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50"/>
  </p:notesMasterIdLst>
  <p:handoutMasterIdLst>
    <p:handoutMasterId r:id="rId51"/>
  </p:handoutMasterIdLst>
  <p:sldIdLst>
    <p:sldId id="273" r:id="rId2"/>
    <p:sldId id="1133" r:id="rId3"/>
    <p:sldId id="1134" r:id="rId4"/>
    <p:sldId id="1135" r:id="rId5"/>
    <p:sldId id="1136" r:id="rId6"/>
    <p:sldId id="260" r:id="rId7"/>
    <p:sldId id="313" r:id="rId8"/>
    <p:sldId id="1143" r:id="rId9"/>
    <p:sldId id="1144" r:id="rId10"/>
    <p:sldId id="1138" r:id="rId11"/>
    <p:sldId id="1145" r:id="rId12"/>
    <p:sldId id="1146" r:id="rId13"/>
    <p:sldId id="1148" r:id="rId14"/>
    <p:sldId id="1137" r:id="rId15"/>
    <p:sldId id="296" r:id="rId16"/>
    <p:sldId id="1152" r:id="rId17"/>
    <p:sldId id="262" r:id="rId18"/>
    <p:sldId id="1141" r:id="rId19"/>
    <p:sldId id="322" r:id="rId20"/>
    <p:sldId id="324" r:id="rId21"/>
    <p:sldId id="349" r:id="rId22"/>
    <p:sldId id="1150" r:id="rId23"/>
    <p:sldId id="327" r:id="rId24"/>
    <p:sldId id="1151" r:id="rId25"/>
    <p:sldId id="1139" r:id="rId26"/>
    <p:sldId id="330" r:id="rId27"/>
    <p:sldId id="331" r:id="rId28"/>
    <p:sldId id="332" r:id="rId29"/>
    <p:sldId id="336" r:id="rId30"/>
    <p:sldId id="346" r:id="rId31"/>
    <p:sldId id="347" r:id="rId32"/>
    <p:sldId id="1142" r:id="rId33"/>
    <p:sldId id="1149" r:id="rId34"/>
    <p:sldId id="407" r:id="rId35"/>
    <p:sldId id="1154" r:id="rId36"/>
    <p:sldId id="396" r:id="rId37"/>
    <p:sldId id="397" r:id="rId38"/>
    <p:sldId id="416" r:id="rId39"/>
    <p:sldId id="414" r:id="rId40"/>
    <p:sldId id="384" r:id="rId41"/>
    <p:sldId id="1156" r:id="rId42"/>
    <p:sldId id="410" r:id="rId43"/>
    <p:sldId id="403" r:id="rId44"/>
    <p:sldId id="1157" r:id="rId45"/>
    <p:sldId id="348" r:id="rId46"/>
    <p:sldId id="328" r:id="rId47"/>
    <p:sldId id="285" r:id="rId48"/>
    <p:sldId id="1155" r:id="rId4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8C93"/>
    <a:srgbClr val="032EF0"/>
    <a:srgbClr val="76D6FF"/>
    <a:srgbClr val="E3E96C"/>
    <a:srgbClr val="004B5A"/>
    <a:srgbClr val="00394A"/>
    <a:srgbClr val="003241"/>
    <a:srgbClr val="DAD9D3"/>
    <a:srgbClr val="B2B1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5238"/>
  </p:normalViewPr>
  <p:slideViewPr>
    <p:cSldViewPr>
      <p:cViewPr varScale="1">
        <p:scale>
          <a:sx n="88" d="100"/>
          <a:sy n="88" d="100"/>
        </p:scale>
        <p:origin x="14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4524F4DD-39E2-074C-A821-79AE4EECD5C9}" type="datetimeFigureOut">
              <a:rPr lang="de-DE"/>
              <a:pPr>
                <a:defRPr/>
              </a:pPr>
              <a:t>17.11.21</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BACD63D-AFCC-1640-81EA-D2C5D9BD4010}" type="slidenum">
              <a:rPr lang="en-US"/>
              <a:pPr>
                <a:defRPr/>
              </a:pPr>
              <a:t>‹Nr.›</a:t>
            </a:fld>
            <a:endParaRPr lang="en-US"/>
          </a:p>
        </p:txBody>
      </p:sp>
    </p:spTree>
    <p:extLst>
      <p:ext uri="{BB962C8B-B14F-4D97-AF65-F5344CB8AC3E}">
        <p14:creationId xmlns:p14="http://schemas.microsoft.com/office/powerpoint/2010/main" val="2383904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C162694-7365-914B-8B69-558832A77470}" type="datetimeFigureOut">
              <a:rPr lang="de-DE"/>
              <a:pPr>
                <a:defRPr/>
              </a:pPr>
              <a:t>17.11.21</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5DDC4CD-3502-7B49-8D09-DDBB7A84A63B}" type="slidenum">
              <a:rPr lang="en-US"/>
              <a:pPr>
                <a:defRPr/>
              </a:pPr>
              <a:t>‹Nr.›</a:t>
            </a:fld>
            <a:endParaRPr lang="en-US"/>
          </a:p>
        </p:txBody>
      </p:sp>
    </p:spTree>
    <p:extLst>
      <p:ext uri="{BB962C8B-B14F-4D97-AF65-F5344CB8AC3E}">
        <p14:creationId xmlns:p14="http://schemas.microsoft.com/office/powerpoint/2010/main" val="21642406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jmlr.org/proceedings/papers/v28/pascanu13.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RNNs are called </a:t>
            </a:r>
            <a:r>
              <a:rPr lang="en-US" sz="1200" i="1" kern="1200" dirty="0">
                <a:solidFill>
                  <a:schemeClr val="tx1"/>
                </a:solidFill>
                <a:effectLst/>
                <a:latin typeface="+mn-lt"/>
                <a:ea typeface="+mn-ea"/>
                <a:cs typeface="+mn-cs"/>
              </a:rPr>
              <a:t>recurrent</a:t>
            </a:r>
            <a:r>
              <a:rPr lang="en-US" sz="1200" kern="1200" dirty="0">
                <a:solidFill>
                  <a:schemeClr val="tx1"/>
                </a:solidFill>
                <a:effectLst/>
                <a:latin typeface="+mn-lt"/>
                <a:ea typeface="+mn-ea"/>
                <a:cs typeface="+mn-cs"/>
              </a:rPr>
              <a:t> because they perform the same task for every element of a sequence, with the output being dependent on the previous computations (memory).</a:t>
            </a:r>
          </a:p>
          <a:p>
            <a:pPr marL="0" marR="0" indent="0" algn="l" defTabSz="914400" rtl="0" eaLnBrk="1" fontAlgn="auto" latinLnBrk="0" hangingPunct="1">
              <a:lnSpc>
                <a:spcPct val="100000"/>
              </a:lnSpc>
              <a:spcBef>
                <a:spcPts val="0"/>
              </a:spcBef>
              <a:spcAft>
                <a:spcPts val="0"/>
              </a:spcAft>
              <a:buClrTx/>
              <a:buSzTx/>
              <a:buFontTx/>
              <a:buNone/>
              <a:tabLst/>
              <a:defRPr/>
            </a:pPr>
            <a:endParaRPr lang="he-IL"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Inputs</a:t>
            </a:r>
            <a:r>
              <a:rPr lang="en-US" baseline="0" dirty="0"/>
              <a:t> x(t) outputs y(t) hidden state s(t) the memory of the network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delay unit is introduced to hold activation</a:t>
            </a:r>
            <a:r>
              <a:rPr lang="en-US" baseline="0" dirty="0"/>
              <a:t> until they are processed at the next step</a:t>
            </a:r>
            <a:endParaRPr lang="he-IL"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he-I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decision a recurrent net reached at time step t-1 affects the decision it will reach one moment later at time step t. So recurrent networks have two sources of input, the present and the recent past, which combine to determine how they respond to new data</a:t>
            </a:r>
            <a:endParaRPr lang="he-IL" dirty="0"/>
          </a:p>
          <a:p>
            <a:pPr algn="l" rtl="0"/>
            <a:endParaRPr lang="he-IL"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6</a:t>
            </a:fld>
            <a:endParaRPr lang="he-IL"/>
          </a:p>
        </p:txBody>
      </p:sp>
    </p:spTree>
    <p:extLst>
      <p:ext uri="{BB962C8B-B14F-4D97-AF65-F5344CB8AC3E}">
        <p14:creationId xmlns:p14="http://schemas.microsoft.com/office/powerpoint/2010/main" val="104016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23</a:t>
            </a:fld>
            <a:endParaRPr lang="he-IL">
              <a:solidFill>
                <a:prstClr val="black"/>
              </a:solidFill>
            </a:endParaRPr>
          </a:p>
        </p:txBody>
      </p:sp>
    </p:spTree>
    <p:extLst>
      <p:ext uri="{BB962C8B-B14F-4D97-AF65-F5344CB8AC3E}">
        <p14:creationId xmlns:p14="http://schemas.microsoft.com/office/powerpoint/2010/main" val="245910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layer decides which information</a:t>
            </a:r>
          </a:p>
          <a:p>
            <a:pPr algn="l" rtl="0"/>
            <a:r>
              <a:rPr lang="en-US" dirty="0"/>
              <a:t>from the input should be forwarded into the LSTM cell. Respectively by multiplying</a:t>
            </a:r>
          </a:p>
          <a:p>
            <a:pPr algn="l" rtl="0"/>
            <a:r>
              <a:rPr lang="en-US" dirty="0"/>
              <a:t>y t−1 with the recurrent weight matrix R z the layer decides which information from the</a:t>
            </a:r>
          </a:p>
          <a:p>
            <a:pPr algn="l" rtl="0"/>
            <a:r>
              <a:rPr lang="en-US" dirty="0"/>
              <a:t>previous time step should be forwarded into the LSTM cell</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24</a:t>
            </a:fld>
            <a:endParaRPr lang="he-IL">
              <a:solidFill>
                <a:prstClr val="black"/>
              </a:solidFill>
            </a:endParaRPr>
          </a:p>
        </p:txBody>
      </p:sp>
    </p:spTree>
    <p:extLst>
      <p:ext uri="{BB962C8B-B14F-4D97-AF65-F5344CB8AC3E}">
        <p14:creationId xmlns:p14="http://schemas.microsoft.com/office/powerpoint/2010/main" val="363994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The input gate controls write accesses to memory cells. This is realized</a:t>
            </a:r>
          </a:p>
          <a:p>
            <a:pPr algn="l" rtl="0"/>
            <a:r>
              <a:rPr lang="en-US" dirty="0"/>
              <a:t>by using the result of the squashing function σ as a factor which will be later multiplied</a:t>
            </a:r>
          </a:p>
          <a:p>
            <a:pPr algn="l" rtl="0"/>
            <a:r>
              <a:rPr lang="en-US" dirty="0"/>
              <a:t>by the squashed cell input z t . The range of function σ is (0,1) and can be interpreted</a:t>
            </a:r>
          </a:p>
          <a:p>
            <a:pPr algn="l" rtl="0"/>
            <a:r>
              <a:rPr lang="en-US" dirty="0"/>
              <a:t>in case of 0 as write access denied and in case of 1 as write access granted. Note that</a:t>
            </a:r>
          </a:p>
          <a:p>
            <a:pPr algn="l" rtl="0"/>
            <a:r>
              <a:rPr lang="en-US" dirty="0"/>
              <a:t>all values in between are also possible</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25</a:t>
            </a:fld>
            <a:endParaRPr lang="he-IL">
              <a:solidFill>
                <a:prstClr val="black"/>
              </a:solidFill>
            </a:endParaRPr>
          </a:p>
        </p:txBody>
      </p:sp>
    </p:spTree>
    <p:extLst>
      <p:ext uri="{BB962C8B-B14F-4D97-AF65-F5344CB8AC3E}">
        <p14:creationId xmlns:p14="http://schemas.microsoft.com/office/powerpoint/2010/main" val="409067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output gate controls read accesses from memory cells. This is</a:t>
            </a:r>
          </a:p>
          <a:p>
            <a:pPr algn="l" rtl="0"/>
            <a:r>
              <a:rPr lang="en-US" dirty="0"/>
              <a:t>realized by using the result of the squashing function σ as a factor which will be later</a:t>
            </a:r>
          </a:p>
          <a:p>
            <a:pPr algn="l" rtl="0"/>
            <a:r>
              <a:rPr lang="en-US" dirty="0"/>
              <a:t>multiplied by the squashed cell content h(c t ). The range of function σ is (0,1) and can</a:t>
            </a:r>
          </a:p>
          <a:p>
            <a:pPr algn="l" rtl="0"/>
            <a:r>
              <a:rPr lang="en-US" dirty="0"/>
              <a:t>be interpreted in case of 0 as read access denied and in case of 1 as read access granted.</a:t>
            </a:r>
          </a:p>
          <a:p>
            <a:pPr algn="l" rtl="0"/>
            <a:r>
              <a:rPr lang="en-US" dirty="0"/>
              <a:t>Note that all values in between are also possible</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26</a:t>
            </a:fld>
            <a:endParaRPr lang="he-IL">
              <a:solidFill>
                <a:prstClr val="black"/>
              </a:solidFill>
            </a:endParaRPr>
          </a:p>
        </p:txBody>
      </p:sp>
    </p:spTree>
    <p:extLst>
      <p:ext uri="{BB962C8B-B14F-4D97-AF65-F5344CB8AC3E}">
        <p14:creationId xmlns:p14="http://schemas.microsoft.com/office/powerpoint/2010/main" val="322623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value stored in the cell c t is squashed by function h. Whether this information gets</a:t>
            </a:r>
          </a:p>
          <a:p>
            <a:pPr algn="l" rtl="0"/>
            <a:r>
              <a:rPr lang="en-US" dirty="0"/>
              <a:t>output is decided by the output gate via o t . This is done by point wise multiplication</a:t>
            </a:r>
          </a:p>
          <a:p>
            <a:pPr algn="l" rtl="0"/>
            <a:r>
              <a:rPr lang="en-US" dirty="0"/>
              <a:t>of both vectors</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27</a:t>
            </a:fld>
            <a:endParaRPr lang="he-IL">
              <a:solidFill>
                <a:prstClr val="black"/>
              </a:solidFill>
            </a:endParaRPr>
          </a:p>
        </p:txBody>
      </p:sp>
    </p:spTree>
    <p:extLst>
      <p:ext uri="{BB962C8B-B14F-4D97-AF65-F5344CB8AC3E}">
        <p14:creationId xmlns:p14="http://schemas.microsoft.com/office/powerpoint/2010/main" val="145881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y</a:t>
            </a:r>
            <a:r>
              <a:rPr lang="en-US" baseline="0" dirty="0"/>
              <a:t> is an activation function</a:t>
            </a:r>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28</a:t>
            </a:fld>
            <a:endParaRPr lang="he-IL">
              <a:solidFill>
                <a:prstClr val="black"/>
              </a:solidFill>
            </a:endParaRPr>
          </a:p>
        </p:txBody>
      </p:sp>
    </p:spTree>
    <p:extLst>
      <p:ext uri="{BB962C8B-B14F-4D97-AF65-F5344CB8AC3E}">
        <p14:creationId xmlns:p14="http://schemas.microsoft.com/office/powerpoint/2010/main" val="289521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LSTM</a:t>
            </a:r>
            <a:r>
              <a:rPr lang="en-US" baseline="0" dirty="0"/>
              <a:t> allows information to be stored across arbitrary time lags and error signals to be carried far back in time. This potential strength however, can contribute to a weakness: the cells states </a:t>
            </a:r>
            <a:r>
              <a:rPr lang="en-US" baseline="0" dirty="0" err="1"/>
              <a:t>Sc</a:t>
            </a:r>
            <a:r>
              <a:rPr lang="en-US" baseline="0" dirty="0"/>
              <a:t> often tend to grow linearly during the presentation of a time series. If we present a continues input stream the cell state may grow in unbounded fashion causing saturation of the output squashing function h. saturation will make h’s derivative vanish thus blocking incoming errors, and make the cell output equal the output gate activation -  the cell will degenerate to an ordinary BPTT so the cell will cease functioning as a memory. (in the 1997 paper,  cell states were reset to zero before the start of each new sequence, they did not encounter this problem)</a:t>
            </a:r>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30</a:t>
            </a:fld>
            <a:endParaRPr lang="he-IL">
              <a:solidFill>
                <a:prstClr val="black"/>
              </a:solidFill>
            </a:endParaRPr>
          </a:p>
        </p:txBody>
      </p:sp>
    </p:spTree>
    <p:extLst>
      <p:ext uri="{BB962C8B-B14F-4D97-AF65-F5344CB8AC3E}">
        <p14:creationId xmlns:p14="http://schemas.microsoft.com/office/powerpoint/2010/main" val="1339420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LSTMs contain information outside the normal flow of the recurrent network in a gated cell. Information can be stored in, written to, or read from a cell, much like data in a computer’s memory. The cell makes decisions about what to store, and when to allow reads, writes and erasures, via gates that open and close. Unlike the digital storage on computers, however, these gates are analog, implemented with element-wise multiplication by </a:t>
            </a:r>
            <a:r>
              <a:rPr lang="en-US" dirty="0" err="1"/>
              <a:t>sigmoids</a:t>
            </a:r>
            <a:r>
              <a:rPr lang="en-US" dirty="0"/>
              <a:t>, which are all in the range of 0-1. Analog has the advantage over digital of being differentiable, and therefore suitable for backpropagation</a:t>
            </a:r>
          </a:p>
          <a:p>
            <a:pPr algn="l" rtl="0"/>
            <a:endParaRPr lang="en-US" dirty="0"/>
          </a:p>
          <a:p>
            <a:pPr algn="l" rtl="0"/>
            <a:r>
              <a:rPr lang="en-US" dirty="0"/>
              <a:t>Those gates act on the signals they receive, and similar to the neural network’s nodes, they block or pass on information based on its strength and import, which they filter with their own sets of weights. Those weights, like the weights that modulate input and hidden states, are adjusted via the recurrent networks learning process. That is, the cells learn when to allow data to enter, leave or be deleted through the iterative process of making guesses, </a:t>
            </a:r>
            <a:r>
              <a:rPr lang="en-US" dirty="0" err="1"/>
              <a:t>backpropagating</a:t>
            </a:r>
            <a:r>
              <a:rPr lang="en-US" dirty="0"/>
              <a:t> error, and adjusting weights via gradient descent</a:t>
            </a:r>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31</a:t>
            </a:fld>
            <a:endParaRPr lang="he-IL">
              <a:solidFill>
                <a:prstClr val="black"/>
              </a:solidFill>
            </a:endParaRPr>
          </a:p>
        </p:txBody>
      </p:sp>
    </p:spTree>
    <p:extLst>
      <p:ext uri="{BB962C8B-B14F-4D97-AF65-F5344CB8AC3E}">
        <p14:creationId xmlns:p14="http://schemas.microsoft.com/office/powerpoint/2010/main" val="3995789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EAD5F9A-FA3C-784F-B248-FD852A97E2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3DB26FFD-F019-1B4A-9EF4-DF888EC0C584}" type="slidenum">
              <a:rPr lang="en-GB" altLang="de-DE" sz="1200">
                <a:solidFill>
                  <a:srgbClr val="000000"/>
                </a:solidFill>
                <a:latin typeface="Nimbus Roman No9 L" pitchFamily="16" charset="0"/>
              </a:rPr>
              <a:pPr>
                <a:lnSpc>
                  <a:spcPct val="90000"/>
                </a:lnSpc>
                <a:buFont typeface="StarSymbol" charset="0"/>
                <a:buNone/>
              </a:pPr>
              <a:t>34</a:t>
            </a:fld>
            <a:endParaRPr lang="en-GB" altLang="de-DE" sz="1200">
              <a:solidFill>
                <a:srgbClr val="000000"/>
              </a:solidFill>
              <a:latin typeface="Nimbus Roman No9 L" pitchFamily="16" charset="0"/>
            </a:endParaRPr>
          </a:p>
        </p:txBody>
      </p:sp>
      <p:sp>
        <p:nvSpPr>
          <p:cNvPr id="11267" name="Text Box 2">
            <a:extLst>
              <a:ext uri="{FF2B5EF4-FFF2-40B4-BE49-F238E27FC236}">
                <a16:creationId xmlns:a16="http://schemas.microsoft.com/office/drawing/2014/main" id="{414A8E3C-8CCA-4542-A358-E2376E3F3AC3}"/>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1268" name="Text Box 3">
            <a:extLst>
              <a:ext uri="{FF2B5EF4-FFF2-40B4-BE49-F238E27FC236}">
                <a16:creationId xmlns:a16="http://schemas.microsoft.com/office/drawing/2014/main" id="{219E5559-A05E-DB48-87B6-1372CD050225}"/>
              </a:ext>
            </a:extLst>
          </p:cNvPr>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1360944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5EAD5F9A-FA3C-784F-B248-FD852A97E2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3DB26FFD-F019-1B4A-9EF4-DF888EC0C584}" type="slidenum">
              <a:rPr lang="en-GB" altLang="de-DE" sz="1200">
                <a:solidFill>
                  <a:srgbClr val="000000"/>
                </a:solidFill>
                <a:latin typeface="Nimbus Roman No9 L" pitchFamily="16" charset="0"/>
              </a:rPr>
              <a:pPr>
                <a:lnSpc>
                  <a:spcPct val="90000"/>
                </a:lnSpc>
                <a:buFont typeface="StarSymbol" charset="0"/>
                <a:buNone/>
              </a:pPr>
              <a:t>35</a:t>
            </a:fld>
            <a:endParaRPr lang="en-GB" altLang="de-DE" sz="1200">
              <a:solidFill>
                <a:srgbClr val="000000"/>
              </a:solidFill>
              <a:latin typeface="Nimbus Roman No9 L" pitchFamily="16" charset="0"/>
            </a:endParaRPr>
          </a:p>
        </p:txBody>
      </p:sp>
      <p:sp>
        <p:nvSpPr>
          <p:cNvPr id="11267" name="Text Box 2">
            <a:extLst>
              <a:ext uri="{FF2B5EF4-FFF2-40B4-BE49-F238E27FC236}">
                <a16:creationId xmlns:a16="http://schemas.microsoft.com/office/drawing/2014/main" id="{414A8E3C-8CCA-4542-A358-E2376E3F3AC3}"/>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1268" name="Text Box 3">
            <a:extLst>
              <a:ext uri="{FF2B5EF4-FFF2-40B4-BE49-F238E27FC236}">
                <a16:creationId xmlns:a16="http://schemas.microsoft.com/office/drawing/2014/main" id="{219E5559-A05E-DB48-87B6-1372CD050225}"/>
              </a:ext>
            </a:extLst>
          </p:cNvPr>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145916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RNN topologies range from</a:t>
            </a:r>
            <a:r>
              <a:rPr lang="en-US" baseline="0" dirty="0"/>
              <a:t> partly recurrent  to fully recurrent. partly recurrent is a layered network with distinct input and output layers where the recurrence is limited to the hidden layer. In fully recurrent networks each node gets inputs from all other nodes.</a:t>
            </a:r>
            <a:endParaRPr lang="he-IL"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7</a:t>
            </a:fld>
            <a:endParaRPr lang="he-IL"/>
          </a:p>
        </p:txBody>
      </p:sp>
    </p:spTree>
    <p:extLst>
      <p:ext uri="{BB962C8B-B14F-4D97-AF65-F5344CB8AC3E}">
        <p14:creationId xmlns:p14="http://schemas.microsoft.com/office/powerpoint/2010/main" val="179836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F0AB5BC-0A4E-2143-9499-4CC0D321372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074F7515-84C0-934D-BD4A-0A0FBF68DBC7}" type="slidenum">
              <a:rPr lang="en-GB" altLang="de-DE" sz="1200">
                <a:solidFill>
                  <a:srgbClr val="000000"/>
                </a:solidFill>
                <a:latin typeface="Nimbus Roman No9 L" pitchFamily="16" charset="0"/>
              </a:rPr>
              <a:pPr>
                <a:lnSpc>
                  <a:spcPct val="90000"/>
                </a:lnSpc>
                <a:buFont typeface="StarSymbol" charset="0"/>
                <a:buNone/>
              </a:pPr>
              <a:t>36</a:t>
            </a:fld>
            <a:endParaRPr lang="en-GB" altLang="de-DE" sz="1200">
              <a:solidFill>
                <a:srgbClr val="000000"/>
              </a:solidFill>
              <a:latin typeface="Nimbus Roman No9 L" pitchFamily="16" charset="0"/>
            </a:endParaRPr>
          </a:p>
        </p:txBody>
      </p:sp>
      <p:sp>
        <p:nvSpPr>
          <p:cNvPr id="13315" name="Text Box 2">
            <a:extLst>
              <a:ext uri="{FF2B5EF4-FFF2-40B4-BE49-F238E27FC236}">
                <a16:creationId xmlns:a16="http://schemas.microsoft.com/office/drawing/2014/main" id="{9F197F4F-3313-7644-87D7-28DC7AF749F5}"/>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3316" name="Text Box 3">
            <a:extLst>
              <a:ext uri="{FF2B5EF4-FFF2-40B4-BE49-F238E27FC236}">
                <a16:creationId xmlns:a16="http://schemas.microsoft.com/office/drawing/2014/main" id="{3BB517EB-A383-BE46-B7DC-ED0216592660}"/>
              </a:ext>
            </a:extLst>
          </p:cNvPr>
          <p:cNvSpPr txBox="1">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395421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9847E13C-FF30-124C-9651-BA78493A699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B8C82719-75A7-324E-BD6F-5FBF485A7B2B}" type="slidenum">
              <a:rPr lang="en-GB" altLang="de-DE" sz="1200">
                <a:solidFill>
                  <a:srgbClr val="000000"/>
                </a:solidFill>
                <a:latin typeface="Nimbus Roman No9 L" pitchFamily="16" charset="0"/>
              </a:rPr>
              <a:pPr>
                <a:lnSpc>
                  <a:spcPct val="90000"/>
                </a:lnSpc>
                <a:buFont typeface="StarSymbol" charset="0"/>
                <a:buNone/>
              </a:pPr>
              <a:t>37</a:t>
            </a:fld>
            <a:endParaRPr lang="en-GB" altLang="de-DE" sz="1200">
              <a:solidFill>
                <a:srgbClr val="000000"/>
              </a:solidFill>
              <a:latin typeface="Nimbus Roman No9 L" pitchFamily="16" charset="0"/>
            </a:endParaRPr>
          </a:p>
        </p:txBody>
      </p:sp>
      <p:sp>
        <p:nvSpPr>
          <p:cNvPr id="15363" name="Text Box 2">
            <a:extLst>
              <a:ext uri="{FF2B5EF4-FFF2-40B4-BE49-F238E27FC236}">
                <a16:creationId xmlns:a16="http://schemas.microsoft.com/office/drawing/2014/main" id="{13EF082E-ADE3-114C-8DFC-1307966B5F62}"/>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5364" name="Text Box 3">
            <a:extLst>
              <a:ext uri="{FF2B5EF4-FFF2-40B4-BE49-F238E27FC236}">
                <a16:creationId xmlns:a16="http://schemas.microsoft.com/office/drawing/2014/main" id="{8DD828D7-A3E3-6846-9292-07C1635FCC39}"/>
              </a:ext>
            </a:extLst>
          </p:cNvPr>
          <p:cNvSpPr txBox="1">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2978660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5D5DDB6-4FD4-AA44-B194-3F09E0A8ED3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A407B81E-252F-474F-BDA2-D4CEB0C4BE61}" type="slidenum">
              <a:rPr lang="en-GB" altLang="de-DE" sz="1200">
                <a:solidFill>
                  <a:srgbClr val="000000"/>
                </a:solidFill>
                <a:latin typeface="Nimbus Roman No9 L" pitchFamily="16" charset="0"/>
              </a:rPr>
              <a:pPr>
                <a:lnSpc>
                  <a:spcPct val="90000"/>
                </a:lnSpc>
                <a:buFont typeface="StarSymbol" charset="0"/>
                <a:buNone/>
              </a:pPr>
              <a:t>38</a:t>
            </a:fld>
            <a:endParaRPr lang="en-GB" altLang="de-DE" sz="1200">
              <a:solidFill>
                <a:srgbClr val="000000"/>
              </a:solidFill>
              <a:latin typeface="Nimbus Roman No9 L" pitchFamily="16" charset="0"/>
            </a:endParaRPr>
          </a:p>
        </p:txBody>
      </p:sp>
      <p:sp>
        <p:nvSpPr>
          <p:cNvPr id="17411" name="Text Box 2">
            <a:extLst>
              <a:ext uri="{FF2B5EF4-FFF2-40B4-BE49-F238E27FC236}">
                <a16:creationId xmlns:a16="http://schemas.microsoft.com/office/drawing/2014/main" id="{80A4C3C5-F350-1F47-8DAD-A8CFD1039848}"/>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17412" name="Text Box 3">
            <a:extLst>
              <a:ext uri="{FF2B5EF4-FFF2-40B4-BE49-F238E27FC236}">
                <a16:creationId xmlns:a16="http://schemas.microsoft.com/office/drawing/2014/main" id="{8846D34D-8668-0E4A-A03C-6385E893B8FD}"/>
              </a:ext>
            </a:extLst>
          </p:cNvPr>
          <p:cNvSpPr>
            <a:spLocks noGrp="1" noChangeArrowheads="1"/>
          </p:cNvSpPr>
          <p:nvPr>
            <p:ph type="body"/>
          </p:nvPr>
        </p:nvSpPr>
        <p:spPr>
          <a:xfrm>
            <a:off x="914400"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4203203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2A08443-4AF5-C34F-BC15-4D14793BF78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64BA7067-CE46-874D-BDD3-007D1F7687D8}" type="slidenum">
              <a:rPr lang="en-GB" altLang="de-DE" sz="1200">
                <a:solidFill>
                  <a:srgbClr val="000000"/>
                </a:solidFill>
                <a:latin typeface="Nimbus Roman No9 L" pitchFamily="16" charset="0"/>
              </a:rPr>
              <a:pPr>
                <a:lnSpc>
                  <a:spcPct val="90000"/>
                </a:lnSpc>
                <a:buFont typeface="StarSymbol" charset="0"/>
                <a:buNone/>
              </a:pPr>
              <a:t>39</a:t>
            </a:fld>
            <a:endParaRPr lang="en-GB" altLang="de-DE" sz="1200">
              <a:solidFill>
                <a:srgbClr val="000000"/>
              </a:solidFill>
              <a:latin typeface="Nimbus Roman No9 L" pitchFamily="16" charset="0"/>
            </a:endParaRPr>
          </a:p>
        </p:txBody>
      </p:sp>
      <p:sp>
        <p:nvSpPr>
          <p:cNvPr id="21507" name="Text Box 2">
            <a:extLst>
              <a:ext uri="{FF2B5EF4-FFF2-40B4-BE49-F238E27FC236}">
                <a16:creationId xmlns:a16="http://schemas.microsoft.com/office/drawing/2014/main" id="{531E4C56-669E-9243-B082-34EBEE0E0784}"/>
              </a:ext>
            </a:extLst>
          </p:cNvPr>
          <p:cNvSpPr>
            <a:spLocks noGrp="1" noRot="1" noChangeAspect="1" noChangeArrowheads="1" noTextEdit="1"/>
          </p:cNvSpPr>
          <p:nvPr>
            <p:ph type="sldImg"/>
          </p:nvPr>
        </p:nvSpPr>
        <p:spPr>
          <a:xfrm>
            <a:off x="1560513" y="860425"/>
            <a:ext cx="3930650" cy="2949575"/>
          </a:xfrm>
        </p:spPr>
      </p:sp>
      <p:sp>
        <p:nvSpPr>
          <p:cNvPr id="21508" name="Text Box 3">
            <a:extLst>
              <a:ext uri="{FF2B5EF4-FFF2-40B4-BE49-F238E27FC236}">
                <a16:creationId xmlns:a16="http://schemas.microsoft.com/office/drawing/2014/main" id="{E27D51B3-7861-9343-B2E5-C638A14F25A3}"/>
              </a:ext>
            </a:extLst>
          </p:cNvPr>
          <p:cNvSpPr>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3001251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834871B-ABF0-E140-B7B6-6C6860B8B7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949F3B48-AD38-DE47-B7FD-1B5ECB821389}" type="slidenum">
              <a:rPr lang="en-GB" altLang="de-DE" sz="1200">
                <a:solidFill>
                  <a:srgbClr val="000000"/>
                </a:solidFill>
                <a:latin typeface="Nimbus Roman No9 L" pitchFamily="16" charset="0"/>
              </a:rPr>
              <a:pPr>
                <a:lnSpc>
                  <a:spcPct val="90000"/>
                </a:lnSpc>
                <a:buFont typeface="StarSymbol" charset="0"/>
                <a:buNone/>
              </a:pPr>
              <a:t>40</a:t>
            </a:fld>
            <a:endParaRPr lang="en-GB" altLang="de-DE" sz="1200">
              <a:solidFill>
                <a:srgbClr val="000000"/>
              </a:solidFill>
              <a:latin typeface="Nimbus Roman No9 L" pitchFamily="16" charset="0"/>
            </a:endParaRPr>
          </a:p>
        </p:txBody>
      </p:sp>
      <p:sp>
        <p:nvSpPr>
          <p:cNvPr id="31747" name="Text Box 2">
            <a:extLst>
              <a:ext uri="{FF2B5EF4-FFF2-40B4-BE49-F238E27FC236}">
                <a16:creationId xmlns:a16="http://schemas.microsoft.com/office/drawing/2014/main" id="{6D90EE78-BCD4-8542-8EFB-06652EB58C04}"/>
              </a:ext>
            </a:extLst>
          </p:cNvPr>
          <p:cNvSpPr>
            <a:spLocks noGrp="1" noRot="1" noChangeAspect="1" noChangeArrowheads="1" noTextEdit="1"/>
          </p:cNvSpPr>
          <p:nvPr>
            <p:ph type="sldImg"/>
          </p:nvPr>
        </p:nvSpPr>
        <p:spPr>
          <a:xfrm>
            <a:off x="1560513" y="860425"/>
            <a:ext cx="3930650" cy="2949575"/>
          </a:xfrm>
          <a:ln/>
          <a:extLst>
            <a:ext uri="{91240B29-F687-4F45-9708-019B960494DF}">
              <a14:hiddenLine xmlns:a14="http://schemas.microsoft.com/office/drawing/2010/main" w="9525">
                <a:solidFill>
                  <a:srgbClr val="000000"/>
                </a:solidFill>
                <a:miter lim="800000"/>
                <a:headEnd/>
                <a:tailEnd/>
              </a14:hiddenLine>
            </a:ext>
          </a:extLst>
        </p:spPr>
      </p:sp>
      <p:sp>
        <p:nvSpPr>
          <p:cNvPr id="31748" name="Text Box 3">
            <a:extLst>
              <a:ext uri="{FF2B5EF4-FFF2-40B4-BE49-F238E27FC236}">
                <a16:creationId xmlns:a16="http://schemas.microsoft.com/office/drawing/2014/main" id="{7D40B9D5-8289-E041-BB5A-87B2FBBB4CF1}"/>
              </a:ext>
            </a:extLst>
          </p:cNvPr>
          <p:cNvSpPr>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2115005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A2A78EFC-0202-F340-A504-BB420A5AEE3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B51B5092-D275-6E45-8193-98565C2165C5}" type="slidenum">
              <a:rPr lang="en-GB" altLang="de-DE" sz="1200">
                <a:solidFill>
                  <a:srgbClr val="000000"/>
                </a:solidFill>
                <a:latin typeface="Nimbus Roman No9 L" pitchFamily="16" charset="0"/>
              </a:rPr>
              <a:pPr>
                <a:lnSpc>
                  <a:spcPct val="90000"/>
                </a:lnSpc>
                <a:buFont typeface="StarSymbol" charset="0"/>
                <a:buNone/>
              </a:pPr>
              <a:t>41</a:t>
            </a:fld>
            <a:endParaRPr lang="en-GB" altLang="de-DE" sz="1200">
              <a:solidFill>
                <a:srgbClr val="000000"/>
              </a:solidFill>
              <a:latin typeface="Nimbus Roman No9 L" pitchFamily="16" charset="0"/>
            </a:endParaRPr>
          </a:p>
        </p:txBody>
      </p:sp>
      <p:sp>
        <p:nvSpPr>
          <p:cNvPr id="33795" name="Text Box 2">
            <a:extLst>
              <a:ext uri="{FF2B5EF4-FFF2-40B4-BE49-F238E27FC236}">
                <a16:creationId xmlns:a16="http://schemas.microsoft.com/office/drawing/2014/main" id="{8CAED360-85E8-134E-BAD0-1EBE68CC2F74}"/>
              </a:ext>
            </a:extLst>
          </p:cNvPr>
          <p:cNvSpPr txBox="1">
            <a:spLocks noGrp="1" noRot="1" noChangeAspect="1" noChangeArrowheads="1" noTextEdit="1"/>
          </p:cNvSpPr>
          <p:nvPr>
            <p:ph type="sldImg"/>
          </p:nvPr>
        </p:nvSpPr>
        <p:spPr>
          <a:xfrm>
            <a:off x="1560513" y="860425"/>
            <a:ext cx="3930650" cy="2949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3">
            <a:extLst>
              <a:ext uri="{FF2B5EF4-FFF2-40B4-BE49-F238E27FC236}">
                <a16:creationId xmlns:a16="http://schemas.microsoft.com/office/drawing/2014/main" id="{12B040D9-D156-8B49-B016-479C31ED4129}"/>
              </a:ext>
            </a:extLst>
          </p:cNvPr>
          <p:cNvSpPr txBox="1">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404895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CE011CA-ED14-C541-AC01-6199DFD50B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AF981B26-E93F-464D-8B0B-FC8E36915858}" type="slidenum">
              <a:rPr lang="en-GB" altLang="de-DE" sz="1200">
                <a:solidFill>
                  <a:srgbClr val="000000"/>
                </a:solidFill>
                <a:latin typeface="Nimbus Roman No9 L" pitchFamily="16" charset="0"/>
              </a:rPr>
              <a:pPr>
                <a:lnSpc>
                  <a:spcPct val="90000"/>
                </a:lnSpc>
                <a:buFont typeface="StarSymbol" charset="0"/>
                <a:buNone/>
              </a:pPr>
              <a:t>42</a:t>
            </a:fld>
            <a:endParaRPr lang="en-GB" altLang="de-DE" sz="1200">
              <a:solidFill>
                <a:srgbClr val="000000"/>
              </a:solidFill>
              <a:latin typeface="Nimbus Roman No9 L" pitchFamily="16" charset="0"/>
            </a:endParaRPr>
          </a:p>
        </p:txBody>
      </p:sp>
      <p:sp>
        <p:nvSpPr>
          <p:cNvPr id="35843" name="Text Box 2">
            <a:extLst>
              <a:ext uri="{FF2B5EF4-FFF2-40B4-BE49-F238E27FC236}">
                <a16:creationId xmlns:a16="http://schemas.microsoft.com/office/drawing/2014/main" id="{4428ED06-7FE8-874F-8664-346EEDC649BB}"/>
              </a:ext>
            </a:extLst>
          </p:cNvPr>
          <p:cNvSpPr>
            <a:spLocks noGrp="1" noRot="1" noChangeAspect="1" noChangeArrowheads="1" noTextEdit="1"/>
          </p:cNvSpPr>
          <p:nvPr>
            <p:ph type="sldImg"/>
          </p:nvPr>
        </p:nvSpPr>
        <p:spPr>
          <a:xfrm>
            <a:off x="1560513" y="860425"/>
            <a:ext cx="3930650" cy="2949575"/>
          </a:xfrm>
        </p:spPr>
      </p:sp>
      <p:sp>
        <p:nvSpPr>
          <p:cNvPr id="35844" name="Text Box 3">
            <a:extLst>
              <a:ext uri="{FF2B5EF4-FFF2-40B4-BE49-F238E27FC236}">
                <a16:creationId xmlns:a16="http://schemas.microsoft.com/office/drawing/2014/main" id="{E8D5FF7A-1163-014C-8482-345A6957429B}"/>
              </a:ext>
            </a:extLst>
          </p:cNvPr>
          <p:cNvSpPr>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280148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D0656E6-DF85-1248-B58F-8D8E430A97A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Verdana" panose="020B0604030504040204" pitchFamily="34" charset="0"/>
                <a:cs typeface="Lucida Sans Unicode" panose="020B0602030504020204" pitchFamily="34" charset="0"/>
              </a:defRPr>
            </a:lvl9pPr>
          </a:lstStyle>
          <a:p>
            <a:pPr>
              <a:lnSpc>
                <a:spcPct val="90000"/>
              </a:lnSpc>
              <a:buFont typeface="StarSymbol" charset="0"/>
              <a:buNone/>
            </a:pPr>
            <a:fld id="{B32E2C37-D7FB-F140-96A0-98197A767C0B}" type="slidenum">
              <a:rPr lang="en-GB" altLang="de-DE" sz="1200">
                <a:solidFill>
                  <a:srgbClr val="000000"/>
                </a:solidFill>
                <a:latin typeface="Nimbus Roman No9 L" pitchFamily="16" charset="0"/>
              </a:rPr>
              <a:pPr>
                <a:lnSpc>
                  <a:spcPct val="90000"/>
                </a:lnSpc>
                <a:buFont typeface="StarSymbol" charset="0"/>
                <a:buNone/>
              </a:pPr>
              <a:t>43</a:t>
            </a:fld>
            <a:endParaRPr lang="en-GB" altLang="de-DE" sz="1200">
              <a:solidFill>
                <a:srgbClr val="000000"/>
              </a:solidFill>
              <a:latin typeface="Nimbus Roman No9 L" pitchFamily="16" charset="0"/>
            </a:endParaRPr>
          </a:p>
        </p:txBody>
      </p:sp>
      <p:sp>
        <p:nvSpPr>
          <p:cNvPr id="37891" name="Text Box 2">
            <a:extLst>
              <a:ext uri="{FF2B5EF4-FFF2-40B4-BE49-F238E27FC236}">
                <a16:creationId xmlns:a16="http://schemas.microsoft.com/office/drawing/2014/main" id="{2C58CE5C-B866-D04E-816F-704B237F4B72}"/>
              </a:ext>
            </a:extLst>
          </p:cNvPr>
          <p:cNvSpPr txBox="1">
            <a:spLocks noGrp="1" noRot="1" noChangeAspect="1" noChangeArrowheads="1" noTextEdit="1"/>
          </p:cNvSpPr>
          <p:nvPr>
            <p:ph type="sldImg"/>
          </p:nvPr>
        </p:nvSpPr>
        <p:spPr>
          <a:xfrm>
            <a:off x="1560513" y="860425"/>
            <a:ext cx="3930650" cy="29495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3">
            <a:extLst>
              <a:ext uri="{FF2B5EF4-FFF2-40B4-BE49-F238E27FC236}">
                <a16:creationId xmlns:a16="http://schemas.microsoft.com/office/drawing/2014/main" id="{BD882D2F-F01F-2144-98D3-E8728F56FD37}"/>
              </a:ext>
            </a:extLst>
          </p:cNvPr>
          <p:cNvSpPr txBox="1">
            <a:spLocks noGrp="1" noChangeArrowheads="1"/>
          </p:cNvSpPr>
          <p:nvPr>
            <p:ph type="body" idx="1"/>
          </p:nvPr>
        </p:nvSpPr>
        <p:spPr>
          <a:xfrm>
            <a:off x="1076325" y="4094163"/>
            <a:ext cx="4906963"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de-DE"/>
          </a:p>
        </p:txBody>
      </p:sp>
    </p:spTree>
    <p:extLst>
      <p:ext uri="{BB962C8B-B14F-4D97-AF65-F5344CB8AC3E}">
        <p14:creationId xmlns:p14="http://schemas.microsoft.com/office/powerpoint/2010/main" val="284177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DDC4CD-3502-7B49-8D09-DDBB7A84A63B}" type="slidenum">
              <a:rPr lang="en-US" smtClean="0"/>
              <a:pPr>
                <a:defRPr/>
              </a:pPr>
              <a:t>47</a:t>
            </a:fld>
            <a:endParaRPr lang="en-US"/>
          </a:p>
        </p:txBody>
      </p:sp>
    </p:spTree>
    <p:extLst>
      <p:ext uri="{BB962C8B-B14F-4D97-AF65-F5344CB8AC3E}">
        <p14:creationId xmlns:p14="http://schemas.microsoft.com/office/powerpoint/2010/main" val="417488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DDC4CD-3502-7B49-8D09-DDBB7A84A63B}" type="slidenum">
              <a:rPr lang="en-US" smtClean="0"/>
              <a:pPr>
                <a:defRPr/>
              </a:pPr>
              <a:t>9</a:t>
            </a:fld>
            <a:endParaRPr lang="en-US"/>
          </a:p>
        </p:txBody>
      </p:sp>
    </p:spTree>
    <p:extLst>
      <p:ext uri="{BB962C8B-B14F-4D97-AF65-F5344CB8AC3E}">
        <p14:creationId xmlns:p14="http://schemas.microsoft.com/office/powerpoint/2010/main" val="73776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15</a:t>
            </a:fld>
            <a:endParaRPr lang="he-IL"/>
          </a:p>
        </p:txBody>
      </p:sp>
    </p:spTree>
    <p:extLst>
      <p:ext uri="{BB962C8B-B14F-4D97-AF65-F5344CB8AC3E}">
        <p14:creationId xmlns:p14="http://schemas.microsoft.com/office/powerpoint/2010/main" val="255951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16</a:t>
            </a:fld>
            <a:endParaRPr lang="he-IL"/>
          </a:p>
        </p:txBody>
      </p:sp>
    </p:spTree>
    <p:extLst>
      <p:ext uri="{BB962C8B-B14F-4D97-AF65-F5344CB8AC3E}">
        <p14:creationId xmlns:p14="http://schemas.microsoft.com/office/powerpoint/2010/main" val="417708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RNNs trained with BPTT</a:t>
            </a:r>
            <a:r>
              <a:rPr lang="en-US" sz="1200" u="sng" kern="1200" dirty="0">
                <a:solidFill>
                  <a:schemeClr val="tx1"/>
                </a:solidFill>
                <a:effectLst/>
                <a:latin typeface="+mn-lt"/>
                <a:ea typeface="+mn-ea"/>
                <a:cs typeface="+mn-cs"/>
                <a:hlinkClick r:id="rId3"/>
              </a:rPr>
              <a:t> have difficulties</a:t>
            </a:r>
            <a:r>
              <a:rPr lang="en-US" sz="1200" kern="1200" dirty="0">
                <a:solidFill>
                  <a:schemeClr val="tx1"/>
                </a:solidFill>
                <a:effectLst/>
                <a:latin typeface="+mn-lt"/>
                <a:ea typeface="+mn-ea"/>
                <a:cs typeface="+mn-cs"/>
              </a:rPr>
              <a:t> learning long-term dependencies (e.g. dependencies between steps that are far apart) due to what is called the vanishing/exploding gradient problem.</a:t>
            </a:r>
            <a:endParaRPr lang="he-I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e-I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Below you see the effects of applying a sigmoid function over and over again. The data is flattened until, for large stretches, it has no detectable slope. This is analogous to a gradient vanishing as it passes through many layers.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Exploding gradients treat every weight as though it were the proverbial butterfly whose flapping wings cause a distant hurricane. Those weights’ gradients become saturated on the high end; i.e. they are presumed to be too powerful. But exploding gradients can be solved relatively easily, because they can be truncated or squashed. Vanishing gradients can become too small for computers to work with or for networks to learn – a harder problem to solve.</a:t>
            </a:r>
            <a:endParaRPr lang="en-US" sz="1200" kern="1200" dirty="0">
              <a:solidFill>
                <a:schemeClr val="tx1"/>
              </a:solidFill>
              <a:effectLst/>
              <a:latin typeface="+mn-lt"/>
              <a:ea typeface="+mn-ea"/>
              <a:cs typeface="+mn-cs"/>
            </a:endParaRPr>
          </a:p>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t>17</a:t>
            </a:fld>
            <a:endParaRPr lang="he-IL"/>
          </a:p>
        </p:txBody>
      </p:sp>
    </p:spTree>
    <p:extLst>
      <p:ext uri="{BB962C8B-B14F-4D97-AF65-F5344CB8AC3E}">
        <p14:creationId xmlns:p14="http://schemas.microsoft.com/office/powerpoint/2010/main" val="54582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basic unit in the hidden layer of</a:t>
            </a:r>
            <a:r>
              <a:rPr lang="en-US" baseline="0" dirty="0"/>
              <a:t> an LSTM network is a memory block, it replaces the hidden unit in a traditional RNN. A memory block contains one or more memory cell and a pair of adaptive multiplicative gating units which gates input and output to all cells in the block. Memory blocks allow cells to share the same gates thus reducing the number of parameters. Each cell has in its core a recurrently self connected linear unit called the “Constant error carousel” whose activation we call the cell state.</a:t>
            </a:r>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20</a:t>
            </a:fld>
            <a:endParaRPr lang="he-IL">
              <a:solidFill>
                <a:prstClr val="black"/>
              </a:solidFill>
            </a:endParaRPr>
          </a:p>
        </p:txBody>
      </p:sp>
    </p:spTree>
    <p:extLst>
      <p:ext uri="{BB962C8B-B14F-4D97-AF65-F5344CB8AC3E}">
        <p14:creationId xmlns:p14="http://schemas.microsoft.com/office/powerpoint/2010/main" val="224648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basic unit in the hidden layer of</a:t>
            </a:r>
            <a:r>
              <a:rPr lang="en-US" baseline="0" dirty="0"/>
              <a:t> an LSTM network is a memory block, it replaces the hidden unit in a traditional RNN. A memory block contains one or more memory cell and a pair of adaptive multiplicative gating units which gates input and output to all cells in the block. Memory blocks allow cells to share the same gates thus reducing the number of parameters. Each cell has in its core a recurrently self connected linear unit called the “Constant error carousel” whose activation we call the cell state.</a:t>
            </a:r>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21</a:t>
            </a:fld>
            <a:endParaRPr lang="he-IL">
              <a:solidFill>
                <a:prstClr val="black"/>
              </a:solidFill>
            </a:endParaRPr>
          </a:p>
        </p:txBody>
      </p:sp>
    </p:spTree>
    <p:extLst>
      <p:ext uri="{BB962C8B-B14F-4D97-AF65-F5344CB8AC3E}">
        <p14:creationId xmlns:p14="http://schemas.microsoft.com/office/powerpoint/2010/main" val="177040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3257B949-BBB2-4CCB-9690-3F2CEF4924BE}" type="slidenum">
              <a:rPr lang="he-IL" smtClean="0">
                <a:solidFill>
                  <a:prstClr val="black"/>
                </a:solidFill>
              </a:rPr>
              <a:pPr/>
              <a:t>22</a:t>
            </a:fld>
            <a:endParaRPr lang="he-IL">
              <a:solidFill>
                <a:prstClr val="black"/>
              </a:solidFill>
            </a:endParaRPr>
          </a:p>
        </p:txBody>
      </p:sp>
    </p:spTree>
    <p:extLst>
      <p:ext uri="{BB962C8B-B14F-4D97-AF65-F5344CB8AC3E}">
        <p14:creationId xmlns:p14="http://schemas.microsoft.com/office/powerpoint/2010/main" val="48809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6BCC8C2-DE1C-8642-9E22-5B37A837496B}" type="slidenum">
              <a:rPr lang="de-DE"/>
              <a:pPr>
                <a:defRPr/>
              </a:pPr>
              <a:t>‹Nr.›</a:t>
            </a:fld>
            <a:endParaRPr lang="de-DE"/>
          </a:p>
        </p:txBody>
      </p:sp>
    </p:spTree>
    <p:extLst>
      <p:ext uri="{BB962C8B-B14F-4D97-AF65-F5344CB8AC3E}">
        <p14:creationId xmlns:p14="http://schemas.microsoft.com/office/powerpoint/2010/main" val="341021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289BC40-0EA7-3B43-8A5A-DEAD0F10D569}" type="slidenum">
              <a:rPr lang="de-DE"/>
              <a:pPr>
                <a:defRPr/>
              </a:pPr>
              <a:t>‹Nr.›</a:t>
            </a:fld>
            <a:endParaRPr lang="de-DE"/>
          </a:p>
        </p:txBody>
      </p:sp>
    </p:spTree>
    <p:extLst>
      <p:ext uri="{BB962C8B-B14F-4D97-AF65-F5344CB8AC3E}">
        <p14:creationId xmlns:p14="http://schemas.microsoft.com/office/powerpoint/2010/main" val="334241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412875"/>
            <a:ext cx="2057400" cy="4824413"/>
          </a:xfrm>
        </p:spPr>
        <p:txBody>
          <a:bodyPr vert="eaVert"/>
          <a:lstStyle/>
          <a:p>
            <a:r>
              <a:rPr lang="de-DE"/>
              <a:t>Mastertitelformat bearbeiten</a:t>
            </a:r>
            <a:endParaRPr lang="en-US"/>
          </a:p>
        </p:txBody>
      </p:sp>
      <p:sp>
        <p:nvSpPr>
          <p:cNvPr id="3" name="Vertikaler Textplatzhalter 2"/>
          <p:cNvSpPr>
            <a:spLocks noGrp="1"/>
          </p:cNvSpPr>
          <p:nvPr>
            <p:ph type="body" orient="vert" idx="1"/>
          </p:nvPr>
        </p:nvSpPr>
        <p:spPr>
          <a:xfrm>
            <a:off x="457200" y="1412875"/>
            <a:ext cx="6019800" cy="482441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EED9D00-4579-CD4B-B22F-8C012024BB73}" type="slidenum">
              <a:rPr lang="de-DE"/>
              <a:pPr>
                <a:defRPr/>
              </a:pPr>
              <a:t>‹Nr.›</a:t>
            </a:fld>
            <a:endParaRPr lang="de-DE"/>
          </a:p>
        </p:txBody>
      </p:sp>
    </p:spTree>
    <p:extLst>
      <p:ext uri="{BB962C8B-B14F-4D97-AF65-F5344CB8AC3E}">
        <p14:creationId xmlns:p14="http://schemas.microsoft.com/office/powerpoint/2010/main" val="105171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468313" y="260350"/>
            <a:ext cx="8529637" cy="1149350"/>
          </a:xfrm>
        </p:spPr>
        <p:txBody>
          <a:bodyPr/>
          <a:lstStyle/>
          <a:p>
            <a:r>
              <a:rPr lang="de-DE"/>
              <a:t>Mastertitelformat bearbeiten</a:t>
            </a:r>
          </a:p>
        </p:txBody>
      </p:sp>
      <p:sp>
        <p:nvSpPr>
          <p:cNvPr id="3" name="Onlinebild-Platzhalter 2"/>
          <p:cNvSpPr>
            <a:spLocks noGrp="1"/>
          </p:cNvSpPr>
          <p:nvPr>
            <p:ph type="clipArt" sz="half" idx="1"/>
          </p:nvPr>
        </p:nvSpPr>
        <p:spPr>
          <a:xfrm>
            <a:off x="468313" y="1412875"/>
            <a:ext cx="4025900" cy="4748213"/>
          </a:xfrm>
        </p:spPr>
        <p:txBody>
          <a:bodyPr/>
          <a:lstStyle/>
          <a:p>
            <a:pPr lvl="0"/>
            <a:endParaRPr lang="de-DE" noProof="0"/>
          </a:p>
        </p:txBody>
      </p:sp>
      <p:sp>
        <p:nvSpPr>
          <p:cNvPr id="4" name="Textplatzhalter 3"/>
          <p:cNvSpPr>
            <a:spLocks noGrp="1"/>
          </p:cNvSpPr>
          <p:nvPr>
            <p:ph type="body" sz="half" idx="2"/>
          </p:nvPr>
        </p:nvSpPr>
        <p:spPr>
          <a:xfrm>
            <a:off x="4646613" y="1412875"/>
            <a:ext cx="4025900" cy="47482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3296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D764AD2-5FB6-FB45-933B-235C7588DE60}" type="slidenum">
              <a:rPr lang="de-DE"/>
              <a:pPr>
                <a:defRPr/>
              </a:pPr>
              <a:t>‹Nr.›</a:t>
            </a:fld>
            <a:endParaRPr lang="de-DE"/>
          </a:p>
        </p:txBody>
      </p:sp>
    </p:spTree>
    <p:extLst>
      <p:ext uri="{BB962C8B-B14F-4D97-AF65-F5344CB8AC3E}">
        <p14:creationId xmlns:p14="http://schemas.microsoft.com/office/powerpoint/2010/main" val="12676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4D5151C9-7839-C041-ABB8-39E89BE5946D}" type="slidenum">
              <a:rPr lang="de-DE"/>
              <a:pPr>
                <a:defRPr/>
              </a:pPr>
              <a:t>‹Nr.›</a:t>
            </a:fld>
            <a:endParaRPr lang="de-DE"/>
          </a:p>
        </p:txBody>
      </p:sp>
    </p:spTree>
    <p:extLst>
      <p:ext uri="{BB962C8B-B14F-4D97-AF65-F5344CB8AC3E}">
        <p14:creationId xmlns:p14="http://schemas.microsoft.com/office/powerpoint/2010/main" val="14458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sz="half" idx="1"/>
          </p:nvPr>
        </p:nvSpPr>
        <p:spPr>
          <a:xfrm>
            <a:off x="457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648200" y="1124744"/>
            <a:ext cx="4038600" cy="5112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83E13FDC-EBB7-A241-A6EF-2E02EE734C73}" type="slidenum">
              <a:rPr lang="de-DE"/>
              <a:pPr>
                <a:defRPr/>
              </a:pPr>
              <a:t>‹Nr.›</a:t>
            </a:fld>
            <a:endParaRPr lang="de-DE" dirty="0"/>
          </a:p>
        </p:txBody>
      </p:sp>
    </p:spTree>
    <p:extLst>
      <p:ext uri="{BB962C8B-B14F-4D97-AF65-F5344CB8AC3E}">
        <p14:creationId xmlns:p14="http://schemas.microsoft.com/office/powerpoint/2010/main" val="261184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8" name="Fußzeilenplatzhalter 7"/>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5356B9C6-6715-2D4A-8969-EA7C2FA5AF4F}" type="slidenum">
              <a:rPr lang="de-DE"/>
              <a:pPr>
                <a:defRPr/>
              </a:pPr>
              <a:t>‹Nr.›</a:t>
            </a:fld>
            <a:endParaRPr lang="de-DE"/>
          </a:p>
        </p:txBody>
      </p:sp>
    </p:spTree>
    <p:extLst>
      <p:ext uri="{BB962C8B-B14F-4D97-AF65-F5344CB8AC3E}">
        <p14:creationId xmlns:p14="http://schemas.microsoft.com/office/powerpoint/2010/main" val="397326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Datumsplatzhalter 2"/>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4" name="Fußzeilenplatzhalter 3"/>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35ED459A-6064-5546-BD20-CFDE646274C7}" type="slidenum">
              <a:rPr lang="de-DE"/>
              <a:pPr>
                <a:defRPr/>
              </a:pPr>
              <a:t>‹Nr.›</a:t>
            </a:fld>
            <a:endParaRPr lang="de-DE"/>
          </a:p>
        </p:txBody>
      </p:sp>
    </p:spTree>
    <p:extLst>
      <p:ext uri="{BB962C8B-B14F-4D97-AF65-F5344CB8AC3E}">
        <p14:creationId xmlns:p14="http://schemas.microsoft.com/office/powerpoint/2010/main" val="90095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3" name="Fußzeilenplatzhalter 2"/>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5FE8EE9E-C217-3D4B-A1BB-8CC67CCB3486}" type="slidenum">
              <a:rPr lang="de-DE"/>
              <a:pPr>
                <a:defRPr/>
              </a:pPr>
              <a:t>‹Nr.›</a:t>
            </a:fld>
            <a:endParaRPr lang="de-DE"/>
          </a:p>
        </p:txBody>
      </p:sp>
    </p:spTree>
    <p:extLst>
      <p:ext uri="{BB962C8B-B14F-4D97-AF65-F5344CB8AC3E}">
        <p14:creationId xmlns:p14="http://schemas.microsoft.com/office/powerpoint/2010/main" val="67465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50D4EF29-B124-2849-A4BE-FE5AE0C1F73C}" type="slidenum">
              <a:rPr lang="de-DE"/>
              <a:pPr>
                <a:defRPr/>
              </a:pPr>
              <a:t>‹Nr.›</a:t>
            </a:fld>
            <a:endParaRPr lang="de-DE"/>
          </a:p>
        </p:txBody>
      </p:sp>
    </p:spTree>
    <p:extLst>
      <p:ext uri="{BB962C8B-B14F-4D97-AF65-F5344CB8AC3E}">
        <p14:creationId xmlns:p14="http://schemas.microsoft.com/office/powerpoint/2010/main" val="408399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6" name="Fußzeilenplatzhalter 5"/>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A28C98C8-BE0A-C748-B1FE-022729FA520D}" type="slidenum">
              <a:rPr lang="de-DE"/>
              <a:pPr>
                <a:defRPr/>
              </a:pPr>
              <a:t>‹Nr.›</a:t>
            </a:fld>
            <a:endParaRPr lang="de-DE"/>
          </a:p>
        </p:txBody>
      </p:sp>
    </p:spTree>
    <p:extLst>
      <p:ext uri="{BB962C8B-B14F-4D97-AF65-F5344CB8AC3E}">
        <p14:creationId xmlns:p14="http://schemas.microsoft.com/office/powerpoint/2010/main" val="284834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62731CA1-5B61-B842-B00F-36E90BD694FD}" type="slidenum">
              <a:rPr lang="de-DE"/>
              <a:pPr>
                <a:defRPr/>
              </a:pPr>
              <a:t>‹Nr.›</a:t>
            </a:fld>
            <a:endParaRPr lang="de-DE" dirty="0"/>
          </a:p>
        </p:txBody>
      </p:sp>
      <p:pic>
        <p:nvPicPr>
          <p:cNvPr id="1027" name="Picture 45" descr="Logo_ImFocu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rgbClr val="DAD9D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rgbClr val="DAD9D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32" name="Bild 48" descr="Logo_Inst_InfSys_P309.pd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karpathy.github.io/2015/05/21/rnn-effectivenes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391.png"/><Relationship Id="rId3" Type="http://schemas.openxmlformats.org/officeDocument/2006/relationships/image" Target="../media/image340.png"/><Relationship Id="rId7" Type="http://schemas.openxmlformats.org/officeDocument/2006/relationships/image" Target="../media/image38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10.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d2l.ai/chapter_recurrent-neural-networks/bptt.html" TargetMode="External"/><Relationship Id="rId3" Type="http://schemas.openxmlformats.org/officeDocument/2006/relationships/hyperlink" Target="http://comp6248.ecs.soton.ac.uk/" TargetMode="External"/><Relationship Id="rId7" Type="http://schemas.openxmlformats.org/officeDocument/2006/relationships/hyperlink" Target="https://www.ifi.uzh.ch/dam/jcr:00000000-2826-155d-0000-0000225e9316/Formale_Methoden_UZH_Nov_2013.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google.com/url?sa=t&amp;rct=j&amp;q=&amp;esrc=s&amp;source=web&amp;cd=&amp;cad=rja&amp;uact=8&amp;ved=2ahUKEwjsxZ6j6vzsAhWNmKQKHWC_B4MQFjABegQIBBAC&amp;url=http%3A%2F%2Ftomcat.elis.ugent.be%2Fstatic%2Felisall%2Fpubl%2FPPT%2FP107_045.ppt&amp;usg=AOvVaw3W3T0w_CGDqdfGUV2BcgH4" TargetMode="External"/><Relationship Id="rId5" Type="http://schemas.openxmlformats.org/officeDocument/2006/relationships/hyperlink" Target="http://karpathy.github.io/2015/05/21/rnn-effectiveness/" TargetMode="External"/><Relationship Id="rId4" Type="http://schemas.openxmlformats.org/officeDocument/2006/relationships/hyperlink" Target="https://slideplayer.com/slide/13047419/"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9776" y="1628800"/>
            <a:ext cx="8278688" cy="1470025"/>
          </a:xfrm>
        </p:spPr>
        <p:txBody>
          <a:bodyPr/>
          <a:lstStyle/>
          <a:p>
            <a:pPr eaLnBrk="1" hangingPunct="1">
              <a:defRPr/>
            </a:pPr>
            <a:r>
              <a:rPr lang="de-DE" sz="4400" b="1" dirty="0">
                <a:cs typeface="+mj-cs"/>
              </a:rPr>
              <a:t>PROBABILISTIC AND DIFFERENTIABLE PROGRAMMING</a:t>
            </a:r>
            <a:br>
              <a:rPr lang="de-DE" dirty="0">
                <a:cs typeface="+mj-cs"/>
              </a:rPr>
            </a:br>
            <a:r>
              <a:rPr lang="de-DE" dirty="0">
                <a:cs typeface="+mj-cs"/>
              </a:rPr>
              <a:t>V4:  </a:t>
            </a:r>
            <a:r>
              <a:rPr lang="de-DE" dirty="0" err="1">
                <a:cs typeface="+mj-cs"/>
              </a:rPr>
              <a:t>Deep</a:t>
            </a:r>
            <a:r>
              <a:rPr lang="de-DE" dirty="0">
                <a:cs typeface="+mj-cs"/>
              </a:rPr>
              <a:t> Learning II</a:t>
            </a:r>
            <a:br>
              <a:rPr lang="de-DE" dirty="0">
                <a:cs typeface="+mj-cs"/>
              </a:rPr>
            </a:br>
            <a:r>
              <a:rPr lang="de-DE" dirty="0">
                <a:cs typeface="+mj-cs"/>
              </a:rPr>
              <a:t>(RNNs </a:t>
            </a:r>
            <a:r>
              <a:rPr lang="de-DE" dirty="0" err="1">
                <a:cs typeface="+mj-cs"/>
              </a:rPr>
              <a:t>and</a:t>
            </a:r>
            <a:r>
              <a:rPr lang="de-DE" dirty="0">
                <a:cs typeface="+mj-cs"/>
              </a:rPr>
              <a:t> Reservoir)</a:t>
            </a:r>
            <a:br>
              <a:rPr lang="de-DE" dirty="0">
                <a:cs typeface="+mj-cs"/>
              </a:rPr>
            </a:br>
            <a:br>
              <a:rPr lang="de-DE" dirty="0">
                <a:cs typeface="+mj-cs"/>
              </a:rPr>
            </a:br>
            <a:r>
              <a:rPr lang="de-DE" dirty="0">
                <a:cs typeface="+mj-cs"/>
              </a:rPr>
              <a:t> </a:t>
            </a:r>
          </a:p>
        </p:txBody>
      </p:sp>
      <p:sp>
        <p:nvSpPr>
          <p:cNvPr id="3" name="Untertitel 2"/>
          <p:cNvSpPr>
            <a:spLocks noGrp="1"/>
          </p:cNvSpPr>
          <p:nvPr>
            <p:ph type="subTitle" idx="1"/>
          </p:nvPr>
        </p:nvSpPr>
        <p:spPr>
          <a:xfrm>
            <a:off x="1371600" y="4869160"/>
            <a:ext cx="6400800" cy="1752600"/>
          </a:xfrm>
        </p:spPr>
        <p:txBody>
          <a:bodyPr/>
          <a:lstStyle/>
          <a:p>
            <a:pPr eaLnBrk="1" hangingPunct="1">
              <a:defRPr/>
            </a:pPr>
            <a:r>
              <a:rPr lang="de-DE" sz="2400" dirty="0"/>
              <a:t>Özgür L. </a:t>
            </a:r>
            <a:r>
              <a:rPr lang="de-DE" sz="2400" dirty="0" err="1"/>
              <a:t>Özçep</a:t>
            </a:r>
            <a:endParaRPr lang="de-DE" sz="2400" dirty="0"/>
          </a:p>
          <a:p>
            <a:pPr eaLnBrk="1" hangingPunct="1">
              <a:defRPr/>
            </a:pPr>
            <a:r>
              <a:rPr lang="de-DE" sz="2400" b="1" dirty="0"/>
              <a:t>Universität zu Lübeck</a:t>
            </a:r>
          </a:p>
          <a:p>
            <a:pPr eaLnBrk="1" hangingPunct="1">
              <a:defRPr/>
            </a:pPr>
            <a:r>
              <a:rPr lang="de-DE" sz="2400" b="1" dirty="0"/>
              <a:t>Institut für Informationssysteme</a:t>
            </a:r>
          </a:p>
          <a:p>
            <a:pPr eaLnBrk="1" hangingPunct="1">
              <a:defRPr/>
            </a:pPr>
            <a:endParaRPr lang="de-DE"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68CC6-7C8B-B844-87A2-7FCAD1042AA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C0333370-0FA2-4142-B31A-8F89E849AA2B}"/>
              </a:ext>
            </a:extLst>
          </p:cNvPr>
          <p:cNvSpPr>
            <a:spLocks noGrp="1"/>
          </p:cNvSpPr>
          <p:nvPr>
            <p:ph idx="1"/>
          </p:nvPr>
        </p:nvSpPr>
        <p:spPr/>
        <p:txBody>
          <a:bodyPr/>
          <a:lstStyle/>
          <a:p>
            <a:pPr marL="0" indent="0">
              <a:buNone/>
            </a:pPr>
            <a:r>
              <a:rPr lang="de-DE" dirty="0"/>
              <a:t>RNNs </a:t>
            </a:r>
            <a:r>
              <a:rPr lang="de-DE" dirty="0" err="1"/>
              <a:t>combine</a:t>
            </a:r>
            <a:r>
              <a:rPr lang="de-DE" dirty="0"/>
              <a:t> </a:t>
            </a:r>
            <a:r>
              <a:rPr lang="de-DE" dirty="0" err="1"/>
              <a:t>two</a:t>
            </a:r>
            <a:r>
              <a:rPr lang="de-DE" dirty="0"/>
              <a:t> </a:t>
            </a:r>
            <a:r>
              <a:rPr lang="de-DE" dirty="0" err="1"/>
              <a:t>properties</a:t>
            </a:r>
            <a:r>
              <a:rPr lang="de-DE" dirty="0"/>
              <a:t> </a:t>
            </a:r>
            <a:r>
              <a:rPr lang="de-DE" dirty="0" err="1"/>
              <a:t>which</a:t>
            </a:r>
            <a:r>
              <a:rPr lang="de-DE" dirty="0"/>
              <a:t> </a:t>
            </a:r>
            <a:r>
              <a:rPr lang="de-DE" dirty="0" err="1"/>
              <a:t>make</a:t>
            </a:r>
            <a:r>
              <a:rPr lang="de-DE" dirty="0"/>
              <a:t> </a:t>
            </a:r>
            <a:r>
              <a:rPr lang="de-DE" dirty="0" err="1"/>
              <a:t>them</a:t>
            </a:r>
            <a:r>
              <a:rPr lang="de-DE" dirty="0"/>
              <a:t> </a:t>
            </a:r>
            <a:r>
              <a:rPr lang="de-DE" dirty="0" err="1"/>
              <a:t>very</a:t>
            </a:r>
            <a:r>
              <a:rPr lang="de-DE" dirty="0"/>
              <a:t> powerful. </a:t>
            </a:r>
          </a:p>
          <a:p>
            <a:pPr marL="514350" indent="-514350">
              <a:buFont typeface="+mj-lt"/>
              <a:buAutoNum type="arabicPeriod"/>
            </a:pPr>
            <a:r>
              <a:rPr lang="de-DE" dirty="0"/>
              <a:t>Distributed </a:t>
            </a:r>
            <a:r>
              <a:rPr lang="de-DE" dirty="0" err="1"/>
              <a:t>hidden</a:t>
            </a:r>
            <a:r>
              <a:rPr lang="de-DE" dirty="0"/>
              <a:t> </a:t>
            </a:r>
            <a:r>
              <a:rPr lang="de-DE" dirty="0" err="1"/>
              <a:t>state</a:t>
            </a:r>
            <a:r>
              <a:rPr lang="de-DE" dirty="0"/>
              <a:t> </a:t>
            </a:r>
            <a:r>
              <a:rPr lang="de-DE" dirty="0" err="1"/>
              <a:t>that</a:t>
            </a:r>
            <a:r>
              <a:rPr lang="de-DE" dirty="0"/>
              <a:t> </a:t>
            </a:r>
            <a:r>
              <a:rPr lang="de-DE" dirty="0" err="1"/>
              <a:t>allows</a:t>
            </a:r>
            <a:r>
              <a:rPr lang="de-DE" dirty="0"/>
              <a:t> </a:t>
            </a:r>
            <a:r>
              <a:rPr lang="de-DE" dirty="0" err="1"/>
              <a:t>them</a:t>
            </a:r>
            <a:r>
              <a:rPr lang="de-DE" dirty="0"/>
              <a:t> </a:t>
            </a:r>
            <a:r>
              <a:rPr lang="de-DE" dirty="0" err="1"/>
              <a:t>to</a:t>
            </a:r>
            <a:r>
              <a:rPr lang="de-DE" dirty="0"/>
              <a:t> </a:t>
            </a:r>
            <a:r>
              <a:rPr lang="de-DE" dirty="0" err="1"/>
              <a:t>store</a:t>
            </a:r>
            <a:r>
              <a:rPr lang="de-DE" dirty="0"/>
              <a:t> a </a:t>
            </a:r>
            <a:r>
              <a:rPr lang="de-DE" dirty="0" err="1"/>
              <a:t>lot</a:t>
            </a:r>
            <a:r>
              <a:rPr lang="de-DE" dirty="0"/>
              <a:t> </a:t>
            </a:r>
            <a:r>
              <a:rPr lang="de-DE" dirty="0" err="1"/>
              <a:t>of</a:t>
            </a:r>
            <a:r>
              <a:rPr lang="de-DE" dirty="0"/>
              <a:t> </a:t>
            </a:r>
            <a:r>
              <a:rPr lang="de-DE" dirty="0" err="1"/>
              <a:t>information</a:t>
            </a:r>
            <a:r>
              <a:rPr lang="de-DE" dirty="0"/>
              <a:t> </a:t>
            </a:r>
            <a:r>
              <a:rPr lang="de-DE" dirty="0" err="1"/>
              <a:t>about</a:t>
            </a:r>
            <a:r>
              <a:rPr lang="de-DE" dirty="0"/>
              <a:t> </a:t>
            </a:r>
            <a:r>
              <a:rPr lang="de-DE" dirty="0" err="1"/>
              <a:t>the</a:t>
            </a:r>
            <a:r>
              <a:rPr lang="de-DE" dirty="0"/>
              <a:t> </a:t>
            </a:r>
            <a:r>
              <a:rPr lang="de-DE" dirty="0" err="1"/>
              <a:t>past</a:t>
            </a:r>
            <a:r>
              <a:rPr lang="de-DE" dirty="0"/>
              <a:t> </a:t>
            </a:r>
            <a:r>
              <a:rPr lang="de-DE" dirty="0" err="1"/>
              <a:t>efficiently</a:t>
            </a:r>
            <a:r>
              <a:rPr lang="de-DE" dirty="0"/>
              <a:t>. This </a:t>
            </a:r>
            <a:r>
              <a:rPr lang="de-DE" dirty="0" err="1"/>
              <a:t>is</a:t>
            </a:r>
            <a:r>
              <a:rPr lang="de-DE" dirty="0"/>
              <a:t> </a:t>
            </a:r>
            <a:r>
              <a:rPr lang="de-DE" dirty="0" err="1"/>
              <a:t>because</a:t>
            </a:r>
            <a:r>
              <a:rPr lang="de-DE" dirty="0"/>
              <a:t> </a:t>
            </a:r>
            <a:r>
              <a:rPr lang="de-DE" dirty="0" err="1"/>
              <a:t>several</a:t>
            </a:r>
            <a:r>
              <a:rPr lang="de-DE" dirty="0"/>
              <a:t> different </a:t>
            </a:r>
            <a:r>
              <a:rPr lang="de-DE" dirty="0" err="1"/>
              <a:t>units</a:t>
            </a:r>
            <a:r>
              <a:rPr lang="de-DE" dirty="0"/>
              <a:t> </a:t>
            </a:r>
            <a:r>
              <a:rPr lang="de-DE" dirty="0" err="1"/>
              <a:t>can</a:t>
            </a:r>
            <a:r>
              <a:rPr lang="de-DE" dirty="0"/>
              <a:t> </a:t>
            </a:r>
            <a:r>
              <a:rPr lang="de-DE" dirty="0" err="1"/>
              <a:t>be</a:t>
            </a:r>
            <a:r>
              <a:rPr lang="de-DE" dirty="0"/>
              <a:t> </a:t>
            </a:r>
            <a:r>
              <a:rPr lang="de-DE" dirty="0" err="1"/>
              <a:t>active</a:t>
            </a:r>
            <a:r>
              <a:rPr lang="de-DE" dirty="0"/>
              <a:t> at </a:t>
            </a:r>
            <a:r>
              <a:rPr lang="de-DE" dirty="0" err="1"/>
              <a:t>once</a:t>
            </a:r>
            <a:r>
              <a:rPr lang="de-DE" dirty="0"/>
              <a:t>, </a:t>
            </a:r>
            <a:r>
              <a:rPr lang="de-DE" dirty="0" err="1"/>
              <a:t>allowing</a:t>
            </a:r>
            <a:r>
              <a:rPr lang="de-DE" dirty="0"/>
              <a:t> </a:t>
            </a:r>
            <a:r>
              <a:rPr lang="de-DE" dirty="0" err="1"/>
              <a:t>them</a:t>
            </a:r>
            <a:r>
              <a:rPr lang="de-DE" dirty="0"/>
              <a:t> </a:t>
            </a:r>
            <a:r>
              <a:rPr lang="de-DE" dirty="0" err="1"/>
              <a:t>to</a:t>
            </a:r>
            <a:r>
              <a:rPr lang="de-DE" dirty="0"/>
              <a:t> </a:t>
            </a:r>
            <a:r>
              <a:rPr lang="de-DE" dirty="0" err="1"/>
              <a:t>remember</a:t>
            </a:r>
            <a:r>
              <a:rPr lang="de-DE" dirty="0"/>
              <a:t> </a:t>
            </a:r>
            <a:r>
              <a:rPr lang="de-DE" dirty="0" err="1"/>
              <a:t>several</a:t>
            </a:r>
            <a:r>
              <a:rPr lang="de-DE" dirty="0"/>
              <a:t> </a:t>
            </a:r>
            <a:r>
              <a:rPr lang="de-DE" dirty="0" err="1"/>
              <a:t>things</a:t>
            </a:r>
            <a:r>
              <a:rPr lang="de-DE" dirty="0"/>
              <a:t> at </a:t>
            </a:r>
            <a:r>
              <a:rPr lang="de-DE" dirty="0" err="1"/>
              <a:t>once</a:t>
            </a:r>
            <a:r>
              <a:rPr lang="de-DE" dirty="0"/>
              <a:t>. </a:t>
            </a:r>
          </a:p>
          <a:p>
            <a:pPr marL="514350" indent="-514350">
              <a:buFont typeface="+mj-lt"/>
              <a:buAutoNum type="arabicPeriod"/>
            </a:pPr>
            <a:r>
              <a:rPr lang="de-DE" dirty="0"/>
              <a:t>Non-linear </a:t>
            </a:r>
            <a:r>
              <a:rPr lang="de-DE" dirty="0" err="1"/>
              <a:t>dynamics</a:t>
            </a:r>
            <a:r>
              <a:rPr lang="de-DE" dirty="0"/>
              <a:t> </a:t>
            </a:r>
            <a:r>
              <a:rPr lang="de-DE" dirty="0" err="1"/>
              <a:t>that</a:t>
            </a:r>
            <a:r>
              <a:rPr lang="de-DE" dirty="0"/>
              <a:t> </a:t>
            </a:r>
            <a:r>
              <a:rPr lang="de-DE" dirty="0" err="1"/>
              <a:t>allows</a:t>
            </a:r>
            <a:r>
              <a:rPr lang="de-DE" dirty="0"/>
              <a:t> </a:t>
            </a:r>
            <a:r>
              <a:rPr lang="de-DE" dirty="0" err="1"/>
              <a:t>them</a:t>
            </a:r>
            <a:r>
              <a:rPr lang="de-DE" dirty="0"/>
              <a:t> </a:t>
            </a:r>
            <a:r>
              <a:rPr lang="de-DE" dirty="0" err="1"/>
              <a:t>to</a:t>
            </a:r>
            <a:r>
              <a:rPr lang="de-DE" dirty="0"/>
              <a:t> update </a:t>
            </a:r>
            <a:r>
              <a:rPr lang="de-DE" dirty="0" err="1"/>
              <a:t>their</a:t>
            </a:r>
            <a:r>
              <a:rPr lang="de-DE" dirty="0"/>
              <a:t> </a:t>
            </a:r>
            <a:r>
              <a:rPr lang="de-DE" dirty="0" err="1"/>
              <a:t>hidden</a:t>
            </a:r>
            <a:r>
              <a:rPr lang="de-DE" dirty="0"/>
              <a:t> </a:t>
            </a:r>
            <a:r>
              <a:rPr lang="de-DE" dirty="0" err="1"/>
              <a:t>state</a:t>
            </a:r>
            <a:r>
              <a:rPr lang="de-DE" dirty="0"/>
              <a:t> in </a:t>
            </a:r>
            <a:r>
              <a:rPr lang="de-DE" dirty="0" err="1"/>
              <a:t>complicated</a:t>
            </a:r>
            <a:r>
              <a:rPr lang="de-DE" dirty="0"/>
              <a:t> </a:t>
            </a:r>
            <a:r>
              <a:rPr lang="de-DE" dirty="0" err="1"/>
              <a:t>ways</a:t>
            </a:r>
            <a:r>
              <a:rPr lang="de-DE" dirty="0"/>
              <a:t>. </a:t>
            </a:r>
          </a:p>
          <a:p>
            <a:endParaRPr lang="de-DE" dirty="0"/>
          </a:p>
          <a:p>
            <a:r>
              <a:rPr lang="de-DE" dirty="0"/>
              <a:t>In </a:t>
            </a:r>
            <a:r>
              <a:rPr lang="de-DE" dirty="0" err="1"/>
              <a:t>particular</a:t>
            </a:r>
            <a:r>
              <a:rPr lang="de-DE" dirty="0"/>
              <a:t>: RNNs </a:t>
            </a:r>
            <a:r>
              <a:rPr lang="de-DE" dirty="0" err="1"/>
              <a:t>are</a:t>
            </a:r>
            <a:r>
              <a:rPr lang="de-DE" dirty="0"/>
              <a:t> universal </a:t>
            </a:r>
            <a:r>
              <a:rPr lang="de-DE" dirty="0" err="1"/>
              <a:t>approximators</a:t>
            </a:r>
            <a:endParaRPr lang="de-DE" dirty="0">
              <a:latin typeface="Myriad Pro" panose="020B0503030403020204" pitchFamily="34" charset="0"/>
            </a:endParaRPr>
          </a:p>
        </p:txBody>
      </p:sp>
      <p:sp>
        <p:nvSpPr>
          <p:cNvPr id="4" name="Foliennummernplatzhalter 3">
            <a:extLst>
              <a:ext uri="{FF2B5EF4-FFF2-40B4-BE49-F238E27FC236}">
                <a16:creationId xmlns:a16="http://schemas.microsoft.com/office/drawing/2014/main" id="{ABBFF7F5-85BC-2C4C-8D4F-03560E302C96}"/>
              </a:ext>
            </a:extLst>
          </p:cNvPr>
          <p:cNvSpPr>
            <a:spLocks noGrp="1"/>
          </p:cNvSpPr>
          <p:nvPr>
            <p:ph type="sldNum" sz="quarter" idx="12"/>
          </p:nvPr>
        </p:nvSpPr>
        <p:spPr/>
        <p:txBody>
          <a:bodyPr/>
          <a:lstStyle/>
          <a:p>
            <a:pPr>
              <a:defRPr/>
            </a:pPr>
            <a:fld id="{FD764AD2-5FB6-FB45-933B-235C7588DE60}" type="slidenum">
              <a:rPr lang="de-DE" smtClean="0"/>
              <a:pPr>
                <a:defRPr/>
              </a:pPr>
              <a:t>10</a:t>
            </a:fld>
            <a:endParaRPr lang="de-DE"/>
          </a:p>
        </p:txBody>
      </p:sp>
    </p:spTree>
    <p:extLst>
      <p:ext uri="{BB962C8B-B14F-4D97-AF65-F5344CB8AC3E}">
        <p14:creationId xmlns:p14="http://schemas.microsoft.com/office/powerpoint/2010/main" val="199014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EACD6-2219-F94A-A4B4-CEE529E6007D}"/>
              </a:ext>
            </a:extLst>
          </p:cNvPr>
          <p:cNvSpPr>
            <a:spLocks noGrp="1"/>
          </p:cNvSpPr>
          <p:nvPr>
            <p:ph type="title"/>
          </p:nvPr>
        </p:nvSpPr>
        <p:spPr/>
        <p:txBody>
          <a:bodyPr/>
          <a:lstStyle/>
          <a:p>
            <a:r>
              <a:rPr lang="de-DE" dirty="0" err="1"/>
              <a:t>Going</a:t>
            </a:r>
            <a:r>
              <a:rPr lang="de-DE" dirty="0"/>
              <a:t> </a:t>
            </a:r>
            <a:r>
              <a:rPr lang="de-DE" dirty="0" err="1"/>
              <a:t>Deep</a:t>
            </a:r>
            <a:r>
              <a:rPr lang="de-DE" dirty="0"/>
              <a:t> </a:t>
            </a:r>
            <a:r>
              <a:rPr lang="de-DE" dirty="0" err="1"/>
              <a:t>with</a:t>
            </a:r>
            <a:r>
              <a:rPr lang="de-DE" dirty="0"/>
              <a:t> RNNs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225E47C-45AB-444C-9405-00226EEA0B92}"/>
                  </a:ext>
                </a:extLst>
              </p:cNvPr>
              <p:cNvSpPr>
                <a:spLocks noGrp="1"/>
              </p:cNvSpPr>
              <p:nvPr>
                <p:ph idx="1"/>
              </p:nvPr>
            </p:nvSpPr>
            <p:spPr/>
            <p:txBody>
              <a:bodyPr/>
              <a:lstStyle/>
              <a:p>
                <a:r>
                  <a:rPr lang="de-DE" dirty="0"/>
                  <a:t>You </a:t>
                </a:r>
                <a:r>
                  <a:rPr lang="de-DE" dirty="0" err="1"/>
                  <a:t>can</a:t>
                </a:r>
                <a:r>
                  <a:rPr lang="de-DE" dirty="0"/>
                  <a:t> </a:t>
                </a:r>
                <a:r>
                  <a:rPr lang="de-DE" dirty="0" err="1"/>
                  <a:t>go</a:t>
                </a:r>
                <a:r>
                  <a:rPr lang="de-DE" dirty="0"/>
                  <a:t> </a:t>
                </a:r>
                <a:r>
                  <a:rPr lang="de-DE" dirty="0" err="1"/>
                  <a:t>deep</a:t>
                </a:r>
                <a:r>
                  <a:rPr lang="de-DE" dirty="0"/>
                  <a:t> </a:t>
                </a:r>
                <a:r>
                  <a:rPr lang="de-DE" dirty="0" err="1"/>
                  <a:t>w.r.t</a:t>
                </a:r>
                <a:r>
                  <a:rPr lang="de-DE" dirty="0"/>
                  <a:t>. time </a:t>
                </a:r>
                <a:r>
                  <a:rPr lang="de-DE" dirty="0" err="1"/>
                  <a:t>unfolding</a:t>
                </a:r>
                <a:r>
                  <a:rPr lang="de-DE" dirty="0"/>
                  <a:t> (</a:t>
                </a:r>
                <a:r>
                  <a:rPr lang="de-DE" dirty="0" err="1"/>
                  <a:t>some</a:t>
                </a:r>
                <a:r>
                  <a:rPr lang="de-DE" dirty="0"/>
                  <a:t> do not </a:t>
                </a:r>
                <a:r>
                  <a:rPr lang="de-DE" dirty="0" err="1"/>
                  <a:t>consider</a:t>
                </a:r>
                <a:r>
                  <a:rPr lang="de-DE" dirty="0"/>
                  <a:t> </a:t>
                </a:r>
                <a:r>
                  <a:rPr lang="de-DE" dirty="0" err="1"/>
                  <a:t>this</a:t>
                </a:r>
                <a:r>
                  <a:rPr lang="de-DE" dirty="0"/>
                  <a:t> </a:t>
                </a:r>
                <a:r>
                  <a:rPr lang="de-DE" dirty="0" err="1"/>
                  <a:t>as</a:t>
                </a:r>
                <a:r>
                  <a:rPr lang="de-DE" dirty="0"/>
                  <a:t> </a:t>
                </a:r>
                <a:r>
                  <a:rPr lang="de-DE" dirty="0" err="1"/>
                  <a:t>going</a:t>
                </a:r>
                <a:r>
                  <a:rPr lang="de-DE" dirty="0"/>
                  <a:t> </a:t>
                </a:r>
                <a:r>
                  <a:rPr lang="de-DE" dirty="0" err="1"/>
                  <a:t>deep</a:t>
                </a:r>
                <a:r>
                  <a:rPr lang="de-DE" dirty="0"/>
                  <a:t>)</a:t>
                </a:r>
              </a:p>
              <a:p>
                <a:r>
                  <a:rPr lang="de-DE" dirty="0"/>
                  <a:t>As RNNs </a:t>
                </a:r>
                <a:r>
                  <a:rPr lang="de-DE" dirty="0" err="1"/>
                  <a:t>calculate</a:t>
                </a:r>
                <a:r>
                  <a:rPr lang="de-DE" dirty="0"/>
                  <a:t> </a:t>
                </a:r>
                <a:r>
                  <a:rPr lang="de-DE" dirty="0" err="1"/>
                  <a:t>functions</a:t>
                </a:r>
                <a:r>
                  <a:rPr lang="de-DE" dirty="0"/>
                  <a:t>, </a:t>
                </a:r>
                <a:r>
                  <a:rPr lang="de-DE" dirty="0" err="1"/>
                  <a:t>you</a:t>
                </a:r>
                <a:r>
                  <a:rPr lang="de-DE" dirty="0"/>
                  <a:t> </a:t>
                </a:r>
                <a:r>
                  <a:rPr lang="de-DE" dirty="0" err="1"/>
                  <a:t>can</a:t>
                </a:r>
                <a:r>
                  <a:rPr lang="de-DE" dirty="0"/>
                  <a:t> </a:t>
                </a:r>
                <a:r>
                  <a:rPr lang="de-DE" dirty="0" err="1"/>
                  <a:t>compose</a:t>
                </a:r>
                <a:r>
                  <a:rPr lang="de-DE" dirty="0"/>
                  <a:t> </a:t>
                </a:r>
                <a:r>
                  <a:rPr lang="de-DE" dirty="0" err="1"/>
                  <a:t>them</a:t>
                </a:r>
                <a:r>
                  <a:rPr lang="de-DE" dirty="0"/>
                  <a:t> (</a:t>
                </a:r>
                <a:r>
                  <a:rPr lang="de-DE" dirty="0" err="1"/>
                  <a:t>stack</a:t>
                </a:r>
                <a:r>
                  <a:rPr lang="de-DE" dirty="0"/>
                  <a:t> </a:t>
                </a:r>
                <a:r>
                  <a:rPr lang="de-DE" dirty="0" err="1"/>
                  <a:t>the</a:t>
                </a:r>
                <a:r>
                  <a:rPr lang="de-DE" dirty="0"/>
                  <a:t> RNNs)</a:t>
                </a:r>
              </a:p>
              <a:p>
                <a:pPr marL="0" indent="0">
                  <a:buNone/>
                </a:pPr>
                <a14:m>
                  <m:oMathPara xmlns:m="http://schemas.openxmlformats.org/officeDocument/2006/math">
                    <m:oMathParaPr>
                      <m:jc m:val="centerGroup"/>
                    </m:oMathParaPr>
                    <m:oMath xmlns:m="http://schemas.openxmlformats.org/officeDocument/2006/math">
                      <m:acc>
                        <m:accPr>
                          <m:chr m:val="̂"/>
                          <m:ctrlPr>
                            <a:rPr lang="de-DE" sz="2000" b="1" i="1" dirty="0" smtClean="0">
                              <a:latin typeface="Cambria Math" panose="02040503050406030204" pitchFamily="18" charset="0"/>
                            </a:rPr>
                          </m:ctrlPr>
                        </m:accPr>
                        <m:e>
                          <m:r>
                            <a:rPr lang="de-DE" sz="2000" b="1" i="1" dirty="0" smtClean="0">
                              <a:latin typeface="Cambria Math" panose="02040503050406030204" pitchFamily="18" charset="0"/>
                            </a:rPr>
                            <m:t>𝒚</m:t>
                          </m:r>
                        </m:e>
                      </m:acc>
                      <m:r>
                        <a:rPr lang="de-DE" sz="2000" b="1" i="1" dirty="0">
                          <a:latin typeface="Cambria Math" panose="02040503050406030204" pitchFamily="18" charset="0"/>
                        </a:rPr>
                        <m:t> </m:t>
                      </m:r>
                      <m:r>
                        <a:rPr lang="de-DE" sz="2000" i="1" dirty="0">
                          <a:latin typeface="Cambria Math" panose="02040503050406030204" pitchFamily="18" charset="0"/>
                        </a:rPr>
                        <m:t>(</m:t>
                      </m:r>
                      <m:r>
                        <a:rPr lang="de-DE" sz="2000" i="1" dirty="0">
                          <a:latin typeface="Cambria Math" panose="02040503050406030204" pitchFamily="18" charset="0"/>
                        </a:rPr>
                        <m:t>𝑡</m:t>
                      </m:r>
                      <m:r>
                        <a:rPr lang="de-DE" sz="2000" i="1" dirty="0">
                          <a:latin typeface="Cambria Math" panose="02040503050406030204" pitchFamily="18" charset="0"/>
                        </a:rPr>
                        <m:t>) = </m:t>
                      </m:r>
                      <m:sSubSup>
                        <m:sSubSupPr>
                          <m:ctrlPr>
                            <a:rPr lang="de-DE" sz="2000" b="1" i="1" dirty="0">
                              <a:latin typeface="Cambria Math" panose="02040503050406030204" pitchFamily="18" charset="0"/>
                            </a:rPr>
                          </m:ctrlPr>
                        </m:sSubSupPr>
                        <m:e>
                          <m:r>
                            <a:rPr lang="de-DE" sz="2000" b="1" i="1" dirty="0">
                              <a:latin typeface="Cambria Math" panose="02040503050406030204" pitchFamily="18" charset="0"/>
                            </a:rPr>
                            <m:t>𝒇</m:t>
                          </m:r>
                        </m:e>
                        <m:sub>
                          <m:r>
                            <a:rPr lang="de-DE" sz="2000" b="1" i="1" dirty="0" smtClean="0">
                              <a:latin typeface="Cambria Math" panose="02040503050406030204" pitchFamily="18" charset="0"/>
                            </a:rPr>
                            <m:t>𝒐</m:t>
                          </m:r>
                          <m:r>
                            <a:rPr lang="de-DE" sz="2000" b="1" i="1" dirty="0" smtClean="0">
                              <a:latin typeface="Cambria Math" panose="02040503050406030204" pitchFamily="18" charset="0"/>
                            </a:rPr>
                            <m:t> </m:t>
                          </m:r>
                        </m:sub>
                        <m:sup>
                          <m:r>
                            <a:rPr lang="de-DE" sz="2000" b="1" i="1" dirty="0" smtClean="0">
                              <a:latin typeface="Cambria Math" panose="02040503050406030204" pitchFamily="18" charset="0"/>
                            </a:rPr>
                            <m:t>𝟐</m:t>
                          </m:r>
                        </m:sup>
                      </m:sSubSup>
                      <m:r>
                        <a:rPr lang="de-DE" sz="2000" b="1" i="1" dirty="0">
                          <a:latin typeface="Cambria Math" panose="02040503050406030204" pitchFamily="18" charset="0"/>
                        </a:rPr>
                        <m:t> </m:t>
                      </m:r>
                      <m:r>
                        <a:rPr lang="de-DE" sz="2000" i="1" dirty="0">
                          <a:latin typeface="Cambria Math" panose="02040503050406030204" pitchFamily="18" charset="0"/>
                        </a:rPr>
                        <m:t>(</m:t>
                      </m:r>
                      <m:sSubSup>
                        <m:sSubSupPr>
                          <m:ctrlPr>
                            <a:rPr lang="de-DE" sz="2000" b="1" i="1" dirty="0">
                              <a:latin typeface="Cambria Math" panose="02040503050406030204" pitchFamily="18" charset="0"/>
                            </a:rPr>
                          </m:ctrlPr>
                        </m:sSubSupPr>
                        <m:e>
                          <m:r>
                            <a:rPr lang="de-DE" sz="2000" b="1" i="1" dirty="0">
                              <a:latin typeface="Cambria Math" panose="02040503050406030204" pitchFamily="18" charset="0"/>
                            </a:rPr>
                            <m:t>𝒇</m:t>
                          </m:r>
                        </m:e>
                        <m:sub>
                          <m:r>
                            <a:rPr lang="de-DE" sz="2000" b="1" i="1" dirty="0" smtClean="0">
                              <a:latin typeface="Cambria Math" panose="02040503050406030204" pitchFamily="18" charset="0"/>
                            </a:rPr>
                            <m:t>𝒐</m:t>
                          </m:r>
                        </m:sub>
                        <m:sup>
                          <m:r>
                            <a:rPr lang="de-DE" sz="2000" b="1" i="1" dirty="0" smtClean="0">
                              <a:latin typeface="Cambria Math" panose="02040503050406030204" pitchFamily="18" charset="0"/>
                            </a:rPr>
                            <m:t>𝟏</m:t>
                          </m:r>
                        </m:sup>
                      </m:sSubSup>
                      <m:r>
                        <a:rPr lang="de-DE" sz="2000" i="1" dirty="0">
                          <a:latin typeface="Cambria Math" panose="02040503050406030204" pitchFamily="18" charset="0"/>
                        </a:rPr>
                        <m:t> (</m:t>
                      </m:r>
                      <m:r>
                        <a:rPr lang="de-DE" sz="2000" b="1" i="1" dirty="0">
                          <a:latin typeface="Cambria Math" panose="02040503050406030204" pitchFamily="18" charset="0"/>
                        </a:rPr>
                        <m:t>𝒙</m:t>
                      </m:r>
                      <m:r>
                        <a:rPr lang="de-DE" sz="2000" i="1" dirty="0">
                          <a:latin typeface="Cambria Math" panose="02040503050406030204" pitchFamily="18" charset="0"/>
                        </a:rPr>
                        <m:t> (</m:t>
                      </m:r>
                      <m:r>
                        <a:rPr lang="de-DE" sz="2000" i="1" dirty="0">
                          <a:latin typeface="Cambria Math" panose="02040503050406030204" pitchFamily="18" charset="0"/>
                        </a:rPr>
                        <m:t>𝑡</m:t>
                      </m:r>
                      <m:r>
                        <a:rPr lang="de-DE" sz="2000" i="1" dirty="0">
                          <a:latin typeface="Cambria Math" panose="02040503050406030204" pitchFamily="18" charset="0"/>
                        </a:rPr>
                        <m:t> ), </m:t>
                      </m:r>
                      <m:sSup>
                        <m:sSupPr>
                          <m:ctrlPr>
                            <a:rPr lang="de-DE" sz="2000" b="1" i="1" dirty="0">
                              <a:latin typeface="Cambria Math" panose="02040503050406030204" pitchFamily="18" charset="0"/>
                            </a:rPr>
                          </m:ctrlPr>
                        </m:sSupPr>
                        <m:e>
                          <m:r>
                            <a:rPr lang="de-DE" sz="2000" b="1" i="1" dirty="0" smtClean="0">
                              <a:latin typeface="Cambria Math" panose="02040503050406030204" pitchFamily="18" charset="0"/>
                            </a:rPr>
                            <m:t>𝒉</m:t>
                          </m:r>
                        </m:e>
                        <m:sup>
                          <m:r>
                            <a:rPr lang="de-DE" sz="2000" b="1" i="1" dirty="0" smtClean="0">
                              <a:latin typeface="Cambria Math" panose="02040503050406030204" pitchFamily="18" charset="0"/>
                            </a:rPr>
                            <m:t>𝟏</m:t>
                          </m:r>
                        </m:sup>
                      </m:sSup>
                      <m:r>
                        <a:rPr lang="de-DE" sz="2000" i="1" dirty="0">
                          <a:latin typeface="Cambria Math" panose="02040503050406030204" pitchFamily="18" charset="0"/>
                        </a:rPr>
                        <m:t>(</m:t>
                      </m:r>
                      <m:r>
                        <a:rPr lang="de-DE" sz="2000" i="1" dirty="0">
                          <a:latin typeface="Cambria Math" panose="02040503050406030204" pitchFamily="18" charset="0"/>
                        </a:rPr>
                        <m:t>𝑡</m:t>
                      </m:r>
                      <m:r>
                        <a:rPr lang="de-DE" sz="2000" i="1" dirty="0">
                          <a:latin typeface="Cambria Math" panose="02040503050406030204" pitchFamily="18" charset="0"/>
                        </a:rPr>
                        <m:t> − 1)|</m:t>
                      </m:r>
                      <m:sSub>
                        <m:sSubPr>
                          <m:ctrlPr>
                            <a:rPr lang="de-DE" sz="2000" b="1" i="1" dirty="0" smtClean="0">
                              <a:latin typeface="Cambria Math" panose="02040503050406030204" pitchFamily="18" charset="0"/>
                            </a:rPr>
                          </m:ctrlPr>
                        </m:sSubPr>
                        <m:e>
                          <m:r>
                            <a:rPr lang="de-DE" sz="2000" b="1" i="1" dirty="0" smtClean="0">
                              <a:latin typeface="Cambria Math" panose="02040503050406030204" pitchFamily="18" charset="0"/>
                            </a:rPr>
                            <m:t>𝑨</m:t>
                          </m:r>
                          <m:r>
                            <a:rPr lang="de-DE" sz="2000" b="1" i="1" dirty="0">
                              <a:latin typeface="Cambria Math" panose="02040503050406030204" pitchFamily="18" charset="0"/>
                            </a:rPr>
                            <m:t>𝑾</m:t>
                          </m:r>
                        </m:e>
                        <m:sub>
                          <m:r>
                            <a:rPr lang="de-DE" sz="2000" b="1" i="1" dirty="0" smtClean="0">
                              <a:latin typeface="Cambria Math" panose="02040503050406030204" pitchFamily="18" charset="0"/>
                            </a:rPr>
                            <m:t>𝟏</m:t>
                          </m:r>
                        </m:sub>
                      </m:sSub>
                      <m:r>
                        <a:rPr lang="de-DE" sz="2000" b="1" i="1" dirty="0">
                          <a:latin typeface="Cambria Math" panose="02040503050406030204" pitchFamily="18" charset="0"/>
                        </a:rPr>
                        <m:t> </m:t>
                      </m:r>
                      <m:r>
                        <a:rPr lang="de-DE" sz="2000" i="1" dirty="0">
                          <a:latin typeface="Cambria Math" panose="02040503050406030204" pitchFamily="18" charset="0"/>
                        </a:rPr>
                        <m:t>), </m:t>
                      </m:r>
                      <m:sSup>
                        <m:sSupPr>
                          <m:ctrlPr>
                            <a:rPr lang="de-DE" sz="2000" b="1" i="1" dirty="0">
                              <a:latin typeface="Cambria Math" panose="02040503050406030204" pitchFamily="18" charset="0"/>
                            </a:rPr>
                          </m:ctrlPr>
                        </m:sSupPr>
                        <m:e>
                          <m:r>
                            <a:rPr lang="de-DE" sz="2000" b="1" i="1" dirty="0" smtClean="0">
                              <a:latin typeface="Cambria Math" panose="02040503050406030204" pitchFamily="18" charset="0"/>
                            </a:rPr>
                            <m:t>𝒉</m:t>
                          </m:r>
                        </m:e>
                        <m:sup>
                          <m:r>
                            <a:rPr lang="de-DE" sz="2000" b="1" i="1" dirty="0" smtClean="0">
                              <a:latin typeface="Cambria Math" panose="02040503050406030204" pitchFamily="18" charset="0"/>
                            </a:rPr>
                            <m:t>𝟐</m:t>
                          </m:r>
                        </m:sup>
                      </m:sSup>
                      <m:r>
                        <a:rPr lang="de-DE" sz="2000" i="1" dirty="0">
                          <a:latin typeface="Cambria Math" panose="02040503050406030204" pitchFamily="18" charset="0"/>
                        </a:rPr>
                        <m:t>(</m:t>
                      </m:r>
                      <m:r>
                        <a:rPr lang="de-DE" sz="2000" i="1" dirty="0">
                          <a:latin typeface="Cambria Math" panose="02040503050406030204" pitchFamily="18" charset="0"/>
                        </a:rPr>
                        <m:t>𝑡</m:t>
                      </m:r>
                      <m:r>
                        <a:rPr lang="de-DE" sz="2000" i="1" dirty="0">
                          <a:latin typeface="Cambria Math" panose="02040503050406030204" pitchFamily="18" charset="0"/>
                        </a:rPr>
                        <m:t> − 1)|</m:t>
                      </m:r>
                      <m:r>
                        <a:rPr lang="de-DE" sz="2000" b="1" i="1" dirty="0" smtClean="0">
                          <a:latin typeface="Cambria Math" panose="02040503050406030204" pitchFamily="18" charset="0"/>
                        </a:rPr>
                        <m:t>𝑨</m:t>
                      </m:r>
                      <m:sSub>
                        <m:sSubPr>
                          <m:ctrlPr>
                            <a:rPr lang="de-DE" sz="2000" b="1" i="1" dirty="0" smtClean="0">
                              <a:latin typeface="Cambria Math" panose="02040503050406030204" pitchFamily="18" charset="0"/>
                            </a:rPr>
                          </m:ctrlPr>
                        </m:sSubPr>
                        <m:e>
                          <m:r>
                            <a:rPr lang="de-DE" sz="2000" b="1" i="1" dirty="0">
                              <a:latin typeface="Cambria Math" panose="02040503050406030204" pitchFamily="18" charset="0"/>
                            </a:rPr>
                            <m:t>𝑾</m:t>
                          </m:r>
                        </m:e>
                        <m:sub>
                          <m:r>
                            <a:rPr lang="de-DE" sz="2000" b="1" i="1" dirty="0" smtClean="0">
                              <a:latin typeface="Cambria Math" panose="02040503050406030204" pitchFamily="18" charset="0"/>
                            </a:rPr>
                            <m:t>𝟐</m:t>
                          </m:r>
                        </m:sub>
                      </m:sSub>
                      <m:r>
                        <a:rPr lang="de-DE" sz="2000" b="1" i="1" dirty="0">
                          <a:latin typeface="Cambria Math" panose="02040503050406030204" pitchFamily="18" charset="0"/>
                        </a:rPr>
                        <m:t> </m:t>
                      </m:r>
                      <m:r>
                        <a:rPr lang="de-DE" sz="2000" i="1" dirty="0">
                          <a:latin typeface="Cambria Math" panose="02040503050406030204" pitchFamily="18" charset="0"/>
                        </a:rPr>
                        <m:t>)</m:t>
                      </m:r>
                    </m:oMath>
                  </m:oMathPara>
                </a14:m>
                <a:br>
                  <a:rPr lang="de-DE" dirty="0"/>
                </a:br>
                <a:endParaRPr lang="de-DE" dirty="0"/>
              </a:p>
              <a:p>
                <a:pPr lvl="1"/>
                <a:r>
                  <a:rPr lang="de-DE" dirty="0"/>
                  <a:t>The </a:t>
                </a:r>
                <a:r>
                  <a:rPr lang="de-DE" dirty="0" err="1"/>
                  <a:t>output</a:t>
                </a:r>
                <a:r>
                  <a:rPr lang="de-DE" dirty="0"/>
                  <a:t> </a:t>
                </a:r>
                <a:r>
                  <a:rPr lang="de-DE" dirty="0" err="1"/>
                  <a:t>of</a:t>
                </a:r>
                <a:r>
                  <a:rPr lang="de-DE" dirty="0"/>
                  <a:t> </a:t>
                </a:r>
                <a:r>
                  <a:rPr lang="de-DE" dirty="0" err="1"/>
                  <a:t>the</a:t>
                </a:r>
                <a:r>
                  <a:rPr lang="de-DE" dirty="0"/>
                  <a:t> </a:t>
                </a:r>
                <a:r>
                  <a:rPr lang="de-DE" dirty="0" err="1"/>
                  <a:t>inner</a:t>
                </a:r>
                <a:r>
                  <a:rPr lang="de-DE" dirty="0"/>
                  <a:t> RNN at time </a:t>
                </a:r>
                <a14:m>
                  <m:oMath xmlns:m="http://schemas.openxmlformats.org/officeDocument/2006/math">
                    <m:r>
                      <a:rPr lang="de-DE" i="1" dirty="0" smtClean="0">
                        <a:latin typeface="Cambria Math" panose="02040503050406030204" pitchFamily="18" charset="0"/>
                      </a:rPr>
                      <m:t>𝑡</m:t>
                    </m:r>
                  </m:oMath>
                </a14:m>
                <a:r>
                  <a:rPr lang="de-DE" dirty="0"/>
                  <a:t> </a:t>
                </a:r>
                <a:r>
                  <a:rPr lang="de-DE" dirty="0" err="1"/>
                  <a:t>is</a:t>
                </a:r>
                <a:r>
                  <a:rPr lang="de-DE" dirty="0"/>
                  <a:t> </a:t>
                </a:r>
                <a:r>
                  <a:rPr lang="de-DE" dirty="0" err="1"/>
                  <a:t>fed</a:t>
                </a:r>
                <a:r>
                  <a:rPr lang="de-DE" dirty="0"/>
                  <a:t> </a:t>
                </a:r>
                <a:r>
                  <a:rPr lang="de-DE" dirty="0" err="1"/>
                  <a:t>into</a:t>
                </a:r>
                <a:r>
                  <a:rPr lang="de-DE" dirty="0"/>
                  <a:t> </a:t>
                </a:r>
                <a:r>
                  <a:rPr lang="de-DE" dirty="0" err="1"/>
                  <a:t>the</a:t>
                </a:r>
                <a:r>
                  <a:rPr lang="de-DE" dirty="0"/>
                  <a:t> </a:t>
                </a:r>
                <a:r>
                  <a:rPr lang="de-DE" dirty="0" err="1"/>
                  <a:t>input</a:t>
                </a:r>
                <a:r>
                  <a:rPr lang="de-DE" dirty="0"/>
                  <a:t> </a:t>
                </a:r>
                <a:r>
                  <a:rPr lang="de-DE" dirty="0" err="1"/>
                  <a:t>of</a:t>
                </a:r>
                <a:r>
                  <a:rPr lang="de-DE" dirty="0"/>
                  <a:t> </a:t>
                </a:r>
                <a:r>
                  <a:rPr lang="de-DE" dirty="0" err="1"/>
                  <a:t>the</a:t>
                </a:r>
                <a:r>
                  <a:rPr lang="de-DE" dirty="0"/>
                  <a:t> </a:t>
                </a:r>
                <a:r>
                  <a:rPr lang="de-DE" dirty="0" err="1"/>
                  <a:t>outer</a:t>
                </a:r>
                <a:r>
                  <a:rPr lang="de-DE" dirty="0"/>
                  <a:t> RNN </a:t>
                </a:r>
                <a:r>
                  <a:rPr lang="de-DE" dirty="0" err="1"/>
                  <a:t>which</a:t>
                </a:r>
                <a:r>
                  <a:rPr lang="de-DE" dirty="0"/>
                  <a:t> </a:t>
                </a:r>
                <a:r>
                  <a:rPr lang="de-DE" dirty="0" err="1"/>
                  <a:t>produces</a:t>
                </a:r>
                <a:r>
                  <a:rPr lang="de-DE" dirty="0"/>
                  <a:t> </a:t>
                </a:r>
                <a:r>
                  <a:rPr lang="de-DE" dirty="0" err="1"/>
                  <a:t>the</a:t>
                </a:r>
                <a:r>
                  <a:rPr lang="de-DE" dirty="0"/>
                  <a:t> </a:t>
                </a:r>
                <a:r>
                  <a:rPr lang="de-DE" dirty="0" err="1"/>
                  <a:t>prediction</a:t>
                </a:r>
                <a14:m>
                  <m:oMath xmlns:m="http://schemas.openxmlformats.org/officeDocument/2006/math">
                    <m:acc>
                      <m:accPr>
                        <m:chr m:val="̂"/>
                        <m:ctrlPr>
                          <a:rPr lang="de-DE" sz="2600" b="1" i="1" dirty="0">
                            <a:latin typeface="Cambria Math" panose="02040503050406030204" pitchFamily="18" charset="0"/>
                          </a:rPr>
                        </m:ctrlPr>
                      </m:accPr>
                      <m:e>
                        <m:r>
                          <a:rPr lang="de-DE" sz="2600" b="1" i="1" dirty="0" smtClean="0">
                            <a:latin typeface="Cambria Math" panose="02040503050406030204" pitchFamily="18" charset="0"/>
                          </a:rPr>
                          <m:t> </m:t>
                        </m:r>
                        <m:r>
                          <a:rPr lang="de-DE" sz="2600" b="1" i="1" dirty="0">
                            <a:latin typeface="Cambria Math" panose="02040503050406030204" pitchFamily="18" charset="0"/>
                          </a:rPr>
                          <m:t>𝒚</m:t>
                        </m:r>
                      </m:e>
                    </m:acc>
                  </m:oMath>
                </a14:m>
                <a:endParaRPr lang="de-DE" dirty="0"/>
              </a:p>
              <a:p>
                <a:r>
                  <a:rPr lang="de-DE" dirty="0" err="1"/>
                  <a:t>You</a:t>
                </a:r>
                <a:r>
                  <a:rPr lang="de-DE" dirty="0"/>
                  <a:t> </a:t>
                </a:r>
                <a:r>
                  <a:rPr lang="de-DE" dirty="0" err="1"/>
                  <a:t>could</a:t>
                </a:r>
                <a:r>
                  <a:rPr lang="de-DE" dirty="0"/>
                  <a:t> </a:t>
                </a:r>
                <a:r>
                  <a:rPr lang="de-DE" dirty="0" err="1"/>
                  <a:t>of</a:t>
                </a:r>
                <a:r>
                  <a:rPr lang="de-DE" dirty="0"/>
                  <a:t> </a:t>
                </a:r>
                <a:r>
                  <a:rPr lang="de-DE" dirty="0" err="1"/>
                  <a:t>course</a:t>
                </a:r>
                <a:r>
                  <a:rPr lang="de-DE" dirty="0"/>
                  <a:t> also </a:t>
                </a:r>
                <a:r>
                  <a:rPr lang="de-DE" dirty="0" err="1"/>
                  <a:t>add</a:t>
                </a:r>
                <a:r>
                  <a:rPr lang="de-DE" dirty="0"/>
                  <a:t> </a:t>
                </a:r>
                <a:r>
                  <a:rPr lang="de-DE" dirty="0" err="1"/>
                  <a:t>feedfoward</a:t>
                </a:r>
                <a:r>
                  <a:rPr lang="de-DE" dirty="0"/>
                  <a:t> </a:t>
                </a:r>
                <a:r>
                  <a:rPr lang="de-DE" dirty="0" err="1"/>
                  <a:t>parts</a:t>
                </a:r>
                <a:r>
                  <a:rPr lang="de-DE" dirty="0"/>
                  <a:t> </a:t>
                </a:r>
                <a:r>
                  <a:rPr lang="de-DE" dirty="0" err="1"/>
                  <a:t>into</a:t>
                </a:r>
                <a:r>
                  <a:rPr lang="de-DE" dirty="0"/>
                  <a:t> </a:t>
                </a:r>
                <a:r>
                  <a:rPr lang="de-DE" dirty="0" err="1"/>
                  <a:t>the</a:t>
                </a:r>
                <a:r>
                  <a:rPr lang="de-DE" dirty="0"/>
                  <a:t> </a:t>
                </a:r>
                <a:r>
                  <a:rPr lang="de-DE" dirty="0" err="1"/>
                  <a:t>input</a:t>
                </a:r>
                <a:r>
                  <a:rPr lang="de-DE" dirty="0"/>
                  <a:t> block </a:t>
                </a:r>
                <a:r>
                  <a:rPr lang="de-DE" dirty="0" err="1"/>
                  <a:t>or</a:t>
                </a:r>
                <a:r>
                  <a:rPr lang="de-DE" dirty="0"/>
                  <a:t> </a:t>
                </a:r>
                <a:r>
                  <a:rPr lang="de-DE" dirty="0" err="1"/>
                  <a:t>the</a:t>
                </a:r>
                <a:r>
                  <a:rPr lang="de-DE" dirty="0"/>
                  <a:t> </a:t>
                </a:r>
                <a:r>
                  <a:rPr lang="de-DE" dirty="0" err="1"/>
                  <a:t>output</a:t>
                </a:r>
                <a:r>
                  <a:rPr lang="de-DE" dirty="0"/>
                  <a:t> block </a:t>
                </a:r>
                <a:r>
                  <a:rPr lang="de-DE" dirty="0" err="1"/>
                  <a:t>or</a:t>
                </a:r>
                <a:r>
                  <a:rPr lang="de-DE" dirty="0"/>
                  <a:t> </a:t>
                </a:r>
                <a:r>
                  <a:rPr lang="de-DE" dirty="0" err="1"/>
                  <a:t>the</a:t>
                </a:r>
                <a:r>
                  <a:rPr lang="de-DE" dirty="0"/>
                  <a:t> </a:t>
                </a:r>
                <a:r>
                  <a:rPr lang="de-DE" dirty="0" err="1"/>
                  <a:t>hidden</a:t>
                </a:r>
                <a:r>
                  <a:rPr lang="de-DE" dirty="0"/>
                  <a:t> block</a:t>
                </a:r>
              </a:p>
            </p:txBody>
          </p:sp>
        </mc:Choice>
        <mc:Fallback xmlns="">
          <p:sp>
            <p:nvSpPr>
              <p:cNvPr id="3" name="Inhaltsplatzhalter 2">
                <a:extLst>
                  <a:ext uri="{FF2B5EF4-FFF2-40B4-BE49-F238E27FC236}">
                    <a16:creationId xmlns:a16="http://schemas.microsoft.com/office/drawing/2014/main" id="{8225E47C-45AB-444C-9405-00226EEA0B92}"/>
                  </a:ext>
                </a:extLst>
              </p:cNvPr>
              <p:cNvSpPr>
                <a:spLocks noGrp="1" noRot="1" noChangeAspect="1" noMove="1" noResize="1" noEditPoints="1" noAdjustHandles="1" noChangeArrowheads="1" noChangeShapeType="1" noTextEdit="1"/>
              </p:cNvSpPr>
              <p:nvPr>
                <p:ph idx="1"/>
              </p:nvPr>
            </p:nvSpPr>
            <p:spPr>
              <a:blipFill>
                <a:blip r:embed="rId2"/>
                <a:stretch>
                  <a:fillRect l="-1235" t="-1276" r="-1080"/>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5B020099-57CA-C041-ACAC-FA34BCAD7133}"/>
              </a:ext>
            </a:extLst>
          </p:cNvPr>
          <p:cNvSpPr>
            <a:spLocks noGrp="1"/>
          </p:cNvSpPr>
          <p:nvPr>
            <p:ph type="sldNum" sz="quarter" idx="12"/>
          </p:nvPr>
        </p:nvSpPr>
        <p:spPr/>
        <p:txBody>
          <a:bodyPr/>
          <a:lstStyle/>
          <a:p>
            <a:pPr>
              <a:defRPr/>
            </a:pPr>
            <a:fld id="{FD764AD2-5FB6-FB45-933B-235C7588DE60}" type="slidenum">
              <a:rPr lang="de-DE" smtClean="0"/>
              <a:pPr>
                <a:defRPr/>
              </a:pPr>
              <a:t>11</a:t>
            </a:fld>
            <a:endParaRPr lang="de-DE"/>
          </a:p>
        </p:txBody>
      </p:sp>
    </p:spTree>
    <p:extLst>
      <p:ext uri="{BB962C8B-B14F-4D97-AF65-F5344CB8AC3E}">
        <p14:creationId xmlns:p14="http://schemas.microsoft.com/office/powerpoint/2010/main" val="32986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5ED07-C96F-494B-9188-ED761682D43F}"/>
              </a:ext>
            </a:extLst>
          </p:cNvPr>
          <p:cNvSpPr>
            <a:spLocks noGrp="1"/>
          </p:cNvSpPr>
          <p:nvPr>
            <p:ph type="title"/>
          </p:nvPr>
        </p:nvSpPr>
        <p:spPr/>
        <p:txBody>
          <a:bodyPr/>
          <a:lstStyle/>
          <a:p>
            <a:r>
              <a:rPr lang="de-DE" dirty="0" err="1"/>
              <a:t>Example</a:t>
            </a:r>
            <a:r>
              <a:rPr lang="de-DE" dirty="0"/>
              <a:t>: </a:t>
            </a:r>
            <a:r>
              <a:rPr lang="de-DE" dirty="0" err="1"/>
              <a:t>Character</a:t>
            </a:r>
            <a:r>
              <a:rPr lang="de-DE" dirty="0"/>
              <a:t>-level </a:t>
            </a:r>
            <a:r>
              <a:rPr lang="de-DE" dirty="0" err="1"/>
              <a:t>language</a:t>
            </a:r>
            <a:r>
              <a:rPr lang="de-DE" dirty="0"/>
              <a:t> </a:t>
            </a:r>
            <a:r>
              <a:rPr lang="de-DE" dirty="0" err="1"/>
              <a:t>modelling</a:t>
            </a:r>
            <a:endParaRPr lang="de-DE" dirty="0"/>
          </a:p>
        </p:txBody>
      </p:sp>
      <p:sp>
        <p:nvSpPr>
          <p:cNvPr id="3" name="Inhaltsplatzhalter 2">
            <a:extLst>
              <a:ext uri="{FF2B5EF4-FFF2-40B4-BE49-F238E27FC236}">
                <a16:creationId xmlns:a16="http://schemas.microsoft.com/office/drawing/2014/main" id="{932C090E-EB5F-8340-90A1-7A62980B8092}"/>
              </a:ext>
            </a:extLst>
          </p:cNvPr>
          <p:cNvSpPr>
            <a:spLocks noGrp="1"/>
          </p:cNvSpPr>
          <p:nvPr>
            <p:ph idx="1"/>
          </p:nvPr>
        </p:nvSpPr>
        <p:spPr>
          <a:solidFill>
            <a:srgbClr val="FFC000">
              <a:alpha val="30000"/>
            </a:srgbClr>
          </a:solidFill>
        </p:spPr>
        <p:txBody>
          <a:bodyPr/>
          <a:lstStyle/>
          <a:p>
            <a:r>
              <a:rPr lang="de-DE" dirty="0"/>
              <a:t>An RNN </a:t>
            </a:r>
            <a:r>
              <a:rPr lang="de-DE" dirty="0" err="1"/>
              <a:t>that</a:t>
            </a:r>
            <a:r>
              <a:rPr lang="de-DE" dirty="0"/>
              <a:t> </a:t>
            </a:r>
            <a:r>
              <a:rPr lang="de-DE" dirty="0" err="1"/>
              <a:t>learns</a:t>
            </a:r>
            <a:r>
              <a:rPr lang="de-DE" dirty="0"/>
              <a:t> </a:t>
            </a:r>
            <a:r>
              <a:rPr lang="de-DE" dirty="0" err="1"/>
              <a:t>to</a:t>
            </a:r>
            <a:r>
              <a:rPr lang="de-DE" dirty="0"/>
              <a:t> ‘</a:t>
            </a:r>
            <a:r>
              <a:rPr lang="de-DE" dirty="0" err="1"/>
              <a:t>generate</a:t>
            </a:r>
            <a:r>
              <a:rPr lang="de-DE" dirty="0"/>
              <a:t>’ English </a:t>
            </a:r>
            <a:r>
              <a:rPr lang="de-DE" dirty="0" err="1"/>
              <a:t>text</a:t>
            </a:r>
            <a:r>
              <a:rPr lang="de-DE" dirty="0"/>
              <a:t> </a:t>
            </a:r>
            <a:r>
              <a:rPr lang="de-DE" dirty="0" err="1"/>
              <a:t>by</a:t>
            </a:r>
            <a:r>
              <a:rPr lang="de-DE" dirty="0"/>
              <a:t> </a:t>
            </a:r>
            <a:r>
              <a:rPr lang="de-DE" dirty="0" err="1"/>
              <a:t>learning</a:t>
            </a:r>
            <a:r>
              <a:rPr lang="de-DE" dirty="0"/>
              <a:t> </a:t>
            </a:r>
            <a:r>
              <a:rPr lang="de-DE" dirty="0" err="1"/>
              <a:t>to</a:t>
            </a:r>
            <a:r>
              <a:rPr lang="de-DE" dirty="0"/>
              <a:t> </a:t>
            </a:r>
            <a:r>
              <a:rPr lang="de-DE" dirty="0" err="1"/>
              <a:t>predict</a:t>
            </a:r>
            <a:r>
              <a:rPr lang="de-DE" dirty="0"/>
              <a:t> </a:t>
            </a:r>
            <a:r>
              <a:rPr lang="de-DE" dirty="0" err="1"/>
              <a:t>the</a:t>
            </a:r>
            <a:r>
              <a:rPr lang="de-DE" dirty="0"/>
              <a:t> </a:t>
            </a:r>
            <a:r>
              <a:rPr lang="de-DE" dirty="0" err="1"/>
              <a:t>next</a:t>
            </a:r>
            <a:r>
              <a:rPr lang="de-DE" dirty="0"/>
              <a:t> </a:t>
            </a:r>
            <a:r>
              <a:rPr lang="de-DE" dirty="0" err="1"/>
              <a:t>character</a:t>
            </a:r>
            <a:r>
              <a:rPr lang="de-DE" dirty="0"/>
              <a:t> in a </a:t>
            </a:r>
            <a:r>
              <a:rPr lang="de-DE" dirty="0" err="1"/>
              <a:t>sequence</a:t>
            </a:r>
            <a:r>
              <a:rPr lang="de-DE" dirty="0"/>
              <a:t> </a:t>
            </a:r>
          </a:p>
          <a:p>
            <a:r>
              <a:rPr lang="de-DE" dirty="0"/>
              <a:t>This </a:t>
            </a:r>
            <a:r>
              <a:rPr lang="de-DE" dirty="0" err="1"/>
              <a:t>is</a:t>
            </a:r>
            <a:r>
              <a:rPr lang="de-DE" dirty="0"/>
              <a:t> “</a:t>
            </a:r>
            <a:r>
              <a:rPr lang="de-DE" dirty="0" err="1"/>
              <a:t>Character</a:t>
            </a:r>
            <a:r>
              <a:rPr lang="de-DE" dirty="0"/>
              <a:t>-level Language </a:t>
            </a:r>
            <a:r>
              <a:rPr lang="de-DE" dirty="0" err="1"/>
              <a:t>Modelling</a:t>
            </a:r>
            <a:r>
              <a:rPr lang="de-DE" dirty="0"/>
              <a:t>” </a:t>
            </a:r>
          </a:p>
          <a:p>
            <a:endParaRPr lang="de-DE" dirty="0"/>
          </a:p>
        </p:txBody>
      </p:sp>
      <p:sp>
        <p:nvSpPr>
          <p:cNvPr id="4" name="Foliennummernplatzhalter 3">
            <a:extLst>
              <a:ext uri="{FF2B5EF4-FFF2-40B4-BE49-F238E27FC236}">
                <a16:creationId xmlns:a16="http://schemas.microsoft.com/office/drawing/2014/main" id="{CF9E2C15-C5A4-8241-AA1F-A1F70A1A5E97}"/>
              </a:ext>
            </a:extLst>
          </p:cNvPr>
          <p:cNvSpPr>
            <a:spLocks noGrp="1"/>
          </p:cNvSpPr>
          <p:nvPr>
            <p:ph type="sldNum" sz="quarter" idx="12"/>
          </p:nvPr>
        </p:nvSpPr>
        <p:spPr/>
        <p:txBody>
          <a:bodyPr/>
          <a:lstStyle/>
          <a:p>
            <a:pPr>
              <a:defRPr/>
            </a:pPr>
            <a:fld id="{FD764AD2-5FB6-FB45-933B-235C7588DE60}" type="slidenum">
              <a:rPr lang="de-DE" smtClean="0"/>
              <a:pPr>
                <a:defRPr/>
              </a:pPr>
              <a:t>12</a:t>
            </a:fld>
            <a:endParaRPr lang="de-DE"/>
          </a:p>
        </p:txBody>
      </p:sp>
      <p:pic>
        <p:nvPicPr>
          <p:cNvPr id="6" name="Grafik 5">
            <a:extLst>
              <a:ext uri="{FF2B5EF4-FFF2-40B4-BE49-F238E27FC236}">
                <a16:creationId xmlns:a16="http://schemas.microsoft.com/office/drawing/2014/main" id="{383F7D75-A971-B044-B297-8F6641DDD62D}"/>
              </a:ext>
            </a:extLst>
          </p:cNvPr>
          <p:cNvPicPr>
            <a:picLocks noChangeAspect="1"/>
          </p:cNvPicPr>
          <p:nvPr/>
        </p:nvPicPr>
        <p:blipFill>
          <a:blip r:embed="rId2"/>
          <a:stretch>
            <a:fillRect/>
          </a:stretch>
        </p:blipFill>
        <p:spPr>
          <a:xfrm>
            <a:off x="2051720" y="2625494"/>
            <a:ext cx="4266149" cy="3429000"/>
          </a:xfrm>
          <a:prstGeom prst="rect">
            <a:avLst/>
          </a:prstGeom>
        </p:spPr>
      </p:pic>
      <p:sp>
        <p:nvSpPr>
          <p:cNvPr id="7" name="Rechteck 6">
            <a:extLst>
              <a:ext uri="{FF2B5EF4-FFF2-40B4-BE49-F238E27FC236}">
                <a16:creationId xmlns:a16="http://schemas.microsoft.com/office/drawing/2014/main" id="{77F05BE8-0E0B-F74B-8CF1-98D738154D00}"/>
              </a:ext>
            </a:extLst>
          </p:cNvPr>
          <p:cNvSpPr/>
          <p:nvPr/>
        </p:nvSpPr>
        <p:spPr>
          <a:xfrm>
            <a:off x="1099853" y="6065459"/>
            <a:ext cx="6966520" cy="369332"/>
          </a:xfrm>
          <a:prstGeom prst="rect">
            <a:avLst/>
          </a:prstGeom>
        </p:spPr>
        <p:txBody>
          <a:bodyPr wrap="square">
            <a:spAutoFit/>
          </a:bodyPr>
          <a:lstStyle/>
          <a:p>
            <a:r>
              <a:rPr lang="de-DE" dirty="0">
                <a:latin typeface="CMSS9"/>
              </a:rPr>
              <a:t>Image </a:t>
            </a:r>
            <a:r>
              <a:rPr lang="de-DE" dirty="0" err="1">
                <a:latin typeface="CMSS9"/>
              </a:rPr>
              <a:t>from</a:t>
            </a:r>
            <a:r>
              <a:rPr lang="de-DE" dirty="0">
                <a:latin typeface="CMSS9"/>
              </a:rPr>
              <a:t> </a:t>
            </a:r>
            <a:r>
              <a:rPr lang="de-DE" dirty="0">
                <a:latin typeface="CMTT9"/>
              </a:rPr>
              <a:t>http://</a:t>
            </a:r>
            <a:r>
              <a:rPr lang="de-DE" dirty="0" err="1">
                <a:latin typeface="CMTT9"/>
              </a:rPr>
              <a:t>karpathy.github.io</a:t>
            </a:r>
            <a:r>
              <a:rPr lang="de-DE" dirty="0">
                <a:latin typeface="CMTT9"/>
              </a:rPr>
              <a:t>/2015/05/21/</a:t>
            </a:r>
            <a:r>
              <a:rPr lang="de-DE" dirty="0" err="1">
                <a:latin typeface="CMTT9"/>
              </a:rPr>
              <a:t>rnn-effectiveness</a:t>
            </a:r>
            <a:r>
              <a:rPr lang="de-DE" dirty="0">
                <a:latin typeface="CMTT9"/>
              </a:rPr>
              <a:t>/ </a:t>
            </a:r>
            <a:endParaRPr lang="de-DE" dirty="0"/>
          </a:p>
        </p:txBody>
      </p:sp>
    </p:spTree>
    <p:extLst>
      <p:ext uri="{BB962C8B-B14F-4D97-AF65-F5344CB8AC3E}">
        <p14:creationId xmlns:p14="http://schemas.microsoft.com/office/powerpoint/2010/main" val="425546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7EB6F-CADC-AD4E-B092-2C82CDA03F5A}"/>
              </a:ext>
            </a:extLst>
          </p:cNvPr>
          <p:cNvSpPr>
            <a:spLocks noGrp="1"/>
          </p:cNvSpPr>
          <p:nvPr>
            <p:ph type="title"/>
          </p:nvPr>
        </p:nvSpPr>
        <p:spPr/>
        <p:txBody>
          <a:bodyPr/>
          <a:lstStyle/>
          <a:p>
            <a:r>
              <a:rPr lang="de-DE" dirty="0"/>
              <a:t>Training </a:t>
            </a:r>
            <a:r>
              <a:rPr lang="de-DE" dirty="0" err="1"/>
              <a:t>and</a:t>
            </a:r>
            <a:r>
              <a:rPr lang="de-DE" dirty="0"/>
              <a:t> </a:t>
            </a:r>
            <a:r>
              <a:rPr lang="de-DE" dirty="0" err="1"/>
              <a:t>sampling</a:t>
            </a:r>
            <a:r>
              <a:rPr lang="de-DE" dirty="0"/>
              <a:t> </a:t>
            </a:r>
            <a:r>
              <a:rPr lang="de-DE" dirty="0" err="1"/>
              <a:t>the</a:t>
            </a:r>
            <a:r>
              <a:rPr lang="de-DE" dirty="0"/>
              <a:t> Language Model</a:t>
            </a:r>
          </a:p>
        </p:txBody>
      </p:sp>
      <p:sp>
        <p:nvSpPr>
          <p:cNvPr id="3" name="Inhaltsplatzhalter 2">
            <a:extLst>
              <a:ext uri="{FF2B5EF4-FFF2-40B4-BE49-F238E27FC236}">
                <a16:creationId xmlns:a16="http://schemas.microsoft.com/office/drawing/2014/main" id="{F5E56459-0A54-2A44-A992-AEB35D1C65FD}"/>
              </a:ext>
            </a:extLst>
          </p:cNvPr>
          <p:cNvSpPr>
            <a:spLocks noGrp="1"/>
          </p:cNvSpPr>
          <p:nvPr>
            <p:ph idx="1"/>
          </p:nvPr>
        </p:nvSpPr>
        <p:spPr>
          <a:solidFill>
            <a:srgbClr val="FFC000">
              <a:alpha val="30000"/>
            </a:srgbClr>
          </a:solidFill>
        </p:spPr>
        <p:txBody>
          <a:bodyPr/>
          <a:lstStyle/>
          <a:p>
            <a:r>
              <a:rPr lang="de-DE" dirty="0"/>
              <a:t>The </a:t>
            </a:r>
            <a:r>
              <a:rPr lang="de-DE" dirty="0" err="1"/>
              <a:t>training</a:t>
            </a:r>
            <a:r>
              <a:rPr lang="de-DE" dirty="0"/>
              <a:t> </a:t>
            </a:r>
            <a:r>
              <a:rPr lang="de-DE" dirty="0" err="1"/>
              <a:t>data</a:t>
            </a:r>
            <a:r>
              <a:rPr lang="de-DE" dirty="0"/>
              <a:t> </a:t>
            </a:r>
            <a:r>
              <a:rPr lang="de-DE" dirty="0" err="1"/>
              <a:t>is</a:t>
            </a:r>
            <a:r>
              <a:rPr lang="de-DE" dirty="0"/>
              <a:t> just </a:t>
            </a:r>
            <a:r>
              <a:rPr lang="de-DE" dirty="0" err="1"/>
              <a:t>text</a:t>
            </a:r>
            <a:r>
              <a:rPr lang="de-DE" dirty="0"/>
              <a:t> </a:t>
            </a:r>
            <a:r>
              <a:rPr lang="de-DE" dirty="0" err="1"/>
              <a:t>data</a:t>
            </a:r>
            <a:r>
              <a:rPr lang="de-DE" dirty="0"/>
              <a:t> (e.g. </a:t>
            </a:r>
            <a:r>
              <a:rPr lang="de-DE" dirty="0" err="1"/>
              <a:t>sequences</a:t>
            </a:r>
            <a:r>
              <a:rPr lang="de-DE" dirty="0"/>
              <a:t> </a:t>
            </a:r>
            <a:r>
              <a:rPr lang="de-DE" dirty="0" err="1"/>
              <a:t>of</a:t>
            </a:r>
            <a:r>
              <a:rPr lang="de-DE" dirty="0"/>
              <a:t> </a:t>
            </a:r>
            <a:r>
              <a:rPr lang="de-DE" dirty="0" err="1"/>
              <a:t>characters</a:t>
            </a:r>
            <a:r>
              <a:rPr lang="de-DE" dirty="0"/>
              <a:t>) </a:t>
            </a:r>
          </a:p>
          <a:p>
            <a:r>
              <a:rPr lang="de-DE" dirty="0"/>
              <a:t>The </a:t>
            </a:r>
            <a:r>
              <a:rPr lang="de-DE" dirty="0" err="1"/>
              <a:t>task</a:t>
            </a:r>
            <a:r>
              <a:rPr lang="de-DE" dirty="0"/>
              <a:t> </a:t>
            </a:r>
            <a:r>
              <a:rPr lang="de-DE" dirty="0" err="1"/>
              <a:t>is</a:t>
            </a:r>
            <a:r>
              <a:rPr lang="de-DE" dirty="0"/>
              <a:t> </a:t>
            </a:r>
            <a:r>
              <a:rPr lang="de-DE" dirty="0" err="1"/>
              <a:t>unsupervised</a:t>
            </a:r>
            <a:r>
              <a:rPr lang="de-DE" dirty="0"/>
              <a:t> (</a:t>
            </a:r>
            <a:r>
              <a:rPr lang="de-DE" dirty="0" err="1"/>
              <a:t>or</a:t>
            </a:r>
            <a:r>
              <a:rPr lang="de-DE" dirty="0"/>
              <a:t> </a:t>
            </a:r>
            <a:r>
              <a:rPr lang="de-DE" dirty="0" err="1"/>
              <a:t>rather</a:t>
            </a:r>
            <a:r>
              <a:rPr lang="de-DE" dirty="0"/>
              <a:t> </a:t>
            </a:r>
            <a:r>
              <a:rPr lang="de-DE" dirty="0" err="1"/>
              <a:t>self-supervised</a:t>
            </a:r>
            <a:r>
              <a:rPr lang="de-DE" dirty="0"/>
              <a:t>): </a:t>
            </a:r>
            <a:r>
              <a:rPr lang="de-DE" dirty="0" err="1"/>
              <a:t>given</a:t>
            </a:r>
            <a:r>
              <a:rPr lang="de-DE" dirty="0"/>
              <a:t> </a:t>
            </a:r>
            <a:r>
              <a:rPr lang="de-DE" dirty="0" err="1"/>
              <a:t>the</a:t>
            </a:r>
            <a:r>
              <a:rPr lang="de-DE" dirty="0"/>
              <a:t> </a:t>
            </a:r>
            <a:r>
              <a:rPr lang="de-DE" dirty="0" err="1"/>
              <a:t>previous</a:t>
            </a:r>
            <a:r>
              <a:rPr lang="de-DE" dirty="0"/>
              <a:t> </a:t>
            </a:r>
            <a:r>
              <a:rPr lang="de-DE" dirty="0" err="1"/>
              <a:t>characters</a:t>
            </a:r>
            <a:r>
              <a:rPr lang="de-DE" dirty="0"/>
              <a:t> </a:t>
            </a:r>
            <a:r>
              <a:rPr lang="de-DE" dirty="0" err="1"/>
              <a:t>predict</a:t>
            </a:r>
            <a:r>
              <a:rPr lang="de-DE" dirty="0"/>
              <a:t> </a:t>
            </a:r>
            <a:r>
              <a:rPr lang="de-DE" dirty="0" err="1"/>
              <a:t>the</a:t>
            </a:r>
            <a:r>
              <a:rPr lang="de-DE" dirty="0"/>
              <a:t> </a:t>
            </a:r>
            <a:r>
              <a:rPr lang="de-DE" dirty="0" err="1"/>
              <a:t>next</a:t>
            </a:r>
            <a:r>
              <a:rPr lang="de-DE" dirty="0"/>
              <a:t> </a:t>
            </a:r>
            <a:r>
              <a:rPr lang="de-DE" dirty="0" err="1"/>
              <a:t>one</a:t>
            </a:r>
            <a:r>
              <a:rPr lang="de-DE" dirty="0"/>
              <a:t> </a:t>
            </a:r>
          </a:p>
          <a:p>
            <a:r>
              <a:rPr lang="de-DE" dirty="0"/>
              <a:t>All </a:t>
            </a:r>
            <a:r>
              <a:rPr lang="de-DE" dirty="0" err="1"/>
              <a:t>you</a:t>
            </a:r>
            <a:r>
              <a:rPr lang="de-DE" dirty="0"/>
              <a:t> </a:t>
            </a:r>
            <a:r>
              <a:rPr lang="de-DE" dirty="0" err="1"/>
              <a:t>need</a:t>
            </a:r>
            <a:r>
              <a:rPr lang="de-DE" dirty="0"/>
              <a:t> </a:t>
            </a:r>
            <a:r>
              <a:rPr lang="de-DE" dirty="0" err="1"/>
              <a:t>to</a:t>
            </a:r>
            <a:r>
              <a:rPr lang="de-DE" dirty="0"/>
              <a:t> do </a:t>
            </a:r>
            <a:r>
              <a:rPr lang="de-DE" dirty="0" err="1"/>
              <a:t>is</a:t>
            </a:r>
            <a:r>
              <a:rPr lang="de-DE" dirty="0"/>
              <a:t> </a:t>
            </a:r>
            <a:r>
              <a:rPr lang="de-DE" dirty="0" err="1"/>
              <a:t>train</a:t>
            </a:r>
            <a:r>
              <a:rPr lang="de-DE" dirty="0"/>
              <a:t> on a </a:t>
            </a:r>
            <a:r>
              <a:rPr lang="de-DE" dirty="0" err="1"/>
              <a:t>reasonable</a:t>
            </a:r>
            <a:r>
              <a:rPr lang="de-DE" dirty="0"/>
              <a:t> </a:t>
            </a:r>
            <a:r>
              <a:rPr lang="de-DE" dirty="0" err="1"/>
              <a:t>sized</a:t>
            </a:r>
            <a:r>
              <a:rPr lang="de-DE" dirty="0"/>
              <a:t> </a:t>
            </a:r>
            <a:r>
              <a:rPr lang="de-DE" dirty="0" err="1"/>
              <a:t>corpus</a:t>
            </a:r>
            <a:r>
              <a:rPr lang="de-DE" dirty="0"/>
              <a:t> </a:t>
            </a:r>
            <a:r>
              <a:rPr lang="de-DE" dirty="0" err="1"/>
              <a:t>of</a:t>
            </a:r>
            <a:r>
              <a:rPr lang="de-DE" dirty="0"/>
              <a:t> </a:t>
            </a:r>
            <a:r>
              <a:rPr lang="de-DE" dirty="0" err="1"/>
              <a:t>text</a:t>
            </a:r>
            <a:r>
              <a:rPr lang="de-DE" dirty="0"/>
              <a:t> </a:t>
            </a:r>
          </a:p>
          <a:p>
            <a:r>
              <a:rPr lang="de-DE" dirty="0" err="1"/>
              <a:t>Overfitting</a:t>
            </a:r>
            <a:r>
              <a:rPr lang="de-DE" dirty="0"/>
              <a:t> </a:t>
            </a:r>
            <a:r>
              <a:rPr lang="de-DE" dirty="0" err="1"/>
              <a:t>could</a:t>
            </a:r>
            <a:r>
              <a:rPr lang="de-DE" dirty="0"/>
              <a:t> </a:t>
            </a:r>
            <a:r>
              <a:rPr lang="de-DE" dirty="0" err="1"/>
              <a:t>be</a:t>
            </a:r>
            <a:r>
              <a:rPr lang="de-DE" dirty="0"/>
              <a:t> a </a:t>
            </a:r>
            <a:r>
              <a:rPr lang="de-DE" dirty="0" err="1"/>
              <a:t>problem</a:t>
            </a:r>
            <a:r>
              <a:rPr lang="de-DE" dirty="0"/>
              <a:t>: </a:t>
            </a:r>
            <a:r>
              <a:rPr lang="de-DE" dirty="0" err="1"/>
              <a:t>dropout</a:t>
            </a:r>
            <a:r>
              <a:rPr lang="de-DE" dirty="0"/>
              <a:t> </a:t>
            </a:r>
            <a:r>
              <a:rPr lang="de-DE" dirty="0" err="1"/>
              <a:t>is</a:t>
            </a:r>
            <a:r>
              <a:rPr lang="de-DE" dirty="0"/>
              <a:t> </a:t>
            </a:r>
            <a:r>
              <a:rPr lang="de-DE" dirty="0" err="1"/>
              <a:t>very</a:t>
            </a:r>
            <a:r>
              <a:rPr lang="de-DE" dirty="0"/>
              <a:t> </a:t>
            </a:r>
            <a:r>
              <a:rPr lang="de-DE" dirty="0" err="1"/>
              <a:t>useful</a:t>
            </a:r>
            <a:r>
              <a:rPr lang="de-DE" dirty="0"/>
              <a:t> </a:t>
            </a:r>
            <a:r>
              <a:rPr lang="de-DE" dirty="0" err="1"/>
              <a:t>here</a:t>
            </a:r>
            <a:r>
              <a:rPr lang="de-DE" dirty="0"/>
              <a:t> </a:t>
            </a:r>
          </a:p>
          <a:p>
            <a:endParaRPr lang="de-DE" dirty="0"/>
          </a:p>
          <a:p>
            <a:r>
              <a:rPr lang="de-DE" dirty="0" err="1"/>
              <a:t>Once</a:t>
            </a:r>
            <a:r>
              <a:rPr lang="de-DE" dirty="0"/>
              <a:t> </a:t>
            </a:r>
            <a:r>
              <a:rPr lang="de-DE" dirty="0" err="1"/>
              <a:t>the</a:t>
            </a:r>
            <a:r>
              <a:rPr lang="de-DE" dirty="0"/>
              <a:t> </a:t>
            </a:r>
            <a:r>
              <a:rPr lang="de-DE" dirty="0" err="1"/>
              <a:t>model</a:t>
            </a:r>
            <a:r>
              <a:rPr lang="de-DE" dirty="0"/>
              <a:t> </a:t>
            </a:r>
            <a:r>
              <a:rPr lang="de-DE" dirty="0" err="1"/>
              <a:t>is</a:t>
            </a:r>
            <a:r>
              <a:rPr lang="de-DE" dirty="0"/>
              <a:t> </a:t>
            </a:r>
            <a:r>
              <a:rPr lang="de-DE" dirty="0" err="1"/>
              <a:t>trained</a:t>
            </a:r>
            <a:r>
              <a:rPr lang="de-DE" dirty="0"/>
              <a:t> </a:t>
            </a:r>
            <a:r>
              <a:rPr lang="de-DE" dirty="0" err="1"/>
              <a:t>can</a:t>
            </a:r>
            <a:r>
              <a:rPr lang="de-DE" dirty="0"/>
              <a:t> </a:t>
            </a:r>
            <a:r>
              <a:rPr lang="de-DE" dirty="0" err="1"/>
              <a:t>generate</a:t>
            </a:r>
            <a:r>
              <a:rPr lang="de-DE" dirty="0"/>
              <a:t> </a:t>
            </a:r>
            <a:r>
              <a:rPr lang="de-DE" dirty="0" err="1"/>
              <a:t>text</a:t>
            </a:r>
            <a:r>
              <a:rPr lang="de-DE" dirty="0"/>
              <a:t> </a:t>
            </a:r>
          </a:p>
          <a:p>
            <a:pPr lvl="1"/>
            <a:r>
              <a:rPr lang="de-DE" dirty="0"/>
              <a:t>See </a:t>
            </a:r>
            <a:r>
              <a:rPr lang="de-DE" dirty="0" err="1"/>
              <a:t>examples</a:t>
            </a:r>
            <a:r>
              <a:rPr lang="de-DE" dirty="0"/>
              <a:t> at </a:t>
            </a:r>
          </a:p>
          <a:p>
            <a:pPr marL="457200" lvl="1" indent="0">
              <a:buNone/>
            </a:pPr>
            <a:r>
              <a:rPr lang="de-DE" sz="1800" dirty="0"/>
              <a:t>      </a:t>
            </a:r>
            <a:r>
              <a:rPr lang="de-DE" sz="1800" dirty="0">
                <a:hlinkClick r:id="rId2"/>
              </a:rPr>
              <a:t>http://</a:t>
            </a:r>
            <a:r>
              <a:rPr lang="de-DE" sz="1800" dirty="0" err="1">
                <a:hlinkClick r:id="rId2"/>
              </a:rPr>
              <a:t>karpathy.github.io</a:t>
            </a:r>
            <a:r>
              <a:rPr lang="de-DE" sz="1800" dirty="0">
                <a:hlinkClick r:id="rId2"/>
              </a:rPr>
              <a:t>/2015/05/21/</a:t>
            </a:r>
            <a:r>
              <a:rPr lang="de-DE" sz="1800" dirty="0" err="1">
                <a:hlinkClick r:id="rId2"/>
              </a:rPr>
              <a:t>rnn-effectiveness</a:t>
            </a:r>
            <a:r>
              <a:rPr lang="de-DE" sz="1800" dirty="0">
                <a:hlinkClick r:id="rId2"/>
              </a:rPr>
              <a:t>/</a:t>
            </a:r>
            <a:endParaRPr lang="de-DE" sz="1800" dirty="0"/>
          </a:p>
          <a:p>
            <a:endParaRPr lang="de-DE" dirty="0"/>
          </a:p>
        </p:txBody>
      </p:sp>
      <p:sp>
        <p:nvSpPr>
          <p:cNvPr id="4" name="Foliennummernplatzhalter 3">
            <a:extLst>
              <a:ext uri="{FF2B5EF4-FFF2-40B4-BE49-F238E27FC236}">
                <a16:creationId xmlns:a16="http://schemas.microsoft.com/office/drawing/2014/main" id="{1DD5DF76-4522-1B47-BC2B-BBA9A32839D6}"/>
              </a:ext>
            </a:extLst>
          </p:cNvPr>
          <p:cNvSpPr>
            <a:spLocks noGrp="1"/>
          </p:cNvSpPr>
          <p:nvPr>
            <p:ph type="sldNum" sz="quarter" idx="12"/>
          </p:nvPr>
        </p:nvSpPr>
        <p:spPr/>
        <p:txBody>
          <a:bodyPr/>
          <a:lstStyle/>
          <a:p>
            <a:pPr>
              <a:defRPr/>
            </a:pPr>
            <a:fld id="{FD764AD2-5FB6-FB45-933B-235C7588DE60}" type="slidenum">
              <a:rPr lang="de-DE" smtClean="0"/>
              <a:pPr>
                <a:defRPr/>
              </a:pPr>
              <a:t>13</a:t>
            </a:fld>
            <a:endParaRPr lang="de-DE"/>
          </a:p>
        </p:txBody>
      </p:sp>
    </p:spTree>
    <p:extLst>
      <p:ext uri="{BB962C8B-B14F-4D97-AF65-F5344CB8AC3E}">
        <p14:creationId xmlns:p14="http://schemas.microsoft.com/office/powerpoint/2010/main" val="111114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86524-2386-BA4A-9A68-720DB858001E}"/>
              </a:ext>
            </a:extLst>
          </p:cNvPr>
          <p:cNvSpPr>
            <a:spLocks noGrp="1"/>
          </p:cNvSpPr>
          <p:nvPr>
            <p:ph type="title"/>
          </p:nvPr>
        </p:nvSpPr>
        <p:spPr/>
        <p:txBody>
          <a:bodyPr/>
          <a:lstStyle/>
          <a:p>
            <a:r>
              <a:rPr lang="de-DE" dirty="0" err="1"/>
              <a:t>Recurrent</a:t>
            </a:r>
            <a:r>
              <a:rPr lang="de-DE" dirty="0"/>
              <a:t> </a:t>
            </a:r>
            <a:r>
              <a:rPr lang="de-DE" dirty="0" err="1"/>
              <a:t>Neural</a:t>
            </a:r>
            <a:r>
              <a:rPr lang="de-DE" dirty="0"/>
              <a:t> </a:t>
            </a:r>
            <a:r>
              <a:rPr lang="de-DE" dirty="0" err="1"/>
              <a:t>Neworks</a:t>
            </a:r>
            <a:r>
              <a:rPr lang="de-DE" dirty="0"/>
              <a:t> </a:t>
            </a:r>
            <a:r>
              <a:rPr lang="de-DE" dirty="0" err="1"/>
              <a:t>unfolded</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84FBDC68-D644-8A48-9DEF-B90E1200D95A}"/>
                  </a:ext>
                </a:extLst>
              </p:cNvPr>
              <p:cNvSpPr>
                <a:spLocks noGrp="1"/>
              </p:cNvSpPr>
              <p:nvPr>
                <p:ph idx="1"/>
              </p:nvPr>
            </p:nvSpPr>
            <p:spPr>
              <a:xfrm>
                <a:off x="457200" y="1196975"/>
                <a:ext cx="8229600" cy="1367929"/>
              </a:xfrm>
            </p:spPr>
            <p:txBody>
              <a:bodyPr/>
              <a:lstStyle/>
              <a:p>
                <a:r>
                  <a:rPr lang="de-DE" dirty="0"/>
                  <a:t>Can </a:t>
                </a:r>
                <a:r>
                  <a:rPr lang="de-DE" dirty="0" err="1"/>
                  <a:t>unravel</a:t>
                </a:r>
                <a:r>
                  <a:rPr lang="de-DE" dirty="0"/>
                  <a:t>/</a:t>
                </a:r>
                <a:r>
                  <a:rPr lang="de-DE" dirty="0" err="1"/>
                  <a:t>unfold</a:t>
                </a:r>
                <a:r>
                  <a:rPr lang="de-DE" dirty="0"/>
                  <a:t> </a:t>
                </a:r>
                <a:r>
                  <a:rPr lang="de-DE" dirty="0" err="1"/>
                  <a:t>network</a:t>
                </a:r>
                <a:r>
                  <a:rPr lang="de-DE" dirty="0"/>
                  <a:t> </a:t>
                </a:r>
                <a:r>
                  <a:rPr lang="de-DE" dirty="0" err="1"/>
                  <a:t>into</a:t>
                </a:r>
                <a:r>
                  <a:rPr lang="de-DE" dirty="0"/>
                  <a:t> </a:t>
                </a:r>
                <a:r>
                  <a:rPr lang="de-DE" dirty="0" err="1"/>
                  <a:t>feed</a:t>
                </a:r>
                <a:r>
                  <a:rPr lang="de-DE" dirty="0"/>
                  <a:t> </a:t>
                </a:r>
                <a:r>
                  <a:rPr lang="de-DE" dirty="0" err="1"/>
                  <a:t>forward</a:t>
                </a:r>
                <a:endParaRPr lang="de-DE" dirty="0"/>
              </a:p>
              <a:p>
                <a:pPr lvl="1"/>
                <a:r>
                  <a:rPr lang="de-DE" dirty="0"/>
                  <a:t> </a:t>
                </a:r>
                <a:r>
                  <a:rPr lang="de-DE" dirty="0" err="1"/>
                  <a:t>can</a:t>
                </a:r>
                <a:r>
                  <a:rPr lang="de-DE" dirty="0"/>
                  <a:t> </a:t>
                </a:r>
                <a:r>
                  <a:rPr lang="de-DE" dirty="0" err="1"/>
                  <a:t>apply</a:t>
                </a:r>
                <a:r>
                  <a:rPr lang="de-DE" dirty="0"/>
                  <a:t> </a:t>
                </a:r>
                <a:r>
                  <a:rPr lang="de-DE" dirty="0" err="1"/>
                  <a:t>gradient</a:t>
                </a:r>
                <a:r>
                  <a:rPr lang="de-DE" dirty="0"/>
                  <a:t> </a:t>
                </a:r>
                <a:r>
                  <a:rPr lang="de-DE" dirty="0" err="1"/>
                  <a:t>descent</a:t>
                </a:r>
                <a:r>
                  <a:rPr lang="de-DE" dirty="0"/>
                  <a:t>/</a:t>
                </a:r>
                <a:r>
                  <a:rPr lang="de-DE" dirty="0" err="1"/>
                  <a:t>timed</a:t>
                </a:r>
                <a:r>
                  <a:rPr lang="de-DE" dirty="0"/>
                  <a:t> </a:t>
                </a:r>
                <a:r>
                  <a:rPr lang="de-DE" dirty="0" err="1"/>
                  <a:t>backpropagation</a:t>
                </a:r>
                <a:r>
                  <a:rPr lang="de-DE" dirty="0"/>
                  <a:t> (BPTT: Backpropagation </a:t>
                </a:r>
                <a:r>
                  <a:rPr lang="de-DE" dirty="0" err="1"/>
                  <a:t>through</a:t>
                </a:r>
                <a:r>
                  <a:rPr lang="de-DE" dirty="0"/>
                  <a:t> time)</a:t>
                </a:r>
              </a:p>
              <a:p>
                <a:pPr lvl="1"/>
                <a:r>
                  <a:rPr lang="de-DE" dirty="0" err="1"/>
                  <a:t>Minimize</a:t>
                </a:r>
                <a:r>
                  <a:rPr lang="de-DE" dirty="0"/>
                  <a:t> </a:t>
                </a:r>
                <a:r>
                  <a:rPr lang="de-DE" dirty="0" err="1"/>
                  <a:t>error</a:t>
                </a:r>
                <a:r>
                  <a:rPr lang="de-DE" dirty="0"/>
                  <a:t> </a:t>
                </a:r>
                <a14:m>
                  <m:oMath xmlns:m="http://schemas.openxmlformats.org/officeDocument/2006/math">
                    <m:nary>
                      <m:naryPr>
                        <m:chr m:val="∑"/>
                        <m:supHide m:val="on"/>
                        <m:ctrlPr>
                          <a:rPr lang="de-DE" i="1" smtClean="0">
                            <a:latin typeface="Cambria Math" panose="02040503050406030204" pitchFamily="18" charset="0"/>
                          </a:rPr>
                        </m:ctrlPr>
                      </m:naryPr>
                      <m:sub>
                        <m:r>
                          <m:rPr>
                            <m:brk m:alnAt="7"/>
                          </m:rPr>
                          <a:rPr lang="de-DE" b="0" i="1" smtClean="0">
                            <a:latin typeface="Cambria Math" panose="02040503050406030204" pitchFamily="18" charset="0"/>
                          </a:rPr>
                          <m:t>𝑡</m:t>
                        </m:r>
                      </m:sub>
                      <m:sup/>
                      <m:e>
                        <m:sSup>
                          <m:sSupPr>
                            <m:ctrlPr>
                              <a:rPr lang="de-DE" b="0" i="1" smtClean="0">
                                <a:latin typeface="Cambria Math" panose="02040503050406030204" pitchFamily="18" charset="0"/>
                              </a:rPr>
                            </m:ctrlPr>
                          </m:sSupPr>
                          <m:e>
                            <m:d>
                              <m:dPr>
                                <m:begChr m:val="|"/>
                                <m:endChr m:val="|"/>
                                <m:ctrlPr>
                                  <a:rPr lang="de-DE" b="0" i="1" smtClean="0">
                                    <a:latin typeface="Cambria Math" panose="02040503050406030204" pitchFamily="18" charset="0"/>
                                  </a:rPr>
                                </m:ctrlPr>
                              </m:dPr>
                              <m:e>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𝑦</m:t>
                                    </m:r>
                                    <m:d>
                                      <m:dPr>
                                        <m:ctrlPr>
                                          <a:rPr lang="de-DE" b="0" i="1" smtClean="0">
                                            <a:latin typeface="Cambria Math" panose="02040503050406030204" pitchFamily="18" charset="0"/>
                                          </a:rPr>
                                        </m:ctrlPr>
                                      </m:dPr>
                                      <m:e>
                                        <m:r>
                                          <a:rPr lang="de-DE" b="0" i="1" smtClean="0">
                                            <a:latin typeface="Cambria Math" panose="02040503050406030204" pitchFamily="18" charset="0"/>
                                          </a:rPr>
                                          <m:t>𝑡</m:t>
                                        </m:r>
                                      </m:e>
                                    </m:d>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𝑦</m:t>
                                        </m:r>
                                      </m:e>
                                    </m:acc>
                                    <m:r>
                                      <a:rPr lang="de-DE" b="0" i="1" smtClean="0">
                                        <a:latin typeface="Cambria Math" panose="02040503050406030204" pitchFamily="18" charset="0"/>
                                      </a:rPr>
                                      <m:t>(</m:t>
                                    </m:r>
                                    <m:r>
                                      <a:rPr lang="de-DE" b="0" i="1" smtClean="0">
                                        <a:latin typeface="Cambria Math" panose="02040503050406030204" pitchFamily="18" charset="0"/>
                                      </a:rPr>
                                      <m:t>𝑡</m:t>
                                    </m:r>
                                    <m:r>
                                      <a:rPr lang="de-DE" b="0" i="1" smtClean="0">
                                        <a:latin typeface="Cambria Math" panose="02040503050406030204" pitchFamily="18" charset="0"/>
                                      </a:rPr>
                                      <m:t>)</m:t>
                                    </m:r>
                                  </m:e>
                                </m:d>
                              </m:e>
                            </m:d>
                          </m:e>
                          <m:sup>
                            <m:r>
                              <a:rPr lang="de-DE" b="0" i="1" smtClean="0">
                                <a:latin typeface="Cambria Math" panose="02040503050406030204" pitchFamily="18" charset="0"/>
                              </a:rPr>
                              <m:t>2</m:t>
                            </m:r>
                          </m:sup>
                        </m:sSup>
                      </m:e>
                    </m:nary>
                  </m:oMath>
                </a14:m>
                <a:r>
                  <a:rPr lang="de-DE" dirty="0" err="1"/>
                  <a:t>over</a:t>
                </a:r>
                <a:r>
                  <a:rPr lang="de-DE" dirty="0"/>
                  <a:t> all time </a:t>
                </a:r>
                <a:r>
                  <a:rPr lang="de-DE" dirty="0" err="1"/>
                  <a:t>steps</a:t>
                </a:r>
                <a:r>
                  <a:rPr lang="de-DE" dirty="0"/>
                  <a:t>  </a:t>
                </a:r>
              </a:p>
            </p:txBody>
          </p:sp>
        </mc:Choice>
        <mc:Fallback xmlns="">
          <p:sp>
            <p:nvSpPr>
              <p:cNvPr id="3" name="Inhaltsplatzhalter 2">
                <a:extLst>
                  <a:ext uri="{FF2B5EF4-FFF2-40B4-BE49-F238E27FC236}">
                    <a16:creationId xmlns:a16="http://schemas.microsoft.com/office/drawing/2014/main" id="{84FBDC68-D644-8A48-9DEF-B90E1200D95A}"/>
                  </a:ext>
                </a:extLst>
              </p:cNvPr>
              <p:cNvSpPr>
                <a:spLocks noGrp="1" noRot="1" noChangeAspect="1" noMove="1" noResize="1" noEditPoints="1" noAdjustHandles="1" noChangeArrowheads="1" noChangeShapeType="1" noTextEdit="1"/>
              </p:cNvSpPr>
              <p:nvPr>
                <p:ph idx="1"/>
              </p:nvPr>
            </p:nvSpPr>
            <p:spPr>
              <a:xfrm>
                <a:off x="457200" y="1196975"/>
                <a:ext cx="8229600" cy="1367929"/>
              </a:xfrm>
              <a:blipFill>
                <a:blip r:embed="rId2"/>
                <a:stretch>
                  <a:fillRect l="-1235" t="-4587" b="-100000"/>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5533AFEE-1D4A-6B4A-9954-D9ADED08D135}"/>
              </a:ext>
            </a:extLst>
          </p:cNvPr>
          <p:cNvSpPr>
            <a:spLocks noGrp="1"/>
          </p:cNvSpPr>
          <p:nvPr>
            <p:ph type="sldNum" sz="quarter" idx="12"/>
          </p:nvPr>
        </p:nvSpPr>
        <p:spPr/>
        <p:txBody>
          <a:bodyPr/>
          <a:lstStyle/>
          <a:p>
            <a:pPr>
              <a:defRPr/>
            </a:pPr>
            <a:fld id="{FD764AD2-5FB6-FB45-933B-235C7588DE60}" type="slidenum">
              <a:rPr lang="de-DE" smtClean="0"/>
              <a:pPr>
                <a:defRPr/>
              </a:pPr>
              <a:t>14</a:t>
            </a:fld>
            <a:endParaRPr lang="de-DE"/>
          </a:p>
        </p:txBody>
      </p:sp>
      <p:grpSp>
        <p:nvGrpSpPr>
          <p:cNvPr id="5" name="Gruppieren 4">
            <a:extLst>
              <a:ext uri="{FF2B5EF4-FFF2-40B4-BE49-F238E27FC236}">
                <a16:creationId xmlns:a16="http://schemas.microsoft.com/office/drawing/2014/main" id="{E8908B32-C63D-C64F-8241-CE9F7F8AACD0}"/>
              </a:ext>
            </a:extLst>
          </p:cNvPr>
          <p:cNvGrpSpPr/>
          <p:nvPr/>
        </p:nvGrpSpPr>
        <p:grpSpPr>
          <a:xfrm>
            <a:off x="843863" y="5198278"/>
            <a:ext cx="432048" cy="432048"/>
            <a:chOff x="1259632" y="4725144"/>
            <a:chExt cx="432048" cy="432048"/>
          </a:xfrm>
        </p:grpSpPr>
        <p:sp>
          <p:nvSpPr>
            <p:cNvPr id="6" name="Oval 5">
              <a:extLst>
                <a:ext uri="{FF2B5EF4-FFF2-40B4-BE49-F238E27FC236}">
                  <a16:creationId xmlns:a16="http://schemas.microsoft.com/office/drawing/2014/main" id="{6EA8DA2F-1ABF-A743-A24E-B8370DFC7495}"/>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1F5FA328-C66C-2245-8DCC-F541B750AC63}"/>
                </a:ext>
              </a:extLst>
            </p:cNvPr>
            <p:cNvSpPr txBox="1"/>
            <p:nvPr/>
          </p:nvSpPr>
          <p:spPr>
            <a:xfrm>
              <a:off x="1312727" y="4742434"/>
              <a:ext cx="370614" cy="369332"/>
            </a:xfrm>
            <a:prstGeom prst="rect">
              <a:avLst/>
            </a:prstGeom>
            <a:noFill/>
          </p:spPr>
          <p:txBody>
            <a:bodyPr wrap="square" rtlCol="0">
              <a:spAutoFit/>
            </a:bodyPr>
            <a:lstStyle/>
            <a:p>
              <a:r>
                <a:rPr lang="de-DE" dirty="0" err="1"/>
                <a:t>x</a:t>
              </a:r>
              <a:r>
                <a:rPr lang="de-DE" baseline="-25000" dirty="0" err="1"/>
                <a:t>t</a:t>
              </a:r>
              <a:endParaRPr lang="de-DE" baseline="-25000" dirty="0"/>
            </a:p>
          </p:txBody>
        </p:sp>
      </p:grpSp>
      <p:grpSp>
        <p:nvGrpSpPr>
          <p:cNvPr id="8" name="Gruppieren 7">
            <a:extLst>
              <a:ext uri="{FF2B5EF4-FFF2-40B4-BE49-F238E27FC236}">
                <a16:creationId xmlns:a16="http://schemas.microsoft.com/office/drawing/2014/main" id="{BEA44E47-D14A-9548-9E31-CF742A0867B2}"/>
              </a:ext>
            </a:extLst>
          </p:cNvPr>
          <p:cNvGrpSpPr/>
          <p:nvPr/>
        </p:nvGrpSpPr>
        <p:grpSpPr>
          <a:xfrm>
            <a:off x="843863" y="3453735"/>
            <a:ext cx="432048" cy="432048"/>
            <a:chOff x="6588224" y="3933056"/>
            <a:chExt cx="432048" cy="432048"/>
          </a:xfrm>
        </p:grpSpPr>
        <p:sp>
          <p:nvSpPr>
            <p:cNvPr id="9" name="Oval 8">
              <a:extLst>
                <a:ext uri="{FF2B5EF4-FFF2-40B4-BE49-F238E27FC236}">
                  <a16:creationId xmlns:a16="http://schemas.microsoft.com/office/drawing/2014/main" id="{CCDBFEBC-BF5B-5C47-A47E-46EC3DBCB6BD}"/>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8E8B1EE6-6645-7642-AAF5-EFDCC106F7EA}"/>
                </a:ext>
              </a:extLst>
            </p:cNvPr>
            <p:cNvSpPr txBox="1"/>
            <p:nvPr/>
          </p:nvSpPr>
          <p:spPr>
            <a:xfrm>
              <a:off x="6630422" y="3933056"/>
              <a:ext cx="389850" cy="369332"/>
            </a:xfrm>
            <a:prstGeom prst="rect">
              <a:avLst/>
            </a:prstGeom>
            <a:noFill/>
          </p:spPr>
          <p:txBody>
            <a:bodyPr wrap="square" rtlCol="0">
              <a:spAutoFit/>
            </a:bodyPr>
            <a:lstStyle/>
            <a:p>
              <a:r>
                <a:rPr lang="de-DE" dirty="0" err="1"/>
                <a:t>o</a:t>
              </a:r>
              <a:r>
                <a:rPr lang="de-DE" baseline="-25000" dirty="0" err="1"/>
                <a:t>t</a:t>
              </a:r>
              <a:endParaRPr lang="de-DE" baseline="-25000" dirty="0"/>
            </a:p>
          </p:txBody>
        </p:sp>
      </p:grpSp>
      <p:grpSp>
        <p:nvGrpSpPr>
          <p:cNvPr id="11" name="Gruppieren 10">
            <a:extLst>
              <a:ext uri="{FF2B5EF4-FFF2-40B4-BE49-F238E27FC236}">
                <a16:creationId xmlns:a16="http://schemas.microsoft.com/office/drawing/2014/main" id="{54754146-E3FB-E34F-B351-FF59C1E620DB}"/>
              </a:ext>
            </a:extLst>
          </p:cNvPr>
          <p:cNvGrpSpPr/>
          <p:nvPr/>
        </p:nvGrpSpPr>
        <p:grpSpPr>
          <a:xfrm>
            <a:off x="843863" y="4288563"/>
            <a:ext cx="436210" cy="432048"/>
            <a:chOff x="3995936" y="5085184"/>
            <a:chExt cx="436210" cy="432048"/>
          </a:xfrm>
        </p:grpSpPr>
        <p:sp>
          <p:nvSpPr>
            <p:cNvPr id="12" name="Oval 11">
              <a:extLst>
                <a:ext uri="{FF2B5EF4-FFF2-40B4-BE49-F238E27FC236}">
                  <a16:creationId xmlns:a16="http://schemas.microsoft.com/office/drawing/2014/main" id="{00B64F10-8686-6D45-B107-D12186949189}"/>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8AFC6B31-58CA-864E-B3FA-6991BC7ACEB3}"/>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14" name="Gerade Verbindung mit Pfeil 13">
            <a:extLst>
              <a:ext uri="{FF2B5EF4-FFF2-40B4-BE49-F238E27FC236}">
                <a16:creationId xmlns:a16="http://schemas.microsoft.com/office/drawing/2014/main" id="{18FBD9A2-D41C-9A4D-AD2C-D17031CD73D2}"/>
              </a:ext>
            </a:extLst>
          </p:cNvPr>
          <p:cNvCxnSpPr>
            <a:cxnSpLocks/>
            <a:stCxn id="6" idx="0"/>
            <a:endCxn id="12" idx="4"/>
          </p:cNvCxnSpPr>
          <p:nvPr/>
        </p:nvCxnSpPr>
        <p:spPr>
          <a:xfrm flipV="1">
            <a:off x="1059887" y="4720611"/>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7" name="Gerade Verbindung mit Pfeil 16">
            <a:extLst>
              <a:ext uri="{FF2B5EF4-FFF2-40B4-BE49-F238E27FC236}">
                <a16:creationId xmlns:a16="http://schemas.microsoft.com/office/drawing/2014/main" id="{11CB10F0-FACB-724E-8E8E-7D3251812275}"/>
              </a:ext>
            </a:extLst>
          </p:cNvPr>
          <p:cNvCxnSpPr>
            <a:cxnSpLocks/>
            <a:stCxn id="12" idx="0"/>
            <a:endCxn id="9" idx="4"/>
          </p:cNvCxnSpPr>
          <p:nvPr/>
        </p:nvCxnSpPr>
        <p:spPr>
          <a:xfrm flipV="1">
            <a:off x="1059887" y="3885783"/>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20" name="Gruppieren 19">
            <a:extLst>
              <a:ext uri="{FF2B5EF4-FFF2-40B4-BE49-F238E27FC236}">
                <a16:creationId xmlns:a16="http://schemas.microsoft.com/office/drawing/2014/main" id="{7C429187-0B74-6941-B481-E8B51600095B}"/>
              </a:ext>
            </a:extLst>
          </p:cNvPr>
          <p:cNvGrpSpPr/>
          <p:nvPr/>
        </p:nvGrpSpPr>
        <p:grpSpPr>
          <a:xfrm>
            <a:off x="3148119" y="5219819"/>
            <a:ext cx="432048" cy="432048"/>
            <a:chOff x="1259632" y="4725144"/>
            <a:chExt cx="432048" cy="432048"/>
          </a:xfrm>
        </p:grpSpPr>
        <p:sp>
          <p:nvSpPr>
            <p:cNvPr id="21" name="Oval 20">
              <a:extLst>
                <a:ext uri="{FF2B5EF4-FFF2-40B4-BE49-F238E27FC236}">
                  <a16:creationId xmlns:a16="http://schemas.microsoft.com/office/drawing/2014/main" id="{AB1CD858-5C02-3644-A9D5-681E1C9C8F99}"/>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53973632-6EAB-C74D-9D63-A6B853BB3955}"/>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1</a:t>
              </a:r>
            </a:p>
          </p:txBody>
        </p:sp>
      </p:grpSp>
      <p:sp>
        <p:nvSpPr>
          <p:cNvPr id="24" name="Oval 23">
            <a:extLst>
              <a:ext uri="{FF2B5EF4-FFF2-40B4-BE49-F238E27FC236}">
                <a16:creationId xmlns:a16="http://schemas.microsoft.com/office/drawing/2014/main" id="{EC95C787-F32C-9145-82FB-D106AF8DE65A}"/>
              </a:ext>
            </a:extLst>
          </p:cNvPr>
          <p:cNvSpPr/>
          <p:nvPr/>
        </p:nvSpPr>
        <p:spPr>
          <a:xfrm>
            <a:off x="3148119" y="347527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Textfeld 24">
            <a:extLst>
              <a:ext uri="{FF2B5EF4-FFF2-40B4-BE49-F238E27FC236}">
                <a16:creationId xmlns:a16="http://schemas.microsoft.com/office/drawing/2014/main" id="{04D4A0CF-A7AE-A54F-931B-A7BC75FCCFE1}"/>
              </a:ext>
            </a:extLst>
          </p:cNvPr>
          <p:cNvSpPr txBox="1"/>
          <p:nvPr/>
        </p:nvSpPr>
        <p:spPr>
          <a:xfrm>
            <a:off x="3190317" y="3475276"/>
            <a:ext cx="389850" cy="369332"/>
          </a:xfrm>
          <a:prstGeom prst="rect">
            <a:avLst/>
          </a:prstGeom>
          <a:noFill/>
        </p:spPr>
        <p:txBody>
          <a:bodyPr wrap="square" rtlCol="0">
            <a:spAutoFit/>
          </a:bodyPr>
          <a:lstStyle/>
          <a:p>
            <a:r>
              <a:rPr lang="de-DE" dirty="0"/>
              <a:t>o</a:t>
            </a:r>
            <a:r>
              <a:rPr lang="de-DE" baseline="-25000" dirty="0"/>
              <a:t>1</a:t>
            </a:r>
          </a:p>
        </p:txBody>
      </p:sp>
      <p:grpSp>
        <p:nvGrpSpPr>
          <p:cNvPr id="26" name="Gruppieren 25">
            <a:extLst>
              <a:ext uri="{FF2B5EF4-FFF2-40B4-BE49-F238E27FC236}">
                <a16:creationId xmlns:a16="http://schemas.microsoft.com/office/drawing/2014/main" id="{C02A3AF3-0743-BA4A-91A8-053D5B97AB0C}"/>
              </a:ext>
            </a:extLst>
          </p:cNvPr>
          <p:cNvGrpSpPr/>
          <p:nvPr/>
        </p:nvGrpSpPr>
        <p:grpSpPr>
          <a:xfrm>
            <a:off x="3148119" y="4310104"/>
            <a:ext cx="436210" cy="432048"/>
            <a:chOff x="3995936" y="5085184"/>
            <a:chExt cx="436210" cy="432048"/>
          </a:xfrm>
        </p:grpSpPr>
        <p:sp>
          <p:nvSpPr>
            <p:cNvPr id="27" name="Oval 26">
              <a:extLst>
                <a:ext uri="{FF2B5EF4-FFF2-40B4-BE49-F238E27FC236}">
                  <a16:creationId xmlns:a16="http://schemas.microsoft.com/office/drawing/2014/main" id="{80E751A4-9D10-D84B-A13A-4B48E8E79F19}"/>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Textfeld 27">
              <a:extLst>
                <a:ext uri="{FF2B5EF4-FFF2-40B4-BE49-F238E27FC236}">
                  <a16:creationId xmlns:a16="http://schemas.microsoft.com/office/drawing/2014/main" id="{BA7CD762-DC1E-6E48-B29B-C34DB1684005}"/>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29" name="Gerade Verbindung mit Pfeil 28">
            <a:extLst>
              <a:ext uri="{FF2B5EF4-FFF2-40B4-BE49-F238E27FC236}">
                <a16:creationId xmlns:a16="http://schemas.microsoft.com/office/drawing/2014/main" id="{38C92E97-62F1-234D-9693-78080D1A3FB9}"/>
              </a:ext>
            </a:extLst>
          </p:cNvPr>
          <p:cNvCxnSpPr>
            <a:cxnSpLocks/>
            <a:stCxn id="21" idx="0"/>
            <a:endCxn id="27" idx="4"/>
          </p:cNvCxnSpPr>
          <p:nvPr/>
        </p:nvCxnSpPr>
        <p:spPr>
          <a:xfrm flipV="1">
            <a:off x="3364143" y="4742152"/>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8C887496-A963-0D4C-B055-66C08C3D082C}"/>
              </a:ext>
            </a:extLst>
          </p:cNvPr>
          <p:cNvCxnSpPr>
            <a:cxnSpLocks/>
            <a:stCxn id="27" idx="0"/>
            <a:endCxn id="24" idx="4"/>
          </p:cNvCxnSpPr>
          <p:nvPr/>
        </p:nvCxnSpPr>
        <p:spPr>
          <a:xfrm flipV="1">
            <a:off x="3364143" y="3907324"/>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31" name="Gruppieren 30">
            <a:extLst>
              <a:ext uri="{FF2B5EF4-FFF2-40B4-BE49-F238E27FC236}">
                <a16:creationId xmlns:a16="http://schemas.microsoft.com/office/drawing/2014/main" id="{5150F77D-6F53-3F46-B529-AD7B803CCCB0}"/>
              </a:ext>
            </a:extLst>
          </p:cNvPr>
          <p:cNvGrpSpPr/>
          <p:nvPr/>
        </p:nvGrpSpPr>
        <p:grpSpPr>
          <a:xfrm>
            <a:off x="4139952" y="5202575"/>
            <a:ext cx="432048" cy="432048"/>
            <a:chOff x="1259632" y="4725144"/>
            <a:chExt cx="432048" cy="432048"/>
          </a:xfrm>
        </p:grpSpPr>
        <p:sp>
          <p:nvSpPr>
            <p:cNvPr id="32" name="Oval 31">
              <a:extLst>
                <a:ext uri="{FF2B5EF4-FFF2-40B4-BE49-F238E27FC236}">
                  <a16:creationId xmlns:a16="http://schemas.microsoft.com/office/drawing/2014/main" id="{437129A8-85B0-2E4C-812D-0490478BF912}"/>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3" name="Textfeld 32">
              <a:extLst>
                <a:ext uri="{FF2B5EF4-FFF2-40B4-BE49-F238E27FC236}">
                  <a16:creationId xmlns:a16="http://schemas.microsoft.com/office/drawing/2014/main" id="{60DF71EA-B0AE-3F42-82FD-9C6451A2CBE9}"/>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2</a:t>
              </a:r>
            </a:p>
          </p:txBody>
        </p:sp>
      </p:grpSp>
      <p:grpSp>
        <p:nvGrpSpPr>
          <p:cNvPr id="34" name="Gruppieren 33">
            <a:extLst>
              <a:ext uri="{FF2B5EF4-FFF2-40B4-BE49-F238E27FC236}">
                <a16:creationId xmlns:a16="http://schemas.microsoft.com/office/drawing/2014/main" id="{3473FB4B-1985-C344-B5E0-4C5A5D728E4A}"/>
              </a:ext>
            </a:extLst>
          </p:cNvPr>
          <p:cNvGrpSpPr/>
          <p:nvPr/>
        </p:nvGrpSpPr>
        <p:grpSpPr>
          <a:xfrm>
            <a:off x="4139952" y="3458032"/>
            <a:ext cx="432048" cy="432048"/>
            <a:chOff x="6588224" y="3933056"/>
            <a:chExt cx="432048" cy="432048"/>
          </a:xfrm>
        </p:grpSpPr>
        <p:sp>
          <p:nvSpPr>
            <p:cNvPr id="35" name="Oval 34">
              <a:extLst>
                <a:ext uri="{FF2B5EF4-FFF2-40B4-BE49-F238E27FC236}">
                  <a16:creationId xmlns:a16="http://schemas.microsoft.com/office/drawing/2014/main" id="{7813F299-9A00-5B4D-9E63-6E921FBC9A24}"/>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6" name="Textfeld 35">
              <a:extLst>
                <a:ext uri="{FF2B5EF4-FFF2-40B4-BE49-F238E27FC236}">
                  <a16:creationId xmlns:a16="http://schemas.microsoft.com/office/drawing/2014/main" id="{C73A9D35-5A77-6345-A5A4-661B49355A2F}"/>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2</a:t>
              </a:r>
            </a:p>
          </p:txBody>
        </p:sp>
      </p:grpSp>
      <p:grpSp>
        <p:nvGrpSpPr>
          <p:cNvPr id="37" name="Gruppieren 36">
            <a:extLst>
              <a:ext uri="{FF2B5EF4-FFF2-40B4-BE49-F238E27FC236}">
                <a16:creationId xmlns:a16="http://schemas.microsoft.com/office/drawing/2014/main" id="{A01A5E8C-A553-FE4C-9011-3016D2DE2649}"/>
              </a:ext>
            </a:extLst>
          </p:cNvPr>
          <p:cNvGrpSpPr/>
          <p:nvPr/>
        </p:nvGrpSpPr>
        <p:grpSpPr>
          <a:xfrm>
            <a:off x="4139952" y="4292860"/>
            <a:ext cx="436210" cy="432048"/>
            <a:chOff x="3995936" y="5085184"/>
            <a:chExt cx="436210" cy="432048"/>
          </a:xfrm>
        </p:grpSpPr>
        <p:sp>
          <p:nvSpPr>
            <p:cNvPr id="38" name="Oval 37">
              <a:extLst>
                <a:ext uri="{FF2B5EF4-FFF2-40B4-BE49-F238E27FC236}">
                  <a16:creationId xmlns:a16="http://schemas.microsoft.com/office/drawing/2014/main" id="{3D22E8DC-E802-2540-B7B4-32A4EED81B95}"/>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9" name="Textfeld 38">
              <a:extLst>
                <a:ext uri="{FF2B5EF4-FFF2-40B4-BE49-F238E27FC236}">
                  <a16:creationId xmlns:a16="http://schemas.microsoft.com/office/drawing/2014/main" id="{689A3CE2-EA39-1849-B19F-6B93D7045F62}"/>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40" name="Gerade Verbindung mit Pfeil 39">
            <a:extLst>
              <a:ext uri="{FF2B5EF4-FFF2-40B4-BE49-F238E27FC236}">
                <a16:creationId xmlns:a16="http://schemas.microsoft.com/office/drawing/2014/main" id="{2888CCE5-98B0-D147-8371-5393A5D609ED}"/>
              </a:ext>
            </a:extLst>
          </p:cNvPr>
          <p:cNvCxnSpPr>
            <a:cxnSpLocks/>
            <a:stCxn id="32" idx="0"/>
            <a:endCxn id="38" idx="4"/>
          </p:cNvCxnSpPr>
          <p:nvPr/>
        </p:nvCxnSpPr>
        <p:spPr>
          <a:xfrm flipV="1">
            <a:off x="4355976" y="4724908"/>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1" name="Gerade Verbindung mit Pfeil 40">
            <a:extLst>
              <a:ext uri="{FF2B5EF4-FFF2-40B4-BE49-F238E27FC236}">
                <a16:creationId xmlns:a16="http://schemas.microsoft.com/office/drawing/2014/main" id="{F002154A-D70D-6241-AA8E-6D606796855D}"/>
              </a:ext>
            </a:extLst>
          </p:cNvPr>
          <p:cNvCxnSpPr>
            <a:cxnSpLocks/>
            <a:stCxn id="38" idx="0"/>
            <a:endCxn id="35" idx="4"/>
          </p:cNvCxnSpPr>
          <p:nvPr/>
        </p:nvCxnSpPr>
        <p:spPr>
          <a:xfrm flipV="1">
            <a:off x="4355976" y="3890080"/>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42" name="Gruppieren 41">
            <a:extLst>
              <a:ext uri="{FF2B5EF4-FFF2-40B4-BE49-F238E27FC236}">
                <a16:creationId xmlns:a16="http://schemas.microsoft.com/office/drawing/2014/main" id="{5A17651A-8775-7442-A4EB-BAFF0B74121E}"/>
              </a:ext>
            </a:extLst>
          </p:cNvPr>
          <p:cNvGrpSpPr/>
          <p:nvPr/>
        </p:nvGrpSpPr>
        <p:grpSpPr>
          <a:xfrm>
            <a:off x="5160317" y="5198278"/>
            <a:ext cx="432048" cy="432048"/>
            <a:chOff x="1259632" y="4725144"/>
            <a:chExt cx="432048" cy="432048"/>
          </a:xfrm>
        </p:grpSpPr>
        <p:sp>
          <p:nvSpPr>
            <p:cNvPr id="43" name="Oval 42">
              <a:extLst>
                <a:ext uri="{FF2B5EF4-FFF2-40B4-BE49-F238E27FC236}">
                  <a16:creationId xmlns:a16="http://schemas.microsoft.com/office/drawing/2014/main" id="{967DD337-5ADC-194F-A87F-64AE405F50B0}"/>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4" name="Textfeld 43">
              <a:extLst>
                <a:ext uri="{FF2B5EF4-FFF2-40B4-BE49-F238E27FC236}">
                  <a16:creationId xmlns:a16="http://schemas.microsoft.com/office/drawing/2014/main" id="{67A34E28-E14F-AC4F-8E47-09FCC4E06B2C}"/>
                </a:ext>
              </a:extLst>
            </p:cNvPr>
            <p:cNvSpPr txBox="1"/>
            <p:nvPr/>
          </p:nvSpPr>
          <p:spPr>
            <a:xfrm>
              <a:off x="1312727" y="4742434"/>
              <a:ext cx="370614" cy="369332"/>
            </a:xfrm>
            <a:prstGeom prst="rect">
              <a:avLst/>
            </a:prstGeom>
            <a:noFill/>
          </p:spPr>
          <p:txBody>
            <a:bodyPr wrap="square" rtlCol="0">
              <a:spAutoFit/>
            </a:bodyPr>
            <a:lstStyle/>
            <a:p>
              <a:r>
                <a:rPr lang="de-DE" dirty="0"/>
                <a:t>x</a:t>
              </a:r>
              <a:r>
                <a:rPr lang="de-DE" baseline="-25000" dirty="0"/>
                <a:t>3</a:t>
              </a:r>
            </a:p>
          </p:txBody>
        </p:sp>
      </p:grpSp>
      <p:grpSp>
        <p:nvGrpSpPr>
          <p:cNvPr id="45" name="Gruppieren 44">
            <a:extLst>
              <a:ext uri="{FF2B5EF4-FFF2-40B4-BE49-F238E27FC236}">
                <a16:creationId xmlns:a16="http://schemas.microsoft.com/office/drawing/2014/main" id="{5609B736-ACA4-CC4B-B1A4-6BA136712ECB}"/>
              </a:ext>
            </a:extLst>
          </p:cNvPr>
          <p:cNvGrpSpPr/>
          <p:nvPr/>
        </p:nvGrpSpPr>
        <p:grpSpPr>
          <a:xfrm>
            <a:off x="5160317" y="3453735"/>
            <a:ext cx="432048" cy="432048"/>
            <a:chOff x="6588224" y="3933056"/>
            <a:chExt cx="432048" cy="432048"/>
          </a:xfrm>
        </p:grpSpPr>
        <p:sp>
          <p:nvSpPr>
            <p:cNvPr id="46" name="Oval 45">
              <a:extLst>
                <a:ext uri="{FF2B5EF4-FFF2-40B4-BE49-F238E27FC236}">
                  <a16:creationId xmlns:a16="http://schemas.microsoft.com/office/drawing/2014/main" id="{90176B35-EF87-2247-9CC9-A2844CCFBCF4}"/>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7" name="Textfeld 46">
              <a:extLst>
                <a:ext uri="{FF2B5EF4-FFF2-40B4-BE49-F238E27FC236}">
                  <a16:creationId xmlns:a16="http://schemas.microsoft.com/office/drawing/2014/main" id="{4C435F9A-E754-0B4D-B697-404C41775FB7}"/>
                </a:ext>
              </a:extLst>
            </p:cNvPr>
            <p:cNvSpPr txBox="1"/>
            <p:nvPr/>
          </p:nvSpPr>
          <p:spPr>
            <a:xfrm>
              <a:off x="6630422" y="3933056"/>
              <a:ext cx="389850" cy="369332"/>
            </a:xfrm>
            <a:prstGeom prst="rect">
              <a:avLst/>
            </a:prstGeom>
            <a:noFill/>
          </p:spPr>
          <p:txBody>
            <a:bodyPr wrap="square" rtlCol="0">
              <a:spAutoFit/>
            </a:bodyPr>
            <a:lstStyle/>
            <a:p>
              <a:r>
                <a:rPr lang="de-DE" dirty="0"/>
                <a:t>o</a:t>
              </a:r>
              <a:r>
                <a:rPr lang="de-DE" baseline="-25000" dirty="0"/>
                <a:t>3</a:t>
              </a:r>
            </a:p>
          </p:txBody>
        </p:sp>
      </p:grpSp>
      <p:grpSp>
        <p:nvGrpSpPr>
          <p:cNvPr id="48" name="Gruppieren 47">
            <a:extLst>
              <a:ext uri="{FF2B5EF4-FFF2-40B4-BE49-F238E27FC236}">
                <a16:creationId xmlns:a16="http://schemas.microsoft.com/office/drawing/2014/main" id="{D04B271C-4F78-234B-B23B-29C65564C3B3}"/>
              </a:ext>
            </a:extLst>
          </p:cNvPr>
          <p:cNvGrpSpPr/>
          <p:nvPr/>
        </p:nvGrpSpPr>
        <p:grpSpPr>
          <a:xfrm>
            <a:off x="5160317" y="4288563"/>
            <a:ext cx="436210" cy="432048"/>
            <a:chOff x="3995936" y="5085184"/>
            <a:chExt cx="436210" cy="432048"/>
          </a:xfrm>
        </p:grpSpPr>
        <p:sp>
          <p:nvSpPr>
            <p:cNvPr id="49" name="Oval 48">
              <a:extLst>
                <a:ext uri="{FF2B5EF4-FFF2-40B4-BE49-F238E27FC236}">
                  <a16:creationId xmlns:a16="http://schemas.microsoft.com/office/drawing/2014/main" id="{BEFB2C70-8B90-E245-BDE7-4B4A9680F75D}"/>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0" name="Textfeld 49">
              <a:extLst>
                <a:ext uri="{FF2B5EF4-FFF2-40B4-BE49-F238E27FC236}">
                  <a16:creationId xmlns:a16="http://schemas.microsoft.com/office/drawing/2014/main" id="{A15175EF-6FB5-1946-AA7E-59BE4D11E6AC}"/>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51" name="Gerade Verbindung mit Pfeil 50">
            <a:extLst>
              <a:ext uri="{FF2B5EF4-FFF2-40B4-BE49-F238E27FC236}">
                <a16:creationId xmlns:a16="http://schemas.microsoft.com/office/drawing/2014/main" id="{A4A2236F-F0AE-8748-94C2-F03174DD86FB}"/>
              </a:ext>
            </a:extLst>
          </p:cNvPr>
          <p:cNvCxnSpPr>
            <a:cxnSpLocks/>
            <a:stCxn id="43" idx="0"/>
            <a:endCxn id="49" idx="4"/>
          </p:cNvCxnSpPr>
          <p:nvPr/>
        </p:nvCxnSpPr>
        <p:spPr>
          <a:xfrm flipV="1">
            <a:off x="5376341" y="4720611"/>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Gerade Verbindung mit Pfeil 51">
            <a:extLst>
              <a:ext uri="{FF2B5EF4-FFF2-40B4-BE49-F238E27FC236}">
                <a16:creationId xmlns:a16="http://schemas.microsoft.com/office/drawing/2014/main" id="{E778D899-7095-E844-BE0B-E2D6853393A9}"/>
              </a:ext>
            </a:extLst>
          </p:cNvPr>
          <p:cNvCxnSpPr>
            <a:cxnSpLocks/>
            <a:stCxn id="49" idx="0"/>
            <a:endCxn id="46" idx="4"/>
          </p:cNvCxnSpPr>
          <p:nvPr/>
        </p:nvCxnSpPr>
        <p:spPr>
          <a:xfrm flipV="1">
            <a:off x="5376341" y="3885783"/>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53" name="Gruppieren 52">
            <a:extLst>
              <a:ext uri="{FF2B5EF4-FFF2-40B4-BE49-F238E27FC236}">
                <a16:creationId xmlns:a16="http://schemas.microsoft.com/office/drawing/2014/main" id="{E5F551A8-AAE1-ED43-B8E9-CC16561B6F87}"/>
              </a:ext>
            </a:extLst>
          </p:cNvPr>
          <p:cNvGrpSpPr/>
          <p:nvPr/>
        </p:nvGrpSpPr>
        <p:grpSpPr>
          <a:xfrm>
            <a:off x="6571945" y="5198278"/>
            <a:ext cx="432048" cy="432048"/>
            <a:chOff x="1259632" y="4725144"/>
            <a:chExt cx="432048" cy="432048"/>
          </a:xfrm>
        </p:grpSpPr>
        <p:sp>
          <p:nvSpPr>
            <p:cNvPr id="54" name="Oval 53">
              <a:extLst>
                <a:ext uri="{FF2B5EF4-FFF2-40B4-BE49-F238E27FC236}">
                  <a16:creationId xmlns:a16="http://schemas.microsoft.com/office/drawing/2014/main" id="{DB11677E-31AE-9747-9D13-399BC67594C2}"/>
                </a:ext>
              </a:extLst>
            </p:cNvPr>
            <p:cNvSpPr/>
            <p:nvPr/>
          </p:nvSpPr>
          <p:spPr>
            <a:xfrm>
              <a:off x="1259632" y="4725144"/>
              <a:ext cx="432048" cy="432048"/>
            </a:xfrm>
            <a:prstGeom prst="ellipse">
              <a:avLst/>
            </a:prstGeom>
            <a:solidFill>
              <a:srgbClr val="92D05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5" name="Textfeld 54">
              <a:extLst>
                <a:ext uri="{FF2B5EF4-FFF2-40B4-BE49-F238E27FC236}">
                  <a16:creationId xmlns:a16="http://schemas.microsoft.com/office/drawing/2014/main" id="{370D5EB5-2BFF-7847-BB1C-6FBCF7D1CCE4}"/>
                </a:ext>
              </a:extLst>
            </p:cNvPr>
            <p:cNvSpPr txBox="1"/>
            <p:nvPr/>
          </p:nvSpPr>
          <p:spPr>
            <a:xfrm>
              <a:off x="1312727" y="4742434"/>
              <a:ext cx="370614" cy="369332"/>
            </a:xfrm>
            <a:prstGeom prst="rect">
              <a:avLst/>
            </a:prstGeom>
            <a:noFill/>
          </p:spPr>
          <p:txBody>
            <a:bodyPr wrap="square" rtlCol="0">
              <a:spAutoFit/>
            </a:bodyPr>
            <a:lstStyle/>
            <a:p>
              <a:r>
                <a:rPr lang="de-DE" dirty="0" err="1"/>
                <a:t>x</a:t>
              </a:r>
              <a:r>
                <a:rPr lang="de-DE" baseline="-25000" dirty="0" err="1"/>
                <a:t>t</a:t>
              </a:r>
              <a:endParaRPr lang="de-DE" baseline="-25000" dirty="0"/>
            </a:p>
          </p:txBody>
        </p:sp>
      </p:grpSp>
      <p:grpSp>
        <p:nvGrpSpPr>
          <p:cNvPr id="56" name="Gruppieren 55">
            <a:extLst>
              <a:ext uri="{FF2B5EF4-FFF2-40B4-BE49-F238E27FC236}">
                <a16:creationId xmlns:a16="http://schemas.microsoft.com/office/drawing/2014/main" id="{35C57873-3C17-3E4C-AAED-5C03EDEA04B4}"/>
              </a:ext>
            </a:extLst>
          </p:cNvPr>
          <p:cNvGrpSpPr/>
          <p:nvPr/>
        </p:nvGrpSpPr>
        <p:grpSpPr>
          <a:xfrm>
            <a:off x="6571945" y="3453735"/>
            <a:ext cx="432048" cy="432048"/>
            <a:chOff x="6588224" y="3933056"/>
            <a:chExt cx="432048" cy="432048"/>
          </a:xfrm>
        </p:grpSpPr>
        <p:sp>
          <p:nvSpPr>
            <p:cNvPr id="57" name="Oval 56">
              <a:extLst>
                <a:ext uri="{FF2B5EF4-FFF2-40B4-BE49-F238E27FC236}">
                  <a16:creationId xmlns:a16="http://schemas.microsoft.com/office/drawing/2014/main" id="{633E7F3E-BD2B-874B-9943-BD540466DC32}"/>
                </a:ext>
              </a:extLst>
            </p:cNvPr>
            <p:cNvSpPr/>
            <p:nvPr/>
          </p:nvSpPr>
          <p:spPr>
            <a:xfrm>
              <a:off x="6588224" y="3933056"/>
              <a:ext cx="432048" cy="432048"/>
            </a:xfrm>
            <a:prstGeom prst="ellipse">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58" name="Textfeld 57">
              <a:extLst>
                <a:ext uri="{FF2B5EF4-FFF2-40B4-BE49-F238E27FC236}">
                  <a16:creationId xmlns:a16="http://schemas.microsoft.com/office/drawing/2014/main" id="{696FAD78-80FE-2B42-83E3-8C1A2BCC3367}"/>
                </a:ext>
              </a:extLst>
            </p:cNvPr>
            <p:cNvSpPr txBox="1"/>
            <p:nvPr/>
          </p:nvSpPr>
          <p:spPr>
            <a:xfrm>
              <a:off x="6630422" y="3933056"/>
              <a:ext cx="389850" cy="369332"/>
            </a:xfrm>
            <a:prstGeom prst="rect">
              <a:avLst/>
            </a:prstGeom>
            <a:noFill/>
          </p:spPr>
          <p:txBody>
            <a:bodyPr wrap="square" rtlCol="0">
              <a:spAutoFit/>
            </a:bodyPr>
            <a:lstStyle/>
            <a:p>
              <a:r>
                <a:rPr lang="de-DE" dirty="0" err="1"/>
                <a:t>o</a:t>
              </a:r>
              <a:r>
                <a:rPr lang="de-DE" baseline="-25000" dirty="0" err="1"/>
                <a:t>t</a:t>
              </a:r>
              <a:endParaRPr lang="de-DE" baseline="-25000" dirty="0"/>
            </a:p>
          </p:txBody>
        </p:sp>
      </p:grpSp>
      <p:grpSp>
        <p:nvGrpSpPr>
          <p:cNvPr id="59" name="Gruppieren 58">
            <a:extLst>
              <a:ext uri="{FF2B5EF4-FFF2-40B4-BE49-F238E27FC236}">
                <a16:creationId xmlns:a16="http://schemas.microsoft.com/office/drawing/2014/main" id="{D35110B6-E1EE-7E4F-9351-1C8E4E1148F1}"/>
              </a:ext>
            </a:extLst>
          </p:cNvPr>
          <p:cNvGrpSpPr/>
          <p:nvPr/>
        </p:nvGrpSpPr>
        <p:grpSpPr>
          <a:xfrm>
            <a:off x="6571945" y="4288563"/>
            <a:ext cx="436210" cy="432048"/>
            <a:chOff x="3995936" y="5085184"/>
            <a:chExt cx="436210" cy="432048"/>
          </a:xfrm>
        </p:grpSpPr>
        <p:sp>
          <p:nvSpPr>
            <p:cNvPr id="60" name="Oval 59">
              <a:extLst>
                <a:ext uri="{FF2B5EF4-FFF2-40B4-BE49-F238E27FC236}">
                  <a16:creationId xmlns:a16="http://schemas.microsoft.com/office/drawing/2014/main" id="{32043F28-99B6-6140-BD57-F087D93BCD42}"/>
                </a:ext>
              </a:extLst>
            </p:cNvPr>
            <p:cNvSpPr/>
            <p:nvPr/>
          </p:nvSpPr>
          <p:spPr>
            <a:xfrm>
              <a:off x="3995936" y="5085184"/>
              <a:ext cx="432048" cy="432048"/>
            </a:xfrm>
            <a:prstGeom prst="ellipse">
              <a:avLst/>
            </a:prstGeom>
            <a:solidFill>
              <a:schemeClr val="accent2">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61" name="Textfeld 60">
              <a:extLst>
                <a:ext uri="{FF2B5EF4-FFF2-40B4-BE49-F238E27FC236}">
                  <a16:creationId xmlns:a16="http://schemas.microsoft.com/office/drawing/2014/main" id="{F9AB3494-6910-CE44-B2FA-C76A1FEF2A8F}"/>
                </a:ext>
              </a:extLst>
            </p:cNvPr>
            <p:cNvSpPr txBox="1"/>
            <p:nvPr/>
          </p:nvSpPr>
          <p:spPr>
            <a:xfrm>
              <a:off x="4040692" y="5114452"/>
              <a:ext cx="391454" cy="369332"/>
            </a:xfrm>
            <a:prstGeom prst="rect">
              <a:avLst/>
            </a:prstGeom>
            <a:noFill/>
          </p:spPr>
          <p:txBody>
            <a:bodyPr wrap="square" rtlCol="0">
              <a:spAutoFit/>
            </a:bodyPr>
            <a:lstStyle/>
            <a:p>
              <a:r>
                <a:rPr lang="de-DE" dirty="0"/>
                <a:t>h</a:t>
              </a:r>
              <a:endParaRPr lang="de-DE" baseline="-25000" dirty="0"/>
            </a:p>
          </p:txBody>
        </p:sp>
      </p:grpSp>
      <p:cxnSp>
        <p:nvCxnSpPr>
          <p:cNvPr id="62" name="Gerade Verbindung mit Pfeil 61">
            <a:extLst>
              <a:ext uri="{FF2B5EF4-FFF2-40B4-BE49-F238E27FC236}">
                <a16:creationId xmlns:a16="http://schemas.microsoft.com/office/drawing/2014/main" id="{37E02963-3CCA-1244-A013-00F9E86B6EF2}"/>
              </a:ext>
            </a:extLst>
          </p:cNvPr>
          <p:cNvCxnSpPr>
            <a:cxnSpLocks/>
            <a:stCxn id="54" idx="0"/>
            <a:endCxn id="60" idx="4"/>
          </p:cNvCxnSpPr>
          <p:nvPr/>
        </p:nvCxnSpPr>
        <p:spPr>
          <a:xfrm flipV="1">
            <a:off x="6787969" y="4720611"/>
            <a:ext cx="0" cy="47766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3" name="Gerade Verbindung mit Pfeil 62">
            <a:extLst>
              <a:ext uri="{FF2B5EF4-FFF2-40B4-BE49-F238E27FC236}">
                <a16:creationId xmlns:a16="http://schemas.microsoft.com/office/drawing/2014/main" id="{042F60C2-2BC0-A54E-B8EB-F71181B9F6D6}"/>
              </a:ext>
            </a:extLst>
          </p:cNvPr>
          <p:cNvCxnSpPr>
            <a:cxnSpLocks/>
            <a:stCxn id="60" idx="0"/>
            <a:endCxn id="57" idx="4"/>
          </p:cNvCxnSpPr>
          <p:nvPr/>
        </p:nvCxnSpPr>
        <p:spPr>
          <a:xfrm flipV="1">
            <a:off x="6787969" y="3885783"/>
            <a:ext cx="0" cy="40278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4" name="Gerade Verbindung mit Pfeil 63">
            <a:extLst>
              <a:ext uri="{FF2B5EF4-FFF2-40B4-BE49-F238E27FC236}">
                <a16:creationId xmlns:a16="http://schemas.microsoft.com/office/drawing/2014/main" id="{DA895807-CD52-EF4D-BAED-49E213CCF659}"/>
              </a:ext>
            </a:extLst>
          </p:cNvPr>
          <p:cNvCxnSpPr>
            <a:cxnSpLocks/>
            <a:stCxn id="28" idx="3"/>
            <a:endCxn id="38" idx="2"/>
          </p:cNvCxnSpPr>
          <p:nvPr/>
        </p:nvCxnSpPr>
        <p:spPr>
          <a:xfrm flipV="1">
            <a:off x="3584329" y="4508884"/>
            <a:ext cx="555623" cy="15154"/>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7" name="Gerade Verbindung mit Pfeil 66">
            <a:extLst>
              <a:ext uri="{FF2B5EF4-FFF2-40B4-BE49-F238E27FC236}">
                <a16:creationId xmlns:a16="http://schemas.microsoft.com/office/drawing/2014/main" id="{3A8F0F26-1CB3-1D48-9982-3714AEADB269}"/>
              </a:ext>
            </a:extLst>
          </p:cNvPr>
          <p:cNvCxnSpPr>
            <a:cxnSpLocks/>
            <a:stCxn id="39" idx="3"/>
            <a:endCxn id="49" idx="2"/>
          </p:cNvCxnSpPr>
          <p:nvPr/>
        </p:nvCxnSpPr>
        <p:spPr>
          <a:xfrm flipV="1">
            <a:off x="4576162" y="4504587"/>
            <a:ext cx="584155" cy="2207"/>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0" name="Gerade Verbindung mit Pfeil 69">
            <a:extLst>
              <a:ext uri="{FF2B5EF4-FFF2-40B4-BE49-F238E27FC236}">
                <a16:creationId xmlns:a16="http://schemas.microsoft.com/office/drawing/2014/main" id="{04732967-8C46-F84F-8859-1C1F1549F8F7}"/>
              </a:ext>
            </a:extLst>
          </p:cNvPr>
          <p:cNvCxnSpPr>
            <a:cxnSpLocks/>
            <a:stCxn id="50" idx="3"/>
            <a:endCxn id="60" idx="2"/>
          </p:cNvCxnSpPr>
          <p:nvPr/>
        </p:nvCxnSpPr>
        <p:spPr>
          <a:xfrm>
            <a:off x="5596527" y="4502497"/>
            <a:ext cx="975418" cy="2090"/>
          </a:xfrm>
          <a:prstGeom prst="straightConnector1">
            <a:avLst/>
          </a:prstGeom>
          <a:ln>
            <a:solidFill>
              <a:schemeClr val="tx1">
                <a:alpha val="3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7" name="Gewinkelte Verbindung 76">
            <a:extLst>
              <a:ext uri="{FF2B5EF4-FFF2-40B4-BE49-F238E27FC236}">
                <a16:creationId xmlns:a16="http://schemas.microsoft.com/office/drawing/2014/main" id="{D3789799-B3E4-F641-9DBD-F0BD6576EAD9}"/>
              </a:ext>
            </a:extLst>
          </p:cNvPr>
          <p:cNvCxnSpPr>
            <a:cxnSpLocks/>
            <a:stCxn id="13" idx="3"/>
          </p:cNvCxnSpPr>
          <p:nvPr/>
        </p:nvCxnSpPr>
        <p:spPr>
          <a:xfrm flipH="1" flipV="1">
            <a:off x="584337" y="4095535"/>
            <a:ext cx="695736" cy="406962"/>
          </a:xfrm>
          <a:prstGeom prst="bentConnector3">
            <a:avLst>
              <a:gd name="adj1" fmla="val -32857"/>
            </a:avLst>
          </a:prstGeom>
          <a:ln>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Gewinkelte Verbindung 79">
            <a:extLst>
              <a:ext uri="{FF2B5EF4-FFF2-40B4-BE49-F238E27FC236}">
                <a16:creationId xmlns:a16="http://schemas.microsoft.com/office/drawing/2014/main" id="{ABA1BA1D-8509-604D-9DAE-C1007A17B494}"/>
              </a:ext>
            </a:extLst>
          </p:cNvPr>
          <p:cNvCxnSpPr>
            <a:cxnSpLocks/>
          </p:cNvCxnSpPr>
          <p:nvPr/>
        </p:nvCxnSpPr>
        <p:spPr>
          <a:xfrm rot="16200000" flipH="1">
            <a:off x="514164" y="4161508"/>
            <a:ext cx="426412" cy="277741"/>
          </a:xfrm>
          <a:prstGeom prst="bentConnector3">
            <a:avLst>
              <a:gd name="adj1" fmla="val 98354"/>
            </a:avLst>
          </a:prstGeom>
          <a:ln>
            <a:solidFill>
              <a:schemeClr val="tx1">
                <a:alpha val="3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Textfeld 90">
            <a:extLst>
              <a:ext uri="{FF2B5EF4-FFF2-40B4-BE49-F238E27FC236}">
                <a16:creationId xmlns:a16="http://schemas.microsoft.com/office/drawing/2014/main" id="{9A3585D8-3246-7046-B186-C60023EB05CB}"/>
              </a:ext>
            </a:extLst>
          </p:cNvPr>
          <p:cNvSpPr txBox="1"/>
          <p:nvPr/>
        </p:nvSpPr>
        <p:spPr>
          <a:xfrm>
            <a:off x="2135904" y="4288563"/>
            <a:ext cx="322524" cy="369332"/>
          </a:xfrm>
          <a:prstGeom prst="rect">
            <a:avLst/>
          </a:prstGeom>
          <a:noFill/>
        </p:spPr>
        <p:txBody>
          <a:bodyPr wrap="none" rtlCol="0">
            <a:spAutoFit/>
          </a:bodyPr>
          <a:lstStyle/>
          <a:p>
            <a:r>
              <a:rPr lang="de-DE" dirty="0"/>
              <a:t>=</a:t>
            </a:r>
          </a:p>
        </p:txBody>
      </p:sp>
    </p:spTree>
    <p:extLst>
      <p:ext uri="{BB962C8B-B14F-4D97-AF65-F5344CB8AC3E}">
        <p14:creationId xmlns:p14="http://schemas.microsoft.com/office/powerpoint/2010/main" val="52931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Back Propagation Through Time (BPTT)</a:t>
            </a:r>
            <a:endParaRPr lang="he-IL" dirty="0"/>
          </a:p>
        </p:txBody>
      </p:sp>
      <p:sp>
        <p:nvSpPr>
          <p:cNvPr id="3" name="מציין מיקום תוכן 2"/>
          <p:cNvSpPr>
            <a:spLocks noGrp="1"/>
          </p:cNvSpPr>
          <p:nvPr>
            <p:ph sz="quarter" idx="1"/>
          </p:nvPr>
        </p:nvSpPr>
        <p:spPr/>
        <p:txBody>
          <a:bodyPr>
            <a:normAutofit/>
          </a:bodyPr>
          <a:lstStyle/>
          <a:p>
            <a:pPr algn="l" rtl="0"/>
            <a:r>
              <a:rPr lang="en-US" sz="2500" dirty="0"/>
              <a:t>BPTT learning algorithm is an extension of standard backpropagation that performs gradients descent on an unfolded network.</a:t>
            </a:r>
          </a:p>
          <a:p>
            <a:pPr marL="0" indent="0" algn="l" rtl="0">
              <a:buNone/>
            </a:pPr>
            <a:endParaRPr lang="en-US" sz="2500" dirty="0"/>
          </a:p>
          <a:p>
            <a:pPr algn="l" rtl="0"/>
            <a:r>
              <a:rPr lang="en-US" sz="2500" dirty="0"/>
              <a:t>The gradient descent weight updates have contributions from each time step. </a:t>
            </a:r>
          </a:p>
          <a:p>
            <a:pPr marL="0" indent="0" algn="l" rtl="0">
              <a:buNone/>
            </a:pPr>
            <a:endParaRPr lang="en-US" sz="2500" dirty="0"/>
          </a:p>
          <a:p>
            <a:pPr algn="l" rtl="0"/>
            <a:r>
              <a:rPr lang="en-US" sz="2500" dirty="0"/>
              <a:t>The errors have to be back-propagated through time as well as through the network</a:t>
            </a:r>
          </a:p>
          <a:p>
            <a:pPr algn="l" rtl="0"/>
            <a:endParaRPr lang="en-US" sz="2500" dirty="0"/>
          </a:p>
          <a:p>
            <a:pPr algn="l" rtl="0"/>
            <a:endParaRPr lang="en-US" sz="2500" dirty="0"/>
          </a:p>
          <a:p>
            <a:pPr marL="0" indent="0" algn="ctr" rtl="0">
              <a:buNone/>
            </a:pPr>
            <a:endParaRPr lang="en-US" sz="2000" dirty="0"/>
          </a:p>
          <a:p>
            <a:pPr marL="0" indent="0" algn="ctr" rtl="0">
              <a:buNone/>
            </a:pPr>
            <a:endParaRPr lang="en-US" sz="2200" dirty="0"/>
          </a:p>
          <a:p>
            <a:pPr marL="0" indent="0" algn="ctr" rtl="0">
              <a:buNone/>
            </a:pPr>
            <a:endParaRPr lang="en-US" sz="2000" dirty="0"/>
          </a:p>
        </p:txBody>
      </p:sp>
      <p:sp>
        <p:nvSpPr>
          <p:cNvPr id="7" name="TextBox 6"/>
          <p:cNvSpPr txBox="1"/>
          <p:nvPr/>
        </p:nvSpPr>
        <p:spPr>
          <a:xfrm>
            <a:off x="-1035035" y="3356992"/>
            <a:ext cx="184731" cy="369332"/>
          </a:xfrm>
          <a:prstGeom prst="rect">
            <a:avLst/>
          </a:prstGeom>
          <a:noFill/>
        </p:spPr>
        <p:txBody>
          <a:bodyPr wrap="none" rtlCol="0">
            <a:spAutoFit/>
          </a:bodyPr>
          <a:lstStyle/>
          <a:p>
            <a:endParaRPr lang="en-US" dirty="0"/>
          </a:p>
        </p:txBody>
      </p:sp>
      <p:sp>
        <p:nvSpPr>
          <p:cNvPr id="4" name="מציין מיקום של מספר שקופית 3"/>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15</a:t>
            </a:fld>
            <a:endParaRPr lang="he-IL"/>
          </a:p>
        </p:txBody>
      </p:sp>
    </p:spTree>
    <p:extLst>
      <p:ext uri="{BB962C8B-B14F-4D97-AF65-F5344CB8AC3E}">
        <p14:creationId xmlns:p14="http://schemas.microsoft.com/office/powerpoint/2010/main" val="110735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RNN Backward Pass</a:t>
            </a:r>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fontScale="92500" lnSpcReduction="20000"/>
              </a:bodyPr>
              <a:lstStyle/>
              <a:p>
                <a:r>
                  <a:rPr lang="en-US" dirty="0"/>
                  <a:t>Loss function depends on the activation of the hidden layer through its influence on the output layer </a:t>
                </a:r>
                <a:r>
                  <a:rPr lang="en-US" b="1" dirty="0"/>
                  <a:t>and</a:t>
                </a:r>
                <a:r>
                  <a:rPr lang="en-US" dirty="0"/>
                  <a:t> through its influence on the hidden layer at the next step. </a:t>
                </a:r>
                <a:endParaRPr lang="de-DE" i="1" dirty="0">
                  <a:latin typeface="Cambria Math" panose="02040503050406030204" pitchFamily="18" charset="0"/>
                </a:endParaRPr>
              </a:p>
              <a:p>
                <a:pPr lvl="1"/>
                <a14:m>
                  <m:oMath xmlns:m="http://schemas.openxmlformats.org/officeDocument/2006/math">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h</m:t>
                        </m:r>
                      </m:e>
                      <m:sub>
                        <m:r>
                          <a:rPr lang="de-DE" sz="2200" b="0" i="1" smtClean="0">
                            <a:latin typeface="Cambria Math" panose="02040503050406030204" pitchFamily="18" charset="0"/>
                          </a:rPr>
                          <m:t>𝑡</m:t>
                        </m:r>
                      </m:sub>
                    </m:sSub>
                    <m:r>
                      <a:rPr lang="en-US" sz="2200" i="1">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𝑓</m:t>
                        </m:r>
                      </m:e>
                      <m:sub>
                        <m:r>
                          <a:rPr lang="de-DE" sz="2200" b="0" i="1" smtClean="0">
                            <a:latin typeface="Cambria Math" panose="02040503050406030204" pitchFamily="18" charset="0"/>
                          </a:rPr>
                          <m:t>h</m:t>
                        </m:r>
                      </m:sub>
                    </m:sSub>
                    <m:d>
                      <m:dPr>
                        <m:ctrlPr>
                          <a:rPr lang="de-DE" sz="2200" b="0" i="1" smtClean="0">
                            <a:latin typeface="Cambria Math" panose="02040503050406030204" pitchFamily="18" charset="0"/>
                          </a:rPr>
                        </m:ctrlPr>
                      </m:dPr>
                      <m:e>
                        <m:r>
                          <a:rPr lang="de-DE" sz="2200" b="0" i="1" smtClean="0">
                            <a:latin typeface="Cambria Math" panose="02040503050406030204" pitchFamily="18" charset="0"/>
                          </a:rPr>
                          <m:t>𝑥</m:t>
                        </m:r>
                        <m:r>
                          <a:rPr lang="de-DE" sz="2200" b="0" i="1" smtClean="0">
                            <a:latin typeface="Cambria Math" panose="02040503050406030204" pitchFamily="18" charset="0"/>
                          </a:rPr>
                          <m:t>, </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h</m:t>
                            </m:r>
                          </m:e>
                          <m:sub>
                            <m:r>
                              <a:rPr lang="de-DE" sz="2200" b="0" i="1" smtClean="0">
                                <a:latin typeface="Cambria Math" panose="02040503050406030204" pitchFamily="18" charset="0"/>
                              </a:rPr>
                              <m:t>𝑡</m:t>
                            </m:r>
                            <m:r>
                              <a:rPr lang="de-DE" sz="2200" b="0" i="1" smtClean="0">
                                <a:latin typeface="Cambria Math" panose="02040503050406030204" pitchFamily="18" charset="0"/>
                              </a:rPr>
                              <m:t>−1 </m:t>
                            </m:r>
                          </m:sub>
                        </m:sSub>
                        <m:r>
                          <a:rPr lang="de-DE" sz="2200" b="0" i="1" smtClean="0">
                            <a:latin typeface="Cambria Math" panose="02040503050406030204" pitchFamily="18" charset="0"/>
                          </a:rPr>
                          <m:t>, </m:t>
                        </m:r>
                        <m:r>
                          <a:rPr lang="de-DE" sz="2200" b="0" i="1" smtClean="0">
                            <a:latin typeface="Cambria Math" panose="02040503050406030204" pitchFamily="18" charset="0"/>
                          </a:rPr>
                          <m:t>𝑊</m:t>
                        </m:r>
                      </m:e>
                    </m:d>
                  </m:oMath>
                </a14:m>
                <a:endParaRPr lang="de-DE" sz="2200" b="0" i="1" dirty="0">
                  <a:latin typeface="Cambria Math" panose="02040503050406030204" pitchFamily="18" charset="0"/>
                </a:endParaRPr>
              </a:p>
              <a:p>
                <a:pPr lvl="1"/>
                <a14:m>
                  <m:oMath xmlns:m="http://schemas.openxmlformats.org/officeDocument/2006/math">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𝑜</m:t>
                        </m:r>
                      </m:e>
                      <m:sub>
                        <m:r>
                          <a:rPr lang="de-DE" sz="2200" b="0" i="1" smtClean="0">
                            <a:latin typeface="Cambria Math" panose="02040503050406030204" pitchFamily="18" charset="0"/>
                          </a:rPr>
                          <m:t>𝑡</m:t>
                        </m:r>
                      </m:sub>
                    </m:sSub>
                    <m:r>
                      <a:rPr lang="en-US" sz="2200" i="1">
                        <a:latin typeface="Cambria Math" panose="02040503050406030204" pitchFamily="18" charset="0"/>
                      </a:rPr>
                      <m:t>=</m:t>
                    </m:r>
                    <m:sSub>
                      <m:sSubPr>
                        <m:ctrlPr>
                          <a:rPr lang="de-DE" sz="2200" b="0" i="1" smtClean="0">
                            <a:latin typeface="Cambria Math" panose="02040503050406030204" pitchFamily="18" charset="0"/>
                          </a:rPr>
                        </m:ctrlPr>
                      </m:sSubPr>
                      <m:e>
                        <m:r>
                          <a:rPr lang="de-DE" sz="2200" i="1">
                            <a:latin typeface="Cambria Math" panose="02040503050406030204" pitchFamily="18" charset="0"/>
                          </a:rPr>
                          <m:t>𝑓</m:t>
                        </m:r>
                      </m:e>
                      <m:sub>
                        <m:r>
                          <a:rPr lang="de-DE" sz="2200" b="0" i="1" smtClean="0">
                            <a:latin typeface="Cambria Math" panose="02040503050406030204" pitchFamily="18" charset="0"/>
                          </a:rPr>
                          <m:t>𝑜</m:t>
                        </m:r>
                      </m:sub>
                    </m:sSub>
                    <m:d>
                      <m:dPr>
                        <m:ctrlPr>
                          <a:rPr lang="de-DE" sz="2200" i="1">
                            <a:latin typeface="Cambria Math" panose="02040503050406030204" pitchFamily="18" charset="0"/>
                          </a:rPr>
                        </m:ctrlPr>
                      </m:dPr>
                      <m:e>
                        <m:sSub>
                          <m:sSubPr>
                            <m:ctrlPr>
                              <a:rPr lang="de-DE" sz="2200" i="1">
                                <a:latin typeface="Cambria Math" panose="02040503050406030204" pitchFamily="18" charset="0"/>
                              </a:rPr>
                            </m:ctrlPr>
                          </m:sSubPr>
                          <m:e>
                            <m:r>
                              <a:rPr lang="de-DE" sz="2200" i="1">
                                <a:latin typeface="Cambria Math" panose="02040503050406030204" pitchFamily="18" charset="0"/>
                              </a:rPr>
                              <m:t>h</m:t>
                            </m:r>
                          </m:e>
                          <m:sub>
                            <m:r>
                              <a:rPr lang="de-DE" sz="2200" i="1">
                                <a:latin typeface="Cambria Math" panose="02040503050406030204" pitchFamily="18" charset="0"/>
                              </a:rPr>
                              <m:t>𝑡</m:t>
                            </m:r>
                            <m:r>
                              <a:rPr lang="de-DE" sz="2200" i="1">
                                <a:latin typeface="Cambria Math" panose="02040503050406030204" pitchFamily="18" charset="0"/>
                              </a:rPr>
                              <m:t> </m:t>
                            </m:r>
                          </m:sub>
                        </m:sSub>
                        <m:r>
                          <a:rPr lang="de-DE" sz="2200" i="1">
                            <a:latin typeface="Cambria Math" panose="02040503050406030204" pitchFamily="18" charset="0"/>
                          </a:rPr>
                          <m:t>, </m:t>
                        </m:r>
                        <m:r>
                          <a:rPr lang="de-DE" sz="2200" b="0" i="1" smtClean="0">
                            <a:latin typeface="Cambria Math" panose="02040503050406030204" pitchFamily="18" charset="0"/>
                          </a:rPr>
                          <m:t>𝑉</m:t>
                        </m:r>
                      </m:e>
                    </m:d>
                  </m:oMath>
                </a14:m>
                <a:endParaRPr lang="en-US" sz="2200" i="1" dirty="0">
                  <a:latin typeface="Cambria Math" panose="02040503050406030204" pitchFamily="18" charset="0"/>
                </a:endParaRPr>
              </a:p>
              <a:p>
                <a:r>
                  <a:rPr lang="en-US" dirty="0"/>
                  <a:t>The interesting part is the calculation of the gradient </a:t>
                </a:r>
                <a:r>
                  <a:rPr lang="en-US" dirty="0" err="1"/>
                  <a:t>w.r.t.</a:t>
                </a:r>
                <a:r>
                  <a:rPr lang="en-US" dirty="0"/>
                  <a:t> the hidden parameters W</a:t>
                </a:r>
              </a:p>
              <a:p>
                <a:pPr lvl="1"/>
                <a14:m>
                  <m:oMath xmlns:m="http://schemas.openxmlformats.org/officeDocument/2006/math">
                    <m:r>
                      <a:rPr lang="en-US" sz="2300" i="1">
                        <a:latin typeface="Cambria Math" panose="02040503050406030204" pitchFamily="18" charset="0"/>
                      </a:rPr>
                      <m:t>𝐸</m:t>
                    </m:r>
                    <m:r>
                      <a:rPr lang="en-US" sz="2300" i="1">
                        <a:latin typeface="Cambria Math" panose="02040503050406030204" pitchFamily="18" charset="0"/>
                      </a:rPr>
                      <m:t>=</m:t>
                    </m:r>
                    <m:nary>
                      <m:naryPr>
                        <m:chr m:val="∑"/>
                        <m:ctrlPr>
                          <a:rPr lang="en-US" sz="2300" i="1">
                            <a:latin typeface="Cambria Math" panose="02040503050406030204" pitchFamily="18" charset="0"/>
                          </a:rPr>
                        </m:ctrlPr>
                      </m:naryPr>
                      <m:sub>
                        <m:r>
                          <a:rPr lang="en-US" sz="2300" i="1">
                            <a:latin typeface="Cambria Math" panose="02040503050406030204" pitchFamily="18" charset="0"/>
                          </a:rPr>
                          <m:t>𝑡</m:t>
                        </m:r>
                        <m:r>
                          <a:rPr lang="en-US" sz="2300" i="1">
                            <a:latin typeface="Cambria Math" panose="02040503050406030204" pitchFamily="18" charset="0"/>
                          </a:rPr>
                          <m:t>=1</m:t>
                        </m:r>
                      </m:sub>
                      <m:sup>
                        <m:r>
                          <a:rPr lang="en-US" sz="2300" i="1">
                            <a:latin typeface="Cambria Math" panose="02040503050406030204" pitchFamily="18" charset="0"/>
                          </a:rPr>
                          <m:t>𝑇</m:t>
                        </m:r>
                      </m:sup>
                      <m:e>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𝑡</m:t>
                            </m:r>
                          </m:sub>
                        </m:sSub>
                      </m:e>
                    </m:nary>
                  </m:oMath>
                </a14:m>
                <a:r>
                  <a:rPr lang="de-DE" sz="2300" i="1" dirty="0">
                    <a:latin typeface="Cambria Math" panose="02040503050406030204" pitchFamily="18" charset="0"/>
                  </a:rPr>
                  <a:t>        					</a:t>
                </a:r>
                <a:r>
                  <a:rPr lang="de-DE" sz="2300" dirty="0">
                    <a:latin typeface="Myriad Pro" panose="020B0503030403020204" pitchFamily="34" charset="0"/>
                  </a:rPr>
                  <a:t>(</a:t>
                </a:r>
                <a:r>
                  <a:rPr lang="de-DE" sz="2300" dirty="0" err="1">
                    <a:latin typeface="Myriad Pro" panose="020B0503030403020204" pitchFamily="34" charset="0"/>
                  </a:rPr>
                  <a:t>error</a:t>
                </a:r>
                <a:r>
                  <a:rPr lang="de-DE" sz="2300" dirty="0">
                    <a:latin typeface="Myriad Pro" panose="020B0503030403020204" pitchFamily="34" charset="0"/>
                  </a:rPr>
                  <a:t> in RNN)</a:t>
                </a:r>
              </a:p>
              <a:p>
                <a:pPr lvl="1"/>
                <a14:m>
                  <m:oMath xmlns:m="http://schemas.openxmlformats.org/officeDocument/2006/math">
                    <m:f>
                      <m:fPr>
                        <m:ctrlPr>
                          <a:rPr lang="en-US" sz="2300" i="1">
                            <a:latin typeface="Cambria Math" panose="02040503050406030204" pitchFamily="18" charset="0"/>
                          </a:rPr>
                        </m:ctrlPr>
                      </m:fPr>
                      <m:num>
                        <m:r>
                          <a:rPr lang="he-IL" sz="2300" i="1">
                            <a:latin typeface="Cambria Math" panose="02040503050406030204" pitchFamily="18" charset="0"/>
                          </a:rPr>
                          <m:t>𝜕</m:t>
                        </m:r>
                        <m:r>
                          <a:rPr lang="en-US" sz="2300" i="1">
                            <a:latin typeface="Cambria Math" panose="02040503050406030204" pitchFamily="18" charset="0"/>
                          </a:rPr>
                          <m:t>𝐸</m:t>
                        </m:r>
                      </m:num>
                      <m:den>
                        <m:r>
                          <a:rPr lang="en-US" sz="2300" i="1">
                            <a:latin typeface="Cambria Math" panose="02040503050406030204" pitchFamily="18" charset="0"/>
                          </a:rPr>
                          <m:t>𝜕</m:t>
                        </m:r>
                        <m:r>
                          <a:rPr lang="en-US" sz="2300" i="1">
                            <a:latin typeface="Cambria Math" panose="02040503050406030204" pitchFamily="18" charset="0"/>
                          </a:rPr>
                          <m:t>𝑊</m:t>
                        </m:r>
                      </m:den>
                    </m:f>
                    <m:r>
                      <a:rPr lang="en-US" sz="2300" i="1">
                        <a:latin typeface="Cambria Math" panose="02040503050406030204" pitchFamily="18" charset="0"/>
                      </a:rPr>
                      <m:t>=</m:t>
                    </m:r>
                    <m:nary>
                      <m:naryPr>
                        <m:chr m:val="∑"/>
                        <m:ctrlPr>
                          <a:rPr lang="en-US" sz="2300" i="1">
                            <a:latin typeface="Cambria Math" panose="02040503050406030204" pitchFamily="18" charset="0"/>
                          </a:rPr>
                        </m:ctrlPr>
                      </m:naryPr>
                      <m:sub>
                        <m:r>
                          <a:rPr lang="en-US" sz="2300" i="1">
                            <a:latin typeface="Cambria Math" panose="02040503050406030204" pitchFamily="18" charset="0"/>
                          </a:rPr>
                          <m:t>𝑡</m:t>
                        </m:r>
                        <m:r>
                          <a:rPr lang="en-US" sz="2300" i="1">
                            <a:latin typeface="Cambria Math" panose="02040503050406030204" pitchFamily="18" charset="0"/>
                          </a:rPr>
                          <m:t>=1</m:t>
                        </m:r>
                      </m:sub>
                      <m:sup>
                        <m:r>
                          <a:rPr lang="en-US" sz="2300" i="1">
                            <a:latin typeface="Cambria Math" panose="02040503050406030204" pitchFamily="18" charset="0"/>
                          </a:rPr>
                          <m:t>𝑇</m:t>
                        </m:r>
                      </m:sup>
                      <m:e>
                        <m:f>
                          <m:fPr>
                            <m:ctrlPr>
                              <a:rPr lang="en-US" sz="2300" i="1">
                                <a:latin typeface="Cambria Math" panose="02040503050406030204" pitchFamily="18" charset="0"/>
                              </a:rPr>
                            </m:ctrlPr>
                          </m:fPr>
                          <m:num>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𝑡</m:t>
                                </m:r>
                              </m:sub>
                            </m:sSub>
                          </m:num>
                          <m:den>
                            <m:r>
                              <a:rPr lang="en-US" sz="2300" i="1">
                                <a:latin typeface="Cambria Math" panose="02040503050406030204" pitchFamily="18" charset="0"/>
                              </a:rPr>
                              <m:t>𝜕</m:t>
                            </m:r>
                            <m:r>
                              <a:rPr lang="en-US" sz="2300" i="1">
                                <a:latin typeface="Cambria Math" panose="02040503050406030204" pitchFamily="18" charset="0"/>
                              </a:rPr>
                              <m:t>𝑊</m:t>
                            </m:r>
                          </m:den>
                        </m:f>
                      </m:e>
                    </m:nary>
                    <m:r>
                      <a:rPr lang="en-US" sz="2300" i="1">
                        <a:latin typeface="Cambria Math" panose="02040503050406030204" pitchFamily="18" charset="0"/>
                      </a:rPr>
                      <m:t>=</m:t>
                    </m:r>
                    <m:nary>
                      <m:naryPr>
                        <m:chr m:val="∑"/>
                        <m:ctrlPr>
                          <a:rPr lang="en-US" sz="2300" i="1">
                            <a:latin typeface="Cambria Math" panose="02040503050406030204" pitchFamily="18" charset="0"/>
                          </a:rPr>
                        </m:ctrlPr>
                      </m:naryPr>
                      <m:sub>
                        <m:r>
                          <a:rPr lang="en-US" sz="2300" i="1">
                            <a:latin typeface="Cambria Math" panose="02040503050406030204" pitchFamily="18" charset="0"/>
                          </a:rPr>
                          <m:t>𝑡</m:t>
                        </m:r>
                        <m:r>
                          <a:rPr lang="en-US" sz="2300" i="1">
                            <a:latin typeface="Cambria Math" panose="02040503050406030204" pitchFamily="18" charset="0"/>
                          </a:rPr>
                          <m:t>=1</m:t>
                        </m:r>
                      </m:sub>
                      <m:sup>
                        <m:r>
                          <a:rPr lang="en-US" sz="2300" i="1">
                            <a:latin typeface="Cambria Math" panose="02040503050406030204" pitchFamily="18" charset="0"/>
                          </a:rPr>
                          <m:t>𝑇</m:t>
                        </m:r>
                      </m:sup>
                      <m:e>
                        <m:f>
                          <m:fPr>
                            <m:ctrlPr>
                              <a:rPr lang="en-US" sz="2300" i="1">
                                <a:latin typeface="Cambria Math" panose="02040503050406030204" pitchFamily="18" charset="0"/>
                              </a:rPr>
                            </m:ctrlPr>
                          </m:fPr>
                          <m:num>
                            <m:r>
                              <a:rPr lang="en-US" sz="2300" i="1">
                                <a:latin typeface="Cambria Math" panose="02040503050406030204" pitchFamily="18" charset="0"/>
                              </a:rPr>
                              <m:t>𝜕</m:t>
                            </m:r>
                            <m:sSub>
                              <m:sSubPr>
                                <m:ctrlPr>
                                  <a:rPr lang="en-US" sz="2300" i="1">
                                    <a:latin typeface="Cambria Math" panose="02040503050406030204" pitchFamily="18" charset="0"/>
                                  </a:rPr>
                                </m:ctrlPr>
                              </m:sSubPr>
                              <m:e>
                                <m:r>
                                  <a:rPr lang="en-US" sz="2300" i="1">
                                    <a:latin typeface="Cambria Math" panose="02040503050406030204" pitchFamily="18" charset="0"/>
                                  </a:rPr>
                                  <m:t>𝐸</m:t>
                                </m:r>
                              </m:e>
                              <m:sub>
                                <m:r>
                                  <a:rPr lang="en-US" sz="2300" i="1">
                                    <a:latin typeface="Cambria Math" panose="02040503050406030204" pitchFamily="18" charset="0"/>
                                  </a:rPr>
                                  <m:t>𝑡</m:t>
                                </m:r>
                              </m:sub>
                            </m:sSub>
                          </m:num>
                          <m:den>
                            <m:r>
                              <a:rPr lang="en-US" sz="2300" i="1">
                                <a:latin typeface="Cambria Math" panose="02040503050406030204" pitchFamily="18" charset="0"/>
                              </a:rPr>
                              <m:t>𝜕</m:t>
                            </m:r>
                            <m:sSub>
                              <m:sSubPr>
                                <m:ctrlPr>
                                  <a:rPr lang="en-US" sz="2300" i="1">
                                    <a:latin typeface="Cambria Math" panose="02040503050406030204" pitchFamily="18" charset="0"/>
                                  </a:rPr>
                                </m:ctrlPr>
                              </m:sSubPr>
                              <m:e>
                                <m:r>
                                  <a:rPr lang="de-DE" sz="2300" b="0" i="1" smtClean="0">
                                    <a:latin typeface="Cambria Math" panose="02040503050406030204" pitchFamily="18" charset="0"/>
                                  </a:rPr>
                                  <m:t>𝑜</m:t>
                                </m:r>
                              </m:e>
                              <m:sub>
                                <m:r>
                                  <a:rPr lang="de-DE" sz="2300" b="0" i="1" smtClean="0">
                                    <a:latin typeface="Cambria Math" panose="02040503050406030204" pitchFamily="18" charset="0"/>
                                  </a:rPr>
                                  <m:t>𝑡</m:t>
                                </m:r>
                              </m:sub>
                            </m:sSub>
                          </m:den>
                        </m:f>
                        <m:f>
                          <m:fPr>
                            <m:ctrlPr>
                              <a:rPr lang="en-US" sz="2300" i="1">
                                <a:latin typeface="Cambria Math" panose="02040503050406030204" pitchFamily="18" charset="0"/>
                              </a:rPr>
                            </m:ctrlPr>
                          </m:fPr>
                          <m:num>
                            <m:r>
                              <a:rPr lang="en-US" sz="2300" i="1">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𝑜</m:t>
                                </m:r>
                              </m:e>
                              <m:sub>
                                <m:r>
                                  <a:rPr lang="de-DE" sz="2300" b="0" i="1" smtClean="0">
                                    <a:latin typeface="Cambria Math" panose="02040503050406030204" pitchFamily="18" charset="0"/>
                                  </a:rPr>
                                  <m:t>𝑡</m:t>
                                </m:r>
                              </m:sub>
                            </m:sSub>
                          </m:num>
                          <m:den>
                            <m:r>
                              <a:rPr lang="en-US" sz="2300" i="1">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𝑡</m:t>
                                </m:r>
                              </m:sub>
                            </m:sSub>
                          </m:den>
                        </m:f>
                        <m:f>
                          <m:fPr>
                            <m:ctrlPr>
                              <a:rPr lang="en-US" sz="2300" i="1" smtClean="0">
                                <a:solidFill>
                                  <a:srgbClr val="3C8C93"/>
                                </a:solidFill>
                                <a:latin typeface="Cambria Math" panose="02040503050406030204" pitchFamily="18" charset="0"/>
                              </a:rPr>
                            </m:ctrlPr>
                          </m:fPr>
                          <m:num>
                            <m:r>
                              <a:rPr lang="en-US" sz="2300" i="1">
                                <a:solidFill>
                                  <a:srgbClr val="3C8C93"/>
                                </a:solidFill>
                                <a:latin typeface="Cambria Math" panose="02040503050406030204" pitchFamily="18" charset="0"/>
                              </a:rPr>
                              <m:t>𝜕</m:t>
                            </m:r>
                            <m:sSub>
                              <m:sSubPr>
                                <m:ctrlPr>
                                  <a:rPr lang="en-US" sz="2300" i="1">
                                    <a:solidFill>
                                      <a:srgbClr val="3C8C93"/>
                                    </a:solidFill>
                                    <a:latin typeface="Cambria Math" panose="02040503050406030204" pitchFamily="18" charset="0"/>
                                  </a:rPr>
                                </m:ctrlPr>
                              </m:sSubPr>
                              <m:e>
                                <m:r>
                                  <a:rPr lang="de-DE" sz="2300" b="0" i="1" smtClean="0">
                                    <a:solidFill>
                                      <a:srgbClr val="3C8C93"/>
                                    </a:solidFill>
                                    <a:latin typeface="Cambria Math" panose="02040503050406030204" pitchFamily="18" charset="0"/>
                                  </a:rPr>
                                  <m:t>h</m:t>
                                </m:r>
                              </m:e>
                              <m:sub>
                                <m:r>
                                  <a:rPr lang="de-DE" sz="2300" b="0" i="1" smtClean="0">
                                    <a:solidFill>
                                      <a:srgbClr val="3C8C93"/>
                                    </a:solidFill>
                                    <a:latin typeface="Cambria Math" panose="02040503050406030204" pitchFamily="18" charset="0"/>
                                  </a:rPr>
                                  <m:t>𝑡</m:t>
                                </m:r>
                              </m:sub>
                            </m:sSub>
                          </m:num>
                          <m:den>
                            <m:r>
                              <a:rPr lang="en-US" sz="2300" i="1">
                                <a:solidFill>
                                  <a:srgbClr val="3C8C93"/>
                                </a:solidFill>
                                <a:latin typeface="Cambria Math" panose="02040503050406030204" pitchFamily="18" charset="0"/>
                              </a:rPr>
                              <m:t>𝜕</m:t>
                            </m:r>
                            <m:r>
                              <a:rPr lang="en-US" sz="2300" i="1">
                                <a:solidFill>
                                  <a:srgbClr val="3C8C93"/>
                                </a:solidFill>
                                <a:latin typeface="Cambria Math" panose="02040503050406030204" pitchFamily="18" charset="0"/>
                              </a:rPr>
                              <m:t>𝑊</m:t>
                            </m:r>
                          </m:den>
                        </m:f>
                      </m:e>
                    </m:nary>
                  </m:oMath>
                </a14:m>
                <a:endParaRPr lang="de-DE" sz="2300" dirty="0"/>
              </a:p>
              <a:p>
                <a:pPr lvl="1"/>
                <a14:m>
                  <m:oMath xmlns:m="http://schemas.openxmlformats.org/officeDocument/2006/math">
                    <m:f>
                      <m:fPr>
                        <m:ctrlPr>
                          <a:rPr lang="en-US" sz="2300" i="1" smtClean="0">
                            <a:solidFill>
                              <a:srgbClr val="3C8C93"/>
                            </a:solidFill>
                            <a:latin typeface="Cambria Math" panose="02040503050406030204" pitchFamily="18" charset="0"/>
                          </a:rPr>
                        </m:ctrlPr>
                      </m:fPr>
                      <m:num>
                        <m:r>
                          <a:rPr lang="he-IL" sz="2300" i="1">
                            <a:solidFill>
                              <a:srgbClr val="3C8C93"/>
                            </a:solidFill>
                            <a:latin typeface="Cambria Math" panose="02040503050406030204" pitchFamily="18" charset="0"/>
                          </a:rPr>
                          <m:t>𝜕</m:t>
                        </m:r>
                        <m:sSub>
                          <m:sSubPr>
                            <m:ctrlPr>
                              <a:rPr lang="de-DE" sz="2300" b="0" i="1" smtClean="0">
                                <a:solidFill>
                                  <a:srgbClr val="3C8C93"/>
                                </a:solidFill>
                                <a:latin typeface="Cambria Math" panose="02040503050406030204" pitchFamily="18" charset="0"/>
                              </a:rPr>
                            </m:ctrlPr>
                          </m:sSubPr>
                          <m:e>
                            <m:r>
                              <a:rPr lang="de-DE" sz="2300" b="0" i="1" smtClean="0">
                                <a:solidFill>
                                  <a:srgbClr val="3C8C93"/>
                                </a:solidFill>
                                <a:latin typeface="Cambria Math" panose="02040503050406030204" pitchFamily="18" charset="0"/>
                              </a:rPr>
                              <m:t>h</m:t>
                            </m:r>
                          </m:e>
                          <m:sub>
                            <m:r>
                              <a:rPr lang="de-DE" sz="2300" b="0" i="1" smtClean="0">
                                <a:solidFill>
                                  <a:srgbClr val="3C8C93"/>
                                </a:solidFill>
                                <a:latin typeface="Cambria Math" panose="02040503050406030204" pitchFamily="18" charset="0"/>
                              </a:rPr>
                              <m:t>𝑡</m:t>
                            </m:r>
                          </m:sub>
                        </m:sSub>
                      </m:num>
                      <m:den>
                        <m:r>
                          <a:rPr lang="en-US" sz="2300" i="1">
                            <a:solidFill>
                              <a:srgbClr val="3C8C93"/>
                            </a:solidFill>
                            <a:latin typeface="Cambria Math" panose="02040503050406030204" pitchFamily="18" charset="0"/>
                          </a:rPr>
                          <m:t>𝜕</m:t>
                        </m:r>
                        <m:r>
                          <a:rPr lang="en-US" sz="2300" i="1">
                            <a:solidFill>
                              <a:srgbClr val="3C8C93"/>
                            </a:solidFill>
                            <a:latin typeface="Cambria Math" panose="02040503050406030204" pitchFamily="18" charset="0"/>
                          </a:rPr>
                          <m:t>𝑊</m:t>
                        </m:r>
                      </m:den>
                    </m:f>
                    <m:r>
                      <a:rPr lang="en-US" sz="2300" i="1">
                        <a:latin typeface="Cambria Math" panose="02040503050406030204" pitchFamily="18" charset="0"/>
                      </a:rPr>
                      <m:t>=</m:t>
                    </m:r>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𝑓</m:t>
                            </m:r>
                          </m:e>
                          <m:sub>
                            <m:r>
                              <a:rPr lang="de-DE" sz="2300" b="0" i="1" smtClean="0">
                                <a:latin typeface="Cambria Math" panose="02040503050406030204" pitchFamily="18" charset="0"/>
                              </a:rPr>
                              <m:t>h</m:t>
                            </m:r>
                            <m:r>
                              <a:rPr lang="de-DE" sz="2300" b="0" i="1" smtClean="0">
                                <a:latin typeface="Cambria Math" panose="02040503050406030204" pitchFamily="18" charset="0"/>
                              </a:rPr>
                              <m:t> </m:t>
                            </m:r>
                          </m:sub>
                        </m:sSub>
                        <m:r>
                          <a:rPr lang="de-DE" sz="2300" b="0" i="1" smtClean="0">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𝑥</m:t>
                            </m:r>
                          </m:e>
                          <m:sub>
                            <m:r>
                              <a:rPr lang="de-DE" sz="2300" b="0" i="1" smtClean="0">
                                <a:latin typeface="Cambria Math" panose="02040503050406030204" pitchFamily="18" charset="0"/>
                              </a:rPr>
                              <m:t>𝑡</m:t>
                            </m:r>
                          </m:sub>
                        </m:sSub>
                        <m:r>
                          <a:rPr lang="de-DE" sz="2300" b="0" i="1" smtClean="0">
                            <a:latin typeface="Cambria Math" panose="02040503050406030204" pitchFamily="18" charset="0"/>
                          </a:rPr>
                          <m:t>, </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𝑡</m:t>
                            </m:r>
                            <m:r>
                              <a:rPr lang="de-DE" sz="2300" b="0" i="1" smtClean="0">
                                <a:latin typeface="Cambria Math" panose="02040503050406030204" pitchFamily="18" charset="0"/>
                              </a:rPr>
                              <m:t>−1</m:t>
                            </m:r>
                          </m:sub>
                        </m:sSub>
                        <m:r>
                          <a:rPr lang="de-DE" sz="2300" b="0" i="1" smtClean="0">
                            <a:latin typeface="Cambria Math" panose="02040503050406030204" pitchFamily="18" charset="0"/>
                          </a:rPr>
                          <m:t>, </m:t>
                        </m:r>
                        <m:r>
                          <a:rPr lang="de-DE" sz="2300" b="0" i="1" smtClean="0">
                            <a:latin typeface="Cambria Math" panose="02040503050406030204" pitchFamily="18" charset="0"/>
                          </a:rPr>
                          <m:t>𝑊</m:t>
                        </m:r>
                        <m:r>
                          <a:rPr lang="de-DE" sz="2300" b="0" i="1" smtClean="0">
                            <a:latin typeface="Cambria Math" panose="02040503050406030204" pitchFamily="18" charset="0"/>
                          </a:rPr>
                          <m:t>)</m:t>
                        </m:r>
                      </m:num>
                      <m:den>
                        <m:r>
                          <a:rPr lang="en-US" sz="2300" i="1">
                            <a:latin typeface="Cambria Math" panose="02040503050406030204" pitchFamily="18" charset="0"/>
                          </a:rPr>
                          <m:t>𝜕</m:t>
                        </m:r>
                        <m:r>
                          <a:rPr lang="en-US" sz="2300" i="1">
                            <a:latin typeface="Cambria Math" panose="02040503050406030204" pitchFamily="18" charset="0"/>
                          </a:rPr>
                          <m:t>𝑊</m:t>
                        </m:r>
                      </m:den>
                    </m:f>
                    <m:r>
                      <a:rPr lang="de-DE" sz="2300" b="0" i="1" smtClean="0">
                        <a:latin typeface="Cambria Math" panose="02040503050406030204" pitchFamily="18" charset="0"/>
                      </a:rPr>
                      <m:t>+</m:t>
                    </m:r>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𝑓</m:t>
                            </m:r>
                          </m:e>
                          <m:sub>
                            <m:r>
                              <a:rPr lang="de-DE" sz="2300" i="1">
                                <a:latin typeface="Cambria Math" panose="02040503050406030204" pitchFamily="18" charset="0"/>
                              </a:rPr>
                              <m:t>h</m:t>
                            </m:r>
                          </m:sub>
                        </m:sSub>
                        <m:r>
                          <a:rPr lang="de-DE" sz="2300" b="0" i="1" smtClean="0">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𝑥</m:t>
                            </m:r>
                          </m:e>
                          <m:sub>
                            <m:r>
                              <a:rPr lang="de-DE" sz="2300" b="0" i="1" smtClean="0">
                                <a:latin typeface="Cambria Math" panose="02040503050406030204" pitchFamily="18" charset="0"/>
                              </a:rPr>
                              <m:t>𝑡</m:t>
                            </m:r>
                          </m:sub>
                        </m:sSub>
                        <m:r>
                          <a:rPr lang="de-DE" sz="2300" b="0" i="1" smtClean="0">
                            <a:latin typeface="Cambria Math" panose="02040503050406030204" pitchFamily="18" charset="0"/>
                          </a:rPr>
                          <m:t>, </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𝑡</m:t>
                            </m:r>
                            <m:r>
                              <a:rPr lang="de-DE" sz="2300" b="0" i="1" smtClean="0">
                                <a:latin typeface="Cambria Math" panose="02040503050406030204" pitchFamily="18" charset="0"/>
                              </a:rPr>
                              <m:t>−1</m:t>
                            </m:r>
                          </m:sub>
                        </m:sSub>
                        <m:r>
                          <a:rPr lang="de-DE" sz="2300" b="0" i="1" smtClean="0">
                            <a:latin typeface="Cambria Math" panose="02040503050406030204" pitchFamily="18" charset="0"/>
                          </a:rPr>
                          <m:t> ,</m:t>
                        </m:r>
                        <m:r>
                          <a:rPr lang="de-DE" sz="2300" b="0" i="1" smtClean="0">
                            <a:latin typeface="Cambria Math" panose="02040503050406030204" pitchFamily="18" charset="0"/>
                          </a:rPr>
                          <m:t>𝑊</m:t>
                        </m:r>
                        <m:r>
                          <a:rPr lang="de-DE" sz="2300" b="0" i="1" smtClean="0">
                            <a:latin typeface="Cambria Math" panose="02040503050406030204" pitchFamily="18" charset="0"/>
                          </a:rPr>
                          <m:t>)</m:t>
                        </m:r>
                      </m:num>
                      <m:den>
                        <m:r>
                          <a:rPr lang="en-US" sz="2300" i="1">
                            <a:latin typeface="Cambria Math" panose="02040503050406030204" pitchFamily="18" charset="0"/>
                          </a:rPr>
                          <m:t>𝜕</m:t>
                        </m:r>
                        <m:sSub>
                          <m:sSubPr>
                            <m:ctrlPr>
                              <a:rPr lang="de-DE" sz="2300" b="0" i="1" smtClean="0">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𝑡</m:t>
                            </m:r>
                            <m:r>
                              <a:rPr lang="de-DE" sz="2300" b="0" i="1" smtClean="0">
                                <a:latin typeface="Cambria Math" panose="02040503050406030204" pitchFamily="18" charset="0"/>
                              </a:rPr>
                              <m:t>−1</m:t>
                            </m:r>
                          </m:sub>
                        </m:sSub>
                      </m:den>
                    </m:f>
                    <m:f>
                      <m:fPr>
                        <m:ctrlPr>
                          <a:rPr lang="en-US" sz="2300" i="1" smtClean="0">
                            <a:solidFill>
                              <a:srgbClr val="FF0000"/>
                            </a:solidFill>
                            <a:latin typeface="Cambria Math" panose="02040503050406030204" pitchFamily="18" charset="0"/>
                          </a:rPr>
                        </m:ctrlPr>
                      </m:fPr>
                      <m:num>
                        <m:r>
                          <a:rPr lang="he-IL" sz="2300" i="1">
                            <a:solidFill>
                              <a:srgbClr val="FF0000"/>
                            </a:solidFill>
                            <a:latin typeface="Cambria Math" panose="02040503050406030204" pitchFamily="18" charset="0"/>
                          </a:rPr>
                          <m:t>𝜕</m:t>
                        </m:r>
                        <m:sSub>
                          <m:sSubPr>
                            <m:ctrlPr>
                              <a:rPr lang="de-DE" sz="2300" i="1">
                                <a:solidFill>
                                  <a:srgbClr val="FF0000"/>
                                </a:solidFill>
                                <a:latin typeface="Cambria Math" panose="02040503050406030204" pitchFamily="18" charset="0"/>
                              </a:rPr>
                            </m:ctrlPr>
                          </m:sSubPr>
                          <m:e>
                            <m:r>
                              <a:rPr lang="de-DE" sz="2300" b="0" i="1" smtClean="0">
                                <a:solidFill>
                                  <a:srgbClr val="FF0000"/>
                                </a:solidFill>
                                <a:latin typeface="Cambria Math" panose="02040503050406030204" pitchFamily="18" charset="0"/>
                              </a:rPr>
                              <m:t>h</m:t>
                            </m:r>
                          </m:e>
                          <m:sub>
                            <m:r>
                              <a:rPr lang="de-DE" sz="2300" b="0" i="1" smtClean="0">
                                <a:solidFill>
                                  <a:srgbClr val="FF0000"/>
                                </a:solidFill>
                                <a:latin typeface="Cambria Math" panose="02040503050406030204" pitchFamily="18" charset="0"/>
                              </a:rPr>
                              <m:t>𝑡</m:t>
                            </m:r>
                            <m:r>
                              <a:rPr lang="de-DE" sz="2300" b="0" i="1" smtClean="0">
                                <a:solidFill>
                                  <a:srgbClr val="FF0000"/>
                                </a:solidFill>
                                <a:latin typeface="Cambria Math" panose="02040503050406030204" pitchFamily="18" charset="0"/>
                              </a:rPr>
                              <m:t>−1</m:t>
                            </m:r>
                          </m:sub>
                        </m:sSub>
                      </m:num>
                      <m:den>
                        <m:r>
                          <a:rPr lang="en-US" sz="2300" i="1">
                            <a:solidFill>
                              <a:srgbClr val="FF0000"/>
                            </a:solidFill>
                            <a:latin typeface="Cambria Math" panose="02040503050406030204" pitchFamily="18" charset="0"/>
                          </a:rPr>
                          <m:t>𝜕</m:t>
                        </m:r>
                        <m:r>
                          <a:rPr lang="en-US" sz="2300" i="1">
                            <a:solidFill>
                              <a:srgbClr val="FF0000"/>
                            </a:solidFill>
                            <a:latin typeface="Cambria Math" panose="02040503050406030204" pitchFamily="18" charset="0"/>
                          </a:rPr>
                          <m:t>𝑊</m:t>
                        </m:r>
                      </m:den>
                    </m:f>
                    <m:r>
                      <a:rPr lang="de-DE" sz="2300" b="0" i="1" smtClean="0">
                        <a:solidFill>
                          <a:srgbClr val="FF0000"/>
                        </a:solidFill>
                        <a:latin typeface="Cambria Math" panose="02040503050406030204" pitchFamily="18" charset="0"/>
                      </a:rPr>
                      <m:t> </m:t>
                    </m:r>
                  </m:oMath>
                </a14:m>
                <a:r>
                  <a:rPr lang="en-US" sz="2300" dirty="0">
                    <a:solidFill>
                      <a:srgbClr val="FF0000"/>
                    </a:solidFill>
                  </a:rPr>
                  <a:t> 		 </a:t>
                </a:r>
                <a:r>
                  <a:rPr lang="en-US" sz="2300" dirty="0"/>
                  <a:t>(by chain rule)</a:t>
                </a:r>
              </a:p>
              <a:p>
                <a:pPr lvl="1"/>
                <a14:m>
                  <m:oMath xmlns:m="http://schemas.openxmlformats.org/officeDocument/2006/math">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h</m:t>
                            </m:r>
                          </m:e>
                          <m:sub>
                            <m:r>
                              <a:rPr lang="de-DE" sz="2300" i="1">
                                <a:latin typeface="Cambria Math" panose="02040503050406030204" pitchFamily="18" charset="0"/>
                              </a:rPr>
                              <m:t>𝑡</m:t>
                            </m:r>
                          </m:sub>
                        </m:sSub>
                      </m:num>
                      <m:den>
                        <m:r>
                          <a:rPr lang="en-US" sz="2300" i="1">
                            <a:latin typeface="Cambria Math" panose="02040503050406030204" pitchFamily="18" charset="0"/>
                          </a:rPr>
                          <m:t>𝜕</m:t>
                        </m:r>
                        <m:r>
                          <a:rPr lang="en-US" sz="2300" i="1">
                            <a:latin typeface="Cambria Math" panose="02040503050406030204" pitchFamily="18" charset="0"/>
                          </a:rPr>
                          <m:t>𝑊</m:t>
                        </m:r>
                      </m:den>
                    </m:f>
                    <m:r>
                      <a:rPr lang="de-DE" sz="2300" b="0" i="1" smtClean="0">
                        <a:latin typeface="Cambria Math" panose="02040503050406030204" pitchFamily="18" charset="0"/>
                      </a:rPr>
                      <m:t>=</m:t>
                    </m:r>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𝑓</m:t>
                            </m:r>
                          </m:e>
                          <m:sub>
                            <m:r>
                              <a:rPr lang="de-DE" sz="2300" i="1">
                                <a:latin typeface="Cambria Math" panose="02040503050406030204" pitchFamily="18" charset="0"/>
                              </a:rPr>
                              <m:t>h</m:t>
                            </m:r>
                            <m:r>
                              <a:rPr lang="de-DE" sz="2300" i="1">
                                <a:latin typeface="Cambria Math" panose="02040503050406030204" pitchFamily="18" charset="0"/>
                              </a:rPr>
                              <m:t> </m:t>
                            </m:r>
                          </m:sub>
                        </m:sSub>
                        <m:r>
                          <a:rPr lang="de-DE"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𝑥</m:t>
                            </m:r>
                          </m:e>
                          <m:sub>
                            <m:r>
                              <a:rPr lang="de-DE" sz="2300" i="1">
                                <a:latin typeface="Cambria Math" panose="02040503050406030204" pitchFamily="18" charset="0"/>
                              </a:rPr>
                              <m:t>𝑡</m:t>
                            </m:r>
                          </m:sub>
                        </m:sSub>
                        <m:r>
                          <a:rPr lang="de-DE" sz="2300" i="1">
                            <a:latin typeface="Cambria Math" panose="02040503050406030204" pitchFamily="18" charset="0"/>
                          </a:rPr>
                          <m:t>, </m:t>
                        </m:r>
                        <m:sSub>
                          <m:sSubPr>
                            <m:ctrlPr>
                              <a:rPr lang="de-DE" sz="2300" i="1">
                                <a:latin typeface="Cambria Math" panose="02040503050406030204" pitchFamily="18" charset="0"/>
                              </a:rPr>
                            </m:ctrlPr>
                          </m:sSubPr>
                          <m:e>
                            <m:r>
                              <a:rPr lang="de-DE" sz="2300" i="1">
                                <a:latin typeface="Cambria Math" panose="02040503050406030204" pitchFamily="18" charset="0"/>
                              </a:rPr>
                              <m:t>h</m:t>
                            </m:r>
                          </m:e>
                          <m:sub>
                            <m:r>
                              <a:rPr lang="de-DE" sz="2300" i="1">
                                <a:latin typeface="Cambria Math" panose="02040503050406030204" pitchFamily="18" charset="0"/>
                              </a:rPr>
                              <m:t>𝑡</m:t>
                            </m:r>
                            <m:r>
                              <a:rPr lang="de-DE" sz="2300" i="1">
                                <a:latin typeface="Cambria Math" panose="02040503050406030204" pitchFamily="18" charset="0"/>
                              </a:rPr>
                              <m:t>−1</m:t>
                            </m:r>
                          </m:sub>
                        </m:sSub>
                        <m:r>
                          <a:rPr lang="de-DE" sz="2300" i="1">
                            <a:latin typeface="Cambria Math" panose="02040503050406030204" pitchFamily="18" charset="0"/>
                          </a:rPr>
                          <m:t>, </m:t>
                        </m:r>
                        <m:r>
                          <a:rPr lang="de-DE" sz="2300" i="1">
                            <a:latin typeface="Cambria Math" panose="02040503050406030204" pitchFamily="18" charset="0"/>
                          </a:rPr>
                          <m:t>𝑊</m:t>
                        </m:r>
                        <m:r>
                          <a:rPr lang="de-DE" sz="2300" i="1">
                            <a:latin typeface="Cambria Math" panose="02040503050406030204" pitchFamily="18" charset="0"/>
                          </a:rPr>
                          <m:t>)</m:t>
                        </m:r>
                      </m:num>
                      <m:den>
                        <m:r>
                          <a:rPr lang="en-US" sz="2300" i="1">
                            <a:latin typeface="Cambria Math" panose="02040503050406030204" pitchFamily="18" charset="0"/>
                          </a:rPr>
                          <m:t>𝜕</m:t>
                        </m:r>
                        <m:r>
                          <a:rPr lang="en-US" sz="2300" i="1">
                            <a:latin typeface="Cambria Math" panose="02040503050406030204" pitchFamily="18" charset="0"/>
                          </a:rPr>
                          <m:t>𝑊</m:t>
                        </m:r>
                      </m:den>
                    </m:f>
                    <m:r>
                      <a:rPr lang="de-DE" sz="2300" b="0" i="1" smtClean="0">
                        <a:latin typeface="Cambria Math" panose="02040503050406030204" pitchFamily="18" charset="0"/>
                      </a:rPr>
                      <m:t>+ </m:t>
                    </m:r>
                    <m:nary>
                      <m:naryPr>
                        <m:chr m:val="∑"/>
                        <m:ctrlPr>
                          <a:rPr lang="en-US" sz="2300" i="1">
                            <a:latin typeface="Cambria Math" panose="02040503050406030204" pitchFamily="18" charset="0"/>
                          </a:rPr>
                        </m:ctrlPr>
                      </m:naryPr>
                      <m:sub>
                        <m:r>
                          <a:rPr lang="de-DE" sz="2300" b="0" i="1" smtClean="0">
                            <a:latin typeface="Cambria Math" panose="02040503050406030204" pitchFamily="18" charset="0"/>
                          </a:rPr>
                          <m:t>𝑖</m:t>
                        </m:r>
                        <m:r>
                          <a:rPr lang="en-US" sz="2300" i="1">
                            <a:latin typeface="Cambria Math" panose="02040503050406030204" pitchFamily="18" charset="0"/>
                          </a:rPr>
                          <m:t>=</m:t>
                        </m:r>
                        <m:r>
                          <a:rPr lang="de-DE" sz="2300" b="0" i="1" smtClean="0">
                            <a:latin typeface="Cambria Math" panose="02040503050406030204" pitchFamily="18" charset="0"/>
                          </a:rPr>
                          <m:t>1</m:t>
                        </m:r>
                      </m:sub>
                      <m:sup>
                        <m:r>
                          <a:rPr lang="de-DE" sz="2300" b="0" i="1" smtClean="0">
                            <a:latin typeface="Cambria Math" panose="02040503050406030204" pitchFamily="18" charset="0"/>
                          </a:rPr>
                          <m:t>𝑡</m:t>
                        </m:r>
                        <m:r>
                          <a:rPr lang="de-DE" sz="2300" b="0" i="1" smtClean="0">
                            <a:latin typeface="Cambria Math" panose="02040503050406030204" pitchFamily="18" charset="0"/>
                          </a:rPr>
                          <m:t>−1</m:t>
                        </m:r>
                      </m:sup>
                      <m:e>
                        <m:r>
                          <a:rPr lang="de-DE" sz="2300" b="0" i="1" smtClean="0">
                            <a:latin typeface="Cambria Math" panose="02040503050406030204" pitchFamily="18" charset="0"/>
                          </a:rPr>
                          <m:t>(</m:t>
                        </m:r>
                        <m:nary>
                          <m:naryPr>
                            <m:chr m:val="∏"/>
                            <m:limLoc m:val="subSup"/>
                            <m:ctrlPr>
                              <a:rPr lang="en-US" sz="2300" i="1" smtClean="0">
                                <a:latin typeface="Cambria Math" panose="02040503050406030204" pitchFamily="18" charset="0"/>
                              </a:rPr>
                            </m:ctrlPr>
                          </m:naryPr>
                          <m:sub>
                            <m:r>
                              <m:rPr>
                                <m:brk m:alnAt="25"/>
                              </m:rPr>
                              <a:rPr lang="de-DE" sz="2300" b="0" i="1" smtClean="0">
                                <a:latin typeface="Cambria Math" panose="02040503050406030204" pitchFamily="18" charset="0"/>
                              </a:rPr>
                              <m:t>𝑗</m:t>
                            </m:r>
                            <m:r>
                              <a:rPr lang="de-DE" sz="2300" b="0" i="1" smtClean="0">
                                <a:latin typeface="Cambria Math" panose="02040503050406030204" pitchFamily="18" charset="0"/>
                              </a:rPr>
                              <m:t>=</m:t>
                            </m:r>
                            <m:r>
                              <a:rPr lang="de-DE" sz="2300" b="0" i="1" smtClean="0">
                                <a:latin typeface="Cambria Math" panose="02040503050406030204" pitchFamily="18" charset="0"/>
                              </a:rPr>
                              <m:t>𝑖</m:t>
                            </m:r>
                            <m:r>
                              <a:rPr lang="de-DE" sz="2300" b="0" i="1" smtClean="0">
                                <a:latin typeface="Cambria Math" panose="02040503050406030204" pitchFamily="18" charset="0"/>
                              </a:rPr>
                              <m:t>+1</m:t>
                            </m:r>
                          </m:sub>
                          <m:sup>
                            <m:r>
                              <a:rPr lang="de-DE" sz="2300" b="0" i="1" smtClean="0">
                                <a:latin typeface="Cambria Math" panose="02040503050406030204" pitchFamily="18" charset="0"/>
                              </a:rPr>
                              <m:t>𝑡</m:t>
                            </m:r>
                          </m:sup>
                          <m:e>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b="0" i="1" smtClean="0">
                                        <a:latin typeface="Cambria Math" panose="02040503050406030204" pitchFamily="18" charset="0"/>
                                      </a:rPr>
                                      <m:t>h</m:t>
                                    </m:r>
                                  </m:e>
                                  <m:sub>
                                    <m:r>
                                      <a:rPr lang="de-DE" sz="2300" b="0" i="1" smtClean="0">
                                        <a:latin typeface="Cambria Math" panose="02040503050406030204" pitchFamily="18" charset="0"/>
                                      </a:rPr>
                                      <m:t>𝑗</m:t>
                                    </m:r>
                                  </m:sub>
                                </m:sSub>
                              </m:num>
                              <m:den>
                                <m:r>
                                  <a:rPr lang="en-US"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h</m:t>
                                    </m:r>
                                  </m:e>
                                  <m:sub>
                                    <m:r>
                                      <a:rPr lang="de-DE" sz="2300" b="0" i="1" smtClean="0">
                                        <a:latin typeface="Cambria Math" panose="02040503050406030204" pitchFamily="18" charset="0"/>
                                      </a:rPr>
                                      <m:t>𝑗</m:t>
                                    </m:r>
                                    <m:r>
                                      <a:rPr lang="de-DE" sz="2300" i="1">
                                        <a:latin typeface="Cambria Math" panose="02040503050406030204" pitchFamily="18" charset="0"/>
                                      </a:rPr>
                                      <m:t>−1</m:t>
                                    </m:r>
                                  </m:sub>
                                </m:sSub>
                              </m:den>
                            </m:f>
                            <m:r>
                              <a:rPr lang="de-DE" sz="2300" b="0" i="1" smtClean="0">
                                <a:latin typeface="Cambria Math" panose="02040503050406030204" pitchFamily="18" charset="0"/>
                              </a:rPr>
                              <m:t>)</m:t>
                            </m:r>
                          </m:e>
                        </m:nary>
                        <m:f>
                          <m:fPr>
                            <m:ctrlPr>
                              <a:rPr lang="en-US" sz="2300" i="1">
                                <a:latin typeface="Cambria Math" panose="02040503050406030204" pitchFamily="18" charset="0"/>
                              </a:rPr>
                            </m:ctrlPr>
                          </m:fPr>
                          <m:num>
                            <m:r>
                              <a:rPr lang="he-IL"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𝑓</m:t>
                                </m:r>
                              </m:e>
                              <m:sub>
                                <m:r>
                                  <a:rPr lang="de-DE" sz="2300" i="1">
                                    <a:latin typeface="Cambria Math" panose="02040503050406030204" pitchFamily="18" charset="0"/>
                                  </a:rPr>
                                  <m:t>h</m:t>
                                </m:r>
                                <m:r>
                                  <a:rPr lang="de-DE" sz="2300" i="1">
                                    <a:latin typeface="Cambria Math" panose="02040503050406030204" pitchFamily="18" charset="0"/>
                                  </a:rPr>
                                  <m:t> </m:t>
                                </m:r>
                              </m:sub>
                            </m:sSub>
                            <m:r>
                              <a:rPr lang="de-DE" sz="2300" i="1">
                                <a:latin typeface="Cambria Math" panose="02040503050406030204" pitchFamily="18" charset="0"/>
                              </a:rPr>
                              <m:t>(</m:t>
                            </m:r>
                            <m:sSub>
                              <m:sSubPr>
                                <m:ctrlPr>
                                  <a:rPr lang="de-DE" sz="2300" i="1">
                                    <a:latin typeface="Cambria Math" panose="02040503050406030204" pitchFamily="18" charset="0"/>
                                  </a:rPr>
                                </m:ctrlPr>
                              </m:sSubPr>
                              <m:e>
                                <m:r>
                                  <a:rPr lang="de-DE" sz="2300" i="1">
                                    <a:latin typeface="Cambria Math" panose="02040503050406030204" pitchFamily="18" charset="0"/>
                                  </a:rPr>
                                  <m:t>𝑥</m:t>
                                </m:r>
                              </m:e>
                              <m:sub>
                                <m:r>
                                  <a:rPr lang="de-DE" sz="2300" b="0" i="1" smtClean="0">
                                    <a:latin typeface="Cambria Math" panose="02040503050406030204" pitchFamily="18" charset="0"/>
                                  </a:rPr>
                                  <m:t>𝑖</m:t>
                                </m:r>
                              </m:sub>
                            </m:sSub>
                            <m:r>
                              <a:rPr lang="de-DE" sz="2300" i="1">
                                <a:latin typeface="Cambria Math" panose="02040503050406030204" pitchFamily="18" charset="0"/>
                              </a:rPr>
                              <m:t>, </m:t>
                            </m:r>
                            <m:sSub>
                              <m:sSubPr>
                                <m:ctrlPr>
                                  <a:rPr lang="de-DE" sz="2300" i="1">
                                    <a:latin typeface="Cambria Math" panose="02040503050406030204" pitchFamily="18" charset="0"/>
                                  </a:rPr>
                                </m:ctrlPr>
                              </m:sSubPr>
                              <m:e>
                                <m:r>
                                  <a:rPr lang="de-DE" sz="2300" i="1">
                                    <a:latin typeface="Cambria Math" panose="02040503050406030204" pitchFamily="18" charset="0"/>
                                  </a:rPr>
                                  <m:t>h</m:t>
                                </m:r>
                              </m:e>
                              <m:sub>
                                <m:r>
                                  <a:rPr lang="de-DE" sz="2300" b="0" i="1" smtClean="0">
                                    <a:latin typeface="Cambria Math" panose="02040503050406030204" pitchFamily="18" charset="0"/>
                                  </a:rPr>
                                  <m:t>𝑖</m:t>
                                </m:r>
                                <m:r>
                                  <a:rPr lang="de-DE" sz="2300" i="1">
                                    <a:latin typeface="Cambria Math" panose="02040503050406030204" pitchFamily="18" charset="0"/>
                                  </a:rPr>
                                  <m:t>−1</m:t>
                                </m:r>
                              </m:sub>
                            </m:sSub>
                            <m:r>
                              <a:rPr lang="de-DE" sz="2300" i="1">
                                <a:latin typeface="Cambria Math" panose="02040503050406030204" pitchFamily="18" charset="0"/>
                              </a:rPr>
                              <m:t>, </m:t>
                            </m:r>
                            <m:r>
                              <a:rPr lang="de-DE" sz="2300" i="1">
                                <a:latin typeface="Cambria Math" panose="02040503050406030204" pitchFamily="18" charset="0"/>
                              </a:rPr>
                              <m:t>𝑊</m:t>
                            </m:r>
                            <m:r>
                              <a:rPr lang="de-DE" sz="2300" i="1">
                                <a:latin typeface="Cambria Math" panose="02040503050406030204" pitchFamily="18" charset="0"/>
                              </a:rPr>
                              <m:t>)</m:t>
                            </m:r>
                          </m:num>
                          <m:den>
                            <m:r>
                              <a:rPr lang="en-US" sz="2300" i="1">
                                <a:latin typeface="Cambria Math" panose="02040503050406030204" pitchFamily="18" charset="0"/>
                              </a:rPr>
                              <m:t>𝜕</m:t>
                            </m:r>
                            <m:r>
                              <a:rPr lang="en-US" sz="2300" i="1">
                                <a:latin typeface="Cambria Math" panose="02040503050406030204" pitchFamily="18" charset="0"/>
                              </a:rPr>
                              <m:t>𝑊</m:t>
                            </m:r>
                          </m:den>
                        </m:f>
                      </m:e>
                    </m:nary>
                    <m:r>
                      <a:rPr lang="de-DE" sz="2300" b="0" i="1" smtClean="0">
                        <a:latin typeface="Cambria Math" panose="02040503050406030204" pitchFamily="18" charset="0"/>
                      </a:rPr>
                      <m:t> </m:t>
                    </m:r>
                  </m:oMath>
                </a14:m>
                <a:r>
                  <a:rPr lang="en-US" sz="2300" dirty="0"/>
                  <a:t>      </a:t>
                </a:r>
              </a:p>
              <a:p>
                <a:pPr marL="457200" lvl="1" indent="0">
                  <a:buNone/>
                </a:pPr>
                <a:r>
                  <a:rPr lang="en-US" sz="2300" dirty="0"/>
                  <a:t>					         (by  solving the </a:t>
                </a:r>
                <a:r>
                  <a:rPr lang="en-US" sz="2300" dirty="0">
                    <a:solidFill>
                      <a:srgbClr val="3C8C93"/>
                    </a:solidFill>
                  </a:rPr>
                  <a:t>recur</a:t>
                </a:r>
                <a:r>
                  <a:rPr lang="en-US" sz="2300" dirty="0">
                    <a:solidFill>
                      <a:srgbClr val="FF0000"/>
                    </a:solidFill>
                  </a:rPr>
                  <a:t>sion</a:t>
                </a:r>
                <a:r>
                  <a:rPr lang="en-US" sz="2300" dirty="0"/>
                  <a:t>)</a:t>
                </a:r>
              </a:p>
              <a:p>
                <a:pPr algn="l" rtl="0"/>
                <a:endParaRPr lang="en-US" sz="2500" dirty="0"/>
              </a:p>
              <a:p>
                <a:pPr marL="0" indent="0" algn="ctr" rtl="0">
                  <a:buNone/>
                </a:pPr>
                <a:endParaRPr lang="en-US" sz="2500" dirty="0"/>
              </a:p>
              <a:p>
                <a:pPr marL="0" indent="0" algn="ctr" rtl="0">
                  <a:buNone/>
                </a:pPr>
                <a:endParaRPr lang="en-US" sz="2500" dirty="0"/>
              </a:p>
              <a:p>
                <a:pPr marL="0" indent="0" algn="l" rtl="0">
                  <a:buNone/>
                </a:pPr>
                <a:endParaRPr lang="en-US" sz="2500" dirty="0"/>
              </a:p>
              <a:p>
                <a:pPr marL="0" indent="0" algn="ctr" rtl="0">
                  <a:buNone/>
                </a:pPr>
                <a:endParaRPr lang="en-US" sz="2500"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l="-1080" t="-2296" r="-772" b="-1531"/>
                </a:stretch>
              </a:blipFill>
            </p:spPr>
            <p:txBody>
              <a:bodyPr/>
              <a:lstStyle/>
              <a:p>
                <a:r>
                  <a:rPr lang="de-DE">
                    <a:noFill/>
                  </a:rPr>
                  <a:t> </a:t>
                </a:r>
              </a:p>
            </p:txBody>
          </p:sp>
        </mc:Fallback>
      </mc:AlternateContent>
      <p:sp>
        <p:nvSpPr>
          <p:cNvPr id="9" name="מציין מיקום של מספר שקופית 8"/>
          <p:cNvSpPr>
            <a:spLocks noGrp="1"/>
          </p:cNvSpPr>
          <p:nvPr>
            <p:ph type="sldNum" sz="quarter" idx="4294967295"/>
          </p:nvPr>
        </p:nvSpPr>
        <p:spPr>
          <a:xfrm>
            <a:off x="8534400" y="5734050"/>
            <a:ext cx="609600" cy="520700"/>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16</a:t>
            </a:fld>
            <a:endParaRPr lang="he-IL"/>
          </a:p>
        </p:txBody>
      </p:sp>
    </p:spTree>
    <p:extLst>
      <p:ext uri="{BB962C8B-B14F-4D97-AF65-F5344CB8AC3E}">
        <p14:creationId xmlns:p14="http://schemas.microsoft.com/office/powerpoint/2010/main" val="838805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z="2200" dirty="0"/>
              <a:t>Here they come again: Vanishing and exploding Gradients</a:t>
            </a:r>
            <a:endParaRPr lang="he-IL" sz="2200" dirty="0"/>
          </a:p>
        </p:txBody>
      </p:sp>
      <p:sp>
        <p:nvSpPr>
          <p:cNvPr id="5" name="מציין מיקום תוכן 4"/>
          <p:cNvSpPr>
            <a:spLocks noGrp="1"/>
          </p:cNvSpPr>
          <p:nvPr>
            <p:ph sz="half" idx="1"/>
          </p:nvPr>
        </p:nvSpPr>
        <p:spPr/>
        <p:txBody>
          <a:bodyPr/>
          <a:lstStyle/>
          <a:p>
            <a:endParaRPr lang="en-US" dirty="0"/>
          </a:p>
          <a:p>
            <a:endParaRPr lang="en-US" dirty="0"/>
          </a:p>
        </p:txBody>
      </p:sp>
      <p:sp>
        <p:nvSpPr>
          <p:cNvPr id="6" name="Inhaltsplatzhalter 5">
            <a:extLst>
              <a:ext uri="{FF2B5EF4-FFF2-40B4-BE49-F238E27FC236}">
                <a16:creationId xmlns:a16="http://schemas.microsoft.com/office/drawing/2014/main" id="{0929850A-637F-9646-ACF2-7D1AEDE6FC58}"/>
              </a:ext>
            </a:extLst>
          </p:cNvPr>
          <p:cNvSpPr>
            <a:spLocks noGrp="1"/>
          </p:cNvSpPr>
          <p:nvPr>
            <p:ph sz="half" idx="2"/>
          </p:nvPr>
        </p:nvSpPr>
        <p:spPr/>
        <p:txBody>
          <a:bodyPr/>
          <a:lstStyle/>
          <a:p>
            <a:pPr marL="0" indent="0">
              <a:buNone/>
            </a:pPr>
            <a:r>
              <a:rPr lang="de-DE" dirty="0"/>
              <a:t>=&gt;Solution:  </a:t>
            </a:r>
            <a:r>
              <a:rPr lang="de-DE" dirty="0">
                <a:solidFill>
                  <a:srgbClr val="032EF0"/>
                </a:solidFill>
              </a:rPr>
              <a:t>Long </a:t>
            </a:r>
            <a:r>
              <a:rPr lang="de-DE" dirty="0" err="1">
                <a:solidFill>
                  <a:srgbClr val="032EF0"/>
                </a:solidFill>
              </a:rPr>
              <a:t>short</a:t>
            </a:r>
            <a:r>
              <a:rPr lang="de-DE" dirty="0">
                <a:solidFill>
                  <a:srgbClr val="032EF0"/>
                </a:solidFill>
              </a:rPr>
              <a:t> </a:t>
            </a:r>
            <a:r>
              <a:rPr lang="de-DE" dirty="0" err="1">
                <a:solidFill>
                  <a:srgbClr val="032EF0"/>
                </a:solidFill>
              </a:rPr>
              <a:t>term</a:t>
            </a:r>
            <a:r>
              <a:rPr lang="de-DE" dirty="0">
                <a:solidFill>
                  <a:srgbClr val="032EF0"/>
                </a:solidFill>
              </a:rPr>
              <a:t> </a:t>
            </a:r>
            <a:r>
              <a:rPr lang="de-DE" dirty="0" err="1">
                <a:solidFill>
                  <a:srgbClr val="032EF0"/>
                </a:solidFill>
              </a:rPr>
              <a:t>memory</a:t>
            </a:r>
            <a:r>
              <a:rPr lang="de-DE" dirty="0">
                <a:solidFill>
                  <a:srgbClr val="032EF0"/>
                </a:solidFill>
              </a:rPr>
              <a:t> </a:t>
            </a:r>
            <a:r>
              <a:rPr lang="de-DE" dirty="0" err="1">
                <a:solidFill>
                  <a:srgbClr val="032EF0"/>
                </a:solidFill>
              </a:rPr>
              <a:t>networks</a:t>
            </a:r>
            <a:r>
              <a:rPr lang="de-DE" dirty="0">
                <a:solidFill>
                  <a:srgbClr val="032EF0"/>
                </a:solidFill>
              </a:rPr>
              <a:t> (LSTMs)</a:t>
            </a:r>
          </a:p>
        </p:txBody>
      </p:sp>
      <p:sp>
        <p:nvSpPr>
          <p:cNvPr id="3" name="מציין מיקום של מספר שקופית 2"/>
          <p:cNvSpPr>
            <a:spLocks noGrp="1"/>
          </p:cNvSpPr>
          <p:nvPr>
            <p:ph type="sldNum" sz="quarter" idx="12"/>
          </p:nvPr>
        </p:nvSpPr>
        <p:spPr>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17</a:t>
            </a:fld>
            <a:endParaRPr lang="he-IL"/>
          </a:p>
        </p:txBody>
      </p:sp>
      <p:pic>
        <p:nvPicPr>
          <p:cNvPr id="3076" name="Picture 4" descr="Alt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05" y="1858084"/>
            <a:ext cx="4049665" cy="313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7AFA-F14E-2845-8E7D-2E777A91648D}"/>
              </a:ext>
            </a:extLst>
          </p:cNvPr>
          <p:cNvSpPr>
            <a:spLocks noGrp="1"/>
          </p:cNvSpPr>
          <p:nvPr>
            <p:ph type="title"/>
          </p:nvPr>
        </p:nvSpPr>
        <p:spPr/>
        <p:txBody>
          <a:bodyPr/>
          <a:lstStyle/>
          <a:p>
            <a:r>
              <a:rPr lang="de-DE" dirty="0"/>
              <a:t>Long Short </a:t>
            </a:r>
            <a:r>
              <a:rPr lang="de-DE" dirty="0" err="1"/>
              <a:t>term</a:t>
            </a:r>
            <a:r>
              <a:rPr lang="de-DE" dirty="0"/>
              <a:t> Memory</a:t>
            </a:r>
          </a:p>
        </p:txBody>
      </p:sp>
      <p:sp>
        <p:nvSpPr>
          <p:cNvPr id="3" name="Textplatzhalter 2">
            <a:extLst>
              <a:ext uri="{FF2B5EF4-FFF2-40B4-BE49-F238E27FC236}">
                <a16:creationId xmlns:a16="http://schemas.microsoft.com/office/drawing/2014/main" id="{04474B56-292E-7E40-AAEE-AC9AA5CBCBF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A8A06EF-20BE-CF45-98EE-041BECF84978}"/>
              </a:ext>
            </a:extLst>
          </p:cNvPr>
          <p:cNvSpPr>
            <a:spLocks noGrp="1"/>
          </p:cNvSpPr>
          <p:nvPr>
            <p:ph type="sldNum" sz="quarter" idx="12"/>
          </p:nvPr>
        </p:nvSpPr>
        <p:spPr/>
        <p:txBody>
          <a:bodyPr/>
          <a:lstStyle/>
          <a:p>
            <a:pPr>
              <a:defRPr/>
            </a:pPr>
            <a:fld id="{4D5151C9-7839-C041-ABB8-39E89BE5946D}" type="slidenum">
              <a:rPr lang="de-DE" smtClean="0"/>
              <a:pPr>
                <a:defRPr/>
              </a:pPr>
              <a:t>18</a:t>
            </a:fld>
            <a:endParaRPr lang="de-DE"/>
          </a:p>
        </p:txBody>
      </p:sp>
    </p:spTree>
    <p:extLst>
      <p:ext uri="{BB962C8B-B14F-4D97-AF65-F5344CB8AC3E}">
        <p14:creationId xmlns:p14="http://schemas.microsoft.com/office/powerpoint/2010/main" val="47641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 introduction</a:t>
            </a:r>
            <a:endParaRPr lang="he-IL" dirty="0"/>
          </a:p>
        </p:txBody>
      </p:sp>
      <p:sp>
        <p:nvSpPr>
          <p:cNvPr id="5" name="Inhaltsplatzhalter 4">
            <a:extLst>
              <a:ext uri="{FF2B5EF4-FFF2-40B4-BE49-F238E27FC236}">
                <a16:creationId xmlns:a16="http://schemas.microsoft.com/office/drawing/2014/main" id="{07FC5DD4-924A-2449-A647-F26D43ACCC73}"/>
              </a:ext>
            </a:extLst>
          </p:cNvPr>
          <p:cNvSpPr>
            <a:spLocks noGrp="1"/>
          </p:cNvSpPr>
          <p:nvPr>
            <p:ph idx="1"/>
          </p:nvPr>
        </p:nvSpPr>
        <p:spPr/>
        <p:txBody>
          <a:bodyPr/>
          <a:lstStyle/>
          <a:p>
            <a:r>
              <a:rPr lang="en-US" dirty="0"/>
              <a:t>LSTM was invented to solve the vanishing gradients problem.</a:t>
            </a:r>
          </a:p>
          <a:p>
            <a:r>
              <a:rPr lang="en-US" dirty="0"/>
              <a:t>LSTM maintain a more constant error flow in </a:t>
            </a:r>
            <a:r>
              <a:rPr lang="en-US" dirty="0" err="1"/>
              <a:t>backprapogation</a:t>
            </a:r>
            <a:r>
              <a:rPr lang="en-US" dirty="0"/>
              <a:t>.  </a:t>
            </a:r>
          </a:p>
          <a:p>
            <a:pPr lvl="1"/>
            <a:r>
              <a:rPr lang="en-US" dirty="0"/>
              <a:t>Long term memory by specific hidden state c(t) = c(t-1)</a:t>
            </a:r>
          </a:p>
          <a:p>
            <a:pPr lvl="1"/>
            <a:r>
              <a:rPr lang="en-US" dirty="0"/>
              <a:t>Sometimes one has to  forget and sometimes have to change the memory</a:t>
            </a:r>
          </a:p>
          <a:p>
            <a:pPr lvl="1"/>
            <a:r>
              <a:rPr lang="en-US" dirty="0"/>
              <a:t>To do this use gates saturating at 0 (read/write denied) and 1 (read/write allowed) =&gt; Sigmoid</a:t>
            </a:r>
          </a:p>
          <a:p>
            <a:r>
              <a:rPr lang="en-US" dirty="0"/>
              <a:t>LSTM can handle global dependencies (1000 time steps)</a:t>
            </a:r>
            <a:endParaRPr lang="he-IL" dirty="0"/>
          </a:p>
          <a:p>
            <a:endParaRPr lang="de-DE" dirty="0"/>
          </a:p>
        </p:txBody>
      </p:sp>
      <p:sp>
        <p:nvSpPr>
          <p:cNvPr id="4" name="מציין מיקום של מספר שקופית 3"/>
          <p:cNvSpPr>
            <a:spLocks noGrp="1"/>
          </p:cNvSpPr>
          <p:nvPr>
            <p:ph type="sldNum" sz="quarter" idx="4294967295"/>
          </p:nvPr>
        </p:nvSpPr>
        <p:spPr>
          <a:xfrm>
            <a:off x="8534400" y="5734050"/>
            <a:ext cx="609600" cy="520700"/>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19</a:t>
            </a:fld>
            <a:endParaRPr lang="he-IL"/>
          </a:p>
        </p:txBody>
      </p:sp>
    </p:spTree>
    <p:extLst>
      <p:ext uri="{BB962C8B-B14F-4D97-AF65-F5344CB8AC3E}">
        <p14:creationId xmlns:p14="http://schemas.microsoft.com/office/powerpoint/2010/main" val="177686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FE9166-0CAB-5347-9B64-7F12F3A03FA2}"/>
              </a:ext>
            </a:extLst>
          </p:cNvPr>
          <p:cNvSpPr>
            <a:spLocks noGrp="1"/>
          </p:cNvSpPr>
          <p:nvPr>
            <p:ph type="title"/>
          </p:nvPr>
        </p:nvSpPr>
        <p:spPr/>
        <p:txBody>
          <a:bodyPr/>
          <a:lstStyle/>
          <a:p>
            <a:r>
              <a:rPr lang="de-DE" dirty="0" err="1"/>
              <a:t>Today‘s</a:t>
            </a:r>
            <a:r>
              <a:rPr lang="de-DE" dirty="0"/>
              <a:t> Agenda</a:t>
            </a:r>
          </a:p>
        </p:txBody>
      </p:sp>
      <p:sp>
        <p:nvSpPr>
          <p:cNvPr id="4" name="Foliennummernplatzhalter 3">
            <a:extLst>
              <a:ext uri="{FF2B5EF4-FFF2-40B4-BE49-F238E27FC236}">
                <a16:creationId xmlns:a16="http://schemas.microsoft.com/office/drawing/2014/main" id="{63B173EE-2630-F74C-9CE3-1D76DF413196}"/>
              </a:ext>
            </a:extLst>
          </p:cNvPr>
          <p:cNvSpPr>
            <a:spLocks noGrp="1"/>
          </p:cNvSpPr>
          <p:nvPr>
            <p:ph type="sldNum" sz="quarter" idx="12"/>
          </p:nvPr>
        </p:nvSpPr>
        <p:spPr/>
        <p:txBody>
          <a:bodyPr/>
          <a:lstStyle/>
          <a:p>
            <a:pPr>
              <a:defRPr/>
            </a:pPr>
            <a:fld id="{FD764AD2-5FB6-FB45-933B-235C7588DE60}" type="slidenum">
              <a:rPr lang="de-DE" smtClean="0"/>
              <a:pPr>
                <a:defRPr/>
              </a:pPr>
              <a:t>2</a:t>
            </a:fld>
            <a:endParaRPr lang="de-DE"/>
          </a:p>
        </p:txBody>
      </p:sp>
      <p:sp>
        <p:nvSpPr>
          <p:cNvPr id="6" name="Textfeld 5">
            <a:extLst>
              <a:ext uri="{FF2B5EF4-FFF2-40B4-BE49-F238E27FC236}">
                <a16:creationId xmlns:a16="http://schemas.microsoft.com/office/drawing/2014/main" id="{95781499-6AC5-C54A-8C8F-5DCF5FB511E3}"/>
              </a:ext>
            </a:extLst>
          </p:cNvPr>
          <p:cNvSpPr txBox="1"/>
          <p:nvPr/>
        </p:nvSpPr>
        <p:spPr>
          <a:xfrm>
            <a:off x="367862" y="1802176"/>
            <a:ext cx="2068195" cy="646331"/>
          </a:xfrm>
          <a:prstGeom prst="rect">
            <a:avLst/>
          </a:prstGeom>
          <a:noFill/>
        </p:spPr>
        <p:txBody>
          <a:bodyPr wrap="none" rtlCol="0">
            <a:spAutoFit/>
          </a:bodyPr>
          <a:lstStyle/>
          <a:p>
            <a:r>
              <a:rPr lang="de-DE" dirty="0"/>
              <a:t>1. Follow </a:t>
            </a:r>
            <a:r>
              <a:rPr lang="de-DE" dirty="0" err="1"/>
              <a:t>me</a:t>
            </a:r>
            <a:r>
              <a:rPr lang="de-DE" dirty="0"/>
              <a:t>: </a:t>
            </a:r>
          </a:p>
          <a:p>
            <a:r>
              <a:rPr lang="de-DE" dirty="0" err="1"/>
              <a:t>Recurrent</a:t>
            </a:r>
            <a:r>
              <a:rPr lang="de-DE" dirty="0"/>
              <a:t> </a:t>
            </a:r>
            <a:r>
              <a:rPr lang="de-DE" dirty="0" err="1"/>
              <a:t>networks</a:t>
            </a:r>
            <a:endParaRPr lang="de-DE" dirty="0"/>
          </a:p>
        </p:txBody>
      </p:sp>
      <p:sp>
        <p:nvSpPr>
          <p:cNvPr id="7" name="Textfeld 6">
            <a:extLst>
              <a:ext uri="{FF2B5EF4-FFF2-40B4-BE49-F238E27FC236}">
                <a16:creationId xmlns:a16="http://schemas.microsoft.com/office/drawing/2014/main" id="{D9329F3B-3EDF-D642-95BE-1EAEE7D6D3FC}"/>
              </a:ext>
            </a:extLst>
          </p:cNvPr>
          <p:cNvSpPr txBox="1"/>
          <p:nvPr/>
        </p:nvSpPr>
        <p:spPr>
          <a:xfrm>
            <a:off x="363479" y="2968729"/>
            <a:ext cx="2196170" cy="1477328"/>
          </a:xfrm>
          <a:prstGeom prst="rect">
            <a:avLst/>
          </a:prstGeom>
          <a:noFill/>
        </p:spPr>
        <p:txBody>
          <a:bodyPr wrap="square" rtlCol="0">
            <a:spAutoFit/>
          </a:bodyPr>
          <a:lstStyle/>
          <a:p>
            <a:r>
              <a:rPr lang="de-DE" dirty="0"/>
              <a:t>2. </a:t>
            </a:r>
            <a:r>
              <a:rPr lang="de-DE" dirty="0" err="1"/>
              <a:t>Some</a:t>
            </a:r>
            <a:r>
              <a:rPr lang="de-DE" dirty="0"/>
              <a:t> </a:t>
            </a:r>
            <a:r>
              <a:rPr lang="de-DE" dirty="0" err="1"/>
              <a:t>things</a:t>
            </a:r>
            <a:r>
              <a:rPr lang="de-DE" dirty="0"/>
              <a:t> </a:t>
            </a:r>
            <a:r>
              <a:rPr lang="de-DE" dirty="0" err="1"/>
              <a:t>to</a:t>
            </a:r>
            <a:r>
              <a:rPr lang="de-DE" dirty="0"/>
              <a:t> </a:t>
            </a:r>
            <a:r>
              <a:rPr lang="de-DE" dirty="0" err="1"/>
              <a:t>remember</a:t>
            </a:r>
            <a:r>
              <a:rPr lang="de-DE" dirty="0"/>
              <a:t>, </a:t>
            </a:r>
            <a:r>
              <a:rPr lang="de-DE" dirty="0" err="1"/>
              <a:t>some</a:t>
            </a:r>
            <a:r>
              <a:rPr lang="de-DE" dirty="0"/>
              <a:t>  </a:t>
            </a:r>
            <a:r>
              <a:rPr lang="de-DE" dirty="0" err="1"/>
              <a:t>things</a:t>
            </a:r>
            <a:r>
              <a:rPr lang="de-DE" dirty="0"/>
              <a:t> </a:t>
            </a:r>
            <a:r>
              <a:rPr lang="de-DE" dirty="0" err="1"/>
              <a:t>to</a:t>
            </a:r>
            <a:r>
              <a:rPr lang="de-DE" dirty="0"/>
              <a:t> </a:t>
            </a:r>
            <a:r>
              <a:rPr lang="de-DE" dirty="0" err="1"/>
              <a:t>forget</a:t>
            </a:r>
            <a:r>
              <a:rPr lang="de-DE" dirty="0"/>
              <a:t>:  Long </a:t>
            </a:r>
            <a:r>
              <a:rPr lang="de-DE" dirty="0" err="1"/>
              <a:t>short</a:t>
            </a:r>
            <a:r>
              <a:rPr lang="de-DE" dirty="0"/>
              <a:t> </a:t>
            </a:r>
            <a:r>
              <a:rPr lang="de-DE" dirty="0" err="1"/>
              <a:t>term</a:t>
            </a:r>
            <a:r>
              <a:rPr lang="de-DE" dirty="0"/>
              <a:t> </a:t>
            </a:r>
            <a:r>
              <a:rPr lang="de-DE" dirty="0" err="1"/>
              <a:t>memory</a:t>
            </a:r>
            <a:endParaRPr lang="de-DE" dirty="0"/>
          </a:p>
        </p:txBody>
      </p:sp>
      <p:pic>
        <p:nvPicPr>
          <p:cNvPr id="9" name="Grafik 8">
            <a:extLst>
              <a:ext uri="{FF2B5EF4-FFF2-40B4-BE49-F238E27FC236}">
                <a16:creationId xmlns:a16="http://schemas.microsoft.com/office/drawing/2014/main" id="{A282B0E3-26E8-1E4C-A6A0-843D4A91541B}"/>
              </a:ext>
            </a:extLst>
          </p:cNvPr>
          <p:cNvPicPr>
            <a:picLocks noChangeAspect="1"/>
          </p:cNvPicPr>
          <p:nvPr/>
        </p:nvPicPr>
        <p:blipFill>
          <a:blip r:embed="rId2"/>
          <a:stretch>
            <a:fillRect/>
          </a:stretch>
        </p:blipFill>
        <p:spPr>
          <a:xfrm>
            <a:off x="3240981" y="1484784"/>
            <a:ext cx="2662037" cy="4525348"/>
          </a:xfrm>
          <a:prstGeom prst="rect">
            <a:avLst/>
          </a:prstGeom>
        </p:spPr>
      </p:pic>
      <p:sp>
        <p:nvSpPr>
          <p:cNvPr id="3" name="Textfeld 2">
            <a:extLst>
              <a:ext uri="{FF2B5EF4-FFF2-40B4-BE49-F238E27FC236}">
                <a16:creationId xmlns:a16="http://schemas.microsoft.com/office/drawing/2014/main" id="{A7DC6C15-18BF-F542-A7EA-6108020F4D2F}"/>
              </a:ext>
            </a:extLst>
          </p:cNvPr>
          <p:cNvSpPr txBox="1"/>
          <p:nvPr/>
        </p:nvSpPr>
        <p:spPr>
          <a:xfrm>
            <a:off x="3779912" y="1484784"/>
            <a:ext cx="1944216" cy="369332"/>
          </a:xfrm>
          <a:prstGeom prst="rect">
            <a:avLst/>
          </a:prstGeom>
          <a:solidFill>
            <a:schemeClr val="bg1"/>
          </a:solidFill>
        </p:spPr>
        <p:txBody>
          <a:bodyPr wrap="square" rtlCol="0">
            <a:spAutoFit/>
          </a:bodyPr>
          <a:lstStyle/>
          <a:p>
            <a:r>
              <a:rPr lang="de-DE" dirty="0" err="1"/>
              <a:t>Deep</a:t>
            </a:r>
            <a:r>
              <a:rPr lang="de-DE" baseline="30000" dirty="0"/>
              <a:t>++  </a:t>
            </a:r>
            <a:r>
              <a:rPr lang="de-DE" dirty="0"/>
              <a:t>Networks</a:t>
            </a:r>
            <a:endParaRPr lang="de-DE" baseline="30000" dirty="0"/>
          </a:p>
        </p:txBody>
      </p:sp>
      <p:cxnSp>
        <p:nvCxnSpPr>
          <p:cNvPr id="13" name="Gerade Verbindung mit Pfeil 12">
            <a:extLst>
              <a:ext uri="{FF2B5EF4-FFF2-40B4-BE49-F238E27FC236}">
                <a16:creationId xmlns:a16="http://schemas.microsoft.com/office/drawing/2014/main" id="{726F8F29-2C66-8B49-8B24-C01F1C12979D}"/>
              </a:ext>
            </a:extLst>
          </p:cNvPr>
          <p:cNvCxnSpPr>
            <a:cxnSpLocks/>
          </p:cNvCxnSpPr>
          <p:nvPr/>
        </p:nvCxnSpPr>
        <p:spPr>
          <a:xfrm>
            <a:off x="2629568" y="2230024"/>
            <a:ext cx="135650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 name="Gerade Verbindung mit Pfeil 13">
            <a:extLst>
              <a:ext uri="{FF2B5EF4-FFF2-40B4-BE49-F238E27FC236}">
                <a16:creationId xmlns:a16="http://schemas.microsoft.com/office/drawing/2014/main" id="{E3911E25-0613-9345-A450-542C122D5250}"/>
              </a:ext>
            </a:extLst>
          </p:cNvPr>
          <p:cNvCxnSpPr>
            <a:cxnSpLocks/>
          </p:cNvCxnSpPr>
          <p:nvPr/>
        </p:nvCxnSpPr>
        <p:spPr>
          <a:xfrm flipV="1">
            <a:off x="2843808" y="2275516"/>
            <a:ext cx="1859130" cy="75279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id="{8CA81F99-4054-D342-B70F-E87FD2114E2D}"/>
              </a:ext>
            </a:extLst>
          </p:cNvPr>
          <p:cNvSpPr txBox="1"/>
          <p:nvPr/>
        </p:nvSpPr>
        <p:spPr>
          <a:xfrm>
            <a:off x="5935313" y="3310153"/>
            <a:ext cx="3068469" cy="646331"/>
          </a:xfrm>
          <a:prstGeom prst="rect">
            <a:avLst/>
          </a:prstGeom>
          <a:noFill/>
        </p:spPr>
        <p:txBody>
          <a:bodyPr wrap="none" rtlCol="0">
            <a:spAutoFit/>
          </a:bodyPr>
          <a:lstStyle/>
          <a:p>
            <a:r>
              <a:rPr lang="de-DE" dirty="0"/>
              <a:t>3. Forget </a:t>
            </a:r>
            <a:r>
              <a:rPr lang="de-DE" dirty="0" err="1"/>
              <a:t>to</a:t>
            </a:r>
            <a:r>
              <a:rPr lang="de-DE" dirty="0"/>
              <a:t> </a:t>
            </a:r>
            <a:r>
              <a:rPr lang="de-DE" dirty="0" err="1"/>
              <a:t>learn</a:t>
            </a:r>
            <a:r>
              <a:rPr lang="de-DE" dirty="0"/>
              <a:t> </a:t>
            </a:r>
            <a:r>
              <a:rPr lang="de-DE" dirty="0" err="1"/>
              <a:t>the</a:t>
            </a:r>
            <a:r>
              <a:rPr lang="de-DE" dirty="0"/>
              <a:t> </a:t>
            </a:r>
            <a:r>
              <a:rPr lang="de-DE" dirty="0" err="1"/>
              <a:t>hiddens</a:t>
            </a:r>
            <a:r>
              <a:rPr lang="de-DE" dirty="0"/>
              <a:t>:</a:t>
            </a:r>
          </a:p>
          <a:p>
            <a:r>
              <a:rPr lang="de-DE" dirty="0"/>
              <a:t>     Reservoir Computing</a:t>
            </a:r>
          </a:p>
        </p:txBody>
      </p:sp>
      <p:cxnSp>
        <p:nvCxnSpPr>
          <p:cNvPr id="29" name="Gerade Verbindung mit Pfeil 28">
            <a:extLst>
              <a:ext uri="{FF2B5EF4-FFF2-40B4-BE49-F238E27FC236}">
                <a16:creationId xmlns:a16="http://schemas.microsoft.com/office/drawing/2014/main" id="{4FFCCD23-B8AC-2D4C-9F13-64698460D205}"/>
              </a:ext>
            </a:extLst>
          </p:cNvPr>
          <p:cNvCxnSpPr>
            <a:cxnSpLocks/>
          </p:cNvCxnSpPr>
          <p:nvPr/>
        </p:nvCxnSpPr>
        <p:spPr>
          <a:xfrm flipH="1">
            <a:off x="5863948" y="3829690"/>
            <a:ext cx="220220" cy="46166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7D6431F8-25C9-AA4B-AE3E-5B9278B46C6C}"/>
              </a:ext>
            </a:extLst>
          </p:cNvPr>
          <p:cNvCxnSpPr>
            <a:cxnSpLocks/>
          </p:cNvCxnSpPr>
          <p:nvPr/>
        </p:nvCxnSpPr>
        <p:spPr>
          <a:xfrm flipH="1">
            <a:off x="4644008" y="3829690"/>
            <a:ext cx="1440160" cy="4634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6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Architecture</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6146" name="תמונה 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484784"/>
            <a:ext cx="7821302" cy="47525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100">
                <a:solidFill>
                  <a:prstClr val="black"/>
                </a:solidFill>
                <a:latin typeface="Arial" pitchFamily="34" charset="0"/>
                <a:ea typeface="Calibri" pitchFamily="34" charset="0"/>
                <a:cs typeface="Arial" pitchFamily="34" charset="0"/>
              </a:rPr>
              <a:t> </a:t>
            </a:r>
            <a:r>
              <a:rPr lang="en-US" altLang="he-IL" sz="800">
                <a:solidFill>
                  <a:prstClr val="black"/>
                </a:solidFill>
                <a:latin typeface="Arial" pitchFamily="34" charset="0"/>
                <a:cs typeface="Arial" pitchFamily="34" charset="0"/>
              </a:rPr>
              <a:t> </a:t>
            </a:r>
            <a:endParaRPr lang="en-US" altLang="he-IL">
              <a:solidFill>
                <a:prstClr val="black"/>
              </a:solidFill>
              <a:latin typeface="Arial" pitchFamily="34" charset="0"/>
              <a:cs typeface="Arial" pitchFamily="34" charset="0"/>
            </a:endParaRPr>
          </a:p>
        </p:txBody>
      </p:sp>
      <p:sp>
        <p:nvSpPr>
          <p:cNvPr id="6" name="מציין מיקום של מספר שקופית 5"/>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20</a:t>
            </a:fld>
            <a:endParaRPr lang="he-IL"/>
          </a:p>
        </p:txBody>
      </p:sp>
    </p:spTree>
    <p:extLst>
      <p:ext uri="{BB962C8B-B14F-4D97-AF65-F5344CB8AC3E}">
        <p14:creationId xmlns:p14="http://schemas.microsoft.com/office/powerpoint/2010/main" val="2172796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Architecture</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5" name="Rectangle 4"/>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ltLang="he-IL" sz="1100">
                <a:solidFill>
                  <a:prstClr val="black"/>
                </a:solidFill>
                <a:latin typeface="Arial" pitchFamily="34" charset="0"/>
                <a:ea typeface="Calibri" pitchFamily="34" charset="0"/>
                <a:cs typeface="Arial" pitchFamily="34" charset="0"/>
              </a:rPr>
              <a:t> </a:t>
            </a:r>
            <a:r>
              <a:rPr lang="en-US" altLang="he-IL" sz="800">
                <a:solidFill>
                  <a:prstClr val="black"/>
                </a:solidFill>
                <a:latin typeface="Arial" pitchFamily="34" charset="0"/>
                <a:cs typeface="Arial" pitchFamily="34" charset="0"/>
              </a:rPr>
              <a:t> </a:t>
            </a:r>
            <a:endParaRPr lang="en-US" altLang="he-IL">
              <a:solidFill>
                <a:prstClr val="black"/>
              </a:solidFill>
              <a:latin typeface="Arial" pitchFamily="34" charset="0"/>
              <a:cs typeface="Arial" pitchFamily="34" charset="0"/>
            </a:endParaRPr>
          </a:p>
        </p:txBody>
      </p:sp>
      <p:sp>
        <p:nvSpPr>
          <p:cNvPr id="6" name="מציין מיקום של מספר שקופית 5"/>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21</a:t>
            </a:fld>
            <a:endParaRPr lang="he-IL"/>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6" r="7158"/>
          <a:stretch/>
        </p:blipFill>
        <p:spPr bwMode="auto">
          <a:xfrm>
            <a:off x="251520" y="1484784"/>
            <a:ext cx="7869836"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688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Architecture - overview</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מציין מיקום של מספר שקופית 5"/>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22</a:t>
            </a:fld>
            <a:endParaRPr lang="he-IL"/>
          </a:p>
        </p:txBody>
      </p:sp>
    </p:spTree>
    <p:extLst>
      <p:ext uri="{BB962C8B-B14F-4D97-AF65-F5344CB8AC3E}">
        <p14:creationId xmlns:p14="http://schemas.microsoft.com/office/powerpoint/2010/main" val="35505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long term memory cell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31" name="Group 30"/>
          <p:cNvGrpSpPr/>
          <p:nvPr/>
        </p:nvGrpSpPr>
        <p:grpSpPr>
          <a:xfrm>
            <a:off x="179512" y="1600200"/>
            <a:ext cx="4274814" cy="4897993"/>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23</a:t>
            </a:fld>
            <a:endParaRPr lang="he-IL"/>
          </a:p>
        </p:txBody>
      </p:sp>
      <p:sp>
        <p:nvSpPr>
          <p:cNvPr id="17" name="Textfeld 16">
            <a:extLst>
              <a:ext uri="{FF2B5EF4-FFF2-40B4-BE49-F238E27FC236}">
                <a16:creationId xmlns:a16="http://schemas.microsoft.com/office/drawing/2014/main" id="{A3CD9A85-1B29-E540-8F9E-97258B324686}"/>
              </a:ext>
            </a:extLst>
          </p:cNvPr>
          <p:cNvSpPr txBox="1"/>
          <p:nvPr/>
        </p:nvSpPr>
        <p:spPr>
          <a:xfrm>
            <a:off x="4763764" y="1526520"/>
            <a:ext cx="4274814" cy="3139321"/>
          </a:xfrm>
          <a:prstGeom prst="rect">
            <a:avLst/>
          </a:prstGeom>
          <a:noFill/>
        </p:spPr>
        <p:txBody>
          <a:bodyPr wrap="square" rtlCol="0">
            <a:spAutoFit/>
          </a:bodyPr>
          <a:lstStyle/>
          <a:p>
            <a:pPr marL="171450" indent="-171450">
              <a:buFont typeface="Arial" panose="020B0604020202020204" pitchFamily="34" charset="0"/>
              <a:buChar char="•"/>
            </a:pPr>
            <a:r>
              <a:rPr lang="en-US" dirty="0">
                <a:solidFill>
                  <a:prstClr val="black"/>
                </a:solidFill>
              </a:rPr>
              <a:t>Each memory cell contains a node with a self-connected recurrent edge of fixed weight one</a:t>
            </a:r>
          </a:p>
          <a:p>
            <a:pPr marL="171450" indent="-171450">
              <a:buFont typeface="Arial" panose="020B0604020202020204" pitchFamily="34" charset="0"/>
              <a:buChar char="•"/>
            </a:pPr>
            <a:r>
              <a:rPr lang="en-US" dirty="0">
                <a:solidFill>
                  <a:prstClr val="black"/>
                </a:solidFill>
              </a:rPr>
              <a:t>Ensures that the gradient can pass across many time steps without vanishing</a:t>
            </a:r>
          </a:p>
          <a:p>
            <a:pPr marL="171450" indent="-171450">
              <a:buFont typeface="Arial" panose="020B0604020202020204" pitchFamily="34" charset="0"/>
              <a:buChar char="•"/>
            </a:pPr>
            <a:r>
              <a:rPr lang="en-US" dirty="0">
                <a:solidFill>
                  <a:prstClr val="black"/>
                </a:solidFill>
              </a:rPr>
              <a:t> CEC (constant error carousel)</a:t>
            </a:r>
          </a:p>
          <a:p>
            <a:pPr marL="171450" indent="-171450">
              <a:buFont typeface="Arial" panose="020B0604020202020204" pitchFamily="34" charset="0"/>
              <a:buChar char="•"/>
            </a:pPr>
            <a:endParaRPr lang="en-US" dirty="0">
              <a:solidFill>
                <a:prstClr val="black"/>
              </a:solidFill>
            </a:endParaRPr>
          </a:p>
          <a:p>
            <a:pPr marL="171450" indent="-171450">
              <a:buFont typeface="Arial" panose="020B0604020202020204" pitchFamily="34" charset="0"/>
              <a:buChar char="•"/>
            </a:pPr>
            <a:r>
              <a:rPr lang="en-US" dirty="0">
                <a:solidFill>
                  <a:prstClr val="black"/>
                </a:solidFill>
              </a:rPr>
              <a:t>=&gt; Long term memory </a:t>
            </a:r>
          </a:p>
          <a:p>
            <a:pPr marL="171450" indent="-171450">
              <a:buFont typeface="Arial" panose="020B0604020202020204" pitchFamily="34" charset="0"/>
              <a:buChar char="•"/>
            </a:pPr>
            <a:r>
              <a:rPr lang="en-US" dirty="0">
                <a:solidFill>
                  <a:prstClr val="black"/>
                </a:solidFill>
              </a:rPr>
              <a:t>In contrast: Previous outputs from hidden: short term memory </a:t>
            </a:r>
            <a:endParaRPr lang="he-IL" dirty="0">
              <a:solidFill>
                <a:prstClr val="black"/>
              </a:solidFill>
            </a:endParaRPr>
          </a:p>
          <a:p>
            <a:endParaRPr lang="de-DE" dirty="0"/>
          </a:p>
        </p:txBody>
      </p:sp>
      <p:sp>
        <p:nvSpPr>
          <p:cNvPr id="18" name="Rectangle 5">
            <a:extLst>
              <a:ext uri="{FF2B5EF4-FFF2-40B4-BE49-F238E27FC236}">
                <a16:creationId xmlns:a16="http://schemas.microsoft.com/office/drawing/2014/main" id="{83656C8E-2409-AA45-B7A2-FB70B837489E}"/>
              </a:ext>
            </a:extLst>
          </p:cNvPr>
          <p:cNvSpPr/>
          <p:nvPr/>
        </p:nvSpPr>
        <p:spPr>
          <a:xfrm>
            <a:off x="1920762" y="3604060"/>
            <a:ext cx="779030" cy="1265100"/>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EC988E5-3D77-AA4C-8034-1167252DE581}"/>
                  </a:ext>
                </a:extLst>
              </p:cNvPr>
              <p:cNvSpPr txBox="1"/>
              <p:nvPr/>
            </p:nvSpPr>
            <p:spPr>
              <a:xfrm>
                <a:off x="4689676" y="4701421"/>
                <a:ext cx="4273542" cy="861774"/>
              </a:xfrm>
              <a:prstGeom prst="rect">
                <a:avLst/>
              </a:prstGeom>
              <a:noFill/>
            </p:spPr>
            <p:txBody>
              <a:bodyPr wrap="none" rtlCol="1">
                <a:spAutoFit/>
              </a:bodyPr>
              <a:lstStyle/>
              <a:p>
                <a:pPr algn="l" rtl="0"/>
                <a14:m>
                  <m:oMathPara xmlns:m="http://schemas.openxmlformats.org/officeDocument/2006/math">
                    <m:oMathParaPr>
                      <m:jc m:val="left"/>
                    </m:oMathParaPr>
                    <m:oMath xmlns:m="http://schemas.openxmlformats.org/officeDocument/2006/math">
                      <m:r>
                        <a:rPr lang="en-US" sz="2500" i="1">
                          <a:solidFill>
                            <a:prstClr val="black"/>
                          </a:solidFill>
                          <a:latin typeface="Cambria Math" panose="02040503050406030204" pitchFamily="18" charset="0"/>
                        </a:rPr>
                        <m:t>𝑐</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r>
                        <a:rPr lang="en-US" sz="2500" i="1">
                          <a:solidFill>
                            <a:prstClr val="black"/>
                          </a:solidFill>
                          <a:latin typeface="Cambria Math" panose="02040503050406030204" pitchFamily="18" charset="0"/>
                        </a:rPr>
                        <m:t>=</m:t>
                      </m:r>
                      <m:r>
                        <a:rPr lang="en-US" sz="2500" i="1">
                          <a:solidFill>
                            <a:prstClr val="black"/>
                          </a:solidFill>
                          <a:latin typeface="Cambria Math" panose="02040503050406030204" pitchFamily="18" charset="0"/>
                        </a:rPr>
                        <m:t>𝑧</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r>
                        <a:rPr lang="en-US" sz="2500" i="1">
                          <a:solidFill>
                            <a:prstClr val="black"/>
                          </a:solidFill>
                          <a:latin typeface="Cambria Math" panose="02040503050406030204" pitchFamily="18" charset="0"/>
                        </a:rPr>
                        <m:t>⊙</m:t>
                      </m:r>
                      <m:r>
                        <a:rPr lang="en-US" sz="2500" i="1">
                          <a:solidFill>
                            <a:prstClr val="black"/>
                          </a:solidFill>
                          <a:latin typeface="Cambria Math" panose="02040503050406030204" pitchFamily="18" charset="0"/>
                        </a:rPr>
                        <m:t>𝑖</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r>
                        <a:rPr lang="en-US" sz="2500" i="1">
                          <a:solidFill>
                            <a:prstClr val="black"/>
                          </a:solidFill>
                          <a:latin typeface="Cambria Math" panose="02040503050406030204" pitchFamily="18" charset="0"/>
                        </a:rPr>
                        <m:t>+</m:t>
                      </m:r>
                      <m:r>
                        <a:rPr lang="en-US" sz="2500" i="1">
                          <a:solidFill>
                            <a:prstClr val="black"/>
                          </a:solidFill>
                          <a:latin typeface="Cambria Math" panose="02040503050406030204" pitchFamily="18" charset="0"/>
                        </a:rPr>
                        <m:t>𝑐</m:t>
                      </m:r>
                      <m:r>
                        <a:rPr lang="en-US" sz="2500" i="1">
                          <a:solidFill>
                            <a:prstClr val="black"/>
                          </a:solidFill>
                          <a:latin typeface="Cambria Math" panose="02040503050406030204" pitchFamily="18" charset="0"/>
                        </a:rPr>
                        <m:t>(</m:t>
                      </m:r>
                      <m:r>
                        <a:rPr lang="en-US" sz="2500" i="1">
                          <a:solidFill>
                            <a:prstClr val="black"/>
                          </a:solidFill>
                          <a:latin typeface="Cambria Math" panose="02040503050406030204" pitchFamily="18" charset="0"/>
                        </a:rPr>
                        <m:t>𝑡</m:t>
                      </m:r>
                      <m:r>
                        <a:rPr lang="en-US" sz="2500" i="1">
                          <a:solidFill>
                            <a:prstClr val="black"/>
                          </a:solidFill>
                          <a:latin typeface="Cambria Math" panose="02040503050406030204" pitchFamily="18" charset="0"/>
                        </a:rPr>
                        <m:t>−1)</m:t>
                      </m:r>
                    </m:oMath>
                  </m:oMathPara>
                </a14:m>
                <a:endParaRPr lang="he-IL" sz="2500" i="1" dirty="0">
                  <a:solidFill>
                    <a:prstClr val="black"/>
                  </a:solidFill>
                </a:endParaRPr>
              </a:p>
              <a:p>
                <a:pPr algn="l" rtl="0"/>
                <a:endParaRPr lang="he-IL" sz="2500" i="1" dirty="0">
                  <a:solidFill>
                    <a:prstClr val="black"/>
                  </a:solidFill>
                </a:endParaRPr>
              </a:p>
            </p:txBody>
          </p:sp>
        </mc:Choice>
        <mc:Fallback xmlns="">
          <p:sp>
            <p:nvSpPr>
              <p:cNvPr id="16" name="TextBox 15">
                <a:extLst>
                  <a:ext uri="{FF2B5EF4-FFF2-40B4-BE49-F238E27FC236}">
                    <a16:creationId xmlns:a16="http://schemas.microsoft.com/office/drawing/2014/main" id="{DEC988E5-3D77-AA4C-8034-1167252DE581}"/>
                  </a:ext>
                </a:extLst>
              </p:cNvPr>
              <p:cNvSpPr txBox="1">
                <a:spLocks noRot="1" noChangeAspect="1" noMove="1" noResize="1" noEditPoints="1" noAdjustHandles="1" noChangeArrowheads="1" noChangeShapeType="1" noTextEdit="1"/>
              </p:cNvSpPr>
              <p:nvPr/>
            </p:nvSpPr>
            <p:spPr>
              <a:xfrm>
                <a:off x="4689676" y="4701421"/>
                <a:ext cx="4273542" cy="861774"/>
              </a:xfrm>
              <a:prstGeom prst="rect">
                <a:avLst/>
              </a:prstGeom>
              <a:blipFill>
                <a:blip r:embed="rId5"/>
                <a:stretch>
                  <a:fillRect l="-2374" t="-7246" r="-1780" b="-14493"/>
                </a:stretch>
              </a:blipFill>
            </p:spPr>
            <p:txBody>
              <a:bodyPr/>
              <a:lstStyle/>
              <a:p>
                <a:r>
                  <a:rPr lang="de-DE">
                    <a:noFill/>
                  </a:rPr>
                  <a:t> </a:t>
                </a:r>
              </a:p>
            </p:txBody>
          </p:sp>
        </mc:Fallback>
      </mc:AlternateContent>
    </p:spTree>
    <p:extLst>
      <p:ext uri="{BB962C8B-B14F-4D97-AF65-F5344CB8AC3E}">
        <p14:creationId xmlns:p14="http://schemas.microsoft.com/office/powerpoint/2010/main" val="30961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input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9" name="Group 8"/>
          <p:cNvGrpSpPr/>
          <p:nvPr/>
        </p:nvGrpSpPr>
        <p:grpSpPr>
          <a:xfrm>
            <a:off x="179512" y="1600200"/>
            <a:ext cx="4274814" cy="4897993"/>
            <a:chOff x="1897514" y="1316159"/>
            <a:chExt cx="4834726" cy="5539529"/>
          </a:xfrm>
        </p:grpSpPr>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Rectangle 5"/>
            <p:cNvSpPr/>
            <p:nvPr/>
          </p:nvSpPr>
          <p:spPr>
            <a:xfrm>
              <a:off x="3558792" y="5157192"/>
              <a:ext cx="1512168" cy="1656184"/>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mc:AlternateContent xmlns:mc="http://schemas.openxmlformats.org/markup-compatibility/2006" xmlns:a14="http://schemas.microsoft.com/office/drawing/2010/main">
        <mc:Choice Requires="a14">
          <p:sp>
            <p:nvSpPr>
              <p:cNvPr id="15" name="TextBox 14"/>
              <p:cNvSpPr txBox="1"/>
              <p:nvPr/>
            </p:nvSpPr>
            <p:spPr>
              <a:xfrm>
                <a:off x="4067944" y="2492896"/>
                <a:ext cx="4424736" cy="911275"/>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𝒂</m:t>
                          </m:r>
                        </m:e>
                        <m:sub>
                          <m:r>
                            <a:rPr lang="en-US" sz="2500" b="0" i="1" smtClean="0">
                              <a:solidFill>
                                <a:prstClr val="black"/>
                              </a:solidFill>
                              <a:latin typeface="Cambria Math" panose="02040503050406030204" pitchFamily="18" charset="0"/>
                            </a:rPr>
                            <m:t>𝑧</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𝑾</m:t>
                          </m:r>
                        </m:e>
                        <m:sub>
                          <m:r>
                            <a:rPr lang="en-US" sz="2500" b="0" i="1" smtClean="0">
                              <a:solidFill>
                                <a:prstClr val="black"/>
                              </a:solidFill>
                              <a:latin typeface="Cambria Math" panose="02040503050406030204" pitchFamily="18" charset="0"/>
                            </a:rPr>
                            <m:t>𝑧</m:t>
                          </m:r>
                        </m:sub>
                      </m:sSub>
                      <m:r>
                        <a:rPr lang="en-US" sz="2500" b="1" i="1" smtClean="0">
                          <a:solidFill>
                            <a:prstClr val="black"/>
                          </a:solidFill>
                          <a:latin typeface="Cambria Math" panose="02040503050406030204" pitchFamily="18" charset="0"/>
                        </a:rPr>
                        <m:t>𝒙</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𝑹</m:t>
                          </m:r>
                        </m:e>
                        <m:sub>
                          <m:r>
                            <a:rPr lang="en-US" sz="2500" b="0" i="1" smtClean="0">
                              <a:solidFill>
                                <a:prstClr val="black"/>
                              </a:solidFill>
                              <a:latin typeface="Cambria Math" panose="02040503050406030204" pitchFamily="18" charset="0"/>
                            </a:rPr>
                            <m:t>𝑧</m:t>
                          </m:r>
                        </m:sub>
                      </m:sSub>
                      <m:r>
                        <a:rPr lang="en-US" sz="2500" b="1" i="1" smtClean="0">
                          <a:solidFill>
                            <a:prstClr val="black"/>
                          </a:solidFill>
                          <a:latin typeface="Cambria Math" panose="02040503050406030204" pitchFamily="18" charset="0"/>
                        </a:rPr>
                        <m:t>𝒚</m:t>
                      </m:r>
                      <m:r>
                        <a:rPr lang="en-US" sz="2500" b="0" i="1" smtClean="0">
                          <a:solidFill>
                            <a:prstClr val="black"/>
                          </a:solidFill>
                          <a:latin typeface="Cambria Math" panose="02040503050406030204" pitchFamily="18" charset="0"/>
                        </a:rPr>
                        <m:t>(</m:t>
                      </m:r>
                      <m:r>
                        <a:rPr lang="en-US" sz="2500" b="0" i="1" smtClean="0">
                          <a:solidFill>
                            <a:prstClr val="black"/>
                          </a:solidFill>
                          <a:latin typeface="Cambria Math" panose="02040503050406030204" pitchFamily="18" charset="0"/>
                        </a:rPr>
                        <m:t>𝑡</m:t>
                      </m:r>
                      <m:r>
                        <a:rPr lang="en-US" sz="2500" b="0" i="1" smtClean="0">
                          <a:solidFill>
                            <a:prstClr val="black"/>
                          </a:solidFill>
                          <a:latin typeface="Cambria Math" panose="02040503050406030204" pitchFamily="18" charset="0"/>
                        </a:rPr>
                        <m:t>−1) </m:t>
                      </m:r>
                    </m:oMath>
                  </m:oMathPara>
                </a14:m>
                <a:endParaRPr lang="en-US" sz="2500" i="1" dirty="0">
                  <a:solidFill>
                    <a:prstClr val="black"/>
                  </a:solidFill>
                  <a:latin typeface="Cambria Math" panose="02040503050406030204" pitchFamily="18" charset="0"/>
                </a:endParaRPr>
              </a:p>
              <a:p>
                <a:pPr algn="l" rtl="0"/>
                <a14:m>
                  <m:oMathPara xmlns:m="http://schemas.openxmlformats.org/officeDocument/2006/math">
                    <m:oMathParaPr>
                      <m:jc m:val="centerGroup"/>
                    </m:oMathParaPr>
                    <m:oMath xmlns:m="http://schemas.openxmlformats.org/officeDocument/2006/math">
                      <m:r>
                        <a:rPr lang="en-US" sz="2500" b="0" i="1" smtClean="0">
                          <a:solidFill>
                            <a:prstClr val="black"/>
                          </a:solidFill>
                          <a:latin typeface="Cambria Math" panose="02040503050406030204" pitchFamily="18" charset="0"/>
                        </a:rPr>
                        <m:t>𝑧</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b="0" i="1" smtClean="0">
                          <a:solidFill>
                            <a:prstClr val="black"/>
                          </a:solidFill>
                          <a:latin typeface="Cambria Math" panose="02040503050406030204" pitchFamily="18" charset="0"/>
                        </a:rPr>
                        <m:t>𝑔</m:t>
                      </m:r>
                      <m:d>
                        <m:dPr>
                          <m:ctrlPr>
                            <a:rPr lang="en-US" sz="2500" i="1" smtClean="0">
                              <a:solidFill>
                                <a:prstClr val="black"/>
                              </a:solidFill>
                              <a:latin typeface="Cambria Math" panose="02040503050406030204" pitchFamily="18" charset="0"/>
                            </a:rPr>
                          </m:ctrlPr>
                        </m:dPr>
                        <m:e>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𝒂</m:t>
                              </m:r>
                            </m:e>
                            <m:sub>
                              <m:r>
                                <a:rPr lang="en-US" sz="2500" b="1" i="1" smtClean="0">
                                  <a:solidFill>
                                    <a:prstClr val="black"/>
                                  </a:solidFill>
                                  <a:latin typeface="Cambria Math" panose="02040503050406030204" pitchFamily="18" charset="0"/>
                                </a:rPr>
                                <m:t>𝒛</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67944" y="2492896"/>
                <a:ext cx="4424736" cy="911275"/>
              </a:xfrm>
              <a:prstGeom prst="rect">
                <a:avLst/>
              </a:prstGeom>
              <a:blipFill>
                <a:blip r:embed="rId5"/>
                <a:stretch>
                  <a:fillRect r="-287" b="-11111"/>
                </a:stretch>
              </a:blipFill>
            </p:spPr>
            <p:txBody>
              <a:bodyPr/>
              <a:lstStyle/>
              <a:p>
                <a:r>
                  <a:rPr lang="de-DE">
                    <a:noFill/>
                  </a:rPr>
                  <a:t> </a:t>
                </a:r>
              </a:p>
            </p:txBody>
          </p:sp>
        </mc:Fallback>
      </mc:AlternateContent>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24</a:t>
            </a:fld>
            <a:endParaRPr lang="he-IL"/>
          </a:p>
        </p:txBody>
      </p:sp>
      <p:sp>
        <p:nvSpPr>
          <p:cNvPr id="12" name="Rechteck 11">
            <a:extLst>
              <a:ext uri="{FF2B5EF4-FFF2-40B4-BE49-F238E27FC236}">
                <a16:creationId xmlns:a16="http://schemas.microsoft.com/office/drawing/2014/main" id="{9A912BEC-4665-B642-A554-279789575333}"/>
              </a:ext>
            </a:extLst>
          </p:cNvPr>
          <p:cNvSpPr/>
          <p:nvPr/>
        </p:nvSpPr>
        <p:spPr>
          <a:xfrm>
            <a:off x="5339762" y="3726030"/>
            <a:ext cx="3156633" cy="646331"/>
          </a:xfrm>
          <a:prstGeom prst="rect">
            <a:avLst/>
          </a:prstGeom>
        </p:spPr>
        <p:txBody>
          <a:bodyPr wrap="none">
            <a:spAutoFit/>
          </a:bodyPr>
          <a:lstStyle/>
          <a:p>
            <a:r>
              <a:rPr lang="de-DE" dirty="0"/>
              <a:t>(</a:t>
            </a:r>
            <a:r>
              <a:rPr lang="de-DE" dirty="0" err="1"/>
              <a:t>control</a:t>
            </a:r>
            <a:r>
              <a:rPr lang="de-DE" dirty="0"/>
              <a:t> </a:t>
            </a:r>
            <a:r>
              <a:rPr lang="de-DE" dirty="0" err="1"/>
              <a:t>forwarding</a:t>
            </a:r>
            <a:r>
              <a:rPr lang="de-DE" dirty="0"/>
              <a:t> </a:t>
            </a:r>
            <a:r>
              <a:rPr lang="de-DE" dirty="0" err="1"/>
              <a:t>of</a:t>
            </a:r>
            <a:r>
              <a:rPr lang="de-DE" dirty="0"/>
              <a:t> </a:t>
            </a:r>
            <a:r>
              <a:rPr lang="de-DE" dirty="0" err="1"/>
              <a:t>input</a:t>
            </a:r>
            <a:r>
              <a:rPr lang="de-DE" dirty="0"/>
              <a:t> </a:t>
            </a:r>
          </a:p>
          <a:p>
            <a:r>
              <a:rPr lang="de-DE" dirty="0" err="1"/>
              <a:t>and</a:t>
            </a:r>
            <a:r>
              <a:rPr lang="de-DE" dirty="0"/>
              <a:t> </a:t>
            </a:r>
            <a:r>
              <a:rPr lang="de-DE" dirty="0" err="1"/>
              <a:t>previous</a:t>
            </a:r>
            <a:r>
              <a:rPr lang="de-DE" dirty="0"/>
              <a:t> </a:t>
            </a:r>
            <a:r>
              <a:rPr lang="de-DE" dirty="0" err="1"/>
              <a:t>step</a:t>
            </a:r>
            <a:r>
              <a:rPr lang="de-DE" dirty="0"/>
              <a:t> </a:t>
            </a:r>
            <a:r>
              <a:rPr lang="de-DE" dirty="0" err="1"/>
              <a:t>information</a:t>
            </a:r>
            <a:r>
              <a:rPr lang="de-DE" dirty="0"/>
              <a:t>)</a:t>
            </a:r>
          </a:p>
        </p:txBody>
      </p:sp>
    </p:spTree>
    <p:extLst>
      <p:ext uri="{BB962C8B-B14F-4D97-AF65-F5344CB8AC3E}">
        <p14:creationId xmlns:p14="http://schemas.microsoft.com/office/powerpoint/2010/main" val="3543242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input gate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9" name="Group 8"/>
          <p:cNvGrpSpPr/>
          <p:nvPr/>
        </p:nvGrpSpPr>
        <p:grpSpPr>
          <a:xfrm>
            <a:off x="179512" y="1600200"/>
            <a:ext cx="4274814" cy="4897993"/>
            <a:chOff x="1897514" y="1316159"/>
            <a:chExt cx="4834726" cy="5539529"/>
          </a:xfrm>
        </p:grpSpPr>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Rectangle 5"/>
            <p:cNvSpPr/>
            <p:nvPr/>
          </p:nvSpPr>
          <p:spPr>
            <a:xfrm>
              <a:off x="4829338" y="3961458"/>
              <a:ext cx="1512168" cy="1656184"/>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mc:AlternateContent xmlns:mc="http://schemas.openxmlformats.org/markup-compatibility/2006" xmlns:a14="http://schemas.microsoft.com/office/drawing/2010/main">
        <mc:Choice Requires="a14">
          <p:sp>
            <p:nvSpPr>
              <p:cNvPr id="16" name="TextBox 15"/>
              <p:cNvSpPr txBox="1"/>
              <p:nvPr/>
            </p:nvSpPr>
            <p:spPr>
              <a:xfrm>
                <a:off x="3923928" y="2428273"/>
                <a:ext cx="4680256" cy="911275"/>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𝒂</m:t>
                          </m:r>
                        </m:e>
                        <m:sub>
                          <m:r>
                            <a:rPr lang="en-US" sz="2500" b="1" i="1" smtClean="0">
                              <a:solidFill>
                                <a:prstClr val="black"/>
                              </a:solidFill>
                              <a:latin typeface="Cambria Math" panose="02040503050406030204" pitchFamily="18" charset="0"/>
                            </a:rPr>
                            <m:t>𝒊𝒏</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𝑾</m:t>
                          </m:r>
                        </m:e>
                        <m:sub>
                          <m:r>
                            <a:rPr lang="en-US" sz="2500" b="1" i="1" smtClean="0">
                              <a:solidFill>
                                <a:prstClr val="black"/>
                              </a:solidFill>
                              <a:latin typeface="Cambria Math" panose="02040503050406030204" pitchFamily="18" charset="0"/>
                            </a:rPr>
                            <m:t>𝒊𝒏</m:t>
                          </m:r>
                        </m:sub>
                      </m:sSub>
                      <m:r>
                        <a:rPr lang="en-US" sz="2500" b="1" i="1" smtClean="0">
                          <a:solidFill>
                            <a:prstClr val="black"/>
                          </a:solidFill>
                          <a:latin typeface="Cambria Math" panose="02040503050406030204" pitchFamily="18" charset="0"/>
                        </a:rPr>
                        <m:t>𝒙</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𝑹</m:t>
                          </m:r>
                        </m:e>
                        <m:sub>
                          <m:r>
                            <a:rPr lang="en-US" sz="2500" b="1" i="1" smtClean="0">
                              <a:solidFill>
                                <a:prstClr val="black"/>
                              </a:solidFill>
                              <a:latin typeface="Cambria Math" panose="02040503050406030204" pitchFamily="18" charset="0"/>
                            </a:rPr>
                            <m:t>𝒊𝒏</m:t>
                          </m:r>
                        </m:sub>
                      </m:sSub>
                      <m:r>
                        <a:rPr lang="en-US" sz="2500" b="1" i="1">
                          <a:solidFill>
                            <a:prstClr val="black"/>
                          </a:solidFill>
                          <a:latin typeface="Cambria Math" panose="02040503050406030204" pitchFamily="18" charset="0"/>
                        </a:rPr>
                        <m:t>𝒚</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r>
                            <a:rPr lang="en-US" sz="2500" i="1">
                              <a:solidFill>
                                <a:prstClr val="black"/>
                              </a:solidFill>
                              <a:latin typeface="Cambria Math" panose="02040503050406030204" pitchFamily="18" charset="0"/>
                            </a:rPr>
                            <m:t>−1</m:t>
                          </m:r>
                        </m:e>
                      </m:d>
                    </m:oMath>
                  </m:oMathPara>
                </a14:m>
                <a:endParaRPr lang="en-US" sz="2500" i="1" dirty="0">
                  <a:solidFill>
                    <a:prstClr val="black"/>
                  </a:solidFill>
                  <a:latin typeface="Cambria Math" panose="02040503050406030204" pitchFamily="18" charset="0"/>
                </a:endParaRPr>
              </a:p>
              <a:p>
                <a:pPr algn="l" rtl="0"/>
                <a14:m>
                  <m:oMathPara xmlns:m="http://schemas.openxmlformats.org/officeDocument/2006/math">
                    <m:oMathParaPr>
                      <m:jc m:val="centerGroup"/>
                    </m:oMathParaPr>
                    <m:oMath xmlns:m="http://schemas.openxmlformats.org/officeDocument/2006/math">
                      <m:r>
                        <a:rPr lang="en-US" sz="2500" i="1" smtClean="0">
                          <a:solidFill>
                            <a:prstClr val="black"/>
                          </a:solidFill>
                          <a:latin typeface="Cambria Math" panose="02040503050406030204" pitchFamily="18" charset="0"/>
                        </a:rPr>
                        <m:t>𝑖</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𝜎</m:t>
                      </m:r>
                      <m:d>
                        <m:dPr>
                          <m:ctrlPr>
                            <a:rPr lang="en-US" sz="2500" i="1" smtClean="0">
                              <a:solidFill>
                                <a:prstClr val="black"/>
                              </a:solidFill>
                              <a:latin typeface="Cambria Math" panose="02040503050406030204" pitchFamily="18" charset="0"/>
                            </a:rPr>
                          </m:ctrlPr>
                        </m:dPr>
                        <m:e>
                          <m:sSub>
                            <m:sSubPr>
                              <m:ctrlPr>
                                <a:rPr lang="en-US" sz="2500" b="1" i="1" smtClean="0">
                                  <a:solidFill>
                                    <a:prstClr val="black"/>
                                  </a:solidFill>
                                  <a:latin typeface="Cambria Math" panose="02040503050406030204" pitchFamily="18" charset="0"/>
                                </a:rPr>
                              </m:ctrlPr>
                            </m:sSubPr>
                            <m:e>
                              <m:r>
                                <a:rPr lang="en-US" sz="2500" b="1" i="1" smtClean="0">
                                  <a:solidFill>
                                    <a:prstClr val="black"/>
                                  </a:solidFill>
                                  <a:latin typeface="Cambria Math" panose="02040503050406030204" pitchFamily="18" charset="0"/>
                                </a:rPr>
                                <m:t>𝒂</m:t>
                              </m:r>
                            </m:e>
                            <m:sub>
                              <m:r>
                                <a:rPr lang="en-US" sz="2500" b="1" i="1" smtClean="0">
                                  <a:solidFill>
                                    <a:prstClr val="black"/>
                                  </a:solidFill>
                                  <a:latin typeface="Cambria Math" panose="02040503050406030204" pitchFamily="18" charset="0"/>
                                </a:rPr>
                                <m:t>𝒊𝒏</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923928" y="2428273"/>
                <a:ext cx="4680256" cy="911275"/>
              </a:xfrm>
              <a:prstGeom prst="rect">
                <a:avLst/>
              </a:prstGeom>
              <a:blipFill>
                <a:blip r:embed="rId5"/>
                <a:stretch>
                  <a:fillRect b="-9589"/>
                </a:stretch>
              </a:blipFill>
            </p:spPr>
            <p:txBody>
              <a:bodyPr/>
              <a:lstStyle/>
              <a:p>
                <a:r>
                  <a:rPr lang="de-DE">
                    <a:noFill/>
                  </a:rPr>
                  <a:t> </a:t>
                </a:r>
              </a:p>
            </p:txBody>
          </p:sp>
        </mc:Fallback>
      </mc:AlternateContent>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25</a:t>
            </a:fld>
            <a:endParaRPr lang="he-IL"/>
          </a:p>
        </p:txBody>
      </p:sp>
      <p:sp>
        <p:nvSpPr>
          <p:cNvPr id="12" name="Textfeld 11">
            <a:extLst>
              <a:ext uri="{FF2B5EF4-FFF2-40B4-BE49-F238E27FC236}">
                <a16:creationId xmlns:a16="http://schemas.microsoft.com/office/drawing/2014/main" id="{806222E9-923A-2E48-948B-ADBC936DFFB8}"/>
              </a:ext>
            </a:extLst>
          </p:cNvPr>
          <p:cNvSpPr txBox="1"/>
          <p:nvPr/>
        </p:nvSpPr>
        <p:spPr>
          <a:xfrm>
            <a:off x="4868405" y="3914033"/>
            <a:ext cx="3801041" cy="369332"/>
          </a:xfrm>
          <a:prstGeom prst="rect">
            <a:avLst/>
          </a:prstGeom>
          <a:noFill/>
        </p:spPr>
        <p:txBody>
          <a:bodyPr wrap="none" rtlCol="0">
            <a:spAutoFit/>
          </a:bodyPr>
          <a:lstStyle/>
          <a:p>
            <a:r>
              <a:rPr lang="de-DE" dirty="0"/>
              <a:t>(</a:t>
            </a:r>
            <a:r>
              <a:rPr lang="de-DE" dirty="0" err="1"/>
              <a:t>control</a:t>
            </a:r>
            <a:r>
              <a:rPr lang="de-DE" dirty="0"/>
              <a:t> </a:t>
            </a:r>
            <a:r>
              <a:rPr lang="de-DE" dirty="0" err="1"/>
              <a:t>write</a:t>
            </a:r>
            <a:r>
              <a:rPr lang="de-DE" dirty="0"/>
              <a:t> </a:t>
            </a:r>
            <a:r>
              <a:rPr lang="de-DE" dirty="0" err="1"/>
              <a:t>access</a:t>
            </a:r>
            <a:r>
              <a:rPr lang="de-DE" dirty="0"/>
              <a:t> </a:t>
            </a:r>
            <a:r>
              <a:rPr lang="de-DE" dirty="0" err="1"/>
              <a:t>to</a:t>
            </a:r>
            <a:r>
              <a:rPr lang="de-DE" dirty="0"/>
              <a:t> </a:t>
            </a:r>
            <a:r>
              <a:rPr lang="de-DE" dirty="0" err="1"/>
              <a:t>memory</a:t>
            </a:r>
            <a:r>
              <a:rPr lang="de-DE" dirty="0"/>
              <a:t> </a:t>
            </a:r>
            <a:r>
              <a:rPr lang="de-DE" dirty="0" err="1"/>
              <a:t>cells</a:t>
            </a:r>
            <a:r>
              <a:rPr lang="de-DE" dirty="0"/>
              <a:t>)</a:t>
            </a:r>
          </a:p>
        </p:txBody>
      </p:sp>
    </p:spTree>
    <p:extLst>
      <p:ext uri="{BB962C8B-B14F-4D97-AF65-F5344CB8AC3E}">
        <p14:creationId xmlns:p14="http://schemas.microsoft.com/office/powerpoint/2010/main" val="1341563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Output gate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9" name="Group 8"/>
          <p:cNvGrpSpPr/>
          <p:nvPr/>
        </p:nvGrpSpPr>
        <p:grpSpPr>
          <a:xfrm>
            <a:off x="179512" y="1600200"/>
            <a:ext cx="4274814" cy="4897993"/>
            <a:chOff x="1897514" y="1316159"/>
            <a:chExt cx="4834726" cy="5539529"/>
          </a:xfrm>
        </p:grpSpPr>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Rectangle 5"/>
            <p:cNvSpPr/>
            <p:nvPr/>
          </p:nvSpPr>
          <p:spPr>
            <a:xfrm>
              <a:off x="4885824" y="1837142"/>
              <a:ext cx="1512168" cy="1656184"/>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mc:AlternateContent xmlns:mc="http://schemas.openxmlformats.org/markup-compatibility/2006" xmlns:a14="http://schemas.microsoft.com/office/drawing/2010/main">
        <mc:Choice Requires="a14">
          <p:sp>
            <p:nvSpPr>
              <p:cNvPr id="16" name="TextBox 15"/>
              <p:cNvSpPr txBox="1"/>
              <p:nvPr/>
            </p:nvSpPr>
            <p:spPr>
              <a:xfrm>
                <a:off x="4191000" y="2386516"/>
                <a:ext cx="4520340" cy="813043"/>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200" b="1" i="1" smtClean="0">
                              <a:solidFill>
                                <a:prstClr val="black"/>
                              </a:solidFill>
                              <a:latin typeface="Cambria Math" panose="02040503050406030204" pitchFamily="18" charset="0"/>
                            </a:rPr>
                          </m:ctrlPr>
                        </m:sSubPr>
                        <m:e>
                          <m:r>
                            <a:rPr lang="en-US" sz="2200" b="1" i="1">
                              <a:solidFill>
                                <a:prstClr val="black"/>
                              </a:solidFill>
                              <a:latin typeface="Cambria Math" panose="02040503050406030204" pitchFamily="18" charset="0"/>
                            </a:rPr>
                            <m:t>𝒂</m:t>
                          </m:r>
                        </m:e>
                        <m:sub>
                          <m:r>
                            <a:rPr lang="en-US" sz="2200" b="1" i="1">
                              <a:solidFill>
                                <a:prstClr val="black"/>
                              </a:solidFill>
                              <a:latin typeface="Cambria Math" panose="02040503050406030204" pitchFamily="18" charset="0"/>
                            </a:rPr>
                            <m:t>𝒐𝒖𝒕</m:t>
                          </m:r>
                        </m:sub>
                      </m:sSub>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e>
                      </m:d>
                      <m:r>
                        <a:rPr lang="en-US" sz="2200" i="1">
                          <a:solidFill>
                            <a:prstClr val="black"/>
                          </a:solidFill>
                          <a:latin typeface="Cambria Math" panose="02040503050406030204" pitchFamily="18" charset="0"/>
                        </a:rPr>
                        <m:t>=</m:t>
                      </m:r>
                      <m:sSub>
                        <m:sSubPr>
                          <m:ctrlPr>
                            <a:rPr lang="en-US" sz="2200" b="1" i="1">
                              <a:solidFill>
                                <a:prstClr val="black"/>
                              </a:solidFill>
                              <a:latin typeface="Cambria Math" panose="02040503050406030204" pitchFamily="18" charset="0"/>
                            </a:rPr>
                          </m:ctrlPr>
                        </m:sSubPr>
                        <m:e>
                          <m:r>
                            <a:rPr lang="en-US" sz="2200" b="1" i="1">
                              <a:solidFill>
                                <a:prstClr val="black"/>
                              </a:solidFill>
                              <a:latin typeface="Cambria Math" panose="02040503050406030204" pitchFamily="18" charset="0"/>
                            </a:rPr>
                            <m:t>𝑾</m:t>
                          </m:r>
                        </m:e>
                        <m:sub>
                          <m:r>
                            <a:rPr lang="en-US" sz="2200" b="1" i="1">
                              <a:solidFill>
                                <a:prstClr val="black"/>
                              </a:solidFill>
                              <a:latin typeface="Cambria Math" panose="02040503050406030204" pitchFamily="18" charset="0"/>
                            </a:rPr>
                            <m:t>𝒐𝒖𝒕</m:t>
                          </m:r>
                        </m:sub>
                      </m:sSub>
                      <m:r>
                        <a:rPr lang="en-US" sz="2200" b="1" i="1">
                          <a:solidFill>
                            <a:prstClr val="black"/>
                          </a:solidFill>
                          <a:latin typeface="Cambria Math" panose="02040503050406030204" pitchFamily="18" charset="0"/>
                        </a:rPr>
                        <m:t>𝒙</m:t>
                      </m:r>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e>
                      </m:d>
                      <m:r>
                        <a:rPr lang="en-US" sz="2200" i="1">
                          <a:solidFill>
                            <a:prstClr val="black"/>
                          </a:solidFill>
                          <a:latin typeface="Cambria Math" panose="02040503050406030204" pitchFamily="18" charset="0"/>
                        </a:rPr>
                        <m:t>+</m:t>
                      </m:r>
                      <m:sSub>
                        <m:sSubPr>
                          <m:ctrlPr>
                            <a:rPr lang="en-US" sz="2200" b="1" i="1">
                              <a:solidFill>
                                <a:prstClr val="black"/>
                              </a:solidFill>
                              <a:latin typeface="Cambria Math" panose="02040503050406030204" pitchFamily="18" charset="0"/>
                            </a:rPr>
                          </m:ctrlPr>
                        </m:sSubPr>
                        <m:e>
                          <m:r>
                            <a:rPr lang="en-US" sz="2200" b="1" i="1">
                              <a:solidFill>
                                <a:prstClr val="black"/>
                              </a:solidFill>
                              <a:latin typeface="Cambria Math" panose="02040503050406030204" pitchFamily="18" charset="0"/>
                            </a:rPr>
                            <m:t>𝑹</m:t>
                          </m:r>
                        </m:e>
                        <m:sub>
                          <m:r>
                            <a:rPr lang="en-US" sz="2200" b="1" i="1">
                              <a:solidFill>
                                <a:prstClr val="black"/>
                              </a:solidFill>
                              <a:latin typeface="Cambria Math" panose="02040503050406030204" pitchFamily="18" charset="0"/>
                            </a:rPr>
                            <m:t>𝒐𝒖𝒕</m:t>
                          </m:r>
                        </m:sub>
                      </m:sSub>
                      <m:r>
                        <a:rPr lang="en-US" sz="2200" b="1" i="1">
                          <a:solidFill>
                            <a:prstClr val="black"/>
                          </a:solidFill>
                          <a:latin typeface="Cambria Math" panose="02040503050406030204" pitchFamily="18" charset="0"/>
                        </a:rPr>
                        <m:t>𝒚</m:t>
                      </m:r>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r>
                            <a:rPr lang="en-US" sz="2200" i="1">
                              <a:solidFill>
                                <a:prstClr val="black"/>
                              </a:solidFill>
                              <a:latin typeface="Cambria Math" panose="02040503050406030204" pitchFamily="18" charset="0"/>
                            </a:rPr>
                            <m:t>−1</m:t>
                          </m:r>
                        </m:e>
                      </m:d>
                    </m:oMath>
                  </m:oMathPara>
                </a14:m>
                <a:endParaRPr lang="en-US" sz="2200" i="1" dirty="0">
                  <a:solidFill>
                    <a:prstClr val="black"/>
                  </a:solidFill>
                  <a:latin typeface="Cambria Math" panose="02040503050406030204" pitchFamily="18" charset="0"/>
                </a:endParaRPr>
              </a:p>
              <a:p>
                <a:pPr algn="l" rtl="0"/>
                <a14:m>
                  <m:oMathPara xmlns:m="http://schemas.openxmlformats.org/officeDocument/2006/math">
                    <m:oMathParaPr>
                      <m:jc m:val="centerGroup"/>
                    </m:oMathParaPr>
                    <m:oMath xmlns:m="http://schemas.openxmlformats.org/officeDocument/2006/math">
                      <m:r>
                        <a:rPr lang="en-US" sz="2200" i="1">
                          <a:solidFill>
                            <a:prstClr val="black"/>
                          </a:solidFill>
                          <a:latin typeface="Cambria Math" panose="02040503050406030204" pitchFamily="18" charset="0"/>
                        </a:rPr>
                        <m:t>𝑜</m:t>
                      </m:r>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e>
                      </m:d>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𝜎</m:t>
                      </m:r>
                      <m:d>
                        <m:dPr>
                          <m:ctrlPr>
                            <a:rPr lang="en-US" sz="2200" i="1">
                              <a:solidFill>
                                <a:prstClr val="black"/>
                              </a:solidFill>
                              <a:latin typeface="Cambria Math" panose="02040503050406030204" pitchFamily="18" charset="0"/>
                            </a:rPr>
                          </m:ctrlPr>
                        </m:dPr>
                        <m:e>
                          <m:sSub>
                            <m:sSubPr>
                              <m:ctrlPr>
                                <a:rPr lang="en-US" sz="2200" b="1" i="1">
                                  <a:solidFill>
                                    <a:prstClr val="black"/>
                                  </a:solidFill>
                                  <a:latin typeface="Cambria Math" panose="02040503050406030204" pitchFamily="18" charset="0"/>
                                </a:rPr>
                              </m:ctrlPr>
                            </m:sSubPr>
                            <m:e>
                              <m:r>
                                <a:rPr lang="en-US" sz="2200" b="1" i="1">
                                  <a:solidFill>
                                    <a:prstClr val="black"/>
                                  </a:solidFill>
                                  <a:latin typeface="Cambria Math" panose="02040503050406030204" pitchFamily="18" charset="0"/>
                                </a:rPr>
                                <m:t>𝒂</m:t>
                              </m:r>
                            </m:e>
                            <m:sub>
                              <m:r>
                                <a:rPr lang="en-US" sz="2200" b="1" i="1">
                                  <a:solidFill>
                                    <a:prstClr val="black"/>
                                  </a:solidFill>
                                  <a:latin typeface="Cambria Math" panose="02040503050406030204" pitchFamily="18" charset="0"/>
                                </a:rPr>
                                <m:t>𝒐𝒖𝒕</m:t>
                              </m:r>
                            </m:sub>
                          </m:sSub>
                          <m:d>
                            <m:dPr>
                              <m:ctrlPr>
                                <a:rPr lang="en-US" sz="2200" i="1">
                                  <a:solidFill>
                                    <a:prstClr val="black"/>
                                  </a:solidFill>
                                  <a:latin typeface="Cambria Math" panose="02040503050406030204" pitchFamily="18" charset="0"/>
                                </a:rPr>
                              </m:ctrlPr>
                            </m:dPr>
                            <m:e>
                              <m:r>
                                <a:rPr lang="en-US" sz="2200" i="1">
                                  <a:solidFill>
                                    <a:prstClr val="black"/>
                                  </a:solidFill>
                                  <a:latin typeface="Cambria Math" panose="02040503050406030204" pitchFamily="18" charset="0"/>
                                </a:rPr>
                                <m:t>𝑡</m:t>
                              </m:r>
                            </m:e>
                          </m:d>
                        </m:e>
                      </m:d>
                    </m:oMath>
                  </m:oMathPara>
                </a14:m>
                <a:endParaRPr lang="he-IL" sz="2200" i="1"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91000" y="2386516"/>
                <a:ext cx="4520340" cy="813043"/>
              </a:xfrm>
              <a:prstGeom prst="rect">
                <a:avLst/>
              </a:prstGeom>
              <a:blipFill>
                <a:blip r:embed="rId5"/>
                <a:stretch>
                  <a:fillRect b="-7576"/>
                </a:stretch>
              </a:blipFill>
            </p:spPr>
            <p:txBody>
              <a:bodyPr/>
              <a:lstStyle/>
              <a:p>
                <a:r>
                  <a:rPr lang="de-DE">
                    <a:noFill/>
                  </a:rPr>
                  <a:t> </a:t>
                </a:r>
              </a:p>
            </p:txBody>
          </p:sp>
        </mc:Fallback>
      </mc:AlternateContent>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26</a:t>
            </a:fld>
            <a:endParaRPr lang="he-IL"/>
          </a:p>
        </p:txBody>
      </p:sp>
      <p:sp>
        <p:nvSpPr>
          <p:cNvPr id="12" name="Textfeld 11">
            <a:extLst>
              <a:ext uri="{FF2B5EF4-FFF2-40B4-BE49-F238E27FC236}">
                <a16:creationId xmlns:a16="http://schemas.microsoft.com/office/drawing/2014/main" id="{7A991BA9-1218-1549-8977-E5348BBA3D83}"/>
              </a:ext>
            </a:extLst>
          </p:cNvPr>
          <p:cNvSpPr txBox="1"/>
          <p:nvPr/>
        </p:nvSpPr>
        <p:spPr>
          <a:xfrm>
            <a:off x="4994492" y="3525228"/>
            <a:ext cx="3648756" cy="369332"/>
          </a:xfrm>
          <a:prstGeom prst="rect">
            <a:avLst/>
          </a:prstGeom>
          <a:noFill/>
        </p:spPr>
        <p:txBody>
          <a:bodyPr wrap="none" rtlCol="0">
            <a:spAutoFit/>
          </a:bodyPr>
          <a:lstStyle/>
          <a:p>
            <a:r>
              <a:rPr lang="de-DE" dirty="0"/>
              <a:t>(</a:t>
            </a:r>
            <a:r>
              <a:rPr lang="de-DE" dirty="0" err="1"/>
              <a:t>control</a:t>
            </a:r>
            <a:r>
              <a:rPr lang="de-DE" dirty="0"/>
              <a:t> </a:t>
            </a:r>
            <a:r>
              <a:rPr lang="de-DE" dirty="0" err="1"/>
              <a:t>read</a:t>
            </a:r>
            <a:r>
              <a:rPr lang="de-DE" dirty="0"/>
              <a:t> </a:t>
            </a:r>
            <a:r>
              <a:rPr lang="de-DE" dirty="0" err="1"/>
              <a:t>access</a:t>
            </a:r>
            <a:r>
              <a:rPr lang="de-DE" dirty="0"/>
              <a:t> </a:t>
            </a:r>
            <a:r>
              <a:rPr lang="de-DE" dirty="0" err="1"/>
              <a:t>to</a:t>
            </a:r>
            <a:r>
              <a:rPr lang="de-DE" dirty="0"/>
              <a:t> </a:t>
            </a:r>
            <a:r>
              <a:rPr lang="de-DE" dirty="0" err="1"/>
              <a:t>memory</a:t>
            </a:r>
            <a:r>
              <a:rPr lang="de-DE" dirty="0"/>
              <a:t> </a:t>
            </a:r>
            <a:r>
              <a:rPr lang="de-DE" dirty="0" err="1"/>
              <a:t>cell</a:t>
            </a:r>
            <a:r>
              <a:rPr lang="de-DE" dirty="0"/>
              <a:t>)</a:t>
            </a:r>
          </a:p>
        </p:txBody>
      </p:sp>
    </p:spTree>
    <p:extLst>
      <p:ext uri="{BB962C8B-B14F-4D97-AF65-F5344CB8AC3E}">
        <p14:creationId xmlns:p14="http://schemas.microsoft.com/office/powerpoint/2010/main" val="3745285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0"/>
            <a:r>
              <a:rPr lang="en-US" dirty="0"/>
              <a:t>LSTM Architecture – Output gate </a:t>
            </a:r>
            <a:endParaRPr lang="he-IL" dirty="0"/>
          </a:p>
        </p:txBody>
      </p:sp>
      <p:sp>
        <p:nvSpPr>
          <p:cNvPr id="3" name="מציין מיקום תוכן 2"/>
          <p:cNvSpPr>
            <a:spLocks noGrp="1"/>
          </p:cNvSpPr>
          <p:nvPr>
            <p:ph sz="quarter" idx="1"/>
          </p:nvPr>
        </p:nvSpPr>
        <p:spPr/>
        <p:txBody>
          <a:bodyPr>
            <a:normAutofit/>
          </a:bodyPr>
          <a:lstStyle/>
          <a:p>
            <a:pPr algn="l" rtl="0"/>
            <a:endParaRPr lang="en-US" sz="2800" dirty="0"/>
          </a:p>
          <a:p>
            <a:pPr algn="l" rtl="0"/>
            <a:endParaRPr lang="en-US" sz="2800" dirty="0"/>
          </a:p>
          <a:p>
            <a:pPr algn="l" rtl="0"/>
            <a:endParaRPr lang="he-IL" sz="2500" dirty="0"/>
          </a:p>
        </p:txBody>
      </p:sp>
      <p:grpSp>
        <p:nvGrpSpPr>
          <p:cNvPr id="9" name="Group 8"/>
          <p:cNvGrpSpPr/>
          <p:nvPr/>
        </p:nvGrpSpPr>
        <p:grpSpPr>
          <a:xfrm>
            <a:off x="179512" y="1600200"/>
            <a:ext cx="4274814" cy="4897993"/>
            <a:chOff x="1897514" y="1316159"/>
            <a:chExt cx="4834726" cy="5539529"/>
          </a:xfrm>
        </p:grpSpPr>
        <p:grpSp>
          <p:nvGrpSpPr>
            <p:cNvPr id="31" name="Group 30"/>
            <p:cNvGrpSpPr/>
            <p:nvPr/>
          </p:nvGrpSpPr>
          <p:grpSpPr>
            <a:xfrm>
              <a:off x="1897514" y="1316159"/>
              <a:ext cx="4834726" cy="5539529"/>
              <a:chOff x="1897514" y="1316159"/>
              <a:chExt cx="4834726" cy="5539529"/>
            </a:xfrm>
          </p:grpSpPr>
          <p:grpSp>
            <p:nvGrpSpPr>
              <p:cNvPr id="30" name="Group 29"/>
              <p:cNvGrpSpPr/>
              <p:nvPr/>
            </p:nvGrpSpPr>
            <p:grpSpPr>
              <a:xfrm>
                <a:off x="1897514" y="1316159"/>
                <a:ext cx="4834726" cy="5539529"/>
                <a:chOff x="1897514" y="1316159"/>
                <a:chExt cx="4834726" cy="5539529"/>
              </a:xfrm>
            </p:grpSpPr>
            <p:pic>
              <p:nvPicPr>
                <p:cNvPr id="4" name="Picture 3"/>
                <p:cNvPicPr>
                  <a:picLocks noChangeAspect="1"/>
                </p:cNvPicPr>
                <p:nvPr/>
              </p:nvPicPr>
              <p:blipFill rotWithShape="1">
                <a:blip r:embed="rId3"/>
                <a:srcRect l="-1" t="-190" r="42717" b="190"/>
                <a:stretch/>
              </p:blipFill>
              <p:spPr>
                <a:xfrm>
                  <a:off x="1897514" y="1316159"/>
                  <a:ext cx="4834726" cy="5539529"/>
                </a:xfrm>
                <a:prstGeom prst="rect">
                  <a:avLst/>
                </a:prstGeom>
              </p:spPr>
            </p:pic>
            <p:pic>
              <p:nvPicPr>
                <p:cNvPr id="24" name="Picture 23"/>
                <p:cNvPicPr>
                  <a:picLocks noChangeAspect="1"/>
                </p:cNvPicPr>
                <p:nvPr/>
              </p:nvPicPr>
              <p:blipFill>
                <a:blip r:embed="rId4"/>
                <a:stretch>
                  <a:fillRect/>
                </a:stretch>
              </p:blipFill>
              <p:spPr>
                <a:xfrm>
                  <a:off x="4211960" y="3789041"/>
                  <a:ext cx="216024" cy="144016"/>
                </a:xfrm>
                <a:prstGeom prst="rect">
                  <a:avLst/>
                </a:prstGeom>
              </p:spPr>
            </p:pic>
          </p:grpSp>
          <p:grpSp>
            <p:nvGrpSpPr>
              <p:cNvPr id="23" name="Group 22"/>
              <p:cNvGrpSpPr/>
              <p:nvPr/>
            </p:nvGrpSpPr>
            <p:grpSpPr>
              <a:xfrm>
                <a:off x="4239440" y="3789041"/>
                <a:ext cx="150873" cy="150873"/>
                <a:chOff x="611560" y="3653875"/>
                <a:chExt cx="432048" cy="432048"/>
              </a:xfrm>
            </p:grpSpPr>
            <p:grpSp>
              <p:nvGrpSpPr>
                <p:cNvPr id="8" name="Group 7"/>
                <p:cNvGrpSpPr/>
                <p:nvPr/>
              </p:nvGrpSpPr>
              <p:grpSpPr>
                <a:xfrm rot="5400000">
                  <a:off x="611560" y="3653875"/>
                  <a:ext cx="432048" cy="432048"/>
                  <a:chOff x="611560" y="3645024"/>
                  <a:chExt cx="432048" cy="432048"/>
                </a:xfrm>
              </p:grpSpPr>
              <p:sp>
                <p:nvSpPr>
                  <p:cNvPr id="5" name="Oval 4"/>
                  <p:cNvSpPr/>
                  <p:nvPr/>
                </p:nvSpPr>
                <p:spPr>
                  <a:xfrm>
                    <a:off x="611560" y="364502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7" name="Straight Connector 6"/>
                  <p:cNvCxnSpPr>
                    <a:stCxn id="5" idx="1"/>
                    <a:endCxn id="5" idx="5"/>
                  </p:cNvCxnSpPr>
                  <p:nvPr/>
                </p:nvCxnSpPr>
                <p:spPr>
                  <a:xfrm>
                    <a:off x="674832" y="3708296"/>
                    <a:ext cx="305504" cy="305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urved Connector 10"/>
                <p:cNvCxnSpPr>
                  <a:stCxn id="5" idx="2"/>
                  <a:endCxn id="5" idx="5"/>
                </p:cNvCxnSpPr>
                <p:nvPr/>
              </p:nvCxnSpPr>
              <p:spPr>
                <a:xfrm rot="16200000" flipH="1" flipV="1">
                  <a:off x="566820" y="3761887"/>
                  <a:ext cx="368776" cy="152752"/>
                </a:xfrm>
                <a:prstGeom prst="curvedConnector4">
                  <a:avLst>
                    <a:gd name="adj1" fmla="val -87408"/>
                    <a:gd name="adj2" fmla="val 463404"/>
                  </a:avLst>
                </a:prstGeom>
                <a:ln>
                  <a:prstDash val="dash"/>
                  <a:tailEnd type="triangle"/>
                </a:ln>
              </p:spPr>
              <p:style>
                <a:lnRef idx="1">
                  <a:schemeClr val="dk1"/>
                </a:lnRef>
                <a:fillRef idx="0">
                  <a:schemeClr val="dk1"/>
                </a:fillRef>
                <a:effectRef idx="0">
                  <a:schemeClr val="dk1"/>
                </a:effectRef>
                <a:fontRef idx="minor">
                  <a:schemeClr val="tx1"/>
                </a:fontRef>
              </p:style>
            </p:cxnSp>
          </p:grpSp>
        </p:grpSp>
        <p:sp>
          <p:nvSpPr>
            <p:cNvPr id="6" name="Rectangle 5"/>
            <p:cNvSpPr/>
            <p:nvPr/>
          </p:nvSpPr>
          <p:spPr>
            <a:xfrm>
              <a:off x="3558791" y="1724507"/>
              <a:ext cx="1512168" cy="1656184"/>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mc:AlternateContent xmlns:mc="http://schemas.openxmlformats.org/markup-compatibility/2006" xmlns:a14="http://schemas.microsoft.com/office/drawing/2010/main">
        <mc:Choice Requires="a14">
          <p:sp>
            <p:nvSpPr>
              <p:cNvPr id="16" name="TextBox 15"/>
              <p:cNvSpPr txBox="1"/>
              <p:nvPr/>
            </p:nvSpPr>
            <p:spPr>
              <a:xfrm>
                <a:off x="4792974" y="2484658"/>
                <a:ext cx="3457228" cy="911275"/>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sz="2500" b="1" i="1">
                          <a:solidFill>
                            <a:prstClr val="black"/>
                          </a:solidFill>
                          <a:latin typeface="Cambria Math" panose="02040503050406030204" pitchFamily="18" charset="0"/>
                        </a:rPr>
                        <m:t>𝒚</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r>
                        <a:rPr lang="en-US" sz="2500"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𝒉</m:t>
                      </m:r>
                      <m:d>
                        <m:dPr>
                          <m:ctrlPr>
                            <a:rPr lang="en-US" sz="2500" i="1">
                              <a:solidFill>
                                <a:prstClr val="black"/>
                              </a:solidFill>
                              <a:latin typeface="Cambria Math" panose="02040503050406030204" pitchFamily="18" charset="0"/>
                            </a:rPr>
                          </m:ctrlPr>
                        </m:dPr>
                        <m:e>
                          <m:r>
                            <a:rPr lang="en-US" sz="2500" b="1" i="1">
                              <a:solidFill>
                                <a:prstClr val="black"/>
                              </a:solidFill>
                              <a:latin typeface="Cambria Math" panose="02040503050406030204" pitchFamily="18" charset="0"/>
                            </a:rPr>
                            <m:t>𝒄</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e>
                      </m:d>
                      <m:r>
                        <a:rPr lang="en-US" sz="2500" i="1">
                          <a:solidFill>
                            <a:prstClr val="black"/>
                          </a:solidFill>
                          <a:latin typeface="Cambria Math" panose="02040503050406030204" pitchFamily="18" charset="0"/>
                        </a:rPr>
                        <m:t>⊙</m:t>
                      </m:r>
                      <m:r>
                        <a:rPr lang="en-US" sz="2500" b="1" i="1">
                          <a:solidFill>
                            <a:prstClr val="black"/>
                          </a:solidFill>
                          <a:latin typeface="Cambria Math" panose="02040503050406030204" pitchFamily="18" charset="0"/>
                        </a:rPr>
                        <m:t>𝒐</m:t>
                      </m:r>
                      <m:d>
                        <m:dPr>
                          <m:ctrlPr>
                            <a:rPr lang="en-US" sz="2500" i="1">
                              <a:solidFill>
                                <a:prstClr val="black"/>
                              </a:solidFill>
                              <a:latin typeface="Cambria Math" panose="02040503050406030204" pitchFamily="18" charset="0"/>
                            </a:rPr>
                          </m:ctrlPr>
                        </m:dPr>
                        <m:e>
                          <m:r>
                            <a:rPr lang="en-US" sz="2500" i="1">
                              <a:solidFill>
                                <a:prstClr val="black"/>
                              </a:solidFill>
                              <a:latin typeface="Cambria Math" panose="02040503050406030204" pitchFamily="18" charset="0"/>
                            </a:rPr>
                            <m:t>𝑡</m:t>
                          </m:r>
                        </m:e>
                      </m:d>
                    </m:oMath>
                  </m:oMathPara>
                </a14:m>
                <a:endParaRPr lang="he-IL" sz="2500" i="1" dirty="0">
                  <a:solidFill>
                    <a:prstClr val="black"/>
                  </a:solidFill>
                </a:endParaRPr>
              </a:p>
              <a:p>
                <a:pPr algn="l" rtl="0"/>
                <a:endParaRPr lang="he-IL" sz="2500" i="1" dirty="0">
                  <a:solidFill>
                    <a:prstClr val="black"/>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792974" y="2484658"/>
                <a:ext cx="3457228" cy="911275"/>
              </a:xfrm>
              <a:prstGeom prst="rect">
                <a:avLst/>
              </a:prstGeom>
              <a:blipFill>
                <a:blip r:embed="rId5"/>
                <a:stretch>
                  <a:fillRect l="-2930" t="-5479" r="-2930" b="-15068"/>
                </a:stretch>
              </a:blipFill>
            </p:spPr>
            <p:txBody>
              <a:bodyPr/>
              <a:lstStyle/>
              <a:p>
                <a:r>
                  <a:rPr lang="de-DE">
                    <a:noFill/>
                  </a:rPr>
                  <a:t> </a:t>
                </a:r>
              </a:p>
            </p:txBody>
          </p:sp>
        </mc:Fallback>
      </mc:AlternateContent>
      <p:sp>
        <p:nvSpPr>
          <p:cNvPr id="10" name="מציין מיקום של מספר שקופית 9"/>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27</a:t>
            </a:fld>
            <a:endParaRPr lang="he-IL"/>
          </a:p>
        </p:txBody>
      </p:sp>
      <p:sp>
        <p:nvSpPr>
          <p:cNvPr id="12" name="Textfeld 11">
            <a:extLst>
              <a:ext uri="{FF2B5EF4-FFF2-40B4-BE49-F238E27FC236}">
                <a16:creationId xmlns:a16="http://schemas.microsoft.com/office/drawing/2014/main" id="{55401CD9-9730-0248-8CE8-191153053C89}"/>
              </a:ext>
            </a:extLst>
          </p:cNvPr>
          <p:cNvSpPr txBox="1"/>
          <p:nvPr/>
        </p:nvSpPr>
        <p:spPr>
          <a:xfrm>
            <a:off x="4765068" y="3358246"/>
            <a:ext cx="3528530" cy="646331"/>
          </a:xfrm>
          <a:prstGeom prst="rect">
            <a:avLst/>
          </a:prstGeom>
          <a:noFill/>
        </p:spPr>
        <p:txBody>
          <a:bodyPr wrap="none" rtlCol="0">
            <a:spAutoFit/>
          </a:bodyPr>
          <a:lstStyle/>
          <a:p>
            <a:r>
              <a:rPr lang="de-DE" dirty="0"/>
              <a:t>(</a:t>
            </a:r>
            <a:r>
              <a:rPr lang="de-DE" dirty="0" err="1"/>
              <a:t>control</a:t>
            </a:r>
            <a:r>
              <a:rPr lang="de-DE" dirty="0"/>
              <a:t> </a:t>
            </a:r>
            <a:r>
              <a:rPr lang="de-DE" dirty="0" err="1"/>
              <a:t>outputting</a:t>
            </a:r>
            <a:r>
              <a:rPr lang="de-DE" dirty="0"/>
              <a:t> </a:t>
            </a:r>
            <a:r>
              <a:rPr lang="de-DE" dirty="0" err="1"/>
              <a:t>of</a:t>
            </a:r>
            <a:r>
              <a:rPr lang="de-DE" dirty="0"/>
              <a:t> </a:t>
            </a:r>
            <a:r>
              <a:rPr lang="de-DE" dirty="0" err="1"/>
              <a:t>memory</a:t>
            </a:r>
            <a:r>
              <a:rPr lang="de-DE" dirty="0"/>
              <a:t> </a:t>
            </a:r>
            <a:r>
              <a:rPr lang="de-DE" dirty="0" err="1"/>
              <a:t>cell</a:t>
            </a:r>
            <a:endParaRPr lang="de-DE" dirty="0"/>
          </a:p>
          <a:p>
            <a:r>
              <a:rPr lang="de-DE" dirty="0" err="1"/>
              <a:t>content</a:t>
            </a:r>
            <a:r>
              <a:rPr lang="de-DE" dirty="0"/>
              <a:t> via o(t))</a:t>
            </a:r>
          </a:p>
        </p:txBody>
      </p:sp>
    </p:spTree>
    <p:extLst>
      <p:ext uri="{BB962C8B-B14F-4D97-AF65-F5344CB8AC3E}">
        <p14:creationId xmlns:p14="http://schemas.microsoft.com/office/powerpoint/2010/main" val="3125823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Forward Pass</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sz="quarter" idx="1"/>
              </p:nvPr>
            </p:nvSpPr>
            <p:spPr>
              <a:xfrm>
                <a:off x="457200" y="1600200"/>
                <a:ext cx="8075240" cy="1029706"/>
              </a:xfrm>
            </p:spPr>
            <p:txBody>
              <a:bodyPr>
                <a:normAutofit/>
              </a:bodyPr>
              <a:lstStyle/>
              <a:p>
                <a:pPr algn="l" rtl="0"/>
                <a:r>
                  <a:rPr lang="en-US" sz="2800" dirty="0"/>
                  <a:t>The cell state </a:t>
                </a:r>
                <a14:m>
                  <m:oMath xmlns:m="http://schemas.openxmlformats.org/officeDocument/2006/math">
                    <m:r>
                      <a:rPr lang="en-US" sz="2800" b="0" i="1" smtClean="0">
                        <a:latin typeface="Cambria Math" panose="02040503050406030204" pitchFamily="18" charset="0"/>
                      </a:rPr>
                      <m:t>𝑐</m:t>
                    </m:r>
                  </m:oMath>
                </a14:m>
                <a:r>
                  <a:rPr lang="en-US" sz="2800" dirty="0"/>
                  <a:t> is updated based on its current state and 3 inputs: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𝑎</m:t>
                        </m:r>
                      </m:e>
                      <m:sub>
                        <m:r>
                          <a:rPr lang="en-US" sz="2800" b="0" i="1" smtClean="0">
                            <a:latin typeface="Cambria Math" panose="02040503050406030204" pitchFamily="18" charset="0"/>
                          </a:rPr>
                          <m:t>𝑧</m:t>
                        </m:r>
                      </m:sub>
                    </m:sSub>
                  </m:oMath>
                </a14:m>
                <a:r>
                  <a:rPr lang="en-US" sz="2800" dirty="0"/>
                  <a:t> , </a:t>
                </a:r>
                <a14:m>
                  <m:oMath xmlns:m="http://schemas.openxmlformats.org/officeDocument/2006/math">
                    <m:sSub>
                      <m:sSubPr>
                        <m:ctrlPr>
                          <a:rPr lang="en-US" sz="2800" b="0" i="1" smtClean="0">
                            <a:latin typeface="Cambria Math" panose="02040503050406030204" pitchFamily="18" charset="0"/>
                          </a:rPr>
                        </m:ctrlPr>
                      </m:sSubPr>
                      <m:e>
                        <m:r>
                          <a:rPr lang="en-US" sz="2800" i="1" smtClean="0">
                            <a:latin typeface="Cambria Math" panose="02040503050406030204" pitchFamily="18" charset="0"/>
                          </a:rPr>
                          <m:t>𝑎</m:t>
                        </m:r>
                      </m:e>
                      <m:sub>
                        <m:r>
                          <a:rPr lang="en-US" sz="2800" b="0" i="1" smtClean="0">
                            <a:latin typeface="Cambria Math" panose="02040503050406030204" pitchFamily="18" charset="0"/>
                          </a:rPr>
                          <m:t>𝑖𝑛</m:t>
                        </m:r>
                      </m:sub>
                    </m:sSub>
                  </m:oMath>
                </a14:m>
                <a:r>
                  <a:rPr lang="en-US" sz="2800" dirty="0"/>
                  <a:t> , </a:t>
                </a:r>
                <a14:m>
                  <m:oMath xmlns:m="http://schemas.openxmlformats.org/officeDocument/2006/math">
                    <m:sSub>
                      <m:sSubPr>
                        <m:ctrlPr>
                          <a:rPr lang="en-US" sz="2800" b="0" i="1" smtClean="0">
                            <a:latin typeface="Cambria Math" panose="02040503050406030204" pitchFamily="18" charset="0"/>
                          </a:rPr>
                        </m:ctrlPr>
                      </m:sSubPr>
                      <m:e>
                        <m:r>
                          <a:rPr lang="en-US" sz="2800" i="1" smtClean="0">
                            <a:latin typeface="Cambria Math" panose="02040503050406030204" pitchFamily="18" charset="0"/>
                          </a:rPr>
                          <m:t>𝑎</m:t>
                        </m:r>
                      </m:e>
                      <m:sub>
                        <m:r>
                          <a:rPr lang="en-US" sz="2800" b="0" i="1" smtClean="0">
                            <a:latin typeface="Cambria Math" panose="02040503050406030204" pitchFamily="18" charset="0"/>
                          </a:rPr>
                          <m:t>𝑜𝑢𝑡</m:t>
                        </m:r>
                      </m:sub>
                    </m:sSub>
                  </m:oMath>
                </a14:m>
                <a:endParaRPr lang="en-US" sz="2800" b="0" dirty="0"/>
              </a:p>
            </p:txBody>
          </p:sp>
        </mc:Choice>
        <mc:Fallback xmlns="">
          <p:sp>
            <p:nvSpPr>
              <p:cNvPr id="3" name="מציין מיקום תוכן 2"/>
              <p:cNvSpPr>
                <a:spLocks noGrp="1" noRot="1" noChangeAspect="1" noMove="1" noResize="1" noEditPoints="1" noAdjustHandles="1" noChangeArrowheads="1" noChangeShapeType="1" noTextEdit="1"/>
              </p:cNvSpPr>
              <p:nvPr>
                <p:ph sz="quarter" idx="1"/>
              </p:nvPr>
            </p:nvSpPr>
            <p:spPr>
              <a:xfrm>
                <a:off x="457200" y="1600200"/>
                <a:ext cx="8075240" cy="1029706"/>
              </a:xfrm>
              <a:blipFill rotWithShape="0">
                <a:blip r:embed="rId3"/>
                <a:stretch>
                  <a:fillRect l="-604" t="-6548" b="-833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24079" y="3021398"/>
                <a:ext cx="6891694" cy="526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𝑧</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𝑊</m:t>
                          </m:r>
                        </m:e>
                        <m:sub>
                          <m:r>
                            <a:rPr lang="en-US" sz="2500" i="1" smtClean="0">
                              <a:solidFill>
                                <a:prstClr val="black"/>
                              </a:solidFill>
                              <a:latin typeface="Cambria Math" panose="02040503050406030204" pitchFamily="18" charset="0"/>
                            </a:rPr>
                            <m:t>𝑧</m:t>
                          </m:r>
                        </m:sub>
                      </m:sSub>
                      <m:r>
                        <a:rPr lang="en-US" sz="2500" i="1" smtClean="0">
                          <a:solidFill>
                            <a:prstClr val="black"/>
                          </a:solidFill>
                          <a:latin typeface="Cambria Math" panose="02040503050406030204" pitchFamily="18" charset="0"/>
                        </a:rPr>
                        <m:t>𝑥</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𝑅</m:t>
                          </m:r>
                        </m:e>
                        <m:sub>
                          <m:r>
                            <a:rPr lang="en-US" sz="2500" i="1" smtClean="0">
                              <a:solidFill>
                                <a:prstClr val="black"/>
                              </a:solidFill>
                              <a:latin typeface="Cambria Math" panose="02040503050406030204" pitchFamily="18" charset="0"/>
                            </a:rPr>
                            <m:t>𝑧</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𝑦</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r>
                                <a:rPr lang="en-US" sz="2500" i="1" smtClean="0">
                                  <a:solidFill>
                                    <a:prstClr val="black"/>
                                  </a:solidFill>
                                  <a:latin typeface="Cambria Math" panose="02040503050406030204" pitchFamily="18" charset="0"/>
                                </a:rPr>
                                <m:t>−1</m:t>
                              </m:r>
                            </m:e>
                          </m:d>
                        </m:e>
                      </m:d>
                      <m:r>
                        <a:rPr lang="en-US" sz="2500" i="1" smtClean="0">
                          <a:solidFill>
                            <a:prstClr val="black"/>
                          </a:solidFill>
                          <a:latin typeface="Cambria Math" panose="02040503050406030204" pitchFamily="18" charset="0"/>
                        </a:rPr>
                        <m:t> , </m:t>
                      </m:r>
                      <m:r>
                        <a:rPr lang="en-US" sz="2500" i="1" smtClean="0">
                          <a:solidFill>
                            <a:prstClr val="black"/>
                          </a:solidFill>
                          <a:latin typeface="Cambria Math" panose="02040503050406030204" pitchFamily="18" charset="0"/>
                        </a:rPr>
                        <m:t>𝑧</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𝑔</m:t>
                      </m:r>
                      <m:d>
                        <m:dPr>
                          <m:ctrlPr>
                            <a:rPr lang="en-US" sz="2500" i="1" smtClean="0">
                              <a:solidFill>
                                <a:prstClr val="black"/>
                              </a:solidFill>
                              <a:latin typeface="Cambria Math" panose="02040503050406030204" pitchFamily="18" charset="0"/>
                            </a:rPr>
                          </m:ctrlPr>
                        </m:dPr>
                        <m:e>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𝑧</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24079" y="3021398"/>
                <a:ext cx="6891694" cy="526554"/>
              </a:xfrm>
              <a:prstGeom prst="rect">
                <a:avLst/>
              </a:prstGeom>
              <a:blipFill rotWithShape="0">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0631" y="3627633"/>
                <a:ext cx="7300396" cy="526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𝑖𝑛</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𝑊</m:t>
                          </m:r>
                        </m:e>
                        <m:sub>
                          <m:r>
                            <a:rPr lang="en-US" sz="2500" i="1" smtClean="0">
                              <a:solidFill>
                                <a:prstClr val="black"/>
                              </a:solidFill>
                              <a:latin typeface="Cambria Math" panose="02040503050406030204" pitchFamily="18" charset="0"/>
                            </a:rPr>
                            <m:t>𝑖𝑛</m:t>
                          </m:r>
                        </m:sub>
                      </m:sSub>
                      <m:r>
                        <a:rPr lang="en-US" sz="2500" i="1" smtClean="0">
                          <a:solidFill>
                            <a:prstClr val="black"/>
                          </a:solidFill>
                          <a:latin typeface="Cambria Math" panose="02040503050406030204" pitchFamily="18" charset="0"/>
                        </a:rPr>
                        <m:t>𝑥</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𝑅</m:t>
                          </m:r>
                        </m:e>
                        <m:sub>
                          <m:r>
                            <a:rPr lang="en-US" sz="2500" i="1" smtClean="0">
                              <a:solidFill>
                                <a:prstClr val="black"/>
                              </a:solidFill>
                              <a:latin typeface="Cambria Math" panose="02040503050406030204" pitchFamily="18" charset="0"/>
                            </a:rPr>
                            <m:t>𝑖𝑛</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𝑦</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r>
                                <a:rPr lang="en-US" sz="2500" i="1" smtClean="0">
                                  <a:solidFill>
                                    <a:prstClr val="black"/>
                                  </a:solidFill>
                                  <a:latin typeface="Cambria Math" panose="02040503050406030204" pitchFamily="18" charset="0"/>
                                </a:rPr>
                                <m:t>−1</m:t>
                              </m:r>
                            </m:e>
                          </m:d>
                        </m:e>
                      </m:d>
                      <m:r>
                        <a:rPr lang="en-US" sz="2500" i="1" smtClean="0">
                          <a:solidFill>
                            <a:prstClr val="black"/>
                          </a:solidFill>
                          <a:latin typeface="Cambria Math" panose="02040503050406030204" pitchFamily="18" charset="0"/>
                        </a:rPr>
                        <m:t> , </m:t>
                      </m:r>
                      <m:r>
                        <a:rPr lang="en-US" sz="2500" i="1" smtClean="0">
                          <a:solidFill>
                            <a:prstClr val="black"/>
                          </a:solidFill>
                          <a:latin typeface="Cambria Math" panose="02040503050406030204" pitchFamily="18" charset="0"/>
                        </a:rPr>
                        <m:t>𝑖</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𝜎</m:t>
                      </m:r>
                      <m:d>
                        <m:dPr>
                          <m:ctrlPr>
                            <a:rPr lang="en-US" sz="2500" i="1" smtClean="0">
                              <a:solidFill>
                                <a:prstClr val="black"/>
                              </a:solidFill>
                              <a:latin typeface="Cambria Math" panose="02040503050406030204" pitchFamily="18" charset="0"/>
                            </a:rPr>
                          </m:ctrlPr>
                        </m:dPr>
                        <m:e>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𝑖𝑛</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0631" y="3627633"/>
                <a:ext cx="7300396" cy="526554"/>
              </a:xfrm>
              <a:prstGeom prst="rect">
                <a:avLst/>
              </a:prstGeom>
              <a:blipFill rotWithShape="0">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200" y="4701358"/>
                <a:ext cx="8011809" cy="526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𝑜𝑢𝑡</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𝑊</m:t>
                          </m:r>
                        </m:e>
                        <m:sub>
                          <m:r>
                            <a:rPr lang="en-US" sz="2500" i="1" smtClean="0">
                              <a:solidFill>
                                <a:prstClr val="black"/>
                              </a:solidFill>
                              <a:latin typeface="Cambria Math" panose="02040503050406030204" pitchFamily="18" charset="0"/>
                            </a:rPr>
                            <m:t>𝑜𝑢𝑡</m:t>
                          </m:r>
                        </m:sub>
                      </m:sSub>
                      <m:r>
                        <a:rPr lang="en-US" sz="2500" i="1" smtClean="0">
                          <a:solidFill>
                            <a:prstClr val="black"/>
                          </a:solidFill>
                          <a:latin typeface="Cambria Math" panose="02040503050406030204" pitchFamily="18" charset="0"/>
                        </a:rPr>
                        <m:t>𝑥</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𝑅</m:t>
                          </m:r>
                        </m:e>
                        <m:sub>
                          <m:r>
                            <a:rPr lang="en-US" sz="2500" i="1" smtClean="0">
                              <a:solidFill>
                                <a:prstClr val="black"/>
                              </a:solidFill>
                              <a:latin typeface="Cambria Math" panose="02040503050406030204" pitchFamily="18" charset="0"/>
                            </a:rPr>
                            <m:t>𝑜𝑢𝑡</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𝑦</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r>
                                <a:rPr lang="en-US" sz="2500" i="1" smtClean="0">
                                  <a:solidFill>
                                    <a:prstClr val="black"/>
                                  </a:solidFill>
                                  <a:latin typeface="Cambria Math" panose="02040503050406030204" pitchFamily="18" charset="0"/>
                                </a:rPr>
                                <m:t>−1</m:t>
                              </m:r>
                            </m:e>
                          </m:d>
                        </m:e>
                      </m:d>
                      <m:r>
                        <a:rPr lang="en-US" sz="2500" i="1" smtClean="0">
                          <a:solidFill>
                            <a:prstClr val="black"/>
                          </a:solidFill>
                          <a:latin typeface="Cambria Math" panose="02040503050406030204" pitchFamily="18" charset="0"/>
                        </a:rPr>
                        <m:t> , </m:t>
                      </m:r>
                      <m:r>
                        <a:rPr lang="en-US" sz="2500" i="1" smtClean="0">
                          <a:solidFill>
                            <a:prstClr val="black"/>
                          </a:solidFill>
                          <a:latin typeface="Cambria Math" panose="02040503050406030204" pitchFamily="18" charset="0"/>
                        </a:rPr>
                        <m:t>𝑜</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𝜎</m:t>
                      </m:r>
                      <m:d>
                        <m:dPr>
                          <m:ctrlPr>
                            <a:rPr lang="en-US" sz="2500" i="1" smtClean="0">
                              <a:solidFill>
                                <a:prstClr val="black"/>
                              </a:solidFill>
                              <a:latin typeface="Cambria Math" panose="02040503050406030204" pitchFamily="18" charset="0"/>
                            </a:rPr>
                          </m:ctrlPr>
                        </m:dPr>
                        <m:e>
                          <m:sSub>
                            <m:sSubPr>
                              <m:ctrlPr>
                                <a:rPr lang="en-US" sz="2500" i="1" smtClean="0">
                                  <a:solidFill>
                                    <a:prstClr val="black"/>
                                  </a:solidFill>
                                  <a:latin typeface="Cambria Math" panose="02040503050406030204" pitchFamily="18" charset="0"/>
                                </a:rPr>
                              </m:ctrlPr>
                            </m:sSubPr>
                            <m:e>
                              <m:r>
                                <a:rPr lang="en-US" sz="2500" i="1" smtClean="0">
                                  <a:solidFill>
                                    <a:prstClr val="black"/>
                                  </a:solidFill>
                                  <a:latin typeface="Cambria Math" panose="02040503050406030204" pitchFamily="18" charset="0"/>
                                </a:rPr>
                                <m:t>𝑎</m:t>
                              </m:r>
                            </m:e>
                            <m:sub>
                              <m:r>
                                <a:rPr lang="en-US" sz="2500" i="1" smtClean="0">
                                  <a:solidFill>
                                    <a:prstClr val="black"/>
                                  </a:solidFill>
                                  <a:latin typeface="Cambria Math" panose="02040503050406030204" pitchFamily="18" charset="0"/>
                                </a:rPr>
                                <m:t>𝑜𝑢𝑡</m:t>
                              </m:r>
                            </m:sub>
                          </m:sSub>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oMath>
                  </m:oMathPara>
                </a14:m>
                <a:endParaRPr lang="he-IL" sz="2500" i="1"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7200" y="4701358"/>
                <a:ext cx="8011809" cy="526554"/>
              </a:xfrm>
              <a:prstGeom prst="rect">
                <a:avLst/>
              </a:prstGeom>
              <a:blipFill rotWithShape="0">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34058" y="4254485"/>
                <a:ext cx="4273542" cy="477054"/>
              </a:xfrm>
              <a:prstGeom prst="rect">
                <a:avLst/>
              </a:prstGeom>
              <a:noFill/>
            </p:spPr>
            <p:txBody>
              <a:bodyPr wrap="none" rtlCol="1">
                <a:spAutoFit/>
              </a:bodyPr>
              <a:lstStyle/>
              <a:p>
                <a:pPr algn="l" rtl="0"/>
                <a14:m>
                  <m:oMathPara xmlns:m="http://schemas.openxmlformats.org/officeDocument/2006/math">
                    <m:oMathParaPr>
                      <m:jc m:val="left"/>
                    </m:oMathParaPr>
                    <m:oMath xmlns:m="http://schemas.openxmlformats.org/officeDocument/2006/math">
                      <m:r>
                        <a:rPr lang="en-US" sz="2500" i="1" smtClean="0">
                          <a:solidFill>
                            <a:prstClr val="black"/>
                          </a:solidFill>
                          <a:latin typeface="Cambria Math" panose="02040503050406030204" pitchFamily="18" charset="0"/>
                        </a:rPr>
                        <m:t>𝑐</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𝑧</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𝑖</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𝑐</m:t>
                      </m:r>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𝑡</m:t>
                      </m:r>
                      <m:r>
                        <a:rPr lang="en-US" sz="2500" i="1" smtClean="0">
                          <a:solidFill>
                            <a:prstClr val="black"/>
                          </a:solidFill>
                          <a:latin typeface="Cambria Math" panose="02040503050406030204" pitchFamily="18" charset="0"/>
                        </a:rPr>
                        <m:t>−1)</m:t>
                      </m:r>
                    </m:oMath>
                  </m:oMathPara>
                </a14:m>
                <a:endParaRPr lang="he-IL" sz="2500" i="1"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034058" y="4254485"/>
                <a:ext cx="4273542" cy="477054"/>
              </a:xfrm>
              <a:prstGeom prst="rect">
                <a:avLst/>
              </a:prstGeom>
              <a:blipFill rotWithShape="0">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301136" y="5278710"/>
                <a:ext cx="3337580" cy="5265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sz="2500" i="1" smtClean="0">
                          <a:solidFill>
                            <a:prstClr val="black"/>
                          </a:solidFill>
                          <a:latin typeface="Cambria Math" panose="02040503050406030204" pitchFamily="18" charset="0"/>
                        </a:rPr>
                        <m:t>𝑦</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h</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𝑐</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e>
                      </m:d>
                      <m:r>
                        <a:rPr lang="en-US" sz="2500" i="1" smtClean="0">
                          <a:solidFill>
                            <a:prstClr val="black"/>
                          </a:solidFill>
                          <a:latin typeface="Cambria Math" panose="02040503050406030204" pitchFamily="18" charset="0"/>
                        </a:rPr>
                        <m:t>⊙</m:t>
                      </m:r>
                      <m:r>
                        <a:rPr lang="en-US" sz="2500" i="1" smtClean="0">
                          <a:solidFill>
                            <a:prstClr val="black"/>
                          </a:solidFill>
                          <a:latin typeface="Cambria Math" panose="02040503050406030204" pitchFamily="18" charset="0"/>
                        </a:rPr>
                        <m:t>𝑜</m:t>
                      </m:r>
                      <m:d>
                        <m:dPr>
                          <m:ctrlPr>
                            <a:rPr lang="en-US" sz="2500" i="1" smtClean="0">
                              <a:solidFill>
                                <a:prstClr val="black"/>
                              </a:solidFill>
                              <a:latin typeface="Cambria Math" panose="02040503050406030204" pitchFamily="18" charset="0"/>
                            </a:rPr>
                          </m:ctrlPr>
                        </m:dPr>
                        <m:e>
                          <m:r>
                            <a:rPr lang="en-US" sz="2500" i="1" smtClean="0">
                              <a:solidFill>
                                <a:prstClr val="black"/>
                              </a:solidFill>
                              <a:latin typeface="Cambria Math" panose="02040503050406030204" pitchFamily="18" charset="0"/>
                            </a:rPr>
                            <m:t>𝑡</m:t>
                          </m:r>
                        </m:e>
                      </m:d>
                    </m:oMath>
                  </m:oMathPara>
                </a14:m>
                <a:endParaRPr lang="he-IL" sz="2500" i="1" dirty="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301136" y="5278710"/>
                <a:ext cx="3337580" cy="526554"/>
              </a:xfrm>
              <a:prstGeom prst="rect">
                <a:avLst/>
              </a:prstGeom>
              <a:blipFill rotWithShape="0">
                <a:blip r:embed="rId8"/>
                <a:stretch>
                  <a:fillRect/>
                </a:stretch>
              </a:blipFill>
            </p:spPr>
            <p:txBody>
              <a:bodyPr/>
              <a:lstStyle/>
              <a:p>
                <a:r>
                  <a:rPr lang="he-IL">
                    <a:noFill/>
                  </a:rPr>
                  <a:t> </a:t>
                </a:r>
              </a:p>
            </p:txBody>
          </p:sp>
        </mc:Fallback>
      </mc:AlternateContent>
      <p:sp>
        <p:nvSpPr>
          <p:cNvPr id="5" name="מציין מיקום של מספר שקופית 4"/>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28</a:t>
            </a:fld>
            <a:endParaRPr lang="he-IL"/>
          </a:p>
        </p:txBody>
      </p:sp>
    </p:spTree>
    <p:extLst>
      <p:ext uri="{BB962C8B-B14F-4D97-AF65-F5344CB8AC3E}">
        <p14:creationId xmlns:p14="http://schemas.microsoft.com/office/powerpoint/2010/main" val="2227854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Backward Pass</a:t>
            </a:r>
          </a:p>
        </p:txBody>
      </p:sp>
      <p:sp>
        <p:nvSpPr>
          <p:cNvPr id="6" name="Inhaltsplatzhalter 5">
            <a:extLst>
              <a:ext uri="{FF2B5EF4-FFF2-40B4-BE49-F238E27FC236}">
                <a16:creationId xmlns:a16="http://schemas.microsoft.com/office/drawing/2014/main" id="{BB1E4135-6E79-FE4C-AD43-398119F801EF}"/>
              </a:ext>
            </a:extLst>
          </p:cNvPr>
          <p:cNvSpPr>
            <a:spLocks noGrp="1"/>
          </p:cNvSpPr>
          <p:nvPr>
            <p:ph idx="1"/>
          </p:nvPr>
        </p:nvSpPr>
        <p:spPr/>
        <p:txBody>
          <a:bodyPr/>
          <a:lstStyle/>
          <a:p>
            <a:r>
              <a:rPr lang="en-US" dirty="0"/>
              <a:t>Errors arriving at cell outputs are </a:t>
            </a:r>
            <a:r>
              <a:rPr lang="en-US" dirty="0" err="1"/>
              <a:t>propogated</a:t>
            </a:r>
            <a:r>
              <a:rPr lang="en-US" dirty="0"/>
              <a:t> to the CEC</a:t>
            </a:r>
          </a:p>
          <a:p>
            <a:r>
              <a:rPr lang="en-US" dirty="0"/>
              <a:t>Errors can stay for a long time inside the CEC</a:t>
            </a:r>
          </a:p>
          <a:p>
            <a:r>
              <a:rPr lang="en-US" dirty="0"/>
              <a:t>This ensures non-decaying error</a:t>
            </a:r>
          </a:p>
          <a:p>
            <a:r>
              <a:rPr lang="en-US" dirty="0"/>
              <a:t>Can bridge time lags between input events and target signals</a:t>
            </a:r>
          </a:p>
          <a:p>
            <a:endParaRPr lang="en-US" sz="2800" dirty="0"/>
          </a:p>
          <a:p>
            <a:endParaRPr lang="en-US" sz="2800" dirty="0"/>
          </a:p>
          <a:p>
            <a:r>
              <a:rPr lang="en-US" dirty="0"/>
              <a:t>(details left out here)</a:t>
            </a:r>
          </a:p>
          <a:p>
            <a:endParaRPr lang="de-DE" dirty="0"/>
          </a:p>
        </p:txBody>
      </p:sp>
      <p:sp>
        <p:nvSpPr>
          <p:cNvPr id="3" name="מציין מיקום של מספר שקופית 2"/>
          <p:cNvSpPr>
            <a:spLocks noGrp="1"/>
          </p:cNvSpPr>
          <p:nvPr>
            <p:ph type="sldNum" sz="quarter" idx="4294967295"/>
          </p:nvPr>
        </p:nvSpPr>
        <p:spPr>
          <a:xfrm>
            <a:off x="8534400" y="5734050"/>
            <a:ext cx="609600" cy="520700"/>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29</a:t>
            </a:fld>
            <a:endParaRPr lang="he-IL"/>
          </a:p>
        </p:txBody>
      </p:sp>
      <p:sp>
        <p:nvSpPr>
          <p:cNvPr id="4" name="מציין מיקום תוכן 2"/>
          <p:cNvSpPr txBox="1">
            <a:spLocks/>
          </p:cNvSpPr>
          <p:nvPr/>
        </p:nvSpPr>
        <p:spPr>
          <a:xfrm>
            <a:off x="457335" y="4331642"/>
            <a:ext cx="7467600" cy="2548880"/>
          </a:xfrm>
          <a:prstGeom prst="rect">
            <a:avLst/>
          </a:prstGeom>
        </p:spPr>
        <p:txBody>
          <a:bodyPr vert="horz">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l" rtl="0"/>
            <a:endParaRPr lang="en-US" sz="2500" dirty="0"/>
          </a:p>
        </p:txBody>
      </p:sp>
    </p:spTree>
    <p:extLst>
      <p:ext uri="{BB962C8B-B14F-4D97-AF65-F5344CB8AC3E}">
        <p14:creationId xmlns:p14="http://schemas.microsoft.com/office/powerpoint/2010/main" val="227192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BCB6C-B636-C242-883B-6F68FE06EFA8}"/>
              </a:ext>
            </a:extLst>
          </p:cNvPr>
          <p:cNvSpPr>
            <a:spLocks noGrp="1"/>
          </p:cNvSpPr>
          <p:nvPr>
            <p:ph type="title"/>
          </p:nvPr>
        </p:nvSpPr>
        <p:spPr/>
        <p:txBody>
          <a:bodyPr/>
          <a:lstStyle/>
          <a:p>
            <a:r>
              <a:rPr lang="de-DE" dirty="0" err="1"/>
              <a:t>Example</a:t>
            </a:r>
            <a:r>
              <a:rPr lang="de-DE" dirty="0"/>
              <a:t> </a:t>
            </a:r>
            <a:r>
              <a:rPr lang="de-DE" dirty="0" err="1"/>
              <a:t>Named</a:t>
            </a:r>
            <a:r>
              <a:rPr lang="de-DE" dirty="0"/>
              <a:t> Entity </a:t>
            </a:r>
            <a:r>
              <a:rPr lang="de-DE" dirty="0" err="1"/>
              <a:t>recognition</a:t>
            </a:r>
            <a:endParaRPr lang="de-DE" dirty="0"/>
          </a:p>
        </p:txBody>
      </p:sp>
      <p:sp>
        <p:nvSpPr>
          <p:cNvPr id="3" name="Inhaltsplatzhalter 2">
            <a:extLst>
              <a:ext uri="{FF2B5EF4-FFF2-40B4-BE49-F238E27FC236}">
                <a16:creationId xmlns:a16="http://schemas.microsoft.com/office/drawing/2014/main" id="{EB7B5E4B-3BAB-AF4A-9FAE-C5410A780E3F}"/>
              </a:ext>
            </a:extLst>
          </p:cNvPr>
          <p:cNvSpPr>
            <a:spLocks noGrp="1"/>
          </p:cNvSpPr>
          <p:nvPr>
            <p:ph idx="1"/>
          </p:nvPr>
        </p:nvSpPr>
        <p:spPr>
          <a:solidFill>
            <a:srgbClr val="FFC000">
              <a:alpha val="50000"/>
            </a:srgbClr>
          </a:solidFill>
        </p:spPr>
        <p:txBody>
          <a:bodyPr/>
          <a:lstStyle/>
          <a:p>
            <a:pPr marL="914400" lvl="2" indent="0">
              <a:buNone/>
            </a:pPr>
            <a:r>
              <a:rPr lang="de-DE" dirty="0"/>
              <a:t>x</a:t>
            </a:r>
            <a:r>
              <a:rPr lang="de-DE" baseline="-25000" dirty="0"/>
              <a:t>1</a:t>
            </a:r>
            <a:r>
              <a:rPr lang="de-DE" dirty="0"/>
              <a:t>      x</a:t>
            </a:r>
            <a:r>
              <a:rPr lang="de-DE" baseline="-25000" dirty="0"/>
              <a:t>2</a:t>
            </a:r>
            <a:r>
              <a:rPr lang="de-DE" dirty="0"/>
              <a:t>         x</a:t>
            </a:r>
            <a:r>
              <a:rPr lang="de-DE" baseline="-25000" dirty="0"/>
              <a:t>3</a:t>
            </a:r>
            <a:r>
              <a:rPr lang="de-DE" dirty="0"/>
              <a:t>         x</a:t>
            </a:r>
            <a:r>
              <a:rPr lang="de-DE" baseline="-25000" dirty="0"/>
              <a:t>4               </a:t>
            </a:r>
            <a:r>
              <a:rPr lang="de-DE" dirty="0"/>
              <a:t>x</a:t>
            </a:r>
            <a:r>
              <a:rPr lang="de-DE" baseline="-25000" dirty="0"/>
              <a:t>5                  </a:t>
            </a:r>
            <a:r>
              <a:rPr lang="de-DE" dirty="0"/>
              <a:t>x</a:t>
            </a:r>
            <a:r>
              <a:rPr lang="de-DE" baseline="-25000" dirty="0"/>
              <a:t>6                         </a:t>
            </a:r>
            <a:r>
              <a:rPr lang="de-DE" dirty="0"/>
              <a:t>x</a:t>
            </a:r>
            <a:r>
              <a:rPr lang="de-DE" baseline="-25000" dirty="0"/>
              <a:t>7</a:t>
            </a:r>
            <a:r>
              <a:rPr lang="de-DE" dirty="0"/>
              <a:t> </a:t>
            </a:r>
          </a:p>
          <a:p>
            <a:r>
              <a:rPr lang="de-DE" b="1" dirty="0"/>
              <a:t>x</a:t>
            </a:r>
            <a:r>
              <a:rPr lang="de-DE" dirty="0"/>
              <a:t>:   Jon </a:t>
            </a:r>
            <a:r>
              <a:rPr lang="de-DE" dirty="0" err="1"/>
              <a:t>and</a:t>
            </a:r>
            <a:r>
              <a:rPr lang="de-DE" dirty="0"/>
              <a:t> Ethan </a:t>
            </a:r>
            <a:r>
              <a:rPr lang="de-DE" dirty="0" err="1"/>
              <a:t>gave</a:t>
            </a:r>
            <a:r>
              <a:rPr lang="de-DE" dirty="0"/>
              <a:t> </a:t>
            </a:r>
            <a:r>
              <a:rPr lang="de-DE" dirty="0" err="1"/>
              <a:t>deep</a:t>
            </a:r>
            <a:r>
              <a:rPr lang="de-DE" dirty="0"/>
              <a:t> </a:t>
            </a:r>
            <a:r>
              <a:rPr lang="de-DE" dirty="0" err="1"/>
              <a:t>learning</a:t>
            </a:r>
            <a:r>
              <a:rPr lang="de-DE" dirty="0"/>
              <a:t> </a:t>
            </a:r>
            <a:r>
              <a:rPr lang="de-DE" dirty="0" err="1"/>
              <a:t>lectures</a:t>
            </a:r>
            <a:r>
              <a:rPr lang="de-DE" dirty="0"/>
              <a:t> </a:t>
            </a:r>
          </a:p>
          <a:p>
            <a:endParaRPr lang="de-DE" dirty="0"/>
          </a:p>
          <a:p>
            <a:r>
              <a:rPr lang="de-DE" b="1" dirty="0" err="1"/>
              <a:t>y</a:t>
            </a:r>
            <a:r>
              <a:rPr lang="de-DE" dirty="0"/>
              <a:t>:   1        0        1         0         0           0               0 </a:t>
            </a:r>
          </a:p>
          <a:p>
            <a:pPr marL="0" indent="0">
              <a:buNone/>
            </a:pPr>
            <a:r>
              <a:rPr lang="de-DE" dirty="0"/>
              <a:t>	y</a:t>
            </a:r>
            <a:r>
              <a:rPr lang="de-DE" baseline="-25000" dirty="0"/>
              <a:t>1</a:t>
            </a:r>
            <a:r>
              <a:rPr lang="de-DE" dirty="0"/>
              <a:t>      y</a:t>
            </a:r>
            <a:r>
              <a:rPr lang="de-DE" baseline="-25000" dirty="0"/>
              <a:t>2</a:t>
            </a:r>
            <a:r>
              <a:rPr lang="de-DE" dirty="0"/>
              <a:t>      y</a:t>
            </a:r>
            <a:r>
              <a:rPr lang="de-DE" baseline="-25000" dirty="0"/>
              <a:t>3</a:t>
            </a:r>
            <a:r>
              <a:rPr lang="de-DE" dirty="0"/>
              <a:t>        y</a:t>
            </a:r>
            <a:r>
              <a:rPr lang="de-DE" baseline="-25000" dirty="0"/>
              <a:t>4          </a:t>
            </a:r>
            <a:r>
              <a:rPr lang="de-DE" dirty="0"/>
              <a:t>y</a:t>
            </a:r>
            <a:r>
              <a:rPr lang="de-DE" baseline="-25000" dirty="0"/>
              <a:t>5               </a:t>
            </a:r>
            <a:r>
              <a:rPr lang="de-DE" dirty="0"/>
              <a:t>y</a:t>
            </a:r>
            <a:r>
              <a:rPr lang="de-DE" baseline="-25000" dirty="0"/>
              <a:t>6</a:t>
            </a:r>
            <a:r>
              <a:rPr lang="de-DE" dirty="0"/>
              <a:t>             y</a:t>
            </a:r>
            <a:r>
              <a:rPr lang="de-DE" baseline="-25000" dirty="0"/>
              <a:t>7</a:t>
            </a:r>
            <a:r>
              <a:rPr lang="de-DE" dirty="0"/>
              <a:t> </a:t>
            </a:r>
          </a:p>
          <a:p>
            <a:pPr marL="0" indent="0">
              <a:buNone/>
            </a:pPr>
            <a:endParaRPr lang="de-DE" dirty="0"/>
          </a:p>
          <a:p>
            <a:r>
              <a:rPr lang="de-DE" dirty="0"/>
              <a:t>In </a:t>
            </a:r>
            <a:r>
              <a:rPr lang="de-DE" dirty="0" err="1"/>
              <a:t>this</a:t>
            </a:r>
            <a:r>
              <a:rPr lang="de-DE" dirty="0"/>
              <a:t> </a:t>
            </a:r>
            <a:r>
              <a:rPr lang="de-DE" dirty="0" err="1"/>
              <a:t>case</a:t>
            </a:r>
            <a:r>
              <a:rPr lang="de-DE" dirty="0"/>
              <a:t> </a:t>
            </a:r>
            <a:r>
              <a:rPr lang="de-DE" dirty="0" err="1"/>
              <a:t>input</a:t>
            </a:r>
            <a:r>
              <a:rPr lang="de-DE" dirty="0"/>
              <a:t> </a:t>
            </a:r>
            <a:r>
              <a:rPr lang="de-DE" dirty="0" err="1"/>
              <a:t>and</a:t>
            </a:r>
            <a:r>
              <a:rPr lang="de-DE" dirty="0"/>
              <a:t> </a:t>
            </a:r>
            <a:r>
              <a:rPr lang="de-DE" dirty="0" err="1"/>
              <a:t>output</a:t>
            </a:r>
            <a:r>
              <a:rPr lang="de-DE" dirty="0"/>
              <a:t> </a:t>
            </a:r>
            <a:r>
              <a:rPr lang="de-DE" dirty="0" err="1"/>
              <a:t>vector</a:t>
            </a:r>
            <a:r>
              <a:rPr lang="de-DE" dirty="0"/>
              <a:t> </a:t>
            </a:r>
            <a:r>
              <a:rPr lang="de-DE" dirty="0" err="1"/>
              <a:t>of</a:t>
            </a:r>
            <a:r>
              <a:rPr lang="de-DE" dirty="0"/>
              <a:t> </a:t>
            </a:r>
            <a:r>
              <a:rPr lang="de-DE" dirty="0" err="1"/>
              <a:t>length</a:t>
            </a:r>
            <a:r>
              <a:rPr lang="de-DE" dirty="0"/>
              <a:t> 7</a:t>
            </a:r>
          </a:p>
          <a:p>
            <a:r>
              <a:rPr lang="de-DE" dirty="0"/>
              <a:t>But </a:t>
            </a:r>
            <a:r>
              <a:rPr lang="de-DE" dirty="0" err="1"/>
              <a:t>naturally</a:t>
            </a:r>
            <a:r>
              <a:rPr lang="de-DE" dirty="0"/>
              <a:t> </a:t>
            </a:r>
            <a:r>
              <a:rPr lang="de-DE" dirty="0" err="1"/>
              <a:t>longer</a:t>
            </a:r>
            <a:r>
              <a:rPr lang="de-DE" dirty="0"/>
              <a:t> </a:t>
            </a:r>
            <a:r>
              <a:rPr lang="de-DE" dirty="0" err="1"/>
              <a:t>sequences</a:t>
            </a:r>
            <a:r>
              <a:rPr lang="de-DE" dirty="0"/>
              <a:t> </a:t>
            </a:r>
            <a:r>
              <a:rPr lang="de-DE" dirty="0" err="1"/>
              <a:t>are</a:t>
            </a:r>
            <a:r>
              <a:rPr lang="de-DE" dirty="0"/>
              <a:t> </a:t>
            </a:r>
            <a:r>
              <a:rPr lang="de-DE" dirty="0" err="1"/>
              <a:t>possible</a:t>
            </a:r>
            <a:endParaRPr lang="de-DE" dirty="0"/>
          </a:p>
        </p:txBody>
      </p:sp>
      <p:sp>
        <p:nvSpPr>
          <p:cNvPr id="4" name="Foliennummernplatzhalter 3">
            <a:extLst>
              <a:ext uri="{FF2B5EF4-FFF2-40B4-BE49-F238E27FC236}">
                <a16:creationId xmlns:a16="http://schemas.microsoft.com/office/drawing/2014/main" id="{AE7CEFF4-9093-594A-B63D-438AD5A86B7D}"/>
              </a:ext>
            </a:extLst>
          </p:cNvPr>
          <p:cNvSpPr>
            <a:spLocks noGrp="1"/>
          </p:cNvSpPr>
          <p:nvPr>
            <p:ph type="sldNum" sz="quarter" idx="12"/>
          </p:nvPr>
        </p:nvSpPr>
        <p:spPr/>
        <p:txBody>
          <a:bodyPr/>
          <a:lstStyle/>
          <a:p>
            <a:pPr>
              <a:defRPr/>
            </a:pPr>
            <a:fld id="{FD764AD2-5FB6-FB45-933B-235C7588DE60}" type="slidenum">
              <a:rPr lang="de-DE" smtClean="0"/>
              <a:pPr>
                <a:defRPr/>
              </a:pPr>
              <a:t>3</a:t>
            </a:fld>
            <a:endParaRPr lang="de-DE"/>
          </a:p>
        </p:txBody>
      </p:sp>
    </p:spTree>
    <p:extLst>
      <p:ext uri="{BB962C8B-B14F-4D97-AF65-F5344CB8AC3E}">
        <p14:creationId xmlns:p14="http://schemas.microsoft.com/office/powerpoint/2010/main" val="12957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An addition: Handling unbounded memory</a:t>
            </a:r>
          </a:p>
        </p:txBody>
      </p:sp>
      <mc:AlternateContent xmlns:mc="http://schemas.openxmlformats.org/markup-compatibility/2006" xmlns:a14="http://schemas.microsoft.com/office/drawing/2010/main">
        <mc:Choice Requires="a14">
          <p:sp>
            <p:nvSpPr>
              <p:cNvPr id="4" name="TextBox 3"/>
              <p:cNvSpPr txBox="1"/>
              <p:nvPr/>
            </p:nvSpPr>
            <p:spPr>
              <a:xfrm>
                <a:off x="251520" y="2132856"/>
                <a:ext cx="6734472" cy="877163"/>
              </a:xfrm>
              <a:prstGeom prst="rect">
                <a:avLst/>
              </a:prstGeom>
              <a:noFill/>
            </p:spPr>
            <p:txBody>
              <a:bodyPr wrap="none" rtlCol="1">
                <a:spAutoFit/>
              </a:bodyPr>
              <a:lstStyle/>
              <a:p>
                <a:pPr algn="l" rtl="0"/>
                <a14:m>
                  <m:oMath xmlns:m="http://schemas.openxmlformats.org/officeDocument/2006/math">
                    <m:r>
                      <a:rPr lang="en-US" sz="2600" i="1" smtClean="0">
                        <a:solidFill>
                          <a:prstClr val="black"/>
                        </a:solidFill>
                        <a:latin typeface="Cambria Math" panose="02040503050406030204" pitchFamily="18" charset="0"/>
                      </a:rPr>
                      <m:t>𝑐</m:t>
                    </m:r>
                    <m:d>
                      <m:dPr>
                        <m:ctrlPr>
                          <a:rPr lang="en-US" sz="2600" i="1">
                            <a:solidFill>
                              <a:prstClr val="black"/>
                            </a:solidFill>
                            <a:latin typeface="Cambria Math" panose="02040503050406030204" pitchFamily="18" charset="0"/>
                          </a:rPr>
                        </m:ctrlPr>
                      </m:dPr>
                      <m:e>
                        <m:r>
                          <a:rPr lang="en-US" sz="2600" i="1">
                            <a:solidFill>
                              <a:prstClr val="black"/>
                            </a:solidFill>
                            <a:latin typeface="Cambria Math" panose="02040503050406030204" pitchFamily="18" charset="0"/>
                          </a:rPr>
                          <m:t>𝑡</m:t>
                        </m:r>
                      </m:e>
                    </m:d>
                    <m:r>
                      <a:rPr lang="en-US" sz="2600" i="1">
                        <a:solidFill>
                          <a:prstClr val="black"/>
                        </a:solidFill>
                        <a:latin typeface="Cambria Math" panose="02040503050406030204" pitchFamily="18" charset="0"/>
                      </a:rPr>
                      <m:t>=</m:t>
                    </m:r>
                    <m:r>
                      <a:rPr lang="en-US" sz="2600" i="1">
                        <a:solidFill>
                          <a:prstClr val="black"/>
                        </a:solidFill>
                        <a:latin typeface="Cambria Math" panose="02040503050406030204" pitchFamily="18" charset="0"/>
                      </a:rPr>
                      <m:t>𝑧</m:t>
                    </m:r>
                    <m:d>
                      <m:dPr>
                        <m:ctrlPr>
                          <a:rPr lang="en-US" sz="2600" i="1">
                            <a:solidFill>
                              <a:prstClr val="black"/>
                            </a:solidFill>
                            <a:latin typeface="Cambria Math" panose="02040503050406030204" pitchFamily="18" charset="0"/>
                          </a:rPr>
                        </m:ctrlPr>
                      </m:dPr>
                      <m:e>
                        <m:r>
                          <a:rPr lang="en-US" sz="2600" i="1">
                            <a:solidFill>
                              <a:prstClr val="black"/>
                            </a:solidFill>
                            <a:latin typeface="Cambria Math" panose="02040503050406030204" pitchFamily="18" charset="0"/>
                          </a:rPr>
                          <m:t>𝑡</m:t>
                        </m:r>
                      </m:e>
                    </m:d>
                    <m:r>
                      <a:rPr lang="en-US" sz="2600" i="1">
                        <a:solidFill>
                          <a:prstClr val="black"/>
                        </a:solidFill>
                        <a:latin typeface="Cambria Math" panose="02040503050406030204" pitchFamily="18" charset="0"/>
                      </a:rPr>
                      <m:t>⊙</m:t>
                    </m:r>
                    <m:r>
                      <a:rPr lang="en-US" sz="2600" i="1">
                        <a:solidFill>
                          <a:prstClr val="black"/>
                        </a:solidFill>
                        <a:latin typeface="Cambria Math" panose="02040503050406030204" pitchFamily="18" charset="0"/>
                      </a:rPr>
                      <m:t>𝑖</m:t>
                    </m:r>
                    <m:d>
                      <m:dPr>
                        <m:ctrlPr>
                          <a:rPr lang="en-US" sz="2600" i="1">
                            <a:solidFill>
                              <a:prstClr val="black"/>
                            </a:solidFill>
                            <a:latin typeface="Cambria Math" panose="02040503050406030204" pitchFamily="18" charset="0"/>
                          </a:rPr>
                        </m:ctrlPr>
                      </m:dPr>
                      <m:e>
                        <m:r>
                          <a:rPr lang="en-US" sz="2600" i="1">
                            <a:solidFill>
                              <a:prstClr val="black"/>
                            </a:solidFill>
                            <a:latin typeface="Cambria Math" panose="02040503050406030204" pitchFamily="18" charset="0"/>
                          </a:rPr>
                          <m:t>𝑡</m:t>
                        </m:r>
                      </m:e>
                    </m:d>
                    <m:r>
                      <a:rPr lang="en-US" sz="2600" i="1">
                        <a:solidFill>
                          <a:prstClr val="black"/>
                        </a:solidFill>
                        <a:latin typeface="Cambria Math" panose="02040503050406030204" pitchFamily="18" charset="0"/>
                      </a:rPr>
                      <m:t>+</m:t>
                    </m:r>
                    <m:r>
                      <a:rPr lang="en-US" sz="2600" i="1">
                        <a:solidFill>
                          <a:prstClr val="black"/>
                        </a:solidFill>
                        <a:latin typeface="Cambria Math" panose="02040503050406030204" pitchFamily="18" charset="0"/>
                      </a:rPr>
                      <m:t>𝑐</m:t>
                    </m:r>
                    <m:d>
                      <m:dPr>
                        <m:ctrlPr>
                          <a:rPr lang="en-US" sz="2600" i="1">
                            <a:solidFill>
                              <a:prstClr val="black"/>
                            </a:solidFill>
                            <a:latin typeface="Cambria Math" panose="02040503050406030204" pitchFamily="18" charset="0"/>
                          </a:rPr>
                        </m:ctrlPr>
                      </m:dPr>
                      <m:e>
                        <m:r>
                          <a:rPr lang="en-US" sz="2600" i="1">
                            <a:solidFill>
                              <a:prstClr val="black"/>
                            </a:solidFill>
                            <a:latin typeface="Cambria Math" panose="02040503050406030204" pitchFamily="18" charset="0"/>
                          </a:rPr>
                          <m:t>𝑡</m:t>
                        </m:r>
                        <m:r>
                          <a:rPr lang="en-US" sz="2600" i="1">
                            <a:solidFill>
                              <a:prstClr val="black"/>
                            </a:solidFill>
                            <a:latin typeface="Cambria Math" panose="02040503050406030204" pitchFamily="18" charset="0"/>
                          </a:rPr>
                          <m:t>−1</m:t>
                        </m:r>
                      </m:e>
                    </m:d>
                    <m:r>
                      <a:rPr lang="en-US" sz="2600" i="1" smtClean="0">
                        <a:solidFill>
                          <a:prstClr val="black"/>
                        </a:solidFill>
                        <a:latin typeface="Cambria Math" panose="02040503050406030204" pitchFamily="18" charset="0"/>
                      </a:rPr>
                      <m:t>→</m:t>
                    </m:r>
                  </m:oMath>
                </a14:m>
                <a:r>
                  <a:rPr lang="en-US" sz="2600" i="1" dirty="0">
                    <a:solidFill>
                      <a:prstClr val="black"/>
                    </a:solidFill>
                  </a:rPr>
                  <a:t> </a:t>
                </a:r>
                <a:r>
                  <a:rPr lang="en-US" sz="2600" dirty="0">
                    <a:solidFill>
                      <a:prstClr val="black"/>
                    </a:solidFill>
                  </a:rPr>
                  <a:t>grows linearly</a:t>
                </a:r>
                <a:endParaRPr lang="he-IL" sz="2600" i="1" dirty="0">
                  <a:solidFill>
                    <a:prstClr val="black"/>
                  </a:solidFill>
                </a:endParaRPr>
              </a:p>
              <a:p>
                <a:pPr algn="l" rtl="0"/>
                <a:endParaRPr lang="he-IL" sz="2500" i="1" dirty="0">
                  <a:solidFill>
                    <a:prstClr val="black"/>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2132856"/>
                <a:ext cx="6734472" cy="877163"/>
              </a:xfrm>
              <a:prstGeom prst="rect">
                <a:avLst/>
              </a:prstGeom>
              <a:blipFill>
                <a:blip r:embed="rId3"/>
                <a:stretch>
                  <a:fillRect l="-1316" t="-10000" r="-2068" b="-1428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1520" y="2848074"/>
                <a:ext cx="6180987" cy="1292662"/>
              </a:xfrm>
              <a:prstGeom prst="rect">
                <a:avLst/>
              </a:prstGeom>
              <a:noFill/>
            </p:spPr>
            <p:txBody>
              <a:bodyPr wrap="none" rtlCol="1">
                <a:spAutoFit/>
              </a:bodyPr>
              <a:lstStyle/>
              <a:p>
                <a:pPr algn="l" rtl="0"/>
                <a:r>
                  <a:rPr lang="en-US" sz="2600" dirty="0">
                    <a:solidFill>
                      <a:prstClr val="black"/>
                    </a:solidFill>
                  </a:rPr>
                  <a:t>For a continuous input stream </a:t>
                </a:r>
                <a:r>
                  <a:rPr lang="en-US" sz="2600" dirty="0">
                    <a:solidFill>
                      <a:prstClr val="black"/>
                    </a:solidFill>
                    <a:sym typeface="Wingdings" panose="05000000000000000000" pitchFamily="2" charset="2"/>
                  </a:rPr>
                  <a:t> </a:t>
                </a:r>
                <a:endParaRPr lang="en-US" sz="2600" i="1" dirty="0">
                  <a:solidFill>
                    <a:prstClr val="black"/>
                  </a:solidFill>
                  <a:latin typeface="Cambria Math" panose="02040503050406030204" pitchFamily="18" charset="0"/>
                  <a:sym typeface="Wingdings" panose="05000000000000000000" pitchFamily="2" charset="2"/>
                </a:endParaRPr>
              </a:p>
              <a:p>
                <a:pPr algn="l" rtl="0"/>
                <a14:m>
                  <m:oMath xmlns:m="http://schemas.openxmlformats.org/officeDocument/2006/math">
                    <m:r>
                      <a:rPr lang="en-US" sz="2600" i="1" smtClean="0">
                        <a:solidFill>
                          <a:prstClr val="black"/>
                        </a:solidFill>
                        <a:latin typeface="Cambria Math" panose="02040503050406030204" pitchFamily="18" charset="0"/>
                        <a:sym typeface="Wingdings" panose="05000000000000000000" pitchFamily="2" charset="2"/>
                      </a:rPr>
                      <m:t>𝑐</m:t>
                    </m:r>
                    <m:r>
                      <a:rPr lang="en-US" sz="2600" i="1" smtClean="0">
                        <a:solidFill>
                          <a:prstClr val="black"/>
                        </a:solidFill>
                        <a:latin typeface="Cambria Math" panose="02040503050406030204" pitchFamily="18" charset="0"/>
                        <a:sym typeface="Wingdings" panose="05000000000000000000" pitchFamily="2" charset="2"/>
                      </a:rPr>
                      <m:t>(</m:t>
                    </m:r>
                    <m:r>
                      <a:rPr lang="en-US" sz="2600" i="1" smtClean="0">
                        <a:solidFill>
                          <a:prstClr val="black"/>
                        </a:solidFill>
                        <a:latin typeface="Cambria Math" panose="02040503050406030204" pitchFamily="18" charset="0"/>
                        <a:sym typeface="Wingdings" panose="05000000000000000000" pitchFamily="2" charset="2"/>
                      </a:rPr>
                      <m:t>𝑡</m:t>
                    </m:r>
                    <m:r>
                      <a:rPr lang="en-US" sz="2600" i="1" smtClean="0">
                        <a:solidFill>
                          <a:prstClr val="black"/>
                        </a:solidFill>
                        <a:latin typeface="Cambria Math" panose="02040503050406030204" pitchFamily="18" charset="0"/>
                        <a:sym typeface="Wingdings" panose="05000000000000000000" pitchFamily="2" charset="2"/>
                      </a:rPr>
                      <m:t>)</m:t>
                    </m:r>
                  </m:oMath>
                </a14:m>
                <a:r>
                  <a:rPr lang="en-US" sz="2600" dirty="0">
                    <a:solidFill>
                      <a:prstClr val="black"/>
                    </a:solidFill>
                  </a:rPr>
                  <a:t> may grow in an unbounded fashion </a:t>
                </a:r>
                <a:r>
                  <a:rPr lang="en-US" sz="2600" dirty="0">
                    <a:solidFill>
                      <a:prstClr val="black"/>
                    </a:solidFill>
                    <a:sym typeface="Wingdings" panose="05000000000000000000" pitchFamily="2" charset="2"/>
                  </a:rPr>
                  <a:t></a:t>
                </a:r>
              </a:p>
              <a:p>
                <a:pPr algn="l" rtl="0"/>
                <a:r>
                  <a:rPr lang="en-US" sz="2600" dirty="0">
                    <a:solidFill>
                      <a:prstClr val="black"/>
                    </a:solidFill>
                    <a:sym typeface="Wingdings" panose="05000000000000000000" pitchFamily="2" charset="2"/>
                  </a:rPr>
                  <a:t>can cause a saturation in </a:t>
                </a:r>
                <a14:m>
                  <m:oMath xmlns:m="http://schemas.openxmlformats.org/officeDocument/2006/math">
                    <m:r>
                      <a:rPr lang="en-US" sz="2600" i="1" smtClean="0">
                        <a:solidFill>
                          <a:prstClr val="black"/>
                        </a:solidFill>
                        <a:latin typeface="Cambria Math" panose="02040503050406030204" pitchFamily="18" charset="0"/>
                        <a:sym typeface="Wingdings" panose="05000000000000000000" pitchFamily="2" charset="2"/>
                      </a:rPr>
                      <m:t>h</m:t>
                    </m:r>
                    <m:r>
                      <a:rPr lang="en-US" sz="2600" i="1" smtClean="0">
                        <a:solidFill>
                          <a:prstClr val="black"/>
                        </a:solidFill>
                        <a:latin typeface="Cambria Math" panose="02040503050406030204" pitchFamily="18" charset="0"/>
                        <a:sym typeface="Wingdings" panose="05000000000000000000" pitchFamily="2" charset="2"/>
                      </a:rPr>
                      <m:t>(</m:t>
                    </m:r>
                    <m:r>
                      <a:rPr lang="en-US" sz="2600" i="1" smtClean="0">
                        <a:solidFill>
                          <a:prstClr val="black"/>
                        </a:solidFill>
                        <a:latin typeface="Cambria Math" panose="02040503050406030204" pitchFamily="18" charset="0"/>
                        <a:sym typeface="Wingdings" panose="05000000000000000000" pitchFamily="2" charset="2"/>
                      </a:rPr>
                      <m:t>𝑡</m:t>
                    </m:r>
                    <m:r>
                      <a:rPr lang="en-US" sz="2600" i="1" smtClean="0">
                        <a:solidFill>
                          <a:prstClr val="black"/>
                        </a:solidFill>
                        <a:latin typeface="Cambria Math" panose="02040503050406030204" pitchFamily="18" charset="0"/>
                        <a:sym typeface="Wingdings" panose="05000000000000000000" pitchFamily="2" charset="2"/>
                      </a:rPr>
                      <m:t>)</m:t>
                    </m:r>
                  </m:oMath>
                </a14:m>
                <a:endParaRPr lang="he-IL" sz="2600" dirty="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1520" y="2848074"/>
                <a:ext cx="6180987" cy="1292662"/>
              </a:xfrm>
              <a:prstGeom prst="rect">
                <a:avLst/>
              </a:prstGeom>
              <a:blipFill>
                <a:blip r:embed="rId4"/>
                <a:stretch>
                  <a:fillRect l="-1639" t="-5882" r="-820" b="-1176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07704" y="4310227"/>
                <a:ext cx="3954993" cy="499560"/>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sSub>
                        <m:sSubPr>
                          <m:ctrlPr>
                            <a:rPr lang="en-US" sz="2300" i="1" smtClean="0">
                              <a:solidFill>
                                <a:prstClr val="black"/>
                              </a:solidFill>
                              <a:latin typeface="Cambria Math" panose="02040503050406030204" pitchFamily="18" charset="0"/>
                            </a:rPr>
                          </m:ctrlPr>
                        </m:sSubPr>
                        <m:e>
                          <m:r>
                            <a:rPr lang="en-US" sz="2300" i="1" smtClean="0">
                              <a:solidFill>
                                <a:prstClr val="black"/>
                              </a:solidFill>
                              <a:latin typeface="Cambria Math" panose="02040503050406030204" pitchFamily="18" charset="0"/>
                            </a:rPr>
                            <m:t>𝛿</m:t>
                          </m:r>
                        </m:e>
                        <m:sub>
                          <m:r>
                            <a:rPr lang="en-US" sz="2300" i="1" smtClean="0">
                              <a:solidFill>
                                <a:prstClr val="black"/>
                              </a:solidFill>
                              <a:latin typeface="Cambria Math" panose="02040503050406030204" pitchFamily="18" charset="0"/>
                            </a:rPr>
                            <m:t>𝑐</m:t>
                          </m:r>
                        </m:sub>
                      </m:sSub>
                      <m:d>
                        <m:dPr>
                          <m:ctrlPr>
                            <a:rPr lang="en-US" sz="2300" i="1" smtClean="0">
                              <a:solidFill>
                                <a:prstClr val="black"/>
                              </a:solidFill>
                              <a:latin typeface="Cambria Math" panose="02040503050406030204" pitchFamily="18" charset="0"/>
                            </a:rPr>
                          </m:ctrlPr>
                        </m:dPr>
                        <m:e>
                          <m:r>
                            <a:rPr lang="en-US" sz="2300" i="1" smtClean="0">
                              <a:solidFill>
                                <a:prstClr val="black"/>
                              </a:solidFill>
                              <a:latin typeface="Cambria Math" panose="02040503050406030204" pitchFamily="18" charset="0"/>
                            </a:rPr>
                            <m:t>𝑡</m:t>
                          </m:r>
                        </m:e>
                      </m:d>
                      <m:r>
                        <a:rPr lang="en-US" sz="2300" i="1" smtClean="0">
                          <a:solidFill>
                            <a:prstClr val="black"/>
                          </a:solidFill>
                          <a:latin typeface="Cambria Math" panose="02040503050406030204" pitchFamily="18" charset="0"/>
                        </a:rPr>
                        <m:t>=</m:t>
                      </m:r>
                      <m:sSub>
                        <m:sSubPr>
                          <m:ctrlPr>
                            <a:rPr lang="en-US" sz="2300" i="1" smtClean="0">
                              <a:solidFill>
                                <a:prstClr val="black"/>
                              </a:solidFill>
                              <a:latin typeface="Cambria Math" panose="02040503050406030204" pitchFamily="18" charset="0"/>
                            </a:rPr>
                          </m:ctrlPr>
                        </m:sSubPr>
                        <m:e>
                          <m:r>
                            <a:rPr lang="en-US" sz="2300" i="1" smtClean="0">
                              <a:solidFill>
                                <a:prstClr val="black"/>
                              </a:solidFill>
                              <a:latin typeface="Cambria Math" panose="02040503050406030204" pitchFamily="18" charset="0"/>
                            </a:rPr>
                            <m:t>𝛿</m:t>
                          </m:r>
                        </m:e>
                        <m:sub>
                          <m:r>
                            <a:rPr lang="en-US" sz="2300" i="1" smtClean="0">
                              <a:solidFill>
                                <a:prstClr val="black"/>
                              </a:solidFill>
                              <a:latin typeface="Cambria Math" panose="02040503050406030204" pitchFamily="18" charset="0"/>
                            </a:rPr>
                            <m:t>𝑦</m:t>
                          </m:r>
                        </m:sub>
                      </m:sSub>
                      <m:d>
                        <m:dPr>
                          <m:ctrlPr>
                            <a:rPr lang="en-US" sz="2300" i="1" smtClean="0">
                              <a:solidFill>
                                <a:prstClr val="black"/>
                              </a:solidFill>
                              <a:latin typeface="Cambria Math" panose="02040503050406030204" pitchFamily="18" charset="0"/>
                            </a:rPr>
                          </m:ctrlPr>
                        </m:dPr>
                        <m:e>
                          <m:r>
                            <a:rPr lang="en-US" sz="2300" i="1" smtClean="0">
                              <a:solidFill>
                                <a:prstClr val="black"/>
                              </a:solidFill>
                              <a:latin typeface="Cambria Math" panose="02040503050406030204" pitchFamily="18" charset="0"/>
                            </a:rPr>
                            <m:t>𝑡</m:t>
                          </m:r>
                        </m:e>
                      </m:d>
                      <m:sSup>
                        <m:sSupPr>
                          <m:ctrlPr>
                            <a:rPr lang="en-US" sz="2300" i="1" smtClean="0">
                              <a:solidFill>
                                <a:prstClr val="black"/>
                              </a:solidFill>
                              <a:latin typeface="Cambria Math" panose="02040503050406030204" pitchFamily="18" charset="0"/>
                            </a:rPr>
                          </m:ctrlPr>
                        </m:sSupPr>
                        <m:e>
                          <m:r>
                            <a:rPr lang="en-US" sz="2300" i="1" smtClean="0">
                              <a:solidFill>
                                <a:prstClr val="black"/>
                              </a:solidFill>
                              <a:latin typeface="Cambria Math" panose="02040503050406030204" pitchFamily="18" charset="0"/>
                            </a:rPr>
                            <m:t>h</m:t>
                          </m:r>
                        </m:e>
                        <m:sup>
                          <m:r>
                            <a:rPr lang="en-US" sz="2300" i="1" smtClean="0">
                              <a:solidFill>
                                <a:prstClr val="black"/>
                              </a:solidFill>
                              <a:latin typeface="Cambria Math" panose="02040503050406030204" pitchFamily="18" charset="0"/>
                            </a:rPr>
                            <m:t>′</m:t>
                          </m:r>
                        </m:sup>
                      </m:sSup>
                      <m:d>
                        <m:dPr>
                          <m:ctrlPr>
                            <a:rPr lang="en-US" sz="2300" i="1" smtClean="0">
                              <a:solidFill>
                                <a:prstClr val="black"/>
                              </a:solidFill>
                              <a:latin typeface="Cambria Math" panose="02040503050406030204" pitchFamily="18" charset="0"/>
                            </a:rPr>
                          </m:ctrlPr>
                        </m:dPr>
                        <m:e>
                          <m:r>
                            <a:rPr lang="en-US" sz="2300" i="1" smtClean="0">
                              <a:solidFill>
                                <a:prstClr val="black"/>
                              </a:solidFill>
                              <a:latin typeface="Cambria Math" panose="02040503050406030204" pitchFamily="18" charset="0"/>
                            </a:rPr>
                            <m:t>𝑐</m:t>
                          </m:r>
                          <m:d>
                            <m:dPr>
                              <m:ctrlPr>
                                <a:rPr lang="en-US" sz="2300" i="1" smtClean="0">
                                  <a:solidFill>
                                    <a:prstClr val="black"/>
                                  </a:solidFill>
                                  <a:latin typeface="Cambria Math" panose="02040503050406030204" pitchFamily="18" charset="0"/>
                                </a:rPr>
                              </m:ctrlPr>
                            </m:dPr>
                            <m:e>
                              <m:r>
                                <a:rPr lang="en-US" sz="2300" i="1" smtClean="0">
                                  <a:solidFill>
                                    <a:prstClr val="black"/>
                                  </a:solidFill>
                                  <a:latin typeface="Cambria Math" panose="02040503050406030204" pitchFamily="18" charset="0"/>
                                </a:rPr>
                                <m:t>𝑡</m:t>
                              </m:r>
                            </m:e>
                          </m:d>
                        </m:e>
                      </m:d>
                      <m:r>
                        <a:rPr lang="en-US" sz="2300" i="1">
                          <a:solidFill>
                            <a:prstClr val="black"/>
                          </a:solidFill>
                          <a:latin typeface="Cambria Math" panose="02040503050406030204" pitchFamily="18" charset="0"/>
                        </a:rPr>
                        <m:t>⊙</m:t>
                      </m:r>
                      <m:r>
                        <a:rPr lang="en-US" sz="2300" i="1">
                          <a:solidFill>
                            <a:prstClr val="black"/>
                          </a:solidFill>
                          <a:latin typeface="Cambria Math" panose="02040503050406030204" pitchFamily="18" charset="0"/>
                        </a:rPr>
                        <m:t>𝑜</m:t>
                      </m:r>
                      <m:d>
                        <m:dPr>
                          <m:ctrlPr>
                            <a:rPr lang="en-US" sz="2300" i="1">
                              <a:solidFill>
                                <a:prstClr val="black"/>
                              </a:solidFill>
                              <a:latin typeface="Cambria Math" panose="02040503050406030204" pitchFamily="18" charset="0"/>
                            </a:rPr>
                          </m:ctrlPr>
                        </m:dPr>
                        <m:e>
                          <m:r>
                            <a:rPr lang="en-US" sz="2300" i="1">
                              <a:solidFill>
                                <a:prstClr val="black"/>
                              </a:solidFill>
                              <a:latin typeface="Cambria Math" panose="02040503050406030204" pitchFamily="18" charset="0"/>
                            </a:rPr>
                            <m:t>𝑡</m:t>
                          </m:r>
                        </m:e>
                      </m:d>
                    </m:oMath>
                  </m:oMathPara>
                </a14:m>
                <a:endParaRPr lang="he-IL" sz="23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07704" y="4310227"/>
                <a:ext cx="3954993" cy="499560"/>
              </a:xfrm>
              <a:prstGeom prst="rect">
                <a:avLst/>
              </a:prstGeom>
              <a:blipFill rotWithShape="0">
                <a:blip r:embed="rId5"/>
                <a:stretch>
                  <a:fillRect b="-6098"/>
                </a:stretch>
              </a:blipFill>
            </p:spPr>
            <p:txBody>
              <a:bodyPr/>
              <a:lstStyle/>
              <a:p>
                <a:r>
                  <a:rPr lang="he-IL">
                    <a:noFill/>
                  </a:rPr>
                  <a:t> </a:t>
                </a:r>
              </a:p>
            </p:txBody>
          </p:sp>
        </mc:Fallback>
      </mc:AlternateContent>
      <p:sp>
        <p:nvSpPr>
          <p:cNvPr id="7" name="Oval 6"/>
          <p:cNvSpPr/>
          <p:nvPr/>
        </p:nvSpPr>
        <p:spPr>
          <a:xfrm>
            <a:off x="3629464" y="4244536"/>
            <a:ext cx="1296144" cy="630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cxnSp>
        <p:nvCxnSpPr>
          <p:cNvPr id="9" name="Straight Arrow Connector 8"/>
          <p:cNvCxnSpPr/>
          <p:nvPr/>
        </p:nvCxnSpPr>
        <p:spPr>
          <a:xfrm>
            <a:off x="4277536" y="4875477"/>
            <a:ext cx="0" cy="929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02988" y="5805264"/>
            <a:ext cx="2297424" cy="492443"/>
          </a:xfrm>
          <a:prstGeom prst="rect">
            <a:avLst/>
          </a:prstGeom>
          <a:noFill/>
        </p:spPr>
        <p:txBody>
          <a:bodyPr wrap="none" rtlCol="1">
            <a:spAutoFit/>
          </a:bodyPr>
          <a:lstStyle/>
          <a:p>
            <a:pPr algn="l" rtl="0"/>
            <a:r>
              <a:rPr lang="en-US" sz="2500" dirty="0">
                <a:solidFill>
                  <a:prstClr val="black"/>
                </a:solidFill>
              </a:rPr>
              <a:t>Small </a:t>
            </a:r>
            <a:r>
              <a:rPr lang="en-US" sz="2600" dirty="0">
                <a:solidFill>
                  <a:prstClr val="black"/>
                </a:solidFill>
              </a:rPr>
              <a:t>gradients</a:t>
            </a:r>
            <a:endParaRPr lang="he-IL" sz="2600" dirty="0">
              <a:solidFill>
                <a:prstClr val="black"/>
              </a:solidFill>
            </a:endParaRPr>
          </a:p>
        </p:txBody>
      </p:sp>
      <p:sp>
        <p:nvSpPr>
          <p:cNvPr id="3" name="מציין מיקום של מספר שקופית 2"/>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30</a:t>
            </a:fld>
            <a:endParaRPr lang="he-IL"/>
          </a:p>
        </p:txBody>
      </p:sp>
    </p:spTree>
    <p:extLst>
      <p:ext uri="{BB962C8B-B14F-4D97-AF65-F5344CB8AC3E}">
        <p14:creationId xmlns:p14="http://schemas.microsoft.com/office/powerpoint/2010/main" val="2374407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LSTM possible remedy by forget gate</a:t>
            </a:r>
            <a:endParaRPr lang="he-IL" dirty="0"/>
          </a:p>
        </p:txBody>
      </p:sp>
      <mc:AlternateContent xmlns:mc="http://schemas.openxmlformats.org/markup-compatibility/2006" xmlns:a14="http://schemas.microsoft.com/office/drawing/2010/main">
        <mc:Choice Requires="a14">
          <p:sp>
            <p:nvSpPr>
              <p:cNvPr id="5" name="TextBox 4"/>
              <p:cNvSpPr txBox="1"/>
              <p:nvPr/>
            </p:nvSpPr>
            <p:spPr>
              <a:xfrm>
                <a:off x="2523457" y="6016731"/>
                <a:ext cx="5321265" cy="477054"/>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sz="2500" b="0" i="1" smtClean="0">
                          <a:latin typeface="Cambria Math" panose="02040503050406030204" pitchFamily="18" charset="0"/>
                        </a:rPr>
                        <m:t>𝑐</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𝑡</m:t>
                          </m:r>
                        </m:e>
                      </m:d>
                      <m:r>
                        <a:rPr lang="en-US" sz="2500" b="0" i="1" smtClean="0">
                          <a:latin typeface="Cambria Math" panose="02040503050406030204" pitchFamily="18" charset="0"/>
                        </a:rPr>
                        <m:t>=</m:t>
                      </m:r>
                      <m:r>
                        <a:rPr lang="en-US" sz="2500" b="0" i="1" smtClean="0">
                          <a:latin typeface="Cambria Math" panose="02040503050406030204" pitchFamily="18" charset="0"/>
                        </a:rPr>
                        <m:t>𝑧</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𝑡</m:t>
                          </m:r>
                        </m:e>
                      </m:d>
                      <m:r>
                        <a:rPr lang="en-US" sz="2500" b="0" i="1" smtClean="0">
                          <a:latin typeface="Cambria Math" panose="02040503050406030204" pitchFamily="18" charset="0"/>
                        </a:rPr>
                        <m:t>⊙</m:t>
                      </m:r>
                      <m:r>
                        <a:rPr lang="en-US" sz="2500" b="0" i="1" smtClean="0">
                          <a:latin typeface="Cambria Math" panose="02040503050406030204" pitchFamily="18" charset="0"/>
                        </a:rPr>
                        <m:t>𝑖</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𝑡</m:t>
                          </m:r>
                        </m:e>
                      </m:d>
                      <m:r>
                        <a:rPr lang="en-US" sz="2500" b="0" i="1" smtClean="0">
                          <a:latin typeface="Cambria Math" panose="02040503050406030204" pitchFamily="18" charset="0"/>
                        </a:rPr>
                        <m:t>+</m:t>
                      </m:r>
                      <m:r>
                        <a:rPr lang="en-US" sz="2500" b="0" i="1" smtClean="0">
                          <a:latin typeface="Cambria Math" panose="02040503050406030204" pitchFamily="18" charset="0"/>
                        </a:rPr>
                        <m:t>𝑓</m:t>
                      </m:r>
                      <m:r>
                        <a:rPr lang="en-US" sz="2500" b="0" i="1" smtClean="0">
                          <a:latin typeface="Cambria Math" panose="02040503050406030204" pitchFamily="18" charset="0"/>
                        </a:rPr>
                        <m:t>(</m:t>
                      </m:r>
                      <m:r>
                        <a:rPr lang="en-US" sz="2500" b="0" i="1" smtClean="0">
                          <a:latin typeface="Cambria Math" panose="02040503050406030204" pitchFamily="18" charset="0"/>
                        </a:rPr>
                        <m:t>𝑡</m:t>
                      </m:r>
                      <m:r>
                        <a:rPr lang="en-US" sz="2500" b="0" i="1" smtClean="0">
                          <a:latin typeface="Cambria Math" panose="02040503050406030204" pitchFamily="18" charset="0"/>
                        </a:rPr>
                        <m:t>)⊙</m:t>
                      </m:r>
                      <m:r>
                        <a:rPr lang="en-US" sz="2500" b="0" i="1" smtClean="0">
                          <a:latin typeface="Cambria Math" panose="02040503050406030204" pitchFamily="18" charset="0"/>
                        </a:rPr>
                        <m:t>𝑐</m:t>
                      </m:r>
                      <m:r>
                        <a:rPr lang="en-US" sz="2500" b="0" i="1" smtClean="0">
                          <a:latin typeface="Cambria Math" panose="02040503050406030204" pitchFamily="18" charset="0"/>
                        </a:rPr>
                        <m:t>(</m:t>
                      </m:r>
                      <m:r>
                        <a:rPr lang="en-US" sz="2500" b="0" i="1" smtClean="0">
                          <a:latin typeface="Cambria Math" panose="02040503050406030204" pitchFamily="18" charset="0"/>
                        </a:rPr>
                        <m:t>𝑡</m:t>
                      </m:r>
                      <m:r>
                        <a:rPr lang="en-US" sz="2500" b="0" i="1" smtClean="0">
                          <a:latin typeface="Cambria Math" panose="02040503050406030204" pitchFamily="18" charset="0"/>
                        </a:rPr>
                        <m:t>−1)</m:t>
                      </m:r>
                    </m:oMath>
                  </m:oMathPara>
                </a14:m>
                <a:endParaRPr lang="he-IL" sz="2500" dirty="0"/>
              </a:p>
            </p:txBody>
          </p:sp>
        </mc:Choice>
        <mc:Fallback xmlns="">
          <p:sp>
            <p:nvSpPr>
              <p:cNvPr id="5" name="TextBox 4"/>
              <p:cNvSpPr txBox="1">
                <a:spLocks noRot="1" noChangeAspect="1" noMove="1" noResize="1" noEditPoints="1" noAdjustHandles="1" noChangeArrowheads="1" noChangeShapeType="1" noTextEdit="1"/>
              </p:cNvSpPr>
              <p:nvPr/>
            </p:nvSpPr>
            <p:spPr>
              <a:xfrm>
                <a:off x="2523457" y="6016731"/>
                <a:ext cx="5321265" cy="477054"/>
              </a:xfrm>
              <a:prstGeom prst="rect">
                <a:avLst/>
              </a:prstGeom>
              <a:blipFill>
                <a:blip r:embed="rId3"/>
                <a:stretch>
                  <a:fillRect t="-12821" r="-2619" b="-25641"/>
                </a:stretch>
              </a:blipFill>
            </p:spPr>
            <p:txBody>
              <a:bodyPr/>
              <a:lstStyle/>
              <a:p>
                <a:r>
                  <a:rPr lang="de-DE">
                    <a:noFill/>
                  </a:rPr>
                  <a:t> </a:t>
                </a:r>
              </a:p>
            </p:txBody>
          </p:sp>
        </mc:Fallback>
      </mc:AlternateContent>
      <p:pic>
        <p:nvPicPr>
          <p:cNvPr id="7" name="Picture 6"/>
          <p:cNvPicPr>
            <a:picLocks noChangeAspect="1"/>
          </p:cNvPicPr>
          <p:nvPr/>
        </p:nvPicPr>
        <p:blipFill rotWithShape="1">
          <a:blip r:embed="rId4"/>
          <a:srcRect l="19370" t="17608" r="40229" b="14782"/>
          <a:stretch/>
        </p:blipFill>
        <p:spPr>
          <a:xfrm>
            <a:off x="2843808" y="1354395"/>
            <a:ext cx="5256584" cy="4752529"/>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01637" y="5438856"/>
                <a:ext cx="4869346" cy="668068"/>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sz="2500" i="1" smtClean="0">
                          <a:latin typeface="Cambria Math" panose="02040503050406030204" pitchFamily="18" charset="0"/>
                        </a:rPr>
                        <m:t>𝑓</m:t>
                      </m:r>
                      <m:d>
                        <m:dPr>
                          <m:ctrlPr>
                            <a:rPr lang="en-US" sz="2500" b="0" i="1" smtClean="0">
                              <a:latin typeface="Cambria Math" panose="02040503050406030204" pitchFamily="18" charset="0"/>
                            </a:rPr>
                          </m:ctrlPr>
                        </m:dPr>
                        <m:e>
                          <m:r>
                            <a:rPr lang="en-US" sz="2500" b="0" i="1" smtClean="0">
                              <a:latin typeface="Cambria Math" panose="02040503050406030204" pitchFamily="18" charset="0"/>
                            </a:rPr>
                            <m:t>𝑡</m:t>
                          </m:r>
                        </m:e>
                      </m:d>
                      <m:r>
                        <a:rPr lang="en-US" sz="2500" b="0" i="1" smtClean="0">
                          <a:latin typeface="Cambria Math" panose="02040503050406030204" pitchFamily="18" charset="0"/>
                        </a:rPr>
                        <m:t>=</m:t>
                      </m:r>
                      <m:r>
                        <a:rPr lang="en-US" sz="2500" b="0" i="1" smtClean="0">
                          <a:latin typeface="Cambria Math" panose="02040503050406030204" pitchFamily="18" charset="0"/>
                        </a:rPr>
                        <m:t>𝜎</m:t>
                      </m:r>
                      <m:d>
                        <m:dPr>
                          <m:ctrlPr>
                            <a:rPr lang="en-US" sz="2500" b="0" i="1" smtClean="0">
                              <a:latin typeface="Cambria Math" panose="02040503050406030204" pitchFamily="18" charset="0"/>
                            </a:rPr>
                          </m:ctrlPr>
                        </m:dPr>
                        <m:e>
                          <m:sSub>
                            <m:sSubPr>
                              <m:ctrlPr>
                                <a:rPr lang="en-US" sz="2500" b="0" i="1" smtClean="0">
                                  <a:latin typeface="Cambria Math" panose="02040503050406030204" pitchFamily="18" charset="0"/>
                                </a:rPr>
                              </m:ctrlPr>
                            </m:sSubPr>
                            <m:e>
                              <m:r>
                                <m:rPr>
                                  <m:sty m:val="p"/>
                                </m:rPr>
                                <a:rPr lang="en-US" sz="2500" b="0" i="0" smtClean="0">
                                  <a:latin typeface="Cambria Math" panose="02040503050406030204" pitchFamily="18" charset="0"/>
                                </a:rPr>
                                <m:t>W</m:t>
                              </m:r>
                            </m:e>
                            <m:sub>
                              <m:r>
                                <m:rPr>
                                  <m:sty m:val="p"/>
                                </m:rPr>
                                <a:rPr lang="en-US" sz="2500" b="0" i="0" smtClean="0">
                                  <a:latin typeface="Cambria Math" panose="02040503050406030204" pitchFamily="18" charset="0"/>
                                </a:rPr>
                                <m:t>f</m:t>
                              </m:r>
                            </m:sub>
                          </m:sSub>
                          <m:r>
                            <m:rPr>
                              <m:sty m:val="p"/>
                            </m:rPr>
                            <a:rPr lang="en-US" sz="2500" b="0" i="0" smtClean="0">
                              <a:latin typeface="Cambria Math" panose="02040503050406030204" pitchFamily="18" charset="0"/>
                            </a:rPr>
                            <m:t>x</m:t>
                          </m:r>
                          <m:d>
                            <m:dPr>
                              <m:ctrlPr>
                                <a:rPr lang="en-US" sz="2500" b="0" i="1" smtClean="0">
                                  <a:latin typeface="Cambria Math" panose="02040503050406030204" pitchFamily="18" charset="0"/>
                                </a:rPr>
                              </m:ctrlPr>
                            </m:dPr>
                            <m:e>
                              <m:r>
                                <m:rPr>
                                  <m:sty m:val="p"/>
                                </m:rPr>
                                <a:rPr lang="en-US" sz="2500" b="0" i="0" smtClean="0">
                                  <a:latin typeface="Cambria Math" panose="02040503050406030204" pitchFamily="18" charset="0"/>
                                </a:rPr>
                                <m:t>t</m:t>
                              </m:r>
                            </m:e>
                          </m:d>
                          <m:r>
                            <a:rPr lang="en-US" sz="2500" b="0" i="0" smtClean="0">
                              <a:latin typeface="Cambria Math" panose="02040503050406030204" pitchFamily="18" charset="0"/>
                            </a:rPr>
                            <m:t>+</m:t>
                          </m:r>
                          <m:sSub>
                            <m:sSubPr>
                              <m:ctrlPr>
                                <a:rPr lang="en-US" sz="2500" b="0" i="1" smtClean="0">
                                  <a:latin typeface="Cambria Math" panose="02040503050406030204" pitchFamily="18" charset="0"/>
                                </a:rPr>
                              </m:ctrlPr>
                            </m:sSubPr>
                            <m:e>
                              <m:r>
                                <m:rPr>
                                  <m:sty m:val="p"/>
                                </m:rPr>
                                <a:rPr lang="en-US" sz="2500" b="0" i="0" smtClean="0">
                                  <a:latin typeface="Cambria Math" panose="02040503050406030204" pitchFamily="18" charset="0"/>
                                </a:rPr>
                                <m:t>R</m:t>
                              </m:r>
                            </m:e>
                            <m:sub>
                              <m:r>
                                <m:rPr>
                                  <m:sty m:val="p"/>
                                </m:rPr>
                                <a:rPr lang="en-US" sz="2500" b="0" i="0" smtClean="0">
                                  <a:latin typeface="Cambria Math" panose="02040503050406030204" pitchFamily="18" charset="0"/>
                                </a:rPr>
                                <m:t>f</m:t>
                              </m:r>
                            </m:sub>
                          </m:sSub>
                          <m:d>
                            <m:dPr>
                              <m:ctrlPr>
                                <a:rPr lang="en-US" sz="2500" b="0" i="1" smtClean="0">
                                  <a:latin typeface="Cambria Math" panose="02040503050406030204" pitchFamily="18" charset="0"/>
                                </a:rPr>
                              </m:ctrlPr>
                            </m:dPr>
                            <m:e>
                              <m:r>
                                <m:rPr>
                                  <m:sty m:val="p"/>
                                </m:rPr>
                                <a:rPr lang="en-US" sz="2500" b="0" i="0" smtClean="0">
                                  <a:latin typeface="Cambria Math" panose="02040503050406030204" pitchFamily="18" charset="0"/>
                                </a:rPr>
                                <m:t>y</m:t>
                              </m:r>
                              <m:d>
                                <m:dPr>
                                  <m:ctrlPr>
                                    <a:rPr lang="en-US" sz="2500" b="0" i="1" smtClean="0">
                                      <a:latin typeface="Cambria Math" panose="02040503050406030204" pitchFamily="18" charset="0"/>
                                    </a:rPr>
                                  </m:ctrlPr>
                                </m:dPr>
                                <m:e>
                                  <m:r>
                                    <m:rPr>
                                      <m:sty m:val="p"/>
                                    </m:rPr>
                                    <a:rPr lang="en-US" sz="2500" b="0" i="0" smtClean="0">
                                      <a:latin typeface="Cambria Math" panose="02040503050406030204" pitchFamily="18" charset="0"/>
                                    </a:rPr>
                                    <m:t>t</m:t>
                                  </m:r>
                                  <m:r>
                                    <a:rPr lang="en-US" sz="2500" b="0" i="0" smtClean="0">
                                      <a:latin typeface="Cambria Math" panose="02040503050406030204" pitchFamily="18" charset="0"/>
                                    </a:rPr>
                                    <m:t> −1</m:t>
                                  </m:r>
                                </m:e>
                              </m:d>
                            </m:e>
                          </m:d>
                        </m:e>
                      </m:d>
                    </m:oMath>
                  </m:oMathPara>
                </a14:m>
                <a:endParaRPr lang="he-IL" sz="25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1637" y="5438856"/>
                <a:ext cx="4869346" cy="668068"/>
              </a:xfrm>
              <a:prstGeom prst="rect">
                <a:avLst/>
              </a:prstGeom>
              <a:blipFill>
                <a:blip r:embed="rId5"/>
                <a:stretch>
                  <a:fillRect r="-2865" b="-1887"/>
                </a:stretch>
              </a:blipFill>
            </p:spPr>
            <p:txBody>
              <a:bodyPr/>
              <a:lstStyle/>
              <a:p>
                <a:r>
                  <a:rPr lang="de-DE">
                    <a:noFill/>
                  </a:rPr>
                  <a:t> </a:t>
                </a:r>
              </a:p>
            </p:txBody>
          </p:sp>
        </mc:Fallback>
      </mc:AlternateContent>
      <p:sp>
        <p:nvSpPr>
          <p:cNvPr id="3" name="מציין מיקום של מספר שקופית 2"/>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31</a:t>
            </a:fld>
            <a:endParaRPr lang="he-IL"/>
          </a:p>
        </p:txBody>
      </p:sp>
    </p:spTree>
    <p:extLst>
      <p:ext uri="{BB962C8B-B14F-4D97-AF65-F5344CB8AC3E}">
        <p14:creationId xmlns:p14="http://schemas.microsoft.com/office/powerpoint/2010/main" val="67414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95B8F-9277-7742-971F-03D737FAD3D7}"/>
              </a:ext>
            </a:extLst>
          </p:cNvPr>
          <p:cNvSpPr>
            <a:spLocks noGrp="1"/>
          </p:cNvSpPr>
          <p:nvPr>
            <p:ph type="title"/>
          </p:nvPr>
        </p:nvSpPr>
        <p:spPr/>
        <p:txBody>
          <a:bodyPr/>
          <a:lstStyle/>
          <a:p>
            <a:r>
              <a:rPr lang="de-DE" dirty="0" err="1"/>
              <a:t>Success</a:t>
            </a:r>
            <a:r>
              <a:rPr lang="de-DE" dirty="0"/>
              <a:t> Story </a:t>
            </a:r>
            <a:r>
              <a:rPr lang="de-DE" dirty="0" err="1"/>
              <a:t>of</a:t>
            </a:r>
            <a:r>
              <a:rPr lang="de-DE" dirty="0"/>
              <a:t> LSTMs</a:t>
            </a:r>
          </a:p>
        </p:txBody>
      </p:sp>
      <p:sp>
        <p:nvSpPr>
          <p:cNvPr id="3" name="Inhaltsplatzhalter 2">
            <a:extLst>
              <a:ext uri="{FF2B5EF4-FFF2-40B4-BE49-F238E27FC236}">
                <a16:creationId xmlns:a16="http://schemas.microsoft.com/office/drawing/2014/main" id="{405D4507-C781-3047-9C22-3032BE523986}"/>
              </a:ext>
            </a:extLst>
          </p:cNvPr>
          <p:cNvSpPr>
            <a:spLocks noGrp="1"/>
          </p:cNvSpPr>
          <p:nvPr>
            <p:ph idx="1"/>
          </p:nvPr>
        </p:nvSpPr>
        <p:spPr/>
        <p:txBody>
          <a:bodyPr/>
          <a:lstStyle/>
          <a:p>
            <a:r>
              <a:rPr lang="de-DE" dirty="0"/>
              <a:t>LSTMs </a:t>
            </a:r>
            <a:r>
              <a:rPr lang="de-DE" dirty="0" err="1"/>
              <a:t>have</a:t>
            </a:r>
            <a:r>
              <a:rPr lang="de-DE" dirty="0"/>
              <a:t> </a:t>
            </a:r>
            <a:r>
              <a:rPr lang="de-DE" dirty="0" err="1"/>
              <a:t>been</a:t>
            </a:r>
            <a:r>
              <a:rPr lang="de-DE" dirty="0"/>
              <a:t> </a:t>
            </a:r>
            <a:r>
              <a:rPr lang="de-DE" dirty="0" err="1"/>
              <a:t>used</a:t>
            </a:r>
            <a:r>
              <a:rPr lang="de-DE" dirty="0"/>
              <a:t> </a:t>
            </a:r>
            <a:r>
              <a:rPr lang="de-DE" dirty="0" err="1"/>
              <a:t>to</a:t>
            </a:r>
            <a:r>
              <a:rPr lang="de-DE" dirty="0"/>
              <a:t> </a:t>
            </a:r>
            <a:r>
              <a:rPr lang="de-DE" dirty="0" err="1"/>
              <a:t>win</a:t>
            </a:r>
            <a:r>
              <a:rPr lang="de-DE" dirty="0"/>
              <a:t> </a:t>
            </a:r>
            <a:r>
              <a:rPr lang="de-DE" dirty="0" err="1"/>
              <a:t>many</a:t>
            </a:r>
            <a:r>
              <a:rPr lang="de-DE" dirty="0"/>
              <a:t> </a:t>
            </a:r>
            <a:r>
              <a:rPr lang="de-DE" dirty="0" err="1"/>
              <a:t>competitions</a:t>
            </a:r>
            <a:r>
              <a:rPr lang="de-DE" dirty="0"/>
              <a:t> in </a:t>
            </a:r>
            <a:r>
              <a:rPr lang="de-DE" dirty="0" err="1"/>
              <a:t>speech</a:t>
            </a:r>
            <a:r>
              <a:rPr lang="de-DE" dirty="0"/>
              <a:t> </a:t>
            </a:r>
            <a:r>
              <a:rPr lang="de-DE" dirty="0" err="1"/>
              <a:t>and</a:t>
            </a:r>
            <a:r>
              <a:rPr lang="de-DE" dirty="0"/>
              <a:t> </a:t>
            </a:r>
            <a:r>
              <a:rPr lang="de-DE" dirty="0" err="1"/>
              <a:t>handwriting</a:t>
            </a:r>
            <a:r>
              <a:rPr lang="de-DE" dirty="0"/>
              <a:t> </a:t>
            </a:r>
            <a:r>
              <a:rPr lang="de-DE" dirty="0" err="1"/>
              <a:t>recognition</a:t>
            </a:r>
            <a:r>
              <a:rPr lang="de-DE" dirty="0"/>
              <a:t>. </a:t>
            </a:r>
          </a:p>
          <a:p>
            <a:r>
              <a:rPr lang="de-DE" dirty="0"/>
              <a:t>Major </a:t>
            </a:r>
            <a:r>
              <a:rPr lang="de-DE" dirty="0" err="1"/>
              <a:t>technology</a:t>
            </a:r>
            <a:r>
              <a:rPr lang="de-DE" dirty="0"/>
              <a:t> </a:t>
            </a:r>
            <a:r>
              <a:rPr lang="de-DE" dirty="0" err="1"/>
              <a:t>companies</a:t>
            </a:r>
            <a:r>
              <a:rPr lang="de-DE" dirty="0"/>
              <a:t> (Google, Apple, </a:t>
            </a:r>
            <a:r>
              <a:rPr lang="de-DE" dirty="0" err="1"/>
              <a:t>and</a:t>
            </a:r>
            <a:r>
              <a:rPr lang="de-DE" dirty="0"/>
              <a:t> Microsoft) </a:t>
            </a:r>
            <a:r>
              <a:rPr lang="de-DE" dirty="0" err="1"/>
              <a:t>are</a:t>
            </a:r>
            <a:r>
              <a:rPr lang="de-DE" dirty="0"/>
              <a:t> </a:t>
            </a:r>
            <a:r>
              <a:rPr lang="de-DE" dirty="0" err="1"/>
              <a:t>using</a:t>
            </a:r>
            <a:r>
              <a:rPr lang="de-DE" dirty="0"/>
              <a:t> LSTMs </a:t>
            </a:r>
          </a:p>
          <a:p>
            <a:pPr lvl="1"/>
            <a:r>
              <a:rPr lang="de-DE" dirty="0"/>
              <a:t>Google </a:t>
            </a:r>
            <a:r>
              <a:rPr lang="de-DE" dirty="0" err="1"/>
              <a:t>used</a:t>
            </a:r>
            <a:r>
              <a:rPr lang="de-DE" dirty="0"/>
              <a:t> LSTM </a:t>
            </a:r>
            <a:r>
              <a:rPr lang="de-DE" dirty="0" err="1"/>
              <a:t>for</a:t>
            </a:r>
            <a:r>
              <a:rPr lang="de-DE" dirty="0"/>
              <a:t> </a:t>
            </a:r>
            <a:r>
              <a:rPr lang="de-DE" dirty="0" err="1"/>
              <a:t>speech</a:t>
            </a:r>
            <a:r>
              <a:rPr lang="de-DE" dirty="0"/>
              <a:t> </a:t>
            </a:r>
            <a:r>
              <a:rPr lang="de-DE" dirty="0" err="1"/>
              <a:t>recognition</a:t>
            </a:r>
            <a:r>
              <a:rPr lang="de-DE" dirty="0"/>
              <a:t> on </a:t>
            </a:r>
            <a:r>
              <a:rPr lang="de-DE" dirty="0" err="1"/>
              <a:t>the</a:t>
            </a:r>
            <a:r>
              <a:rPr lang="de-DE" dirty="0"/>
              <a:t> </a:t>
            </a:r>
            <a:r>
              <a:rPr lang="de-DE" dirty="0" err="1"/>
              <a:t>smartphone</a:t>
            </a:r>
            <a:r>
              <a:rPr lang="de-DE" dirty="0"/>
              <a:t>, </a:t>
            </a:r>
            <a:r>
              <a:rPr lang="de-DE" dirty="0" err="1"/>
              <a:t>for</a:t>
            </a:r>
            <a:r>
              <a:rPr lang="de-DE" dirty="0"/>
              <a:t> Google </a:t>
            </a:r>
            <a:r>
              <a:rPr lang="de-DE" dirty="0" err="1"/>
              <a:t>Translate</a:t>
            </a:r>
            <a:r>
              <a:rPr lang="de-DE" dirty="0"/>
              <a:t>. </a:t>
            </a:r>
          </a:p>
          <a:p>
            <a:pPr lvl="1"/>
            <a:r>
              <a:rPr lang="de-DE" dirty="0"/>
              <a:t>Apple </a:t>
            </a:r>
            <a:r>
              <a:rPr lang="de-DE" dirty="0" err="1"/>
              <a:t>uses</a:t>
            </a:r>
            <a:r>
              <a:rPr lang="de-DE" dirty="0"/>
              <a:t> LSTM </a:t>
            </a:r>
            <a:r>
              <a:rPr lang="de-DE" dirty="0" err="1"/>
              <a:t>for</a:t>
            </a:r>
            <a:r>
              <a:rPr lang="de-DE" dirty="0"/>
              <a:t> </a:t>
            </a:r>
            <a:r>
              <a:rPr lang="de-DE" dirty="0" err="1"/>
              <a:t>the</a:t>
            </a:r>
            <a:r>
              <a:rPr lang="de-DE" dirty="0"/>
              <a:t> ”Quicktype” </a:t>
            </a:r>
            <a:r>
              <a:rPr lang="de-DE" dirty="0" err="1"/>
              <a:t>function</a:t>
            </a:r>
            <a:r>
              <a:rPr lang="de-DE" dirty="0"/>
              <a:t> on </a:t>
            </a:r>
            <a:r>
              <a:rPr lang="de-DE" dirty="0" err="1"/>
              <a:t>the</a:t>
            </a:r>
            <a:r>
              <a:rPr lang="de-DE" dirty="0"/>
              <a:t> iPhone </a:t>
            </a:r>
            <a:r>
              <a:rPr lang="de-DE" dirty="0" err="1"/>
              <a:t>and</a:t>
            </a:r>
            <a:r>
              <a:rPr lang="de-DE" dirty="0"/>
              <a:t> </a:t>
            </a:r>
            <a:r>
              <a:rPr lang="de-DE" dirty="0" err="1"/>
              <a:t>for</a:t>
            </a:r>
            <a:r>
              <a:rPr lang="de-DE" dirty="0"/>
              <a:t> Siri. </a:t>
            </a:r>
          </a:p>
          <a:p>
            <a:pPr lvl="1"/>
            <a:r>
              <a:rPr lang="de-DE" dirty="0"/>
              <a:t>Amazon </a:t>
            </a:r>
            <a:r>
              <a:rPr lang="de-DE" dirty="0" err="1"/>
              <a:t>uses</a:t>
            </a:r>
            <a:r>
              <a:rPr lang="de-DE" dirty="0"/>
              <a:t> LSTM </a:t>
            </a:r>
            <a:r>
              <a:rPr lang="de-DE" dirty="0" err="1"/>
              <a:t>for</a:t>
            </a:r>
            <a:r>
              <a:rPr lang="de-DE" dirty="0"/>
              <a:t> Amazon Alexa.</a:t>
            </a:r>
          </a:p>
          <a:p>
            <a:pPr lvl="1"/>
            <a:r>
              <a:rPr lang="de-DE" dirty="0"/>
              <a:t>In 2017, Facebook </a:t>
            </a:r>
            <a:r>
              <a:rPr lang="de-DE" dirty="0" err="1"/>
              <a:t>performed</a:t>
            </a:r>
            <a:r>
              <a:rPr lang="de-DE" dirty="0"/>
              <a:t> </a:t>
            </a:r>
            <a:r>
              <a:rPr lang="de-DE" dirty="0" err="1"/>
              <a:t>some</a:t>
            </a:r>
            <a:r>
              <a:rPr lang="de-DE" dirty="0"/>
              <a:t> 4.5 </a:t>
            </a:r>
            <a:r>
              <a:rPr lang="de-DE" dirty="0" err="1"/>
              <a:t>billion</a:t>
            </a:r>
            <a:r>
              <a:rPr lang="de-DE" dirty="0"/>
              <a:t> </a:t>
            </a:r>
            <a:r>
              <a:rPr lang="de-DE" dirty="0" err="1"/>
              <a:t>automatic</a:t>
            </a:r>
            <a:r>
              <a:rPr lang="de-DE" dirty="0"/>
              <a:t> </a:t>
            </a:r>
            <a:r>
              <a:rPr lang="de-DE" dirty="0" err="1"/>
              <a:t>translations</a:t>
            </a:r>
            <a:r>
              <a:rPr lang="de-DE" dirty="0"/>
              <a:t> </a:t>
            </a:r>
            <a:r>
              <a:rPr lang="de-DE" dirty="0" err="1"/>
              <a:t>every</a:t>
            </a:r>
            <a:r>
              <a:rPr lang="de-DE" dirty="0"/>
              <a:t> </a:t>
            </a:r>
            <a:r>
              <a:rPr lang="de-DE" dirty="0" err="1"/>
              <a:t>day</a:t>
            </a:r>
            <a:r>
              <a:rPr lang="de-DE" dirty="0"/>
              <a:t> </a:t>
            </a:r>
            <a:r>
              <a:rPr lang="de-DE" dirty="0" err="1"/>
              <a:t>using</a:t>
            </a:r>
            <a:r>
              <a:rPr lang="de-DE" dirty="0"/>
              <a:t> </a:t>
            </a:r>
            <a:r>
              <a:rPr lang="de-DE" dirty="0" err="1"/>
              <a:t>long</a:t>
            </a:r>
            <a:r>
              <a:rPr lang="de-DE" dirty="0"/>
              <a:t> </a:t>
            </a:r>
            <a:r>
              <a:rPr lang="de-DE" dirty="0" err="1"/>
              <a:t>short</a:t>
            </a:r>
            <a:r>
              <a:rPr lang="de-DE" dirty="0"/>
              <a:t>-term </a:t>
            </a:r>
            <a:r>
              <a:rPr lang="de-DE" dirty="0" err="1"/>
              <a:t>memory</a:t>
            </a:r>
            <a:r>
              <a:rPr lang="de-DE" dirty="0"/>
              <a:t> networks1. </a:t>
            </a:r>
          </a:p>
          <a:p>
            <a:endParaRPr lang="de-DE" dirty="0"/>
          </a:p>
        </p:txBody>
      </p:sp>
      <p:sp>
        <p:nvSpPr>
          <p:cNvPr id="4" name="Foliennummernplatzhalter 3">
            <a:extLst>
              <a:ext uri="{FF2B5EF4-FFF2-40B4-BE49-F238E27FC236}">
                <a16:creationId xmlns:a16="http://schemas.microsoft.com/office/drawing/2014/main" id="{58F211B9-3695-3B4A-8132-6640C8946D5C}"/>
              </a:ext>
            </a:extLst>
          </p:cNvPr>
          <p:cNvSpPr>
            <a:spLocks noGrp="1"/>
          </p:cNvSpPr>
          <p:nvPr>
            <p:ph type="sldNum" sz="quarter" idx="12"/>
          </p:nvPr>
        </p:nvSpPr>
        <p:spPr/>
        <p:txBody>
          <a:bodyPr/>
          <a:lstStyle/>
          <a:p>
            <a:pPr>
              <a:defRPr/>
            </a:pPr>
            <a:fld id="{FD764AD2-5FB6-FB45-933B-235C7588DE60}" type="slidenum">
              <a:rPr lang="de-DE" smtClean="0"/>
              <a:pPr>
                <a:defRPr/>
              </a:pPr>
              <a:t>32</a:t>
            </a:fld>
            <a:endParaRPr lang="de-DE"/>
          </a:p>
        </p:txBody>
      </p:sp>
    </p:spTree>
    <p:extLst>
      <p:ext uri="{BB962C8B-B14F-4D97-AF65-F5344CB8AC3E}">
        <p14:creationId xmlns:p14="http://schemas.microsoft.com/office/powerpoint/2010/main" val="74513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FA9D16-5C86-644B-BD8B-26C1757B064F}"/>
              </a:ext>
            </a:extLst>
          </p:cNvPr>
          <p:cNvSpPr>
            <a:spLocks noGrp="1"/>
          </p:cNvSpPr>
          <p:nvPr>
            <p:ph type="title"/>
          </p:nvPr>
        </p:nvSpPr>
        <p:spPr/>
        <p:txBody>
          <a:bodyPr/>
          <a:lstStyle/>
          <a:p>
            <a:r>
              <a:rPr lang="de-DE" dirty="0"/>
              <a:t>Reservoir Computing</a:t>
            </a:r>
          </a:p>
        </p:txBody>
      </p:sp>
      <p:sp>
        <p:nvSpPr>
          <p:cNvPr id="3" name="Textplatzhalter 2">
            <a:extLst>
              <a:ext uri="{FF2B5EF4-FFF2-40B4-BE49-F238E27FC236}">
                <a16:creationId xmlns:a16="http://schemas.microsoft.com/office/drawing/2014/main" id="{D82113FE-EF63-844D-BF2D-4657BA2CE0C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785C87C-7397-CE4F-A9E4-231436392CC5}"/>
              </a:ext>
            </a:extLst>
          </p:cNvPr>
          <p:cNvSpPr>
            <a:spLocks noGrp="1"/>
          </p:cNvSpPr>
          <p:nvPr>
            <p:ph type="sldNum" sz="quarter" idx="12"/>
          </p:nvPr>
        </p:nvSpPr>
        <p:spPr/>
        <p:txBody>
          <a:bodyPr/>
          <a:lstStyle/>
          <a:p>
            <a:pPr>
              <a:defRPr/>
            </a:pPr>
            <a:fld id="{4D5151C9-7839-C041-ABB8-39E89BE5946D}" type="slidenum">
              <a:rPr lang="de-DE" smtClean="0"/>
              <a:pPr>
                <a:defRPr/>
              </a:pPr>
              <a:t>33</a:t>
            </a:fld>
            <a:endParaRPr lang="de-DE"/>
          </a:p>
        </p:txBody>
      </p:sp>
    </p:spTree>
    <p:extLst>
      <p:ext uri="{BB962C8B-B14F-4D97-AF65-F5344CB8AC3E}">
        <p14:creationId xmlns:p14="http://schemas.microsoft.com/office/powerpoint/2010/main" val="669686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4792CCF-983B-8B4D-AC37-F831404D51DC}"/>
              </a:ext>
            </a:extLst>
          </p:cNvPr>
          <p:cNvSpPr>
            <a:spLocks noGrp="1"/>
          </p:cNvSpPr>
          <p:nvPr>
            <p:ph type="title"/>
          </p:nvPr>
        </p:nvSpPr>
        <p:spPr/>
        <p:txBody>
          <a:bodyPr/>
          <a:lstStyle/>
          <a:p>
            <a:r>
              <a:rPr lang="de-DE" dirty="0"/>
              <a:t>Reservoir Computing (RC): </a:t>
            </a:r>
            <a:r>
              <a:rPr lang="de-DE" dirty="0" err="1"/>
              <a:t>Idea</a:t>
            </a:r>
            <a:endParaRPr lang="de-DE" dirty="0"/>
          </a:p>
        </p:txBody>
      </p:sp>
      <p:sp>
        <p:nvSpPr>
          <p:cNvPr id="5" name="Inhaltsplatzhalter 4">
            <a:extLst>
              <a:ext uri="{FF2B5EF4-FFF2-40B4-BE49-F238E27FC236}">
                <a16:creationId xmlns:a16="http://schemas.microsoft.com/office/drawing/2014/main" id="{B6EAED8E-2F5D-7941-ADFF-58237BCB8C88}"/>
              </a:ext>
            </a:extLst>
          </p:cNvPr>
          <p:cNvSpPr>
            <a:spLocks noGrp="1"/>
          </p:cNvSpPr>
          <p:nvPr>
            <p:ph idx="1"/>
          </p:nvPr>
        </p:nvSpPr>
        <p:spPr/>
        <p:txBody>
          <a:bodyPr/>
          <a:lstStyle/>
          <a:p>
            <a:pPr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Idea: Separate state space calculation from output calculation (as they serve different purposes)</a:t>
            </a:r>
          </a:p>
          <a:p>
            <a:pPr lvl="1" eaLnBrk="1" hangingPunct="1">
              <a:lnSpc>
                <a:spcPct val="107000"/>
              </a:lnSpc>
              <a:spcBef>
                <a:spcPts val="800"/>
              </a:spcBef>
              <a:buSzPct val="70000"/>
              <a:buFont typeface="Verdana" panose="020B0604030504040204" pitchFamily="34" charset="0"/>
              <a:buChar char="•"/>
            </a:pPr>
            <a:r>
              <a:rPr lang="en-GB" altLang="de-DE" sz="2200">
                <a:solidFill>
                  <a:srgbClr val="000000"/>
                </a:solidFill>
                <a:latin typeface="Myriad Pro" panose="020B0503030403020204" pitchFamily="34" charset="0"/>
              </a:rPr>
              <a:t>Input (history) represented in high-dimensional state space (as for kernels used in SVMs)</a:t>
            </a:r>
          </a:p>
          <a:p>
            <a:pPr lvl="1" eaLnBrk="1" hangingPunct="1">
              <a:lnSpc>
                <a:spcPct val="107000"/>
              </a:lnSpc>
              <a:spcBef>
                <a:spcPts val="800"/>
              </a:spcBef>
              <a:buSzPct val="70000"/>
              <a:buFont typeface="Verdana" panose="020B0604030504040204" pitchFamily="34" charset="0"/>
              <a:buChar char="•"/>
            </a:pPr>
            <a:r>
              <a:rPr lang="en-GB" altLang="de-DE" sz="2200">
                <a:solidFill>
                  <a:srgbClr val="000000"/>
                </a:solidFill>
                <a:latin typeface="Myriad Pro" panose="020B0503030403020204" pitchFamily="34" charset="0"/>
              </a:rPr>
              <a:t>Output </a:t>
            </a:r>
            <a:r>
              <a:rPr lang="en-GB" altLang="de-DE" sz="2200" dirty="0">
                <a:solidFill>
                  <a:srgbClr val="000000"/>
                </a:solidFill>
                <a:latin typeface="Myriad Pro" panose="020B0503030403020204" pitchFamily="34" charset="0"/>
              </a:rPr>
              <a:t>spaces: Merger of states for desired output </a:t>
            </a:r>
          </a:p>
          <a:p>
            <a:pPr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Uses recurrent structures without the training</a:t>
            </a:r>
          </a:p>
          <a:p>
            <a:pPr lvl="1"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Fixed (random) topology </a:t>
            </a:r>
          </a:p>
          <a:p>
            <a:pPr lvl="1" eaLnBrk="1" hangingPunct="1">
              <a:lnSpc>
                <a:spcPct val="107000"/>
              </a:lnSpc>
              <a:spcBef>
                <a:spcPts val="800"/>
              </a:spcBef>
              <a:buSzPct val="70000"/>
              <a:buFont typeface="Verdana" panose="020B0604030504040204" pitchFamily="34" charset="0"/>
              <a:buChar char="•"/>
            </a:pPr>
            <a:r>
              <a:rPr lang="en-GB" altLang="de-DE" sz="2200" dirty="0">
                <a:solidFill>
                  <a:srgbClr val="000000"/>
                </a:solidFill>
                <a:latin typeface="Myriad Pro" panose="020B0503030403020204" pitchFamily="34" charset="0"/>
              </a:rPr>
              <a:t>Linear “readout” function is trained</a:t>
            </a:r>
          </a:p>
          <a:p>
            <a:pPr lvl="1"/>
            <a:endParaRPr lang="de-DE" dirty="0">
              <a:latin typeface="Myriad Pro" panose="020B0503030403020204" pitchFamily="34" charset="0"/>
            </a:endParaRPr>
          </a:p>
        </p:txBody>
      </p:sp>
      <p:sp>
        <p:nvSpPr>
          <p:cNvPr id="94" name="Text Box 2">
            <a:extLst>
              <a:ext uri="{FF2B5EF4-FFF2-40B4-BE49-F238E27FC236}">
                <a16:creationId xmlns:a16="http://schemas.microsoft.com/office/drawing/2014/main" id="{CD55B7DC-C823-DA45-A59D-C2171A8BE955}"/>
              </a:ext>
            </a:extLst>
          </p:cNvPr>
          <p:cNvSpPr txBox="1">
            <a:spLocks noChangeAspect="1" noChangeArrowheads="1"/>
          </p:cNvSpPr>
          <p:nvPr/>
        </p:nvSpPr>
        <p:spPr bwMode="auto">
          <a:xfrm>
            <a:off x="6579543" y="5034334"/>
            <a:ext cx="2206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z'</a:t>
            </a:r>
          </a:p>
        </p:txBody>
      </p:sp>
      <p:grpSp>
        <p:nvGrpSpPr>
          <p:cNvPr id="95" name="Group 3">
            <a:extLst>
              <a:ext uri="{FF2B5EF4-FFF2-40B4-BE49-F238E27FC236}">
                <a16:creationId xmlns:a16="http://schemas.microsoft.com/office/drawing/2014/main" id="{8C2F8320-6517-D94A-BD3B-C433AAD62A9B}"/>
              </a:ext>
            </a:extLst>
          </p:cNvPr>
          <p:cNvGrpSpPr>
            <a:grpSpLocks noChangeAspect="1"/>
          </p:cNvGrpSpPr>
          <p:nvPr/>
        </p:nvGrpSpPr>
        <p:grpSpPr bwMode="auto">
          <a:xfrm>
            <a:off x="994567" y="5044239"/>
            <a:ext cx="1699511" cy="1352550"/>
            <a:chOff x="477" y="1050"/>
            <a:chExt cx="1661" cy="1323"/>
          </a:xfrm>
        </p:grpSpPr>
        <p:sp>
          <p:nvSpPr>
            <p:cNvPr id="96" name="Line 4">
              <a:extLst>
                <a:ext uri="{FF2B5EF4-FFF2-40B4-BE49-F238E27FC236}">
                  <a16:creationId xmlns:a16="http://schemas.microsoft.com/office/drawing/2014/main" id="{7114106D-A91E-CF47-9A8B-4A661441E7E7}"/>
                </a:ext>
              </a:extLst>
            </p:cNvPr>
            <p:cNvSpPr>
              <a:spLocks noChangeShapeType="1"/>
            </p:cNvSpPr>
            <p:nvPr/>
          </p:nvSpPr>
          <p:spPr bwMode="auto">
            <a:xfrm flipV="1">
              <a:off x="659" y="1119"/>
              <a:ext cx="1" cy="113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7" name="Line 5">
              <a:extLst>
                <a:ext uri="{FF2B5EF4-FFF2-40B4-BE49-F238E27FC236}">
                  <a16:creationId xmlns:a16="http://schemas.microsoft.com/office/drawing/2014/main" id="{1E7FB2B1-6993-9047-A447-38DC236957D6}"/>
                </a:ext>
              </a:extLst>
            </p:cNvPr>
            <p:cNvSpPr>
              <a:spLocks noChangeShapeType="1"/>
            </p:cNvSpPr>
            <p:nvPr/>
          </p:nvSpPr>
          <p:spPr bwMode="auto">
            <a:xfrm>
              <a:off x="523" y="2128"/>
              <a:ext cx="1615" cy="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8" name="Text Box 6">
              <a:extLst>
                <a:ext uri="{FF2B5EF4-FFF2-40B4-BE49-F238E27FC236}">
                  <a16:creationId xmlns:a16="http://schemas.microsoft.com/office/drawing/2014/main" id="{B52A7FC3-5C0D-E941-A521-B72C377B02A5}"/>
                </a:ext>
              </a:extLst>
            </p:cNvPr>
            <p:cNvSpPr txBox="1">
              <a:spLocks noChangeArrowheads="1"/>
            </p:cNvSpPr>
            <p:nvPr/>
          </p:nvSpPr>
          <p:spPr bwMode="auto">
            <a:xfrm>
              <a:off x="686" y="1940"/>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99" name="Text Box 7">
              <a:extLst>
                <a:ext uri="{FF2B5EF4-FFF2-40B4-BE49-F238E27FC236}">
                  <a16:creationId xmlns:a16="http://schemas.microsoft.com/office/drawing/2014/main" id="{E6F1D609-D6FA-2941-8FD5-8D5EF48ECE94}"/>
                </a:ext>
              </a:extLst>
            </p:cNvPr>
            <p:cNvSpPr txBox="1">
              <a:spLocks noChangeArrowheads="1"/>
            </p:cNvSpPr>
            <p:nvPr/>
          </p:nvSpPr>
          <p:spPr bwMode="auto">
            <a:xfrm>
              <a:off x="777" y="1645"/>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0" name="Text Box 8">
              <a:extLst>
                <a:ext uri="{FF2B5EF4-FFF2-40B4-BE49-F238E27FC236}">
                  <a16:creationId xmlns:a16="http://schemas.microsoft.com/office/drawing/2014/main" id="{5E9720C1-F0DF-D64F-A74A-8DE067034DA8}"/>
                </a:ext>
              </a:extLst>
            </p:cNvPr>
            <p:cNvSpPr txBox="1">
              <a:spLocks noChangeArrowheads="1"/>
            </p:cNvSpPr>
            <p:nvPr/>
          </p:nvSpPr>
          <p:spPr bwMode="auto">
            <a:xfrm>
              <a:off x="1004" y="1509"/>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1" name="Text Box 9">
              <a:extLst>
                <a:ext uri="{FF2B5EF4-FFF2-40B4-BE49-F238E27FC236}">
                  <a16:creationId xmlns:a16="http://schemas.microsoft.com/office/drawing/2014/main" id="{FB00CE9F-4FD0-F44B-95A3-BE7B7AD07497}"/>
                </a:ext>
              </a:extLst>
            </p:cNvPr>
            <p:cNvSpPr txBox="1">
              <a:spLocks noChangeArrowheads="1"/>
            </p:cNvSpPr>
            <p:nvPr/>
          </p:nvSpPr>
          <p:spPr bwMode="auto">
            <a:xfrm>
              <a:off x="1298" y="1735"/>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2" name="Text Box 10">
              <a:extLst>
                <a:ext uri="{FF2B5EF4-FFF2-40B4-BE49-F238E27FC236}">
                  <a16:creationId xmlns:a16="http://schemas.microsoft.com/office/drawing/2014/main" id="{B4B63D54-B165-8B44-92D3-762B1767BF68}"/>
                </a:ext>
              </a:extLst>
            </p:cNvPr>
            <p:cNvSpPr txBox="1">
              <a:spLocks noChangeArrowheads="1"/>
            </p:cNvSpPr>
            <p:nvPr/>
          </p:nvSpPr>
          <p:spPr bwMode="auto">
            <a:xfrm>
              <a:off x="1616" y="1917"/>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3" name="Text Box 11">
              <a:extLst>
                <a:ext uri="{FF2B5EF4-FFF2-40B4-BE49-F238E27FC236}">
                  <a16:creationId xmlns:a16="http://schemas.microsoft.com/office/drawing/2014/main" id="{092659F3-562A-C142-A630-6DD5CA0A8AF6}"/>
                </a:ext>
              </a:extLst>
            </p:cNvPr>
            <p:cNvSpPr txBox="1">
              <a:spLocks noChangeArrowheads="1"/>
            </p:cNvSpPr>
            <p:nvPr/>
          </p:nvSpPr>
          <p:spPr bwMode="auto">
            <a:xfrm>
              <a:off x="910" y="1212"/>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4" name="Text Box 12">
              <a:extLst>
                <a:ext uri="{FF2B5EF4-FFF2-40B4-BE49-F238E27FC236}">
                  <a16:creationId xmlns:a16="http://schemas.microsoft.com/office/drawing/2014/main" id="{D9A42DA8-AACC-4D49-AC31-F1E096A709F0}"/>
                </a:ext>
              </a:extLst>
            </p:cNvPr>
            <p:cNvSpPr txBox="1">
              <a:spLocks noChangeArrowheads="1"/>
            </p:cNvSpPr>
            <p:nvPr/>
          </p:nvSpPr>
          <p:spPr bwMode="auto">
            <a:xfrm>
              <a:off x="1094" y="1894"/>
              <a:ext cx="123"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05" name="Text Box 13">
              <a:extLst>
                <a:ext uri="{FF2B5EF4-FFF2-40B4-BE49-F238E27FC236}">
                  <a16:creationId xmlns:a16="http://schemas.microsoft.com/office/drawing/2014/main" id="{8ADA8BB8-7150-C742-9626-21B8A2F6DFDA}"/>
                </a:ext>
              </a:extLst>
            </p:cNvPr>
            <p:cNvSpPr txBox="1">
              <a:spLocks noChangeAspect="1" noChangeArrowheads="1"/>
            </p:cNvSpPr>
            <p:nvPr/>
          </p:nvSpPr>
          <p:spPr bwMode="auto">
            <a:xfrm>
              <a:off x="1554" y="1118"/>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06" name="Text Box 14">
              <a:extLst>
                <a:ext uri="{FF2B5EF4-FFF2-40B4-BE49-F238E27FC236}">
                  <a16:creationId xmlns:a16="http://schemas.microsoft.com/office/drawing/2014/main" id="{60BEE7B9-0728-9848-9897-BEA699135A11}"/>
                </a:ext>
              </a:extLst>
            </p:cNvPr>
            <p:cNvSpPr txBox="1">
              <a:spLocks noChangeAspect="1" noChangeArrowheads="1"/>
            </p:cNvSpPr>
            <p:nvPr/>
          </p:nvSpPr>
          <p:spPr bwMode="auto">
            <a:xfrm>
              <a:off x="1214" y="1050"/>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FF0000"/>
                  </a:solidFill>
                </a:rPr>
                <a:t>●</a:t>
              </a:r>
            </a:p>
          </p:txBody>
        </p:sp>
        <p:sp>
          <p:nvSpPr>
            <p:cNvPr id="107" name="Text Box 15">
              <a:extLst>
                <a:ext uri="{FF2B5EF4-FFF2-40B4-BE49-F238E27FC236}">
                  <a16:creationId xmlns:a16="http://schemas.microsoft.com/office/drawing/2014/main" id="{C43EF0A7-ED2D-6447-962D-9BAC9222DA66}"/>
                </a:ext>
              </a:extLst>
            </p:cNvPr>
            <p:cNvSpPr txBox="1">
              <a:spLocks noChangeAspect="1" noChangeArrowheads="1"/>
            </p:cNvSpPr>
            <p:nvPr/>
          </p:nvSpPr>
          <p:spPr bwMode="auto">
            <a:xfrm>
              <a:off x="1260" y="1435"/>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FF0000"/>
                  </a:solidFill>
                </a:rPr>
                <a:t>●</a:t>
              </a:r>
            </a:p>
          </p:txBody>
        </p:sp>
        <p:sp>
          <p:nvSpPr>
            <p:cNvPr id="108" name="Text Box 16">
              <a:extLst>
                <a:ext uri="{FF2B5EF4-FFF2-40B4-BE49-F238E27FC236}">
                  <a16:creationId xmlns:a16="http://schemas.microsoft.com/office/drawing/2014/main" id="{6256913E-3924-2F43-827D-CF0CF4DDAEAB}"/>
                </a:ext>
              </a:extLst>
            </p:cNvPr>
            <p:cNvSpPr txBox="1">
              <a:spLocks noChangeAspect="1" noChangeArrowheads="1"/>
            </p:cNvSpPr>
            <p:nvPr/>
          </p:nvSpPr>
          <p:spPr bwMode="auto">
            <a:xfrm>
              <a:off x="1713" y="1481"/>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FF0000"/>
                  </a:solidFill>
                </a:rPr>
                <a:t>●</a:t>
              </a:r>
            </a:p>
          </p:txBody>
        </p:sp>
        <p:sp>
          <p:nvSpPr>
            <p:cNvPr id="109" name="Text Box 17">
              <a:extLst>
                <a:ext uri="{FF2B5EF4-FFF2-40B4-BE49-F238E27FC236}">
                  <a16:creationId xmlns:a16="http://schemas.microsoft.com/office/drawing/2014/main" id="{DB4307B3-421C-0D4E-8761-90F17213B8F2}"/>
                </a:ext>
              </a:extLst>
            </p:cNvPr>
            <p:cNvSpPr txBox="1">
              <a:spLocks noChangeAspect="1" noChangeArrowheads="1"/>
            </p:cNvSpPr>
            <p:nvPr/>
          </p:nvSpPr>
          <p:spPr bwMode="auto">
            <a:xfrm>
              <a:off x="1985" y="1231"/>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FF0000"/>
                  </a:solidFill>
                </a:rPr>
                <a:t>●</a:t>
              </a:r>
            </a:p>
          </p:txBody>
        </p:sp>
        <p:sp>
          <p:nvSpPr>
            <p:cNvPr id="110" name="Text Box 18">
              <a:extLst>
                <a:ext uri="{FF2B5EF4-FFF2-40B4-BE49-F238E27FC236}">
                  <a16:creationId xmlns:a16="http://schemas.microsoft.com/office/drawing/2014/main" id="{0B152D95-2C20-5540-AFC6-F3CFDB402B38}"/>
                </a:ext>
              </a:extLst>
            </p:cNvPr>
            <p:cNvSpPr txBox="1">
              <a:spLocks noChangeAspect="1" noChangeArrowheads="1"/>
            </p:cNvSpPr>
            <p:nvPr/>
          </p:nvSpPr>
          <p:spPr bwMode="auto">
            <a:xfrm>
              <a:off x="2008" y="1639"/>
              <a:ext cx="18" cy="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11" name="Text Box 19">
              <a:extLst>
                <a:ext uri="{FF2B5EF4-FFF2-40B4-BE49-F238E27FC236}">
                  <a16:creationId xmlns:a16="http://schemas.microsoft.com/office/drawing/2014/main" id="{11EF8DFF-4AC3-C245-8B2E-4D1D6355BC34}"/>
                </a:ext>
              </a:extLst>
            </p:cNvPr>
            <p:cNvSpPr txBox="1">
              <a:spLocks noChangeArrowheads="1"/>
            </p:cNvSpPr>
            <p:nvPr/>
          </p:nvSpPr>
          <p:spPr bwMode="auto">
            <a:xfrm>
              <a:off x="1974" y="2139"/>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dirty="0">
                  <a:solidFill>
                    <a:srgbClr val="000000"/>
                  </a:solidFill>
                </a:rPr>
                <a:t>x</a:t>
              </a:r>
            </a:p>
          </p:txBody>
        </p:sp>
        <p:sp>
          <p:nvSpPr>
            <p:cNvPr id="112" name="Text Box 20">
              <a:extLst>
                <a:ext uri="{FF2B5EF4-FFF2-40B4-BE49-F238E27FC236}">
                  <a16:creationId xmlns:a16="http://schemas.microsoft.com/office/drawing/2014/main" id="{525D8B04-552D-4344-816F-AEB8C3AD4428}"/>
                </a:ext>
              </a:extLst>
            </p:cNvPr>
            <p:cNvSpPr txBox="1">
              <a:spLocks noChangeArrowheads="1"/>
            </p:cNvSpPr>
            <p:nvPr/>
          </p:nvSpPr>
          <p:spPr bwMode="auto">
            <a:xfrm>
              <a:off x="477" y="1141"/>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y</a:t>
              </a:r>
            </a:p>
          </p:txBody>
        </p:sp>
      </p:grpSp>
      <p:sp>
        <p:nvSpPr>
          <p:cNvPr id="113" name="Freeform 21">
            <a:extLst>
              <a:ext uri="{FF2B5EF4-FFF2-40B4-BE49-F238E27FC236}">
                <a16:creationId xmlns:a16="http://schemas.microsoft.com/office/drawing/2014/main" id="{39588BA3-7CFB-8449-9747-DB85A4F40080}"/>
              </a:ext>
            </a:extLst>
          </p:cNvPr>
          <p:cNvSpPr>
            <a:spLocks noChangeAspect="1" noChangeArrowheads="1"/>
          </p:cNvSpPr>
          <p:nvPr/>
        </p:nvSpPr>
        <p:spPr bwMode="auto">
          <a:xfrm>
            <a:off x="1404909" y="4777653"/>
            <a:ext cx="1785938" cy="1352550"/>
          </a:xfrm>
          <a:custGeom>
            <a:avLst/>
            <a:gdLst>
              <a:gd name="T0" fmla="*/ 0 w 5466"/>
              <a:gd name="T1" fmla="*/ 22515 h 4145"/>
              <a:gd name="T2" fmla="*/ 237210 w 5466"/>
              <a:gd name="T3" fmla="*/ 59715 h 4145"/>
              <a:gd name="T4" fmla="*/ 237210 w 5466"/>
              <a:gd name="T5" fmla="*/ 289110 h 4145"/>
              <a:gd name="T6" fmla="*/ 303864 w 5466"/>
              <a:gd name="T7" fmla="*/ 518505 h 4145"/>
              <a:gd name="T8" fmla="*/ 422469 w 5466"/>
              <a:gd name="T9" fmla="*/ 725711 h 4145"/>
              <a:gd name="T10" fmla="*/ 259428 w 5466"/>
              <a:gd name="T11" fmla="*/ 947601 h 4145"/>
              <a:gd name="T12" fmla="*/ 414954 w 5466"/>
              <a:gd name="T13" fmla="*/ 1117934 h 4145"/>
              <a:gd name="T14" fmla="*/ 548263 w 5466"/>
              <a:gd name="T15" fmla="*/ 955106 h 4145"/>
              <a:gd name="T16" fmla="*/ 711304 w 5466"/>
              <a:gd name="T17" fmla="*/ 821972 h 4145"/>
              <a:gd name="T18" fmla="*/ 889048 w 5466"/>
              <a:gd name="T19" fmla="*/ 977295 h 4145"/>
              <a:gd name="T20" fmla="*/ 1052089 w 5466"/>
              <a:gd name="T21" fmla="*/ 1154807 h 4145"/>
              <a:gd name="T22" fmla="*/ 1274596 w 5466"/>
              <a:gd name="T23" fmla="*/ 1140123 h 4145"/>
              <a:gd name="T24" fmla="*/ 1437638 w 5466"/>
              <a:gd name="T25" fmla="*/ 1325140 h 4145"/>
              <a:gd name="T26" fmla="*/ 1674521 w 5466"/>
              <a:gd name="T27" fmla="*/ 1317635 h 4145"/>
              <a:gd name="T28" fmla="*/ 1748690 w 5466"/>
              <a:gd name="T29" fmla="*/ 1280762 h 4145"/>
              <a:gd name="T30" fmla="*/ 1785611 w 5466"/>
              <a:gd name="T31" fmla="*/ 1251068 h 4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66" h="4145">
                <a:moveTo>
                  <a:pt x="0" y="69"/>
                </a:moveTo>
                <a:cubicBezTo>
                  <a:pt x="243" y="74"/>
                  <a:pt x="541" y="0"/>
                  <a:pt x="726" y="183"/>
                </a:cubicBezTo>
                <a:cubicBezTo>
                  <a:pt x="888" y="344"/>
                  <a:pt x="1081" y="672"/>
                  <a:pt x="726" y="886"/>
                </a:cubicBezTo>
                <a:cubicBezTo>
                  <a:pt x="446" y="1055"/>
                  <a:pt x="732" y="1460"/>
                  <a:pt x="930" y="1589"/>
                </a:cubicBezTo>
                <a:cubicBezTo>
                  <a:pt x="1128" y="1718"/>
                  <a:pt x="1392" y="1937"/>
                  <a:pt x="1293" y="2224"/>
                </a:cubicBezTo>
                <a:cubicBezTo>
                  <a:pt x="1191" y="2518"/>
                  <a:pt x="870" y="2593"/>
                  <a:pt x="794" y="2904"/>
                </a:cubicBezTo>
                <a:cubicBezTo>
                  <a:pt x="711" y="3244"/>
                  <a:pt x="1073" y="3314"/>
                  <a:pt x="1270" y="3426"/>
                </a:cubicBezTo>
                <a:cubicBezTo>
                  <a:pt x="1559" y="3590"/>
                  <a:pt x="1689" y="3130"/>
                  <a:pt x="1678" y="2927"/>
                </a:cubicBezTo>
                <a:cubicBezTo>
                  <a:pt x="1663" y="2660"/>
                  <a:pt x="1925" y="2450"/>
                  <a:pt x="2177" y="2519"/>
                </a:cubicBezTo>
                <a:cubicBezTo>
                  <a:pt x="2412" y="2583"/>
                  <a:pt x="2683" y="2701"/>
                  <a:pt x="2721" y="2995"/>
                </a:cubicBezTo>
                <a:cubicBezTo>
                  <a:pt x="2753" y="3239"/>
                  <a:pt x="2939" y="3503"/>
                  <a:pt x="3220" y="3539"/>
                </a:cubicBezTo>
                <a:cubicBezTo>
                  <a:pt x="3466" y="3570"/>
                  <a:pt x="3691" y="3225"/>
                  <a:pt x="3901" y="3494"/>
                </a:cubicBezTo>
                <a:cubicBezTo>
                  <a:pt x="4051" y="3687"/>
                  <a:pt x="4086" y="4023"/>
                  <a:pt x="4400" y="4061"/>
                </a:cubicBezTo>
                <a:cubicBezTo>
                  <a:pt x="4640" y="4090"/>
                  <a:pt x="4896" y="4144"/>
                  <a:pt x="5125" y="4038"/>
                </a:cubicBezTo>
                <a:lnTo>
                  <a:pt x="5352" y="3925"/>
                </a:lnTo>
                <a:lnTo>
                  <a:pt x="5465" y="3834"/>
                </a:lnTo>
              </a:path>
            </a:pathLst>
          </a:custGeom>
          <a:noFill/>
          <a:ln w="3672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4" name="Line 22">
            <a:extLst>
              <a:ext uri="{FF2B5EF4-FFF2-40B4-BE49-F238E27FC236}">
                <a16:creationId xmlns:a16="http://schemas.microsoft.com/office/drawing/2014/main" id="{A2A13339-3E15-AB47-BC04-AF013DD89F51}"/>
              </a:ext>
            </a:extLst>
          </p:cNvPr>
          <p:cNvSpPr>
            <a:spLocks noChangeAspect="1" noChangeShapeType="1"/>
          </p:cNvSpPr>
          <p:nvPr/>
        </p:nvSpPr>
        <p:spPr bwMode="auto">
          <a:xfrm>
            <a:off x="5401618" y="5878884"/>
            <a:ext cx="1587" cy="4968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5" name="Line 23">
            <a:extLst>
              <a:ext uri="{FF2B5EF4-FFF2-40B4-BE49-F238E27FC236}">
                <a16:creationId xmlns:a16="http://schemas.microsoft.com/office/drawing/2014/main" id="{C1C96712-BCBB-EA45-90E5-0090A8C3B71E}"/>
              </a:ext>
            </a:extLst>
          </p:cNvPr>
          <p:cNvSpPr>
            <a:spLocks noChangeAspect="1" noChangeShapeType="1"/>
          </p:cNvSpPr>
          <p:nvPr/>
        </p:nvSpPr>
        <p:spPr bwMode="auto">
          <a:xfrm>
            <a:off x="5209530" y="6193209"/>
            <a:ext cx="2325688" cy="15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grpSp>
        <p:nvGrpSpPr>
          <p:cNvPr id="116" name="Group 24">
            <a:extLst>
              <a:ext uri="{FF2B5EF4-FFF2-40B4-BE49-F238E27FC236}">
                <a16:creationId xmlns:a16="http://schemas.microsoft.com/office/drawing/2014/main" id="{1DAF420B-ED7B-2446-8250-02443ECC8085}"/>
              </a:ext>
            </a:extLst>
          </p:cNvPr>
          <p:cNvGrpSpPr>
            <a:grpSpLocks noChangeAspect="1"/>
          </p:cNvGrpSpPr>
          <p:nvPr/>
        </p:nvGrpSpPr>
        <p:grpSpPr bwMode="auto">
          <a:xfrm>
            <a:off x="5679430" y="5399459"/>
            <a:ext cx="1679575" cy="896938"/>
            <a:chOff x="878" y="3576"/>
            <a:chExt cx="1166" cy="623"/>
          </a:xfrm>
        </p:grpSpPr>
        <p:sp>
          <p:nvSpPr>
            <p:cNvPr id="117" name="Text Box 25">
              <a:extLst>
                <a:ext uri="{FF2B5EF4-FFF2-40B4-BE49-F238E27FC236}">
                  <a16:creationId xmlns:a16="http://schemas.microsoft.com/office/drawing/2014/main" id="{404BB8D7-216F-9E4D-939D-24F02649AAE1}"/>
                </a:ext>
              </a:extLst>
            </p:cNvPr>
            <p:cNvSpPr txBox="1">
              <a:spLocks noChangeArrowheads="1"/>
            </p:cNvSpPr>
            <p:nvPr/>
          </p:nvSpPr>
          <p:spPr bwMode="auto">
            <a:xfrm>
              <a:off x="1234" y="3576"/>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18" name="Text Box 26">
              <a:extLst>
                <a:ext uri="{FF2B5EF4-FFF2-40B4-BE49-F238E27FC236}">
                  <a16:creationId xmlns:a16="http://schemas.microsoft.com/office/drawing/2014/main" id="{A15AFCD2-EFFB-E145-8372-634AD584484B}"/>
                </a:ext>
              </a:extLst>
            </p:cNvPr>
            <p:cNvSpPr txBox="1">
              <a:spLocks noChangeArrowheads="1"/>
            </p:cNvSpPr>
            <p:nvPr/>
          </p:nvSpPr>
          <p:spPr bwMode="auto">
            <a:xfrm>
              <a:off x="878" y="3966"/>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19" name="Text Box 27">
              <a:extLst>
                <a:ext uri="{FF2B5EF4-FFF2-40B4-BE49-F238E27FC236}">
                  <a16:creationId xmlns:a16="http://schemas.microsoft.com/office/drawing/2014/main" id="{E4D78D46-41BA-9742-9843-67A5502BBB88}"/>
                </a:ext>
              </a:extLst>
            </p:cNvPr>
            <p:cNvSpPr txBox="1">
              <a:spLocks noChangeArrowheads="1"/>
            </p:cNvSpPr>
            <p:nvPr/>
          </p:nvSpPr>
          <p:spPr bwMode="auto">
            <a:xfrm>
              <a:off x="1103" y="3799"/>
              <a:ext cx="121"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20" name="Text Box 28">
              <a:extLst>
                <a:ext uri="{FF2B5EF4-FFF2-40B4-BE49-F238E27FC236}">
                  <a16:creationId xmlns:a16="http://schemas.microsoft.com/office/drawing/2014/main" id="{A1BD6FF4-DF2B-C84C-9797-8EAFF1E2139A}"/>
                </a:ext>
              </a:extLst>
            </p:cNvPr>
            <p:cNvSpPr txBox="1">
              <a:spLocks noChangeArrowheads="1"/>
            </p:cNvSpPr>
            <p:nvPr/>
          </p:nvSpPr>
          <p:spPr bwMode="auto">
            <a:xfrm>
              <a:off x="1325" y="3722"/>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21" name="Text Box 29">
              <a:extLst>
                <a:ext uri="{FF2B5EF4-FFF2-40B4-BE49-F238E27FC236}">
                  <a16:creationId xmlns:a16="http://schemas.microsoft.com/office/drawing/2014/main" id="{C678C21A-7915-3245-BB5A-84969E677CF9}"/>
                </a:ext>
              </a:extLst>
            </p:cNvPr>
            <p:cNvSpPr txBox="1">
              <a:spLocks noChangeArrowheads="1"/>
            </p:cNvSpPr>
            <p:nvPr/>
          </p:nvSpPr>
          <p:spPr bwMode="auto">
            <a:xfrm>
              <a:off x="1614" y="3850"/>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22" name="Text Box 30">
              <a:extLst>
                <a:ext uri="{FF2B5EF4-FFF2-40B4-BE49-F238E27FC236}">
                  <a16:creationId xmlns:a16="http://schemas.microsoft.com/office/drawing/2014/main" id="{32DC3C8B-DDB8-B74D-8EC9-1EF3F8B060D3}"/>
                </a:ext>
              </a:extLst>
            </p:cNvPr>
            <p:cNvSpPr txBox="1">
              <a:spLocks noChangeArrowheads="1"/>
            </p:cNvSpPr>
            <p:nvPr/>
          </p:nvSpPr>
          <p:spPr bwMode="auto">
            <a:xfrm>
              <a:off x="1924" y="3953"/>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sp>
          <p:nvSpPr>
            <p:cNvPr id="123" name="Text Box 31">
              <a:extLst>
                <a:ext uri="{FF2B5EF4-FFF2-40B4-BE49-F238E27FC236}">
                  <a16:creationId xmlns:a16="http://schemas.microsoft.com/office/drawing/2014/main" id="{6B13214C-955B-0341-B379-5D35737916FC}"/>
                </a:ext>
              </a:extLst>
            </p:cNvPr>
            <p:cNvSpPr txBox="1">
              <a:spLocks noChangeArrowheads="1"/>
            </p:cNvSpPr>
            <p:nvPr/>
          </p:nvSpPr>
          <p:spPr bwMode="auto">
            <a:xfrm>
              <a:off x="1414" y="3940"/>
              <a:ext cx="120"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47FF"/>
                  </a:solidFill>
                </a:rPr>
                <a:t>*</a:t>
              </a:r>
            </a:p>
          </p:txBody>
        </p:sp>
      </p:grpSp>
      <p:sp>
        <p:nvSpPr>
          <p:cNvPr id="124" name="Line 32">
            <a:extLst>
              <a:ext uri="{FF2B5EF4-FFF2-40B4-BE49-F238E27FC236}">
                <a16:creationId xmlns:a16="http://schemas.microsoft.com/office/drawing/2014/main" id="{B0D44D75-3133-A049-8CB0-AFEDE0741DD2}"/>
              </a:ext>
            </a:extLst>
          </p:cNvPr>
          <p:cNvSpPr>
            <a:spLocks noChangeAspect="1" noChangeShapeType="1"/>
          </p:cNvSpPr>
          <p:nvPr/>
        </p:nvSpPr>
        <p:spPr bwMode="auto">
          <a:xfrm flipV="1">
            <a:off x="5276205" y="5147047"/>
            <a:ext cx="1177925" cy="11811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25" name="Text Box 33">
            <a:extLst>
              <a:ext uri="{FF2B5EF4-FFF2-40B4-BE49-F238E27FC236}">
                <a16:creationId xmlns:a16="http://schemas.microsoft.com/office/drawing/2014/main" id="{EC944E05-2ACF-6E42-9882-B7A51489EC42}"/>
              </a:ext>
            </a:extLst>
          </p:cNvPr>
          <p:cNvSpPr txBox="1">
            <a:spLocks noChangeAspect="1" noChangeArrowheads="1"/>
          </p:cNvSpPr>
          <p:nvPr/>
        </p:nvSpPr>
        <p:spPr bwMode="auto">
          <a:xfrm>
            <a:off x="7298680" y="6209084"/>
            <a:ext cx="2381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x'</a:t>
            </a:r>
          </a:p>
        </p:txBody>
      </p:sp>
      <p:sp>
        <p:nvSpPr>
          <p:cNvPr id="126" name="Text Box 34">
            <a:extLst>
              <a:ext uri="{FF2B5EF4-FFF2-40B4-BE49-F238E27FC236}">
                <a16:creationId xmlns:a16="http://schemas.microsoft.com/office/drawing/2014/main" id="{0C67E906-1394-984F-B935-E69EB29A0D66}"/>
              </a:ext>
            </a:extLst>
          </p:cNvPr>
          <p:cNvSpPr txBox="1">
            <a:spLocks noChangeAspect="1" noChangeArrowheads="1"/>
          </p:cNvSpPr>
          <p:nvPr/>
        </p:nvSpPr>
        <p:spPr bwMode="auto">
          <a:xfrm>
            <a:off x="5076180" y="4772397"/>
            <a:ext cx="2397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y'</a:t>
            </a:r>
          </a:p>
        </p:txBody>
      </p:sp>
      <p:sp>
        <p:nvSpPr>
          <p:cNvPr id="127" name="Text Box 35">
            <a:extLst>
              <a:ext uri="{FF2B5EF4-FFF2-40B4-BE49-F238E27FC236}">
                <a16:creationId xmlns:a16="http://schemas.microsoft.com/office/drawing/2014/main" id="{F1D0524C-601B-FC4D-910B-8D5FFA7F9BE8}"/>
              </a:ext>
            </a:extLst>
          </p:cNvPr>
          <p:cNvSpPr txBox="1">
            <a:spLocks noChangeAspect="1" noChangeArrowheads="1"/>
          </p:cNvSpPr>
          <p:nvPr/>
        </p:nvSpPr>
        <p:spPr bwMode="auto">
          <a:xfrm>
            <a:off x="3622323" y="5789856"/>
            <a:ext cx="8921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lstStyle>
            <a:lvl1pPr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1pPr>
            <a:lvl2pPr marL="392113" indent="-196850"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2pPr>
            <a:lvl3pPr marL="587375" indent="-195263"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3pPr>
            <a:lvl4pPr marL="782638" indent="-195263"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4pPr>
            <a:lvl5pPr marL="979488" indent="-196850" defTabSz="414338">
              <a:lnSpc>
                <a:spcPct val="81000"/>
              </a:lnSpc>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5pPr>
            <a:lvl6pPr marL="1436688" indent="-196850" defTabSz="414338" eaLnBrk="0" fontAlgn="base" hangingPunct="0">
              <a:lnSpc>
                <a:spcPct val="81000"/>
              </a:lnSpc>
              <a:spcBef>
                <a:spcPct val="0"/>
              </a:spcBef>
              <a:spcAft>
                <a:spcPct val="0"/>
              </a:spcAft>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6pPr>
            <a:lvl7pPr marL="1893888" indent="-196850" defTabSz="414338" eaLnBrk="0" fontAlgn="base" hangingPunct="0">
              <a:lnSpc>
                <a:spcPct val="81000"/>
              </a:lnSpc>
              <a:spcBef>
                <a:spcPct val="0"/>
              </a:spcBef>
              <a:spcAft>
                <a:spcPct val="0"/>
              </a:spcAft>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7pPr>
            <a:lvl8pPr marL="2351088" indent="-196850" defTabSz="414338" eaLnBrk="0" fontAlgn="base" hangingPunct="0">
              <a:lnSpc>
                <a:spcPct val="81000"/>
              </a:lnSpc>
              <a:spcBef>
                <a:spcPct val="0"/>
              </a:spcBef>
              <a:spcAft>
                <a:spcPct val="0"/>
              </a:spcAft>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8pPr>
            <a:lvl9pPr marL="2808288" indent="-196850" defTabSz="414338" eaLnBrk="0" fontAlgn="base" hangingPunct="0">
              <a:lnSpc>
                <a:spcPct val="81000"/>
              </a:lnSpc>
              <a:spcBef>
                <a:spcPct val="0"/>
              </a:spcBef>
              <a:spcAft>
                <a:spcPct val="0"/>
              </a:spcAft>
              <a:buClr>
                <a:srgbClr val="000000"/>
              </a:buClr>
              <a:buSzPct val="100000"/>
              <a:buFont typeface="Times New Roman" panose="02020603050405020304" pitchFamily="18" charset="0"/>
              <a:tabLst>
                <a:tab pos="657225" algn="l"/>
              </a:tabLst>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000000"/>
                </a:solidFill>
              </a:rPr>
              <a:t>Kernel</a:t>
            </a:r>
          </a:p>
        </p:txBody>
      </p:sp>
      <p:sp>
        <p:nvSpPr>
          <p:cNvPr id="128" name="Line 36">
            <a:extLst>
              <a:ext uri="{FF2B5EF4-FFF2-40B4-BE49-F238E27FC236}">
                <a16:creationId xmlns:a16="http://schemas.microsoft.com/office/drawing/2014/main" id="{7E447F0A-DDBE-8641-8FA6-E4C947DCE482}"/>
              </a:ext>
            </a:extLst>
          </p:cNvPr>
          <p:cNvSpPr>
            <a:spLocks noChangeAspect="1" noChangeShapeType="1"/>
          </p:cNvSpPr>
          <p:nvPr/>
        </p:nvSpPr>
        <p:spPr bwMode="auto">
          <a:xfrm rot="-5400000">
            <a:off x="4180136" y="4984205"/>
            <a:ext cx="0" cy="1142383"/>
          </a:xfrm>
          <a:prstGeom prst="line">
            <a:avLst/>
          </a:prstGeom>
          <a:noFill/>
          <a:ln w="1098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dirty="0"/>
          </a:p>
        </p:txBody>
      </p:sp>
      <p:sp>
        <p:nvSpPr>
          <p:cNvPr id="129" name="Freeform 37">
            <a:extLst>
              <a:ext uri="{FF2B5EF4-FFF2-40B4-BE49-F238E27FC236}">
                <a16:creationId xmlns:a16="http://schemas.microsoft.com/office/drawing/2014/main" id="{B5247275-F76E-1A48-989E-BAE0DE0E0DFF}"/>
              </a:ext>
            </a:extLst>
          </p:cNvPr>
          <p:cNvSpPr>
            <a:spLocks noChangeAspect="1" noChangeArrowheads="1"/>
          </p:cNvSpPr>
          <p:nvPr/>
        </p:nvSpPr>
        <p:spPr bwMode="auto">
          <a:xfrm>
            <a:off x="5834809" y="5049910"/>
            <a:ext cx="2319990" cy="859923"/>
          </a:xfrm>
          <a:custGeom>
            <a:avLst/>
            <a:gdLst>
              <a:gd name="T0" fmla="*/ 1143049 w 9374"/>
              <a:gd name="T1" fmla="*/ 0 h 3481"/>
              <a:gd name="T2" fmla="*/ 3061960 w 9374"/>
              <a:gd name="T3" fmla="*/ 0 h 3481"/>
              <a:gd name="T4" fmla="*/ 1922178 w 9374"/>
              <a:gd name="T5" fmla="*/ 1134736 h 3481"/>
              <a:gd name="T6" fmla="*/ 0 w 9374"/>
              <a:gd name="T7" fmla="*/ 1132127 h 3481"/>
              <a:gd name="T8" fmla="*/ 1143049 w 9374"/>
              <a:gd name="T9" fmla="*/ 0 h 3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74" h="3481">
                <a:moveTo>
                  <a:pt x="3499" y="0"/>
                </a:moveTo>
                <a:lnTo>
                  <a:pt x="9373" y="0"/>
                </a:lnTo>
                <a:lnTo>
                  <a:pt x="5884" y="3480"/>
                </a:lnTo>
                <a:lnTo>
                  <a:pt x="0" y="3472"/>
                </a:lnTo>
                <a:lnTo>
                  <a:pt x="3499" y="0"/>
                </a:lnTo>
              </a:path>
            </a:pathLst>
          </a:custGeom>
          <a:solidFill>
            <a:srgbClr val="E6E6E6">
              <a:alpha val="7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grpSp>
        <p:nvGrpSpPr>
          <p:cNvPr id="130" name="Group 38">
            <a:extLst>
              <a:ext uri="{FF2B5EF4-FFF2-40B4-BE49-F238E27FC236}">
                <a16:creationId xmlns:a16="http://schemas.microsoft.com/office/drawing/2014/main" id="{CC4E1309-6FB5-7943-B941-B07F739B2EB2}"/>
              </a:ext>
            </a:extLst>
          </p:cNvPr>
          <p:cNvGrpSpPr>
            <a:grpSpLocks noChangeAspect="1"/>
          </p:cNvGrpSpPr>
          <p:nvPr/>
        </p:nvGrpSpPr>
        <p:grpSpPr bwMode="auto">
          <a:xfrm>
            <a:off x="6369993" y="4666034"/>
            <a:ext cx="1282700" cy="815975"/>
            <a:chOff x="1358" y="3067"/>
            <a:chExt cx="890" cy="567"/>
          </a:xfrm>
        </p:grpSpPr>
        <p:sp>
          <p:nvSpPr>
            <p:cNvPr id="131" name="Text Box 39">
              <a:extLst>
                <a:ext uri="{FF2B5EF4-FFF2-40B4-BE49-F238E27FC236}">
                  <a16:creationId xmlns:a16="http://schemas.microsoft.com/office/drawing/2014/main" id="{8FE22103-4604-7C41-A4BD-7D5CA184EFC2}"/>
                </a:ext>
              </a:extLst>
            </p:cNvPr>
            <p:cNvSpPr txBox="1">
              <a:spLocks noChangeArrowheads="1"/>
            </p:cNvSpPr>
            <p:nvPr/>
          </p:nvSpPr>
          <p:spPr bwMode="auto">
            <a:xfrm>
              <a:off x="1691" y="3105"/>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2" name="Text Box 40">
              <a:extLst>
                <a:ext uri="{FF2B5EF4-FFF2-40B4-BE49-F238E27FC236}">
                  <a16:creationId xmlns:a16="http://schemas.microsoft.com/office/drawing/2014/main" id="{DAF5309E-72B1-D34B-9489-A4E5697CF29E}"/>
                </a:ext>
              </a:extLst>
            </p:cNvPr>
            <p:cNvSpPr txBox="1">
              <a:spLocks noChangeArrowheads="1"/>
            </p:cNvSpPr>
            <p:nvPr/>
          </p:nvSpPr>
          <p:spPr bwMode="auto">
            <a:xfrm>
              <a:off x="1358" y="3067"/>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3" name="Text Box 41">
              <a:extLst>
                <a:ext uri="{FF2B5EF4-FFF2-40B4-BE49-F238E27FC236}">
                  <a16:creationId xmlns:a16="http://schemas.microsoft.com/office/drawing/2014/main" id="{A827815C-24D7-BF44-AD7E-CEADCAC98F64}"/>
                </a:ext>
              </a:extLst>
            </p:cNvPr>
            <p:cNvSpPr txBox="1">
              <a:spLocks noChangeArrowheads="1"/>
            </p:cNvSpPr>
            <p:nvPr/>
          </p:nvSpPr>
          <p:spPr bwMode="auto">
            <a:xfrm>
              <a:off x="1402" y="3285"/>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4" name="Text Box 42">
              <a:extLst>
                <a:ext uri="{FF2B5EF4-FFF2-40B4-BE49-F238E27FC236}">
                  <a16:creationId xmlns:a16="http://schemas.microsoft.com/office/drawing/2014/main" id="{759FA3A5-2A91-C845-9360-D21CCADEFBE3}"/>
                </a:ext>
              </a:extLst>
            </p:cNvPr>
            <p:cNvSpPr txBox="1">
              <a:spLocks noChangeArrowheads="1"/>
            </p:cNvSpPr>
            <p:nvPr/>
          </p:nvSpPr>
          <p:spPr bwMode="auto">
            <a:xfrm>
              <a:off x="1846" y="3311"/>
              <a:ext cx="114"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5" name="Text Box 43">
              <a:extLst>
                <a:ext uri="{FF2B5EF4-FFF2-40B4-BE49-F238E27FC236}">
                  <a16:creationId xmlns:a16="http://schemas.microsoft.com/office/drawing/2014/main" id="{FB7F7FFE-755E-2249-BBEC-B3D5E81F6E90}"/>
                </a:ext>
              </a:extLst>
            </p:cNvPr>
            <p:cNvSpPr txBox="1">
              <a:spLocks noChangeArrowheads="1"/>
            </p:cNvSpPr>
            <p:nvPr/>
          </p:nvSpPr>
          <p:spPr bwMode="auto">
            <a:xfrm>
              <a:off x="2112" y="3170"/>
              <a:ext cx="115"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sp>
          <p:nvSpPr>
            <p:cNvPr id="136" name="Text Box 44">
              <a:extLst>
                <a:ext uri="{FF2B5EF4-FFF2-40B4-BE49-F238E27FC236}">
                  <a16:creationId xmlns:a16="http://schemas.microsoft.com/office/drawing/2014/main" id="{43C3428E-ED73-194B-82FD-DC687B5D48DC}"/>
                </a:ext>
              </a:extLst>
            </p:cNvPr>
            <p:cNvSpPr txBox="1">
              <a:spLocks noChangeArrowheads="1"/>
            </p:cNvSpPr>
            <p:nvPr/>
          </p:nvSpPr>
          <p:spPr bwMode="auto">
            <a:xfrm>
              <a:off x="2135" y="3401"/>
              <a:ext cx="115" cy="2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defTabSz="407988">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07988"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a:lnSpc>
                  <a:spcPct val="101000"/>
                </a:lnSpc>
                <a:buSzPct val="45000"/>
                <a:buFont typeface="StarSymbol" charset="0"/>
                <a:buNone/>
              </a:pPr>
              <a:r>
                <a:rPr lang="en-GB" altLang="de-DE" sz="2200">
                  <a:solidFill>
                    <a:srgbClr val="FF0000"/>
                  </a:solidFill>
                </a:rPr>
                <a:t>●</a:t>
              </a:r>
            </a:p>
          </p:txBody>
        </p:sp>
      </p:grpSp>
      <p:sp>
        <p:nvSpPr>
          <p:cNvPr id="137" name="Line 46">
            <a:extLst>
              <a:ext uri="{FF2B5EF4-FFF2-40B4-BE49-F238E27FC236}">
                <a16:creationId xmlns:a16="http://schemas.microsoft.com/office/drawing/2014/main" id="{66F12ADA-F13A-C24B-9C34-8C854CA20598}"/>
              </a:ext>
            </a:extLst>
          </p:cNvPr>
          <p:cNvSpPr>
            <a:spLocks noChangeAspect="1" noChangeShapeType="1"/>
          </p:cNvSpPr>
          <p:nvPr/>
        </p:nvSpPr>
        <p:spPr bwMode="auto">
          <a:xfrm flipV="1">
            <a:off x="5404793" y="4742234"/>
            <a:ext cx="1587" cy="11826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extLst>
      <p:ext uri="{BB962C8B-B14F-4D97-AF65-F5344CB8AC3E}">
        <p14:creationId xmlns:p14="http://schemas.microsoft.com/office/powerpoint/2010/main" val="334389080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4792CCF-983B-8B4D-AC37-F831404D51DC}"/>
              </a:ext>
            </a:extLst>
          </p:cNvPr>
          <p:cNvSpPr>
            <a:spLocks noGrp="1"/>
          </p:cNvSpPr>
          <p:nvPr>
            <p:ph type="title"/>
          </p:nvPr>
        </p:nvSpPr>
        <p:spPr/>
        <p:txBody>
          <a:bodyPr/>
          <a:lstStyle/>
          <a:p>
            <a:r>
              <a:rPr lang="de-DE" dirty="0"/>
              <a:t>Reservoir Computing: </a:t>
            </a:r>
            <a:r>
              <a:rPr lang="de-DE" dirty="0" err="1"/>
              <a:t>History</a:t>
            </a:r>
            <a:endParaRPr lang="de-DE" dirty="0"/>
          </a:p>
        </p:txBody>
      </p:sp>
      <p:sp>
        <p:nvSpPr>
          <p:cNvPr id="5" name="Inhaltsplatzhalter 4">
            <a:extLst>
              <a:ext uri="{FF2B5EF4-FFF2-40B4-BE49-F238E27FC236}">
                <a16:creationId xmlns:a16="http://schemas.microsoft.com/office/drawing/2014/main" id="{B6EAED8E-2F5D-7941-ADFF-58237BCB8C88}"/>
              </a:ext>
            </a:extLst>
          </p:cNvPr>
          <p:cNvSpPr>
            <a:spLocks noGrp="1"/>
          </p:cNvSpPr>
          <p:nvPr>
            <p:ph idx="1"/>
          </p:nvPr>
        </p:nvSpPr>
        <p:spPr/>
        <p:txBody>
          <a:bodyPr/>
          <a:lstStyle/>
          <a:p>
            <a:pPr marL="514350" indent="-457200" eaLnBrk="1" hangingPunct="1">
              <a:lnSpc>
                <a:spcPct val="107000"/>
              </a:lnSpc>
              <a:spcBef>
                <a:spcPts val="800"/>
              </a:spcBef>
              <a:buSzPct val="70000"/>
            </a:pPr>
            <a:r>
              <a:rPr lang="en-GB" altLang="de-DE" dirty="0" err="1">
                <a:solidFill>
                  <a:srgbClr val="000000"/>
                </a:solidFill>
                <a:latin typeface="Myriad Pro" panose="020B0503030403020204" pitchFamily="34" charset="0"/>
              </a:rPr>
              <a:t>Buonomano</a:t>
            </a:r>
            <a:r>
              <a:rPr lang="en-GB" altLang="de-DE" dirty="0">
                <a:solidFill>
                  <a:srgbClr val="000000"/>
                </a:solidFill>
                <a:latin typeface="Myriad Pro" panose="020B0503030403020204" pitchFamily="34" charset="0"/>
              </a:rPr>
              <a:t> (1995), </a:t>
            </a:r>
            <a:r>
              <a:rPr lang="en-GB" altLang="de-DE" dirty="0" err="1">
                <a:solidFill>
                  <a:srgbClr val="000000"/>
                </a:solidFill>
                <a:latin typeface="Myriad Pro" panose="020B0503030403020204" pitchFamily="34" charset="0"/>
              </a:rPr>
              <a:t>Laurenco</a:t>
            </a:r>
            <a:r>
              <a:rPr lang="en-GB" altLang="de-DE" dirty="0">
                <a:solidFill>
                  <a:srgbClr val="000000"/>
                </a:solidFill>
                <a:latin typeface="Myriad Pro" panose="020B0503030403020204" pitchFamily="34" charset="0"/>
              </a:rPr>
              <a:t> (1994): early related work</a:t>
            </a:r>
          </a:p>
          <a:p>
            <a:pPr marL="514350" indent="-457200" eaLnBrk="1" hangingPunct="1">
              <a:lnSpc>
                <a:spcPct val="107000"/>
              </a:lnSpc>
              <a:spcBef>
                <a:spcPts val="800"/>
              </a:spcBef>
              <a:buSzPct val="70000"/>
            </a:pPr>
            <a:r>
              <a:rPr lang="en-GB" altLang="de-DE" dirty="0">
                <a:solidFill>
                  <a:srgbClr val="000000"/>
                </a:solidFill>
                <a:latin typeface="Myriad Pro" panose="020B0503030403020204" pitchFamily="34" charset="0"/>
              </a:rPr>
              <a:t>Boyd/Chua (95): Mathematical Foundation (without input feedback) </a:t>
            </a:r>
          </a:p>
          <a:p>
            <a:pPr marL="514350" indent="-457200" eaLnBrk="1" hangingPunct="1">
              <a:lnSpc>
                <a:spcPct val="107000"/>
              </a:lnSpc>
              <a:spcBef>
                <a:spcPts val="800"/>
              </a:spcBef>
              <a:buSzPct val="70000"/>
            </a:pPr>
            <a:r>
              <a:rPr lang="en-GB" altLang="de-DE" dirty="0">
                <a:solidFill>
                  <a:srgbClr val="000000"/>
                </a:solidFill>
                <a:latin typeface="Myriad Pro" panose="020B0503030403020204" pitchFamily="34" charset="0"/>
              </a:rPr>
              <a:t>Jaeger (2001): Echo State Networks (engineering)</a:t>
            </a:r>
          </a:p>
          <a:p>
            <a:pPr marL="514350" indent="-457200" eaLnBrk="1" hangingPunct="1">
              <a:lnSpc>
                <a:spcPct val="107000"/>
              </a:lnSpc>
              <a:spcBef>
                <a:spcPts val="800"/>
              </a:spcBef>
              <a:buSzPct val="70000"/>
            </a:pPr>
            <a:r>
              <a:rPr lang="en-GB" altLang="de-DE" dirty="0" err="1">
                <a:solidFill>
                  <a:srgbClr val="000000"/>
                </a:solidFill>
                <a:latin typeface="Myriad Pro" panose="020B0503030403020204" pitchFamily="34" charset="0"/>
              </a:rPr>
              <a:t>Maass</a:t>
            </a:r>
            <a:r>
              <a:rPr lang="en-GB" altLang="de-DE" dirty="0">
                <a:solidFill>
                  <a:srgbClr val="000000"/>
                </a:solidFill>
                <a:latin typeface="Myriad Pro" panose="020B0503030403020204" pitchFamily="34" charset="0"/>
              </a:rPr>
              <a:t> (2002): Liquid State Machines (neuroscience) </a:t>
            </a:r>
          </a:p>
          <a:p>
            <a:pPr marL="514350" indent="-457200" eaLnBrk="1" hangingPunct="1">
              <a:lnSpc>
                <a:spcPct val="107000"/>
              </a:lnSpc>
              <a:spcBef>
                <a:spcPts val="800"/>
              </a:spcBef>
              <a:buSzPct val="70000"/>
            </a:pPr>
            <a:r>
              <a:rPr lang="en-GB" altLang="de-DE" dirty="0">
                <a:solidFill>
                  <a:srgbClr val="000000"/>
                </a:solidFill>
                <a:latin typeface="Myriad Pro" panose="020B0503030403020204" pitchFamily="34" charset="0"/>
              </a:rPr>
              <a:t>…</a:t>
            </a:r>
          </a:p>
          <a:p>
            <a:pPr marL="514350" indent="-457200" eaLnBrk="1" hangingPunct="1">
              <a:lnSpc>
                <a:spcPct val="107000"/>
              </a:lnSpc>
              <a:spcBef>
                <a:spcPts val="800"/>
              </a:spcBef>
              <a:buSzPct val="70000"/>
            </a:pPr>
            <a:r>
              <a:rPr lang="en-GB" altLang="de-DE" sz="2600" dirty="0">
                <a:solidFill>
                  <a:srgbClr val="000000"/>
                </a:solidFill>
                <a:latin typeface="Myriad Pro" panose="020B0503030403020204" pitchFamily="34" charset="0"/>
              </a:rPr>
              <a:t>And now: various physical reservoir computing approaches (morphological computing, cellular automata, etc.)  (see Tanaka et al. 19))</a:t>
            </a:r>
          </a:p>
          <a:p>
            <a:endParaRPr lang="de-DE" dirty="0">
              <a:latin typeface="Myriad Pro" panose="020B0503030403020204" pitchFamily="34" charset="0"/>
            </a:endParaRPr>
          </a:p>
        </p:txBody>
      </p:sp>
    </p:spTree>
    <p:extLst>
      <p:ext uri="{BB962C8B-B14F-4D97-AF65-F5344CB8AC3E}">
        <p14:creationId xmlns:p14="http://schemas.microsoft.com/office/powerpoint/2010/main" val="423827661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552F3-E92D-3946-ABB1-0B6893C11EF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6EE8A94-A022-A14F-9AE9-D16E2E3EBDAA}"/>
              </a:ext>
            </a:extLst>
          </p:cNvPr>
          <p:cNvSpPr>
            <a:spLocks noGrp="1"/>
          </p:cNvSpPr>
          <p:nvPr>
            <p:ph idx="1"/>
          </p:nvPr>
        </p:nvSpPr>
        <p:spPr/>
        <p:txBody>
          <a:bodyPr/>
          <a:lstStyle/>
          <a:p>
            <a:endParaRPr lang="de-DE"/>
          </a:p>
        </p:txBody>
      </p:sp>
      <p:pic>
        <p:nvPicPr>
          <p:cNvPr id="12290" name="Picture 16">
            <a:extLst>
              <a:ext uri="{FF2B5EF4-FFF2-40B4-BE49-F238E27FC236}">
                <a16:creationId xmlns:a16="http://schemas.microsoft.com/office/drawing/2014/main" id="{F8A9476D-5B77-6843-B50A-D49B35D85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24744"/>
            <a:ext cx="7272338" cy="4926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76698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C6762DFA-BE26-DF4D-A148-C56D5613732B}"/>
              </a:ext>
            </a:extLst>
          </p:cNvPr>
          <p:cNvSpPr>
            <a:spLocks noGrp="1" noChangeArrowheads="1"/>
          </p:cNvSpPr>
          <p:nvPr>
            <p:ph type="title"/>
          </p:nvPr>
        </p:nvSpPr>
        <p:spPr/>
        <p:txBody>
          <a:bodyPr/>
          <a:lstStyle/>
          <a:p>
            <a:pPr eaLnBrk="1" hangingPunct="1">
              <a:lnSpc>
                <a:spcPct val="10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dirty="0"/>
              <a:t>Reservoir Computing</a:t>
            </a:r>
          </a:p>
        </p:txBody>
      </p:sp>
      <mc:AlternateContent xmlns:mc="http://schemas.openxmlformats.org/markup-compatibility/2006" xmlns:a14="http://schemas.microsoft.com/office/drawing/2010/main">
        <mc:Choice Requires="a14">
          <p:sp>
            <p:nvSpPr>
              <p:cNvPr id="325635" name="Rectangle 3">
                <a:extLst>
                  <a:ext uri="{FF2B5EF4-FFF2-40B4-BE49-F238E27FC236}">
                    <a16:creationId xmlns:a16="http://schemas.microsoft.com/office/drawing/2014/main" id="{DBD4839F-5DF1-1545-A142-948CD77FF893}"/>
                  </a:ext>
                </a:extLst>
              </p:cNvPr>
              <p:cNvSpPr>
                <a:spLocks noGrp="1" noChangeArrowheads="1"/>
              </p:cNvSpPr>
              <p:nvPr>
                <p:ph idx="1"/>
              </p:nvPr>
            </p:nvSpPr>
            <p:spPr/>
            <p:txBody>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(De-facto &amp; required) Properties of reservoir:</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Exact topology, connectivity, weights: not important</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Has to have fading memory/echo state property: when not chaotic  (</a:t>
                </a:r>
                <a14:m>
                  <m:oMath xmlns:m="http://schemas.openxmlformats.org/officeDocument/2006/math">
                    <m:r>
                      <m:rPr>
                        <m:sty m:val="p"/>
                      </m:rPr>
                      <a:rPr lang="de-DE" altLang="de-DE" b="0" i="0" smtClean="0">
                        <a:latin typeface="Cambria Math" panose="02040503050406030204" pitchFamily="18" charset="0"/>
                      </a:rPr>
                      <m:t>as</m:t>
                    </m:r>
                    <m:r>
                      <a:rPr lang="de-DE" altLang="de-DE" b="0" i="0" smtClean="0">
                        <a:latin typeface="Cambria Math" panose="02040503050406030204" pitchFamily="18" charset="0"/>
                      </a:rPr>
                      <m:t> </m:t>
                    </m:r>
                    <m:r>
                      <m:rPr>
                        <m:sty m:val="p"/>
                      </m:rPr>
                      <a:rPr lang="de-DE" altLang="de-DE" b="0" i="0" smtClean="0">
                        <a:latin typeface="Cambria Math" panose="02040503050406030204" pitchFamily="18" charset="0"/>
                      </a:rPr>
                      <m:t>k</m:t>
                    </m:r>
                    <m:r>
                      <a:rPr lang="de-DE" altLang="de-DE" b="0" i="0" smtClean="0">
                        <a:latin typeface="Cambria Math" panose="02040503050406030204" pitchFamily="18" charset="0"/>
                      </a:rPr>
                      <m:t> →</m:t>
                    </m:r>
                    <m:r>
                      <a:rPr lang="de-DE" altLang="de-DE" b="0" i="1" smtClean="0">
                        <a:latin typeface="Cambria Math" panose="02040503050406030204" pitchFamily="18" charset="0"/>
                      </a:rPr>
                      <m:t>∞</m:t>
                    </m:r>
                    <m:r>
                      <a:rPr lang="de-DE" altLang="de-DE" b="0" i="0" smtClean="0">
                        <a:latin typeface="Cambria Math" panose="02040503050406030204" pitchFamily="18" charset="0"/>
                      </a:rPr>
                      <m:t>) </m:t>
                    </m:r>
                  </m:oMath>
                </a14:m>
                <a:r>
                  <a:rPr lang="en-US" altLang="de-DE" dirty="0"/>
                  <a:t>effect of </a:t>
                </a:r>
                <a14:m>
                  <m:oMath xmlns:m="http://schemas.openxmlformats.org/officeDocument/2006/math">
                    <m:r>
                      <a:rPr lang="en-US" altLang="de-DE" i="1" dirty="0" smtClean="0">
                        <a:latin typeface="Cambria Math" panose="02040503050406030204" pitchFamily="18" charset="0"/>
                      </a:rPr>
                      <m:t>h</m:t>
                    </m:r>
                    <m:r>
                      <a:rPr lang="en-US" altLang="de-DE" i="1" dirty="0" smtClean="0">
                        <a:latin typeface="Cambria Math" panose="02040503050406030204" pitchFamily="18" charset="0"/>
                      </a:rPr>
                      <m:t>(</m:t>
                    </m:r>
                    <m:r>
                      <a:rPr lang="en-US" altLang="de-DE" i="1" dirty="0" smtClean="0">
                        <a:latin typeface="Cambria Math" panose="02040503050406030204" pitchFamily="18" charset="0"/>
                      </a:rPr>
                      <m:t>𝑡</m:t>
                    </m:r>
                    <m:r>
                      <a:rPr lang="en-US" altLang="de-DE" i="1" dirty="0" smtClean="0">
                        <a:latin typeface="Cambria Math" panose="02040503050406030204" pitchFamily="18" charset="0"/>
                      </a:rPr>
                      <m:t>)</m:t>
                    </m:r>
                  </m:oMath>
                </a14:m>
                <a:r>
                  <a:rPr lang="en-US" altLang="de-DE" dirty="0"/>
                  <a:t> and </a:t>
                </a:r>
                <a14:m>
                  <m:oMath xmlns:m="http://schemas.openxmlformats.org/officeDocument/2006/math">
                    <m:r>
                      <a:rPr lang="en-US" altLang="de-DE" i="1" dirty="0" smtClean="0">
                        <a:latin typeface="Cambria Math" panose="02040503050406030204" pitchFamily="18" charset="0"/>
                      </a:rPr>
                      <m:t>𝑥</m:t>
                    </m:r>
                    <m:r>
                      <a:rPr lang="en-US" altLang="de-DE" i="1" dirty="0" smtClean="0">
                        <a:latin typeface="Cambria Math" panose="02040503050406030204" pitchFamily="18" charset="0"/>
                      </a:rPr>
                      <m:t>(</m:t>
                    </m:r>
                    <m:r>
                      <a:rPr lang="en-US" altLang="de-DE" i="1" dirty="0" smtClean="0">
                        <a:latin typeface="Cambria Math" panose="02040503050406030204" pitchFamily="18" charset="0"/>
                      </a:rPr>
                      <m:t>𝑡</m:t>
                    </m:r>
                    <m:r>
                      <a:rPr lang="en-US" altLang="de-DE" i="1" dirty="0" smtClean="0">
                        <a:latin typeface="Cambria Math" panose="02040503050406030204" pitchFamily="18" charset="0"/>
                      </a:rPr>
                      <m:t>)</m:t>
                    </m:r>
                  </m:oMath>
                </a14:m>
                <a:r>
                  <a:rPr lang="en-US" altLang="de-DE" dirty="0"/>
                  <a:t> on          </a:t>
                </a:r>
                <a14:m>
                  <m:oMath xmlns:m="http://schemas.openxmlformats.org/officeDocument/2006/math">
                    <m:r>
                      <a:rPr lang="de-DE" altLang="de-DE" b="0" i="0" dirty="0" smtClean="0">
                        <a:latin typeface="Cambria Math" panose="02040503050406030204" pitchFamily="18" charset="0"/>
                      </a:rPr>
                      <m:t> </m:t>
                    </m:r>
                    <m:r>
                      <a:rPr lang="en-US" altLang="de-DE" i="1" dirty="0" smtClean="0">
                        <a:latin typeface="Cambria Math" panose="02040503050406030204" pitchFamily="18" charset="0"/>
                      </a:rPr>
                      <m:t>h</m:t>
                    </m:r>
                    <m:r>
                      <a:rPr lang="en-US" altLang="de-DE" i="1" dirty="0" smtClean="0">
                        <a:latin typeface="Cambria Math" panose="02040503050406030204" pitchFamily="18" charset="0"/>
                      </a:rPr>
                      <m:t>(</m:t>
                    </m:r>
                    <m:r>
                      <a:rPr lang="en-US" altLang="de-DE" i="1" dirty="0" err="1" smtClean="0">
                        <a:latin typeface="Cambria Math" panose="02040503050406030204" pitchFamily="18" charset="0"/>
                      </a:rPr>
                      <m:t>𝑡</m:t>
                    </m:r>
                    <m:r>
                      <a:rPr lang="en-US" altLang="de-DE" i="1" dirty="0" err="1" smtClean="0">
                        <a:latin typeface="Cambria Math" panose="02040503050406030204" pitchFamily="18" charset="0"/>
                      </a:rPr>
                      <m:t>+</m:t>
                    </m:r>
                    <m:r>
                      <a:rPr lang="en-US" altLang="de-DE" i="1" dirty="0" err="1" smtClean="0">
                        <a:latin typeface="Cambria Math" panose="02040503050406030204" pitchFamily="18" charset="0"/>
                      </a:rPr>
                      <m:t>𝑘</m:t>
                    </m:r>
                    <m:r>
                      <a:rPr lang="en-US" altLang="de-DE" i="1" dirty="0" smtClean="0">
                        <a:latin typeface="Cambria Math" panose="02040503050406030204" pitchFamily="18" charset="0"/>
                      </a:rPr>
                      <m:t>)</m:t>
                    </m:r>
                  </m:oMath>
                </a14:m>
                <a:r>
                  <a:rPr lang="en-US" altLang="de-DE" dirty="0"/>
                  <a:t> vanishes </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Can be ensured by choosing spectral radius of weight matrix (largest absolute eigenvalue) smaller than 1</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Reservoir size can be large: no over-fitting</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Training with linear regression (or similar):</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No local minima, no problems with recurrent structure, one shot learning</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dirty="0"/>
                  <a:t>Can do regression, classification, prediction</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US" altLang="de-DE" dirty="0"/>
              </a:p>
            </p:txBody>
          </p:sp>
        </mc:Choice>
        <mc:Fallback xmlns="">
          <p:sp>
            <p:nvSpPr>
              <p:cNvPr id="325635" name="Rectangle 3">
                <a:extLst>
                  <a:ext uri="{FF2B5EF4-FFF2-40B4-BE49-F238E27FC236}">
                    <a16:creationId xmlns:a16="http://schemas.microsoft.com/office/drawing/2014/main" id="{DBD4839F-5DF1-1545-A142-948CD77FF893}"/>
                  </a:ext>
                </a:extLst>
              </p:cNvPr>
              <p:cNvSpPr>
                <a:spLocks noGrp="1" noRot="1" noChangeAspect="1" noMove="1" noResize="1" noEditPoints="1" noAdjustHandles="1" noChangeArrowheads="1" noChangeShapeType="1" noTextEdit="1"/>
              </p:cNvSpPr>
              <p:nvPr>
                <p:ph idx="1"/>
              </p:nvPr>
            </p:nvSpPr>
            <p:spPr>
              <a:blipFill>
                <a:blip r:embed="rId3"/>
                <a:stretch>
                  <a:fillRect l="-1235" t="-1276" b="-4592"/>
                </a:stretch>
              </a:blipFill>
            </p:spPr>
            <p:txBody>
              <a:bodyPr/>
              <a:lstStyle/>
              <a:p>
                <a:r>
                  <a:rPr lang="de-DE">
                    <a:noFill/>
                  </a:rPr>
                  <a:t> </a:t>
                </a:r>
              </a:p>
            </p:txBody>
          </p:sp>
        </mc:Fallback>
      </mc:AlternateContent>
    </p:spTree>
    <p:extLst>
      <p:ext uri="{BB962C8B-B14F-4D97-AF65-F5344CB8AC3E}">
        <p14:creationId xmlns:p14="http://schemas.microsoft.com/office/powerpoint/2010/main" val="162782924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1D232FD-8D81-E148-9E49-C6D67F757FC2}"/>
              </a:ext>
            </a:extLst>
          </p:cNvPr>
          <p:cNvSpPr>
            <a:spLocks noGrp="1" noChangeArrowheads="1"/>
          </p:cNvSpPr>
          <p:nvPr>
            <p:ph type="title"/>
          </p:nvPr>
        </p:nvSpPr>
        <p:spPr/>
        <p:txBody>
          <a:bodyPr/>
          <a:lstStyle/>
          <a:p>
            <a:pPr eaLnBrk="1" hangingPunct="1">
              <a:lnSpc>
                <a:spcPct val="10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t>Reservoir Computing</a:t>
            </a:r>
          </a:p>
        </p:txBody>
      </p:sp>
      <p:sp>
        <p:nvSpPr>
          <p:cNvPr id="374787" name="Rectangle 3">
            <a:extLst>
              <a:ext uri="{FF2B5EF4-FFF2-40B4-BE49-F238E27FC236}">
                <a16:creationId xmlns:a16="http://schemas.microsoft.com/office/drawing/2014/main" id="{EBF410F9-93EE-0849-94D4-ED537C84C0BC}"/>
              </a:ext>
            </a:extLst>
          </p:cNvPr>
          <p:cNvSpPr>
            <a:spLocks noGrp="1" noChangeArrowheads="1"/>
          </p:cNvSpPr>
          <p:nvPr>
            <p:ph idx="1"/>
          </p:nvPr>
        </p:nvSpPr>
        <p:spPr/>
        <p:txBody>
          <a:bodyPr/>
          <a:lstStyle/>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400" dirty="0"/>
              <a:t>RC does on-line computing: prediction at every time-step</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400" dirty="0"/>
              <a:t>Theoretically:</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200" dirty="0"/>
              <a:t>Any time-invariant filter ( F(x(t)) = F(x(t),t) ) with fading memory can be learned</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200" dirty="0"/>
              <a:t>But: unable to implement generic FSMs</a:t>
            </a:r>
          </a:p>
          <a:p>
            <a:pPr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400" dirty="0"/>
              <a:t>Hence add output feedback,  </a:t>
            </a:r>
            <a:r>
              <a:rPr lang="en-US" altLang="de-DE" sz="2400" dirty="0" err="1"/>
              <a:t>Maass</a:t>
            </a:r>
            <a:r>
              <a:rPr lang="en-US" altLang="de-DE" sz="2400" dirty="0"/>
              <a:t> (2006)</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200" dirty="0"/>
              <a:t>Also non-fading memory filters: generic FSMs</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de-DE" sz="2200" dirty="0"/>
              <a:t>Ability to simulate any n-</a:t>
            </a:r>
            <a:r>
              <a:rPr lang="en-GB" altLang="de-DE" sz="2200" dirty="0" err="1"/>
              <a:t>th</a:t>
            </a:r>
            <a:r>
              <a:rPr lang="en-GB" altLang="de-DE" sz="2200" dirty="0"/>
              <a:t> order dynamical system</a:t>
            </a:r>
          </a:p>
          <a:p>
            <a:pPr lvl="1" eaLnBrk="1" hangingPunct="1">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altLang="de-DE" sz="2200" dirty="0"/>
              <a:t>Turing universal</a:t>
            </a:r>
          </a:p>
        </p:txBody>
      </p:sp>
    </p:spTree>
    <p:extLst>
      <p:ext uri="{BB962C8B-B14F-4D97-AF65-F5344CB8AC3E}">
        <p14:creationId xmlns:p14="http://schemas.microsoft.com/office/powerpoint/2010/main" val="57504802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47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47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47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47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A38417ED-EA96-F647-AC77-42093D464FCA}"/>
              </a:ext>
            </a:extLst>
          </p:cNvPr>
          <p:cNvSpPr>
            <a:spLocks noGrp="1" noChangeArrowheads="1"/>
          </p:cNvSpPr>
          <p:nvPr>
            <p:ph type="title"/>
          </p:nvPr>
        </p:nvSpPr>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Usual setup and training</a:t>
            </a:r>
          </a:p>
        </p:txBody>
      </p:sp>
      <p:sp>
        <p:nvSpPr>
          <p:cNvPr id="20482" name="Rectangle 4">
            <a:extLst>
              <a:ext uri="{FF2B5EF4-FFF2-40B4-BE49-F238E27FC236}">
                <a16:creationId xmlns:a16="http://schemas.microsoft.com/office/drawing/2014/main" id="{1CBC37F4-9CDB-DD45-87EB-9E9B17B4B644}"/>
              </a:ext>
            </a:extLst>
          </p:cNvPr>
          <p:cNvSpPr>
            <a:spLocks noGrp="1" noChangeArrowheads="1"/>
          </p:cNvSpPr>
          <p:nvPr>
            <p:ph idx="1"/>
          </p:nvPr>
        </p:nvSpPr>
        <p:spPr/>
        <p:txBody>
          <a:bodyPr/>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de-DE" dirty="0"/>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de-DE" dirty="0"/>
          </a:p>
        </p:txBody>
      </p:sp>
      <p:sp>
        <p:nvSpPr>
          <p:cNvPr id="20483" name="Rectangle 23">
            <a:extLst>
              <a:ext uri="{FF2B5EF4-FFF2-40B4-BE49-F238E27FC236}">
                <a16:creationId xmlns:a16="http://schemas.microsoft.com/office/drawing/2014/main" id="{B5FFA2CB-4948-3345-90F5-21EAB7CF32A8}"/>
              </a:ext>
            </a:extLst>
          </p:cNvPr>
          <p:cNvSpPr>
            <a:spLocks noChangeArrowheads="1"/>
          </p:cNvSpPr>
          <p:nvPr/>
        </p:nvSpPr>
        <p:spPr bwMode="auto">
          <a:xfrm>
            <a:off x="684213" y="1414463"/>
            <a:ext cx="8208962" cy="47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31800" indent="-323850" defTabSz="457200">
              <a:lnSpc>
                <a:spcPct val="115000"/>
              </a:lnSpc>
              <a:spcBef>
                <a:spcPts val="8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200">
                <a:solidFill>
                  <a:srgbClr val="000000"/>
                </a:solidFill>
                <a:latin typeface="GillSans" panose="020B0502020104020203" pitchFamily="34" charset="-79"/>
                <a:cs typeface="Lucida Sans Unicode" panose="020B0602030504020204" pitchFamily="34" charset="0"/>
              </a:defRPr>
            </a:lvl1pPr>
            <a:lvl2pPr marL="863600" indent="-287338" defTabSz="457200">
              <a:lnSpc>
                <a:spcPct val="115000"/>
              </a:lnSpc>
              <a:spcBef>
                <a:spcPts val="7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GillSans" panose="020B0502020104020203" pitchFamily="34" charset="-79"/>
                <a:cs typeface="Lucida Sans Unicode" panose="020B0602030504020204" pitchFamily="34" charset="0"/>
              </a:defRPr>
            </a:lvl2pPr>
            <a:lvl3pPr marL="1295400" indent="-215900" defTabSz="457200">
              <a:lnSpc>
                <a:spcPct val="115000"/>
              </a:lnSpc>
              <a:spcBef>
                <a:spcPts val="6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GillSans" panose="020B0502020104020203" pitchFamily="34" charset="-79"/>
                <a:cs typeface="Lucida Sans Unicode" panose="020B0602030504020204" pitchFamily="34" charset="0"/>
              </a:defRPr>
            </a:lvl3pPr>
            <a:lvl4pPr marL="1727200" indent="-215900" defTabSz="457200">
              <a:lnSpc>
                <a:spcPct val="115000"/>
              </a:lnSpc>
              <a:spcBef>
                <a:spcPts val="5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4pPr>
            <a:lvl5pPr marL="2159000" indent="-215900" defTabSz="457200">
              <a:lnSpc>
                <a:spcPct val="115000"/>
              </a:lnSpc>
              <a:spcBef>
                <a:spcPts val="500"/>
              </a:spcBef>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5pPr>
            <a:lvl6pPr marL="2616200" indent="-215900" defTabSz="457200" eaLnBrk="0" fontAlgn="base" hangingPunct="0">
              <a:lnSpc>
                <a:spcPct val="115000"/>
              </a:lnSpc>
              <a:spcBef>
                <a:spcPts val="500"/>
              </a:spcBef>
              <a:spcAft>
                <a:spcPct val="0"/>
              </a:spcAft>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6pPr>
            <a:lvl7pPr marL="3073400" indent="-215900" defTabSz="457200" eaLnBrk="0" fontAlgn="base" hangingPunct="0">
              <a:lnSpc>
                <a:spcPct val="115000"/>
              </a:lnSpc>
              <a:spcBef>
                <a:spcPts val="500"/>
              </a:spcBef>
              <a:spcAft>
                <a:spcPct val="0"/>
              </a:spcAft>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7pPr>
            <a:lvl8pPr marL="3530600" indent="-215900" defTabSz="457200" eaLnBrk="0" fontAlgn="base" hangingPunct="0">
              <a:lnSpc>
                <a:spcPct val="115000"/>
              </a:lnSpc>
              <a:spcBef>
                <a:spcPts val="500"/>
              </a:spcBef>
              <a:spcAft>
                <a:spcPct val="0"/>
              </a:spcAft>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8pPr>
            <a:lvl9pPr marL="3987800" indent="-215900" defTabSz="457200" eaLnBrk="0" fontAlgn="base" hangingPunct="0">
              <a:lnSpc>
                <a:spcPct val="115000"/>
              </a:lnSpc>
              <a:spcBef>
                <a:spcPts val="500"/>
              </a:spcBef>
              <a:spcAft>
                <a:spcPct val="0"/>
              </a:spcAft>
              <a:buClr>
                <a:srgbClr val="000000"/>
              </a:buClr>
              <a:buSzPct val="70000"/>
              <a:buFont typeface="Verdana" panose="020B060403050404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rgbClr val="5F5F5F"/>
                </a:solidFill>
                <a:latin typeface="GillSans" panose="020B0502020104020203" pitchFamily="34" charset="-79"/>
                <a:cs typeface="Lucida Sans Unicode" panose="020B0602030504020204" pitchFamily="34" charset="0"/>
              </a:defRPr>
            </a:lvl9pPr>
          </a:lstStyle>
          <a:p>
            <a:pPr eaLnBrk="1" hangingPunct="1">
              <a:lnSpc>
                <a:spcPct val="105000"/>
              </a:lnSpc>
            </a:pPr>
            <a:r>
              <a:rPr lang="en-GB" altLang="de-DE" sz="2600" dirty="0">
                <a:latin typeface="Myriad Pro" panose="020B0503030403020204" pitchFamily="34" charset="0"/>
              </a:rPr>
              <a:t>Create random weight matrices</a:t>
            </a:r>
          </a:p>
          <a:p>
            <a:pPr eaLnBrk="1" hangingPunct="1">
              <a:lnSpc>
                <a:spcPct val="105000"/>
              </a:lnSpc>
            </a:pPr>
            <a:r>
              <a:rPr lang="en-GB" altLang="de-DE" sz="2600" dirty="0">
                <a:latin typeface="Myriad Pro" panose="020B0503030403020204" pitchFamily="34" charset="0"/>
              </a:rPr>
              <a:t>Rescale reservoir weights so that max absolute eigenvalue close to one (edge of stability)</a:t>
            </a:r>
          </a:p>
          <a:p>
            <a:pPr eaLnBrk="1" hangingPunct="1">
              <a:lnSpc>
                <a:spcPct val="105000"/>
              </a:lnSpc>
            </a:pPr>
            <a:r>
              <a:rPr lang="en-GB" altLang="de-DE" sz="2600" dirty="0">
                <a:latin typeface="Myriad Pro" panose="020B0503030403020204" pitchFamily="34" charset="0"/>
              </a:rPr>
              <a:t>Excite reservoir with input and record </a:t>
            </a:r>
            <a:r>
              <a:rPr lang="en-GB" altLang="de-DE" sz="2600">
                <a:latin typeface="Myriad Pro" panose="020B0503030403020204" pitchFamily="34" charset="0"/>
              </a:rPr>
              <a:t>all states </a:t>
            </a:r>
            <a:endParaRPr lang="en-GB" altLang="de-DE" sz="2600" dirty="0">
              <a:latin typeface="Myriad Pro" panose="020B0503030403020204" pitchFamily="34" charset="0"/>
            </a:endParaRPr>
          </a:p>
          <a:p>
            <a:pPr eaLnBrk="1" hangingPunct="1">
              <a:lnSpc>
                <a:spcPct val="105000"/>
              </a:lnSpc>
            </a:pPr>
            <a:r>
              <a:rPr lang="en-GB" altLang="de-DE" sz="2600" dirty="0">
                <a:latin typeface="Myriad Pro" panose="020B0503030403020204" pitchFamily="34" charset="0"/>
              </a:rPr>
              <a:t>Train readouts by minimizing (AV-B)</a:t>
            </a:r>
            <a:r>
              <a:rPr lang="en-GB" altLang="de-DE" sz="2600" baseline="30000" dirty="0">
                <a:latin typeface="Myriad Pro" panose="020B0503030403020204" pitchFamily="34" charset="0"/>
              </a:rPr>
              <a:t>2</a:t>
            </a:r>
            <a:endParaRPr lang="en-GB" altLang="de-DE" sz="2600" dirty="0">
              <a:latin typeface="Myriad Pro" panose="020B0503030403020204" pitchFamily="34" charset="0"/>
            </a:endParaRPr>
          </a:p>
          <a:p>
            <a:pPr eaLnBrk="1" hangingPunct="1">
              <a:lnSpc>
                <a:spcPct val="105000"/>
              </a:lnSpc>
            </a:pPr>
            <a:endParaRPr lang="en-GB" altLang="de-DE" dirty="0"/>
          </a:p>
        </p:txBody>
      </p:sp>
      <p:sp>
        <p:nvSpPr>
          <p:cNvPr id="20484" name="Rectangle 24">
            <a:extLst>
              <a:ext uri="{FF2B5EF4-FFF2-40B4-BE49-F238E27FC236}">
                <a16:creationId xmlns:a16="http://schemas.microsoft.com/office/drawing/2014/main" id="{B517BF32-E458-2A41-9C42-917EB1EF3152}"/>
              </a:ext>
            </a:extLst>
          </p:cNvPr>
          <p:cNvSpPr>
            <a:spLocks noChangeArrowheads="1"/>
          </p:cNvSpPr>
          <p:nvPr/>
        </p:nvSpPr>
        <p:spPr bwMode="auto">
          <a:xfrm>
            <a:off x="3275013" y="4293195"/>
            <a:ext cx="1008062" cy="2016125"/>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r>
              <a:rPr lang="en-US" altLang="de-DE">
                <a:latin typeface="Gill Sans MT" panose="020B0502020104020203" pitchFamily="34" charset="77"/>
              </a:rPr>
              <a:t>A</a:t>
            </a:r>
            <a:endParaRPr lang="nl-NL" altLang="de-DE">
              <a:latin typeface="Gill Sans MT" panose="020B0502020104020203" pitchFamily="34" charset="77"/>
            </a:endParaRPr>
          </a:p>
        </p:txBody>
      </p:sp>
      <p:sp>
        <p:nvSpPr>
          <p:cNvPr id="20485" name="Text Box 25">
            <a:extLst>
              <a:ext uri="{FF2B5EF4-FFF2-40B4-BE49-F238E27FC236}">
                <a16:creationId xmlns:a16="http://schemas.microsoft.com/office/drawing/2014/main" id="{A1F950FA-ADC9-C849-BBD3-11AAD8CBC1D8}"/>
              </a:ext>
            </a:extLst>
          </p:cNvPr>
          <p:cNvSpPr txBox="1">
            <a:spLocks noChangeArrowheads="1"/>
          </p:cNvSpPr>
          <p:nvPr/>
        </p:nvSpPr>
        <p:spPr bwMode="auto">
          <a:xfrm>
            <a:off x="3419475" y="3993158"/>
            <a:ext cx="692150" cy="2651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n-US" altLang="de-DE" sz="1400" dirty="0">
                <a:solidFill>
                  <a:schemeClr val="tx1"/>
                </a:solidFill>
              </a:rPr>
              <a:t>space</a:t>
            </a:r>
            <a:endParaRPr lang="nl-NL" altLang="de-DE" sz="1400" dirty="0">
              <a:solidFill>
                <a:schemeClr val="tx1"/>
              </a:solidFill>
            </a:endParaRPr>
          </a:p>
        </p:txBody>
      </p:sp>
      <p:sp>
        <p:nvSpPr>
          <p:cNvPr id="20486" name="Text Box 26">
            <a:extLst>
              <a:ext uri="{FF2B5EF4-FFF2-40B4-BE49-F238E27FC236}">
                <a16:creationId xmlns:a16="http://schemas.microsoft.com/office/drawing/2014/main" id="{A600D3AA-00DB-3043-93BA-75759F9AF9C0}"/>
              </a:ext>
            </a:extLst>
          </p:cNvPr>
          <p:cNvSpPr txBox="1">
            <a:spLocks noChangeArrowheads="1"/>
          </p:cNvSpPr>
          <p:nvPr/>
        </p:nvSpPr>
        <p:spPr bwMode="auto">
          <a:xfrm rot="-5400000">
            <a:off x="2828925" y="5080595"/>
            <a:ext cx="582613" cy="2651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n-US" altLang="de-DE" sz="1400">
                <a:solidFill>
                  <a:schemeClr val="tx1"/>
                </a:solidFill>
              </a:rPr>
              <a:t>time</a:t>
            </a:r>
            <a:endParaRPr lang="nl-NL" altLang="de-DE" sz="1400">
              <a:solidFill>
                <a:schemeClr val="tx1"/>
              </a:solidFill>
            </a:endParaRPr>
          </a:p>
        </p:txBody>
      </p:sp>
      <p:sp>
        <p:nvSpPr>
          <p:cNvPr id="20487" name="Rectangle 27">
            <a:extLst>
              <a:ext uri="{FF2B5EF4-FFF2-40B4-BE49-F238E27FC236}">
                <a16:creationId xmlns:a16="http://schemas.microsoft.com/office/drawing/2014/main" id="{AF74A2E8-29FD-5547-B8E1-C6A4A8A7B331}"/>
              </a:ext>
            </a:extLst>
          </p:cNvPr>
          <p:cNvSpPr>
            <a:spLocks noChangeArrowheads="1"/>
          </p:cNvSpPr>
          <p:nvPr/>
        </p:nvSpPr>
        <p:spPr bwMode="auto">
          <a:xfrm>
            <a:off x="4572000" y="4798020"/>
            <a:ext cx="431800" cy="935038"/>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r>
              <a:rPr lang="en-US" altLang="de-DE" dirty="0"/>
              <a:t>V</a:t>
            </a:r>
            <a:endParaRPr lang="nl-NL" altLang="de-DE" dirty="0"/>
          </a:p>
        </p:txBody>
      </p:sp>
      <p:sp>
        <p:nvSpPr>
          <p:cNvPr id="20488" name="Line 28">
            <a:extLst>
              <a:ext uri="{FF2B5EF4-FFF2-40B4-BE49-F238E27FC236}">
                <a16:creationId xmlns:a16="http://schemas.microsoft.com/office/drawing/2014/main" id="{51A074BF-0660-B44E-8274-58C929143D20}"/>
              </a:ext>
            </a:extLst>
          </p:cNvPr>
          <p:cNvSpPr>
            <a:spLocks noChangeShapeType="1"/>
          </p:cNvSpPr>
          <p:nvPr/>
        </p:nvSpPr>
        <p:spPr bwMode="auto">
          <a:xfrm>
            <a:off x="5219700" y="5156795"/>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9" name="Line 29">
            <a:extLst>
              <a:ext uri="{FF2B5EF4-FFF2-40B4-BE49-F238E27FC236}">
                <a16:creationId xmlns:a16="http://schemas.microsoft.com/office/drawing/2014/main" id="{1EFA08FF-D9BD-DD4F-8ABA-A6DB679279DC}"/>
              </a:ext>
            </a:extLst>
          </p:cNvPr>
          <p:cNvSpPr>
            <a:spLocks noChangeShapeType="1"/>
          </p:cNvSpPr>
          <p:nvPr/>
        </p:nvSpPr>
        <p:spPr bwMode="auto">
          <a:xfrm>
            <a:off x="5219700" y="5288558"/>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0" name="Rectangle 30">
            <a:extLst>
              <a:ext uri="{FF2B5EF4-FFF2-40B4-BE49-F238E27FC236}">
                <a16:creationId xmlns:a16="http://schemas.microsoft.com/office/drawing/2014/main" id="{79B45ED0-53B0-D04A-A50C-1840FB465301}"/>
              </a:ext>
            </a:extLst>
          </p:cNvPr>
          <p:cNvSpPr>
            <a:spLocks noChangeArrowheads="1"/>
          </p:cNvSpPr>
          <p:nvPr/>
        </p:nvSpPr>
        <p:spPr bwMode="auto">
          <a:xfrm>
            <a:off x="5651500" y="4280495"/>
            <a:ext cx="504825" cy="2016125"/>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r>
              <a:rPr lang="en-US" altLang="de-DE" dirty="0"/>
              <a:t>B</a:t>
            </a:r>
            <a:endParaRPr lang="nl-NL" altLang="de-DE" dirty="0"/>
          </a:p>
        </p:txBody>
      </p:sp>
      <p:sp>
        <p:nvSpPr>
          <p:cNvPr id="20491" name="Text Box 33">
            <a:extLst>
              <a:ext uri="{FF2B5EF4-FFF2-40B4-BE49-F238E27FC236}">
                <a16:creationId xmlns:a16="http://schemas.microsoft.com/office/drawing/2014/main" id="{E1841231-EC50-EB43-A765-89B584E5C98E}"/>
              </a:ext>
            </a:extLst>
          </p:cNvPr>
          <p:cNvSpPr txBox="1">
            <a:spLocks noChangeArrowheads="1"/>
          </p:cNvSpPr>
          <p:nvPr/>
        </p:nvSpPr>
        <p:spPr bwMode="auto">
          <a:xfrm>
            <a:off x="6640513" y="3236913"/>
            <a:ext cx="184150" cy="387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nl-NL" altLang="de-DE">
              <a:latin typeface="Courier New" panose="02070309020205020404" pitchFamily="49" charset="0"/>
            </a:endParaRPr>
          </a:p>
        </p:txBody>
      </p:sp>
      <p:sp>
        <p:nvSpPr>
          <p:cNvPr id="20492" name="Text Box 34">
            <a:extLst>
              <a:ext uri="{FF2B5EF4-FFF2-40B4-BE49-F238E27FC236}">
                <a16:creationId xmlns:a16="http://schemas.microsoft.com/office/drawing/2014/main" id="{EEC0D342-077E-A944-97D6-C923722307A5}"/>
              </a:ext>
            </a:extLst>
          </p:cNvPr>
          <p:cNvSpPr txBox="1">
            <a:spLocks noChangeArrowheads="1"/>
          </p:cNvSpPr>
          <p:nvPr/>
        </p:nvSpPr>
        <p:spPr bwMode="auto">
          <a:xfrm>
            <a:off x="3687763" y="4678363"/>
            <a:ext cx="184150" cy="387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nl-NL" altLang="de-DE">
              <a:latin typeface="Courier New" panose="02070309020205020404" pitchFamily="49" charset="0"/>
            </a:endParaRPr>
          </a:p>
        </p:txBody>
      </p:sp>
      <p:sp>
        <p:nvSpPr>
          <p:cNvPr id="20493" name="Text Box 35">
            <a:extLst>
              <a:ext uri="{FF2B5EF4-FFF2-40B4-BE49-F238E27FC236}">
                <a16:creationId xmlns:a16="http://schemas.microsoft.com/office/drawing/2014/main" id="{81C8F69A-0659-E248-B33A-6E2B5CB6291D}"/>
              </a:ext>
            </a:extLst>
          </p:cNvPr>
          <p:cNvSpPr txBox="1">
            <a:spLocks noChangeArrowheads="1"/>
          </p:cNvSpPr>
          <p:nvPr/>
        </p:nvSpPr>
        <p:spPr bwMode="auto">
          <a:xfrm>
            <a:off x="3687763" y="4821238"/>
            <a:ext cx="184150" cy="387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nl-NL" altLang="de-DE">
              <a:latin typeface="Courier New" panose="02070309020205020404" pitchFamily="49" charset="0"/>
            </a:endParaRPr>
          </a:p>
        </p:txBody>
      </p:sp>
    </p:spTree>
    <p:extLst>
      <p:ext uri="{BB962C8B-B14F-4D97-AF65-F5344CB8AC3E}">
        <p14:creationId xmlns:p14="http://schemas.microsoft.com/office/powerpoint/2010/main" val="3875268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CE46D-C4BB-D442-9636-13B94CD35F46}"/>
              </a:ext>
            </a:extLst>
          </p:cNvPr>
          <p:cNvSpPr>
            <a:spLocks noGrp="1"/>
          </p:cNvSpPr>
          <p:nvPr>
            <p:ph type="title"/>
          </p:nvPr>
        </p:nvSpPr>
        <p:spPr/>
        <p:txBody>
          <a:bodyPr/>
          <a:lstStyle/>
          <a:p>
            <a:endParaRPr lang="de-DE"/>
          </a:p>
        </p:txBody>
      </p:sp>
      <p:pic>
        <p:nvPicPr>
          <p:cNvPr id="6" name="Inhaltsplatzhalter 5">
            <a:extLst>
              <a:ext uri="{FF2B5EF4-FFF2-40B4-BE49-F238E27FC236}">
                <a16:creationId xmlns:a16="http://schemas.microsoft.com/office/drawing/2014/main" id="{B98D7F82-1E9C-954F-985E-6D6E17AEED6C}"/>
              </a:ext>
            </a:extLst>
          </p:cNvPr>
          <p:cNvPicPr>
            <a:picLocks noGrp="1" noChangeAspect="1"/>
          </p:cNvPicPr>
          <p:nvPr>
            <p:ph idx="1"/>
          </p:nvPr>
        </p:nvPicPr>
        <p:blipFill>
          <a:blip r:embed="rId2"/>
          <a:stretch>
            <a:fillRect/>
          </a:stretch>
        </p:blipFill>
        <p:spPr>
          <a:xfrm>
            <a:off x="457200" y="1772816"/>
            <a:ext cx="8229600" cy="2576007"/>
          </a:xfrm>
        </p:spPr>
      </p:pic>
      <p:sp>
        <p:nvSpPr>
          <p:cNvPr id="4" name="Foliennummernplatzhalter 3">
            <a:extLst>
              <a:ext uri="{FF2B5EF4-FFF2-40B4-BE49-F238E27FC236}">
                <a16:creationId xmlns:a16="http://schemas.microsoft.com/office/drawing/2014/main" id="{6556A0D1-D64F-5B48-9A5C-05D82C90DDA8}"/>
              </a:ext>
            </a:extLst>
          </p:cNvPr>
          <p:cNvSpPr>
            <a:spLocks noGrp="1"/>
          </p:cNvSpPr>
          <p:nvPr>
            <p:ph type="sldNum" sz="quarter" idx="12"/>
          </p:nvPr>
        </p:nvSpPr>
        <p:spPr/>
        <p:txBody>
          <a:bodyPr/>
          <a:lstStyle/>
          <a:p>
            <a:pPr>
              <a:defRPr/>
            </a:pPr>
            <a:fld id="{FD764AD2-5FB6-FB45-933B-235C7588DE60}" type="slidenum">
              <a:rPr lang="de-DE" smtClean="0"/>
              <a:pPr>
                <a:defRPr/>
              </a:pPr>
              <a:t>4</a:t>
            </a:fld>
            <a:endParaRPr lang="de-DE"/>
          </a:p>
        </p:txBody>
      </p:sp>
      <p:sp>
        <p:nvSpPr>
          <p:cNvPr id="7" name="Textfeld 6">
            <a:extLst>
              <a:ext uri="{FF2B5EF4-FFF2-40B4-BE49-F238E27FC236}">
                <a16:creationId xmlns:a16="http://schemas.microsoft.com/office/drawing/2014/main" id="{BD374127-D402-9B4C-B070-A6D73190D1AE}"/>
              </a:ext>
            </a:extLst>
          </p:cNvPr>
          <p:cNvSpPr txBox="1"/>
          <p:nvPr/>
        </p:nvSpPr>
        <p:spPr>
          <a:xfrm>
            <a:off x="245082" y="4695180"/>
            <a:ext cx="1467068" cy="830997"/>
          </a:xfrm>
          <a:prstGeom prst="rect">
            <a:avLst/>
          </a:prstGeom>
          <a:solidFill>
            <a:srgbClr val="FFC000">
              <a:alpha val="30000"/>
            </a:srgbClr>
          </a:solidFill>
        </p:spPr>
        <p:txBody>
          <a:bodyPr wrap="none" rtlCol="0">
            <a:spAutoFit/>
          </a:bodyPr>
          <a:lstStyle/>
          <a:p>
            <a:r>
              <a:rPr lang="de-DE" sz="1200" dirty="0"/>
              <a:t>Image </a:t>
            </a:r>
            <a:r>
              <a:rPr lang="de-DE" sz="1200" dirty="0" err="1"/>
              <a:t>classification</a:t>
            </a:r>
            <a:r>
              <a:rPr lang="de-DE" sz="1200" dirty="0"/>
              <a:t> </a:t>
            </a:r>
          </a:p>
          <a:p>
            <a:r>
              <a:rPr lang="de-DE" sz="1200" dirty="0"/>
              <a:t>In: </a:t>
            </a:r>
            <a:r>
              <a:rPr lang="de-DE" sz="1200" dirty="0" err="1"/>
              <a:t>image</a:t>
            </a:r>
            <a:endParaRPr lang="de-DE" sz="1200" dirty="0"/>
          </a:p>
          <a:p>
            <a:r>
              <a:rPr lang="de-DE" sz="1200" dirty="0"/>
              <a:t>Out: </a:t>
            </a:r>
            <a:r>
              <a:rPr lang="de-DE" sz="1200" dirty="0" err="1"/>
              <a:t>Classifier</a:t>
            </a:r>
            <a:endParaRPr lang="de-DE" sz="1200" dirty="0"/>
          </a:p>
          <a:p>
            <a:endParaRPr lang="de-DE" sz="1200" dirty="0"/>
          </a:p>
        </p:txBody>
      </p:sp>
      <p:sp>
        <p:nvSpPr>
          <p:cNvPr id="11" name="Textfeld 10">
            <a:extLst>
              <a:ext uri="{FF2B5EF4-FFF2-40B4-BE49-F238E27FC236}">
                <a16:creationId xmlns:a16="http://schemas.microsoft.com/office/drawing/2014/main" id="{DA798170-B24A-C043-B4DB-C68B64E319BB}"/>
              </a:ext>
            </a:extLst>
          </p:cNvPr>
          <p:cNvSpPr txBox="1"/>
          <p:nvPr/>
        </p:nvSpPr>
        <p:spPr>
          <a:xfrm>
            <a:off x="1741443" y="4710486"/>
            <a:ext cx="1345240" cy="646331"/>
          </a:xfrm>
          <a:prstGeom prst="rect">
            <a:avLst/>
          </a:prstGeom>
          <a:solidFill>
            <a:srgbClr val="FFC000">
              <a:alpha val="50000"/>
            </a:srgbClr>
          </a:solidFill>
        </p:spPr>
        <p:txBody>
          <a:bodyPr wrap="none" rtlCol="0">
            <a:spAutoFit/>
          </a:bodyPr>
          <a:lstStyle/>
          <a:p>
            <a:r>
              <a:rPr lang="de-DE" sz="1200" dirty="0"/>
              <a:t>Image </a:t>
            </a:r>
            <a:r>
              <a:rPr lang="de-DE" sz="1200" dirty="0" err="1"/>
              <a:t>captioning</a:t>
            </a:r>
            <a:r>
              <a:rPr lang="de-DE" sz="1200" dirty="0"/>
              <a:t> </a:t>
            </a:r>
          </a:p>
          <a:p>
            <a:r>
              <a:rPr lang="de-DE" sz="1200" dirty="0"/>
              <a:t>In: </a:t>
            </a:r>
            <a:r>
              <a:rPr lang="de-DE" sz="1200" dirty="0" err="1"/>
              <a:t>image</a:t>
            </a:r>
            <a:r>
              <a:rPr lang="de-DE" sz="1200" dirty="0"/>
              <a:t> </a:t>
            </a:r>
          </a:p>
          <a:p>
            <a:r>
              <a:rPr lang="de-DE" sz="1200" dirty="0"/>
              <a:t>Out: </a:t>
            </a:r>
            <a:r>
              <a:rPr lang="de-DE" sz="1200" dirty="0" err="1"/>
              <a:t>sentence</a:t>
            </a:r>
            <a:r>
              <a:rPr lang="de-DE" sz="1200" dirty="0"/>
              <a:t> </a:t>
            </a:r>
          </a:p>
        </p:txBody>
      </p:sp>
      <p:sp>
        <p:nvSpPr>
          <p:cNvPr id="12" name="Textfeld 11">
            <a:extLst>
              <a:ext uri="{FF2B5EF4-FFF2-40B4-BE49-F238E27FC236}">
                <a16:creationId xmlns:a16="http://schemas.microsoft.com/office/drawing/2014/main" id="{D04ED736-15FE-B541-A025-90A5FE1C90A4}"/>
              </a:ext>
            </a:extLst>
          </p:cNvPr>
          <p:cNvSpPr txBox="1"/>
          <p:nvPr/>
        </p:nvSpPr>
        <p:spPr>
          <a:xfrm>
            <a:off x="3426857" y="4695181"/>
            <a:ext cx="1491114" cy="646331"/>
          </a:xfrm>
          <a:prstGeom prst="rect">
            <a:avLst/>
          </a:prstGeom>
          <a:solidFill>
            <a:srgbClr val="FFC000">
              <a:alpha val="50000"/>
            </a:srgbClr>
          </a:solidFill>
        </p:spPr>
        <p:txBody>
          <a:bodyPr wrap="none" rtlCol="0">
            <a:spAutoFit/>
          </a:bodyPr>
          <a:lstStyle/>
          <a:p>
            <a:r>
              <a:rPr lang="de-DE" sz="1200" dirty="0"/>
              <a:t>Sentimental </a:t>
            </a:r>
            <a:r>
              <a:rPr lang="de-DE" sz="1200" dirty="0" err="1"/>
              <a:t>analysis</a:t>
            </a:r>
            <a:endParaRPr lang="de-DE" sz="1200" dirty="0"/>
          </a:p>
          <a:p>
            <a:r>
              <a:rPr lang="de-DE" sz="1200" dirty="0"/>
              <a:t>In: </a:t>
            </a:r>
            <a:r>
              <a:rPr lang="de-DE" sz="1200" dirty="0" err="1"/>
              <a:t>sentence</a:t>
            </a:r>
            <a:r>
              <a:rPr lang="de-DE" sz="1200" dirty="0"/>
              <a:t> </a:t>
            </a:r>
          </a:p>
          <a:p>
            <a:r>
              <a:rPr lang="de-DE" sz="1200" dirty="0"/>
              <a:t>Out: </a:t>
            </a:r>
            <a:r>
              <a:rPr lang="de-DE" sz="1200" dirty="0" err="1"/>
              <a:t>sentiment</a:t>
            </a:r>
            <a:endParaRPr lang="de-DE" sz="1200" dirty="0"/>
          </a:p>
        </p:txBody>
      </p:sp>
      <p:sp>
        <p:nvSpPr>
          <p:cNvPr id="13" name="Textfeld 12">
            <a:extLst>
              <a:ext uri="{FF2B5EF4-FFF2-40B4-BE49-F238E27FC236}">
                <a16:creationId xmlns:a16="http://schemas.microsoft.com/office/drawing/2014/main" id="{92665298-28A1-7E49-BC95-F7A89B194822}"/>
              </a:ext>
            </a:extLst>
          </p:cNvPr>
          <p:cNvSpPr txBox="1"/>
          <p:nvPr/>
        </p:nvSpPr>
        <p:spPr>
          <a:xfrm>
            <a:off x="5076056" y="4695180"/>
            <a:ext cx="1452642" cy="646331"/>
          </a:xfrm>
          <a:prstGeom prst="rect">
            <a:avLst/>
          </a:prstGeom>
          <a:solidFill>
            <a:srgbClr val="FFC000">
              <a:alpha val="50000"/>
            </a:srgbClr>
          </a:solidFill>
        </p:spPr>
        <p:txBody>
          <a:bodyPr wrap="none" rtlCol="0">
            <a:spAutoFit/>
          </a:bodyPr>
          <a:lstStyle/>
          <a:p>
            <a:r>
              <a:rPr lang="de-DE" sz="1200" dirty="0" err="1"/>
              <a:t>Machine</a:t>
            </a:r>
            <a:r>
              <a:rPr lang="de-DE" sz="1200" dirty="0"/>
              <a:t> </a:t>
            </a:r>
            <a:r>
              <a:rPr lang="de-DE" sz="1200" dirty="0" err="1"/>
              <a:t>translation</a:t>
            </a:r>
            <a:endParaRPr lang="de-DE" sz="1200" dirty="0"/>
          </a:p>
          <a:p>
            <a:r>
              <a:rPr lang="de-DE" sz="1200" dirty="0"/>
              <a:t>In: </a:t>
            </a:r>
            <a:r>
              <a:rPr lang="de-DE" sz="1200" dirty="0" err="1"/>
              <a:t>sentence</a:t>
            </a:r>
            <a:r>
              <a:rPr lang="de-DE" sz="1200" dirty="0"/>
              <a:t> </a:t>
            </a:r>
          </a:p>
          <a:p>
            <a:r>
              <a:rPr lang="de-DE" sz="1200" dirty="0"/>
              <a:t>Out: </a:t>
            </a:r>
            <a:r>
              <a:rPr lang="de-DE" sz="1200" dirty="0" err="1"/>
              <a:t>sentence</a:t>
            </a:r>
            <a:endParaRPr lang="de-DE" sz="1200" dirty="0"/>
          </a:p>
        </p:txBody>
      </p:sp>
      <p:sp>
        <p:nvSpPr>
          <p:cNvPr id="14" name="Textfeld 13">
            <a:extLst>
              <a:ext uri="{FF2B5EF4-FFF2-40B4-BE49-F238E27FC236}">
                <a16:creationId xmlns:a16="http://schemas.microsoft.com/office/drawing/2014/main" id="{AED7728E-711E-074D-8689-4653FFA805A6}"/>
              </a:ext>
            </a:extLst>
          </p:cNvPr>
          <p:cNvSpPr txBox="1"/>
          <p:nvPr/>
        </p:nvSpPr>
        <p:spPr>
          <a:xfrm>
            <a:off x="7276586" y="4703847"/>
            <a:ext cx="1471878" cy="646331"/>
          </a:xfrm>
          <a:prstGeom prst="rect">
            <a:avLst/>
          </a:prstGeom>
          <a:solidFill>
            <a:srgbClr val="FFC000">
              <a:alpha val="50000"/>
            </a:srgbClr>
          </a:solidFill>
        </p:spPr>
        <p:txBody>
          <a:bodyPr wrap="none" rtlCol="0">
            <a:spAutoFit/>
          </a:bodyPr>
          <a:lstStyle/>
          <a:p>
            <a:r>
              <a:rPr lang="de-DE" sz="1200" dirty="0" err="1"/>
              <a:t>Synced</a:t>
            </a:r>
            <a:r>
              <a:rPr lang="de-DE" sz="1200" dirty="0"/>
              <a:t> </a:t>
            </a:r>
            <a:r>
              <a:rPr lang="de-DE" sz="1200" dirty="0" err="1"/>
              <a:t>video</a:t>
            </a:r>
            <a:endParaRPr lang="de-DE" sz="1200" dirty="0"/>
          </a:p>
          <a:p>
            <a:r>
              <a:rPr lang="de-DE" sz="1200" dirty="0"/>
              <a:t>In: </a:t>
            </a:r>
            <a:r>
              <a:rPr lang="de-DE" sz="1200" dirty="0" err="1"/>
              <a:t>video</a:t>
            </a:r>
            <a:r>
              <a:rPr lang="de-DE" sz="1200" dirty="0"/>
              <a:t> </a:t>
            </a:r>
          </a:p>
          <a:p>
            <a:r>
              <a:rPr lang="de-DE" sz="1200" dirty="0"/>
              <a:t>Out: real-time </a:t>
            </a:r>
            <a:r>
              <a:rPr lang="de-DE" sz="1200" dirty="0" err="1"/>
              <a:t>labels</a:t>
            </a:r>
            <a:endParaRPr lang="de-DE" sz="1200" dirty="0"/>
          </a:p>
        </p:txBody>
      </p:sp>
    </p:spTree>
    <p:extLst>
      <p:ext uri="{BB962C8B-B14F-4D97-AF65-F5344CB8AC3E}">
        <p14:creationId xmlns:p14="http://schemas.microsoft.com/office/powerpoint/2010/main" val="4211908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12EAE6D-C95F-3849-AB7D-AABC55C2E76F}"/>
              </a:ext>
            </a:extLst>
          </p:cNvPr>
          <p:cNvSpPr>
            <a:spLocks noGrp="1" noChangeArrowheads="1"/>
          </p:cNvSpPr>
          <p:nvPr>
            <p:ph type="title"/>
          </p:nvPr>
        </p:nvSpPr>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Link to FSMs</a:t>
            </a:r>
          </a:p>
        </p:txBody>
      </p:sp>
      <p:sp>
        <p:nvSpPr>
          <p:cNvPr id="2" name="Inhaltsplatzhalter 1">
            <a:extLst>
              <a:ext uri="{FF2B5EF4-FFF2-40B4-BE49-F238E27FC236}">
                <a16:creationId xmlns:a16="http://schemas.microsoft.com/office/drawing/2014/main" id="{4FB6BCEE-A3CA-9A4E-A3EA-1B003A752CA1}"/>
              </a:ext>
            </a:extLst>
          </p:cNvPr>
          <p:cNvSpPr>
            <a:spLocks noGrp="1"/>
          </p:cNvSpPr>
          <p:nvPr>
            <p:ph idx="1"/>
          </p:nvPr>
        </p:nvSpPr>
        <p:spPr/>
        <p:txBody>
          <a:bodyPr/>
          <a:lstStyle/>
          <a:p>
            <a:endParaRPr lang="de-DE"/>
          </a:p>
        </p:txBody>
      </p:sp>
      <p:grpSp>
        <p:nvGrpSpPr>
          <p:cNvPr id="30722" name="Group 23">
            <a:extLst>
              <a:ext uri="{FF2B5EF4-FFF2-40B4-BE49-F238E27FC236}">
                <a16:creationId xmlns:a16="http://schemas.microsoft.com/office/drawing/2014/main" id="{B1747A62-ECFF-2C45-A7E9-9E096BA8CC7C}"/>
              </a:ext>
            </a:extLst>
          </p:cNvPr>
          <p:cNvGrpSpPr>
            <a:grpSpLocks/>
          </p:cNvGrpSpPr>
          <p:nvPr/>
        </p:nvGrpSpPr>
        <p:grpSpPr bwMode="auto">
          <a:xfrm>
            <a:off x="395288" y="2286000"/>
            <a:ext cx="2286000" cy="3157538"/>
            <a:chOff x="144" y="1440"/>
            <a:chExt cx="1440" cy="1989"/>
          </a:xfrm>
        </p:grpSpPr>
        <p:sp>
          <p:nvSpPr>
            <p:cNvPr id="30757" name="Rectangle 5">
              <a:extLst>
                <a:ext uri="{FF2B5EF4-FFF2-40B4-BE49-F238E27FC236}">
                  <a16:creationId xmlns:a16="http://schemas.microsoft.com/office/drawing/2014/main" id="{AE430891-8DEF-AB4D-91F0-88A246C898E6}"/>
                </a:ext>
              </a:extLst>
            </p:cNvPr>
            <p:cNvSpPr>
              <a:spLocks noChangeArrowheads="1"/>
            </p:cNvSpPr>
            <p:nvPr/>
          </p:nvSpPr>
          <p:spPr bwMode="auto">
            <a:xfrm>
              <a:off x="912" y="2496"/>
              <a:ext cx="144" cy="480"/>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0758" name="Rectangle 6">
              <a:extLst>
                <a:ext uri="{FF2B5EF4-FFF2-40B4-BE49-F238E27FC236}">
                  <a16:creationId xmlns:a16="http://schemas.microsoft.com/office/drawing/2014/main" id="{911A2623-42DA-9F46-A506-04C33B52B04A}"/>
                </a:ext>
              </a:extLst>
            </p:cNvPr>
            <p:cNvSpPr>
              <a:spLocks noChangeArrowheads="1"/>
            </p:cNvSpPr>
            <p:nvPr/>
          </p:nvSpPr>
          <p:spPr bwMode="auto">
            <a:xfrm>
              <a:off x="816" y="1968"/>
              <a:ext cx="336" cy="336"/>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0759" name="Rectangle 7">
              <a:extLst>
                <a:ext uri="{FF2B5EF4-FFF2-40B4-BE49-F238E27FC236}">
                  <a16:creationId xmlns:a16="http://schemas.microsoft.com/office/drawing/2014/main" id="{55C1089A-5C49-C540-AF46-5EC53D25A2E4}"/>
                </a:ext>
              </a:extLst>
            </p:cNvPr>
            <p:cNvSpPr>
              <a:spLocks noChangeArrowheads="1"/>
            </p:cNvSpPr>
            <p:nvPr/>
          </p:nvSpPr>
          <p:spPr bwMode="auto">
            <a:xfrm>
              <a:off x="816" y="1440"/>
              <a:ext cx="336" cy="336"/>
            </a:xfrm>
            <a:prstGeom prst="rect">
              <a:avLst/>
            </a:prstGeom>
            <a:solidFill>
              <a:srgbClr val="00B8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endParaRPr lang="en-US" altLang="de-DE">
                <a:latin typeface="Arial" panose="020B0604020202020204" pitchFamily="34" charset="0"/>
              </a:endParaRPr>
            </a:p>
          </p:txBody>
        </p:sp>
        <p:sp>
          <p:nvSpPr>
            <p:cNvPr id="30760" name="Line 8">
              <a:extLst>
                <a:ext uri="{FF2B5EF4-FFF2-40B4-BE49-F238E27FC236}">
                  <a16:creationId xmlns:a16="http://schemas.microsoft.com/office/drawing/2014/main" id="{E0070F43-F448-5C4F-AA40-36D598B7F0E0}"/>
                </a:ext>
              </a:extLst>
            </p:cNvPr>
            <p:cNvSpPr>
              <a:spLocks noChangeShapeType="1"/>
            </p:cNvSpPr>
            <p:nvPr/>
          </p:nvSpPr>
          <p:spPr bwMode="auto">
            <a:xfrm>
              <a:off x="144" y="2064"/>
              <a:ext cx="67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1" name="Line 10">
              <a:extLst>
                <a:ext uri="{FF2B5EF4-FFF2-40B4-BE49-F238E27FC236}">
                  <a16:creationId xmlns:a16="http://schemas.microsoft.com/office/drawing/2014/main" id="{00420E3D-2440-0C47-BC19-1B1F72849CFF}"/>
                </a:ext>
              </a:extLst>
            </p:cNvPr>
            <p:cNvSpPr>
              <a:spLocks noChangeShapeType="1"/>
            </p:cNvSpPr>
            <p:nvPr/>
          </p:nvSpPr>
          <p:spPr bwMode="auto">
            <a:xfrm flipH="1">
              <a:off x="624" y="27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2" name="Line 11">
              <a:extLst>
                <a:ext uri="{FF2B5EF4-FFF2-40B4-BE49-F238E27FC236}">
                  <a16:creationId xmlns:a16="http://schemas.microsoft.com/office/drawing/2014/main" id="{4BA246F4-1336-204E-97F8-9C7F33C1A642}"/>
                </a:ext>
              </a:extLst>
            </p:cNvPr>
            <p:cNvSpPr>
              <a:spLocks noChangeShapeType="1"/>
            </p:cNvSpPr>
            <p:nvPr/>
          </p:nvSpPr>
          <p:spPr bwMode="auto">
            <a:xfrm flipV="1">
              <a:off x="624" y="2208"/>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3" name="Line 12">
              <a:extLst>
                <a:ext uri="{FF2B5EF4-FFF2-40B4-BE49-F238E27FC236}">
                  <a16:creationId xmlns:a16="http://schemas.microsoft.com/office/drawing/2014/main" id="{9EB1BB85-403F-AA42-B1E9-FEEA55627B42}"/>
                </a:ext>
              </a:extLst>
            </p:cNvPr>
            <p:cNvSpPr>
              <a:spLocks noChangeShapeType="1"/>
            </p:cNvSpPr>
            <p:nvPr/>
          </p:nvSpPr>
          <p:spPr bwMode="auto">
            <a:xfrm>
              <a:off x="624" y="2208"/>
              <a:ext cx="19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4" name="Line 13">
              <a:extLst>
                <a:ext uri="{FF2B5EF4-FFF2-40B4-BE49-F238E27FC236}">
                  <a16:creationId xmlns:a16="http://schemas.microsoft.com/office/drawing/2014/main" id="{4C8641B0-BC61-524F-B463-EBB8F3C59FBD}"/>
                </a:ext>
              </a:extLst>
            </p:cNvPr>
            <p:cNvSpPr>
              <a:spLocks noChangeShapeType="1"/>
            </p:cNvSpPr>
            <p:nvPr/>
          </p:nvSpPr>
          <p:spPr bwMode="auto">
            <a:xfrm>
              <a:off x="1152" y="220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5" name="Line 14">
              <a:extLst>
                <a:ext uri="{FF2B5EF4-FFF2-40B4-BE49-F238E27FC236}">
                  <a16:creationId xmlns:a16="http://schemas.microsoft.com/office/drawing/2014/main" id="{0C516448-EEDE-A64C-BB02-D8E2BD42FA3D}"/>
                </a:ext>
              </a:extLst>
            </p:cNvPr>
            <p:cNvSpPr>
              <a:spLocks noChangeShapeType="1"/>
            </p:cNvSpPr>
            <p:nvPr/>
          </p:nvSpPr>
          <p:spPr bwMode="auto">
            <a:xfrm flipV="1">
              <a:off x="1344" y="2208"/>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6" name="Line 15">
              <a:extLst>
                <a:ext uri="{FF2B5EF4-FFF2-40B4-BE49-F238E27FC236}">
                  <a16:creationId xmlns:a16="http://schemas.microsoft.com/office/drawing/2014/main" id="{BDAB0C89-571A-464C-9802-BB539150E6C4}"/>
                </a:ext>
              </a:extLst>
            </p:cNvPr>
            <p:cNvSpPr>
              <a:spLocks noChangeShapeType="1"/>
            </p:cNvSpPr>
            <p:nvPr/>
          </p:nvSpPr>
          <p:spPr bwMode="auto">
            <a:xfrm flipH="1">
              <a:off x="1056" y="2736"/>
              <a:ext cx="288"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7" name="Line 16">
              <a:extLst>
                <a:ext uri="{FF2B5EF4-FFF2-40B4-BE49-F238E27FC236}">
                  <a16:creationId xmlns:a16="http://schemas.microsoft.com/office/drawing/2014/main" id="{A30CD469-A2A0-814A-95B0-88D4650AFCED}"/>
                </a:ext>
              </a:extLst>
            </p:cNvPr>
            <p:cNvSpPr>
              <a:spLocks noChangeShapeType="1"/>
            </p:cNvSpPr>
            <p:nvPr/>
          </p:nvSpPr>
          <p:spPr bwMode="auto">
            <a:xfrm flipV="1">
              <a:off x="624" y="1536"/>
              <a:ext cx="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8" name="Line 17">
              <a:extLst>
                <a:ext uri="{FF2B5EF4-FFF2-40B4-BE49-F238E27FC236}">
                  <a16:creationId xmlns:a16="http://schemas.microsoft.com/office/drawing/2014/main" id="{0B525B7C-5CB7-6A45-B7BF-C17F76AB194C}"/>
                </a:ext>
              </a:extLst>
            </p:cNvPr>
            <p:cNvSpPr>
              <a:spLocks noChangeShapeType="1"/>
            </p:cNvSpPr>
            <p:nvPr/>
          </p:nvSpPr>
          <p:spPr bwMode="auto">
            <a:xfrm>
              <a:off x="624" y="1536"/>
              <a:ext cx="19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9" name="Line 18">
              <a:extLst>
                <a:ext uri="{FF2B5EF4-FFF2-40B4-BE49-F238E27FC236}">
                  <a16:creationId xmlns:a16="http://schemas.microsoft.com/office/drawing/2014/main" id="{ECA673BD-4682-204F-8FD8-E13606C78BF3}"/>
                </a:ext>
              </a:extLst>
            </p:cNvPr>
            <p:cNvSpPr>
              <a:spLocks noChangeShapeType="1"/>
            </p:cNvSpPr>
            <p:nvPr/>
          </p:nvSpPr>
          <p:spPr bwMode="auto">
            <a:xfrm flipV="1">
              <a:off x="528" y="1680"/>
              <a:ext cx="0"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70" name="Line 19">
              <a:extLst>
                <a:ext uri="{FF2B5EF4-FFF2-40B4-BE49-F238E27FC236}">
                  <a16:creationId xmlns:a16="http://schemas.microsoft.com/office/drawing/2014/main" id="{5A6462C1-D3EE-2D46-8729-7F2CF1676CD1}"/>
                </a:ext>
              </a:extLst>
            </p:cNvPr>
            <p:cNvSpPr>
              <a:spLocks noChangeShapeType="1"/>
            </p:cNvSpPr>
            <p:nvPr/>
          </p:nvSpPr>
          <p:spPr bwMode="auto">
            <a:xfrm>
              <a:off x="528" y="1680"/>
              <a:ext cx="288" cy="0"/>
            </a:xfrm>
            <a:prstGeom prst="line">
              <a:avLst/>
            </a:prstGeom>
            <a:noFill/>
            <a:ln w="28575">
              <a:solidFill>
                <a:schemeClr val="tx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71" name="Line 20">
              <a:extLst>
                <a:ext uri="{FF2B5EF4-FFF2-40B4-BE49-F238E27FC236}">
                  <a16:creationId xmlns:a16="http://schemas.microsoft.com/office/drawing/2014/main" id="{806B8AEA-5682-4E4E-8FA3-5FE3994DB696}"/>
                </a:ext>
              </a:extLst>
            </p:cNvPr>
            <p:cNvSpPr>
              <a:spLocks noChangeShapeType="1"/>
            </p:cNvSpPr>
            <p:nvPr/>
          </p:nvSpPr>
          <p:spPr bwMode="auto">
            <a:xfrm>
              <a:off x="1152" y="1680"/>
              <a:ext cx="43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72" name="Text Box 21">
              <a:extLst>
                <a:ext uri="{FF2B5EF4-FFF2-40B4-BE49-F238E27FC236}">
                  <a16:creationId xmlns:a16="http://schemas.microsoft.com/office/drawing/2014/main" id="{AB763530-B73A-2242-8F46-765F992F6EEB}"/>
                </a:ext>
              </a:extLst>
            </p:cNvPr>
            <p:cNvSpPr txBox="1">
              <a:spLocks noChangeArrowheads="1"/>
            </p:cNvSpPr>
            <p:nvPr/>
          </p:nvSpPr>
          <p:spPr bwMode="auto">
            <a:xfrm>
              <a:off x="710" y="3185"/>
              <a:ext cx="521" cy="24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n-US" altLang="de-DE">
                  <a:solidFill>
                    <a:schemeClr val="tx2"/>
                  </a:solidFill>
                  <a:latin typeface="Arial" panose="020B0604020202020204" pitchFamily="34" charset="0"/>
                </a:rPr>
                <a:t>FSM</a:t>
              </a:r>
              <a:endParaRPr lang="en-US" altLang="de-DE">
                <a:latin typeface="Arial" panose="020B0604020202020204" pitchFamily="34" charset="0"/>
              </a:endParaRPr>
            </a:p>
          </p:txBody>
        </p:sp>
      </p:grpSp>
      <p:grpSp>
        <p:nvGrpSpPr>
          <p:cNvPr id="293929" name="Group 41">
            <a:extLst>
              <a:ext uri="{FF2B5EF4-FFF2-40B4-BE49-F238E27FC236}">
                <a16:creationId xmlns:a16="http://schemas.microsoft.com/office/drawing/2014/main" id="{54A3B3DA-A0B8-8C4E-B519-3AA231C933CE}"/>
              </a:ext>
            </a:extLst>
          </p:cNvPr>
          <p:cNvGrpSpPr>
            <a:grpSpLocks/>
          </p:cNvGrpSpPr>
          <p:nvPr/>
        </p:nvGrpSpPr>
        <p:grpSpPr bwMode="auto">
          <a:xfrm>
            <a:off x="3222625" y="2286000"/>
            <a:ext cx="2286000" cy="3157538"/>
            <a:chOff x="3168" y="1440"/>
            <a:chExt cx="1440" cy="1989"/>
          </a:xfrm>
        </p:grpSpPr>
        <p:sp>
          <p:nvSpPr>
            <p:cNvPr id="30741" name="Rectangle 25">
              <a:extLst>
                <a:ext uri="{FF2B5EF4-FFF2-40B4-BE49-F238E27FC236}">
                  <a16:creationId xmlns:a16="http://schemas.microsoft.com/office/drawing/2014/main" id="{E1838E89-3333-584A-A93D-38ADBE00AD5E}"/>
                </a:ext>
              </a:extLst>
            </p:cNvPr>
            <p:cNvSpPr>
              <a:spLocks noChangeArrowheads="1"/>
            </p:cNvSpPr>
            <p:nvPr/>
          </p:nvSpPr>
          <p:spPr bwMode="auto">
            <a:xfrm>
              <a:off x="3936" y="2496"/>
              <a:ext cx="144" cy="480"/>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0742" name="Rectangle 26">
              <a:extLst>
                <a:ext uri="{FF2B5EF4-FFF2-40B4-BE49-F238E27FC236}">
                  <a16:creationId xmlns:a16="http://schemas.microsoft.com/office/drawing/2014/main" id="{43C70244-69F0-1F48-B36D-2BA4367E4042}"/>
                </a:ext>
              </a:extLst>
            </p:cNvPr>
            <p:cNvSpPr>
              <a:spLocks noChangeArrowheads="1"/>
            </p:cNvSpPr>
            <p:nvPr/>
          </p:nvSpPr>
          <p:spPr bwMode="auto">
            <a:xfrm>
              <a:off x="3840" y="1968"/>
              <a:ext cx="336" cy="336"/>
            </a:xfrm>
            <a:prstGeom prst="rect">
              <a:avLst/>
            </a:prstGeom>
            <a:solidFill>
              <a:srgbClr val="33CC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0743" name="Rectangle 27">
              <a:extLst>
                <a:ext uri="{FF2B5EF4-FFF2-40B4-BE49-F238E27FC236}">
                  <a16:creationId xmlns:a16="http://schemas.microsoft.com/office/drawing/2014/main" id="{10365748-728D-884C-961E-F8FF00E84B62}"/>
                </a:ext>
              </a:extLst>
            </p:cNvPr>
            <p:cNvSpPr>
              <a:spLocks noChangeArrowheads="1"/>
            </p:cNvSpPr>
            <p:nvPr/>
          </p:nvSpPr>
          <p:spPr bwMode="auto">
            <a:xfrm>
              <a:off x="3840" y="1440"/>
              <a:ext cx="336" cy="336"/>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endParaRPr lang="en-US" altLang="de-DE">
                <a:latin typeface="Arial" panose="020B0604020202020204" pitchFamily="34" charset="0"/>
              </a:endParaRPr>
            </a:p>
          </p:txBody>
        </p:sp>
        <p:sp>
          <p:nvSpPr>
            <p:cNvPr id="30744" name="Line 28">
              <a:extLst>
                <a:ext uri="{FF2B5EF4-FFF2-40B4-BE49-F238E27FC236}">
                  <a16:creationId xmlns:a16="http://schemas.microsoft.com/office/drawing/2014/main" id="{D4AAC9A3-F851-3D46-9F69-AF3E5776294D}"/>
                </a:ext>
              </a:extLst>
            </p:cNvPr>
            <p:cNvSpPr>
              <a:spLocks noChangeShapeType="1"/>
            </p:cNvSpPr>
            <p:nvPr/>
          </p:nvSpPr>
          <p:spPr bwMode="auto">
            <a:xfrm>
              <a:off x="3168" y="2064"/>
              <a:ext cx="67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5" name="Line 29">
              <a:extLst>
                <a:ext uri="{FF2B5EF4-FFF2-40B4-BE49-F238E27FC236}">
                  <a16:creationId xmlns:a16="http://schemas.microsoft.com/office/drawing/2014/main" id="{A17C980D-77D2-D34A-8F3C-915DC5957848}"/>
                </a:ext>
              </a:extLst>
            </p:cNvPr>
            <p:cNvSpPr>
              <a:spLocks noChangeShapeType="1"/>
            </p:cNvSpPr>
            <p:nvPr/>
          </p:nvSpPr>
          <p:spPr bwMode="auto">
            <a:xfrm flipH="1">
              <a:off x="3648" y="2736"/>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6" name="Line 30">
              <a:extLst>
                <a:ext uri="{FF2B5EF4-FFF2-40B4-BE49-F238E27FC236}">
                  <a16:creationId xmlns:a16="http://schemas.microsoft.com/office/drawing/2014/main" id="{EC79DDE9-A797-A747-8E32-DE19D458737A}"/>
                </a:ext>
              </a:extLst>
            </p:cNvPr>
            <p:cNvSpPr>
              <a:spLocks noChangeShapeType="1"/>
            </p:cNvSpPr>
            <p:nvPr/>
          </p:nvSpPr>
          <p:spPr bwMode="auto">
            <a:xfrm flipV="1">
              <a:off x="3648" y="2208"/>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7" name="Line 31">
              <a:extLst>
                <a:ext uri="{FF2B5EF4-FFF2-40B4-BE49-F238E27FC236}">
                  <a16:creationId xmlns:a16="http://schemas.microsoft.com/office/drawing/2014/main" id="{DB94B499-536E-8442-A48C-16AC853B0BC6}"/>
                </a:ext>
              </a:extLst>
            </p:cNvPr>
            <p:cNvSpPr>
              <a:spLocks noChangeShapeType="1"/>
            </p:cNvSpPr>
            <p:nvPr/>
          </p:nvSpPr>
          <p:spPr bwMode="auto">
            <a:xfrm>
              <a:off x="3648" y="2208"/>
              <a:ext cx="19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8" name="Line 32">
              <a:extLst>
                <a:ext uri="{FF2B5EF4-FFF2-40B4-BE49-F238E27FC236}">
                  <a16:creationId xmlns:a16="http://schemas.microsoft.com/office/drawing/2014/main" id="{C3DA48B7-5434-384A-A29C-D61151C3087D}"/>
                </a:ext>
              </a:extLst>
            </p:cNvPr>
            <p:cNvSpPr>
              <a:spLocks noChangeShapeType="1"/>
            </p:cNvSpPr>
            <p:nvPr/>
          </p:nvSpPr>
          <p:spPr bwMode="auto">
            <a:xfrm>
              <a:off x="4176" y="2208"/>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49" name="Line 33">
              <a:extLst>
                <a:ext uri="{FF2B5EF4-FFF2-40B4-BE49-F238E27FC236}">
                  <a16:creationId xmlns:a16="http://schemas.microsoft.com/office/drawing/2014/main" id="{0493DD26-A855-8A4D-A1DE-9C28DBEDB521}"/>
                </a:ext>
              </a:extLst>
            </p:cNvPr>
            <p:cNvSpPr>
              <a:spLocks noChangeShapeType="1"/>
            </p:cNvSpPr>
            <p:nvPr/>
          </p:nvSpPr>
          <p:spPr bwMode="auto">
            <a:xfrm flipV="1">
              <a:off x="4368" y="2208"/>
              <a:ext cx="0"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0" name="Line 34">
              <a:extLst>
                <a:ext uri="{FF2B5EF4-FFF2-40B4-BE49-F238E27FC236}">
                  <a16:creationId xmlns:a16="http://schemas.microsoft.com/office/drawing/2014/main" id="{37511DD0-CB13-A74A-9392-F9EE76FEBA69}"/>
                </a:ext>
              </a:extLst>
            </p:cNvPr>
            <p:cNvSpPr>
              <a:spLocks noChangeShapeType="1"/>
            </p:cNvSpPr>
            <p:nvPr/>
          </p:nvSpPr>
          <p:spPr bwMode="auto">
            <a:xfrm flipH="1">
              <a:off x="4080" y="2736"/>
              <a:ext cx="288"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1" name="Line 35">
              <a:extLst>
                <a:ext uri="{FF2B5EF4-FFF2-40B4-BE49-F238E27FC236}">
                  <a16:creationId xmlns:a16="http://schemas.microsoft.com/office/drawing/2014/main" id="{A80EF1A4-D141-244E-8644-7F6C0944A231}"/>
                </a:ext>
              </a:extLst>
            </p:cNvPr>
            <p:cNvSpPr>
              <a:spLocks noChangeShapeType="1"/>
            </p:cNvSpPr>
            <p:nvPr/>
          </p:nvSpPr>
          <p:spPr bwMode="auto">
            <a:xfrm flipV="1">
              <a:off x="3648" y="1536"/>
              <a:ext cx="0" cy="6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2" name="Line 36">
              <a:extLst>
                <a:ext uri="{FF2B5EF4-FFF2-40B4-BE49-F238E27FC236}">
                  <a16:creationId xmlns:a16="http://schemas.microsoft.com/office/drawing/2014/main" id="{F31BC158-08D5-8845-B541-55742DA2D8B7}"/>
                </a:ext>
              </a:extLst>
            </p:cNvPr>
            <p:cNvSpPr>
              <a:spLocks noChangeShapeType="1"/>
            </p:cNvSpPr>
            <p:nvPr/>
          </p:nvSpPr>
          <p:spPr bwMode="auto">
            <a:xfrm>
              <a:off x="3648" y="1536"/>
              <a:ext cx="19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3" name="Line 37">
              <a:extLst>
                <a:ext uri="{FF2B5EF4-FFF2-40B4-BE49-F238E27FC236}">
                  <a16:creationId xmlns:a16="http://schemas.microsoft.com/office/drawing/2014/main" id="{6BB9A52D-6FD2-9D46-9D84-FE6649763815}"/>
                </a:ext>
              </a:extLst>
            </p:cNvPr>
            <p:cNvSpPr>
              <a:spLocks noChangeShapeType="1"/>
            </p:cNvSpPr>
            <p:nvPr/>
          </p:nvSpPr>
          <p:spPr bwMode="auto">
            <a:xfrm flipV="1">
              <a:off x="3552" y="1680"/>
              <a:ext cx="0" cy="384"/>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4" name="Line 38">
              <a:extLst>
                <a:ext uri="{FF2B5EF4-FFF2-40B4-BE49-F238E27FC236}">
                  <a16:creationId xmlns:a16="http://schemas.microsoft.com/office/drawing/2014/main" id="{ED38E65A-0739-794C-AA74-2D68BA183C3C}"/>
                </a:ext>
              </a:extLst>
            </p:cNvPr>
            <p:cNvSpPr>
              <a:spLocks noChangeShapeType="1"/>
            </p:cNvSpPr>
            <p:nvPr/>
          </p:nvSpPr>
          <p:spPr bwMode="auto">
            <a:xfrm>
              <a:off x="3552" y="1680"/>
              <a:ext cx="288" cy="0"/>
            </a:xfrm>
            <a:prstGeom prst="line">
              <a:avLst/>
            </a:prstGeom>
            <a:noFill/>
            <a:ln w="28575">
              <a:solidFill>
                <a:schemeClr val="tx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5" name="Line 39">
              <a:extLst>
                <a:ext uri="{FF2B5EF4-FFF2-40B4-BE49-F238E27FC236}">
                  <a16:creationId xmlns:a16="http://schemas.microsoft.com/office/drawing/2014/main" id="{76641070-DDD7-BC47-9DAB-FD51F7B53384}"/>
                </a:ext>
              </a:extLst>
            </p:cNvPr>
            <p:cNvSpPr>
              <a:spLocks noChangeShapeType="1"/>
            </p:cNvSpPr>
            <p:nvPr/>
          </p:nvSpPr>
          <p:spPr bwMode="auto">
            <a:xfrm>
              <a:off x="4176" y="1680"/>
              <a:ext cx="432"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6" name="Text Box 40">
              <a:extLst>
                <a:ext uri="{FF2B5EF4-FFF2-40B4-BE49-F238E27FC236}">
                  <a16:creationId xmlns:a16="http://schemas.microsoft.com/office/drawing/2014/main" id="{9856D6A5-22BD-5F4E-9B95-2DA59312758D}"/>
                </a:ext>
              </a:extLst>
            </p:cNvPr>
            <p:cNvSpPr txBox="1">
              <a:spLocks noChangeArrowheads="1"/>
            </p:cNvSpPr>
            <p:nvPr/>
          </p:nvSpPr>
          <p:spPr bwMode="auto">
            <a:xfrm>
              <a:off x="3831" y="3185"/>
              <a:ext cx="394" cy="24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n-US" altLang="de-DE">
                  <a:solidFill>
                    <a:schemeClr val="tx2"/>
                  </a:solidFill>
                  <a:latin typeface="Arial" panose="020B0604020202020204" pitchFamily="34" charset="0"/>
                </a:rPr>
                <a:t>RC</a:t>
              </a:r>
              <a:endParaRPr lang="en-US" altLang="de-DE">
                <a:latin typeface="Arial" panose="020B0604020202020204" pitchFamily="34" charset="0"/>
              </a:endParaRPr>
            </a:p>
          </p:txBody>
        </p:sp>
      </p:grpSp>
      <p:sp>
        <p:nvSpPr>
          <p:cNvPr id="293930" name="Rectangle 42">
            <a:extLst>
              <a:ext uri="{FF2B5EF4-FFF2-40B4-BE49-F238E27FC236}">
                <a16:creationId xmlns:a16="http://schemas.microsoft.com/office/drawing/2014/main" id="{B16F18F1-7684-6541-81ED-03C5A081BD6D}"/>
              </a:ext>
            </a:extLst>
          </p:cNvPr>
          <p:cNvSpPr>
            <a:spLocks noChangeArrowheads="1"/>
          </p:cNvSpPr>
          <p:nvPr/>
        </p:nvSpPr>
        <p:spPr bwMode="auto">
          <a:xfrm>
            <a:off x="7375525" y="3952875"/>
            <a:ext cx="228600" cy="762000"/>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293931" name="Rectangle 43">
            <a:extLst>
              <a:ext uri="{FF2B5EF4-FFF2-40B4-BE49-F238E27FC236}">
                <a16:creationId xmlns:a16="http://schemas.microsoft.com/office/drawing/2014/main" id="{DC27D715-CF88-8B49-BF13-2C6117E8C20C}"/>
              </a:ext>
            </a:extLst>
          </p:cNvPr>
          <p:cNvSpPr>
            <a:spLocks noChangeArrowheads="1"/>
          </p:cNvSpPr>
          <p:nvPr/>
        </p:nvSpPr>
        <p:spPr bwMode="auto">
          <a:xfrm>
            <a:off x="7223125" y="3114675"/>
            <a:ext cx="533400" cy="533400"/>
          </a:xfrm>
          <a:prstGeom prst="rect">
            <a:avLst/>
          </a:prstGeom>
          <a:solidFill>
            <a:srgbClr val="33CC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293932" name="Rectangle 44">
            <a:extLst>
              <a:ext uri="{FF2B5EF4-FFF2-40B4-BE49-F238E27FC236}">
                <a16:creationId xmlns:a16="http://schemas.microsoft.com/office/drawing/2014/main" id="{5E9334A5-958B-0846-8606-9F3BFAD52AB1}"/>
              </a:ext>
            </a:extLst>
          </p:cNvPr>
          <p:cNvSpPr>
            <a:spLocks noChangeArrowheads="1"/>
          </p:cNvSpPr>
          <p:nvPr/>
        </p:nvSpPr>
        <p:spPr bwMode="auto">
          <a:xfrm>
            <a:off x="7223125" y="2276475"/>
            <a:ext cx="533400" cy="53340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endParaRPr lang="en-US" altLang="de-DE">
              <a:latin typeface="Arial" panose="020B0604020202020204" pitchFamily="34" charset="0"/>
            </a:endParaRPr>
          </a:p>
        </p:txBody>
      </p:sp>
      <p:sp>
        <p:nvSpPr>
          <p:cNvPr id="293933" name="Line 45">
            <a:extLst>
              <a:ext uri="{FF2B5EF4-FFF2-40B4-BE49-F238E27FC236}">
                <a16:creationId xmlns:a16="http://schemas.microsoft.com/office/drawing/2014/main" id="{DFC9072C-ED7D-FC49-90EB-0007F205B9D7}"/>
              </a:ext>
            </a:extLst>
          </p:cNvPr>
          <p:cNvSpPr>
            <a:spLocks noChangeShapeType="1"/>
          </p:cNvSpPr>
          <p:nvPr/>
        </p:nvSpPr>
        <p:spPr bwMode="auto">
          <a:xfrm>
            <a:off x="6156325" y="3267075"/>
            <a:ext cx="1066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4" name="Line 46">
            <a:extLst>
              <a:ext uri="{FF2B5EF4-FFF2-40B4-BE49-F238E27FC236}">
                <a16:creationId xmlns:a16="http://schemas.microsoft.com/office/drawing/2014/main" id="{D6006995-5DF5-E94E-963F-EC73A5F46139}"/>
              </a:ext>
            </a:extLst>
          </p:cNvPr>
          <p:cNvSpPr>
            <a:spLocks noChangeShapeType="1"/>
          </p:cNvSpPr>
          <p:nvPr/>
        </p:nvSpPr>
        <p:spPr bwMode="auto">
          <a:xfrm flipH="1">
            <a:off x="6918325" y="4333875"/>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5" name="Line 47">
            <a:extLst>
              <a:ext uri="{FF2B5EF4-FFF2-40B4-BE49-F238E27FC236}">
                <a16:creationId xmlns:a16="http://schemas.microsoft.com/office/drawing/2014/main" id="{093929F6-B8D8-FD41-9ABB-89AE354512A2}"/>
              </a:ext>
            </a:extLst>
          </p:cNvPr>
          <p:cNvSpPr>
            <a:spLocks noChangeShapeType="1"/>
          </p:cNvSpPr>
          <p:nvPr/>
        </p:nvSpPr>
        <p:spPr bwMode="auto">
          <a:xfrm flipV="1">
            <a:off x="6918325" y="3495675"/>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6" name="Line 48">
            <a:extLst>
              <a:ext uri="{FF2B5EF4-FFF2-40B4-BE49-F238E27FC236}">
                <a16:creationId xmlns:a16="http://schemas.microsoft.com/office/drawing/2014/main" id="{F5783EE3-6BA9-3444-AA92-E5A4D7C0E4FB}"/>
              </a:ext>
            </a:extLst>
          </p:cNvPr>
          <p:cNvSpPr>
            <a:spLocks noChangeShapeType="1"/>
          </p:cNvSpPr>
          <p:nvPr/>
        </p:nvSpPr>
        <p:spPr bwMode="auto">
          <a:xfrm>
            <a:off x="6918325" y="3495675"/>
            <a:ext cx="304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7" name="Line 49">
            <a:extLst>
              <a:ext uri="{FF2B5EF4-FFF2-40B4-BE49-F238E27FC236}">
                <a16:creationId xmlns:a16="http://schemas.microsoft.com/office/drawing/2014/main" id="{9C618678-FCDB-F54F-8B8C-DEA15688888E}"/>
              </a:ext>
            </a:extLst>
          </p:cNvPr>
          <p:cNvSpPr>
            <a:spLocks noChangeShapeType="1"/>
          </p:cNvSpPr>
          <p:nvPr/>
        </p:nvSpPr>
        <p:spPr bwMode="auto">
          <a:xfrm>
            <a:off x="7756525" y="3495675"/>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8" name="Line 50">
            <a:extLst>
              <a:ext uri="{FF2B5EF4-FFF2-40B4-BE49-F238E27FC236}">
                <a16:creationId xmlns:a16="http://schemas.microsoft.com/office/drawing/2014/main" id="{E46F7B0C-8955-094B-9614-0DF49F692C87}"/>
              </a:ext>
            </a:extLst>
          </p:cNvPr>
          <p:cNvSpPr>
            <a:spLocks noChangeShapeType="1"/>
          </p:cNvSpPr>
          <p:nvPr/>
        </p:nvSpPr>
        <p:spPr bwMode="auto">
          <a:xfrm flipV="1">
            <a:off x="8061325" y="3495675"/>
            <a:ext cx="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39" name="Line 51">
            <a:extLst>
              <a:ext uri="{FF2B5EF4-FFF2-40B4-BE49-F238E27FC236}">
                <a16:creationId xmlns:a16="http://schemas.microsoft.com/office/drawing/2014/main" id="{166DA898-15DC-7A44-8BC1-ABF1358F5169}"/>
              </a:ext>
            </a:extLst>
          </p:cNvPr>
          <p:cNvSpPr>
            <a:spLocks noChangeShapeType="1"/>
          </p:cNvSpPr>
          <p:nvPr/>
        </p:nvSpPr>
        <p:spPr bwMode="auto">
          <a:xfrm flipH="1">
            <a:off x="7604125" y="4333875"/>
            <a:ext cx="4572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0" name="Line 52">
            <a:extLst>
              <a:ext uri="{FF2B5EF4-FFF2-40B4-BE49-F238E27FC236}">
                <a16:creationId xmlns:a16="http://schemas.microsoft.com/office/drawing/2014/main" id="{3101556B-CE33-3F40-8EAC-8C46612313E1}"/>
              </a:ext>
            </a:extLst>
          </p:cNvPr>
          <p:cNvSpPr>
            <a:spLocks noChangeShapeType="1"/>
          </p:cNvSpPr>
          <p:nvPr/>
        </p:nvSpPr>
        <p:spPr bwMode="auto">
          <a:xfrm flipV="1">
            <a:off x="6918325" y="2428875"/>
            <a:ext cx="0" cy="1066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1" name="Line 53">
            <a:extLst>
              <a:ext uri="{FF2B5EF4-FFF2-40B4-BE49-F238E27FC236}">
                <a16:creationId xmlns:a16="http://schemas.microsoft.com/office/drawing/2014/main" id="{56069F68-C395-9A44-9B40-621A4648917D}"/>
              </a:ext>
            </a:extLst>
          </p:cNvPr>
          <p:cNvSpPr>
            <a:spLocks noChangeShapeType="1"/>
          </p:cNvSpPr>
          <p:nvPr/>
        </p:nvSpPr>
        <p:spPr bwMode="auto">
          <a:xfrm>
            <a:off x="6918325" y="2428875"/>
            <a:ext cx="304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2" name="Line 54">
            <a:extLst>
              <a:ext uri="{FF2B5EF4-FFF2-40B4-BE49-F238E27FC236}">
                <a16:creationId xmlns:a16="http://schemas.microsoft.com/office/drawing/2014/main" id="{0C223AA3-58CE-E049-BDAD-5F7FD6A70AA7}"/>
              </a:ext>
            </a:extLst>
          </p:cNvPr>
          <p:cNvSpPr>
            <a:spLocks noChangeShapeType="1"/>
          </p:cNvSpPr>
          <p:nvPr/>
        </p:nvSpPr>
        <p:spPr bwMode="auto">
          <a:xfrm flipV="1">
            <a:off x="6765925" y="2657475"/>
            <a:ext cx="0" cy="609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3" name="Line 55">
            <a:extLst>
              <a:ext uri="{FF2B5EF4-FFF2-40B4-BE49-F238E27FC236}">
                <a16:creationId xmlns:a16="http://schemas.microsoft.com/office/drawing/2014/main" id="{CAB28A64-BCE4-2640-A9F3-6A414D4A6D6A}"/>
              </a:ext>
            </a:extLst>
          </p:cNvPr>
          <p:cNvSpPr>
            <a:spLocks noChangeShapeType="1"/>
          </p:cNvSpPr>
          <p:nvPr/>
        </p:nvSpPr>
        <p:spPr bwMode="auto">
          <a:xfrm>
            <a:off x="6765925" y="2657475"/>
            <a:ext cx="457200" cy="0"/>
          </a:xfrm>
          <a:prstGeom prst="line">
            <a:avLst/>
          </a:prstGeom>
          <a:noFill/>
          <a:ln w="28575">
            <a:solidFill>
              <a:schemeClr val="tx1"/>
            </a:solidFill>
            <a:prstDash val="dash"/>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4" name="Line 56">
            <a:extLst>
              <a:ext uri="{FF2B5EF4-FFF2-40B4-BE49-F238E27FC236}">
                <a16:creationId xmlns:a16="http://schemas.microsoft.com/office/drawing/2014/main" id="{84D2740B-9052-EB44-B2CE-C556C1E73A44}"/>
              </a:ext>
            </a:extLst>
          </p:cNvPr>
          <p:cNvSpPr>
            <a:spLocks noChangeShapeType="1"/>
          </p:cNvSpPr>
          <p:nvPr/>
        </p:nvSpPr>
        <p:spPr bwMode="auto">
          <a:xfrm>
            <a:off x="7756525" y="2657475"/>
            <a:ext cx="685800" cy="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3945" name="Text Box 57">
            <a:extLst>
              <a:ext uri="{FF2B5EF4-FFF2-40B4-BE49-F238E27FC236}">
                <a16:creationId xmlns:a16="http://schemas.microsoft.com/office/drawing/2014/main" id="{8B46026A-C35E-104A-BAE4-3DCDCDB6845D}"/>
              </a:ext>
            </a:extLst>
          </p:cNvPr>
          <p:cNvSpPr txBox="1">
            <a:spLocks noChangeArrowheads="1"/>
          </p:cNvSpPr>
          <p:nvPr/>
        </p:nvSpPr>
        <p:spPr bwMode="auto">
          <a:xfrm>
            <a:off x="6457950" y="5051425"/>
            <a:ext cx="2047875" cy="5857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r>
              <a:rPr lang="en-US" altLang="de-DE">
                <a:solidFill>
                  <a:schemeClr val="tx2"/>
                </a:solidFill>
                <a:latin typeface="Arial" panose="020B0604020202020204" pitchFamily="34" charset="0"/>
              </a:rPr>
              <a:t>RC</a:t>
            </a:r>
          </a:p>
          <a:p>
            <a:pPr algn="ctr" eaLnBrk="1" hangingPunct="1"/>
            <a:r>
              <a:rPr lang="en-US" altLang="de-DE" sz="1600">
                <a:solidFill>
                  <a:schemeClr val="tx2"/>
                </a:solidFill>
                <a:latin typeface="Arial" panose="020B0604020202020204" pitchFamily="34" charset="0"/>
              </a:rPr>
              <a:t>with output feedback</a:t>
            </a:r>
            <a:endParaRPr lang="en-US" altLang="de-DE" sz="1600">
              <a:latin typeface="Arial" panose="020B0604020202020204" pitchFamily="34" charset="0"/>
            </a:endParaRPr>
          </a:p>
        </p:txBody>
      </p:sp>
      <p:sp>
        <p:nvSpPr>
          <p:cNvPr id="293946" name="Rectangle 58">
            <a:extLst>
              <a:ext uri="{FF2B5EF4-FFF2-40B4-BE49-F238E27FC236}">
                <a16:creationId xmlns:a16="http://schemas.microsoft.com/office/drawing/2014/main" id="{E4D09DC2-D4AD-E84B-B5E6-32FF607C2888}"/>
              </a:ext>
            </a:extLst>
          </p:cNvPr>
          <p:cNvSpPr>
            <a:spLocks noChangeArrowheads="1"/>
          </p:cNvSpPr>
          <p:nvPr/>
        </p:nvSpPr>
        <p:spPr bwMode="auto">
          <a:xfrm>
            <a:off x="7223125" y="3495675"/>
            <a:ext cx="533400" cy="15240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algn="ctr" eaLnBrk="1" hangingPunct="1"/>
            <a:endParaRPr lang="en-US" altLang="de-DE">
              <a:latin typeface="Arial" panose="020B0604020202020204" pitchFamily="34" charset="0"/>
            </a:endParaRPr>
          </a:p>
        </p:txBody>
      </p:sp>
    </p:spTree>
    <p:extLst>
      <p:ext uri="{BB962C8B-B14F-4D97-AF65-F5344CB8AC3E}">
        <p14:creationId xmlns:p14="http://schemas.microsoft.com/office/powerpoint/2010/main" val="17437129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39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39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39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39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39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39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39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39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39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39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39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39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39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39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39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39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394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3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32" grpId="0" animBg="1"/>
      <p:bldP spid="293945" grpId="0"/>
      <p:bldP spid="2939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102B8B9F-C0CA-1945-AF14-CD1F720774FB}"/>
              </a:ext>
            </a:extLst>
          </p:cNvPr>
          <p:cNvSpPr>
            <a:spLocks noGrp="1" noChangeArrowheads="1"/>
          </p:cNvSpPr>
          <p:nvPr>
            <p:ph type="title"/>
          </p:nvPr>
        </p:nvSpPr>
        <p:spPr>
          <a:xfrm>
            <a:off x="468313" y="260350"/>
            <a:ext cx="8531225" cy="1150938"/>
          </a:xfrm>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RC: Applications</a:t>
            </a:r>
          </a:p>
        </p:txBody>
      </p:sp>
      <p:sp>
        <p:nvSpPr>
          <p:cNvPr id="329731" name="Rectangle 3">
            <a:extLst>
              <a:ext uri="{FF2B5EF4-FFF2-40B4-BE49-F238E27FC236}">
                <a16:creationId xmlns:a16="http://schemas.microsoft.com/office/drawing/2014/main" id="{C3905902-E3C6-9041-A4EB-5DCFD33CE260}"/>
              </a:ext>
            </a:extLst>
          </p:cNvPr>
          <p:cNvSpPr>
            <a:spLocks noGrp="1" noChangeArrowheads="1"/>
          </p:cNvSpPr>
          <p:nvPr>
            <p:ph type="body" idx="1"/>
          </p:nvPr>
        </p:nvSpPr>
        <p:spPr>
          <a:xfrm>
            <a:off x="0" y="1196975"/>
            <a:ext cx="4932363" cy="4967288"/>
          </a:xfrm>
        </p:spPr>
        <p:txBody>
          <a:bodyPr/>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Chaotic time series prediction</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Speech recognition on small vocabulary: outperform HMM-based recognizer (Sphinx)</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Digits recognition</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Robot control</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System identification</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Noise removal/modelling</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a:t>
            </a:r>
          </a:p>
        </p:txBody>
      </p:sp>
      <p:pic>
        <p:nvPicPr>
          <p:cNvPr id="329732" name="Picture 4">
            <a:extLst>
              <a:ext uri="{FF2B5EF4-FFF2-40B4-BE49-F238E27FC236}">
                <a16:creationId xmlns:a16="http://schemas.microsoft.com/office/drawing/2014/main" id="{608C9CAB-A3E0-F144-9B16-60EF9D186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765175"/>
            <a:ext cx="4084637" cy="2673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733" name="Picture 5">
            <a:extLst>
              <a:ext uri="{FF2B5EF4-FFF2-40B4-BE49-F238E27FC236}">
                <a16:creationId xmlns:a16="http://schemas.microsoft.com/office/drawing/2014/main" id="{92AD66FE-21CF-C648-BDE6-ED4DAA161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622675"/>
            <a:ext cx="3757613" cy="1822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9734" name="Line 6">
            <a:extLst>
              <a:ext uri="{FF2B5EF4-FFF2-40B4-BE49-F238E27FC236}">
                <a16:creationId xmlns:a16="http://schemas.microsoft.com/office/drawing/2014/main" id="{037F8790-E06C-0144-A9A6-737C7A21A02C}"/>
              </a:ext>
            </a:extLst>
          </p:cNvPr>
          <p:cNvSpPr>
            <a:spLocks noChangeShapeType="1"/>
          </p:cNvSpPr>
          <p:nvPr/>
        </p:nvSpPr>
        <p:spPr bwMode="auto">
          <a:xfrm>
            <a:off x="8748713" y="6092825"/>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610771569"/>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97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97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9734"/>
                                        </p:tgtEl>
                                        <p:attrNameLst>
                                          <p:attrName>style.visibility</p:attrName>
                                        </p:attrNameLst>
                                      </p:cBhvr>
                                      <p:to>
                                        <p:strVal val="visible"/>
                                      </p:to>
                                    </p:set>
                                  </p:childTnLst>
                                  <p:subTnLst>
                                    <p:set>
                                      <p:cBhvr override="childStyle">
                                        <p:cTn dur="1" fill="hold" display="0" masterRel="sameClick" afterEffect="1">
                                          <p:stCondLst>
                                            <p:cond evt="end" delay="0">
                                              <p:tn val="13"/>
                                            </p:cond>
                                          </p:stCondLst>
                                        </p:cTn>
                                        <p:tgtEl>
                                          <p:spTgt spid="3297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AD48AB44-E635-C746-8574-1580C0B285D2}"/>
              </a:ext>
            </a:extLst>
          </p:cNvPr>
          <p:cNvSpPr>
            <a:spLocks noGrp="1" noChangeArrowheads="1"/>
          </p:cNvSpPr>
          <p:nvPr>
            <p:ph type="title"/>
          </p:nvPr>
        </p:nvSpPr>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Larger example: speech</a:t>
            </a:r>
          </a:p>
        </p:txBody>
      </p:sp>
      <p:sp>
        <p:nvSpPr>
          <p:cNvPr id="2" name="Inhaltsplatzhalter 1">
            <a:extLst>
              <a:ext uri="{FF2B5EF4-FFF2-40B4-BE49-F238E27FC236}">
                <a16:creationId xmlns:a16="http://schemas.microsoft.com/office/drawing/2014/main" id="{56674275-9D08-8546-AA96-AA8098EB449C}"/>
              </a:ext>
            </a:extLst>
          </p:cNvPr>
          <p:cNvSpPr>
            <a:spLocks noGrp="1"/>
          </p:cNvSpPr>
          <p:nvPr>
            <p:ph idx="1"/>
          </p:nvPr>
        </p:nvSpPr>
        <p:spPr/>
        <p:txBody>
          <a:bodyPr/>
          <a:lstStyle/>
          <a:p>
            <a:endParaRPr lang="de-DE"/>
          </a:p>
        </p:txBody>
      </p:sp>
      <p:sp>
        <p:nvSpPr>
          <p:cNvPr id="34818" name="AutoShape 5">
            <a:extLst>
              <a:ext uri="{FF2B5EF4-FFF2-40B4-BE49-F238E27FC236}">
                <a16:creationId xmlns:a16="http://schemas.microsoft.com/office/drawing/2014/main" id="{F1E28DB6-5E85-FD44-8701-A04F63CBCB64}"/>
              </a:ext>
            </a:extLst>
          </p:cNvPr>
          <p:cNvSpPr>
            <a:spLocks noChangeAspect="1" noChangeArrowheads="1" noTextEdit="1"/>
          </p:cNvSpPr>
          <p:nvPr/>
        </p:nvSpPr>
        <p:spPr bwMode="auto">
          <a:xfrm>
            <a:off x="-2989263" y="4508500"/>
            <a:ext cx="1245711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819" name="Freeform 7">
            <a:extLst>
              <a:ext uri="{FF2B5EF4-FFF2-40B4-BE49-F238E27FC236}">
                <a16:creationId xmlns:a16="http://schemas.microsoft.com/office/drawing/2014/main" id="{F12D3125-27F5-7E48-A64E-D63E24B46F27}"/>
              </a:ext>
            </a:extLst>
          </p:cNvPr>
          <p:cNvSpPr>
            <a:spLocks/>
          </p:cNvSpPr>
          <p:nvPr/>
        </p:nvSpPr>
        <p:spPr bwMode="auto">
          <a:xfrm>
            <a:off x="3354388" y="3724275"/>
            <a:ext cx="4984750" cy="1890713"/>
          </a:xfrm>
          <a:custGeom>
            <a:avLst/>
            <a:gdLst>
              <a:gd name="T0" fmla="*/ 97387 w 9418"/>
              <a:gd name="T1" fmla="*/ 1890713 h 3573"/>
              <a:gd name="T2" fmla="*/ 77804 w 9418"/>
              <a:gd name="T3" fmla="*/ 1888596 h 3573"/>
              <a:gd name="T4" fmla="*/ 59279 w 9418"/>
              <a:gd name="T5" fmla="*/ 1882775 h 3573"/>
              <a:gd name="T6" fmla="*/ 42872 w 9418"/>
              <a:gd name="T7" fmla="*/ 1874309 h 3573"/>
              <a:gd name="T8" fmla="*/ 28581 w 9418"/>
              <a:gd name="T9" fmla="*/ 1862138 h 3573"/>
              <a:gd name="T10" fmla="*/ 16937 w 9418"/>
              <a:gd name="T11" fmla="*/ 1847850 h 3573"/>
              <a:gd name="T12" fmla="*/ 7410 w 9418"/>
              <a:gd name="T13" fmla="*/ 1830917 h 3573"/>
              <a:gd name="T14" fmla="*/ 2117 w 9418"/>
              <a:gd name="T15" fmla="*/ 1812925 h 3573"/>
              <a:gd name="T16" fmla="*/ 0 w 9418"/>
              <a:gd name="T17" fmla="*/ 1793875 h 3573"/>
              <a:gd name="T18" fmla="*/ 529 w 9418"/>
              <a:gd name="T19" fmla="*/ 87313 h 3573"/>
              <a:gd name="T20" fmla="*/ 4234 w 9418"/>
              <a:gd name="T21" fmla="*/ 68263 h 3573"/>
              <a:gd name="T22" fmla="*/ 11644 w 9418"/>
              <a:gd name="T23" fmla="*/ 50800 h 3573"/>
              <a:gd name="T24" fmla="*/ 22230 w 9418"/>
              <a:gd name="T25" fmla="*/ 34925 h 3573"/>
              <a:gd name="T26" fmla="*/ 35462 w 9418"/>
              <a:gd name="T27" fmla="*/ 22225 h 3573"/>
              <a:gd name="T28" fmla="*/ 51340 w 9418"/>
              <a:gd name="T29" fmla="*/ 11642 h 3573"/>
              <a:gd name="T30" fmla="*/ 68806 w 9418"/>
              <a:gd name="T31" fmla="*/ 4763 h 3573"/>
              <a:gd name="T32" fmla="*/ 87331 w 9418"/>
              <a:gd name="T33" fmla="*/ 0 h 3573"/>
              <a:gd name="T34" fmla="*/ 4887363 w 9418"/>
              <a:gd name="T35" fmla="*/ 0 h 3573"/>
              <a:gd name="T36" fmla="*/ 4906946 w 9418"/>
              <a:gd name="T37" fmla="*/ 2117 h 3573"/>
              <a:gd name="T38" fmla="*/ 4925471 w 9418"/>
              <a:gd name="T39" fmla="*/ 7408 h 3573"/>
              <a:gd name="T40" fmla="*/ 4941878 w 9418"/>
              <a:gd name="T41" fmla="*/ 16404 h 3573"/>
              <a:gd name="T42" fmla="*/ 4956169 w 9418"/>
              <a:gd name="T43" fmla="*/ 28046 h 3573"/>
              <a:gd name="T44" fmla="*/ 4967813 w 9418"/>
              <a:gd name="T45" fmla="*/ 42333 h 3573"/>
              <a:gd name="T46" fmla="*/ 4977340 w 9418"/>
              <a:gd name="T47" fmla="*/ 59267 h 3573"/>
              <a:gd name="T48" fmla="*/ 4983162 w 9418"/>
              <a:gd name="T49" fmla="*/ 77258 h 3573"/>
              <a:gd name="T50" fmla="*/ 4984750 w 9418"/>
              <a:gd name="T51" fmla="*/ 97367 h 3573"/>
              <a:gd name="T52" fmla="*/ 4984221 w 9418"/>
              <a:gd name="T53" fmla="*/ 1803400 h 3573"/>
              <a:gd name="T54" fmla="*/ 4980516 w 9418"/>
              <a:gd name="T55" fmla="*/ 1822450 h 3573"/>
              <a:gd name="T56" fmla="*/ 4973106 w 9418"/>
              <a:gd name="T57" fmla="*/ 1839913 h 3573"/>
              <a:gd name="T58" fmla="*/ 4962520 w 9418"/>
              <a:gd name="T59" fmla="*/ 1855259 h 3573"/>
              <a:gd name="T60" fmla="*/ 4949288 w 9418"/>
              <a:gd name="T61" fmla="*/ 1868488 h 3573"/>
              <a:gd name="T62" fmla="*/ 4933939 w 9418"/>
              <a:gd name="T63" fmla="*/ 1879071 h 3573"/>
              <a:gd name="T64" fmla="*/ 4916473 w 9418"/>
              <a:gd name="T65" fmla="*/ 1886480 h 3573"/>
              <a:gd name="T66" fmla="*/ 4897419 w 9418"/>
              <a:gd name="T67" fmla="*/ 1890184 h 3573"/>
              <a:gd name="T68" fmla="*/ 2492375 w 9418"/>
              <a:gd name="T69" fmla="*/ 1890713 h 3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18" h="3573">
                <a:moveTo>
                  <a:pt x="4709" y="3573"/>
                </a:moveTo>
                <a:lnTo>
                  <a:pt x="184" y="3573"/>
                </a:lnTo>
                <a:lnTo>
                  <a:pt x="165" y="3572"/>
                </a:lnTo>
                <a:lnTo>
                  <a:pt x="147" y="3569"/>
                </a:lnTo>
                <a:lnTo>
                  <a:pt x="130" y="3565"/>
                </a:lnTo>
                <a:lnTo>
                  <a:pt x="112" y="3558"/>
                </a:lnTo>
                <a:lnTo>
                  <a:pt x="97" y="3551"/>
                </a:lnTo>
                <a:lnTo>
                  <a:pt x="81" y="3542"/>
                </a:lnTo>
                <a:lnTo>
                  <a:pt x="67" y="3531"/>
                </a:lnTo>
                <a:lnTo>
                  <a:pt x="54" y="3519"/>
                </a:lnTo>
                <a:lnTo>
                  <a:pt x="42" y="3506"/>
                </a:lnTo>
                <a:lnTo>
                  <a:pt x="32" y="3492"/>
                </a:lnTo>
                <a:lnTo>
                  <a:pt x="22" y="3477"/>
                </a:lnTo>
                <a:lnTo>
                  <a:pt x="14" y="3460"/>
                </a:lnTo>
                <a:lnTo>
                  <a:pt x="8" y="3444"/>
                </a:lnTo>
                <a:lnTo>
                  <a:pt x="4" y="3426"/>
                </a:lnTo>
                <a:lnTo>
                  <a:pt x="1" y="3408"/>
                </a:lnTo>
                <a:lnTo>
                  <a:pt x="0" y="3390"/>
                </a:lnTo>
                <a:lnTo>
                  <a:pt x="0" y="184"/>
                </a:lnTo>
                <a:lnTo>
                  <a:pt x="1" y="165"/>
                </a:lnTo>
                <a:lnTo>
                  <a:pt x="4" y="146"/>
                </a:lnTo>
                <a:lnTo>
                  <a:pt x="8" y="129"/>
                </a:lnTo>
                <a:lnTo>
                  <a:pt x="14" y="112"/>
                </a:lnTo>
                <a:lnTo>
                  <a:pt x="22" y="96"/>
                </a:lnTo>
                <a:lnTo>
                  <a:pt x="32" y="80"/>
                </a:lnTo>
                <a:lnTo>
                  <a:pt x="42" y="66"/>
                </a:lnTo>
                <a:lnTo>
                  <a:pt x="54" y="53"/>
                </a:lnTo>
                <a:lnTo>
                  <a:pt x="67" y="42"/>
                </a:lnTo>
                <a:lnTo>
                  <a:pt x="81" y="31"/>
                </a:lnTo>
                <a:lnTo>
                  <a:pt x="97" y="22"/>
                </a:lnTo>
                <a:lnTo>
                  <a:pt x="112" y="14"/>
                </a:lnTo>
                <a:lnTo>
                  <a:pt x="130" y="9"/>
                </a:lnTo>
                <a:lnTo>
                  <a:pt x="147" y="4"/>
                </a:lnTo>
                <a:lnTo>
                  <a:pt x="165" y="0"/>
                </a:lnTo>
                <a:lnTo>
                  <a:pt x="184" y="0"/>
                </a:lnTo>
                <a:lnTo>
                  <a:pt x="9234" y="0"/>
                </a:lnTo>
                <a:lnTo>
                  <a:pt x="9253" y="0"/>
                </a:lnTo>
                <a:lnTo>
                  <a:pt x="9271" y="4"/>
                </a:lnTo>
                <a:lnTo>
                  <a:pt x="9289" y="9"/>
                </a:lnTo>
                <a:lnTo>
                  <a:pt x="9306" y="14"/>
                </a:lnTo>
                <a:lnTo>
                  <a:pt x="9322" y="22"/>
                </a:lnTo>
                <a:lnTo>
                  <a:pt x="9337" y="31"/>
                </a:lnTo>
                <a:lnTo>
                  <a:pt x="9351" y="42"/>
                </a:lnTo>
                <a:lnTo>
                  <a:pt x="9364" y="53"/>
                </a:lnTo>
                <a:lnTo>
                  <a:pt x="9376" y="66"/>
                </a:lnTo>
                <a:lnTo>
                  <a:pt x="9386" y="80"/>
                </a:lnTo>
                <a:lnTo>
                  <a:pt x="9396" y="96"/>
                </a:lnTo>
                <a:lnTo>
                  <a:pt x="9404" y="112"/>
                </a:lnTo>
                <a:lnTo>
                  <a:pt x="9410" y="129"/>
                </a:lnTo>
                <a:lnTo>
                  <a:pt x="9415" y="146"/>
                </a:lnTo>
                <a:lnTo>
                  <a:pt x="9417" y="165"/>
                </a:lnTo>
                <a:lnTo>
                  <a:pt x="9418" y="184"/>
                </a:lnTo>
                <a:lnTo>
                  <a:pt x="9418" y="3390"/>
                </a:lnTo>
                <a:lnTo>
                  <a:pt x="9417" y="3408"/>
                </a:lnTo>
                <a:lnTo>
                  <a:pt x="9415" y="3426"/>
                </a:lnTo>
                <a:lnTo>
                  <a:pt x="9410" y="3444"/>
                </a:lnTo>
                <a:lnTo>
                  <a:pt x="9404" y="3460"/>
                </a:lnTo>
                <a:lnTo>
                  <a:pt x="9396" y="3477"/>
                </a:lnTo>
                <a:lnTo>
                  <a:pt x="9386" y="3492"/>
                </a:lnTo>
                <a:lnTo>
                  <a:pt x="9376" y="3506"/>
                </a:lnTo>
                <a:lnTo>
                  <a:pt x="9364" y="3519"/>
                </a:lnTo>
                <a:lnTo>
                  <a:pt x="9351" y="3531"/>
                </a:lnTo>
                <a:lnTo>
                  <a:pt x="9337" y="3542"/>
                </a:lnTo>
                <a:lnTo>
                  <a:pt x="9322" y="3551"/>
                </a:lnTo>
                <a:lnTo>
                  <a:pt x="9306" y="3558"/>
                </a:lnTo>
                <a:lnTo>
                  <a:pt x="9289" y="3565"/>
                </a:lnTo>
                <a:lnTo>
                  <a:pt x="9271" y="3569"/>
                </a:lnTo>
                <a:lnTo>
                  <a:pt x="9253" y="3572"/>
                </a:lnTo>
                <a:lnTo>
                  <a:pt x="9234" y="3573"/>
                </a:lnTo>
                <a:lnTo>
                  <a:pt x="4709" y="3573"/>
                </a:lnTo>
                <a:close/>
              </a:path>
            </a:pathLst>
          </a:cu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0" name="Freeform 8">
            <a:extLst>
              <a:ext uri="{FF2B5EF4-FFF2-40B4-BE49-F238E27FC236}">
                <a16:creationId xmlns:a16="http://schemas.microsoft.com/office/drawing/2014/main" id="{5EBC21CD-4009-0B4E-9B25-A2B0A1999F39}"/>
              </a:ext>
            </a:extLst>
          </p:cNvPr>
          <p:cNvSpPr>
            <a:spLocks/>
          </p:cNvSpPr>
          <p:nvPr/>
        </p:nvSpPr>
        <p:spPr bwMode="auto">
          <a:xfrm>
            <a:off x="3452813" y="5607050"/>
            <a:ext cx="2393950" cy="15875"/>
          </a:xfrm>
          <a:custGeom>
            <a:avLst/>
            <a:gdLst>
              <a:gd name="T0" fmla="*/ 2393950 w 4525"/>
              <a:gd name="T1" fmla="*/ 15875 h 30"/>
              <a:gd name="T2" fmla="*/ 0 w 4525"/>
              <a:gd name="T3" fmla="*/ 15875 h 30"/>
              <a:gd name="T4" fmla="*/ 0 w 4525"/>
              <a:gd name="T5" fmla="*/ 7937 h 30"/>
              <a:gd name="T6" fmla="*/ 0 w 4525"/>
              <a:gd name="T7" fmla="*/ 0 h 30"/>
              <a:gd name="T8" fmla="*/ 2393950 w 4525"/>
              <a:gd name="T9" fmla="*/ 0 h 30"/>
              <a:gd name="T10" fmla="*/ 2393950 w 4525"/>
              <a:gd name="T11" fmla="*/ 7937 h 30"/>
              <a:gd name="T12" fmla="*/ 2393950 w 4525"/>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25" h="30">
                <a:moveTo>
                  <a:pt x="4525" y="30"/>
                </a:moveTo>
                <a:lnTo>
                  <a:pt x="0" y="30"/>
                </a:lnTo>
                <a:lnTo>
                  <a:pt x="0" y="15"/>
                </a:lnTo>
                <a:lnTo>
                  <a:pt x="0" y="0"/>
                </a:lnTo>
                <a:lnTo>
                  <a:pt x="4525" y="0"/>
                </a:lnTo>
                <a:lnTo>
                  <a:pt x="4525" y="15"/>
                </a:lnTo>
                <a:lnTo>
                  <a:pt x="452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1" name="Freeform 9">
            <a:extLst>
              <a:ext uri="{FF2B5EF4-FFF2-40B4-BE49-F238E27FC236}">
                <a16:creationId xmlns:a16="http://schemas.microsoft.com/office/drawing/2014/main" id="{8E533C41-EBF3-8C4E-AE14-283B0A109300}"/>
              </a:ext>
            </a:extLst>
          </p:cNvPr>
          <p:cNvSpPr>
            <a:spLocks/>
          </p:cNvSpPr>
          <p:nvPr/>
        </p:nvSpPr>
        <p:spPr bwMode="auto">
          <a:xfrm>
            <a:off x="3451225" y="5614988"/>
            <a:ext cx="1588" cy="7937"/>
          </a:xfrm>
          <a:custGeom>
            <a:avLst/>
            <a:gdLst>
              <a:gd name="T0" fmla="*/ 1588 w 1"/>
              <a:gd name="T1" fmla="*/ 0 h 15"/>
              <a:gd name="T2" fmla="*/ 1588 w 1"/>
              <a:gd name="T3" fmla="*/ 7937 h 15"/>
              <a:gd name="T4" fmla="*/ 0 w 1"/>
              <a:gd name="T5" fmla="*/ 7937 h 15"/>
              <a:gd name="T6" fmla="*/ 1588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0"/>
                </a:moveTo>
                <a:lnTo>
                  <a:pt x="1" y="15"/>
                </a:lnTo>
                <a:lnTo>
                  <a:pt x="0" y="15"/>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2" name="Freeform 10">
            <a:extLst>
              <a:ext uri="{FF2B5EF4-FFF2-40B4-BE49-F238E27FC236}">
                <a16:creationId xmlns:a16="http://schemas.microsoft.com/office/drawing/2014/main" id="{0E8959DF-3282-9E42-94C2-D078DF14AF40}"/>
              </a:ext>
            </a:extLst>
          </p:cNvPr>
          <p:cNvSpPr>
            <a:spLocks/>
          </p:cNvSpPr>
          <p:nvPr/>
        </p:nvSpPr>
        <p:spPr bwMode="auto">
          <a:xfrm>
            <a:off x="3441700" y="5607050"/>
            <a:ext cx="11113" cy="15875"/>
          </a:xfrm>
          <a:custGeom>
            <a:avLst/>
            <a:gdLst>
              <a:gd name="T0" fmla="*/ 10002 w 20"/>
              <a:gd name="T1" fmla="*/ 15875 h 31"/>
              <a:gd name="T2" fmla="*/ 0 w 20"/>
              <a:gd name="T3" fmla="*/ 14851 h 31"/>
              <a:gd name="T4" fmla="*/ 0 w 20"/>
              <a:gd name="T5" fmla="*/ 7681 h 31"/>
              <a:gd name="T6" fmla="*/ 556 w 20"/>
              <a:gd name="T7" fmla="*/ 0 h 31"/>
              <a:gd name="T8" fmla="*/ 11113 w 20"/>
              <a:gd name="T9" fmla="*/ 512 h 31"/>
              <a:gd name="T10" fmla="*/ 10557 w 20"/>
              <a:gd name="T11" fmla="*/ 8194 h 31"/>
              <a:gd name="T12" fmla="*/ 10002 w 20"/>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18" y="31"/>
                </a:moveTo>
                <a:lnTo>
                  <a:pt x="0" y="29"/>
                </a:lnTo>
                <a:lnTo>
                  <a:pt x="0" y="15"/>
                </a:lnTo>
                <a:lnTo>
                  <a:pt x="1" y="0"/>
                </a:lnTo>
                <a:lnTo>
                  <a:pt x="20" y="1"/>
                </a:lnTo>
                <a:lnTo>
                  <a:pt x="19" y="16"/>
                </a:lnTo>
                <a:lnTo>
                  <a:pt x="18"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3" name="Freeform 11">
            <a:extLst>
              <a:ext uri="{FF2B5EF4-FFF2-40B4-BE49-F238E27FC236}">
                <a16:creationId xmlns:a16="http://schemas.microsoft.com/office/drawing/2014/main" id="{AFFBC7C9-887E-6949-967E-31AFE0E1298D}"/>
              </a:ext>
            </a:extLst>
          </p:cNvPr>
          <p:cNvSpPr>
            <a:spLocks/>
          </p:cNvSpPr>
          <p:nvPr/>
        </p:nvSpPr>
        <p:spPr bwMode="auto">
          <a:xfrm>
            <a:off x="3441700" y="5614988"/>
            <a:ext cx="1588" cy="6350"/>
          </a:xfrm>
          <a:custGeom>
            <a:avLst/>
            <a:gdLst>
              <a:gd name="T0" fmla="*/ 1588 w 2"/>
              <a:gd name="T1" fmla="*/ 0 h 14"/>
              <a:gd name="T2" fmla="*/ 1588 w 2"/>
              <a:gd name="T3" fmla="*/ 6350 h 14"/>
              <a:gd name="T4" fmla="*/ 0 w 2"/>
              <a:gd name="T5" fmla="*/ 6350 h 14"/>
              <a:gd name="T6" fmla="*/ 1588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0"/>
                </a:moveTo>
                <a:lnTo>
                  <a:pt x="2" y="14"/>
                </a:lnTo>
                <a:lnTo>
                  <a:pt x="0" y="14"/>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4" name="Freeform 12">
            <a:extLst>
              <a:ext uri="{FF2B5EF4-FFF2-40B4-BE49-F238E27FC236}">
                <a16:creationId xmlns:a16="http://schemas.microsoft.com/office/drawing/2014/main" id="{BAA016CB-C998-244F-BB2C-912C36355DBF}"/>
              </a:ext>
            </a:extLst>
          </p:cNvPr>
          <p:cNvSpPr>
            <a:spLocks/>
          </p:cNvSpPr>
          <p:nvPr/>
        </p:nvSpPr>
        <p:spPr bwMode="auto">
          <a:xfrm>
            <a:off x="3432175" y="5605463"/>
            <a:ext cx="11113" cy="15875"/>
          </a:xfrm>
          <a:custGeom>
            <a:avLst/>
            <a:gdLst>
              <a:gd name="T0" fmla="*/ 9092 w 22"/>
              <a:gd name="T1" fmla="*/ 15875 h 31"/>
              <a:gd name="T2" fmla="*/ 0 w 22"/>
              <a:gd name="T3" fmla="*/ 14851 h 31"/>
              <a:gd name="T4" fmla="*/ 1010 w 22"/>
              <a:gd name="T5" fmla="*/ 7169 h 31"/>
              <a:gd name="T6" fmla="*/ 2526 w 22"/>
              <a:gd name="T7" fmla="*/ 0 h 31"/>
              <a:gd name="T8" fmla="*/ 11113 w 22"/>
              <a:gd name="T9" fmla="*/ 1024 h 31"/>
              <a:gd name="T10" fmla="*/ 10103 w 22"/>
              <a:gd name="T11" fmla="*/ 8706 h 31"/>
              <a:gd name="T12" fmla="*/ 9092 w 22"/>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18" y="31"/>
                </a:moveTo>
                <a:lnTo>
                  <a:pt x="0" y="29"/>
                </a:lnTo>
                <a:lnTo>
                  <a:pt x="2" y="14"/>
                </a:lnTo>
                <a:lnTo>
                  <a:pt x="5" y="0"/>
                </a:lnTo>
                <a:lnTo>
                  <a:pt x="22" y="2"/>
                </a:lnTo>
                <a:lnTo>
                  <a:pt x="20" y="17"/>
                </a:lnTo>
                <a:lnTo>
                  <a:pt x="18"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5" name="Freeform 13">
            <a:extLst>
              <a:ext uri="{FF2B5EF4-FFF2-40B4-BE49-F238E27FC236}">
                <a16:creationId xmlns:a16="http://schemas.microsoft.com/office/drawing/2014/main" id="{28E4896A-9C22-644F-B8CD-E4E1ABD8C79E}"/>
              </a:ext>
            </a:extLst>
          </p:cNvPr>
          <p:cNvSpPr>
            <a:spLocks/>
          </p:cNvSpPr>
          <p:nvPr/>
        </p:nvSpPr>
        <p:spPr bwMode="auto">
          <a:xfrm>
            <a:off x="3430588" y="5613400"/>
            <a:ext cx="1587" cy="7938"/>
          </a:xfrm>
          <a:custGeom>
            <a:avLst/>
            <a:gdLst>
              <a:gd name="T0" fmla="*/ 1587 w 3"/>
              <a:gd name="T1" fmla="*/ 0 h 15"/>
              <a:gd name="T2" fmla="*/ 529 w 3"/>
              <a:gd name="T3" fmla="*/ 7938 h 15"/>
              <a:gd name="T4" fmla="*/ 0 w 3"/>
              <a:gd name="T5" fmla="*/ 7938 h 15"/>
              <a:gd name="T6" fmla="*/ 1587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0"/>
                </a:moveTo>
                <a:lnTo>
                  <a:pt x="1" y="15"/>
                </a:lnTo>
                <a:lnTo>
                  <a:pt x="0" y="15"/>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6" name="Freeform 14">
            <a:extLst>
              <a:ext uri="{FF2B5EF4-FFF2-40B4-BE49-F238E27FC236}">
                <a16:creationId xmlns:a16="http://schemas.microsoft.com/office/drawing/2014/main" id="{9BD4B511-9319-9D4A-8B08-3693C3B47DE9}"/>
              </a:ext>
            </a:extLst>
          </p:cNvPr>
          <p:cNvSpPr>
            <a:spLocks/>
          </p:cNvSpPr>
          <p:nvPr/>
        </p:nvSpPr>
        <p:spPr bwMode="auto">
          <a:xfrm>
            <a:off x="3421063" y="5602288"/>
            <a:ext cx="14287" cy="19050"/>
          </a:xfrm>
          <a:custGeom>
            <a:avLst/>
            <a:gdLst>
              <a:gd name="T0" fmla="*/ 10287 w 25"/>
              <a:gd name="T1" fmla="*/ 19050 h 34"/>
              <a:gd name="T2" fmla="*/ 0 w 25"/>
              <a:gd name="T3" fmla="*/ 16249 h 34"/>
              <a:gd name="T4" fmla="*/ 2286 w 25"/>
              <a:gd name="T5" fmla="*/ 8404 h 34"/>
              <a:gd name="T6" fmla="*/ 4000 w 25"/>
              <a:gd name="T7" fmla="*/ 0 h 34"/>
              <a:gd name="T8" fmla="*/ 14287 w 25"/>
              <a:gd name="T9" fmla="*/ 2801 h 34"/>
              <a:gd name="T10" fmla="*/ 12001 w 25"/>
              <a:gd name="T11" fmla="*/ 10646 h 34"/>
              <a:gd name="T12" fmla="*/ 10287 w 25"/>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4">
                <a:moveTo>
                  <a:pt x="18" y="34"/>
                </a:moveTo>
                <a:lnTo>
                  <a:pt x="0" y="29"/>
                </a:lnTo>
                <a:lnTo>
                  <a:pt x="4" y="15"/>
                </a:lnTo>
                <a:lnTo>
                  <a:pt x="7" y="0"/>
                </a:lnTo>
                <a:lnTo>
                  <a:pt x="25" y="5"/>
                </a:lnTo>
                <a:lnTo>
                  <a:pt x="21" y="19"/>
                </a:lnTo>
                <a:lnTo>
                  <a:pt x="18"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7" name="Freeform 15">
            <a:extLst>
              <a:ext uri="{FF2B5EF4-FFF2-40B4-BE49-F238E27FC236}">
                <a16:creationId xmlns:a16="http://schemas.microsoft.com/office/drawing/2014/main" id="{95B648B1-88AC-8E42-955B-B2246E72E64E}"/>
              </a:ext>
            </a:extLst>
          </p:cNvPr>
          <p:cNvSpPr>
            <a:spLocks/>
          </p:cNvSpPr>
          <p:nvPr/>
        </p:nvSpPr>
        <p:spPr bwMode="auto">
          <a:xfrm>
            <a:off x="3421063" y="5610225"/>
            <a:ext cx="3175" cy="7938"/>
          </a:xfrm>
          <a:custGeom>
            <a:avLst/>
            <a:gdLst>
              <a:gd name="T0" fmla="*/ 3175 w 6"/>
              <a:gd name="T1" fmla="*/ 0 h 14"/>
              <a:gd name="T2" fmla="*/ 1058 w 6"/>
              <a:gd name="T3" fmla="*/ 7938 h 14"/>
              <a:gd name="T4" fmla="*/ 0 w 6"/>
              <a:gd name="T5" fmla="*/ 7371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2" y="14"/>
                </a:lnTo>
                <a:lnTo>
                  <a:pt x="0" y="13"/>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8" name="Freeform 16">
            <a:extLst>
              <a:ext uri="{FF2B5EF4-FFF2-40B4-BE49-F238E27FC236}">
                <a16:creationId xmlns:a16="http://schemas.microsoft.com/office/drawing/2014/main" id="{93876DA9-0A4D-A643-9E95-C43A49BFD709}"/>
              </a:ext>
            </a:extLst>
          </p:cNvPr>
          <p:cNvSpPr>
            <a:spLocks/>
          </p:cNvSpPr>
          <p:nvPr/>
        </p:nvSpPr>
        <p:spPr bwMode="auto">
          <a:xfrm>
            <a:off x="3411538" y="5600700"/>
            <a:ext cx="14287" cy="17463"/>
          </a:xfrm>
          <a:custGeom>
            <a:avLst/>
            <a:gdLst>
              <a:gd name="T0" fmla="*/ 8996 w 27"/>
              <a:gd name="T1" fmla="*/ 17463 h 33"/>
              <a:gd name="T2" fmla="*/ 0 w 27"/>
              <a:gd name="T3" fmla="*/ 14288 h 33"/>
              <a:gd name="T4" fmla="*/ 2646 w 27"/>
              <a:gd name="T5" fmla="*/ 6879 h 33"/>
              <a:gd name="T6" fmla="*/ 5821 w 27"/>
              <a:gd name="T7" fmla="*/ 0 h 33"/>
              <a:gd name="T8" fmla="*/ 14287 w 27"/>
              <a:gd name="T9" fmla="*/ 3175 h 33"/>
              <a:gd name="T10" fmla="*/ 12170 w 27"/>
              <a:gd name="T11" fmla="*/ 10584 h 33"/>
              <a:gd name="T12" fmla="*/ 8996 w 27"/>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17" y="33"/>
                </a:moveTo>
                <a:lnTo>
                  <a:pt x="0" y="27"/>
                </a:lnTo>
                <a:lnTo>
                  <a:pt x="5" y="13"/>
                </a:lnTo>
                <a:lnTo>
                  <a:pt x="11" y="0"/>
                </a:lnTo>
                <a:lnTo>
                  <a:pt x="27" y="6"/>
                </a:lnTo>
                <a:lnTo>
                  <a:pt x="23" y="20"/>
                </a:lnTo>
                <a:lnTo>
                  <a:pt x="17"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29" name="Freeform 17">
            <a:extLst>
              <a:ext uri="{FF2B5EF4-FFF2-40B4-BE49-F238E27FC236}">
                <a16:creationId xmlns:a16="http://schemas.microsoft.com/office/drawing/2014/main" id="{6CC4000E-FCDE-E941-B6D7-EFEE940675B9}"/>
              </a:ext>
            </a:extLst>
          </p:cNvPr>
          <p:cNvSpPr>
            <a:spLocks/>
          </p:cNvSpPr>
          <p:nvPr/>
        </p:nvSpPr>
        <p:spPr bwMode="auto">
          <a:xfrm>
            <a:off x="3411538" y="5607050"/>
            <a:ext cx="3175" cy="7938"/>
          </a:xfrm>
          <a:custGeom>
            <a:avLst/>
            <a:gdLst>
              <a:gd name="T0" fmla="*/ 3175 w 6"/>
              <a:gd name="T1" fmla="*/ 0 h 14"/>
              <a:gd name="T2" fmla="*/ 529 w 6"/>
              <a:gd name="T3" fmla="*/ 7938 h 14"/>
              <a:gd name="T4" fmla="*/ 0 w 6"/>
              <a:gd name="T5" fmla="*/ 7938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1" y="14"/>
                </a:lnTo>
                <a:lnTo>
                  <a:pt x="0" y="14"/>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0" name="Freeform 18">
            <a:extLst>
              <a:ext uri="{FF2B5EF4-FFF2-40B4-BE49-F238E27FC236}">
                <a16:creationId xmlns:a16="http://schemas.microsoft.com/office/drawing/2014/main" id="{AD005490-5823-ED40-B492-3395FAD5F322}"/>
              </a:ext>
            </a:extLst>
          </p:cNvPr>
          <p:cNvSpPr>
            <a:spLocks/>
          </p:cNvSpPr>
          <p:nvPr/>
        </p:nvSpPr>
        <p:spPr bwMode="auto">
          <a:xfrm>
            <a:off x="3402013" y="5595938"/>
            <a:ext cx="15875" cy="19050"/>
          </a:xfrm>
          <a:custGeom>
            <a:avLst/>
            <a:gdLst>
              <a:gd name="T0" fmla="*/ 8759 w 29"/>
              <a:gd name="T1" fmla="*/ 19050 h 34"/>
              <a:gd name="T2" fmla="*/ 0 w 29"/>
              <a:gd name="T3" fmla="*/ 14568 h 34"/>
              <a:gd name="T4" fmla="*/ 3832 w 29"/>
              <a:gd name="T5" fmla="*/ 7284 h 34"/>
              <a:gd name="T6" fmla="*/ 6569 w 29"/>
              <a:gd name="T7" fmla="*/ 0 h 34"/>
              <a:gd name="T8" fmla="*/ 15875 w 29"/>
              <a:gd name="T9" fmla="*/ 3922 h 34"/>
              <a:gd name="T10" fmla="*/ 12043 w 29"/>
              <a:gd name="T11" fmla="*/ 11206 h 34"/>
              <a:gd name="T12" fmla="*/ 8759 w 29"/>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4">
                <a:moveTo>
                  <a:pt x="16" y="34"/>
                </a:moveTo>
                <a:lnTo>
                  <a:pt x="0" y="26"/>
                </a:lnTo>
                <a:lnTo>
                  <a:pt x="7" y="13"/>
                </a:lnTo>
                <a:lnTo>
                  <a:pt x="12" y="0"/>
                </a:lnTo>
                <a:lnTo>
                  <a:pt x="29" y="7"/>
                </a:lnTo>
                <a:lnTo>
                  <a:pt x="22" y="20"/>
                </a:lnTo>
                <a:lnTo>
                  <a:pt x="16"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1" name="Freeform 19">
            <a:extLst>
              <a:ext uri="{FF2B5EF4-FFF2-40B4-BE49-F238E27FC236}">
                <a16:creationId xmlns:a16="http://schemas.microsoft.com/office/drawing/2014/main" id="{C67596FA-6E67-3547-809D-F5B979C02A1D}"/>
              </a:ext>
            </a:extLst>
          </p:cNvPr>
          <p:cNvSpPr>
            <a:spLocks/>
          </p:cNvSpPr>
          <p:nvPr/>
        </p:nvSpPr>
        <p:spPr bwMode="auto">
          <a:xfrm>
            <a:off x="3402013" y="5603875"/>
            <a:ext cx="4762" cy="6350"/>
          </a:xfrm>
          <a:custGeom>
            <a:avLst/>
            <a:gdLst>
              <a:gd name="T0" fmla="*/ 4762 w 9"/>
              <a:gd name="T1" fmla="*/ 0 h 13"/>
              <a:gd name="T2" fmla="*/ 1058 w 9"/>
              <a:gd name="T3" fmla="*/ 6350 h 13"/>
              <a:gd name="T4" fmla="*/ 0 w 9"/>
              <a:gd name="T5" fmla="*/ 5862 h 13"/>
              <a:gd name="T6" fmla="*/ 4762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0"/>
                </a:moveTo>
                <a:lnTo>
                  <a:pt x="2" y="13"/>
                </a:lnTo>
                <a:lnTo>
                  <a:pt x="0" y="12"/>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2" name="Freeform 20">
            <a:extLst>
              <a:ext uri="{FF2B5EF4-FFF2-40B4-BE49-F238E27FC236}">
                <a16:creationId xmlns:a16="http://schemas.microsoft.com/office/drawing/2014/main" id="{CD424A63-1315-B14F-A567-9864CB12B001}"/>
              </a:ext>
            </a:extLst>
          </p:cNvPr>
          <p:cNvSpPr>
            <a:spLocks/>
          </p:cNvSpPr>
          <p:nvPr/>
        </p:nvSpPr>
        <p:spPr bwMode="auto">
          <a:xfrm>
            <a:off x="3394075" y="5591175"/>
            <a:ext cx="15875" cy="19050"/>
          </a:xfrm>
          <a:custGeom>
            <a:avLst/>
            <a:gdLst>
              <a:gd name="T0" fmla="*/ 7681 w 31"/>
              <a:gd name="T1" fmla="*/ 19050 h 34"/>
              <a:gd name="T2" fmla="*/ 0 w 31"/>
              <a:gd name="T3" fmla="*/ 14568 h 34"/>
              <a:gd name="T4" fmla="*/ 4097 w 31"/>
              <a:gd name="T5" fmla="*/ 7284 h 34"/>
              <a:gd name="T6" fmla="*/ 7681 w 31"/>
              <a:gd name="T7" fmla="*/ 0 h 34"/>
              <a:gd name="T8" fmla="*/ 15875 w 31"/>
              <a:gd name="T9" fmla="*/ 5043 h 34"/>
              <a:gd name="T10" fmla="*/ 12290 w 31"/>
              <a:gd name="T11" fmla="*/ 12326 h 34"/>
              <a:gd name="T12" fmla="*/ 7681 w 31"/>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5" y="34"/>
                </a:moveTo>
                <a:lnTo>
                  <a:pt x="0" y="26"/>
                </a:lnTo>
                <a:lnTo>
                  <a:pt x="8" y="13"/>
                </a:lnTo>
                <a:lnTo>
                  <a:pt x="15" y="0"/>
                </a:lnTo>
                <a:lnTo>
                  <a:pt x="31" y="9"/>
                </a:lnTo>
                <a:lnTo>
                  <a:pt x="24" y="22"/>
                </a:lnTo>
                <a:lnTo>
                  <a:pt x="15"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3" name="Freeform 21">
            <a:extLst>
              <a:ext uri="{FF2B5EF4-FFF2-40B4-BE49-F238E27FC236}">
                <a16:creationId xmlns:a16="http://schemas.microsoft.com/office/drawing/2014/main" id="{30C32029-41DB-3A40-99DD-C1479D3DFCEA}"/>
              </a:ext>
            </a:extLst>
          </p:cNvPr>
          <p:cNvSpPr>
            <a:spLocks/>
          </p:cNvSpPr>
          <p:nvPr/>
        </p:nvSpPr>
        <p:spPr bwMode="auto">
          <a:xfrm>
            <a:off x="3392488" y="5599113"/>
            <a:ext cx="4762" cy="6350"/>
          </a:xfrm>
          <a:custGeom>
            <a:avLst/>
            <a:gdLst>
              <a:gd name="T0" fmla="*/ 4762 w 9"/>
              <a:gd name="T1" fmla="*/ 0 h 13"/>
              <a:gd name="T2" fmla="*/ 529 w 9"/>
              <a:gd name="T3" fmla="*/ 6350 h 13"/>
              <a:gd name="T4" fmla="*/ 0 w 9"/>
              <a:gd name="T5" fmla="*/ 5373 h 13"/>
              <a:gd name="T6" fmla="*/ 4762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0"/>
                </a:moveTo>
                <a:lnTo>
                  <a:pt x="1" y="13"/>
                </a:lnTo>
                <a:lnTo>
                  <a:pt x="0" y="11"/>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4" name="Freeform 22">
            <a:extLst>
              <a:ext uri="{FF2B5EF4-FFF2-40B4-BE49-F238E27FC236}">
                <a16:creationId xmlns:a16="http://schemas.microsoft.com/office/drawing/2014/main" id="{8D1619C4-3CE2-B246-94CB-3F0B29993044}"/>
              </a:ext>
            </a:extLst>
          </p:cNvPr>
          <p:cNvSpPr>
            <a:spLocks/>
          </p:cNvSpPr>
          <p:nvPr/>
        </p:nvSpPr>
        <p:spPr bwMode="auto">
          <a:xfrm>
            <a:off x="3386138" y="5586413"/>
            <a:ext cx="15875" cy="17462"/>
          </a:xfrm>
          <a:custGeom>
            <a:avLst/>
            <a:gdLst>
              <a:gd name="T0" fmla="*/ 6945 w 32"/>
              <a:gd name="T1" fmla="*/ 17462 h 34"/>
              <a:gd name="T2" fmla="*/ 0 w 32"/>
              <a:gd name="T3" fmla="*/ 12326 h 34"/>
              <a:gd name="T4" fmla="*/ 4465 w 32"/>
              <a:gd name="T5" fmla="*/ 6163 h 34"/>
              <a:gd name="T6" fmla="*/ 8434 w 32"/>
              <a:gd name="T7" fmla="*/ 0 h 34"/>
              <a:gd name="T8" fmla="*/ 15875 w 32"/>
              <a:gd name="T9" fmla="*/ 5649 h 34"/>
              <a:gd name="T10" fmla="*/ 11410 w 32"/>
              <a:gd name="T11" fmla="*/ 11813 h 34"/>
              <a:gd name="T12" fmla="*/ 6945 w 32"/>
              <a:gd name="T13" fmla="*/ 174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4" y="34"/>
                </a:moveTo>
                <a:lnTo>
                  <a:pt x="0" y="24"/>
                </a:lnTo>
                <a:lnTo>
                  <a:pt x="9" y="12"/>
                </a:lnTo>
                <a:lnTo>
                  <a:pt x="17" y="0"/>
                </a:lnTo>
                <a:lnTo>
                  <a:pt x="32" y="11"/>
                </a:lnTo>
                <a:lnTo>
                  <a:pt x="23" y="23"/>
                </a:lnTo>
                <a:lnTo>
                  <a:pt x="14"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5" name="Freeform 23">
            <a:extLst>
              <a:ext uri="{FF2B5EF4-FFF2-40B4-BE49-F238E27FC236}">
                <a16:creationId xmlns:a16="http://schemas.microsoft.com/office/drawing/2014/main" id="{B4D0B077-4FFE-A548-87DE-16734ABAFCAB}"/>
              </a:ext>
            </a:extLst>
          </p:cNvPr>
          <p:cNvSpPr>
            <a:spLocks/>
          </p:cNvSpPr>
          <p:nvPr/>
        </p:nvSpPr>
        <p:spPr bwMode="auto">
          <a:xfrm>
            <a:off x="3386138" y="5592763"/>
            <a:ext cx="4762" cy="6350"/>
          </a:xfrm>
          <a:custGeom>
            <a:avLst/>
            <a:gdLst>
              <a:gd name="T0" fmla="*/ 4762 w 9"/>
              <a:gd name="T1" fmla="*/ 0 h 12"/>
              <a:gd name="T2" fmla="*/ 0 w 9"/>
              <a:gd name="T3" fmla="*/ 6350 h 12"/>
              <a:gd name="T4" fmla="*/ 0 w 9"/>
              <a:gd name="T5" fmla="*/ 5821 h 12"/>
              <a:gd name="T6" fmla="*/ 4762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0"/>
                </a:moveTo>
                <a:lnTo>
                  <a:pt x="0" y="12"/>
                </a:lnTo>
                <a:lnTo>
                  <a:pt x="0" y="11"/>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6" name="Freeform 24">
            <a:extLst>
              <a:ext uri="{FF2B5EF4-FFF2-40B4-BE49-F238E27FC236}">
                <a16:creationId xmlns:a16="http://schemas.microsoft.com/office/drawing/2014/main" id="{CFF4E2AC-166B-7243-B7A4-2774C425E453}"/>
              </a:ext>
            </a:extLst>
          </p:cNvPr>
          <p:cNvSpPr>
            <a:spLocks/>
          </p:cNvSpPr>
          <p:nvPr/>
        </p:nvSpPr>
        <p:spPr bwMode="auto">
          <a:xfrm>
            <a:off x="3378200" y="5581650"/>
            <a:ext cx="17463" cy="17463"/>
          </a:xfrm>
          <a:custGeom>
            <a:avLst/>
            <a:gdLst>
              <a:gd name="T0" fmla="*/ 7409 w 33"/>
              <a:gd name="T1" fmla="*/ 17463 h 33"/>
              <a:gd name="T2" fmla="*/ 0 w 33"/>
              <a:gd name="T3" fmla="*/ 11113 h 33"/>
              <a:gd name="T4" fmla="*/ 5292 w 33"/>
              <a:gd name="T5" fmla="*/ 5292 h 33"/>
              <a:gd name="T6" fmla="*/ 10584 w 33"/>
              <a:gd name="T7" fmla="*/ 0 h 33"/>
              <a:gd name="T8" fmla="*/ 17463 w 33"/>
              <a:gd name="T9" fmla="*/ 5821 h 33"/>
              <a:gd name="T10" fmla="*/ 12171 w 33"/>
              <a:gd name="T11" fmla="*/ 11642 h 33"/>
              <a:gd name="T12" fmla="*/ 7409 w 33"/>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14" y="33"/>
                </a:moveTo>
                <a:lnTo>
                  <a:pt x="0" y="21"/>
                </a:lnTo>
                <a:lnTo>
                  <a:pt x="10" y="10"/>
                </a:lnTo>
                <a:lnTo>
                  <a:pt x="20" y="0"/>
                </a:lnTo>
                <a:lnTo>
                  <a:pt x="33" y="11"/>
                </a:lnTo>
                <a:lnTo>
                  <a:pt x="23" y="22"/>
                </a:lnTo>
                <a:lnTo>
                  <a:pt x="14"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7" name="Freeform 25">
            <a:extLst>
              <a:ext uri="{FF2B5EF4-FFF2-40B4-BE49-F238E27FC236}">
                <a16:creationId xmlns:a16="http://schemas.microsoft.com/office/drawing/2014/main" id="{79E166CC-AEC8-2945-9A19-E1B155E91249}"/>
              </a:ext>
            </a:extLst>
          </p:cNvPr>
          <p:cNvSpPr>
            <a:spLocks/>
          </p:cNvSpPr>
          <p:nvPr/>
        </p:nvSpPr>
        <p:spPr bwMode="auto">
          <a:xfrm>
            <a:off x="3378200" y="5586413"/>
            <a:ext cx="4763" cy="6350"/>
          </a:xfrm>
          <a:custGeom>
            <a:avLst/>
            <a:gdLst>
              <a:gd name="T0" fmla="*/ 4763 w 10"/>
              <a:gd name="T1" fmla="*/ 0 h 11"/>
              <a:gd name="T2" fmla="*/ 0 w 10"/>
              <a:gd name="T3" fmla="*/ 6350 h 11"/>
              <a:gd name="T4" fmla="*/ 0 w 10"/>
              <a:gd name="T5" fmla="*/ 5773 h 11"/>
              <a:gd name="T6" fmla="*/ 4763 w 10"/>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0"/>
                </a:moveTo>
                <a:lnTo>
                  <a:pt x="0" y="11"/>
                </a:lnTo>
                <a:lnTo>
                  <a:pt x="0" y="10"/>
                </a:lnTo>
                <a:lnTo>
                  <a:pt x="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8" name="Freeform 26">
            <a:extLst>
              <a:ext uri="{FF2B5EF4-FFF2-40B4-BE49-F238E27FC236}">
                <a16:creationId xmlns:a16="http://schemas.microsoft.com/office/drawing/2014/main" id="{D43986C4-7FBA-904F-B0DA-AD44C9B00D50}"/>
              </a:ext>
            </a:extLst>
          </p:cNvPr>
          <p:cNvSpPr>
            <a:spLocks/>
          </p:cNvSpPr>
          <p:nvPr/>
        </p:nvSpPr>
        <p:spPr bwMode="auto">
          <a:xfrm>
            <a:off x="3371850" y="5573713"/>
            <a:ext cx="17463" cy="17462"/>
          </a:xfrm>
          <a:custGeom>
            <a:avLst/>
            <a:gdLst>
              <a:gd name="T0" fmla="*/ 6350 w 33"/>
              <a:gd name="T1" fmla="*/ 17462 h 33"/>
              <a:gd name="T2" fmla="*/ 0 w 33"/>
              <a:gd name="T3" fmla="*/ 10583 h 33"/>
              <a:gd name="T4" fmla="*/ 5292 w 33"/>
              <a:gd name="T5" fmla="*/ 5292 h 33"/>
              <a:gd name="T6" fmla="*/ 11113 w 33"/>
              <a:gd name="T7" fmla="*/ 0 h 33"/>
              <a:gd name="T8" fmla="*/ 17463 w 33"/>
              <a:gd name="T9" fmla="*/ 6879 h 33"/>
              <a:gd name="T10" fmla="*/ 11642 w 33"/>
              <a:gd name="T11" fmla="*/ 12170 h 33"/>
              <a:gd name="T12" fmla="*/ 6350 w 33"/>
              <a:gd name="T13" fmla="*/ 17462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12" y="33"/>
                </a:moveTo>
                <a:lnTo>
                  <a:pt x="0" y="20"/>
                </a:lnTo>
                <a:lnTo>
                  <a:pt x="10" y="10"/>
                </a:lnTo>
                <a:lnTo>
                  <a:pt x="21" y="0"/>
                </a:lnTo>
                <a:lnTo>
                  <a:pt x="33" y="13"/>
                </a:lnTo>
                <a:lnTo>
                  <a:pt x="22" y="23"/>
                </a:lnTo>
                <a:lnTo>
                  <a:pt x="12"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39" name="Freeform 27">
            <a:extLst>
              <a:ext uri="{FF2B5EF4-FFF2-40B4-BE49-F238E27FC236}">
                <a16:creationId xmlns:a16="http://schemas.microsoft.com/office/drawing/2014/main" id="{23C0A1EF-2EC6-C149-A49F-011B8943320B}"/>
              </a:ext>
            </a:extLst>
          </p:cNvPr>
          <p:cNvSpPr>
            <a:spLocks/>
          </p:cNvSpPr>
          <p:nvPr/>
        </p:nvSpPr>
        <p:spPr bwMode="auto">
          <a:xfrm>
            <a:off x="3371850" y="5580063"/>
            <a:ext cx="4763" cy="4762"/>
          </a:xfrm>
          <a:custGeom>
            <a:avLst/>
            <a:gdLst>
              <a:gd name="T0" fmla="*/ 4763 w 11"/>
              <a:gd name="T1" fmla="*/ 0 h 10"/>
              <a:gd name="T2" fmla="*/ 433 w 11"/>
              <a:gd name="T3" fmla="*/ 4762 h 10"/>
              <a:gd name="T4" fmla="*/ 0 w 11"/>
              <a:gd name="T5" fmla="*/ 4286 h 10"/>
              <a:gd name="T6" fmla="*/ 4763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0"/>
                </a:moveTo>
                <a:lnTo>
                  <a:pt x="1" y="10"/>
                </a:lnTo>
                <a:lnTo>
                  <a:pt x="0" y="9"/>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0" name="Freeform 28">
            <a:extLst>
              <a:ext uri="{FF2B5EF4-FFF2-40B4-BE49-F238E27FC236}">
                <a16:creationId xmlns:a16="http://schemas.microsoft.com/office/drawing/2014/main" id="{2412FB7C-F379-8D45-B77B-B6C3CBBC75F8}"/>
              </a:ext>
            </a:extLst>
          </p:cNvPr>
          <p:cNvSpPr>
            <a:spLocks/>
          </p:cNvSpPr>
          <p:nvPr/>
        </p:nvSpPr>
        <p:spPr bwMode="auto">
          <a:xfrm>
            <a:off x="3365500" y="5567363"/>
            <a:ext cx="17463" cy="17462"/>
          </a:xfrm>
          <a:custGeom>
            <a:avLst/>
            <a:gdLst>
              <a:gd name="T0" fmla="*/ 5650 w 34"/>
              <a:gd name="T1" fmla="*/ 17462 h 32"/>
              <a:gd name="T2" fmla="*/ 0 w 34"/>
              <a:gd name="T3" fmla="*/ 9277 h 32"/>
              <a:gd name="T4" fmla="*/ 6163 w 34"/>
              <a:gd name="T5" fmla="*/ 4911 h 32"/>
              <a:gd name="T6" fmla="*/ 12327 w 34"/>
              <a:gd name="T7" fmla="*/ 0 h 32"/>
              <a:gd name="T8" fmla="*/ 17463 w 34"/>
              <a:gd name="T9" fmla="*/ 7640 h 32"/>
              <a:gd name="T10" fmla="*/ 11300 w 34"/>
              <a:gd name="T11" fmla="*/ 12551 h 32"/>
              <a:gd name="T12" fmla="*/ 5650 w 34"/>
              <a:gd name="T13" fmla="*/ 1746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11" y="32"/>
                </a:moveTo>
                <a:lnTo>
                  <a:pt x="0" y="17"/>
                </a:lnTo>
                <a:lnTo>
                  <a:pt x="12" y="9"/>
                </a:lnTo>
                <a:lnTo>
                  <a:pt x="24" y="0"/>
                </a:lnTo>
                <a:lnTo>
                  <a:pt x="34" y="14"/>
                </a:lnTo>
                <a:lnTo>
                  <a:pt x="22" y="23"/>
                </a:lnTo>
                <a:lnTo>
                  <a:pt x="11"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1" name="Freeform 29">
            <a:extLst>
              <a:ext uri="{FF2B5EF4-FFF2-40B4-BE49-F238E27FC236}">
                <a16:creationId xmlns:a16="http://schemas.microsoft.com/office/drawing/2014/main" id="{50571D0B-4665-A845-912C-B69BD73ACBD7}"/>
              </a:ext>
            </a:extLst>
          </p:cNvPr>
          <p:cNvSpPr>
            <a:spLocks/>
          </p:cNvSpPr>
          <p:nvPr/>
        </p:nvSpPr>
        <p:spPr bwMode="auto">
          <a:xfrm>
            <a:off x="3365500" y="5572125"/>
            <a:ext cx="6350" cy="4763"/>
          </a:xfrm>
          <a:custGeom>
            <a:avLst/>
            <a:gdLst>
              <a:gd name="T0" fmla="*/ 6350 w 13"/>
              <a:gd name="T1" fmla="*/ 0 h 8"/>
              <a:gd name="T2" fmla="*/ 488 w 13"/>
              <a:gd name="T3" fmla="*/ 4763 h 8"/>
              <a:gd name="T4" fmla="*/ 0 w 13"/>
              <a:gd name="T5" fmla="*/ 4168 h 8"/>
              <a:gd name="T6" fmla="*/ 635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2" name="Freeform 30">
            <a:extLst>
              <a:ext uri="{FF2B5EF4-FFF2-40B4-BE49-F238E27FC236}">
                <a16:creationId xmlns:a16="http://schemas.microsoft.com/office/drawing/2014/main" id="{4FF038A1-2EA1-A140-862A-4C72ABB6437C}"/>
              </a:ext>
            </a:extLst>
          </p:cNvPr>
          <p:cNvSpPr>
            <a:spLocks/>
          </p:cNvSpPr>
          <p:nvPr/>
        </p:nvSpPr>
        <p:spPr bwMode="auto">
          <a:xfrm>
            <a:off x="3359150" y="5559425"/>
            <a:ext cx="19050" cy="15875"/>
          </a:xfrm>
          <a:custGeom>
            <a:avLst/>
            <a:gdLst>
              <a:gd name="T0" fmla="*/ 5443 w 35"/>
              <a:gd name="T1" fmla="*/ 15875 h 30"/>
              <a:gd name="T2" fmla="*/ 0 w 35"/>
              <a:gd name="T3" fmla="*/ 7937 h 30"/>
              <a:gd name="T4" fmla="*/ 7076 w 35"/>
              <a:gd name="T5" fmla="*/ 4233 h 30"/>
              <a:gd name="T6" fmla="*/ 14151 w 35"/>
              <a:gd name="T7" fmla="*/ 0 h 30"/>
              <a:gd name="T8" fmla="*/ 19050 w 35"/>
              <a:gd name="T9" fmla="*/ 7937 h 30"/>
              <a:gd name="T10" fmla="*/ 12519 w 35"/>
              <a:gd name="T11" fmla="*/ 12171 h 30"/>
              <a:gd name="T12" fmla="*/ 5443 w 35"/>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0">
                <a:moveTo>
                  <a:pt x="10" y="30"/>
                </a:moveTo>
                <a:lnTo>
                  <a:pt x="0" y="15"/>
                </a:lnTo>
                <a:lnTo>
                  <a:pt x="13" y="8"/>
                </a:lnTo>
                <a:lnTo>
                  <a:pt x="26" y="0"/>
                </a:lnTo>
                <a:lnTo>
                  <a:pt x="35" y="15"/>
                </a:lnTo>
                <a:lnTo>
                  <a:pt x="23" y="23"/>
                </a:lnTo>
                <a:lnTo>
                  <a:pt x="1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3" name="Freeform 31">
            <a:extLst>
              <a:ext uri="{FF2B5EF4-FFF2-40B4-BE49-F238E27FC236}">
                <a16:creationId xmlns:a16="http://schemas.microsoft.com/office/drawing/2014/main" id="{EE8ACCC4-78F8-AB4D-AF88-72E4384E82B4}"/>
              </a:ext>
            </a:extLst>
          </p:cNvPr>
          <p:cNvSpPr>
            <a:spLocks/>
          </p:cNvSpPr>
          <p:nvPr/>
        </p:nvSpPr>
        <p:spPr bwMode="auto">
          <a:xfrm>
            <a:off x="3359150" y="5564188"/>
            <a:ext cx="7938" cy="3175"/>
          </a:xfrm>
          <a:custGeom>
            <a:avLst/>
            <a:gdLst>
              <a:gd name="T0" fmla="*/ 7938 w 13"/>
              <a:gd name="T1" fmla="*/ 0 h 7"/>
              <a:gd name="T2" fmla="*/ 0 w 13"/>
              <a:gd name="T3" fmla="*/ 3175 h 7"/>
              <a:gd name="T4" fmla="*/ 0 w 13"/>
              <a:gd name="T5" fmla="*/ 2721 h 7"/>
              <a:gd name="T6" fmla="*/ 7938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0" y="7"/>
                </a:lnTo>
                <a:lnTo>
                  <a:pt x="0" y="6"/>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4" name="Freeform 32">
            <a:extLst>
              <a:ext uri="{FF2B5EF4-FFF2-40B4-BE49-F238E27FC236}">
                <a16:creationId xmlns:a16="http://schemas.microsoft.com/office/drawing/2014/main" id="{6A457311-C4B8-9144-B320-407836493BE4}"/>
              </a:ext>
            </a:extLst>
          </p:cNvPr>
          <p:cNvSpPr>
            <a:spLocks/>
          </p:cNvSpPr>
          <p:nvPr/>
        </p:nvSpPr>
        <p:spPr bwMode="auto">
          <a:xfrm>
            <a:off x="3355975" y="5551488"/>
            <a:ext cx="17463" cy="15875"/>
          </a:xfrm>
          <a:custGeom>
            <a:avLst/>
            <a:gdLst>
              <a:gd name="T0" fmla="*/ 4109 w 34"/>
              <a:gd name="T1" fmla="*/ 15875 h 29"/>
              <a:gd name="T2" fmla="*/ 0 w 34"/>
              <a:gd name="T3" fmla="*/ 7116 h 29"/>
              <a:gd name="T4" fmla="*/ 6677 w 34"/>
              <a:gd name="T5" fmla="*/ 3284 h 29"/>
              <a:gd name="T6" fmla="*/ 13868 w 34"/>
              <a:gd name="T7" fmla="*/ 0 h 29"/>
              <a:gd name="T8" fmla="*/ 17463 w 34"/>
              <a:gd name="T9" fmla="*/ 8759 h 29"/>
              <a:gd name="T10" fmla="*/ 10786 w 34"/>
              <a:gd name="T11" fmla="*/ 12591 h 29"/>
              <a:gd name="T12" fmla="*/ 4109 w 34"/>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8" y="29"/>
                </a:moveTo>
                <a:lnTo>
                  <a:pt x="0" y="13"/>
                </a:lnTo>
                <a:lnTo>
                  <a:pt x="13" y="6"/>
                </a:lnTo>
                <a:lnTo>
                  <a:pt x="27" y="0"/>
                </a:lnTo>
                <a:lnTo>
                  <a:pt x="34" y="16"/>
                </a:lnTo>
                <a:lnTo>
                  <a:pt x="21" y="23"/>
                </a:lnTo>
                <a:lnTo>
                  <a:pt x="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5" name="Freeform 33">
            <a:extLst>
              <a:ext uri="{FF2B5EF4-FFF2-40B4-BE49-F238E27FC236}">
                <a16:creationId xmlns:a16="http://schemas.microsoft.com/office/drawing/2014/main" id="{498ACFB0-BE0D-6441-AFCA-EDEB2B83BDE0}"/>
              </a:ext>
            </a:extLst>
          </p:cNvPr>
          <p:cNvSpPr>
            <a:spLocks/>
          </p:cNvSpPr>
          <p:nvPr/>
        </p:nvSpPr>
        <p:spPr bwMode="auto">
          <a:xfrm>
            <a:off x="3355975" y="5554663"/>
            <a:ext cx="6350" cy="4762"/>
          </a:xfrm>
          <a:custGeom>
            <a:avLst/>
            <a:gdLst>
              <a:gd name="T0" fmla="*/ 6350 w 13"/>
              <a:gd name="T1" fmla="*/ 0 h 7"/>
              <a:gd name="T2" fmla="*/ 0 w 13"/>
              <a:gd name="T3" fmla="*/ 4762 h 7"/>
              <a:gd name="T4" fmla="*/ 0 w 13"/>
              <a:gd name="T5" fmla="*/ 4082 h 7"/>
              <a:gd name="T6" fmla="*/ 635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0" y="7"/>
                </a:lnTo>
                <a:lnTo>
                  <a:pt x="0" y="6"/>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6" name="Freeform 34">
            <a:extLst>
              <a:ext uri="{FF2B5EF4-FFF2-40B4-BE49-F238E27FC236}">
                <a16:creationId xmlns:a16="http://schemas.microsoft.com/office/drawing/2014/main" id="{F53F749E-F8AE-4A47-AFF7-9CFA74A065A8}"/>
              </a:ext>
            </a:extLst>
          </p:cNvPr>
          <p:cNvSpPr>
            <a:spLocks/>
          </p:cNvSpPr>
          <p:nvPr/>
        </p:nvSpPr>
        <p:spPr bwMode="auto">
          <a:xfrm>
            <a:off x="3351213" y="5543550"/>
            <a:ext cx="19050" cy="14288"/>
          </a:xfrm>
          <a:custGeom>
            <a:avLst/>
            <a:gdLst>
              <a:gd name="T0" fmla="*/ 3922 w 34"/>
              <a:gd name="T1" fmla="*/ 14288 h 27"/>
              <a:gd name="T2" fmla="*/ 0 w 34"/>
              <a:gd name="T3" fmla="*/ 5292 h 27"/>
              <a:gd name="T4" fmla="*/ 7844 w 34"/>
              <a:gd name="T5" fmla="*/ 2646 h 27"/>
              <a:gd name="T6" fmla="*/ 15688 w 34"/>
              <a:gd name="T7" fmla="*/ 0 h 27"/>
              <a:gd name="T8" fmla="*/ 19050 w 34"/>
              <a:gd name="T9" fmla="*/ 8996 h 27"/>
              <a:gd name="T10" fmla="*/ 11206 w 34"/>
              <a:gd name="T11" fmla="*/ 11113 h 27"/>
              <a:gd name="T12" fmla="*/ 3922 w 34"/>
              <a:gd name="T13" fmla="*/ 14288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7" y="27"/>
                </a:moveTo>
                <a:lnTo>
                  <a:pt x="0" y="10"/>
                </a:lnTo>
                <a:lnTo>
                  <a:pt x="14" y="5"/>
                </a:lnTo>
                <a:lnTo>
                  <a:pt x="28" y="0"/>
                </a:lnTo>
                <a:lnTo>
                  <a:pt x="34" y="17"/>
                </a:lnTo>
                <a:lnTo>
                  <a:pt x="20" y="21"/>
                </a:lnTo>
                <a:lnTo>
                  <a:pt x="7"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7" name="Freeform 35">
            <a:extLst>
              <a:ext uri="{FF2B5EF4-FFF2-40B4-BE49-F238E27FC236}">
                <a16:creationId xmlns:a16="http://schemas.microsoft.com/office/drawing/2014/main" id="{BFF6DDC2-9C65-9B45-91F0-A6B1FEC80AA7}"/>
              </a:ext>
            </a:extLst>
          </p:cNvPr>
          <p:cNvSpPr>
            <a:spLocks/>
          </p:cNvSpPr>
          <p:nvPr/>
        </p:nvSpPr>
        <p:spPr bwMode="auto">
          <a:xfrm>
            <a:off x="3351213" y="5546725"/>
            <a:ext cx="7937" cy="3175"/>
          </a:xfrm>
          <a:custGeom>
            <a:avLst/>
            <a:gdLst>
              <a:gd name="T0" fmla="*/ 7937 w 14"/>
              <a:gd name="T1" fmla="*/ 0 h 5"/>
              <a:gd name="T2" fmla="*/ 0 w 14"/>
              <a:gd name="T3" fmla="*/ 3175 h 5"/>
              <a:gd name="T4" fmla="*/ 0 w 14"/>
              <a:gd name="T5" fmla="*/ 1905 h 5"/>
              <a:gd name="T6" fmla="*/ 7937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0"/>
                </a:moveTo>
                <a:lnTo>
                  <a:pt x="0" y="5"/>
                </a:lnTo>
                <a:lnTo>
                  <a:pt x="0" y="3"/>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8" name="Freeform 36">
            <a:extLst>
              <a:ext uri="{FF2B5EF4-FFF2-40B4-BE49-F238E27FC236}">
                <a16:creationId xmlns:a16="http://schemas.microsoft.com/office/drawing/2014/main" id="{4E0BE652-14D5-BC4A-87D8-6BCA0A457ED2}"/>
              </a:ext>
            </a:extLst>
          </p:cNvPr>
          <p:cNvSpPr>
            <a:spLocks/>
          </p:cNvSpPr>
          <p:nvPr/>
        </p:nvSpPr>
        <p:spPr bwMode="auto">
          <a:xfrm>
            <a:off x="3349625" y="5535613"/>
            <a:ext cx="17463" cy="12700"/>
          </a:xfrm>
          <a:custGeom>
            <a:avLst/>
            <a:gdLst>
              <a:gd name="T0" fmla="*/ 2646 w 33"/>
              <a:gd name="T1" fmla="*/ 12700 h 24"/>
              <a:gd name="T2" fmla="*/ 0 w 33"/>
              <a:gd name="T3" fmla="*/ 3704 h 24"/>
              <a:gd name="T4" fmla="*/ 7938 w 33"/>
              <a:gd name="T5" fmla="*/ 1588 h 24"/>
              <a:gd name="T6" fmla="*/ 15346 w 33"/>
              <a:gd name="T7" fmla="*/ 0 h 24"/>
              <a:gd name="T8" fmla="*/ 17463 w 33"/>
              <a:gd name="T9" fmla="*/ 8996 h 24"/>
              <a:gd name="T10" fmla="*/ 10054 w 33"/>
              <a:gd name="T11" fmla="*/ 11113 h 24"/>
              <a:gd name="T12" fmla="*/ 2646 w 33"/>
              <a:gd name="T13" fmla="*/ 1270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5" y="24"/>
                </a:moveTo>
                <a:lnTo>
                  <a:pt x="0" y="7"/>
                </a:lnTo>
                <a:lnTo>
                  <a:pt x="15" y="3"/>
                </a:lnTo>
                <a:lnTo>
                  <a:pt x="29" y="0"/>
                </a:lnTo>
                <a:lnTo>
                  <a:pt x="33" y="17"/>
                </a:lnTo>
                <a:lnTo>
                  <a:pt x="19" y="21"/>
                </a:lnTo>
                <a:lnTo>
                  <a:pt x="5"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49" name="Freeform 37">
            <a:extLst>
              <a:ext uri="{FF2B5EF4-FFF2-40B4-BE49-F238E27FC236}">
                <a16:creationId xmlns:a16="http://schemas.microsoft.com/office/drawing/2014/main" id="{31724F5E-63D5-8C40-BE16-01B38C00FF16}"/>
              </a:ext>
            </a:extLst>
          </p:cNvPr>
          <p:cNvSpPr>
            <a:spLocks/>
          </p:cNvSpPr>
          <p:nvPr/>
        </p:nvSpPr>
        <p:spPr bwMode="auto">
          <a:xfrm>
            <a:off x="3349625" y="5537200"/>
            <a:ext cx="7938" cy="1588"/>
          </a:xfrm>
          <a:custGeom>
            <a:avLst/>
            <a:gdLst>
              <a:gd name="T0" fmla="*/ 7938 w 15"/>
              <a:gd name="T1" fmla="*/ 0 h 4"/>
              <a:gd name="T2" fmla="*/ 0 w 15"/>
              <a:gd name="T3" fmla="*/ 1588 h 4"/>
              <a:gd name="T4" fmla="*/ 0 w 15"/>
              <a:gd name="T5" fmla="*/ 794 h 4"/>
              <a:gd name="T6" fmla="*/ 7938 w 15"/>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4">
                <a:moveTo>
                  <a:pt x="15" y="0"/>
                </a:moveTo>
                <a:lnTo>
                  <a:pt x="0" y="4"/>
                </a:lnTo>
                <a:lnTo>
                  <a:pt x="0" y="2"/>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0" name="Freeform 38">
            <a:extLst>
              <a:ext uri="{FF2B5EF4-FFF2-40B4-BE49-F238E27FC236}">
                <a16:creationId xmlns:a16="http://schemas.microsoft.com/office/drawing/2014/main" id="{9488FD66-1A2E-514C-8941-D9CFBE4A8D73}"/>
              </a:ext>
            </a:extLst>
          </p:cNvPr>
          <p:cNvSpPr>
            <a:spLocks/>
          </p:cNvSpPr>
          <p:nvPr/>
        </p:nvSpPr>
        <p:spPr bwMode="auto">
          <a:xfrm>
            <a:off x="3348038" y="5526088"/>
            <a:ext cx="17462" cy="12700"/>
          </a:xfrm>
          <a:custGeom>
            <a:avLst/>
            <a:gdLst>
              <a:gd name="T0" fmla="*/ 1091 w 32"/>
              <a:gd name="T1" fmla="*/ 12700 h 22"/>
              <a:gd name="T2" fmla="*/ 0 w 32"/>
              <a:gd name="T3" fmla="*/ 2309 h 22"/>
              <a:gd name="T4" fmla="*/ 7640 w 32"/>
              <a:gd name="T5" fmla="*/ 1155 h 22"/>
              <a:gd name="T6" fmla="*/ 15279 w 32"/>
              <a:gd name="T7" fmla="*/ 0 h 22"/>
              <a:gd name="T8" fmla="*/ 17462 w 32"/>
              <a:gd name="T9" fmla="*/ 10391 h 22"/>
              <a:gd name="T10" fmla="*/ 9277 w 32"/>
              <a:gd name="T11" fmla="*/ 11545 h 22"/>
              <a:gd name="T12" fmla="*/ 1091 w 32"/>
              <a:gd name="T13" fmla="*/ 1270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2" y="22"/>
                </a:moveTo>
                <a:lnTo>
                  <a:pt x="0" y="4"/>
                </a:lnTo>
                <a:lnTo>
                  <a:pt x="14" y="2"/>
                </a:lnTo>
                <a:lnTo>
                  <a:pt x="28" y="0"/>
                </a:lnTo>
                <a:lnTo>
                  <a:pt x="32" y="18"/>
                </a:lnTo>
                <a:lnTo>
                  <a:pt x="17" y="20"/>
                </a:lnTo>
                <a:lnTo>
                  <a:pt x="2" y="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1" name="Freeform 39">
            <a:extLst>
              <a:ext uri="{FF2B5EF4-FFF2-40B4-BE49-F238E27FC236}">
                <a16:creationId xmlns:a16="http://schemas.microsoft.com/office/drawing/2014/main" id="{F773C90F-72BD-7246-9026-A0DCB1E9C3E9}"/>
              </a:ext>
            </a:extLst>
          </p:cNvPr>
          <p:cNvSpPr>
            <a:spLocks/>
          </p:cNvSpPr>
          <p:nvPr/>
        </p:nvSpPr>
        <p:spPr bwMode="auto">
          <a:xfrm>
            <a:off x="3348038" y="5527675"/>
            <a:ext cx="7937" cy="1588"/>
          </a:xfrm>
          <a:custGeom>
            <a:avLst/>
            <a:gdLst>
              <a:gd name="T0" fmla="*/ 7937 w 15"/>
              <a:gd name="T1" fmla="*/ 0 h 2"/>
              <a:gd name="T2" fmla="*/ 529 w 15"/>
              <a:gd name="T3" fmla="*/ 1588 h 2"/>
              <a:gd name="T4" fmla="*/ 0 w 15"/>
              <a:gd name="T5" fmla="*/ 0 h 2"/>
              <a:gd name="T6" fmla="*/ 7937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15" y="0"/>
                </a:moveTo>
                <a:lnTo>
                  <a:pt x="1" y="2"/>
                </a:lnTo>
                <a:lnTo>
                  <a:pt x="0" y="0"/>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2" name="Freeform 40">
            <a:extLst>
              <a:ext uri="{FF2B5EF4-FFF2-40B4-BE49-F238E27FC236}">
                <a16:creationId xmlns:a16="http://schemas.microsoft.com/office/drawing/2014/main" id="{4964B104-A67D-1649-800C-34B83706620F}"/>
              </a:ext>
            </a:extLst>
          </p:cNvPr>
          <p:cNvSpPr>
            <a:spLocks/>
          </p:cNvSpPr>
          <p:nvPr/>
        </p:nvSpPr>
        <p:spPr bwMode="auto">
          <a:xfrm>
            <a:off x="3348038" y="5516563"/>
            <a:ext cx="14287" cy="11112"/>
          </a:xfrm>
          <a:custGeom>
            <a:avLst/>
            <a:gdLst>
              <a:gd name="T0" fmla="*/ 0 w 29"/>
              <a:gd name="T1" fmla="*/ 11112 h 20"/>
              <a:gd name="T2" fmla="*/ 0 w 29"/>
              <a:gd name="T3" fmla="*/ 1111 h 20"/>
              <a:gd name="T4" fmla="*/ 6897 w 29"/>
              <a:gd name="T5" fmla="*/ 1111 h 20"/>
              <a:gd name="T6" fmla="*/ 14287 w 29"/>
              <a:gd name="T7" fmla="*/ 0 h 20"/>
              <a:gd name="T8" fmla="*/ 14287 w 29"/>
              <a:gd name="T9" fmla="*/ 10556 h 20"/>
              <a:gd name="T10" fmla="*/ 7390 w 29"/>
              <a:gd name="T11" fmla="*/ 11112 h 20"/>
              <a:gd name="T12" fmla="*/ 0 w 29"/>
              <a:gd name="T13" fmla="*/ 1111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0" y="20"/>
                </a:moveTo>
                <a:lnTo>
                  <a:pt x="0" y="2"/>
                </a:lnTo>
                <a:lnTo>
                  <a:pt x="14" y="2"/>
                </a:lnTo>
                <a:lnTo>
                  <a:pt x="29" y="0"/>
                </a:lnTo>
                <a:lnTo>
                  <a:pt x="29" y="19"/>
                </a:lnTo>
                <a:lnTo>
                  <a:pt x="15" y="20"/>
                </a:lnTo>
                <a:lnTo>
                  <a:pt x="0"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3" name="Rectangle 41">
            <a:extLst>
              <a:ext uri="{FF2B5EF4-FFF2-40B4-BE49-F238E27FC236}">
                <a16:creationId xmlns:a16="http://schemas.microsoft.com/office/drawing/2014/main" id="{12DE2F79-2CC2-174C-8D41-8FCD189F7FE3}"/>
              </a:ext>
            </a:extLst>
          </p:cNvPr>
          <p:cNvSpPr>
            <a:spLocks noChangeArrowheads="1"/>
          </p:cNvSpPr>
          <p:nvPr/>
        </p:nvSpPr>
        <p:spPr bwMode="auto">
          <a:xfrm>
            <a:off x="3348038" y="5518150"/>
            <a:ext cx="6350"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4854" name="Freeform 42">
            <a:extLst>
              <a:ext uri="{FF2B5EF4-FFF2-40B4-BE49-F238E27FC236}">
                <a16:creationId xmlns:a16="http://schemas.microsoft.com/office/drawing/2014/main" id="{95B8061C-678A-7C45-B7B0-635A60457C9E}"/>
              </a:ext>
            </a:extLst>
          </p:cNvPr>
          <p:cNvSpPr>
            <a:spLocks/>
          </p:cNvSpPr>
          <p:nvPr/>
        </p:nvSpPr>
        <p:spPr bwMode="auto">
          <a:xfrm>
            <a:off x="3348038" y="3821113"/>
            <a:ext cx="14287" cy="1697037"/>
          </a:xfrm>
          <a:custGeom>
            <a:avLst/>
            <a:gdLst>
              <a:gd name="T0" fmla="*/ 0 w 29"/>
              <a:gd name="T1" fmla="*/ 1697037 h 3206"/>
              <a:gd name="T2" fmla="*/ 0 w 29"/>
              <a:gd name="T3" fmla="*/ 0 h 3206"/>
              <a:gd name="T4" fmla="*/ 6897 w 29"/>
              <a:gd name="T5" fmla="*/ 0 h 3206"/>
              <a:gd name="T6" fmla="*/ 14287 w 29"/>
              <a:gd name="T7" fmla="*/ 0 h 3206"/>
              <a:gd name="T8" fmla="*/ 14287 w 29"/>
              <a:gd name="T9" fmla="*/ 1697037 h 3206"/>
              <a:gd name="T10" fmla="*/ 6897 w 29"/>
              <a:gd name="T11" fmla="*/ 1697037 h 3206"/>
              <a:gd name="T12" fmla="*/ 0 w 29"/>
              <a:gd name="T13" fmla="*/ 1697037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0" y="3206"/>
                </a:moveTo>
                <a:lnTo>
                  <a:pt x="0" y="0"/>
                </a:lnTo>
                <a:lnTo>
                  <a:pt x="14" y="0"/>
                </a:lnTo>
                <a:lnTo>
                  <a:pt x="29" y="0"/>
                </a:lnTo>
                <a:lnTo>
                  <a:pt x="29" y="3206"/>
                </a:lnTo>
                <a:lnTo>
                  <a:pt x="14" y="3206"/>
                </a:lnTo>
                <a:lnTo>
                  <a:pt x="0" y="3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5" name="Freeform 43">
            <a:extLst>
              <a:ext uri="{FF2B5EF4-FFF2-40B4-BE49-F238E27FC236}">
                <a16:creationId xmlns:a16="http://schemas.microsoft.com/office/drawing/2014/main" id="{10654BAF-FCCC-D24A-927B-1F678123CEEB}"/>
              </a:ext>
            </a:extLst>
          </p:cNvPr>
          <p:cNvSpPr>
            <a:spLocks/>
          </p:cNvSpPr>
          <p:nvPr/>
        </p:nvSpPr>
        <p:spPr bwMode="auto">
          <a:xfrm>
            <a:off x="3348038" y="3821113"/>
            <a:ext cx="6350" cy="1587"/>
          </a:xfrm>
          <a:custGeom>
            <a:avLst/>
            <a:gdLst>
              <a:gd name="T0" fmla="*/ 6350 w 14"/>
              <a:gd name="T1" fmla="*/ 1587 h 1"/>
              <a:gd name="T2" fmla="*/ 0 w 14"/>
              <a:gd name="T3" fmla="*/ 1587 h 1"/>
              <a:gd name="T4" fmla="*/ 0 w 14"/>
              <a:gd name="T5" fmla="*/ 0 h 1"/>
              <a:gd name="T6" fmla="*/ 6350 w 14"/>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
                <a:moveTo>
                  <a:pt x="14" y="1"/>
                </a:moveTo>
                <a:lnTo>
                  <a:pt x="0" y="1"/>
                </a:lnTo>
                <a:lnTo>
                  <a:pt x="0" y="0"/>
                </a:lnTo>
                <a:lnTo>
                  <a:pt x="14"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6" name="Freeform 44">
            <a:extLst>
              <a:ext uri="{FF2B5EF4-FFF2-40B4-BE49-F238E27FC236}">
                <a16:creationId xmlns:a16="http://schemas.microsoft.com/office/drawing/2014/main" id="{9F190707-6BFA-A24E-8421-FDFC09F44DEB}"/>
              </a:ext>
            </a:extLst>
          </p:cNvPr>
          <p:cNvSpPr>
            <a:spLocks/>
          </p:cNvSpPr>
          <p:nvPr/>
        </p:nvSpPr>
        <p:spPr bwMode="auto">
          <a:xfrm>
            <a:off x="3348038" y="3811588"/>
            <a:ext cx="14287" cy="9525"/>
          </a:xfrm>
          <a:custGeom>
            <a:avLst/>
            <a:gdLst>
              <a:gd name="T0" fmla="*/ 0 w 29"/>
              <a:gd name="T1" fmla="*/ 9049 h 20"/>
              <a:gd name="T2" fmla="*/ 0 w 29"/>
              <a:gd name="T3" fmla="*/ 0 h 20"/>
              <a:gd name="T4" fmla="*/ 7390 w 29"/>
              <a:gd name="T5" fmla="*/ 476 h 20"/>
              <a:gd name="T6" fmla="*/ 14287 w 29"/>
              <a:gd name="T7" fmla="*/ 476 h 20"/>
              <a:gd name="T8" fmla="*/ 14287 w 29"/>
              <a:gd name="T9" fmla="*/ 9525 h 20"/>
              <a:gd name="T10" fmla="*/ 6897 w 29"/>
              <a:gd name="T11" fmla="*/ 9525 h 20"/>
              <a:gd name="T12" fmla="*/ 0 w 29"/>
              <a:gd name="T13" fmla="*/ 904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0" y="19"/>
                </a:moveTo>
                <a:lnTo>
                  <a:pt x="0" y="0"/>
                </a:lnTo>
                <a:lnTo>
                  <a:pt x="15" y="1"/>
                </a:lnTo>
                <a:lnTo>
                  <a:pt x="29" y="1"/>
                </a:lnTo>
                <a:lnTo>
                  <a:pt x="29" y="20"/>
                </a:lnTo>
                <a:lnTo>
                  <a:pt x="14" y="20"/>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7" name="Freeform 45">
            <a:extLst>
              <a:ext uri="{FF2B5EF4-FFF2-40B4-BE49-F238E27FC236}">
                <a16:creationId xmlns:a16="http://schemas.microsoft.com/office/drawing/2014/main" id="{171F83E8-AAD9-444C-BB5D-69D897BF4548}"/>
              </a:ext>
            </a:extLst>
          </p:cNvPr>
          <p:cNvSpPr>
            <a:spLocks/>
          </p:cNvSpPr>
          <p:nvPr/>
        </p:nvSpPr>
        <p:spPr bwMode="auto">
          <a:xfrm>
            <a:off x="3348038" y="3810000"/>
            <a:ext cx="7937" cy="1588"/>
          </a:xfrm>
          <a:custGeom>
            <a:avLst/>
            <a:gdLst>
              <a:gd name="T0" fmla="*/ 7937 w 15"/>
              <a:gd name="T1" fmla="*/ 1588 h 2"/>
              <a:gd name="T2" fmla="*/ 0 w 15"/>
              <a:gd name="T3" fmla="*/ 794 h 2"/>
              <a:gd name="T4" fmla="*/ 529 w 15"/>
              <a:gd name="T5" fmla="*/ 0 h 2"/>
              <a:gd name="T6" fmla="*/ 7937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15" y="2"/>
                </a:moveTo>
                <a:lnTo>
                  <a:pt x="0" y="1"/>
                </a:lnTo>
                <a:lnTo>
                  <a:pt x="1" y="0"/>
                </a:lnTo>
                <a:lnTo>
                  <a:pt x="15"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8" name="Freeform 46">
            <a:extLst>
              <a:ext uri="{FF2B5EF4-FFF2-40B4-BE49-F238E27FC236}">
                <a16:creationId xmlns:a16="http://schemas.microsoft.com/office/drawing/2014/main" id="{94AF07DF-D048-AD47-8EDD-E392CEAB60E0}"/>
              </a:ext>
            </a:extLst>
          </p:cNvPr>
          <p:cNvSpPr>
            <a:spLocks/>
          </p:cNvSpPr>
          <p:nvPr/>
        </p:nvSpPr>
        <p:spPr bwMode="auto">
          <a:xfrm>
            <a:off x="3348038" y="3800475"/>
            <a:ext cx="17462" cy="12700"/>
          </a:xfrm>
          <a:custGeom>
            <a:avLst/>
            <a:gdLst>
              <a:gd name="T0" fmla="*/ 0 w 32"/>
              <a:gd name="T1" fmla="*/ 10054 h 24"/>
              <a:gd name="T2" fmla="*/ 1091 w 32"/>
              <a:gd name="T3" fmla="*/ 0 h 24"/>
              <a:gd name="T4" fmla="*/ 9277 w 32"/>
              <a:gd name="T5" fmla="*/ 1058 h 24"/>
              <a:gd name="T6" fmla="*/ 17462 w 32"/>
              <a:gd name="T7" fmla="*/ 2646 h 24"/>
              <a:gd name="T8" fmla="*/ 15279 w 32"/>
              <a:gd name="T9" fmla="*/ 12700 h 24"/>
              <a:gd name="T10" fmla="*/ 7640 w 32"/>
              <a:gd name="T11" fmla="*/ 11113 h 24"/>
              <a:gd name="T12" fmla="*/ 0 w 32"/>
              <a:gd name="T13" fmla="*/ 1005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19"/>
                </a:moveTo>
                <a:lnTo>
                  <a:pt x="2" y="0"/>
                </a:lnTo>
                <a:lnTo>
                  <a:pt x="17" y="2"/>
                </a:lnTo>
                <a:lnTo>
                  <a:pt x="32" y="5"/>
                </a:lnTo>
                <a:lnTo>
                  <a:pt x="28" y="24"/>
                </a:lnTo>
                <a:lnTo>
                  <a:pt x="14" y="21"/>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59" name="Freeform 47">
            <a:extLst>
              <a:ext uri="{FF2B5EF4-FFF2-40B4-BE49-F238E27FC236}">
                <a16:creationId xmlns:a16="http://schemas.microsoft.com/office/drawing/2014/main" id="{5C20B340-F509-EB46-B805-55C9922883E9}"/>
              </a:ext>
            </a:extLst>
          </p:cNvPr>
          <p:cNvSpPr>
            <a:spLocks/>
          </p:cNvSpPr>
          <p:nvPr/>
        </p:nvSpPr>
        <p:spPr bwMode="auto">
          <a:xfrm>
            <a:off x="3349625" y="3800475"/>
            <a:ext cx="7938" cy="1588"/>
          </a:xfrm>
          <a:custGeom>
            <a:avLst/>
            <a:gdLst>
              <a:gd name="T0" fmla="*/ 7938 w 15"/>
              <a:gd name="T1" fmla="*/ 1588 h 3"/>
              <a:gd name="T2" fmla="*/ 0 w 15"/>
              <a:gd name="T3" fmla="*/ 529 h 3"/>
              <a:gd name="T4" fmla="*/ 0 w 15"/>
              <a:gd name="T5" fmla="*/ 0 h 3"/>
              <a:gd name="T6" fmla="*/ 7938 w 15"/>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3">
                <a:moveTo>
                  <a:pt x="15" y="3"/>
                </a:moveTo>
                <a:lnTo>
                  <a:pt x="0" y="1"/>
                </a:lnTo>
                <a:lnTo>
                  <a:pt x="0" y="0"/>
                </a:lnTo>
                <a:lnTo>
                  <a:pt x="15"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0" name="Freeform 48">
            <a:extLst>
              <a:ext uri="{FF2B5EF4-FFF2-40B4-BE49-F238E27FC236}">
                <a16:creationId xmlns:a16="http://schemas.microsoft.com/office/drawing/2014/main" id="{88C4837B-09AB-AB46-B056-4B53F2BF52CF}"/>
              </a:ext>
            </a:extLst>
          </p:cNvPr>
          <p:cNvSpPr>
            <a:spLocks/>
          </p:cNvSpPr>
          <p:nvPr/>
        </p:nvSpPr>
        <p:spPr bwMode="auto">
          <a:xfrm>
            <a:off x="3349625" y="3790950"/>
            <a:ext cx="17463" cy="12700"/>
          </a:xfrm>
          <a:custGeom>
            <a:avLst/>
            <a:gdLst>
              <a:gd name="T0" fmla="*/ 0 w 33"/>
              <a:gd name="T1" fmla="*/ 9144 h 25"/>
              <a:gd name="T2" fmla="*/ 2646 w 33"/>
              <a:gd name="T3" fmla="*/ 0 h 25"/>
              <a:gd name="T4" fmla="*/ 10054 w 33"/>
              <a:gd name="T5" fmla="*/ 2032 h 25"/>
              <a:gd name="T6" fmla="*/ 17463 w 33"/>
              <a:gd name="T7" fmla="*/ 3556 h 25"/>
              <a:gd name="T8" fmla="*/ 15346 w 33"/>
              <a:gd name="T9" fmla="*/ 12700 h 25"/>
              <a:gd name="T10" fmla="*/ 7938 w 33"/>
              <a:gd name="T11" fmla="*/ 10668 h 25"/>
              <a:gd name="T12" fmla="*/ 0 w 33"/>
              <a:gd name="T13" fmla="*/ 914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18"/>
                </a:moveTo>
                <a:lnTo>
                  <a:pt x="5" y="0"/>
                </a:lnTo>
                <a:lnTo>
                  <a:pt x="19" y="4"/>
                </a:lnTo>
                <a:lnTo>
                  <a:pt x="33" y="7"/>
                </a:lnTo>
                <a:lnTo>
                  <a:pt x="29" y="25"/>
                </a:lnTo>
                <a:lnTo>
                  <a:pt x="15" y="21"/>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1" name="Freeform 49">
            <a:extLst>
              <a:ext uri="{FF2B5EF4-FFF2-40B4-BE49-F238E27FC236}">
                <a16:creationId xmlns:a16="http://schemas.microsoft.com/office/drawing/2014/main" id="{0C441EE2-5FFE-A842-B072-99246E84C003}"/>
              </a:ext>
            </a:extLst>
          </p:cNvPr>
          <p:cNvSpPr>
            <a:spLocks/>
          </p:cNvSpPr>
          <p:nvPr/>
        </p:nvSpPr>
        <p:spPr bwMode="auto">
          <a:xfrm>
            <a:off x="3351213" y="3789363"/>
            <a:ext cx="7937" cy="3175"/>
          </a:xfrm>
          <a:custGeom>
            <a:avLst/>
            <a:gdLst>
              <a:gd name="T0" fmla="*/ 7937 w 14"/>
              <a:gd name="T1" fmla="*/ 3175 h 5"/>
              <a:gd name="T2" fmla="*/ 0 w 14"/>
              <a:gd name="T3" fmla="*/ 635 h 5"/>
              <a:gd name="T4" fmla="*/ 0 w 14"/>
              <a:gd name="T5" fmla="*/ 0 h 5"/>
              <a:gd name="T6" fmla="*/ 7937 w 14"/>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5"/>
                </a:moveTo>
                <a:lnTo>
                  <a:pt x="0" y="1"/>
                </a:lnTo>
                <a:lnTo>
                  <a:pt x="0" y="0"/>
                </a:lnTo>
                <a:lnTo>
                  <a:pt x="14"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2" name="Freeform 50">
            <a:extLst>
              <a:ext uri="{FF2B5EF4-FFF2-40B4-BE49-F238E27FC236}">
                <a16:creationId xmlns:a16="http://schemas.microsoft.com/office/drawing/2014/main" id="{5C8B2B08-87CE-A146-9B8F-D3B11A2BFBDE}"/>
              </a:ext>
            </a:extLst>
          </p:cNvPr>
          <p:cNvSpPr>
            <a:spLocks/>
          </p:cNvSpPr>
          <p:nvPr/>
        </p:nvSpPr>
        <p:spPr bwMode="auto">
          <a:xfrm>
            <a:off x="3351213" y="3781425"/>
            <a:ext cx="19050" cy="14288"/>
          </a:xfrm>
          <a:custGeom>
            <a:avLst/>
            <a:gdLst>
              <a:gd name="T0" fmla="*/ 0 w 34"/>
              <a:gd name="T1" fmla="*/ 8467 h 27"/>
              <a:gd name="T2" fmla="*/ 3922 w 34"/>
              <a:gd name="T3" fmla="*/ 0 h 27"/>
              <a:gd name="T4" fmla="*/ 11206 w 34"/>
              <a:gd name="T5" fmla="*/ 2117 h 27"/>
              <a:gd name="T6" fmla="*/ 19050 w 34"/>
              <a:gd name="T7" fmla="*/ 4763 h 27"/>
              <a:gd name="T8" fmla="*/ 15688 w 34"/>
              <a:gd name="T9" fmla="*/ 14288 h 27"/>
              <a:gd name="T10" fmla="*/ 7844 w 34"/>
              <a:gd name="T11" fmla="*/ 11113 h 27"/>
              <a:gd name="T12" fmla="*/ 0 w 34"/>
              <a:gd name="T13" fmla="*/ 846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0" y="16"/>
                </a:moveTo>
                <a:lnTo>
                  <a:pt x="7" y="0"/>
                </a:lnTo>
                <a:lnTo>
                  <a:pt x="20" y="4"/>
                </a:lnTo>
                <a:lnTo>
                  <a:pt x="34" y="9"/>
                </a:lnTo>
                <a:lnTo>
                  <a:pt x="28" y="27"/>
                </a:lnTo>
                <a:lnTo>
                  <a:pt x="14" y="21"/>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3" name="Freeform 51">
            <a:extLst>
              <a:ext uri="{FF2B5EF4-FFF2-40B4-BE49-F238E27FC236}">
                <a16:creationId xmlns:a16="http://schemas.microsoft.com/office/drawing/2014/main" id="{2278229C-C7FB-E849-9D50-07C82A651EA3}"/>
              </a:ext>
            </a:extLst>
          </p:cNvPr>
          <p:cNvSpPr>
            <a:spLocks/>
          </p:cNvSpPr>
          <p:nvPr/>
        </p:nvSpPr>
        <p:spPr bwMode="auto">
          <a:xfrm>
            <a:off x="3355975" y="3779838"/>
            <a:ext cx="6350" cy="3175"/>
          </a:xfrm>
          <a:custGeom>
            <a:avLst/>
            <a:gdLst>
              <a:gd name="T0" fmla="*/ 6350 w 13"/>
              <a:gd name="T1" fmla="*/ 3175 h 6"/>
              <a:gd name="T2" fmla="*/ 0 w 13"/>
              <a:gd name="T3" fmla="*/ 1058 h 6"/>
              <a:gd name="T4" fmla="*/ 0 w 13"/>
              <a:gd name="T5" fmla="*/ 0 h 6"/>
              <a:gd name="T6" fmla="*/ 6350 w 13"/>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13" y="6"/>
                </a:moveTo>
                <a:lnTo>
                  <a:pt x="0" y="2"/>
                </a:lnTo>
                <a:lnTo>
                  <a:pt x="0" y="0"/>
                </a:lnTo>
                <a:lnTo>
                  <a:pt x="13"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4" name="Freeform 52">
            <a:extLst>
              <a:ext uri="{FF2B5EF4-FFF2-40B4-BE49-F238E27FC236}">
                <a16:creationId xmlns:a16="http://schemas.microsoft.com/office/drawing/2014/main" id="{1153ED0A-39BC-A247-8816-DB7C5C4F71AD}"/>
              </a:ext>
            </a:extLst>
          </p:cNvPr>
          <p:cNvSpPr>
            <a:spLocks/>
          </p:cNvSpPr>
          <p:nvPr/>
        </p:nvSpPr>
        <p:spPr bwMode="auto">
          <a:xfrm>
            <a:off x="3355975" y="3771900"/>
            <a:ext cx="17463" cy="14288"/>
          </a:xfrm>
          <a:custGeom>
            <a:avLst/>
            <a:gdLst>
              <a:gd name="T0" fmla="*/ 0 w 34"/>
              <a:gd name="T1" fmla="*/ 8165 h 28"/>
              <a:gd name="T2" fmla="*/ 4109 w 34"/>
              <a:gd name="T3" fmla="*/ 0 h 28"/>
              <a:gd name="T4" fmla="*/ 10786 w 34"/>
              <a:gd name="T5" fmla="*/ 3062 h 28"/>
              <a:gd name="T6" fmla="*/ 17463 w 34"/>
              <a:gd name="T7" fmla="*/ 6634 h 28"/>
              <a:gd name="T8" fmla="*/ 13868 w 34"/>
              <a:gd name="T9" fmla="*/ 14288 h 28"/>
              <a:gd name="T10" fmla="*/ 6677 w 34"/>
              <a:gd name="T11" fmla="*/ 11226 h 28"/>
              <a:gd name="T12" fmla="*/ 0 w 34"/>
              <a:gd name="T13" fmla="*/ 816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0" y="16"/>
                </a:moveTo>
                <a:lnTo>
                  <a:pt x="8" y="0"/>
                </a:lnTo>
                <a:lnTo>
                  <a:pt x="21" y="6"/>
                </a:lnTo>
                <a:lnTo>
                  <a:pt x="34" y="13"/>
                </a:lnTo>
                <a:lnTo>
                  <a:pt x="27" y="28"/>
                </a:lnTo>
                <a:lnTo>
                  <a:pt x="13" y="22"/>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5" name="Freeform 53">
            <a:extLst>
              <a:ext uri="{FF2B5EF4-FFF2-40B4-BE49-F238E27FC236}">
                <a16:creationId xmlns:a16="http://schemas.microsoft.com/office/drawing/2014/main" id="{1421D8E7-EF0D-6642-BF4C-2CBD40753F88}"/>
              </a:ext>
            </a:extLst>
          </p:cNvPr>
          <p:cNvSpPr>
            <a:spLocks/>
          </p:cNvSpPr>
          <p:nvPr/>
        </p:nvSpPr>
        <p:spPr bwMode="auto">
          <a:xfrm>
            <a:off x="3359150" y="3771900"/>
            <a:ext cx="7938" cy="3175"/>
          </a:xfrm>
          <a:custGeom>
            <a:avLst/>
            <a:gdLst>
              <a:gd name="T0" fmla="*/ 7938 w 13"/>
              <a:gd name="T1" fmla="*/ 3175 h 7"/>
              <a:gd name="T2" fmla="*/ 0 w 13"/>
              <a:gd name="T3" fmla="*/ 454 h 7"/>
              <a:gd name="T4" fmla="*/ 0 w 13"/>
              <a:gd name="T5" fmla="*/ 0 h 7"/>
              <a:gd name="T6" fmla="*/ 7938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6" name="Freeform 54">
            <a:extLst>
              <a:ext uri="{FF2B5EF4-FFF2-40B4-BE49-F238E27FC236}">
                <a16:creationId xmlns:a16="http://schemas.microsoft.com/office/drawing/2014/main" id="{D24BB5BE-1093-9B4D-A417-9409CC70F935}"/>
              </a:ext>
            </a:extLst>
          </p:cNvPr>
          <p:cNvSpPr>
            <a:spLocks/>
          </p:cNvSpPr>
          <p:nvPr/>
        </p:nvSpPr>
        <p:spPr bwMode="auto">
          <a:xfrm>
            <a:off x="3359150" y="3762375"/>
            <a:ext cx="19050" cy="17463"/>
          </a:xfrm>
          <a:custGeom>
            <a:avLst/>
            <a:gdLst>
              <a:gd name="T0" fmla="*/ 0 w 35"/>
              <a:gd name="T1" fmla="*/ 9013 h 31"/>
              <a:gd name="T2" fmla="*/ 5443 w 35"/>
              <a:gd name="T3" fmla="*/ 0 h 31"/>
              <a:gd name="T4" fmla="*/ 12519 w 35"/>
              <a:gd name="T5" fmla="*/ 3943 h 31"/>
              <a:gd name="T6" fmla="*/ 19050 w 35"/>
              <a:gd name="T7" fmla="*/ 9013 h 31"/>
              <a:gd name="T8" fmla="*/ 14151 w 35"/>
              <a:gd name="T9" fmla="*/ 17463 h 31"/>
              <a:gd name="T10" fmla="*/ 7076 w 35"/>
              <a:gd name="T11" fmla="*/ 12956 h 31"/>
              <a:gd name="T12" fmla="*/ 0 w 35"/>
              <a:gd name="T13" fmla="*/ 9013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0" y="16"/>
                </a:moveTo>
                <a:lnTo>
                  <a:pt x="10" y="0"/>
                </a:lnTo>
                <a:lnTo>
                  <a:pt x="23" y="7"/>
                </a:lnTo>
                <a:lnTo>
                  <a:pt x="35" y="16"/>
                </a:lnTo>
                <a:lnTo>
                  <a:pt x="26" y="31"/>
                </a:lnTo>
                <a:lnTo>
                  <a:pt x="13" y="23"/>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7" name="Freeform 55">
            <a:extLst>
              <a:ext uri="{FF2B5EF4-FFF2-40B4-BE49-F238E27FC236}">
                <a16:creationId xmlns:a16="http://schemas.microsoft.com/office/drawing/2014/main" id="{A0AE3649-4749-F94F-9E4C-655CDA226E22}"/>
              </a:ext>
            </a:extLst>
          </p:cNvPr>
          <p:cNvSpPr>
            <a:spLocks/>
          </p:cNvSpPr>
          <p:nvPr/>
        </p:nvSpPr>
        <p:spPr bwMode="auto">
          <a:xfrm>
            <a:off x="3365500" y="3762375"/>
            <a:ext cx="6350" cy="4763"/>
          </a:xfrm>
          <a:custGeom>
            <a:avLst/>
            <a:gdLst>
              <a:gd name="T0" fmla="*/ 6350 w 13"/>
              <a:gd name="T1" fmla="*/ 4763 h 8"/>
              <a:gd name="T2" fmla="*/ 0 w 13"/>
              <a:gd name="T3" fmla="*/ 595 h 8"/>
              <a:gd name="T4" fmla="*/ 488 w 13"/>
              <a:gd name="T5" fmla="*/ 0 h 8"/>
              <a:gd name="T6" fmla="*/ 635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1"/>
                </a:lnTo>
                <a:lnTo>
                  <a:pt x="1" y="0"/>
                </a:lnTo>
                <a:lnTo>
                  <a:pt x="13"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8" name="Freeform 56">
            <a:extLst>
              <a:ext uri="{FF2B5EF4-FFF2-40B4-BE49-F238E27FC236}">
                <a16:creationId xmlns:a16="http://schemas.microsoft.com/office/drawing/2014/main" id="{56FA46F6-A687-A44C-AEB3-F46DCC3DCE20}"/>
              </a:ext>
            </a:extLst>
          </p:cNvPr>
          <p:cNvSpPr>
            <a:spLocks/>
          </p:cNvSpPr>
          <p:nvPr/>
        </p:nvSpPr>
        <p:spPr bwMode="auto">
          <a:xfrm>
            <a:off x="3365500" y="3754438"/>
            <a:ext cx="17463" cy="17462"/>
          </a:xfrm>
          <a:custGeom>
            <a:avLst/>
            <a:gdLst>
              <a:gd name="T0" fmla="*/ 0 w 34"/>
              <a:gd name="T1" fmla="*/ 7640 h 32"/>
              <a:gd name="T2" fmla="*/ 5650 w 34"/>
              <a:gd name="T3" fmla="*/ 0 h 32"/>
              <a:gd name="T4" fmla="*/ 11300 w 34"/>
              <a:gd name="T5" fmla="*/ 4366 h 32"/>
              <a:gd name="T6" fmla="*/ 17463 w 34"/>
              <a:gd name="T7" fmla="*/ 9822 h 32"/>
              <a:gd name="T8" fmla="*/ 12327 w 34"/>
              <a:gd name="T9" fmla="*/ 17462 h 32"/>
              <a:gd name="T10" fmla="*/ 6163 w 34"/>
              <a:gd name="T11" fmla="*/ 12005 h 32"/>
              <a:gd name="T12" fmla="*/ 0 w 34"/>
              <a:gd name="T13" fmla="*/ 76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0" y="14"/>
                </a:moveTo>
                <a:lnTo>
                  <a:pt x="11" y="0"/>
                </a:lnTo>
                <a:lnTo>
                  <a:pt x="22" y="8"/>
                </a:lnTo>
                <a:lnTo>
                  <a:pt x="34" y="18"/>
                </a:lnTo>
                <a:lnTo>
                  <a:pt x="24" y="32"/>
                </a:lnTo>
                <a:lnTo>
                  <a:pt x="12" y="22"/>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69" name="Freeform 57">
            <a:extLst>
              <a:ext uri="{FF2B5EF4-FFF2-40B4-BE49-F238E27FC236}">
                <a16:creationId xmlns:a16="http://schemas.microsoft.com/office/drawing/2014/main" id="{3515D912-1C81-AC40-A229-BFD04669BFE2}"/>
              </a:ext>
            </a:extLst>
          </p:cNvPr>
          <p:cNvSpPr>
            <a:spLocks/>
          </p:cNvSpPr>
          <p:nvPr/>
        </p:nvSpPr>
        <p:spPr bwMode="auto">
          <a:xfrm>
            <a:off x="3371850" y="3754438"/>
            <a:ext cx="4763" cy="4762"/>
          </a:xfrm>
          <a:custGeom>
            <a:avLst/>
            <a:gdLst>
              <a:gd name="T0" fmla="*/ 4763 w 11"/>
              <a:gd name="T1" fmla="*/ 4762 h 9"/>
              <a:gd name="T2" fmla="*/ 0 w 11"/>
              <a:gd name="T3" fmla="*/ 529 h 9"/>
              <a:gd name="T4" fmla="*/ 433 w 11"/>
              <a:gd name="T5" fmla="*/ 0 h 9"/>
              <a:gd name="T6" fmla="*/ 4763 w 11"/>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9"/>
                </a:moveTo>
                <a:lnTo>
                  <a:pt x="0" y="1"/>
                </a:lnTo>
                <a:lnTo>
                  <a:pt x="1" y="0"/>
                </a:lnTo>
                <a:lnTo>
                  <a:pt x="11"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0" name="Freeform 58">
            <a:extLst>
              <a:ext uri="{FF2B5EF4-FFF2-40B4-BE49-F238E27FC236}">
                <a16:creationId xmlns:a16="http://schemas.microsoft.com/office/drawing/2014/main" id="{F4E399E7-BDDF-3146-9563-ED1BEDC5D0E6}"/>
              </a:ext>
            </a:extLst>
          </p:cNvPr>
          <p:cNvSpPr>
            <a:spLocks/>
          </p:cNvSpPr>
          <p:nvPr/>
        </p:nvSpPr>
        <p:spPr bwMode="auto">
          <a:xfrm>
            <a:off x="3371850" y="3748088"/>
            <a:ext cx="17463" cy="17462"/>
          </a:xfrm>
          <a:custGeom>
            <a:avLst/>
            <a:gdLst>
              <a:gd name="T0" fmla="*/ 0 w 33"/>
              <a:gd name="T1" fmla="*/ 6879 h 33"/>
              <a:gd name="T2" fmla="*/ 6350 w 33"/>
              <a:gd name="T3" fmla="*/ 0 h 33"/>
              <a:gd name="T4" fmla="*/ 11642 w 33"/>
              <a:gd name="T5" fmla="*/ 4762 h 33"/>
              <a:gd name="T6" fmla="*/ 17463 w 33"/>
              <a:gd name="T7" fmla="*/ 10583 h 33"/>
              <a:gd name="T8" fmla="*/ 11113 w 33"/>
              <a:gd name="T9" fmla="*/ 17462 h 33"/>
              <a:gd name="T10" fmla="*/ 5292 w 33"/>
              <a:gd name="T11" fmla="*/ 11641 h 33"/>
              <a:gd name="T12" fmla="*/ 0 w 33"/>
              <a:gd name="T13" fmla="*/ 687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0" y="13"/>
                </a:moveTo>
                <a:lnTo>
                  <a:pt x="12" y="0"/>
                </a:lnTo>
                <a:lnTo>
                  <a:pt x="22" y="9"/>
                </a:lnTo>
                <a:lnTo>
                  <a:pt x="33" y="20"/>
                </a:lnTo>
                <a:lnTo>
                  <a:pt x="21" y="33"/>
                </a:lnTo>
                <a:lnTo>
                  <a:pt x="10" y="22"/>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1" name="Freeform 59">
            <a:extLst>
              <a:ext uri="{FF2B5EF4-FFF2-40B4-BE49-F238E27FC236}">
                <a16:creationId xmlns:a16="http://schemas.microsoft.com/office/drawing/2014/main" id="{B1263DCD-974B-3848-A236-D2406DF77311}"/>
              </a:ext>
            </a:extLst>
          </p:cNvPr>
          <p:cNvSpPr>
            <a:spLocks/>
          </p:cNvSpPr>
          <p:nvPr/>
        </p:nvSpPr>
        <p:spPr bwMode="auto">
          <a:xfrm>
            <a:off x="3378200" y="3746500"/>
            <a:ext cx="4763" cy="6350"/>
          </a:xfrm>
          <a:custGeom>
            <a:avLst/>
            <a:gdLst>
              <a:gd name="T0" fmla="*/ 4763 w 10"/>
              <a:gd name="T1" fmla="*/ 6350 h 10"/>
              <a:gd name="T2" fmla="*/ 0 w 10"/>
              <a:gd name="T3" fmla="*/ 635 h 10"/>
              <a:gd name="T4" fmla="*/ 0 w 10"/>
              <a:gd name="T5" fmla="*/ 0 h 10"/>
              <a:gd name="T6" fmla="*/ 4763 w 10"/>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a:moveTo>
                  <a:pt x="10" y="10"/>
                </a:moveTo>
                <a:lnTo>
                  <a:pt x="0" y="1"/>
                </a:lnTo>
                <a:lnTo>
                  <a:pt x="0" y="0"/>
                </a:lnTo>
                <a:lnTo>
                  <a:pt x="1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2" name="Freeform 60">
            <a:extLst>
              <a:ext uri="{FF2B5EF4-FFF2-40B4-BE49-F238E27FC236}">
                <a16:creationId xmlns:a16="http://schemas.microsoft.com/office/drawing/2014/main" id="{613E11EE-39B9-8944-B34D-6FFC97FD2016}"/>
              </a:ext>
            </a:extLst>
          </p:cNvPr>
          <p:cNvSpPr>
            <a:spLocks/>
          </p:cNvSpPr>
          <p:nvPr/>
        </p:nvSpPr>
        <p:spPr bwMode="auto">
          <a:xfrm>
            <a:off x="3378200" y="3740150"/>
            <a:ext cx="17463" cy="19050"/>
          </a:xfrm>
          <a:custGeom>
            <a:avLst/>
            <a:gdLst>
              <a:gd name="T0" fmla="*/ 0 w 33"/>
              <a:gd name="T1" fmla="*/ 6724 h 34"/>
              <a:gd name="T2" fmla="*/ 7409 w 33"/>
              <a:gd name="T3" fmla="*/ 0 h 34"/>
              <a:gd name="T4" fmla="*/ 12171 w 33"/>
              <a:gd name="T5" fmla="*/ 6163 h 34"/>
              <a:gd name="T6" fmla="*/ 17463 w 33"/>
              <a:gd name="T7" fmla="*/ 12326 h 34"/>
              <a:gd name="T8" fmla="*/ 10584 w 33"/>
              <a:gd name="T9" fmla="*/ 19050 h 34"/>
              <a:gd name="T10" fmla="*/ 5292 w 33"/>
              <a:gd name="T11" fmla="*/ 12326 h 34"/>
              <a:gd name="T12" fmla="*/ 0 w 33"/>
              <a:gd name="T13" fmla="*/ 6724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0" y="12"/>
                </a:moveTo>
                <a:lnTo>
                  <a:pt x="14" y="0"/>
                </a:lnTo>
                <a:lnTo>
                  <a:pt x="23" y="11"/>
                </a:lnTo>
                <a:lnTo>
                  <a:pt x="33" y="22"/>
                </a:lnTo>
                <a:lnTo>
                  <a:pt x="20" y="34"/>
                </a:lnTo>
                <a:lnTo>
                  <a:pt x="10" y="22"/>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3" name="Freeform 61">
            <a:extLst>
              <a:ext uri="{FF2B5EF4-FFF2-40B4-BE49-F238E27FC236}">
                <a16:creationId xmlns:a16="http://schemas.microsoft.com/office/drawing/2014/main" id="{A66A4FBB-E2BA-494F-9916-88CDE3087CC5}"/>
              </a:ext>
            </a:extLst>
          </p:cNvPr>
          <p:cNvSpPr>
            <a:spLocks/>
          </p:cNvSpPr>
          <p:nvPr/>
        </p:nvSpPr>
        <p:spPr bwMode="auto">
          <a:xfrm>
            <a:off x="3386138" y="3740150"/>
            <a:ext cx="4762" cy="6350"/>
          </a:xfrm>
          <a:custGeom>
            <a:avLst/>
            <a:gdLst>
              <a:gd name="T0" fmla="*/ 4762 w 9"/>
              <a:gd name="T1" fmla="*/ 6350 h 12"/>
              <a:gd name="T2" fmla="*/ 0 w 9"/>
              <a:gd name="T3" fmla="*/ 529 h 12"/>
              <a:gd name="T4" fmla="*/ 0 w 9"/>
              <a:gd name="T5" fmla="*/ 0 h 12"/>
              <a:gd name="T6" fmla="*/ 4762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1"/>
                </a:lnTo>
                <a:lnTo>
                  <a:pt x="0" y="0"/>
                </a:lnTo>
                <a:lnTo>
                  <a:pt x="9"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4" name="Freeform 62">
            <a:extLst>
              <a:ext uri="{FF2B5EF4-FFF2-40B4-BE49-F238E27FC236}">
                <a16:creationId xmlns:a16="http://schemas.microsoft.com/office/drawing/2014/main" id="{DB462003-7D5C-4946-8821-2F3542F7D0C7}"/>
              </a:ext>
            </a:extLst>
          </p:cNvPr>
          <p:cNvSpPr>
            <a:spLocks/>
          </p:cNvSpPr>
          <p:nvPr/>
        </p:nvSpPr>
        <p:spPr bwMode="auto">
          <a:xfrm>
            <a:off x="3386138" y="3733800"/>
            <a:ext cx="15875" cy="19050"/>
          </a:xfrm>
          <a:custGeom>
            <a:avLst/>
            <a:gdLst>
              <a:gd name="T0" fmla="*/ 0 w 32"/>
              <a:gd name="T1" fmla="*/ 6163 h 34"/>
              <a:gd name="T2" fmla="*/ 6945 w 32"/>
              <a:gd name="T3" fmla="*/ 0 h 34"/>
              <a:gd name="T4" fmla="*/ 11410 w 32"/>
              <a:gd name="T5" fmla="*/ 6724 h 34"/>
              <a:gd name="T6" fmla="*/ 15875 w 32"/>
              <a:gd name="T7" fmla="*/ 13447 h 34"/>
              <a:gd name="T8" fmla="*/ 8434 w 32"/>
              <a:gd name="T9" fmla="*/ 19050 h 34"/>
              <a:gd name="T10" fmla="*/ 4465 w 32"/>
              <a:gd name="T11" fmla="*/ 12887 h 34"/>
              <a:gd name="T12" fmla="*/ 0 w 32"/>
              <a:gd name="T13" fmla="*/ 616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0" y="11"/>
                </a:moveTo>
                <a:lnTo>
                  <a:pt x="14" y="0"/>
                </a:lnTo>
                <a:lnTo>
                  <a:pt x="23" y="12"/>
                </a:lnTo>
                <a:lnTo>
                  <a:pt x="32" y="24"/>
                </a:lnTo>
                <a:lnTo>
                  <a:pt x="17" y="34"/>
                </a:lnTo>
                <a:lnTo>
                  <a:pt x="9" y="23"/>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5" name="Freeform 63">
            <a:extLst>
              <a:ext uri="{FF2B5EF4-FFF2-40B4-BE49-F238E27FC236}">
                <a16:creationId xmlns:a16="http://schemas.microsoft.com/office/drawing/2014/main" id="{8D16A0AE-BCE5-2846-992C-00107F322EAA}"/>
              </a:ext>
            </a:extLst>
          </p:cNvPr>
          <p:cNvSpPr>
            <a:spLocks/>
          </p:cNvSpPr>
          <p:nvPr/>
        </p:nvSpPr>
        <p:spPr bwMode="auto">
          <a:xfrm>
            <a:off x="3392488" y="3733800"/>
            <a:ext cx="4762" cy="6350"/>
          </a:xfrm>
          <a:custGeom>
            <a:avLst/>
            <a:gdLst>
              <a:gd name="T0" fmla="*/ 4762 w 9"/>
              <a:gd name="T1" fmla="*/ 6350 h 12"/>
              <a:gd name="T2" fmla="*/ 0 w 9"/>
              <a:gd name="T3" fmla="*/ 0 h 12"/>
              <a:gd name="T4" fmla="*/ 529 w 9"/>
              <a:gd name="T5" fmla="*/ 0 h 12"/>
              <a:gd name="T6" fmla="*/ 4762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0"/>
                </a:lnTo>
                <a:lnTo>
                  <a:pt x="1" y="0"/>
                </a:lnTo>
                <a:lnTo>
                  <a:pt x="9"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6" name="Freeform 64">
            <a:extLst>
              <a:ext uri="{FF2B5EF4-FFF2-40B4-BE49-F238E27FC236}">
                <a16:creationId xmlns:a16="http://schemas.microsoft.com/office/drawing/2014/main" id="{00969ACB-F6B2-7348-BF94-D34DBAA8D406}"/>
              </a:ext>
            </a:extLst>
          </p:cNvPr>
          <p:cNvSpPr>
            <a:spLocks/>
          </p:cNvSpPr>
          <p:nvPr/>
        </p:nvSpPr>
        <p:spPr bwMode="auto">
          <a:xfrm>
            <a:off x="3394075" y="3729038"/>
            <a:ext cx="15875" cy="19050"/>
          </a:xfrm>
          <a:custGeom>
            <a:avLst/>
            <a:gdLst>
              <a:gd name="T0" fmla="*/ 0 w 31"/>
              <a:gd name="T1" fmla="*/ 5043 h 34"/>
              <a:gd name="T2" fmla="*/ 7681 w 31"/>
              <a:gd name="T3" fmla="*/ 0 h 34"/>
              <a:gd name="T4" fmla="*/ 12290 w 31"/>
              <a:gd name="T5" fmla="*/ 6724 h 34"/>
              <a:gd name="T6" fmla="*/ 15875 w 31"/>
              <a:gd name="T7" fmla="*/ 13447 h 34"/>
              <a:gd name="T8" fmla="*/ 7681 w 31"/>
              <a:gd name="T9" fmla="*/ 19050 h 34"/>
              <a:gd name="T10" fmla="*/ 4097 w 31"/>
              <a:gd name="T11" fmla="*/ 11766 h 34"/>
              <a:gd name="T12" fmla="*/ 0 w 31"/>
              <a:gd name="T13" fmla="*/ 504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0" y="9"/>
                </a:moveTo>
                <a:lnTo>
                  <a:pt x="15" y="0"/>
                </a:lnTo>
                <a:lnTo>
                  <a:pt x="24" y="12"/>
                </a:lnTo>
                <a:lnTo>
                  <a:pt x="31" y="24"/>
                </a:lnTo>
                <a:lnTo>
                  <a:pt x="15" y="34"/>
                </a:lnTo>
                <a:lnTo>
                  <a:pt x="8" y="2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7" name="Freeform 65">
            <a:extLst>
              <a:ext uri="{FF2B5EF4-FFF2-40B4-BE49-F238E27FC236}">
                <a16:creationId xmlns:a16="http://schemas.microsoft.com/office/drawing/2014/main" id="{D5A6A640-3349-F145-A931-562CECEE653B}"/>
              </a:ext>
            </a:extLst>
          </p:cNvPr>
          <p:cNvSpPr>
            <a:spLocks/>
          </p:cNvSpPr>
          <p:nvPr/>
        </p:nvSpPr>
        <p:spPr bwMode="auto">
          <a:xfrm>
            <a:off x="3402013" y="3729038"/>
            <a:ext cx="4762" cy="6350"/>
          </a:xfrm>
          <a:custGeom>
            <a:avLst/>
            <a:gdLst>
              <a:gd name="T0" fmla="*/ 4762 w 9"/>
              <a:gd name="T1" fmla="*/ 6350 h 13"/>
              <a:gd name="T2" fmla="*/ 0 w 9"/>
              <a:gd name="T3" fmla="*/ 488 h 13"/>
              <a:gd name="T4" fmla="*/ 1058 w 9"/>
              <a:gd name="T5" fmla="*/ 0 h 13"/>
              <a:gd name="T6" fmla="*/ 4762 w 9"/>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13"/>
                </a:moveTo>
                <a:lnTo>
                  <a:pt x="0" y="1"/>
                </a:lnTo>
                <a:lnTo>
                  <a:pt x="2" y="0"/>
                </a:lnTo>
                <a:lnTo>
                  <a:pt x="9"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8" name="Freeform 66">
            <a:extLst>
              <a:ext uri="{FF2B5EF4-FFF2-40B4-BE49-F238E27FC236}">
                <a16:creationId xmlns:a16="http://schemas.microsoft.com/office/drawing/2014/main" id="{6C34F4F2-468A-134C-B280-FB379BD207CE}"/>
              </a:ext>
            </a:extLst>
          </p:cNvPr>
          <p:cNvSpPr>
            <a:spLocks/>
          </p:cNvSpPr>
          <p:nvPr/>
        </p:nvSpPr>
        <p:spPr bwMode="auto">
          <a:xfrm>
            <a:off x="3402013" y="3724275"/>
            <a:ext cx="15875" cy="19050"/>
          </a:xfrm>
          <a:custGeom>
            <a:avLst/>
            <a:gdLst>
              <a:gd name="T0" fmla="*/ 0 w 29"/>
              <a:gd name="T1" fmla="*/ 4354 h 35"/>
              <a:gd name="T2" fmla="*/ 8759 w 29"/>
              <a:gd name="T3" fmla="*/ 0 h 35"/>
              <a:gd name="T4" fmla="*/ 12043 w 29"/>
              <a:gd name="T5" fmla="*/ 7076 h 35"/>
              <a:gd name="T6" fmla="*/ 15875 w 29"/>
              <a:gd name="T7" fmla="*/ 14151 h 35"/>
              <a:gd name="T8" fmla="*/ 6569 w 29"/>
              <a:gd name="T9" fmla="*/ 19050 h 35"/>
              <a:gd name="T10" fmla="*/ 3832 w 29"/>
              <a:gd name="T11" fmla="*/ 11430 h 35"/>
              <a:gd name="T12" fmla="*/ 0 w 29"/>
              <a:gd name="T13" fmla="*/ 4354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5">
                <a:moveTo>
                  <a:pt x="0" y="8"/>
                </a:moveTo>
                <a:lnTo>
                  <a:pt x="16" y="0"/>
                </a:lnTo>
                <a:lnTo>
                  <a:pt x="22" y="13"/>
                </a:lnTo>
                <a:lnTo>
                  <a:pt x="29" y="26"/>
                </a:lnTo>
                <a:lnTo>
                  <a:pt x="12" y="35"/>
                </a:lnTo>
                <a:lnTo>
                  <a:pt x="7" y="2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79" name="Freeform 67">
            <a:extLst>
              <a:ext uri="{FF2B5EF4-FFF2-40B4-BE49-F238E27FC236}">
                <a16:creationId xmlns:a16="http://schemas.microsoft.com/office/drawing/2014/main" id="{CB70BD5F-81C8-CE40-82FB-AFCCF93526BE}"/>
              </a:ext>
            </a:extLst>
          </p:cNvPr>
          <p:cNvSpPr>
            <a:spLocks/>
          </p:cNvSpPr>
          <p:nvPr/>
        </p:nvSpPr>
        <p:spPr bwMode="auto">
          <a:xfrm>
            <a:off x="3411538" y="3724275"/>
            <a:ext cx="3175" cy="7938"/>
          </a:xfrm>
          <a:custGeom>
            <a:avLst/>
            <a:gdLst>
              <a:gd name="T0" fmla="*/ 3175 w 6"/>
              <a:gd name="T1" fmla="*/ 7938 h 14"/>
              <a:gd name="T2" fmla="*/ 0 w 6"/>
              <a:gd name="T3" fmla="*/ 567 h 14"/>
              <a:gd name="T4" fmla="*/ 529 w 6"/>
              <a:gd name="T5" fmla="*/ 0 h 14"/>
              <a:gd name="T6" fmla="*/ 3175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14"/>
                </a:moveTo>
                <a:lnTo>
                  <a:pt x="0" y="1"/>
                </a:lnTo>
                <a:lnTo>
                  <a:pt x="1" y="0"/>
                </a:lnTo>
                <a:lnTo>
                  <a:pt x="6"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0" name="Freeform 68">
            <a:extLst>
              <a:ext uri="{FF2B5EF4-FFF2-40B4-BE49-F238E27FC236}">
                <a16:creationId xmlns:a16="http://schemas.microsoft.com/office/drawing/2014/main" id="{156FD095-E168-C14A-A17B-70B9A4FCB9D5}"/>
              </a:ext>
            </a:extLst>
          </p:cNvPr>
          <p:cNvSpPr>
            <a:spLocks/>
          </p:cNvSpPr>
          <p:nvPr/>
        </p:nvSpPr>
        <p:spPr bwMode="auto">
          <a:xfrm>
            <a:off x="3411538" y="3721100"/>
            <a:ext cx="14287" cy="19050"/>
          </a:xfrm>
          <a:custGeom>
            <a:avLst/>
            <a:gdLst>
              <a:gd name="T0" fmla="*/ 0 w 27"/>
              <a:gd name="T1" fmla="*/ 3266 h 35"/>
              <a:gd name="T2" fmla="*/ 8996 w 27"/>
              <a:gd name="T3" fmla="*/ 0 h 35"/>
              <a:gd name="T4" fmla="*/ 12170 w 27"/>
              <a:gd name="T5" fmla="*/ 8164 h 35"/>
              <a:gd name="T6" fmla="*/ 14287 w 27"/>
              <a:gd name="T7" fmla="*/ 15240 h 35"/>
              <a:gd name="T8" fmla="*/ 5821 w 27"/>
              <a:gd name="T9" fmla="*/ 19050 h 35"/>
              <a:gd name="T10" fmla="*/ 2646 w 27"/>
              <a:gd name="T11" fmla="*/ 10886 h 35"/>
              <a:gd name="T12" fmla="*/ 0 w 27"/>
              <a:gd name="T13" fmla="*/ 326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0" y="6"/>
                </a:moveTo>
                <a:lnTo>
                  <a:pt x="17" y="0"/>
                </a:lnTo>
                <a:lnTo>
                  <a:pt x="23" y="15"/>
                </a:lnTo>
                <a:lnTo>
                  <a:pt x="27" y="28"/>
                </a:lnTo>
                <a:lnTo>
                  <a:pt x="11" y="35"/>
                </a:lnTo>
                <a:lnTo>
                  <a:pt x="5" y="20"/>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1" name="Freeform 69">
            <a:extLst>
              <a:ext uri="{FF2B5EF4-FFF2-40B4-BE49-F238E27FC236}">
                <a16:creationId xmlns:a16="http://schemas.microsoft.com/office/drawing/2014/main" id="{20DABD58-783B-3A48-95AD-A7C9A1FA0284}"/>
              </a:ext>
            </a:extLst>
          </p:cNvPr>
          <p:cNvSpPr>
            <a:spLocks/>
          </p:cNvSpPr>
          <p:nvPr/>
        </p:nvSpPr>
        <p:spPr bwMode="auto">
          <a:xfrm>
            <a:off x="3421063" y="3721100"/>
            <a:ext cx="3175" cy="7938"/>
          </a:xfrm>
          <a:custGeom>
            <a:avLst/>
            <a:gdLst>
              <a:gd name="T0" fmla="*/ 3175 w 6"/>
              <a:gd name="T1" fmla="*/ 7938 h 15"/>
              <a:gd name="T2" fmla="*/ 0 w 6"/>
              <a:gd name="T3" fmla="*/ 0 h 15"/>
              <a:gd name="T4" fmla="*/ 1058 w 6"/>
              <a:gd name="T5" fmla="*/ 0 h 15"/>
              <a:gd name="T6" fmla="*/ 3175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6" y="15"/>
                </a:moveTo>
                <a:lnTo>
                  <a:pt x="0" y="0"/>
                </a:lnTo>
                <a:lnTo>
                  <a:pt x="2" y="0"/>
                </a:lnTo>
                <a:lnTo>
                  <a:pt x="6"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2" name="Freeform 70">
            <a:extLst>
              <a:ext uri="{FF2B5EF4-FFF2-40B4-BE49-F238E27FC236}">
                <a16:creationId xmlns:a16="http://schemas.microsoft.com/office/drawing/2014/main" id="{7CD423D8-5AC3-D64F-A7FF-B7D58A647FC5}"/>
              </a:ext>
            </a:extLst>
          </p:cNvPr>
          <p:cNvSpPr>
            <a:spLocks/>
          </p:cNvSpPr>
          <p:nvPr/>
        </p:nvSpPr>
        <p:spPr bwMode="auto">
          <a:xfrm>
            <a:off x="3421063" y="3719513"/>
            <a:ext cx="14287" cy="17462"/>
          </a:xfrm>
          <a:custGeom>
            <a:avLst/>
            <a:gdLst>
              <a:gd name="T0" fmla="*/ 0 w 25"/>
              <a:gd name="T1" fmla="*/ 2117 h 33"/>
              <a:gd name="T2" fmla="*/ 10287 w 25"/>
              <a:gd name="T3" fmla="*/ 0 h 33"/>
              <a:gd name="T4" fmla="*/ 12001 w 25"/>
              <a:gd name="T5" fmla="*/ 7408 h 33"/>
              <a:gd name="T6" fmla="*/ 14287 w 25"/>
              <a:gd name="T7" fmla="*/ 14816 h 33"/>
              <a:gd name="T8" fmla="*/ 4000 w 25"/>
              <a:gd name="T9" fmla="*/ 17462 h 33"/>
              <a:gd name="T10" fmla="*/ 2286 w 25"/>
              <a:gd name="T11" fmla="*/ 10054 h 33"/>
              <a:gd name="T12" fmla="*/ 0 w 25"/>
              <a:gd name="T13" fmla="*/ 211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0" y="4"/>
                </a:moveTo>
                <a:lnTo>
                  <a:pt x="18" y="0"/>
                </a:lnTo>
                <a:lnTo>
                  <a:pt x="21" y="14"/>
                </a:lnTo>
                <a:lnTo>
                  <a:pt x="25" y="28"/>
                </a:lnTo>
                <a:lnTo>
                  <a:pt x="7" y="33"/>
                </a:lnTo>
                <a:lnTo>
                  <a:pt x="4" y="19"/>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3" name="Freeform 71">
            <a:extLst>
              <a:ext uri="{FF2B5EF4-FFF2-40B4-BE49-F238E27FC236}">
                <a16:creationId xmlns:a16="http://schemas.microsoft.com/office/drawing/2014/main" id="{D6C927A8-58E0-0543-8DD7-A8EA658C014D}"/>
              </a:ext>
            </a:extLst>
          </p:cNvPr>
          <p:cNvSpPr>
            <a:spLocks/>
          </p:cNvSpPr>
          <p:nvPr/>
        </p:nvSpPr>
        <p:spPr bwMode="auto">
          <a:xfrm>
            <a:off x="3430588" y="3717925"/>
            <a:ext cx="1587" cy="7938"/>
          </a:xfrm>
          <a:custGeom>
            <a:avLst/>
            <a:gdLst>
              <a:gd name="T0" fmla="*/ 1587 w 3"/>
              <a:gd name="T1" fmla="*/ 7938 h 15"/>
              <a:gd name="T2" fmla="*/ 0 w 3"/>
              <a:gd name="T3" fmla="*/ 529 h 15"/>
              <a:gd name="T4" fmla="*/ 529 w 3"/>
              <a:gd name="T5" fmla="*/ 0 h 15"/>
              <a:gd name="T6" fmla="*/ 1587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15"/>
                </a:moveTo>
                <a:lnTo>
                  <a:pt x="0" y="1"/>
                </a:lnTo>
                <a:lnTo>
                  <a:pt x="1" y="0"/>
                </a:lnTo>
                <a:lnTo>
                  <a:pt x="3"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4" name="Freeform 72">
            <a:extLst>
              <a:ext uri="{FF2B5EF4-FFF2-40B4-BE49-F238E27FC236}">
                <a16:creationId xmlns:a16="http://schemas.microsoft.com/office/drawing/2014/main" id="{5684D5D4-128F-9440-840A-96E4CA6F5398}"/>
              </a:ext>
            </a:extLst>
          </p:cNvPr>
          <p:cNvSpPr>
            <a:spLocks/>
          </p:cNvSpPr>
          <p:nvPr/>
        </p:nvSpPr>
        <p:spPr bwMode="auto">
          <a:xfrm>
            <a:off x="3432175" y="3716338"/>
            <a:ext cx="11113" cy="17462"/>
          </a:xfrm>
          <a:custGeom>
            <a:avLst/>
            <a:gdLst>
              <a:gd name="T0" fmla="*/ 0 w 22"/>
              <a:gd name="T1" fmla="*/ 1637 h 32"/>
              <a:gd name="T2" fmla="*/ 9092 w 22"/>
              <a:gd name="T3" fmla="*/ 0 h 32"/>
              <a:gd name="T4" fmla="*/ 10103 w 22"/>
              <a:gd name="T5" fmla="*/ 7640 h 32"/>
              <a:gd name="T6" fmla="*/ 11113 w 22"/>
              <a:gd name="T7" fmla="*/ 16371 h 32"/>
              <a:gd name="T8" fmla="*/ 2526 w 22"/>
              <a:gd name="T9" fmla="*/ 17462 h 32"/>
              <a:gd name="T10" fmla="*/ 1010 w 22"/>
              <a:gd name="T11" fmla="*/ 9822 h 32"/>
              <a:gd name="T12" fmla="*/ 0 w 22"/>
              <a:gd name="T13" fmla="*/ 163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2">
                <a:moveTo>
                  <a:pt x="0" y="3"/>
                </a:moveTo>
                <a:lnTo>
                  <a:pt x="18" y="0"/>
                </a:lnTo>
                <a:lnTo>
                  <a:pt x="20" y="14"/>
                </a:lnTo>
                <a:lnTo>
                  <a:pt x="22" y="30"/>
                </a:lnTo>
                <a:lnTo>
                  <a:pt x="5" y="32"/>
                </a:lnTo>
                <a:lnTo>
                  <a:pt x="2" y="18"/>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5" name="Freeform 73">
            <a:extLst>
              <a:ext uri="{FF2B5EF4-FFF2-40B4-BE49-F238E27FC236}">
                <a16:creationId xmlns:a16="http://schemas.microsoft.com/office/drawing/2014/main" id="{3417F83A-4B46-F942-BB26-17D91DBD2F36}"/>
              </a:ext>
            </a:extLst>
          </p:cNvPr>
          <p:cNvSpPr>
            <a:spLocks/>
          </p:cNvSpPr>
          <p:nvPr/>
        </p:nvSpPr>
        <p:spPr bwMode="auto">
          <a:xfrm>
            <a:off x="3441700" y="3716338"/>
            <a:ext cx="1588" cy="7937"/>
          </a:xfrm>
          <a:custGeom>
            <a:avLst/>
            <a:gdLst>
              <a:gd name="T0" fmla="*/ 1588 w 2"/>
              <a:gd name="T1" fmla="*/ 7937 h 14"/>
              <a:gd name="T2" fmla="*/ 0 w 2"/>
              <a:gd name="T3" fmla="*/ 0 h 14"/>
              <a:gd name="T4" fmla="*/ 1588 w 2"/>
              <a:gd name="T5" fmla="*/ 0 h 14"/>
              <a:gd name="T6" fmla="*/ 1588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2" y="0"/>
                </a:lnTo>
                <a:lnTo>
                  <a:pt x="2"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6" name="Freeform 74">
            <a:extLst>
              <a:ext uri="{FF2B5EF4-FFF2-40B4-BE49-F238E27FC236}">
                <a16:creationId xmlns:a16="http://schemas.microsoft.com/office/drawing/2014/main" id="{AEBEF54F-42BC-C041-AEB1-004C7631229E}"/>
              </a:ext>
            </a:extLst>
          </p:cNvPr>
          <p:cNvSpPr>
            <a:spLocks/>
          </p:cNvSpPr>
          <p:nvPr/>
        </p:nvSpPr>
        <p:spPr bwMode="auto">
          <a:xfrm>
            <a:off x="3441700" y="3716338"/>
            <a:ext cx="11113" cy="15875"/>
          </a:xfrm>
          <a:custGeom>
            <a:avLst/>
            <a:gdLst>
              <a:gd name="T0" fmla="*/ 0 w 20"/>
              <a:gd name="T1" fmla="*/ 512 h 31"/>
              <a:gd name="T2" fmla="*/ 10002 w 20"/>
              <a:gd name="T3" fmla="*/ 0 h 31"/>
              <a:gd name="T4" fmla="*/ 10557 w 20"/>
              <a:gd name="T5" fmla="*/ 7681 h 31"/>
              <a:gd name="T6" fmla="*/ 11113 w 20"/>
              <a:gd name="T7" fmla="*/ 14851 h 31"/>
              <a:gd name="T8" fmla="*/ 556 w 20"/>
              <a:gd name="T9" fmla="*/ 15875 h 31"/>
              <a:gd name="T10" fmla="*/ 0 w 20"/>
              <a:gd name="T11" fmla="*/ 7681 h 31"/>
              <a:gd name="T12" fmla="*/ 0 w 20"/>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0" y="1"/>
                </a:moveTo>
                <a:lnTo>
                  <a:pt x="18" y="0"/>
                </a:lnTo>
                <a:lnTo>
                  <a:pt x="19" y="15"/>
                </a:lnTo>
                <a:lnTo>
                  <a:pt x="20" y="29"/>
                </a:lnTo>
                <a:lnTo>
                  <a:pt x="1" y="31"/>
                </a:lnTo>
                <a:lnTo>
                  <a:pt x="0" y="15"/>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7" name="Freeform 75">
            <a:extLst>
              <a:ext uri="{FF2B5EF4-FFF2-40B4-BE49-F238E27FC236}">
                <a16:creationId xmlns:a16="http://schemas.microsoft.com/office/drawing/2014/main" id="{1DD03C64-91E4-F34B-B84C-EF2A1F59D408}"/>
              </a:ext>
            </a:extLst>
          </p:cNvPr>
          <p:cNvSpPr>
            <a:spLocks/>
          </p:cNvSpPr>
          <p:nvPr/>
        </p:nvSpPr>
        <p:spPr bwMode="auto">
          <a:xfrm>
            <a:off x="3451225" y="3716338"/>
            <a:ext cx="1588" cy="7937"/>
          </a:xfrm>
          <a:custGeom>
            <a:avLst/>
            <a:gdLst>
              <a:gd name="T0" fmla="*/ 1588 w 1"/>
              <a:gd name="T1" fmla="*/ 7937 h 15"/>
              <a:gd name="T2" fmla="*/ 0 w 1"/>
              <a:gd name="T3" fmla="*/ 0 h 15"/>
              <a:gd name="T4" fmla="*/ 1588 w 1"/>
              <a:gd name="T5" fmla="*/ 0 h 15"/>
              <a:gd name="T6" fmla="*/ 1588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15"/>
                </a:moveTo>
                <a:lnTo>
                  <a:pt x="0" y="0"/>
                </a:lnTo>
                <a:lnTo>
                  <a:pt x="1" y="0"/>
                </a:lnTo>
                <a:lnTo>
                  <a:pt x="1"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8" name="Freeform 76">
            <a:extLst>
              <a:ext uri="{FF2B5EF4-FFF2-40B4-BE49-F238E27FC236}">
                <a16:creationId xmlns:a16="http://schemas.microsoft.com/office/drawing/2014/main" id="{23389957-F9E8-4047-B18D-060CB294FC61}"/>
              </a:ext>
            </a:extLst>
          </p:cNvPr>
          <p:cNvSpPr>
            <a:spLocks/>
          </p:cNvSpPr>
          <p:nvPr/>
        </p:nvSpPr>
        <p:spPr bwMode="auto">
          <a:xfrm>
            <a:off x="3452813" y="3716338"/>
            <a:ext cx="4787900" cy="15875"/>
          </a:xfrm>
          <a:custGeom>
            <a:avLst/>
            <a:gdLst>
              <a:gd name="T0" fmla="*/ 0 w 9050"/>
              <a:gd name="T1" fmla="*/ 0 h 29"/>
              <a:gd name="T2" fmla="*/ 4787900 w 9050"/>
              <a:gd name="T3" fmla="*/ 0 h 29"/>
              <a:gd name="T4" fmla="*/ 4787900 w 9050"/>
              <a:gd name="T5" fmla="*/ 8211 h 29"/>
              <a:gd name="T6" fmla="*/ 4787900 w 9050"/>
              <a:gd name="T7" fmla="*/ 15875 h 29"/>
              <a:gd name="T8" fmla="*/ 0 w 9050"/>
              <a:gd name="T9" fmla="*/ 15875 h 29"/>
              <a:gd name="T10" fmla="*/ 0 w 9050"/>
              <a:gd name="T11" fmla="*/ 8211 h 29"/>
              <a:gd name="T12" fmla="*/ 0 w 9050"/>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50" h="29">
                <a:moveTo>
                  <a:pt x="0" y="0"/>
                </a:moveTo>
                <a:lnTo>
                  <a:pt x="9050" y="0"/>
                </a:lnTo>
                <a:lnTo>
                  <a:pt x="9050" y="15"/>
                </a:lnTo>
                <a:lnTo>
                  <a:pt x="9050" y="29"/>
                </a:lnTo>
                <a:lnTo>
                  <a:pt x="0" y="29"/>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89" name="Freeform 77">
            <a:extLst>
              <a:ext uri="{FF2B5EF4-FFF2-40B4-BE49-F238E27FC236}">
                <a16:creationId xmlns:a16="http://schemas.microsoft.com/office/drawing/2014/main" id="{63FC6A30-8C61-7642-B35F-CDFA589E4D3E}"/>
              </a:ext>
            </a:extLst>
          </p:cNvPr>
          <p:cNvSpPr>
            <a:spLocks/>
          </p:cNvSpPr>
          <p:nvPr/>
        </p:nvSpPr>
        <p:spPr bwMode="auto">
          <a:xfrm>
            <a:off x="8240713" y="3716338"/>
            <a:ext cx="1587" cy="7937"/>
          </a:xfrm>
          <a:custGeom>
            <a:avLst/>
            <a:gdLst>
              <a:gd name="T0" fmla="*/ 0 w 2"/>
              <a:gd name="T1" fmla="*/ 7937 h 15"/>
              <a:gd name="T2" fmla="*/ 0 w 2"/>
              <a:gd name="T3" fmla="*/ 0 h 15"/>
              <a:gd name="T4" fmla="*/ 1587 w 2"/>
              <a:gd name="T5" fmla="*/ 0 h 15"/>
              <a:gd name="T6" fmla="*/ 0 w 2"/>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
                <a:moveTo>
                  <a:pt x="0" y="15"/>
                </a:moveTo>
                <a:lnTo>
                  <a:pt x="0" y="0"/>
                </a:lnTo>
                <a:lnTo>
                  <a:pt x="2"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0" name="Freeform 78">
            <a:extLst>
              <a:ext uri="{FF2B5EF4-FFF2-40B4-BE49-F238E27FC236}">
                <a16:creationId xmlns:a16="http://schemas.microsoft.com/office/drawing/2014/main" id="{B9E789A0-73EA-4C4F-9DBC-C29DB6E82311}"/>
              </a:ext>
            </a:extLst>
          </p:cNvPr>
          <p:cNvSpPr>
            <a:spLocks/>
          </p:cNvSpPr>
          <p:nvPr/>
        </p:nvSpPr>
        <p:spPr bwMode="auto">
          <a:xfrm>
            <a:off x="8240713" y="3716338"/>
            <a:ext cx="11112" cy="15875"/>
          </a:xfrm>
          <a:custGeom>
            <a:avLst/>
            <a:gdLst>
              <a:gd name="T0" fmla="*/ 1667 w 20"/>
              <a:gd name="T1" fmla="*/ 0 h 31"/>
              <a:gd name="T2" fmla="*/ 11112 w 20"/>
              <a:gd name="T3" fmla="*/ 512 h 31"/>
              <a:gd name="T4" fmla="*/ 11112 w 20"/>
              <a:gd name="T5" fmla="*/ 7681 h 31"/>
              <a:gd name="T6" fmla="*/ 10556 w 20"/>
              <a:gd name="T7" fmla="*/ 15875 h 31"/>
              <a:gd name="T8" fmla="*/ 0 w 20"/>
              <a:gd name="T9" fmla="*/ 14851 h 31"/>
              <a:gd name="T10" fmla="*/ 556 w 20"/>
              <a:gd name="T11" fmla="*/ 7681 h 31"/>
              <a:gd name="T12" fmla="*/ 1667 w 20"/>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3" y="0"/>
                </a:moveTo>
                <a:lnTo>
                  <a:pt x="20" y="1"/>
                </a:lnTo>
                <a:lnTo>
                  <a:pt x="20" y="15"/>
                </a:lnTo>
                <a:lnTo>
                  <a:pt x="19" y="31"/>
                </a:lnTo>
                <a:lnTo>
                  <a:pt x="0" y="29"/>
                </a:lnTo>
                <a:lnTo>
                  <a:pt x="1" y="15"/>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1" name="Freeform 79">
            <a:extLst>
              <a:ext uri="{FF2B5EF4-FFF2-40B4-BE49-F238E27FC236}">
                <a16:creationId xmlns:a16="http://schemas.microsoft.com/office/drawing/2014/main" id="{624AE5B0-6346-2C42-B6C1-87C18CB1672D}"/>
              </a:ext>
            </a:extLst>
          </p:cNvPr>
          <p:cNvSpPr>
            <a:spLocks/>
          </p:cNvSpPr>
          <p:nvPr/>
        </p:nvSpPr>
        <p:spPr bwMode="auto">
          <a:xfrm>
            <a:off x="8251825" y="3716338"/>
            <a:ext cx="1588" cy="7937"/>
          </a:xfrm>
          <a:custGeom>
            <a:avLst/>
            <a:gdLst>
              <a:gd name="T0" fmla="*/ 0 w 3"/>
              <a:gd name="T1" fmla="*/ 7937 h 14"/>
              <a:gd name="T2" fmla="*/ 0 w 3"/>
              <a:gd name="T3" fmla="*/ 0 h 14"/>
              <a:gd name="T4" fmla="*/ 1588 w 3"/>
              <a:gd name="T5" fmla="*/ 0 h 14"/>
              <a:gd name="T6" fmla="*/ 0 w 3"/>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14"/>
                </a:moveTo>
                <a:lnTo>
                  <a:pt x="0" y="0"/>
                </a:lnTo>
                <a:lnTo>
                  <a:pt x="3" y="0"/>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2" name="Freeform 80">
            <a:extLst>
              <a:ext uri="{FF2B5EF4-FFF2-40B4-BE49-F238E27FC236}">
                <a16:creationId xmlns:a16="http://schemas.microsoft.com/office/drawing/2014/main" id="{981DA022-FBF0-424F-8ED1-1BDAD6526B52}"/>
              </a:ext>
            </a:extLst>
          </p:cNvPr>
          <p:cNvSpPr>
            <a:spLocks/>
          </p:cNvSpPr>
          <p:nvPr/>
        </p:nvSpPr>
        <p:spPr bwMode="auto">
          <a:xfrm>
            <a:off x="8250238" y="3716338"/>
            <a:ext cx="11112" cy="17462"/>
          </a:xfrm>
          <a:custGeom>
            <a:avLst/>
            <a:gdLst>
              <a:gd name="T0" fmla="*/ 2525 w 22"/>
              <a:gd name="T1" fmla="*/ 0 h 32"/>
              <a:gd name="T2" fmla="*/ 11112 w 22"/>
              <a:gd name="T3" fmla="*/ 1637 h 32"/>
              <a:gd name="T4" fmla="*/ 10102 w 22"/>
              <a:gd name="T5" fmla="*/ 9822 h 32"/>
              <a:gd name="T6" fmla="*/ 9092 w 22"/>
              <a:gd name="T7" fmla="*/ 17462 h 32"/>
              <a:gd name="T8" fmla="*/ 0 w 22"/>
              <a:gd name="T9" fmla="*/ 16371 h 32"/>
              <a:gd name="T10" fmla="*/ 1010 w 22"/>
              <a:gd name="T11" fmla="*/ 7640 h 32"/>
              <a:gd name="T12" fmla="*/ 2525 w 22"/>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2">
                <a:moveTo>
                  <a:pt x="5" y="0"/>
                </a:moveTo>
                <a:lnTo>
                  <a:pt x="22" y="3"/>
                </a:lnTo>
                <a:lnTo>
                  <a:pt x="20" y="18"/>
                </a:lnTo>
                <a:lnTo>
                  <a:pt x="18" y="32"/>
                </a:lnTo>
                <a:lnTo>
                  <a:pt x="0" y="30"/>
                </a:lnTo>
                <a:lnTo>
                  <a:pt x="2" y="14"/>
                </a:lnTo>
                <a:lnTo>
                  <a:pt x="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3" name="Freeform 81">
            <a:extLst>
              <a:ext uri="{FF2B5EF4-FFF2-40B4-BE49-F238E27FC236}">
                <a16:creationId xmlns:a16="http://schemas.microsoft.com/office/drawing/2014/main" id="{F2EC5272-F014-984B-841A-A754995026A5}"/>
              </a:ext>
            </a:extLst>
          </p:cNvPr>
          <p:cNvSpPr>
            <a:spLocks/>
          </p:cNvSpPr>
          <p:nvPr/>
        </p:nvSpPr>
        <p:spPr bwMode="auto">
          <a:xfrm>
            <a:off x="8261350" y="3717925"/>
            <a:ext cx="1588" cy="7938"/>
          </a:xfrm>
          <a:custGeom>
            <a:avLst/>
            <a:gdLst>
              <a:gd name="T0" fmla="*/ 0 w 3"/>
              <a:gd name="T1" fmla="*/ 7938 h 15"/>
              <a:gd name="T2" fmla="*/ 1059 w 3"/>
              <a:gd name="T3" fmla="*/ 0 h 15"/>
              <a:gd name="T4" fmla="*/ 1588 w 3"/>
              <a:gd name="T5" fmla="*/ 529 h 15"/>
              <a:gd name="T6" fmla="*/ 0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0" y="15"/>
                </a:moveTo>
                <a:lnTo>
                  <a:pt x="2" y="0"/>
                </a:lnTo>
                <a:lnTo>
                  <a:pt x="3" y="1"/>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4" name="Freeform 82">
            <a:extLst>
              <a:ext uri="{FF2B5EF4-FFF2-40B4-BE49-F238E27FC236}">
                <a16:creationId xmlns:a16="http://schemas.microsoft.com/office/drawing/2014/main" id="{77904B21-0721-E44E-917D-789A6F73B879}"/>
              </a:ext>
            </a:extLst>
          </p:cNvPr>
          <p:cNvSpPr>
            <a:spLocks/>
          </p:cNvSpPr>
          <p:nvPr/>
        </p:nvSpPr>
        <p:spPr bwMode="auto">
          <a:xfrm>
            <a:off x="8258175" y="3719513"/>
            <a:ext cx="14288" cy="17462"/>
          </a:xfrm>
          <a:custGeom>
            <a:avLst/>
            <a:gdLst>
              <a:gd name="T0" fmla="*/ 4001 w 25"/>
              <a:gd name="T1" fmla="*/ 0 h 33"/>
              <a:gd name="T2" fmla="*/ 14288 w 25"/>
              <a:gd name="T3" fmla="*/ 2117 h 33"/>
              <a:gd name="T4" fmla="*/ 12573 w 25"/>
              <a:gd name="T5" fmla="*/ 10054 h 33"/>
              <a:gd name="T6" fmla="*/ 10287 w 25"/>
              <a:gd name="T7" fmla="*/ 17462 h 33"/>
              <a:gd name="T8" fmla="*/ 0 w 25"/>
              <a:gd name="T9" fmla="*/ 14816 h 33"/>
              <a:gd name="T10" fmla="*/ 2286 w 25"/>
              <a:gd name="T11" fmla="*/ 7408 h 33"/>
              <a:gd name="T12" fmla="*/ 4001 w 25"/>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7" y="0"/>
                </a:moveTo>
                <a:lnTo>
                  <a:pt x="25" y="4"/>
                </a:lnTo>
                <a:lnTo>
                  <a:pt x="22" y="19"/>
                </a:lnTo>
                <a:lnTo>
                  <a:pt x="18" y="33"/>
                </a:lnTo>
                <a:lnTo>
                  <a:pt x="0" y="28"/>
                </a:lnTo>
                <a:lnTo>
                  <a:pt x="4" y="14"/>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5" name="Freeform 83">
            <a:extLst>
              <a:ext uri="{FF2B5EF4-FFF2-40B4-BE49-F238E27FC236}">
                <a16:creationId xmlns:a16="http://schemas.microsoft.com/office/drawing/2014/main" id="{023A5A15-87BF-D048-AD5E-B92DE69B069F}"/>
              </a:ext>
            </a:extLst>
          </p:cNvPr>
          <p:cNvSpPr>
            <a:spLocks/>
          </p:cNvSpPr>
          <p:nvPr/>
        </p:nvSpPr>
        <p:spPr bwMode="auto">
          <a:xfrm>
            <a:off x="8270875" y="3721100"/>
            <a:ext cx="3175" cy="7938"/>
          </a:xfrm>
          <a:custGeom>
            <a:avLst/>
            <a:gdLst>
              <a:gd name="T0" fmla="*/ 0 w 6"/>
              <a:gd name="T1" fmla="*/ 7938 h 15"/>
              <a:gd name="T2" fmla="*/ 1588 w 6"/>
              <a:gd name="T3" fmla="*/ 0 h 15"/>
              <a:gd name="T4" fmla="*/ 3175 w 6"/>
              <a:gd name="T5" fmla="*/ 0 h 15"/>
              <a:gd name="T6" fmla="*/ 0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0" y="15"/>
                </a:moveTo>
                <a:lnTo>
                  <a:pt x="3" y="0"/>
                </a:lnTo>
                <a:lnTo>
                  <a:pt x="6"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6" name="Freeform 84">
            <a:extLst>
              <a:ext uri="{FF2B5EF4-FFF2-40B4-BE49-F238E27FC236}">
                <a16:creationId xmlns:a16="http://schemas.microsoft.com/office/drawing/2014/main" id="{74A03600-8D66-154C-B0E1-B96BE7149373}"/>
              </a:ext>
            </a:extLst>
          </p:cNvPr>
          <p:cNvSpPr>
            <a:spLocks/>
          </p:cNvSpPr>
          <p:nvPr/>
        </p:nvSpPr>
        <p:spPr bwMode="auto">
          <a:xfrm>
            <a:off x="8267700" y="3721100"/>
            <a:ext cx="14288" cy="19050"/>
          </a:xfrm>
          <a:custGeom>
            <a:avLst/>
            <a:gdLst>
              <a:gd name="T0" fmla="*/ 5821 w 27"/>
              <a:gd name="T1" fmla="*/ 0 h 35"/>
              <a:gd name="T2" fmla="*/ 14288 w 27"/>
              <a:gd name="T3" fmla="*/ 3266 h 35"/>
              <a:gd name="T4" fmla="*/ 11642 w 27"/>
              <a:gd name="T5" fmla="*/ 10886 h 35"/>
              <a:gd name="T6" fmla="*/ 8467 w 27"/>
              <a:gd name="T7" fmla="*/ 19050 h 35"/>
              <a:gd name="T8" fmla="*/ 0 w 27"/>
              <a:gd name="T9" fmla="*/ 15240 h 35"/>
              <a:gd name="T10" fmla="*/ 2646 w 27"/>
              <a:gd name="T11" fmla="*/ 8164 h 35"/>
              <a:gd name="T12" fmla="*/ 5821 w 2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11" y="0"/>
                </a:moveTo>
                <a:lnTo>
                  <a:pt x="27" y="6"/>
                </a:lnTo>
                <a:lnTo>
                  <a:pt x="22" y="20"/>
                </a:lnTo>
                <a:lnTo>
                  <a:pt x="16" y="35"/>
                </a:lnTo>
                <a:lnTo>
                  <a:pt x="0" y="28"/>
                </a:lnTo>
                <a:lnTo>
                  <a:pt x="5" y="15"/>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7" name="Freeform 85">
            <a:extLst>
              <a:ext uri="{FF2B5EF4-FFF2-40B4-BE49-F238E27FC236}">
                <a16:creationId xmlns:a16="http://schemas.microsoft.com/office/drawing/2014/main" id="{5411EDE7-A9D1-DB45-9060-F41F322CE1A3}"/>
              </a:ext>
            </a:extLst>
          </p:cNvPr>
          <p:cNvSpPr>
            <a:spLocks/>
          </p:cNvSpPr>
          <p:nvPr/>
        </p:nvSpPr>
        <p:spPr bwMode="auto">
          <a:xfrm>
            <a:off x="8278813" y="3724275"/>
            <a:ext cx="3175" cy="7938"/>
          </a:xfrm>
          <a:custGeom>
            <a:avLst/>
            <a:gdLst>
              <a:gd name="T0" fmla="*/ 0 w 6"/>
              <a:gd name="T1" fmla="*/ 7938 h 14"/>
              <a:gd name="T2" fmla="*/ 2646 w 6"/>
              <a:gd name="T3" fmla="*/ 0 h 14"/>
              <a:gd name="T4" fmla="*/ 3175 w 6"/>
              <a:gd name="T5" fmla="*/ 567 h 14"/>
              <a:gd name="T6" fmla="*/ 0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8" name="Freeform 86">
            <a:extLst>
              <a:ext uri="{FF2B5EF4-FFF2-40B4-BE49-F238E27FC236}">
                <a16:creationId xmlns:a16="http://schemas.microsoft.com/office/drawing/2014/main" id="{A0111AF0-1941-BE4B-85E3-3A6E6E533827}"/>
              </a:ext>
            </a:extLst>
          </p:cNvPr>
          <p:cNvSpPr>
            <a:spLocks/>
          </p:cNvSpPr>
          <p:nvPr/>
        </p:nvSpPr>
        <p:spPr bwMode="auto">
          <a:xfrm>
            <a:off x="8275638" y="3724275"/>
            <a:ext cx="15875" cy="19050"/>
          </a:xfrm>
          <a:custGeom>
            <a:avLst/>
            <a:gdLst>
              <a:gd name="T0" fmla="*/ 6879 w 30"/>
              <a:gd name="T1" fmla="*/ 0 h 35"/>
              <a:gd name="T2" fmla="*/ 15875 w 30"/>
              <a:gd name="T3" fmla="*/ 4354 h 35"/>
              <a:gd name="T4" fmla="*/ 12171 w 30"/>
              <a:gd name="T5" fmla="*/ 11430 h 35"/>
              <a:gd name="T6" fmla="*/ 8996 w 30"/>
              <a:gd name="T7" fmla="*/ 19050 h 35"/>
              <a:gd name="T8" fmla="*/ 0 w 30"/>
              <a:gd name="T9" fmla="*/ 14151 h 35"/>
              <a:gd name="T10" fmla="*/ 3704 w 30"/>
              <a:gd name="T11" fmla="*/ 7076 h 35"/>
              <a:gd name="T12" fmla="*/ 6879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3" y="0"/>
                </a:moveTo>
                <a:lnTo>
                  <a:pt x="30" y="8"/>
                </a:lnTo>
                <a:lnTo>
                  <a:pt x="23" y="21"/>
                </a:lnTo>
                <a:lnTo>
                  <a:pt x="17" y="35"/>
                </a:lnTo>
                <a:lnTo>
                  <a:pt x="0" y="26"/>
                </a:lnTo>
                <a:lnTo>
                  <a:pt x="7" y="13"/>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899" name="Freeform 87">
            <a:extLst>
              <a:ext uri="{FF2B5EF4-FFF2-40B4-BE49-F238E27FC236}">
                <a16:creationId xmlns:a16="http://schemas.microsoft.com/office/drawing/2014/main" id="{32AD6D53-B8FF-8D44-B2D9-0CB418DC8D1E}"/>
              </a:ext>
            </a:extLst>
          </p:cNvPr>
          <p:cNvSpPr>
            <a:spLocks/>
          </p:cNvSpPr>
          <p:nvPr/>
        </p:nvSpPr>
        <p:spPr bwMode="auto">
          <a:xfrm>
            <a:off x="8288338" y="3729038"/>
            <a:ext cx="3175" cy="6350"/>
          </a:xfrm>
          <a:custGeom>
            <a:avLst/>
            <a:gdLst>
              <a:gd name="T0" fmla="*/ 0 w 8"/>
              <a:gd name="T1" fmla="*/ 6350 h 13"/>
              <a:gd name="T2" fmla="*/ 2778 w 8"/>
              <a:gd name="T3" fmla="*/ 0 h 13"/>
              <a:gd name="T4" fmla="*/ 3175 w 8"/>
              <a:gd name="T5" fmla="*/ 488 h 13"/>
              <a:gd name="T6" fmla="*/ 0 w 8"/>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1"/>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0" name="Freeform 88">
            <a:extLst>
              <a:ext uri="{FF2B5EF4-FFF2-40B4-BE49-F238E27FC236}">
                <a16:creationId xmlns:a16="http://schemas.microsoft.com/office/drawing/2014/main" id="{3E9CD63C-08B9-F145-8557-B9F4F77FF2DF}"/>
              </a:ext>
            </a:extLst>
          </p:cNvPr>
          <p:cNvSpPr>
            <a:spLocks/>
          </p:cNvSpPr>
          <p:nvPr/>
        </p:nvSpPr>
        <p:spPr bwMode="auto">
          <a:xfrm>
            <a:off x="8283575" y="3729038"/>
            <a:ext cx="15875" cy="19050"/>
          </a:xfrm>
          <a:custGeom>
            <a:avLst/>
            <a:gdLst>
              <a:gd name="T0" fmla="*/ 7937 w 30"/>
              <a:gd name="T1" fmla="*/ 0 h 34"/>
              <a:gd name="T2" fmla="*/ 15875 w 30"/>
              <a:gd name="T3" fmla="*/ 5043 h 34"/>
              <a:gd name="T4" fmla="*/ 11642 w 30"/>
              <a:gd name="T5" fmla="*/ 11766 h 34"/>
              <a:gd name="T6" fmla="*/ 7937 w 30"/>
              <a:gd name="T7" fmla="*/ 19050 h 34"/>
              <a:gd name="T8" fmla="*/ 0 w 30"/>
              <a:gd name="T9" fmla="*/ 13447 h 34"/>
              <a:gd name="T10" fmla="*/ 3704 w 30"/>
              <a:gd name="T11" fmla="*/ 6724 h 34"/>
              <a:gd name="T12" fmla="*/ 7937 w 30"/>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4">
                <a:moveTo>
                  <a:pt x="15" y="0"/>
                </a:moveTo>
                <a:lnTo>
                  <a:pt x="30" y="9"/>
                </a:lnTo>
                <a:lnTo>
                  <a:pt x="22" y="21"/>
                </a:lnTo>
                <a:lnTo>
                  <a:pt x="15" y="34"/>
                </a:lnTo>
                <a:lnTo>
                  <a:pt x="0" y="24"/>
                </a:lnTo>
                <a:lnTo>
                  <a:pt x="7" y="12"/>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1" name="Freeform 89">
            <a:extLst>
              <a:ext uri="{FF2B5EF4-FFF2-40B4-BE49-F238E27FC236}">
                <a16:creationId xmlns:a16="http://schemas.microsoft.com/office/drawing/2014/main" id="{AE3BDA88-9903-0944-A306-1175A9725239}"/>
              </a:ext>
            </a:extLst>
          </p:cNvPr>
          <p:cNvSpPr>
            <a:spLocks/>
          </p:cNvSpPr>
          <p:nvPr/>
        </p:nvSpPr>
        <p:spPr bwMode="auto">
          <a:xfrm>
            <a:off x="8296275" y="3733800"/>
            <a:ext cx="4763" cy="6350"/>
          </a:xfrm>
          <a:custGeom>
            <a:avLst/>
            <a:gdLst>
              <a:gd name="T0" fmla="*/ 0 w 9"/>
              <a:gd name="T1" fmla="*/ 6350 h 12"/>
              <a:gd name="T2" fmla="*/ 4234 w 9"/>
              <a:gd name="T3" fmla="*/ 0 h 12"/>
              <a:gd name="T4" fmla="*/ 4763 w 9"/>
              <a:gd name="T5" fmla="*/ 0 h 12"/>
              <a:gd name="T6" fmla="*/ 0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0"/>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2" name="Freeform 90">
            <a:extLst>
              <a:ext uri="{FF2B5EF4-FFF2-40B4-BE49-F238E27FC236}">
                <a16:creationId xmlns:a16="http://schemas.microsoft.com/office/drawing/2014/main" id="{70359E74-93FB-0246-B0FC-AD156D3BF71A}"/>
              </a:ext>
            </a:extLst>
          </p:cNvPr>
          <p:cNvSpPr>
            <a:spLocks/>
          </p:cNvSpPr>
          <p:nvPr/>
        </p:nvSpPr>
        <p:spPr bwMode="auto">
          <a:xfrm>
            <a:off x="8291513" y="3733800"/>
            <a:ext cx="17462" cy="19050"/>
          </a:xfrm>
          <a:custGeom>
            <a:avLst/>
            <a:gdLst>
              <a:gd name="T0" fmla="*/ 9277 w 32"/>
              <a:gd name="T1" fmla="*/ 0 h 34"/>
              <a:gd name="T2" fmla="*/ 17462 w 32"/>
              <a:gd name="T3" fmla="*/ 6163 h 34"/>
              <a:gd name="T4" fmla="*/ 12005 w 32"/>
              <a:gd name="T5" fmla="*/ 12887 h 34"/>
              <a:gd name="T6" fmla="*/ 7640 w 32"/>
              <a:gd name="T7" fmla="*/ 19050 h 34"/>
              <a:gd name="T8" fmla="*/ 0 w 32"/>
              <a:gd name="T9" fmla="*/ 13447 h 34"/>
              <a:gd name="T10" fmla="*/ 4366 w 32"/>
              <a:gd name="T11" fmla="*/ 6724 h 34"/>
              <a:gd name="T12" fmla="*/ 9277 w 3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7" y="0"/>
                </a:moveTo>
                <a:lnTo>
                  <a:pt x="32" y="11"/>
                </a:lnTo>
                <a:lnTo>
                  <a:pt x="22" y="23"/>
                </a:lnTo>
                <a:lnTo>
                  <a:pt x="14" y="34"/>
                </a:lnTo>
                <a:lnTo>
                  <a:pt x="0" y="24"/>
                </a:lnTo>
                <a:lnTo>
                  <a:pt x="8" y="12"/>
                </a:lnTo>
                <a:lnTo>
                  <a:pt x="1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3" name="Freeform 91">
            <a:extLst>
              <a:ext uri="{FF2B5EF4-FFF2-40B4-BE49-F238E27FC236}">
                <a16:creationId xmlns:a16="http://schemas.microsoft.com/office/drawing/2014/main" id="{75E52AC0-DA35-8349-8B83-3C841968E2CE}"/>
              </a:ext>
            </a:extLst>
          </p:cNvPr>
          <p:cNvSpPr>
            <a:spLocks/>
          </p:cNvSpPr>
          <p:nvPr/>
        </p:nvSpPr>
        <p:spPr bwMode="auto">
          <a:xfrm>
            <a:off x="8302625" y="3740150"/>
            <a:ext cx="6350" cy="6350"/>
          </a:xfrm>
          <a:custGeom>
            <a:avLst/>
            <a:gdLst>
              <a:gd name="T0" fmla="*/ 0 w 10"/>
              <a:gd name="T1" fmla="*/ 6350 h 12"/>
              <a:gd name="T2" fmla="*/ 6350 w 10"/>
              <a:gd name="T3" fmla="*/ 0 h 12"/>
              <a:gd name="T4" fmla="*/ 6350 w 10"/>
              <a:gd name="T5" fmla="*/ 529 h 12"/>
              <a:gd name="T6" fmla="*/ 0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10" y="0"/>
                </a:lnTo>
                <a:lnTo>
                  <a:pt x="10" y="1"/>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4" name="Freeform 92">
            <a:extLst>
              <a:ext uri="{FF2B5EF4-FFF2-40B4-BE49-F238E27FC236}">
                <a16:creationId xmlns:a16="http://schemas.microsoft.com/office/drawing/2014/main" id="{20935037-C9E2-114F-BE4F-D72C2A52BD7A}"/>
              </a:ext>
            </a:extLst>
          </p:cNvPr>
          <p:cNvSpPr>
            <a:spLocks/>
          </p:cNvSpPr>
          <p:nvPr/>
        </p:nvSpPr>
        <p:spPr bwMode="auto">
          <a:xfrm>
            <a:off x="8297863" y="3740150"/>
            <a:ext cx="17462" cy="19050"/>
          </a:xfrm>
          <a:custGeom>
            <a:avLst/>
            <a:gdLst>
              <a:gd name="T0" fmla="*/ 10054 w 33"/>
              <a:gd name="T1" fmla="*/ 0 h 34"/>
              <a:gd name="T2" fmla="*/ 17462 w 33"/>
              <a:gd name="T3" fmla="*/ 6724 h 34"/>
              <a:gd name="T4" fmla="*/ 11641 w 33"/>
              <a:gd name="T5" fmla="*/ 12326 h 34"/>
              <a:gd name="T6" fmla="*/ 6879 w 33"/>
              <a:gd name="T7" fmla="*/ 19050 h 34"/>
              <a:gd name="T8" fmla="*/ 0 w 33"/>
              <a:gd name="T9" fmla="*/ 12326 h 34"/>
              <a:gd name="T10" fmla="*/ 4762 w 33"/>
              <a:gd name="T11" fmla="*/ 6163 h 34"/>
              <a:gd name="T12" fmla="*/ 10054 w 33"/>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19" y="0"/>
                </a:moveTo>
                <a:lnTo>
                  <a:pt x="33" y="12"/>
                </a:lnTo>
                <a:lnTo>
                  <a:pt x="22" y="22"/>
                </a:lnTo>
                <a:lnTo>
                  <a:pt x="13" y="34"/>
                </a:lnTo>
                <a:lnTo>
                  <a:pt x="0" y="22"/>
                </a:lnTo>
                <a:lnTo>
                  <a:pt x="9" y="11"/>
                </a:lnTo>
                <a:lnTo>
                  <a:pt x="1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5" name="Freeform 93">
            <a:extLst>
              <a:ext uri="{FF2B5EF4-FFF2-40B4-BE49-F238E27FC236}">
                <a16:creationId xmlns:a16="http://schemas.microsoft.com/office/drawing/2014/main" id="{0873345F-5957-9242-9981-C66DAB798DED}"/>
              </a:ext>
            </a:extLst>
          </p:cNvPr>
          <p:cNvSpPr>
            <a:spLocks/>
          </p:cNvSpPr>
          <p:nvPr/>
        </p:nvSpPr>
        <p:spPr bwMode="auto">
          <a:xfrm>
            <a:off x="8310563" y="3746500"/>
            <a:ext cx="4762" cy="6350"/>
          </a:xfrm>
          <a:custGeom>
            <a:avLst/>
            <a:gdLst>
              <a:gd name="T0" fmla="*/ 0 w 11"/>
              <a:gd name="T1" fmla="*/ 6350 h 10"/>
              <a:gd name="T2" fmla="*/ 4762 w 11"/>
              <a:gd name="T3" fmla="*/ 0 h 10"/>
              <a:gd name="T4" fmla="*/ 4762 w 11"/>
              <a:gd name="T5" fmla="*/ 635 h 10"/>
              <a:gd name="T6" fmla="*/ 0 w 11"/>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10"/>
                </a:moveTo>
                <a:lnTo>
                  <a:pt x="11" y="0"/>
                </a:lnTo>
                <a:lnTo>
                  <a:pt x="11" y="1"/>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6" name="Freeform 94">
            <a:extLst>
              <a:ext uri="{FF2B5EF4-FFF2-40B4-BE49-F238E27FC236}">
                <a16:creationId xmlns:a16="http://schemas.microsoft.com/office/drawing/2014/main" id="{0C7EAC62-15D1-194C-A8CF-D49F4EBD1BD7}"/>
              </a:ext>
            </a:extLst>
          </p:cNvPr>
          <p:cNvSpPr>
            <a:spLocks/>
          </p:cNvSpPr>
          <p:nvPr/>
        </p:nvSpPr>
        <p:spPr bwMode="auto">
          <a:xfrm>
            <a:off x="8304213" y="3748088"/>
            <a:ext cx="17462" cy="17462"/>
          </a:xfrm>
          <a:custGeom>
            <a:avLst/>
            <a:gdLst>
              <a:gd name="T0" fmla="*/ 11641 w 33"/>
              <a:gd name="T1" fmla="*/ 0 h 33"/>
              <a:gd name="T2" fmla="*/ 17462 w 33"/>
              <a:gd name="T3" fmla="*/ 6879 h 33"/>
              <a:gd name="T4" fmla="*/ 12170 w 33"/>
              <a:gd name="T5" fmla="*/ 11641 h 33"/>
              <a:gd name="T6" fmla="*/ 6350 w 33"/>
              <a:gd name="T7" fmla="*/ 17462 h 33"/>
              <a:gd name="T8" fmla="*/ 0 w 33"/>
              <a:gd name="T9" fmla="*/ 10583 h 33"/>
              <a:gd name="T10" fmla="*/ 5821 w 33"/>
              <a:gd name="T11" fmla="*/ 4762 h 33"/>
              <a:gd name="T12" fmla="*/ 11641 w 33"/>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22" y="0"/>
                </a:moveTo>
                <a:lnTo>
                  <a:pt x="33" y="13"/>
                </a:lnTo>
                <a:lnTo>
                  <a:pt x="23" y="22"/>
                </a:lnTo>
                <a:lnTo>
                  <a:pt x="12" y="33"/>
                </a:lnTo>
                <a:lnTo>
                  <a:pt x="0" y="20"/>
                </a:lnTo>
                <a:lnTo>
                  <a:pt x="11" y="9"/>
                </a:lnTo>
                <a:lnTo>
                  <a:pt x="2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7" name="Freeform 95">
            <a:extLst>
              <a:ext uri="{FF2B5EF4-FFF2-40B4-BE49-F238E27FC236}">
                <a16:creationId xmlns:a16="http://schemas.microsoft.com/office/drawing/2014/main" id="{5E6871D7-F4E2-4C4F-8D31-4AA8C9A6758E}"/>
              </a:ext>
            </a:extLst>
          </p:cNvPr>
          <p:cNvSpPr>
            <a:spLocks/>
          </p:cNvSpPr>
          <p:nvPr/>
        </p:nvSpPr>
        <p:spPr bwMode="auto">
          <a:xfrm>
            <a:off x="8316913" y="3754438"/>
            <a:ext cx="6350" cy="4762"/>
          </a:xfrm>
          <a:custGeom>
            <a:avLst/>
            <a:gdLst>
              <a:gd name="T0" fmla="*/ 0 w 12"/>
              <a:gd name="T1" fmla="*/ 4762 h 9"/>
              <a:gd name="T2" fmla="*/ 5292 w 12"/>
              <a:gd name="T3" fmla="*/ 0 h 9"/>
              <a:gd name="T4" fmla="*/ 6350 w 12"/>
              <a:gd name="T5" fmla="*/ 529 h 9"/>
              <a:gd name="T6" fmla="*/ 0 w 12"/>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9"/>
                </a:moveTo>
                <a:lnTo>
                  <a:pt x="10" y="0"/>
                </a:lnTo>
                <a:lnTo>
                  <a:pt x="12" y="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8" name="Freeform 96">
            <a:extLst>
              <a:ext uri="{FF2B5EF4-FFF2-40B4-BE49-F238E27FC236}">
                <a16:creationId xmlns:a16="http://schemas.microsoft.com/office/drawing/2014/main" id="{B427A1DD-6F9A-054A-BEBC-FA6DAB1D4921}"/>
              </a:ext>
            </a:extLst>
          </p:cNvPr>
          <p:cNvSpPr>
            <a:spLocks/>
          </p:cNvSpPr>
          <p:nvPr/>
        </p:nvSpPr>
        <p:spPr bwMode="auto">
          <a:xfrm>
            <a:off x="8310563" y="3754438"/>
            <a:ext cx="17462" cy="17462"/>
          </a:xfrm>
          <a:custGeom>
            <a:avLst/>
            <a:gdLst>
              <a:gd name="T0" fmla="*/ 12326 w 34"/>
              <a:gd name="T1" fmla="*/ 0 h 32"/>
              <a:gd name="T2" fmla="*/ 17462 w 34"/>
              <a:gd name="T3" fmla="*/ 7640 h 32"/>
              <a:gd name="T4" fmla="*/ 11299 w 34"/>
              <a:gd name="T5" fmla="*/ 12005 h 32"/>
              <a:gd name="T6" fmla="*/ 5649 w 34"/>
              <a:gd name="T7" fmla="*/ 17462 h 32"/>
              <a:gd name="T8" fmla="*/ 0 w 34"/>
              <a:gd name="T9" fmla="*/ 9822 h 32"/>
              <a:gd name="T10" fmla="*/ 6163 w 34"/>
              <a:gd name="T11" fmla="*/ 4366 h 32"/>
              <a:gd name="T12" fmla="*/ 12326 w 3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24" y="0"/>
                </a:moveTo>
                <a:lnTo>
                  <a:pt x="34" y="14"/>
                </a:lnTo>
                <a:lnTo>
                  <a:pt x="22" y="22"/>
                </a:lnTo>
                <a:lnTo>
                  <a:pt x="11" y="32"/>
                </a:lnTo>
                <a:lnTo>
                  <a:pt x="0" y="18"/>
                </a:lnTo>
                <a:lnTo>
                  <a:pt x="12" y="8"/>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09" name="Freeform 97">
            <a:extLst>
              <a:ext uri="{FF2B5EF4-FFF2-40B4-BE49-F238E27FC236}">
                <a16:creationId xmlns:a16="http://schemas.microsoft.com/office/drawing/2014/main" id="{750720AA-772A-9F43-A5AE-365B586B26D0}"/>
              </a:ext>
            </a:extLst>
          </p:cNvPr>
          <p:cNvSpPr>
            <a:spLocks/>
          </p:cNvSpPr>
          <p:nvPr/>
        </p:nvSpPr>
        <p:spPr bwMode="auto">
          <a:xfrm>
            <a:off x="8321675" y="3762375"/>
            <a:ext cx="6350" cy="4763"/>
          </a:xfrm>
          <a:custGeom>
            <a:avLst/>
            <a:gdLst>
              <a:gd name="T0" fmla="*/ 0 w 13"/>
              <a:gd name="T1" fmla="*/ 4763 h 8"/>
              <a:gd name="T2" fmla="*/ 5862 w 13"/>
              <a:gd name="T3" fmla="*/ 0 h 8"/>
              <a:gd name="T4" fmla="*/ 6350 w 13"/>
              <a:gd name="T5" fmla="*/ 595 h 8"/>
              <a:gd name="T6" fmla="*/ 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0" name="Freeform 98">
            <a:extLst>
              <a:ext uri="{FF2B5EF4-FFF2-40B4-BE49-F238E27FC236}">
                <a16:creationId xmlns:a16="http://schemas.microsoft.com/office/drawing/2014/main" id="{14944DCC-7251-5145-AB4F-2589BFF35272}"/>
              </a:ext>
            </a:extLst>
          </p:cNvPr>
          <p:cNvSpPr>
            <a:spLocks/>
          </p:cNvSpPr>
          <p:nvPr/>
        </p:nvSpPr>
        <p:spPr bwMode="auto">
          <a:xfrm>
            <a:off x="8315325" y="3762375"/>
            <a:ext cx="19050" cy="17463"/>
          </a:xfrm>
          <a:custGeom>
            <a:avLst/>
            <a:gdLst>
              <a:gd name="T0" fmla="*/ 13447 w 34"/>
              <a:gd name="T1" fmla="*/ 0 h 31"/>
              <a:gd name="T2" fmla="*/ 19050 w 34"/>
              <a:gd name="T3" fmla="*/ 9013 h 31"/>
              <a:gd name="T4" fmla="*/ 11766 w 34"/>
              <a:gd name="T5" fmla="*/ 12956 h 31"/>
              <a:gd name="T6" fmla="*/ 4482 w 34"/>
              <a:gd name="T7" fmla="*/ 17463 h 31"/>
              <a:gd name="T8" fmla="*/ 0 w 34"/>
              <a:gd name="T9" fmla="*/ 9013 h 31"/>
              <a:gd name="T10" fmla="*/ 6163 w 34"/>
              <a:gd name="T11" fmla="*/ 3943 h 31"/>
              <a:gd name="T12" fmla="*/ 13447 w 34"/>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1">
                <a:moveTo>
                  <a:pt x="24" y="0"/>
                </a:moveTo>
                <a:lnTo>
                  <a:pt x="34" y="16"/>
                </a:lnTo>
                <a:lnTo>
                  <a:pt x="21" y="23"/>
                </a:lnTo>
                <a:lnTo>
                  <a:pt x="8" y="31"/>
                </a:lnTo>
                <a:lnTo>
                  <a:pt x="0" y="16"/>
                </a:lnTo>
                <a:lnTo>
                  <a:pt x="11" y="7"/>
                </a:lnTo>
                <a:lnTo>
                  <a:pt x="2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1" name="Freeform 99">
            <a:extLst>
              <a:ext uri="{FF2B5EF4-FFF2-40B4-BE49-F238E27FC236}">
                <a16:creationId xmlns:a16="http://schemas.microsoft.com/office/drawing/2014/main" id="{5EFF088C-0A5A-C947-BBDC-205E015C2355}"/>
              </a:ext>
            </a:extLst>
          </p:cNvPr>
          <p:cNvSpPr>
            <a:spLocks/>
          </p:cNvSpPr>
          <p:nvPr/>
        </p:nvSpPr>
        <p:spPr bwMode="auto">
          <a:xfrm>
            <a:off x="8326438" y="3771900"/>
            <a:ext cx="7937" cy="3175"/>
          </a:xfrm>
          <a:custGeom>
            <a:avLst/>
            <a:gdLst>
              <a:gd name="T0" fmla="*/ 0 w 13"/>
              <a:gd name="T1" fmla="*/ 3175 h 7"/>
              <a:gd name="T2" fmla="*/ 7937 w 13"/>
              <a:gd name="T3" fmla="*/ 0 h 7"/>
              <a:gd name="T4" fmla="*/ 7937 w 13"/>
              <a:gd name="T5" fmla="*/ 454 h 7"/>
              <a:gd name="T6" fmla="*/ 0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1"/>
                </a:lnTo>
                <a:lnTo>
                  <a:pt x="0"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2" name="Freeform 100">
            <a:extLst>
              <a:ext uri="{FF2B5EF4-FFF2-40B4-BE49-F238E27FC236}">
                <a16:creationId xmlns:a16="http://schemas.microsoft.com/office/drawing/2014/main" id="{336509D3-42F1-5149-845B-8C9694F2CDFB}"/>
              </a:ext>
            </a:extLst>
          </p:cNvPr>
          <p:cNvSpPr>
            <a:spLocks/>
          </p:cNvSpPr>
          <p:nvPr/>
        </p:nvSpPr>
        <p:spPr bwMode="auto">
          <a:xfrm>
            <a:off x="8320088" y="3771900"/>
            <a:ext cx="17462" cy="14288"/>
          </a:xfrm>
          <a:custGeom>
            <a:avLst/>
            <a:gdLst>
              <a:gd name="T0" fmla="*/ 13353 w 34"/>
              <a:gd name="T1" fmla="*/ 0 h 28"/>
              <a:gd name="T2" fmla="*/ 17462 w 34"/>
              <a:gd name="T3" fmla="*/ 8165 h 28"/>
              <a:gd name="T4" fmla="*/ 10785 w 34"/>
              <a:gd name="T5" fmla="*/ 11226 h 28"/>
              <a:gd name="T6" fmla="*/ 3595 w 34"/>
              <a:gd name="T7" fmla="*/ 14288 h 28"/>
              <a:gd name="T8" fmla="*/ 0 w 34"/>
              <a:gd name="T9" fmla="*/ 6634 h 28"/>
              <a:gd name="T10" fmla="*/ 6677 w 34"/>
              <a:gd name="T11" fmla="*/ 3062 h 28"/>
              <a:gd name="T12" fmla="*/ 13353 w 34"/>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26" y="0"/>
                </a:moveTo>
                <a:lnTo>
                  <a:pt x="34" y="16"/>
                </a:lnTo>
                <a:lnTo>
                  <a:pt x="21" y="22"/>
                </a:lnTo>
                <a:lnTo>
                  <a:pt x="7" y="28"/>
                </a:lnTo>
                <a:lnTo>
                  <a:pt x="0" y="13"/>
                </a:lnTo>
                <a:lnTo>
                  <a:pt x="13" y="6"/>
                </a:lnTo>
                <a:lnTo>
                  <a:pt x="2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3" name="Freeform 101">
            <a:extLst>
              <a:ext uri="{FF2B5EF4-FFF2-40B4-BE49-F238E27FC236}">
                <a16:creationId xmlns:a16="http://schemas.microsoft.com/office/drawing/2014/main" id="{9B5446DD-9A43-114E-91C7-D18A1B27C90B}"/>
              </a:ext>
            </a:extLst>
          </p:cNvPr>
          <p:cNvSpPr>
            <a:spLocks/>
          </p:cNvSpPr>
          <p:nvPr/>
        </p:nvSpPr>
        <p:spPr bwMode="auto">
          <a:xfrm>
            <a:off x="8331200" y="3779838"/>
            <a:ext cx="6350" cy="3175"/>
          </a:xfrm>
          <a:custGeom>
            <a:avLst/>
            <a:gdLst>
              <a:gd name="T0" fmla="*/ 0 w 13"/>
              <a:gd name="T1" fmla="*/ 3175 h 6"/>
              <a:gd name="T2" fmla="*/ 6350 w 13"/>
              <a:gd name="T3" fmla="*/ 0 h 6"/>
              <a:gd name="T4" fmla="*/ 6350 w 13"/>
              <a:gd name="T5" fmla="*/ 1058 h 6"/>
              <a:gd name="T6" fmla="*/ 0 w 13"/>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6"/>
                </a:moveTo>
                <a:lnTo>
                  <a:pt x="13" y="0"/>
                </a:lnTo>
                <a:lnTo>
                  <a:pt x="13" y="2"/>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4" name="Freeform 102">
            <a:extLst>
              <a:ext uri="{FF2B5EF4-FFF2-40B4-BE49-F238E27FC236}">
                <a16:creationId xmlns:a16="http://schemas.microsoft.com/office/drawing/2014/main" id="{60985D07-DB5F-9740-BD5E-838BAB8EBBAF}"/>
              </a:ext>
            </a:extLst>
          </p:cNvPr>
          <p:cNvSpPr>
            <a:spLocks/>
          </p:cNvSpPr>
          <p:nvPr/>
        </p:nvSpPr>
        <p:spPr bwMode="auto">
          <a:xfrm>
            <a:off x="8323263" y="3781425"/>
            <a:ext cx="19050" cy="14288"/>
          </a:xfrm>
          <a:custGeom>
            <a:avLst/>
            <a:gdLst>
              <a:gd name="T0" fmla="*/ 15128 w 34"/>
              <a:gd name="T1" fmla="*/ 0 h 27"/>
              <a:gd name="T2" fmla="*/ 19050 w 34"/>
              <a:gd name="T3" fmla="*/ 8467 h 27"/>
              <a:gd name="T4" fmla="*/ 11206 w 34"/>
              <a:gd name="T5" fmla="*/ 11113 h 27"/>
              <a:gd name="T6" fmla="*/ 3362 w 34"/>
              <a:gd name="T7" fmla="*/ 14288 h 27"/>
              <a:gd name="T8" fmla="*/ 0 w 34"/>
              <a:gd name="T9" fmla="*/ 4763 h 27"/>
              <a:gd name="T10" fmla="*/ 7844 w 34"/>
              <a:gd name="T11" fmla="*/ 2117 h 27"/>
              <a:gd name="T12" fmla="*/ 15128 w 34"/>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27" y="0"/>
                </a:moveTo>
                <a:lnTo>
                  <a:pt x="34" y="16"/>
                </a:lnTo>
                <a:lnTo>
                  <a:pt x="20" y="21"/>
                </a:lnTo>
                <a:lnTo>
                  <a:pt x="6" y="27"/>
                </a:lnTo>
                <a:lnTo>
                  <a:pt x="0" y="9"/>
                </a:lnTo>
                <a:lnTo>
                  <a:pt x="14" y="4"/>
                </a:lnTo>
                <a:lnTo>
                  <a:pt x="2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5" name="Freeform 103">
            <a:extLst>
              <a:ext uri="{FF2B5EF4-FFF2-40B4-BE49-F238E27FC236}">
                <a16:creationId xmlns:a16="http://schemas.microsoft.com/office/drawing/2014/main" id="{DF31F6FA-6B8D-2D43-9C26-76A784C5443A}"/>
              </a:ext>
            </a:extLst>
          </p:cNvPr>
          <p:cNvSpPr>
            <a:spLocks/>
          </p:cNvSpPr>
          <p:nvPr/>
        </p:nvSpPr>
        <p:spPr bwMode="auto">
          <a:xfrm>
            <a:off x="8334375" y="3789363"/>
            <a:ext cx="7938" cy="3175"/>
          </a:xfrm>
          <a:custGeom>
            <a:avLst/>
            <a:gdLst>
              <a:gd name="T0" fmla="*/ 0 w 14"/>
              <a:gd name="T1" fmla="*/ 3175 h 5"/>
              <a:gd name="T2" fmla="*/ 7938 w 14"/>
              <a:gd name="T3" fmla="*/ 0 h 5"/>
              <a:gd name="T4" fmla="*/ 7938 w 14"/>
              <a:gd name="T5" fmla="*/ 635 h 5"/>
              <a:gd name="T6" fmla="*/ 0 w 14"/>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5"/>
                </a:moveTo>
                <a:lnTo>
                  <a:pt x="14" y="0"/>
                </a:lnTo>
                <a:lnTo>
                  <a:pt x="14" y="1"/>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6" name="Freeform 104">
            <a:extLst>
              <a:ext uri="{FF2B5EF4-FFF2-40B4-BE49-F238E27FC236}">
                <a16:creationId xmlns:a16="http://schemas.microsoft.com/office/drawing/2014/main" id="{820C5DE2-4ED7-3749-8968-508F7D3F476B}"/>
              </a:ext>
            </a:extLst>
          </p:cNvPr>
          <p:cNvSpPr>
            <a:spLocks/>
          </p:cNvSpPr>
          <p:nvPr/>
        </p:nvSpPr>
        <p:spPr bwMode="auto">
          <a:xfrm>
            <a:off x="8326438" y="3790950"/>
            <a:ext cx="17462" cy="12700"/>
          </a:xfrm>
          <a:custGeom>
            <a:avLst/>
            <a:gdLst>
              <a:gd name="T0" fmla="*/ 14816 w 33"/>
              <a:gd name="T1" fmla="*/ 0 h 25"/>
              <a:gd name="T2" fmla="*/ 17462 w 33"/>
              <a:gd name="T3" fmla="*/ 9144 h 25"/>
              <a:gd name="T4" fmla="*/ 10054 w 33"/>
              <a:gd name="T5" fmla="*/ 10668 h 25"/>
              <a:gd name="T6" fmla="*/ 2646 w 33"/>
              <a:gd name="T7" fmla="*/ 12700 h 25"/>
              <a:gd name="T8" fmla="*/ 0 w 33"/>
              <a:gd name="T9" fmla="*/ 3556 h 25"/>
              <a:gd name="T10" fmla="*/ 7408 w 33"/>
              <a:gd name="T11" fmla="*/ 2032 h 25"/>
              <a:gd name="T12" fmla="*/ 14816 w 3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28" y="0"/>
                </a:moveTo>
                <a:lnTo>
                  <a:pt x="33" y="18"/>
                </a:lnTo>
                <a:lnTo>
                  <a:pt x="19" y="21"/>
                </a:lnTo>
                <a:lnTo>
                  <a:pt x="5" y="25"/>
                </a:lnTo>
                <a:lnTo>
                  <a:pt x="0" y="7"/>
                </a:lnTo>
                <a:lnTo>
                  <a:pt x="14" y="4"/>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7" name="Freeform 105">
            <a:extLst>
              <a:ext uri="{FF2B5EF4-FFF2-40B4-BE49-F238E27FC236}">
                <a16:creationId xmlns:a16="http://schemas.microsoft.com/office/drawing/2014/main" id="{8857B65B-2C77-6844-9FFE-E34BFFAB11F5}"/>
              </a:ext>
            </a:extLst>
          </p:cNvPr>
          <p:cNvSpPr>
            <a:spLocks/>
          </p:cNvSpPr>
          <p:nvPr/>
        </p:nvSpPr>
        <p:spPr bwMode="auto">
          <a:xfrm>
            <a:off x="8337550" y="3800475"/>
            <a:ext cx="6350" cy="1588"/>
          </a:xfrm>
          <a:custGeom>
            <a:avLst/>
            <a:gdLst>
              <a:gd name="T0" fmla="*/ 0 w 14"/>
              <a:gd name="T1" fmla="*/ 1588 h 3"/>
              <a:gd name="T2" fmla="*/ 6350 w 14"/>
              <a:gd name="T3" fmla="*/ 0 h 3"/>
              <a:gd name="T4" fmla="*/ 6350 w 14"/>
              <a:gd name="T5" fmla="*/ 529 h 3"/>
              <a:gd name="T6" fmla="*/ 0 w 14"/>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0" y="3"/>
                </a:moveTo>
                <a:lnTo>
                  <a:pt x="14" y="0"/>
                </a:lnTo>
                <a:lnTo>
                  <a:pt x="14" y="1"/>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8" name="Freeform 106">
            <a:extLst>
              <a:ext uri="{FF2B5EF4-FFF2-40B4-BE49-F238E27FC236}">
                <a16:creationId xmlns:a16="http://schemas.microsoft.com/office/drawing/2014/main" id="{037696A5-2408-D745-A902-D78DFF41205B}"/>
              </a:ext>
            </a:extLst>
          </p:cNvPr>
          <p:cNvSpPr>
            <a:spLocks/>
          </p:cNvSpPr>
          <p:nvPr/>
        </p:nvSpPr>
        <p:spPr bwMode="auto">
          <a:xfrm>
            <a:off x="8328025" y="3800475"/>
            <a:ext cx="17463" cy="12700"/>
          </a:xfrm>
          <a:custGeom>
            <a:avLst/>
            <a:gdLst>
              <a:gd name="T0" fmla="*/ 16372 w 32"/>
              <a:gd name="T1" fmla="*/ 0 h 24"/>
              <a:gd name="T2" fmla="*/ 17463 w 32"/>
              <a:gd name="T3" fmla="*/ 10054 h 24"/>
              <a:gd name="T4" fmla="*/ 9823 w 32"/>
              <a:gd name="T5" fmla="*/ 11113 h 24"/>
              <a:gd name="T6" fmla="*/ 2183 w 32"/>
              <a:gd name="T7" fmla="*/ 12700 h 24"/>
              <a:gd name="T8" fmla="*/ 0 w 32"/>
              <a:gd name="T9" fmla="*/ 2646 h 24"/>
              <a:gd name="T10" fmla="*/ 8732 w 32"/>
              <a:gd name="T11" fmla="*/ 1058 h 24"/>
              <a:gd name="T12" fmla="*/ 16372 w 32"/>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30" y="0"/>
                </a:moveTo>
                <a:lnTo>
                  <a:pt x="32" y="19"/>
                </a:lnTo>
                <a:lnTo>
                  <a:pt x="18" y="21"/>
                </a:lnTo>
                <a:lnTo>
                  <a:pt x="4" y="24"/>
                </a:lnTo>
                <a:lnTo>
                  <a:pt x="0" y="5"/>
                </a:lnTo>
                <a:lnTo>
                  <a:pt x="16" y="2"/>
                </a:lnTo>
                <a:lnTo>
                  <a:pt x="3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19" name="Freeform 107">
            <a:extLst>
              <a:ext uri="{FF2B5EF4-FFF2-40B4-BE49-F238E27FC236}">
                <a16:creationId xmlns:a16="http://schemas.microsoft.com/office/drawing/2014/main" id="{03245F72-8A2B-8949-855F-A98880153342}"/>
              </a:ext>
            </a:extLst>
          </p:cNvPr>
          <p:cNvSpPr>
            <a:spLocks/>
          </p:cNvSpPr>
          <p:nvPr/>
        </p:nvSpPr>
        <p:spPr bwMode="auto">
          <a:xfrm>
            <a:off x="8337550" y="3810000"/>
            <a:ext cx="7938" cy="1588"/>
          </a:xfrm>
          <a:custGeom>
            <a:avLst/>
            <a:gdLst>
              <a:gd name="T0" fmla="*/ 0 w 15"/>
              <a:gd name="T1" fmla="*/ 1588 h 2"/>
              <a:gd name="T2" fmla="*/ 7409 w 15"/>
              <a:gd name="T3" fmla="*/ 0 h 2"/>
              <a:gd name="T4" fmla="*/ 7938 w 15"/>
              <a:gd name="T5" fmla="*/ 794 h 2"/>
              <a:gd name="T6" fmla="*/ 0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4" y="0"/>
                </a:lnTo>
                <a:lnTo>
                  <a:pt x="15" y="1"/>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0" name="Freeform 108">
            <a:extLst>
              <a:ext uri="{FF2B5EF4-FFF2-40B4-BE49-F238E27FC236}">
                <a16:creationId xmlns:a16="http://schemas.microsoft.com/office/drawing/2014/main" id="{968B4F4C-14FA-E142-97E5-528745CD19DB}"/>
              </a:ext>
            </a:extLst>
          </p:cNvPr>
          <p:cNvSpPr>
            <a:spLocks/>
          </p:cNvSpPr>
          <p:nvPr/>
        </p:nvSpPr>
        <p:spPr bwMode="auto">
          <a:xfrm>
            <a:off x="8331200" y="3811588"/>
            <a:ext cx="14288" cy="9525"/>
          </a:xfrm>
          <a:custGeom>
            <a:avLst/>
            <a:gdLst>
              <a:gd name="T0" fmla="*/ 14288 w 29"/>
              <a:gd name="T1" fmla="*/ 0 h 20"/>
              <a:gd name="T2" fmla="*/ 14288 w 29"/>
              <a:gd name="T3" fmla="*/ 9049 h 20"/>
              <a:gd name="T4" fmla="*/ 7390 w 29"/>
              <a:gd name="T5" fmla="*/ 9525 h 20"/>
              <a:gd name="T6" fmla="*/ 0 w 29"/>
              <a:gd name="T7" fmla="*/ 9525 h 20"/>
              <a:gd name="T8" fmla="*/ 0 w 29"/>
              <a:gd name="T9" fmla="*/ 476 h 20"/>
              <a:gd name="T10" fmla="*/ 6898 w 29"/>
              <a:gd name="T11" fmla="*/ 476 h 20"/>
              <a:gd name="T12" fmla="*/ 14288 w 2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29" y="0"/>
                </a:moveTo>
                <a:lnTo>
                  <a:pt x="29" y="19"/>
                </a:lnTo>
                <a:lnTo>
                  <a:pt x="15" y="20"/>
                </a:lnTo>
                <a:lnTo>
                  <a:pt x="0" y="20"/>
                </a:lnTo>
                <a:lnTo>
                  <a:pt x="0" y="1"/>
                </a:lnTo>
                <a:lnTo>
                  <a:pt x="14" y="1"/>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1" name="Freeform 109">
            <a:extLst>
              <a:ext uri="{FF2B5EF4-FFF2-40B4-BE49-F238E27FC236}">
                <a16:creationId xmlns:a16="http://schemas.microsoft.com/office/drawing/2014/main" id="{022D1A61-93A8-AD46-AEDE-284D90569870}"/>
              </a:ext>
            </a:extLst>
          </p:cNvPr>
          <p:cNvSpPr>
            <a:spLocks/>
          </p:cNvSpPr>
          <p:nvPr/>
        </p:nvSpPr>
        <p:spPr bwMode="auto">
          <a:xfrm>
            <a:off x="8339138" y="3821113"/>
            <a:ext cx="6350" cy="1587"/>
          </a:xfrm>
          <a:custGeom>
            <a:avLst/>
            <a:gdLst>
              <a:gd name="T0" fmla="*/ 0 w 14"/>
              <a:gd name="T1" fmla="*/ 1587 h 1"/>
              <a:gd name="T2" fmla="*/ 6350 w 14"/>
              <a:gd name="T3" fmla="*/ 0 h 1"/>
              <a:gd name="T4" fmla="*/ 6350 w 14"/>
              <a:gd name="T5" fmla="*/ 1587 h 1"/>
              <a:gd name="T6" fmla="*/ 0 w 14"/>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
                <a:moveTo>
                  <a:pt x="0" y="1"/>
                </a:moveTo>
                <a:lnTo>
                  <a:pt x="14" y="0"/>
                </a:lnTo>
                <a:lnTo>
                  <a:pt x="14" y="1"/>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2" name="Freeform 110">
            <a:extLst>
              <a:ext uri="{FF2B5EF4-FFF2-40B4-BE49-F238E27FC236}">
                <a16:creationId xmlns:a16="http://schemas.microsoft.com/office/drawing/2014/main" id="{C17222DF-EDFA-D74C-9ADD-78BA9567494A}"/>
              </a:ext>
            </a:extLst>
          </p:cNvPr>
          <p:cNvSpPr>
            <a:spLocks/>
          </p:cNvSpPr>
          <p:nvPr/>
        </p:nvSpPr>
        <p:spPr bwMode="auto">
          <a:xfrm>
            <a:off x="8331200" y="3821113"/>
            <a:ext cx="14288" cy="1697037"/>
          </a:xfrm>
          <a:custGeom>
            <a:avLst/>
            <a:gdLst>
              <a:gd name="T0" fmla="*/ 14288 w 29"/>
              <a:gd name="T1" fmla="*/ 0 h 3206"/>
              <a:gd name="T2" fmla="*/ 14288 w 29"/>
              <a:gd name="T3" fmla="*/ 1697037 h 3206"/>
              <a:gd name="T4" fmla="*/ 7390 w 29"/>
              <a:gd name="T5" fmla="*/ 1697037 h 3206"/>
              <a:gd name="T6" fmla="*/ 0 w 29"/>
              <a:gd name="T7" fmla="*/ 1697037 h 3206"/>
              <a:gd name="T8" fmla="*/ 0 w 29"/>
              <a:gd name="T9" fmla="*/ 0 h 3206"/>
              <a:gd name="T10" fmla="*/ 7390 w 29"/>
              <a:gd name="T11" fmla="*/ 0 h 3206"/>
              <a:gd name="T12" fmla="*/ 14288 w 29"/>
              <a:gd name="T13" fmla="*/ 0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29" y="0"/>
                </a:moveTo>
                <a:lnTo>
                  <a:pt x="29" y="3206"/>
                </a:lnTo>
                <a:lnTo>
                  <a:pt x="15" y="3206"/>
                </a:lnTo>
                <a:lnTo>
                  <a:pt x="0" y="3206"/>
                </a:lnTo>
                <a:lnTo>
                  <a:pt x="0" y="0"/>
                </a:lnTo>
                <a:lnTo>
                  <a:pt x="15" y="0"/>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3" name="Rectangle 111">
            <a:extLst>
              <a:ext uri="{FF2B5EF4-FFF2-40B4-BE49-F238E27FC236}">
                <a16:creationId xmlns:a16="http://schemas.microsoft.com/office/drawing/2014/main" id="{BB7AB2A2-18BE-964E-A1C1-547124E07508}"/>
              </a:ext>
            </a:extLst>
          </p:cNvPr>
          <p:cNvSpPr>
            <a:spLocks noChangeArrowheads="1"/>
          </p:cNvSpPr>
          <p:nvPr/>
        </p:nvSpPr>
        <p:spPr bwMode="auto">
          <a:xfrm>
            <a:off x="8339138" y="5518150"/>
            <a:ext cx="6350"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4924" name="Freeform 112">
            <a:extLst>
              <a:ext uri="{FF2B5EF4-FFF2-40B4-BE49-F238E27FC236}">
                <a16:creationId xmlns:a16="http://schemas.microsoft.com/office/drawing/2014/main" id="{AA844838-3436-A44C-A84B-D413510C39C2}"/>
              </a:ext>
            </a:extLst>
          </p:cNvPr>
          <p:cNvSpPr>
            <a:spLocks/>
          </p:cNvSpPr>
          <p:nvPr/>
        </p:nvSpPr>
        <p:spPr bwMode="auto">
          <a:xfrm>
            <a:off x="8331200" y="5516563"/>
            <a:ext cx="14288" cy="11112"/>
          </a:xfrm>
          <a:custGeom>
            <a:avLst/>
            <a:gdLst>
              <a:gd name="T0" fmla="*/ 14288 w 29"/>
              <a:gd name="T1" fmla="*/ 1111 h 20"/>
              <a:gd name="T2" fmla="*/ 14288 w 29"/>
              <a:gd name="T3" fmla="*/ 11112 h 20"/>
              <a:gd name="T4" fmla="*/ 6898 w 29"/>
              <a:gd name="T5" fmla="*/ 11112 h 20"/>
              <a:gd name="T6" fmla="*/ 0 w 29"/>
              <a:gd name="T7" fmla="*/ 10556 h 20"/>
              <a:gd name="T8" fmla="*/ 0 w 29"/>
              <a:gd name="T9" fmla="*/ 0 h 20"/>
              <a:gd name="T10" fmla="*/ 7390 w 29"/>
              <a:gd name="T11" fmla="*/ 1111 h 20"/>
              <a:gd name="T12" fmla="*/ 14288 w 29"/>
              <a:gd name="T13" fmla="*/ 111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0">
                <a:moveTo>
                  <a:pt x="29" y="2"/>
                </a:moveTo>
                <a:lnTo>
                  <a:pt x="29" y="20"/>
                </a:lnTo>
                <a:lnTo>
                  <a:pt x="14" y="20"/>
                </a:lnTo>
                <a:lnTo>
                  <a:pt x="0" y="19"/>
                </a:lnTo>
                <a:lnTo>
                  <a:pt x="0" y="0"/>
                </a:lnTo>
                <a:lnTo>
                  <a:pt x="15" y="2"/>
                </a:lnTo>
                <a:lnTo>
                  <a:pt x="29"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5" name="Freeform 113">
            <a:extLst>
              <a:ext uri="{FF2B5EF4-FFF2-40B4-BE49-F238E27FC236}">
                <a16:creationId xmlns:a16="http://schemas.microsoft.com/office/drawing/2014/main" id="{BBBEB763-A257-D645-A871-90E9679B09BC}"/>
              </a:ext>
            </a:extLst>
          </p:cNvPr>
          <p:cNvSpPr>
            <a:spLocks/>
          </p:cNvSpPr>
          <p:nvPr/>
        </p:nvSpPr>
        <p:spPr bwMode="auto">
          <a:xfrm>
            <a:off x="8337550" y="5527675"/>
            <a:ext cx="7938" cy="1588"/>
          </a:xfrm>
          <a:custGeom>
            <a:avLst/>
            <a:gdLst>
              <a:gd name="T0" fmla="*/ 0 w 15"/>
              <a:gd name="T1" fmla="*/ 0 h 2"/>
              <a:gd name="T2" fmla="*/ 7938 w 15"/>
              <a:gd name="T3" fmla="*/ 0 h 2"/>
              <a:gd name="T4" fmla="*/ 7409 w 15"/>
              <a:gd name="T5" fmla="*/ 1588 h 2"/>
              <a:gd name="T6" fmla="*/ 0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0"/>
                </a:moveTo>
                <a:lnTo>
                  <a:pt x="15" y="0"/>
                </a:lnTo>
                <a:lnTo>
                  <a:pt x="14"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6" name="Freeform 114">
            <a:extLst>
              <a:ext uri="{FF2B5EF4-FFF2-40B4-BE49-F238E27FC236}">
                <a16:creationId xmlns:a16="http://schemas.microsoft.com/office/drawing/2014/main" id="{EFDCF0C2-CF2E-174B-BB5A-B49A136A2314}"/>
              </a:ext>
            </a:extLst>
          </p:cNvPr>
          <p:cNvSpPr>
            <a:spLocks/>
          </p:cNvSpPr>
          <p:nvPr/>
        </p:nvSpPr>
        <p:spPr bwMode="auto">
          <a:xfrm>
            <a:off x="8328025" y="5526088"/>
            <a:ext cx="17463" cy="12700"/>
          </a:xfrm>
          <a:custGeom>
            <a:avLst/>
            <a:gdLst>
              <a:gd name="T0" fmla="*/ 17463 w 32"/>
              <a:gd name="T1" fmla="*/ 2309 h 22"/>
              <a:gd name="T2" fmla="*/ 16372 w 32"/>
              <a:gd name="T3" fmla="*/ 12700 h 22"/>
              <a:gd name="T4" fmla="*/ 8732 w 32"/>
              <a:gd name="T5" fmla="*/ 11545 h 22"/>
              <a:gd name="T6" fmla="*/ 0 w 32"/>
              <a:gd name="T7" fmla="*/ 10391 h 22"/>
              <a:gd name="T8" fmla="*/ 2183 w 32"/>
              <a:gd name="T9" fmla="*/ 0 h 22"/>
              <a:gd name="T10" fmla="*/ 9823 w 32"/>
              <a:gd name="T11" fmla="*/ 1155 h 22"/>
              <a:gd name="T12" fmla="*/ 17463 w 32"/>
              <a:gd name="T13" fmla="*/ 2309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32" y="4"/>
                </a:moveTo>
                <a:lnTo>
                  <a:pt x="30" y="22"/>
                </a:lnTo>
                <a:lnTo>
                  <a:pt x="16" y="20"/>
                </a:lnTo>
                <a:lnTo>
                  <a:pt x="0" y="18"/>
                </a:lnTo>
                <a:lnTo>
                  <a:pt x="4" y="0"/>
                </a:lnTo>
                <a:lnTo>
                  <a:pt x="18" y="2"/>
                </a:lnTo>
                <a:lnTo>
                  <a:pt x="32"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7" name="Freeform 115">
            <a:extLst>
              <a:ext uri="{FF2B5EF4-FFF2-40B4-BE49-F238E27FC236}">
                <a16:creationId xmlns:a16="http://schemas.microsoft.com/office/drawing/2014/main" id="{FBA147CB-837E-8944-B553-14024662A1F8}"/>
              </a:ext>
            </a:extLst>
          </p:cNvPr>
          <p:cNvSpPr>
            <a:spLocks/>
          </p:cNvSpPr>
          <p:nvPr/>
        </p:nvSpPr>
        <p:spPr bwMode="auto">
          <a:xfrm>
            <a:off x="8337550" y="5537200"/>
            <a:ext cx="6350" cy="1588"/>
          </a:xfrm>
          <a:custGeom>
            <a:avLst/>
            <a:gdLst>
              <a:gd name="T0" fmla="*/ 0 w 14"/>
              <a:gd name="T1" fmla="*/ 0 h 4"/>
              <a:gd name="T2" fmla="*/ 6350 w 14"/>
              <a:gd name="T3" fmla="*/ 794 h 4"/>
              <a:gd name="T4" fmla="*/ 6350 w 14"/>
              <a:gd name="T5" fmla="*/ 1588 h 4"/>
              <a:gd name="T6" fmla="*/ 0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0" y="0"/>
                </a:moveTo>
                <a:lnTo>
                  <a:pt x="14" y="2"/>
                </a:lnTo>
                <a:lnTo>
                  <a:pt x="14"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8" name="Freeform 116">
            <a:extLst>
              <a:ext uri="{FF2B5EF4-FFF2-40B4-BE49-F238E27FC236}">
                <a16:creationId xmlns:a16="http://schemas.microsoft.com/office/drawing/2014/main" id="{98182C49-BEC1-8C4F-BB98-01740B5484B1}"/>
              </a:ext>
            </a:extLst>
          </p:cNvPr>
          <p:cNvSpPr>
            <a:spLocks/>
          </p:cNvSpPr>
          <p:nvPr/>
        </p:nvSpPr>
        <p:spPr bwMode="auto">
          <a:xfrm>
            <a:off x="8326438" y="5535613"/>
            <a:ext cx="17462" cy="12700"/>
          </a:xfrm>
          <a:custGeom>
            <a:avLst/>
            <a:gdLst>
              <a:gd name="T0" fmla="*/ 17462 w 33"/>
              <a:gd name="T1" fmla="*/ 3704 h 24"/>
              <a:gd name="T2" fmla="*/ 14816 w 33"/>
              <a:gd name="T3" fmla="*/ 12700 h 24"/>
              <a:gd name="T4" fmla="*/ 7408 w 33"/>
              <a:gd name="T5" fmla="*/ 11113 h 24"/>
              <a:gd name="T6" fmla="*/ 0 w 33"/>
              <a:gd name="T7" fmla="*/ 8996 h 24"/>
              <a:gd name="T8" fmla="*/ 2646 w 33"/>
              <a:gd name="T9" fmla="*/ 0 h 24"/>
              <a:gd name="T10" fmla="*/ 10054 w 33"/>
              <a:gd name="T11" fmla="*/ 1588 h 24"/>
              <a:gd name="T12" fmla="*/ 17462 w 33"/>
              <a:gd name="T13" fmla="*/ 370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33" y="7"/>
                </a:moveTo>
                <a:lnTo>
                  <a:pt x="28" y="24"/>
                </a:lnTo>
                <a:lnTo>
                  <a:pt x="14" y="21"/>
                </a:lnTo>
                <a:lnTo>
                  <a:pt x="0" y="17"/>
                </a:lnTo>
                <a:lnTo>
                  <a:pt x="5" y="0"/>
                </a:lnTo>
                <a:lnTo>
                  <a:pt x="19" y="3"/>
                </a:lnTo>
                <a:lnTo>
                  <a:pt x="3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29" name="Freeform 117">
            <a:extLst>
              <a:ext uri="{FF2B5EF4-FFF2-40B4-BE49-F238E27FC236}">
                <a16:creationId xmlns:a16="http://schemas.microsoft.com/office/drawing/2014/main" id="{3ACDCEA8-3C14-B042-BBBB-0A1574809B1A}"/>
              </a:ext>
            </a:extLst>
          </p:cNvPr>
          <p:cNvSpPr>
            <a:spLocks/>
          </p:cNvSpPr>
          <p:nvPr/>
        </p:nvSpPr>
        <p:spPr bwMode="auto">
          <a:xfrm>
            <a:off x="8334375" y="5546725"/>
            <a:ext cx="7938" cy="3175"/>
          </a:xfrm>
          <a:custGeom>
            <a:avLst/>
            <a:gdLst>
              <a:gd name="T0" fmla="*/ 0 w 14"/>
              <a:gd name="T1" fmla="*/ 0 h 5"/>
              <a:gd name="T2" fmla="*/ 7938 w 14"/>
              <a:gd name="T3" fmla="*/ 1905 h 5"/>
              <a:gd name="T4" fmla="*/ 7938 w 14"/>
              <a:gd name="T5" fmla="*/ 3175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3"/>
                </a:lnTo>
                <a:lnTo>
                  <a:pt x="14" y="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0" name="Freeform 118">
            <a:extLst>
              <a:ext uri="{FF2B5EF4-FFF2-40B4-BE49-F238E27FC236}">
                <a16:creationId xmlns:a16="http://schemas.microsoft.com/office/drawing/2014/main" id="{72223E6D-1E37-3942-9355-C5908698A1D5}"/>
              </a:ext>
            </a:extLst>
          </p:cNvPr>
          <p:cNvSpPr>
            <a:spLocks/>
          </p:cNvSpPr>
          <p:nvPr/>
        </p:nvSpPr>
        <p:spPr bwMode="auto">
          <a:xfrm>
            <a:off x="8323263" y="5543550"/>
            <a:ext cx="19050" cy="14288"/>
          </a:xfrm>
          <a:custGeom>
            <a:avLst/>
            <a:gdLst>
              <a:gd name="T0" fmla="*/ 19050 w 34"/>
              <a:gd name="T1" fmla="*/ 5292 h 27"/>
              <a:gd name="T2" fmla="*/ 15128 w 34"/>
              <a:gd name="T3" fmla="*/ 14288 h 27"/>
              <a:gd name="T4" fmla="*/ 7844 w 34"/>
              <a:gd name="T5" fmla="*/ 11113 h 27"/>
              <a:gd name="T6" fmla="*/ 0 w 34"/>
              <a:gd name="T7" fmla="*/ 8996 h 27"/>
              <a:gd name="T8" fmla="*/ 3362 w 34"/>
              <a:gd name="T9" fmla="*/ 0 h 27"/>
              <a:gd name="T10" fmla="*/ 11206 w 34"/>
              <a:gd name="T11" fmla="*/ 2646 h 27"/>
              <a:gd name="T12" fmla="*/ 19050 w 34"/>
              <a:gd name="T13" fmla="*/ 5292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34" y="10"/>
                </a:moveTo>
                <a:lnTo>
                  <a:pt x="27" y="27"/>
                </a:lnTo>
                <a:lnTo>
                  <a:pt x="14" y="21"/>
                </a:lnTo>
                <a:lnTo>
                  <a:pt x="0" y="17"/>
                </a:lnTo>
                <a:lnTo>
                  <a:pt x="6" y="0"/>
                </a:lnTo>
                <a:lnTo>
                  <a:pt x="20" y="5"/>
                </a:lnTo>
                <a:lnTo>
                  <a:pt x="34"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1" name="Freeform 119">
            <a:extLst>
              <a:ext uri="{FF2B5EF4-FFF2-40B4-BE49-F238E27FC236}">
                <a16:creationId xmlns:a16="http://schemas.microsoft.com/office/drawing/2014/main" id="{DCCAE502-2787-6445-92F5-3BCA42626389}"/>
              </a:ext>
            </a:extLst>
          </p:cNvPr>
          <p:cNvSpPr>
            <a:spLocks/>
          </p:cNvSpPr>
          <p:nvPr/>
        </p:nvSpPr>
        <p:spPr bwMode="auto">
          <a:xfrm>
            <a:off x="8331200" y="5554663"/>
            <a:ext cx="6350" cy="4762"/>
          </a:xfrm>
          <a:custGeom>
            <a:avLst/>
            <a:gdLst>
              <a:gd name="T0" fmla="*/ 0 w 13"/>
              <a:gd name="T1" fmla="*/ 0 h 7"/>
              <a:gd name="T2" fmla="*/ 6350 w 13"/>
              <a:gd name="T3" fmla="*/ 4082 h 7"/>
              <a:gd name="T4" fmla="*/ 6350 w 13"/>
              <a:gd name="T5" fmla="*/ 476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2" name="Freeform 120">
            <a:extLst>
              <a:ext uri="{FF2B5EF4-FFF2-40B4-BE49-F238E27FC236}">
                <a16:creationId xmlns:a16="http://schemas.microsoft.com/office/drawing/2014/main" id="{0DE83D5B-639D-6A4F-99A3-01AA1F312888}"/>
              </a:ext>
            </a:extLst>
          </p:cNvPr>
          <p:cNvSpPr>
            <a:spLocks/>
          </p:cNvSpPr>
          <p:nvPr/>
        </p:nvSpPr>
        <p:spPr bwMode="auto">
          <a:xfrm>
            <a:off x="8320088" y="5551488"/>
            <a:ext cx="17462" cy="15875"/>
          </a:xfrm>
          <a:custGeom>
            <a:avLst/>
            <a:gdLst>
              <a:gd name="T0" fmla="*/ 17462 w 34"/>
              <a:gd name="T1" fmla="*/ 7116 h 29"/>
              <a:gd name="T2" fmla="*/ 13353 w 34"/>
              <a:gd name="T3" fmla="*/ 15875 h 29"/>
              <a:gd name="T4" fmla="*/ 6677 w 34"/>
              <a:gd name="T5" fmla="*/ 12591 h 29"/>
              <a:gd name="T6" fmla="*/ 0 w 34"/>
              <a:gd name="T7" fmla="*/ 8759 h 29"/>
              <a:gd name="T8" fmla="*/ 3595 w 34"/>
              <a:gd name="T9" fmla="*/ 0 h 29"/>
              <a:gd name="T10" fmla="*/ 10785 w 34"/>
              <a:gd name="T11" fmla="*/ 3284 h 29"/>
              <a:gd name="T12" fmla="*/ 17462 w 34"/>
              <a:gd name="T13" fmla="*/ 711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34" y="13"/>
                </a:moveTo>
                <a:lnTo>
                  <a:pt x="26" y="29"/>
                </a:lnTo>
                <a:lnTo>
                  <a:pt x="13" y="23"/>
                </a:lnTo>
                <a:lnTo>
                  <a:pt x="0" y="16"/>
                </a:lnTo>
                <a:lnTo>
                  <a:pt x="7" y="0"/>
                </a:lnTo>
                <a:lnTo>
                  <a:pt x="21" y="6"/>
                </a:lnTo>
                <a:lnTo>
                  <a:pt x="34"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3" name="Freeform 121">
            <a:extLst>
              <a:ext uri="{FF2B5EF4-FFF2-40B4-BE49-F238E27FC236}">
                <a16:creationId xmlns:a16="http://schemas.microsoft.com/office/drawing/2014/main" id="{47F975B5-369F-E340-9254-44A16858F8A4}"/>
              </a:ext>
            </a:extLst>
          </p:cNvPr>
          <p:cNvSpPr>
            <a:spLocks/>
          </p:cNvSpPr>
          <p:nvPr/>
        </p:nvSpPr>
        <p:spPr bwMode="auto">
          <a:xfrm>
            <a:off x="8326438" y="5564188"/>
            <a:ext cx="7937" cy="3175"/>
          </a:xfrm>
          <a:custGeom>
            <a:avLst/>
            <a:gdLst>
              <a:gd name="T0" fmla="*/ 0 w 13"/>
              <a:gd name="T1" fmla="*/ 0 h 7"/>
              <a:gd name="T2" fmla="*/ 7937 w 13"/>
              <a:gd name="T3" fmla="*/ 2721 h 7"/>
              <a:gd name="T4" fmla="*/ 7937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4" name="Freeform 122">
            <a:extLst>
              <a:ext uri="{FF2B5EF4-FFF2-40B4-BE49-F238E27FC236}">
                <a16:creationId xmlns:a16="http://schemas.microsoft.com/office/drawing/2014/main" id="{B3AED471-878A-8249-94A3-467D28E20E63}"/>
              </a:ext>
            </a:extLst>
          </p:cNvPr>
          <p:cNvSpPr>
            <a:spLocks/>
          </p:cNvSpPr>
          <p:nvPr/>
        </p:nvSpPr>
        <p:spPr bwMode="auto">
          <a:xfrm>
            <a:off x="8315325" y="5559425"/>
            <a:ext cx="19050" cy="15875"/>
          </a:xfrm>
          <a:custGeom>
            <a:avLst/>
            <a:gdLst>
              <a:gd name="T0" fmla="*/ 19050 w 34"/>
              <a:gd name="T1" fmla="*/ 7937 h 30"/>
              <a:gd name="T2" fmla="*/ 13447 w 34"/>
              <a:gd name="T3" fmla="*/ 15875 h 30"/>
              <a:gd name="T4" fmla="*/ 6163 w 34"/>
              <a:gd name="T5" fmla="*/ 12171 h 30"/>
              <a:gd name="T6" fmla="*/ 0 w 34"/>
              <a:gd name="T7" fmla="*/ 7937 h 30"/>
              <a:gd name="T8" fmla="*/ 4482 w 34"/>
              <a:gd name="T9" fmla="*/ 0 h 30"/>
              <a:gd name="T10" fmla="*/ 11766 w 34"/>
              <a:gd name="T11" fmla="*/ 4233 h 30"/>
              <a:gd name="T12" fmla="*/ 19050 w 34"/>
              <a:gd name="T13" fmla="*/ 7937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0">
                <a:moveTo>
                  <a:pt x="34" y="15"/>
                </a:moveTo>
                <a:lnTo>
                  <a:pt x="24" y="30"/>
                </a:lnTo>
                <a:lnTo>
                  <a:pt x="11" y="23"/>
                </a:lnTo>
                <a:lnTo>
                  <a:pt x="0" y="15"/>
                </a:lnTo>
                <a:lnTo>
                  <a:pt x="8" y="0"/>
                </a:lnTo>
                <a:lnTo>
                  <a:pt x="21" y="8"/>
                </a:lnTo>
                <a:lnTo>
                  <a:pt x="34"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5" name="Freeform 123">
            <a:extLst>
              <a:ext uri="{FF2B5EF4-FFF2-40B4-BE49-F238E27FC236}">
                <a16:creationId xmlns:a16="http://schemas.microsoft.com/office/drawing/2014/main" id="{ABA2D2B6-2480-6544-AD44-6C9891301E7C}"/>
              </a:ext>
            </a:extLst>
          </p:cNvPr>
          <p:cNvSpPr>
            <a:spLocks/>
          </p:cNvSpPr>
          <p:nvPr/>
        </p:nvSpPr>
        <p:spPr bwMode="auto">
          <a:xfrm>
            <a:off x="8321675" y="5572125"/>
            <a:ext cx="6350" cy="4763"/>
          </a:xfrm>
          <a:custGeom>
            <a:avLst/>
            <a:gdLst>
              <a:gd name="T0" fmla="*/ 0 w 13"/>
              <a:gd name="T1" fmla="*/ 0 h 8"/>
              <a:gd name="T2" fmla="*/ 6350 w 13"/>
              <a:gd name="T3" fmla="*/ 4168 h 8"/>
              <a:gd name="T4" fmla="*/ 5862 w 13"/>
              <a:gd name="T5" fmla="*/ 4763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2" y="8"/>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6" name="Freeform 124">
            <a:extLst>
              <a:ext uri="{FF2B5EF4-FFF2-40B4-BE49-F238E27FC236}">
                <a16:creationId xmlns:a16="http://schemas.microsoft.com/office/drawing/2014/main" id="{6ACA3203-7B81-804A-9D22-44201CF37924}"/>
              </a:ext>
            </a:extLst>
          </p:cNvPr>
          <p:cNvSpPr>
            <a:spLocks/>
          </p:cNvSpPr>
          <p:nvPr/>
        </p:nvSpPr>
        <p:spPr bwMode="auto">
          <a:xfrm>
            <a:off x="8310563" y="5567363"/>
            <a:ext cx="17462" cy="17462"/>
          </a:xfrm>
          <a:custGeom>
            <a:avLst/>
            <a:gdLst>
              <a:gd name="T0" fmla="*/ 17462 w 34"/>
              <a:gd name="T1" fmla="*/ 9277 h 32"/>
              <a:gd name="T2" fmla="*/ 12326 w 34"/>
              <a:gd name="T3" fmla="*/ 17462 h 32"/>
              <a:gd name="T4" fmla="*/ 6163 w 34"/>
              <a:gd name="T5" fmla="*/ 12551 h 32"/>
              <a:gd name="T6" fmla="*/ 0 w 34"/>
              <a:gd name="T7" fmla="*/ 7640 h 32"/>
              <a:gd name="T8" fmla="*/ 5649 w 34"/>
              <a:gd name="T9" fmla="*/ 0 h 32"/>
              <a:gd name="T10" fmla="*/ 11299 w 34"/>
              <a:gd name="T11" fmla="*/ 4911 h 32"/>
              <a:gd name="T12" fmla="*/ 17462 w 34"/>
              <a:gd name="T13" fmla="*/ 927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34" y="17"/>
                </a:moveTo>
                <a:lnTo>
                  <a:pt x="24" y="32"/>
                </a:lnTo>
                <a:lnTo>
                  <a:pt x="12" y="23"/>
                </a:lnTo>
                <a:lnTo>
                  <a:pt x="0" y="14"/>
                </a:lnTo>
                <a:lnTo>
                  <a:pt x="11" y="0"/>
                </a:lnTo>
                <a:lnTo>
                  <a:pt x="22" y="9"/>
                </a:lnTo>
                <a:lnTo>
                  <a:pt x="34"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7" name="Freeform 125">
            <a:extLst>
              <a:ext uri="{FF2B5EF4-FFF2-40B4-BE49-F238E27FC236}">
                <a16:creationId xmlns:a16="http://schemas.microsoft.com/office/drawing/2014/main" id="{0CEA6DC7-0FEF-4A44-B245-E1C23992B9B7}"/>
              </a:ext>
            </a:extLst>
          </p:cNvPr>
          <p:cNvSpPr>
            <a:spLocks/>
          </p:cNvSpPr>
          <p:nvPr/>
        </p:nvSpPr>
        <p:spPr bwMode="auto">
          <a:xfrm>
            <a:off x="8316913" y="5580063"/>
            <a:ext cx="6350" cy="4762"/>
          </a:xfrm>
          <a:custGeom>
            <a:avLst/>
            <a:gdLst>
              <a:gd name="T0" fmla="*/ 0 w 12"/>
              <a:gd name="T1" fmla="*/ 0 h 10"/>
              <a:gd name="T2" fmla="*/ 6350 w 12"/>
              <a:gd name="T3" fmla="*/ 4286 h 10"/>
              <a:gd name="T4" fmla="*/ 5292 w 12"/>
              <a:gd name="T5" fmla="*/ 4762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9"/>
                </a:lnTo>
                <a:lnTo>
                  <a:pt x="10" y="1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8" name="Freeform 126">
            <a:extLst>
              <a:ext uri="{FF2B5EF4-FFF2-40B4-BE49-F238E27FC236}">
                <a16:creationId xmlns:a16="http://schemas.microsoft.com/office/drawing/2014/main" id="{62C2350C-3116-5D43-B376-7088BE2755EE}"/>
              </a:ext>
            </a:extLst>
          </p:cNvPr>
          <p:cNvSpPr>
            <a:spLocks/>
          </p:cNvSpPr>
          <p:nvPr/>
        </p:nvSpPr>
        <p:spPr bwMode="auto">
          <a:xfrm>
            <a:off x="8304213" y="5573713"/>
            <a:ext cx="17462" cy="17462"/>
          </a:xfrm>
          <a:custGeom>
            <a:avLst/>
            <a:gdLst>
              <a:gd name="T0" fmla="*/ 17462 w 33"/>
              <a:gd name="T1" fmla="*/ 10583 h 33"/>
              <a:gd name="T2" fmla="*/ 11641 w 33"/>
              <a:gd name="T3" fmla="*/ 17462 h 33"/>
              <a:gd name="T4" fmla="*/ 5821 w 33"/>
              <a:gd name="T5" fmla="*/ 12170 h 33"/>
              <a:gd name="T6" fmla="*/ 0 w 33"/>
              <a:gd name="T7" fmla="*/ 6879 h 33"/>
              <a:gd name="T8" fmla="*/ 6350 w 33"/>
              <a:gd name="T9" fmla="*/ 0 h 33"/>
              <a:gd name="T10" fmla="*/ 12170 w 33"/>
              <a:gd name="T11" fmla="*/ 5292 h 33"/>
              <a:gd name="T12" fmla="*/ 17462 w 33"/>
              <a:gd name="T13" fmla="*/ 1058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0"/>
                </a:moveTo>
                <a:lnTo>
                  <a:pt x="22" y="33"/>
                </a:lnTo>
                <a:lnTo>
                  <a:pt x="11" y="23"/>
                </a:lnTo>
                <a:lnTo>
                  <a:pt x="0" y="13"/>
                </a:lnTo>
                <a:lnTo>
                  <a:pt x="12" y="0"/>
                </a:lnTo>
                <a:lnTo>
                  <a:pt x="23" y="10"/>
                </a:lnTo>
                <a:lnTo>
                  <a:pt x="33"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39" name="Freeform 127">
            <a:extLst>
              <a:ext uri="{FF2B5EF4-FFF2-40B4-BE49-F238E27FC236}">
                <a16:creationId xmlns:a16="http://schemas.microsoft.com/office/drawing/2014/main" id="{0BAC0B6A-021C-A94B-BFFF-3A233FDC5752}"/>
              </a:ext>
            </a:extLst>
          </p:cNvPr>
          <p:cNvSpPr>
            <a:spLocks/>
          </p:cNvSpPr>
          <p:nvPr/>
        </p:nvSpPr>
        <p:spPr bwMode="auto">
          <a:xfrm>
            <a:off x="8310563" y="5586413"/>
            <a:ext cx="4762" cy="6350"/>
          </a:xfrm>
          <a:custGeom>
            <a:avLst/>
            <a:gdLst>
              <a:gd name="T0" fmla="*/ 0 w 11"/>
              <a:gd name="T1" fmla="*/ 0 h 11"/>
              <a:gd name="T2" fmla="*/ 4762 w 11"/>
              <a:gd name="T3" fmla="*/ 5773 h 11"/>
              <a:gd name="T4" fmla="*/ 4762 w 11"/>
              <a:gd name="T5" fmla="*/ 6350 h 11"/>
              <a:gd name="T6" fmla="*/ 0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0"/>
                </a:moveTo>
                <a:lnTo>
                  <a:pt x="11" y="10"/>
                </a:lnTo>
                <a:lnTo>
                  <a:pt x="11" y="1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0" name="Freeform 128">
            <a:extLst>
              <a:ext uri="{FF2B5EF4-FFF2-40B4-BE49-F238E27FC236}">
                <a16:creationId xmlns:a16="http://schemas.microsoft.com/office/drawing/2014/main" id="{615F0964-E904-344F-8991-91793115E941}"/>
              </a:ext>
            </a:extLst>
          </p:cNvPr>
          <p:cNvSpPr>
            <a:spLocks/>
          </p:cNvSpPr>
          <p:nvPr/>
        </p:nvSpPr>
        <p:spPr bwMode="auto">
          <a:xfrm>
            <a:off x="8297863" y="5581650"/>
            <a:ext cx="17462" cy="17463"/>
          </a:xfrm>
          <a:custGeom>
            <a:avLst/>
            <a:gdLst>
              <a:gd name="T0" fmla="*/ 17462 w 33"/>
              <a:gd name="T1" fmla="*/ 11113 h 33"/>
              <a:gd name="T2" fmla="*/ 10054 w 33"/>
              <a:gd name="T3" fmla="*/ 17463 h 33"/>
              <a:gd name="T4" fmla="*/ 4762 w 33"/>
              <a:gd name="T5" fmla="*/ 11642 h 33"/>
              <a:gd name="T6" fmla="*/ 0 w 33"/>
              <a:gd name="T7" fmla="*/ 5821 h 33"/>
              <a:gd name="T8" fmla="*/ 6879 w 33"/>
              <a:gd name="T9" fmla="*/ 0 h 33"/>
              <a:gd name="T10" fmla="*/ 11641 w 33"/>
              <a:gd name="T11" fmla="*/ 5292 h 33"/>
              <a:gd name="T12" fmla="*/ 17462 w 33"/>
              <a:gd name="T13" fmla="*/ 1111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1"/>
                </a:moveTo>
                <a:lnTo>
                  <a:pt x="19" y="33"/>
                </a:lnTo>
                <a:lnTo>
                  <a:pt x="9" y="22"/>
                </a:lnTo>
                <a:lnTo>
                  <a:pt x="0" y="11"/>
                </a:lnTo>
                <a:lnTo>
                  <a:pt x="13" y="0"/>
                </a:lnTo>
                <a:lnTo>
                  <a:pt x="22" y="10"/>
                </a:lnTo>
                <a:lnTo>
                  <a:pt x="33" y="2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1" name="Freeform 129">
            <a:extLst>
              <a:ext uri="{FF2B5EF4-FFF2-40B4-BE49-F238E27FC236}">
                <a16:creationId xmlns:a16="http://schemas.microsoft.com/office/drawing/2014/main" id="{24536239-884C-274C-8AE5-55046AEDEDB3}"/>
              </a:ext>
            </a:extLst>
          </p:cNvPr>
          <p:cNvSpPr>
            <a:spLocks/>
          </p:cNvSpPr>
          <p:nvPr/>
        </p:nvSpPr>
        <p:spPr bwMode="auto">
          <a:xfrm>
            <a:off x="8302625" y="5592763"/>
            <a:ext cx="6350" cy="6350"/>
          </a:xfrm>
          <a:custGeom>
            <a:avLst/>
            <a:gdLst>
              <a:gd name="T0" fmla="*/ 0 w 10"/>
              <a:gd name="T1" fmla="*/ 0 h 12"/>
              <a:gd name="T2" fmla="*/ 6350 w 10"/>
              <a:gd name="T3" fmla="*/ 5821 h 12"/>
              <a:gd name="T4" fmla="*/ 6350 w 10"/>
              <a:gd name="T5" fmla="*/ 6350 h 12"/>
              <a:gd name="T6" fmla="*/ 0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0"/>
                </a:moveTo>
                <a:lnTo>
                  <a:pt x="10" y="11"/>
                </a:lnTo>
                <a:lnTo>
                  <a:pt x="10" y="1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2" name="Freeform 130">
            <a:extLst>
              <a:ext uri="{FF2B5EF4-FFF2-40B4-BE49-F238E27FC236}">
                <a16:creationId xmlns:a16="http://schemas.microsoft.com/office/drawing/2014/main" id="{05BA3155-3EA2-5D45-9CB3-E13085A672AD}"/>
              </a:ext>
            </a:extLst>
          </p:cNvPr>
          <p:cNvSpPr>
            <a:spLocks/>
          </p:cNvSpPr>
          <p:nvPr/>
        </p:nvSpPr>
        <p:spPr bwMode="auto">
          <a:xfrm>
            <a:off x="8291513" y="5586413"/>
            <a:ext cx="17462" cy="17462"/>
          </a:xfrm>
          <a:custGeom>
            <a:avLst/>
            <a:gdLst>
              <a:gd name="T0" fmla="*/ 17462 w 32"/>
              <a:gd name="T1" fmla="*/ 12326 h 34"/>
              <a:gd name="T2" fmla="*/ 9277 w 32"/>
              <a:gd name="T3" fmla="*/ 17462 h 34"/>
              <a:gd name="T4" fmla="*/ 4366 w 32"/>
              <a:gd name="T5" fmla="*/ 11813 h 34"/>
              <a:gd name="T6" fmla="*/ 0 w 32"/>
              <a:gd name="T7" fmla="*/ 5649 h 34"/>
              <a:gd name="T8" fmla="*/ 7640 w 32"/>
              <a:gd name="T9" fmla="*/ 0 h 34"/>
              <a:gd name="T10" fmla="*/ 12005 w 32"/>
              <a:gd name="T11" fmla="*/ 6163 h 34"/>
              <a:gd name="T12" fmla="*/ 17462 w 32"/>
              <a:gd name="T13" fmla="*/ 1232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32" y="24"/>
                </a:moveTo>
                <a:lnTo>
                  <a:pt x="17" y="34"/>
                </a:lnTo>
                <a:lnTo>
                  <a:pt x="8" y="23"/>
                </a:lnTo>
                <a:lnTo>
                  <a:pt x="0" y="11"/>
                </a:lnTo>
                <a:lnTo>
                  <a:pt x="14" y="0"/>
                </a:lnTo>
                <a:lnTo>
                  <a:pt x="22" y="12"/>
                </a:lnTo>
                <a:lnTo>
                  <a:pt x="3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3" name="Freeform 131">
            <a:extLst>
              <a:ext uri="{FF2B5EF4-FFF2-40B4-BE49-F238E27FC236}">
                <a16:creationId xmlns:a16="http://schemas.microsoft.com/office/drawing/2014/main" id="{9C40EA00-B855-0442-8A63-8FCB8252EB51}"/>
              </a:ext>
            </a:extLst>
          </p:cNvPr>
          <p:cNvSpPr>
            <a:spLocks/>
          </p:cNvSpPr>
          <p:nvPr/>
        </p:nvSpPr>
        <p:spPr bwMode="auto">
          <a:xfrm>
            <a:off x="8296275" y="5599113"/>
            <a:ext cx="4763" cy="6350"/>
          </a:xfrm>
          <a:custGeom>
            <a:avLst/>
            <a:gdLst>
              <a:gd name="T0" fmla="*/ 0 w 9"/>
              <a:gd name="T1" fmla="*/ 0 h 13"/>
              <a:gd name="T2" fmla="*/ 4763 w 9"/>
              <a:gd name="T3" fmla="*/ 5373 h 13"/>
              <a:gd name="T4" fmla="*/ 4234 w 9"/>
              <a:gd name="T5" fmla="*/ 6350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1"/>
                </a:lnTo>
                <a:lnTo>
                  <a:pt x="8"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4" name="Freeform 132">
            <a:extLst>
              <a:ext uri="{FF2B5EF4-FFF2-40B4-BE49-F238E27FC236}">
                <a16:creationId xmlns:a16="http://schemas.microsoft.com/office/drawing/2014/main" id="{CA826F2A-20D3-A847-9061-F8095713B9C1}"/>
              </a:ext>
            </a:extLst>
          </p:cNvPr>
          <p:cNvSpPr>
            <a:spLocks/>
          </p:cNvSpPr>
          <p:nvPr/>
        </p:nvSpPr>
        <p:spPr bwMode="auto">
          <a:xfrm>
            <a:off x="8283575" y="5591175"/>
            <a:ext cx="15875" cy="19050"/>
          </a:xfrm>
          <a:custGeom>
            <a:avLst/>
            <a:gdLst>
              <a:gd name="T0" fmla="*/ 15875 w 30"/>
              <a:gd name="T1" fmla="*/ 14568 h 34"/>
              <a:gd name="T2" fmla="*/ 7937 w 30"/>
              <a:gd name="T3" fmla="*/ 19050 h 34"/>
              <a:gd name="T4" fmla="*/ 3704 w 30"/>
              <a:gd name="T5" fmla="*/ 12326 h 34"/>
              <a:gd name="T6" fmla="*/ 0 w 30"/>
              <a:gd name="T7" fmla="*/ 5043 h 34"/>
              <a:gd name="T8" fmla="*/ 7937 w 30"/>
              <a:gd name="T9" fmla="*/ 0 h 34"/>
              <a:gd name="T10" fmla="*/ 11642 w 30"/>
              <a:gd name="T11" fmla="*/ 7284 h 34"/>
              <a:gd name="T12" fmla="*/ 15875 w 30"/>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4">
                <a:moveTo>
                  <a:pt x="30" y="26"/>
                </a:moveTo>
                <a:lnTo>
                  <a:pt x="15" y="34"/>
                </a:lnTo>
                <a:lnTo>
                  <a:pt x="7" y="22"/>
                </a:lnTo>
                <a:lnTo>
                  <a:pt x="0" y="9"/>
                </a:lnTo>
                <a:lnTo>
                  <a:pt x="15" y="0"/>
                </a:lnTo>
                <a:lnTo>
                  <a:pt x="22" y="13"/>
                </a:lnTo>
                <a:lnTo>
                  <a:pt x="3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5" name="Freeform 133">
            <a:extLst>
              <a:ext uri="{FF2B5EF4-FFF2-40B4-BE49-F238E27FC236}">
                <a16:creationId xmlns:a16="http://schemas.microsoft.com/office/drawing/2014/main" id="{61F24A3D-0211-5C4C-AFD8-AD7161D9C3C3}"/>
              </a:ext>
            </a:extLst>
          </p:cNvPr>
          <p:cNvSpPr>
            <a:spLocks/>
          </p:cNvSpPr>
          <p:nvPr/>
        </p:nvSpPr>
        <p:spPr bwMode="auto">
          <a:xfrm>
            <a:off x="8288338" y="5603875"/>
            <a:ext cx="3175" cy="6350"/>
          </a:xfrm>
          <a:custGeom>
            <a:avLst/>
            <a:gdLst>
              <a:gd name="T0" fmla="*/ 0 w 8"/>
              <a:gd name="T1" fmla="*/ 0 h 13"/>
              <a:gd name="T2" fmla="*/ 3175 w 8"/>
              <a:gd name="T3" fmla="*/ 5862 h 13"/>
              <a:gd name="T4" fmla="*/ 2778 w 8"/>
              <a:gd name="T5" fmla="*/ 6350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2"/>
                </a:lnTo>
                <a:lnTo>
                  <a:pt x="7"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6" name="Freeform 134">
            <a:extLst>
              <a:ext uri="{FF2B5EF4-FFF2-40B4-BE49-F238E27FC236}">
                <a16:creationId xmlns:a16="http://schemas.microsoft.com/office/drawing/2014/main" id="{05D8FF46-0A3E-AE4D-87C3-C70AFE3DAA8C}"/>
              </a:ext>
            </a:extLst>
          </p:cNvPr>
          <p:cNvSpPr>
            <a:spLocks/>
          </p:cNvSpPr>
          <p:nvPr/>
        </p:nvSpPr>
        <p:spPr bwMode="auto">
          <a:xfrm>
            <a:off x="8275638" y="5595938"/>
            <a:ext cx="15875" cy="19050"/>
          </a:xfrm>
          <a:custGeom>
            <a:avLst/>
            <a:gdLst>
              <a:gd name="T0" fmla="*/ 15875 w 30"/>
              <a:gd name="T1" fmla="*/ 14568 h 34"/>
              <a:gd name="T2" fmla="*/ 6879 w 30"/>
              <a:gd name="T3" fmla="*/ 19050 h 34"/>
              <a:gd name="T4" fmla="*/ 3704 w 30"/>
              <a:gd name="T5" fmla="*/ 11206 h 34"/>
              <a:gd name="T6" fmla="*/ 0 w 30"/>
              <a:gd name="T7" fmla="*/ 3922 h 34"/>
              <a:gd name="T8" fmla="*/ 8996 w 30"/>
              <a:gd name="T9" fmla="*/ 0 h 34"/>
              <a:gd name="T10" fmla="*/ 12171 w 30"/>
              <a:gd name="T11" fmla="*/ 7284 h 34"/>
              <a:gd name="T12" fmla="*/ 15875 w 30"/>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4">
                <a:moveTo>
                  <a:pt x="30" y="26"/>
                </a:moveTo>
                <a:lnTo>
                  <a:pt x="13" y="34"/>
                </a:lnTo>
                <a:lnTo>
                  <a:pt x="7" y="20"/>
                </a:lnTo>
                <a:lnTo>
                  <a:pt x="0" y="7"/>
                </a:lnTo>
                <a:lnTo>
                  <a:pt x="17" y="0"/>
                </a:lnTo>
                <a:lnTo>
                  <a:pt x="23" y="13"/>
                </a:lnTo>
                <a:lnTo>
                  <a:pt x="3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7" name="Freeform 135">
            <a:extLst>
              <a:ext uri="{FF2B5EF4-FFF2-40B4-BE49-F238E27FC236}">
                <a16:creationId xmlns:a16="http://schemas.microsoft.com/office/drawing/2014/main" id="{21750D59-1ED1-8346-AD07-F21A19DF73DE}"/>
              </a:ext>
            </a:extLst>
          </p:cNvPr>
          <p:cNvSpPr>
            <a:spLocks/>
          </p:cNvSpPr>
          <p:nvPr/>
        </p:nvSpPr>
        <p:spPr bwMode="auto">
          <a:xfrm>
            <a:off x="8278813" y="5607050"/>
            <a:ext cx="3175" cy="7938"/>
          </a:xfrm>
          <a:custGeom>
            <a:avLst/>
            <a:gdLst>
              <a:gd name="T0" fmla="*/ 0 w 6"/>
              <a:gd name="T1" fmla="*/ 0 h 14"/>
              <a:gd name="T2" fmla="*/ 3175 w 6"/>
              <a:gd name="T3" fmla="*/ 7938 h 14"/>
              <a:gd name="T4" fmla="*/ 2646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4"/>
                </a:lnTo>
                <a:lnTo>
                  <a:pt x="5"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8" name="Freeform 136">
            <a:extLst>
              <a:ext uri="{FF2B5EF4-FFF2-40B4-BE49-F238E27FC236}">
                <a16:creationId xmlns:a16="http://schemas.microsoft.com/office/drawing/2014/main" id="{C4FA4100-214A-CE4E-8F8B-9BA62F9A497D}"/>
              </a:ext>
            </a:extLst>
          </p:cNvPr>
          <p:cNvSpPr>
            <a:spLocks/>
          </p:cNvSpPr>
          <p:nvPr/>
        </p:nvSpPr>
        <p:spPr bwMode="auto">
          <a:xfrm>
            <a:off x="8267700" y="5600700"/>
            <a:ext cx="14288" cy="17463"/>
          </a:xfrm>
          <a:custGeom>
            <a:avLst/>
            <a:gdLst>
              <a:gd name="T0" fmla="*/ 14288 w 27"/>
              <a:gd name="T1" fmla="*/ 14288 h 33"/>
              <a:gd name="T2" fmla="*/ 5821 w 27"/>
              <a:gd name="T3" fmla="*/ 17463 h 33"/>
              <a:gd name="T4" fmla="*/ 2646 w 27"/>
              <a:gd name="T5" fmla="*/ 10584 h 33"/>
              <a:gd name="T6" fmla="*/ 0 w 27"/>
              <a:gd name="T7" fmla="*/ 3175 h 33"/>
              <a:gd name="T8" fmla="*/ 8467 w 27"/>
              <a:gd name="T9" fmla="*/ 0 h 33"/>
              <a:gd name="T10" fmla="*/ 11642 w 27"/>
              <a:gd name="T11" fmla="*/ 6879 h 33"/>
              <a:gd name="T12" fmla="*/ 14288 w 27"/>
              <a:gd name="T13" fmla="*/ 142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27" y="27"/>
                </a:moveTo>
                <a:lnTo>
                  <a:pt x="11" y="33"/>
                </a:lnTo>
                <a:lnTo>
                  <a:pt x="5" y="20"/>
                </a:lnTo>
                <a:lnTo>
                  <a:pt x="0" y="6"/>
                </a:lnTo>
                <a:lnTo>
                  <a:pt x="16" y="0"/>
                </a:lnTo>
                <a:lnTo>
                  <a:pt x="22" y="13"/>
                </a:lnTo>
                <a:lnTo>
                  <a:pt x="27"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49" name="Freeform 137">
            <a:extLst>
              <a:ext uri="{FF2B5EF4-FFF2-40B4-BE49-F238E27FC236}">
                <a16:creationId xmlns:a16="http://schemas.microsoft.com/office/drawing/2014/main" id="{97D74D21-3C38-5F45-B37D-BAAB0963BADE}"/>
              </a:ext>
            </a:extLst>
          </p:cNvPr>
          <p:cNvSpPr>
            <a:spLocks/>
          </p:cNvSpPr>
          <p:nvPr/>
        </p:nvSpPr>
        <p:spPr bwMode="auto">
          <a:xfrm>
            <a:off x="8270875" y="5610225"/>
            <a:ext cx="3175" cy="7938"/>
          </a:xfrm>
          <a:custGeom>
            <a:avLst/>
            <a:gdLst>
              <a:gd name="T0" fmla="*/ 0 w 6"/>
              <a:gd name="T1" fmla="*/ 0 h 14"/>
              <a:gd name="T2" fmla="*/ 3175 w 6"/>
              <a:gd name="T3" fmla="*/ 7371 h 14"/>
              <a:gd name="T4" fmla="*/ 1588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3"/>
                </a:lnTo>
                <a:lnTo>
                  <a:pt x="3"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0" name="Freeform 138">
            <a:extLst>
              <a:ext uri="{FF2B5EF4-FFF2-40B4-BE49-F238E27FC236}">
                <a16:creationId xmlns:a16="http://schemas.microsoft.com/office/drawing/2014/main" id="{B52B446B-1E7E-4F44-9224-B9498B75D51D}"/>
              </a:ext>
            </a:extLst>
          </p:cNvPr>
          <p:cNvSpPr>
            <a:spLocks/>
          </p:cNvSpPr>
          <p:nvPr/>
        </p:nvSpPr>
        <p:spPr bwMode="auto">
          <a:xfrm>
            <a:off x="8258175" y="5602288"/>
            <a:ext cx="14288" cy="19050"/>
          </a:xfrm>
          <a:custGeom>
            <a:avLst/>
            <a:gdLst>
              <a:gd name="T0" fmla="*/ 14288 w 25"/>
              <a:gd name="T1" fmla="*/ 16249 h 34"/>
              <a:gd name="T2" fmla="*/ 4001 w 25"/>
              <a:gd name="T3" fmla="*/ 19050 h 34"/>
              <a:gd name="T4" fmla="*/ 2286 w 25"/>
              <a:gd name="T5" fmla="*/ 10646 h 34"/>
              <a:gd name="T6" fmla="*/ 0 w 25"/>
              <a:gd name="T7" fmla="*/ 2801 h 34"/>
              <a:gd name="T8" fmla="*/ 10287 w 25"/>
              <a:gd name="T9" fmla="*/ 0 h 34"/>
              <a:gd name="T10" fmla="*/ 12573 w 25"/>
              <a:gd name="T11" fmla="*/ 8404 h 34"/>
              <a:gd name="T12" fmla="*/ 14288 w 25"/>
              <a:gd name="T13" fmla="*/ 1624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4">
                <a:moveTo>
                  <a:pt x="25" y="29"/>
                </a:moveTo>
                <a:lnTo>
                  <a:pt x="7" y="34"/>
                </a:lnTo>
                <a:lnTo>
                  <a:pt x="4" y="19"/>
                </a:lnTo>
                <a:lnTo>
                  <a:pt x="0" y="5"/>
                </a:lnTo>
                <a:lnTo>
                  <a:pt x="18" y="0"/>
                </a:lnTo>
                <a:lnTo>
                  <a:pt x="22" y="15"/>
                </a:lnTo>
                <a:lnTo>
                  <a:pt x="2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1" name="Freeform 139">
            <a:extLst>
              <a:ext uri="{FF2B5EF4-FFF2-40B4-BE49-F238E27FC236}">
                <a16:creationId xmlns:a16="http://schemas.microsoft.com/office/drawing/2014/main" id="{4F43A832-4957-404A-B616-D4D240A92CC2}"/>
              </a:ext>
            </a:extLst>
          </p:cNvPr>
          <p:cNvSpPr>
            <a:spLocks/>
          </p:cNvSpPr>
          <p:nvPr/>
        </p:nvSpPr>
        <p:spPr bwMode="auto">
          <a:xfrm>
            <a:off x="8261350" y="5613400"/>
            <a:ext cx="1588" cy="7938"/>
          </a:xfrm>
          <a:custGeom>
            <a:avLst/>
            <a:gdLst>
              <a:gd name="T0" fmla="*/ 0 w 3"/>
              <a:gd name="T1" fmla="*/ 0 h 15"/>
              <a:gd name="T2" fmla="*/ 1588 w 3"/>
              <a:gd name="T3" fmla="*/ 7938 h 15"/>
              <a:gd name="T4" fmla="*/ 1059 w 3"/>
              <a:gd name="T5" fmla="*/ 7938 h 15"/>
              <a:gd name="T6" fmla="*/ 0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0" y="0"/>
                </a:moveTo>
                <a:lnTo>
                  <a:pt x="3" y="15"/>
                </a:lnTo>
                <a:lnTo>
                  <a:pt x="2"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2" name="Freeform 140">
            <a:extLst>
              <a:ext uri="{FF2B5EF4-FFF2-40B4-BE49-F238E27FC236}">
                <a16:creationId xmlns:a16="http://schemas.microsoft.com/office/drawing/2014/main" id="{8F56E73A-C184-6D42-B286-66AD3E4BBEC7}"/>
              </a:ext>
            </a:extLst>
          </p:cNvPr>
          <p:cNvSpPr>
            <a:spLocks/>
          </p:cNvSpPr>
          <p:nvPr/>
        </p:nvSpPr>
        <p:spPr bwMode="auto">
          <a:xfrm>
            <a:off x="8250238" y="5605463"/>
            <a:ext cx="11112" cy="15875"/>
          </a:xfrm>
          <a:custGeom>
            <a:avLst/>
            <a:gdLst>
              <a:gd name="T0" fmla="*/ 11112 w 22"/>
              <a:gd name="T1" fmla="*/ 14851 h 31"/>
              <a:gd name="T2" fmla="*/ 2525 w 22"/>
              <a:gd name="T3" fmla="*/ 15875 h 31"/>
              <a:gd name="T4" fmla="*/ 1010 w 22"/>
              <a:gd name="T5" fmla="*/ 8706 h 31"/>
              <a:gd name="T6" fmla="*/ 0 w 22"/>
              <a:gd name="T7" fmla="*/ 1024 h 31"/>
              <a:gd name="T8" fmla="*/ 9092 w 22"/>
              <a:gd name="T9" fmla="*/ 0 h 31"/>
              <a:gd name="T10" fmla="*/ 10102 w 22"/>
              <a:gd name="T11" fmla="*/ 7169 h 31"/>
              <a:gd name="T12" fmla="*/ 11112 w 22"/>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22" y="29"/>
                </a:moveTo>
                <a:lnTo>
                  <a:pt x="5" y="31"/>
                </a:lnTo>
                <a:lnTo>
                  <a:pt x="2" y="17"/>
                </a:lnTo>
                <a:lnTo>
                  <a:pt x="0" y="2"/>
                </a:lnTo>
                <a:lnTo>
                  <a:pt x="18" y="0"/>
                </a:lnTo>
                <a:lnTo>
                  <a:pt x="20" y="14"/>
                </a:lnTo>
                <a:lnTo>
                  <a:pt x="22"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3" name="Freeform 141">
            <a:extLst>
              <a:ext uri="{FF2B5EF4-FFF2-40B4-BE49-F238E27FC236}">
                <a16:creationId xmlns:a16="http://schemas.microsoft.com/office/drawing/2014/main" id="{704B6606-01F7-E645-A72A-AC2214F01810}"/>
              </a:ext>
            </a:extLst>
          </p:cNvPr>
          <p:cNvSpPr>
            <a:spLocks/>
          </p:cNvSpPr>
          <p:nvPr/>
        </p:nvSpPr>
        <p:spPr bwMode="auto">
          <a:xfrm>
            <a:off x="8251825" y="5614988"/>
            <a:ext cx="1588" cy="6350"/>
          </a:xfrm>
          <a:custGeom>
            <a:avLst/>
            <a:gdLst>
              <a:gd name="T0" fmla="*/ 0 w 3"/>
              <a:gd name="T1" fmla="*/ 0 h 14"/>
              <a:gd name="T2" fmla="*/ 1588 w 3"/>
              <a:gd name="T3" fmla="*/ 6350 h 14"/>
              <a:gd name="T4" fmla="*/ 0 w 3"/>
              <a:gd name="T5" fmla="*/ 6350 h 14"/>
              <a:gd name="T6" fmla="*/ 0 w 3"/>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0"/>
                </a:moveTo>
                <a:lnTo>
                  <a:pt x="3" y="14"/>
                </a:lnTo>
                <a:lnTo>
                  <a:pt x="0"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4" name="Freeform 142">
            <a:extLst>
              <a:ext uri="{FF2B5EF4-FFF2-40B4-BE49-F238E27FC236}">
                <a16:creationId xmlns:a16="http://schemas.microsoft.com/office/drawing/2014/main" id="{97F255D0-0AC5-414B-AFF1-D7001C5F3BD5}"/>
              </a:ext>
            </a:extLst>
          </p:cNvPr>
          <p:cNvSpPr>
            <a:spLocks/>
          </p:cNvSpPr>
          <p:nvPr/>
        </p:nvSpPr>
        <p:spPr bwMode="auto">
          <a:xfrm>
            <a:off x="8240713" y="5607050"/>
            <a:ext cx="11112" cy="15875"/>
          </a:xfrm>
          <a:custGeom>
            <a:avLst/>
            <a:gdLst>
              <a:gd name="T0" fmla="*/ 11112 w 20"/>
              <a:gd name="T1" fmla="*/ 14851 h 31"/>
              <a:gd name="T2" fmla="*/ 1667 w 20"/>
              <a:gd name="T3" fmla="*/ 15875 h 31"/>
              <a:gd name="T4" fmla="*/ 556 w 20"/>
              <a:gd name="T5" fmla="*/ 8194 h 31"/>
              <a:gd name="T6" fmla="*/ 0 w 20"/>
              <a:gd name="T7" fmla="*/ 512 h 31"/>
              <a:gd name="T8" fmla="*/ 10556 w 20"/>
              <a:gd name="T9" fmla="*/ 0 h 31"/>
              <a:gd name="T10" fmla="*/ 11112 w 20"/>
              <a:gd name="T11" fmla="*/ 7681 h 31"/>
              <a:gd name="T12" fmla="*/ 11112 w 20"/>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20" y="29"/>
                </a:moveTo>
                <a:lnTo>
                  <a:pt x="3" y="31"/>
                </a:lnTo>
                <a:lnTo>
                  <a:pt x="1" y="16"/>
                </a:lnTo>
                <a:lnTo>
                  <a:pt x="0" y="1"/>
                </a:lnTo>
                <a:lnTo>
                  <a:pt x="19" y="0"/>
                </a:lnTo>
                <a:lnTo>
                  <a:pt x="20" y="15"/>
                </a:lnTo>
                <a:lnTo>
                  <a:pt x="2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5" name="Freeform 143">
            <a:extLst>
              <a:ext uri="{FF2B5EF4-FFF2-40B4-BE49-F238E27FC236}">
                <a16:creationId xmlns:a16="http://schemas.microsoft.com/office/drawing/2014/main" id="{3701AC4B-C7B8-0E43-A83E-9588D72B23D4}"/>
              </a:ext>
            </a:extLst>
          </p:cNvPr>
          <p:cNvSpPr>
            <a:spLocks/>
          </p:cNvSpPr>
          <p:nvPr/>
        </p:nvSpPr>
        <p:spPr bwMode="auto">
          <a:xfrm>
            <a:off x="8240713" y="5614988"/>
            <a:ext cx="1587" cy="7937"/>
          </a:xfrm>
          <a:custGeom>
            <a:avLst/>
            <a:gdLst>
              <a:gd name="T0" fmla="*/ 0 w 2"/>
              <a:gd name="T1" fmla="*/ 0 h 15"/>
              <a:gd name="T2" fmla="*/ 1587 w 2"/>
              <a:gd name="T3" fmla="*/ 7937 h 15"/>
              <a:gd name="T4" fmla="*/ 0 w 2"/>
              <a:gd name="T5" fmla="*/ 7937 h 15"/>
              <a:gd name="T6" fmla="*/ 0 w 2"/>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
                <a:moveTo>
                  <a:pt x="0" y="0"/>
                </a:moveTo>
                <a:lnTo>
                  <a:pt x="2" y="15"/>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6" name="Freeform 144">
            <a:extLst>
              <a:ext uri="{FF2B5EF4-FFF2-40B4-BE49-F238E27FC236}">
                <a16:creationId xmlns:a16="http://schemas.microsoft.com/office/drawing/2014/main" id="{3E2F5B35-FF1F-C049-97B1-72AFC38977D2}"/>
              </a:ext>
            </a:extLst>
          </p:cNvPr>
          <p:cNvSpPr>
            <a:spLocks/>
          </p:cNvSpPr>
          <p:nvPr/>
        </p:nvSpPr>
        <p:spPr bwMode="auto">
          <a:xfrm>
            <a:off x="5846763" y="5607050"/>
            <a:ext cx="2393950" cy="15875"/>
          </a:xfrm>
          <a:custGeom>
            <a:avLst/>
            <a:gdLst>
              <a:gd name="T0" fmla="*/ 2393950 w 4525"/>
              <a:gd name="T1" fmla="*/ 15875 h 30"/>
              <a:gd name="T2" fmla="*/ 0 w 4525"/>
              <a:gd name="T3" fmla="*/ 15875 h 30"/>
              <a:gd name="T4" fmla="*/ 0 w 4525"/>
              <a:gd name="T5" fmla="*/ 7937 h 30"/>
              <a:gd name="T6" fmla="*/ 0 w 4525"/>
              <a:gd name="T7" fmla="*/ 0 h 30"/>
              <a:gd name="T8" fmla="*/ 2393950 w 4525"/>
              <a:gd name="T9" fmla="*/ 0 h 30"/>
              <a:gd name="T10" fmla="*/ 2393950 w 4525"/>
              <a:gd name="T11" fmla="*/ 7937 h 30"/>
              <a:gd name="T12" fmla="*/ 2393950 w 4525"/>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25" h="30">
                <a:moveTo>
                  <a:pt x="4525" y="30"/>
                </a:moveTo>
                <a:lnTo>
                  <a:pt x="0" y="30"/>
                </a:lnTo>
                <a:lnTo>
                  <a:pt x="0" y="15"/>
                </a:lnTo>
                <a:lnTo>
                  <a:pt x="0" y="0"/>
                </a:lnTo>
                <a:lnTo>
                  <a:pt x="4525" y="0"/>
                </a:lnTo>
                <a:lnTo>
                  <a:pt x="4525" y="15"/>
                </a:lnTo>
                <a:lnTo>
                  <a:pt x="4525"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57" name="Rectangle 145">
            <a:extLst>
              <a:ext uri="{FF2B5EF4-FFF2-40B4-BE49-F238E27FC236}">
                <a16:creationId xmlns:a16="http://schemas.microsoft.com/office/drawing/2014/main" id="{E7DB3BED-4274-E045-9281-8597D13D7D79}"/>
              </a:ext>
            </a:extLst>
          </p:cNvPr>
          <p:cNvSpPr>
            <a:spLocks noChangeArrowheads="1"/>
          </p:cNvSpPr>
          <p:nvPr/>
        </p:nvSpPr>
        <p:spPr bwMode="auto">
          <a:xfrm>
            <a:off x="3386138" y="3759200"/>
            <a:ext cx="663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           </a:t>
            </a:r>
            <a:endParaRPr lang="nl-NL" altLang="de-DE"/>
          </a:p>
        </p:txBody>
      </p:sp>
      <p:sp>
        <p:nvSpPr>
          <p:cNvPr id="34958" name="Rectangle 146">
            <a:extLst>
              <a:ext uri="{FF2B5EF4-FFF2-40B4-BE49-F238E27FC236}">
                <a16:creationId xmlns:a16="http://schemas.microsoft.com/office/drawing/2014/main" id="{760E8F83-8DE3-9945-AFCD-D3B4C8EE523B}"/>
              </a:ext>
            </a:extLst>
          </p:cNvPr>
          <p:cNvSpPr>
            <a:spLocks noChangeArrowheads="1"/>
          </p:cNvSpPr>
          <p:nvPr/>
        </p:nvSpPr>
        <p:spPr bwMode="auto">
          <a:xfrm>
            <a:off x="4113213" y="3759200"/>
            <a:ext cx="8191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chemeClr val="tx1"/>
                </a:solidFill>
                <a:latin typeface="Luxi Sans" charset="0"/>
              </a:rPr>
              <a:t>Readout</a:t>
            </a:r>
            <a:endParaRPr lang="nl-NL" altLang="de-DE">
              <a:solidFill>
                <a:schemeClr val="tx1"/>
              </a:solidFill>
            </a:endParaRPr>
          </a:p>
        </p:txBody>
      </p:sp>
      <p:sp>
        <p:nvSpPr>
          <p:cNvPr id="34959" name="Freeform 147">
            <a:extLst>
              <a:ext uri="{FF2B5EF4-FFF2-40B4-BE49-F238E27FC236}">
                <a16:creationId xmlns:a16="http://schemas.microsoft.com/office/drawing/2014/main" id="{C9020981-8185-C048-AE0C-E8E8335EC950}"/>
              </a:ext>
            </a:extLst>
          </p:cNvPr>
          <p:cNvSpPr>
            <a:spLocks/>
          </p:cNvSpPr>
          <p:nvPr/>
        </p:nvSpPr>
        <p:spPr bwMode="auto">
          <a:xfrm>
            <a:off x="798513" y="3724275"/>
            <a:ext cx="2319337" cy="1890713"/>
          </a:xfrm>
          <a:custGeom>
            <a:avLst/>
            <a:gdLst>
              <a:gd name="T0" fmla="*/ 97367 w 4383"/>
              <a:gd name="T1" fmla="*/ 1890713 h 3573"/>
              <a:gd name="T2" fmla="*/ 77258 w 4383"/>
              <a:gd name="T3" fmla="*/ 1888596 h 3573"/>
              <a:gd name="T4" fmla="*/ 59267 w 4383"/>
              <a:gd name="T5" fmla="*/ 1882775 h 3573"/>
              <a:gd name="T6" fmla="*/ 43392 w 4383"/>
              <a:gd name="T7" fmla="*/ 1874309 h 3573"/>
              <a:gd name="T8" fmla="*/ 28575 w 4383"/>
              <a:gd name="T9" fmla="*/ 1862138 h 3573"/>
              <a:gd name="T10" fmla="*/ 16933 w 4383"/>
              <a:gd name="T11" fmla="*/ 1847850 h 3573"/>
              <a:gd name="T12" fmla="*/ 7408 w 4383"/>
              <a:gd name="T13" fmla="*/ 1830917 h 3573"/>
              <a:gd name="T14" fmla="*/ 2117 w 4383"/>
              <a:gd name="T15" fmla="*/ 1812925 h 3573"/>
              <a:gd name="T16" fmla="*/ 0 w 4383"/>
              <a:gd name="T17" fmla="*/ 1793875 h 3573"/>
              <a:gd name="T18" fmla="*/ 529 w 4383"/>
              <a:gd name="T19" fmla="*/ 87313 h 3573"/>
              <a:gd name="T20" fmla="*/ 4762 w 4383"/>
              <a:gd name="T21" fmla="*/ 68263 h 3573"/>
              <a:gd name="T22" fmla="*/ 12171 w 4383"/>
              <a:gd name="T23" fmla="*/ 50800 h 3573"/>
              <a:gd name="T24" fmla="*/ 22754 w 4383"/>
              <a:gd name="T25" fmla="*/ 34925 h 3573"/>
              <a:gd name="T26" fmla="*/ 35454 w 4383"/>
              <a:gd name="T27" fmla="*/ 22225 h 3573"/>
              <a:gd name="T28" fmla="*/ 51329 w 4383"/>
              <a:gd name="T29" fmla="*/ 11642 h 3573"/>
              <a:gd name="T30" fmla="*/ 68792 w 4383"/>
              <a:gd name="T31" fmla="*/ 4763 h 3573"/>
              <a:gd name="T32" fmla="*/ 87312 w 4383"/>
              <a:gd name="T33" fmla="*/ 0 h 3573"/>
              <a:gd name="T34" fmla="*/ 2221970 w 4383"/>
              <a:gd name="T35" fmla="*/ 0 h 3573"/>
              <a:gd name="T36" fmla="*/ 2242079 w 4383"/>
              <a:gd name="T37" fmla="*/ 2117 h 3573"/>
              <a:gd name="T38" fmla="*/ 2260070 w 4383"/>
              <a:gd name="T39" fmla="*/ 7408 h 3573"/>
              <a:gd name="T40" fmla="*/ 2276475 w 4383"/>
              <a:gd name="T41" fmla="*/ 16404 h 3573"/>
              <a:gd name="T42" fmla="*/ 2290762 w 4383"/>
              <a:gd name="T43" fmla="*/ 28046 h 3573"/>
              <a:gd name="T44" fmla="*/ 2302404 w 4383"/>
              <a:gd name="T45" fmla="*/ 42333 h 3573"/>
              <a:gd name="T46" fmla="*/ 2311929 w 4383"/>
              <a:gd name="T47" fmla="*/ 59267 h 3573"/>
              <a:gd name="T48" fmla="*/ 2317220 w 4383"/>
              <a:gd name="T49" fmla="*/ 77258 h 3573"/>
              <a:gd name="T50" fmla="*/ 2319337 w 4383"/>
              <a:gd name="T51" fmla="*/ 97367 h 3573"/>
              <a:gd name="T52" fmla="*/ 2318808 w 4383"/>
              <a:gd name="T53" fmla="*/ 1803400 h 3573"/>
              <a:gd name="T54" fmla="*/ 2315104 w 4383"/>
              <a:gd name="T55" fmla="*/ 1822450 h 3573"/>
              <a:gd name="T56" fmla="*/ 2307695 w 4383"/>
              <a:gd name="T57" fmla="*/ 1839913 h 3573"/>
              <a:gd name="T58" fmla="*/ 2297112 w 4383"/>
              <a:gd name="T59" fmla="*/ 1855259 h 3573"/>
              <a:gd name="T60" fmla="*/ 2283883 w 4383"/>
              <a:gd name="T61" fmla="*/ 1868488 h 3573"/>
              <a:gd name="T62" fmla="*/ 2268008 w 4383"/>
              <a:gd name="T63" fmla="*/ 1879071 h 3573"/>
              <a:gd name="T64" fmla="*/ 2250545 w 4383"/>
              <a:gd name="T65" fmla="*/ 1886480 h 3573"/>
              <a:gd name="T66" fmla="*/ 2232025 w 4383"/>
              <a:gd name="T67" fmla="*/ 1890184 h 3573"/>
              <a:gd name="T68" fmla="*/ 1159404 w 4383"/>
              <a:gd name="T69" fmla="*/ 1890713 h 3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83" h="3573">
                <a:moveTo>
                  <a:pt x="2191" y="3573"/>
                </a:moveTo>
                <a:lnTo>
                  <a:pt x="184" y="3573"/>
                </a:lnTo>
                <a:lnTo>
                  <a:pt x="165" y="3572"/>
                </a:lnTo>
                <a:lnTo>
                  <a:pt x="146" y="3569"/>
                </a:lnTo>
                <a:lnTo>
                  <a:pt x="130" y="3565"/>
                </a:lnTo>
                <a:lnTo>
                  <a:pt x="112" y="3558"/>
                </a:lnTo>
                <a:lnTo>
                  <a:pt x="97" y="3551"/>
                </a:lnTo>
                <a:lnTo>
                  <a:pt x="82" y="3542"/>
                </a:lnTo>
                <a:lnTo>
                  <a:pt x="67" y="3531"/>
                </a:lnTo>
                <a:lnTo>
                  <a:pt x="54" y="3519"/>
                </a:lnTo>
                <a:lnTo>
                  <a:pt x="43" y="3506"/>
                </a:lnTo>
                <a:lnTo>
                  <a:pt x="32" y="3492"/>
                </a:lnTo>
                <a:lnTo>
                  <a:pt x="23" y="3477"/>
                </a:lnTo>
                <a:lnTo>
                  <a:pt x="14" y="3460"/>
                </a:lnTo>
                <a:lnTo>
                  <a:pt x="9" y="3444"/>
                </a:lnTo>
                <a:lnTo>
                  <a:pt x="4" y="3426"/>
                </a:lnTo>
                <a:lnTo>
                  <a:pt x="1" y="3408"/>
                </a:lnTo>
                <a:lnTo>
                  <a:pt x="0" y="3390"/>
                </a:lnTo>
                <a:lnTo>
                  <a:pt x="0" y="184"/>
                </a:lnTo>
                <a:lnTo>
                  <a:pt x="1" y="165"/>
                </a:lnTo>
                <a:lnTo>
                  <a:pt x="4" y="146"/>
                </a:lnTo>
                <a:lnTo>
                  <a:pt x="9" y="129"/>
                </a:lnTo>
                <a:lnTo>
                  <a:pt x="14" y="112"/>
                </a:lnTo>
                <a:lnTo>
                  <a:pt x="23" y="96"/>
                </a:lnTo>
                <a:lnTo>
                  <a:pt x="32" y="80"/>
                </a:lnTo>
                <a:lnTo>
                  <a:pt x="43" y="66"/>
                </a:lnTo>
                <a:lnTo>
                  <a:pt x="54" y="53"/>
                </a:lnTo>
                <a:lnTo>
                  <a:pt x="67" y="42"/>
                </a:lnTo>
                <a:lnTo>
                  <a:pt x="82" y="31"/>
                </a:lnTo>
                <a:lnTo>
                  <a:pt x="97" y="22"/>
                </a:lnTo>
                <a:lnTo>
                  <a:pt x="112" y="14"/>
                </a:lnTo>
                <a:lnTo>
                  <a:pt x="130" y="9"/>
                </a:lnTo>
                <a:lnTo>
                  <a:pt x="146" y="4"/>
                </a:lnTo>
                <a:lnTo>
                  <a:pt x="165" y="0"/>
                </a:lnTo>
                <a:lnTo>
                  <a:pt x="184" y="0"/>
                </a:lnTo>
                <a:lnTo>
                  <a:pt x="4199" y="0"/>
                </a:lnTo>
                <a:lnTo>
                  <a:pt x="4218" y="0"/>
                </a:lnTo>
                <a:lnTo>
                  <a:pt x="4237" y="4"/>
                </a:lnTo>
                <a:lnTo>
                  <a:pt x="4253" y="9"/>
                </a:lnTo>
                <a:lnTo>
                  <a:pt x="4271" y="14"/>
                </a:lnTo>
                <a:lnTo>
                  <a:pt x="4286" y="22"/>
                </a:lnTo>
                <a:lnTo>
                  <a:pt x="4302" y="31"/>
                </a:lnTo>
                <a:lnTo>
                  <a:pt x="4316" y="42"/>
                </a:lnTo>
                <a:lnTo>
                  <a:pt x="4329" y="53"/>
                </a:lnTo>
                <a:lnTo>
                  <a:pt x="4341" y="66"/>
                </a:lnTo>
                <a:lnTo>
                  <a:pt x="4351" y="80"/>
                </a:lnTo>
                <a:lnTo>
                  <a:pt x="4361" y="96"/>
                </a:lnTo>
                <a:lnTo>
                  <a:pt x="4369" y="112"/>
                </a:lnTo>
                <a:lnTo>
                  <a:pt x="4375" y="129"/>
                </a:lnTo>
                <a:lnTo>
                  <a:pt x="4379" y="146"/>
                </a:lnTo>
                <a:lnTo>
                  <a:pt x="4382" y="165"/>
                </a:lnTo>
                <a:lnTo>
                  <a:pt x="4383" y="184"/>
                </a:lnTo>
                <a:lnTo>
                  <a:pt x="4383" y="3390"/>
                </a:lnTo>
                <a:lnTo>
                  <a:pt x="4382" y="3408"/>
                </a:lnTo>
                <a:lnTo>
                  <a:pt x="4379" y="3426"/>
                </a:lnTo>
                <a:lnTo>
                  <a:pt x="4375" y="3444"/>
                </a:lnTo>
                <a:lnTo>
                  <a:pt x="4369" y="3460"/>
                </a:lnTo>
                <a:lnTo>
                  <a:pt x="4361" y="3477"/>
                </a:lnTo>
                <a:lnTo>
                  <a:pt x="4351" y="3492"/>
                </a:lnTo>
                <a:lnTo>
                  <a:pt x="4341" y="3506"/>
                </a:lnTo>
                <a:lnTo>
                  <a:pt x="4329" y="3519"/>
                </a:lnTo>
                <a:lnTo>
                  <a:pt x="4316" y="3531"/>
                </a:lnTo>
                <a:lnTo>
                  <a:pt x="4302" y="3542"/>
                </a:lnTo>
                <a:lnTo>
                  <a:pt x="4286" y="3551"/>
                </a:lnTo>
                <a:lnTo>
                  <a:pt x="4271" y="3558"/>
                </a:lnTo>
                <a:lnTo>
                  <a:pt x="4253" y="3565"/>
                </a:lnTo>
                <a:lnTo>
                  <a:pt x="4237" y="3569"/>
                </a:lnTo>
                <a:lnTo>
                  <a:pt x="4218" y="3572"/>
                </a:lnTo>
                <a:lnTo>
                  <a:pt x="4199" y="3573"/>
                </a:lnTo>
                <a:lnTo>
                  <a:pt x="2191" y="3573"/>
                </a:lnTo>
                <a:close/>
              </a:path>
            </a:pathLst>
          </a:cu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0" name="Freeform 148">
            <a:extLst>
              <a:ext uri="{FF2B5EF4-FFF2-40B4-BE49-F238E27FC236}">
                <a16:creationId xmlns:a16="http://schemas.microsoft.com/office/drawing/2014/main" id="{0E0B7E6D-93F1-9049-90F1-6D884B93182F}"/>
              </a:ext>
            </a:extLst>
          </p:cNvPr>
          <p:cNvSpPr>
            <a:spLocks/>
          </p:cNvSpPr>
          <p:nvPr/>
        </p:nvSpPr>
        <p:spPr bwMode="auto">
          <a:xfrm>
            <a:off x="895350" y="5607050"/>
            <a:ext cx="1062038" cy="15875"/>
          </a:xfrm>
          <a:custGeom>
            <a:avLst/>
            <a:gdLst>
              <a:gd name="T0" fmla="*/ 1062038 w 2007"/>
              <a:gd name="T1" fmla="*/ 15875 h 30"/>
              <a:gd name="T2" fmla="*/ 0 w 2007"/>
              <a:gd name="T3" fmla="*/ 15875 h 30"/>
              <a:gd name="T4" fmla="*/ 0 w 2007"/>
              <a:gd name="T5" fmla="*/ 7937 h 30"/>
              <a:gd name="T6" fmla="*/ 0 w 2007"/>
              <a:gd name="T7" fmla="*/ 0 h 30"/>
              <a:gd name="T8" fmla="*/ 1062038 w 2007"/>
              <a:gd name="T9" fmla="*/ 0 h 30"/>
              <a:gd name="T10" fmla="*/ 1062038 w 2007"/>
              <a:gd name="T11" fmla="*/ 7937 h 30"/>
              <a:gd name="T12" fmla="*/ 1062038 w 2007"/>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7" h="30">
                <a:moveTo>
                  <a:pt x="2007" y="30"/>
                </a:moveTo>
                <a:lnTo>
                  <a:pt x="0" y="30"/>
                </a:lnTo>
                <a:lnTo>
                  <a:pt x="0" y="15"/>
                </a:lnTo>
                <a:lnTo>
                  <a:pt x="0" y="0"/>
                </a:lnTo>
                <a:lnTo>
                  <a:pt x="2007" y="0"/>
                </a:lnTo>
                <a:lnTo>
                  <a:pt x="2007" y="15"/>
                </a:lnTo>
                <a:lnTo>
                  <a:pt x="2007"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1" name="Freeform 149">
            <a:extLst>
              <a:ext uri="{FF2B5EF4-FFF2-40B4-BE49-F238E27FC236}">
                <a16:creationId xmlns:a16="http://schemas.microsoft.com/office/drawing/2014/main" id="{F89A9DA4-6267-8D46-AB1E-E4B9A5AD6FF3}"/>
              </a:ext>
            </a:extLst>
          </p:cNvPr>
          <p:cNvSpPr>
            <a:spLocks/>
          </p:cNvSpPr>
          <p:nvPr/>
        </p:nvSpPr>
        <p:spPr bwMode="auto">
          <a:xfrm>
            <a:off x="895350" y="5614988"/>
            <a:ext cx="1588" cy="7937"/>
          </a:xfrm>
          <a:custGeom>
            <a:avLst/>
            <a:gdLst>
              <a:gd name="T0" fmla="*/ 1588 w 1"/>
              <a:gd name="T1" fmla="*/ 0 h 15"/>
              <a:gd name="T2" fmla="*/ 1588 w 1"/>
              <a:gd name="T3" fmla="*/ 7937 h 15"/>
              <a:gd name="T4" fmla="*/ 0 w 1"/>
              <a:gd name="T5" fmla="*/ 7937 h 15"/>
              <a:gd name="T6" fmla="*/ 1588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0"/>
                </a:moveTo>
                <a:lnTo>
                  <a:pt x="1" y="15"/>
                </a:lnTo>
                <a:lnTo>
                  <a:pt x="0" y="15"/>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2" name="Freeform 150">
            <a:extLst>
              <a:ext uri="{FF2B5EF4-FFF2-40B4-BE49-F238E27FC236}">
                <a16:creationId xmlns:a16="http://schemas.microsoft.com/office/drawing/2014/main" id="{8008EB5F-B718-C943-A86F-518441CDDE7D}"/>
              </a:ext>
            </a:extLst>
          </p:cNvPr>
          <p:cNvSpPr>
            <a:spLocks/>
          </p:cNvSpPr>
          <p:nvPr/>
        </p:nvSpPr>
        <p:spPr bwMode="auto">
          <a:xfrm>
            <a:off x="884238" y="5607050"/>
            <a:ext cx="11112" cy="15875"/>
          </a:xfrm>
          <a:custGeom>
            <a:avLst/>
            <a:gdLst>
              <a:gd name="T0" fmla="*/ 10054 w 21"/>
              <a:gd name="T1" fmla="*/ 15875 h 31"/>
              <a:gd name="T2" fmla="*/ 0 w 21"/>
              <a:gd name="T3" fmla="*/ 14851 h 31"/>
              <a:gd name="T4" fmla="*/ 529 w 21"/>
              <a:gd name="T5" fmla="*/ 7681 h 31"/>
              <a:gd name="T6" fmla="*/ 1058 w 21"/>
              <a:gd name="T7" fmla="*/ 0 h 31"/>
              <a:gd name="T8" fmla="*/ 11112 w 21"/>
              <a:gd name="T9" fmla="*/ 512 h 31"/>
              <a:gd name="T10" fmla="*/ 10583 w 21"/>
              <a:gd name="T11" fmla="*/ 8194 h 31"/>
              <a:gd name="T12" fmla="*/ 10054 w 21"/>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1">
                <a:moveTo>
                  <a:pt x="19" y="31"/>
                </a:moveTo>
                <a:lnTo>
                  <a:pt x="0" y="29"/>
                </a:lnTo>
                <a:lnTo>
                  <a:pt x="1" y="15"/>
                </a:lnTo>
                <a:lnTo>
                  <a:pt x="2" y="0"/>
                </a:lnTo>
                <a:lnTo>
                  <a:pt x="21" y="1"/>
                </a:lnTo>
                <a:lnTo>
                  <a:pt x="20" y="16"/>
                </a:lnTo>
                <a:lnTo>
                  <a:pt x="19"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3" name="Freeform 151">
            <a:extLst>
              <a:ext uri="{FF2B5EF4-FFF2-40B4-BE49-F238E27FC236}">
                <a16:creationId xmlns:a16="http://schemas.microsoft.com/office/drawing/2014/main" id="{719BD6C2-5917-6B43-A4F1-9C8348E5CEA1}"/>
              </a:ext>
            </a:extLst>
          </p:cNvPr>
          <p:cNvSpPr>
            <a:spLocks/>
          </p:cNvSpPr>
          <p:nvPr/>
        </p:nvSpPr>
        <p:spPr bwMode="auto">
          <a:xfrm>
            <a:off x="884238" y="5614988"/>
            <a:ext cx="1587" cy="6350"/>
          </a:xfrm>
          <a:custGeom>
            <a:avLst/>
            <a:gdLst>
              <a:gd name="T0" fmla="*/ 1587 w 2"/>
              <a:gd name="T1" fmla="*/ 0 h 14"/>
              <a:gd name="T2" fmla="*/ 794 w 2"/>
              <a:gd name="T3" fmla="*/ 6350 h 14"/>
              <a:gd name="T4" fmla="*/ 0 w 2"/>
              <a:gd name="T5" fmla="*/ 6350 h 14"/>
              <a:gd name="T6" fmla="*/ 1587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0"/>
                </a:moveTo>
                <a:lnTo>
                  <a:pt x="1" y="14"/>
                </a:lnTo>
                <a:lnTo>
                  <a:pt x="0" y="14"/>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4" name="Freeform 152">
            <a:extLst>
              <a:ext uri="{FF2B5EF4-FFF2-40B4-BE49-F238E27FC236}">
                <a16:creationId xmlns:a16="http://schemas.microsoft.com/office/drawing/2014/main" id="{B0280C38-CB21-074B-BADA-73541A2FD750}"/>
              </a:ext>
            </a:extLst>
          </p:cNvPr>
          <p:cNvSpPr>
            <a:spLocks/>
          </p:cNvSpPr>
          <p:nvPr/>
        </p:nvSpPr>
        <p:spPr bwMode="auto">
          <a:xfrm>
            <a:off x="874713" y="5605463"/>
            <a:ext cx="12700" cy="15875"/>
          </a:xfrm>
          <a:custGeom>
            <a:avLst/>
            <a:gdLst>
              <a:gd name="T0" fmla="*/ 9939 w 23"/>
              <a:gd name="T1" fmla="*/ 15875 h 31"/>
              <a:gd name="T2" fmla="*/ 0 w 23"/>
              <a:gd name="T3" fmla="*/ 14851 h 31"/>
              <a:gd name="T4" fmla="*/ 552 w 23"/>
              <a:gd name="T5" fmla="*/ 7169 h 31"/>
              <a:gd name="T6" fmla="*/ 2209 w 23"/>
              <a:gd name="T7" fmla="*/ 0 h 31"/>
              <a:gd name="T8" fmla="*/ 12700 w 23"/>
              <a:gd name="T9" fmla="*/ 1024 h 31"/>
              <a:gd name="T10" fmla="*/ 11043 w 23"/>
              <a:gd name="T11" fmla="*/ 8706 h 31"/>
              <a:gd name="T12" fmla="*/ 9939 w 23"/>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1">
                <a:moveTo>
                  <a:pt x="18" y="31"/>
                </a:moveTo>
                <a:lnTo>
                  <a:pt x="0" y="29"/>
                </a:lnTo>
                <a:lnTo>
                  <a:pt x="1" y="14"/>
                </a:lnTo>
                <a:lnTo>
                  <a:pt x="4" y="0"/>
                </a:lnTo>
                <a:lnTo>
                  <a:pt x="23" y="2"/>
                </a:lnTo>
                <a:lnTo>
                  <a:pt x="20" y="17"/>
                </a:lnTo>
                <a:lnTo>
                  <a:pt x="18"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5" name="Freeform 153">
            <a:extLst>
              <a:ext uri="{FF2B5EF4-FFF2-40B4-BE49-F238E27FC236}">
                <a16:creationId xmlns:a16="http://schemas.microsoft.com/office/drawing/2014/main" id="{E157538B-642B-444C-A1A5-7BD4177517DD}"/>
              </a:ext>
            </a:extLst>
          </p:cNvPr>
          <p:cNvSpPr>
            <a:spLocks/>
          </p:cNvSpPr>
          <p:nvPr/>
        </p:nvSpPr>
        <p:spPr bwMode="auto">
          <a:xfrm>
            <a:off x="873125" y="5613400"/>
            <a:ext cx="1588" cy="7938"/>
          </a:xfrm>
          <a:custGeom>
            <a:avLst/>
            <a:gdLst>
              <a:gd name="T0" fmla="*/ 1588 w 3"/>
              <a:gd name="T1" fmla="*/ 0 h 15"/>
              <a:gd name="T2" fmla="*/ 1059 w 3"/>
              <a:gd name="T3" fmla="*/ 7938 h 15"/>
              <a:gd name="T4" fmla="*/ 0 w 3"/>
              <a:gd name="T5" fmla="*/ 7938 h 15"/>
              <a:gd name="T6" fmla="*/ 1588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0"/>
                </a:moveTo>
                <a:lnTo>
                  <a:pt x="2" y="15"/>
                </a:lnTo>
                <a:lnTo>
                  <a:pt x="0" y="15"/>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6" name="Freeform 154">
            <a:extLst>
              <a:ext uri="{FF2B5EF4-FFF2-40B4-BE49-F238E27FC236}">
                <a16:creationId xmlns:a16="http://schemas.microsoft.com/office/drawing/2014/main" id="{F934ED87-CC58-2E43-BD32-EE33C726DFD0}"/>
              </a:ext>
            </a:extLst>
          </p:cNvPr>
          <p:cNvSpPr>
            <a:spLocks/>
          </p:cNvSpPr>
          <p:nvPr/>
        </p:nvSpPr>
        <p:spPr bwMode="auto">
          <a:xfrm>
            <a:off x="863600" y="5602288"/>
            <a:ext cx="14288" cy="19050"/>
          </a:xfrm>
          <a:custGeom>
            <a:avLst/>
            <a:gdLst>
              <a:gd name="T0" fmla="*/ 9892 w 26"/>
              <a:gd name="T1" fmla="*/ 19050 h 34"/>
              <a:gd name="T2" fmla="*/ 0 w 26"/>
              <a:gd name="T3" fmla="*/ 16249 h 34"/>
              <a:gd name="T4" fmla="*/ 2748 w 26"/>
              <a:gd name="T5" fmla="*/ 8404 h 34"/>
              <a:gd name="T6" fmla="*/ 4396 w 26"/>
              <a:gd name="T7" fmla="*/ 0 h 34"/>
              <a:gd name="T8" fmla="*/ 14288 w 26"/>
              <a:gd name="T9" fmla="*/ 2801 h 34"/>
              <a:gd name="T10" fmla="*/ 11540 w 26"/>
              <a:gd name="T11" fmla="*/ 10646 h 34"/>
              <a:gd name="T12" fmla="*/ 9892 w 26"/>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4">
                <a:moveTo>
                  <a:pt x="18" y="34"/>
                </a:moveTo>
                <a:lnTo>
                  <a:pt x="0" y="29"/>
                </a:lnTo>
                <a:lnTo>
                  <a:pt x="5" y="15"/>
                </a:lnTo>
                <a:lnTo>
                  <a:pt x="8" y="0"/>
                </a:lnTo>
                <a:lnTo>
                  <a:pt x="26" y="5"/>
                </a:lnTo>
                <a:lnTo>
                  <a:pt x="21" y="19"/>
                </a:lnTo>
                <a:lnTo>
                  <a:pt x="18"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7" name="Freeform 155">
            <a:extLst>
              <a:ext uri="{FF2B5EF4-FFF2-40B4-BE49-F238E27FC236}">
                <a16:creationId xmlns:a16="http://schemas.microsoft.com/office/drawing/2014/main" id="{422FF96C-6F68-2448-BB0C-AE41390F77FC}"/>
              </a:ext>
            </a:extLst>
          </p:cNvPr>
          <p:cNvSpPr>
            <a:spLocks/>
          </p:cNvSpPr>
          <p:nvPr/>
        </p:nvSpPr>
        <p:spPr bwMode="auto">
          <a:xfrm>
            <a:off x="863600" y="5610225"/>
            <a:ext cx="3175" cy="7938"/>
          </a:xfrm>
          <a:custGeom>
            <a:avLst/>
            <a:gdLst>
              <a:gd name="T0" fmla="*/ 3175 w 6"/>
              <a:gd name="T1" fmla="*/ 0 h 14"/>
              <a:gd name="T2" fmla="*/ 529 w 6"/>
              <a:gd name="T3" fmla="*/ 7938 h 14"/>
              <a:gd name="T4" fmla="*/ 0 w 6"/>
              <a:gd name="T5" fmla="*/ 7371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1" y="14"/>
                </a:lnTo>
                <a:lnTo>
                  <a:pt x="0" y="13"/>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8" name="Freeform 156">
            <a:extLst>
              <a:ext uri="{FF2B5EF4-FFF2-40B4-BE49-F238E27FC236}">
                <a16:creationId xmlns:a16="http://schemas.microsoft.com/office/drawing/2014/main" id="{C7BAD84A-16BA-8044-BFE2-53599EC5A0FB}"/>
              </a:ext>
            </a:extLst>
          </p:cNvPr>
          <p:cNvSpPr>
            <a:spLocks/>
          </p:cNvSpPr>
          <p:nvPr/>
        </p:nvSpPr>
        <p:spPr bwMode="auto">
          <a:xfrm>
            <a:off x="855663" y="5600700"/>
            <a:ext cx="14287" cy="17463"/>
          </a:xfrm>
          <a:custGeom>
            <a:avLst/>
            <a:gdLst>
              <a:gd name="T0" fmla="*/ 8466 w 27"/>
              <a:gd name="T1" fmla="*/ 17463 h 33"/>
              <a:gd name="T2" fmla="*/ 0 w 27"/>
              <a:gd name="T3" fmla="*/ 14288 h 33"/>
              <a:gd name="T4" fmla="*/ 2117 w 27"/>
              <a:gd name="T5" fmla="*/ 6879 h 33"/>
              <a:gd name="T6" fmla="*/ 5291 w 27"/>
              <a:gd name="T7" fmla="*/ 0 h 33"/>
              <a:gd name="T8" fmla="*/ 14287 w 27"/>
              <a:gd name="T9" fmla="*/ 3175 h 33"/>
              <a:gd name="T10" fmla="*/ 11641 w 27"/>
              <a:gd name="T11" fmla="*/ 10584 h 33"/>
              <a:gd name="T12" fmla="*/ 8466 w 27"/>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16" y="33"/>
                </a:moveTo>
                <a:lnTo>
                  <a:pt x="0" y="27"/>
                </a:lnTo>
                <a:lnTo>
                  <a:pt x="4" y="13"/>
                </a:lnTo>
                <a:lnTo>
                  <a:pt x="10" y="0"/>
                </a:lnTo>
                <a:lnTo>
                  <a:pt x="27" y="6"/>
                </a:lnTo>
                <a:lnTo>
                  <a:pt x="22" y="20"/>
                </a:lnTo>
                <a:lnTo>
                  <a:pt x="16"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69" name="Freeform 157">
            <a:extLst>
              <a:ext uri="{FF2B5EF4-FFF2-40B4-BE49-F238E27FC236}">
                <a16:creationId xmlns:a16="http://schemas.microsoft.com/office/drawing/2014/main" id="{29BC3C5C-919F-0147-A247-D7ED59F87E79}"/>
              </a:ext>
            </a:extLst>
          </p:cNvPr>
          <p:cNvSpPr>
            <a:spLocks/>
          </p:cNvSpPr>
          <p:nvPr/>
        </p:nvSpPr>
        <p:spPr bwMode="auto">
          <a:xfrm>
            <a:off x="854075" y="5607050"/>
            <a:ext cx="3175" cy="7938"/>
          </a:xfrm>
          <a:custGeom>
            <a:avLst/>
            <a:gdLst>
              <a:gd name="T0" fmla="*/ 3175 w 6"/>
              <a:gd name="T1" fmla="*/ 0 h 14"/>
              <a:gd name="T2" fmla="*/ 1058 w 6"/>
              <a:gd name="T3" fmla="*/ 7938 h 14"/>
              <a:gd name="T4" fmla="*/ 0 w 6"/>
              <a:gd name="T5" fmla="*/ 7938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2" y="14"/>
                </a:lnTo>
                <a:lnTo>
                  <a:pt x="0" y="14"/>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0" name="Freeform 158">
            <a:extLst>
              <a:ext uri="{FF2B5EF4-FFF2-40B4-BE49-F238E27FC236}">
                <a16:creationId xmlns:a16="http://schemas.microsoft.com/office/drawing/2014/main" id="{8B15F8E9-9C95-A544-8116-8837CBE99FF9}"/>
              </a:ext>
            </a:extLst>
          </p:cNvPr>
          <p:cNvSpPr>
            <a:spLocks/>
          </p:cNvSpPr>
          <p:nvPr/>
        </p:nvSpPr>
        <p:spPr bwMode="auto">
          <a:xfrm>
            <a:off x="846138" y="5595938"/>
            <a:ext cx="14287" cy="19050"/>
          </a:xfrm>
          <a:custGeom>
            <a:avLst/>
            <a:gdLst>
              <a:gd name="T0" fmla="*/ 7882 w 29"/>
              <a:gd name="T1" fmla="*/ 19050 h 34"/>
              <a:gd name="T2" fmla="*/ 0 w 29"/>
              <a:gd name="T3" fmla="*/ 14568 h 34"/>
              <a:gd name="T4" fmla="*/ 3449 w 29"/>
              <a:gd name="T5" fmla="*/ 7284 h 34"/>
              <a:gd name="T6" fmla="*/ 6405 w 29"/>
              <a:gd name="T7" fmla="*/ 0 h 34"/>
              <a:gd name="T8" fmla="*/ 14287 w 29"/>
              <a:gd name="T9" fmla="*/ 3922 h 34"/>
              <a:gd name="T10" fmla="*/ 10838 w 29"/>
              <a:gd name="T11" fmla="*/ 11206 h 34"/>
              <a:gd name="T12" fmla="*/ 7882 w 29"/>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4">
                <a:moveTo>
                  <a:pt x="16" y="34"/>
                </a:moveTo>
                <a:lnTo>
                  <a:pt x="0" y="26"/>
                </a:lnTo>
                <a:lnTo>
                  <a:pt x="7" y="13"/>
                </a:lnTo>
                <a:lnTo>
                  <a:pt x="13" y="0"/>
                </a:lnTo>
                <a:lnTo>
                  <a:pt x="29" y="7"/>
                </a:lnTo>
                <a:lnTo>
                  <a:pt x="22" y="20"/>
                </a:lnTo>
                <a:lnTo>
                  <a:pt x="16"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1" name="Freeform 159">
            <a:extLst>
              <a:ext uri="{FF2B5EF4-FFF2-40B4-BE49-F238E27FC236}">
                <a16:creationId xmlns:a16="http://schemas.microsoft.com/office/drawing/2014/main" id="{E2FDB1C9-D89A-2A42-9ECB-12DC3640F6A3}"/>
              </a:ext>
            </a:extLst>
          </p:cNvPr>
          <p:cNvSpPr>
            <a:spLocks/>
          </p:cNvSpPr>
          <p:nvPr/>
        </p:nvSpPr>
        <p:spPr bwMode="auto">
          <a:xfrm>
            <a:off x="844550" y="5603875"/>
            <a:ext cx="4763" cy="6350"/>
          </a:xfrm>
          <a:custGeom>
            <a:avLst/>
            <a:gdLst>
              <a:gd name="T0" fmla="*/ 4763 w 8"/>
              <a:gd name="T1" fmla="*/ 0 h 13"/>
              <a:gd name="T2" fmla="*/ 595 w 8"/>
              <a:gd name="T3" fmla="*/ 6350 h 13"/>
              <a:gd name="T4" fmla="*/ 0 w 8"/>
              <a:gd name="T5" fmla="*/ 5862 h 13"/>
              <a:gd name="T6" fmla="*/ 4763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0"/>
                </a:moveTo>
                <a:lnTo>
                  <a:pt x="1" y="13"/>
                </a:lnTo>
                <a:lnTo>
                  <a:pt x="0" y="12"/>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2" name="Freeform 160">
            <a:extLst>
              <a:ext uri="{FF2B5EF4-FFF2-40B4-BE49-F238E27FC236}">
                <a16:creationId xmlns:a16="http://schemas.microsoft.com/office/drawing/2014/main" id="{386C165E-AE8B-944D-96A5-B6E37F1C78BD}"/>
              </a:ext>
            </a:extLst>
          </p:cNvPr>
          <p:cNvSpPr>
            <a:spLocks/>
          </p:cNvSpPr>
          <p:nvPr/>
        </p:nvSpPr>
        <p:spPr bwMode="auto">
          <a:xfrm>
            <a:off x="836613" y="5591175"/>
            <a:ext cx="15875" cy="19050"/>
          </a:xfrm>
          <a:custGeom>
            <a:avLst/>
            <a:gdLst>
              <a:gd name="T0" fmla="*/ 8194 w 31"/>
              <a:gd name="T1" fmla="*/ 19050 h 34"/>
              <a:gd name="T2" fmla="*/ 0 w 31"/>
              <a:gd name="T3" fmla="*/ 14568 h 34"/>
              <a:gd name="T4" fmla="*/ 4609 w 31"/>
              <a:gd name="T5" fmla="*/ 7284 h 34"/>
              <a:gd name="T6" fmla="*/ 8194 w 31"/>
              <a:gd name="T7" fmla="*/ 0 h 34"/>
              <a:gd name="T8" fmla="*/ 15875 w 31"/>
              <a:gd name="T9" fmla="*/ 5043 h 34"/>
              <a:gd name="T10" fmla="*/ 12290 w 31"/>
              <a:gd name="T11" fmla="*/ 12326 h 34"/>
              <a:gd name="T12" fmla="*/ 8194 w 31"/>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6" y="34"/>
                </a:moveTo>
                <a:lnTo>
                  <a:pt x="0" y="26"/>
                </a:lnTo>
                <a:lnTo>
                  <a:pt x="9" y="13"/>
                </a:lnTo>
                <a:lnTo>
                  <a:pt x="16" y="0"/>
                </a:lnTo>
                <a:lnTo>
                  <a:pt x="31" y="9"/>
                </a:lnTo>
                <a:lnTo>
                  <a:pt x="24" y="22"/>
                </a:lnTo>
                <a:lnTo>
                  <a:pt x="16"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3" name="Freeform 161">
            <a:extLst>
              <a:ext uri="{FF2B5EF4-FFF2-40B4-BE49-F238E27FC236}">
                <a16:creationId xmlns:a16="http://schemas.microsoft.com/office/drawing/2014/main" id="{291DD006-7A99-1649-BBB2-F7625B86E1E6}"/>
              </a:ext>
            </a:extLst>
          </p:cNvPr>
          <p:cNvSpPr>
            <a:spLocks/>
          </p:cNvSpPr>
          <p:nvPr/>
        </p:nvSpPr>
        <p:spPr bwMode="auto">
          <a:xfrm>
            <a:off x="836613" y="5599113"/>
            <a:ext cx="4762" cy="6350"/>
          </a:xfrm>
          <a:custGeom>
            <a:avLst/>
            <a:gdLst>
              <a:gd name="T0" fmla="*/ 4762 w 10"/>
              <a:gd name="T1" fmla="*/ 0 h 13"/>
              <a:gd name="T2" fmla="*/ 476 w 10"/>
              <a:gd name="T3" fmla="*/ 6350 h 13"/>
              <a:gd name="T4" fmla="*/ 0 w 10"/>
              <a:gd name="T5" fmla="*/ 5373 h 13"/>
              <a:gd name="T6" fmla="*/ 4762 w 10"/>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0"/>
                </a:moveTo>
                <a:lnTo>
                  <a:pt x="1" y="13"/>
                </a:lnTo>
                <a:lnTo>
                  <a:pt x="0" y="11"/>
                </a:lnTo>
                <a:lnTo>
                  <a:pt x="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4" name="Freeform 162">
            <a:extLst>
              <a:ext uri="{FF2B5EF4-FFF2-40B4-BE49-F238E27FC236}">
                <a16:creationId xmlns:a16="http://schemas.microsoft.com/office/drawing/2014/main" id="{84454B0B-0192-2B49-BC14-39350F19E074}"/>
              </a:ext>
            </a:extLst>
          </p:cNvPr>
          <p:cNvSpPr>
            <a:spLocks/>
          </p:cNvSpPr>
          <p:nvPr/>
        </p:nvSpPr>
        <p:spPr bwMode="auto">
          <a:xfrm>
            <a:off x="828675" y="5586413"/>
            <a:ext cx="17463" cy="17462"/>
          </a:xfrm>
          <a:custGeom>
            <a:avLst/>
            <a:gdLst>
              <a:gd name="T0" fmla="*/ 7640 w 32"/>
              <a:gd name="T1" fmla="*/ 17462 h 34"/>
              <a:gd name="T2" fmla="*/ 0 w 32"/>
              <a:gd name="T3" fmla="*/ 12326 h 34"/>
              <a:gd name="T4" fmla="*/ 4911 w 32"/>
              <a:gd name="T5" fmla="*/ 6163 h 34"/>
              <a:gd name="T6" fmla="*/ 9823 w 32"/>
              <a:gd name="T7" fmla="*/ 0 h 34"/>
              <a:gd name="T8" fmla="*/ 17463 w 32"/>
              <a:gd name="T9" fmla="*/ 5649 h 34"/>
              <a:gd name="T10" fmla="*/ 13097 w 32"/>
              <a:gd name="T11" fmla="*/ 11813 h 34"/>
              <a:gd name="T12" fmla="*/ 7640 w 32"/>
              <a:gd name="T13" fmla="*/ 174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4" y="34"/>
                </a:moveTo>
                <a:lnTo>
                  <a:pt x="0" y="24"/>
                </a:lnTo>
                <a:lnTo>
                  <a:pt x="9" y="12"/>
                </a:lnTo>
                <a:lnTo>
                  <a:pt x="18" y="0"/>
                </a:lnTo>
                <a:lnTo>
                  <a:pt x="32" y="11"/>
                </a:lnTo>
                <a:lnTo>
                  <a:pt x="24" y="23"/>
                </a:lnTo>
                <a:lnTo>
                  <a:pt x="14"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5" name="Freeform 163">
            <a:extLst>
              <a:ext uri="{FF2B5EF4-FFF2-40B4-BE49-F238E27FC236}">
                <a16:creationId xmlns:a16="http://schemas.microsoft.com/office/drawing/2014/main" id="{41C76D51-4FFF-EC45-A131-21C270A5BB1F}"/>
              </a:ext>
            </a:extLst>
          </p:cNvPr>
          <p:cNvSpPr>
            <a:spLocks/>
          </p:cNvSpPr>
          <p:nvPr/>
        </p:nvSpPr>
        <p:spPr bwMode="auto">
          <a:xfrm>
            <a:off x="828675" y="5592763"/>
            <a:ext cx="4763" cy="6350"/>
          </a:xfrm>
          <a:custGeom>
            <a:avLst/>
            <a:gdLst>
              <a:gd name="T0" fmla="*/ 4763 w 10"/>
              <a:gd name="T1" fmla="*/ 0 h 12"/>
              <a:gd name="T2" fmla="*/ 476 w 10"/>
              <a:gd name="T3" fmla="*/ 6350 h 12"/>
              <a:gd name="T4" fmla="*/ 0 w 10"/>
              <a:gd name="T5" fmla="*/ 5821 h 12"/>
              <a:gd name="T6" fmla="*/ 4763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0"/>
                </a:moveTo>
                <a:lnTo>
                  <a:pt x="1" y="12"/>
                </a:lnTo>
                <a:lnTo>
                  <a:pt x="0" y="11"/>
                </a:lnTo>
                <a:lnTo>
                  <a:pt x="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6" name="Freeform 164">
            <a:extLst>
              <a:ext uri="{FF2B5EF4-FFF2-40B4-BE49-F238E27FC236}">
                <a16:creationId xmlns:a16="http://schemas.microsoft.com/office/drawing/2014/main" id="{EA4EC6E8-92B1-6540-9C6C-24E06939C750}"/>
              </a:ext>
            </a:extLst>
          </p:cNvPr>
          <p:cNvSpPr>
            <a:spLocks/>
          </p:cNvSpPr>
          <p:nvPr/>
        </p:nvSpPr>
        <p:spPr bwMode="auto">
          <a:xfrm>
            <a:off x="820738" y="5581650"/>
            <a:ext cx="17462" cy="17463"/>
          </a:xfrm>
          <a:custGeom>
            <a:avLst/>
            <a:gdLst>
              <a:gd name="T0" fmla="*/ 6879 w 33"/>
              <a:gd name="T1" fmla="*/ 17463 h 33"/>
              <a:gd name="T2" fmla="*/ 0 w 33"/>
              <a:gd name="T3" fmla="*/ 11113 h 33"/>
              <a:gd name="T4" fmla="*/ 5292 w 33"/>
              <a:gd name="T5" fmla="*/ 5292 h 33"/>
              <a:gd name="T6" fmla="*/ 10583 w 33"/>
              <a:gd name="T7" fmla="*/ 0 h 33"/>
              <a:gd name="T8" fmla="*/ 17462 w 33"/>
              <a:gd name="T9" fmla="*/ 5821 h 33"/>
              <a:gd name="T10" fmla="*/ 12170 w 33"/>
              <a:gd name="T11" fmla="*/ 11642 h 33"/>
              <a:gd name="T12" fmla="*/ 6879 w 33"/>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13" y="33"/>
                </a:moveTo>
                <a:lnTo>
                  <a:pt x="0" y="21"/>
                </a:lnTo>
                <a:lnTo>
                  <a:pt x="10" y="10"/>
                </a:lnTo>
                <a:lnTo>
                  <a:pt x="20" y="0"/>
                </a:lnTo>
                <a:lnTo>
                  <a:pt x="33" y="11"/>
                </a:lnTo>
                <a:lnTo>
                  <a:pt x="23" y="22"/>
                </a:lnTo>
                <a:lnTo>
                  <a:pt x="13"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7" name="Freeform 165">
            <a:extLst>
              <a:ext uri="{FF2B5EF4-FFF2-40B4-BE49-F238E27FC236}">
                <a16:creationId xmlns:a16="http://schemas.microsoft.com/office/drawing/2014/main" id="{2845BA04-6E0F-8B4D-A669-7B0354EDD623}"/>
              </a:ext>
            </a:extLst>
          </p:cNvPr>
          <p:cNvSpPr>
            <a:spLocks/>
          </p:cNvSpPr>
          <p:nvPr/>
        </p:nvSpPr>
        <p:spPr bwMode="auto">
          <a:xfrm>
            <a:off x="820738" y="5586413"/>
            <a:ext cx="6350" cy="6350"/>
          </a:xfrm>
          <a:custGeom>
            <a:avLst/>
            <a:gdLst>
              <a:gd name="T0" fmla="*/ 6350 w 11"/>
              <a:gd name="T1" fmla="*/ 0 h 11"/>
              <a:gd name="T2" fmla="*/ 577 w 11"/>
              <a:gd name="T3" fmla="*/ 6350 h 11"/>
              <a:gd name="T4" fmla="*/ 0 w 11"/>
              <a:gd name="T5" fmla="*/ 5773 h 11"/>
              <a:gd name="T6" fmla="*/ 6350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1" y="11"/>
                </a:lnTo>
                <a:lnTo>
                  <a:pt x="0" y="10"/>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8" name="Freeform 166">
            <a:extLst>
              <a:ext uri="{FF2B5EF4-FFF2-40B4-BE49-F238E27FC236}">
                <a16:creationId xmlns:a16="http://schemas.microsoft.com/office/drawing/2014/main" id="{B4D3AF67-8D44-0F49-B14D-856E2268DA60}"/>
              </a:ext>
            </a:extLst>
          </p:cNvPr>
          <p:cNvSpPr>
            <a:spLocks/>
          </p:cNvSpPr>
          <p:nvPr/>
        </p:nvSpPr>
        <p:spPr bwMode="auto">
          <a:xfrm>
            <a:off x="814388" y="5573713"/>
            <a:ext cx="17462" cy="17462"/>
          </a:xfrm>
          <a:custGeom>
            <a:avLst/>
            <a:gdLst>
              <a:gd name="T0" fmla="*/ 6163 w 34"/>
              <a:gd name="T1" fmla="*/ 17462 h 33"/>
              <a:gd name="T2" fmla="*/ 0 w 34"/>
              <a:gd name="T3" fmla="*/ 10583 h 33"/>
              <a:gd name="T4" fmla="*/ 6163 w 34"/>
              <a:gd name="T5" fmla="*/ 5292 h 33"/>
              <a:gd name="T6" fmla="*/ 11299 w 34"/>
              <a:gd name="T7" fmla="*/ 0 h 33"/>
              <a:gd name="T8" fmla="*/ 17462 w 34"/>
              <a:gd name="T9" fmla="*/ 6879 h 33"/>
              <a:gd name="T10" fmla="*/ 11813 w 34"/>
              <a:gd name="T11" fmla="*/ 12170 h 33"/>
              <a:gd name="T12" fmla="*/ 6163 w 34"/>
              <a:gd name="T13" fmla="*/ 17462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12" y="33"/>
                </a:moveTo>
                <a:lnTo>
                  <a:pt x="0" y="20"/>
                </a:lnTo>
                <a:lnTo>
                  <a:pt x="12" y="10"/>
                </a:lnTo>
                <a:lnTo>
                  <a:pt x="22" y="0"/>
                </a:lnTo>
                <a:lnTo>
                  <a:pt x="34" y="13"/>
                </a:lnTo>
                <a:lnTo>
                  <a:pt x="23" y="23"/>
                </a:lnTo>
                <a:lnTo>
                  <a:pt x="12"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79" name="Freeform 167">
            <a:extLst>
              <a:ext uri="{FF2B5EF4-FFF2-40B4-BE49-F238E27FC236}">
                <a16:creationId xmlns:a16="http://schemas.microsoft.com/office/drawing/2014/main" id="{396D9B86-CA3F-594E-8288-FD731E7125D4}"/>
              </a:ext>
            </a:extLst>
          </p:cNvPr>
          <p:cNvSpPr>
            <a:spLocks/>
          </p:cNvSpPr>
          <p:nvPr/>
        </p:nvSpPr>
        <p:spPr bwMode="auto">
          <a:xfrm>
            <a:off x="814388" y="5580063"/>
            <a:ext cx="6350" cy="4762"/>
          </a:xfrm>
          <a:custGeom>
            <a:avLst/>
            <a:gdLst>
              <a:gd name="T0" fmla="*/ 6350 w 12"/>
              <a:gd name="T1" fmla="*/ 0 h 10"/>
              <a:gd name="T2" fmla="*/ 0 w 12"/>
              <a:gd name="T3" fmla="*/ 4762 h 10"/>
              <a:gd name="T4" fmla="*/ 0 w 12"/>
              <a:gd name="T5" fmla="*/ 4286 h 10"/>
              <a:gd name="T6" fmla="*/ 635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0"/>
                </a:moveTo>
                <a:lnTo>
                  <a:pt x="0" y="10"/>
                </a:lnTo>
                <a:lnTo>
                  <a:pt x="0" y="9"/>
                </a:lnTo>
                <a:lnTo>
                  <a:pt x="1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0" name="Freeform 168">
            <a:extLst>
              <a:ext uri="{FF2B5EF4-FFF2-40B4-BE49-F238E27FC236}">
                <a16:creationId xmlns:a16="http://schemas.microsoft.com/office/drawing/2014/main" id="{0AF14A8F-C48C-064B-B2DD-77B2D61A28DE}"/>
              </a:ext>
            </a:extLst>
          </p:cNvPr>
          <p:cNvSpPr>
            <a:spLocks/>
          </p:cNvSpPr>
          <p:nvPr/>
        </p:nvSpPr>
        <p:spPr bwMode="auto">
          <a:xfrm>
            <a:off x="808038" y="5567363"/>
            <a:ext cx="19050" cy="17462"/>
          </a:xfrm>
          <a:custGeom>
            <a:avLst/>
            <a:gdLst>
              <a:gd name="T0" fmla="*/ 6163 w 34"/>
              <a:gd name="T1" fmla="*/ 17462 h 32"/>
              <a:gd name="T2" fmla="*/ 0 w 34"/>
              <a:gd name="T3" fmla="*/ 9277 h 32"/>
              <a:gd name="T4" fmla="*/ 6724 w 34"/>
              <a:gd name="T5" fmla="*/ 4911 h 32"/>
              <a:gd name="T6" fmla="*/ 13447 w 34"/>
              <a:gd name="T7" fmla="*/ 0 h 32"/>
              <a:gd name="T8" fmla="*/ 19050 w 34"/>
              <a:gd name="T9" fmla="*/ 7640 h 32"/>
              <a:gd name="T10" fmla="*/ 12887 w 34"/>
              <a:gd name="T11" fmla="*/ 12551 h 32"/>
              <a:gd name="T12" fmla="*/ 6163 w 34"/>
              <a:gd name="T13" fmla="*/ 1746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11" y="32"/>
                </a:moveTo>
                <a:lnTo>
                  <a:pt x="0" y="17"/>
                </a:lnTo>
                <a:lnTo>
                  <a:pt x="12" y="9"/>
                </a:lnTo>
                <a:lnTo>
                  <a:pt x="24" y="0"/>
                </a:lnTo>
                <a:lnTo>
                  <a:pt x="34" y="14"/>
                </a:lnTo>
                <a:lnTo>
                  <a:pt x="23" y="23"/>
                </a:lnTo>
                <a:lnTo>
                  <a:pt x="11"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1" name="Freeform 169">
            <a:extLst>
              <a:ext uri="{FF2B5EF4-FFF2-40B4-BE49-F238E27FC236}">
                <a16:creationId xmlns:a16="http://schemas.microsoft.com/office/drawing/2014/main" id="{7928F9BE-8ED1-384D-9B5D-0658A8174A03}"/>
              </a:ext>
            </a:extLst>
          </p:cNvPr>
          <p:cNvSpPr>
            <a:spLocks/>
          </p:cNvSpPr>
          <p:nvPr/>
        </p:nvSpPr>
        <p:spPr bwMode="auto">
          <a:xfrm>
            <a:off x="808038" y="5572125"/>
            <a:ext cx="6350" cy="4763"/>
          </a:xfrm>
          <a:custGeom>
            <a:avLst/>
            <a:gdLst>
              <a:gd name="T0" fmla="*/ 6350 w 13"/>
              <a:gd name="T1" fmla="*/ 0 h 8"/>
              <a:gd name="T2" fmla="*/ 488 w 13"/>
              <a:gd name="T3" fmla="*/ 4763 h 8"/>
              <a:gd name="T4" fmla="*/ 0 w 13"/>
              <a:gd name="T5" fmla="*/ 4168 h 8"/>
              <a:gd name="T6" fmla="*/ 635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2" name="Freeform 170">
            <a:extLst>
              <a:ext uri="{FF2B5EF4-FFF2-40B4-BE49-F238E27FC236}">
                <a16:creationId xmlns:a16="http://schemas.microsoft.com/office/drawing/2014/main" id="{01367635-901D-0843-ADEF-4778A12D23D0}"/>
              </a:ext>
            </a:extLst>
          </p:cNvPr>
          <p:cNvSpPr>
            <a:spLocks/>
          </p:cNvSpPr>
          <p:nvPr/>
        </p:nvSpPr>
        <p:spPr bwMode="auto">
          <a:xfrm>
            <a:off x="803275" y="5559425"/>
            <a:ext cx="17463" cy="15875"/>
          </a:xfrm>
          <a:custGeom>
            <a:avLst/>
            <a:gdLst>
              <a:gd name="T0" fmla="*/ 4623 w 34"/>
              <a:gd name="T1" fmla="*/ 15875 h 30"/>
              <a:gd name="T2" fmla="*/ 0 w 34"/>
              <a:gd name="T3" fmla="*/ 7937 h 30"/>
              <a:gd name="T4" fmla="*/ 6677 w 34"/>
              <a:gd name="T5" fmla="*/ 4233 h 30"/>
              <a:gd name="T6" fmla="*/ 12327 w 34"/>
              <a:gd name="T7" fmla="*/ 0 h 30"/>
              <a:gd name="T8" fmla="*/ 17463 w 34"/>
              <a:gd name="T9" fmla="*/ 7937 h 30"/>
              <a:gd name="T10" fmla="*/ 11300 w 34"/>
              <a:gd name="T11" fmla="*/ 12171 h 30"/>
              <a:gd name="T12" fmla="*/ 4623 w 34"/>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0">
                <a:moveTo>
                  <a:pt x="9" y="30"/>
                </a:moveTo>
                <a:lnTo>
                  <a:pt x="0" y="15"/>
                </a:lnTo>
                <a:lnTo>
                  <a:pt x="13" y="8"/>
                </a:lnTo>
                <a:lnTo>
                  <a:pt x="24" y="0"/>
                </a:lnTo>
                <a:lnTo>
                  <a:pt x="34" y="15"/>
                </a:lnTo>
                <a:lnTo>
                  <a:pt x="22" y="23"/>
                </a:lnTo>
                <a:lnTo>
                  <a:pt x="9"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3" name="Freeform 171">
            <a:extLst>
              <a:ext uri="{FF2B5EF4-FFF2-40B4-BE49-F238E27FC236}">
                <a16:creationId xmlns:a16="http://schemas.microsoft.com/office/drawing/2014/main" id="{80B08A4E-C1D6-3845-9248-0E8EC739FFFA}"/>
              </a:ext>
            </a:extLst>
          </p:cNvPr>
          <p:cNvSpPr>
            <a:spLocks/>
          </p:cNvSpPr>
          <p:nvPr/>
        </p:nvSpPr>
        <p:spPr bwMode="auto">
          <a:xfrm>
            <a:off x="803275" y="5564188"/>
            <a:ext cx="6350" cy="3175"/>
          </a:xfrm>
          <a:custGeom>
            <a:avLst/>
            <a:gdLst>
              <a:gd name="T0" fmla="*/ 6350 w 14"/>
              <a:gd name="T1" fmla="*/ 0 h 7"/>
              <a:gd name="T2" fmla="*/ 454 w 14"/>
              <a:gd name="T3" fmla="*/ 3175 h 7"/>
              <a:gd name="T4" fmla="*/ 0 w 14"/>
              <a:gd name="T5" fmla="*/ 2721 h 7"/>
              <a:gd name="T6" fmla="*/ 635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6"/>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4" name="Freeform 172">
            <a:extLst>
              <a:ext uri="{FF2B5EF4-FFF2-40B4-BE49-F238E27FC236}">
                <a16:creationId xmlns:a16="http://schemas.microsoft.com/office/drawing/2014/main" id="{3AECD943-F7DC-824B-8575-AE4282B5CD6F}"/>
              </a:ext>
            </a:extLst>
          </p:cNvPr>
          <p:cNvSpPr>
            <a:spLocks/>
          </p:cNvSpPr>
          <p:nvPr/>
        </p:nvSpPr>
        <p:spPr bwMode="auto">
          <a:xfrm>
            <a:off x="798513" y="5551488"/>
            <a:ext cx="19050" cy="15875"/>
          </a:xfrm>
          <a:custGeom>
            <a:avLst/>
            <a:gdLst>
              <a:gd name="T0" fmla="*/ 4354 w 35"/>
              <a:gd name="T1" fmla="*/ 15875 h 29"/>
              <a:gd name="T2" fmla="*/ 0 w 35"/>
              <a:gd name="T3" fmla="*/ 7116 h 29"/>
              <a:gd name="T4" fmla="*/ 7076 w 35"/>
              <a:gd name="T5" fmla="*/ 3284 h 29"/>
              <a:gd name="T6" fmla="*/ 14151 w 35"/>
              <a:gd name="T7" fmla="*/ 0 h 29"/>
              <a:gd name="T8" fmla="*/ 19050 w 35"/>
              <a:gd name="T9" fmla="*/ 8759 h 29"/>
              <a:gd name="T10" fmla="*/ 11974 w 35"/>
              <a:gd name="T11" fmla="*/ 12591 h 29"/>
              <a:gd name="T12" fmla="*/ 4354 w 35"/>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9">
                <a:moveTo>
                  <a:pt x="8" y="29"/>
                </a:moveTo>
                <a:lnTo>
                  <a:pt x="0" y="13"/>
                </a:lnTo>
                <a:lnTo>
                  <a:pt x="13" y="6"/>
                </a:lnTo>
                <a:lnTo>
                  <a:pt x="26" y="0"/>
                </a:lnTo>
                <a:lnTo>
                  <a:pt x="35" y="16"/>
                </a:lnTo>
                <a:lnTo>
                  <a:pt x="22" y="23"/>
                </a:lnTo>
                <a:lnTo>
                  <a:pt x="8"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5" name="Freeform 173">
            <a:extLst>
              <a:ext uri="{FF2B5EF4-FFF2-40B4-BE49-F238E27FC236}">
                <a16:creationId xmlns:a16="http://schemas.microsoft.com/office/drawing/2014/main" id="{3A5C6145-4377-554F-9750-B606A89E23F8}"/>
              </a:ext>
            </a:extLst>
          </p:cNvPr>
          <p:cNvSpPr>
            <a:spLocks/>
          </p:cNvSpPr>
          <p:nvPr/>
        </p:nvSpPr>
        <p:spPr bwMode="auto">
          <a:xfrm>
            <a:off x="798513" y="5554663"/>
            <a:ext cx="6350" cy="4762"/>
          </a:xfrm>
          <a:custGeom>
            <a:avLst/>
            <a:gdLst>
              <a:gd name="T0" fmla="*/ 6350 w 14"/>
              <a:gd name="T1" fmla="*/ 0 h 7"/>
              <a:gd name="T2" fmla="*/ 454 w 14"/>
              <a:gd name="T3" fmla="*/ 4762 h 7"/>
              <a:gd name="T4" fmla="*/ 0 w 14"/>
              <a:gd name="T5" fmla="*/ 4082 h 7"/>
              <a:gd name="T6" fmla="*/ 635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6"/>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6" name="Freeform 174">
            <a:extLst>
              <a:ext uri="{FF2B5EF4-FFF2-40B4-BE49-F238E27FC236}">
                <a16:creationId xmlns:a16="http://schemas.microsoft.com/office/drawing/2014/main" id="{56130147-B2C4-264F-BF92-867C332EB421}"/>
              </a:ext>
            </a:extLst>
          </p:cNvPr>
          <p:cNvSpPr>
            <a:spLocks/>
          </p:cNvSpPr>
          <p:nvPr/>
        </p:nvSpPr>
        <p:spPr bwMode="auto">
          <a:xfrm>
            <a:off x="795338" y="5543550"/>
            <a:ext cx="17462" cy="14288"/>
          </a:xfrm>
          <a:custGeom>
            <a:avLst/>
            <a:gdLst>
              <a:gd name="T0" fmla="*/ 2993 w 35"/>
              <a:gd name="T1" fmla="*/ 14288 h 27"/>
              <a:gd name="T2" fmla="*/ 0 w 35"/>
              <a:gd name="T3" fmla="*/ 5292 h 27"/>
              <a:gd name="T4" fmla="*/ 7484 w 35"/>
              <a:gd name="T5" fmla="*/ 2646 h 27"/>
              <a:gd name="T6" fmla="*/ 14469 w 35"/>
              <a:gd name="T7" fmla="*/ 0 h 27"/>
              <a:gd name="T8" fmla="*/ 17462 w 35"/>
              <a:gd name="T9" fmla="*/ 8996 h 27"/>
              <a:gd name="T10" fmla="*/ 9978 w 35"/>
              <a:gd name="T11" fmla="*/ 11113 h 27"/>
              <a:gd name="T12" fmla="*/ 2993 w 35"/>
              <a:gd name="T13" fmla="*/ 14288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6" y="27"/>
                </a:moveTo>
                <a:lnTo>
                  <a:pt x="0" y="10"/>
                </a:lnTo>
                <a:lnTo>
                  <a:pt x="15" y="5"/>
                </a:lnTo>
                <a:lnTo>
                  <a:pt x="29" y="0"/>
                </a:lnTo>
                <a:lnTo>
                  <a:pt x="35" y="17"/>
                </a:lnTo>
                <a:lnTo>
                  <a:pt x="20" y="21"/>
                </a:lnTo>
                <a:lnTo>
                  <a:pt x="6"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7" name="Freeform 175">
            <a:extLst>
              <a:ext uri="{FF2B5EF4-FFF2-40B4-BE49-F238E27FC236}">
                <a16:creationId xmlns:a16="http://schemas.microsoft.com/office/drawing/2014/main" id="{34DA0D94-2536-794D-A8F9-D00E384E5255}"/>
              </a:ext>
            </a:extLst>
          </p:cNvPr>
          <p:cNvSpPr>
            <a:spLocks/>
          </p:cNvSpPr>
          <p:nvPr/>
        </p:nvSpPr>
        <p:spPr bwMode="auto">
          <a:xfrm>
            <a:off x="795338" y="5546725"/>
            <a:ext cx="7937" cy="3175"/>
          </a:xfrm>
          <a:custGeom>
            <a:avLst/>
            <a:gdLst>
              <a:gd name="T0" fmla="*/ 7937 w 15"/>
              <a:gd name="T1" fmla="*/ 0 h 5"/>
              <a:gd name="T2" fmla="*/ 0 w 15"/>
              <a:gd name="T3" fmla="*/ 3175 h 5"/>
              <a:gd name="T4" fmla="*/ 0 w 15"/>
              <a:gd name="T5" fmla="*/ 1905 h 5"/>
              <a:gd name="T6" fmla="*/ 7937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5" y="0"/>
                </a:moveTo>
                <a:lnTo>
                  <a:pt x="0" y="5"/>
                </a:lnTo>
                <a:lnTo>
                  <a:pt x="0" y="3"/>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8" name="Freeform 176">
            <a:extLst>
              <a:ext uri="{FF2B5EF4-FFF2-40B4-BE49-F238E27FC236}">
                <a16:creationId xmlns:a16="http://schemas.microsoft.com/office/drawing/2014/main" id="{404D3B28-29B1-E147-9B80-7069C5A9C42F}"/>
              </a:ext>
            </a:extLst>
          </p:cNvPr>
          <p:cNvSpPr>
            <a:spLocks/>
          </p:cNvSpPr>
          <p:nvPr/>
        </p:nvSpPr>
        <p:spPr bwMode="auto">
          <a:xfrm>
            <a:off x="792163" y="5535613"/>
            <a:ext cx="17462" cy="12700"/>
          </a:xfrm>
          <a:custGeom>
            <a:avLst/>
            <a:gdLst>
              <a:gd name="T0" fmla="*/ 2117 w 33"/>
              <a:gd name="T1" fmla="*/ 12700 h 24"/>
              <a:gd name="T2" fmla="*/ 0 w 33"/>
              <a:gd name="T3" fmla="*/ 3704 h 24"/>
              <a:gd name="T4" fmla="*/ 7408 w 33"/>
              <a:gd name="T5" fmla="*/ 1588 h 24"/>
              <a:gd name="T6" fmla="*/ 14816 w 33"/>
              <a:gd name="T7" fmla="*/ 0 h 24"/>
              <a:gd name="T8" fmla="*/ 17462 w 33"/>
              <a:gd name="T9" fmla="*/ 8996 h 24"/>
              <a:gd name="T10" fmla="*/ 10054 w 33"/>
              <a:gd name="T11" fmla="*/ 11113 h 24"/>
              <a:gd name="T12" fmla="*/ 2117 w 33"/>
              <a:gd name="T13" fmla="*/ 1270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4" y="24"/>
                </a:moveTo>
                <a:lnTo>
                  <a:pt x="0" y="7"/>
                </a:lnTo>
                <a:lnTo>
                  <a:pt x="14" y="3"/>
                </a:lnTo>
                <a:lnTo>
                  <a:pt x="28" y="0"/>
                </a:lnTo>
                <a:lnTo>
                  <a:pt x="33" y="17"/>
                </a:lnTo>
                <a:lnTo>
                  <a:pt x="19" y="21"/>
                </a:lnTo>
                <a:lnTo>
                  <a:pt x="4"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89" name="Freeform 177">
            <a:extLst>
              <a:ext uri="{FF2B5EF4-FFF2-40B4-BE49-F238E27FC236}">
                <a16:creationId xmlns:a16="http://schemas.microsoft.com/office/drawing/2014/main" id="{3C3BF85C-5819-A948-977A-D19C72DDD53E}"/>
              </a:ext>
            </a:extLst>
          </p:cNvPr>
          <p:cNvSpPr>
            <a:spLocks/>
          </p:cNvSpPr>
          <p:nvPr/>
        </p:nvSpPr>
        <p:spPr bwMode="auto">
          <a:xfrm>
            <a:off x="792163" y="5537200"/>
            <a:ext cx="7937" cy="1588"/>
          </a:xfrm>
          <a:custGeom>
            <a:avLst/>
            <a:gdLst>
              <a:gd name="T0" fmla="*/ 7937 w 14"/>
              <a:gd name="T1" fmla="*/ 0 h 4"/>
              <a:gd name="T2" fmla="*/ 0 w 14"/>
              <a:gd name="T3" fmla="*/ 1588 h 4"/>
              <a:gd name="T4" fmla="*/ 0 w 14"/>
              <a:gd name="T5" fmla="*/ 794 h 4"/>
              <a:gd name="T6" fmla="*/ 7937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14" y="0"/>
                </a:moveTo>
                <a:lnTo>
                  <a:pt x="0" y="4"/>
                </a:lnTo>
                <a:lnTo>
                  <a:pt x="0" y="2"/>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0" name="Freeform 178">
            <a:extLst>
              <a:ext uri="{FF2B5EF4-FFF2-40B4-BE49-F238E27FC236}">
                <a16:creationId xmlns:a16="http://schemas.microsoft.com/office/drawing/2014/main" id="{48896702-E3DD-F843-8F2A-4A6E30414B47}"/>
              </a:ext>
            </a:extLst>
          </p:cNvPr>
          <p:cNvSpPr>
            <a:spLocks/>
          </p:cNvSpPr>
          <p:nvPr/>
        </p:nvSpPr>
        <p:spPr bwMode="auto">
          <a:xfrm>
            <a:off x="790575" y="5526088"/>
            <a:ext cx="17463" cy="12700"/>
          </a:xfrm>
          <a:custGeom>
            <a:avLst/>
            <a:gdLst>
              <a:gd name="T0" fmla="*/ 2183 w 32"/>
              <a:gd name="T1" fmla="*/ 12700 h 22"/>
              <a:gd name="T2" fmla="*/ 0 w 32"/>
              <a:gd name="T3" fmla="*/ 2309 h 22"/>
              <a:gd name="T4" fmla="*/ 8186 w 32"/>
              <a:gd name="T5" fmla="*/ 1155 h 22"/>
              <a:gd name="T6" fmla="*/ 16372 w 32"/>
              <a:gd name="T7" fmla="*/ 0 h 22"/>
              <a:gd name="T8" fmla="*/ 17463 w 32"/>
              <a:gd name="T9" fmla="*/ 10391 h 22"/>
              <a:gd name="T10" fmla="*/ 9823 w 32"/>
              <a:gd name="T11" fmla="*/ 11545 h 22"/>
              <a:gd name="T12" fmla="*/ 2183 w 32"/>
              <a:gd name="T13" fmla="*/ 1270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4" y="22"/>
                </a:moveTo>
                <a:lnTo>
                  <a:pt x="0" y="4"/>
                </a:lnTo>
                <a:lnTo>
                  <a:pt x="15" y="2"/>
                </a:lnTo>
                <a:lnTo>
                  <a:pt x="30" y="0"/>
                </a:lnTo>
                <a:lnTo>
                  <a:pt x="32" y="18"/>
                </a:lnTo>
                <a:lnTo>
                  <a:pt x="18" y="20"/>
                </a:lnTo>
                <a:lnTo>
                  <a:pt x="4" y="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1" name="Freeform 179">
            <a:extLst>
              <a:ext uri="{FF2B5EF4-FFF2-40B4-BE49-F238E27FC236}">
                <a16:creationId xmlns:a16="http://schemas.microsoft.com/office/drawing/2014/main" id="{91DD00C3-1CB5-E947-B066-FC2578BD59FA}"/>
              </a:ext>
            </a:extLst>
          </p:cNvPr>
          <p:cNvSpPr>
            <a:spLocks/>
          </p:cNvSpPr>
          <p:nvPr/>
        </p:nvSpPr>
        <p:spPr bwMode="auto">
          <a:xfrm>
            <a:off x="790575" y="5527675"/>
            <a:ext cx="7938" cy="1588"/>
          </a:xfrm>
          <a:custGeom>
            <a:avLst/>
            <a:gdLst>
              <a:gd name="T0" fmla="*/ 7938 w 15"/>
              <a:gd name="T1" fmla="*/ 0 h 2"/>
              <a:gd name="T2" fmla="*/ 0 w 15"/>
              <a:gd name="T3" fmla="*/ 1588 h 2"/>
              <a:gd name="T4" fmla="*/ 0 w 15"/>
              <a:gd name="T5" fmla="*/ 0 h 2"/>
              <a:gd name="T6" fmla="*/ 7938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15" y="0"/>
                </a:moveTo>
                <a:lnTo>
                  <a:pt x="0" y="2"/>
                </a:lnTo>
                <a:lnTo>
                  <a:pt x="0" y="0"/>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2" name="Freeform 180">
            <a:extLst>
              <a:ext uri="{FF2B5EF4-FFF2-40B4-BE49-F238E27FC236}">
                <a16:creationId xmlns:a16="http://schemas.microsoft.com/office/drawing/2014/main" id="{23C5AB12-03AB-AA43-B665-96E3359185C1}"/>
              </a:ext>
            </a:extLst>
          </p:cNvPr>
          <p:cNvSpPr>
            <a:spLocks/>
          </p:cNvSpPr>
          <p:nvPr/>
        </p:nvSpPr>
        <p:spPr bwMode="auto">
          <a:xfrm>
            <a:off x="790575" y="5516563"/>
            <a:ext cx="15875" cy="11112"/>
          </a:xfrm>
          <a:custGeom>
            <a:avLst/>
            <a:gdLst>
              <a:gd name="T0" fmla="*/ 512 w 31"/>
              <a:gd name="T1" fmla="*/ 11112 h 20"/>
              <a:gd name="T2" fmla="*/ 0 w 31"/>
              <a:gd name="T3" fmla="*/ 1111 h 20"/>
              <a:gd name="T4" fmla="*/ 7681 w 31"/>
              <a:gd name="T5" fmla="*/ 1111 h 20"/>
              <a:gd name="T6" fmla="*/ 14851 w 31"/>
              <a:gd name="T7" fmla="*/ 0 h 20"/>
              <a:gd name="T8" fmla="*/ 15875 w 31"/>
              <a:gd name="T9" fmla="*/ 10556 h 20"/>
              <a:gd name="T10" fmla="*/ 8194 w 31"/>
              <a:gd name="T11" fmla="*/ 11112 h 20"/>
              <a:gd name="T12" fmla="*/ 512 w 31"/>
              <a:gd name="T13" fmla="*/ 1111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0">
                <a:moveTo>
                  <a:pt x="1" y="20"/>
                </a:moveTo>
                <a:lnTo>
                  <a:pt x="0" y="2"/>
                </a:lnTo>
                <a:lnTo>
                  <a:pt x="15" y="2"/>
                </a:lnTo>
                <a:lnTo>
                  <a:pt x="29" y="0"/>
                </a:lnTo>
                <a:lnTo>
                  <a:pt x="31" y="19"/>
                </a:lnTo>
                <a:lnTo>
                  <a:pt x="16" y="20"/>
                </a:lnTo>
                <a:lnTo>
                  <a:pt x="1"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3" name="Rectangle 181">
            <a:extLst>
              <a:ext uri="{FF2B5EF4-FFF2-40B4-BE49-F238E27FC236}">
                <a16:creationId xmlns:a16="http://schemas.microsoft.com/office/drawing/2014/main" id="{85BBB2A8-9EA0-D343-8612-E867C2D86E2B}"/>
              </a:ext>
            </a:extLst>
          </p:cNvPr>
          <p:cNvSpPr>
            <a:spLocks noChangeArrowheads="1"/>
          </p:cNvSpPr>
          <p:nvPr/>
        </p:nvSpPr>
        <p:spPr bwMode="auto">
          <a:xfrm>
            <a:off x="790575" y="5518150"/>
            <a:ext cx="7938"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4994" name="Freeform 182">
            <a:extLst>
              <a:ext uri="{FF2B5EF4-FFF2-40B4-BE49-F238E27FC236}">
                <a16:creationId xmlns:a16="http://schemas.microsoft.com/office/drawing/2014/main" id="{E0733B06-79F1-3A47-8672-391C49C1199F}"/>
              </a:ext>
            </a:extLst>
          </p:cNvPr>
          <p:cNvSpPr>
            <a:spLocks/>
          </p:cNvSpPr>
          <p:nvPr/>
        </p:nvSpPr>
        <p:spPr bwMode="auto">
          <a:xfrm>
            <a:off x="790575" y="3821113"/>
            <a:ext cx="14288" cy="1697037"/>
          </a:xfrm>
          <a:custGeom>
            <a:avLst/>
            <a:gdLst>
              <a:gd name="T0" fmla="*/ 0 w 29"/>
              <a:gd name="T1" fmla="*/ 1697037 h 3206"/>
              <a:gd name="T2" fmla="*/ 0 w 29"/>
              <a:gd name="T3" fmla="*/ 0 h 3206"/>
              <a:gd name="T4" fmla="*/ 7390 w 29"/>
              <a:gd name="T5" fmla="*/ 0 h 3206"/>
              <a:gd name="T6" fmla="*/ 14288 w 29"/>
              <a:gd name="T7" fmla="*/ 0 h 3206"/>
              <a:gd name="T8" fmla="*/ 14288 w 29"/>
              <a:gd name="T9" fmla="*/ 1697037 h 3206"/>
              <a:gd name="T10" fmla="*/ 7390 w 29"/>
              <a:gd name="T11" fmla="*/ 1697037 h 3206"/>
              <a:gd name="T12" fmla="*/ 0 w 29"/>
              <a:gd name="T13" fmla="*/ 1697037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0" y="3206"/>
                </a:moveTo>
                <a:lnTo>
                  <a:pt x="0" y="0"/>
                </a:lnTo>
                <a:lnTo>
                  <a:pt x="15" y="0"/>
                </a:lnTo>
                <a:lnTo>
                  <a:pt x="29" y="0"/>
                </a:lnTo>
                <a:lnTo>
                  <a:pt x="29" y="3206"/>
                </a:lnTo>
                <a:lnTo>
                  <a:pt x="15" y="3206"/>
                </a:lnTo>
                <a:lnTo>
                  <a:pt x="0" y="3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5" name="Freeform 183">
            <a:extLst>
              <a:ext uri="{FF2B5EF4-FFF2-40B4-BE49-F238E27FC236}">
                <a16:creationId xmlns:a16="http://schemas.microsoft.com/office/drawing/2014/main" id="{7EF13D81-2ABD-794C-9116-155CCE1EE1F9}"/>
              </a:ext>
            </a:extLst>
          </p:cNvPr>
          <p:cNvSpPr>
            <a:spLocks/>
          </p:cNvSpPr>
          <p:nvPr/>
        </p:nvSpPr>
        <p:spPr bwMode="auto">
          <a:xfrm>
            <a:off x="790575" y="3821113"/>
            <a:ext cx="7938" cy="1587"/>
          </a:xfrm>
          <a:custGeom>
            <a:avLst/>
            <a:gdLst>
              <a:gd name="T0" fmla="*/ 7938 w 15"/>
              <a:gd name="T1" fmla="*/ 1587 h 1"/>
              <a:gd name="T2" fmla="*/ 0 w 15"/>
              <a:gd name="T3" fmla="*/ 1587 h 1"/>
              <a:gd name="T4" fmla="*/ 0 w 15"/>
              <a:gd name="T5" fmla="*/ 0 h 1"/>
              <a:gd name="T6" fmla="*/ 7938 w 15"/>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15" y="1"/>
                </a:moveTo>
                <a:lnTo>
                  <a:pt x="0" y="1"/>
                </a:lnTo>
                <a:lnTo>
                  <a:pt x="0" y="0"/>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6" name="Freeform 184">
            <a:extLst>
              <a:ext uri="{FF2B5EF4-FFF2-40B4-BE49-F238E27FC236}">
                <a16:creationId xmlns:a16="http://schemas.microsoft.com/office/drawing/2014/main" id="{AB504214-163A-084D-92BA-1B1314065370}"/>
              </a:ext>
            </a:extLst>
          </p:cNvPr>
          <p:cNvSpPr>
            <a:spLocks/>
          </p:cNvSpPr>
          <p:nvPr/>
        </p:nvSpPr>
        <p:spPr bwMode="auto">
          <a:xfrm>
            <a:off x="790575" y="3811588"/>
            <a:ext cx="15875" cy="9525"/>
          </a:xfrm>
          <a:custGeom>
            <a:avLst/>
            <a:gdLst>
              <a:gd name="T0" fmla="*/ 0 w 31"/>
              <a:gd name="T1" fmla="*/ 9049 h 20"/>
              <a:gd name="T2" fmla="*/ 512 w 31"/>
              <a:gd name="T3" fmla="*/ 0 h 20"/>
              <a:gd name="T4" fmla="*/ 8194 w 31"/>
              <a:gd name="T5" fmla="*/ 476 h 20"/>
              <a:gd name="T6" fmla="*/ 15875 w 31"/>
              <a:gd name="T7" fmla="*/ 476 h 20"/>
              <a:gd name="T8" fmla="*/ 14851 w 31"/>
              <a:gd name="T9" fmla="*/ 9525 h 20"/>
              <a:gd name="T10" fmla="*/ 7681 w 31"/>
              <a:gd name="T11" fmla="*/ 9525 h 20"/>
              <a:gd name="T12" fmla="*/ 0 w 31"/>
              <a:gd name="T13" fmla="*/ 904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0">
                <a:moveTo>
                  <a:pt x="0" y="19"/>
                </a:moveTo>
                <a:lnTo>
                  <a:pt x="1" y="0"/>
                </a:lnTo>
                <a:lnTo>
                  <a:pt x="16" y="1"/>
                </a:lnTo>
                <a:lnTo>
                  <a:pt x="31" y="1"/>
                </a:lnTo>
                <a:lnTo>
                  <a:pt x="29" y="20"/>
                </a:lnTo>
                <a:lnTo>
                  <a:pt x="15" y="20"/>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7" name="Freeform 185">
            <a:extLst>
              <a:ext uri="{FF2B5EF4-FFF2-40B4-BE49-F238E27FC236}">
                <a16:creationId xmlns:a16="http://schemas.microsoft.com/office/drawing/2014/main" id="{E3999D79-5560-B14C-87ED-2644A5E66F9F}"/>
              </a:ext>
            </a:extLst>
          </p:cNvPr>
          <p:cNvSpPr>
            <a:spLocks/>
          </p:cNvSpPr>
          <p:nvPr/>
        </p:nvSpPr>
        <p:spPr bwMode="auto">
          <a:xfrm>
            <a:off x="790575" y="3810000"/>
            <a:ext cx="7938" cy="1588"/>
          </a:xfrm>
          <a:custGeom>
            <a:avLst/>
            <a:gdLst>
              <a:gd name="T0" fmla="*/ 7938 w 15"/>
              <a:gd name="T1" fmla="*/ 1588 h 2"/>
              <a:gd name="T2" fmla="*/ 0 w 15"/>
              <a:gd name="T3" fmla="*/ 794 h 2"/>
              <a:gd name="T4" fmla="*/ 0 w 15"/>
              <a:gd name="T5" fmla="*/ 0 h 2"/>
              <a:gd name="T6" fmla="*/ 7938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15" y="2"/>
                </a:moveTo>
                <a:lnTo>
                  <a:pt x="0" y="1"/>
                </a:lnTo>
                <a:lnTo>
                  <a:pt x="0" y="0"/>
                </a:lnTo>
                <a:lnTo>
                  <a:pt x="15"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8" name="Freeform 186">
            <a:extLst>
              <a:ext uri="{FF2B5EF4-FFF2-40B4-BE49-F238E27FC236}">
                <a16:creationId xmlns:a16="http://schemas.microsoft.com/office/drawing/2014/main" id="{679C1A2B-06B1-2F47-A44F-19FF4A5A72B8}"/>
              </a:ext>
            </a:extLst>
          </p:cNvPr>
          <p:cNvSpPr>
            <a:spLocks/>
          </p:cNvSpPr>
          <p:nvPr/>
        </p:nvSpPr>
        <p:spPr bwMode="auto">
          <a:xfrm>
            <a:off x="790575" y="3800475"/>
            <a:ext cx="17463" cy="12700"/>
          </a:xfrm>
          <a:custGeom>
            <a:avLst/>
            <a:gdLst>
              <a:gd name="T0" fmla="*/ 0 w 32"/>
              <a:gd name="T1" fmla="*/ 10054 h 24"/>
              <a:gd name="T2" fmla="*/ 2183 w 32"/>
              <a:gd name="T3" fmla="*/ 0 h 24"/>
              <a:gd name="T4" fmla="*/ 9823 w 32"/>
              <a:gd name="T5" fmla="*/ 1058 h 24"/>
              <a:gd name="T6" fmla="*/ 17463 w 32"/>
              <a:gd name="T7" fmla="*/ 2646 h 24"/>
              <a:gd name="T8" fmla="*/ 16372 w 32"/>
              <a:gd name="T9" fmla="*/ 12700 h 24"/>
              <a:gd name="T10" fmla="*/ 8186 w 32"/>
              <a:gd name="T11" fmla="*/ 11113 h 24"/>
              <a:gd name="T12" fmla="*/ 0 w 32"/>
              <a:gd name="T13" fmla="*/ 1005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19"/>
                </a:moveTo>
                <a:lnTo>
                  <a:pt x="4" y="0"/>
                </a:lnTo>
                <a:lnTo>
                  <a:pt x="18" y="2"/>
                </a:lnTo>
                <a:lnTo>
                  <a:pt x="32" y="5"/>
                </a:lnTo>
                <a:lnTo>
                  <a:pt x="30" y="24"/>
                </a:lnTo>
                <a:lnTo>
                  <a:pt x="15" y="21"/>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99" name="Freeform 187">
            <a:extLst>
              <a:ext uri="{FF2B5EF4-FFF2-40B4-BE49-F238E27FC236}">
                <a16:creationId xmlns:a16="http://schemas.microsoft.com/office/drawing/2014/main" id="{0B7C805D-0751-9549-8D6B-20DE275721FE}"/>
              </a:ext>
            </a:extLst>
          </p:cNvPr>
          <p:cNvSpPr>
            <a:spLocks/>
          </p:cNvSpPr>
          <p:nvPr/>
        </p:nvSpPr>
        <p:spPr bwMode="auto">
          <a:xfrm>
            <a:off x="792163" y="3800475"/>
            <a:ext cx="7937" cy="1588"/>
          </a:xfrm>
          <a:custGeom>
            <a:avLst/>
            <a:gdLst>
              <a:gd name="T0" fmla="*/ 7937 w 14"/>
              <a:gd name="T1" fmla="*/ 1588 h 3"/>
              <a:gd name="T2" fmla="*/ 0 w 14"/>
              <a:gd name="T3" fmla="*/ 529 h 3"/>
              <a:gd name="T4" fmla="*/ 0 w 14"/>
              <a:gd name="T5" fmla="*/ 0 h 3"/>
              <a:gd name="T6" fmla="*/ 7937 w 14"/>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3"/>
                </a:moveTo>
                <a:lnTo>
                  <a:pt x="0" y="1"/>
                </a:lnTo>
                <a:lnTo>
                  <a:pt x="0" y="0"/>
                </a:lnTo>
                <a:lnTo>
                  <a:pt x="14"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0" name="Freeform 188">
            <a:extLst>
              <a:ext uri="{FF2B5EF4-FFF2-40B4-BE49-F238E27FC236}">
                <a16:creationId xmlns:a16="http://schemas.microsoft.com/office/drawing/2014/main" id="{9A3A1E33-DFA8-514E-945D-3DFDD4EF66BC}"/>
              </a:ext>
            </a:extLst>
          </p:cNvPr>
          <p:cNvSpPr>
            <a:spLocks/>
          </p:cNvSpPr>
          <p:nvPr/>
        </p:nvSpPr>
        <p:spPr bwMode="auto">
          <a:xfrm>
            <a:off x="792163" y="3790950"/>
            <a:ext cx="17462" cy="12700"/>
          </a:xfrm>
          <a:custGeom>
            <a:avLst/>
            <a:gdLst>
              <a:gd name="T0" fmla="*/ 0 w 33"/>
              <a:gd name="T1" fmla="*/ 9144 h 25"/>
              <a:gd name="T2" fmla="*/ 2117 w 33"/>
              <a:gd name="T3" fmla="*/ 0 h 25"/>
              <a:gd name="T4" fmla="*/ 10054 w 33"/>
              <a:gd name="T5" fmla="*/ 2032 h 25"/>
              <a:gd name="T6" fmla="*/ 17462 w 33"/>
              <a:gd name="T7" fmla="*/ 3556 h 25"/>
              <a:gd name="T8" fmla="*/ 14816 w 33"/>
              <a:gd name="T9" fmla="*/ 12700 h 25"/>
              <a:gd name="T10" fmla="*/ 7408 w 33"/>
              <a:gd name="T11" fmla="*/ 10668 h 25"/>
              <a:gd name="T12" fmla="*/ 0 w 33"/>
              <a:gd name="T13" fmla="*/ 914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18"/>
                </a:moveTo>
                <a:lnTo>
                  <a:pt x="4" y="0"/>
                </a:lnTo>
                <a:lnTo>
                  <a:pt x="19" y="4"/>
                </a:lnTo>
                <a:lnTo>
                  <a:pt x="33" y="7"/>
                </a:lnTo>
                <a:lnTo>
                  <a:pt x="28" y="25"/>
                </a:lnTo>
                <a:lnTo>
                  <a:pt x="14" y="21"/>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1" name="Freeform 189">
            <a:extLst>
              <a:ext uri="{FF2B5EF4-FFF2-40B4-BE49-F238E27FC236}">
                <a16:creationId xmlns:a16="http://schemas.microsoft.com/office/drawing/2014/main" id="{3F121569-E8A6-7949-B38B-BBC47EE637F0}"/>
              </a:ext>
            </a:extLst>
          </p:cNvPr>
          <p:cNvSpPr>
            <a:spLocks/>
          </p:cNvSpPr>
          <p:nvPr/>
        </p:nvSpPr>
        <p:spPr bwMode="auto">
          <a:xfrm>
            <a:off x="795338" y="3789363"/>
            <a:ext cx="7937" cy="3175"/>
          </a:xfrm>
          <a:custGeom>
            <a:avLst/>
            <a:gdLst>
              <a:gd name="T0" fmla="*/ 7937 w 15"/>
              <a:gd name="T1" fmla="*/ 3175 h 5"/>
              <a:gd name="T2" fmla="*/ 0 w 15"/>
              <a:gd name="T3" fmla="*/ 635 h 5"/>
              <a:gd name="T4" fmla="*/ 0 w 15"/>
              <a:gd name="T5" fmla="*/ 0 h 5"/>
              <a:gd name="T6" fmla="*/ 7937 w 15"/>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5" y="5"/>
                </a:moveTo>
                <a:lnTo>
                  <a:pt x="0" y="1"/>
                </a:lnTo>
                <a:lnTo>
                  <a:pt x="0" y="0"/>
                </a:lnTo>
                <a:lnTo>
                  <a:pt x="15"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2" name="Freeform 190">
            <a:extLst>
              <a:ext uri="{FF2B5EF4-FFF2-40B4-BE49-F238E27FC236}">
                <a16:creationId xmlns:a16="http://schemas.microsoft.com/office/drawing/2014/main" id="{7C35666F-8951-F549-A416-91A7BAD760E2}"/>
              </a:ext>
            </a:extLst>
          </p:cNvPr>
          <p:cNvSpPr>
            <a:spLocks/>
          </p:cNvSpPr>
          <p:nvPr/>
        </p:nvSpPr>
        <p:spPr bwMode="auto">
          <a:xfrm>
            <a:off x="795338" y="3781425"/>
            <a:ext cx="17462" cy="14288"/>
          </a:xfrm>
          <a:custGeom>
            <a:avLst/>
            <a:gdLst>
              <a:gd name="T0" fmla="*/ 0 w 35"/>
              <a:gd name="T1" fmla="*/ 8467 h 27"/>
              <a:gd name="T2" fmla="*/ 2993 w 35"/>
              <a:gd name="T3" fmla="*/ 0 h 27"/>
              <a:gd name="T4" fmla="*/ 9978 w 35"/>
              <a:gd name="T5" fmla="*/ 2117 h 27"/>
              <a:gd name="T6" fmla="*/ 17462 w 35"/>
              <a:gd name="T7" fmla="*/ 4763 h 27"/>
              <a:gd name="T8" fmla="*/ 14469 w 35"/>
              <a:gd name="T9" fmla="*/ 14288 h 27"/>
              <a:gd name="T10" fmla="*/ 7484 w 35"/>
              <a:gd name="T11" fmla="*/ 11113 h 27"/>
              <a:gd name="T12" fmla="*/ 0 w 35"/>
              <a:gd name="T13" fmla="*/ 846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0" y="16"/>
                </a:moveTo>
                <a:lnTo>
                  <a:pt x="6" y="0"/>
                </a:lnTo>
                <a:lnTo>
                  <a:pt x="20" y="4"/>
                </a:lnTo>
                <a:lnTo>
                  <a:pt x="35" y="9"/>
                </a:lnTo>
                <a:lnTo>
                  <a:pt x="29" y="27"/>
                </a:lnTo>
                <a:lnTo>
                  <a:pt x="15" y="21"/>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3" name="Freeform 191">
            <a:extLst>
              <a:ext uri="{FF2B5EF4-FFF2-40B4-BE49-F238E27FC236}">
                <a16:creationId xmlns:a16="http://schemas.microsoft.com/office/drawing/2014/main" id="{4BBD15E8-0243-DF41-B54B-E4C710154A02}"/>
              </a:ext>
            </a:extLst>
          </p:cNvPr>
          <p:cNvSpPr>
            <a:spLocks/>
          </p:cNvSpPr>
          <p:nvPr/>
        </p:nvSpPr>
        <p:spPr bwMode="auto">
          <a:xfrm>
            <a:off x="798513" y="3779838"/>
            <a:ext cx="6350" cy="3175"/>
          </a:xfrm>
          <a:custGeom>
            <a:avLst/>
            <a:gdLst>
              <a:gd name="T0" fmla="*/ 6350 w 14"/>
              <a:gd name="T1" fmla="*/ 3175 h 6"/>
              <a:gd name="T2" fmla="*/ 0 w 14"/>
              <a:gd name="T3" fmla="*/ 1058 h 6"/>
              <a:gd name="T4" fmla="*/ 454 w 14"/>
              <a:gd name="T5" fmla="*/ 0 h 6"/>
              <a:gd name="T6" fmla="*/ 635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1" y="0"/>
                </a:lnTo>
                <a:lnTo>
                  <a:pt x="14"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4" name="Freeform 192">
            <a:extLst>
              <a:ext uri="{FF2B5EF4-FFF2-40B4-BE49-F238E27FC236}">
                <a16:creationId xmlns:a16="http://schemas.microsoft.com/office/drawing/2014/main" id="{22B7A943-7C01-454D-928D-0F4D181316A8}"/>
              </a:ext>
            </a:extLst>
          </p:cNvPr>
          <p:cNvSpPr>
            <a:spLocks/>
          </p:cNvSpPr>
          <p:nvPr/>
        </p:nvSpPr>
        <p:spPr bwMode="auto">
          <a:xfrm>
            <a:off x="798513" y="3771900"/>
            <a:ext cx="19050" cy="14288"/>
          </a:xfrm>
          <a:custGeom>
            <a:avLst/>
            <a:gdLst>
              <a:gd name="T0" fmla="*/ 0 w 35"/>
              <a:gd name="T1" fmla="*/ 8165 h 28"/>
              <a:gd name="T2" fmla="*/ 4354 w 35"/>
              <a:gd name="T3" fmla="*/ 0 h 28"/>
              <a:gd name="T4" fmla="*/ 11974 w 35"/>
              <a:gd name="T5" fmla="*/ 3062 h 28"/>
              <a:gd name="T6" fmla="*/ 19050 w 35"/>
              <a:gd name="T7" fmla="*/ 6634 h 28"/>
              <a:gd name="T8" fmla="*/ 14151 w 35"/>
              <a:gd name="T9" fmla="*/ 14288 h 28"/>
              <a:gd name="T10" fmla="*/ 7076 w 35"/>
              <a:gd name="T11" fmla="*/ 11226 h 28"/>
              <a:gd name="T12" fmla="*/ 0 w 35"/>
              <a:gd name="T13" fmla="*/ 816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8">
                <a:moveTo>
                  <a:pt x="0" y="16"/>
                </a:moveTo>
                <a:lnTo>
                  <a:pt x="8" y="0"/>
                </a:lnTo>
                <a:lnTo>
                  <a:pt x="22" y="6"/>
                </a:lnTo>
                <a:lnTo>
                  <a:pt x="35" y="13"/>
                </a:lnTo>
                <a:lnTo>
                  <a:pt x="26" y="28"/>
                </a:lnTo>
                <a:lnTo>
                  <a:pt x="13" y="22"/>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5" name="Freeform 193">
            <a:extLst>
              <a:ext uri="{FF2B5EF4-FFF2-40B4-BE49-F238E27FC236}">
                <a16:creationId xmlns:a16="http://schemas.microsoft.com/office/drawing/2014/main" id="{52BD45BE-1155-7146-B11D-C32CA38473FF}"/>
              </a:ext>
            </a:extLst>
          </p:cNvPr>
          <p:cNvSpPr>
            <a:spLocks/>
          </p:cNvSpPr>
          <p:nvPr/>
        </p:nvSpPr>
        <p:spPr bwMode="auto">
          <a:xfrm>
            <a:off x="803275" y="3771900"/>
            <a:ext cx="6350" cy="3175"/>
          </a:xfrm>
          <a:custGeom>
            <a:avLst/>
            <a:gdLst>
              <a:gd name="T0" fmla="*/ 6350 w 14"/>
              <a:gd name="T1" fmla="*/ 3175 h 7"/>
              <a:gd name="T2" fmla="*/ 0 w 14"/>
              <a:gd name="T3" fmla="*/ 454 h 7"/>
              <a:gd name="T4" fmla="*/ 454 w 14"/>
              <a:gd name="T5" fmla="*/ 0 h 7"/>
              <a:gd name="T6" fmla="*/ 6350 w 14"/>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7"/>
                </a:moveTo>
                <a:lnTo>
                  <a:pt x="0" y="1"/>
                </a:lnTo>
                <a:lnTo>
                  <a:pt x="1" y="0"/>
                </a:lnTo>
                <a:lnTo>
                  <a:pt x="14"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6" name="Freeform 194">
            <a:extLst>
              <a:ext uri="{FF2B5EF4-FFF2-40B4-BE49-F238E27FC236}">
                <a16:creationId xmlns:a16="http://schemas.microsoft.com/office/drawing/2014/main" id="{59D2F60D-50AE-054F-83DE-37A7C3C63FFE}"/>
              </a:ext>
            </a:extLst>
          </p:cNvPr>
          <p:cNvSpPr>
            <a:spLocks/>
          </p:cNvSpPr>
          <p:nvPr/>
        </p:nvSpPr>
        <p:spPr bwMode="auto">
          <a:xfrm>
            <a:off x="803275" y="3762375"/>
            <a:ext cx="17463" cy="17463"/>
          </a:xfrm>
          <a:custGeom>
            <a:avLst/>
            <a:gdLst>
              <a:gd name="T0" fmla="*/ 0 w 34"/>
              <a:gd name="T1" fmla="*/ 9013 h 31"/>
              <a:gd name="T2" fmla="*/ 4623 w 34"/>
              <a:gd name="T3" fmla="*/ 0 h 31"/>
              <a:gd name="T4" fmla="*/ 11300 w 34"/>
              <a:gd name="T5" fmla="*/ 3943 h 31"/>
              <a:gd name="T6" fmla="*/ 17463 w 34"/>
              <a:gd name="T7" fmla="*/ 9013 h 31"/>
              <a:gd name="T8" fmla="*/ 12327 w 34"/>
              <a:gd name="T9" fmla="*/ 17463 h 31"/>
              <a:gd name="T10" fmla="*/ 6677 w 34"/>
              <a:gd name="T11" fmla="*/ 12956 h 31"/>
              <a:gd name="T12" fmla="*/ 0 w 34"/>
              <a:gd name="T13" fmla="*/ 9013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1">
                <a:moveTo>
                  <a:pt x="0" y="16"/>
                </a:moveTo>
                <a:lnTo>
                  <a:pt x="9" y="0"/>
                </a:lnTo>
                <a:lnTo>
                  <a:pt x="22" y="7"/>
                </a:lnTo>
                <a:lnTo>
                  <a:pt x="34" y="16"/>
                </a:lnTo>
                <a:lnTo>
                  <a:pt x="24" y="31"/>
                </a:lnTo>
                <a:lnTo>
                  <a:pt x="13" y="23"/>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7" name="Freeform 195">
            <a:extLst>
              <a:ext uri="{FF2B5EF4-FFF2-40B4-BE49-F238E27FC236}">
                <a16:creationId xmlns:a16="http://schemas.microsoft.com/office/drawing/2014/main" id="{81F95CBD-185D-DA41-9070-2EEC4006FC5F}"/>
              </a:ext>
            </a:extLst>
          </p:cNvPr>
          <p:cNvSpPr>
            <a:spLocks/>
          </p:cNvSpPr>
          <p:nvPr/>
        </p:nvSpPr>
        <p:spPr bwMode="auto">
          <a:xfrm>
            <a:off x="808038" y="3762375"/>
            <a:ext cx="6350" cy="4763"/>
          </a:xfrm>
          <a:custGeom>
            <a:avLst/>
            <a:gdLst>
              <a:gd name="T0" fmla="*/ 6350 w 13"/>
              <a:gd name="T1" fmla="*/ 4763 h 8"/>
              <a:gd name="T2" fmla="*/ 0 w 13"/>
              <a:gd name="T3" fmla="*/ 595 h 8"/>
              <a:gd name="T4" fmla="*/ 488 w 13"/>
              <a:gd name="T5" fmla="*/ 0 h 8"/>
              <a:gd name="T6" fmla="*/ 635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1"/>
                </a:lnTo>
                <a:lnTo>
                  <a:pt x="1" y="0"/>
                </a:lnTo>
                <a:lnTo>
                  <a:pt x="13"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8" name="Freeform 196">
            <a:extLst>
              <a:ext uri="{FF2B5EF4-FFF2-40B4-BE49-F238E27FC236}">
                <a16:creationId xmlns:a16="http://schemas.microsoft.com/office/drawing/2014/main" id="{7FF5603A-D868-A247-89FF-BD4B2A4A76B6}"/>
              </a:ext>
            </a:extLst>
          </p:cNvPr>
          <p:cNvSpPr>
            <a:spLocks/>
          </p:cNvSpPr>
          <p:nvPr/>
        </p:nvSpPr>
        <p:spPr bwMode="auto">
          <a:xfrm>
            <a:off x="808038" y="3754438"/>
            <a:ext cx="19050" cy="17462"/>
          </a:xfrm>
          <a:custGeom>
            <a:avLst/>
            <a:gdLst>
              <a:gd name="T0" fmla="*/ 0 w 34"/>
              <a:gd name="T1" fmla="*/ 7640 h 32"/>
              <a:gd name="T2" fmla="*/ 6163 w 34"/>
              <a:gd name="T3" fmla="*/ 0 h 32"/>
              <a:gd name="T4" fmla="*/ 12887 w 34"/>
              <a:gd name="T5" fmla="*/ 4366 h 32"/>
              <a:gd name="T6" fmla="*/ 19050 w 34"/>
              <a:gd name="T7" fmla="*/ 9822 h 32"/>
              <a:gd name="T8" fmla="*/ 13447 w 34"/>
              <a:gd name="T9" fmla="*/ 17462 h 32"/>
              <a:gd name="T10" fmla="*/ 6724 w 34"/>
              <a:gd name="T11" fmla="*/ 12005 h 32"/>
              <a:gd name="T12" fmla="*/ 0 w 34"/>
              <a:gd name="T13" fmla="*/ 76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0" y="14"/>
                </a:moveTo>
                <a:lnTo>
                  <a:pt x="11" y="0"/>
                </a:lnTo>
                <a:lnTo>
                  <a:pt x="23" y="8"/>
                </a:lnTo>
                <a:lnTo>
                  <a:pt x="34" y="18"/>
                </a:lnTo>
                <a:lnTo>
                  <a:pt x="24" y="32"/>
                </a:lnTo>
                <a:lnTo>
                  <a:pt x="12" y="22"/>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09" name="Freeform 197">
            <a:extLst>
              <a:ext uri="{FF2B5EF4-FFF2-40B4-BE49-F238E27FC236}">
                <a16:creationId xmlns:a16="http://schemas.microsoft.com/office/drawing/2014/main" id="{3142F7EF-0B2C-1B46-8713-5742BA3169F7}"/>
              </a:ext>
            </a:extLst>
          </p:cNvPr>
          <p:cNvSpPr>
            <a:spLocks/>
          </p:cNvSpPr>
          <p:nvPr/>
        </p:nvSpPr>
        <p:spPr bwMode="auto">
          <a:xfrm>
            <a:off x="814388" y="3754438"/>
            <a:ext cx="6350" cy="4762"/>
          </a:xfrm>
          <a:custGeom>
            <a:avLst/>
            <a:gdLst>
              <a:gd name="T0" fmla="*/ 6350 w 12"/>
              <a:gd name="T1" fmla="*/ 4762 h 9"/>
              <a:gd name="T2" fmla="*/ 0 w 12"/>
              <a:gd name="T3" fmla="*/ 529 h 9"/>
              <a:gd name="T4" fmla="*/ 0 w 12"/>
              <a:gd name="T5" fmla="*/ 0 h 9"/>
              <a:gd name="T6" fmla="*/ 6350 w 12"/>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9"/>
                </a:moveTo>
                <a:lnTo>
                  <a:pt x="0" y="1"/>
                </a:lnTo>
                <a:lnTo>
                  <a:pt x="0" y="0"/>
                </a:lnTo>
                <a:lnTo>
                  <a:pt x="12"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0" name="Freeform 198">
            <a:extLst>
              <a:ext uri="{FF2B5EF4-FFF2-40B4-BE49-F238E27FC236}">
                <a16:creationId xmlns:a16="http://schemas.microsoft.com/office/drawing/2014/main" id="{8CBDD9D6-39B1-E943-A6F7-9219F4BA17E1}"/>
              </a:ext>
            </a:extLst>
          </p:cNvPr>
          <p:cNvSpPr>
            <a:spLocks/>
          </p:cNvSpPr>
          <p:nvPr/>
        </p:nvSpPr>
        <p:spPr bwMode="auto">
          <a:xfrm>
            <a:off x="814388" y="3748088"/>
            <a:ext cx="17462" cy="17462"/>
          </a:xfrm>
          <a:custGeom>
            <a:avLst/>
            <a:gdLst>
              <a:gd name="T0" fmla="*/ 0 w 34"/>
              <a:gd name="T1" fmla="*/ 6879 h 33"/>
              <a:gd name="T2" fmla="*/ 6163 w 34"/>
              <a:gd name="T3" fmla="*/ 0 h 33"/>
              <a:gd name="T4" fmla="*/ 11813 w 34"/>
              <a:gd name="T5" fmla="*/ 4762 h 33"/>
              <a:gd name="T6" fmla="*/ 17462 w 34"/>
              <a:gd name="T7" fmla="*/ 10583 h 33"/>
              <a:gd name="T8" fmla="*/ 11299 w 34"/>
              <a:gd name="T9" fmla="*/ 17462 h 33"/>
              <a:gd name="T10" fmla="*/ 6163 w 34"/>
              <a:gd name="T11" fmla="*/ 11641 h 33"/>
              <a:gd name="T12" fmla="*/ 0 w 34"/>
              <a:gd name="T13" fmla="*/ 687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13"/>
                </a:moveTo>
                <a:lnTo>
                  <a:pt x="12" y="0"/>
                </a:lnTo>
                <a:lnTo>
                  <a:pt x="23" y="9"/>
                </a:lnTo>
                <a:lnTo>
                  <a:pt x="34" y="20"/>
                </a:lnTo>
                <a:lnTo>
                  <a:pt x="22" y="33"/>
                </a:lnTo>
                <a:lnTo>
                  <a:pt x="12" y="22"/>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1" name="Freeform 199">
            <a:extLst>
              <a:ext uri="{FF2B5EF4-FFF2-40B4-BE49-F238E27FC236}">
                <a16:creationId xmlns:a16="http://schemas.microsoft.com/office/drawing/2014/main" id="{98F4E477-15F4-5145-BFB4-4CE7B2F6004F}"/>
              </a:ext>
            </a:extLst>
          </p:cNvPr>
          <p:cNvSpPr>
            <a:spLocks/>
          </p:cNvSpPr>
          <p:nvPr/>
        </p:nvSpPr>
        <p:spPr bwMode="auto">
          <a:xfrm>
            <a:off x="820738" y="3746500"/>
            <a:ext cx="6350" cy="6350"/>
          </a:xfrm>
          <a:custGeom>
            <a:avLst/>
            <a:gdLst>
              <a:gd name="T0" fmla="*/ 6350 w 11"/>
              <a:gd name="T1" fmla="*/ 6350 h 10"/>
              <a:gd name="T2" fmla="*/ 0 w 11"/>
              <a:gd name="T3" fmla="*/ 635 h 10"/>
              <a:gd name="T4" fmla="*/ 577 w 11"/>
              <a:gd name="T5" fmla="*/ 0 h 10"/>
              <a:gd name="T6" fmla="*/ 6350 w 11"/>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10"/>
                </a:moveTo>
                <a:lnTo>
                  <a:pt x="0" y="1"/>
                </a:lnTo>
                <a:lnTo>
                  <a:pt x="1" y="0"/>
                </a:lnTo>
                <a:lnTo>
                  <a:pt x="1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2" name="Freeform 200">
            <a:extLst>
              <a:ext uri="{FF2B5EF4-FFF2-40B4-BE49-F238E27FC236}">
                <a16:creationId xmlns:a16="http://schemas.microsoft.com/office/drawing/2014/main" id="{3E3471F1-E909-8D44-822F-7436BA9D218C}"/>
              </a:ext>
            </a:extLst>
          </p:cNvPr>
          <p:cNvSpPr>
            <a:spLocks/>
          </p:cNvSpPr>
          <p:nvPr/>
        </p:nvSpPr>
        <p:spPr bwMode="auto">
          <a:xfrm>
            <a:off x="820738" y="3740150"/>
            <a:ext cx="17462" cy="19050"/>
          </a:xfrm>
          <a:custGeom>
            <a:avLst/>
            <a:gdLst>
              <a:gd name="T0" fmla="*/ 0 w 33"/>
              <a:gd name="T1" fmla="*/ 6724 h 34"/>
              <a:gd name="T2" fmla="*/ 6879 w 33"/>
              <a:gd name="T3" fmla="*/ 0 h 34"/>
              <a:gd name="T4" fmla="*/ 12170 w 33"/>
              <a:gd name="T5" fmla="*/ 6163 h 34"/>
              <a:gd name="T6" fmla="*/ 17462 w 33"/>
              <a:gd name="T7" fmla="*/ 12326 h 34"/>
              <a:gd name="T8" fmla="*/ 10583 w 33"/>
              <a:gd name="T9" fmla="*/ 19050 h 34"/>
              <a:gd name="T10" fmla="*/ 5292 w 33"/>
              <a:gd name="T11" fmla="*/ 12326 h 34"/>
              <a:gd name="T12" fmla="*/ 0 w 33"/>
              <a:gd name="T13" fmla="*/ 6724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0" y="12"/>
                </a:moveTo>
                <a:lnTo>
                  <a:pt x="13" y="0"/>
                </a:lnTo>
                <a:lnTo>
                  <a:pt x="23" y="11"/>
                </a:lnTo>
                <a:lnTo>
                  <a:pt x="33" y="22"/>
                </a:lnTo>
                <a:lnTo>
                  <a:pt x="20" y="34"/>
                </a:lnTo>
                <a:lnTo>
                  <a:pt x="10" y="22"/>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3" name="Freeform 201">
            <a:extLst>
              <a:ext uri="{FF2B5EF4-FFF2-40B4-BE49-F238E27FC236}">
                <a16:creationId xmlns:a16="http://schemas.microsoft.com/office/drawing/2014/main" id="{861A3CB7-C8E2-A445-9BF1-D8DA2E514DB1}"/>
              </a:ext>
            </a:extLst>
          </p:cNvPr>
          <p:cNvSpPr>
            <a:spLocks/>
          </p:cNvSpPr>
          <p:nvPr/>
        </p:nvSpPr>
        <p:spPr bwMode="auto">
          <a:xfrm>
            <a:off x="828675" y="3740150"/>
            <a:ext cx="4763" cy="6350"/>
          </a:xfrm>
          <a:custGeom>
            <a:avLst/>
            <a:gdLst>
              <a:gd name="T0" fmla="*/ 4763 w 10"/>
              <a:gd name="T1" fmla="*/ 6350 h 12"/>
              <a:gd name="T2" fmla="*/ 0 w 10"/>
              <a:gd name="T3" fmla="*/ 529 h 12"/>
              <a:gd name="T4" fmla="*/ 476 w 10"/>
              <a:gd name="T5" fmla="*/ 0 h 12"/>
              <a:gd name="T6" fmla="*/ 4763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12"/>
                </a:moveTo>
                <a:lnTo>
                  <a:pt x="0" y="1"/>
                </a:lnTo>
                <a:lnTo>
                  <a:pt x="1" y="0"/>
                </a:lnTo>
                <a:lnTo>
                  <a:pt x="1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4" name="Freeform 202">
            <a:extLst>
              <a:ext uri="{FF2B5EF4-FFF2-40B4-BE49-F238E27FC236}">
                <a16:creationId xmlns:a16="http://schemas.microsoft.com/office/drawing/2014/main" id="{6B3BCFBC-2030-EA4E-BFD0-1FD4D2C0F1CF}"/>
              </a:ext>
            </a:extLst>
          </p:cNvPr>
          <p:cNvSpPr>
            <a:spLocks/>
          </p:cNvSpPr>
          <p:nvPr/>
        </p:nvSpPr>
        <p:spPr bwMode="auto">
          <a:xfrm>
            <a:off x="828675" y="3733800"/>
            <a:ext cx="17463" cy="19050"/>
          </a:xfrm>
          <a:custGeom>
            <a:avLst/>
            <a:gdLst>
              <a:gd name="T0" fmla="*/ 0 w 32"/>
              <a:gd name="T1" fmla="*/ 6163 h 34"/>
              <a:gd name="T2" fmla="*/ 7640 w 32"/>
              <a:gd name="T3" fmla="*/ 0 h 34"/>
              <a:gd name="T4" fmla="*/ 13097 w 32"/>
              <a:gd name="T5" fmla="*/ 6724 h 34"/>
              <a:gd name="T6" fmla="*/ 17463 w 32"/>
              <a:gd name="T7" fmla="*/ 13447 h 34"/>
              <a:gd name="T8" fmla="*/ 9823 w 32"/>
              <a:gd name="T9" fmla="*/ 19050 h 34"/>
              <a:gd name="T10" fmla="*/ 4911 w 32"/>
              <a:gd name="T11" fmla="*/ 12887 h 34"/>
              <a:gd name="T12" fmla="*/ 0 w 32"/>
              <a:gd name="T13" fmla="*/ 616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0" y="11"/>
                </a:moveTo>
                <a:lnTo>
                  <a:pt x="14" y="0"/>
                </a:lnTo>
                <a:lnTo>
                  <a:pt x="24" y="12"/>
                </a:lnTo>
                <a:lnTo>
                  <a:pt x="32" y="24"/>
                </a:lnTo>
                <a:lnTo>
                  <a:pt x="18" y="34"/>
                </a:lnTo>
                <a:lnTo>
                  <a:pt x="9" y="23"/>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5" name="Freeform 203">
            <a:extLst>
              <a:ext uri="{FF2B5EF4-FFF2-40B4-BE49-F238E27FC236}">
                <a16:creationId xmlns:a16="http://schemas.microsoft.com/office/drawing/2014/main" id="{1A4C283F-5904-E34F-949F-058F6983D090}"/>
              </a:ext>
            </a:extLst>
          </p:cNvPr>
          <p:cNvSpPr>
            <a:spLocks/>
          </p:cNvSpPr>
          <p:nvPr/>
        </p:nvSpPr>
        <p:spPr bwMode="auto">
          <a:xfrm>
            <a:off x="836613" y="3733800"/>
            <a:ext cx="4762" cy="6350"/>
          </a:xfrm>
          <a:custGeom>
            <a:avLst/>
            <a:gdLst>
              <a:gd name="T0" fmla="*/ 4762 w 10"/>
              <a:gd name="T1" fmla="*/ 6350 h 12"/>
              <a:gd name="T2" fmla="*/ 0 w 10"/>
              <a:gd name="T3" fmla="*/ 0 h 12"/>
              <a:gd name="T4" fmla="*/ 476 w 10"/>
              <a:gd name="T5" fmla="*/ 0 h 12"/>
              <a:gd name="T6" fmla="*/ 4762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12"/>
                </a:moveTo>
                <a:lnTo>
                  <a:pt x="0" y="0"/>
                </a:lnTo>
                <a:lnTo>
                  <a:pt x="1" y="0"/>
                </a:lnTo>
                <a:lnTo>
                  <a:pt x="1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6" name="Freeform 204">
            <a:extLst>
              <a:ext uri="{FF2B5EF4-FFF2-40B4-BE49-F238E27FC236}">
                <a16:creationId xmlns:a16="http://schemas.microsoft.com/office/drawing/2014/main" id="{26BA1A01-7C2F-8F42-9BBA-2E32D87BEA99}"/>
              </a:ext>
            </a:extLst>
          </p:cNvPr>
          <p:cNvSpPr>
            <a:spLocks/>
          </p:cNvSpPr>
          <p:nvPr/>
        </p:nvSpPr>
        <p:spPr bwMode="auto">
          <a:xfrm>
            <a:off x="836613" y="3729038"/>
            <a:ext cx="15875" cy="19050"/>
          </a:xfrm>
          <a:custGeom>
            <a:avLst/>
            <a:gdLst>
              <a:gd name="T0" fmla="*/ 0 w 31"/>
              <a:gd name="T1" fmla="*/ 5043 h 34"/>
              <a:gd name="T2" fmla="*/ 8194 w 31"/>
              <a:gd name="T3" fmla="*/ 0 h 34"/>
              <a:gd name="T4" fmla="*/ 12290 w 31"/>
              <a:gd name="T5" fmla="*/ 6724 h 34"/>
              <a:gd name="T6" fmla="*/ 15875 w 31"/>
              <a:gd name="T7" fmla="*/ 13447 h 34"/>
              <a:gd name="T8" fmla="*/ 8194 w 31"/>
              <a:gd name="T9" fmla="*/ 19050 h 34"/>
              <a:gd name="T10" fmla="*/ 4609 w 31"/>
              <a:gd name="T11" fmla="*/ 11766 h 34"/>
              <a:gd name="T12" fmla="*/ 0 w 31"/>
              <a:gd name="T13" fmla="*/ 504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0" y="9"/>
                </a:moveTo>
                <a:lnTo>
                  <a:pt x="16" y="0"/>
                </a:lnTo>
                <a:lnTo>
                  <a:pt x="24" y="12"/>
                </a:lnTo>
                <a:lnTo>
                  <a:pt x="31" y="24"/>
                </a:lnTo>
                <a:lnTo>
                  <a:pt x="16" y="34"/>
                </a:lnTo>
                <a:lnTo>
                  <a:pt x="9" y="2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7" name="Freeform 205">
            <a:extLst>
              <a:ext uri="{FF2B5EF4-FFF2-40B4-BE49-F238E27FC236}">
                <a16:creationId xmlns:a16="http://schemas.microsoft.com/office/drawing/2014/main" id="{8EBCB896-011A-D141-81FD-F597145BD715}"/>
              </a:ext>
            </a:extLst>
          </p:cNvPr>
          <p:cNvSpPr>
            <a:spLocks/>
          </p:cNvSpPr>
          <p:nvPr/>
        </p:nvSpPr>
        <p:spPr bwMode="auto">
          <a:xfrm>
            <a:off x="844550" y="3729038"/>
            <a:ext cx="4763" cy="6350"/>
          </a:xfrm>
          <a:custGeom>
            <a:avLst/>
            <a:gdLst>
              <a:gd name="T0" fmla="*/ 4763 w 8"/>
              <a:gd name="T1" fmla="*/ 6350 h 13"/>
              <a:gd name="T2" fmla="*/ 0 w 8"/>
              <a:gd name="T3" fmla="*/ 488 h 13"/>
              <a:gd name="T4" fmla="*/ 595 w 8"/>
              <a:gd name="T5" fmla="*/ 0 h 13"/>
              <a:gd name="T6" fmla="*/ 4763 w 8"/>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1" y="0"/>
                </a:lnTo>
                <a:lnTo>
                  <a:pt x="8"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8" name="Freeform 206">
            <a:extLst>
              <a:ext uri="{FF2B5EF4-FFF2-40B4-BE49-F238E27FC236}">
                <a16:creationId xmlns:a16="http://schemas.microsoft.com/office/drawing/2014/main" id="{464A3A07-624B-1C4B-877A-C7952FD5ED49}"/>
              </a:ext>
            </a:extLst>
          </p:cNvPr>
          <p:cNvSpPr>
            <a:spLocks/>
          </p:cNvSpPr>
          <p:nvPr/>
        </p:nvSpPr>
        <p:spPr bwMode="auto">
          <a:xfrm>
            <a:off x="846138" y="3724275"/>
            <a:ext cx="14287" cy="19050"/>
          </a:xfrm>
          <a:custGeom>
            <a:avLst/>
            <a:gdLst>
              <a:gd name="T0" fmla="*/ 0 w 29"/>
              <a:gd name="T1" fmla="*/ 4354 h 35"/>
              <a:gd name="T2" fmla="*/ 7882 w 29"/>
              <a:gd name="T3" fmla="*/ 0 h 35"/>
              <a:gd name="T4" fmla="*/ 10838 w 29"/>
              <a:gd name="T5" fmla="*/ 7076 h 35"/>
              <a:gd name="T6" fmla="*/ 14287 w 29"/>
              <a:gd name="T7" fmla="*/ 14151 h 35"/>
              <a:gd name="T8" fmla="*/ 6405 w 29"/>
              <a:gd name="T9" fmla="*/ 19050 h 35"/>
              <a:gd name="T10" fmla="*/ 3449 w 29"/>
              <a:gd name="T11" fmla="*/ 11430 h 35"/>
              <a:gd name="T12" fmla="*/ 0 w 29"/>
              <a:gd name="T13" fmla="*/ 4354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5">
                <a:moveTo>
                  <a:pt x="0" y="8"/>
                </a:moveTo>
                <a:lnTo>
                  <a:pt x="16" y="0"/>
                </a:lnTo>
                <a:lnTo>
                  <a:pt x="22" y="13"/>
                </a:lnTo>
                <a:lnTo>
                  <a:pt x="29" y="26"/>
                </a:lnTo>
                <a:lnTo>
                  <a:pt x="13" y="35"/>
                </a:lnTo>
                <a:lnTo>
                  <a:pt x="7" y="2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19" name="Freeform 208">
            <a:extLst>
              <a:ext uri="{FF2B5EF4-FFF2-40B4-BE49-F238E27FC236}">
                <a16:creationId xmlns:a16="http://schemas.microsoft.com/office/drawing/2014/main" id="{A8645823-B752-B14A-A084-43988763D545}"/>
              </a:ext>
            </a:extLst>
          </p:cNvPr>
          <p:cNvSpPr>
            <a:spLocks/>
          </p:cNvSpPr>
          <p:nvPr/>
        </p:nvSpPr>
        <p:spPr bwMode="auto">
          <a:xfrm>
            <a:off x="854075" y="3724275"/>
            <a:ext cx="3175" cy="7938"/>
          </a:xfrm>
          <a:custGeom>
            <a:avLst/>
            <a:gdLst>
              <a:gd name="T0" fmla="*/ 3175 w 6"/>
              <a:gd name="T1" fmla="*/ 7938 h 14"/>
              <a:gd name="T2" fmla="*/ 0 w 6"/>
              <a:gd name="T3" fmla="*/ 567 h 14"/>
              <a:gd name="T4" fmla="*/ 1058 w 6"/>
              <a:gd name="T5" fmla="*/ 0 h 14"/>
              <a:gd name="T6" fmla="*/ 3175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14"/>
                </a:moveTo>
                <a:lnTo>
                  <a:pt x="0" y="1"/>
                </a:lnTo>
                <a:lnTo>
                  <a:pt x="2" y="0"/>
                </a:lnTo>
                <a:lnTo>
                  <a:pt x="6"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0" name="Freeform 209">
            <a:extLst>
              <a:ext uri="{FF2B5EF4-FFF2-40B4-BE49-F238E27FC236}">
                <a16:creationId xmlns:a16="http://schemas.microsoft.com/office/drawing/2014/main" id="{1CECA969-3CFD-EB41-9C5D-C096C7F1B3D7}"/>
              </a:ext>
            </a:extLst>
          </p:cNvPr>
          <p:cNvSpPr>
            <a:spLocks/>
          </p:cNvSpPr>
          <p:nvPr/>
        </p:nvSpPr>
        <p:spPr bwMode="auto">
          <a:xfrm>
            <a:off x="855663" y="3721100"/>
            <a:ext cx="14287" cy="19050"/>
          </a:xfrm>
          <a:custGeom>
            <a:avLst/>
            <a:gdLst>
              <a:gd name="T0" fmla="*/ 0 w 27"/>
              <a:gd name="T1" fmla="*/ 3266 h 35"/>
              <a:gd name="T2" fmla="*/ 8466 w 27"/>
              <a:gd name="T3" fmla="*/ 0 h 35"/>
              <a:gd name="T4" fmla="*/ 11641 w 27"/>
              <a:gd name="T5" fmla="*/ 8164 h 35"/>
              <a:gd name="T6" fmla="*/ 14287 w 27"/>
              <a:gd name="T7" fmla="*/ 15240 h 35"/>
              <a:gd name="T8" fmla="*/ 5291 w 27"/>
              <a:gd name="T9" fmla="*/ 19050 h 35"/>
              <a:gd name="T10" fmla="*/ 2117 w 27"/>
              <a:gd name="T11" fmla="*/ 10886 h 35"/>
              <a:gd name="T12" fmla="*/ 0 w 27"/>
              <a:gd name="T13" fmla="*/ 326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0" y="6"/>
                </a:moveTo>
                <a:lnTo>
                  <a:pt x="16" y="0"/>
                </a:lnTo>
                <a:lnTo>
                  <a:pt x="22" y="15"/>
                </a:lnTo>
                <a:lnTo>
                  <a:pt x="27" y="28"/>
                </a:lnTo>
                <a:lnTo>
                  <a:pt x="10" y="35"/>
                </a:lnTo>
                <a:lnTo>
                  <a:pt x="4" y="20"/>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1" name="Freeform 210">
            <a:extLst>
              <a:ext uri="{FF2B5EF4-FFF2-40B4-BE49-F238E27FC236}">
                <a16:creationId xmlns:a16="http://schemas.microsoft.com/office/drawing/2014/main" id="{724CD508-737A-DC47-A4AD-2060953CF39B}"/>
              </a:ext>
            </a:extLst>
          </p:cNvPr>
          <p:cNvSpPr>
            <a:spLocks/>
          </p:cNvSpPr>
          <p:nvPr/>
        </p:nvSpPr>
        <p:spPr bwMode="auto">
          <a:xfrm>
            <a:off x="863600" y="3721100"/>
            <a:ext cx="3175" cy="7938"/>
          </a:xfrm>
          <a:custGeom>
            <a:avLst/>
            <a:gdLst>
              <a:gd name="T0" fmla="*/ 3175 w 6"/>
              <a:gd name="T1" fmla="*/ 7938 h 15"/>
              <a:gd name="T2" fmla="*/ 0 w 6"/>
              <a:gd name="T3" fmla="*/ 0 h 15"/>
              <a:gd name="T4" fmla="*/ 529 w 6"/>
              <a:gd name="T5" fmla="*/ 0 h 15"/>
              <a:gd name="T6" fmla="*/ 3175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6" y="15"/>
                </a:moveTo>
                <a:lnTo>
                  <a:pt x="0" y="0"/>
                </a:lnTo>
                <a:lnTo>
                  <a:pt x="1" y="0"/>
                </a:lnTo>
                <a:lnTo>
                  <a:pt x="6"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2" name="Freeform 211">
            <a:extLst>
              <a:ext uri="{FF2B5EF4-FFF2-40B4-BE49-F238E27FC236}">
                <a16:creationId xmlns:a16="http://schemas.microsoft.com/office/drawing/2014/main" id="{683F80C4-4162-5E4D-926A-5AFB4F7337AC}"/>
              </a:ext>
            </a:extLst>
          </p:cNvPr>
          <p:cNvSpPr>
            <a:spLocks/>
          </p:cNvSpPr>
          <p:nvPr/>
        </p:nvSpPr>
        <p:spPr bwMode="auto">
          <a:xfrm>
            <a:off x="863600" y="3719513"/>
            <a:ext cx="14288" cy="17462"/>
          </a:xfrm>
          <a:custGeom>
            <a:avLst/>
            <a:gdLst>
              <a:gd name="T0" fmla="*/ 0 w 26"/>
              <a:gd name="T1" fmla="*/ 2117 h 33"/>
              <a:gd name="T2" fmla="*/ 9892 w 26"/>
              <a:gd name="T3" fmla="*/ 0 h 33"/>
              <a:gd name="T4" fmla="*/ 11540 w 26"/>
              <a:gd name="T5" fmla="*/ 7408 h 33"/>
              <a:gd name="T6" fmla="*/ 14288 w 26"/>
              <a:gd name="T7" fmla="*/ 14816 h 33"/>
              <a:gd name="T8" fmla="*/ 4396 w 26"/>
              <a:gd name="T9" fmla="*/ 17462 h 33"/>
              <a:gd name="T10" fmla="*/ 2748 w 26"/>
              <a:gd name="T11" fmla="*/ 10054 h 33"/>
              <a:gd name="T12" fmla="*/ 0 w 26"/>
              <a:gd name="T13" fmla="*/ 211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3">
                <a:moveTo>
                  <a:pt x="0" y="4"/>
                </a:moveTo>
                <a:lnTo>
                  <a:pt x="18" y="0"/>
                </a:lnTo>
                <a:lnTo>
                  <a:pt x="21" y="14"/>
                </a:lnTo>
                <a:lnTo>
                  <a:pt x="26" y="28"/>
                </a:lnTo>
                <a:lnTo>
                  <a:pt x="8" y="33"/>
                </a:lnTo>
                <a:lnTo>
                  <a:pt x="5" y="19"/>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3" name="Freeform 212">
            <a:extLst>
              <a:ext uri="{FF2B5EF4-FFF2-40B4-BE49-F238E27FC236}">
                <a16:creationId xmlns:a16="http://schemas.microsoft.com/office/drawing/2014/main" id="{048C8431-B83E-1C42-B207-E55308EEA2B3}"/>
              </a:ext>
            </a:extLst>
          </p:cNvPr>
          <p:cNvSpPr>
            <a:spLocks/>
          </p:cNvSpPr>
          <p:nvPr/>
        </p:nvSpPr>
        <p:spPr bwMode="auto">
          <a:xfrm>
            <a:off x="873125" y="3717925"/>
            <a:ext cx="1588" cy="7938"/>
          </a:xfrm>
          <a:custGeom>
            <a:avLst/>
            <a:gdLst>
              <a:gd name="T0" fmla="*/ 1588 w 3"/>
              <a:gd name="T1" fmla="*/ 7938 h 15"/>
              <a:gd name="T2" fmla="*/ 0 w 3"/>
              <a:gd name="T3" fmla="*/ 529 h 15"/>
              <a:gd name="T4" fmla="*/ 1059 w 3"/>
              <a:gd name="T5" fmla="*/ 0 h 15"/>
              <a:gd name="T6" fmla="*/ 1588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15"/>
                </a:moveTo>
                <a:lnTo>
                  <a:pt x="0" y="1"/>
                </a:lnTo>
                <a:lnTo>
                  <a:pt x="2" y="0"/>
                </a:lnTo>
                <a:lnTo>
                  <a:pt x="3"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4" name="Freeform 213">
            <a:extLst>
              <a:ext uri="{FF2B5EF4-FFF2-40B4-BE49-F238E27FC236}">
                <a16:creationId xmlns:a16="http://schemas.microsoft.com/office/drawing/2014/main" id="{B1180C16-8B8D-4C4E-97E4-698B691C5FC2}"/>
              </a:ext>
            </a:extLst>
          </p:cNvPr>
          <p:cNvSpPr>
            <a:spLocks/>
          </p:cNvSpPr>
          <p:nvPr/>
        </p:nvSpPr>
        <p:spPr bwMode="auto">
          <a:xfrm>
            <a:off x="874713" y="3716338"/>
            <a:ext cx="12700" cy="17462"/>
          </a:xfrm>
          <a:custGeom>
            <a:avLst/>
            <a:gdLst>
              <a:gd name="T0" fmla="*/ 0 w 23"/>
              <a:gd name="T1" fmla="*/ 1637 h 32"/>
              <a:gd name="T2" fmla="*/ 9939 w 23"/>
              <a:gd name="T3" fmla="*/ 0 h 32"/>
              <a:gd name="T4" fmla="*/ 11043 w 23"/>
              <a:gd name="T5" fmla="*/ 7640 h 32"/>
              <a:gd name="T6" fmla="*/ 12700 w 23"/>
              <a:gd name="T7" fmla="*/ 16371 h 32"/>
              <a:gd name="T8" fmla="*/ 2209 w 23"/>
              <a:gd name="T9" fmla="*/ 17462 h 32"/>
              <a:gd name="T10" fmla="*/ 552 w 23"/>
              <a:gd name="T11" fmla="*/ 9822 h 32"/>
              <a:gd name="T12" fmla="*/ 0 w 23"/>
              <a:gd name="T13" fmla="*/ 163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0" y="3"/>
                </a:moveTo>
                <a:lnTo>
                  <a:pt x="18" y="0"/>
                </a:lnTo>
                <a:lnTo>
                  <a:pt x="20" y="14"/>
                </a:lnTo>
                <a:lnTo>
                  <a:pt x="23" y="30"/>
                </a:lnTo>
                <a:lnTo>
                  <a:pt x="4" y="32"/>
                </a:lnTo>
                <a:lnTo>
                  <a:pt x="1" y="18"/>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5" name="Freeform 214">
            <a:extLst>
              <a:ext uri="{FF2B5EF4-FFF2-40B4-BE49-F238E27FC236}">
                <a16:creationId xmlns:a16="http://schemas.microsoft.com/office/drawing/2014/main" id="{0D6F6973-51E5-4246-BD89-01E998AB9F45}"/>
              </a:ext>
            </a:extLst>
          </p:cNvPr>
          <p:cNvSpPr>
            <a:spLocks/>
          </p:cNvSpPr>
          <p:nvPr/>
        </p:nvSpPr>
        <p:spPr bwMode="auto">
          <a:xfrm>
            <a:off x="884238" y="3716338"/>
            <a:ext cx="1587" cy="7937"/>
          </a:xfrm>
          <a:custGeom>
            <a:avLst/>
            <a:gdLst>
              <a:gd name="T0" fmla="*/ 1587 w 2"/>
              <a:gd name="T1" fmla="*/ 7937 h 14"/>
              <a:gd name="T2" fmla="*/ 0 w 2"/>
              <a:gd name="T3" fmla="*/ 0 h 14"/>
              <a:gd name="T4" fmla="*/ 794 w 2"/>
              <a:gd name="T5" fmla="*/ 0 h 14"/>
              <a:gd name="T6" fmla="*/ 1587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1" y="0"/>
                </a:lnTo>
                <a:lnTo>
                  <a:pt x="2"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6" name="Freeform 215">
            <a:extLst>
              <a:ext uri="{FF2B5EF4-FFF2-40B4-BE49-F238E27FC236}">
                <a16:creationId xmlns:a16="http://schemas.microsoft.com/office/drawing/2014/main" id="{7CFCDE6B-87C3-6B4D-ADA6-833A0D0607B0}"/>
              </a:ext>
            </a:extLst>
          </p:cNvPr>
          <p:cNvSpPr>
            <a:spLocks/>
          </p:cNvSpPr>
          <p:nvPr/>
        </p:nvSpPr>
        <p:spPr bwMode="auto">
          <a:xfrm>
            <a:off x="884238" y="3716338"/>
            <a:ext cx="11112" cy="15875"/>
          </a:xfrm>
          <a:custGeom>
            <a:avLst/>
            <a:gdLst>
              <a:gd name="T0" fmla="*/ 0 w 21"/>
              <a:gd name="T1" fmla="*/ 512 h 31"/>
              <a:gd name="T2" fmla="*/ 10054 w 21"/>
              <a:gd name="T3" fmla="*/ 0 h 31"/>
              <a:gd name="T4" fmla="*/ 10583 w 21"/>
              <a:gd name="T5" fmla="*/ 7681 h 31"/>
              <a:gd name="T6" fmla="*/ 11112 w 21"/>
              <a:gd name="T7" fmla="*/ 14851 h 31"/>
              <a:gd name="T8" fmla="*/ 1058 w 21"/>
              <a:gd name="T9" fmla="*/ 15875 h 31"/>
              <a:gd name="T10" fmla="*/ 529 w 21"/>
              <a:gd name="T11" fmla="*/ 7681 h 31"/>
              <a:gd name="T12" fmla="*/ 0 w 21"/>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1">
                <a:moveTo>
                  <a:pt x="0" y="1"/>
                </a:moveTo>
                <a:lnTo>
                  <a:pt x="19" y="0"/>
                </a:lnTo>
                <a:lnTo>
                  <a:pt x="20" y="15"/>
                </a:lnTo>
                <a:lnTo>
                  <a:pt x="21" y="29"/>
                </a:lnTo>
                <a:lnTo>
                  <a:pt x="2" y="31"/>
                </a:lnTo>
                <a:lnTo>
                  <a:pt x="1" y="15"/>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7" name="Freeform 216">
            <a:extLst>
              <a:ext uri="{FF2B5EF4-FFF2-40B4-BE49-F238E27FC236}">
                <a16:creationId xmlns:a16="http://schemas.microsoft.com/office/drawing/2014/main" id="{7DF6D159-16A4-4F43-A5E8-5628D94591AE}"/>
              </a:ext>
            </a:extLst>
          </p:cNvPr>
          <p:cNvSpPr>
            <a:spLocks/>
          </p:cNvSpPr>
          <p:nvPr/>
        </p:nvSpPr>
        <p:spPr bwMode="auto">
          <a:xfrm>
            <a:off x="895350" y="3716338"/>
            <a:ext cx="1588" cy="7937"/>
          </a:xfrm>
          <a:custGeom>
            <a:avLst/>
            <a:gdLst>
              <a:gd name="T0" fmla="*/ 1588 w 1"/>
              <a:gd name="T1" fmla="*/ 7937 h 15"/>
              <a:gd name="T2" fmla="*/ 0 w 1"/>
              <a:gd name="T3" fmla="*/ 0 h 15"/>
              <a:gd name="T4" fmla="*/ 1588 w 1"/>
              <a:gd name="T5" fmla="*/ 0 h 15"/>
              <a:gd name="T6" fmla="*/ 1588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15"/>
                </a:moveTo>
                <a:lnTo>
                  <a:pt x="0" y="0"/>
                </a:lnTo>
                <a:lnTo>
                  <a:pt x="1" y="0"/>
                </a:lnTo>
                <a:lnTo>
                  <a:pt x="1"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8" name="Freeform 217">
            <a:extLst>
              <a:ext uri="{FF2B5EF4-FFF2-40B4-BE49-F238E27FC236}">
                <a16:creationId xmlns:a16="http://schemas.microsoft.com/office/drawing/2014/main" id="{B7AFF2BA-D4C0-F84C-AF02-CF92BADBD1E1}"/>
              </a:ext>
            </a:extLst>
          </p:cNvPr>
          <p:cNvSpPr>
            <a:spLocks/>
          </p:cNvSpPr>
          <p:nvPr/>
        </p:nvSpPr>
        <p:spPr bwMode="auto">
          <a:xfrm>
            <a:off x="895350" y="3716338"/>
            <a:ext cx="2124075" cy="15875"/>
          </a:xfrm>
          <a:custGeom>
            <a:avLst/>
            <a:gdLst>
              <a:gd name="T0" fmla="*/ 0 w 4015"/>
              <a:gd name="T1" fmla="*/ 0 h 29"/>
              <a:gd name="T2" fmla="*/ 2124075 w 4015"/>
              <a:gd name="T3" fmla="*/ 0 h 29"/>
              <a:gd name="T4" fmla="*/ 2124075 w 4015"/>
              <a:gd name="T5" fmla="*/ 8211 h 29"/>
              <a:gd name="T6" fmla="*/ 2124075 w 4015"/>
              <a:gd name="T7" fmla="*/ 15875 h 29"/>
              <a:gd name="T8" fmla="*/ 0 w 4015"/>
              <a:gd name="T9" fmla="*/ 15875 h 29"/>
              <a:gd name="T10" fmla="*/ 0 w 4015"/>
              <a:gd name="T11" fmla="*/ 8211 h 29"/>
              <a:gd name="T12" fmla="*/ 0 w 401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15" h="29">
                <a:moveTo>
                  <a:pt x="0" y="0"/>
                </a:moveTo>
                <a:lnTo>
                  <a:pt x="4015" y="0"/>
                </a:lnTo>
                <a:lnTo>
                  <a:pt x="4015" y="15"/>
                </a:lnTo>
                <a:lnTo>
                  <a:pt x="4015" y="29"/>
                </a:lnTo>
                <a:lnTo>
                  <a:pt x="0" y="29"/>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29" name="Freeform 218">
            <a:extLst>
              <a:ext uri="{FF2B5EF4-FFF2-40B4-BE49-F238E27FC236}">
                <a16:creationId xmlns:a16="http://schemas.microsoft.com/office/drawing/2014/main" id="{830879B4-01CC-B849-AE10-801E392461CE}"/>
              </a:ext>
            </a:extLst>
          </p:cNvPr>
          <p:cNvSpPr>
            <a:spLocks/>
          </p:cNvSpPr>
          <p:nvPr/>
        </p:nvSpPr>
        <p:spPr bwMode="auto">
          <a:xfrm>
            <a:off x="3019425" y="3716338"/>
            <a:ext cx="1588" cy="7937"/>
          </a:xfrm>
          <a:custGeom>
            <a:avLst/>
            <a:gdLst>
              <a:gd name="T0" fmla="*/ 0 w 1"/>
              <a:gd name="T1" fmla="*/ 7937 h 15"/>
              <a:gd name="T2" fmla="*/ 0 w 1"/>
              <a:gd name="T3" fmla="*/ 0 h 15"/>
              <a:gd name="T4" fmla="*/ 1588 w 1"/>
              <a:gd name="T5" fmla="*/ 0 h 15"/>
              <a:gd name="T6" fmla="*/ 0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0" y="15"/>
                </a:moveTo>
                <a:lnTo>
                  <a:pt x="0" y="0"/>
                </a:lnTo>
                <a:lnTo>
                  <a:pt x="1"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0" name="Freeform 219">
            <a:extLst>
              <a:ext uri="{FF2B5EF4-FFF2-40B4-BE49-F238E27FC236}">
                <a16:creationId xmlns:a16="http://schemas.microsoft.com/office/drawing/2014/main" id="{2D36C30C-DD26-5043-A6F9-D88FD34CF425}"/>
              </a:ext>
            </a:extLst>
          </p:cNvPr>
          <p:cNvSpPr>
            <a:spLocks/>
          </p:cNvSpPr>
          <p:nvPr/>
        </p:nvSpPr>
        <p:spPr bwMode="auto">
          <a:xfrm>
            <a:off x="3019425" y="3716338"/>
            <a:ext cx="11113" cy="15875"/>
          </a:xfrm>
          <a:custGeom>
            <a:avLst/>
            <a:gdLst>
              <a:gd name="T0" fmla="*/ 1058 w 21"/>
              <a:gd name="T1" fmla="*/ 0 h 31"/>
              <a:gd name="T2" fmla="*/ 11113 w 21"/>
              <a:gd name="T3" fmla="*/ 512 h 31"/>
              <a:gd name="T4" fmla="*/ 10584 w 21"/>
              <a:gd name="T5" fmla="*/ 7681 h 31"/>
              <a:gd name="T6" fmla="*/ 10055 w 21"/>
              <a:gd name="T7" fmla="*/ 15875 h 31"/>
              <a:gd name="T8" fmla="*/ 0 w 21"/>
              <a:gd name="T9" fmla="*/ 14851 h 31"/>
              <a:gd name="T10" fmla="*/ 529 w 21"/>
              <a:gd name="T11" fmla="*/ 7681 h 31"/>
              <a:gd name="T12" fmla="*/ 1058 w 2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1">
                <a:moveTo>
                  <a:pt x="2" y="0"/>
                </a:moveTo>
                <a:lnTo>
                  <a:pt x="21" y="1"/>
                </a:lnTo>
                <a:lnTo>
                  <a:pt x="20" y="15"/>
                </a:lnTo>
                <a:lnTo>
                  <a:pt x="19" y="31"/>
                </a:lnTo>
                <a:lnTo>
                  <a:pt x="0" y="29"/>
                </a:lnTo>
                <a:lnTo>
                  <a:pt x="1" y="15"/>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1" name="Freeform 220">
            <a:extLst>
              <a:ext uri="{FF2B5EF4-FFF2-40B4-BE49-F238E27FC236}">
                <a16:creationId xmlns:a16="http://schemas.microsoft.com/office/drawing/2014/main" id="{891BB036-F394-294D-A41F-824531F99F01}"/>
              </a:ext>
            </a:extLst>
          </p:cNvPr>
          <p:cNvSpPr>
            <a:spLocks/>
          </p:cNvSpPr>
          <p:nvPr/>
        </p:nvSpPr>
        <p:spPr bwMode="auto">
          <a:xfrm>
            <a:off x="3030538" y="3716338"/>
            <a:ext cx="1587" cy="7937"/>
          </a:xfrm>
          <a:custGeom>
            <a:avLst/>
            <a:gdLst>
              <a:gd name="T0" fmla="*/ 0 w 2"/>
              <a:gd name="T1" fmla="*/ 7937 h 14"/>
              <a:gd name="T2" fmla="*/ 794 w 2"/>
              <a:gd name="T3" fmla="*/ 0 h 14"/>
              <a:gd name="T4" fmla="*/ 1587 w 2"/>
              <a:gd name="T5" fmla="*/ 0 h 14"/>
              <a:gd name="T6" fmla="*/ 0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14"/>
                </a:moveTo>
                <a:lnTo>
                  <a:pt x="1" y="0"/>
                </a:lnTo>
                <a:lnTo>
                  <a:pt x="2" y="0"/>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2" name="Freeform 221">
            <a:extLst>
              <a:ext uri="{FF2B5EF4-FFF2-40B4-BE49-F238E27FC236}">
                <a16:creationId xmlns:a16="http://schemas.microsoft.com/office/drawing/2014/main" id="{D28C6B02-7A8D-424F-A33A-9C924E3D3830}"/>
              </a:ext>
            </a:extLst>
          </p:cNvPr>
          <p:cNvSpPr>
            <a:spLocks/>
          </p:cNvSpPr>
          <p:nvPr/>
        </p:nvSpPr>
        <p:spPr bwMode="auto">
          <a:xfrm>
            <a:off x="3028950" y="3716338"/>
            <a:ext cx="11113" cy="17462"/>
          </a:xfrm>
          <a:custGeom>
            <a:avLst/>
            <a:gdLst>
              <a:gd name="T0" fmla="*/ 2021 w 22"/>
              <a:gd name="T1" fmla="*/ 0 h 32"/>
              <a:gd name="T2" fmla="*/ 11113 w 22"/>
              <a:gd name="T3" fmla="*/ 1637 h 32"/>
              <a:gd name="T4" fmla="*/ 10608 w 22"/>
              <a:gd name="T5" fmla="*/ 9822 h 32"/>
              <a:gd name="T6" fmla="*/ 9092 w 22"/>
              <a:gd name="T7" fmla="*/ 17462 h 32"/>
              <a:gd name="T8" fmla="*/ 0 w 22"/>
              <a:gd name="T9" fmla="*/ 16371 h 32"/>
              <a:gd name="T10" fmla="*/ 1010 w 22"/>
              <a:gd name="T11" fmla="*/ 7640 h 32"/>
              <a:gd name="T12" fmla="*/ 2021 w 22"/>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2">
                <a:moveTo>
                  <a:pt x="4" y="0"/>
                </a:moveTo>
                <a:lnTo>
                  <a:pt x="22" y="3"/>
                </a:lnTo>
                <a:lnTo>
                  <a:pt x="21" y="18"/>
                </a:lnTo>
                <a:lnTo>
                  <a:pt x="18" y="32"/>
                </a:lnTo>
                <a:lnTo>
                  <a:pt x="0" y="30"/>
                </a:lnTo>
                <a:lnTo>
                  <a:pt x="2" y="14"/>
                </a:lnTo>
                <a:lnTo>
                  <a:pt x="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3" name="Freeform 222">
            <a:extLst>
              <a:ext uri="{FF2B5EF4-FFF2-40B4-BE49-F238E27FC236}">
                <a16:creationId xmlns:a16="http://schemas.microsoft.com/office/drawing/2014/main" id="{2E2E5423-6276-294E-8899-B4D490113764}"/>
              </a:ext>
            </a:extLst>
          </p:cNvPr>
          <p:cNvSpPr>
            <a:spLocks/>
          </p:cNvSpPr>
          <p:nvPr/>
        </p:nvSpPr>
        <p:spPr bwMode="auto">
          <a:xfrm>
            <a:off x="3040063" y="3717925"/>
            <a:ext cx="1587" cy="7938"/>
          </a:xfrm>
          <a:custGeom>
            <a:avLst/>
            <a:gdLst>
              <a:gd name="T0" fmla="*/ 0 w 3"/>
              <a:gd name="T1" fmla="*/ 7938 h 15"/>
              <a:gd name="T2" fmla="*/ 529 w 3"/>
              <a:gd name="T3" fmla="*/ 0 h 15"/>
              <a:gd name="T4" fmla="*/ 1587 w 3"/>
              <a:gd name="T5" fmla="*/ 529 h 15"/>
              <a:gd name="T6" fmla="*/ 0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0" y="15"/>
                </a:moveTo>
                <a:lnTo>
                  <a:pt x="1" y="0"/>
                </a:lnTo>
                <a:lnTo>
                  <a:pt x="3" y="1"/>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4" name="Freeform 223">
            <a:extLst>
              <a:ext uri="{FF2B5EF4-FFF2-40B4-BE49-F238E27FC236}">
                <a16:creationId xmlns:a16="http://schemas.microsoft.com/office/drawing/2014/main" id="{812D7F50-7F0A-4142-9181-56B3DE116D70}"/>
              </a:ext>
            </a:extLst>
          </p:cNvPr>
          <p:cNvSpPr>
            <a:spLocks/>
          </p:cNvSpPr>
          <p:nvPr/>
        </p:nvSpPr>
        <p:spPr bwMode="auto">
          <a:xfrm>
            <a:off x="3036888" y="3719513"/>
            <a:ext cx="14287" cy="17462"/>
          </a:xfrm>
          <a:custGeom>
            <a:avLst/>
            <a:gdLst>
              <a:gd name="T0" fmla="*/ 4396 w 26"/>
              <a:gd name="T1" fmla="*/ 0 h 33"/>
              <a:gd name="T2" fmla="*/ 14287 w 26"/>
              <a:gd name="T3" fmla="*/ 2117 h 33"/>
              <a:gd name="T4" fmla="*/ 11540 w 26"/>
              <a:gd name="T5" fmla="*/ 10054 h 33"/>
              <a:gd name="T6" fmla="*/ 9891 w 26"/>
              <a:gd name="T7" fmla="*/ 17462 h 33"/>
              <a:gd name="T8" fmla="*/ 0 w 26"/>
              <a:gd name="T9" fmla="*/ 14816 h 33"/>
              <a:gd name="T10" fmla="*/ 2748 w 26"/>
              <a:gd name="T11" fmla="*/ 7408 h 33"/>
              <a:gd name="T12" fmla="*/ 4396 w 26"/>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3">
                <a:moveTo>
                  <a:pt x="8" y="0"/>
                </a:moveTo>
                <a:lnTo>
                  <a:pt x="26" y="4"/>
                </a:lnTo>
                <a:lnTo>
                  <a:pt x="21" y="19"/>
                </a:lnTo>
                <a:lnTo>
                  <a:pt x="18" y="33"/>
                </a:lnTo>
                <a:lnTo>
                  <a:pt x="0" y="28"/>
                </a:lnTo>
                <a:lnTo>
                  <a:pt x="5" y="14"/>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5" name="Freeform 224">
            <a:extLst>
              <a:ext uri="{FF2B5EF4-FFF2-40B4-BE49-F238E27FC236}">
                <a16:creationId xmlns:a16="http://schemas.microsoft.com/office/drawing/2014/main" id="{4DB5158F-8D22-9B41-8324-33848601AFC5}"/>
              </a:ext>
            </a:extLst>
          </p:cNvPr>
          <p:cNvSpPr>
            <a:spLocks/>
          </p:cNvSpPr>
          <p:nvPr/>
        </p:nvSpPr>
        <p:spPr bwMode="auto">
          <a:xfrm>
            <a:off x="3048000" y="3721100"/>
            <a:ext cx="3175" cy="7938"/>
          </a:xfrm>
          <a:custGeom>
            <a:avLst/>
            <a:gdLst>
              <a:gd name="T0" fmla="*/ 0 w 6"/>
              <a:gd name="T1" fmla="*/ 7938 h 15"/>
              <a:gd name="T2" fmla="*/ 2646 w 6"/>
              <a:gd name="T3" fmla="*/ 0 h 15"/>
              <a:gd name="T4" fmla="*/ 3175 w 6"/>
              <a:gd name="T5" fmla="*/ 0 h 15"/>
              <a:gd name="T6" fmla="*/ 0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0" y="15"/>
                </a:moveTo>
                <a:lnTo>
                  <a:pt x="5" y="0"/>
                </a:lnTo>
                <a:lnTo>
                  <a:pt x="6"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6" name="Freeform 225">
            <a:extLst>
              <a:ext uri="{FF2B5EF4-FFF2-40B4-BE49-F238E27FC236}">
                <a16:creationId xmlns:a16="http://schemas.microsoft.com/office/drawing/2014/main" id="{3B37BAA0-5816-CF40-9AF9-A922FC20CB13}"/>
              </a:ext>
            </a:extLst>
          </p:cNvPr>
          <p:cNvSpPr>
            <a:spLocks/>
          </p:cNvSpPr>
          <p:nvPr/>
        </p:nvSpPr>
        <p:spPr bwMode="auto">
          <a:xfrm>
            <a:off x="3046413" y="3721100"/>
            <a:ext cx="14287" cy="19050"/>
          </a:xfrm>
          <a:custGeom>
            <a:avLst/>
            <a:gdLst>
              <a:gd name="T0" fmla="*/ 5291 w 27"/>
              <a:gd name="T1" fmla="*/ 0 h 35"/>
              <a:gd name="T2" fmla="*/ 14287 w 27"/>
              <a:gd name="T3" fmla="*/ 3266 h 35"/>
              <a:gd name="T4" fmla="*/ 11641 w 27"/>
              <a:gd name="T5" fmla="*/ 10886 h 35"/>
              <a:gd name="T6" fmla="*/ 8466 w 27"/>
              <a:gd name="T7" fmla="*/ 19050 h 35"/>
              <a:gd name="T8" fmla="*/ 0 w 27"/>
              <a:gd name="T9" fmla="*/ 15240 h 35"/>
              <a:gd name="T10" fmla="*/ 2117 w 27"/>
              <a:gd name="T11" fmla="*/ 8164 h 35"/>
              <a:gd name="T12" fmla="*/ 5291 w 2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10" y="0"/>
                </a:moveTo>
                <a:lnTo>
                  <a:pt x="27" y="6"/>
                </a:lnTo>
                <a:lnTo>
                  <a:pt x="22" y="20"/>
                </a:lnTo>
                <a:lnTo>
                  <a:pt x="16" y="35"/>
                </a:lnTo>
                <a:lnTo>
                  <a:pt x="0" y="28"/>
                </a:lnTo>
                <a:lnTo>
                  <a:pt x="4" y="15"/>
                </a:lnTo>
                <a:lnTo>
                  <a:pt x="1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7" name="Freeform 226">
            <a:extLst>
              <a:ext uri="{FF2B5EF4-FFF2-40B4-BE49-F238E27FC236}">
                <a16:creationId xmlns:a16="http://schemas.microsoft.com/office/drawing/2014/main" id="{D9DE8611-1A7B-844E-A3E0-EC2920BCB0AA}"/>
              </a:ext>
            </a:extLst>
          </p:cNvPr>
          <p:cNvSpPr>
            <a:spLocks/>
          </p:cNvSpPr>
          <p:nvPr/>
        </p:nvSpPr>
        <p:spPr bwMode="auto">
          <a:xfrm>
            <a:off x="3057525" y="3724275"/>
            <a:ext cx="3175" cy="7938"/>
          </a:xfrm>
          <a:custGeom>
            <a:avLst/>
            <a:gdLst>
              <a:gd name="T0" fmla="*/ 0 w 6"/>
              <a:gd name="T1" fmla="*/ 7938 h 14"/>
              <a:gd name="T2" fmla="*/ 2646 w 6"/>
              <a:gd name="T3" fmla="*/ 0 h 14"/>
              <a:gd name="T4" fmla="*/ 3175 w 6"/>
              <a:gd name="T5" fmla="*/ 567 h 14"/>
              <a:gd name="T6" fmla="*/ 0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8" name="Freeform 227">
            <a:extLst>
              <a:ext uri="{FF2B5EF4-FFF2-40B4-BE49-F238E27FC236}">
                <a16:creationId xmlns:a16="http://schemas.microsoft.com/office/drawing/2014/main" id="{8FE63C0B-FD8F-7740-B1C6-C05A860CCC98}"/>
              </a:ext>
            </a:extLst>
          </p:cNvPr>
          <p:cNvSpPr>
            <a:spLocks/>
          </p:cNvSpPr>
          <p:nvPr/>
        </p:nvSpPr>
        <p:spPr bwMode="auto">
          <a:xfrm>
            <a:off x="3054350" y="3724275"/>
            <a:ext cx="15875" cy="19050"/>
          </a:xfrm>
          <a:custGeom>
            <a:avLst/>
            <a:gdLst>
              <a:gd name="T0" fmla="*/ 7116 w 29"/>
              <a:gd name="T1" fmla="*/ 0 h 35"/>
              <a:gd name="T2" fmla="*/ 15875 w 29"/>
              <a:gd name="T3" fmla="*/ 4354 h 35"/>
              <a:gd name="T4" fmla="*/ 12043 w 29"/>
              <a:gd name="T5" fmla="*/ 11430 h 35"/>
              <a:gd name="T6" fmla="*/ 8759 w 29"/>
              <a:gd name="T7" fmla="*/ 19050 h 35"/>
              <a:gd name="T8" fmla="*/ 0 w 29"/>
              <a:gd name="T9" fmla="*/ 14151 h 35"/>
              <a:gd name="T10" fmla="*/ 3832 w 29"/>
              <a:gd name="T11" fmla="*/ 7076 h 35"/>
              <a:gd name="T12" fmla="*/ 7116 w 2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5">
                <a:moveTo>
                  <a:pt x="13" y="0"/>
                </a:moveTo>
                <a:lnTo>
                  <a:pt x="29" y="8"/>
                </a:lnTo>
                <a:lnTo>
                  <a:pt x="22" y="21"/>
                </a:lnTo>
                <a:lnTo>
                  <a:pt x="16" y="35"/>
                </a:lnTo>
                <a:lnTo>
                  <a:pt x="0" y="26"/>
                </a:lnTo>
                <a:lnTo>
                  <a:pt x="7" y="13"/>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39" name="Freeform 228">
            <a:extLst>
              <a:ext uri="{FF2B5EF4-FFF2-40B4-BE49-F238E27FC236}">
                <a16:creationId xmlns:a16="http://schemas.microsoft.com/office/drawing/2014/main" id="{5F0EDA83-8A3B-6D44-AB7F-91ECDF6830F8}"/>
              </a:ext>
            </a:extLst>
          </p:cNvPr>
          <p:cNvSpPr>
            <a:spLocks/>
          </p:cNvSpPr>
          <p:nvPr/>
        </p:nvSpPr>
        <p:spPr bwMode="auto">
          <a:xfrm>
            <a:off x="3065463" y="3729038"/>
            <a:ext cx="4762" cy="6350"/>
          </a:xfrm>
          <a:custGeom>
            <a:avLst/>
            <a:gdLst>
              <a:gd name="T0" fmla="*/ 0 w 9"/>
              <a:gd name="T1" fmla="*/ 6350 h 13"/>
              <a:gd name="T2" fmla="*/ 3704 w 9"/>
              <a:gd name="T3" fmla="*/ 0 h 13"/>
              <a:gd name="T4" fmla="*/ 4762 w 9"/>
              <a:gd name="T5" fmla="*/ 488 h 13"/>
              <a:gd name="T6" fmla="*/ 0 w 9"/>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13"/>
                </a:moveTo>
                <a:lnTo>
                  <a:pt x="7" y="0"/>
                </a:lnTo>
                <a:lnTo>
                  <a:pt x="9" y="1"/>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0" name="Freeform 229">
            <a:extLst>
              <a:ext uri="{FF2B5EF4-FFF2-40B4-BE49-F238E27FC236}">
                <a16:creationId xmlns:a16="http://schemas.microsoft.com/office/drawing/2014/main" id="{F3CDA49F-C2FE-044E-B812-CF8FB21F3E10}"/>
              </a:ext>
            </a:extLst>
          </p:cNvPr>
          <p:cNvSpPr>
            <a:spLocks/>
          </p:cNvSpPr>
          <p:nvPr/>
        </p:nvSpPr>
        <p:spPr bwMode="auto">
          <a:xfrm>
            <a:off x="3062288" y="3729038"/>
            <a:ext cx="15875" cy="19050"/>
          </a:xfrm>
          <a:custGeom>
            <a:avLst/>
            <a:gdLst>
              <a:gd name="T0" fmla="*/ 8194 w 31"/>
              <a:gd name="T1" fmla="*/ 0 h 34"/>
              <a:gd name="T2" fmla="*/ 15875 w 31"/>
              <a:gd name="T3" fmla="*/ 5043 h 34"/>
              <a:gd name="T4" fmla="*/ 11778 w 31"/>
              <a:gd name="T5" fmla="*/ 11766 h 34"/>
              <a:gd name="T6" fmla="*/ 8194 w 31"/>
              <a:gd name="T7" fmla="*/ 19050 h 34"/>
              <a:gd name="T8" fmla="*/ 0 w 31"/>
              <a:gd name="T9" fmla="*/ 13447 h 34"/>
              <a:gd name="T10" fmla="*/ 3585 w 31"/>
              <a:gd name="T11" fmla="*/ 6724 h 34"/>
              <a:gd name="T12" fmla="*/ 8194 w 3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6" y="0"/>
                </a:moveTo>
                <a:lnTo>
                  <a:pt x="31" y="9"/>
                </a:lnTo>
                <a:lnTo>
                  <a:pt x="23" y="21"/>
                </a:lnTo>
                <a:lnTo>
                  <a:pt x="16" y="34"/>
                </a:lnTo>
                <a:lnTo>
                  <a:pt x="0" y="24"/>
                </a:lnTo>
                <a:lnTo>
                  <a:pt x="7" y="12"/>
                </a:lnTo>
                <a:lnTo>
                  <a:pt x="1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1" name="Freeform 230">
            <a:extLst>
              <a:ext uri="{FF2B5EF4-FFF2-40B4-BE49-F238E27FC236}">
                <a16:creationId xmlns:a16="http://schemas.microsoft.com/office/drawing/2014/main" id="{88F67BBA-DA84-9845-BC4B-0C4DB068E20E}"/>
              </a:ext>
            </a:extLst>
          </p:cNvPr>
          <p:cNvSpPr>
            <a:spLocks/>
          </p:cNvSpPr>
          <p:nvPr/>
        </p:nvSpPr>
        <p:spPr bwMode="auto">
          <a:xfrm>
            <a:off x="3074988" y="3733800"/>
            <a:ext cx="4762" cy="6350"/>
          </a:xfrm>
          <a:custGeom>
            <a:avLst/>
            <a:gdLst>
              <a:gd name="T0" fmla="*/ 0 w 9"/>
              <a:gd name="T1" fmla="*/ 6350 h 12"/>
              <a:gd name="T2" fmla="*/ 4233 w 9"/>
              <a:gd name="T3" fmla="*/ 0 h 12"/>
              <a:gd name="T4" fmla="*/ 4762 w 9"/>
              <a:gd name="T5" fmla="*/ 0 h 12"/>
              <a:gd name="T6" fmla="*/ 0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0"/>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2" name="Freeform 231">
            <a:extLst>
              <a:ext uri="{FF2B5EF4-FFF2-40B4-BE49-F238E27FC236}">
                <a16:creationId xmlns:a16="http://schemas.microsoft.com/office/drawing/2014/main" id="{A640C43A-2AFD-6A42-95CD-5C649C083B21}"/>
              </a:ext>
            </a:extLst>
          </p:cNvPr>
          <p:cNvSpPr>
            <a:spLocks/>
          </p:cNvSpPr>
          <p:nvPr/>
        </p:nvSpPr>
        <p:spPr bwMode="auto">
          <a:xfrm>
            <a:off x="3070225" y="3733800"/>
            <a:ext cx="15875" cy="19050"/>
          </a:xfrm>
          <a:custGeom>
            <a:avLst/>
            <a:gdLst>
              <a:gd name="T0" fmla="*/ 8930 w 32"/>
              <a:gd name="T1" fmla="*/ 0 h 34"/>
              <a:gd name="T2" fmla="*/ 15875 w 32"/>
              <a:gd name="T3" fmla="*/ 6163 h 34"/>
              <a:gd name="T4" fmla="*/ 11410 w 32"/>
              <a:gd name="T5" fmla="*/ 12887 h 34"/>
              <a:gd name="T6" fmla="*/ 7441 w 32"/>
              <a:gd name="T7" fmla="*/ 19050 h 34"/>
              <a:gd name="T8" fmla="*/ 0 w 32"/>
              <a:gd name="T9" fmla="*/ 13447 h 34"/>
              <a:gd name="T10" fmla="*/ 4465 w 32"/>
              <a:gd name="T11" fmla="*/ 6724 h 34"/>
              <a:gd name="T12" fmla="*/ 8930 w 3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8" y="0"/>
                </a:moveTo>
                <a:lnTo>
                  <a:pt x="32" y="11"/>
                </a:lnTo>
                <a:lnTo>
                  <a:pt x="23" y="23"/>
                </a:lnTo>
                <a:lnTo>
                  <a:pt x="15" y="34"/>
                </a:lnTo>
                <a:lnTo>
                  <a:pt x="0" y="24"/>
                </a:lnTo>
                <a:lnTo>
                  <a:pt x="9" y="12"/>
                </a:lnTo>
                <a:lnTo>
                  <a:pt x="1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3" name="Freeform 232">
            <a:extLst>
              <a:ext uri="{FF2B5EF4-FFF2-40B4-BE49-F238E27FC236}">
                <a16:creationId xmlns:a16="http://schemas.microsoft.com/office/drawing/2014/main" id="{CE7179F8-6992-8E4C-A7A6-DFC799912AF4}"/>
              </a:ext>
            </a:extLst>
          </p:cNvPr>
          <p:cNvSpPr>
            <a:spLocks/>
          </p:cNvSpPr>
          <p:nvPr/>
        </p:nvSpPr>
        <p:spPr bwMode="auto">
          <a:xfrm>
            <a:off x="3081338" y="3740150"/>
            <a:ext cx="6350" cy="6350"/>
          </a:xfrm>
          <a:custGeom>
            <a:avLst/>
            <a:gdLst>
              <a:gd name="T0" fmla="*/ 0 w 10"/>
              <a:gd name="T1" fmla="*/ 6350 h 12"/>
              <a:gd name="T2" fmla="*/ 5715 w 10"/>
              <a:gd name="T3" fmla="*/ 0 h 12"/>
              <a:gd name="T4" fmla="*/ 6350 w 10"/>
              <a:gd name="T5" fmla="*/ 529 h 12"/>
              <a:gd name="T6" fmla="*/ 0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9" y="0"/>
                </a:lnTo>
                <a:lnTo>
                  <a:pt x="10" y="1"/>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4" name="Freeform 233">
            <a:extLst>
              <a:ext uri="{FF2B5EF4-FFF2-40B4-BE49-F238E27FC236}">
                <a16:creationId xmlns:a16="http://schemas.microsoft.com/office/drawing/2014/main" id="{95145B60-9B96-F546-B1C8-7492BD9218C0}"/>
              </a:ext>
            </a:extLst>
          </p:cNvPr>
          <p:cNvSpPr>
            <a:spLocks/>
          </p:cNvSpPr>
          <p:nvPr/>
        </p:nvSpPr>
        <p:spPr bwMode="auto">
          <a:xfrm>
            <a:off x="3076575" y="3740150"/>
            <a:ext cx="17463" cy="19050"/>
          </a:xfrm>
          <a:custGeom>
            <a:avLst/>
            <a:gdLst>
              <a:gd name="T0" fmla="*/ 10584 w 33"/>
              <a:gd name="T1" fmla="*/ 0 h 34"/>
              <a:gd name="T2" fmla="*/ 17463 w 33"/>
              <a:gd name="T3" fmla="*/ 6724 h 34"/>
              <a:gd name="T4" fmla="*/ 12171 w 33"/>
              <a:gd name="T5" fmla="*/ 12326 h 34"/>
              <a:gd name="T6" fmla="*/ 6879 w 33"/>
              <a:gd name="T7" fmla="*/ 19050 h 34"/>
              <a:gd name="T8" fmla="*/ 0 w 33"/>
              <a:gd name="T9" fmla="*/ 12326 h 34"/>
              <a:gd name="T10" fmla="*/ 5292 w 33"/>
              <a:gd name="T11" fmla="*/ 6163 h 34"/>
              <a:gd name="T12" fmla="*/ 10584 w 33"/>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20" y="0"/>
                </a:moveTo>
                <a:lnTo>
                  <a:pt x="33" y="12"/>
                </a:lnTo>
                <a:lnTo>
                  <a:pt x="23" y="22"/>
                </a:lnTo>
                <a:lnTo>
                  <a:pt x="13" y="34"/>
                </a:lnTo>
                <a:lnTo>
                  <a:pt x="0" y="22"/>
                </a:lnTo>
                <a:lnTo>
                  <a:pt x="10" y="11"/>
                </a:lnTo>
                <a:lnTo>
                  <a:pt x="2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5" name="Freeform 234">
            <a:extLst>
              <a:ext uri="{FF2B5EF4-FFF2-40B4-BE49-F238E27FC236}">
                <a16:creationId xmlns:a16="http://schemas.microsoft.com/office/drawing/2014/main" id="{5E6DCD46-26B3-5B41-888A-82B2B06307BA}"/>
              </a:ext>
            </a:extLst>
          </p:cNvPr>
          <p:cNvSpPr>
            <a:spLocks/>
          </p:cNvSpPr>
          <p:nvPr/>
        </p:nvSpPr>
        <p:spPr bwMode="auto">
          <a:xfrm>
            <a:off x="3089275" y="3746500"/>
            <a:ext cx="6350" cy="6350"/>
          </a:xfrm>
          <a:custGeom>
            <a:avLst/>
            <a:gdLst>
              <a:gd name="T0" fmla="*/ 0 w 12"/>
              <a:gd name="T1" fmla="*/ 6350 h 10"/>
              <a:gd name="T2" fmla="*/ 5292 w 12"/>
              <a:gd name="T3" fmla="*/ 0 h 10"/>
              <a:gd name="T4" fmla="*/ 6350 w 12"/>
              <a:gd name="T5" fmla="*/ 635 h 10"/>
              <a:gd name="T6" fmla="*/ 0 w 12"/>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0" y="0"/>
                </a:lnTo>
                <a:lnTo>
                  <a:pt x="12" y="1"/>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6" name="Freeform 235">
            <a:extLst>
              <a:ext uri="{FF2B5EF4-FFF2-40B4-BE49-F238E27FC236}">
                <a16:creationId xmlns:a16="http://schemas.microsoft.com/office/drawing/2014/main" id="{1497F932-FD8A-D64E-B3C8-15FFC1235F79}"/>
              </a:ext>
            </a:extLst>
          </p:cNvPr>
          <p:cNvSpPr>
            <a:spLocks/>
          </p:cNvSpPr>
          <p:nvPr/>
        </p:nvSpPr>
        <p:spPr bwMode="auto">
          <a:xfrm>
            <a:off x="3082925" y="3748088"/>
            <a:ext cx="17463" cy="17462"/>
          </a:xfrm>
          <a:custGeom>
            <a:avLst/>
            <a:gdLst>
              <a:gd name="T0" fmla="*/ 11813 w 34"/>
              <a:gd name="T1" fmla="*/ 0 h 33"/>
              <a:gd name="T2" fmla="*/ 17463 w 34"/>
              <a:gd name="T3" fmla="*/ 6879 h 33"/>
              <a:gd name="T4" fmla="*/ 11813 w 34"/>
              <a:gd name="T5" fmla="*/ 11641 h 33"/>
              <a:gd name="T6" fmla="*/ 6163 w 34"/>
              <a:gd name="T7" fmla="*/ 17462 h 33"/>
              <a:gd name="T8" fmla="*/ 0 w 34"/>
              <a:gd name="T9" fmla="*/ 10583 h 33"/>
              <a:gd name="T10" fmla="*/ 5650 w 34"/>
              <a:gd name="T11" fmla="*/ 4762 h 33"/>
              <a:gd name="T12" fmla="*/ 11813 w 3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23" y="0"/>
                </a:moveTo>
                <a:lnTo>
                  <a:pt x="34" y="13"/>
                </a:lnTo>
                <a:lnTo>
                  <a:pt x="23" y="22"/>
                </a:lnTo>
                <a:lnTo>
                  <a:pt x="12" y="33"/>
                </a:lnTo>
                <a:lnTo>
                  <a:pt x="0" y="20"/>
                </a:lnTo>
                <a:lnTo>
                  <a:pt x="11" y="9"/>
                </a:lnTo>
                <a:lnTo>
                  <a:pt x="2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7" name="Freeform 236">
            <a:extLst>
              <a:ext uri="{FF2B5EF4-FFF2-40B4-BE49-F238E27FC236}">
                <a16:creationId xmlns:a16="http://schemas.microsoft.com/office/drawing/2014/main" id="{4403C5F7-A684-914E-87E3-5B5BF6D9AF18}"/>
              </a:ext>
            </a:extLst>
          </p:cNvPr>
          <p:cNvSpPr>
            <a:spLocks/>
          </p:cNvSpPr>
          <p:nvPr/>
        </p:nvSpPr>
        <p:spPr bwMode="auto">
          <a:xfrm>
            <a:off x="3095625" y="3754438"/>
            <a:ext cx="4763" cy="4762"/>
          </a:xfrm>
          <a:custGeom>
            <a:avLst/>
            <a:gdLst>
              <a:gd name="T0" fmla="*/ 0 w 11"/>
              <a:gd name="T1" fmla="*/ 4762 h 9"/>
              <a:gd name="T2" fmla="*/ 4763 w 11"/>
              <a:gd name="T3" fmla="*/ 0 h 9"/>
              <a:gd name="T4" fmla="*/ 4763 w 11"/>
              <a:gd name="T5" fmla="*/ 529 h 9"/>
              <a:gd name="T6" fmla="*/ 0 w 11"/>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0" y="9"/>
                </a:moveTo>
                <a:lnTo>
                  <a:pt x="11" y="0"/>
                </a:lnTo>
                <a:lnTo>
                  <a:pt x="11" y="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8" name="Freeform 237">
            <a:extLst>
              <a:ext uri="{FF2B5EF4-FFF2-40B4-BE49-F238E27FC236}">
                <a16:creationId xmlns:a16="http://schemas.microsoft.com/office/drawing/2014/main" id="{C1F10B51-797D-904D-A548-16D35B463B7D}"/>
              </a:ext>
            </a:extLst>
          </p:cNvPr>
          <p:cNvSpPr>
            <a:spLocks/>
          </p:cNvSpPr>
          <p:nvPr/>
        </p:nvSpPr>
        <p:spPr bwMode="auto">
          <a:xfrm>
            <a:off x="3089275" y="3754438"/>
            <a:ext cx="17463" cy="17462"/>
          </a:xfrm>
          <a:custGeom>
            <a:avLst/>
            <a:gdLst>
              <a:gd name="T0" fmla="*/ 11813 w 34"/>
              <a:gd name="T1" fmla="*/ 0 h 32"/>
              <a:gd name="T2" fmla="*/ 17463 w 34"/>
              <a:gd name="T3" fmla="*/ 7640 h 32"/>
              <a:gd name="T4" fmla="*/ 11300 w 34"/>
              <a:gd name="T5" fmla="*/ 12005 h 32"/>
              <a:gd name="T6" fmla="*/ 5136 w 34"/>
              <a:gd name="T7" fmla="*/ 17462 h 32"/>
              <a:gd name="T8" fmla="*/ 0 w 34"/>
              <a:gd name="T9" fmla="*/ 9822 h 32"/>
              <a:gd name="T10" fmla="*/ 6163 w 34"/>
              <a:gd name="T11" fmla="*/ 4366 h 32"/>
              <a:gd name="T12" fmla="*/ 11813 w 3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23" y="0"/>
                </a:moveTo>
                <a:lnTo>
                  <a:pt x="34" y="14"/>
                </a:lnTo>
                <a:lnTo>
                  <a:pt x="22" y="22"/>
                </a:lnTo>
                <a:lnTo>
                  <a:pt x="10" y="32"/>
                </a:lnTo>
                <a:lnTo>
                  <a:pt x="0" y="18"/>
                </a:lnTo>
                <a:lnTo>
                  <a:pt x="12" y="8"/>
                </a:lnTo>
                <a:lnTo>
                  <a:pt x="2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49" name="Freeform 238">
            <a:extLst>
              <a:ext uri="{FF2B5EF4-FFF2-40B4-BE49-F238E27FC236}">
                <a16:creationId xmlns:a16="http://schemas.microsoft.com/office/drawing/2014/main" id="{B30E83E6-F6C3-2343-A619-D2A233256F92}"/>
              </a:ext>
            </a:extLst>
          </p:cNvPr>
          <p:cNvSpPr>
            <a:spLocks/>
          </p:cNvSpPr>
          <p:nvPr/>
        </p:nvSpPr>
        <p:spPr bwMode="auto">
          <a:xfrm>
            <a:off x="3100388" y="3762375"/>
            <a:ext cx="6350" cy="4763"/>
          </a:xfrm>
          <a:custGeom>
            <a:avLst/>
            <a:gdLst>
              <a:gd name="T0" fmla="*/ 0 w 13"/>
              <a:gd name="T1" fmla="*/ 4763 h 8"/>
              <a:gd name="T2" fmla="*/ 5862 w 13"/>
              <a:gd name="T3" fmla="*/ 0 h 8"/>
              <a:gd name="T4" fmla="*/ 6350 w 13"/>
              <a:gd name="T5" fmla="*/ 595 h 8"/>
              <a:gd name="T6" fmla="*/ 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0" name="Freeform 239">
            <a:extLst>
              <a:ext uri="{FF2B5EF4-FFF2-40B4-BE49-F238E27FC236}">
                <a16:creationId xmlns:a16="http://schemas.microsoft.com/office/drawing/2014/main" id="{7FFC096C-4D4A-214B-A66A-F583614D48AC}"/>
              </a:ext>
            </a:extLst>
          </p:cNvPr>
          <p:cNvSpPr>
            <a:spLocks/>
          </p:cNvSpPr>
          <p:nvPr/>
        </p:nvSpPr>
        <p:spPr bwMode="auto">
          <a:xfrm>
            <a:off x="3094038" y="3762375"/>
            <a:ext cx="19050" cy="17463"/>
          </a:xfrm>
          <a:custGeom>
            <a:avLst/>
            <a:gdLst>
              <a:gd name="T0" fmla="*/ 13607 w 35"/>
              <a:gd name="T1" fmla="*/ 0 h 31"/>
              <a:gd name="T2" fmla="*/ 19050 w 35"/>
              <a:gd name="T3" fmla="*/ 9013 h 31"/>
              <a:gd name="T4" fmla="*/ 11974 w 35"/>
              <a:gd name="T5" fmla="*/ 12956 h 31"/>
              <a:gd name="T6" fmla="*/ 5443 w 35"/>
              <a:gd name="T7" fmla="*/ 17463 h 31"/>
              <a:gd name="T8" fmla="*/ 0 w 35"/>
              <a:gd name="T9" fmla="*/ 9013 h 31"/>
              <a:gd name="T10" fmla="*/ 6531 w 35"/>
              <a:gd name="T11" fmla="*/ 3943 h 31"/>
              <a:gd name="T12" fmla="*/ 13607 w 3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25" y="0"/>
                </a:moveTo>
                <a:lnTo>
                  <a:pt x="35" y="16"/>
                </a:lnTo>
                <a:lnTo>
                  <a:pt x="22" y="23"/>
                </a:lnTo>
                <a:lnTo>
                  <a:pt x="10" y="31"/>
                </a:lnTo>
                <a:lnTo>
                  <a:pt x="0" y="16"/>
                </a:lnTo>
                <a:lnTo>
                  <a:pt x="12" y="7"/>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1" name="Freeform 240">
            <a:extLst>
              <a:ext uri="{FF2B5EF4-FFF2-40B4-BE49-F238E27FC236}">
                <a16:creationId xmlns:a16="http://schemas.microsoft.com/office/drawing/2014/main" id="{23463A98-2ED1-AE41-A4CD-EE2593E498A3}"/>
              </a:ext>
            </a:extLst>
          </p:cNvPr>
          <p:cNvSpPr>
            <a:spLocks/>
          </p:cNvSpPr>
          <p:nvPr/>
        </p:nvSpPr>
        <p:spPr bwMode="auto">
          <a:xfrm>
            <a:off x="3105150" y="3771900"/>
            <a:ext cx="7938" cy="3175"/>
          </a:xfrm>
          <a:custGeom>
            <a:avLst/>
            <a:gdLst>
              <a:gd name="T0" fmla="*/ 0 w 14"/>
              <a:gd name="T1" fmla="*/ 3175 h 7"/>
              <a:gd name="T2" fmla="*/ 7371 w 14"/>
              <a:gd name="T3" fmla="*/ 0 h 7"/>
              <a:gd name="T4" fmla="*/ 7938 w 14"/>
              <a:gd name="T5" fmla="*/ 454 h 7"/>
              <a:gd name="T6" fmla="*/ 0 w 14"/>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7"/>
                </a:moveTo>
                <a:lnTo>
                  <a:pt x="13" y="0"/>
                </a:lnTo>
                <a:lnTo>
                  <a:pt x="14" y="1"/>
                </a:lnTo>
                <a:lnTo>
                  <a:pt x="0"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2" name="Freeform 241">
            <a:extLst>
              <a:ext uri="{FF2B5EF4-FFF2-40B4-BE49-F238E27FC236}">
                <a16:creationId xmlns:a16="http://schemas.microsoft.com/office/drawing/2014/main" id="{B6D4DF6E-4266-DF4A-A0DF-9961C963F767}"/>
              </a:ext>
            </a:extLst>
          </p:cNvPr>
          <p:cNvSpPr>
            <a:spLocks/>
          </p:cNvSpPr>
          <p:nvPr/>
        </p:nvSpPr>
        <p:spPr bwMode="auto">
          <a:xfrm>
            <a:off x="3098800" y="3771900"/>
            <a:ext cx="17463" cy="14288"/>
          </a:xfrm>
          <a:custGeom>
            <a:avLst/>
            <a:gdLst>
              <a:gd name="T0" fmla="*/ 13868 w 34"/>
              <a:gd name="T1" fmla="*/ 0 h 28"/>
              <a:gd name="T2" fmla="*/ 17463 w 34"/>
              <a:gd name="T3" fmla="*/ 8165 h 28"/>
              <a:gd name="T4" fmla="*/ 10786 w 34"/>
              <a:gd name="T5" fmla="*/ 11226 h 28"/>
              <a:gd name="T6" fmla="*/ 4109 w 34"/>
              <a:gd name="T7" fmla="*/ 14288 h 28"/>
              <a:gd name="T8" fmla="*/ 0 w 34"/>
              <a:gd name="T9" fmla="*/ 6634 h 28"/>
              <a:gd name="T10" fmla="*/ 6677 w 34"/>
              <a:gd name="T11" fmla="*/ 3062 h 28"/>
              <a:gd name="T12" fmla="*/ 13868 w 34"/>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27" y="0"/>
                </a:moveTo>
                <a:lnTo>
                  <a:pt x="34" y="16"/>
                </a:lnTo>
                <a:lnTo>
                  <a:pt x="21" y="22"/>
                </a:lnTo>
                <a:lnTo>
                  <a:pt x="8" y="28"/>
                </a:lnTo>
                <a:lnTo>
                  <a:pt x="0" y="13"/>
                </a:lnTo>
                <a:lnTo>
                  <a:pt x="13" y="6"/>
                </a:lnTo>
                <a:lnTo>
                  <a:pt x="2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3" name="Freeform 242">
            <a:extLst>
              <a:ext uri="{FF2B5EF4-FFF2-40B4-BE49-F238E27FC236}">
                <a16:creationId xmlns:a16="http://schemas.microsoft.com/office/drawing/2014/main" id="{95A48E6B-4DB1-544D-B126-EDF5CEAFA02E}"/>
              </a:ext>
            </a:extLst>
          </p:cNvPr>
          <p:cNvSpPr>
            <a:spLocks/>
          </p:cNvSpPr>
          <p:nvPr/>
        </p:nvSpPr>
        <p:spPr bwMode="auto">
          <a:xfrm>
            <a:off x="3109913" y="3779838"/>
            <a:ext cx="7937" cy="3175"/>
          </a:xfrm>
          <a:custGeom>
            <a:avLst/>
            <a:gdLst>
              <a:gd name="T0" fmla="*/ 0 w 14"/>
              <a:gd name="T1" fmla="*/ 3175 h 6"/>
              <a:gd name="T2" fmla="*/ 7370 w 14"/>
              <a:gd name="T3" fmla="*/ 0 h 6"/>
              <a:gd name="T4" fmla="*/ 7937 w 14"/>
              <a:gd name="T5" fmla="*/ 1058 h 6"/>
              <a:gd name="T6" fmla="*/ 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3" y="0"/>
                </a:lnTo>
                <a:lnTo>
                  <a:pt x="14" y="2"/>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4" name="Freeform 243">
            <a:extLst>
              <a:ext uri="{FF2B5EF4-FFF2-40B4-BE49-F238E27FC236}">
                <a16:creationId xmlns:a16="http://schemas.microsoft.com/office/drawing/2014/main" id="{AE8CC496-34B9-4B4B-AAB2-32D5B715D231}"/>
              </a:ext>
            </a:extLst>
          </p:cNvPr>
          <p:cNvSpPr>
            <a:spLocks/>
          </p:cNvSpPr>
          <p:nvPr/>
        </p:nvSpPr>
        <p:spPr bwMode="auto">
          <a:xfrm>
            <a:off x="3101975" y="3781425"/>
            <a:ext cx="19050" cy="14288"/>
          </a:xfrm>
          <a:custGeom>
            <a:avLst/>
            <a:gdLst>
              <a:gd name="T0" fmla="*/ 15688 w 34"/>
              <a:gd name="T1" fmla="*/ 0 h 27"/>
              <a:gd name="T2" fmla="*/ 19050 w 34"/>
              <a:gd name="T3" fmla="*/ 8467 h 27"/>
              <a:gd name="T4" fmla="*/ 11206 w 34"/>
              <a:gd name="T5" fmla="*/ 11113 h 27"/>
              <a:gd name="T6" fmla="*/ 3362 w 34"/>
              <a:gd name="T7" fmla="*/ 14288 h 27"/>
              <a:gd name="T8" fmla="*/ 0 w 34"/>
              <a:gd name="T9" fmla="*/ 4763 h 27"/>
              <a:gd name="T10" fmla="*/ 7844 w 34"/>
              <a:gd name="T11" fmla="*/ 2117 h 27"/>
              <a:gd name="T12" fmla="*/ 15688 w 34"/>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28" y="0"/>
                </a:moveTo>
                <a:lnTo>
                  <a:pt x="34" y="16"/>
                </a:lnTo>
                <a:lnTo>
                  <a:pt x="20" y="21"/>
                </a:lnTo>
                <a:lnTo>
                  <a:pt x="6" y="27"/>
                </a:lnTo>
                <a:lnTo>
                  <a:pt x="0" y="9"/>
                </a:lnTo>
                <a:lnTo>
                  <a:pt x="14" y="4"/>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5" name="Freeform 244">
            <a:extLst>
              <a:ext uri="{FF2B5EF4-FFF2-40B4-BE49-F238E27FC236}">
                <a16:creationId xmlns:a16="http://schemas.microsoft.com/office/drawing/2014/main" id="{60EA4750-B65F-DA4C-BE60-73E43354A417}"/>
              </a:ext>
            </a:extLst>
          </p:cNvPr>
          <p:cNvSpPr>
            <a:spLocks/>
          </p:cNvSpPr>
          <p:nvPr/>
        </p:nvSpPr>
        <p:spPr bwMode="auto">
          <a:xfrm>
            <a:off x="3113088" y="3789363"/>
            <a:ext cx="7937" cy="3175"/>
          </a:xfrm>
          <a:custGeom>
            <a:avLst/>
            <a:gdLst>
              <a:gd name="T0" fmla="*/ 0 w 14"/>
              <a:gd name="T1" fmla="*/ 3175 h 5"/>
              <a:gd name="T2" fmla="*/ 7937 w 14"/>
              <a:gd name="T3" fmla="*/ 0 h 5"/>
              <a:gd name="T4" fmla="*/ 7937 w 14"/>
              <a:gd name="T5" fmla="*/ 635 h 5"/>
              <a:gd name="T6" fmla="*/ 0 w 14"/>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5"/>
                </a:moveTo>
                <a:lnTo>
                  <a:pt x="14" y="0"/>
                </a:lnTo>
                <a:lnTo>
                  <a:pt x="14" y="1"/>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6" name="Freeform 245">
            <a:extLst>
              <a:ext uri="{FF2B5EF4-FFF2-40B4-BE49-F238E27FC236}">
                <a16:creationId xmlns:a16="http://schemas.microsoft.com/office/drawing/2014/main" id="{64CC5379-BE6C-EA4B-A382-5462E2DD692A}"/>
              </a:ext>
            </a:extLst>
          </p:cNvPr>
          <p:cNvSpPr>
            <a:spLocks/>
          </p:cNvSpPr>
          <p:nvPr/>
        </p:nvSpPr>
        <p:spPr bwMode="auto">
          <a:xfrm>
            <a:off x="3105150" y="3790950"/>
            <a:ext cx="17463" cy="12700"/>
          </a:xfrm>
          <a:custGeom>
            <a:avLst/>
            <a:gdLst>
              <a:gd name="T0" fmla="*/ 14817 w 33"/>
              <a:gd name="T1" fmla="*/ 0 h 25"/>
              <a:gd name="T2" fmla="*/ 17463 w 33"/>
              <a:gd name="T3" fmla="*/ 9144 h 25"/>
              <a:gd name="T4" fmla="*/ 9525 w 33"/>
              <a:gd name="T5" fmla="*/ 10668 h 25"/>
              <a:gd name="T6" fmla="*/ 2117 w 33"/>
              <a:gd name="T7" fmla="*/ 12700 h 25"/>
              <a:gd name="T8" fmla="*/ 0 w 33"/>
              <a:gd name="T9" fmla="*/ 3556 h 25"/>
              <a:gd name="T10" fmla="*/ 7409 w 33"/>
              <a:gd name="T11" fmla="*/ 2032 h 25"/>
              <a:gd name="T12" fmla="*/ 14817 w 3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28" y="0"/>
                </a:moveTo>
                <a:lnTo>
                  <a:pt x="33" y="18"/>
                </a:lnTo>
                <a:lnTo>
                  <a:pt x="18" y="21"/>
                </a:lnTo>
                <a:lnTo>
                  <a:pt x="4" y="25"/>
                </a:lnTo>
                <a:lnTo>
                  <a:pt x="0" y="7"/>
                </a:lnTo>
                <a:lnTo>
                  <a:pt x="14" y="4"/>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7" name="Freeform 246">
            <a:extLst>
              <a:ext uri="{FF2B5EF4-FFF2-40B4-BE49-F238E27FC236}">
                <a16:creationId xmlns:a16="http://schemas.microsoft.com/office/drawing/2014/main" id="{84256C60-C84B-8046-83D2-98A4868181B5}"/>
              </a:ext>
            </a:extLst>
          </p:cNvPr>
          <p:cNvSpPr>
            <a:spLocks/>
          </p:cNvSpPr>
          <p:nvPr/>
        </p:nvSpPr>
        <p:spPr bwMode="auto">
          <a:xfrm>
            <a:off x="3114675" y="3800475"/>
            <a:ext cx="7938" cy="1588"/>
          </a:xfrm>
          <a:custGeom>
            <a:avLst/>
            <a:gdLst>
              <a:gd name="T0" fmla="*/ 0 w 15"/>
              <a:gd name="T1" fmla="*/ 1588 h 3"/>
              <a:gd name="T2" fmla="*/ 7938 w 15"/>
              <a:gd name="T3" fmla="*/ 0 h 3"/>
              <a:gd name="T4" fmla="*/ 7938 w 15"/>
              <a:gd name="T5" fmla="*/ 529 h 3"/>
              <a:gd name="T6" fmla="*/ 0 w 15"/>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3">
                <a:moveTo>
                  <a:pt x="0" y="3"/>
                </a:moveTo>
                <a:lnTo>
                  <a:pt x="15" y="0"/>
                </a:lnTo>
                <a:lnTo>
                  <a:pt x="15" y="1"/>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8" name="Freeform 247">
            <a:extLst>
              <a:ext uri="{FF2B5EF4-FFF2-40B4-BE49-F238E27FC236}">
                <a16:creationId xmlns:a16="http://schemas.microsoft.com/office/drawing/2014/main" id="{605B7CD9-2496-2040-88B8-DEB4A52DBCF8}"/>
              </a:ext>
            </a:extLst>
          </p:cNvPr>
          <p:cNvSpPr>
            <a:spLocks/>
          </p:cNvSpPr>
          <p:nvPr/>
        </p:nvSpPr>
        <p:spPr bwMode="auto">
          <a:xfrm>
            <a:off x="3108325" y="3800475"/>
            <a:ext cx="15875" cy="12700"/>
          </a:xfrm>
          <a:custGeom>
            <a:avLst/>
            <a:gdLst>
              <a:gd name="T0" fmla="*/ 14387 w 32"/>
              <a:gd name="T1" fmla="*/ 0 h 24"/>
              <a:gd name="T2" fmla="*/ 15875 w 32"/>
              <a:gd name="T3" fmla="*/ 10054 h 24"/>
              <a:gd name="T4" fmla="*/ 8434 w 32"/>
              <a:gd name="T5" fmla="*/ 11113 h 24"/>
              <a:gd name="T6" fmla="*/ 1488 w 32"/>
              <a:gd name="T7" fmla="*/ 12700 h 24"/>
              <a:gd name="T8" fmla="*/ 0 w 32"/>
              <a:gd name="T9" fmla="*/ 2646 h 24"/>
              <a:gd name="T10" fmla="*/ 6945 w 32"/>
              <a:gd name="T11" fmla="*/ 1058 h 24"/>
              <a:gd name="T12" fmla="*/ 14387 w 32"/>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29" y="0"/>
                </a:moveTo>
                <a:lnTo>
                  <a:pt x="32" y="19"/>
                </a:lnTo>
                <a:lnTo>
                  <a:pt x="17" y="21"/>
                </a:lnTo>
                <a:lnTo>
                  <a:pt x="3" y="24"/>
                </a:lnTo>
                <a:lnTo>
                  <a:pt x="0" y="5"/>
                </a:lnTo>
                <a:lnTo>
                  <a:pt x="14" y="2"/>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59" name="Freeform 248">
            <a:extLst>
              <a:ext uri="{FF2B5EF4-FFF2-40B4-BE49-F238E27FC236}">
                <a16:creationId xmlns:a16="http://schemas.microsoft.com/office/drawing/2014/main" id="{A33A0BED-C9A9-E640-82A9-425484E88142}"/>
              </a:ext>
            </a:extLst>
          </p:cNvPr>
          <p:cNvSpPr>
            <a:spLocks/>
          </p:cNvSpPr>
          <p:nvPr/>
        </p:nvSpPr>
        <p:spPr bwMode="auto">
          <a:xfrm>
            <a:off x="3116263" y="3810000"/>
            <a:ext cx="7937" cy="1588"/>
          </a:xfrm>
          <a:custGeom>
            <a:avLst/>
            <a:gdLst>
              <a:gd name="T0" fmla="*/ 0 w 15"/>
              <a:gd name="T1" fmla="*/ 1588 h 2"/>
              <a:gd name="T2" fmla="*/ 7937 w 15"/>
              <a:gd name="T3" fmla="*/ 0 h 2"/>
              <a:gd name="T4" fmla="*/ 7937 w 15"/>
              <a:gd name="T5" fmla="*/ 794 h 2"/>
              <a:gd name="T6" fmla="*/ 0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5" y="0"/>
                </a:lnTo>
                <a:lnTo>
                  <a:pt x="15" y="1"/>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0" name="Freeform 249">
            <a:extLst>
              <a:ext uri="{FF2B5EF4-FFF2-40B4-BE49-F238E27FC236}">
                <a16:creationId xmlns:a16="http://schemas.microsoft.com/office/drawing/2014/main" id="{796BC833-692A-4D4B-9E10-4E0FDC8FA4A8}"/>
              </a:ext>
            </a:extLst>
          </p:cNvPr>
          <p:cNvSpPr>
            <a:spLocks/>
          </p:cNvSpPr>
          <p:nvPr/>
        </p:nvSpPr>
        <p:spPr bwMode="auto">
          <a:xfrm>
            <a:off x="3109913" y="3811588"/>
            <a:ext cx="15875" cy="9525"/>
          </a:xfrm>
          <a:custGeom>
            <a:avLst/>
            <a:gdLst>
              <a:gd name="T0" fmla="*/ 15346 w 30"/>
              <a:gd name="T1" fmla="*/ 0 h 20"/>
              <a:gd name="T2" fmla="*/ 15875 w 30"/>
              <a:gd name="T3" fmla="*/ 9049 h 20"/>
              <a:gd name="T4" fmla="*/ 7937 w 30"/>
              <a:gd name="T5" fmla="*/ 9525 h 20"/>
              <a:gd name="T6" fmla="*/ 529 w 30"/>
              <a:gd name="T7" fmla="*/ 9525 h 20"/>
              <a:gd name="T8" fmla="*/ 0 w 30"/>
              <a:gd name="T9" fmla="*/ 476 h 20"/>
              <a:gd name="T10" fmla="*/ 7408 w 30"/>
              <a:gd name="T11" fmla="*/ 476 h 20"/>
              <a:gd name="T12" fmla="*/ 15346 w 3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29" y="0"/>
                </a:moveTo>
                <a:lnTo>
                  <a:pt x="30" y="19"/>
                </a:lnTo>
                <a:lnTo>
                  <a:pt x="15" y="20"/>
                </a:lnTo>
                <a:lnTo>
                  <a:pt x="1" y="20"/>
                </a:lnTo>
                <a:lnTo>
                  <a:pt x="0" y="1"/>
                </a:lnTo>
                <a:lnTo>
                  <a:pt x="14" y="1"/>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1" name="Freeform 250">
            <a:extLst>
              <a:ext uri="{FF2B5EF4-FFF2-40B4-BE49-F238E27FC236}">
                <a16:creationId xmlns:a16="http://schemas.microsoft.com/office/drawing/2014/main" id="{28B32363-D736-5C4F-BEC1-72CC3860B507}"/>
              </a:ext>
            </a:extLst>
          </p:cNvPr>
          <p:cNvSpPr>
            <a:spLocks/>
          </p:cNvSpPr>
          <p:nvPr/>
        </p:nvSpPr>
        <p:spPr bwMode="auto">
          <a:xfrm>
            <a:off x="3117850" y="3821113"/>
            <a:ext cx="7938" cy="1587"/>
          </a:xfrm>
          <a:custGeom>
            <a:avLst/>
            <a:gdLst>
              <a:gd name="T0" fmla="*/ 0 w 15"/>
              <a:gd name="T1" fmla="*/ 1587 h 1"/>
              <a:gd name="T2" fmla="*/ 7938 w 15"/>
              <a:gd name="T3" fmla="*/ 0 h 1"/>
              <a:gd name="T4" fmla="*/ 7938 w 15"/>
              <a:gd name="T5" fmla="*/ 1587 h 1"/>
              <a:gd name="T6" fmla="*/ 0 w 15"/>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0" y="1"/>
                </a:moveTo>
                <a:lnTo>
                  <a:pt x="15" y="0"/>
                </a:lnTo>
                <a:lnTo>
                  <a:pt x="15" y="1"/>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2" name="Freeform 251">
            <a:extLst>
              <a:ext uri="{FF2B5EF4-FFF2-40B4-BE49-F238E27FC236}">
                <a16:creationId xmlns:a16="http://schemas.microsoft.com/office/drawing/2014/main" id="{51BAEE0A-EE45-F046-864A-60B1962505DC}"/>
              </a:ext>
            </a:extLst>
          </p:cNvPr>
          <p:cNvSpPr>
            <a:spLocks/>
          </p:cNvSpPr>
          <p:nvPr/>
        </p:nvSpPr>
        <p:spPr bwMode="auto">
          <a:xfrm>
            <a:off x="3109913" y="3821113"/>
            <a:ext cx="15875" cy="1697037"/>
          </a:xfrm>
          <a:custGeom>
            <a:avLst/>
            <a:gdLst>
              <a:gd name="T0" fmla="*/ 15875 w 29"/>
              <a:gd name="T1" fmla="*/ 0 h 3206"/>
              <a:gd name="T2" fmla="*/ 15875 w 29"/>
              <a:gd name="T3" fmla="*/ 1697037 h 3206"/>
              <a:gd name="T4" fmla="*/ 7664 w 29"/>
              <a:gd name="T5" fmla="*/ 1697037 h 3206"/>
              <a:gd name="T6" fmla="*/ 0 w 29"/>
              <a:gd name="T7" fmla="*/ 1697037 h 3206"/>
              <a:gd name="T8" fmla="*/ 0 w 29"/>
              <a:gd name="T9" fmla="*/ 0 h 3206"/>
              <a:gd name="T10" fmla="*/ 7664 w 29"/>
              <a:gd name="T11" fmla="*/ 0 h 3206"/>
              <a:gd name="T12" fmla="*/ 15875 w 29"/>
              <a:gd name="T13" fmla="*/ 0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29" y="0"/>
                </a:moveTo>
                <a:lnTo>
                  <a:pt x="29" y="3206"/>
                </a:lnTo>
                <a:lnTo>
                  <a:pt x="14" y="3206"/>
                </a:lnTo>
                <a:lnTo>
                  <a:pt x="0" y="3206"/>
                </a:lnTo>
                <a:lnTo>
                  <a:pt x="0" y="0"/>
                </a:lnTo>
                <a:lnTo>
                  <a:pt x="14" y="0"/>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3" name="Rectangle 252">
            <a:extLst>
              <a:ext uri="{FF2B5EF4-FFF2-40B4-BE49-F238E27FC236}">
                <a16:creationId xmlns:a16="http://schemas.microsoft.com/office/drawing/2014/main" id="{934A6658-0029-C84B-9547-FC016137042B}"/>
              </a:ext>
            </a:extLst>
          </p:cNvPr>
          <p:cNvSpPr>
            <a:spLocks noChangeArrowheads="1"/>
          </p:cNvSpPr>
          <p:nvPr/>
        </p:nvSpPr>
        <p:spPr bwMode="auto">
          <a:xfrm>
            <a:off x="3117850" y="5518150"/>
            <a:ext cx="7938"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064" name="Freeform 253">
            <a:extLst>
              <a:ext uri="{FF2B5EF4-FFF2-40B4-BE49-F238E27FC236}">
                <a16:creationId xmlns:a16="http://schemas.microsoft.com/office/drawing/2014/main" id="{F8E56B58-45DD-2B41-8D77-DB596B28789D}"/>
              </a:ext>
            </a:extLst>
          </p:cNvPr>
          <p:cNvSpPr>
            <a:spLocks/>
          </p:cNvSpPr>
          <p:nvPr/>
        </p:nvSpPr>
        <p:spPr bwMode="auto">
          <a:xfrm>
            <a:off x="3109913" y="5516563"/>
            <a:ext cx="15875" cy="11112"/>
          </a:xfrm>
          <a:custGeom>
            <a:avLst/>
            <a:gdLst>
              <a:gd name="T0" fmla="*/ 15875 w 30"/>
              <a:gd name="T1" fmla="*/ 1111 h 20"/>
              <a:gd name="T2" fmla="*/ 15346 w 30"/>
              <a:gd name="T3" fmla="*/ 11112 h 20"/>
              <a:gd name="T4" fmla="*/ 7408 w 30"/>
              <a:gd name="T5" fmla="*/ 11112 h 20"/>
              <a:gd name="T6" fmla="*/ 0 w 30"/>
              <a:gd name="T7" fmla="*/ 10556 h 20"/>
              <a:gd name="T8" fmla="*/ 529 w 30"/>
              <a:gd name="T9" fmla="*/ 0 h 20"/>
              <a:gd name="T10" fmla="*/ 7937 w 30"/>
              <a:gd name="T11" fmla="*/ 1111 h 20"/>
              <a:gd name="T12" fmla="*/ 15875 w 30"/>
              <a:gd name="T13" fmla="*/ 111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30" y="2"/>
                </a:moveTo>
                <a:lnTo>
                  <a:pt x="29" y="20"/>
                </a:lnTo>
                <a:lnTo>
                  <a:pt x="14" y="20"/>
                </a:lnTo>
                <a:lnTo>
                  <a:pt x="0" y="19"/>
                </a:lnTo>
                <a:lnTo>
                  <a:pt x="1" y="0"/>
                </a:lnTo>
                <a:lnTo>
                  <a:pt x="15" y="2"/>
                </a:lnTo>
                <a:lnTo>
                  <a:pt x="3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5" name="Freeform 254">
            <a:extLst>
              <a:ext uri="{FF2B5EF4-FFF2-40B4-BE49-F238E27FC236}">
                <a16:creationId xmlns:a16="http://schemas.microsoft.com/office/drawing/2014/main" id="{0AAA3888-53B2-1D4C-BDED-198D1C25D376}"/>
              </a:ext>
            </a:extLst>
          </p:cNvPr>
          <p:cNvSpPr>
            <a:spLocks/>
          </p:cNvSpPr>
          <p:nvPr/>
        </p:nvSpPr>
        <p:spPr bwMode="auto">
          <a:xfrm>
            <a:off x="3116263" y="5527675"/>
            <a:ext cx="7937" cy="1588"/>
          </a:xfrm>
          <a:custGeom>
            <a:avLst/>
            <a:gdLst>
              <a:gd name="T0" fmla="*/ 0 w 15"/>
              <a:gd name="T1" fmla="*/ 0 h 2"/>
              <a:gd name="T2" fmla="*/ 7937 w 15"/>
              <a:gd name="T3" fmla="*/ 0 h 2"/>
              <a:gd name="T4" fmla="*/ 7937 w 15"/>
              <a:gd name="T5" fmla="*/ 1588 h 2"/>
              <a:gd name="T6" fmla="*/ 0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0"/>
                </a:moveTo>
                <a:lnTo>
                  <a:pt x="15" y="0"/>
                </a:lnTo>
                <a:lnTo>
                  <a:pt x="15"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6" name="Freeform 255">
            <a:extLst>
              <a:ext uri="{FF2B5EF4-FFF2-40B4-BE49-F238E27FC236}">
                <a16:creationId xmlns:a16="http://schemas.microsoft.com/office/drawing/2014/main" id="{36FD8592-9E9C-F440-94F5-34D3B52B9FF3}"/>
              </a:ext>
            </a:extLst>
          </p:cNvPr>
          <p:cNvSpPr>
            <a:spLocks/>
          </p:cNvSpPr>
          <p:nvPr/>
        </p:nvSpPr>
        <p:spPr bwMode="auto">
          <a:xfrm>
            <a:off x="3108325" y="5526088"/>
            <a:ext cx="15875" cy="12700"/>
          </a:xfrm>
          <a:custGeom>
            <a:avLst/>
            <a:gdLst>
              <a:gd name="T0" fmla="*/ 15875 w 32"/>
              <a:gd name="T1" fmla="*/ 2309 h 22"/>
              <a:gd name="T2" fmla="*/ 14387 w 32"/>
              <a:gd name="T3" fmla="*/ 12700 h 22"/>
              <a:gd name="T4" fmla="*/ 6945 w 32"/>
              <a:gd name="T5" fmla="*/ 11545 h 22"/>
              <a:gd name="T6" fmla="*/ 0 w 32"/>
              <a:gd name="T7" fmla="*/ 10391 h 22"/>
              <a:gd name="T8" fmla="*/ 1488 w 32"/>
              <a:gd name="T9" fmla="*/ 0 h 22"/>
              <a:gd name="T10" fmla="*/ 8434 w 32"/>
              <a:gd name="T11" fmla="*/ 1155 h 22"/>
              <a:gd name="T12" fmla="*/ 15875 w 32"/>
              <a:gd name="T13" fmla="*/ 2309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32" y="4"/>
                </a:moveTo>
                <a:lnTo>
                  <a:pt x="29" y="22"/>
                </a:lnTo>
                <a:lnTo>
                  <a:pt x="14" y="20"/>
                </a:lnTo>
                <a:lnTo>
                  <a:pt x="0" y="18"/>
                </a:lnTo>
                <a:lnTo>
                  <a:pt x="3" y="0"/>
                </a:lnTo>
                <a:lnTo>
                  <a:pt x="17" y="2"/>
                </a:lnTo>
                <a:lnTo>
                  <a:pt x="32"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7" name="Freeform 256">
            <a:extLst>
              <a:ext uri="{FF2B5EF4-FFF2-40B4-BE49-F238E27FC236}">
                <a16:creationId xmlns:a16="http://schemas.microsoft.com/office/drawing/2014/main" id="{3CA2FCCF-65ED-0C43-8468-34493D9A2726}"/>
              </a:ext>
            </a:extLst>
          </p:cNvPr>
          <p:cNvSpPr>
            <a:spLocks/>
          </p:cNvSpPr>
          <p:nvPr/>
        </p:nvSpPr>
        <p:spPr bwMode="auto">
          <a:xfrm>
            <a:off x="3114675" y="5537200"/>
            <a:ext cx="7938" cy="1588"/>
          </a:xfrm>
          <a:custGeom>
            <a:avLst/>
            <a:gdLst>
              <a:gd name="T0" fmla="*/ 0 w 15"/>
              <a:gd name="T1" fmla="*/ 0 h 4"/>
              <a:gd name="T2" fmla="*/ 7938 w 15"/>
              <a:gd name="T3" fmla="*/ 794 h 4"/>
              <a:gd name="T4" fmla="*/ 7938 w 15"/>
              <a:gd name="T5" fmla="*/ 1588 h 4"/>
              <a:gd name="T6" fmla="*/ 0 w 15"/>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4">
                <a:moveTo>
                  <a:pt x="0" y="0"/>
                </a:moveTo>
                <a:lnTo>
                  <a:pt x="15" y="2"/>
                </a:lnTo>
                <a:lnTo>
                  <a:pt x="15"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8" name="Freeform 257">
            <a:extLst>
              <a:ext uri="{FF2B5EF4-FFF2-40B4-BE49-F238E27FC236}">
                <a16:creationId xmlns:a16="http://schemas.microsoft.com/office/drawing/2014/main" id="{C98D2857-E7DD-B140-9DD5-CC69542F995B}"/>
              </a:ext>
            </a:extLst>
          </p:cNvPr>
          <p:cNvSpPr>
            <a:spLocks/>
          </p:cNvSpPr>
          <p:nvPr/>
        </p:nvSpPr>
        <p:spPr bwMode="auto">
          <a:xfrm>
            <a:off x="3105150" y="5535613"/>
            <a:ext cx="17463" cy="12700"/>
          </a:xfrm>
          <a:custGeom>
            <a:avLst/>
            <a:gdLst>
              <a:gd name="T0" fmla="*/ 17463 w 33"/>
              <a:gd name="T1" fmla="*/ 3704 h 24"/>
              <a:gd name="T2" fmla="*/ 14817 w 33"/>
              <a:gd name="T3" fmla="*/ 12700 h 24"/>
              <a:gd name="T4" fmla="*/ 7409 w 33"/>
              <a:gd name="T5" fmla="*/ 11113 h 24"/>
              <a:gd name="T6" fmla="*/ 0 w 33"/>
              <a:gd name="T7" fmla="*/ 8996 h 24"/>
              <a:gd name="T8" fmla="*/ 2117 w 33"/>
              <a:gd name="T9" fmla="*/ 0 h 24"/>
              <a:gd name="T10" fmla="*/ 9525 w 33"/>
              <a:gd name="T11" fmla="*/ 1588 h 24"/>
              <a:gd name="T12" fmla="*/ 17463 w 33"/>
              <a:gd name="T13" fmla="*/ 370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33" y="7"/>
                </a:moveTo>
                <a:lnTo>
                  <a:pt x="28" y="24"/>
                </a:lnTo>
                <a:lnTo>
                  <a:pt x="14" y="21"/>
                </a:lnTo>
                <a:lnTo>
                  <a:pt x="0" y="17"/>
                </a:lnTo>
                <a:lnTo>
                  <a:pt x="4" y="0"/>
                </a:lnTo>
                <a:lnTo>
                  <a:pt x="18" y="3"/>
                </a:lnTo>
                <a:lnTo>
                  <a:pt x="3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69" name="Freeform 258">
            <a:extLst>
              <a:ext uri="{FF2B5EF4-FFF2-40B4-BE49-F238E27FC236}">
                <a16:creationId xmlns:a16="http://schemas.microsoft.com/office/drawing/2014/main" id="{D1364E2B-7FF4-984A-A270-AECA5866D4EE}"/>
              </a:ext>
            </a:extLst>
          </p:cNvPr>
          <p:cNvSpPr>
            <a:spLocks/>
          </p:cNvSpPr>
          <p:nvPr/>
        </p:nvSpPr>
        <p:spPr bwMode="auto">
          <a:xfrm>
            <a:off x="3113088" y="5546725"/>
            <a:ext cx="7937" cy="3175"/>
          </a:xfrm>
          <a:custGeom>
            <a:avLst/>
            <a:gdLst>
              <a:gd name="T0" fmla="*/ 0 w 14"/>
              <a:gd name="T1" fmla="*/ 0 h 5"/>
              <a:gd name="T2" fmla="*/ 7937 w 14"/>
              <a:gd name="T3" fmla="*/ 1905 h 5"/>
              <a:gd name="T4" fmla="*/ 7937 w 14"/>
              <a:gd name="T5" fmla="*/ 3175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3"/>
                </a:lnTo>
                <a:lnTo>
                  <a:pt x="14" y="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0" name="Freeform 259">
            <a:extLst>
              <a:ext uri="{FF2B5EF4-FFF2-40B4-BE49-F238E27FC236}">
                <a16:creationId xmlns:a16="http://schemas.microsoft.com/office/drawing/2014/main" id="{53D99AC3-9AE3-CA48-AF94-E6879D3A8C9E}"/>
              </a:ext>
            </a:extLst>
          </p:cNvPr>
          <p:cNvSpPr>
            <a:spLocks/>
          </p:cNvSpPr>
          <p:nvPr/>
        </p:nvSpPr>
        <p:spPr bwMode="auto">
          <a:xfrm>
            <a:off x="3101975" y="5543550"/>
            <a:ext cx="19050" cy="14288"/>
          </a:xfrm>
          <a:custGeom>
            <a:avLst/>
            <a:gdLst>
              <a:gd name="T0" fmla="*/ 19050 w 34"/>
              <a:gd name="T1" fmla="*/ 5292 h 27"/>
              <a:gd name="T2" fmla="*/ 15688 w 34"/>
              <a:gd name="T3" fmla="*/ 14288 h 27"/>
              <a:gd name="T4" fmla="*/ 7844 w 34"/>
              <a:gd name="T5" fmla="*/ 11113 h 27"/>
              <a:gd name="T6" fmla="*/ 0 w 34"/>
              <a:gd name="T7" fmla="*/ 8996 h 27"/>
              <a:gd name="T8" fmla="*/ 3362 w 34"/>
              <a:gd name="T9" fmla="*/ 0 h 27"/>
              <a:gd name="T10" fmla="*/ 11206 w 34"/>
              <a:gd name="T11" fmla="*/ 2646 h 27"/>
              <a:gd name="T12" fmla="*/ 19050 w 34"/>
              <a:gd name="T13" fmla="*/ 5292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34" y="10"/>
                </a:moveTo>
                <a:lnTo>
                  <a:pt x="28" y="27"/>
                </a:lnTo>
                <a:lnTo>
                  <a:pt x="14" y="21"/>
                </a:lnTo>
                <a:lnTo>
                  <a:pt x="0" y="17"/>
                </a:lnTo>
                <a:lnTo>
                  <a:pt x="6" y="0"/>
                </a:lnTo>
                <a:lnTo>
                  <a:pt x="20" y="5"/>
                </a:lnTo>
                <a:lnTo>
                  <a:pt x="34"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1" name="Freeform 260">
            <a:extLst>
              <a:ext uri="{FF2B5EF4-FFF2-40B4-BE49-F238E27FC236}">
                <a16:creationId xmlns:a16="http://schemas.microsoft.com/office/drawing/2014/main" id="{FF55FEFA-A7CC-FC4C-B181-B6631BD5DB7B}"/>
              </a:ext>
            </a:extLst>
          </p:cNvPr>
          <p:cNvSpPr>
            <a:spLocks/>
          </p:cNvSpPr>
          <p:nvPr/>
        </p:nvSpPr>
        <p:spPr bwMode="auto">
          <a:xfrm>
            <a:off x="3109913" y="5554663"/>
            <a:ext cx="7937" cy="4762"/>
          </a:xfrm>
          <a:custGeom>
            <a:avLst/>
            <a:gdLst>
              <a:gd name="T0" fmla="*/ 0 w 14"/>
              <a:gd name="T1" fmla="*/ 0 h 7"/>
              <a:gd name="T2" fmla="*/ 7937 w 14"/>
              <a:gd name="T3" fmla="*/ 4082 h 7"/>
              <a:gd name="T4" fmla="*/ 7370 w 14"/>
              <a:gd name="T5" fmla="*/ 4762 h 7"/>
              <a:gd name="T6" fmla="*/ 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0"/>
                </a:moveTo>
                <a:lnTo>
                  <a:pt x="14"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2" name="Freeform 261">
            <a:extLst>
              <a:ext uri="{FF2B5EF4-FFF2-40B4-BE49-F238E27FC236}">
                <a16:creationId xmlns:a16="http://schemas.microsoft.com/office/drawing/2014/main" id="{E767A053-25D4-4146-AF4A-87C3CAE6DE49}"/>
              </a:ext>
            </a:extLst>
          </p:cNvPr>
          <p:cNvSpPr>
            <a:spLocks/>
          </p:cNvSpPr>
          <p:nvPr/>
        </p:nvSpPr>
        <p:spPr bwMode="auto">
          <a:xfrm>
            <a:off x="3098800" y="5551488"/>
            <a:ext cx="17463" cy="15875"/>
          </a:xfrm>
          <a:custGeom>
            <a:avLst/>
            <a:gdLst>
              <a:gd name="T0" fmla="*/ 17463 w 34"/>
              <a:gd name="T1" fmla="*/ 7116 h 29"/>
              <a:gd name="T2" fmla="*/ 13868 w 34"/>
              <a:gd name="T3" fmla="*/ 15875 h 29"/>
              <a:gd name="T4" fmla="*/ 6677 w 34"/>
              <a:gd name="T5" fmla="*/ 12591 h 29"/>
              <a:gd name="T6" fmla="*/ 0 w 34"/>
              <a:gd name="T7" fmla="*/ 8759 h 29"/>
              <a:gd name="T8" fmla="*/ 4109 w 34"/>
              <a:gd name="T9" fmla="*/ 0 h 29"/>
              <a:gd name="T10" fmla="*/ 10786 w 34"/>
              <a:gd name="T11" fmla="*/ 3284 h 29"/>
              <a:gd name="T12" fmla="*/ 17463 w 34"/>
              <a:gd name="T13" fmla="*/ 711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34" y="13"/>
                </a:moveTo>
                <a:lnTo>
                  <a:pt x="27" y="29"/>
                </a:lnTo>
                <a:lnTo>
                  <a:pt x="13" y="23"/>
                </a:lnTo>
                <a:lnTo>
                  <a:pt x="0" y="16"/>
                </a:lnTo>
                <a:lnTo>
                  <a:pt x="8" y="0"/>
                </a:lnTo>
                <a:lnTo>
                  <a:pt x="21" y="6"/>
                </a:lnTo>
                <a:lnTo>
                  <a:pt x="34"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3" name="Freeform 262">
            <a:extLst>
              <a:ext uri="{FF2B5EF4-FFF2-40B4-BE49-F238E27FC236}">
                <a16:creationId xmlns:a16="http://schemas.microsoft.com/office/drawing/2014/main" id="{DC5AA51A-3275-0C46-A0ED-87A0D3B3AE96}"/>
              </a:ext>
            </a:extLst>
          </p:cNvPr>
          <p:cNvSpPr>
            <a:spLocks/>
          </p:cNvSpPr>
          <p:nvPr/>
        </p:nvSpPr>
        <p:spPr bwMode="auto">
          <a:xfrm>
            <a:off x="3105150" y="5564188"/>
            <a:ext cx="7938" cy="3175"/>
          </a:xfrm>
          <a:custGeom>
            <a:avLst/>
            <a:gdLst>
              <a:gd name="T0" fmla="*/ 0 w 14"/>
              <a:gd name="T1" fmla="*/ 0 h 7"/>
              <a:gd name="T2" fmla="*/ 7938 w 14"/>
              <a:gd name="T3" fmla="*/ 2721 h 7"/>
              <a:gd name="T4" fmla="*/ 7371 w 14"/>
              <a:gd name="T5" fmla="*/ 3175 h 7"/>
              <a:gd name="T6" fmla="*/ 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0"/>
                </a:moveTo>
                <a:lnTo>
                  <a:pt x="14"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4" name="Freeform 263">
            <a:extLst>
              <a:ext uri="{FF2B5EF4-FFF2-40B4-BE49-F238E27FC236}">
                <a16:creationId xmlns:a16="http://schemas.microsoft.com/office/drawing/2014/main" id="{F23147F9-801A-F747-997E-E5DC07A5AFA2}"/>
              </a:ext>
            </a:extLst>
          </p:cNvPr>
          <p:cNvSpPr>
            <a:spLocks/>
          </p:cNvSpPr>
          <p:nvPr/>
        </p:nvSpPr>
        <p:spPr bwMode="auto">
          <a:xfrm>
            <a:off x="3094038" y="5559425"/>
            <a:ext cx="19050" cy="15875"/>
          </a:xfrm>
          <a:custGeom>
            <a:avLst/>
            <a:gdLst>
              <a:gd name="T0" fmla="*/ 19050 w 35"/>
              <a:gd name="T1" fmla="*/ 7937 h 30"/>
              <a:gd name="T2" fmla="*/ 13607 w 35"/>
              <a:gd name="T3" fmla="*/ 15875 h 30"/>
              <a:gd name="T4" fmla="*/ 6531 w 35"/>
              <a:gd name="T5" fmla="*/ 12171 h 30"/>
              <a:gd name="T6" fmla="*/ 0 w 35"/>
              <a:gd name="T7" fmla="*/ 7937 h 30"/>
              <a:gd name="T8" fmla="*/ 5443 w 35"/>
              <a:gd name="T9" fmla="*/ 0 h 30"/>
              <a:gd name="T10" fmla="*/ 11974 w 35"/>
              <a:gd name="T11" fmla="*/ 4233 h 30"/>
              <a:gd name="T12" fmla="*/ 19050 w 35"/>
              <a:gd name="T13" fmla="*/ 7937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0">
                <a:moveTo>
                  <a:pt x="35" y="15"/>
                </a:moveTo>
                <a:lnTo>
                  <a:pt x="25" y="30"/>
                </a:lnTo>
                <a:lnTo>
                  <a:pt x="12" y="23"/>
                </a:lnTo>
                <a:lnTo>
                  <a:pt x="0" y="15"/>
                </a:lnTo>
                <a:lnTo>
                  <a:pt x="10" y="0"/>
                </a:lnTo>
                <a:lnTo>
                  <a:pt x="22" y="8"/>
                </a:lnTo>
                <a:lnTo>
                  <a:pt x="35"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5" name="Freeform 264">
            <a:extLst>
              <a:ext uri="{FF2B5EF4-FFF2-40B4-BE49-F238E27FC236}">
                <a16:creationId xmlns:a16="http://schemas.microsoft.com/office/drawing/2014/main" id="{D8703C2A-68D0-3E4D-82D6-2B3002345D92}"/>
              </a:ext>
            </a:extLst>
          </p:cNvPr>
          <p:cNvSpPr>
            <a:spLocks/>
          </p:cNvSpPr>
          <p:nvPr/>
        </p:nvSpPr>
        <p:spPr bwMode="auto">
          <a:xfrm>
            <a:off x="3100388" y="5572125"/>
            <a:ext cx="6350" cy="4763"/>
          </a:xfrm>
          <a:custGeom>
            <a:avLst/>
            <a:gdLst>
              <a:gd name="T0" fmla="*/ 0 w 13"/>
              <a:gd name="T1" fmla="*/ 0 h 8"/>
              <a:gd name="T2" fmla="*/ 6350 w 13"/>
              <a:gd name="T3" fmla="*/ 4168 h 8"/>
              <a:gd name="T4" fmla="*/ 5862 w 13"/>
              <a:gd name="T5" fmla="*/ 4763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2" y="8"/>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6" name="Freeform 265">
            <a:extLst>
              <a:ext uri="{FF2B5EF4-FFF2-40B4-BE49-F238E27FC236}">
                <a16:creationId xmlns:a16="http://schemas.microsoft.com/office/drawing/2014/main" id="{57B24D21-CCB2-BE4C-8914-29E891EF9855}"/>
              </a:ext>
            </a:extLst>
          </p:cNvPr>
          <p:cNvSpPr>
            <a:spLocks/>
          </p:cNvSpPr>
          <p:nvPr/>
        </p:nvSpPr>
        <p:spPr bwMode="auto">
          <a:xfrm>
            <a:off x="3089275" y="5567363"/>
            <a:ext cx="17463" cy="17462"/>
          </a:xfrm>
          <a:custGeom>
            <a:avLst/>
            <a:gdLst>
              <a:gd name="T0" fmla="*/ 17463 w 34"/>
              <a:gd name="T1" fmla="*/ 9277 h 32"/>
              <a:gd name="T2" fmla="*/ 11813 w 34"/>
              <a:gd name="T3" fmla="*/ 17462 h 32"/>
              <a:gd name="T4" fmla="*/ 6163 w 34"/>
              <a:gd name="T5" fmla="*/ 12551 h 32"/>
              <a:gd name="T6" fmla="*/ 0 w 34"/>
              <a:gd name="T7" fmla="*/ 7640 h 32"/>
              <a:gd name="T8" fmla="*/ 5136 w 34"/>
              <a:gd name="T9" fmla="*/ 0 h 32"/>
              <a:gd name="T10" fmla="*/ 11300 w 34"/>
              <a:gd name="T11" fmla="*/ 4911 h 32"/>
              <a:gd name="T12" fmla="*/ 17463 w 34"/>
              <a:gd name="T13" fmla="*/ 927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34" y="17"/>
                </a:moveTo>
                <a:lnTo>
                  <a:pt x="23" y="32"/>
                </a:lnTo>
                <a:lnTo>
                  <a:pt x="12" y="23"/>
                </a:lnTo>
                <a:lnTo>
                  <a:pt x="0" y="14"/>
                </a:lnTo>
                <a:lnTo>
                  <a:pt x="10" y="0"/>
                </a:lnTo>
                <a:lnTo>
                  <a:pt x="22" y="9"/>
                </a:lnTo>
                <a:lnTo>
                  <a:pt x="34"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7" name="Freeform 266">
            <a:extLst>
              <a:ext uri="{FF2B5EF4-FFF2-40B4-BE49-F238E27FC236}">
                <a16:creationId xmlns:a16="http://schemas.microsoft.com/office/drawing/2014/main" id="{522B7E62-103F-6B4C-8E58-3175D5B3E4CD}"/>
              </a:ext>
            </a:extLst>
          </p:cNvPr>
          <p:cNvSpPr>
            <a:spLocks/>
          </p:cNvSpPr>
          <p:nvPr/>
        </p:nvSpPr>
        <p:spPr bwMode="auto">
          <a:xfrm>
            <a:off x="3095625" y="5580063"/>
            <a:ext cx="4763" cy="4762"/>
          </a:xfrm>
          <a:custGeom>
            <a:avLst/>
            <a:gdLst>
              <a:gd name="T0" fmla="*/ 0 w 11"/>
              <a:gd name="T1" fmla="*/ 0 h 10"/>
              <a:gd name="T2" fmla="*/ 4763 w 11"/>
              <a:gd name="T3" fmla="*/ 4286 h 10"/>
              <a:gd name="T4" fmla="*/ 4763 w 11"/>
              <a:gd name="T5" fmla="*/ 4762 h 10"/>
              <a:gd name="T6" fmla="*/ 0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0"/>
                </a:moveTo>
                <a:lnTo>
                  <a:pt x="11" y="9"/>
                </a:lnTo>
                <a:lnTo>
                  <a:pt x="11" y="1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8" name="Freeform 267">
            <a:extLst>
              <a:ext uri="{FF2B5EF4-FFF2-40B4-BE49-F238E27FC236}">
                <a16:creationId xmlns:a16="http://schemas.microsoft.com/office/drawing/2014/main" id="{A368952C-EDAE-E041-A857-ED3D363BB8C5}"/>
              </a:ext>
            </a:extLst>
          </p:cNvPr>
          <p:cNvSpPr>
            <a:spLocks/>
          </p:cNvSpPr>
          <p:nvPr/>
        </p:nvSpPr>
        <p:spPr bwMode="auto">
          <a:xfrm>
            <a:off x="3082925" y="5573713"/>
            <a:ext cx="17463" cy="17462"/>
          </a:xfrm>
          <a:custGeom>
            <a:avLst/>
            <a:gdLst>
              <a:gd name="T0" fmla="*/ 17463 w 34"/>
              <a:gd name="T1" fmla="*/ 10583 h 33"/>
              <a:gd name="T2" fmla="*/ 11813 w 34"/>
              <a:gd name="T3" fmla="*/ 17462 h 33"/>
              <a:gd name="T4" fmla="*/ 5650 w 34"/>
              <a:gd name="T5" fmla="*/ 12170 h 33"/>
              <a:gd name="T6" fmla="*/ 0 w 34"/>
              <a:gd name="T7" fmla="*/ 6879 h 33"/>
              <a:gd name="T8" fmla="*/ 6163 w 34"/>
              <a:gd name="T9" fmla="*/ 0 h 33"/>
              <a:gd name="T10" fmla="*/ 11813 w 34"/>
              <a:gd name="T11" fmla="*/ 5292 h 33"/>
              <a:gd name="T12" fmla="*/ 17463 w 34"/>
              <a:gd name="T13" fmla="*/ 1058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34" y="20"/>
                </a:moveTo>
                <a:lnTo>
                  <a:pt x="23" y="33"/>
                </a:lnTo>
                <a:lnTo>
                  <a:pt x="11" y="23"/>
                </a:lnTo>
                <a:lnTo>
                  <a:pt x="0" y="13"/>
                </a:lnTo>
                <a:lnTo>
                  <a:pt x="12" y="0"/>
                </a:lnTo>
                <a:lnTo>
                  <a:pt x="23" y="10"/>
                </a:lnTo>
                <a:lnTo>
                  <a:pt x="34"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79" name="Freeform 268">
            <a:extLst>
              <a:ext uri="{FF2B5EF4-FFF2-40B4-BE49-F238E27FC236}">
                <a16:creationId xmlns:a16="http://schemas.microsoft.com/office/drawing/2014/main" id="{FCDA6276-DEAD-2D4B-930D-951699005617}"/>
              </a:ext>
            </a:extLst>
          </p:cNvPr>
          <p:cNvSpPr>
            <a:spLocks/>
          </p:cNvSpPr>
          <p:nvPr/>
        </p:nvSpPr>
        <p:spPr bwMode="auto">
          <a:xfrm>
            <a:off x="3089275" y="5586413"/>
            <a:ext cx="6350" cy="6350"/>
          </a:xfrm>
          <a:custGeom>
            <a:avLst/>
            <a:gdLst>
              <a:gd name="T0" fmla="*/ 0 w 12"/>
              <a:gd name="T1" fmla="*/ 0 h 11"/>
              <a:gd name="T2" fmla="*/ 6350 w 12"/>
              <a:gd name="T3" fmla="*/ 5773 h 11"/>
              <a:gd name="T4" fmla="*/ 5292 w 12"/>
              <a:gd name="T5" fmla="*/ 6350 h 11"/>
              <a:gd name="T6" fmla="*/ 0 w 12"/>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0"/>
                </a:moveTo>
                <a:lnTo>
                  <a:pt x="12" y="10"/>
                </a:lnTo>
                <a:lnTo>
                  <a:pt x="10" y="1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0" name="Freeform 269">
            <a:extLst>
              <a:ext uri="{FF2B5EF4-FFF2-40B4-BE49-F238E27FC236}">
                <a16:creationId xmlns:a16="http://schemas.microsoft.com/office/drawing/2014/main" id="{878232A6-2E73-A542-A423-25A2DCB2D60F}"/>
              </a:ext>
            </a:extLst>
          </p:cNvPr>
          <p:cNvSpPr>
            <a:spLocks/>
          </p:cNvSpPr>
          <p:nvPr/>
        </p:nvSpPr>
        <p:spPr bwMode="auto">
          <a:xfrm>
            <a:off x="3076575" y="5581650"/>
            <a:ext cx="17463" cy="17463"/>
          </a:xfrm>
          <a:custGeom>
            <a:avLst/>
            <a:gdLst>
              <a:gd name="T0" fmla="*/ 17463 w 33"/>
              <a:gd name="T1" fmla="*/ 11113 h 33"/>
              <a:gd name="T2" fmla="*/ 10584 w 33"/>
              <a:gd name="T3" fmla="*/ 17463 h 33"/>
              <a:gd name="T4" fmla="*/ 5292 w 33"/>
              <a:gd name="T5" fmla="*/ 11642 h 33"/>
              <a:gd name="T6" fmla="*/ 0 w 33"/>
              <a:gd name="T7" fmla="*/ 5821 h 33"/>
              <a:gd name="T8" fmla="*/ 6879 w 33"/>
              <a:gd name="T9" fmla="*/ 0 h 33"/>
              <a:gd name="T10" fmla="*/ 12171 w 33"/>
              <a:gd name="T11" fmla="*/ 5292 h 33"/>
              <a:gd name="T12" fmla="*/ 17463 w 33"/>
              <a:gd name="T13" fmla="*/ 1111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1"/>
                </a:moveTo>
                <a:lnTo>
                  <a:pt x="20" y="33"/>
                </a:lnTo>
                <a:lnTo>
                  <a:pt x="10" y="22"/>
                </a:lnTo>
                <a:lnTo>
                  <a:pt x="0" y="11"/>
                </a:lnTo>
                <a:lnTo>
                  <a:pt x="13" y="0"/>
                </a:lnTo>
                <a:lnTo>
                  <a:pt x="23" y="10"/>
                </a:lnTo>
                <a:lnTo>
                  <a:pt x="33" y="2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1" name="Freeform 270">
            <a:extLst>
              <a:ext uri="{FF2B5EF4-FFF2-40B4-BE49-F238E27FC236}">
                <a16:creationId xmlns:a16="http://schemas.microsoft.com/office/drawing/2014/main" id="{8A2B093B-2C81-B64F-8DC4-9FE81B6B9456}"/>
              </a:ext>
            </a:extLst>
          </p:cNvPr>
          <p:cNvSpPr>
            <a:spLocks/>
          </p:cNvSpPr>
          <p:nvPr/>
        </p:nvSpPr>
        <p:spPr bwMode="auto">
          <a:xfrm>
            <a:off x="3081338" y="5592763"/>
            <a:ext cx="6350" cy="6350"/>
          </a:xfrm>
          <a:custGeom>
            <a:avLst/>
            <a:gdLst>
              <a:gd name="T0" fmla="*/ 0 w 10"/>
              <a:gd name="T1" fmla="*/ 0 h 12"/>
              <a:gd name="T2" fmla="*/ 6350 w 10"/>
              <a:gd name="T3" fmla="*/ 5821 h 12"/>
              <a:gd name="T4" fmla="*/ 5715 w 10"/>
              <a:gd name="T5" fmla="*/ 6350 h 12"/>
              <a:gd name="T6" fmla="*/ 0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0"/>
                </a:moveTo>
                <a:lnTo>
                  <a:pt x="10" y="11"/>
                </a:lnTo>
                <a:lnTo>
                  <a:pt x="9" y="1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2" name="Freeform 271">
            <a:extLst>
              <a:ext uri="{FF2B5EF4-FFF2-40B4-BE49-F238E27FC236}">
                <a16:creationId xmlns:a16="http://schemas.microsoft.com/office/drawing/2014/main" id="{98D8FC5B-01C5-5A4E-9928-358452C7C777}"/>
              </a:ext>
            </a:extLst>
          </p:cNvPr>
          <p:cNvSpPr>
            <a:spLocks/>
          </p:cNvSpPr>
          <p:nvPr/>
        </p:nvSpPr>
        <p:spPr bwMode="auto">
          <a:xfrm>
            <a:off x="3070225" y="5586413"/>
            <a:ext cx="15875" cy="17462"/>
          </a:xfrm>
          <a:custGeom>
            <a:avLst/>
            <a:gdLst>
              <a:gd name="T0" fmla="*/ 15875 w 32"/>
              <a:gd name="T1" fmla="*/ 12326 h 34"/>
              <a:gd name="T2" fmla="*/ 8930 w 32"/>
              <a:gd name="T3" fmla="*/ 17462 h 34"/>
              <a:gd name="T4" fmla="*/ 4465 w 32"/>
              <a:gd name="T5" fmla="*/ 11813 h 34"/>
              <a:gd name="T6" fmla="*/ 0 w 32"/>
              <a:gd name="T7" fmla="*/ 5649 h 34"/>
              <a:gd name="T8" fmla="*/ 7441 w 32"/>
              <a:gd name="T9" fmla="*/ 0 h 34"/>
              <a:gd name="T10" fmla="*/ 11410 w 32"/>
              <a:gd name="T11" fmla="*/ 6163 h 34"/>
              <a:gd name="T12" fmla="*/ 15875 w 32"/>
              <a:gd name="T13" fmla="*/ 1232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32" y="24"/>
                </a:moveTo>
                <a:lnTo>
                  <a:pt x="18" y="34"/>
                </a:lnTo>
                <a:lnTo>
                  <a:pt x="9" y="23"/>
                </a:lnTo>
                <a:lnTo>
                  <a:pt x="0" y="11"/>
                </a:lnTo>
                <a:lnTo>
                  <a:pt x="15" y="0"/>
                </a:lnTo>
                <a:lnTo>
                  <a:pt x="23" y="12"/>
                </a:lnTo>
                <a:lnTo>
                  <a:pt x="3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3" name="Freeform 272">
            <a:extLst>
              <a:ext uri="{FF2B5EF4-FFF2-40B4-BE49-F238E27FC236}">
                <a16:creationId xmlns:a16="http://schemas.microsoft.com/office/drawing/2014/main" id="{7CA670C9-21FE-2241-8868-864A0AD53C1F}"/>
              </a:ext>
            </a:extLst>
          </p:cNvPr>
          <p:cNvSpPr>
            <a:spLocks/>
          </p:cNvSpPr>
          <p:nvPr/>
        </p:nvSpPr>
        <p:spPr bwMode="auto">
          <a:xfrm>
            <a:off x="3074988" y="5599113"/>
            <a:ext cx="4762" cy="6350"/>
          </a:xfrm>
          <a:custGeom>
            <a:avLst/>
            <a:gdLst>
              <a:gd name="T0" fmla="*/ 0 w 9"/>
              <a:gd name="T1" fmla="*/ 0 h 13"/>
              <a:gd name="T2" fmla="*/ 4762 w 9"/>
              <a:gd name="T3" fmla="*/ 5373 h 13"/>
              <a:gd name="T4" fmla="*/ 4233 w 9"/>
              <a:gd name="T5" fmla="*/ 6350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1"/>
                </a:lnTo>
                <a:lnTo>
                  <a:pt x="8"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4" name="Freeform 273">
            <a:extLst>
              <a:ext uri="{FF2B5EF4-FFF2-40B4-BE49-F238E27FC236}">
                <a16:creationId xmlns:a16="http://schemas.microsoft.com/office/drawing/2014/main" id="{687B2018-31C6-634F-8375-1A96A8566602}"/>
              </a:ext>
            </a:extLst>
          </p:cNvPr>
          <p:cNvSpPr>
            <a:spLocks/>
          </p:cNvSpPr>
          <p:nvPr/>
        </p:nvSpPr>
        <p:spPr bwMode="auto">
          <a:xfrm>
            <a:off x="3062288" y="5591175"/>
            <a:ext cx="15875" cy="19050"/>
          </a:xfrm>
          <a:custGeom>
            <a:avLst/>
            <a:gdLst>
              <a:gd name="T0" fmla="*/ 15875 w 31"/>
              <a:gd name="T1" fmla="*/ 14568 h 34"/>
              <a:gd name="T2" fmla="*/ 8194 w 31"/>
              <a:gd name="T3" fmla="*/ 19050 h 34"/>
              <a:gd name="T4" fmla="*/ 3585 w 31"/>
              <a:gd name="T5" fmla="*/ 12326 h 34"/>
              <a:gd name="T6" fmla="*/ 0 w 31"/>
              <a:gd name="T7" fmla="*/ 5043 h 34"/>
              <a:gd name="T8" fmla="*/ 8194 w 31"/>
              <a:gd name="T9" fmla="*/ 0 h 34"/>
              <a:gd name="T10" fmla="*/ 11778 w 31"/>
              <a:gd name="T11" fmla="*/ 7284 h 34"/>
              <a:gd name="T12" fmla="*/ 15875 w 31"/>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31" y="26"/>
                </a:moveTo>
                <a:lnTo>
                  <a:pt x="16" y="34"/>
                </a:lnTo>
                <a:lnTo>
                  <a:pt x="7" y="22"/>
                </a:lnTo>
                <a:lnTo>
                  <a:pt x="0" y="9"/>
                </a:lnTo>
                <a:lnTo>
                  <a:pt x="16" y="0"/>
                </a:lnTo>
                <a:lnTo>
                  <a:pt x="23" y="13"/>
                </a:lnTo>
                <a:lnTo>
                  <a:pt x="3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5" name="Freeform 274">
            <a:extLst>
              <a:ext uri="{FF2B5EF4-FFF2-40B4-BE49-F238E27FC236}">
                <a16:creationId xmlns:a16="http://schemas.microsoft.com/office/drawing/2014/main" id="{B8C83AD0-E443-E745-BEFF-C386918706F7}"/>
              </a:ext>
            </a:extLst>
          </p:cNvPr>
          <p:cNvSpPr>
            <a:spLocks/>
          </p:cNvSpPr>
          <p:nvPr/>
        </p:nvSpPr>
        <p:spPr bwMode="auto">
          <a:xfrm>
            <a:off x="3065463" y="5603875"/>
            <a:ext cx="4762" cy="6350"/>
          </a:xfrm>
          <a:custGeom>
            <a:avLst/>
            <a:gdLst>
              <a:gd name="T0" fmla="*/ 0 w 9"/>
              <a:gd name="T1" fmla="*/ 0 h 13"/>
              <a:gd name="T2" fmla="*/ 4762 w 9"/>
              <a:gd name="T3" fmla="*/ 5862 h 13"/>
              <a:gd name="T4" fmla="*/ 3704 w 9"/>
              <a:gd name="T5" fmla="*/ 6350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2"/>
                </a:lnTo>
                <a:lnTo>
                  <a:pt x="7"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6" name="Freeform 275">
            <a:extLst>
              <a:ext uri="{FF2B5EF4-FFF2-40B4-BE49-F238E27FC236}">
                <a16:creationId xmlns:a16="http://schemas.microsoft.com/office/drawing/2014/main" id="{E5769FBD-54CC-3F43-A923-2B0C4BF4F5C0}"/>
              </a:ext>
            </a:extLst>
          </p:cNvPr>
          <p:cNvSpPr>
            <a:spLocks/>
          </p:cNvSpPr>
          <p:nvPr/>
        </p:nvSpPr>
        <p:spPr bwMode="auto">
          <a:xfrm>
            <a:off x="3054350" y="5595938"/>
            <a:ext cx="15875" cy="19050"/>
          </a:xfrm>
          <a:custGeom>
            <a:avLst/>
            <a:gdLst>
              <a:gd name="T0" fmla="*/ 15875 w 29"/>
              <a:gd name="T1" fmla="*/ 14568 h 34"/>
              <a:gd name="T2" fmla="*/ 7116 w 29"/>
              <a:gd name="T3" fmla="*/ 19050 h 34"/>
              <a:gd name="T4" fmla="*/ 3832 w 29"/>
              <a:gd name="T5" fmla="*/ 11206 h 34"/>
              <a:gd name="T6" fmla="*/ 0 w 29"/>
              <a:gd name="T7" fmla="*/ 3922 h 34"/>
              <a:gd name="T8" fmla="*/ 8759 w 29"/>
              <a:gd name="T9" fmla="*/ 0 h 34"/>
              <a:gd name="T10" fmla="*/ 12043 w 29"/>
              <a:gd name="T11" fmla="*/ 7284 h 34"/>
              <a:gd name="T12" fmla="*/ 15875 w 29"/>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4">
                <a:moveTo>
                  <a:pt x="29" y="26"/>
                </a:moveTo>
                <a:lnTo>
                  <a:pt x="13" y="34"/>
                </a:lnTo>
                <a:lnTo>
                  <a:pt x="7" y="20"/>
                </a:lnTo>
                <a:lnTo>
                  <a:pt x="0" y="7"/>
                </a:lnTo>
                <a:lnTo>
                  <a:pt x="16" y="0"/>
                </a:lnTo>
                <a:lnTo>
                  <a:pt x="22" y="13"/>
                </a:lnTo>
                <a:lnTo>
                  <a:pt x="29"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7" name="Freeform 276">
            <a:extLst>
              <a:ext uri="{FF2B5EF4-FFF2-40B4-BE49-F238E27FC236}">
                <a16:creationId xmlns:a16="http://schemas.microsoft.com/office/drawing/2014/main" id="{A938EF32-F1CA-754D-B73E-60310C4E8C5E}"/>
              </a:ext>
            </a:extLst>
          </p:cNvPr>
          <p:cNvSpPr>
            <a:spLocks/>
          </p:cNvSpPr>
          <p:nvPr/>
        </p:nvSpPr>
        <p:spPr bwMode="auto">
          <a:xfrm>
            <a:off x="3057525" y="5607050"/>
            <a:ext cx="3175" cy="7938"/>
          </a:xfrm>
          <a:custGeom>
            <a:avLst/>
            <a:gdLst>
              <a:gd name="T0" fmla="*/ 0 w 6"/>
              <a:gd name="T1" fmla="*/ 0 h 14"/>
              <a:gd name="T2" fmla="*/ 3175 w 6"/>
              <a:gd name="T3" fmla="*/ 7938 h 14"/>
              <a:gd name="T4" fmla="*/ 2646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4"/>
                </a:lnTo>
                <a:lnTo>
                  <a:pt x="5"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8" name="Freeform 277">
            <a:extLst>
              <a:ext uri="{FF2B5EF4-FFF2-40B4-BE49-F238E27FC236}">
                <a16:creationId xmlns:a16="http://schemas.microsoft.com/office/drawing/2014/main" id="{A2F4893B-4429-054E-9C38-163E2E1F2969}"/>
              </a:ext>
            </a:extLst>
          </p:cNvPr>
          <p:cNvSpPr>
            <a:spLocks/>
          </p:cNvSpPr>
          <p:nvPr/>
        </p:nvSpPr>
        <p:spPr bwMode="auto">
          <a:xfrm>
            <a:off x="3046413" y="5600700"/>
            <a:ext cx="14287" cy="17463"/>
          </a:xfrm>
          <a:custGeom>
            <a:avLst/>
            <a:gdLst>
              <a:gd name="T0" fmla="*/ 14287 w 27"/>
              <a:gd name="T1" fmla="*/ 14288 h 33"/>
              <a:gd name="T2" fmla="*/ 5291 w 27"/>
              <a:gd name="T3" fmla="*/ 17463 h 33"/>
              <a:gd name="T4" fmla="*/ 2117 w 27"/>
              <a:gd name="T5" fmla="*/ 10584 h 33"/>
              <a:gd name="T6" fmla="*/ 0 w 27"/>
              <a:gd name="T7" fmla="*/ 3175 h 33"/>
              <a:gd name="T8" fmla="*/ 8466 w 27"/>
              <a:gd name="T9" fmla="*/ 0 h 33"/>
              <a:gd name="T10" fmla="*/ 11641 w 27"/>
              <a:gd name="T11" fmla="*/ 6879 h 33"/>
              <a:gd name="T12" fmla="*/ 14287 w 27"/>
              <a:gd name="T13" fmla="*/ 142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27" y="27"/>
                </a:moveTo>
                <a:lnTo>
                  <a:pt x="10" y="33"/>
                </a:lnTo>
                <a:lnTo>
                  <a:pt x="4" y="20"/>
                </a:lnTo>
                <a:lnTo>
                  <a:pt x="0" y="6"/>
                </a:lnTo>
                <a:lnTo>
                  <a:pt x="16" y="0"/>
                </a:lnTo>
                <a:lnTo>
                  <a:pt x="22" y="13"/>
                </a:lnTo>
                <a:lnTo>
                  <a:pt x="27"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89" name="Freeform 278">
            <a:extLst>
              <a:ext uri="{FF2B5EF4-FFF2-40B4-BE49-F238E27FC236}">
                <a16:creationId xmlns:a16="http://schemas.microsoft.com/office/drawing/2014/main" id="{EC4D5B7E-DC74-3049-90C4-62224B96A699}"/>
              </a:ext>
            </a:extLst>
          </p:cNvPr>
          <p:cNvSpPr>
            <a:spLocks/>
          </p:cNvSpPr>
          <p:nvPr/>
        </p:nvSpPr>
        <p:spPr bwMode="auto">
          <a:xfrm>
            <a:off x="3048000" y="5610225"/>
            <a:ext cx="3175" cy="7938"/>
          </a:xfrm>
          <a:custGeom>
            <a:avLst/>
            <a:gdLst>
              <a:gd name="T0" fmla="*/ 0 w 6"/>
              <a:gd name="T1" fmla="*/ 0 h 14"/>
              <a:gd name="T2" fmla="*/ 3175 w 6"/>
              <a:gd name="T3" fmla="*/ 7371 h 14"/>
              <a:gd name="T4" fmla="*/ 2646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3"/>
                </a:lnTo>
                <a:lnTo>
                  <a:pt x="5"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0" name="Freeform 279">
            <a:extLst>
              <a:ext uri="{FF2B5EF4-FFF2-40B4-BE49-F238E27FC236}">
                <a16:creationId xmlns:a16="http://schemas.microsoft.com/office/drawing/2014/main" id="{A2F36D97-891B-4544-A910-99E8FAB87848}"/>
              </a:ext>
            </a:extLst>
          </p:cNvPr>
          <p:cNvSpPr>
            <a:spLocks/>
          </p:cNvSpPr>
          <p:nvPr/>
        </p:nvSpPr>
        <p:spPr bwMode="auto">
          <a:xfrm>
            <a:off x="3036888" y="5602288"/>
            <a:ext cx="14287" cy="19050"/>
          </a:xfrm>
          <a:custGeom>
            <a:avLst/>
            <a:gdLst>
              <a:gd name="T0" fmla="*/ 14287 w 26"/>
              <a:gd name="T1" fmla="*/ 16249 h 34"/>
              <a:gd name="T2" fmla="*/ 4396 w 26"/>
              <a:gd name="T3" fmla="*/ 19050 h 34"/>
              <a:gd name="T4" fmla="*/ 2748 w 26"/>
              <a:gd name="T5" fmla="*/ 10646 h 34"/>
              <a:gd name="T6" fmla="*/ 0 w 26"/>
              <a:gd name="T7" fmla="*/ 2801 h 34"/>
              <a:gd name="T8" fmla="*/ 9891 w 26"/>
              <a:gd name="T9" fmla="*/ 0 h 34"/>
              <a:gd name="T10" fmla="*/ 11540 w 26"/>
              <a:gd name="T11" fmla="*/ 8404 h 34"/>
              <a:gd name="T12" fmla="*/ 14287 w 26"/>
              <a:gd name="T13" fmla="*/ 1624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4">
                <a:moveTo>
                  <a:pt x="26" y="29"/>
                </a:moveTo>
                <a:lnTo>
                  <a:pt x="8" y="34"/>
                </a:lnTo>
                <a:lnTo>
                  <a:pt x="5" y="19"/>
                </a:lnTo>
                <a:lnTo>
                  <a:pt x="0" y="5"/>
                </a:lnTo>
                <a:lnTo>
                  <a:pt x="18" y="0"/>
                </a:lnTo>
                <a:lnTo>
                  <a:pt x="21" y="15"/>
                </a:lnTo>
                <a:lnTo>
                  <a:pt x="26"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1" name="Freeform 280">
            <a:extLst>
              <a:ext uri="{FF2B5EF4-FFF2-40B4-BE49-F238E27FC236}">
                <a16:creationId xmlns:a16="http://schemas.microsoft.com/office/drawing/2014/main" id="{472CA029-64DA-074E-B59D-E4923EBEB15B}"/>
              </a:ext>
            </a:extLst>
          </p:cNvPr>
          <p:cNvSpPr>
            <a:spLocks/>
          </p:cNvSpPr>
          <p:nvPr/>
        </p:nvSpPr>
        <p:spPr bwMode="auto">
          <a:xfrm>
            <a:off x="3040063" y="5613400"/>
            <a:ext cx="1587" cy="7938"/>
          </a:xfrm>
          <a:custGeom>
            <a:avLst/>
            <a:gdLst>
              <a:gd name="T0" fmla="*/ 0 w 3"/>
              <a:gd name="T1" fmla="*/ 0 h 15"/>
              <a:gd name="T2" fmla="*/ 1587 w 3"/>
              <a:gd name="T3" fmla="*/ 7938 h 15"/>
              <a:gd name="T4" fmla="*/ 529 w 3"/>
              <a:gd name="T5" fmla="*/ 7938 h 15"/>
              <a:gd name="T6" fmla="*/ 0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0" y="0"/>
                </a:moveTo>
                <a:lnTo>
                  <a:pt x="3" y="15"/>
                </a:lnTo>
                <a:lnTo>
                  <a:pt x="1"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2" name="Freeform 281">
            <a:extLst>
              <a:ext uri="{FF2B5EF4-FFF2-40B4-BE49-F238E27FC236}">
                <a16:creationId xmlns:a16="http://schemas.microsoft.com/office/drawing/2014/main" id="{0BDA8E68-F481-414B-B58B-D563634FF6AC}"/>
              </a:ext>
            </a:extLst>
          </p:cNvPr>
          <p:cNvSpPr>
            <a:spLocks/>
          </p:cNvSpPr>
          <p:nvPr/>
        </p:nvSpPr>
        <p:spPr bwMode="auto">
          <a:xfrm>
            <a:off x="3028950" y="5605463"/>
            <a:ext cx="11113" cy="15875"/>
          </a:xfrm>
          <a:custGeom>
            <a:avLst/>
            <a:gdLst>
              <a:gd name="T0" fmla="*/ 11113 w 22"/>
              <a:gd name="T1" fmla="*/ 14851 h 31"/>
              <a:gd name="T2" fmla="*/ 2021 w 22"/>
              <a:gd name="T3" fmla="*/ 15875 h 31"/>
              <a:gd name="T4" fmla="*/ 1010 w 22"/>
              <a:gd name="T5" fmla="*/ 8706 h 31"/>
              <a:gd name="T6" fmla="*/ 0 w 22"/>
              <a:gd name="T7" fmla="*/ 1024 h 31"/>
              <a:gd name="T8" fmla="*/ 9092 w 22"/>
              <a:gd name="T9" fmla="*/ 0 h 31"/>
              <a:gd name="T10" fmla="*/ 10608 w 22"/>
              <a:gd name="T11" fmla="*/ 7169 h 31"/>
              <a:gd name="T12" fmla="*/ 11113 w 22"/>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22" y="29"/>
                </a:moveTo>
                <a:lnTo>
                  <a:pt x="4" y="31"/>
                </a:lnTo>
                <a:lnTo>
                  <a:pt x="2" y="17"/>
                </a:lnTo>
                <a:lnTo>
                  <a:pt x="0" y="2"/>
                </a:lnTo>
                <a:lnTo>
                  <a:pt x="18" y="0"/>
                </a:lnTo>
                <a:lnTo>
                  <a:pt x="21" y="14"/>
                </a:lnTo>
                <a:lnTo>
                  <a:pt x="22"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3" name="Freeform 282">
            <a:extLst>
              <a:ext uri="{FF2B5EF4-FFF2-40B4-BE49-F238E27FC236}">
                <a16:creationId xmlns:a16="http://schemas.microsoft.com/office/drawing/2014/main" id="{C45CA61A-18C5-B14A-98BA-5F606AF4EC2C}"/>
              </a:ext>
            </a:extLst>
          </p:cNvPr>
          <p:cNvSpPr>
            <a:spLocks/>
          </p:cNvSpPr>
          <p:nvPr/>
        </p:nvSpPr>
        <p:spPr bwMode="auto">
          <a:xfrm>
            <a:off x="3030538" y="5614988"/>
            <a:ext cx="1587" cy="6350"/>
          </a:xfrm>
          <a:custGeom>
            <a:avLst/>
            <a:gdLst>
              <a:gd name="T0" fmla="*/ 0 w 2"/>
              <a:gd name="T1" fmla="*/ 0 h 14"/>
              <a:gd name="T2" fmla="*/ 1587 w 2"/>
              <a:gd name="T3" fmla="*/ 6350 h 14"/>
              <a:gd name="T4" fmla="*/ 794 w 2"/>
              <a:gd name="T5" fmla="*/ 6350 h 14"/>
              <a:gd name="T6" fmla="*/ 0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0"/>
                </a:moveTo>
                <a:lnTo>
                  <a:pt x="2" y="14"/>
                </a:lnTo>
                <a:lnTo>
                  <a:pt x="1"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4" name="Freeform 283">
            <a:extLst>
              <a:ext uri="{FF2B5EF4-FFF2-40B4-BE49-F238E27FC236}">
                <a16:creationId xmlns:a16="http://schemas.microsoft.com/office/drawing/2014/main" id="{ADDB6D65-2C10-1149-A7E6-F52FCD3C13A0}"/>
              </a:ext>
            </a:extLst>
          </p:cNvPr>
          <p:cNvSpPr>
            <a:spLocks/>
          </p:cNvSpPr>
          <p:nvPr/>
        </p:nvSpPr>
        <p:spPr bwMode="auto">
          <a:xfrm>
            <a:off x="3019425" y="5607050"/>
            <a:ext cx="11113" cy="15875"/>
          </a:xfrm>
          <a:custGeom>
            <a:avLst/>
            <a:gdLst>
              <a:gd name="T0" fmla="*/ 11113 w 21"/>
              <a:gd name="T1" fmla="*/ 14851 h 31"/>
              <a:gd name="T2" fmla="*/ 1058 w 21"/>
              <a:gd name="T3" fmla="*/ 15875 h 31"/>
              <a:gd name="T4" fmla="*/ 529 w 21"/>
              <a:gd name="T5" fmla="*/ 8194 h 31"/>
              <a:gd name="T6" fmla="*/ 0 w 21"/>
              <a:gd name="T7" fmla="*/ 512 h 31"/>
              <a:gd name="T8" fmla="*/ 10055 w 21"/>
              <a:gd name="T9" fmla="*/ 0 h 31"/>
              <a:gd name="T10" fmla="*/ 10584 w 21"/>
              <a:gd name="T11" fmla="*/ 7681 h 31"/>
              <a:gd name="T12" fmla="*/ 11113 w 21"/>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1">
                <a:moveTo>
                  <a:pt x="21" y="29"/>
                </a:moveTo>
                <a:lnTo>
                  <a:pt x="2" y="31"/>
                </a:lnTo>
                <a:lnTo>
                  <a:pt x="1" y="16"/>
                </a:lnTo>
                <a:lnTo>
                  <a:pt x="0" y="1"/>
                </a:lnTo>
                <a:lnTo>
                  <a:pt x="19" y="0"/>
                </a:lnTo>
                <a:lnTo>
                  <a:pt x="20" y="15"/>
                </a:lnTo>
                <a:lnTo>
                  <a:pt x="21"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5" name="Freeform 284">
            <a:extLst>
              <a:ext uri="{FF2B5EF4-FFF2-40B4-BE49-F238E27FC236}">
                <a16:creationId xmlns:a16="http://schemas.microsoft.com/office/drawing/2014/main" id="{815CE6DF-610C-D840-9FB3-4FED32C04FBF}"/>
              </a:ext>
            </a:extLst>
          </p:cNvPr>
          <p:cNvSpPr>
            <a:spLocks/>
          </p:cNvSpPr>
          <p:nvPr/>
        </p:nvSpPr>
        <p:spPr bwMode="auto">
          <a:xfrm>
            <a:off x="3019425" y="5614988"/>
            <a:ext cx="1588" cy="7937"/>
          </a:xfrm>
          <a:custGeom>
            <a:avLst/>
            <a:gdLst>
              <a:gd name="T0" fmla="*/ 0 w 1"/>
              <a:gd name="T1" fmla="*/ 0 h 15"/>
              <a:gd name="T2" fmla="*/ 1588 w 1"/>
              <a:gd name="T3" fmla="*/ 7937 h 15"/>
              <a:gd name="T4" fmla="*/ 0 w 1"/>
              <a:gd name="T5" fmla="*/ 7937 h 15"/>
              <a:gd name="T6" fmla="*/ 0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0" y="0"/>
                </a:moveTo>
                <a:lnTo>
                  <a:pt x="1" y="15"/>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6" name="Freeform 285">
            <a:extLst>
              <a:ext uri="{FF2B5EF4-FFF2-40B4-BE49-F238E27FC236}">
                <a16:creationId xmlns:a16="http://schemas.microsoft.com/office/drawing/2014/main" id="{9663030A-A4CA-534F-A5E5-5FA5CD059A4B}"/>
              </a:ext>
            </a:extLst>
          </p:cNvPr>
          <p:cNvSpPr>
            <a:spLocks/>
          </p:cNvSpPr>
          <p:nvPr/>
        </p:nvSpPr>
        <p:spPr bwMode="auto">
          <a:xfrm>
            <a:off x="1957388" y="5607050"/>
            <a:ext cx="1062037" cy="15875"/>
          </a:xfrm>
          <a:custGeom>
            <a:avLst/>
            <a:gdLst>
              <a:gd name="T0" fmla="*/ 1062037 w 2008"/>
              <a:gd name="T1" fmla="*/ 15875 h 30"/>
              <a:gd name="T2" fmla="*/ 0 w 2008"/>
              <a:gd name="T3" fmla="*/ 15875 h 30"/>
              <a:gd name="T4" fmla="*/ 0 w 2008"/>
              <a:gd name="T5" fmla="*/ 7937 h 30"/>
              <a:gd name="T6" fmla="*/ 0 w 2008"/>
              <a:gd name="T7" fmla="*/ 0 h 30"/>
              <a:gd name="T8" fmla="*/ 1062037 w 2008"/>
              <a:gd name="T9" fmla="*/ 0 h 30"/>
              <a:gd name="T10" fmla="*/ 1062037 w 2008"/>
              <a:gd name="T11" fmla="*/ 7937 h 30"/>
              <a:gd name="T12" fmla="*/ 1062037 w 2008"/>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8" h="30">
                <a:moveTo>
                  <a:pt x="2008" y="30"/>
                </a:moveTo>
                <a:lnTo>
                  <a:pt x="0" y="30"/>
                </a:lnTo>
                <a:lnTo>
                  <a:pt x="0" y="15"/>
                </a:lnTo>
                <a:lnTo>
                  <a:pt x="0" y="0"/>
                </a:lnTo>
                <a:lnTo>
                  <a:pt x="2008" y="0"/>
                </a:lnTo>
                <a:lnTo>
                  <a:pt x="2008" y="15"/>
                </a:lnTo>
                <a:lnTo>
                  <a:pt x="200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7" name="Rectangle 286">
            <a:extLst>
              <a:ext uri="{FF2B5EF4-FFF2-40B4-BE49-F238E27FC236}">
                <a16:creationId xmlns:a16="http://schemas.microsoft.com/office/drawing/2014/main" id="{A79302CE-9A10-1448-B2DC-79DE667E7DAF}"/>
              </a:ext>
            </a:extLst>
          </p:cNvPr>
          <p:cNvSpPr>
            <a:spLocks noChangeArrowheads="1"/>
          </p:cNvSpPr>
          <p:nvPr/>
        </p:nvSpPr>
        <p:spPr bwMode="auto">
          <a:xfrm>
            <a:off x="1500188" y="3759200"/>
            <a:ext cx="9239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Reservoir</a:t>
            </a:r>
            <a:endParaRPr lang="nl-NL" altLang="de-DE"/>
          </a:p>
        </p:txBody>
      </p:sp>
      <p:sp>
        <p:nvSpPr>
          <p:cNvPr id="35098" name="Freeform 287">
            <a:extLst>
              <a:ext uri="{FF2B5EF4-FFF2-40B4-BE49-F238E27FC236}">
                <a16:creationId xmlns:a16="http://schemas.microsoft.com/office/drawing/2014/main" id="{31354775-5DA5-8245-A402-C31F4A572B15}"/>
              </a:ext>
            </a:extLst>
          </p:cNvPr>
          <p:cNvSpPr>
            <a:spLocks/>
          </p:cNvSpPr>
          <p:nvPr/>
        </p:nvSpPr>
        <p:spPr bwMode="auto">
          <a:xfrm>
            <a:off x="4333875" y="1492250"/>
            <a:ext cx="2319338" cy="1890713"/>
          </a:xfrm>
          <a:custGeom>
            <a:avLst/>
            <a:gdLst>
              <a:gd name="T0" fmla="*/ 97367 w 4383"/>
              <a:gd name="T1" fmla="*/ 1890713 h 3573"/>
              <a:gd name="T2" fmla="*/ 77258 w 4383"/>
              <a:gd name="T3" fmla="*/ 1888596 h 3573"/>
              <a:gd name="T4" fmla="*/ 59267 w 4383"/>
              <a:gd name="T5" fmla="*/ 1882775 h 3573"/>
              <a:gd name="T6" fmla="*/ 42333 w 4383"/>
              <a:gd name="T7" fmla="*/ 1874309 h 3573"/>
              <a:gd name="T8" fmla="*/ 28046 w 4383"/>
              <a:gd name="T9" fmla="*/ 1862138 h 3573"/>
              <a:gd name="T10" fmla="*/ 16404 w 4383"/>
              <a:gd name="T11" fmla="*/ 1847850 h 3573"/>
              <a:gd name="T12" fmla="*/ 7408 w 4383"/>
              <a:gd name="T13" fmla="*/ 1830917 h 3573"/>
              <a:gd name="T14" fmla="*/ 2117 w 4383"/>
              <a:gd name="T15" fmla="*/ 1812925 h 3573"/>
              <a:gd name="T16" fmla="*/ 0 w 4383"/>
              <a:gd name="T17" fmla="*/ 1793875 h 3573"/>
              <a:gd name="T18" fmla="*/ 0 w 4383"/>
              <a:gd name="T19" fmla="*/ 87313 h 3573"/>
              <a:gd name="T20" fmla="*/ 4233 w 4383"/>
              <a:gd name="T21" fmla="*/ 68263 h 3573"/>
              <a:gd name="T22" fmla="*/ 11113 w 4383"/>
              <a:gd name="T23" fmla="*/ 50800 h 3573"/>
              <a:gd name="T24" fmla="*/ 21696 w 4383"/>
              <a:gd name="T25" fmla="*/ 34925 h 3573"/>
              <a:gd name="T26" fmla="*/ 34925 w 4383"/>
              <a:gd name="T27" fmla="*/ 22225 h 3573"/>
              <a:gd name="T28" fmla="*/ 50271 w 4383"/>
              <a:gd name="T29" fmla="*/ 11642 h 3573"/>
              <a:gd name="T30" fmla="*/ 67733 w 4383"/>
              <a:gd name="T31" fmla="*/ 4763 h 3573"/>
              <a:gd name="T32" fmla="*/ 87313 w 4383"/>
              <a:gd name="T33" fmla="*/ 0 h 3573"/>
              <a:gd name="T34" fmla="*/ 2221971 w 4383"/>
              <a:gd name="T35" fmla="*/ 0 h 3573"/>
              <a:gd name="T36" fmla="*/ 2241021 w 4383"/>
              <a:gd name="T37" fmla="*/ 2117 h 3573"/>
              <a:gd name="T38" fmla="*/ 2260071 w 4383"/>
              <a:gd name="T39" fmla="*/ 7408 h 3573"/>
              <a:gd name="T40" fmla="*/ 2275946 w 4383"/>
              <a:gd name="T41" fmla="*/ 16404 h 3573"/>
              <a:gd name="T42" fmla="*/ 2290763 w 4383"/>
              <a:gd name="T43" fmla="*/ 28046 h 3573"/>
              <a:gd name="T44" fmla="*/ 2302405 w 4383"/>
              <a:gd name="T45" fmla="*/ 42333 h 3573"/>
              <a:gd name="T46" fmla="*/ 2311930 w 4383"/>
              <a:gd name="T47" fmla="*/ 59267 h 3573"/>
              <a:gd name="T48" fmla="*/ 2317221 w 4383"/>
              <a:gd name="T49" fmla="*/ 77258 h 3573"/>
              <a:gd name="T50" fmla="*/ 2319338 w 4383"/>
              <a:gd name="T51" fmla="*/ 97367 h 3573"/>
              <a:gd name="T52" fmla="*/ 2318809 w 4383"/>
              <a:gd name="T53" fmla="*/ 1803400 h 3573"/>
              <a:gd name="T54" fmla="*/ 2314575 w 4383"/>
              <a:gd name="T55" fmla="*/ 1822450 h 3573"/>
              <a:gd name="T56" fmla="*/ 2307167 w 4383"/>
              <a:gd name="T57" fmla="*/ 1839913 h 3573"/>
              <a:gd name="T58" fmla="*/ 2296584 w 4383"/>
              <a:gd name="T59" fmla="*/ 1855259 h 3573"/>
              <a:gd name="T60" fmla="*/ 2283884 w 4383"/>
              <a:gd name="T61" fmla="*/ 1868488 h 3573"/>
              <a:gd name="T62" fmla="*/ 2268009 w 4383"/>
              <a:gd name="T63" fmla="*/ 1879071 h 3573"/>
              <a:gd name="T64" fmla="*/ 2250546 w 4383"/>
              <a:gd name="T65" fmla="*/ 1886480 h 3573"/>
              <a:gd name="T66" fmla="*/ 2232025 w 4383"/>
              <a:gd name="T67" fmla="*/ 1890184 h 3573"/>
              <a:gd name="T68" fmla="*/ 1159404 w 4383"/>
              <a:gd name="T69" fmla="*/ 1890713 h 3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83" h="3573">
                <a:moveTo>
                  <a:pt x="2191" y="3573"/>
                </a:moveTo>
                <a:lnTo>
                  <a:pt x="184" y="3573"/>
                </a:lnTo>
                <a:lnTo>
                  <a:pt x="165" y="3572"/>
                </a:lnTo>
                <a:lnTo>
                  <a:pt x="146" y="3569"/>
                </a:lnTo>
                <a:lnTo>
                  <a:pt x="128" y="3565"/>
                </a:lnTo>
                <a:lnTo>
                  <a:pt x="112" y="3558"/>
                </a:lnTo>
                <a:lnTo>
                  <a:pt x="95" y="3551"/>
                </a:lnTo>
                <a:lnTo>
                  <a:pt x="80" y="3542"/>
                </a:lnTo>
                <a:lnTo>
                  <a:pt x="66" y="3531"/>
                </a:lnTo>
                <a:lnTo>
                  <a:pt x="53" y="3519"/>
                </a:lnTo>
                <a:lnTo>
                  <a:pt x="41" y="3506"/>
                </a:lnTo>
                <a:lnTo>
                  <a:pt x="31" y="3492"/>
                </a:lnTo>
                <a:lnTo>
                  <a:pt x="21" y="3477"/>
                </a:lnTo>
                <a:lnTo>
                  <a:pt x="14" y="3460"/>
                </a:lnTo>
                <a:lnTo>
                  <a:pt x="8" y="3444"/>
                </a:lnTo>
                <a:lnTo>
                  <a:pt x="4" y="3426"/>
                </a:lnTo>
                <a:lnTo>
                  <a:pt x="0" y="3408"/>
                </a:lnTo>
                <a:lnTo>
                  <a:pt x="0" y="3390"/>
                </a:lnTo>
                <a:lnTo>
                  <a:pt x="0" y="184"/>
                </a:lnTo>
                <a:lnTo>
                  <a:pt x="0" y="165"/>
                </a:lnTo>
                <a:lnTo>
                  <a:pt x="4" y="146"/>
                </a:lnTo>
                <a:lnTo>
                  <a:pt x="8" y="129"/>
                </a:lnTo>
                <a:lnTo>
                  <a:pt x="14" y="112"/>
                </a:lnTo>
                <a:lnTo>
                  <a:pt x="21" y="96"/>
                </a:lnTo>
                <a:lnTo>
                  <a:pt x="31" y="80"/>
                </a:lnTo>
                <a:lnTo>
                  <a:pt x="41" y="66"/>
                </a:lnTo>
                <a:lnTo>
                  <a:pt x="53" y="53"/>
                </a:lnTo>
                <a:lnTo>
                  <a:pt x="66" y="42"/>
                </a:lnTo>
                <a:lnTo>
                  <a:pt x="80" y="31"/>
                </a:lnTo>
                <a:lnTo>
                  <a:pt x="95" y="22"/>
                </a:lnTo>
                <a:lnTo>
                  <a:pt x="112" y="14"/>
                </a:lnTo>
                <a:lnTo>
                  <a:pt x="128" y="9"/>
                </a:lnTo>
                <a:lnTo>
                  <a:pt x="146" y="4"/>
                </a:lnTo>
                <a:lnTo>
                  <a:pt x="165" y="0"/>
                </a:lnTo>
                <a:lnTo>
                  <a:pt x="184" y="0"/>
                </a:lnTo>
                <a:lnTo>
                  <a:pt x="4199" y="0"/>
                </a:lnTo>
                <a:lnTo>
                  <a:pt x="4218" y="0"/>
                </a:lnTo>
                <a:lnTo>
                  <a:pt x="4235" y="4"/>
                </a:lnTo>
                <a:lnTo>
                  <a:pt x="4253" y="9"/>
                </a:lnTo>
                <a:lnTo>
                  <a:pt x="4271" y="14"/>
                </a:lnTo>
                <a:lnTo>
                  <a:pt x="4286" y="22"/>
                </a:lnTo>
                <a:lnTo>
                  <a:pt x="4301" y="31"/>
                </a:lnTo>
                <a:lnTo>
                  <a:pt x="4316" y="42"/>
                </a:lnTo>
                <a:lnTo>
                  <a:pt x="4329" y="53"/>
                </a:lnTo>
                <a:lnTo>
                  <a:pt x="4340" y="66"/>
                </a:lnTo>
                <a:lnTo>
                  <a:pt x="4351" y="80"/>
                </a:lnTo>
                <a:lnTo>
                  <a:pt x="4360" y="96"/>
                </a:lnTo>
                <a:lnTo>
                  <a:pt x="4369" y="112"/>
                </a:lnTo>
                <a:lnTo>
                  <a:pt x="4374" y="129"/>
                </a:lnTo>
                <a:lnTo>
                  <a:pt x="4379" y="146"/>
                </a:lnTo>
                <a:lnTo>
                  <a:pt x="4382" y="165"/>
                </a:lnTo>
                <a:lnTo>
                  <a:pt x="4383" y="184"/>
                </a:lnTo>
                <a:lnTo>
                  <a:pt x="4383" y="3390"/>
                </a:lnTo>
                <a:lnTo>
                  <a:pt x="4382" y="3408"/>
                </a:lnTo>
                <a:lnTo>
                  <a:pt x="4379" y="3426"/>
                </a:lnTo>
                <a:lnTo>
                  <a:pt x="4374" y="3444"/>
                </a:lnTo>
                <a:lnTo>
                  <a:pt x="4369" y="3460"/>
                </a:lnTo>
                <a:lnTo>
                  <a:pt x="4360" y="3477"/>
                </a:lnTo>
                <a:lnTo>
                  <a:pt x="4351" y="3492"/>
                </a:lnTo>
                <a:lnTo>
                  <a:pt x="4340" y="3506"/>
                </a:lnTo>
                <a:lnTo>
                  <a:pt x="4329" y="3519"/>
                </a:lnTo>
                <a:lnTo>
                  <a:pt x="4316" y="3531"/>
                </a:lnTo>
                <a:lnTo>
                  <a:pt x="4301" y="3542"/>
                </a:lnTo>
                <a:lnTo>
                  <a:pt x="4286" y="3551"/>
                </a:lnTo>
                <a:lnTo>
                  <a:pt x="4271" y="3558"/>
                </a:lnTo>
                <a:lnTo>
                  <a:pt x="4253" y="3565"/>
                </a:lnTo>
                <a:lnTo>
                  <a:pt x="4235" y="3569"/>
                </a:lnTo>
                <a:lnTo>
                  <a:pt x="4218" y="3572"/>
                </a:lnTo>
                <a:lnTo>
                  <a:pt x="4199" y="3573"/>
                </a:lnTo>
                <a:lnTo>
                  <a:pt x="2191" y="3573"/>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99" name="Freeform 288">
            <a:extLst>
              <a:ext uri="{FF2B5EF4-FFF2-40B4-BE49-F238E27FC236}">
                <a16:creationId xmlns:a16="http://schemas.microsoft.com/office/drawing/2014/main" id="{6B739208-DF36-1245-93A9-B42A753C5C8E}"/>
              </a:ext>
            </a:extLst>
          </p:cNvPr>
          <p:cNvSpPr>
            <a:spLocks/>
          </p:cNvSpPr>
          <p:nvPr/>
        </p:nvSpPr>
        <p:spPr bwMode="auto">
          <a:xfrm>
            <a:off x="4430713" y="3375025"/>
            <a:ext cx="1062037" cy="15875"/>
          </a:xfrm>
          <a:custGeom>
            <a:avLst/>
            <a:gdLst>
              <a:gd name="T0" fmla="*/ 1062037 w 2007"/>
              <a:gd name="T1" fmla="*/ 15875 h 30"/>
              <a:gd name="T2" fmla="*/ 0 w 2007"/>
              <a:gd name="T3" fmla="*/ 15875 h 30"/>
              <a:gd name="T4" fmla="*/ 0 w 2007"/>
              <a:gd name="T5" fmla="*/ 7937 h 30"/>
              <a:gd name="T6" fmla="*/ 0 w 2007"/>
              <a:gd name="T7" fmla="*/ 0 h 30"/>
              <a:gd name="T8" fmla="*/ 1062037 w 2007"/>
              <a:gd name="T9" fmla="*/ 0 h 30"/>
              <a:gd name="T10" fmla="*/ 1062037 w 2007"/>
              <a:gd name="T11" fmla="*/ 7937 h 30"/>
              <a:gd name="T12" fmla="*/ 1062037 w 2007"/>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7" h="30">
                <a:moveTo>
                  <a:pt x="2007" y="30"/>
                </a:moveTo>
                <a:lnTo>
                  <a:pt x="0" y="30"/>
                </a:lnTo>
                <a:lnTo>
                  <a:pt x="0" y="15"/>
                </a:lnTo>
                <a:lnTo>
                  <a:pt x="0" y="0"/>
                </a:lnTo>
                <a:lnTo>
                  <a:pt x="2007" y="0"/>
                </a:lnTo>
                <a:lnTo>
                  <a:pt x="2007" y="15"/>
                </a:lnTo>
                <a:lnTo>
                  <a:pt x="2007"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0" name="Freeform 289">
            <a:extLst>
              <a:ext uri="{FF2B5EF4-FFF2-40B4-BE49-F238E27FC236}">
                <a16:creationId xmlns:a16="http://schemas.microsoft.com/office/drawing/2014/main" id="{E86E8328-0E6A-1442-AAFF-C85166A5B779}"/>
              </a:ext>
            </a:extLst>
          </p:cNvPr>
          <p:cNvSpPr>
            <a:spLocks/>
          </p:cNvSpPr>
          <p:nvPr/>
        </p:nvSpPr>
        <p:spPr bwMode="auto">
          <a:xfrm>
            <a:off x="4430713" y="3382963"/>
            <a:ext cx="1587" cy="7937"/>
          </a:xfrm>
          <a:custGeom>
            <a:avLst/>
            <a:gdLst>
              <a:gd name="T0" fmla="*/ 1587 w 1"/>
              <a:gd name="T1" fmla="*/ 0 h 15"/>
              <a:gd name="T2" fmla="*/ 1587 w 1"/>
              <a:gd name="T3" fmla="*/ 7937 h 15"/>
              <a:gd name="T4" fmla="*/ 0 w 1"/>
              <a:gd name="T5" fmla="*/ 7937 h 15"/>
              <a:gd name="T6" fmla="*/ 1587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0"/>
                </a:moveTo>
                <a:lnTo>
                  <a:pt x="1" y="15"/>
                </a:lnTo>
                <a:lnTo>
                  <a:pt x="0" y="15"/>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1" name="Freeform 290">
            <a:extLst>
              <a:ext uri="{FF2B5EF4-FFF2-40B4-BE49-F238E27FC236}">
                <a16:creationId xmlns:a16="http://schemas.microsoft.com/office/drawing/2014/main" id="{39BF50A2-0B3A-C34C-B2BE-28230A8CB5EC}"/>
              </a:ext>
            </a:extLst>
          </p:cNvPr>
          <p:cNvSpPr>
            <a:spLocks/>
          </p:cNvSpPr>
          <p:nvPr/>
        </p:nvSpPr>
        <p:spPr bwMode="auto">
          <a:xfrm>
            <a:off x="4421188" y="3375025"/>
            <a:ext cx="9525" cy="15875"/>
          </a:xfrm>
          <a:custGeom>
            <a:avLst/>
            <a:gdLst>
              <a:gd name="T0" fmla="*/ 9049 w 20"/>
              <a:gd name="T1" fmla="*/ 15875 h 31"/>
              <a:gd name="T2" fmla="*/ 0 w 20"/>
              <a:gd name="T3" fmla="*/ 14851 h 31"/>
              <a:gd name="T4" fmla="*/ 476 w 20"/>
              <a:gd name="T5" fmla="*/ 7681 h 31"/>
              <a:gd name="T6" fmla="*/ 476 w 20"/>
              <a:gd name="T7" fmla="*/ 0 h 31"/>
              <a:gd name="T8" fmla="*/ 9525 w 20"/>
              <a:gd name="T9" fmla="*/ 512 h 31"/>
              <a:gd name="T10" fmla="*/ 9525 w 20"/>
              <a:gd name="T11" fmla="*/ 8194 h 31"/>
              <a:gd name="T12" fmla="*/ 9049 w 20"/>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19" y="31"/>
                </a:moveTo>
                <a:lnTo>
                  <a:pt x="0" y="29"/>
                </a:lnTo>
                <a:lnTo>
                  <a:pt x="1" y="15"/>
                </a:lnTo>
                <a:lnTo>
                  <a:pt x="1" y="0"/>
                </a:lnTo>
                <a:lnTo>
                  <a:pt x="20" y="1"/>
                </a:lnTo>
                <a:lnTo>
                  <a:pt x="20" y="16"/>
                </a:lnTo>
                <a:lnTo>
                  <a:pt x="19"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2" name="Freeform 291">
            <a:extLst>
              <a:ext uri="{FF2B5EF4-FFF2-40B4-BE49-F238E27FC236}">
                <a16:creationId xmlns:a16="http://schemas.microsoft.com/office/drawing/2014/main" id="{13018C1C-91A0-3F43-851D-2D680AB5365A}"/>
              </a:ext>
            </a:extLst>
          </p:cNvPr>
          <p:cNvSpPr>
            <a:spLocks/>
          </p:cNvSpPr>
          <p:nvPr/>
        </p:nvSpPr>
        <p:spPr bwMode="auto">
          <a:xfrm>
            <a:off x="4419600" y="3382963"/>
            <a:ext cx="1588" cy="6350"/>
          </a:xfrm>
          <a:custGeom>
            <a:avLst/>
            <a:gdLst>
              <a:gd name="T0" fmla="*/ 1588 w 2"/>
              <a:gd name="T1" fmla="*/ 0 h 14"/>
              <a:gd name="T2" fmla="*/ 794 w 2"/>
              <a:gd name="T3" fmla="*/ 6350 h 14"/>
              <a:gd name="T4" fmla="*/ 0 w 2"/>
              <a:gd name="T5" fmla="*/ 6350 h 14"/>
              <a:gd name="T6" fmla="*/ 1588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0"/>
                </a:moveTo>
                <a:lnTo>
                  <a:pt x="1" y="14"/>
                </a:lnTo>
                <a:lnTo>
                  <a:pt x="0" y="14"/>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3" name="Freeform 292">
            <a:extLst>
              <a:ext uri="{FF2B5EF4-FFF2-40B4-BE49-F238E27FC236}">
                <a16:creationId xmlns:a16="http://schemas.microsoft.com/office/drawing/2014/main" id="{9EC3BBEC-71FA-2C41-BDFB-CAAFB3968EDA}"/>
              </a:ext>
            </a:extLst>
          </p:cNvPr>
          <p:cNvSpPr>
            <a:spLocks/>
          </p:cNvSpPr>
          <p:nvPr/>
        </p:nvSpPr>
        <p:spPr bwMode="auto">
          <a:xfrm>
            <a:off x="4410075" y="3373438"/>
            <a:ext cx="12700" cy="15875"/>
          </a:xfrm>
          <a:custGeom>
            <a:avLst/>
            <a:gdLst>
              <a:gd name="T0" fmla="*/ 10491 w 23"/>
              <a:gd name="T1" fmla="*/ 15875 h 31"/>
              <a:gd name="T2" fmla="*/ 0 w 23"/>
              <a:gd name="T3" fmla="*/ 14851 h 31"/>
              <a:gd name="T4" fmla="*/ 1104 w 23"/>
              <a:gd name="T5" fmla="*/ 7169 h 31"/>
              <a:gd name="T6" fmla="*/ 2761 w 23"/>
              <a:gd name="T7" fmla="*/ 0 h 31"/>
              <a:gd name="T8" fmla="*/ 12700 w 23"/>
              <a:gd name="T9" fmla="*/ 1024 h 31"/>
              <a:gd name="T10" fmla="*/ 11596 w 23"/>
              <a:gd name="T11" fmla="*/ 8706 h 31"/>
              <a:gd name="T12" fmla="*/ 10491 w 23"/>
              <a:gd name="T13" fmla="*/ 1587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1">
                <a:moveTo>
                  <a:pt x="19" y="31"/>
                </a:moveTo>
                <a:lnTo>
                  <a:pt x="0" y="29"/>
                </a:lnTo>
                <a:lnTo>
                  <a:pt x="2" y="14"/>
                </a:lnTo>
                <a:lnTo>
                  <a:pt x="5" y="0"/>
                </a:lnTo>
                <a:lnTo>
                  <a:pt x="23" y="2"/>
                </a:lnTo>
                <a:lnTo>
                  <a:pt x="21" y="17"/>
                </a:lnTo>
                <a:lnTo>
                  <a:pt x="19" y="3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4" name="Freeform 293">
            <a:extLst>
              <a:ext uri="{FF2B5EF4-FFF2-40B4-BE49-F238E27FC236}">
                <a16:creationId xmlns:a16="http://schemas.microsoft.com/office/drawing/2014/main" id="{0793F215-D4A0-5645-A346-1BFD2B4A7662}"/>
              </a:ext>
            </a:extLst>
          </p:cNvPr>
          <p:cNvSpPr>
            <a:spLocks/>
          </p:cNvSpPr>
          <p:nvPr/>
        </p:nvSpPr>
        <p:spPr bwMode="auto">
          <a:xfrm>
            <a:off x="4410075" y="3381375"/>
            <a:ext cx="1588" cy="7938"/>
          </a:xfrm>
          <a:custGeom>
            <a:avLst/>
            <a:gdLst>
              <a:gd name="T0" fmla="*/ 1588 w 3"/>
              <a:gd name="T1" fmla="*/ 0 h 15"/>
              <a:gd name="T2" fmla="*/ 529 w 3"/>
              <a:gd name="T3" fmla="*/ 7938 h 15"/>
              <a:gd name="T4" fmla="*/ 0 w 3"/>
              <a:gd name="T5" fmla="*/ 7938 h 15"/>
              <a:gd name="T6" fmla="*/ 1588 w 3"/>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0"/>
                </a:moveTo>
                <a:lnTo>
                  <a:pt x="1" y="15"/>
                </a:lnTo>
                <a:lnTo>
                  <a:pt x="0" y="15"/>
                </a:lnTo>
                <a:lnTo>
                  <a:pt x="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5" name="Freeform 294">
            <a:extLst>
              <a:ext uri="{FF2B5EF4-FFF2-40B4-BE49-F238E27FC236}">
                <a16:creationId xmlns:a16="http://schemas.microsoft.com/office/drawing/2014/main" id="{6888352D-B26D-454C-8535-52A215E412AA}"/>
              </a:ext>
            </a:extLst>
          </p:cNvPr>
          <p:cNvSpPr>
            <a:spLocks/>
          </p:cNvSpPr>
          <p:nvPr/>
        </p:nvSpPr>
        <p:spPr bwMode="auto">
          <a:xfrm>
            <a:off x="4400550" y="3370263"/>
            <a:ext cx="12700" cy="19050"/>
          </a:xfrm>
          <a:custGeom>
            <a:avLst/>
            <a:gdLst>
              <a:gd name="T0" fmla="*/ 9144 w 25"/>
              <a:gd name="T1" fmla="*/ 19050 h 34"/>
              <a:gd name="T2" fmla="*/ 0 w 25"/>
              <a:gd name="T3" fmla="*/ 16249 h 34"/>
              <a:gd name="T4" fmla="*/ 1524 w 25"/>
              <a:gd name="T5" fmla="*/ 8404 h 34"/>
              <a:gd name="T6" fmla="*/ 3556 w 25"/>
              <a:gd name="T7" fmla="*/ 0 h 34"/>
              <a:gd name="T8" fmla="*/ 12700 w 25"/>
              <a:gd name="T9" fmla="*/ 2801 h 34"/>
              <a:gd name="T10" fmla="*/ 10668 w 25"/>
              <a:gd name="T11" fmla="*/ 10646 h 34"/>
              <a:gd name="T12" fmla="*/ 9144 w 25"/>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4">
                <a:moveTo>
                  <a:pt x="18" y="34"/>
                </a:moveTo>
                <a:lnTo>
                  <a:pt x="0" y="29"/>
                </a:lnTo>
                <a:lnTo>
                  <a:pt x="3" y="15"/>
                </a:lnTo>
                <a:lnTo>
                  <a:pt x="7" y="0"/>
                </a:lnTo>
                <a:lnTo>
                  <a:pt x="25" y="5"/>
                </a:lnTo>
                <a:lnTo>
                  <a:pt x="21" y="19"/>
                </a:lnTo>
                <a:lnTo>
                  <a:pt x="18"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6" name="Freeform 295">
            <a:extLst>
              <a:ext uri="{FF2B5EF4-FFF2-40B4-BE49-F238E27FC236}">
                <a16:creationId xmlns:a16="http://schemas.microsoft.com/office/drawing/2014/main" id="{A2E075DF-B943-8647-90D7-2940F01D2B13}"/>
              </a:ext>
            </a:extLst>
          </p:cNvPr>
          <p:cNvSpPr>
            <a:spLocks/>
          </p:cNvSpPr>
          <p:nvPr/>
        </p:nvSpPr>
        <p:spPr bwMode="auto">
          <a:xfrm>
            <a:off x="4398963" y="3378200"/>
            <a:ext cx="3175" cy="7938"/>
          </a:xfrm>
          <a:custGeom>
            <a:avLst/>
            <a:gdLst>
              <a:gd name="T0" fmla="*/ 3175 w 4"/>
              <a:gd name="T1" fmla="*/ 0 h 14"/>
              <a:gd name="T2" fmla="*/ 794 w 4"/>
              <a:gd name="T3" fmla="*/ 7938 h 14"/>
              <a:gd name="T4" fmla="*/ 0 w 4"/>
              <a:gd name="T5" fmla="*/ 7371 h 14"/>
              <a:gd name="T6" fmla="*/ 3175 w 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4" y="0"/>
                </a:moveTo>
                <a:lnTo>
                  <a:pt x="1" y="14"/>
                </a:lnTo>
                <a:lnTo>
                  <a:pt x="0" y="13"/>
                </a:lnTo>
                <a:lnTo>
                  <a:pt x="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7" name="Freeform 296">
            <a:extLst>
              <a:ext uri="{FF2B5EF4-FFF2-40B4-BE49-F238E27FC236}">
                <a16:creationId xmlns:a16="http://schemas.microsoft.com/office/drawing/2014/main" id="{2DE6E1C3-93AC-6B42-999A-3D54B3966428}"/>
              </a:ext>
            </a:extLst>
          </p:cNvPr>
          <p:cNvSpPr>
            <a:spLocks/>
          </p:cNvSpPr>
          <p:nvPr/>
        </p:nvSpPr>
        <p:spPr bwMode="auto">
          <a:xfrm>
            <a:off x="4391025" y="3368675"/>
            <a:ext cx="14288" cy="17463"/>
          </a:xfrm>
          <a:custGeom>
            <a:avLst/>
            <a:gdLst>
              <a:gd name="T0" fmla="*/ 8996 w 27"/>
              <a:gd name="T1" fmla="*/ 17463 h 33"/>
              <a:gd name="T2" fmla="*/ 0 w 27"/>
              <a:gd name="T3" fmla="*/ 14288 h 33"/>
              <a:gd name="T4" fmla="*/ 2646 w 27"/>
              <a:gd name="T5" fmla="*/ 6879 h 33"/>
              <a:gd name="T6" fmla="*/ 5292 w 27"/>
              <a:gd name="T7" fmla="*/ 0 h 33"/>
              <a:gd name="T8" fmla="*/ 14288 w 27"/>
              <a:gd name="T9" fmla="*/ 3175 h 33"/>
              <a:gd name="T10" fmla="*/ 11113 w 27"/>
              <a:gd name="T11" fmla="*/ 10584 h 33"/>
              <a:gd name="T12" fmla="*/ 8996 w 27"/>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17" y="33"/>
                </a:moveTo>
                <a:lnTo>
                  <a:pt x="0" y="27"/>
                </a:lnTo>
                <a:lnTo>
                  <a:pt x="5" y="13"/>
                </a:lnTo>
                <a:lnTo>
                  <a:pt x="10" y="0"/>
                </a:lnTo>
                <a:lnTo>
                  <a:pt x="27" y="6"/>
                </a:lnTo>
                <a:lnTo>
                  <a:pt x="21" y="20"/>
                </a:lnTo>
                <a:lnTo>
                  <a:pt x="17"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8" name="Freeform 297">
            <a:extLst>
              <a:ext uri="{FF2B5EF4-FFF2-40B4-BE49-F238E27FC236}">
                <a16:creationId xmlns:a16="http://schemas.microsoft.com/office/drawing/2014/main" id="{D7AEAC63-F856-AF4A-B90C-1E95BE78CC35}"/>
              </a:ext>
            </a:extLst>
          </p:cNvPr>
          <p:cNvSpPr>
            <a:spLocks/>
          </p:cNvSpPr>
          <p:nvPr/>
        </p:nvSpPr>
        <p:spPr bwMode="auto">
          <a:xfrm>
            <a:off x="4389438" y="3375025"/>
            <a:ext cx="3175" cy="7938"/>
          </a:xfrm>
          <a:custGeom>
            <a:avLst/>
            <a:gdLst>
              <a:gd name="T0" fmla="*/ 3175 w 6"/>
              <a:gd name="T1" fmla="*/ 0 h 14"/>
              <a:gd name="T2" fmla="*/ 529 w 6"/>
              <a:gd name="T3" fmla="*/ 7938 h 14"/>
              <a:gd name="T4" fmla="*/ 0 w 6"/>
              <a:gd name="T5" fmla="*/ 7938 h 14"/>
              <a:gd name="T6" fmla="*/ 3175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1" y="14"/>
                </a:lnTo>
                <a:lnTo>
                  <a:pt x="0" y="14"/>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09" name="Freeform 298">
            <a:extLst>
              <a:ext uri="{FF2B5EF4-FFF2-40B4-BE49-F238E27FC236}">
                <a16:creationId xmlns:a16="http://schemas.microsoft.com/office/drawing/2014/main" id="{95657585-9C8E-B145-A9B0-800E138DA7E6}"/>
              </a:ext>
            </a:extLst>
          </p:cNvPr>
          <p:cNvSpPr>
            <a:spLocks/>
          </p:cNvSpPr>
          <p:nvPr/>
        </p:nvSpPr>
        <p:spPr bwMode="auto">
          <a:xfrm>
            <a:off x="4381500" y="3363913"/>
            <a:ext cx="14288" cy="19050"/>
          </a:xfrm>
          <a:custGeom>
            <a:avLst/>
            <a:gdLst>
              <a:gd name="T0" fmla="*/ 8165 w 28"/>
              <a:gd name="T1" fmla="*/ 19050 h 34"/>
              <a:gd name="T2" fmla="*/ 0 w 28"/>
              <a:gd name="T3" fmla="*/ 14568 h 34"/>
              <a:gd name="T4" fmla="*/ 2551 w 28"/>
              <a:gd name="T5" fmla="*/ 7284 h 34"/>
              <a:gd name="T6" fmla="*/ 6634 w 28"/>
              <a:gd name="T7" fmla="*/ 0 h 34"/>
              <a:gd name="T8" fmla="*/ 14288 w 28"/>
              <a:gd name="T9" fmla="*/ 3922 h 34"/>
              <a:gd name="T10" fmla="*/ 11226 w 28"/>
              <a:gd name="T11" fmla="*/ 11206 h 34"/>
              <a:gd name="T12" fmla="*/ 8165 w 28"/>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4">
                <a:moveTo>
                  <a:pt x="16" y="34"/>
                </a:moveTo>
                <a:lnTo>
                  <a:pt x="0" y="26"/>
                </a:lnTo>
                <a:lnTo>
                  <a:pt x="5" y="13"/>
                </a:lnTo>
                <a:lnTo>
                  <a:pt x="13" y="0"/>
                </a:lnTo>
                <a:lnTo>
                  <a:pt x="28" y="7"/>
                </a:lnTo>
                <a:lnTo>
                  <a:pt x="22" y="20"/>
                </a:lnTo>
                <a:lnTo>
                  <a:pt x="16"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0" name="Freeform 299">
            <a:extLst>
              <a:ext uri="{FF2B5EF4-FFF2-40B4-BE49-F238E27FC236}">
                <a16:creationId xmlns:a16="http://schemas.microsoft.com/office/drawing/2014/main" id="{FB9752BF-E36B-6F44-81F3-499EBC2D4B4A}"/>
              </a:ext>
            </a:extLst>
          </p:cNvPr>
          <p:cNvSpPr>
            <a:spLocks/>
          </p:cNvSpPr>
          <p:nvPr/>
        </p:nvSpPr>
        <p:spPr bwMode="auto">
          <a:xfrm>
            <a:off x="4379913" y="3371850"/>
            <a:ext cx="4762" cy="6350"/>
          </a:xfrm>
          <a:custGeom>
            <a:avLst/>
            <a:gdLst>
              <a:gd name="T0" fmla="*/ 4762 w 7"/>
              <a:gd name="T1" fmla="*/ 0 h 13"/>
              <a:gd name="T2" fmla="*/ 1361 w 7"/>
              <a:gd name="T3" fmla="*/ 6350 h 13"/>
              <a:gd name="T4" fmla="*/ 0 w 7"/>
              <a:gd name="T5" fmla="*/ 5862 h 13"/>
              <a:gd name="T6" fmla="*/ 4762 w 7"/>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7" y="0"/>
                </a:moveTo>
                <a:lnTo>
                  <a:pt x="2" y="13"/>
                </a:lnTo>
                <a:lnTo>
                  <a:pt x="0" y="12"/>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1" name="Freeform 300">
            <a:extLst>
              <a:ext uri="{FF2B5EF4-FFF2-40B4-BE49-F238E27FC236}">
                <a16:creationId xmlns:a16="http://schemas.microsoft.com/office/drawing/2014/main" id="{85E6D93E-3266-F34A-ACC5-996A4E25F481}"/>
              </a:ext>
            </a:extLst>
          </p:cNvPr>
          <p:cNvSpPr>
            <a:spLocks/>
          </p:cNvSpPr>
          <p:nvPr/>
        </p:nvSpPr>
        <p:spPr bwMode="auto">
          <a:xfrm>
            <a:off x="4371975" y="3359150"/>
            <a:ext cx="17463" cy="19050"/>
          </a:xfrm>
          <a:custGeom>
            <a:avLst/>
            <a:gdLst>
              <a:gd name="T0" fmla="*/ 8450 w 31"/>
              <a:gd name="T1" fmla="*/ 19050 h 34"/>
              <a:gd name="T2" fmla="*/ 0 w 31"/>
              <a:gd name="T3" fmla="*/ 14568 h 34"/>
              <a:gd name="T4" fmla="*/ 3943 w 31"/>
              <a:gd name="T5" fmla="*/ 7284 h 34"/>
              <a:gd name="T6" fmla="*/ 8450 w 31"/>
              <a:gd name="T7" fmla="*/ 0 h 34"/>
              <a:gd name="T8" fmla="*/ 17463 w 31"/>
              <a:gd name="T9" fmla="*/ 5043 h 34"/>
              <a:gd name="T10" fmla="*/ 12393 w 31"/>
              <a:gd name="T11" fmla="*/ 12326 h 34"/>
              <a:gd name="T12" fmla="*/ 8450 w 31"/>
              <a:gd name="T13" fmla="*/ 1905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5" y="34"/>
                </a:moveTo>
                <a:lnTo>
                  <a:pt x="0" y="26"/>
                </a:lnTo>
                <a:lnTo>
                  <a:pt x="7" y="13"/>
                </a:lnTo>
                <a:lnTo>
                  <a:pt x="15" y="0"/>
                </a:lnTo>
                <a:lnTo>
                  <a:pt x="31" y="9"/>
                </a:lnTo>
                <a:lnTo>
                  <a:pt x="22" y="22"/>
                </a:lnTo>
                <a:lnTo>
                  <a:pt x="15"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2" name="Freeform 301">
            <a:extLst>
              <a:ext uri="{FF2B5EF4-FFF2-40B4-BE49-F238E27FC236}">
                <a16:creationId xmlns:a16="http://schemas.microsoft.com/office/drawing/2014/main" id="{3DD79299-9762-FC42-8CA8-FB794CC23897}"/>
              </a:ext>
            </a:extLst>
          </p:cNvPr>
          <p:cNvSpPr>
            <a:spLocks/>
          </p:cNvSpPr>
          <p:nvPr/>
        </p:nvSpPr>
        <p:spPr bwMode="auto">
          <a:xfrm>
            <a:off x="4371975" y="3367088"/>
            <a:ext cx="4763" cy="6350"/>
          </a:xfrm>
          <a:custGeom>
            <a:avLst/>
            <a:gdLst>
              <a:gd name="T0" fmla="*/ 4763 w 8"/>
              <a:gd name="T1" fmla="*/ 0 h 13"/>
              <a:gd name="T2" fmla="*/ 595 w 8"/>
              <a:gd name="T3" fmla="*/ 6350 h 13"/>
              <a:gd name="T4" fmla="*/ 0 w 8"/>
              <a:gd name="T5" fmla="*/ 5373 h 13"/>
              <a:gd name="T6" fmla="*/ 4763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0"/>
                </a:moveTo>
                <a:lnTo>
                  <a:pt x="1" y="13"/>
                </a:lnTo>
                <a:lnTo>
                  <a:pt x="0" y="11"/>
                </a:lnTo>
                <a:lnTo>
                  <a:pt x="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3" name="Freeform 302">
            <a:extLst>
              <a:ext uri="{FF2B5EF4-FFF2-40B4-BE49-F238E27FC236}">
                <a16:creationId xmlns:a16="http://schemas.microsoft.com/office/drawing/2014/main" id="{21390834-872D-FB43-A0D8-83818BEE45A3}"/>
              </a:ext>
            </a:extLst>
          </p:cNvPr>
          <p:cNvSpPr>
            <a:spLocks/>
          </p:cNvSpPr>
          <p:nvPr/>
        </p:nvSpPr>
        <p:spPr bwMode="auto">
          <a:xfrm>
            <a:off x="4364038" y="3354388"/>
            <a:ext cx="17462" cy="17462"/>
          </a:xfrm>
          <a:custGeom>
            <a:avLst/>
            <a:gdLst>
              <a:gd name="T0" fmla="*/ 7640 w 32"/>
              <a:gd name="T1" fmla="*/ 17462 h 34"/>
              <a:gd name="T2" fmla="*/ 0 w 32"/>
              <a:gd name="T3" fmla="*/ 12326 h 34"/>
              <a:gd name="T4" fmla="*/ 4366 w 32"/>
              <a:gd name="T5" fmla="*/ 6163 h 34"/>
              <a:gd name="T6" fmla="*/ 9277 w 32"/>
              <a:gd name="T7" fmla="*/ 0 h 34"/>
              <a:gd name="T8" fmla="*/ 17462 w 32"/>
              <a:gd name="T9" fmla="*/ 5649 h 34"/>
              <a:gd name="T10" fmla="*/ 12005 w 32"/>
              <a:gd name="T11" fmla="*/ 11813 h 34"/>
              <a:gd name="T12" fmla="*/ 7640 w 32"/>
              <a:gd name="T13" fmla="*/ 174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4" y="34"/>
                </a:moveTo>
                <a:lnTo>
                  <a:pt x="0" y="24"/>
                </a:lnTo>
                <a:lnTo>
                  <a:pt x="8" y="12"/>
                </a:lnTo>
                <a:lnTo>
                  <a:pt x="17" y="0"/>
                </a:lnTo>
                <a:lnTo>
                  <a:pt x="32" y="11"/>
                </a:lnTo>
                <a:lnTo>
                  <a:pt x="22" y="23"/>
                </a:lnTo>
                <a:lnTo>
                  <a:pt x="14" y="3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4" name="Freeform 303">
            <a:extLst>
              <a:ext uri="{FF2B5EF4-FFF2-40B4-BE49-F238E27FC236}">
                <a16:creationId xmlns:a16="http://schemas.microsoft.com/office/drawing/2014/main" id="{7EE3B640-47C8-174A-8A33-2EECF897BC74}"/>
              </a:ext>
            </a:extLst>
          </p:cNvPr>
          <p:cNvSpPr>
            <a:spLocks/>
          </p:cNvSpPr>
          <p:nvPr/>
        </p:nvSpPr>
        <p:spPr bwMode="auto">
          <a:xfrm>
            <a:off x="4364038" y="3360738"/>
            <a:ext cx="4762" cy="6350"/>
          </a:xfrm>
          <a:custGeom>
            <a:avLst/>
            <a:gdLst>
              <a:gd name="T0" fmla="*/ 4762 w 9"/>
              <a:gd name="T1" fmla="*/ 0 h 12"/>
              <a:gd name="T2" fmla="*/ 529 w 9"/>
              <a:gd name="T3" fmla="*/ 6350 h 12"/>
              <a:gd name="T4" fmla="*/ 0 w 9"/>
              <a:gd name="T5" fmla="*/ 5821 h 12"/>
              <a:gd name="T6" fmla="*/ 4762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0"/>
                </a:moveTo>
                <a:lnTo>
                  <a:pt x="1" y="12"/>
                </a:lnTo>
                <a:lnTo>
                  <a:pt x="0" y="11"/>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5" name="Freeform 304">
            <a:extLst>
              <a:ext uri="{FF2B5EF4-FFF2-40B4-BE49-F238E27FC236}">
                <a16:creationId xmlns:a16="http://schemas.microsoft.com/office/drawing/2014/main" id="{6611CF3F-CFBC-1C47-A38D-E20AEBA0CCB4}"/>
              </a:ext>
            </a:extLst>
          </p:cNvPr>
          <p:cNvSpPr>
            <a:spLocks/>
          </p:cNvSpPr>
          <p:nvPr/>
        </p:nvSpPr>
        <p:spPr bwMode="auto">
          <a:xfrm>
            <a:off x="4357688" y="3349625"/>
            <a:ext cx="17462" cy="17463"/>
          </a:xfrm>
          <a:custGeom>
            <a:avLst/>
            <a:gdLst>
              <a:gd name="T0" fmla="*/ 6879 w 33"/>
              <a:gd name="T1" fmla="*/ 17463 h 33"/>
              <a:gd name="T2" fmla="*/ 0 w 33"/>
              <a:gd name="T3" fmla="*/ 11113 h 33"/>
              <a:gd name="T4" fmla="*/ 4762 w 33"/>
              <a:gd name="T5" fmla="*/ 5292 h 33"/>
              <a:gd name="T6" fmla="*/ 10583 w 33"/>
              <a:gd name="T7" fmla="*/ 0 h 33"/>
              <a:gd name="T8" fmla="*/ 17462 w 33"/>
              <a:gd name="T9" fmla="*/ 5821 h 33"/>
              <a:gd name="T10" fmla="*/ 11641 w 33"/>
              <a:gd name="T11" fmla="*/ 11642 h 33"/>
              <a:gd name="T12" fmla="*/ 6879 w 33"/>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13" y="33"/>
                </a:moveTo>
                <a:lnTo>
                  <a:pt x="0" y="21"/>
                </a:lnTo>
                <a:lnTo>
                  <a:pt x="9" y="10"/>
                </a:lnTo>
                <a:lnTo>
                  <a:pt x="20" y="0"/>
                </a:lnTo>
                <a:lnTo>
                  <a:pt x="33" y="11"/>
                </a:lnTo>
                <a:lnTo>
                  <a:pt x="22" y="22"/>
                </a:lnTo>
                <a:lnTo>
                  <a:pt x="13"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6" name="Freeform 305">
            <a:extLst>
              <a:ext uri="{FF2B5EF4-FFF2-40B4-BE49-F238E27FC236}">
                <a16:creationId xmlns:a16="http://schemas.microsoft.com/office/drawing/2014/main" id="{29265A23-F483-1D4C-A8B3-B5DC54276B4D}"/>
              </a:ext>
            </a:extLst>
          </p:cNvPr>
          <p:cNvSpPr>
            <a:spLocks/>
          </p:cNvSpPr>
          <p:nvPr/>
        </p:nvSpPr>
        <p:spPr bwMode="auto">
          <a:xfrm>
            <a:off x="4356100" y="3354388"/>
            <a:ext cx="6350" cy="6350"/>
          </a:xfrm>
          <a:custGeom>
            <a:avLst/>
            <a:gdLst>
              <a:gd name="T0" fmla="*/ 6350 w 11"/>
              <a:gd name="T1" fmla="*/ 0 h 11"/>
              <a:gd name="T2" fmla="*/ 1155 w 11"/>
              <a:gd name="T3" fmla="*/ 6350 h 11"/>
              <a:gd name="T4" fmla="*/ 0 w 11"/>
              <a:gd name="T5" fmla="*/ 5773 h 11"/>
              <a:gd name="T6" fmla="*/ 6350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2" y="11"/>
                </a:lnTo>
                <a:lnTo>
                  <a:pt x="0" y="10"/>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7" name="Freeform 306">
            <a:extLst>
              <a:ext uri="{FF2B5EF4-FFF2-40B4-BE49-F238E27FC236}">
                <a16:creationId xmlns:a16="http://schemas.microsoft.com/office/drawing/2014/main" id="{813CEDCC-6E3F-D24D-B492-123FCA33337C}"/>
              </a:ext>
            </a:extLst>
          </p:cNvPr>
          <p:cNvSpPr>
            <a:spLocks/>
          </p:cNvSpPr>
          <p:nvPr/>
        </p:nvSpPr>
        <p:spPr bwMode="auto">
          <a:xfrm>
            <a:off x="4349750" y="3341688"/>
            <a:ext cx="19050" cy="17462"/>
          </a:xfrm>
          <a:custGeom>
            <a:avLst/>
            <a:gdLst>
              <a:gd name="T0" fmla="*/ 6163 w 34"/>
              <a:gd name="T1" fmla="*/ 17462 h 33"/>
              <a:gd name="T2" fmla="*/ 0 w 34"/>
              <a:gd name="T3" fmla="*/ 10583 h 33"/>
              <a:gd name="T4" fmla="*/ 5603 w 34"/>
              <a:gd name="T5" fmla="*/ 5292 h 33"/>
              <a:gd name="T6" fmla="*/ 12326 w 34"/>
              <a:gd name="T7" fmla="*/ 0 h 33"/>
              <a:gd name="T8" fmla="*/ 19050 w 34"/>
              <a:gd name="T9" fmla="*/ 6879 h 33"/>
              <a:gd name="T10" fmla="*/ 12326 w 34"/>
              <a:gd name="T11" fmla="*/ 12170 h 33"/>
              <a:gd name="T12" fmla="*/ 6163 w 34"/>
              <a:gd name="T13" fmla="*/ 17462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11" y="33"/>
                </a:moveTo>
                <a:lnTo>
                  <a:pt x="0" y="20"/>
                </a:lnTo>
                <a:lnTo>
                  <a:pt x="10" y="10"/>
                </a:lnTo>
                <a:lnTo>
                  <a:pt x="22" y="0"/>
                </a:lnTo>
                <a:lnTo>
                  <a:pt x="34" y="13"/>
                </a:lnTo>
                <a:lnTo>
                  <a:pt x="22" y="23"/>
                </a:lnTo>
                <a:lnTo>
                  <a:pt x="11" y="3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8" name="Freeform 307">
            <a:extLst>
              <a:ext uri="{FF2B5EF4-FFF2-40B4-BE49-F238E27FC236}">
                <a16:creationId xmlns:a16="http://schemas.microsoft.com/office/drawing/2014/main" id="{B4D58B67-73AB-654D-BD25-937BB702492C}"/>
              </a:ext>
            </a:extLst>
          </p:cNvPr>
          <p:cNvSpPr>
            <a:spLocks/>
          </p:cNvSpPr>
          <p:nvPr/>
        </p:nvSpPr>
        <p:spPr bwMode="auto">
          <a:xfrm>
            <a:off x="4349750" y="3348038"/>
            <a:ext cx="6350" cy="4762"/>
          </a:xfrm>
          <a:custGeom>
            <a:avLst/>
            <a:gdLst>
              <a:gd name="T0" fmla="*/ 6350 w 12"/>
              <a:gd name="T1" fmla="*/ 0 h 10"/>
              <a:gd name="T2" fmla="*/ 1058 w 12"/>
              <a:gd name="T3" fmla="*/ 4762 h 10"/>
              <a:gd name="T4" fmla="*/ 0 w 12"/>
              <a:gd name="T5" fmla="*/ 4286 h 10"/>
              <a:gd name="T6" fmla="*/ 635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0"/>
                </a:moveTo>
                <a:lnTo>
                  <a:pt x="2" y="10"/>
                </a:lnTo>
                <a:lnTo>
                  <a:pt x="0" y="9"/>
                </a:lnTo>
                <a:lnTo>
                  <a:pt x="1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19" name="Freeform 308">
            <a:extLst>
              <a:ext uri="{FF2B5EF4-FFF2-40B4-BE49-F238E27FC236}">
                <a16:creationId xmlns:a16="http://schemas.microsoft.com/office/drawing/2014/main" id="{B66C0786-F69F-9647-BBDE-38B583EF367D}"/>
              </a:ext>
            </a:extLst>
          </p:cNvPr>
          <p:cNvSpPr>
            <a:spLocks/>
          </p:cNvSpPr>
          <p:nvPr/>
        </p:nvSpPr>
        <p:spPr bwMode="auto">
          <a:xfrm>
            <a:off x="4343400" y="3335338"/>
            <a:ext cx="19050" cy="17462"/>
          </a:xfrm>
          <a:custGeom>
            <a:avLst/>
            <a:gdLst>
              <a:gd name="T0" fmla="*/ 5603 w 34"/>
              <a:gd name="T1" fmla="*/ 17462 h 32"/>
              <a:gd name="T2" fmla="*/ 0 w 34"/>
              <a:gd name="T3" fmla="*/ 9277 h 32"/>
              <a:gd name="T4" fmla="*/ 6724 w 34"/>
              <a:gd name="T5" fmla="*/ 4911 h 32"/>
              <a:gd name="T6" fmla="*/ 12887 w 34"/>
              <a:gd name="T7" fmla="*/ 0 h 32"/>
              <a:gd name="T8" fmla="*/ 19050 w 34"/>
              <a:gd name="T9" fmla="*/ 7640 h 32"/>
              <a:gd name="T10" fmla="*/ 12326 w 34"/>
              <a:gd name="T11" fmla="*/ 12551 h 32"/>
              <a:gd name="T12" fmla="*/ 5603 w 34"/>
              <a:gd name="T13" fmla="*/ 1746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10" y="32"/>
                </a:moveTo>
                <a:lnTo>
                  <a:pt x="0" y="17"/>
                </a:lnTo>
                <a:lnTo>
                  <a:pt x="12" y="9"/>
                </a:lnTo>
                <a:lnTo>
                  <a:pt x="23" y="0"/>
                </a:lnTo>
                <a:lnTo>
                  <a:pt x="34" y="14"/>
                </a:lnTo>
                <a:lnTo>
                  <a:pt x="22" y="23"/>
                </a:lnTo>
                <a:lnTo>
                  <a:pt x="10" y="3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0" name="Freeform 309">
            <a:extLst>
              <a:ext uri="{FF2B5EF4-FFF2-40B4-BE49-F238E27FC236}">
                <a16:creationId xmlns:a16="http://schemas.microsoft.com/office/drawing/2014/main" id="{3646F05A-92B3-D848-BA11-EB5C2B79A4C4}"/>
              </a:ext>
            </a:extLst>
          </p:cNvPr>
          <p:cNvSpPr>
            <a:spLocks/>
          </p:cNvSpPr>
          <p:nvPr/>
        </p:nvSpPr>
        <p:spPr bwMode="auto">
          <a:xfrm>
            <a:off x="4343400" y="3340100"/>
            <a:ext cx="6350" cy="4763"/>
          </a:xfrm>
          <a:custGeom>
            <a:avLst/>
            <a:gdLst>
              <a:gd name="T0" fmla="*/ 6350 w 12"/>
              <a:gd name="T1" fmla="*/ 0 h 8"/>
              <a:gd name="T2" fmla="*/ 0 w 12"/>
              <a:gd name="T3" fmla="*/ 4763 h 8"/>
              <a:gd name="T4" fmla="*/ 0 w 12"/>
              <a:gd name="T5" fmla="*/ 4168 h 8"/>
              <a:gd name="T6" fmla="*/ 6350 w 1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12" y="0"/>
                </a:moveTo>
                <a:lnTo>
                  <a:pt x="0" y="8"/>
                </a:lnTo>
                <a:lnTo>
                  <a:pt x="0" y="7"/>
                </a:lnTo>
                <a:lnTo>
                  <a:pt x="1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1" name="Freeform 310">
            <a:extLst>
              <a:ext uri="{FF2B5EF4-FFF2-40B4-BE49-F238E27FC236}">
                <a16:creationId xmlns:a16="http://schemas.microsoft.com/office/drawing/2014/main" id="{015C5B17-29D0-0E48-BBA1-ED7B32A11B0A}"/>
              </a:ext>
            </a:extLst>
          </p:cNvPr>
          <p:cNvSpPr>
            <a:spLocks/>
          </p:cNvSpPr>
          <p:nvPr/>
        </p:nvSpPr>
        <p:spPr bwMode="auto">
          <a:xfrm>
            <a:off x="4338638" y="3327400"/>
            <a:ext cx="19050" cy="15875"/>
          </a:xfrm>
          <a:custGeom>
            <a:avLst/>
            <a:gdLst>
              <a:gd name="T0" fmla="*/ 5443 w 35"/>
              <a:gd name="T1" fmla="*/ 15875 h 30"/>
              <a:gd name="T2" fmla="*/ 0 w 35"/>
              <a:gd name="T3" fmla="*/ 7937 h 30"/>
              <a:gd name="T4" fmla="*/ 6531 w 35"/>
              <a:gd name="T5" fmla="*/ 4233 h 30"/>
              <a:gd name="T6" fmla="*/ 13607 w 35"/>
              <a:gd name="T7" fmla="*/ 0 h 30"/>
              <a:gd name="T8" fmla="*/ 19050 w 35"/>
              <a:gd name="T9" fmla="*/ 7937 h 30"/>
              <a:gd name="T10" fmla="*/ 11974 w 35"/>
              <a:gd name="T11" fmla="*/ 12171 h 30"/>
              <a:gd name="T12" fmla="*/ 5443 w 35"/>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0">
                <a:moveTo>
                  <a:pt x="10" y="30"/>
                </a:moveTo>
                <a:lnTo>
                  <a:pt x="0" y="15"/>
                </a:lnTo>
                <a:lnTo>
                  <a:pt x="12" y="8"/>
                </a:lnTo>
                <a:lnTo>
                  <a:pt x="25" y="0"/>
                </a:lnTo>
                <a:lnTo>
                  <a:pt x="35" y="15"/>
                </a:lnTo>
                <a:lnTo>
                  <a:pt x="22" y="23"/>
                </a:lnTo>
                <a:lnTo>
                  <a:pt x="10"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2" name="Freeform 311">
            <a:extLst>
              <a:ext uri="{FF2B5EF4-FFF2-40B4-BE49-F238E27FC236}">
                <a16:creationId xmlns:a16="http://schemas.microsoft.com/office/drawing/2014/main" id="{5338BCD4-F1BD-2347-ABF2-EA0365AE21C7}"/>
              </a:ext>
            </a:extLst>
          </p:cNvPr>
          <p:cNvSpPr>
            <a:spLocks/>
          </p:cNvSpPr>
          <p:nvPr/>
        </p:nvSpPr>
        <p:spPr bwMode="auto">
          <a:xfrm>
            <a:off x="4338638" y="3332163"/>
            <a:ext cx="6350" cy="3175"/>
          </a:xfrm>
          <a:custGeom>
            <a:avLst/>
            <a:gdLst>
              <a:gd name="T0" fmla="*/ 6350 w 13"/>
              <a:gd name="T1" fmla="*/ 0 h 7"/>
              <a:gd name="T2" fmla="*/ 488 w 13"/>
              <a:gd name="T3" fmla="*/ 3175 h 7"/>
              <a:gd name="T4" fmla="*/ 0 w 13"/>
              <a:gd name="T5" fmla="*/ 2721 h 7"/>
              <a:gd name="T6" fmla="*/ 635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1" y="7"/>
                </a:lnTo>
                <a:lnTo>
                  <a:pt x="0" y="6"/>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3" name="Freeform 312">
            <a:extLst>
              <a:ext uri="{FF2B5EF4-FFF2-40B4-BE49-F238E27FC236}">
                <a16:creationId xmlns:a16="http://schemas.microsoft.com/office/drawing/2014/main" id="{0AC6ABEF-E027-4445-B90C-3A584972D793}"/>
              </a:ext>
            </a:extLst>
          </p:cNvPr>
          <p:cNvSpPr>
            <a:spLocks/>
          </p:cNvSpPr>
          <p:nvPr/>
        </p:nvSpPr>
        <p:spPr bwMode="auto">
          <a:xfrm>
            <a:off x="4333875" y="3319463"/>
            <a:ext cx="19050" cy="15875"/>
          </a:xfrm>
          <a:custGeom>
            <a:avLst/>
            <a:gdLst>
              <a:gd name="T0" fmla="*/ 3922 w 34"/>
              <a:gd name="T1" fmla="*/ 15875 h 29"/>
              <a:gd name="T2" fmla="*/ 0 w 34"/>
              <a:gd name="T3" fmla="*/ 7116 h 29"/>
              <a:gd name="T4" fmla="*/ 7284 w 34"/>
              <a:gd name="T5" fmla="*/ 3284 h 29"/>
              <a:gd name="T6" fmla="*/ 14568 w 34"/>
              <a:gd name="T7" fmla="*/ 0 h 29"/>
              <a:gd name="T8" fmla="*/ 19050 w 34"/>
              <a:gd name="T9" fmla="*/ 8759 h 29"/>
              <a:gd name="T10" fmla="*/ 11206 w 34"/>
              <a:gd name="T11" fmla="*/ 12591 h 29"/>
              <a:gd name="T12" fmla="*/ 3922 w 34"/>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7" y="29"/>
                </a:moveTo>
                <a:lnTo>
                  <a:pt x="0" y="13"/>
                </a:lnTo>
                <a:lnTo>
                  <a:pt x="13" y="6"/>
                </a:lnTo>
                <a:lnTo>
                  <a:pt x="26" y="0"/>
                </a:lnTo>
                <a:lnTo>
                  <a:pt x="34" y="16"/>
                </a:lnTo>
                <a:lnTo>
                  <a:pt x="20" y="23"/>
                </a:lnTo>
                <a:lnTo>
                  <a:pt x="7"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4" name="Freeform 313">
            <a:extLst>
              <a:ext uri="{FF2B5EF4-FFF2-40B4-BE49-F238E27FC236}">
                <a16:creationId xmlns:a16="http://schemas.microsoft.com/office/drawing/2014/main" id="{21DB8DB2-8E0D-5B48-8378-D862F9236756}"/>
              </a:ext>
            </a:extLst>
          </p:cNvPr>
          <p:cNvSpPr>
            <a:spLocks/>
          </p:cNvSpPr>
          <p:nvPr/>
        </p:nvSpPr>
        <p:spPr bwMode="auto">
          <a:xfrm>
            <a:off x="4333875" y="3322638"/>
            <a:ext cx="7938" cy="4762"/>
          </a:xfrm>
          <a:custGeom>
            <a:avLst/>
            <a:gdLst>
              <a:gd name="T0" fmla="*/ 7938 w 14"/>
              <a:gd name="T1" fmla="*/ 0 h 7"/>
              <a:gd name="T2" fmla="*/ 567 w 14"/>
              <a:gd name="T3" fmla="*/ 4762 h 7"/>
              <a:gd name="T4" fmla="*/ 0 w 14"/>
              <a:gd name="T5" fmla="*/ 4082 h 7"/>
              <a:gd name="T6" fmla="*/ 7938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6"/>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5" name="Freeform 314">
            <a:extLst>
              <a:ext uri="{FF2B5EF4-FFF2-40B4-BE49-F238E27FC236}">
                <a16:creationId xmlns:a16="http://schemas.microsoft.com/office/drawing/2014/main" id="{4A86BB38-D355-C849-ADE0-3206C3C68950}"/>
              </a:ext>
            </a:extLst>
          </p:cNvPr>
          <p:cNvSpPr>
            <a:spLocks/>
          </p:cNvSpPr>
          <p:nvPr/>
        </p:nvSpPr>
        <p:spPr bwMode="auto">
          <a:xfrm>
            <a:off x="4330700" y="3311525"/>
            <a:ext cx="17463" cy="14288"/>
          </a:xfrm>
          <a:custGeom>
            <a:avLst/>
            <a:gdLst>
              <a:gd name="T0" fmla="*/ 3082 w 34"/>
              <a:gd name="T1" fmla="*/ 14288 h 27"/>
              <a:gd name="T2" fmla="*/ 0 w 34"/>
              <a:gd name="T3" fmla="*/ 5292 h 27"/>
              <a:gd name="T4" fmla="*/ 7191 w 34"/>
              <a:gd name="T5" fmla="*/ 2646 h 27"/>
              <a:gd name="T6" fmla="*/ 13868 w 34"/>
              <a:gd name="T7" fmla="*/ 0 h 27"/>
              <a:gd name="T8" fmla="*/ 17463 w 34"/>
              <a:gd name="T9" fmla="*/ 8996 h 27"/>
              <a:gd name="T10" fmla="*/ 10272 w 34"/>
              <a:gd name="T11" fmla="*/ 11113 h 27"/>
              <a:gd name="T12" fmla="*/ 3082 w 34"/>
              <a:gd name="T13" fmla="*/ 14288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6" y="27"/>
                </a:moveTo>
                <a:lnTo>
                  <a:pt x="0" y="10"/>
                </a:lnTo>
                <a:lnTo>
                  <a:pt x="14" y="5"/>
                </a:lnTo>
                <a:lnTo>
                  <a:pt x="27" y="0"/>
                </a:lnTo>
                <a:lnTo>
                  <a:pt x="34" y="17"/>
                </a:lnTo>
                <a:lnTo>
                  <a:pt x="20" y="21"/>
                </a:lnTo>
                <a:lnTo>
                  <a:pt x="6"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6" name="Freeform 315">
            <a:extLst>
              <a:ext uri="{FF2B5EF4-FFF2-40B4-BE49-F238E27FC236}">
                <a16:creationId xmlns:a16="http://schemas.microsoft.com/office/drawing/2014/main" id="{B4D07AE8-0133-FC4E-A88D-9CEE00618E09}"/>
              </a:ext>
            </a:extLst>
          </p:cNvPr>
          <p:cNvSpPr>
            <a:spLocks/>
          </p:cNvSpPr>
          <p:nvPr/>
        </p:nvSpPr>
        <p:spPr bwMode="auto">
          <a:xfrm>
            <a:off x="4330700" y="3314700"/>
            <a:ext cx="7938" cy="3175"/>
          </a:xfrm>
          <a:custGeom>
            <a:avLst/>
            <a:gdLst>
              <a:gd name="T0" fmla="*/ 7938 w 14"/>
              <a:gd name="T1" fmla="*/ 0 h 5"/>
              <a:gd name="T2" fmla="*/ 0 w 14"/>
              <a:gd name="T3" fmla="*/ 3175 h 5"/>
              <a:gd name="T4" fmla="*/ 0 w 14"/>
              <a:gd name="T5" fmla="*/ 1905 h 5"/>
              <a:gd name="T6" fmla="*/ 7938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0"/>
                </a:moveTo>
                <a:lnTo>
                  <a:pt x="0" y="5"/>
                </a:lnTo>
                <a:lnTo>
                  <a:pt x="0" y="3"/>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7" name="Freeform 316">
            <a:extLst>
              <a:ext uri="{FF2B5EF4-FFF2-40B4-BE49-F238E27FC236}">
                <a16:creationId xmlns:a16="http://schemas.microsoft.com/office/drawing/2014/main" id="{1C844A8E-580D-304C-B598-4561276784B9}"/>
              </a:ext>
            </a:extLst>
          </p:cNvPr>
          <p:cNvSpPr>
            <a:spLocks/>
          </p:cNvSpPr>
          <p:nvPr/>
        </p:nvSpPr>
        <p:spPr bwMode="auto">
          <a:xfrm>
            <a:off x="4327525" y="3303588"/>
            <a:ext cx="17463" cy="12700"/>
          </a:xfrm>
          <a:custGeom>
            <a:avLst/>
            <a:gdLst>
              <a:gd name="T0" fmla="*/ 2646 w 33"/>
              <a:gd name="T1" fmla="*/ 12700 h 24"/>
              <a:gd name="T2" fmla="*/ 0 w 33"/>
              <a:gd name="T3" fmla="*/ 3704 h 24"/>
              <a:gd name="T4" fmla="*/ 7938 w 33"/>
              <a:gd name="T5" fmla="*/ 1588 h 24"/>
              <a:gd name="T6" fmla="*/ 15346 w 33"/>
              <a:gd name="T7" fmla="*/ 0 h 24"/>
              <a:gd name="T8" fmla="*/ 17463 w 33"/>
              <a:gd name="T9" fmla="*/ 8996 h 24"/>
              <a:gd name="T10" fmla="*/ 10054 w 33"/>
              <a:gd name="T11" fmla="*/ 11113 h 24"/>
              <a:gd name="T12" fmla="*/ 2646 w 33"/>
              <a:gd name="T13" fmla="*/ 1270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5" y="24"/>
                </a:moveTo>
                <a:lnTo>
                  <a:pt x="0" y="7"/>
                </a:lnTo>
                <a:lnTo>
                  <a:pt x="15" y="3"/>
                </a:lnTo>
                <a:lnTo>
                  <a:pt x="29" y="0"/>
                </a:lnTo>
                <a:lnTo>
                  <a:pt x="33" y="17"/>
                </a:lnTo>
                <a:lnTo>
                  <a:pt x="19" y="21"/>
                </a:lnTo>
                <a:lnTo>
                  <a:pt x="5"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8" name="Freeform 317">
            <a:extLst>
              <a:ext uri="{FF2B5EF4-FFF2-40B4-BE49-F238E27FC236}">
                <a16:creationId xmlns:a16="http://schemas.microsoft.com/office/drawing/2014/main" id="{A85F86AC-27B0-824D-8B44-1070B0BBEB8D}"/>
              </a:ext>
            </a:extLst>
          </p:cNvPr>
          <p:cNvSpPr>
            <a:spLocks/>
          </p:cNvSpPr>
          <p:nvPr/>
        </p:nvSpPr>
        <p:spPr bwMode="auto">
          <a:xfrm>
            <a:off x="4327525" y="3305175"/>
            <a:ext cx="7938" cy="1588"/>
          </a:xfrm>
          <a:custGeom>
            <a:avLst/>
            <a:gdLst>
              <a:gd name="T0" fmla="*/ 7938 w 16"/>
              <a:gd name="T1" fmla="*/ 0 h 4"/>
              <a:gd name="T2" fmla="*/ 496 w 16"/>
              <a:gd name="T3" fmla="*/ 1588 h 4"/>
              <a:gd name="T4" fmla="*/ 0 w 16"/>
              <a:gd name="T5" fmla="*/ 794 h 4"/>
              <a:gd name="T6" fmla="*/ 7938 w 1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16" y="0"/>
                </a:moveTo>
                <a:lnTo>
                  <a:pt x="1" y="4"/>
                </a:lnTo>
                <a:lnTo>
                  <a:pt x="0" y="2"/>
                </a:lnTo>
                <a:lnTo>
                  <a:pt x="1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29" name="Freeform 318">
            <a:extLst>
              <a:ext uri="{FF2B5EF4-FFF2-40B4-BE49-F238E27FC236}">
                <a16:creationId xmlns:a16="http://schemas.microsoft.com/office/drawing/2014/main" id="{0DFF262E-6E99-274D-B3D6-7BD3ED91CEA6}"/>
              </a:ext>
            </a:extLst>
          </p:cNvPr>
          <p:cNvSpPr>
            <a:spLocks/>
          </p:cNvSpPr>
          <p:nvPr/>
        </p:nvSpPr>
        <p:spPr bwMode="auto">
          <a:xfrm>
            <a:off x="4325938" y="3294063"/>
            <a:ext cx="17462" cy="12700"/>
          </a:xfrm>
          <a:custGeom>
            <a:avLst/>
            <a:gdLst>
              <a:gd name="T0" fmla="*/ 1091 w 32"/>
              <a:gd name="T1" fmla="*/ 12700 h 22"/>
              <a:gd name="T2" fmla="*/ 0 w 32"/>
              <a:gd name="T3" fmla="*/ 2309 h 22"/>
              <a:gd name="T4" fmla="*/ 7640 w 32"/>
              <a:gd name="T5" fmla="*/ 1155 h 22"/>
              <a:gd name="T6" fmla="*/ 15825 w 32"/>
              <a:gd name="T7" fmla="*/ 0 h 22"/>
              <a:gd name="T8" fmla="*/ 17462 w 32"/>
              <a:gd name="T9" fmla="*/ 10391 h 22"/>
              <a:gd name="T10" fmla="*/ 9822 w 32"/>
              <a:gd name="T11" fmla="*/ 11545 h 22"/>
              <a:gd name="T12" fmla="*/ 1091 w 32"/>
              <a:gd name="T13" fmla="*/ 1270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2" y="22"/>
                </a:moveTo>
                <a:lnTo>
                  <a:pt x="0" y="4"/>
                </a:lnTo>
                <a:lnTo>
                  <a:pt x="14" y="2"/>
                </a:lnTo>
                <a:lnTo>
                  <a:pt x="29" y="0"/>
                </a:lnTo>
                <a:lnTo>
                  <a:pt x="32" y="18"/>
                </a:lnTo>
                <a:lnTo>
                  <a:pt x="18" y="20"/>
                </a:lnTo>
                <a:lnTo>
                  <a:pt x="2" y="2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0" name="Freeform 319">
            <a:extLst>
              <a:ext uri="{FF2B5EF4-FFF2-40B4-BE49-F238E27FC236}">
                <a16:creationId xmlns:a16="http://schemas.microsoft.com/office/drawing/2014/main" id="{AC3F0453-97FE-2B47-A6AF-501D42B8DDC2}"/>
              </a:ext>
            </a:extLst>
          </p:cNvPr>
          <p:cNvSpPr>
            <a:spLocks/>
          </p:cNvSpPr>
          <p:nvPr/>
        </p:nvSpPr>
        <p:spPr bwMode="auto">
          <a:xfrm>
            <a:off x="4325938" y="3295650"/>
            <a:ext cx="7937" cy="1588"/>
          </a:xfrm>
          <a:custGeom>
            <a:avLst/>
            <a:gdLst>
              <a:gd name="T0" fmla="*/ 7937 w 14"/>
              <a:gd name="T1" fmla="*/ 0 h 2"/>
              <a:gd name="T2" fmla="*/ 0 w 14"/>
              <a:gd name="T3" fmla="*/ 1588 h 2"/>
              <a:gd name="T4" fmla="*/ 0 w 14"/>
              <a:gd name="T5" fmla="*/ 0 h 2"/>
              <a:gd name="T6" fmla="*/ 7937 w 1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14" y="0"/>
                </a:moveTo>
                <a:lnTo>
                  <a:pt x="0" y="2"/>
                </a:lnTo>
                <a:lnTo>
                  <a:pt x="0" y="0"/>
                </a:lnTo>
                <a:lnTo>
                  <a:pt x="1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1" name="Freeform 320">
            <a:extLst>
              <a:ext uri="{FF2B5EF4-FFF2-40B4-BE49-F238E27FC236}">
                <a16:creationId xmlns:a16="http://schemas.microsoft.com/office/drawing/2014/main" id="{C2C37447-1480-D846-8330-7FBBCE12DA50}"/>
              </a:ext>
            </a:extLst>
          </p:cNvPr>
          <p:cNvSpPr>
            <a:spLocks/>
          </p:cNvSpPr>
          <p:nvPr/>
        </p:nvSpPr>
        <p:spPr bwMode="auto">
          <a:xfrm>
            <a:off x="4325938" y="3284538"/>
            <a:ext cx="15875" cy="11112"/>
          </a:xfrm>
          <a:custGeom>
            <a:avLst/>
            <a:gdLst>
              <a:gd name="T0" fmla="*/ 529 w 30"/>
              <a:gd name="T1" fmla="*/ 11112 h 20"/>
              <a:gd name="T2" fmla="*/ 0 w 30"/>
              <a:gd name="T3" fmla="*/ 1111 h 20"/>
              <a:gd name="T4" fmla="*/ 7937 w 30"/>
              <a:gd name="T5" fmla="*/ 1111 h 20"/>
              <a:gd name="T6" fmla="*/ 15346 w 30"/>
              <a:gd name="T7" fmla="*/ 0 h 20"/>
              <a:gd name="T8" fmla="*/ 15875 w 30"/>
              <a:gd name="T9" fmla="*/ 10556 h 20"/>
              <a:gd name="T10" fmla="*/ 7937 w 30"/>
              <a:gd name="T11" fmla="*/ 11112 h 20"/>
              <a:gd name="T12" fmla="*/ 529 w 30"/>
              <a:gd name="T13" fmla="*/ 1111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1" y="20"/>
                </a:moveTo>
                <a:lnTo>
                  <a:pt x="0" y="2"/>
                </a:lnTo>
                <a:lnTo>
                  <a:pt x="15" y="2"/>
                </a:lnTo>
                <a:lnTo>
                  <a:pt x="29" y="0"/>
                </a:lnTo>
                <a:lnTo>
                  <a:pt x="30" y="19"/>
                </a:lnTo>
                <a:lnTo>
                  <a:pt x="15" y="20"/>
                </a:lnTo>
                <a:lnTo>
                  <a:pt x="1"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2" name="Rectangle 321">
            <a:extLst>
              <a:ext uri="{FF2B5EF4-FFF2-40B4-BE49-F238E27FC236}">
                <a16:creationId xmlns:a16="http://schemas.microsoft.com/office/drawing/2014/main" id="{E69507E7-BB0F-2B4C-A7D5-A620039A1DDE}"/>
              </a:ext>
            </a:extLst>
          </p:cNvPr>
          <p:cNvSpPr>
            <a:spLocks noChangeArrowheads="1"/>
          </p:cNvSpPr>
          <p:nvPr/>
        </p:nvSpPr>
        <p:spPr bwMode="auto">
          <a:xfrm>
            <a:off x="4325938" y="3286125"/>
            <a:ext cx="7937"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133" name="Freeform 322">
            <a:extLst>
              <a:ext uri="{FF2B5EF4-FFF2-40B4-BE49-F238E27FC236}">
                <a16:creationId xmlns:a16="http://schemas.microsoft.com/office/drawing/2014/main" id="{73661BE3-C0B4-0C4F-A5A0-207C67DE3694}"/>
              </a:ext>
            </a:extLst>
          </p:cNvPr>
          <p:cNvSpPr>
            <a:spLocks/>
          </p:cNvSpPr>
          <p:nvPr/>
        </p:nvSpPr>
        <p:spPr bwMode="auto">
          <a:xfrm>
            <a:off x="4325938" y="1589088"/>
            <a:ext cx="15875" cy="1697037"/>
          </a:xfrm>
          <a:custGeom>
            <a:avLst/>
            <a:gdLst>
              <a:gd name="T0" fmla="*/ 0 w 29"/>
              <a:gd name="T1" fmla="*/ 1697037 h 3206"/>
              <a:gd name="T2" fmla="*/ 0 w 29"/>
              <a:gd name="T3" fmla="*/ 0 h 3206"/>
              <a:gd name="T4" fmla="*/ 8211 w 29"/>
              <a:gd name="T5" fmla="*/ 0 h 3206"/>
              <a:gd name="T6" fmla="*/ 15875 w 29"/>
              <a:gd name="T7" fmla="*/ 0 h 3206"/>
              <a:gd name="T8" fmla="*/ 15875 w 29"/>
              <a:gd name="T9" fmla="*/ 1697037 h 3206"/>
              <a:gd name="T10" fmla="*/ 8211 w 29"/>
              <a:gd name="T11" fmla="*/ 1697037 h 3206"/>
              <a:gd name="T12" fmla="*/ 0 w 29"/>
              <a:gd name="T13" fmla="*/ 1697037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206">
                <a:moveTo>
                  <a:pt x="0" y="3206"/>
                </a:moveTo>
                <a:lnTo>
                  <a:pt x="0" y="0"/>
                </a:lnTo>
                <a:lnTo>
                  <a:pt x="15" y="0"/>
                </a:lnTo>
                <a:lnTo>
                  <a:pt x="29" y="0"/>
                </a:lnTo>
                <a:lnTo>
                  <a:pt x="29" y="3206"/>
                </a:lnTo>
                <a:lnTo>
                  <a:pt x="15" y="3206"/>
                </a:lnTo>
                <a:lnTo>
                  <a:pt x="0" y="320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4" name="Freeform 323">
            <a:extLst>
              <a:ext uri="{FF2B5EF4-FFF2-40B4-BE49-F238E27FC236}">
                <a16:creationId xmlns:a16="http://schemas.microsoft.com/office/drawing/2014/main" id="{D71DD4E0-C67C-784B-AA3E-E3FA093ACBB5}"/>
              </a:ext>
            </a:extLst>
          </p:cNvPr>
          <p:cNvSpPr>
            <a:spLocks/>
          </p:cNvSpPr>
          <p:nvPr/>
        </p:nvSpPr>
        <p:spPr bwMode="auto">
          <a:xfrm>
            <a:off x="4325938" y="1589088"/>
            <a:ext cx="7937" cy="1587"/>
          </a:xfrm>
          <a:custGeom>
            <a:avLst/>
            <a:gdLst>
              <a:gd name="T0" fmla="*/ 7937 w 15"/>
              <a:gd name="T1" fmla="*/ 1587 h 1"/>
              <a:gd name="T2" fmla="*/ 0 w 15"/>
              <a:gd name="T3" fmla="*/ 1587 h 1"/>
              <a:gd name="T4" fmla="*/ 0 w 15"/>
              <a:gd name="T5" fmla="*/ 0 h 1"/>
              <a:gd name="T6" fmla="*/ 7937 w 15"/>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15" y="1"/>
                </a:moveTo>
                <a:lnTo>
                  <a:pt x="0" y="1"/>
                </a:lnTo>
                <a:lnTo>
                  <a:pt x="0" y="0"/>
                </a:lnTo>
                <a:lnTo>
                  <a:pt x="1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5" name="Freeform 324">
            <a:extLst>
              <a:ext uri="{FF2B5EF4-FFF2-40B4-BE49-F238E27FC236}">
                <a16:creationId xmlns:a16="http://schemas.microsoft.com/office/drawing/2014/main" id="{C451DA57-C90F-9146-94E6-FE4F88059911}"/>
              </a:ext>
            </a:extLst>
          </p:cNvPr>
          <p:cNvSpPr>
            <a:spLocks/>
          </p:cNvSpPr>
          <p:nvPr/>
        </p:nvSpPr>
        <p:spPr bwMode="auto">
          <a:xfrm>
            <a:off x="4325938" y="1579563"/>
            <a:ext cx="15875" cy="9525"/>
          </a:xfrm>
          <a:custGeom>
            <a:avLst/>
            <a:gdLst>
              <a:gd name="T0" fmla="*/ 0 w 30"/>
              <a:gd name="T1" fmla="*/ 9049 h 20"/>
              <a:gd name="T2" fmla="*/ 529 w 30"/>
              <a:gd name="T3" fmla="*/ 0 h 20"/>
              <a:gd name="T4" fmla="*/ 7937 w 30"/>
              <a:gd name="T5" fmla="*/ 476 h 20"/>
              <a:gd name="T6" fmla="*/ 15875 w 30"/>
              <a:gd name="T7" fmla="*/ 476 h 20"/>
              <a:gd name="T8" fmla="*/ 15346 w 30"/>
              <a:gd name="T9" fmla="*/ 9525 h 20"/>
              <a:gd name="T10" fmla="*/ 7937 w 30"/>
              <a:gd name="T11" fmla="*/ 9525 h 20"/>
              <a:gd name="T12" fmla="*/ 0 w 30"/>
              <a:gd name="T13" fmla="*/ 904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0" y="19"/>
                </a:moveTo>
                <a:lnTo>
                  <a:pt x="1" y="0"/>
                </a:lnTo>
                <a:lnTo>
                  <a:pt x="15" y="1"/>
                </a:lnTo>
                <a:lnTo>
                  <a:pt x="30" y="1"/>
                </a:lnTo>
                <a:lnTo>
                  <a:pt x="29" y="20"/>
                </a:lnTo>
                <a:lnTo>
                  <a:pt x="15" y="20"/>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6" name="Freeform 325">
            <a:extLst>
              <a:ext uri="{FF2B5EF4-FFF2-40B4-BE49-F238E27FC236}">
                <a16:creationId xmlns:a16="http://schemas.microsoft.com/office/drawing/2014/main" id="{1F3461F1-8DD1-9F4C-A7FA-038374BB5755}"/>
              </a:ext>
            </a:extLst>
          </p:cNvPr>
          <p:cNvSpPr>
            <a:spLocks/>
          </p:cNvSpPr>
          <p:nvPr/>
        </p:nvSpPr>
        <p:spPr bwMode="auto">
          <a:xfrm>
            <a:off x="4325938" y="1577975"/>
            <a:ext cx="7937" cy="1588"/>
          </a:xfrm>
          <a:custGeom>
            <a:avLst/>
            <a:gdLst>
              <a:gd name="T0" fmla="*/ 7937 w 14"/>
              <a:gd name="T1" fmla="*/ 1588 h 2"/>
              <a:gd name="T2" fmla="*/ 0 w 14"/>
              <a:gd name="T3" fmla="*/ 794 h 2"/>
              <a:gd name="T4" fmla="*/ 0 w 14"/>
              <a:gd name="T5" fmla="*/ 0 h 2"/>
              <a:gd name="T6" fmla="*/ 7937 w 14"/>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14" y="2"/>
                </a:moveTo>
                <a:lnTo>
                  <a:pt x="0" y="1"/>
                </a:lnTo>
                <a:lnTo>
                  <a:pt x="0" y="0"/>
                </a:lnTo>
                <a:lnTo>
                  <a:pt x="1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7" name="Freeform 326">
            <a:extLst>
              <a:ext uri="{FF2B5EF4-FFF2-40B4-BE49-F238E27FC236}">
                <a16:creationId xmlns:a16="http://schemas.microsoft.com/office/drawing/2014/main" id="{D7945FEE-3AE5-8745-8A78-FF7BF9FCFFE8}"/>
              </a:ext>
            </a:extLst>
          </p:cNvPr>
          <p:cNvSpPr>
            <a:spLocks/>
          </p:cNvSpPr>
          <p:nvPr/>
        </p:nvSpPr>
        <p:spPr bwMode="auto">
          <a:xfrm>
            <a:off x="4325938" y="1568450"/>
            <a:ext cx="17462" cy="12700"/>
          </a:xfrm>
          <a:custGeom>
            <a:avLst/>
            <a:gdLst>
              <a:gd name="T0" fmla="*/ 0 w 32"/>
              <a:gd name="T1" fmla="*/ 10054 h 24"/>
              <a:gd name="T2" fmla="*/ 1091 w 32"/>
              <a:gd name="T3" fmla="*/ 0 h 24"/>
              <a:gd name="T4" fmla="*/ 9822 w 32"/>
              <a:gd name="T5" fmla="*/ 1058 h 24"/>
              <a:gd name="T6" fmla="*/ 17462 w 32"/>
              <a:gd name="T7" fmla="*/ 2646 h 24"/>
              <a:gd name="T8" fmla="*/ 15825 w 32"/>
              <a:gd name="T9" fmla="*/ 12700 h 24"/>
              <a:gd name="T10" fmla="*/ 7640 w 32"/>
              <a:gd name="T11" fmla="*/ 11113 h 24"/>
              <a:gd name="T12" fmla="*/ 0 w 32"/>
              <a:gd name="T13" fmla="*/ 1005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19"/>
                </a:moveTo>
                <a:lnTo>
                  <a:pt x="2" y="0"/>
                </a:lnTo>
                <a:lnTo>
                  <a:pt x="18" y="2"/>
                </a:lnTo>
                <a:lnTo>
                  <a:pt x="32" y="5"/>
                </a:lnTo>
                <a:lnTo>
                  <a:pt x="29" y="24"/>
                </a:lnTo>
                <a:lnTo>
                  <a:pt x="14" y="21"/>
                </a:lnTo>
                <a:lnTo>
                  <a:pt x="0" y="1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8" name="Freeform 327">
            <a:extLst>
              <a:ext uri="{FF2B5EF4-FFF2-40B4-BE49-F238E27FC236}">
                <a16:creationId xmlns:a16="http://schemas.microsoft.com/office/drawing/2014/main" id="{F2361052-6E9F-6F44-A9C1-50F2808B7EAF}"/>
              </a:ext>
            </a:extLst>
          </p:cNvPr>
          <p:cNvSpPr>
            <a:spLocks/>
          </p:cNvSpPr>
          <p:nvPr/>
        </p:nvSpPr>
        <p:spPr bwMode="auto">
          <a:xfrm>
            <a:off x="4327525" y="1568450"/>
            <a:ext cx="7938" cy="1588"/>
          </a:xfrm>
          <a:custGeom>
            <a:avLst/>
            <a:gdLst>
              <a:gd name="T0" fmla="*/ 7938 w 16"/>
              <a:gd name="T1" fmla="*/ 1588 h 3"/>
              <a:gd name="T2" fmla="*/ 0 w 16"/>
              <a:gd name="T3" fmla="*/ 529 h 3"/>
              <a:gd name="T4" fmla="*/ 496 w 16"/>
              <a:gd name="T5" fmla="*/ 0 h 3"/>
              <a:gd name="T6" fmla="*/ 7938 w 16"/>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
                <a:moveTo>
                  <a:pt x="16" y="3"/>
                </a:moveTo>
                <a:lnTo>
                  <a:pt x="0" y="1"/>
                </a:lnTo>
                <a:lnTo>
                  <a:pt x="1"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39" name="Freeform 328">
            <a:extLst>
              <a:ext uri="{FF2B5EF4-FFF2-40B4-BE49-F238E27FC236}">
                <a16:creationId xmlns:a16="http://schemas.microsoft.com/office/drawing/2014/main" id="{9B336E99-0306-7644-ABA9-6A0CEE019CAD}"/>
              </a:ext>
            </a:extLst>
          </p:cNvPr>
          <p:cNvSpPr>
            <a:spLocks/>
          </p:cNvSpPr>
          <p:nvPr/>
        </p:nvSpPr>
        <p:spPr bwMode="auto">
          <a:xfrm>
            <a:off x="4327525" y="1558925"/>
            <a:ext cx="17463" cy="12700"/>
          </a:xfrm>
          <a:custGeom>
            <a:avLst/>
            <a:gdLst>
              <a:gd name="T0" fmla="*/ 0 w 33"/>
              <a:gd name="T1" fmla="*/ 9144 h 25"/>
              <a:gd name="T2" fmla="*/ 2646 w 33"/>
              <a:gd name="T3" fmla="*/ 0 h 25"/>
              <a:gd name="T4" fmla="*/ 10054 w 33"/>
              <a:gd name="T5" fmla="*/ 2032 h 25"/>
              <a:gd name="T6" fmla="*/ 17463 w 33"/>
              <a:gd name="T7" fmla="*/ 3556 h 25"/>
              <a:gd name="T8" fmla="*/ 15346 w 33"/>
              <a:gd name="T9" fmla="*/ 12700 h 25"/>
              <a:gd name="T10" fmla="*/ 7938 w 33"/>
              <a:gd name="T11" fmla="*/ 10668 h 25"/>
              <a:gd name="T12" fmla="*/ 0 w 33"/>
              <a:gd name="T13" fmla="*/ 914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0" y="18"/>
                </a:moveTo>
                <a:lnTo>
                  <a:pt x="5" y="0"/>
                </a:lnTo>
                <a:lnTo>
                  <a:pt x="19" y="4"/>
                </a:lnTo>
                <a:lnTo>
                  <a:pt x="33" y="7"/>
                </a:lnTo>
                <a:lnTo>
                  <a:pt x="29" y="25"/>
                </a:lnTo>
                <a:lnTo>
                  <a:pt x="15" y="21"/>
                </a:lnTo>
                <a:lnTo>
                  <a:pt x="0" y="1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0" name="Freeform 329">
            <a:extLst>
              <a:ext uri="{FF2B5EF4-FFF2-40B4-BE49-F238E27FC236}">
                <a16:creationId xmlns:a16="http://schemas.microsoft.com/office/drawing/2014/main" id="{B7B0B5EC-2055-5B45-AF0A-2E5BEAC3B612}"/>
              </a:ext>
            </a:extLst>
          </p:cNvPr>
          <p:cNvSpPr>
            <a:spLocks/>
          </p:cNvSpPr>
          <p:nvPr/>
        </p:nvSpPr>
        <p:spPr bwMode="auto">
          <a:xfrm>
            <a:off x="4330700" y="1557338"/>
            <a:ext cx="7938" cy="3175"/>
          </a:xfrm>
          <a:custGeom>
            <a:avLst/>
            <a:gdLst>
              <a:gd name="T0" fmla="*/ 7938 w 14"/>
              <a:gd name="T1" fmla="*/ 3175 h 5"/>
              <a:gd name="T2" fmla="*/ 0 w 14"/>
              <a:gd name="T3" fmla="*/ 635 h 5"/>
              <a:gd name="T4" fmla="*/ 0 w 14"/>
              <a:gd name="T5" fmla="*/ 0 h 5"/>
              <a:gd name="T6" fmla="*/ 7938 w 14"/>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5"/>
                </a:moveTo>
                <a:lnTo>
                  <a:pt x="0" y="1"/>
                </a:lnTo>
                <a:lnTo>
                  <a:pt x="0" y="0"/>
                </a:lnTo>
                <a:lnTo>
                  <a:pt x="14"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1" name="Freeform 330">
            <a:extLst>
              <a:ext uri="{FF2B5EF4-FFF2-40B4-BE49-F238E27FC236}">
                <a16:creationId xmlns:a16="http://schemas.microsoft.com/office/drawing/2014/main" id="{B2797326-D604-A548-9D06-141555F13A12}"/>
              </a:ext>
            </a:extLst>
          </p:cNvPr>
          <p:cNvSpPr>
            <a:spLocks/>
          </p:cNvSpPr>
          <p:nvPr/>
        </p:nvSpPr>
        <p:spPr bwMode="auto">
          <a:xfrm>
            <a:off x="4330700" y="1549400"/>
            <a:ext cx="17463" cy="14288"/>
          </a:xfrm>
          <a:custGeom>
            <a:avLst/>
            <a:gdLst>
              <a:gd name="T0" fmla="*/ 0 w 34"/>
              <a:gd name="T1" fmla="*/ 8467 h 27"/>
              <a:gd name="T2" fmla="*/ 3082 w 34"/>
              <a:gd name="T3" fmla="*/ 0 h 27"/>
              <a:gd name="T4" fmla="*/ 10272 w 34"/>
              <a:gd name="T5" fmla="*/ 2117 h 27"/>
              <a:gd name="T6" fmla="*/ 17463 w 34"/>
              <a:gd name="T7" fmla="*/ 4763 h 27"/>
              <a:gd name="T8" fmla="*/ 13868 w 34"/>
              <a:gd name="T9" fmla="*/ 14288 h 27"/>
              <a:gd name="T10" fmla="*/ 7191 w 34"/>
              <a:gd name="T11" fmla="*/ 11113 h 27"/>
              <a:gd name="T12" fmla="*/ 0 w 34"/>
              <a:gd name="T13" fmla="*/ 846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7">
                <a:moveTo>
                  <a:pt x="0" y="16"/>
                </a:moveTo>
                <a:lnTo>
                  <a:pt x="6" y="0"/>
                </a:lnTo>
                <a:lnTo>
                  <a:pt x="20" y="4"/>
                </a:lnTo>
                <a:lnTo>
                  <a:pt x="34" y="9"/>
                </a:lnTo>
                <a:lnTo>
                  <a:pt x="27" y="27"/>
                </a:lnTo>
                <a:lnTo>
                  <a:pt x="14" y="21"/>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2" name="Freeform 331">
            <a:extLst>
              <a:ext uri="{FF2B5EF4-FFF2-40B4-BE49-F238E27FC236}">
                <a16:creationId xmlns:a16="http://schemas.microsoft.com/office/drawing/2014/main" id="{A13D0ECF-9D44-1340-9BBC-F7520997A11C}"/>
              </a:ext>
            </a:extLst>
          </p:cNvPr>
          <p:cNvSpPr>
            <a:spLocks/>
          </p:cNvSpPr>
          <p:nvPr/>
        </p:nvSpPr>
        <p:spPr bwMode="auto">
          <a:xfrm>
            <a:off x="4333875" y="1547813"/>
            <a:ext cx="7938" cy="3175"/>
          </a:xfrm>
          <a:custGeom>
            <a:avLst/>
            <a:gdLst>
              <a:gd name="T0" fmla="*/ 7938 w 14"/>
              <a:gd name="T1" fmla="*/ 3175 h 6"/>
              <a:gd name="T2" fmla="*/ 0 w 14"/>
              <a:gd name="T3" fmla="*/ 1058 h 6"/>
              <a:gd name="T4" fmla="*/ 567 w 14"/>
              <a:gd name="T5" fmla="*/ 0 h 6"/>
              <a:gd name="T6" fmla="*/ 7938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1" y="0"/>
                </a:lnTo>
                <a:lnTo>
                  <a:pt x="14"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3" name="Freeform 332">
            <a:extLst>
              <a:ext uri="{FF2B5EF4-FFF2-40B4-BE49-F238E27FC236}">
                <a16:creationId xmlns:a16="http://schemas.microsoft.com/office/drawing/2014/main" id="{25486DEB-CCC4-F84A-9CE0-C8FCF22C4F71}"/>
              </a:ext>
            </a:extLst>
          </p:cNvPr>
          <p:cNvSpPr>
            <a:spLocks/>
          </p:cNvSpPr>
          <p:nvPr/>
        </p:nvSpPr>
        <p:spPr bwMode="auto">
          <a:xfrm>
            <a:off x="4333875" y="1539875"/>
            <a:ext cx="19050" cy="14288"/>
          </a:xfrm>
          <a:custGeom>
            <a:avLst/>
            <a:gdLst>
              <a:gd name="T0" fmla="*/ 0 w 34"/>
              <a:gd name="T1" fmla="*/ 8165 h 28"/>
              <a:gd name="T2" fmla="*/ 3922 w 34"/>
              <a:gd name="T3" fmla="*/ 0 h 28"/>
              <a:gd name="T4" fmla="*/ 11206 w 34"/>
              <a:gd name="T5" fmla="*/ 3062 h 28"/>
              <a:gd name="T6" fmla="*/ 19050 w 34"/>
              <a:gd name="T7" fmla="*/ 6634 h 28"/>
              <a:gd name="T8" fmla="*/ 14568 w 34"/>
              <a:gd name="T9" fmla="*/ 14288 h 28"/>
              <a:gd name="T10" fmla="*/ 7284 w 34"/>
              <a:gd name="T11" fmla="*/ 11226 h 28"/>
              <a:gd name="T12" fmla="*/ 0 w 34"/>
              <a:gd name="T13" fmla="*/ 816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0" y="16"/>
                </a:moveTo>
                <a:lnTo>
                  <a:pt x="7" y="0"/>
                </a:lnTo>
                <a:lnTo>
                  <a:pt x="20" y="6"/>
                </a:lnTo>
                <a:lnTo>
                  <a:pt x="34" y="13"/>
                </a:lnTo>
                <a:lnTo>
                  <a:pt x="26" y="28"/>
                </a:lnTo>
                <a:lnTo>
                  <a:pt x="13" y="22"/>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4" name="Freeform 333">
            <a:extLst>
              <a:ext uri="{FF2B5EF4-FFF2-40B4-BE49-F238E27FC236}">
                <a16:creationId xmlns:a16="http://schemas.microsoft.com/office/drawing/2014/main" id="{1CF09DD1-BEB4-F14B-A976-F278CBCF2F55}"/>
              </a:ext>
            </a:extLst>
          </p:cNvPr>
          <p:cNvSpPr>
            <a:spLocks/>
          </p:cNvSpPr>
          <p:nvPr/>
        </p:nvSpPr>
        <p:spPr bwMode="auto">
          <a:xfrm>
            <a:off x="4338638" y="1539875"/>
            <a:ext cx="6350" cy="3175"/>
          </a:xfrm>
          <a:custGeom>
            <a:avLst/>
            <a:gdLst>
              <a:gd name="T0" fmla="*/ 6350 w 13"/>
              <a:gd name="T1" fmla="*/ 3175 h 7"/>
              <a:gd name="T2" fmla="*/ 0 w 13"/>
              <a:gd name="T3" fmla="*/ 454 h 7"/>
              <a:gd name="T4" fmla="*/ 488 w 13"/>
              <a:gd name="T5" fmla="*/ 0 h 7"/>
              <a:gd name="T6" fmla="*/ 6350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1" y="0"/>
                </a:lnTo>
                <a:lnTo>
                  <a:pt x="1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5" name="Freeform 334">
            <a:extLst>
              <a:ext uri="{FF2B5EF4-FFF2-40B4-BE49-F238E27FC236}">
                <a16:creationId xmlns:a16="http://schemas.microsoft.com/office/drawing/2014/main" id="{1932C0C3-1A1A-1A44-A4DD-7B703E67C697}"/>
              </a:ext>
            </a:extLst>
          </p:cNvPr>
          <p:cNvSpPr>
            <a:spLocks/>
          </p:cNvSpPr>
          <p:nvPr/>
        </p:nvSpPr>
        <p:spPr bwMode="auto">
          <a:xfrm>
            <a:off x="4338638" y="1530350"/>
            <a:ext cx="19050" cy="17463"/>
          </a:xfrm>
          <a:custGeom>
            <a:avLst/>
            <a:gdLst>
              <a:gd name="T0" fmla="*/ 0 w 35"/>
              <a:gd name="T1" fmla="*/ 9013 h 31"/>
              <a:gd name="T2" fmla="*/ 5443 w 35"/>
              <a:gd name="T3" fmla="*/ 0 h 31"/>
              <a:gd name="T4" fmla="*/ 11974 w 35"/>
              <a:gd name="T5" fmla="*/ 3943 h 31"/>
              <a:gd name="T6" fmla="*/ 19050 w 35"/>
              <a:gd name="T7" fmla="*/ 9013 h 31"/>
              <a:gd name="T8" fmla="*/ 13607 w 35"/>
              <a:gd name="T9" fmla="*/ 17463 h 31"/>
              <a:gd name="T10" fmla="*/ 6531 w 35"/>
              <a:gd name="T11" fmla="*/ 12956 h 31"/>
              <a:gd name="T12" fmla="*/ 0 w 35"/>
              <a:gd name="T13" fmla="*/ 9013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0" y="16"/>
                </a:moveTo>
                <a:lnTo>
                  <a:pt x="10" y="0"/>
                </a:lnTo>
                <a:lnTo>
                  <a:pt x="22" y="7"/>
                </a:lnTo>
                <a:lnTo>
                  <a:pt x="35" y="16"/>
                </a:lnTo>
                <a:lnTo>
                  <a:pt x="25" y="31"/>
                </a:lnTo>
                <a:lnTo>
                  <a:pt x="12" y="23"/>
                </a:lnTo>
                <a:lnTo>
                  <a:pt x="0"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6" name="Freeform 335">
            <a:extLst>
              <a:ext uri="{FF2B5EF4-FFF2-40B4-BE49-F238E27FC236}">
                <a16:creationId xmlns:a16="http://schemas.microsoft.com/office/drawing/2014/main" id="{FBFF451D-BEB5-F94E-8B93-F76A3A3712A3}"/>
              </a:ext>
            </a:extLst>
          </p:cNvPr>
          <p:cNvSpPr>
            <a:spLocks/>
          </p:cNvSpPr>
          <p:nvPr/>
        </p:nvSpPr>
        <p:spPr bwMode="auto">
          <a:xfrm>
            <a:off x="4343400" y="1530350"/>
            <a:ext cx="6350" cy="4763"/>
          </a:xfrm>
          <a:custGeom>
            <a:avLst/>
            <a:gdLst>
              <a:gd name="T0" fmla="*/ 6350 w 12"/>
              <a:gd name="T1" fmla="*/ 4763 h 8"/>
              <a:gd name="T2" fmla="*/ 0 w 12"/>
              <a:gd name="T3" fmla="*/ 595 h 8"/>
              <a:gd name="T4" fmla="*/ 0 w 12"/>
              <a:gd name="T5" fmla="*/ 0 h 8"/>
              <a:gd name="T6" fmla="*/ 6350 w 12"/>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12" y="8"/>
                </a:moveTo>
                <a:lnTo>
                  <a:pt x="0" y="1"/>
                </a:lnTo>
                <a:lnTo>
                  <a:pt x="0" y="0"/>
                </a:lnTo>
                <a:lnTo>
                  <a:pt x="12"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7" name="Freeform 336">
            <a:extLst>
              <a:ext uri="{FF2B5EF4-FFF2-40B4-BE49-F238E27FC236}">
                <a16:creationId xmlns:a16="http://schemas.microsoft.com/office/drawing/2014/main" id="{8EF70DBC-54F8-B042-91DA-45159DAD8CE3}"/>
              </a:ext>
            </a:extLst>
          </p:cNvPr>
          <p:cNvSpPr>
            <a:spLocks/>
          </p:cNvSpPr>
          <p:nvPr/>
        </p:nvSpPr>
        <p:spPr bwMode="auto">
          <a:xfrm>
            <a:off x="4343400" y="1522413"/>
            <a:ext cx="19050" cy="17462"/>
          </a:xfrm>
          <a:custGeom>
            <a:avLst/>
            <a:gdLst>
              <a:gd name="T0" fmla="*/ 0 w 34"/>
              <a:gd name="T1" fmla="*/ 7640 h 32"/>
              <a:gd name="T2" fmla="*/ 5603 w 34"/>
              <a:gd name="T3" fmla="*/ 0 h 32"/>
              <a:gd name="T4" fmla="*/ 12326 w 34"/>
              <a:gd name="T5" fmla="*/ 4366 h 32"/>
              <a:gd name="T6" fmla="*/ 19050 w 34"/>
              <a:gd name="T7" fmla="*/ 9822 h 32"/>
              <a:gd name="T8" fmla="*/ 12887 w 34"/>
              <a:gd name="T9" fmla="*/ 17462 h 32"/>
              <a:gd name="T10" fmla="*/ 6724 w 34"/>
              <a:gd name="T11" fmla="*/ 12005 h 32"/>
              <a:gd name="T12" fmla="*/ 0 w 34"/>
              <a:gd name="T13" fmla="*/ 764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0" y="14"/>
                </a:moveTo>
                <a:lnTo>
                  <a:pt x="10" y="0"/>
                </a:lnTo>
                <a:lnTo>
                  <a:pt x="22" y="8"/>
                </a:lnTo>
                <a:lnTo>
                  <a:pt x="34" y="18"/>
                </a:lnTo>
                <a:lnTo>
                  <a:pt x="23" y="32"/>
                </a:lnTo>
                <a:lnTo>
                  <a:pt x="12" y="22"/>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8" name="Freeform 337">
            <a:extLst>
              <a:ext uri="{FF2B5EF4-FFF2-40B4-BE49-F238E27FC236}">
                <a16:creationId xmlns:a16="http://schemas.microsoft.com/office/drawing/2014/main" id="{389A18DB-79FD-E140-B6FE-BE864183BD27}"/>
              </a:ext>
            </a:extLst>
          </p:cNvPr>
          <p:cNvSpPr>
            <a:spLocks/>
          </p:cNvSpPr>
          <p:nvPr/>
        </p:nvSpPr>
        <p:spPr bwMode="auto">
          <a:xfrm>
            <a:off x="4349750" y="1522413"/>
            <a:ext cx="6350" cy="4762"/>
          </a:xfrm>
          <a:custGeom>
            <a:avLst/>
            <a:gdLst>
              <a:gd name="T0" fmla="*/ 6350 w 12"/>
              <a:gd name="T1" fmla="*/ 4762 h 9"/>
              <a:gd name="T2" fmla="*/ 0 w 12"/>
              <a:gd name="T3" fmla="*/ 529 h 9"/>
              <a:gd name="T4" fmla="*/ 1058 w 12"/>
              <a:gd name="T5" fmla="*/ 0 h 9"/>
              <a:gd name="T6" fmla="*/ 6350 w 12"/>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9"/>
                </a:moveTo>
                <a:lnTo>
                  <a:pt x="0" y="1"/>
                </a:lnTo>
                <a:lnTo>
                  <a:pt x="2" y="0"/>
                </a:lnTo>
                <a:lnTo>
                  <a:pt x="12"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49" name="Freeform 338">
            <a:extLst>
              <a:ext uri="{FF2B5EF4-FFF2-40B4-BE49-F238E27FC236}">
                <a16:creationId xmlns:a16="http://schemas.microsoft.com/office/drawing/2014/main" id="{98F3B66A-8982-9548-A637-F02F688971AB}"/>
              </a:ext>
            </a:extLst>
          </p:cNvPr>
          <p:cNvSpPr>
            <a:spLocks/>
          </p:cNvSpPr>
          <p:nvPr/>
        </p:nvSpPr>
        <p:spPr bwMode="auto">
          <a:xfrm>
            <a:off x="4349750" y="1516063"/>
            <a:ext cx="19050" cy="17462"/>
          </a:xfrm>
          <a:custGeom>
            <a:avLst/>
            <a:gdLst>
              <a:gd name="T0" fmla="*/ 0 w 34"/>
              <a:gd name="T1" fmla="*/ 6879 h 33"/>
              <a:gd name="T2" fmla="*/ 6163 w 34"/>
              <a:gd name="T3" fmla="*/ 0 h 33"/>
              <a:gd name="T4" fmla="*/ 12326 w 34"/>
              <a:gd name="T5" fmla="*/ 4762 h 33"/>
              <a:gd name="T6" fmla="*/ 19050 w 34"/>
              <a:gd name="T7" fmla="*/ 10583 h 33"/>
              <a:gd name="T8" fmla="*/ 12326 w 34"/>
              <a:gd name="T9" fmla="*/ 17462 h 33"/>
              <a:gd name="T10" fmla="*/ 5603 w 34"/>
              <a:gd name="T11" fmla="*/ 11641 h 33"/>
              <a:gd name="T12" fmla="*/ 0 w 34"/>
              <a:gd name="T13" fmla="*/ 6879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3">
                <a:moveTo>
                  <a:pt x="0" y="13"/>
                </a:moveTo>
                <a:lnTo>
                  <a:pt x="11" y="0"/>
                </a:lnTo>
                <a:lnTo>
                  <a:pt x="22" y="9"/>
                </a:lnTo>
                <a:lnTo>
                  <a:pt x="34" y="20"/>
                </a:lnTo>
                <a:lnTo>
                  <a:pt x="22" y="33"/>
                </a:lnTo>
                <a:lnTo>
                  <a:pt x="10" y="22"/>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0" name="Freeform 339">
            <a:extLst>
              <a:ext uri="{FF2B5EF4-FFF2-40B4-BE49-F238E27FC236}">
                <a16:creationId xmlns:a16="http://schemas.microsoft.com/office/drawing/2014/main" id="{2B7E981B-CDB2-4C4D-ADE9-D7591A4F1771}"/>
              </a:ext>
            </a:extLst>
          </p:cNvPr>
          <p:cNvSpPr>
            <a:spLocks/>
          </p:cNvSpPr>
          <p:nvPr/>
        </p:nvSpPr>
        <p:spPr bwMode="auto">
          <a:xfrm>
            <a:off x="4356100" y="1514475"/>
            <a:ext cx="6350" cy="6350"/>
          </a:xfrm>
          <a:custGeom>
            <a:avLst/>
            <a:gdLst>
              <a:gd name="T0" fmla="*/ 6350 w 11"/>
              <a:gd name="T1" fmla="*/ 6350 h 10"/>
              <a:gd name="T2" fmla="*/ 0 w 11"/>
              <a:gd name="T3" fmla="*/ 635 h 10"/>
              <a:gd name="T4" fmla="*/ 1155 w 11"/>
              <a:gd name="T5" fmla="*/ 0 h 10"/>
              <a:gd name="T6" fmla="*/ 6350 w 11"/>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10"/>
                </a:moveTo>
                <a:lnTo>
                  <a:pt x="0" y="1"/>
                </a:lnTo>
                <a:lnTo>
                  <a:pt x="2" y="0"/>
                </a:lnTo>
                <a:lnTo>
                  <a:pt x="11"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1" name="Freeform 340">
            <a:extLst>
              <a:ext uri="{FF2B5EF4-FFF2-40B4-BE49-F238E27FC236}">
                <a16:creationId xmlns:a16="http://schemas.microsoft.com/office/drawing/2014/main" id="{423EDC20-5D85-4E4D-A27A-D45CCCFD47BB}"/>
              </a:ext>
            </a:extLst>
          </p:cNvPr>
          <p:cNvSpPr>
            <a:spLocks/>
          </p:cNvSpPr>
          <p:nvPr/>
        </p:nvSpPr>
        <p:spPr bwMode="auto">
          <a:xfrm>
            <a:off x="4357688" y="1508125"/>
            <a:ext cx="17462" cy="19050"/>
          </a:xfrm>
          <a:custGeom>
            <a:avLst/>
            <a:gdLst>
              <a:gd name="T0" fmla="*/ 0 w 33"/>
              <a:gd name="T1" fmla="*/ 6724 h 34"/>
              <a:gd name="T2" fmla="*/ 6879 w 33"/>
              <a:gd name="T3" fmla="*/ 0 h 34"/>
              <a:gd name="T4" fmla="*/ 11641 w 33"/>
              <a:gd name="T5" fmla="*/ 6163 h 34"/>
              <a:gd name="T6" fmla="*/ 17462 w 33"/>
              <a:gd name="T7" fmla="*/ 12326 h 34"/>
              <a:gd name="T8" fmla="*/ 10583 w 33"/>
              <a:gd name="T9" fmla="*/ 19050 h 34"/>
              <a:gd name="T10" fmla="*/ 4762 w 33"/>
              <a:gd name="T11" fmla="*/ 12326 h 34"/>
              <a:gd name="T12" fmla="*/ 0 w 33"/>
              <a:gd name="T13" fmla="*/ 6724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0" y="12"/>
                </a:moveTo>
                <a:lnTo>
                  <a:pt x="13" y="0"/>
                </a:lnTo>
                <a:lnTo>
                  <a:pt x="22" y="11"/>
                </a:lnTo>
                <a:lnTo>
                  <a:pt x="33" y="22"/>
                </a:lnTo>
                <a:lnTo>
                  <a:pt x="20" y="34"/>
                </a:lnTo>
                <a:lnTo>
                  <a:pt x="9" y="22"/>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2" name="Freeform 341">
            <a:extLst>
              <a:ext uri="{FF2B5EF4-FFF2-40B4-BE49-F238E27FC236}">
                <a16:creationId xmlns:a16="http://schemas.microsoft.com/office/drawing/2014/main" id="{C7EF61A2-5A32-5646-982D-9153DE56FF59}"/>
              </a:ext>
            </a:extLst>
          </p:cNvPr>
          <p:cNvSpPr>
            <a:spLocks/>
          </p:cNvSpPr>
          <p:nvPr/>
        </p:nvSpPr>
        <p:spPr bwMode="auto">
          <a:xfrm>
            <a:off x="4364038" y="1508125"/>
            <a:ext cx="4762" cy="6350"/>
          </a:xfrm>
          <a:custGeom>
            <a:avLst/>
            <a:gdLst>
              <a:gd name="T0" fmla="*/ 4762 w 9"/>
              <a:gd name="T1" fmla="*/ 6350 h 12"/>
              <a:gd name="T2" fmla="*/ 0 w 9"/>
              <a:gd name="T3" fmla="*/ 529 h 12"/>
              <a:gd name="T4" fmla="*/ 529 w 9"/>
              <a:gd name="T5" fmla="*/ 0 h 12"/>
              <a:gd name="T6" fmla="*/ 4762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1"/>
                </a:lnTo>
                <a:lnTo>
                  <a:pt x="1" y="0"/>
                </a:lnTo>
                <a:lnTo>
                  <a:pt x="9"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3" name="Freeform 342">
            <a:extLst>
              <a:ext uri="{FF2B5EF4-FFF2-40B4-BE49-F238E27FC236}">
                <a16:creationId xmlns:a16="http://schemas.microsoft.com/office/drawing/2014/main" id="{7658F7E1-E1EF-784A-9FA6-51C8F65E3032}"/>
              </a:ext>
            </a:extLst>
          </p:cNvPr>
          <p:cNvSpPr>
            <a:spLocks/>
          </p:cNvSpPr>
          <p:nvPr/>
        </p:nvSpPr>
        <p:spPr bwMode="auto">
          <a:xfrm>
            <a:off x="4364038" y="1501775"/>
            <a:ext cx="17462" cy="19050"/>
          </a:xfrm>
          <a:custGeom>
            <a:avLst/>
            <a:gdLst>
              <a:gd name="T0" fmla="*/ 0 w 32"/>
              <a:gd name="T1" fmla="*/ 6163 h 34"/>
              <a:gd name="T2" fmla="*/ 7640 w 32"/>
              <a:gd name="T3" fmla="*/ 0 h 34"/>
              <a:gd name="T4" fmla="*/ 12005 w 32"/>
              <a:gd name="T5" fmla="*/ 6724 h 34"/>
              <a:gd name="T6" fmla="*/ 17462 w 32"/>
              <a:gd name="T7" fmla="*/ 13447 h 34"/>
              <a:gd name="T8" fmla="*/ 9277 w 32"/>
              <a:gd name="T9" fmla="*/ 19050 h 34"/>
              <a:gd name="T10" fmla="*/ 4366 w 32"/>
              <a:gd name="T11" fmla="*/ 12887 h 34"/>
              <a:gd name="T12" fmla="*/ 0 w 32"/>
              <a:gd name="T13" fmla="*/ 616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0" y="11"/>
                </a:moveTo>
                <a:lnTo>
                  <a:pt x="14" y="0"/>
                </a:lnTo>
                <a:lnTo>
                  <a:pt x="22" y="12"/>
                </a:lnTo>
                <a:lnTo>
                  <a:pt x="32" y="24"/>
                </a:lnTo>
                <a:lnTo>
                  <a:pt x="17" y="34"/>
                </a:lnTo>
                <a:lnTo>
                  <a:pt x="8" y="23"/>
                </a:lnTo>
                <a:lnTo>
                  <a:pt x="0" y="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4" name="Freeform 343">
            <a:extLst>
              <a:ext uri="{FF2B5EF4-FFF2-40B4-BE49-F238E27FC236}">
                <a16:creationId xmlns:a16="http://schemas.microsoft.com/office/drawing/2014/main" id="{7CDD3699-1F30-904C-A8B9-44FDAA0292FF}"/>
              </a:ext>
            </a:extLst>
          </p:cNvPr>
          <p:cNvSpPr>
            <a:spLocks/>
          </p:cNvSpPr>
          <p:nvPr/>
        </p:nvSpPr>
        <p:spPr bwMode="auto">
          <a:xfrm>
            <a:off x="4371975" y="1501775"/>
            <a:ext cx="4763" cy="6350"/>
          </a:xfrm>
          <a:custGeom>
            <a:avLst/>
            <a:gdLst>
              <a:gd name="T0" fmla="*/ 4763 w 8"/>
              <a:gd name="T1" fmla="*/ 6350 h 12"/>
              <a:gd name="T2" fmla="*/ 0 w 8"/>
              <a:gd name="T3" fmla="*/ 0 h 12"/>
              <a:gd name="T4" fmla="*/ 595 w 8"/>
              <a:gd name="T5" fmla="*/ 0 h 12"/>
              <a:gd name="T6" fmla="*/ 4763 w 8"/>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8" y="12"/>
                </a:moveTo>
                <a:lnTo>
                  <a:pt x="0" y="0"/>
                </a:lnTo>
                <a:lnTo>
                  <a:pt x="1" y="0"/>
                </a:lnTo>
                <a:lnTo>
                  <a:pt x="8"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5" name="Freeform 344">
            <a:extLst>
              <a:ext uri="{FF2B5EF4-FFF2-40B4-BE49-F238E27FC236}">
                <a16:creationId xmlns:a16="http://schemas.microsoft.com/office/drawing/2014/main" id="{2DB7B866-F805-AC40-B7DB-98192CB90E31}"/>
              </a:ext>
            </a:extLst>
          </p:cNvPr>
          <p:cNvSpPr>
            <a:spLocks/>
          </p:cNvSpPr>
          <p:nvPr/>
        </p:nvSpPr>
        <p:spPr bwMode="auto">
          <a:xfrm>
            <a:off x="4371975" y="1497013"/>
            <a:ext cx="17463" cy="19050"/>
          </a:xfrm>
          <a:custGeom>
            <a:avLst/>
            <a:gdLst>
              <a:gd name="T0" fmla="*/ 0 w 31"/>
              <a:gd name="T1" fmla="*/ 5043 h 34"/>
              <a:gd name="T2" fmla="*/ 8450 w 31"/>
              <a:gd name="T3" fmla="*/ 0 h 34"/>
              <a:gd name="T4" fmla="*/ 12393 w 31"/>
              <a:gd name="T5" fmla="*/ 6724 h 34"/>
              <a:gd name="T6" fmla="*/ 17463 w 31"/>
              <a:gd name="T7" fmla="*/ 13447 h 34"/>
              <a:gd name="T8" fmla="*/ 8450 w 31"/>
              <a:gd name="T9" fmla="*/ 19050 h 34"/>
              <a:gd name="T10" fmla="*/ 3943 w 31"/>
              <a:gd name="T11" fmla="*/ 11766 h 34"/>
              <a:gd name="T12" fmla="*/ 0 w 31"/>
              <a:gd name="T13" fmla="*/ 5043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0" y="9"/>
                </a:moveTo>
                <a:lnTo>
                  <a:pt x="15" y="0"/>
                </a:lnTo>
                <a:lnTo>
                  <a:pt x="22" y="12"/>
                </a:lnTo>
                <a:lnTo>
                  <a:pt x="31" y="24"/>
                </a:lnTo>
                <a:lnTo>
                  <a:pt x="15" y="34"/>
                </a:lnTo>
                <a:lnTo>
                  <a:pt x="7" y="2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6" name="Freeform 345">
            <a:extLst>
              <a:ext uri="{FF2B5EF4-FFF2-40B4-BE49-F238E27FC236}">
                <a16:creationId xmlns:a16="http://schemas.microsoft.com/office/drawing/2014/main" id="{489155C5-8CE1-3D49-90CE-B3AE9E99D154}"/>
              </a:ext>
            </a:extLst>
          </p:cNvPr>
          <p:cNvSpPr>
            <a:spLocks/>
          </p:cNvSpPr>
          <p:nvPr/>
        </p:nvSpPr>
        <p:spPr bwMode="auto">
          <a:xfrm>
            <a:off x="4379913" y="1497013"/>
            <a:ext cx="4762" cy="6350"/>
          </a:xfrm>
          <a:custGeom>
            <a:avLst/>
            <a:gdLst>
              <a:gd name="T0" fmla="*/ 4762 w 7"/>
              <a:gd name="T1" fmla="*/ 6350 h 13"/>
              <a:gd name="T2" fmla="*/ 0 w 7"/>
              <a:gd name="T3" fmla="*/ 488 h 13"/>
              <a:gd name="T4" fmla="*/ 1361 w 7"/>
              <a:gd name="T5" fmla="*/ 0 h 13"/>
              <a:gd name="T6" fmla="*/ 4762 w 7"/>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7" y="13"/>
                </a:moveTo>
                <a:lnTo>
                  <a:pt x="0" y="1"/>
                </a:lnTo>
                <a:lnTo>
                  <a:pt x="2" y="0"/>
                </a:lnTo>
                <a:lnTo>
                  <a:pt x="7"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7" name="Freeform 346">
            <a:extLst>
              <a:ext uri="{FF2B5EF4-FFF2-40B4-BE49-F238E27FC236}">
                <a16:creationId xmlns:a16="http://schemas.microsoft.com/office/drawing/2014/main" id="{C6C6CC55-DD0C-9D42-A0EE-D13476EE564C}"/>
              </a:ext>
            </a:extLst>
          </p:cNvPr>
          <p:cNvSpPr>
            <a:spLocks/>
          </p:cNvSpPr>
          <p:nvPr/>
        </p:nvSpPr>
        <p:spPr bwMode="auto">
          <a:xfrm>
            <a:off x="4381500" y="1492250"/>
            <a:ext cx="14288" cy="19050"/>
          </a:xfrm>
          <a:custGeom>
            <a:avLst/>
            <a:gdLst>
              <a:gd name="T0" fmla="*/ 0 w 28"/>
              <a:gd name="T1" fmla="*/ 4354 h 35"/>
              <a:gd name="T2" fmla="*/ 8165 w 28"/>
              <a:gd name="T3" fmla="*/ 0 h 35"/>
              <a:gd name="T4" fmla="*/ 11226 w 28"/>
              <a:gd name="T5" fmla="*/ 7076 h 35"/>
              <a:gd name="T6" fmla="*/ 14288 w 28"/>
              <a:gd name="T7" fmla="*/ 14151 h 35"/>
              <a:gd name="T8" fmla="*/ 6634 w 28"/>
              <a:gd name="T9" fmla="*/ 19050 h 35"/>
              <a:gd name="T10" fmla="*/ 2551 w 28"/>
              <a:gd name="T11" fmla="*/ 11430 h 35"/>
              <a:gd name="T12" fmla="*/ 0 w 28"/>
              <a:gd name="T13" fmla="*/ 4354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5">
                <a:moveTo>
                  <a:pt x="0" y="8"/>
                </a:moveTo>
                <a:lnTo>
                  <a:pt x="16" y="0"/>
                </a:lnTo>
                <a:lnTo>
                  <a:pt x="22" y="13"/>
                </a:lnTo>
                <a:lnTo>
                  <a:pt x="28" y="26"/>
                </a:lnTo>
                <a:lnTo>
                  <a:pt x="13" y="35"/>
                </a:lnTo>
                <a:lnTo>
                  <a:pt x="5" y="2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8" name="Freeform 347">
            <a:extLst>
              <a:ext uri="{FF2B5EF4-FFF2-40B4-BE49-F238E27FC236}">
                <a16:creationId xmlns:a16="http://schemas.microsoft.com/office/drawing/2014/main" id="{9B25E8E3-9537-F74D-8631-00DF725ADB42}"/>
              </a:ext>
            </a:extLst>
          </p:cNvPr>
          <p:cNvSpPr>
            <a:spLocks/>
          </p:cNvSpPr>
          <p:nvPr/>
        </p:nvSpPr>
        <p:spPr bwMode="auto">
          <a:xfrm>
            <a:off x="4389438" y="1492250"/>
            <a:ext cx="3175" cy="7938"/>
          </a:xfrm>
          <a:custGeom>
            <a:avLst/>
            <a:gdLst>
              <a:gd name="T0" fmla="*/ 3175 w 6"/>
              <a:gd name="T1" fmla="*/ 7938 h 14"/>
              <a:gd name="T2" fmla="*/ 0 w 6"/>
              <a:gd name="T3" fmla="*/ 567 h 14"/>
              <a:gd name="T4" fmla="*/ 529 w 6"/>
              <a:gd name="T5" fmla="*/ 0 h 14"/>
              <a:gd name="T6" fmla="*/ 3175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14"/>
                </a:moveTo>
                <a:lnTo>
                  <a:pt x="0" y="1"/>
                </a:lnTo>
                <a:lnTo>
                  <a:pt x="1" y="0"/>
                </a:lnTo>
                <a:lnTo>
                  <a:pt x="6"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59" name="Freeform 348">
            <a:extLst>
              <a:ext uri="{FF2B5EF4-FFF2-40B4-BE49-F238E27FC236}">
                <a16:creationId xmlns:a16="http://schemas.microsoft.com/office/drawing/2014/main" id="{ED86A6AA-4D9A-7A4C-8D7D-ACF6496ABAD8}"/>
              </a:ext>
            </a:extLst>
          </p:cNvPr>
          <p:cNvSpPr>
            <a:spLocks/>
          </p:cNvSpPr>
          <p:nvPr/>
        </p:nvSpPr>
        <p:spPr bwMode="auto">
          <a:xfrm>
            <a:off x="4391025" y="1489075"/>
            <a:ext cx="14288" cy="19050"/>
          </a:xfrm>
          <a:custGeom>
            <a:avLst/>
            <a:gdLst>
              <a:gd name="T0" fmla="*/ 0 w 27"/>
              <a:gd name="T1" fmla="*/ 3266 h 35"/>
              <a:gd name="T2" fmla="*/ 8996 w 27"/>
              <a:gd name="T3" fmla="*/ 0 h 35"/>
              <a:gd name="T4" fmla="*/ 11113 w 27"/>
              <a:gd name="T5" fmla="*/ 8164 h 35"/>
              <a:gd name="T6" fmla="*/ 14288 w 27"/>
              <a:gd name="T7" fmla="*/ 15240 h 35"/>
              <a:gd name="T8" fmla="*/ 5292 w 27"/>
              <a:gd name="T9" fmla="*/ 19050 h 35"/>
              <a:gd name="T10" fmla="*/ 2646 w 27"/>
              <a:gd name="T11" fmla="*/ 10886 h 35"/>
              <a:gd name="T12" fmla="*/ 0 w 27"/>
              <a:gd name="T13" fmla="*/ 326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0" y="6"/>
                </a:moveTo>
                <a:lnTo>
                  <a:pt x="17" y="0"/>
                </a:lnTo>
                <a:lnTo>
                  <a:pt x="21" y="15"/>
                </a:lnTo>
                <a:lnTo>
                  <a:pt x="27" y="28"/>
                </a:lnTo>
                <a:lnTo>
                  <a:pt x="10" y="35"/>
                </a:lnTo>
                <a:lnTo>
                  <a:pt x="5" y="20"/>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0" name="Freeform 349">
            <a:extLst>
              <a:ext uri="{FF2B5EF4-FFF2-40B4-BE49-F238E27FC236}">
                <a16:creationId xmlns:a16="http://schemas.microsoft.com/office/drawing/2014/main" id="{D4931A7B-DCA6-D44E-9EE2-5E224D55507C}"/>
              </a:ext>
            </a:extLst>
          </p:cNvPr>
          <p:cNvSpPr>
            <a:spLocks/>
          </p:cNvSpPr>
          <p:nvPr/>
        </p:nvSpPr>
        <p:spPr bwMode="auto">
          <a:xfrm>
            <a:off x="4398963" y="1489075"/>
            <a:ext cx="3175" cy="7938"/>
          </a:xfrm>
          <a:custGeom>
            <a:avLst/>
            <a:gdLst>
              <a:gd name="T0" fmla="*/ 3175 w 4"/>
              <a:gd name="T1" fmla="*/ 7938 h 15"/>
              <a:gd name="T2" fmla="*/ 0 w 4"/>
              <a:gd name="T3" fmla="*/ 0 h 15"/>
              <a:gd name="T4" fmla="*/ 794 w 4"/>
              <a:gd name="T5" fmla="*/ 0 h 15"/>
              <a:gd name="T6" fmla="*/ 3175 w 4"/>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4" y="15"/>
                </a:moveTo>
                <a:lnTo>
                  <a:pt x="0" y="0"/>
                </a:lnTo>
                <a:lnTo>
                  <a:pt x="1" y="0"/>
                </a:lnTo>
                <a:lnTo>
                  <a:pt x="4"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1" name="Freeform 350">
            <a:extLst>
              <a:ext uri="{FF2B5EF4-FFF2-40B4-BE49-F238E27FC236}">
                <a16:creationId xmlns:a16="http://schemas.microsoft.com/office/drawing/2014/main" id="{78C92316-AE83-974A-BD91-EC5EC6C85C61}"/>
              </a:ext>
            </a:extLst>
          </p:cNvPr>
          <p:cNvSpPr>
            <a:spLocks/>
          </p:cNvSpPr>
          <p:nvPr/>
        </p:nvSpPr>
        <p:spPr bwMode="auto">
          <a:xfrm>
            <a:off x="4400550" y="1487488"/>
            <a:ext cx="12700" cy="17462"/>
          </a:xfrm>
          <a:custGeom>
            <a:avLst/>
            <a:gdLst>
              <a:gd name="T0" fmla="*/ 0 w 25"/>
              <a:gd name="T1" fmla="*/ 2117 h 33"/>
              <a:gd name="T2" fmla="*/ 9144 w 25"/>
              <a:gd name="T3" fmla="*/ 0 h 33"/>
              <a:gd name="T4" fmla="*/ 10668 w 25"/>
              <a:gd name="T5" fmla="*/ 7408 h 33"/>
              <a:gd name="T6" fmla="*/ 12700 w 25"/>
              <a:gd name="T7" fmla="*/ 14816 h 33"/>
              <a:gd name="T8" fmla="*/ 3556 w 25"/>
              <a:gd name="T9" fmla="*/ 17462 h 33"/>
              <a:gd name="T10" fmla="*/ 1524 w 25"/>
              <a:gd name="T11" fmla="*/ 10054 h 33"/>
              <a:gd name="T12" fmla="*/ 0 w 25"/>
              <a:gd name="T13" fmla="*/ 211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0" y="4"/>
                </a:moveTo>
                <a:lnTo>
                  <a:pt x="18" y="0"/>
                </a:lnTo>
                <a:lnTo>
                  <a:pt x="21" y="14"/>
                </a:lnTo>
                <a:lnTo>
                  <a:pt x="25" y="28"/>
                </a:lnTo>
                <a:lnTo>
                  <a:pt x="7" y="33"/>
                </a:lnTo>
                <a:lnTo>
                  <a:pt x="3" y="19"/>
                </a:lnTo>
                <a:lnTo>
                  <a:pt x="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2" name="Freeform 351">
            <a:extLst>
              <a:ext uri="{FF2B5EF4-FFF2-40B4-BE49-F238E27FC236}">
                <a16:creationId xmlns:a16="http://schemas.microsoft.com/office/drawing/2014/main" id="{87EC29E3-39D8-DB48-A133-6252B678ADA8}"/>
              </a:ext>
            </a:extLst>
          </p:cNvPr>
          <p:cNvSpPr>
            <a:spLocks/>
          </p:cNvSpPr>
          <p:nvPr/>
        </p:nvSpPr>
        <p:spPr bwMode="auto">
          <a:xfrm>
            <a:off x="4410075" y="1485900"/>
            <a:ext cx="1588" cy="7938"/>
          </a:xfrm>
          <a:custGeom>
            <a:avLst/>
            <a:gdLst>
              <a:gd name="T0" fmla="*/ 1588 w 3"/>
              <a:gd name="T1" fmla="*/ 7938 h 15"/>
              <a:gd name="T2" fmla="*/ 0 w 3"/>
              <a:gd name="T3" fmla="*/ 529 h 15"/>
              <a:gd name="T4" fmla="*/ 529 w 3"/>
              <a:gd name="T5" fmla="*/ 0 h 15"/>
              <a:gd name="T6" fmla="*/ 1588 w 3"/>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5">
                <a:moveTo>
                  <a:pt x="3" y="15"/>
                </a:moveTo>
                <a:lnTo>
                  <a:pt x="0" y="1"/>
                </a:lnTo>
                <a:lnTo>
                  <a:pt x="1" y="0"/>
                </a:lnTo>
                <a:lnTo>
                  <a:pt x="3"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3" name="Freeform 352">
            <a:extLst>
              <a:ext uri="{FF2B5EF4-FFF2-40B4-BE49-F238E27FC236}">
                <a16:creationId xmlns:a16="http://schemas.microsoft.com/office/drawing/2014/main" id="{15F6004D-919A-4444-AB5C-35435AFC8059}"/>
              </a:ext>
            </a:extLst>
          </p:cNvPr>
          <p:cNvSpPr>
            <a:spLocks/>
          </p:cNvSpPr>
          <p:nvPr/>
        </p:nvSpPr>
        <p:spPr bwMode="auto">
          <a:xfrm>
            <a:off x="4410075" y="1484313"/>
            <a:ext cx="12700" cy="17462"/>
          </a:xfrm>
          <a:custGeom>
            <a:avLst/>
            <a:gdLst>
              <a:gd name="T0" fmla="*/ 0 w 23"/>
              <a:gd name="T1" fmla="*/ 1637 h 32"/>
              <a:gd name="T2" fmla="*/ 10491 w 23"/>
              <a:gd name="T3" fmla="*/ 0 h 32"/>
              <a:gd name="T4" fmla="*/ 11596 w 23"/>
              <a:gd name="T5" fmla="*/ 7640 h 32"/>
              <a:gd name="T6" fmla="*/ 12700 w 23"/>
              <a:gd name="T7" fmla="*/ 16371 h 32"/>
              <a:gd name="T8" fmla="*/ 2761 w 23"/>
              <a:gd name="T9" fmla="*/ 17462 h 32"/>
              <a:gd name="T10" fmla="*/ 1104 w 23"/>
              <a:gd name="T11" fmla="*/ 9822 h 32"/>
              <a:gd name="T12" fmla="*/ 0 w 23"/>
              <a:gd name="T13" fmla="*/ 163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0" y="3"/>
                </a:moveTo>
                <a:lnTo>
                  <a:pt x="19" y="0"/>
                </a:lnTo>
                <a:lnTo>
                  <a:pt x="21" y="14"/>
                </a:lnTo>
                <a:lnTo>
                  <a:pt x="23" y="30"/>
                </a:lnTo>
                <a:lnTo>
                  <a:pt x="5" y="32"/>
                </a:lnTo>
                <a:lnTo>
                  <a:pt x="2" y="18"/>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4" name="Freeform 353">
            <a:extLst>
              <a:ext uri="{FF2B5EF4-FFF2-40B4-BE49-F238E27FC236}">
                <a16:creationId xmlns:a16="http://schemas.microsoft.com/office/drawing/2014/main" id="{29312926-AA18-C94B-A98B-314BC8DC14F2}"/>
              </a:ext>
            </a:extLst>
          </p:cNvPr>
          <p:cNvSpPr>
            <a:spLocks/>
          </p:cNvSpPr>
          <p:nvPr/>
        </p:nvSpPr>
        <p:spPr bwMode="auto">
          <a:xfrm>
            <a:off x="4419600" y="1484313"/>
            <a:ext cx="1588" cy="7937"/>
          </a:xfrm>
          <a:custGeom>
            <a:avLst/>
            <a:gdLst>
              <a:gd name="T0" fmla="*/ 1588 w 2"/>
              <a:gd name="T1" fmla="*/ 7937 h 14"/>
              <a:gd name="T2" fmla="*/ 0 w 2"/>
              <a:gd name="T3" fmla="*/ 0 h 14"/>
              <a:gd name="T4" fmla="*/ 794 w 2"/>
              <a:gd name="T5" fmla="*/ 0 h 14"/>
              <a:gd name="T6" fmla="*/ 1588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1" y="0"/>
                </a:lnTo>
                <a:lnTo>
                  <a:pt x="2"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5" name="Freeform 354">
            <a:extLst>
              <a:ext uri="{FF2B5EF4-FFF2-40B4-BE49-F238E27FC236}">
                <a16:creationId xmlns:a16="http://schemas.microsoft.com/office/drawing/2014/main" id="{6FD9FFC2-1DAD-9845-822E-F4C3F7F7424D}"/>
              </a:ext>
            </a:extLst>
          </p:cNvPr>
          <p:cNvSpPr>
            <a:spLocks/>
          </p:cNvSpPr>
          <p:nvPr/>
        </p:nvSpPr>
        <p:spPr bwMode="auto">
          <a:xfrm>
            <a:off x="4421188" y="1484313"/>
            <a:ext cx="9525" cy="15875"/>
          </a:xfrm>
          <a:custGeom>
            <a:avLst/>
            <a:gdLst>
              <a:gd name="T0" fmla="*/ 0 w 20"/>
              <a:gd name="T1" fmla="*/ 512 h 31"/>
              <a:gd name="T2" fmla="*/ 9049 w 20"/>
              <a:gd name="T3" fmla="*/ 0 h 31"/>
              <a:gd name="T4" fmla="*/ 9525 w 20"/>
              <a:gd name="T5" fmla="*/ 7681 h 31"/>
              <a:gd name="T6" fmla="*/ 9525 w 20"/>
              <a:gd name="T7" fmla="*/ 14851 h 31"/>
              <a:gd name="T8" fmla="*/ 476 w 20"/>
              <a:gd name="T9" fmla="*/ 15875 h 31"/>
              <a:gd name="T10" fmla="*/ 476 w 20"/>
              <a:gd name="T11" fmla="*/ 7681 h 31"/>
              <a:gd name="T12" fmla="*/ 0 w 20"/>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0" y="1"/>
                </a:moveTo>
                <a:lnTo>
                  <a:pt x="19" y="0"/>
                </a:lnTo>
                <a:lnTo>
                  <a:pt x="20" y="15"/>
                </a:lnTo>
                <a:lnTo>
                  <a:pt x="20" y="29"/>
                </a:lnTo>
                <a:lnTo>
                  <a:pt x="1" y="31"/>
                </a:lnTo>
                <a:lnTo>
                  <a:pt x="1" y="15"/>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6" name="Freeform 355">
            <a:extLst>
              <a:ext uri="{FF2B5EF4-FFF2-40B4-BE49-F238E27FC236}">
                <a16:creationId xmlns:a16="http://schemas.microsoft.com/office/drawing/2014/main" id="{04D1F757-F163-B84C-AC26-2AFE5714FF27}"/>
              </a:ext>
            </a:extLst>
          </p:cNvPr>
          <p:cNvSpPr>
            <a:spLocks/>
          </p:cNvSpPr>
          <p:nvPr/>
        </p:nvSpPr>
        <p:spPr bwMode="auto">
          <a:xfrm>
            <a:off x="4430713" y="1484313"/>
            <a:ext cx="1587" cy="7937"/>
          </a:xfrm>
          <a:custGeom>
            <a:avLst/>
            <a:gdLst>
              <a:gd name="T0" fmla="*/ 1587 w 1"/>
              <a:gd name="T1" fmla="*/ 7937 h 15"/>
              <a:gd name="T2" fmla="*/ 0 w 1"/>
              <a:gd name="T3" fmla="*/ 0 h 15"/>
              <a:gd name="T4" fmla="*/ 1587 w 1"/>
              <a:gd name="T5" fmla="*/ 0 h 15"/>
              <a:gd name="T6" fmla="*/ 1587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1" y="15"/>
                </a:moveTo>
                <a:lnTo>
                  <a:pt x="0" y="0"/>
                </a:lnTo>
                <a:lnTo>
                  <a:pt x="1" y="0"/>
                </a:lnTo>
                <a:lnTo>
                  <a:pt x="1"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7" name="Freeform 356">
            <a:extLst>
              <a:ext uri="{FF2B5EF4-FFF2-40B4-BE49-F238E27FC236}">
                <a16:creationId xmlns:a16="http://schemas.microsoft.com/office/drawing/2014/main" id="{53F61AD4-301F-4E47-BF9E-FBFBAE5E8411}"/>
              </a:ext>
            </a:extLst>
          </p:cNvPr>
          <p:cNvSpPr>
            <a:spLocks/>
          </p:cNvSpPr>
          <p:nvPr/>
        </p:nvSpPr>
        <p:spPr bwMode="auto">
          <a:xfrm>
            <a:off x="4430713" y="1484313"/>
            <a:ext cx="2125662" cy="15875"/>
          </a:xfrm>
          <a:custGeom>
            <a:avLst/>
            <a:gdLst>
              <a:gd name="T0" fmla="*/ 0 w 4015"/>
              <a:gd name="T1" fmla="*/ 0 h 29"/>
              <a:gd name="T2" fmla="*/ 2125662 w 4015"/>
              <a:gd name="T3" fmla="*/ 0 h 29"/>
              <a:gd name="T4" fmla="*/ 2125662 w 4015"/>
              <a:gd name="T5" fmla="*/ 8211 h 29"/>
              <a:gd name="T6" fmla="*/ 2125662 w 4015"/>
              <a:gd name="T7" fmla="*/ 15875 h 29"/>
              <a:gd name="T8" fmla="*/ 0 w 4015"/>
              <a:gd name="T9" fmla="*/ 15875 h 29"/>
              <a:gd name="T10" fmla="*/ 0 w 4015"/>
              <a:gd name="T11" fmla="*/ 8211 h 29"/>
              <a:gd name="T12" fmla="*/ 0 w 401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15" h="29">
                <a:moveTo>
                  <a:pt x="0" y="0"/>
                </a:moveTo>
                <a:lnTo>
                  <a:pt x="4015" y="0"/>
                </a:lnTo>
                <a:lnTo>
                  <a:pt x="4015" y="15"/>
                </a:lnTo>
                <a:lnTo>
                  <a:pt x="4015" y="29"/>
                </a:lnTo>
                <a:lnTo>
                  <a:pt x="0" y="29"/>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8" name="Freeform 357">
            <a:extLst>
              <a:ext uri="{FF2B5EF4-FFF2-40B4-BE49-F238E27FC236}">
                <a16:creationId xmlns:a16="http://schemas.microsoft.com/office/drawing/2014/main" id="{23163C4C-00AC-C843-9A72-5AEAA837C28E}"/>
              </a:ext>
            </a:extLst>
          </p:cNvPr>
          <p:cNvSpPr>
            <a:spLocks/>
          </p:cNvSpPr>
          <p:nvPr/>
        </p:nvSpPr>
        <p:spPr bwMode="auto">
          <a:xfrm>
            <a:off x="6556375" y="1484313"/>
            <a:ext cx="1588" cy="7937"/>
          </a:xfrm>
          <a:custGeom>
            <a:avLst/>
            <a:gdLst>
              <a:gd name="T0" fmla="*/ 0 w 1"/>
              <a:gd name="T1" fmla="*/ 7937 h 15"/>
              <a:gd name="T2" fmla="*/ 0 w 1"/>
              <a:gd name="T3" fmla="*/ 0 h 15"/>
              <a:gd name="T4" fmla="*/ 1588 w 1"/>
              <a:gd name="T5" fmla="*/ 0 h 15"/>
              <a:gd name="T6" fmla="*/ 0 w 1"/>
              <a:gd name="T7" fmla="*/ 7937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0" y="15"/>
                </a:moveTo>
                <a:lnTo>
                  <a:pt x="0" y="0"/>
                </a:lnTo>
                <a:lnTo>
                  <a:pt x="1"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69" name="Freeform 358">
            <a:extLst>
              <a:ext uri="{FF2B5EF4-FFF2-40B4-BE49-F238E27FC236}">
                <a16:creationId xmlns:a16="http://schemas.microsoft.com/office/drawing/2014/main" id="{24C4E03A-53D2-3C47-97ED-CA4A55E3FAF5}"/>
              </a:ext>
            </a:extLst>
          </p:cNvPr>
          <p:cNvSpPr>
            <a:spLocks/>
          </p:cNvSpPr>
          <p:nvPr/>
        </p:nvSpPr>
        <p:spPr bwMode="auto">
          <a:xfrm>
            <a:off x="6554788" y="1484313"/>
            <a:ext cx="11112" cy="15875"/>
          </a:xfrm>
          <a:custGeom>
            <a:avLst/>
            <a:gdLst>
              <a:gd name="T0" fmla="*/ 1111 w 20"/>
              <a:gd name="T1" fmla="*/ 0 h 31"/>
              <a:gd name="T2" fmla="*/ 11112 w 20"/>
              <a:gd name="T3" fmla="*/ 512 h 31"/>
              <a:gd name="T4" fmla="*/ 11112 w 20"/>
              <a:gd name="T5" fmla="*/ 7681 h 31"/>
              <a:gd name="T6" fmla="*/ 10556 w 20"/>
              <a:gd name="T7" fmla="*/ 15875 h 31"/>
              <a:gd name="T8" fmla="*/ 0 w 20"/>
              <a:gd name="T9" fmla="*/ 14851 h 31"/>
              <a:gd name="T10" fmla="*/ 556 w 20"/>
              <a:gd name="T11" fmla="*/ 7681 h 31"/>
              <a:gd name="T12" fmla="*/ 1111 w 20"/>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2" y="0"/>
                </a:moveTo>
                <a:lnTo>
                  <a:pt x="20" y="1"/>
                </a:lnTo>
                <a:lnTo>
                  <a:pt x="20" y="15"/>
                </a:lnTo>
                <a:lnTo>
                  <a:pt x="19" y="31"/>
                </a:lnTo>
                <a:lnTo>
                  <a:pt x="0" y="29"/>
                </a:lnTo>
                <a:lnTo>
                  <a:pt x="1" y="15"/>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0" name="Freeform 359">
            <a:extLst>
              <a:ext uri="{FF2B5EF4-FFF2-40B4-BE49-F238E27FC236}">
                <a16:creationId xmlns:a16="http://schemas.microsoft.com/office/drawing/2014/main" id="{737F17AC-0166-1F4D-A391-25BA18D57D4C}"/>
              </a:ext>
            </a:extLst>
          </p:cNvPr>
          <p:cNvSpPr>
            <a:spLocks/>
          </p:cNvSpPr>
          <p:nvPr/>
        </p:nvSpPr>
        <p:spPr bwMode="auto">
          <a:xfrm>
            <a:off x="6565900" y="1484313"/>
            <a:ext cx="1588" cy="7937"/>
          </a:xfrm>
          <a:custGeom>
            <a:avLst/>
            <a:gdLst>
              <a:gd name="T0" fmla="*/ 0 w 2"/>
              <a:gd name="T1" fmla="*/ 7937 h 14"/>
              <a:gd name="T2" fmla="*/ 0 w 2"/>
              <a:gd name="T3" fmla="*/ 0 h 14"/>
              <a:gd name="T4" fmla="*/ 1588 w 2"/>
              <a:gd name="T5" fmla="*/ 0 h 14"/>
              <a:gd name="T6" fmla="*/ 0 w 2"/>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14"/>
                </a:moveTo>
                <a:lnTo>
                  <a:pt x="0" y="0"/>
                </a:lnTo>
                <a:lnTo>
                  <a:pt x="2" y="0"/>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1" name="Freeform 360">
            <a:extLst>
              <a:ext uri="{FF2B5EF4-FFF2-40B4-BE49-F238E27FC236}">
                <a16:creationId xmlns:a16="http://schemas.microsoft.com/office/drawing/2014/main" id="{16AFB112-5CD4-C947-B438-058B0A60CADF}"/>
              </a:ext>
            </a:extLst>
          </p:cNvPr>
          <p:cNvSpPr>
            <a:spLocks/>
          </p:cNvSpPr>
          <p:nvPr/>
        </p:nvSpPr>
        <p:spPr bwMode="auto">
          <a:xfrm>
            <a:off x="6564313" y="1484313"/>
            <a:ext cx="12700" cy="17462"/>
          </a:xfrm>
          <a:custGeom>
            <a:avLst/>
            <a:gdLst>
              <a:gd name="T0" fmla="*/ 2761 w 23"/>
              <a:gd name="T1" fmla="*/ 0 h 32"/>
              <a:gd name="T2" fmla="*/ 12700 w 23"/>
              <a:gd name="T3" fmla="*/ 1637 h 32"/>
              <a:gd name="T4" fmla="*/ 11043 w 23"/>
              <a:gd name="T5" fmla="*/ 9822 h 32"/>
              <a:gd name="T6" fmla="*/ 9939 w 23"/>
              <a:gd name="T7" fmla="*/ 17462 h 32"/>
              <a:gd name="T8" fmla="*/ 0 w 23"/>
              <a:gd name="T9" fmla="*/ 16371 h 32"/>
              <a:gd name="T10" fmla="*/ 1657 w 23"/>
              <a:gd name="T11" fmla="*/ 7640 h 32"/>
              <a:gd name="T12" fmla="*/ 2761 w 23"/>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5" y="0"/>
                </a:moveTo>
                <a:lnTo>
                  <a:pt x="23" y="3"/>
                </a:lnTo>
                <a:lnTo>
                  <a:pt x="20" y="18"/>
                </a:lnTo>
                <a:lnTo>
                  <a:pt x="18" y="32"/>
                </a:lnTo>
                <a:lnTo>
                  <a:pt x="0" y="30"/>
                </a:lnTo>
                <a:lnTo>
                  <a:pt x="3" y="14"/>
                </a:lnTo>
                <a:lnTo>
                  <a:pt x="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2" name="Freeform 361">
            <a:extLst>
              <a:ext uri="{FF2B5EF4-FFF2-40B4-BE49-F238E27FC236}">
                <a16:creationId xmlns:a16="http://schemas.microsoft.com/office/drawing/2014/main" id="{838AB466-06E0-5446-AAB4-A67FED7D9B36}"/>
              </a:ext>
            </a:extLst>
          </p:cNvPr>
          <p:cNvSpPr>
            <a:spLocks/>
          </p:cNvSpPr>
          <p:nvPr/>
        </p:nvSpPr>
        <p:spPr bwMode="auto">
          <a:xfrm>
            <a:off x="6575425" y="1485900"/>
            <a:ext cx="1588" cy="7938"/>
          </a:xfrm>
          <a:custGeom>
            <a:avLst/>
            <a:gdLst>
              <a:gd name="T0" fmla="*/ 0 w 4"/>
              <a:gd name="T1" fmla="*/ 7938 h 15"/>
              <a:gd name="T2" fmla="*/ 1191 w 4"/>
              <a:gd name="T3" fmla="*/ 0 h 15"/>
              <a:gd name="T4" fmla="*/ 1588 w 4"/>
              <a:gd name="T5" fmla="*/ 529 h 15"/>
              <a:gd name="T6" fmla="*/ 0 w 4"/>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0" y="15"/>
                </a:moveTo>
                <a:lnTo>
                  <a:pt x="3" y="0"/>
                </a:lnTo>
                <a:lnTo>
                  <a:pt x="4" y="1"/>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3" name="Freeform 362">
            <a:extLst>
              <a:ext uri="{FF2B5EF4-FFF2-40B4-BE49-F238E27FC236}">
                <a16:creationId xmlns:a16="http://schemas.microsoft.com/office/drawing/2014/main" id="{1E4EE4E7-0602-584C-9741-66B43930DC42}"/>
              </a:ext>
            </a:extLst>
          </p:cNvPr>
          <p:cNvSpPr>
            <a:spLocks/>
          </p:cNvSpPr>
          <p:nvPr/>
        </p:nvSpPr>
        <p:spPr bwMode="auto">
          <a:xfrm>
            <a:off x="6573838" y="1487488"/>
            <a:ext cx="12700" cy="17462"/>
          </a:xfrm>
          <a:custGeom>
            <a:avLst/>
            <a:gdLst>
              <a:gd name="T0" fmla="*/ 3556 w 25"/>
              <a:gd name="T1" fmla="*/ 0 h 33"/>
              <a:gd name="T2" fmla="*/ 12700 w 25"/>
              <a:gd name="T3" fmla="*/ 2117 h 33"/>
              <a:gd name="T4" fmla="*/ 10668 w 25"/>
              <a:gd name="T5" fmla="*/ 10054 h 33"/>
              <a:gd name="T6" fmla="*/ 9144 w 25"/>
              <a:gd name="T7" fmla="*/ 17462 h 33"/>
              <a:gd name="T8" fmla="*/ 0 w 25"/>
              <a:gd name="T9" fmla="*/ 14816 h 33"/>
              <a:gd name="T10" fmla="*/ 1524 w 25"/>
              <a:gd name="T11" fmla="*/ 7408 h 33"/>
              <a:gd name="T12" fmla="*/ 3556 w 25"/>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3">
                <a:moveTo>
                  <a:pt x="7" y="0"/>
                </a:moveTo>
                <a:lnTo>
                  <a:pt x="25" y="4"/>
                </a:lnTo>
                <a:lnTo>
                  <a:pt x="21" y="19"/>
                </a:lnTo>
                <a:lnTo>
                  <a:pt x="18" y="33"/>
                </a:lnTo>
                <a:lnTo>
                  <a:pt x="0" y="28"/>
                </a:lnTo>
                <a:lnTo>
                  <a:pt x="3" y="14"/>
                </a:lnTo>
                <a:lnTo>
                  <a:pt x="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4" name="Freeform 363">
            <a:extLst>
              <a:ext uri="{FF2B5EF4-FFF2-40B4-BE49-F238E27FC236}">
                <a16:creationId xmlns:a16="http://schemas.microsoft.com/office/drawing/2014/main" id="{FFEDA6B7-5890-724C-B564-B4E39F442437}"/>
              </a:ext>
            </a:extLst>
          </p:cNvPr>
          <p:cNvSpPr>
            <a:spLocks/>
          </p:cNvSpPr>
          <p:nvPr/>
        </p:nvSpPr>
        <p:spPr bwMode="auto">
          <a:xfrm>
            <a:off x="6584950" y="1489075"/>
            <a:ext cx="3175" cy="7938"/>
          </a:xfrm>
          <a:custGeom>
            <a:avLst/>
            <a:gdLst>
              <a:gd name="T0" fmla="*/ 0 w 6"/>
              <a:gd name="T1" fmla="*/ 7938 h 15"/>
              <a:gd name="T2" fmla="*/ 2117 w 6"/>
              <a:gd name="T3" fmla="*/ 0 h 15"/>
              <a:gd name="T4" fmla="*/ 3175 w 6"/>
              <a:gd name="T5" fmla="*/ 0 h 15"/>
              <a:gd name="T6" fmla="*/ 0 w 6"/>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0" y="15"/>
                </a:moveTo>
                <a:lnTo>
                  <a:pt x="4" y="0"/>
                </a:lnTo>
                <a:lnTo>
                  <a:pt x="6" y="0"/>
                </a:lnTo>
                <a:lnTo>
                  <a:pt x="0"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5" name="Freeform 364">
            <a:extLst>
              <a:ext uri="{FF2B5EF4-FFF2-40B4-BE49-F238E27FC236}">
                <a16:creationId xmlns:a16="http://schemas.microsoft.com/office/drawing/2014/main" id="{A3451A24-477A-944E-9910-E48F225DEE45}"/>
              </a:ext>
            </a:extLst>
          </p:cNvPr>
          <p:cNvSpPr>
            <a:spLocks/>
          </p:cNvSpPr>
          <p:nvPr/>
        </p:nvSpPr>
        <p:spPr bwMode="auto">
          <a:xfrm>
            <a:off x="6581775" y="1489075"/>
            <a:ext cx="14288" cy="19050"/>
          </a:xfrm>
          <a:custGeom>
            <a:avLst/>
            <a:gdLst>
              <a:gd name="T0" fmla="*/ 5821 w 27"/>
              <a:gd name="T1" fmla="*/ 0 h 35"/>
              <a:gd name="T2" fmla="*/ 14288 w 27"/>
              <a:gd name="T3" fmla="*/ 3266 h 35"/>
              <a:gd name="T4" fmla="*/ 12171 w 27"/>
              <a:gd name="T5" fmla="*/ 10886 h 35"/>
              <a:gd name="T6" fmla="*/ 8996 w 27"/>
              <a:gd name="T7" fmla="*/ 19050 h 35"/>
              <a:gd name="T8" fmla="*/ 0 w 27"/>
              <a:gd name="T9" fmla="*/ 15240 h 35"/>
              <a:gd name="T10" fmla="*/ 2646 w 27"/>
              <a:gd name="T11" fmla="*/ 8164 h 35"/>
              <a:gd name="T12" fmla="*/ 5821 w 2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5">
                <a:moveTo>
                  <a:pt x="11" y="0"/>
                </a:moveTo>
                <a:lnTo>
                  <a:pt x="27" y="6"/>
                </a:lnTo>
                <a:lnTo>
                  <a:pt x="23" y="20"/>
                </a:lnTo>
                <a:lnTo>
                  <a:pt x="17" y="35"/>
                </a:lnTo>
                <a:lnTo>
                  <a:pt x="0" y="28"/>
                </a:lnTo>
                <a:lnTo>
                  <a:pt x="5" y="15"/>
                </a:lnTo>
                <a:lnTo>
                  <a:pt x="1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6" name="Freeform 365">
            <a:extLst>
              <a:ext uri="{FF2B5EF4-FFF2-40B4-BE49-F238E27FC236}">
                <a16:creationId xmlns:a16="http://schemas.microsoft.com/office/drawing/2014/main" id="{43709BF6-7636-7442-A30C-F6B145B805F8}"/>
              </a:ext>
            </a:extLst>
          </p:cNvPr>
          <p:cNvSpPr>
            <a:spLocks/>
          </p:cNvSpPr>
          <p:nvPr/>
        </p:nvSpPr>
        <p:spPr bwMode="auto">
          <a:xfrm>
            <a:off x="6594475" y="1492250"/>
            <a:ext cx="3175" cy="7938"/>
          </a:xfrm>
          <a:custGeom>
            <a:avLst/>
            <a:gdLst>
              <a:gd name="T0" fmla="*/ 0 w 6"/>
              <a:gd name="T1" fmla="*/ 7938 h 14"/>
              <a:gd name="T2" fmla="*/ 2117 w 6"/>
              <a:gd name="T3" fmla="*/ 0 h 14"/>
              <a:gd name="T4" fmla="*/ 3175 w 6"/>
              <a:gd name="T5" fmla="*/ 567 h 14"/>
              <a:gd name="T6" fmla="*/ 0 w 6"/>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4" y="0"/>
                </a:lnTo>
                <a:lnTo>
                  <a:pt x="6" y="1"/>
                </a:lnTo>
                <a:lnTo>
                  <a:pt x="0" y="1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7" name="Freeform 366">
            <a:extLst>
              <a:ext uri="{FF2B5EF4-FFF2-40B4-BE49-F238E27FC236}">
                <a16:creationId xmlns:a16="http://schemas.microsoft.com/office/drawing/2014/main" id="{3F180C1A-5200-1640-8930-B1A3B6463A5F}"/>
              </a:ext>
            </a:extLst>
          </p:cNvPr>
          <p:cNvSpPr>
            <a:spLocks/>
          </p:cNvSpPr>
          <p:nvPr/>
        </p:nvSpPr>
        <p:spPr bwMode="auto">
          <a:xfrm>
            <a:off x="6589713" y="1492250"/>
            <a:ext cx="15875" cy="19050"/>
          </a:xfrm>
          <a:custGeom>
            <a:avLst/>
            <a:gdLst>
              <a:gd name="T0" fmla="*/ 7116 w 29"/>
              <a:gd name="T1" fmla="*/ 0 h 35"/>
              <a:gd name="T2" fmla="*/ 15875 w 29"/>
              <a:gd name="T3" fmla="*/ 4354 h 35"/>
              <a:gd name="T4" fmla="*/ 12043 w 29"/>
              <a:gd name="T5" fmla="*/ 11430 h 35"/>
              <a:gd name="T6" fmla="*/ 8759 w 29"/>
              <a:gd name="T7" fmla="*/ 19050 h 35"/>
              <a:gd name="T8" fmla="*/ 0 w 29"/>
              <a:gd name="T9" fmla="*/ 14151 h 35"/>
              <a:gd name="T10" fmla="*/ 3832 w 29"/>
              <a:gd name="T11" fmla="*/ 7076 h 35"/>
              <a:gd name="T12" fmla="*/ 7116 w 2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5">
                <a:moveTo>
                  <a:pt x="13" y="0"/>
                </a:moveTo>
                <a:lnTo>
                  <a:pt x="29" y="8"/>
                </a:lnTo>
                <a:lnTo>
                  <a:pt x="22" y="21"/>
                </a:lnTo>
                <a:lnTo>
                  <a:pt x="16" y="35"/>
                </a:lnTo>
                <a:lnTo>
                  <a:pt x="0" y="26"/>
                </a:lnTo>
                <a:lnTo>
                  <a:pt x="7" y="13"/>
                </a:lnTo>
                <a:lnTo>
                  <a:pt x="1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8" name="Freeform 367">
            <a:extLst>
              <a:ext uri="{FF2B5EF4-FFF2-40B4-BE49-F238E27FC236}">
                <a16:creationId xmlns:a16="http://schemas.microsoft.com/office/drawing/2014/main" id="{193803DC-A684-9942-8E90-29409A2D6D3F}"/>
              </a:ext>
            </a:extLst>
          </p:cNvPr>
          <p:cNvSpPr>
            <a:spLocks/>
          </p:cNvSpPr>
          <p:nvPr/>
        </p:nvSpPr>
        <p:spPr bwMode="auto">
          <a:xfrm>
            <a:off x="6602413" y="1497013"/>
            <a:ext cx="3175" cy="6350"/>
          </a:xfrm>
          <a:custGeom>
            <a:avLst/>
            <a:gdLst>
              <a:gd name="T0" fmla="*/ 0 w 8"/>
              <a:gd name="T1" fmla="*/ 6350 h 13"/>
              <a:gd name="T2" fmla="*/ 2778 w 8"/>
              <a:gd name="T3" fmla="*/ 0 h 13"/>
              <a:gd name="T4" fmla="*/ 3175 w 8"/>
              <a:gd name="T5" fmla="*/ 488 h 13"/>
              <a:gd name="T6" fmla="*/ 0 w 8"/>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1"/>
                </a:lnTo>
                <a:lnTo>
                  <a:pt x="0"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79" name="Freeform 368">
            <a:extLst>
              <a:ext uri="{FF2B5EF4-FFF2-40B4-BE49-F238E27FC236}">
                <a16:creationId xmlns:a16="http://schemas.microsoft.com/office/drawing/2014/main" id="{3FFA64E2-BF9A-A34A-B6D0-40C415255CAF}"/>
              </a:ext>
            </a:extLst>
          </p:cNvPr>
          <p:cNvSpPr>
            <a:spLocks/>
          </p:cNvSpPr>
          <p:nvPr/>
        </p:nvSpPr>
        <p:spPr bwMode="auto">
          <a:xfrm>
            <a:off x="6597650" y="1497013"/>
            <a:ext cx="17463" cy="19050"/>
          </a:xfrm>
          <a:custGeom>
            <a:avLst/>
            <a:gdLst>
              <a:gd name="T0" fmla="*/ 8450 w 31"/>
              <a:gd name="T1" fmla="*/ 0 h 34"/>
              <a:gd name="T2" fmla="*/ 17463 w 31"/>
              <a:gd name="T3" fmla="*/ 5043 h 34"/>
              <a:gd name="T4" fmla="*/ 12393 w 31"/>
              <a:gd name="T5" fmla="*/ 11766 h 34"/>
              <a:gd name="T6" fmla="*/ 8450 w 31"/>
              <a:gd name="T7" fmla="*/ 19050 h 34"/>
              <a:gd name="T8" fmla="*/ 0 w 31"/>
              <a:gd name="T9" fmla="*/ 13447 h 34"/>
              <a:gd name="T10" fmla="*/ 3943 w 31"/>
              <a:gd name="T11" fmla="*/ 6724 h 34"/>
              <a:gd name="T12" fmla="*/ 8450 w 31"/>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15" y="0"/>
                </a:moveTo>
                <a:lnTo>
                  <a:pt x="31" y="9"/>
                </a:lnTo>
                <a:lnTo>
                  <a:pt x="22" y="21"/>
                </a:lnTo>
                <a:lnTo>
                  <a:pt x="15" y="34"/>
                </a:lnTo>
                <a:lnTo>
                  <a:pt x="0" y="24"/>
                </a:lnTo>
                <a:lnTo>
                  <a:pt x="7" y="12"/>
                </a:lnTo>
                <a:lnTo>
                  <a:pt x="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0" name="Freeform 369">
            <a:extLst>
              <a:ext uri="{FF2B5EF4-FFF2-40B4-BE49-F238E27FC236}">
                <a16:creationId xmlns:a16="http://schemas.microsoft.com/office/drawing/2014/main" id="{C9CF216A-42BD-AC4C-BF76-0660E62C0C52}"/>
              </a:ext>
            </a:extLst>
          </p:cNvPr>
          <p:cNvSpPr>
            <a:spLocks/>
          </p:cNvSpPr>
          <p:nvPr/>
        </p:nvSpPr>
        <p:spPr bwMode="auto">
          <a:xfrm>
            <a:off x="6610350" y="1501775"/>
            <a:ext cx="4763" cy="6350"/>
          </a:xfrm>
          <a:custGeom>
            <a:avLst/>
            <a:gdLst>
              <a:gd name="T0" fmla="*/ 0 w 10"/>
              <a:gd name="T1" fmla="*/ 6350 h 12"/>
              <a:gd name="T2" fmla="*/ 4287 w 10"/>
              <a:gd name="T3" fmla="*/ 0 h 12"/>
              <a:gd name="T4" fmla="*/ 4763 w 10"/>
              <a:gd name="T5" fmla="*/ 0 h 12"/>
              <a:gd name="T6" fmla="*/ 0 w 10"/>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9" y="0"/>
                </a:lnTo>
                <a:lnTo>
                  <a:pt x="10" y="0"/>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1" name="Freeform 370">
            <a:extLst>
              <a:ext uri="{FF2B5EF4-FFF2-40B4-BE49-F238E27FC236}">
                <a16:creationId xmlns:a16="http://schemas.microsoft.com/office/drawing/2014/main" id="{BD2FCC8A-17F0-E14C-900E-CBE39ED6797F}"/>
              </a:ext>
            </a:extLst>
          </p:cNvPr>
          <p:cNvSpPr>
            <a:spLocks/>
          </p:cNvSpPr>
          <p:nvPr/>
        </p:nvSpPr>
        <p:spPr bwMode="auto">
          <a:xfrm>
            <a:off x="6605588" y="1501775"/>
            <a:ext cx="17462" cy="19050"/>
          </a:xfrm>
          <a:custGeom>
            <a:avLst/>
            <a:gdLst>
              <a:gd name="T0" fmla="*/ 9822 w 32"/>
              <a:gd name="T1" fmla="*/ 0 h 34"/>
              <a:gd name="T2" fmla="*/ 17462 w 32"/>
              <a:gd name="T3" fmla="*/ 6163 h 34"/>
              <a:gd name="T4" fmla="*/ 12551 w 32"/>
              <a:gd name="T5" fmla="*/ 12887 h 34"/>
              <a:gd name="T6" fmla="*/ 7640 w 32"/>
              <a:gd name="T7" fmla="*/ 19050 h 34"/>
              <a:gd name="T8" fmla="*/ 0 w 32"/>
              <a:gd name="T9" fmla="*/ 13447 h 34"/>
              <a:gd name="T10" fmla="*/ 4366 w 32"/>
              <a:gd name="T11" fmla="*/ 6724 h 34"/>
              <a:gd name="T12" fmla="*/ 9822 w 32"/>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18" y="0"/>
                </a:moveTo>
                <a:lnTo>
                  <a:pt x="32" y="11"/>
                </a:lnTo>
                <a:lnTo>
                  <a:pt x="23" y="23"/>
                </a:lnTo>
                <a:lnTo>
                  <a:pt x="14" y="34"/>
                </a:lnTo>
                <a:lnTo>
                  <a:pt x="0" y="24"/>
                </a:lnTo>
                <a:lnTo>
                  <a:pt x="8" y="12"/>
                </a:lnTo>
                <a:lnTo>
                  <a:pt x="1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2" name="Freeform 371">
            <a:extLst>
              <a:ext uri="{FF2B5EF4-FFF2-40B4-BE49-F238E27FC236}">
                <a16:creationId xmlns:a16="http://schemas.microsoft.com/office/drawing/2014/main" id="{2D0B2FBA-704D-AC48-9CE7-9800DD314350}"/>
              </a:ext>
            </a:extLst>
          </p:cNvPr>
          <p:cNvSpPr>
            <a:spLocks/>
          </p:cNvSpPr>
          <p:nvPr/>
        </p:nvSpPr>
        <p:spPr bwMode="auto">
          <a:xfrm>
            <a:off x="6618288" y="1508125"/>
            <a:ext cx="4762" cy="6350"/>
          </a:xfrm>
          <a:custGeom>
            <a:avLst/>
            <a:gdLst>
              <a:gd name="T0" fmla="*/ 0 w 9"/>
              <a:gd name="T1" fmla="*/ 6350 h 12"/>
              <a:gd name="T2" fmla="*/ 4762 w 9"/>
              <a:gd name="T3" fmla="*/ 0 h 12"/>
              <a:gd name="T4" fmla="*/ 4762 w 9"/>
              <a:gd name="T5" fmla="*/ 529 h 12"/>
              <a:gd name="T6" fmla="*/ 0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9" y="0"/>
                </a:lnTo>
                <a:lnTo>
                  <a:pt x="9" y="1"/>
                </a:lnTo>
                <a:lnTo>
                  <a:pt x="0" y="1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3" name="Freeform 372">
            <a:extLst>
              <a:ext uri="{FF2B5EF4-FFF2-40B4-BE49-F238E27FC236}">
                <a16:creationId xmlns:a16="http://schemas.microsoft.com/office/drawing/2014/main" id="{A41D8C0B-00B1-9A4F-9531-5B51D0010D9D}"/>
              </a:ext>
            </a:extLst>
          </p:cNvPr>
          <p:cNvSpPr>
            <a:spLocks/>
          </p:cNvSpPr>
          <p:nvPr/>
        </p:nvSpPr>
        <p:spPr bwMode="auto">
          <a:xfrm>
            <a:off x="6611938" y="1508125"/>
            <a:ext cx="17462" cy="19050"/>
          </a:xfrm>
          <a:custGeom>
            <a:avLst/>
            <a:gdLst>
              <a:gd name="T0" fmla="*/ 10054 w 33"/>
              <a:gd name="T1" fmla="*/ 0 h 34"/>
              <a:gd name="T2" fmla="*/ 17462 w 33"/>
              <a:gd name="T3" fmla="*/ 6724 h 34"/>
              <a:gd name="T4" fmla="*/ 12170 w 33"/>
              <a:gd name="T5" fmla="*/ 12326 h 34"/>
              <a:gd name="T6" fmla="*/ 6879 w 33"/>
              <a:gd name="T7" fmla="*/ 19050 h 34"/>
              <a:gd name="T8" fmla="*/ 0 w 33"/>
              <a:gd name="T9" fmla="*/ 12326 h 34"/>
              <a:gd name="T10" fmla="*/ 5292 w 33"/>
              <a:gd name="T11" fmla="*/ 6163 h 34"/>
              <a:gd name="T12" fmla="*/ 10054 w 33"/>
              <a:gd name="T13" fmla="*/ 0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4">
                <a:moveTo>
                  <a:pt x="19" y="0"/>
                </a:moveTo>
                <a:lnTo>
                  <a:pt x="33" y="12"/>
                </a:lnTo>
                <a:lnTo>
                  <a:pt x="23" y="22"/>
                </a:lnTo>
                <a:lnTo>
                  <a:pt x="13" y="34"/>
                </a:lnTo>
                <a:lnTo>
                  <a:pt x="0" y="22"/>
                </a:lnTo>
                <a:lnTo>
                  <a:pt x="10" y="11"/>
                </a:lnTo>
                <a:lnTo>
                  <a:pt x="1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4" name="Freeform 373">
            <a:extLst>
              <a:ext uri="{FF2B5EF4-FFF2-40B4-BE49-F238E27FC236}">
                <a16:creationId xmlns:a16="http://schemas.microsoft.com/office/drawing/2014/main" id="{7071E923-4874-F748-B2B3-E77665C2C73A}"/>
              </a:ext>
            </a:extLst>
          </p:cNvPr>
          <p:cNvSpPr>
            <a:spLocks/>
          </p:cNvSpPr>
          <p:nvPr/>
        </p:nvSpPr>
        <p:spPr bwMode="auto">
          <a:xfrm>
            <a:off x="6624638" y="1514475"/>
            <a:ext cx="4762" cy="6350"/>
          </a:xfrm>
          <a:custGeom>
            <a:avLst/>
            <a:gdLst>
              <a:gd name="T0" fmla="*/ 0 w 10"/>
              <a:gd name="T1" fmla="*/ 6350 h 10"/>
              <a:gd name="T2" fmla="*/ 4762 w 10"/>
              <a:gd name="T3" fmla="*/ 0 h 10"/>
              <a:gd name="T4" fmla="*/ 4762 w 10"/>
              <a:gd name="T5" fmla="*/ 635 h 10"/>
              <a:gd name="T6" fmla="*/ 0 w 10"/>
              <a:gd name="T7" fmla="*/ 635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a:moveTo>
                  <a:pt x="0" y="10"/>
                </a:moveTo>
                <a:lnTo>
                  <a:pt x="10" y="0"/>
                </a:lnTo>
                <a:lnTo>
                  <a:pt x="10" y="1"/>
                </a:lnTo>
                <a:lnTo>
                  <a:pt x="0"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5" name="Freeform 374">
            <a:extLst>
              <a:ext uri="{FF2B5EF4-FFF2-40B4-BE49-F238E27FC236}">
                <a16:creationId xmlns:a16="http://schemas.microsoft.com/office/drawing/2014/main" id="{40CC7DAC-70E0-CA48-96AD-2EA9FB495BC4}"/>
              </a:ext>
            </a:extLst>
          </p:cNvPr>
          <p:cNvSpPr>
            <a:spLocks/>
          </p:cNvSpPr>
          <p:nvPr/>
        </p:nvSpPr>
        <p:spPr bwMode="auto">
          <a:xfrm>
            <a:off x="6618288" y="1516063"/>
            <a:ext cx="17462" cy="17462"/>
          </a:xfrm>
          <a:custGeom>
            <a:avLst/>
            <a:gdLst>
              <a:gd name="T0" fmla="*/ 11112 w 33"/>
              <a:gd name="T1" fmla="*/ 0 h 33"/>
              <a:gd name="T2" fmla="*/ 17462 w 33"/>
              <a:gd name="T3" fmla="*/ 6879 h 33"/>
              <a:gd name="T4" fmla="*/ 11641 w 33"/>
              <a:gd name="T5" fmla="*/ 11641 h 33"/>
              <a:gd name="T6" fmla="*/ 6350 w 33"/>
              <a:gd name="T7" fmla="*/ 17462 h 33"/>
              <a:gd name="T8" fmla="*/ 0 w 33"/>
              <a:gd name="T9" fmla="*/ 10583 h 33"/>
              <a:gd name="T10" fmla="*/ 5821 w 33"/>
              <a:gd name="T11" fmla="*/ 4762 h 33"/>
              <a:gd name="T12" fmla="*/ 11112 w 33"/>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21" y="0"/>
                </a:moveTo>
                <a:lnTo>
                  <a:pt x="33" y="13"/>
                </a:lnTo>
                <a:lnTo>
                  <a:pt x="22" y="22"/>
                </a:lnTo>
                <a:lnTo>
                  <a:pt x="12" y="33"/>
                </a:lnTo>
                <a:lnTo>
                  <a:pt x="0" y="20"/>
                </a:lnTo>
                <a:lnTo>
                  <a:pt x="11" y="9"/>
                </a:lnTo>
                <a:lnTo>
                  <a:pt x="2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6" name="Freeform 375">
            <a:extLst>
              <a:ext uri="{FF2B5EF4-FFF2-40B4-BE49-F238E27FC236}">
                <a16:creationId xmlns:a16="http://schemas.microsoft.com/office/drawing/2014/main" id="{C6066EA0-03E1-5A4B-87F5-38F16BEDA552}"/>
              </a:ext>
            </a:extLst>
          </p:cNvPr>
          <p:cNvSpPr>
            <a:spLocks/>
          </p:cNvSpPr>
          <p:nvPr/>
        </p:nvSpPr>
        <p:spPr bwMode="auto">
          <a:xfrm>
            <a:off x="6630988" y="1522413"/>
            <a:ext cx="6350" cy="4762"/>
          </a:xfrm>
          <a:custGeom>
            <a:avLst/>
            <a:gdLst>
              <a:gd name="T0" fmla="*/ 0 w 12"/>
              <a:gd name="T1" fmla="*/ 4762 h 9"/>
              <a:gd name="T2" fmla="*/ 5821 w 12"/>
              <a:gd name="T3" fmla="*/ 0 h 9"/>
              <a:gd name="T4" fmla="*/ 6350 w 12"/>
              <a:gd name="T5" fmla="*/ 529 h 9"/>
              <a:gd name="T6" fmla="*/ 0 w 12"/>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9"/>
                </a:moveTo>
                <a:lnTo>
                  <a:pt x="11" y="0"/>
                </a:lnTo>
                <a:lnTo>
                  <a:pt x="12" y="1"/>
                </a:lnTo>
                <a:lnTo>
                  <a:pt x="0"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7" name="Freeform 376">
            <a:extLst>
              <a:ext uri="{FF2B5EF4-FFF2-40B4-BE49-F238E27FC236}">
                <a16:creationId xmlns:a16="http://schemas.microsoft.com/office/drawing/2014/main" id="{29D66BA3-B5E0-8E4B-A52D-A75AA9D7EB58}"/>
              </a:ext>
            </a:extLst>
          </p:cNvPr>
          <p:cNvSpPr>
            <a:spLocks/>
          </p:cNvSpPr>
          <p:nvPr/>
        </p:nvSpPr>
        <p:spPr bwMode="auto">
          <a:xfrm>
            <a:off x="6624638" y="1522413"/>
            <a:ext cx="17462" cy="17462"/>
          </a:xfrm>
          <a:custGeom>
            <a:avLst/>
            <a:gdLst>
              <a:gd name="T0" fmla="*/ 11813 w 34"/>
              <a:gd name="T1" fmla="*/ 0 h 32"/>
              <a:gd name="T2" fmla="*/ 17462 w 34"/>
              <a:gd name="T3" fmla="*/ 7640 h 32"/>
              <a:gd name="T4" fmla="*/ 11299 w 34"/>
              <a:gd name="T5" fmla="*/ 12005 h 32"/>
              <a:gd name="T6" fmla="*/ 5136 w 34"/>
              <a:gd name="T7" fmla="*/ 17462 h 32"/>
              <a:gd name="T8" fmla="*/ 0 w 34"/>
              <a:gd name="T9" fmla="*/ 9822 h 32"/>
              <a:gd name="T10" fmla="*/ 5649 w 34"/>
              <a:gd name="T11" fmla="*/ 4366 h 32"/>
              <a:gd name="T12" fmla="*/ 11813 w 34"/>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23" y="0"/>
                </a:moveTo>
                <a:lnTo>
                  <a:pt x="34" y="14"/>
                </a:lnTo>
                <a:lnTo>
                  <a:pt x="22" y="22"/>
                </a:lnTo>
                <a:lnTo>
                  <a:pt x="10" y="32"/>
                </a:lnTo>
                <a:lnTo>
                  <a:pt x="0" y="18"/>
                </a:lnTo>
                <a:lnTo>
                  <a:pt x="11" y="8"/>
                </a:lnTo>
                <a:lnTo>
                  <a:pt x="23"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8" name="Freeform 377">
            <a:extLst>
              <a:ext uri="{FF2B5EF4-FFF2-40B4-BE49-F238E27FC236}">
                <a16:creationId xmlns:a16="http://schemas.microsoft.com/office/drawing/2014/main" id="{52DA19B4-1543-7644-BE22-3E8E57CAF905}"/>
              </a:ext>
            </a:extLst>
          </p:cNvPr>
          <p:cNvSpPr>
            <a:spLocks/>
          </p:cNvSpPr>
          <p:nvPr/>
        </p:nvSpPr>
        <p:spPr bwMode="auto">
          <a:xfrm>
            <a:off x="6635750" y="1530350"/>
            <a:ext cx="7938" cy="4763"/>
          </a:xfrm>
          <a:custGeom>
            <a:avLst/>
            <a:gdLst>
              <a:gd name="T0" fmla="*/ 0 w 13"/>
              <a:gd name="T1" fmla="*/ 4763 h 8"/>
              <a:gd name="T2" fmla="*/ 7327 w 13"/>
              <a:gd name="T3" fmla="*/ 0 h 8"/>
              <a:gd name="T4" fmla="*/ 7938 w 13"/>
              <a:gd name="T5" fmla="*/ 595 h 8"/>
              <a:gd name="T6" fmla="*/ 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89" name="Freeform 378">
            <a:extLst>
              <a:ext uri="{FF2B5EF4-FFF2-40B4-BE49-F238E27FC236}">
                <a16:creationId xmlns:a16="http://schemas.microsoft.com/office/drawing/2014/main" id="{8A6D5C58-CB3C-9F41-93DF-98AC7073C2C0}"/>
              </a:ext>
            </a:extLst>
          </p:cNvPr>
          <p:cNvSpPr>
            <a:spLocks/>
          </p:cNvSpPr>
          <p:nvPr/>
        </p:nvSpPr>
        <p:spPr bwMode="auto">
          <a:xfrm>
            <a:off x="6629400" y="1530350"/>
            <a:ext cx="19050" cy="17463"/>
          </a:xfrm>
          <a:custGeom>
            <a:avLst/>
            <a:gdLst>
              <a:gd name="T0" fmla="*/ 14007 w 34"/>
              <a:gd name="T1" fmla="*/ 0 h 31"/>
              <a:gd name="T2" fmla="*/ 19050 w 34"/>
              <a:gd name="T3" fmla="*/ 9013 h 31"/>
              <a:gd name="T4" fmla="*/ 11766 w 34"/>
              <a:gd name="T5" fmla="*/ 12956 h 31"/>
              <a:gd name="T6" fmla="*/ 4482 w 34"/>
              <a:gd name="T7" fmla="*/ 17463 h 31"/>
              <a:gd name="T8" fmla="*/ 0 w 34"/>
              <a:gd name="T9" fmla="*/ 9013 h 31"/>
              <a:gd name="T10" fmla="*/ 6724 w 34"/>
              <a:gd name="T11" fmla="*/ 3943 h 31"/>
              <a:gd name="T12" fmla="*/ 14007 w 34"/>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1">
                <a:moveTo>
                  <a:pt x="25" y="0"/>
                </a:moveTo>
                <a:lnTo>
                  <a:pt x="34" y="16"/>
                </a:lnTo>
                <a:lnTo>
                  <a:pt x="21" y="23"/>
                </a:lnTo>
                <a:lnTo>
                  <a:pt x="8" y="31"/>
                </a:lnTo>
                <a:lnTo>
                  <a:pt x="0" y="16"/>
                </a:lnTo>
                <a:lnTo>
                  <a:pt x="12" y="7"/>
                </a:lnTo>
                <a:lnTo>
                  <a:pt x="2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0" name="Freeform 379">
            <a:extLst>
              <a:ext uri="{FF2B5EF4-FFF2-40B4-BE49-F238E27FC236}">
                <a16:creationId xmlns:a16="http://schemas.microsoft.com/office/drawing/2014/main" id="{68BB89BB-79BC-DB4C-8001-6A1F21F4C842}"/>
              </a:ext>
            </a:extLst>
          </p:cNvPr>
          <p:cNvSpPr>
            <a:spLocks/>
          </p:cNvSpPr>
          <p:nvPr/>
        </p:nvSpPr>
        <p:spPr bwMode="auto">
          <a:xfrm>
            <a:off x="6640513" y="1539875"/>
            <a:ext cx="7937" cy="3175"/>
          </a:xfrm>
          <a:custGeom>
            <a:avLst/>
            <a:gdLst>
              <a:gd name="T0" fmla="*/ 0 w 13"/>
              <a:gd name="T1" fmla="*/ 3175 h 7"/>
              <a:gd name="T2" fmla="*/ 7937 w 13"/>
              <a:gd name="T3" fmla="*/ 0 h 7"/>
              <a:gd name="T4" fmla="*/ 7937 w 13"/>
              <a:gd name="T5" fmla="*/ 454 h 7"/>
              <a:gd name="T6" fmla="*/ 0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1"/>
                </a:lnTo>
                <a:lnTo>
                  <a:pt x="0"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1" name="Freeform 380">
            <a:extLst>
              <a:ext uri="{FF2B5EF4-FFF2-40B4-BE49-F238E27FC236}">
                <a16:creationId xmlns:a16="http://schemas.microsoft.com/office/drawing/2014/main" id="{5A3A5458-2416-3549-B0C1-F33E6E5E4CC7}"/>
              </a:ext>
            </a:extLst>
          </p:cNvPr>
          <p:cNvSpPr>
            <a:spLocks/>
          </p:cNvSpPr>
          <p:nvPr/>
        </p:nvSpPr>
        <p:spPr bwMode="auto">
          <a:xfrm>
            <a:off x="6634163" y="1539875"/>
            <a:ext cx="19050" cy="14288"/>
          </a:xfrm>
          <a:custGeom>
            <a:avLst/>
            <a:gdLst>
              <a:gd name="T0" fmla="*/ 14151 w 35"/>
              <a:gd name="T1" fmla="*/ 0 h 28"/>
              <a:gd name="T2" fmla="*/ 19050 w 35"/>
              <a:gd name="T3" fmla="*/ 8165 h 28"/>
              <a:gd name="T4" fmla="*/ 11974 w 35"/>
              <a:gd name="T5" fmla="*/ 11226 h 28"/>
              <a:gd name="T6" fmla="*/ 3810 w 35"/>
              <a:gd name="T7" fmla="*/ 14288 h 28"/>
              <a:gd name="T8" fmla="*/ 0 w 35"/>
              <a:gd name="T9" fmla="*/ 6634 h 28"/>
              <a:gd name="T10" fmla="*/ 7076 w 35"/>
              <a:gd name="T11" fmla="*/ 3062 h 28"/>
              <a:gd name="T12" fmla="*/ 14151 w 35"/>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8">
                <a:moveTo>
                  <a:pt x="26" y="0"/>
                </a:moveTo>
                <a:lnTo>
                  <a:pt x="35" y="16"/>
                </a:lnTo>
                <a:lnTo>
                  <a:pt x="22" y="22"/>
                </a:lnTo>
                <a:lnTo>
                  <a:pt x="7" y="28"/>
                </a:lnTo>
                <a:lnTo>
                  <a:pt x="0" y="13"/>
                </a:lnTo>
                <a:lnTo>
                  <a:pt x="13" y="6"/>
                </a:lnTo>
                <a:lnTo>
                  <a:pt x="2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2" name="Freeform 381">
            <a:extLst>
              <a:ext uri="{FF2B5EF4-FFF2-40B4-BE49-F238E27FC236}">
                <a16:creationId xmlns:a16="http://schemas.microsoft.com/office/drawing/2014/main" id="{34CBFB4B-2E64-8042-92D0-3CC763E8464F}"/>
              </a:ext>
            </a:extLst>
          </p:cNvPr>
          <p:cNvSpPr>
            <a:spLocks/>
          </p:cNvSpPr>
          <p:nvPr/>
        </p:nvSpPr>
        <p:spPr bwMode="auto">
          <a:xfrm>
            <a:off x="6645275" y="1547813"/>
            <a:ext cx="7938" cy="3175"/>
          </a:xfrm>
          <a:custGeom>
            <a:avLst/>
            <a:gdLst>
              <a:gd name="T0" fmla="*/ 0 w 13"/>
              <a:gd name="T1" fmla="*/ 3175 h 6"/>
              <a:gd name="T2" fmla="*/ 7938 w 13"/>
              <a:gd name="T3" fmla="*/ 0 h 6"/>
              <a:gd name="T4" fmla="*/ 7938 w 13"/>
              <a:gd name="T5" fmla="*/ 1058 h 6"/>
              <a:gd name="T6" fmla="*/ 0 w 13"/>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6"/>
                </a:moveTo>
                <a:lnTo>
                  <a:pt x="13" y="0"/>
                </a:lnTo>
                <a:lnTo>
                  <a:pt x="13" y="2"/>
                </a:lnTo>
                <a:lnTo>
                  <a:pt x="0"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3" name="Freeform 382">
            <a:extLst>
              <a:ext uri="{FF2B5EF4-FFF2-40B4-BE49-F238E27FC236}">
                <a16:creationId xmlns:a16="http://schemas.microsoft.com/office/drawing/2014/main" id="{752E3810-6557-974A-BA68-630DC530150F}"/>
              </a:ext>
            </a:extLst>
          </p:cNvPr>
          <p:cNvSpPr>
            <a:spLocks/>
          </p:cNvSpPr>
          <p:nvPr/>
        </p:nvSpPr>
        <p:spPr bwMode="auto">
          <a:xfrm>
            <a:off x="6637338" y="1549400"/>
            <a:ext cx="19050" cy="14288"/>
          </a:xfrm>
          <a:custGeom>
            <a:avLst/>
            <a:gdLst>
              <a:gd name="T0" fmla="*/ 15240 w 35"/>
              <a:gd name="T1" fmla="*/ 0 h 27"/>
              <a:gd name="T2" fmla="*/ 19050 w 35"/>
              <a:gd name="T3" fmla="*/ 8467 h 27"/>
              <a:gd name="T4" fmla="*/ 10886 w 35"/>
              <a:gd name="T5" fmla="*/ 11113 h 27"/>
              <a:gd name="T6" fmla="*/ 3266 w 35"/>
              <a:gd name="T7" fmla="*/ 14288 h 27"/>
              <a:gd name="T8" fmla="*/ 0 w 35"/>
              <a:gd name="T9" fmla="*/ 4763 h 27"/>
              <a:gd name="T10" fmla="*/ 8164 w 35"/>
              <a:gd name="T11" fmla="*/ 2117 h 27"/>
              <a:gd name="T12" fmla="*/ 15240 w 35"/>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28" y="0"/>
                </a:moveTo>
                <a:lnTo>
                  <a:pt x="35" y="16"/>
                </a:lnTo>
                <a:lnTo>
                  <a:pt x="20" y="21"/>
                </a:lnTo>
                <a:lnTo>
                  <a:pt x="6" y="27"/>
                </a:lnTo>
                <a:lnTo>
                  <a:pt x="0" y="9"/>
                </a:lnTo>
                <a:lnTo>
                  <a:pt x="15" y="4"/>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4" name="Freeform 383">
            <a:extLst>
              <a:ext uri="{FF2B5EF4-FFF2-40B4-BE49-F238E27FC236}">
                <a16:creationId xmlns:a16="http://schemas.microsoft.com/office/drawing/2014/main" id="{B737DD38-73D5-484D-8A43-61A03C3387F0}"/>
              </a:ext>
            </a:extLst>
          </p:cNvPr>
          <p:cNvSpPr>
            <a:spLocks/>
          </p:cNvSpPr>
          <p:nvPr/>
        </p:nvSpPr>
        <p:spPr bwMode="auto">
          <a:xfrm>
            <a:off x="6648450" y="1557338"/>
            <a:ext cx="7938" cy="3175"/>
          </a:xfrm>
          <a:custGeom>
            <a:avLst/>
            <a:gdLst>
              <a:gd name="T0" fmla="*/ 0 w 15"/>
              <a:gd name="T1" fmla="*/ 3175 h 5"/>
              <a:gd name="T2" fmla="*/ 7938 w 15"/>
              <a:gd name="T3" fmla="*/ 0 h 5"/>
              <a:gd name="T4" fmla="*/ 7938 w 15"/>
              <a:gd name="T5" fmla="*/ 635 h 5"/>
              <a:gd name="T6" fmla="*/ 0 w 15"/>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5"/>
                </a:moveTo>
                <a:lnTo>
                  <a:pt x="15" y="0"/>
                </a:lnTo>
                <a:lnTo>
                  <a:pt x="15" y="1"/>
                </a:lnTo>
                <a:lnTo>
                  <a:pt x="0" y="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5" name="Freeform 384">
            <a:extLst>
              <a:ext uri="{FF2B5EF4-FFF2-40B4-BE49-F238E27FC236}">
                <a16:creationId xmlns:a16="http://schemas.microsoft.com/office/drawing/2014/main" id="{66603A72-088E-004A-A91B-C97FF59B3FF0}"/>
              </a:ext>
            </a:extLst>
          </p:cNvPr>
          <p:cNvSpPr>
            <a:spLocks/>
          </p:cNvSpPr>
          <p:nvPr/>
        </p:nvSpPr>
        <p:spPr bwMode="auto">
          <a:xfrm>
            <a:off x="6640513" y="1558925"/>
            <a:ext cx="17462" cy="12700"/>
          </a:xfrm>
          <a:custGeom>
            <a:avLst/>
            <a:gdLst>
              <a:gd name="T0" fmla="*/ 15345 w 33"/>
              <a:gd name="T1" fmla="*/ 0 h 25"/>
              <a:gd name="T2" fmla="*/ 17462 w 33"/>
              <a:gd name="T3" fmla="*/ 9144 h 25"/>
              <a:gd name="T4" fmla="*/ 10054 w 33"/>
              <a:gd name="T5" fmla="*/ 10668 h 25"/>
              <a:gd name="T6" fmla="*/ 2646 w 33"/>
              <a:gd name="T7" fmla="*/ 12700 h 25"/>
              <a:gd name="T8" fmla="*/ 0 w 33"/>
              <a:gd name="T9" fmla="*/ 3556 h 25"/>
              <a:gd name="T10" fmla="*/ 7408 w 33"/>
              <a:gd name="T11" fmla="*/ 2032 h 25"/>
              <a:gd name="T12" fmla="*/ 15345 w 33"/>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5">
                <a:moveTo>
                  <a:pt x="29" y="0"/>
                </a:moveTo>
                <a:lnTo>
                  <a:pt x="33" y="18"/>
                </a:lnTo>
                <a:lnTo>
                  <a:pt x="19" y="21"/>
                </a:lnTo>
                <a:lnTo>
                  <a:pt x="5" y="25"/>
                </a:lnTo>
                <a:lnTo>
                  <a:pt x="0" y="7"/>
                </a:lnTo>
                <a:lnTo>
                  <a:pt x="14" y="4"/>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6" name="Freeform 385">
            <a:extLst>
              <a:ext uri="{FF2B5EF4-FFF2-40B4-BE49-F238E27FC236}">
                <a16:creationId xmlns:a16="http://schemas.microsoft.com/office/drawing/2014/main" id="{F32C6AD5-1438-394F-BD1A-EE3A20766C2C}"/>
              </a:ext>
            </a:extLst>
          </p:cNvPr>
          <p:cNvSpPr>
            <a:spLocks/>
          </p:cNvSpPr>
          <p:nvPr/>
        </p:nvSpPr>
        <p:spPr bwMode="auto">
          <a:xfrm>
            <a:off x="6651625" y="1568450"/>
            <a:ext cx="6350" cy="1588"/>
          </a:xfrm>
          <a:custGeom>
            <a:avLst/>
            <a:gdLst>
              <a:gd name="T0" fmla="*/ 0 w 14"/>
              <a:gd name="T1" fmla="*/ 1588 h 3"/>
              <a:gd name="T2" fmla="*/ 6350 w 14"/>
              <a:gd name="T3" fmla="*/ 0 h 3"/>
              <a:gd name="T4" fmla="*/ 6350 w 14"/>
              <a:gd name="T5" fmla="*/ 529 h 3"/>
              <a:gd name="T6" fmla="*/ 0 w 14"/>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0" y="3"/>
                </a:moveTo>
                <a:lnTo>
                  <a:pt x="14" y="0"/>
                </a:lnTo>
                <a:lnTo>
                  <a:pt x="14" y="1"/>
                </a:lnTo>
                <a:lnTo>
                  <a:pt x="0"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7" name="Freeform 386">
            <a:extLst>
              <a:ext uri="{FF2B5EF4-FFF2-40B4-BE49-F238E27FC236}">
                <a16:creationId xmlns:a16="http://schemas.microsoft.com/office/drawing/2014/main" id="{0AE58780-A3D0-BC42-91DE-CC5FD6B26532}"/>
              </a:ext>
            </a:extLst>
          </p:cNvPr>
          <p:cNvSpPr>
            <a:spLocks/>
          </p:cNvSpPr>
          <p:nvPr/>
        </p:nvSpPr>
        <p:spPr bwMode="auto">
          <a:xfrm>
            <a:off x="6643688" y="1568450"/>
            <a:ext cx="15875" cy="12700"/>
          </a:xfrm>
          <a:custGeom>
            <a:avLst/>
            <a:gdLst>
              <a:gd name="T0" fmla="*/ 14387 w 32"/>
              <a:gd name="T1" fmla="*/ 0 h 24"/>
              <a:gd name="T2" fmla="*/ 15875 w 32"/>
              <a:gd name="T3" fmla="*/ 10054 h 24"/>
              <a:gd name="T4" fmla="*/ 8930 w 32"/>
              <a:gd name="T5" fmla="*/ 11113 h 24"/>
              <a:gd name="T6" fmla="*/ 1488 w 32"/>
              <a:gd name="T7" fmla="*/ 12700 h 24"/>
              <a:gd name="T8" fmla="*/ 0 w 32"/>
              <a:gd name="T9" fmla="*/ 2646 h 24"/>
              <a:gd name="T10" fmla="*/ 7441 w 32"/>
              <a:gd name="T11" fmla="*/ 1058 h 24"/>
              <a:gd name="T12" fmla="*/ 14387 w 32"/>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29" y="0"/>
                </a:moveTo>
                <a:lnTo>
                  <a:pt x="32" y="19"/>
                </a:lnTo>
                <a:lnTo>
                  <a:pt x="18" y="21"/>
                </a:lnTo>
                <a:lnTo>
                  <a:pt x="3" y="24"/>
                </a:lnTo>
                <a:lnTo>
                  <a:pt x="0" y="5"/>
                </a:lnTo>
                <a:lnTo>
                  <a:pt x="15" y="2"/>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8" name="Freeform 387">
            <a:extLst>
              <a:ext uri="{FF2B5EF4-FFF2-40B4-BE49-F238E27FC236}">
                <a16:creationId xmlns:a16="http://schemas.microsoft.com/office/drawing/2014/main" id="{5158BC92-BB63-EB4A-92F4-A9AB13E460E5}"/>
              </a:ext>
            </a:extLst>
          </p:cNvPr>
          <p:cNvSpPr>
            <a:spLocks/>
          </p:cNvSpPr>
          <p:nvPr/>
        </p:nvSpPr>
        <p:spPr bwMode="auto">
          <a:xfrm>
            <a:off x="6653213" y="1577975"/>
            <a:ext cx="7937" cy="1588"/>
          </a:xfrm>
          <a:custGeom>
            <a:avLst/>
            <a:gdLst>
              <a:gd name="T0" fmla="*/ 0 w 15"/>
              <a:gd name="T1" fmla="*/ 1588 h 2"/>
              <a:gd name="T2" fmla="*/ 7408 w 15"/>
              <a:gd name="T3" fmla="*/ 0 h 2"/>
              <a:gd name="T4" fmla="*/ 7937 w 15"/>
              <a:gd name="T5" fmla="*/ 794 h 2"/>
              <a:gd name="T6" fmla="*/ 0 w 15"/>
              <a:gd name="T7" fmla="*/ 158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4" y="0"/>
                </a:lnTo>
                <a:lnTo>
                  <a:pt x="15" y="1"/>
                </a:lnTo>
                <a:lnTo>
                  <a:pt x="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199" name="Freeform 388">
            <a:extLst>
              <a:ext uri="{FF2B5EF4-FFF2-40B4-BE49-F238E27FC236}">
                <a16:creationId xmlns:a16="http://schemas.microsoft.com/office/drawing/2014/main" id="{9391D2E7-F911-8F46-97D0-7C14B3312C08}"/>
              </a:ext>
            </a:extLst>
          </p:cNvPr>
          <p:cNvSpPr>
            <a:spLocks/>
          </p:cNvSpPr>
          <p:nvPr/>
        </p:nvSpPr>
        <p:spPr bwMode="auto">
          <a:xfrm>
            <a:off x="6645275" y="1579563"/>
            <a:ext cx="15875" cy="9525"/>
          </a:xfrm>
          <a:custGeom>
            <a:avLst/>
            <a:gdLst>
              <a:gd name="T0" fmla="*/ 15875 w 30"/>
              <a:gd name="T1" fmla="*/ 0 h 20"/>
              <a:gd name="T2" fmla="*/ 15875 w 30"/>
              <a:gd name="T3" fmla="*/ 9049 h 20"/>
              <a:gd name="T4" fmla="*/ 8467 w 30"/>
              <a:gd name="T5" fmla="*/ 9525 h 20"/>
              <a:gd name="T6" fmla="*/ 0 w 30"/>
              <a:gd name="T7" fmla="*/ 9525 h 20"/>
              <a:gd name="T8" fmla="*/ 0 w 30"/>
              <a:gd name="T9" fmla="*/ 476 h 20"/>
              <a:gd name="T10" fmla="*/ 7937 w 30"/>
              <a:gd name="T11" fmla="*/ 476 h 20"/>
              <a:gd name="T12" fmla="*/ 15875 w 30"/>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30" y="0"/>
                </a:moveTo>
                <a:lnTo>
                  <a:pt x="30" y="19"/>
                </a:lnTo>
                <a:lnTo>
                  <a:pt x="16" y="20"/>
                </a:lnTo>
                <a:lnTo>
                  <a:pt x="0" y="20"/>
                </a:lnTo>
                <a:lnTo>
                  <a:pt x="0" y="1"/>
                </a:lnTo>
                <a:lnTo>
                  <a:pt x="15" y="1"/>
                </a:lnTo>
                <a:lnTo>
                  <a:pt x="3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0" name="Freeform 389">
            <a:extLst>
              <a:ext uri="{FF2B5EF4-FFF2-40B4-BE49-F238E27FC236}">
                <a16:creationId xmlns:a16="http://schemas.microsoft.com/office/drawing/2014/main" id="{989B9B49-8FAF-ED41-8EC7-1FCB9665B1BE}"/>
              </a:ext>
            </a:extLst>
          </p:cNvPr>
          <p:cNvSpPr>
            <a:spLocks/>
          </p:cNvSpPr>
          <p:nvPr/>
        </p:nvSpPr>
        <p:spPr bwMode="auto">
          <a:xfrm>
            <a:off x="6653213" y="1589088"/>
            <a:ext cx="7937" cy="1587"/>
          </a:xfrm>
          <a:custGeom>
            <a:avLst/>
            <a:gdLst>
              <a:gd name="T0" fmla="*/ 0 w 14"/>
              <a:gd name="T1" fmla="*/ 1587 h 1"/>
              <a:gd name="T2" fmla="*/ 7937 w 14"/>
              <a:gd name="T3" fmla="*/ 0 h 1"/>
              <a:gd name="T4" fmla="*/ 7937 w 14"/>
              <a:gd name="T5" fmla="*/ 1587 h 1"/>
              <a:gd name="T6" fmla="*/ 0 w 14"/>
              <a:gd name="T7" fmla="*/ 158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
                <a:moveTo>
                  <a:pt x="0" y="1"/>
                </a:moveTo>
                <a:lnTo>
                  <a:pt x="14" y="0"/>
                </a:lnTo>
                <a:lnTo>
                  <a:pt x="14" y="1"/>
                </a:lnTo>
                <a:lnTo>
                  <a:pt x="0"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1" name="Freeform 390">
            <a:extLst>
              <a:ext uri="{FF2B5EF4-FFF2-40B4-BE49-F238E27FC236}">
                <a16:creationId xmlns:a16="http://schemas.microsoft.com/office/drawing/2014/main" id="{430C8396-E445-9644-BDEF-ED2740217FF6}"/>
              </a:ext>
            </a:extLst>
          </p:cNvPr>
          <p:cNvSpPr>
            <a:spLocks/>
          </p:cNvSpPr>
          <p:nvPr/>
        </p:nvSpPr>
        <p:spPr bwMode="auto">
          <a:xfrm>
            <a:off x="6645275" y="1589088"/>
            <a:ext cx="15875" cy="1697037"/>
          </a:xfrm>
          <a:custGeom>
            <a:avLst/>
            <a:gdLst>
              <a:gd name="T0" fmla="*/ 15875 w 30"/>
              <a:gd name="T1" fmla="*/ 0 h 3206"/>
              <a:gd name="T2" fmla="*/ 15875 w 30"/>
              <a:gd name="T3" fmla="*/ 1697037 h 3206"/>
              <a:gd name="T4" fmla="*/ 8467 w 30"/>
              <a:gd name="T5" fmla="*/ 1697037 h 3206"/>
              <a:gd name="T6" fmla="*/ 0 w 30"/>
              <a:gd name="T7" fmla="*/ 1697037 h 3206"/>
              <a:gd name="T8" fmla="*/ 0 w 30"/>
              <a:gd name="T9" fmla="*/ 0 h 3206"/>
              <a:gd name="T10" fmla="*/ 8467 w 30"/>
              <a:gd name="T11" fmla="*/ 0 h 3206"/>
              <a:gd name="T12" fmla="*/ 15875 w 30"/>
              <a:gd name="T13" fmla="*/ 0 h 32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206">
                <a:moveTo>
                  <a:pt x="30" y="0"/>
                </a:moveTo>
                <a:lnTo>
                  <a:pt x="30" y="3206"/>
                </a:lnTo>
                <a:lnTo>
                  <a:pt x="16" y="3206"/>
                </a:lnTo>
                <a:lnTo>
                  <a:pt x="0" y="3206"/>
                </a:lnTo>
                <a:lnTo>
                  <a:pt x="0" y="0"/>
                </a:lnTo>
                <a:lnTo>
                  <a:pt x="16" y="0"/>
                </a:lnTo>
                <a:lnTo>
                  <a:pt x="3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2" name="Rectangle 391">
            <a:extLst>
              <a:ext uri="{FF2B5EF4-FFF2-40B4-BE49-F238E27FC236}">
                <a16:creationId xmlns:a16="http://schemas.microsoft.com/office/drawing/2014/main" id="{34BE0DF8-DFE5-814A-86B0-7E7FF7811C26}"/>
              </a:ext>
            </a:extLst>
          </p:cNvPr>
          <p:cNvSpPr>
            <a:spLocks noChangeArrowheads="1"/>
          </p:cNvSpPr>
          <p:nvPr/>
        </p:nvSpPr>
        <p:spPr bwMode="auto">
          <a:xfrm>
            <a:off x="6653213" y="3286125"/>
            <a:ext cx="7937" cy="15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03" name="Freeform 392">
            <a:extLst>
              <a:ext uri="{FF2B5EF4-FFF2-40B4-BE49-F238E27FC236}">
                <a16:creationId xmlns:a16="http://schemas.microsoft.com/office/drawing/2014/main" id="{70299355-3857-D94A-B7A5-7C1C6ACDD2B7}"/>
              </a:ext>
            </a:extLst>
          </p:cNvPr>
          <p:cNvSpPr>
            <a:spLocks/>
          </p:cNvSpPr>
          <p:nvPr/>
        </p:nvSpPr>
        <p:spPr bwMode="auto">
          <a:xfrm>
            <a:off x="6645275" y="3284538"/>
            <a:ext cx="15875" cy="11112"/>
          </a:xfrm>
          <a:custGeom>
            <a:avLst/>
            <a:gdLst>
              <a:gd name="T0" fmla="*/ 15875 w 30"/>
              <a:gd name="T1" fmla="*/ 1111 h 20"/>
              <a:gd name="T2" fmla="*/ 15875 w 30"/>
              <a:gd name="T3" fmla="*/ 11112 h 20"/>
              <a:gd name="T4" fmla="*/ 7937 w 30"/>
              <a:gd name="T5" fmla="*/ 11112 h 20"/>
              <a:gd name="T6" fmla="*/ 0 w 30"/>
              <a:gd name="T7" fmla="*/ 10556 h 20"/>
              <a:gd name="T8" fmla="*/ 0 w 30"/>
              <a:gd name="T9" fmla="*/ 0 h 20"/>
              <a:gd name="T10" fmla="*/ 8467 w 30"/>
              <a:gd name="T11" fmla="*/ 1111 h 20"/>
              <a:gd name="T12" fmla="*/ 15875 w 30"/>
              <a:gd name="T13" fmla="*/ 111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30" y="2"/>
                </a:moveTo>
                <a:lnTo>
                  <a:pt x="30" y="20"/>
                </a:lnTo>
                <a:lnTo>
                  <a:pt x="15" y="20"/>
                </a:lnTo>
                <a:lnTo>
                  <a:pt x="0" y="19"/>
                </a:lnTo>
                <a:lnTo>
                  <a:pt x="0" y="0"/>
                </a:lnTo>
                <a:lnTo>
                  <a:pt x="16" y="2"/>
                </a:lnTo>
                <a:lnTo>
                  <a:pt x="3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4" name="Freeform 393">
            <a:extLst>
              <a:ext uri="{FF2B5EF4-FFF2-40B4-BE49-F238E27FC236}">
                <a16:creationId xmlns:a16="http://schemas.microsoft.com/office/drawing/2014/main" id="{BC4D13FC-97F6-8542-AE2C-19711044F049}"/>
              </a:ext>
            </a:extLst>
          </p:cNvPr>
          <p:cNvSpPr>
            <a:spLocks/>
          </p:cNvSpPr>
          <p:nvPr/>
        </p:nvSpPr>
        <p:spPr bwMode="auto">
          <a:xfrm>
            <a:off x="6653213" y="3295650"/>
            <a:ext cx="7937" cy="1588"/>
          </a:xfrm>
          <a:custGeom>
            <a:avLst/>
            <a:gdLst>
              <a:gd name="T0" fmla="*/ 0 w 15"/>
              <a:gd name="T1" fmla="*/ 0 h 2"/>
              <a:gd name="T2" fmla="*/ 7937 w 15"/>
              <a:gd name="T3" fmla="*/ 0 h 2"/>
              <a:gd name="T4" fmla="*/ 7408 w 15"/>
              <a:gd name="T5" fmla="*/ 1588 h 2"/>
              <a:gd name="T6" fmla="*/ 0 w 1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0"/>
                </a:moveTo>
                <a:lnTo>
                  <a:pt x="15" y="0"/>
                </a:lnTo>
                <a:lnTo>
                  <a:pt x="14" y="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5" name="Freeform 394">
            <a:extLst>
              <a:ext uri="{FF2B5EF4-FFF2-40B4-BE49-F238E27FC236}">
                <a16:creationId xmlns:a16="http://schemas.microsoft.com/office/drawing/2014/main" id="{798D726D-3B28-1648-BB3D-38FE6A305DF1}"/>
              </a:ext>
            </a:extLst>
          </p:cNvPr>
          <p:cNvSpPr>
            <a:spLocks/>
          </p:cNvSpPr>
          <p:nvPr/>
        </p:nvSpPr>
        <p:spPr bwMode="auto">
          <a:xfrm>
            <a:off x="6643688" y="3294063"/>
            <a:ext cx="15875" cy="12700"/>
          </a:xfrm>
          <a:custGeom>
            <a:avLst/>
            <a:gdLst>
              <a:gd name="T0" fmla="*/ 15875 w 32"/>
              <a:gd name="T1" fmla="*/ 2309 h 22"/>
              <a:gd name="T2" fmla="*/ 14387 w 32"/>
              <a:gd name="T3" fmla="*/ 12700 h 22"/>
              <a:gd name="T4" fmla="*/ 7441 w 32"/>
              <a:gd name="T5" fmla="*/ 11545 h 22"/>
              <a:gd name="T6" fmla="*/ 0 w 32"/>
              <a:gd name="T7" fmla="*/ 10391 h 22"/>
              <a:gd name="T8" fmla="*/ 1488 w 32"/>
              <a:gd name="T9" fmla="*/ 0 h 22"/>
              <a:gd name="T10" fmla="*/ 8930 w 32"/>
              <a:gd name="T11" fmla="*/ 1155 h 22"/>
              <a:gd name="T12" fmla="*/ 15875 w 32"/>
              <a:gd name="T13" fmla="*/ 2309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32" y="4"/>
                </a:moveTo>
                <a:lnTo>
                  <a:pt x="29" y="22"/>
                </a:lnTo>
                <a:lnTo>
                  <a:pt x="15" y="20"/>
                </a:lnTo>
                <a:lnTo>
                  <a:pt x="0" y="18"/>
                </a:lnTo>
                <a:lnTo>
                  <a:pt x="3" y="0"/>
                </a:lnTo>
                <a:lnTo>
                  <a:pt x="18" y="2"/>
                </a:lnTo>
                <a:lnTo>
                  <a:pt x="32"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6" name="Freeform 395">
            <a:extLst>
              <a:ext uri="{FF2B5EF4-FFF2-40B4-BE49-F238E27FC236}">
                <a16:creationId xmlns:a16="http://schemas.microsoft.com/office/drawing/2014/main" id="{3D126E1C-D9AF-4C41-A26A-B42E1A790630}"/>
              </a:ext>
            </a:extLst>
          </p:cNvPr>
          <p:cNvSpPr>
            <a:spLocks/>
          </p:cNvSpPr>
          <p:nvPr/>
        </p:nvSpPr>
        <p:spPr bwMode="auto">
          <a:xfrm>
            <a:off x="6651625" y="3305175"/>
            <a:ext cx="6350" cy="1588"/>
          </a:xfrm>
          <a:custGeom>
            <a:avLst/>
            <a:gdLst>
              <a:gd name="T0" fmla="*/ 0 w 14"/>
              <a:gd name="T1" fmla="*/ 0 h 4"/>
              <a:gd name="T2" fmla="*/ 6350 w 14"/>
              <a:gd name="T3" fmla="*/ 794 h 4"/>
              <a:gd name="T4" fmla="*/ 6350 w 14"/>
              <a:gd name="T5" fmla="*/ 1588 h 4"/>
              <a:gd name="T6" fmla="*/ 0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0" y="0"/>
                </a:moveTo>
                <a:lnTo>
                  <a:pt x="14" y="2"/>
                </a:lnTo>
                <a:lnTo>
                  <a:pt x="14" y="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7" name="Freeform 396">
            <a:extLst>
              <a:ext uri="{FF2B5EF4-FFF2-40B4-BE49-F238E27FC236}">
                <a16:creationId xmlns:a16="http://schemas.microsoft.com/office/drawing/2014/main" id="{E4A14FA2-3D27-A741-882D-E641248F3E74}"/>
              </a:ext>
            </a:extLst>
          </p:cNvPr>
          <p:cNvSpPr>
            <a:spLocks/>
          </p:cNvSpPr>
          <p:nvPr/>
        </p:nvSpPr>
        <p:spPr bwMode="auto">
          <a:xfrm>
            <a:off x="6640513" y="3303588"/>
            <a:ext cx="17462" cy="12700"/>
          </a:xfrm>
          <a:custGeom>
            <a:avLst/>
            <a:gdLst>
              <a:gd name="T0" fmla="*/ 17462 w 33"/>
              <a:gd name="T1" fmla="*/ 3704 h 24"/>
              <a:gd name="T2" fmla="*/ 15345 w 33"/>
              <a:gd name="T3" fmla="*/ 12700 h 24"/>
              <a:gd name="T4" fmla="*/ 7408 w 33"/>
              <a:gd name="T5" fmla="*/ 11113 h 24"/>
              <a:gd name="T6" fmla="*/ 0 w 33"/>
              <a:gd name="T7" fmla="*/ 8996 h 24"/>
              <a:gd name="T8" fmla="*/ 2646 w 33"/>
              <a:gd name="T9" fmla="*/ 0 h 24"/>
              <a:gd name="T10" fmla="*/ 10054 w 33"/>
              <a:gd name="T11" fmla="*/ 1588 h 24"/>
              <a:gd name="T12" fmla="*/ 17462 w 33"/>
              <a:gd name="T13" fmla="*/ 370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4">
                <a:moveTo>
                  <a:pt x="33" y="7"/>
                </a:moveTo>
                <a:lnTo>
                  <a:pt x="29" y="24"/>
                </a:lnTo>
                <a:lnTo>
                  <a:pt x="14" y="21"/>
                </a:lnTo>
                <a:lnTo>
                  <a:pt x="0" y="17"/>
                </a:lnTo>
                <a:lnTo>
                  <a:pt x="5" y="0"/>
                </a:lnTo>
                <a:lnTo>
                  <a:pt x="19" y="3"/>
                </a:lnTo>
                <a:lnTo>
                  <a:pt x="33" y="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8" name="Freeform 397">
            <a:extLst>
              <a:ext uri="{FF2B5EF4-FFF2-40B4-BE49-F238E27FC236}">
                <a16:creationId xmlns:a16="http://schemas.microsoft.com/office/drawing/2014/main" id="{837CC150-09BE-7747-83EF-646E94D4768D}"/>
              </a:ext>
            </a:extLst>
          </p:cNvPr>
          <p:cNvSpPr>
            <a:spLocks/>
          </p:cNvSpPr>
          <p:nvPr/>
        </p:nvSpPr>
        <p:spPr bwMode="auto">
          <a:xfrm>
            <a:off x="6648450" y="3314700"/>
            <a:ext cx="7938" cy="3175"/>
          </a:xfrm>
          <a:custGeom>
            <a:avLst/>
            <a:gdLst>
              <a:gd name="T0" fmla="*/ 0 w 15"/>
              <a:gd name="T1" fmla="*/ 0 h 5"/>
              <a:gd name="T2" fmla="*/ 7938 w 15"/>
              <a:gd name="T3" fmla="*/ 1905 h 5"/>
              <a:gd name="T4" fmla="*/ 7938 w 15"/>
              <a:gd name="T5" fmla="*/ 3175 h 5"/>
              <a:gd name="T6" fmla="*/ 0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0"/>
                </a:moveTo>
                <a:lnTo>
                  <a:pt x="15" y="3"/>
                </a:lnTo>
                <a:lnTo>
                  <a:pt x="15" y="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09" name="Freeform 398">
            <a:extLst>
              <a:ext uri="{FF2B5EF4-FFF2-40B4-BE49-F238E27FC236}">
                <a16:creationId xmlns:a16="http://schemas.microsoft.com/office/drawing/2014/main" id="{54C24886-AEB1-2549-A82C-B5ABF140C19C}"/>
              </a:ext>
            </a:extLst>
          </p:cNvPr>
          <p:cNvSpPr>
            <a:spLocks/>
          </p:cNvSpPr>
          <p:nvPr/>
        </p:nvSpPr>
        <p:spPr bwMode="auto">
          <a:xfrm>
            <a:off x="6637338" y="3311525"/>
            <a:ext cx="19050" cy="14288"/>
          </a:xfrm>
          <a:custGeom>
            <a:avLst/>
            <a:gdLst>
              <a:gd name="T0" fmla="*/ 19050 w 35"/>
              <a:gd name="T1" fmla="*/ 5292 h 27"/>
              <a:gd name="T2" fmla="*/ 15240 w 35"/>
              <a:gd name="T3" fmla="*/ 14288 h 27"/>
              <a:gd name="T4" fmla="*/ 8164 w 35"/>
              <a:gd name="T5" fmla="*/ 11113 h 27"/>
              <a:gd name="T6" fmla="*/ 0 w 35"/>
              <a:gd name="T7" fmla="*/ 8996 h 27"/>
              <a:gd name="T8" fmla="*/ 3266 w 35"/>
              <a:gd name="T9" fmla="*/ 0 h 27"/>
              <a:gd name="T10" fmla="*/ 10886 w 35"/>
              <a:gd name="T11" fmla="*/ 2646 h 27"/>
              <a:gd name="T12" fmla="*/ 19050 w 35"/>
              <a:gd name="T13" fmla="*/ 5292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35" y="10"/>
                </a:moveTo>
                <a:lnTo>
                  <a:pt x="28" y="27"/>
                </a:lnTo>
                <a:lnTo>
                  <a:pt x="15" y="21"/>
                </a:lnTo>
                <a:lnTo>
                  <a:pt x="0" y="17"/>
                </a:lnTo>
                <a:lnTo>
                  <a:pt x="6" y="0"/>
                </a:lnTo>
                <a:lnTo>
                  <a:pt x="20" y="5"/>
                </a:lnTo>
                <a:lnTo>
                  <a:pt x="35" y="1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0" name="Freeform 399">
            <a:extLst>
              <a:ext uri="{FF2B5EF4-FFF2-40B4-BE49-F238E27FC236}">
                <a16:creationId xmlns:a16="http://schemas.microsoft.com/office/drawing/2014/main" id="{A5E9F579-9C92-B645-A4DD-AFCF7268319F}"/>
              </a:ext>
            </a:extLst>
          </p:cNvPr>
          <p:cNvSpPr>
            <a:spLocks/>
          </p:cNvSpPr>
          <p:nvPr/>
        </p:nvSpPr>
        <p:spPr bwMode="auto">
          <a:xfrm>
            <a:off x="6645275" y="3322638"/>
            <a:ext cx="7938" cy="4762"/>
          </a:xfrm>
          <a:custGeom>
            <a:avLst/>
            <a:gdLst>
              <a:gd name="T0" fmla="*/ 0 w 13"/>
              <a:gd name="T1" fmla="*/ 0 h 7"/>
              <a:gd name="T2" fmla="*/ 7938 w 13"/>
              <a:gd name="T3" fmla="*/ 4082 h 7"/>
              <a:gd name="T4" fmla="*/ 7938 w 13"/>
              <a:gd name="T5" fmla="*/ 476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1" name="Freeform 400">
            <a:extLst>
              <a:ext uri="{FF2B5EF4-FFF2-40B4-BE49-F238E27FC236}">
                <a16:creationId xmlns:a16="http://schemas.microsoft.com/office/drawing/2014/main" id="{2F86CA74-EC67-804D-9A36-5E3D1BBFD955}"/>
              </a:ext>
            </a:extLst>
          </p:cNvPr>
          <p:cNvSpPr>
            <a:spLocks/>
          </p:cNvSpPr>
          <p:nvPr/>
        </p:nvSpPr>
        <p:spPr bwMode="auto">
          <a:xfrm>
            <a:off x="6634163" y="3319463"/>
            <a:ext cx="19050" cy="15875"/>
          </a:xfrm>
          <a:custGeom>
            <a:avLst/>
            <a:gdLst>
              <a:gd name="T0" fmla="*/ 19050 w 35"/>
              <a:gd name="T1" fmla="*/ 7116 h 29"/>
              <a:gd name="T2" fmla="*/ 14151 w 35"/>
              <a:gd name="T3" fmla="*/ 15875 h 29"/>
              <a:gd name="T4" fmla="*/ 7076 w 35"/>
              <a:gd name="T5" fmla="*/ 12591 h 29"/>
              <a:gd name="T6" fmla="*/ 0 w 35"/>
              <a:gd name="T7" fmla="*/ 8759 h 29"/>
              <a:gd name="T8" fmla="*/ 3810 w 35"/>
              <a:gd name="T9" fmla="*/ 0 h 29"/>
              <a:gd name="T10" fmla="*/ 11974 w 35"/>
              <a:gd name="T11" fmla="*/ 3284 h 29"/>
              <a:gd name="T12" fmla="*/ 19050 w 35"/>
              <a:gd name="T13" fmla="*/ 711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9">
                <a:moveTo>
                  <a:pt x="35" y="13"/>
                </a:moveTo>
                <a:lnTo>
                  <a:pt x="26" y="29"/>
                </a:lnTo>
                <a:lnTo>
                  <a:pt x="13" y="23"/>
                </a:lnTo>
                <a:lnTo>
                  <a:pt x="0" y="16"/>
                </a:lnTo>
                <a:lnTo>
                  <a:pt x="7" y="0"/>
                </a:lnTo>
                <a:lnTo>
                  <a:pt x="22" y="6"/>
                </a:lnTo>
                <a:lnTo>
                  <a:pt x="35" y="1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2" name="Freeform 401">
            <a:extLst>
              <a:ext uri="{FF2B5EF4-FFF2-40B4-BE49-F238E27FC236}">
                <a16:creationId xmlns:a16="http://schemas.microsoft.com/office/drawing/2014/main" id="{44409257-32A4-714B-B705-01609928098D}"/>
              </a:ext>
            </a:extLst>
          </p:cNvPr>
          <p:cNvSpPr>
            <a:spLocks/>
          </p:cNvSpPr>
          <p:nvPr/>
        </p:nvSpPr>
        <p:spPr bwMode="auto">
          <a:xfrm>
            <a:off x="6640513" y="3332163"/>
            <a:ext cx="7937" cy="3175"/>
          </a:xfrm>
          <a:custGeom>
            <a:avLst/>
            <a:gdLst>
              <a:gd name="T0" fmla="*/ 0 w 13"/>
              <a:gd name="T1" fmla="*/ 0 h 7"/>
              <a:gd name="T2" fmla="*/ 7937 w 13"/>
              <a:gd name="T3" fmla="*/ 2721 h 7"/>
              <a:gd name="T4" fmla="*/ 7937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3" name="Freeform 402">
            <a:extLst>
              <a:ext uri="{FF2B5EF4-FFF2-40B4-BE49-F238E27FC236}">
                <a16:creationId xmlns:a16="http://schemas.microsoft.com/office/drawing/2014/main" id="{9C44F1B4-EEC9-FF42-B91E-F352441984B4}"/>
              </a:ext>
            </a:extLst>
          </p:cNvPr>
          <p:cNvSpPr>
            <a:spLocks/>
          </p:cNvSpPr>
          <p:nvPr/>
        </p:nvSpPr>
        <p:spPr bwMode="auto">
          <a:xfrm>
            <a:off x="6629400" y="3327400"/>
            <a:ext cx="19050" cy="15875"/>
          </a:xfrm>
          <a:custGeom>
            <a:avLst/>
            <a:gdLst>
              <a:gd name="T0" fmla="*/ 19050 w 34"/>
              <a:gd name="T1" fmla="*/ 7937 h 30"/>
              <a:gd name="T2" fmla="*/ 14007 w 34"/>
              <a:gd name="T3" fmla="*/ 15875 h 30"/>
              <a:gd name="T4" fmla="*/ 6724 w 34"/>
              <a:gd name="T5" fmla="*/ 12171 h 30"/>
              <a:gd name="T6" fmla="*/ 0 w 34"/>
              <a:gd name="T7" fmla="*/ 7937 h 30"/>
              <a:gd name="T8" fmla="*/ 4482 w 34"/>
              <a:gd name="T9" fmla="*/ 0 h 30"/>
              <a:gd name="T10" fmla="*/ 11766 w 34"/>
              <a:gd name="T11" fmla="*/ 4233 h 30"/>
              <a:gd name="T12" fmla="*/ 19050 w 34"/>
              <a:gd name="T13" fmla="*/ 7937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0">
                <a:moveTo>
                  <a:pt x="34" y="15"/>
                </a:moveTo>
                <a:lnTo>
                  <a:pt x="25" y="30"/>
                </a:lnTo>
                <a:lnTo>
                  <a:pt x="12" y="23"/>
                </a:lnTo>
                <a:lnTo>
                  <a:pt x="0" y="15"/>
                </a:lnTo>
                <a:lnTo>
                  <a:pt x="8" y="0"/>
                </a:lnTo>
                <a:lnTo>
                  <a:pt x="21" y="8"/>
                </a:lnTo>
                <a:lnTo>
                  <a:pt x="34" y="1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4" name="Freeform 403">
            <a:extLst>
              <a:ext uri="{FF2B5EF4-FFF2-40B4-BE49-F238E27FC236}">
                <a16:creationId xmlns:a16="http://schemas.microsoft.com/office/drawing/2014/main" id="{544F296F-D6E1-1640-AE12-C646721207DE}"/>
              </a:ext>
            </a:extLst>
          </p:cNvPr>
          <p:cNvSpPr>
            <a:spLocks/>
          </p:cNvSpPr>
          <p:nvPr/>
        </p:nvSpPr>
        <p:spPr bwMode="auto">
          <a:xfrm>
            <a:off x="6635750" y="3340100"/>
            <a:ext cx="7938" cy="4763"/>
          </a:xfrm>
          <a:custGeom>
            <a:avLst/>
            <a:gdLst>
              <a:gd name="T0" fmla="*/ 0 w 13"/>
              <a:gd name="T1" fmla="*/ 0 h 8"/>
              <a:gd name="T2" fmla="*/ 7938 w 13"/>
              <a:gd name="T3" fmla="*/ 4168 h 8"/>
              <a:gd name="T4" fmla="*/ 7327 w 13"/>
              <a:gd name="T5" fmla="*/ 4763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2" y="8"/>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5" name="Freeform 404">
            <a:extLst>
              <a:ext uri="{FF2B5EF4-FFF2-40B4-BE49-F238E27FC236}">
                <a16:creationId xmlns:a16="http://schemas.microsoft.com/office/drawing/2014/main" id="{F700BFF0-5A88-944C-B048-EB24F77E0A23}"/>
              </a:ext>
            </a:extLst>
          </p:cNvPr>
          <p:cNvSpPr>
            <a:spLocks/>
          </p:cNvSpPr>
          <p:nvPr/>
        </p:nvSpPr>
        <p:spPr bwMode="auto">
          <a:xfrm>
            <a:off x="6624638" y="3335338"/>
            <a:ext cx="17462" cy="17462"/>
          </a:xfrm>
          <a:custGeom>
            <a:avLst/>
            <a:gdLst>
              <a:gd name="T0" fmla="*/ 17462 w 34"/>
              <a:gd name="T1" fmla="*/ 9277 h 32"/>
              <a:gd name="T2" fmla="*/ 11813 w 34"/>
              <a:gd name="T3" fmla="*/ 17462 h 32"/>
              <a:gd name="T4" fmla="*/ 5649 w 34"/>
              <a:gd name="T5" fmla="*/ 12551 h 32"/>
              <a:gd name="T6" fmla="*/ 0 w 34"/>
              <a:gd name="T7" fmla="*/ 7640 h 32"/>
              <a:gd name="T8" fmla="*/ 5136 w 34"/>
              <a:gd name="T9" fmla="*/ 0 h 32"/>
              <a:gd name="T10" fmla="*/ 11299 w 34"/>
              <a:gd name="T11" fmla="*/ 4911 h 32"/>
              <a:gd name="T12" fmla="*/ 17462 w 34"/>
              <a:gd name="T13" fmla="*/ 9277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2">
                <a:moveTo>
                  <a:pt x="34" y="17"/>
                </a:moveTo>
                <a:lnTo>
                  <a:pt x="23" y="32"/>
                </a:lnTo>
                <a:lnTo>
                  <a:pt x="11" y="23"/>
                </a:lnTo>
                <a:lnTo>
                  <a:pt x="0" y="14"/>
                </a:lnTo>
                <a:lnTo>
                  <a:pt x="10" y="0"/>
                </a:lnTo>
                <a:lnTo>
                  <a:pt x="22" y="9"/>
                </a:lnTo>
                <a:lnTo>
                  <a:pt x="34"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6" name="Freeform 405">
            <a:extLst>
              <a:ext uri="{FF2B5EF4-FFF2-40B4-BE49-F238E27FC236}">
                <a16:creationId xmlns:a16="http://schemas.microsoft.com/office/drawing/2014/main" id="{F3E6605C-86F1-DF47-8825-E97F4375B2BE}"/>
              </a:ext>
            </a:extLst>
          </p:cNvPr>
          <p:cNvSpPr>
            <a:spLocks/>
          </p:cNvSpPr>
          <p:nvPr/>
        </p:nvSpPr>
        <p:spPr bwMode="auto">
          <a:xfrm>
            <a:off x="6630988" y="3348038"/>
            <a:ext cx="6350" cy="4762"/>
          </a:xfrm>
          <a:custGeom>
            <a:avLst/>
            <a:gdLst>
              <a:gd name="T0" fmla="*/ 0 w 12"/>
              <a:gd name="T1" fmla="*/ 0 h 10"/>
              <a:gd name="T2" fmla="*/ 6350 w 12"/>
              <a:gd name="T3" fmla="*/ 4286 h 10"/>
              <a:gd name="T4" fmla="*/ 5821 w 12"/>
              <a:gd name="T5" fmla="*/ 4762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9"/>
                </a:lnTo>
                <a:lnTo>
                  <a:pt x="11" y="1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7" name="Freeform 406">
            <a:extLst>
              <a:ext uri="{FF2B5EF4-FFF2-40B4-BE49-F238E27FC236}">
                <a16:creationId xmlns:a16="http://schemas.microsoft.com/office/drawing/2014/main" id="{A14DAD4F-4E9A-BE40-A5FA-7F893CFB6609}"/>
              </a:ext>
            </a:extLst>
          </p:cNvPr>
          <p:cNvSpPr>
            <a:spLocks/>
          </p:cNvSpPr>
          <p:nvPr/>
        </p:nvSpPr>
        <p:spPr bwMode="auto">
          <a:xfrm>
            <a:off x="6618288" y="3341688"/>
            <a:ext cx="17462" cy="17462"/>
          </a:xfrm>
          <a:custGeom>
            <a:avLst/>
            <a:gdLst>
              <a:gd name="T0" fmla="*/ 17462 w 33"/>
              <a:gd name="T1" fmla="*/ 10583 h 33"/>
              <a:gd name="T2" fmla="*/ 11112 w 33"/>
              <a:gd name="T3" fmla="*/ 17462 h 33"/>
              <a:gd name="T4" fmla="*/ 5821 w 33"/>
              <a:gd name="T5" fmla="*/ 12170 h 33"/>
              <a:gd name="T6" fmla="*/ 0 w 33"/>
              <a:gd name="T7" fmla="*/ 6879 h 33"/>
              <a:gd name="T8" fmla="*/ 6350 w 33"/>
              <a:gd name="T9" fmla="*/ 0 h 33"/>
              <a:gd name="T10" fmla="*/ 11641 w 33"/>
              <a:gd name="T11" fmla="*/ 5292 h 33"/>
              <a:gd name="T12" fmla="*/ 17462 w 33"/>
              <a:gd name="T13" fmla="*/ 1058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0"/>
                </a:moveTo>
                <a:lnTo>
                  <a:pt x="21" y="33"/>
                </a:lnTo>
                <a:lnTo>
                  <a:pt x="11" y="23"/>
                </a:lnTo>
                <a:lnTo>
                  <a:pt x="0" y="13"/>
                </a:lnTo>
                <a:lnTo>
                  <a:pt x="12" y="0"/>
                </a:lnTo>
                <a:lnTo>
                  <a:pt x="22" y="10"/>
                </a:lnTo>
                <a:lnTo>
                  <a:pt x="33" y="2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8" name="Freeform 407">
            <a:extLst>
              <a:ext uri="{FF2B5EF4-FFF2-40B4-BE49-F238E27FC236}">
                <a16:creationId xmlns:a16="http://schemas.microsoft.com/office/drawing/2014/main" id="{D506FA6A-8273-E44B-A967-8FA1E35278D6}"/>
              </a:ext>
            </a:extLst>
          </p:cNvPr>
          <p:cNvSpPr>
            <a:spLocks/>
          </p:cNvSpPr>
          <p:nvPr/>
        </p:nvSpPr>
        <p:spPr bwMode="auto">
          <a:xfrm>
            <a:off x="6624638" y="3354388"/>
            <a:ext cx="4762" cy="6350"/>
          </a:xfrm>
          <a:custGeom>
            <a:avLst/>
            <a:gdLst>
              <a:gd name="T0" fmla="*/ 0 w 10"/>
              <a:gd name="T1" fmla="*/ 0 h 11"/>
              <a:gd name="T2" fmla="*/ 4762 w 10"/>
              <a:gd name="T3" fmla="*/ 5773 h 11"/>
              <a:gd name="T4" fmla="*/ 4762 w 10"/>
              <a:gd name="T5" fmla="*/ 6350 h 11"/>
              <a:gd name="T6" fmla="*/ 0 w 10"/>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0" y="0"/>
                </a:moveTo>
                <a:lnTo>
                  <a:pt x="10" y="10"/>
                </a:lnTo>
                <a:lnTo>
                  <a:pt x="10" y="11"/>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19" name="Freeform 409">
            <a:extLst>
              <a:ext uri="{FF2B5EF4-FFF2-40B4-BE49-F238E27FC236}">
                <a16:creationId xmlns:a16="http://schemas.microsoft.com/office/drawing/2014/main" id="{93EB10EA-683F-3442-BBBB-479A48DDE973}"/>
              </a:ext>
            </a:extLst>
          </p:cNvPr>
          <p:cNvSpPr>
            <a:spLocks/>
          </p:cNvSpPr>
          <p:nvPr/>
        </p:nvSpPr>
        <p:spPr bwMode="auto">
          <a:xfrm>
            <a:off x="6611938" y="3349625"/>
            <a:ext cx="17462" cy="17463"/>
          </a:xfrm>
          <a:custGeom>
            <a:avLst/>
            <a:gdLst>
              <a:gd name="T0" fmla="*/ 17462 w 33"/>
              <a:gd name="T1" fmla="*/ 11113 h 33"/>
              <a:gd name="T2" fmla="*/ 10054 w 33"/>
              <a:gd name="T3" fmla="*/ 17463 h 33"/>
              <a:gd name="T4" fmla="*/ 5292 w 33"/>
              <a:gd name="T5" fmla="*/ 11642 h 33"/>
              <a:gd name="T6" fmla="*/ 0 w 33"/>
              <a:gd name="T7" fmla="*/ 5821 h 33"/>
              <a:gd name="T8" fmla="*/ 6879 w 33"/>
              <a:gd name="T9" fmla="*/ 0 h 33"/>
              <a:gd name="T10" fmla="*/ 12170 w 33"/>
              <a:gd name="T11" fmla="*/ 5292 h 33"/>
              <a:gd name="T12" fmla="*/ 17462 w 33"/>
              <a:gd name="T13" fmla="*/ 1111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33">
                <a:moveTo>
                  <a:pt x="33" y="21"/>
                </a:moveTo>
                <a:lnTo>
                  <a:pt x="19" y="33"/>
                </a:lnTo>
                <a:lnTo>
                  <a:pt x="10" y="22"/>
                </a:lnTo>
                <a:lnTo>
                  <a:pt x="0" y="11"/>
                </a:lnTo>
                <a:lnTo>
                  <a:pt x="13" y="0"/>
                </a:lnTo>
                <a:lnTo>
                  <a:pt x="23" y="10"/>
                </a:lnTo>
                <a:lnTo>
                  <a:pt x="33" y="2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0" name="Freeform 410">
            <a:extLst>
              <a:ext uri="{FF2B5EF4-FFF2-40B4-BE49-F238E27FC236}">
                <a16:creationId xmlns:a16="http://schemas.microsoft.com/office/drawing/2014/main" id="{A90B633A-C4CA-0D4D-8707-7CA5C4E81F1A}"/>
              </a:ext>
            </a:extLst>
          </p:cNvPr>
          <p:cNvSpPr>
            <a:spLocks/>
          </p:cNvSpPr>
          <p:nvPr/>
        </p:nvSpPr>
        <p:spPr bwMode="auto">
          <a:xfrm>
            <a:off x="6618288" y="3360738"/>
            <a:ext cx="4762" cy="6350"/>
          </a:xfrm>
          <a:custGeom>
            <a:avLst/>
            <a:gdLst>
              <a:gd name="T0" fmla="*/ 0 w 9"/>
              <a:gd name="T1" fmla="*/ 0 h 12"/>
              <a:gd name="T2" fmla="*/ 4762 w 9"/>
              <a:gd name="T3" fmla="*/ 5821 h 12"/>
              <a:gd name="T4" fmla="*/ 4762 w 9"/>
              <a:gd name="T5" fmla="*/ 6350 h 12"/>
              <a:gd name="T6" fmla="*/ 0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0"/>
                </a:moveTo>
                <a:lnTo>
                  <a:pt x="9" y="11"/>
                </a:lnTo>
                <a:lnTo>
                  <a:pt x="9" y="12"/>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1" name="Freeform 411">
            <a:extLst>
              <a:ext uri="{FF2B5EF4-FFF2-40B4-BE49-F238E27FC236}">
                <a16:creationId xmlns:a16="http://schemas.microsoft.com/office/drawing/2014/main" id="{77F2E2C9-A94D-BA41-817A-7C251958F4EE}"/>
              </a:ext>
            </a:extLst>
          </p:cNvPr>
          <p:cNvSpPr>
            <a:spLocks/>
          </p:cNvSpPr>
          <p:nvPr/>
        </p:nvSpPr>
        <p:spPr bwMode="auto">
          <a:xfrm>
            <a:off x="6605588" y="3354388"/>
            <a:ext cx="17462" cy="17462"/>
          </a:xfrm>
          <a:custGeom>
            <a:avLst/>
            <a:gdLst>
              <a:gd name="T0" fmla="*/ 17462 w 32"/>
              <a:gd name="T1" fmla="*/ 12326 h 34"/>
              <a:gd name="T2" fmla="*/ 9822 w 32"/>
              <a:gd name="T3" fmla="*/ 17462 h 34"/>
              <a:gd name="T4" fmla="*/ 4366 w 32"/>
              <a:gd name="T5" fmla="*/ 11813 h 34"/>
              <a:gd name="T6" fmla="*/ 0 w 32"/>
              <a:gd name="T7" fmla="*/ 5649 h 34"/>
              <a:gd name="T8" fmla="*/ 7640 w 32"/>
              <a:gd name="T9" fmla="*/ 0 h 34"/>
              <a:gd name="T10" fmla="*/ 12551 w 32"/>
              <a:gd name="T11" fmla="*/ 6163 h 34"/>
              <a:gd name="T12" fmla="*/ 17462 w 32"/>
              <a:gd name="T13" fmla="*/ 1232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4">
                <a:moveTo>
                  <a:pt x="32" y="24"/>
                </a:moveTo>
                <a:lnTo>
                  <a:pt x="18" y="34"/>
                </a:lnTo>
                <a:lnTo>
                  <a:pt x="8" y="23"/>
                </a:lnTo>
                <a:lnTo>
                  <a:pt x="0" y="11"/>
                </a:lnTo>
                <a:lnTo>
                  <a:pt x="14" y="0"/>
                </a:lnTo>
                <a:lnTo>
                  <a:pt x="23" y="12"/>
                </a:lnTo>
                <a:lnTo>
                  <a:pt x="32"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2" name="Freeform 412">
            <a:extLst>
              <a:ext uri="{FF2B5EF4-FFF2-40B4-BE49-F238E27FC236}">
                <a16:creationId xmlns:a16="http://schemas.microsoft.com/office/drawing/2014/main" id="{BBE01C47-49F1-B542-BEE1-E7B9B5FE89C4}"/>
              </a:ext>
            </a:extLst>
          </p:cNvPr>
          <p:cNvSpPr>
            <a:spLocks/>
          </p:cNvSpPr>
          <p:nvPr/>
        </p:nvSpPr>
        <p:spPr bwMode="auto">
          <a:xfrm>
            <a:off x="6610350" y="3367088"/>
            <a:ext cx="4763" cy="6350"/>
          </a:xfrm>
          <a:custGeom>
            <a:avLst/>
            <a:gdLst>
              <a:gd name="T0" fmla="*/ 0 w 10"/>
              <a:gd name="T1" fmla="*/ 0 h 13"/>
              <a:gd name="T2" fmla="*/ 4763 w 10"/>
              <a:gd name="T3" fmla="*/ 5373 h 13"/>
              <a:gd name="T4" fmla="*/ 4287 w 10"/>
              <a:gd name="T5" fmla="*/ 6350 h 13"/>
              <a:gd name="T6" fmla="*/ 0 w 10"/>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0" y="0"/>
                </a:moveTo>
                <a:lnTo>
                  <a:pt x="10" y="11"/>
                </a:lnTo>
                <a:lnTo>
                  <a:pt x="9"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3" name="Freeform 413">
            <a:extLst>
              <a:ext uri="{FF2B5EF4-FFF2-40B4-BE49-F238E27FC236}">
                <a16:creationId xmlns:a16="http://schemas.microsoft.com/office/drawing/2014/main" id="{6669276C-F08C-9841-A03C-8929D9E25C5F}"/>
              </a:ext>
            </a:extLst>
          </p:cNvPr>
          <p:cNvSpPr>
            <a:spLocks/>
          </p:cNvSpPr>
          <p:nvPr/>
        </p:nvSpPr>
        <p:spPr bwMode="auto">
          <a:xfrm>
            <a:off x="6597650" y="3359150"/>
            <a:ext cx="17463" cy="19050"/>
          </a:xfrm>
          <a:custGeom>
            <a:avLst/>
            <a:gdLst>
              <a:gd name="T0" fmla="*/ 17463 w 31"/>
              <a:gd name="T1" fmla="*/ 14568 h 34"/>
              <a:gd name="T2" fmla="*/ 8450 w 31"/>
              <a:gd name="T3" fmla="*/ 19050 h 34"/>
              <a:gd name="T4" fmla="*/ 3943 w 31"/>
              <a:gd name="T5" fmla="*/ 12326 h 34"/>
              <a:gd name="T6" fmla="*/ 0 w 31"/>
              <a:gd name="T7" fmla="*/ 5043 h 34"/>
              <a:gd name="T8" fmla="*/ 8450 w 31"/>
              <a:gd name="T9" fmla="*/ 0 h 34"/>
              <a:gd name="T10" fmla="*/ 12393 w 31"/>
              <a:gd name="T11" fmla="*/ 7284 h 34"/>
              <a:gd name="T12" fmla="*/ 17463 w 31"/>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4">
                <a:moveTo>
                  <a:pt x="31" y="26"/>
                </a:moveTo>
                <a:lnTo>
                  <a:pt x="15" y="34"/>
                </a:lnTo>
                <a:lnTo>
                  <a:pt x="7" y="22"/>
                </a:lnTo>
                <a:lnTo>
                  <a:pt x="0" y="9"/>
                </a:lnTo>
                <a:lnTo>
                  <a:pt x="15" y="0"/>
                </a:lnTo>
                <a:lnTo>
                  <a:pt x="22" y="13"/>
                </a:lnTo>
                <a:lnTo>
                  <a:pt x="3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4" name="Freeform 414">
            <a:extLst>
              <a:ext uri="{FF2B5EF4-FFF2-40B4-BE49-F238E27FC236}">
                <a16:creationId xmlns:a16="http://schemas.microsoft.com/office/drawing/2014/main" id="{195A4FB9-5966-1342-A352-EBBE6DB1AA76}"/>
              </a:ext>
            </a:extLst>
          </p:cNvPr>
          <p:cNvSpPr>
            <a:spLocks/>
          </p:cNvSpPr>
          <p:nvPr/>
        </p:nvSpPr>
        <p:spPr bwMode="auto">
          <a:xfrm>
            <a:off x="6602413" y="3371850"/>
            <a:ext cx="3175" cy="6350"/>
          </a:xfrm>
          <a:custGeom>
            <a:avLst/>
            <a:gdLst>
              <a:gd name="T0" fmla="*/ 0 w 8"/>
              <a:gd name="T1" fmla="*/ 0 h 13"/>
              <a:gd name="T2" fmla="*/ 3175 w 8"/>
              <a:gd name="T3" fmla="*/ 5862 h 13"/>
              <a:gd name="T4" fmla="*/ 2778 w 8"/>
              <a:gd name="T5" fmla="*/ 6350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2"/>
                </a:lnTo>
                <a:lnTo>
                  <a:pt x="7" y="13"/>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5" name="Freeform 415">
            <a:extLst>
              <a:ext uri="{FF2B5EF4-FFF2-40B4-BE49-F238E27FC236}">
                <a16:creationId xmlns:a16="http://schemas.microsoft.com/office/drawing/2014/main" id="{B6084C18-9DF4-3E4F-AE29-1AFA97CBE2A7}"/>
              </a:ext>
            </a:extLst>
          </p:cNvPr>
          <p:cNvSpPr>
            <a:spLocks/>
          </p:cNvSpPr>
          <p:nvPr/>
        </p:nvSpPr>
        <p:spPr bwMode="auto">
          <a:xfrm>
            <a:off x="6589713" y="3363913"/>
            <a:ext cx="15875" cy="19050"/>
          </a:xfrm>
          <a:custGeom>
            <a:avLst/>
            <a:gdLst>
              <a:gd name="T0" fmla="*/ 15875 w 29"/>
              <a:gd name="T1" fmla="*/ 14568 h 34"/>
              <a:gd name="T2" fmla="*/ 7116 w 29"/>
              <a:gd name="T3" fmla="*/ 19050 h 34"/>
              <a:gd name="T4" fmla="*/ 3832 w 29"/>
              <a:gd name="T5" fmla="*/ 11206 h 34"/>
              <a:gd name="T6" fmla="*/ 0 w 29"/>
              <a:gd name="T7" fmla="*/ 3922 h 34"/>
              <a:gd name="T8" fmla="*/ 8759 w 29"/>
              <a:gd name="T9" fmla="*/ 0 h 34"/>
              <a:gd name="T10" fmla="*/ 12043 w 29"/>
              <a:gd name="T11" fmla="*/ 7284 h 34"/>
              <a:gd name="T12" fmla="*/ 15875 w 29"/>
              <a:gd name="T13" fmla="*/ 14568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4">
                <a:moveTo>
                  <a:pt x="29" y="26"/>
                </a:moveTo>
                <a:lnTo>
                  <a:pt x="13" y="34"/>
                </a:lnTo>
                <a:lnTo>
                  <a:pt x="7" y="20"/>
                </a:lnTo>
                <a:lnTo>
                  <a:pt x="0" y="7"/>
                </a:lnTo>
                <a:lnTo>
                  <a:pt x="16" y="0"/>
                </a:lnTo>
                <a:lnTo>
                  <a:pt x="22" y="13"/>
                </a:lnTo>
                <a:lnTo>
                  <a:pt x="29"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6" name="Freeform 416">
            <a:extLst>
              <a:ext uri="{FF2B5EF4-FFF2-40B4-BE49-F238E27FC236}">
                <a16:creationId xmlns:a16="http://schemas.microsoft.com/office/drawing/2014/main" id="{6E0BD2B1-DBAC-ED41-86A0-18DB4641B2C1}"/>
              </a:ext>
            </a:extLst>
          </p:cNvPr>
          <p:cNvSpPr>
            <a:spLocks/>
          </p:cNvSpPr>
          <p:nvPr/>
        </p:nvSpPr>
        <p:spPr bwMode="auto">
          <a:xfrm>
            <a:off x="6594475" y="3375025"/>
            <a:ext cx="3175" cy="7938"/>
          </a:xfrm>
          <a:custGeom>
            <a:avLst/>
            <a:gdLst>
              <a:gd name="T0" fmla="*/ 0 w 6"/>
              <a:gd name="T1" fmla="*/ 0 h 14"/>
              <a:gd name="T2" fmla="*/ 3175 w 6"/>
              <a:gd name="T3" fmla="*/ 7938 h 14"/>
              <a:gd name="T4" fmla="*/ 2117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4"/>
                </a:lnTo>
                <a:lnTo>
                  <a:pt x="4"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7" name="Freeform 417">
            <a:extLst>
              <a:ext uri="{FF2B5EF4-FFF2-40B4-BE49-F238E27FC236}">
                <a16:creationId xmlns:a16="http://schemas.microsoft.com/office/drawing/2014/main" id="{C080ED7C-C5D8-744E-91CB-161C43C1B73E}"/>
              </a:ext>
            </a:extLst>
          </p:cNvPr>
          <p:cNvSpPr>
            <a:spLocks/>
          </p:cNvSpPr>
          <p:nvPr/>
        </p:nvSpPr>
        <p:spPr bwMode="auto">
          <a:xfrm>
            <a:off x="6581775" y="3368675"/>
            <a:ext cx="14288" cy="17463"/>
          </a:xfrm>
          <a:custGeom>
            <a:avLst/>
            <a:gdLst>
              <a:gd name="T0" fmla="*/ 14288 w 27"/>
              <a:gd name="T1" fmla="*/ 14288 h 33"/>
              <a:gd name="T2" fmla="*/ 5821 w 27"/>
              <a:gd name="T3" fmla="*/ 17463 h 33"/>
              <a:gd name="T4" fmla="*/ 2646 w 27"/>
              <a:gd name="T5" fmla="*/ 10584 h 33"/>
              <a:gd name="T6" fmla="*/ 0 w 27"/>
              <a:gd name="T7" fmla="*/ 3175 h 33"/>
              <a:gd name="T8" fmla="*/ 8996 w 27"/>
              <a:gd name="T9" fmla="*/ 0 h 33"/>
              <a:gd name="T10" fmla="*/ 12171 w 27"/>
              <a:gd name="T11" fmla="*/ 6879 h 33"/>
              <a:gd name="T12" fmla="*/ 14288 w 27"/>
              <a:gd name="T13" fmla="*/ 1428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3">
                <a:moveTo>
                  <a:pt x="27" y="27"/>
                </a:moveTo>
                <a:lnTo>
                  <a:pt x="11" y="33"/>
                </a:lnTo>
                <a:lnTo>
                  <a:pt x="5" y="20"/>
                </a:lnTo>
                <a:lnTo>
                  <a:pt x="0" y="6"/>
                </a:lnTo>
                <a:lnTo>
                  <a:pt x="17" y="0"/>
                </a:lnTo>
                <a:lnTo>
                  <a:pt x="23" y="13"/>
                </a:lnTo>
                <a:lnTo>
                  <a:pt x="27" y="2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8" name="Freeform 418">
            <a:extLst>
              <a:ext uri="{FF2B5EF4-FFF2-40B4-BE49-F238E27FC236}">
                <a16:creationId xmlns:a16="http://schemas.microsoft.com/office/drawing/2014/main" id="{B4B9D659-EF6E-5D4D-8A1E-DED787DC371D}"/>
              </a:ext>
            </a:extLst>
          </p:cNvPr>
          <p:cNvSpPr>
            <a:spLocks/>
          </p:cNvSpPr>
          <p:nvPr/>
        </p:nvSpPr>
        <p:spPr bwMode="auto">
          <a:xfrm>
            <a:off x="6584950" y="3378200"/>
            <a:ext cx="3175" cy="7938"/>
          </a:xfrm>
          <a:custGeom>
            <a:avLst/>
            <a:gdLst>
              <a:gd name="T0" fmla="*/ 0 w 6"/>
              <a:gd name="T1" fmla="*/ 0 h 14"/>
              <a:gd name="T2" fmla="*/ 3175 w 6"/>
              <a:gd name="T3" fmla="*/ 7371 h 14"/>
              <a:gd name="T4" fmla="*/ 2117 w 6"/>
              <a:gd name="T5" fmla="*/ 7938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3"/>
                </a:lnTo>
                <a:lnTo>
                  <a:pt x="4"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29" name="Freeform 419">
            <a:extLst>
              <a:ext uri="{FF2B5EF4-FFF2-40B4-BE49-F238E27FC236}">
                <a16:creationId xmlns:a16="http://schemas.microsoft.com/office/drawing/2014/main" id="{464EBDC0-2665-E24F-AA82-D44A18DA8C5B}"/>
              </a:ext>
            </a:extLst>
          </p:cNvPr>
          <p:cNvSpPr>
            <a:spLocks/>
          </p:cNvSpPr>
          <p:nvPr/>
        </p:nvSpPr>
        <p:spPr bwMode="auto">
          <a:xfrm>
            <a:off x="6573838" y="3370263"/>
            <a:ext cx="12700" cy="19050"/>
          </a:xfrm>
          <a:custGeom>
            <a:avLst/>
            <a:gdLst>
              <a:gd name="T0" fmla="*/ 12700 w 25"/>
              <a:gd name="T1" fmla="*/ 16249 h 34"/>
              <a:gd name="T2" fmla="*/ 3556 w 25"/>
              <a:gd name="T3" fmla="*/ 19050 h 34"/>
              <a:gd name="T4" fmla="*/ 1524 w 25"/>
              <a:gd name="T5" fmla="*/ 10646 h 34"/>
              <a:gd name="T6" fmla="*/ 0 w 25"/>
              <a:gd name="T7" fmla="*/ 2801 h 34"/>
              <a:gd name="T8" fmla="*/ 9144 w 25"/>
              <a:gd name="T9" fmla="*/ 0 h 34"/>
              <a:gd name="T10" fmla="*/ 10668 w 25"/>
              <a:gd name="T11" fmla="*/ 8404 h 34"/>
              <a:gd name="T12" fmla="*/ 12700 w 25"/>
              <a:gd name="T13" fmla="*/ 16249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4">
                <a:moveTo>
                  <a:pt x="25" y="29"/>
                </a:moveTo>
                <a:lnTo>
                  <a:pt x="7" y="34"/>
                </a:lnTo>
                <a:lnTo>
                  <a:pt x="3" y="19"/>
                </a:lnTo>
                <a:lnTo>
                  <a:pt x="0" y="5"/>
                </a:lnTo>
                <a:lnTo>
                  <a:pt x="18" y="0"/>
                </a:lnTo>
                <a:lnTo>
                  <a:pt x="21" y="15"/>
                </a:lnTo>
                <a:lnTo>
                  <a:pt x="25"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0" name="Freeform 420">
            <a:extLst>
              <a:ext uri="{FF2B5EF4-FFF2-40B4-BE49-F238E27FC236}">
                <a16:creationId xmlns:a16="http://schemas.microsoft.com/office/drawing/2014/main" id="{141A0AAD-FA4A-7047-A007-AD48EB8ADDC7}"/>
              </a:ext>
            </a:extLst>
          </p:cNvPr>
          <p:cNvSpPr>
            <a:spLocks/>
          </p:cNvSpPr>
          <p:nvPr/>
        </p:nvSpPr>
        <p:spPr bwMode="auto">
          <a:xfrm>
            <a:off x="6575425" y="3381375"/>
            <a:ext cx="1588" cy="7938"/>
          </a:xfrm>
          <a:custGeom>
            <a:avLst/>
            <a:gdLst>
              <a:gd name="T0" fmla="*/ 0 w 4"/>
              <a:gd name="T1" fmla="*/ 0 h 15"/>
              <a:gd name="T2" fmla="*/ 1588 w 4"/>
              <a:gd name="T3" fmla="*/ 7938 h 15"/>
              <a:gd name="T4" fmla="*/ 1191 w 4"/>
              <a:gd name="T5" fmla="*/ 7938 h 15"/>
              <a:gd name="T6" fmla="*/ 0 w 4"/>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0" y="0"/>
                </a:moveTo>
                <a:lnTo>
                  <a:pt x="4" y="15"/>
                </a:lnTo>
                <a:lnTo>
                  <a:pt x="3"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1" name="Freeform 421">
            <a:extLst>
              <a:ext uri="{FF2B5EF4-FFF2-40B4-BE49-F238E27FC236}">
                <a16:creationId xmlns:a16="http://schemas.microsoft.com/office/drawing/2014/main" id="{5B6E77C4-27FC-2F40-8084-0740B7B0EDCA}"/>
              </a:ext>
            </a:extLst>
          </p:cNvPr>
          <p:cNvSpPr>
            <a:spLocks/>
          </p:cNvSpPr>
          <p:nvPr/>
        </p:nvSpPr>
        <p:spPr bwMode="auto">
          <a:xfrm>
            <a:off x="6564313" y="3373438"/>
            <a:ext cx="12700" cy="15875"/>
          </a:xfrm>
          <a:custGeom>
            <a:avLst/>
            <a:gdLst>
              <a:gd name="T0" fmla="*/ 12700 w 23"/>
              <a:gd name="T1" fmla="*/ 14851 h 31"/>
              <a:gd name="T2" fmla="*/ 2761 w 23"/>
              <a:gd name="T3" fmla="*/ 15875 h 31"/>
              <a:gd name="T4" fmla="*/ 1657 w 23"/>
              <a:gd name="T5" fmla="*/ 8706 h 31"/>
              <a:gd name="T6" fmla="*/ 0 w 23"/>
              <a:gd name="T7" fmla="*/ 1024 h 31"/>
              <a:gd name="T8" fmla="*/ 9939 w 23"/>
              <a:gd name="T9" fmla="*/ 0 h 31"/>
              <a:gd name="T10" fmla="*/ 11043 w 23"/>
              <a:gd name="T11" fmla="*/ 7169 h 31"/>
              <a:gd name="T12" fmla="*/ 12700 w 23"/>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1">
                <a:moveTo>
                  <a:pt x="23" y="29"/>
                </a:moveTo>
                <a:lnTo>
                  <a:pt x="5" y="31"/>
                </a:lnTo>
                <a:lnTo>
                  <a:pt x="3" y="17"/>
                </a:lnTo>
                <a:lnTo>
                  <a:pt x="0" y="2"/>
                </a:lnTo>
                <a:lnTo>
                  <a:pt x="18" y="0"/>
                </a:lnTo>
                <a:lnTo>
                  <a:pt x="20" y="14"/>
                </a:lnTo>
                <a:lnTo>
                  <a:pt x="23"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2" name="Freeform 422">
            <a:extLst>
              <a:ext uri="{FF2B5EF4-FFF2-40B4-BE49-F238E27FC236}">
                <a16:creationId xmlns:a16="http://schemas.microsoft.com/office/drawing/2014/main" id="{5A9E8709-8B98-4347-885F-9438961E0781}"/>
              </a:ext>
            </a:extLst>
          </p:cNvPr>
          <p:cNvSpPr>
            <a:spLocks/>
          </p:cNvSpPr>
          <p:nvPr/>
        </p:nvSpPr>
        <p:spPr bwMode="auto">
          <a:xfrm>
            <a:off x="6565900" y="3382963"/>
            <a:ext cx="1588" cy="6350"/>
          </a:xfrm>
          <a:custGeom>
            <a:avLst/>
            <a:gdLst>
              <a:gd name="T0" fmla="*/ 0 w 2"/>
              <a:gd name="T1" fmla="*/ 0 h 14"/>
              <a:gd name="T2" fmla="*/ 1588 w 2"/>
              <a:gd name="T3" fmla="*/ 6350 h 14"/>
              <a:gd name="T4" fmla="*/ 0 w 2"/>
              <a:gd name="T5" fmla="*/ 6350 h 14"/>
              <a:gd name="T6" fmla="*/ 0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0"/>
                </a:moveTo>
                <a:lnTo>
                  <a:pt x="2" y="14"/>
                </a:lnTo>
                <a:lnTo>
                  <a:pt x="0" y="14"/>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3" name="Freeform 423">
            <a:extLst>
              <a:ext uri="{FF2B5EF4-FFF2-40B4-BE49-F238E27FC236}">
                <a16:creationId xmlns:a16="http://schemas.microsoft.com/office/drawing/2014/main" id="{893A89F1-2ADC-6E42-837F-154D7D2D2940}"/>
              </a:ext>
            </a:extLst>
          </p:cNvPr>
          <p:cNvSpPr>
            <a:spLocks/>
          </p:cNvSpPr>
          <p:nvPr/>
        </p:nvSpPr>
        <p:spPr bwMode="auto">
          <a:xfrm>
            <a:off x="6554788" y="3375025"/>
            <a:ext cx="11112" cy="15875"/>
          </a:xfrm>
          <a:custGeom>
            <a:avLst/>
            <a:gdLst>
              <a:gd name="T0" fmla="*/ 11112 w 20"/>
              <a:gd name="T1" fmla="*/ 14851 h 31"/>
              <a:gd name="T2" fmla="*/ 1111 w 20"/>
              <a:gd name="T3" fmla="*/ 15875 h 31"/>
              <a:gd name="T4" fmla="*/ 556 w 20"/>
              <a:gd name="T5" fmla="*/ 8194 h 31"/>
              <a:gd name="T6" fmla="*/ 0 w 20"/>
              <a:gd name="T7" fmla="*/ 512 h 31"/>
              <a:gd name="T8" fmla="*/ 10556 w 20"/>
              <a:gd name="T9" fmla="*/ 0 h 31"/>
              <a:gd name="T10" fmla="*/ 11112 w 20"/>
              <a:gd name="T11" fmla="*/ 7681 h 31"/>
              <a:gd name="T12" fmla="*/ 11112 w 20"/>
              <a:gd name="T13" fmla="*/ 1485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20" y="29"/>
                </a:moveTo>
                <a:lnTo>
                  <a:pt x="2" y="31"/>
                </a:lnTo>
                <a:lnTo>
                  <a:pt x="1" y="16"/>
                </a:lnTo>
                <a:lnTo>
                  <a:pt x="0" y="1"/>
                </a:lnTo>
                <a:lnTo>
                  <a:pt x="19" y="0"/>
                </a:lnTo>
                <a:lnTo>
                  <a:pt x="20" y="15"/>
                </a:lnTo>
                <a:lnTo>
                  <a:pt x="20" y="2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4" name="Freeform 424">
            <a:extLst>
              <a:ext uri="{FF2B5EF4-FFF2-40B4-BE49-F238E27FC236}">
                <a16:creationId xmlns:a16="http://schemas.microsoft.com/office/drawing/2014/main" id="{F2C2B3D7-1C22-5C4E-8326-4CBBBCDDBCEC}"/>
              </a:ext>
            </a:extLst>
          </p:cNvPr>
          <p:cNvSpPr>
            <a:spLocks/>
          </p:cNvSpPr>
          <p:nvPr/>
        </p:nvSpPr>
        <p:spPr bwMode="auto">
          <a:xfrm>
            <a:off x="6556375" y="3382963"/>
            <a:ext cx="1588" cy="7937"/>
          </a:xfrm>
          <a:custGeom>
            <a:avLst/>
            <a:gdLst>
              <a:gd name="T0" fmla="*/ 0 w 1"/>
              <a:gd name="T1" fmla="*/ 0 h 15"/>
              <a:gd name="T2" fmla="*/ 1588 w 1"/>
              <a:gd name="T3" fmla="*/ 7937 h 15"/>
              <a:gd name="T4" fmla="*/ 0 w 1"/>
              <a:gd name="T5" fmla="*/ 7937 h 15"/>
              <a:gd name="T6" fmla="*/ 0 w 1"/>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5">
                <a:moveTo>
                  <a:pt x="0" y="0"/>
                </a:moveTo>
                <a:lnTo>
                  <a:pt x="1" y="15"/>
                </a:lnTo>
                <a:lnTo>
                  <a:pt x="0" y="15"/>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5" name="Freeform 425">
            <a:extLst>
              <a:ext uri="{FF2B5EF4-FFF2-40B4-BE49-F238E27FC236}">
                <a16:creationId xmlns:a16="http://schemas.microsoft.com/office/drawing/2014/main" id="{05E570D8-9193-8849-8D26-D984D1E9ABCB}"/>
              </a:ext>
            </a:extLst>
          </p:cNvPr>
          <p:cNvSpPr>
            <a:spLocks/>
          </p:cNvSpPr>
          <p:nvPr/>
        </p:nvSpPr>
        <p:spPr bwMode="auto">
          <a:xfrm>
            <a:off x="5492750" y="3375025"/>
            <a:ext cx="1063625" cy="15875"/>
          </a:xfrm>
          <a:custGeom>
            <a:avLst/>
            <a:gdLst>
              <a:gd name="T0" fmla="*/ 1063625 w 2008"/>
              <a:gd name="T1" fmla="*/ 15875 h 30"/>
              <a:gd name="T2" fmla="*/ 0 w 2008"/>
              <a:gd name="T3" fmla="*/ 15875 h 30"/>
              <a:gd name="T4" fmla="*/ 0 w 2008"/>
              <a:gd name="T5" fmla="*/ 7937 h 30"/>
              <a:gd name="T6" fmla="*/ 0 w 2008"/>
              <a:gd name="T7" fmla="*/ 0 h 30"/>
              <a:gd name="T8" fmla="*/ 1063625 w 2008"/>
              <a:gd name="T9" fmla="*/ 0 h 30"/>
              <a:gd name="T10" fmla="*/ 1063625 w 2008"/>
              <a:gd name="T11" fmla="*/ 7937 h 30"/>
              <a:gd name="T12" fmla="*/ 1063625 w 2008"/>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8" h="30">
                <a:moveTo>
                  <a:pt x="2008" y="30"/>
                </a:moveTo>
                <a:lnTo>
                  <a:pt x="0" y="30"/>
                </a:lnTo>
                <a:lnTo>
                  <a:pt x="0" y="15"/>
                </a:lnTo>
                <a:lnTo>
                  <a:pt x="0" y="0"/>
                </a:lnTo>
                <a:lnTo>
                  <a:pt x="2008" y="0"/>
                </a:lnTo>
                <a:lnTo>
                  <a:pt x="2008" y="15"/>
                </a:lnTo>
                <a:lnTo>
                  <a:pt x="2008" y="3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236" name="Rectangle 426">
            <a:extLst>
              <a:ext uri="{FF2B5EF4-FFF2-40B4-BE49-F238E27FC236}">
                <a16:creationId xmlns:a16="http://schemas.microsoft.com/office/drawing/2014/main" id="{25BF7285-25D6-3040-9AD1-F0080654E34C}"/>
              </a:ext>
            </a:extLst>
          </p:cNvPr>
          <p:cNvSpPr>
            <a:spLocks noChangeArrowheads="1"/>
          </p:cNvSpPr>
          <p:nvPr/>
        </p:nvSpPr>
        <p:spPr bwMode="auto">
          <a:xfrm>
            <a:off x="4772025" y="1527175"/>
            <a:ext cx="14541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Pre-processing</a:t>
            </a:r>
            <a:endParaRPr lang="nl-NL" altLang="de-DE"/>
          </a:p>
        </p:txBody>
      </p:sp>
      <p:sp>
        <p:nvSpPr>
          <p:cNvPr id="35237" name="Rectangle 427">
            <a:extLst>
              <a:ext uri="{FF2B5EF4-FFF2-40B4-BE49-F238E27FC236}">
                <a16:creationId xmlns:a16="http://schemas.microsoft.com/office/drawing/2014/main" id="{2E388898-0D46-8D44-85F1-AC7CB6E1E9B9}"/>
              </a:ext>
            </a:extLst>
          </p:cNvPr>
          <p:cNvSpPr>
            <a:spLocks noChangeArrowheads="1"/>
          </p:cNvSpPr>
          <p:nvPr/>
        </p:nvSpPr>
        <p:spPr bwMode="auto">
          <a:xfrm>
            <a:off x="6134100" y="4267200"/>
            <a:ext cx="2058988" cy="1588"/>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38" name="Rectangle 428">
            <a:extLst>
              <a:ext uri="{FF2B5EF4-FFF2-40B4-BE49-F238E27FC236}">
                <a16:creationId xmlns:a16="http://schemas.microsoft.com/office/drawing/2014/main" id="{20567072-1109-134D-AD8D-9B22C79933BA}"/>
              </a:ext>
            </a:extLst>
          </p:cNvPr>
          <p:cNvSpPr>
            <a:spLocks noChangeArrowheads="1"/>
          </p:cNvSpPr>
          <p:nvPr/>
        </p:nvSpPr>
        <p:spPr bwMode="auto">
          <a:xfrm>
            <a:off x="6134100" y="4267200"/>
            <a:ext cx="2058988" cy="23813"/>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39" name="Rectangle 429">
            <a:extLst>
              <a:ext uri="{FF2B5EF4-FFF2-40B4-BE49-F238E27FC236}">
                <a16:creationId xmlns:a16="http://schemas.microsoft.com/office/drawing/2014/main" id="{888C949E-8E79-3F4C-B3CA-C5FEB9125973}"/>
              </a:ext>
            </a:extLst>
          </p:cNvPr>
          <p:cNvSpPr>
            <a:spLocks noChangeArrowheads="1"/>
          </p:cNvSpPr>
          <p:nvPr/>
        </p:nvSpPr>
        <p:spPr bwMode="auto">
          <a:xfrm>
            <a:off x="6134100" y="4291013"/>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0" name="Rectangle 430">
            <a:extLst>
              <a:ext uri="{FF2B5EF4-FFF2-40B4-BE49-F238E27FC236}">
                <a16:creationId xmlns:a16="http://schemas.microsoft.com/office/drawing/2014/main" id="{8AF71CCE-A516-C145-B9BE-A606573BB178}"/>
              </a:ext>
            </a:extLst>
          </p:cNvPr>
          <p:cNvSpPr>
            <a:spLocks noChangeArrowheads="1"/>
          </p:cNvSpPr>
          <p:nvPr/>
        </p:nvSpPr>
        <p:spPr bwMode="auto">
          <a:xfrm>
            <a:off x="6134100" y="4316413"/>
            <a:ext cx="2058988" cy="25400"/>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1" name="Rectangle 431">
            <a:extLst>
              <a:ext uri="{FF2B5EF4-FFF2-40B4-BE49-F238E27FC236}">
                <a16:creationId xmlns:a16="http://schemas.microsoft.com/office/drawing/2014/main" id="{D0FD723C-905E-314D-9416-2532ED791C6D}"/>
              </a:ext>
            </a:extLst>
          </p:cNvPr>
          <p:cNvSpPr>
            <a:spLocks noChangeArrowheads="1"/>
          </p:cNvSpPr>
          <p:nvPr/>
        </p:nvSpPr>
        <p:spPr bwMode="auto">
          <a:xfrm>
            <a:off x="6134100" y="4341813"/>
            <a:ext cx="2058988" cy="23812"/>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2" name="Rectangle 432">
            <a:extLst>
              <a:ext uri="{FF2B5EF4-FFF2-40B4-BE49-F238E27FC236}">
                <a16:creationId xmlns:a16="http://schemas.microsoft.com/office/drawing/2014/main" id="{1B5ECFF7-A708-D84A-A028-77D32B8CFDD4}"/>
              </a:ext>
            </a:extLst>
          </p:cNvPr>
          <p:cNvSpPr>
            <a:spLocks noChangeArrowheads="1"/>
          </p:cNvSpPr>
          <p:nvPr/>
        </p:nvSpPr>
        <p:spPr bwMode="auto">
          <a:xfrm>
            <a:off x="6134100" y="4365625"/>
            <a:ext cx="2058988"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3" name="Rectangle 433">
            <a:extLst>
              <a:ext uri="{FF2B5EF4-FFF2-40B4-BE49-F238E27FC236}">
                <a16:creationId xmlns:a16="http://schemas.microsoft.com/office/drawing/2014/main" id="{1888FD26-4712-5C48-9AA9-175239240722}"/>
              </a:ext>
            </a:extLst>
          </p:cNvPr>
          <p:cNvSpPr>
            <a:spLocks noChangeArrowheads="1"/>
          </p:cNvSpPr>
          <p:nvPr/>
        </p:nvSpPr>
        <p:spPr bwMode="auto">
          <a:xfrm>
            <a:off x="6134100" y="4391025"/>
            <a:ext cx="2058988" cy="25400"/>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4" name="Rectangle 434">
            <a:extLst>
              <a:ext uri="{FF2B5EF4-FFF2-40B4-BE49-F238E27FC236}">
                <a16:creationId xmlns:a16="http://schemas.microsoft.com/office/drawing/2014/main" id="{1889F634-1E08-1A4E-9966-967C44680048}"/>
              </a:ext>
            </a:extLst>
          </p:cNvPr>
          <p:cNvSpPr>
            <a:spLocks noChangeArrowheads="1"/>
          </p:cNvSpPr>
          <p:nvPr/>
        </p:nvSpPr>
        <p:spPr bwMode="auto">
          <a:xfrm>
            <a:off x="6134100" y="4416425"/>
            <a:ext cx="2058988" cy="23813"/>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5" name="Rectangle 435">
            <a:extLst>
              <a:ext uri="{FF2B5EF4-FFF2-40B4-BE49-F238E27FC236}">
                <a16:creationId xmlns:a16="http://schemas.microsoft.com/office/drawing/2014/main" id="{1FDCEB9F-FB89-E848-B887-60047D6EAEBB}"/>
              </a:ext>
            </a:extLst>
          </p:cNvPr>
          <p:cNvSpPr>
            <a:spLocks noChangeArrowheads="1"/>
          </p:cNvSpPr>
          <p:nvPr/>
        </p:nvSpPr>
        <p:spPr bwMode="auto">
          <a:xfrm>
            <a:off x="6134100" y="4440238"/>
            <a:ext cx="2058988" cy="25400"/>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6" name="Rectangle 436">
            <a:extLst>
              <a:ext uri="{FF2B5EF4-FFF2-40B4-BE49-F238E27FC236}">
                <a16:creationId xmlns:a16="http://schemas.microsoft.com/office/drawing/2014/main" id="{724A06AF-A861-6346-A812-EEC7BCECA90A}"/>
              </a:ext>
            </a:extLst>
          </p:cNvPr>
          <p:cNvSpPr>
            <a:spLocks noChangeArrowheads="1"/>
          </p:cNvSpPr>
          <p:nvPr/>
        </p:nvSpPr>
        <p:spPr bwMode="auto">
          <a:xfrm>
            <a:off x="6134100" y="4465638"/>
            <a:ext cx="2058988" cy="23812"/>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7" name="Rectangle 437">
            <a:extLst>
              <a:ext uri="{FF2B5EF4-FFF2-40B4-BE49-F238E27FC236}">
                <a16:creationId xmlns:a16="http://schemas.microsoft.com/office/drawing/2014/main" id="{751223CA-4452-B147-A4E3-E2BDA4114E82}"/>
              </a:ext>
            </a:extLst>
          </p:cNvPr>
          <p:cNvSpPr>
            <a:spLocks noChangeArrowheads="1"/>
          </p:cNvSpPr>
          <p:nvPr/>
        </p:nvSpPr>
        <p:spPr bwMode="auto">
          <a:xfrm>
            <a:off x="6134100" y="4489450"/>
            <a:ext cx="2058988"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8" name="Rectangle 438">
            <a:extLst>
              <a:ext uri="{FF2B5EF4-FFF2-40B4-BE49-F238E27FC236}">
                <a16:creationId xmlns:a16="http://schemas.microsoft.com/office/drawing/2014/main" id="{4F49DB49-D65D-E14C-B9DD-E473416AA10C}"/>
              </a:ext>
            </a:extLst>
          </p:cNvPr>
          <p:cNvSpPr>
            <a:spLocks noChangeArrowheads="1"/>
          </p:cNvSpPr>
          <p:nvPr/>
        </p:nvSpPr>
        <p:spPr bwMode="auto">
          <a:xfrm>
            <a:off x="6134100" y="4514850"/>
            <a:ext cx="2058988"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49" name="Rectangle 439">
            <a:extLst>
              <a:ext uri="{FF2B5EF4-FFF2-40B4-BE49-F238E27FC236}">
                <a16:creationId xmlns:a16="http://schemas.microsoft.com/office/drawing/2014/main" id="{9343C295-FD71-CA4B-8F93-86468911B8FC}"/>
              </a:ext>
            </a:extLst>
          </p:cNvPr>
          <p:cNvSpPr>
            <a:spLocks noChangeArrowheads="1"/>
          </p:cNvSpPr>
          <p:nvPr/>
        </p:nvSpPr>
        <p:spPr bwMode="auto">
          <a:xfrm>
            <a:off x="6134100" y="4540250"/>
            <a:ext cx="2058988" cy="25400"/>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0" name="Rectangle 440">
            <a:extLst>
              <a:ext uri="{FF2B5EF4-FFF2-40B4-BE49-F238E27FC236}">
                <a16:creationId xmlns:a16="http://schemas.microsoft.com/office/drawing/2014/main" id="{2A6174F0-D49A-3742-8A46-8D7A70640C22}"/>
              </a:ext>
            </a:extLst>
          </p:cNvPr>
          <p:cNvSpPr>
            <a:spLocks noChangeArrowheads="1"/>
          </p:cNvSpPr>
          <p:nvPr/>
        </p:nvSpPr>
        <p:spPr bwMode="auto">
          <a:xfrm>
            <a:off x="6134100" y="4565650"/>
            <a:ext cx="2058988" cy="23813"/>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1" name="Rectangle 441">
            <a:extLst>
              <a:ext uri="{FF2B5EF4-FFF2-40B4-BE49-F238E27FC236}">
                <a16:creationId xmlns:a16="http://schemas.microsoft.com/office/drawing/2014/main" id="{A1C5541E-B444-BA42-8E13-16769E2535E1}"/>
              </a:ext>
            </a:extLst>
          </p:cNvPr>
          <p:cNvSpPr>
            <a:spLocks noChangeArrowheads="1"/>
          </p:cNvSpPr>
          <p:nvPr/>
        </p:nvSpPr>
        <p:spPr bwMode="auto">
          <a:xfrm>
            <a:off x="6134100" y="4589463"/>
            <a:ext cx="2058988" cy="25400"/>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2" name="Rectangle 442">
            <a:extLst>
              <a:ext uri="{FF2B5EF4-FFF2-40B4-BE49-F238E27FC236}">
                <a16:creationId xmlns:a16="http://schemas.microsoft.com/office/drawing/2014/main" id="{B5A15838-12E8-A249-BC2B-61AB916833A8}"/>
              </a:ext>
            </a:extLst>
          </p:cNvPr>
          <p:cNvSpPr>
            <a:spLocks noChangeArrowheads="1"/>
          </p:cNvSpPr>
          <p:nvPr/>
        </p:nvSpPr>
        <p:spPr bwMode="auto">
          <a:xfrm>
            <a:off x="6134100" y="4614863"/>
            <a:ext cx="2058988" cy="23812"/>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3" name="Rectangle 443">
            <a:extLst>
              <a:ext uri="{FF2B5EF4-FFF2-40B4-BE49-F238E27FC236}">
                <a16:creationId xmlns:a16="http://schemas.microsoft.com/office/drawing/2014/main" id="{8088873B-9809-1E43-BF81-CECBD11C279E}"/>
              </a:ext>
            </a:extLst>
          </p:cNvPr>
          <p:cNvSpPr>
            <a:spLocks noChangeArrowheads="1"/>
          </p:cNvSpPr>
          <p:nvPr/>
        </p:nvSpPr>
        <p:spPr bwMode="auto">
          <a:xfrm>
            <a:off x="6134100" y="4638675"/>
            <a:ext cx="2058988"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4" name="Rectangle 444">
            <a:extLst>
              <a:ext uri="{FF2B5EF4-FFF2-40B4-BE49-F238E27FC236}">
                <a16:creationId xmlns:a16="http://schemas.microsoft.com/office/drawing/2014/main" id="{59A3ABF9-AC8F-0D4F-AA90-F785D91AE08C}"/>
              </a:ext>
            </a:extLst>
          </p:cNvPr>
          <p:cNvSpPr>
            <a:spLocks noChangeArrowheads="1"/>
          </p:cNvSpPr>
          <p:nvPr/>
        </p:nvSpPr>
        <p:spPr bwMode="auto">
          <a:xfrm>
            <a:off x="6134100" y="4664075"/>
            <a:ext cx="2058988" cy="25400"/>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5" name="Rectangle 445">
            <a:extLst>
              <a:ext uri="{FF2B5EF4-FFF2-40B4-BE49-F238E27FC236}">
                <a16:creationId xmlns:a16="http://schemas.microsoft.com/office/drawing/2014/main" id="{F316DC46-55F5-7A47-A849-EA6D1F46B4BB}"/>
              </a:ext>
            </a:extLst>
          </p:cNvPr>
          <p:cNvSpPr>
            <a:spLocks noChangeArrowheads="1"/>
          </p:cNvSpPr>
          <p:nvPr/>
        </p:nvSpPr>
        <p:spPr bwMode="auto">
          <a:xfrm>
            <a:off x="6134100" y="4689475"/>
            <a:ext cx="2058988"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6" name="Rectangle 446">
            <a:extLst>
              <a:ext uri="{FF2B5EF4-FFF2-40B4-BE49-F238E27FC236}">
                <a16:creationId xmlns:a16="http://schemas.microsoft.com/office/drawing/2014/main" id="{355351FF-B2E9-5B4F-8CD6-F28396B62684}"/>
              </a:ext>
            </a:extLst>
          </p:cNvPr>
          <p:cNvSpPr>
            <a:spLocks noChangeArrowheads="1"/>
          </p:cNvSpPr>
          <p:nvPr/>
        </p:nvSpPr>
        <p:spPr bwMode="auto">
          <a:xfrm>
            <a:off x="6134100" y="4714875"/>
            <a:ext cx="2058988" cy="23813"/>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7" name="Rectangle 447">
            <a:extLst>
              <a:ext uri="{FF2B5EF4-FFF2-40B4-BE49-F238E27FC236}">
                <a16:creationId xmlns:a16="http://schemas.microsoft.com/office/drawing/2014/main" id="{F649DDBE-F8E2-BD4D-8F41-8C18DB684F04}"/>
              </a:ext>
            </a:extLst>
          </p:cNvPr>
          <p:cNvSpPr>
            <a:spLocks noChangeArrowheads="1"/>
          </p:cNvSpPr>
          <p:nvPr/>
        </p:nvSpPr>
        <p:spPr bwMode="auto">
          <a:xfrm>
            <a:off x="6134100" y="4738688"/>
            <a:ext cx="2058988"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8" name="Rectangle 448">
            <a:extLst>
              <a:ext uri="{FF2B5EF4-FFF2-40B4-BE49-F238E27FC236}">
                <a16:creationId xmlns:a16="http://schemas.microsoft.com/office/drawing/2014/main" id="{053A6AFD-3E79-0A40-B6CF-62BDF3C4CDF7}"/>
              </a:ext>
            </a:extLst>
          </p:cNvPr>
          <p:cNvSpPr>
            <a:spLocks noChangeArrowheads="1"/>
          </p:cNvSpPr>
          <p:nvPr/>
        </p:nvSpPr>
        <p:spPr bwMode="auto">
          <a:xfrm>
            <a:off x="6134100" y="4764088"/>
            <a:ext cx="2058988" cy="23812"/>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59" name="Rectangle 449">
            <a:extLst>
              <a:ext uri="{FF2B5EF4-FFF2-40B4-BE49-F238E27FC236}">
                <a16:creationId xmlns:a16="http://schemas.microsoft.com/office/drawing/2014/main" id="{19EBF39A-2A79-7043-B3C2-20E0757FCDB0}"/>
              </a:ext>
            </a:extLst>
          </p:cNvPr>
          <p:cNvSpPr>
            <a:spLocks noChangeArrowheads="1"/>
          </p:cNvSpPr>
          <p:nvPr/>
        </p:nvSpPr>
        <p:spPr bwMode="auto">
          <a:xfrm>
            <a:off x="6134100" y="4787900"/>
            <a:ext cx="2058988"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0" name="Rectangle 450">
            <a:extLst>
              <a:ext uri="{FF2B5EF4-FFF2-40B4-BE49-F238E27FC236}">
                <a16:creationId xmlns:a16="http://schemas.microsoft.com/office/drawing/2014/main" id="{6E4C298F-0BA2-4941-9533-E5B539E7FC9F}"/>
              </a:ext>
            </a:extLst>
          </p:cNvPr>
          <p:cNvSpPr>
            <a:spLocks noChangeArrowheads="1"/>
          </p:cNvSpPr>
          <p:nvPr/>
        </p:nvSpPr>
        <p:spPr bwMode="auto">
          <a:xfrm>
            <a:off x="6134100" y="4813300"/>
            <a:ext cx="2058988" cy="25400"/>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1" name="Rectangle 451">
            <a:extLst>
              <a:ext uri="{FF2B5EF4-FFF2-40B4-BE49-F238E27FC236}">
                <a16:creationId xmlns:a16="http://schemas.microsoft.com/office/drawing/2014/main" id="{0BB25E7D-AA4B-A849-929A-276B9F3AB1F1}"/>
              </a:ext>
            </a:extLst>
          </p:cNvPr>
          <p:cNvSpPr>
            <a:spLocks noChangeArrowheads="1"/>
          </p:cNvSpPr>
          <p:nvPr/>
        </p:nvSpPr>
        <p:spPr bwMode="auto">
          <a:xfrm>
            <a:off x="6134100" y="4838700"/>
            <a:ext cx="2058988" cy="23813"/>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2" name="Rectangle 452">
            <a:extLst>
              <a:ext uri="{FF2B5EF4-FFF2-40B4-BE49-F238E27FC236}">
                <a16:creationId xmlns:a16="http://schemas.microsoft.com/office/drawing/2014/main" id="{4E2844C2-02C4-884B-B8EC-F4EB106EB17B}"/>
              </a:ext>
            </a:extLst>
          </p:cNvPr>
          <p:cNvSpPr>
            <a:spLocks noChangeArrowheads="1"/>
          </p:cNvSpPr>
          <p:nvPr/>
        </p:nvSpPr>
        <p:spPr bwMode="auto">
          <a:xfrm>
            <a:off x="6134100" y="4862513"/>
            <a:ext cx="2058988" cy="25400"/>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3" name="Rectangle 453">
            <a:extLst>
              <a:ext uri="{FF2B5EF4-FFF2-40B4-BE49-F238E27FC236}">
                <a16:creationId xmlns:a16="http://schemas.microsoft.com/office/drawing/2014/main" id="{6FD01536-84F9-D147-9B4C-622AB094E7A3}"/>
              </a:ext>
            </a:extLst>
          </p:cNvPr>
          <p:cNvSpPr>
            <a:spLocks noChangeArrowheads="1"/>
          </p:cNvSpPr>
          <p:nvPr/>
        </p:nvSpPr>
        <p:spPr bwMode="auto">
          <a:xfrm>
            <a:off x="6134100" y="4887913"/>
            <a:ext cx="2058988" cy="23812"/>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4" name="Rectangle 454">
            <a:extLst>
              <a:ext uri="{FF2B5EF4-FFF2-40B4-BE49-F238E27FC236}">
                <a16:creationId xmlns:a16="http://schemas.microsoft.com/office/drawing/2014/main" id="{2F80874F-956C-984A-9573-89AFD3E4A30E}"/>
              </a:ext>
            </a:extLst>
          </p:cNvPr>
          <p:cNvSpPr>
            <a:spLocks noChangeArrowheads="1"/>
          </p:cNvSpPr>
          <p:nvPr/>
        </p:nvSpPr>
        <p:spPr bwMode="auto">
          <a:xfrm>
            <a:off x="6134100" y="4911725"/>
            <a:ext cx="2058988" cy="25400"/>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5" name="Rectangle 455">
            <a:extLst>
              <a:ext uri="{FF2B5EF4-FFF2-40B4-BE49-F238E27FC236}">
                <a16:creationId xmlns:a16="http://schemas.microsoft.com/office/drawing/2014/main" id="{2C9ACE9E-DFAE-9F4C-A3A6-050721EC5F94}"/>
              </a:ext>
            </a:extLst>
          </p:cNvPr>
          <p:cNvSpPr>
            <a:spLocks noChangeArrowheads="1"/>
          </p:cNvSpPr>
          <p:nvPr/>
        </p:nvSpPr>
        <p:spPr bwMode="auto">
          <a:xfrm>
            <a:off x="6134100" y="4937125"/>
            <a:ext cx="2058988" cy="25400"/>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6" name="Rectangle 456">
            <a:extLst>
              <a:ext uri="{FF2B5EF4-FFF2-40B4-BE49-F238E27FC236}">
                <a16:creationId xmlns:a16="http://schemas.microsoft.com/office/drawing/2014/main" id="{98B012E6-2B92-904D-B9FE-8A634524510D}"/>
              </a:ext>
            </a:extLst>
          </p:cNvPr>
          <p:cNvSpPr>
            <a:spLocks noChangeArrowheads="1"/>
          </p:cNvSpPr>
          <p:nvPr/>
        </p:nvSpPr>
        <p:spPr bwMode="auto">
          <a:xfrm>
            <a:off x="6134100" y="4962525"/>
            <a:ext cx="2058988" cy="25400"/>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7" name="Rectangle 457">
            <a:extLst>
              <a:ext uri="{FF2B5EF4-FFF2-40B4-BE49-F238E27FC236}">
                <a16:creationId xmlns:a16="http://schemas.microsoft.com/office/drawing/2014/main" id="{C4CB8253-D055-2646-A848-E9288FC9E4D4}"/>
              </a:ext>
            </a:extLst>
          </p:cNvPr>
          <p:cNvSpPr>
            <a:spLocks noChangeArrowheads="1"/>
          </p:cNvSpPr>
          <p:nvPr/>
        </p:nvSpPr>
        <p:spPr bwMode="auto">
          <a:xfrm>
            <a:off x="6134100" y="4987925"/>
            <a:ext cx="2058988" cy="23813"/>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8" name="Rectangle 458">
            <a:extLst>
              <a:ext uri="{FF2B5EF4-FFF2-40B4-BE49-F238E27FC236}">
                <a16:creationId xmlns:a16="http://schemas.microsoft.com/office/drawing/2014/main" id="{ED530AFC-8B5F-5942-A62B-9BC4D2A60409}"/>
              </a:ext>
            </a:extLst>
          </p:cNvPr>
          <p:cNvSpPr>
            <a:spLocks noChangeArrowheads="1"/>
          </p:cNvSpPr>
          <p:nvPr/>
        </p:nvSpPr>
        <p:spPr bwMode="auto">
          <a:xfrm>
            <a:off x="6134100" y="5011738"/>
            <a:ext cx="2058988"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69" name="Rectangle 459">
            <a:extLst>
              <a:ext uri="{FF2B5EF4-FFF2-40B4-BE49-F238E27FC236}">
                <a16:creationId xmlns:a16="http://schemas.microsoft.com/office/drawing/2014/main" id="{F7A17706-0644-F04E-8E76-6FAB0B5D9855}"/>
              </a:ext>
            </a:extLst>
          </p:cNvPr>
          <p:cNvSpPr>
            <a:spLocks noChangeArrowheads="1"/>
          </p:cNvSpPr>
          <p:nvPr/>
        </p:nvSpPr>
        <p:spPr bwMode="auto">
          <a:xfrm>
            <a:off x="6134100" y="5037138"/>
            <a:ext cx="2058988" cy="23812"/>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0" name="Rectangle 460">
            <a:extLst>
              <a:ext uri="{FF2B5EF4-FFF2-40B4-BE49-F238E27FC236}">
                <a16:creationId xmlns:a16="http://schemas.microsoft.com/office/drawing/2014/main" id="{E0BEEF33-4B0E-4644-8166-0DC816752497}"/>
              </a:ext>
            </a:extLst>
          </p:cNvPr>
          <p:cNvSpPr>
            <a:spLocks noChangeArrowheads="1"/>
          </p:cNvSpPr>
          <p:nvPr/>
        </p:nvSpPr>
        <p:spPr bwMode="auto">
          <a:xfrm>
            <a:off x="6134100" y="5060950"/>
            <a:ext cx="2058988" cy="25400"/>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1" name="Rectangle 461">
            <a:extLst>
              <a:ext uri="{FF2B5EF4-FFF2-40B4-BE49-F238E27FC236}">
                <a16:creationId xmlns:a16="http://schemas.microsoft.com/office/drawing/2014/main" id="{94C3AAEC-E8BF-384D-AA9C-9FE3BF53C5D1}"/>
              </a:ext>
            </a:extLst>
          </p:cNvPr>
          <p:cNvSpPr>
            <a:spLocks noChangeArrowheads="1"/>
          </p:cNvSpPr>
          <p:nvPr/>
        </p:nvSpPr>
        <p:spPr bwMode="auto">
          <a:xfrm>
            <a:off x="6134100" y="5086350"/>
            <a:ext cx="2058988" cy="25400"/>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2" name="Rectangle 462">
            <a:extLst>
              <a:ext uri="{FF2B5EF4-FFF2-40B4-BE49-F238E27FC236}">
                <a16:creationId xmlns:a16="http://schemas.microsoft.com/office/drawing/2014/main" id="{96BAAE72-99EC-254F-AEDE-1D0357E14099}"/>
              </a:ext>
            </a:extLst>
          </p:cNvPr>
          <p:cNvSpPr>
            <a:spLocks noChangeArrowheads="1"/>
          </p:cNvSpPr>
          <p:nvPr/>
        </p:nvSpPr>
        <p:spPr bwMode="auto">
          <a:xfrm>
            <a:off x="6134100" y="5111750"/>
            <a:ext cx="2058988" cy="23813"/>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3" name="Rectangle 463">
            <a:extLst>
              <a:ext uri="{FF2B5EF4-FFF2-40B4-BE49-F238E27FC236}">
                <a16:creationId xmlns:a16="http://schemas.microsoft.com/office/drawing/2014/main" id="{2A87522B-2702-7741-BB5F-2470FD4D8989}"/>
              </a:ext>
            </a:extLst>
          </p:cNvPr>
          <p:cNvSpPr>
            <a:spLocks noChangeArrowheads="1"/>
          </p:cNvSpPr>
          <p:nvPr/>
        </p:nvSpPr>
        <p:spPr bwMode="auto">
          <a:xfrm>
            <a:off x="6134100" y="5135563"/>
            <a:ext cx="2058988"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4" name="Rectangle 464">
            <a:extLst>
              <a:ext uri="{FF2B5EF4-FFF2-40B4-BE49-F238E27FC236}">
                <a16:creationId xmlns:a16="http://schemas.microsoft.com/office/drawing/2014/main" id="{08F8944D-B700-484B-8B70-5B2333AC6353}"/>
              </a:ext>
            </a:extLst>
          </p:cNvPr>
          <p:cNvSpPr>
            <a:spLocks noChangeArrowheads="1"/>
          </p:cNvSpPr>
          <p:nvPr/>
        </p:nvSpPr>
        <p:spPr bwMode="auto">
          <a:xfrm>
            <a:off x="6134100" y="5160963"/>
            <a:ext cx="2058988" cy="25400"/>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5" name="Rectangle 465">
            <a:extLst>
              <a:ext uri="{FF2B5EF4-FFF2-40B4-BE49-F238E27FC236}">
                <a16:creationId xmlns:a16="http://schemas.microsoft.com/office/drawing/2014/main" id="{F235C134-42A9-524C-A650-FBE3D7EC18EF}"/>
              </a:ext>
            </a:extLst>
          </p:cNvPr>
          <p:cNvSpPr>
            <a:spLocks noChangeArrowheads="1"/>
          </p:cNvSpPr>
          <p:nvPr/>
        </p:nvSpPr>
        <p:spPr bwMode="auto">
          <a:xfrm>
            <a:off x="6134100" y="5186363"/>
            <a:ext cx="2058988" cy="23812"/>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6" name="Rectangle 466">
            <a:extLst>
              <a:ext uri="{FF2B5EF4-FFF2-40B4-BE49-F238E27FC236}">
                <a16:creationId xmlns:a16="http://schemas.microsoft.com/office/drawing/2014/main" id="{888E4794-8660-1947-9F7A-9B86CC27AF67}"/>
              </a:ext>
            </a:extLst>
          </p:cNvPr>
          <p:cNvSpPr>
            <a:spLocks noChangeArrowheads="1"/>
          </p:cNvSpPr>
          <p:nvPr/>
        </p:nvSpPr>
        <p:spPr bwMode="auto">
          <a:xfrm>
            <a:off x="6134100" y="5210175"/>
            <a:ext cx="2058988" cy="25400"/>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7" name="Rectangle 467">
            <a:extLst>
              <a:ext uri="{FF2B5EF4-FFF2-40B4-BE49-F238E27FC236}">
                <a16:creationId xmlns:a16="http://schemas.microsoft.com/office/drawing/2014/main" id="{E64A0F66-A7E2-FB4B-8432-65DDECE32323}"/>
              </a:ext>
            </a:extLst>
          </p:cNvPr>
          <p:cNvSpPr>
            <a:spLocks noChangeArrowheads="1"/>
          </p:cNvSpPr>
          <p:nvPr/>
        </p:nvSpPr>
        <p:spPr bwMode="auto">
          <a:xfrm>
            <a:off x="6134100" y="5235575"/>
            <a:ext cx="2058988" cy="25400"/>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8" name="Rectangle 468">
            <a:extLst>
              <a:ext uri="{FF2B5EF4-FFF2-40B4-BE49-F238E27FC236}">
                <a16:creationId xmlns:a16="http://schemas.microsoft.com/office/drawing/2014/main" id="{108497AD-7054-104D-9109-DE105E7E15E2}"/>
              </a:ext>
            </a:extLst>
          </p:cNvPr>
          <p:cNvSpPr>
            <a:spLocks noChangeArrowheads="1"/>
          </p:cNvSpPr>
          <p:nvPr/>
        </p:nvSpPr>
        <p:spPr bwMode="auto">
          <a:xfrm>
            <a:off x="6134100" y="5260975"/>
            <a:ext cx="2058988" cy="23813"/>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79" name="Rectangle 469">
            <a:extLst>
              <a:ext uri="{FF2B5EF4-FFF2-40B4-BE49-F238E27FC236}">
                <a16:creationId xmlns:a16="http://schemas.microsoft.com/office/drawing/2014/main" id="{9BDD6BC7-C3EC-2D43-9812-92DE2EF5AA2B}"/>
              </a:ext>
            </a:extLst>
          </p:cNvPr>
          <p:cNvSpPr>
            <a:spLocks noChangeArrowheads="1"/>
          </p:cNvSpPr>
          <p:nvPr/>
        </p:nvSpPr>
        <p:spPr bwMode="auto">
          <a:xfrm>
            <a:off x="6134100" y="5284788"/>
            <a:ext cx="2058988"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0" name="Rectangle 470">
            <a:extLst>
              <a:ext uri="{FF2B5EF4-FFF2-40B4-BE49-F238E27FC236}">
                <a16:creationId xmlns:a16="http://schemas.microsoft.com/office/drawing/2014/main" id="{7C5AC77D-DFDD-DF43-B383-B16460301167}"/>
              </a:ext>
            </a:extLst>
          </p:cNvPr>
          <p:cNvSpPr>
            <a:spLocks noChangeArrowheads="1"/>
          </p:cNvSpPr>
          <p:nvPr/>
        </p:nvSpPr>
        <p:spPr bwMode="auto">
          <a:xfrm>
            <a:off x="6134100" y="5310188"/>
            <a:ext cx="2058988" cy="25400"/>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1" name="Rectangle 471">
            <a:extLst>
              <a:ext uri="{FF2B5EF4-FFF2-40B4-BE49-F238E27FC236}">
                <a16:creationId xmlns:a16="http://schemas.microsoft.com/office/drawing/2014/main" id="{6542901F-FA0B-9C49-8C40-2D08283390F1}"/>
              </a:ext>
            </a:extLst>
          </p:cNvPr>
          <p:cNvSpPr>
            <a:spLocks noChangeArrowheads="1"/>
          </p:cNvSpPr>
          <p:nvPr/>
        </p:nvSpPr>
        <p:spPr bwMode="auto">
          <a:xfrm>
            <a:off x="6134100" y="5335588"/>
            <a:ext cx="2058988" cy="23812"/>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2" name="Rectangle 472">
            <a:extLst>
              <a:ext uri="{FF2B5EF4-FFF2-40B4-BE49-F238E27FC236}">
                <a16:creationId xmlns:a16="http://schemas.microsoft.com/office/drawing/2014/main" id="{E3BE3996-D30C-5949-998B-2DE110C21771}"/>
              </a:ext>
            </a:extLst>
          </p:cNvPr>
          <p:cNvSpPr>
            <a:spLocks noChangeArrowheads="1"/>
          </p:cNvSpPr>
          <p:nvPr/>
        </p:nvSpPr>
        <p:spPr bwMode="auto">
          <a:xfrm>
            <a:off x="6134100" y="5359400"/>
            <a:ext cx="2058988" cy="25400"/>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3" name="Rectangle 473">
            <a:extLst>
              <a:ext uri="{FF2B5EF4-FFF2-40B4-BE49-F238E27FC236}">
                <a16:creationId xmlns:a16="http://schemas.microsoft.com/office/drawing/2014/main" id="{0059CB64-8043-FB41-B55B-7C557913F44B}"/>
              </a:ext>
            </a:extLst>
          </p:cNvPr>
          <p:cNvSpPr>
            <a:spLocks noChangeArrowheads="1"/>
          </p:cNvSpPr>
          <p:nvPr/>
        </p:nvSpPr>
        <p:spPr bwMode="auto">
          <a:xfrm>
            <a:off x="6134100" y="5384800"/>
            <a:ext cx="2058988" cy="25400"/>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4" name="Rectangle 474">
            <a:extLst>
              <a:ext uri="{FF2B5EF4-FFF2-40B4-BE49-F238E27FC236}">
                <a16:creationId xmlns:a16="http://schemas.microsoft.com/office/drawing/2014/main" id="{DA964485-EF48-F04A-B092-228085197098}"/>
              </a:ext>
            </a:extLst>
          </p:cNvPr>
          <p:cNvSpPr>
            <a:spLocks noChangeArrowheads="1"/>
          </p:cNvSpPr>
          <p:nvPr/>
        </p:nvSpPr>
        <p:spPr bwMode="auto">
          <a:xfrm>
            <a:off x="6134100" y="5410200"/>
            <a:ext cx="2058988" cy="23813"/>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5" name="Rectangle 475">
            <a:extLst>
              <a:ext uri="{FF2B5EF4-FFF2-40B4-BE49-F238E27FC236}">
                <a16:creationId xmlns:a16="http://schemas.microsoft.com/office/drawing/2014/main" id="{656AC81A-9032-E348-AD4F-DD6076E1EE13}"/>
              </a:ext>
            </a:extLst>
          </p:cNvPr>
          <p:cNvSpPr>
            <a:spLocks noChangeArrowheads="1"/>
          </p:cNvSpPr>
          <p:nvPr/>
        </p:nvSpPr>
        <p:spPr bwMode="auto">
          <a:xfrm>
            <a:off x="6134100" y="5434013"/>
            <a:ext cx="2058988"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6" name="Rectangle 476">
            <a:extLst>
              <a:ext uri="{FF2B5EF4-FFF2-40B4-BE49-F238E27FC236}">
                <a16:creationId xmlns:a16="http://schemas.microsoft.com/office/drawing/2014/main" id="{C418E217-DC4D-FC42-95B8-E1D3FB289C32}"/>
              </a:ext>
            </a:extLst>
          </p:cNvPr>
          <p:cNvSpPr>
            <a:spLocks noChangeArrowheads="1"/>
          </p:cNvSpPr>
          <p:nvPr/>
        </p:nvSpPr>
        <p:spPr bwMode="auto">
          <a:xfrm>
            <a:off x="6134100" y="5459413"/>
            <a:ext cx="2058988" cy="25400"/>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7" name="Rectangle 477">
            <a:extLst>
              <a:ext uri="{FF2B5EF4-FFF2-40B4-BE49-F238E27FC236}">
                <a16:creationId xmlns:a16="http://schemas.microsoft.com/office/drawing/2014/main" id="{D95A3621-2CD6-BA48-BD4A-6F43A43CE4B9}"/>
              </a:ext>
            </a:extLst>
          </p:cNvPr>
          <p:cNvSpPr>
            <a:spLocks noChangeArrowheads="1"/>
          </p:cNvSpPr>
          <p:nvPr/>
        </p:nvSpPr>
        <p:spPr bwMode="auto">
          <a:xfrm>
            <a:off x="6134100" y="5484813"/>
            <a:ext cx="2058988" cy="23812"/>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88" name="Freeform 478">
            <a:extLst>
              <a:ext uri="{FF2B5EF4-FFF2-40B4-BE49-F238E27FC236}">
                <a16:creationId xmlns:a16="http://schemas.microsoft.com/office/drawing/2014/main" id="{A11A02F7-2EC6-6B4B-BAC1-C52ADF0CAC56}"/>
              </a:ext>
            </a:extLst>
          </p:cNvPr>
          <p:cNvSpPr>
            <a:spLocks/>
          </p:cNvSpPr>
          <p:nvPr/>
        </p:nvSpPr>
        <p:spPr bwMode="auto">
          <a:xfrm>
            <a:off x="6134100" y="4267200"/>
            <a:ext cx="2058988" cy="1241425"/>
          </a:xfrm>
          <a:custGeom>
            <a:avLst/>
            <a:gdLst>
              <a:gd name="T0" fmla="*/ 1030023 w 3890"/>
              <a:gd name="T1" fmla="*/ 1241425 h 2346"/>
              <a:gd name="T2" fmla="*/ 0 w 3890"/>
              <a:gd name="T3" fmla="*/ 1241425 h 2346"/>
              <a:gd name="T4" fmla="*/ 0 w 3890"/>
              <a:gd name="T5" fmla="*/ 0 h 2346"/>
              <a:gd name="T6" fmla="*/ 2058988 w 3890"/>
              <a:gd name="T7" fmla="*/ 0 h 2346"/>
              <a:gd name="T8" fmla="*/ 2058988 w 3890"/>
              <a:gd name="T9" fmla="*/ 1241425 h 2346"/>
              <a:gd name="T10" fmla="*/ 1030023 w 3890"/>
              <a:gd name="T11" fmla="*/ 1241425 h 23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0" h="2346">
                <a:moveTo>
                  <a:pt x="1946" y="2346"/>
                </a:moveTo>
                <a:lnTo>
                  <a:pt x="0" y="2346"/>
                </a:lnTo>
                <a:lnTo>
                  <a:pt x="0" y="0"/>
                </a:lnTo>
                <a:lnTo>
                  <a:pt x="3890" y="0"/>
                </a:lnTo>
                <a:lnTo>
                  <a:pt x="3890" y="2346"/>
                </a:lnTo>
                <a:lnTo>
                  <a:pt x="1946" y="23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289" name="Rectangle 479">
            <a:extLst>
              <a:ext uri="{FF2B5EF4-FFF2-40B4-BE49-F238E27FC236}">
                <a16:creationId xmlns:a16="http://schemas.microsoft.com/office/drawing/2014/main" id="{3A4158FC-3A6B-9647-AFC3-9A91C6D8A05B}"/>
              </a:ext>
            </a:extLst>
          </p:cNvPr>
          <p:cNvSpPr>
            <a:spLocks noChangeArrowheads="1"/>
          </p:cNvSpPr>
          <p:nvPr/>
        </p:nvSpPr>
        <p:spPr bwMode="auto">
          <a:xfrm>
            <a:off x="3497263" y="4267200"/>
            <a:ext cx="2058987" cy="1588"/>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0" name="Rectangle 480">
            <a:extLst>
              <a:ext uri="{FF2B5EF4-FFF2-40B4-BE49-F238E27FC236}">
                <a16:creationId xmlns:a16="http://schemas.microsoft.com/office/drawing/2014/main" id="{134E57D4-0D5C-034C-ADA5-1E91DEF6D950}"/>
              </a:ext>
            </a:extLst>
          </p:cNvPr>
          <p:cNvSpPr>
            <a:spLocks noChangeArrowheads="1"/>
          </p:cNvSpPr>
          <p:nvPr/>
        </p:nvSpPr>
        <p:spPr bwMode="auto">
          <a:xfrm>
            <a:off x="3497263" y="4267200"/>
            <a:ext cx="2058987"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1" name="Rectangle 481">
            <a:extLst>
              <a:ext uri="{FF2B5EF4-FFF2-40B4-BE49-F238E27FC236}">
                <a16:creationId xmlns:a16="http://schemas.microsoft.com/office/drawing/2014/main" id="{4D07E052-ECAC-244A-8AEE-7ECD5AE29DF4}"/>
              </a:ext>
            </a:extLst>
          </p:cNvPr>
          <p:cNvSpPr>
            <a:spLocks noChangeArrowheads="1"/>
          </p:cNvSpPr>
          <p:nvPr/>
        </p:nvSpPr>
        <p:spPr bwMode="auto">
          <a:xfrm>
            <a:off x="3497263" y="4292600"/>
            <a:ext cx="2058987" cy="23813"/>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2" name="Rectangle 482">
            <a:extLst>
              <a:ext uri="{FF2B5EF4-FFF2-40B4-BE49-F238E27FC236}">
                <a16:creationId xmlns:a16="http://schemas.microsoft.com/office/drawing/2014/main" id="{C2CF657F-1E64-C246-951D-A38DB4393140}"/>
              </a:ext>
            </a:extLst>
          </p:cNvPr>
          <p:cNvSpPr>
            <a:spLocks noChangeArrowheads="1"/>
          </p:cNvSpPr>
          <p:nvPr/>
        </p:nvSpPr>
        <p:spPr bwMode="auto">
          <a:xfrm>
            <a:off x="3497263" y="4316413"/>
            <a:ext cx="2058987" cy="25400"/>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3" name="Rectangle 483">
            <a:extLst>
              <a:ext uri="{FF2B5EF4-FFF2-40B4-BE49-F238E27FC236}">
                <a16:creationId xmlns:a16="http://schemas.microsoft.com/office/drawing/2014/main" id="{87FC115F-3BED-CD44-B6BF-D2F166B7C75E}"/>
              </a:ext>
            </a:extLst>
          </p:cNvPr>
          <p:cNvSpPr>
            <a:spLocks noChangeArrowheads="1"/>
          </p:cNvSpPr>
          <p:nvPr/>
        </p:nvSpPr>
        <p:spPr bwMode="auto">
          <a:xfrm>
            <a:off x="3497263" y="4341813"/>
            <a:ext cx="2058987" cy="23812"/>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4" name="Rectangle 484">
            <a:extLst>
              <a:ext uri="{FF2B5EF4-FFF2-40B4-BE49-F238E27FC236}">
                <a16:creationId xmlns:a16="http://schemas.microsoft.com/office/drawing/2014/main" id="{D7BB9550-F163-354B-8F77-9B53C4F18FBF}"/>
              </a:ext>
            </a:extLst>
          </p:cNvPr>
          <p:cNvSpPr>
            <a:spLocks noChangeArrowheads="1"/>
          </p:cNvSpPr>
          <p:nvPr/>
        </p:nvSpPr>
        <p:spPr bwMode="auto">
          <a:xfrm>
            <a:off x="3497263" y="4365625"/>
            <a:ext cx="2058987"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5" name="Rectangle 485">
            <a:extLst>
              <a:ext uri="{FF2B5EF4-FFF2-40B4-BE49-F238E27FC236}">
                <a16:creationId xmlns:a16="http://schemas.microsoft.com/office/drawing/2014/main" id="{2F4F8189-09F9-B64B-BB12-142D6A8807E0}"/>
              </a:ext>
            </a:extLst>
          </p:cNvPr>
          <p:cNvSpPr>
            <a:spLocks noChangeArrowheads="1"/>
          </p:cNvSpPr>
          <p:nvPr/>
        </p:nvSpPr>
        <p:spPr bwMode="auto">
          <a:xfrm>
            <a:off x="3497263" y="4391025"/>
            <a:ext cx="2058987" cy="25400"/>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6" name="Rectangle 486">
            <a:extLst>
              <a:ext uri="{FF2B5EF4-FFF2-40B4-BE49-F238E27FC236}">
                <a16:creationId xmlns:a16="http://schemas.microsoft.com/office/drawing/2014/main" id="{B94C8200-6BC8-D648-9A93-DBBFB8C6B492}"/>
              </a:ext>
            </a:extLst>
          </p:cNvPr>
          <p:cNvSpPr>
            <a:spLocks noChangeArrowheads="1"/>
          </p:cNvSpPr>
          <p:nvPr/>
        </p:nvSpPr>
        <p:spPr bwMode="auto">
          <a:xfrm>
            <a:off x="3497263" y="4416425"/>
            <a:ext cx="2058987" cy="23813"/>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7" name="Rectangle 487">
            <a:extLst>
              <a:ext uri="{FF2B5EF4-FFF2-40B4-BE49-F238E27FC236}">
                <a16:creationId xmlns:a16="http://schemas.microsoft.com/office/drawing/2014/main" id="{1ACCAF9E-797E-6844-8CA3-6262B8DA7D11}"/>
              </a:ext>
            </a:extLst>
          </p:cNvPr>
          <p:cNvSpPr>
            <a:spLocks noChangeArrowheads="1"/>
          </p:cNvSpPr>
          <p:nvPr/>
        </p:nvSpPr>
        <p:spPr bwMode="auto">
          <a:xfrm>
            <a:off x="3497263" y="4440238"/>
            <a:ext cx="2058987" cy="25400"/>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8" name="Rectangle 488">
            <a:extLst>
              <a:ext uri="{FF2B5EF4-FFF2-40B4-BE49-F238E27FC236}">
                <a16:creationId xmlns:a16="http://schemas.microsoft.com/office/drawing/2014/main" id="{1143D6A0-BBDC-9A4E-8BC7-4C55D5FBB216}"/>
              </a:ext>
            </a:extLst>
          </p:cNvPr>
          <p:cNvSpPr>
            <a:spLocks noChangeArrowheads="1"/>
          </p:cNvSpPr>
          <p:nvPr/>
        </p:nvSpPr>
        <p:spPr bwMode="auto">
          <a:xfrm>
            <a:off x="3497263" y="4465638"/>
            <a:ext cx="2058987" cy="23812"/>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299" name="Rectangle 489">
            <a:extLst>
              <a:ext uri="{FF2B5EF4-FFF2-40B4-BE49-F238E27FC236}">
                <a16:creationId xmlns:a16="http://schemas.microsoft.com/office/drawing/2014/main" id="{824B6E3B-E444-9740-A450-F4F4118A06EF}"/>
              </a:ext>
            </a:extLst>
          </p:cNvPr>
          <p:cNvSpPr>
            <a:spLocks noChangeArrowheads="1"/>
          </p:cNvSpPr>
          <p:nvPr/>
        </p:nvSpPr>
        <p:spPr bwMode="auto">
          <a:xfrm>
            <a:off x="3497263" y="4489450"/>
            <a:ext cx="2058987"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0" name="Rectangle 490">
            <a:extLst>
              <a:ext uri="{FF2B5EF4-FFF2-40B4-BE49-F238E27FC236}">
                <a16:creationId xmlns:a16="http://schemas.microsoft.com/office/drawing/2014/main" id="{FB4BC5CB-9A6B-CC44-8734-34AFD302B0EE}"/>
              </a:ext>
            </a:extLst>
          </p:cNvPr>
          <p:cNvSpPr>
            <a:spLocks noChangeArrowheads="1"/>
          </p:cNvSpPr>
          <p:nvPr/>
        </p:nvSpPr>
        <p:spPr bwMode="auto">
          <a:xfrm>
            <a:off x="3497263" y="4514850"/>
            <a:ext cx="2058987"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1" name="Rectangle 491">
            <a:extLst>
              <a:ext uri="{FF2B5EF4-FFF2-40B4-BE49-F238E27FC236}">
                <a16:creationId xmlns:a16="http://schemas.microsoft.com/office/drawing/2014/main" id="{21D7C86C-BF35-2E43-9E5E-A90139D210D1}"/>
              </a:ext>
            </a:extLst>
          </p:cNvPr>
          <p:cNvSpPr>
            <a:spLocks noChangeArrowheads="1"/>
          </p:cNvSpPr>
          <p:nvPr/>
        </p:nvSpPr>
        <p:spPr bwMode="auto">
          <a:xfrm>
            <a:off x="3497263" y="4540250"/>
            <a:ext cx="2058987" cy="25400"/>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2" name="Rectangle 492">
            <a:extLst>
              <a:ext uri="{FF2B5EF4-FFF2-40B4-BE49-F238E27FC236}">
                <a16:creationId xmlns:a16="http://schemas.microsoft.com/office/drawing/2014/main" id="{066A09D5-8BA1-9148-ABDA-9AB7A0F8BDB9}"/>
              </a:ext>
            </a:extLst>
          </p:cNvPr>
          <p:cNvSpPr>
            <a:spLocks noChangeArrowheads="1"/>
          </p:cNvSpPr>
          <p:nvPr/>
        </p:nvSpPr>
        <p:spPr bwMode="auto">
          <a:xfrm>
            <a:off x="3497263" y="4565650"/>
            <a:ext cx="2058987" cy="23813"/>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3" name="Rectangle 493">
            <a:extLst>
              <a:ext uri="{FF2B5EF4-FFF2-40B4-BE49-F238E27FC236}">
                <a16:creationId xmlns:a16="http://schemas.microsoft.com/office/drawing/2014/main" id="{F2A9C66D-AD06-204F-8A03-DF9FE3136EDC}"/>
              </a:ext>
            </a:extLst>
          </p:cNvPr>
          <p:cNvSpPr>
            <a:spLocks noChangeArrowheads="1"/>
          </p:cNvSpPr>
          <p:nvPr/>
        </p:nvSpPr>
        <p:spPr bwMode="auto">
          <a:xfrm>
            <a:off x="3497263" y="4589463"/>
            <a:ext cx="2058987" cy="25400"/>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4" name="Rectangle 494">
            <a:extLst>
              <a:ext uri="{FF2B5EF4-FFF2-40B4-BE49-F238E27FC236}">
                <a16:creationId xmlns:a16="http://schemas.microsoft.com/office/drawing/2014/main" id="{801A40AD-0768-9641-928C-42C8A5460F28}"/>
              </a:ext>
            </a:extLst>
          </p:cNvPr>
          <p:cNvSpPr>
            <a:spLocks noChangeArrowheads="1"/>
          </p:cNvSpPr>
          <p:nvPr/>
        </p:nvSpPr>
        <p:spPr bwMode="auto">
          <a:xfrm>
            <a:off x="3497263" y="4614863"/>
            <a:ext cx="2058987" cy="23812"/>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5" name="Rectangle 495">
            <a:extLst>
              <a:ext uri="{FF2B5EF4-FFF2-40B4-BE49-F238E27FC236}">
                <a16:creationId xmlns:a16="http://schemas.microsoft.com/office/drawing/2014/main" id="{4E28C2C8-16E4-1B48-BE22-6038D28858FB}"/>
              </a:ext>
            </a:extLst>
          </p:cNvPr>
          <p:cNvSpPr>
            <a:spLocks noChangeArrowheads="1"/>
          </p:cNvSpPr>
          <p:nvPr/>
        </p:nvSpPr>
        <p:spPr bwMode="auto">
          <a:xfrm>
            <a:off x="3497263" y="4638675"/>
            <a:ext cx="2058987"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6" name="Rectangle 496">
            <a:extLst>
              <a:ext uri="{FF2B5EF4-FFF2-40B4-BE49-F238E27FC236}">
                <a16:creationId xmlns:a16="http://schemas.microsoft.com/office/drawing/2014/main" id="{5E5FF9B5-BE07-BC4F-A49C-C5301F276BF5}"/>
              </a:ext>
            </a:extLst>
          </p:cNvPr>
          <p:cNvSpPr>
            <a:spLocks noChangeArrowheads="1"/>
          </p:cNvSpPr>
          <p:nvPr/>
        </p:nvSpPr>
        <p:spPr bwMode="auto">
          <a:xfrm>
            <a:off x="3497263" y="4664075"/>
            <a:ext cx="2058987" cy="25400"/>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7" name="Rectangle 497">
            <a:extLst>
              <a:ext uri="{FF2B5EF4-FFF2-40B4-BE49-F238E27FC236}">
                <a16:creationId xmlns:a16="http://schemas.microsoft.com/office/drawing/2014/main" id="{C5F79900-A497-014E-85F1-8FD60FD1DA68}"/>
              </a:ext>
            </a:extLst>
          </p:cNvPr>
          <p:cNvSpPr>
            <a:spLocks noChangeArrowheads="1"/>
          </p:cNvSpPr>
          <p:nvPr/>
        </p:nvSpPr>
        <p:spPr bwMode="auto">
          <a:xfrm>
            <a:off x="3497263" y="4689475"/>
            <a:ext cx="2058987"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8" name="Rectangle 498">
            <a:extLst>
              <a:ext uri="{FF2B5EF4-FFF2-40B4-BE49-F238E27FC236}">
                <a16:creationId xmlns:a16="http://schemas.microsoft.com/office/drawing/2014/main" id="{14C2930B-8285-C24E-B521-A51CF263E12D}"/>
              </a:ext>
            </a:extLst>
          </p:cNvPr>
          <p:cNvSpPr>
            <a:spLocks noChangeArrowheads="1"/>
          </p:cNvSpPr>
          <p:nvPr/>
        </p:nvSpPr>
        <p:spPr bwMode="auto">
          <a:xfrm>
            <a:off x="3497263" y="4714875"/>
            <a:ext cx="2058987" cy="23813"/>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09" name="Rectangle 499">
            <a:extLst>
              <a:ext uri="{FF2B5EF4-FFF2-40B4-BE49-F238E27FC236}">
                <a16:creationId xmlns:a16="http://schemas.microsoft.com/office/drawing/2014/main" id="{AC63A8BC-AE2C-D54D-9948-6847F0D08437}"/>
              </a:ext>
            </a:extLst>
          </p:cNvPr>
          <p:cNvSpPr>
            <a:spLocks noChangeArrowheads="1"/>
          </p:cNvSpPr>
          <p:nvPr/>
        </p:nvSpPr>
        <p:spPr bwMode="auto">
          <a:xfrm>
            <a:off x="3497263" y="4738688"/>
            <a:ext cx="2058987"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0" name="Rectangle 500">
            <a:extLst>
              <a:ext uri="{FF2B5EF4-FFF2-40B4-BE49-F238E27FC236}">
                <a16:creationId xmlns:a16="http://schemas.microsoft.com/office/drawing/2014/main" id="{AF816A32-3860-914D-B340-C7D9B39F6420}"/>
              </a:ext>
            </a:extLst>
          </p:cNvPr>
          <p:cNvSpPr>
            <a:spLocks noChangeArrowheads="1"/>
          </p:cNvSpPr>
          <p:nvPr/>
        </p:nvSpPr>
        <p:spPr bwMode="auto">
          <a:xfrm>
            <a:off x="3497263" y="4764088"/>
            <a:ext cx="2058987" cy="23812"/>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1" name="Rectangle 501">
            <a:extLst>
              <a:ext uri="{FF2B5EF4-FFF2-40B4-BE49-F238E27FC236}">
                <a16:creationId xmlns:a16="http://schemas.microsoft.com/office/drawing/2014/main" id="{520E9EBF-3306-1C45-A23E-578D09ABD6F6}"/>
              </a:ext>
            </a:extLst>
          </p:cNvPr>
          <p:cNvSpPr>
            <a:spLocks noChangeArrowheads="1"/>
          </p:cNvSpPr>
          <p:nvPr/>
        </p:nvSpPr>
        <p:spPr bwMode="auto">
          <a:xfrm>
            <a:off x="3497263" y="4787900"/>
            <a:ext cx="2058987"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2" name="Rectangle 502">
            <a:extLst>
              <a:ext uri="{FF2B5EF4-FFF2-40B4-BE49-F238E27FC236}">
                <a16:creationId xmlns:a16="http://schemas.microsoft.com/office/drawing/2014/main" id="{884DEAEF-CAAA-174B-BAF7-829847AAC721}"/>
              </a:ext>
            </a:extLst>
          </p:cNvPr>
          <p:cNvSpPr>
            <a:spLocks noChangeArrowheads="1"/>
          </p:cNvSpPr>
          <p:nvPr/>
        </p:nvSpPr>
        <p:spPr bwMode="auto">
          <a:xfrm>
            <a:off x="3497263" y="4813300"/>
            <a:ext cx="2058987" cy="25400"/>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3" name="Rectangle 503">
            <a:extLst>
              <a:ext uri="{FF2B5EF4-FFF2-40B4-BE49-F238E27FC236}">
                <a16:creationId xmlns:a16="http://schemas.microsoft.com/office/drawing/2014/main" id="{0D2859FA-F533-304C-ACBE-98EF77117B29}"/>
              </a:ext>
            </a:extLst>
          </p:cNvPr>
          <p:cNvSpPr>
            <a:spLocks noChangeArrowheads="1"/>
          </p:cNvSpPr>
          <p:nvPr/>
        </p:nvSpPr>
        <p:spPr bwMode="auto">
          <a:xfrm>
            <a:off x="3497263" y="4838700"/>
            <a:ext cx="2058987" cy="23813"/>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4" name="Rectangle 504">
            <a:extLst>
              <a:ext uri="{FF2B5EF4-FFF2-40B4-BE49-F238E27FC236}">
                <a16:creationId xmlns:a16="http://schemas.microsoft.com/office/drawing/2014/main" id="{C556306C-1ABF-F740-A800-DF7F124F1F35}"/>
              </a:ext>
            </a:extLst>
          </p:cNvPr>
          <p:cNvSpPr>
            <a:spLocks noChangeArrowheads="1"/>
          </p:cNvSpPr>
          <p:nvPr/>
        </p:nvSpPr>
        <p:spPr bwMode="auto">
          <a:xfrm>
            <a:off x="3497263" y="4862513"/>
            <a:ext cx="2058987" cy="25400"/>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5" name="Rectangle 505">
            <a:extLst>
              <a:ext uri="{FF2B5EF4-FFF2-40B4-BE49-F238E27FC236}">
                <a16:creationId xmlns:a16="http://schemas.microsoft.com/office/drawing/2014/main" id="{A49CA00D-B91E-C440-9CFC-C57A36E4B91C}"/>
              </a:ext>
            </a:extLst>
          </p:cNvPr>
          <p:cNvSpPr>
            <a:spLocks noChangeArrowheads="1"/>
          </p:cNvSpPr>
          <p:nvPr/>
        </p:nvSpPr>
        <p:spPr bwMode="auto">
          <a:xfrm>
            <a:off x="3497263" y="4887913"/>
            <a:ext cx="2058987" cy="25400"/>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6" name="Rectangle 506">
            <a:extLst>
              <a:ext uri="{FF2B5EF4-FFF2-40B4-BE49-F238E27FC236}">
                <a16:creationId xmlns:a16="http://schemas.microsoft.com/office/drawing/2014/main" id="{2943FCB7-4C35-8B48-9185-2A515BAAFC49}"/>
              </a:ext>
            </a:extLst>
          </p:cNvPr>
          <p:cNvSpPr>
            <a:spLocks noChangeArrowheads="1"/>
          </p:cNvSpPr>
          <p:nvPr/>
        </p:nvSpPr>
        <p:spPr bwMode="auto">
          <a:xfrm>
            <a:off x="3497263" y="4913313"/>
            <a:ext cx="2058987" cy="23812"/>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7" name="Rectangle 507">
            <a:extLst>
              <a:ext uri="{FF2B5EF4-FFF2-40B4-BE49-F238E27FC236}">
                <a16:creationId xmlns:a16="http://schemas.microsoft.com/office/drawing/2014/main" id="{7C49B8F2-E785-9E4F-9239-C973C991DCA2}"/>
              </a:ext>
            </a:extLst>
          </p:cNvPr>
          <p:cNvSpPr>
            <a:spLocks noChangeArrowheads="1"/>
          </p:cNvSpPr>
          <p:nvPr/>
        </p:nvSpPr>
        <p:spPr bwMode="auto">
          <a:xfrm>
            <a:off x="3497263" y="4937125"/>
            <a:ext cx="2058987" cy="25400"/>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8" name="Rectangle 508">
            <a:extLst>
              <a:ext uri="{FF2B5EF4-FFF2-40B4-BE49-F238E27FC236}">
                <a16:creationId xmlns:a16="http://schemas.microsoft.com/office/drawing/2014/main" id="{20CB44B2-2059-E244-8CDE-898334813CDE}"/>
              </a:ext>
            </a:extLst>
          </p:cNvPr>
          <p:cNvSpPr>
            <a:spLocks noChangeArrowheads="1"/>
          </p:cNvSpPr>
          <p:nvPr/>
        </p:nvSpPr>
        <p:spPr bwMode="auto">
          <a:xfrm>
            <a:off x="3497263" y="4962525"/>
            <a:ext cx="2058987" cy="25400"/>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19" name="Rectangle 509">
            <a:extLst>
              <a:ext uri="{FF2B5EF4-FFF2-40B4-BE49-F238E27FC236}">
                <a16:creationId xmlns:a16="http://schemas.microsoft.com/office/drawing/2014/main" id="{3C78E09B-DDD3-BA46-9323-1618864227C6}"/>
              </a:ext>
            </a:extLst>
          </p:cNvPr>
          <p:cNvSpPr>
            <a:spLocks noChangeArrowheads="1"/>
          </p:cNvSpPr>
          <p:nvPr/>
        </p:nvSpPr>
        <p:spPr bwMode="auto">
          <a:xfrm>
            <a:off x="3497263" y="4987925"/>
            <a:ext cx="2058987" cy="23813"/>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0" name="Rectangle 510">
            <a:extLst>
              <a:ext uri="{FF2B5EF4-FFF2-40B4-BE49-F238E27FC236}">
                <a16:creationId xmlns:a16="http://schemas.microsoft.com/office/drawing/2014/main" id="{AE1DD98D-B4F1-4242-B010-93CBE016A0AF}"/>
              </a:ext>
            </a:extLst>
          </p:cNvPr>
          <p:cNvSpPr>
            <a:spLocks noChangeArrowheads="1"/>
          </p:cNvSpPr>
          <p:nvPr/>
        </p:nvSpPr>
        <p:spPr bwMode="auto">
          <a:xfrm>
            <a:off x="3497263" y="5011738"/>
            <a:ext cx="2058987"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1" name="Rectangle 511">
            <a:extLst>
              <a:ext uri="{FF2B5EF4-FFF2-40B4-BE49-F238E27FC236}">
                <a16:creationId xmlns:a16="http://schemas.microsoft.com/office/drawing/2014/main" id="{7B18E5C3-2D23-0347-8C6E-B0BBA0AFF790}"/>
              </a:ext>
            </a:extLst>
          </p:cNvPr>
          <p:cNvSpPr>
            <a:spLocks noChangeArrowheads="1"/>
          </p:cNvSpPr>
          <p:nvPr/>
        </p:nvSpPr>
        <p:spPr bwMode="auto">
          <a:xfrm>
            <a:off x="3497263" y="5037138"/>
            <a:ext cx="2058987" cy="25400"/>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2" name="Rectangle 512">
            <a:extLst>
              <a:ext uri="{FF2B5EF4-FFF2-40B4-BE49-F238E27FC236}">
                <a16:creationId xmlns:a16="http://schemas.microsoft.com/office/drawing/2014/main" id="{E3138B50-1054-C14B-8850-11320C039B54}"/>
              </a:ext>
            </a:extLst>
          </p:cNvPr>
          <p:cNvSpPr>
            <a:spLocks noChangeArrowheads="1"/>
          </p:cNvSpPr>
          <p:nvPr/>
        </p:nvSpPr>
        <p:spPr bwMode="auto">
          <a:xfrm>
            <a:off x="3497263" y="5062538"/>
            <a:ext cx="2058987" cy="23812"/>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3" name="Rectangle 513">
            <a:extLst>
              <a:ext uri="{FF2B5EF4-FFF2-40B4-BE49-F238E27FC236}">
                <a16:creationId xmlns:a16="http://schemas.microsoft.com/office/drawing/2014/main" id="{3A18BAAF-5B9B-E24E-B396-02D2F8133CA6}"/>
              </a:ext>
            </a:extLst>
          </p:cNvPr>
          <p:cNvSpPr>
            <a:spLocks noChangeArrowheads="1"/>
          </p:cNvSpPr>
          <p:nvPr/>
        </p:nvSpPr>
        <p:spPr bwMode="auto">
          <a:xfrm>
            <a:off x="3497263" y="5086350"/>
            <a:ext cx="2058987" cy="25400"/>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4" name="Rectangle 514">
            <a:extLst>
              <a:ext uri="{FF2B5EF4-FFF2-40B4-BE49-F238E27FC236}">
                <a16:creationId xmlns:a16="http://schemas.microsoft.com/office/drawing/2014/main" id="{191A41DD-276A-D548-B310-A8D6041D0918}"/>
              </a:ext>
            </a:extLst>
          </p:cNvPr>
          <p:cNvSpPr>
            <a:spLocks noChangeArrowheads="1"/>
          </p:cNvSpPr>
          <p:nvPr/>
        </p:nvSpPr>
        <p:spPr bwMode="auto">
          <a:xfrm>
            <a:off x="3497263" y="5111750"/>
            <a:ext cx="2058987" cy="23813"/>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5" name="Rectangle 515">
            <a:extLst>
              <a:ext uri="{FF2B5EF4-FFF2-40B4-BE49-F238E27FC236}">
                <a16:creationId xmlns:a16="http://schemas.microsoft.com/office/drawing/2014/main" id="{501A4226-207F-DA4C-91BC-028E201B78D6}"/>
              </a:ext>
            </a:extLst>
          </p:cNvPr>
          <p:cNvSpPr>
            <a:spLocks noChangeArrowheads="1"/>
          </p:cNvSpPr>
          <p:nvPr/>
        </p:nvSpPr>
        <p:spPr bwMode="auto">
          <a:xfrm>
            <a:off x="3497263" y="5135563"/>
            <a:ext cx="2058987"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6" name="Rectangle 516">
            <a:extLst>
              <a:ext uri="{FF2B5EF4-FFF2-40B4-BE49-F238E27FC236}">
                <a16:creationId xmlns:a16="http://schemas.microsoft.com/office/drawing/2014/main" id="{04E71891-55ED-5348-A310-B9A8C42BAABC}"/>
              </a:ext>
            </a:extLst>
          </p:cNvPr>
          <p:cNvSpPr>
            <a:spLocks noChangeArrowheads="1"/>
          </p:cNvSpPr>
          <p:nvPr/>
        </p:nvSpPr>
        <p:spPr bwMode="auto">
          <a:xfrm>
            <a:off x="3497263" y="5160963"/>
            <a:ext cx="2058987" cy="25400"/>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7" name="Rectangle 517">
            <a:extLst>
              <a:ext uri="{FF2B5EF4-FFF2-40B4-BE49-F238E27FC236}">
                <a16:creationId xmlns:a16="http://schemas.microsoft.com/office/drawing/2014/main" id="{4786A373-7624-7943-8DE1-2DFA25DD9580}"/>
              </a:ext>
            </a:extLst>
          </p:cNvPr>
          <p:cNvSpPr>
            <a:spLocks noChangeArrowheads="1"/>
          </p:cNvSpPr>
          <p:nvPr/>
        </p:nvSpPr>
        <p:spPr bwMode="auto">
          <a:xfrm>
            <a:off x="3497263" y="5186363"/>
            <a:ext cx="2058987" cy="25400"/>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8" name="Rectangle 518">
            <a:extLst>
              <a:ext uri="{FF2B5EF4-FFF2-40B4-BE49-F238E27FC236}">
                <a16:creationId xmlns:a16="http://schemas.microsoft.com/office/drawing/2014/main" id="{8093440C-D007-0D49-94A1-4987BAA44D41}"/>
              </a:ext>
            </a:extLst>
          </p:cNvPr>
          <p:cNvSpPr>
            <a:spLocks noChangeArrowheads="1"/>
          </p:cNvSpPr>
          <p:nvPr/>
        </p:nvSpPr>
        <p:spPr bwMode="auto">
          <a:xfrm>
            <a:off x="3497263" y="5211763"/>
            <a:ext cx="2058987" cy="23812"/>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29" name="Rectangle 519">
            <a:extLst>
              <a:ext uri="{FF2B5EF4-FFF2-40B4-BE49-F238E27FC236}">
                <a16:creationId xmlns:a16="http://schemas.microsoft.com/office/drawing/2014/main" id="{408A2A24-9754-7143-A2F2-5568631CD51B}"/>
              </a:ext>
            </a:extLst>
          </p:cNvPr>
          <p:cNvSpPr>
            <a:spLocks noChangeArrowheads="1"/>
          </p:cNvSpPr>
          <p:nvPr/>
        </p:nvSpPr>
        <p:spPr bwMode="auto">
          <a:xfrm>
            <a:off x="3497263" y="5235575"/>
            <a:ext cx="2058987" cy="25400"/>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0" name="Rectangle 520">
            <a:extLst>
              <a:ext uri="{FF2B5EF4-FFF2-40B4-BE49-F238E27FC236}">
                <a16:creationId xmlns:a16="http://schemas.microsoft.com/office/drawing/2014/main" id="{4A024CF1-C75A-E842-815B-90A40EED79C2}"/>
              </a:ext>
            </a:extLst>
          </p:cNvPr>
          <p:cNvSpPr>
            <a:spLocks noChangeArrowheads="1"/>
          </p:cNvSpPr>
          <p:nvPr/>
        </p:nvSpPr>
        <p:spPr bwMode="auto">
          <a:xfrm>
            <a:off x="3497263" y="5260975"/>
            <a:ext cx="2058987" cy="23813"/>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1" name="Rectangle 521">
            <a:extLst>
              <a:ext uri="{FF2B5EF4-FFF2-40B4-BE49-F238E27FC236}">
                <a16:creationId xmlns:a16="http://schemas.microsoft.com/office/drawing/2014/main" id="{4C8B8E45-4FE7-9645-A2AA-529A36935185}"/>
              </a:ext>
            </a:extLst>
          </p:cNvPr>
          <p:cNvSpPr>
            <a:spLocks noChangeArrowheads="1"/>
          </p:cNvSpPr>
          <p:nvPr/>
        </p:nvSpPr>
        <p:spPr bwMode="auto">
          <a:xfrm>
            <a:off x="3497263" y="5284788"/>
            <a:ext cx="2058987"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2" name="Rectangle 522">
            <a:extLst>
              <a:ext uri="{FF2B5EF4-FFF2-40B4-BE49-F238E27FC236}">
                <a16:creationId xmlns:a16="http://schemas.microsoft.com/office/drawing/2014/main" id="{AB826794-A931-1042-882C-0EE737215D6B}"/>
              </a:ext>
            </a:extLst>
          </p:cNvPr>
          <p:cNvSpPr>
            <a:spLocks noChangeArrowheads="1"/>
          </p:cNvSpPr>
          <p:nvPr/>
        </p:nvSpPr>
        <p:spPr bwMode="auto">
          <a:xfrm>
            <a:off x="3497263" y="5310188"/>
            <a:ext cx="2058987" cy="25400"/>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3" name="Rectangle 523">
            <a:extLst>
              <a:ext uri="{FF2B5EF4-FFF2-40B4-BE49-F238E27FC236}">
                <a16:creationId xmlns:a16="http://schemas.microsoft.com/office/drawing/2014/main" id="{874615C3-7DF4-A948-9432-F9F62CA7F05E}"/>
              </a:ext>
            </a:extLst>
          </p:cNvPr>
          <p:cNvSpPr>
            <a:spLocks noChangeArrowheads="1"/>
          </p:cNvSpPr>
          <p:nvPr/>
        </p:nvSpPr>
        <p:spPr bwMode="auto">
          <a:xfrm>
            <a:off x="3497263" y="5335588"/>
            <a:ext cx="2058987" cy="23812"/>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4" name="Rectangle 524">
            <a:extLst>
              <a:ext uri="{FF2B5EF4-FFF2-40B4-BE49-F238E27FC236}">
                <a16:creationId xmlns:a16="http://schemas.microsoft.com/office/drawing/2014/main" id="{71834987-DDAD-CB40-819F-04AA694F95C0}"/>
              </a:ext>
            </a:extLst>
          </p:cNvPr>
          <p:cNvSpPr>
            <a:spLocks noChangeArrowheads="1"/>
          </p:cNvSpPr>
          <p:nvPr/>
        </p:nvSpPr>
        <p:spPr bwMode="auto">
          <a:xfrm>
            <a:off x="3497263" y="5359400"/>
            <a:ext cx="2058987" cy="25400"/>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5" name="Rectangle 525">
            <a:extLst>
              <a:ext uri="{FF2B5EF4-FFF2-40B4-BE49-F238E27FC236}">
                <a16:creationId xmlns:a16="http://schemas.microsoft.com/office/drawing/2014/main" id="{E4002223-BA90-E747-8E33-02712B52050A}"/>
              </a:ext>
            </a:extLst>
          </p:cNvPr>
          <p:cNvSpPr>
            <a:spLocks noChangeArrowheads="1"/>
          </p:cNvSpPr>
          <p:nvPr/>
        </p:nvSpPr>
        <p:spPr bwMode="auto">
          <a:xfrm>
            <a:off x="3497263" y="5384800"/>
            <a:ext cx="2058987" cy="25400"/>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6" name="Rectangle 526">
            <a:extLst>
              <a:ext uri="{FF2B5EF4-FFF2-40B4-BE49-F238E27FC236}">
                <a16:creationId xmlns:a16="http://schemas.microsoft.com/office/drawing/2014/main" id="{5157F0F4-1177-E347-B95A-0DC6409A2689}"/>
              </a:ext>
            </a:extLst>
          </p:cNvPr>
          <p:cNvSpPr>
            <a:spLocks noChangeArrowheads="1"/>
          </p:cNvSpPr>
          <p:nvPr/>
        </p:nvSpPr>
        <p:spPr bwMode="auto">
          <a:xfrm>
            <a:off x="3497263" y="5410200"/>
            <a:ext cx="2058987" cy="23813"/>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7" name="Rectangle 527">
            <a:extLst>
              <a:ext uri="{FF2B5EF4-FFF2-40B4-BE49-F238E27FC236}">
                <a16:creationId xmlns:a16="http://schemas.microsoft.com/office/drawing/2014/main" id="{A68CDE16-2280-D741-9FB3-8A252E564A9E}"/>
              </a:ext>
            </a:extLst>
          </p:cNvPr>
          <p:cNvSpPr>
            <a:spLocks noChangeArrowheads="1"/>
          </p:cNvSpPr>
          <p:nvPr/>
        </p:nvSpPr>
        <p:spPr bwMode="auto">
          <a:xfrm>
            <a:off x="3497263" y="5434013"/>
            <a:ext cx="2058987"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8" name="Rectangle 528">
            <a:extLst>
              <a:ext uri="{FF2B5EF4-FFF2-40B4-BE49-F238E27FC236}">
                <a16:creationId xmlns:a16="http://schemas.microsoft.com/office/drawing/2014/main" id="{BB442B0D-0076-834E-84B3-375A54889403}"/>
              </a:ext>
            </a:extLst>
          </p:cNvPr>
          <p:cNvSpPr>
            <a:spLocks noChangeArrowheads="1"/>
          </p:cNvSpPr>
          <p:nvPr/>
        </p:nvSpPr>
        <p:spPr bwMode="auto">
          <a:xfrm>
            <a:off x="3497263" y="5459413"/>
            <a:ext cx="2058987" cy="25400"/>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39" name="Rectangle 529">
            <a:extLst>
              <a:ext uri="{FF2B5EF4-FFF2-40B4-BE49-F238E27FC236}">
                <a16:creationId xmlns:a16="http://schemas.microsoft.com/office/drawing/2014/main" id="{F11299DB-68F0-954E-86B0-29387776A65A}"/>
              </a:ext>
            </a:extLst>
          </p:cNvPr>
          <p:cNvSpPr>
            <a:spLocks noChangeArrowheads="1"/>
          </p:cNvSpPr>
          <p:nvPr/>
        </p:nvSpPr>
        <p:spPr bwMode="auto">
          <a:xfrm>
            <a:off x="3497263" y="5484813"/>
            <a:ext cx="2058987" cy="23812"/>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0" name="Freeform 530">
            <a:extLst>
              <a:ext uri="{FF2B5EF4-FFF2-40B4-BE49-F238E27FC236}">
                <a16:creationId xmlns:a16="http://schemas.microsoft.com/office/drawing/2014/main" id="{C40A287D-64CB-1547-9167-73D715E9B3F8}"/>
              </a:ext>
            </a:extLst>
          </p:cNvPr>
          <p:cNvSpPr>
            <a:spLocks/>
          </p:cNvSpPr>
          <p:nvPr/>
        </p:nvSpPr>
        <p:spPr bwMode="auto">
          <a:xfrm>
            <a:off x="3497263" y="4267200"/>
            <a:ext cx="2058987" cy="1241425"/>
          </a:xfrm>
          <a:custGeom>
            <a:avLst/>
            <a:gdLst>
              <a:gd name="T0" fmla="*/ 1029494 w 3890"/>
              <a:gd name="T1" fmla="*/ 1241425 h 2346"/>
              <a:gd name="T2" fmla="*/ 0 w 3890"/>
              <a:gd name="T3" fmla="*/ 1241425 h 2346"/>
              <a:gd name="T4" fmla="*/ 0 w 3890"/>
              <a:gd name="T5" fmla="*/ 0 h 2346"/>
              <a:gd name="T6" fmla="*/ 2058987 w 3890"/>
              <a:gd name="T7" fmla="*/ 0 h 2346"/>
              <a:gd name="T8" fmla="*/ 2058987 w 3890"/>
              <a:gd name="T9" fmla="*/ 1241425 h 2346"/>
              <a:gd name="T10" fmla="*/ 1029494 w 3890"/>
              <a:gd name="T11" fmla="*/ 1241425 h 23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0" h="2346">
                <a:moveTo>
                  <a:pt x="1945" y="2346"/>
                </a:moveTo>
                <a:lnTo>
                  <a:pt x="0" y="2346"/>
                </a:lnTo>
                <a:lnTo>
                  <a:pt x="0" y="0"/>
                </a:lnTo>
                <a:lnTo>
                  <a:pt x="3890" y="0"/>
                </a:lnTo>
                <a:lnTo>
                  <a:pt x="3890" y="2346"/>
                </a:lnTo>
                <a:lnTo>
                  <a:pt x="1945" y="234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341" name="Rectangle 531">
            <a:extLst>
              <a:ext uri="{FF2B5EF4-FFF2-40B4-BE49-F238E27FC236}">
                <a16:creationId xmlns:a16="http://schemas.microsoft.com/office/drawing/2014/main" id="{4D515472-16BB-8049-BF8D-AC6C36F2A751}"/>
              </a:ext>
            </a:extLst>
          </p:cNvPr>
          <p:cNvSpPr>
            <a:spLocks noChangeArrowheads="1"/>
          </p:cNvSpPr>
          <p:nvPr/>
        </p:nvSpPr>
        <p:spPr bwMode="auto">
          <a:xfrm>
            <a:off x="1260475" y="1898650"/>
            <a:ext cx="2058988" cy="1588"/>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2" name="Rectangle 532">
            <a:extLst>
              <a:ext uri="{FF2B5EF4-FFF2-40B4-BE49-F238E27FC236}">
                <a16:creationId xmlns:a16="http://schemas.microsoft.com/office/drawing/2014/main" id="{B6ADF501-713F-2D48-8341-B0F95A0F2536}"/>
              </a:ext>
            </a:extLst>
          </p:cNvPr>
          <p:cNvSpPr>
            <a:spLocks noChangeArrowheads="1"/>
          </p:cNvSpPr>
          <p:nvPr/>
        </p:nvSpPr>
        <p:spPr bwMode="auto">
          <a:xfrm>
            <a:off x="1260475" y="1898650"/>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3" name="Rectangle 533">
            <a:extLst>
              <a:ext uri="{FF2B5EF4-FFF2-40B4-BE49-F238E27FC236}">
                <a16:creationId xmlns:a16="http://schemas.microsoft.com/office/drawing/2014/main" id="{B4914860-CB37-2E47-9C48-7A7F34E5A4F0}"/>
              </a:ext>
            </a:extLst>
          </p:cNvPr>
          <p:cNvSpPr>
            <a:spLocks noChangeArrowheads="1"/>
          </p:cNvSpPr>
          <p:nvPr/>
        </p:nvSpPr>
        <p:spPr bwMode="auto">
          <a:xfrm>
            <a:off x="1260475" y="1924050"/>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4" name="Rectangle 534">
            <a:extLst>
              <a:ext uri="{FF2B5EF4-FFF2-40B4-BE49-F238E27FC236}">
                <a16:creationId xmlns:a16="http://schemas.microsoft.com/office/drawing/2014/main" id="{35A15C4C-9651-7F41-A80D-D0F9FBF9C23D}"/>
              </a:ext>
            </a:extLst>
          </p:cNvPr>
          <p:cNvSpPr>
            <a:spLocks noChangeArrowheads="1"/>
          </p:cNvSpPr>
          <p:nvPr/>
        </p:nvSpPr>
        <p:spPr bwMode="auto">
          <a:xfrm>
            <a:off x="1260475" y="1949450"/>
            <a:ext cx="2058988" cy="23813"/>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5" name="Rectangle 535">
            <a:extLst>
              <a:ext uri="{FF2B5EF4-FFF2-40B4-BE49-F238E27FC236}">
                <a16:creationId xmlns:a16="http://schemas.microsoft.com/office/drawing/2014/main" id="{5271A780-77AC-C147-8E74-6034EE46497D}"/>
              </a:ext>
            </a:extLst>
          </p:cNvPr>
          <p:cNvSpPr>
            <a:spLocks noChangeArrowheads="1"/>
          </p:cNvSpPr>
          <p:nvPr/>
        </p:nvSpPr>
        <p:spPr bwMode="auto">
          <a:xfrm>
            <a:off x="1260475" y="1973263"/>
            <a:ext cx="2058988" cy="25400"/>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6" name="Rectangle 536">
            <a:extLst>
              <a:ext uri="{FF2B5EF4-FFF2-40B4-BE49-F238E27FC236}">
                <a16:creationId xmlns:a16="http://schemas.microsoft.com/office/drawing/2014/main" id="{B592FACB-2CED-004A-983D-BB907D01DC43}"/>
              </a:ext>
            </a:extLst>
          </p:cNvPr>
          <p:cNvSpPr>
            <a:spLocks noChangeArrowheads="1"/>
          </p:cNvSpPr>
          <p:nvPr/>
        </p:nvSpPr>
        <p:spPr bwMode="auto">
          <a:xfrm>
            <a:off x="1260475" y="1998663"/>
            <a:ext cx="2058988"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7" name="Rectangle 537">
            <a:extLst>
              <a:ext uri="{FF2B5EF4-FFF2-40B4-BE49-F238E27FC236}">
                <a16:creationId xmlns:a16="http://schemas.microsoft.com/office/drawing/2014/main" id="{E9897616-F450-214D-9A70-CE53FB0F1F63}"/>
              </a:ext>
            </a:extLst>
          </p:cNvPr>
          <p:cNvSpPr>
            <a:spLocks noChangeArrowheads="1"/>
          </p:cNvSpPr>
          <p:nvPr/>
        </p:nvSpPr>
        <p:spPr bwMode="auto">
          <a:xfrm>
            <a:off x="1260475" y="2024063"/>
            <a:ext cx="2058988" cy="23812"/>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8" name="Rectangle 538">
            <a:extLst>
              <a:ext uri="{FF2B5EF4-FFF2-40B4-BE49-F238E27FC236}">
                <a16:creationId xmlns:a16="http://schemas.microsoft.com/office/drawing/2014/main" id="{2DCF3CB8-14AE-564A-9F1A-C36E36D80789}"/>
              </a:ext>
            </a:extLst>
          </p:cNvPr>
          <p:cNvSpPr>
            <a:spLocks noChangeArrowheads="1"/>
          </p:cNvSpPr>
          <p:nvPr/>
        </p:nvSpPr>
        <p:spPr bwMode="auto">
          <a:xfrm>
            <a:off x="1260475" y="2047875"/>
            <a:ext cx="2058988" cy="25400"/>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49" name="Rectangle 539">
            <a:extLst>
              <a:ext uri="{FF2B5EF4-FFF2-40B4-BE49-F238E27FC236}">
                <a16:creationId xmlns:a16="http://schemas.microsoft.com/office/drawing/2014/main" id="{727D48D8-83F4-3546-A46A-00694E563827}"/>
              </a:ext>
            </a:extLst>
          </p:cNvPr>
          <p:cNvSpPr>
            <a:spLocks noChangeArrowheads="1"/>
          </p:cNvSpPr>
          <p:nvPr/>
        </p:nvSpPr>
        <p:spPr bwMode="auto">
          <a:xfrm>
            <a:off x="1260475" y="2073275"/>
            <a:ext cx="2058988" cy="23813"/>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0" name="Rectangle 540">
            <a:extLst>
              <a:ext uri="{FF2B5EF4-FFF2-40B4-BE49-F238E27FC236}">
                <a16:creationId xmlns:a16="http://schemas.microsoft.com/office/drawing/2014/main" id="{F44CED1E-2FD3-4349-916C-D776E2819552}"/>
              </a:ext>
            </a:extLst>
          </p:cNvPr>
          <p:cNvSpPr>
            <a:spLocks noChangeArrowheads="1"/>
          </p:cNvSpPr>
          <p:nvPr/>
        </p:nvSpPr>
        <p:spPr bwMode="auto">
          <a:xfrm>
            <a:off x="1260475" y="2097088"/>
            <a:ext cx="2058988" cy="25400"/>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1" name="Rectangle 541">
            <a:extLst>
              <a:ext uri="{FF2B5EF4-FFF2-40B4-BE49-F238E27FC236}">
                <a16:creationId xmlns:a16="http://schemas.microsoft.com/office/drawing/2014/main" id="{AD70D6D9-AFE7-1340-8353-0D822595F788}"/>
              </a:ext>
            </a:extLst>
          </p:cNvPr>
          <p:cNvSpPr>
            <a:spLocks noChangeArrowheads="1"/>
          </p:cNvSpPr>
          <p:nvPr/>
        </p:nvSpPr>
        <p:spPr bwMode="auto">
          <a:xfrm>
            <a:off x="1260475" y="2122488"/>
            <a:ext cx="2058988"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2" name="Rectangle 542">
            <a:extLst>
              <a:ext uri="{FF2B5EF4-FFF2-40B4-BE49-F238E27FC236}">
                <a16:creationId xmlns:a16="http://schemas.microsoft.com/office/drawing/2014/main" id="{7BDA0C75-F1AF-D945-8C1B-74FC8EDFEA53}"/>
              </a:ext>
            </a:extLst>
          </p:cNvPr>
          <p:cNvSpPr>
            <a:spLocks noChangeArrowheads="1"/>
          </p:cNvSpPr>
          <p:nvPr/>
        </p:nvSpPr>
        <p:spPr bwMode="auto">
          <a:xfrm>
            <a:off x="1260475" y="2147888"/>
            <a:ext cx="2058988"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3" name="Rectangle 543">
            <a:extLst>
              <a:ext uri="{FF2B5EF4-FFF2-40B4-BE49-F238E27FC236}">
                <a16:creationId xmlns:a16="http://schemas.microsoft.com/office/drawing/2014/main" id="{908AD80E-34B2-F048-8675-2392099810BB}"/>
              </a:ext>
            </a:extLst>
          </p:cNvPr>
          <p:cNvSpPr>
            <a:spLocks noChangeArrowheads="1"/>
          </p:cNvSpPr>
          <p:nvPr/>
        </p:nvSpPr>
        <p:spPr bwMode="auto">
          <a:xfrm>
            <a:off x="1260475" y="2173288"/>
            <a:ext cx="2058988" cy="23812"/>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4" name="Rectangle 544">
            <a:extLst>
              <a:ext uri="{FF2B5EF4-FFF2-40B4-BE49-F238E27FC236}">
                <a16:creationId xmlns:a16="http://schemas.microsoft.com/office/drawing/2014/main" id="{25B8424B-CD11-DF41-880E-5A305BBE9304}"/>
              </a:ext>
            </a:extLst>
          </p:cNvPr>
          <p:cNvSpPr>
            <a:spLocks noChangeArrowheads="1"/>
          </p:cNvSpPr>
          <p:nvPr/>
        </p:nvSpPr>
        <p:spPr bwMode="auto">
          <a:xfrm>
            <a:off x="1260475" y="2197100"/>
            <a:ext cx="2058988" cy="25400"/>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5" name="Rectangle 545">
            <a:extLst>
              <a:ext uri="{FF2B5EF4-FFF2-40B4-BE49-F238E27FC236}">
                <a16:creationId xmlns:a16="http://schemas.microsoft.com/office/drawing/2014/main" id="{633E5841-D746-2045-A282-738023A74F01}"/>
              </a:ext>
            </a:extLst>
          </p:cNvPr>
          <p:cNvSpPr>
            <a:spLocks noChangeArrowheads="1"/>
          </p:cNvSpPr>
          <p:nvPr/>
        </p:nvSpPr>
        <p:spPr bwMode="auto">
          <a:xfrm>
            <a:off x="1260475" y="2222500"/>
            <a:ext cx="2058988" cy="23813"/>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6" name="Rectangle 546">
            <a:extLst>
              <a:ext uri="{FF2B5EF4-FFF2-40B4-BE49-F238E27FC236}">
                <a16:creationId xmlns:a16="http://schemas.microsoft.com/office/drawing/2014/main" id="{E030CBDF-49B9-6C4D-BCD0-93277DB1ECD0}"/>
              </a:ext>
            </a:extLst>
          </p:cNvPr>
          <p:cNvSpPr>
            <a:spLocks noChangeArrowheads="1"/>
          </p:cNvSpPr>
          <p:nvPr/>
        </p:nvSpPr>
        <p:spPr bwMode="auto">
          <a:xfrm>
            <a:off x="1260475" y="2246313"/>
            <a:ext cx="2058988" cy="25400"/>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7" name="Rectangle 547">
            <a:extLst>
              <a:ext uri="{FF2B5EF4-FFF2-40B4-BE49-F238E27FC236}">
                <a16:creationId xmlns:a16="http://schemas.microsoft.com/office/drawing/2014/main" id="{D6E1448E-5616-3941-A3CF-C22D4A295DAE}"/>
              </a:ext>
            </a:extLst>
          </p:cNvPr>
          <p:cNvSpPr>
            <a:spLocks noChangeArrowheads="1"/>
          </p:cNvSpPr>
          <p:nvPr/>
        </p:nvSpPr>
        <p:spPr bwMode="auto">
          <a:xfrm>
            <a:off x="1260475" y="2271713"/>
            <a:ext cx="2058988"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8" name="Rectangle 548">
            <a:extLst>
              <a:ext uri="{FF2B5EF4-FFF2-40B4-BE49-F238E27FC236}">
                <a16:creationId xmlns:a16="http://schemas.microsoft.com/office/drawing/2014/main" id="{2C6EE6A6-E68D-B44D-9227-F3508104C37D}"/>
              </a:ext>
            </a:extLst>
          </p:cNvPr>
          <p:cNvSpPr>
            <a:spLocks noChangeArrowheads="1"/>
          </p:cNvSpPr>
          <p:nvPr/>
        </p:nvSpPr>
        <p:spPr bwMode="auto">
          <a:xfrm>
            <a:off x="1260475" y="2297113"/>
            <a:ext cx="2058988" cy="23812"/>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59" name="Rectangle 549">
            <a:extLst>
              <a:ext uri="{FF2B5EF4-FFF2-40B4-BE49-F238E27FC236}">
                <a16:creationId xmlns:a16="http://schemas.microsoft.com/office/drawing/2014/main" id="{FD515DA9-6FAB-8942-AB56-CAC1C29AE014}"/>
              </a:ext>
            </a:extLst>
          </p:cNvPr>
          <p:cNvSpPr>
            <a:spLocks noChangeArrowheads="1"/>
          </p:cNvSpPr>
          <p:nvPr/>
        </p:nvSpPr>
        <p:spPr bwMode="auto">
          <a:xfrm>
            <a:off x="1260475" y="2320925"/>
            <a:ext cx="2058988"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0" name="Rectangle 550">
            <a:extLst>
              <a:ext uri="{FF2B5EF4-FFF2-40B4-BE49-F238E27FC236}">
                <a16:creationId xmlns:a16="http://schemas.microsoft.com/office/drawing/2014/main" id="{72A68E67-FAD5-D14D-8D84-EE856A7E3394}"/>
              </a:ext>
            </a:extLst>
          </p:cNvPr>
          <p:cNvSpPr>
            <a:spLocks noChangeArrowheads="1"/>
          </p:cNvSpPr>
          <p:nvPr/>
        </p:nvSpPr>
        <p:spPr bwMode="auto">
          <a:xfrm>
            <a:off x="1260475" y="2346325"/>
            <a:ext cx="2058988" cy="23813"/>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1" name="Rectangle 551">
            <a:extLst>
              <a:ext uri="{FF2B5EF4-FFF2-40B4-BE49-F238E27FC236}">
                <a16:creationId xmlns:a16="http://schemas.microsoft.com/office/drawing/2014/main" id="{118B7EF2-2914-6341-BF4B-CF5627E495A2}"/>
              </a:ext>
            </a:extLst>
          </p:cNvPr>
          <p:cNvSpPr>
            <a:spLocks noChangeArrowheads="1"/>
          </p:cNvSpPr>
          <p:nvPr/>
        </p:nvSpPr>
        <p:spPr bwMode="auto">
          <a:xfrm>
            <a:off x="1260475" y="2370138"/>
            <a:ext cx="2058988"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2" name="Rectangle 552">
            <a:extLst>
              <a:ext uri="{FF2B5EF4-FFF2-40B4-BE49-F238E27FC236}">
                <a16:creationId xmlns:a16="http://schemas.microsoft.com/office/drawing/2014/main" id="{9FA4C2E0-A212-5648-ABA0-AB078456539C}"/>
              </a:ext>
            </a:extLst>
          </p:cNvPr>
          <p:cNvSpPr>
            <a:spLocks noChangeArrowheads="1"/>
          </p:cNvSpPr>
          <p:nvPr/>
        </p:nvSpPr>
        <p:spPr bwMode="auto">
          <a:xfrm>
            <a:off x="1260475" y="2395538"/>
            <a:ext cx="2058988" cy="25400"/>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3" name="Rectangle 553">
            <a:extLst>
              <a:ext uri="{FF2B5EF4-FFF2-40B4-BE49-F238E27FC236}">
                <a16:creationId xmlns:a16="http://schemas.microsoft.com/office/drawing/2014/main" id="{10FDE091-FCE9-0845-B824-15EF3FAB0A97}"/>
              </a:ext>
            </a:extLst>
          </p:cNvPr>
          <p:cNvSpPr>
            <a:spLocks noChangeArrowheads="1"/>
          </p:cNvSpPr>
          <p:nvPr/>
        </p:nvSpPr>
        <p:spPr bwMode="auto">
          <a:xfrm>
            <a:off x="1260475" y="2420938"/>
            <a:ext cx="2058988"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4" name="Rectangle 554">
            <a:extLst>
              <a:ext uri="{FF2B5EF4-FFF2-40B4-BE49-F238E27FC236}">
                <a16:creationId xmlns:a16="http://schemas.microsoft.com/office/drawing/2014/main" id="{60001690-FB00-694F-8320-E91D7339394A}"/>
              </a:ext>
            </a:extLst>
          </p:cNvPr>
          <p:cNvSpPr>
            <a:spLocks noChangeArrowheads="1"/>
          </p:cNvSpPr>
          <p:nvPr/>
        </p:nvSpPr>
        <p:spPr bwMode="auto">
          <a:xfrm>
            <a:off x="1260475" y="2446338"/>
            <a:ext cx="2058988" cy="23812"/>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5" name="Rectangle 555">
            <a:extLst>
              <a:ext uri="{FF2B5EF4-FFF2-40B4-BE49-F238E27FC236}">
                <a16:creationId xmlns:a16="http://schemas.microsoft.com/office/drawing/2014/main" id="{113ABC5C-F223-2A42-818F-37B8470E67C2}"/>
              </a:ext>
            </a:extLst>
          </p:cNvPr>
          <p:cNvSpPr>
            <a:spLocks noChangeArrowheads="1"/>
          </p:cNvSpPr>
          <p:nvPr/>
        </p:nvSpPr>
        <p:spPr bwMode="auto">
          <a:xfrm>
            <a:off x="1260475" y="2470150"/>
            <a:ext cx="2058988" cy="25400"/>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6" name="Rectangle 556">
            <a:extLst>
              <a:ext uri="{FF2B5EF4-FFF2-40B4-BE49-F238E27FC236}">
                <a16:creationId xmlns:a16="http://schemas.microsoft.com/office/drawing/2014/main" id="{1A49C391-75F4-6848-865E-3772FAA81C68}"/>
              </a:ext>
            </a:extLst>
          </p:cNvPr>
          <p:cNvSpPr>
            <a:spLocks noChangeArrowheads="1"/>
          </p:cNvSpPr>
          <p:nvPr/>
        </p:nvSpPr>
        <p:spPr bwMode="auto">
          <a:xfrm>
            <a:off x="1260475" y="2495550"/>
            <a:ext cx="2058988" cy="23813"/>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7" name="Rectangle 557">
            <a:extLst>
              <a:ext uri="{FF2B5EF4-FFF2-40B4-BE49-F238E27FC236}">
                <a16:creationId xmlns:a16="http://schemas.microsoft.com/office/drawing/2014/main" id="{20F7D252-E094-2540-9097-52D62DBF5B38}"/>
              </a:ext>
            </a:extLst>
          </p:cNvPr>
          <p:cNvSpPr>
            <a:spLocks noChangeArrowheads="1"/>
          </p:cNvSpPr>
          <p:nvPr/>
        </p:nvSpPr>
        <p:spPr bwMode="auto">
          <a:xfrm>
            <a:off x="1260475" y="2519363"/>
            <a:ext cx="2058988" cy="25400"/>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8" name="Rectangle 558">
            <a:extLst>
              <a:ext uri="{FF2B5EF4-FFF2-40B4-BE49-F238E27FC236}">
                <a16:creationId xmlns:a16="http://schemas.microsoft.com/office/drawing/2014/main" id="{7A2A3103-3D02-8A4E-BC2C-A839A0EAD00A}"/>
              </a:ext>
            </a:extLst>
          </p:cNvPr>
          <p:cNvSpPr>
            <a:spLocks noChangeArrowheads="1"/>
          </p:cNvSpPr>
          <p:nvPr/>
        </p:nvSpPr>
        <p:spPr bwMode="auto">
          <a:xfrm>
            <a:off x="1260475" y="2544763"/>
            <a:ext cx="2058988" cy="25400"/>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69" name="Rectangle 559">
            <a:extLst>
              <a:ext uri="{FF2B5EF4-FFF2-40B4-BE49-F238E27FC236}">
                <a16:creationId xmlns:a16="http://schemas.microsoft.com/office/drawing/2014/main" id="{31D319E6-3D86-FC46-A78B-E1584AE68E4F}"/>
              </a:ext>
            </a:extLst>
          </p:cNvPr>
          <p:cNvSpPr>
            <a:spLocks noChangeArrowheads="1"/>
          </p:cNvSpPr>
          <p:nvPr/>
        </p:nvSpPr>
        <p:spPr bwMode="auto">
          <a:xfrm>
            <a:off x="1260475" y="2570163"/>
            <a:ext cx="2058988" cy="23812"/>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0" name="Rectangle 560">
            <a:extLst>
              <a:ext uri="{FF2B5EF4-FFF2-40B4-BE49-F238E27FC236}">
                <a16:creationId xmlns:a16="http://schemas.microsoft.com/office/drawing/2014/main" id="{F2DF45D0-E5CB-5141-A37C-64D699F3AE2D}"/>
              </a:ext>
            </a:extLst>
          </p:cNvPr>
          <p:cNvSpPr>
            <a:spLocks noChangeArrowheads="1"/>
          </p:cNvSpPr>
          <p:nvPr/>
        </p:nvSpPr>
        <p:spPr bwMode="auto">
          <a:xfrm>
            <a:off x="1260475" y="2593975"/>
            <a:ext cx="2058988" cy="25400"/>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1" name="Rectangle 561">
            <a:extLst>
              <a:ext uri="{FF2B5EF4-FFF2-40B4-BE49-F238E27FC236}">
                <a16:creationId xmlns:a16="http://schemas.microsoft.com/office/drawing/2014/main" id="{13803D4B-35B4-3640-8C51-069365EB9404}"/>
              </a:ext>
            </a:extLst>
          </p:cNvPr>
          <p:cNvSpPr>
            <a:spLocks noChangeArrowheads="1"/>
          </p:cNvSpPr>
          <p:nvPr/>
        </p:nvSpPr>
        <p:spPr bwMode="auto">
          <a:xfrm>
            <a:off x="1260475" y="2619375"/>
            <a:ext cx="2058988" cy="25400"/>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2" name="Rectangle 562">
            <a:extLst>
              <a:ext uri="{FF2B5EF4-FFF2-40B4-BE49-F238E27FC236}">
                <a16:creationId xmlns:a16="http://schemas.microsoft.com/office/drawing/2014/main" id="{5C2C0A03-4EE7-C042-B117-466B9132E5FD}"/>
              </a:ext>
            </a:extLst>
          </p:cNvPr>
          <p:cNvSpPr>
            <a:spLocks noChangeArrowheads="1"/>
          </p:cNvSpPr>
          <p:nvPr/>
        </p:nvSpPr>
        <p:spPr bwMode="auto">
          <a:xfrm>
            <a:off x="1260475" y="2644775"/>
            <a:ext cx="2058988"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3" name="Rectangle 563">
            <a:extLst>
              <a:ext uri="{FF2B5EF4-FFF2-40B4-BE49-F238E27FC236}">
                <a16:creationId xmlns:a16="http://schemas.microsoft.com/office/drawing/2014/main" id="{B830809C-BF40-A544-8DCC-FF2474B044A0}"/>
              </a:ext>
            </a:extLst>
          </p:cNvPr>
          <p:cNvSpPr>
            <a:spLocks noChangeArrowheads="1"/>
          </p:cNvSpPr>
          <p:nvPr/>
        </p:nvSpPr>
        <p:spPr bwMode="auto">
          <a:xfrm>
            <a:off x="1260475" y="2670175"/>
            <a:ext cx="2058988" cy="23813"/>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4" name="Rectangle 564">
            <a:extLst>
              <a:ext uri="{FF2B5EF4-FFF2-40B4-BE49-F238E27FC236}">
                <a16:creationId xmlns:a16="http://schemas.microsoft.com/office/drawing/2014/main" id="{5CD2363D-FC75-534C-AC87-E967F0B74AA2}"/>
              </a:ext>
            </a:extLst>
          </p:cNvPr>
          <p:cNvSpPr>
            <a:spLocks noChangeArrowheads="1"/>
          </p:cNvSpPr>
          <p:nvPr/>
        </p:nvSpPr>
        <p:spPr bwMode="auto">
          <a:xfrm>
            <a:off x="1260475" y="2693988"/>
            <a:ext cx="2058988" cy="25400"/>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5" name="Rectangle 565">
            <a:extLst>
              <a:ext uri="{FF2B5EF4-FFF2-40B4-BE49-F238E27FC236}">
                <a16:creationId xmlns:a16="http://schemas.microsoft.com/office/drawing/2014/main" id="{9C898867-450A-414F-891E-3980722782C0}"/>
              </a:ext>
            </a:extLst>
          </p:cNvPr>
          <p:cNvSpPr>
            <a:spLocks noChangeArrowheads="1"/>
          </p:cNvSpPr>
          <p:nvPr/>
        </p:nvSpPr>
        <p:spPr bwMode="auto">
          <a:xfrm>
            <a:off x="1260475" y="2719388"/>
            <a:ext cx="2058988" cy="23812"/>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6" name="Rectangle 566">
            <a:extLst>
              <a:ext uri="{FF2B5EF4-FFF2-40B4-BE49-F238E27FC236}">
                <a16:creationId xmlns:a16="http://schemas.microsoft.com/office/drawing/2014/main" id="{98F64D36-0CEE-6041-877A-4353052A1AAC}"/>
              </a:ext>
            </a:extLst>
          </p:cNvPr>
          <p:cNvSpPr>
            <a:spLocks noChangeArrowheads="1"/>
          </p:cNvSpPr>
          <p:nvPr/>
        </p:nvSpPr>
        <p:spPr bwMode="auto">
          <a:xfrm>
            <a:off x="1260475" y="2743200"/>
            <a:ext cx="2058988" cy="25400"/>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7" name="Rectangle 567">
            <a:extLst>
              <a:ext uri="{FF2B5EF4-FFF2-40B4-BE49-F238E27FC236}">
                <a16:creationId xmlns:a16="http://schemas.microsoft.com/office/drawing/2014/main" id="{2D1C6D48-252C-C047-9789-0DE05A6E0BDF}"/>
              </a:ext>
            </a:extLst>
          </p:cNvPr>
          <p:cNvSpPr>
            <a:spLocks noChangeArrowheads="1"/>
          </p:cNvSpPr>
          <p:nvPr/>
        </p:nvSpPr>
        <p:spPr bwMode="auto">
          <a:xfrm>
            <a:off x="1260475" y="2768600"/>
            <a:ext cx="2058988"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8" name="Rectangle 568">
            <a:extLst>
              <a:ext uri="{FF2B5EF4-FFF2-40B4-BE49-F238E27FC236}">
                <a16:creationId xmlns:a16="http://schemas.microsoft.com/office/drawing/2014/main" id="{6E017B99-5A9E-324A-A152-4D2DAF9C8E6D}"/>
              </a:ext>
            </a:extLst>
          </p:cNvPr>
          <p:cNvSpPr>
            <a:spLocks noChangeArrowheads="1"/>
          </p:cNvSpPr>
          <p:nvPr/>
        </p:nvSpPr>
        <p:spPr bwMode="auto">
          <a:xfrm>
            <a:off x="1260475" y="2794000"/>
            <a:ext cx="2058988" cy="23813"/>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79" name="Rectangle 569">
            <a:extLst>
              <a:ext uri="{FF2B5EF4-FFF2-40B4-BE49-F238E27FC236}">
                <a16:creationId xmlns:a16="http://schemas.microsoft.com/office/drawing/2014/main" id="{86373374-9EB2-4D4E-87EC-3DDD131C7149}"/>
              </a:ext>
            </a:extLst>
          </p:cNvPr>
          <p:cNvSpPr>
            <a:spLocks noChangeArrowheads="1"/>
          </p:cNvSpPr>
          <p:nvPr/>
        </p:nvSpPr>
        <p:spPr bwMode="auto">
          <a:xfrm>
            <a:off x="1260475" y="2817813"/>
            <a:ext cx="2058988" cy="25400"/>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0" name="Rectangle 570">
            <a:extLst>
              <a:ext uri="{FF2B5EF4-FFF2-40B4-BE49-F238E27FC236}">
                <a16:creationId xmlns:a16="http://schemas.microsoft.com/office/drawing/2014/main" id="{175F1CAF-E434-9441-BD3F-9DF093BFA30C}"/>
              </a:ext>
            </a:extLst>
          </p:cNvPr>
          <p:cNvSpPr>
            <a:spLocks noChangeArrowheads="1"/>
          </p:cNvSpPr>
          <p:nvPr/>
        </p:nvSpPr>
        <p:spPr bwMode="auto">
          <a:xfrm>
            <a:off x="1260475" y="2843213"/>
            <a:ext cx="2058988" cy="25400"/>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1" name="Rectangle 571">
            <a:extLst>
              <a:ext uri="{FF2B5EF4-FFF2-40B4-BE49-F238E27FC236}">
                <a16:creationId xmlns:a16="http://schemas.microsoft.com/office/drawing/2014/main" id="{FE5B63D8-7B07-1947-B6E4-B6073E6F6562}"/>
              </a:ext>
            </a:extLst>
          </p:cNvPr>
          <p:cNvSpPr>
            <a:spLocks noChangeArrowheads="1"/>
          </p:cNvSpPr>
          <p:nvPr/>
        </p:nvSpPr>
        <p:spPr bwMode="auto">
          <a:xfrm>
            <a:off x="1260475" y="2868613"/>
            <a:ext cx="2058988" cy="23812"/>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2" name="Rectangle 572">
            <a:extLst>
              <a:ext uri="{FF2B5EF4-FFF2-40B4-BE49-F238E27FC236}">
                <a16:creationId xmlns:a16="http://schemas.microsoft.com/office/drawing/2014/main" id="{838B37A3-01C0-BA4B-95A4-6F953705D7C4}"/>
              </a:ext>
            </a:extLst>
          </p:cNvPr>
          <p:cNvSpPr>
            <a:spLocks noChangeArrowheads="1"/>
          </p:cNvSpPr>
          <p:nvPr/>
        </p:nvSpPr>
        <p:spPr bwMode="auto">
          <a:xfrm>
            <a:off x="1260475" y="2892425"/>
            <a:ext cx="2058988" cy="25400"/>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3" name="Rectangle 573">
            <a:extLst>
              <a:ext uri="{FF2B5EF4-FFF2-40B4-BE49-F238E27FC236}">
                <a16:creationId xmlns:a16="http://schemas.microsoft.com/office/drawing/2014/main" id="{9681F201-F80F-A246-B2A4-325F0B9069AC}"/>
              </a:ext>
            </a:extLst>
          </p:cNvPr>
          <p:cNvSpPr>
            <a:spLocks noChangeArrowheads="1"/>
          </p:cNvSpPr>
          <p:nvPr/>
        </p:nvSpPr>
        <p:spPr bwMode="auto">
          <a:xfrm>
            <a:off x="1260475" y="2917825"/>
            <a:ext cx="2058988"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4" name="Rectangle 574">
            <a:extLst>
              <a:ext uri="{FF2B5EF4-FFF2-40B4-BE49-F238E27FC236}">
                <a16:creationId xmlns:a16="http://schemas.microsoft.com/office/drawing/2014/main" id="{18FB7551-100B-3C46-AEB3-11F7FAADBDF2}"/>
              </a:ext>
            </a:extLst>
          </p:cNvPr>
          <p:cNvSpPr>
            <a:spLocks noChangeArrowheads="1"/>
          </p:cNvSpPr>
          <p:nvPr/>
        </p:nvSpPr>
        <p:spPr bwMode="auto">
          <a:xfrm>
            <a:off x="1260475" y="2943225"/>
            <a:ext cx="2058988" cy="23813"/>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5" name="Rectangle 575">
            <a:extLst>
              <a:ext uri="{FF2B5EF4-FFF2-40B4-BE49-F238E27FC236}">
                <a16:creationId xmlns:a16="http://schemas.microsoft.com/office/drawing/2014/main" id="{CF1EC2FB-C3A3-9848-92F3-630BA55D2D3A}"/>
              </a:ext>
            </a:extLst>
          </p:cNvPr>
          <p:cNvSpPr>
            <a:spLocks noChangeArrowheads="1"/>
          </p:cNvSpPr>
          <p:nvPr/>
        </p:nvSpPr>
        <p:spPr bwMode="auto">
          <a:xfrm>
            <a:off x="1260475" y="2967038"/>
            <a:ext cx="2058988" cy="25400"/>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6" name="Rectangle 576">
            <a:extLst>
              <a:ext uri="{FF2B5EF4-FFF2-40B4-BE49-F238E27FC236}">
                <a16:creationId xmlns:a16="http://schemas.microsoft.com/office/drawing/2014/main" id="{C0A9098A-048F-2E4C-B5DF-7427697C058A}"/>
              </a:ext>
            </a:extLst>
          </p:cNvPr>
          <p:cNvSpPr>
            <a:spLocks noChangeArrowheads="1"/>
          </p:cNvSpPr>
          <p:nvPr/>
        </p:nvSpPr>
        <p:spPr bwMode="auto">
          <a:xfrm>
            <a:off x="1260475" y="2992438"/>
            <a:ext cx="2058988" cy="23812"/>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7" name="Rectangle 577">
            <a:extLst>
              <a:ext uri="{FF2B5EF4-FFF2-40B4-BE49-F238E27FC236}">
                <a16:creationId xmlns:a16="http://schemas.microsoft.com/office/drawing/2014/main" id="{C4B00840-30D3-3044-8D55-C02C528B984C}"/>
              </a:ext>
            </a:extLst>
          </p:cNvPr>
          <p:cNvSpPr>
            <a:spLocks noChangeArrowheads="1"/>
          </p:cNvSpPr>
          <p:nvPr/>
        </p:nvSpPr>
        <p:spPr bwMode="auto">
          <a:xfrm>
            <a:off x="1260475" y="3016250"/>
            <a:ext cx="2058988" cy="25400"/>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8" name="Rectangle 578">
            <a:extLst>
              <a:ext uri="{FF2B5EF4-FFF2-40B4-BE49-F238E27FC236}">
                <a16:creationId xmlns:a16="http://schemas.microsoft.com/office/drawing/2014/main" id="{6AE72BB7-ED8B-7D41-95D5-E913302DCFBE}"/>
              </a:ext>
            </a:extLst>
          </p:cNvPr>
          <p:cNvSpPr>
            <a:spLocks noChangeArrowheads="1"/>
          </p:cNvSpPr>
          <p:nvPr/>
        </p:nvSpPr>
        <p:spPr bwMode="auto">
          <a:xfrm>
            <a:off x="1260475" y="3041650"/>
            <a:ext cx="2058988" cy="25400"/>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89" name="Rectangle 579">
            <a:extLst>
              <a:ext uri="{FF2B5EF4-FFF2-40B4-BE49-F238E27FC236}">
                <a16:creationId xmlns:a16="http://schemas.microsoft.com/office/drawing/2014/main" id="{4DDA43E7-AAA2-4241-B5C0-AC762F03D0F4}"/>
              </a:ext>
            </a:extLst>
          </p:cNvPr>
          <p:cNvSpPr>
            <a:spLocks noChangeArrowheads="1"/>
          </p:cNvSpPr>
          <p:nvPr/>
        </p:nvSpPr>
        <p:spPr bwMode="auto">
          <a:xfrm>
            <a:off x="1260475" y="3067050"/>
            <a:ext cx="2058988"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90" name="Rectangle 580">
            <a:extLst>
              <a:ext uri="{FF2B5EF4-FFF2-40B4-BE49-F238E27FC236}">
                <a16:creationId xmlns:a16="http://schemas.microsoft.com/office/drawing/2014/main" id="{3850D176-3CD3-9D49-BFFE-C58F92A47F91}"/>
              </a:ext>
            </a:extLst>
          </p:cNvPr>
          <p:cNvSpPr>
            <a:spLocks noChangeArrowheads="1"/>
          </p:cNvSpPr>
          <p:nvPr/>
        </p:nvSpPr>
        <p:spPr bwMode="auto">
          <a:xfrm>
            <a:off x="1260475" y="3092450"/>
            <a:ext cx="2058988" cy="23813"/>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91" name="Rectangle 581">
            <a:extLst>
              <a:ext uri="{FF2B5EF4-FFF2-40B4-BE49-F238E27FC236}">
                <a16:creationId xmlns:a16="http://schemas.microsoft.com/office/drawing/2014/main" id="{84BB9DED-E9A5-234B-B508-7CB95D66A5FC}"/>
              </a:ext>
            </a:extLst>
          </p:cNvPr>
          <p:cNvSpPr>
            <a:spLocks noChangeArrowheads="1"/>
          </p:cNvSpPr>
          <p:nvPr/>
        </p:nvSpPr>
        <p:spPr bwMode="auto">
          <a:xfrm>
            <a:off x="1260475" y="3116263"/>
            <a:ext cx="2058988" cy="25400"/>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392" name="Freeform 582">
            <a:extLst>
              <a:ext uri="{FF2B5EF4-FFF2-40B4-BE49-F238E27FC236}">
                <a16:creationId xmlns:a16="http://schemas.microsoft.com/office/drawing/2014/main" id="{DB85855D-9375-2C47-948B-AED428289801}"/>
              </a:ext>
            </a:extLst>
          </p:cNvPr>
          <p:cNvSpPr>
            <a:spLocks/>
          </p:cNvSpPr>
          <p:nvPr/>
        </p:nvSpPr>
        <p:spPr bwMode="auto">
          <a:xfrm>
            <a:off x="1260475" y="1898650"/>
            <a:ext cx="2058988" cy="1243013"/>
          </a:xfrm>
          <a:custGeom>
            <a:avLst/>
            <a:gdLst>
              <a:gd name="T0" fmla="*/ 1030023 w 3890"/>
              <a:gd name="T1" fmla="*/ 1243013 h 2347"/>
              <a:gd name="T2" fmla="*/ 0 w 3890"/>
              <a:gd name="T3" fmla="*/ 1243013 h 2347"/>
              <a:gd name="T4" fmla="*/ 0 w 3890"/>
              <a:gd name="T5" fmla="*/ 0 h 2347"/>
              <a:gd name="T6" fmla="*/ 2058988 w 3890"/>
              <a:gd name="T7" fmla="*/ 0 h 2347"/>
              <a:gd name="T8" fmla="*/ 2058988 w 3890"/>
              <a:gd name="T9" fmla="*/ 1243013 h 2347"/>
              <a:gd name="T10" fmla="*/ 1030023 w 3890"/>
              <a:gd name="T11" fmla="*/ 1243013 h 23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0" h="2347">
                <a:moveTo>
                  <a:pt x="1946" y="2347"/>
                </a:moveTo>
                <a:lnTo>
                  <a:pt x="0" y="2347"/>
                </a:lnTo>
                <a:lnTo>
                  <a:pt x="0" y="0"/>
                </a:lnTo>
                <a:lnTo>
                  <a:pt x="3890" y="0"/>
                </a:lnTo>
                <a:lnTo>
                  <a:pt x="3890" y="2347"/>
                </a:lnTo>
                <a:lnTo>
                  <a:pt x="1946" y="23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393" name="Freeform 583">
            <a:extLst>
              <a:ext uri="{FF2B5EF4-FFF2-40B4-BE49-F238E27FC236}">
                <a16:creationId xmlns:a16="http://schemas.microsoft.com/office/drawing/2014/main" id="{9F08C0B7-1B4A-2540-81EB-FDB08478A032}"/>
              </a:ext>
            </a:extLst>
          </p:cNvPr>
          <p:cNvSpPr>
            <a:spLocks/>
          </p:cNvSpPr>
          <p:nvPr/>
        </p:nvSpPr>
        <p:spPr bwMode="auto">
          <a:xfrm>
            <a:off x="3135313" y="2482850"/>
            <a:ext cx="104775" cy="69850"/>
          </a:xfrm>
          <a:custGeom>
            <a:avLst/>
            <a:gdLst>
              <a:gd name="T0" fmla="*/ 104775 w 198"/>
              <a:gd name="T1" fmla="*/ 34925 h 132"/>
              <a:gd name="T2" fmla="*/ 0 w 198"/>
              <a:gd name="T3" fmla="*/ 69850 h 132"/>
              <a:gd name="T4" fmla="*/ 0 w 198"/>
              <a:gd name="T5" fmla="*/ 0 h 132"/>
              <a:gd name="T6" fmla="*/ 104775 w 198"/>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4" name="Freeform 584">
            <a:extLst>
              <a:ext uri="{FF2B5EF4-FFF2-40B4-BE49-F238E27FC236}">
                <a16:creationId xmlns:a16="http://schemas.microsoft.com/office/drawing/2014/main" id="{FE7A87A9-16BE-FC47-AB80-DF0F68BBE50A}"/>
              </a:ext>
            </a:extLst>
          </p:cNvPr>
          <p:cNvSpPr>
            <a:spLocks/>
          </p:cNvSpPr>
          <p:nvPr/>
        </p:nvSpPr>
        <p:spPr bwMode="auto">
          <a:xfrm>
            <a:off x="1441450" y="2509838"/>
            <a:ext cx="1714500" cy="17462"/>
          </a:xfrm>
          <a:custGeom>
            <a:avLst/>
            <a:gdLst>
              <a:gd name="T0" fmla="*/ 0 w 3242"/>
              <a:gd name="T1" fmla="*/ 1091 h 32"/>
              <a:gd name="T2" fmla="*/ 1714500 w 3242"/>
              <a:gd name="T3" fmla="*/ 0 h 32"/>
              <a:gd name="T4" fmla="*/ 1714500 w 3242"/>
              <a:gd name="T5" fmla="*/ 16371 h 32"/>
              <a:gd name="T6" fmla="*/ 0 w 3242"/>
              <a:gd name="T7" fmla="*/ 17462 h 32"/>
              <a:gd name="T8" fmla="*/ 0 w 3242"/>
              <a:gd name="T9" fmla="*/ 1091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2" h="32">
                <a:moveTo>
                  <a:pt x="0" y="2"/>
                </a:moveTo>
                <a:lnTo>
                  <a:pt x="3242" y="0"/>
                </a:lnTo>
                <a:lnTo>
                  <a:pt x="3242" y="30"/>
                </a:lnTo>
                <a:lnTo>
                  <a:pt x="0" y="3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5" name="Freeform 585">
            <a:extLst>
              <a:ext uri="{FF2B5EF4-FFF2-40B4-BE49-F238E27FC236}">
                <a16:creationId xmlns:a16="http://schemas.microsoft.com/office/drawing/2014/main" id="{5225AA64-C9DC-8643-88DF-FD50326A93BA}"/>
              </a:ext>
            </a:extLst>
          </p:cNvPr>
          <p:cNvSpPr>
            <a:spLocks/>
          </p:cNvSpPr>
          <p:nvPr/>
        </p:nvSpPr>
        <p:spPr bwMode="auto">
          <a:xfrm>
            <a:off x="1549400" y="2441575"/>
            <a:ext cx="22225" cy="77788"/>
          </a:xfrm>
          <a:custGeom>
            <a:avLst/>
            <a:gdLst>
              <a:gd name="T0" fmla="*/ 0 w 41"/>
              <a:gd name="T1" fmla="*/ 76211 h 148"/>
              <a:gd name="T2" fmla="*/ 6505 w 41"/>
              <a:gd name="T3" fmla="*/ 0 h 148"/>
              <a:gd name="T4" fmla="*/ 14094 w 41"/>
              <a:gd name="T5" fmla="*/ 1051 h 148"/>
              <a:gd name="T6" fmla="*/ 22225 w 41"/>
              <a:gd name="T7" fmla="*/ 1577 h 148"/>
              <a:gd name="T8" fmla="*/ 15720 w 41"/>
              <a:gd name="T9" fmla="*/ 77788 h 148"/>
              <a:gd name="T10" fmla="*/ 8131 w 41"/>
              <a:gd name="T11" fmla="*/ 77262 h 148"/>
              <a:gd name="T12" fmla="*/ 0 w 41"/>
              <a:gd name="T13" fmla="*/ 7621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48">
                <a:moveTo>
                  <a:pt x="0" y="145"/>
                </a:moveTo>
                <a:lnTo>
                  <a:pt x="12" y="0"/>
                </a:lnTo>
                <a:lnTo>
                  <a:pt x="26" y="2"/>
                </a:lnTo>
                <a:lnTo>
                  <a:pt x="41" y="3"/>
                </a:lnTo>
                <a:lnTo>
                  <a:pt x="29" y="148"/>
                </a:lnTo>
                <a:lnTo>
                  <a:pt x="15" y="147"/>
                </a:lnTo>
                <a:lnTo>
                  <a:pt x="0"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6" name="Freeform 586">
            <a:extLst>
              <a:ext uri="{FF2B5EF4-FFF2-40B4-BE49-F238E27FC236}">
                <a16:creationId xmlns:a16="http://schemas.microsoft.com/office/drawing/2014/main" id="{6DDC86C6-9F26-804D-B243-BE518A20FF45}"/>
              </a:ext>
            </a:extLst>
          </p:cNvPr>
          <p:cNvSpPr>
            <a:spLocks/>
          </p:cNvSpPr>
          <p:nvPr/>
        </p:nvSpPr>
        <p:spPr bwMode="auto">
          <a:xfrm>
            <a:off x="1555750" y="2435225"/>
            <a:ext cx="15875" cy="6350"/>
          </a:xfrm>
          <a:custGeom>
            <a:avLst/>
            <a:gdLst>
              <a:gd name="T0" fmla="*/ 7664 w 29"/>
              <a:gd name="T1" fmla="*/ 6350 h 14"/>
              <a:gd name="T2" fmla="*/ 0 w 29"/>
              <a:gd name="T3" fmla="*/ 5443 h 14"/>
              <a:gd name="T4" fmla="*/ 0 w 29"/>
              <a:gd name="T5" fmla="*/ 4536 h 14"/>
              <a:gd name="T6" fmla="*/ 547 w 29"/>
              <a:gd name="T7" fmla="*/ 3629 h 14"/>
              <a:gd name="T8" fmla="*/ 1095 w 29"/>
              <a:gd name="T9" fmla="*/ 2268 h 14"/>
              <a:gd name="T10" fmla="*/ 1642 w 29"/>
              <a:gd name="T11" fmla="*/ 1814 h 14"/>
              <a:gd name="T12" fmla="*/ 2737 w 29"/>
              <a:gd name="T13" fmla="*/ 907 h 14"/>
              <a:gd name="T14" fmla="*/ 4379 w 29"/>
              <a:gd name="T15" fmla="*/ 454 h 14"/>
              <a:gd name="T16" fmla="*/ 5474 w 29"/>
              <a:gd name="T17" fmla="*/ 0 h 14"/>
              <a:gd name="T18" fmla="*/ 7116 w 29"/>
              <a:gd name="T19" fmla="*/ 0 h 14"/>
              <a:gd name="T20" fmla="*/ 8211 w 29"/>
              <a:gd name="T21" fmla="*/ 0 h 14"/>
              <a:gd name="T22" fmla="*/ 9306 w 29"/>
              <a:gd name="T23" fmla="*/ 0 h 14"/>
              <a:gd name="T24" fmla="*/ 10948 w 29"/>
              <a:gd name="T25" fmla="*/ 454 h 14"/>
              <a:gd name="T26" fmla="*/ 12043 w 29"/>
              <a:gd name="T27" fmla="*/ 907 h 14"/>
              <a:gd name="T28" fmla="*/ 13138 w 29"/>
              <a:gd name="T29" fmla="*/ 1361 h 14"/>
              <a:gd name="T30" fmla="*/ 14233 w 29"/>
              <a:gd name="T31" fmla="*/ 2268 h 14"/>
              <a:gd name="T32" fmla="*/ 14780 w 29"/>
              <a:gd name="T33" fmla="*/ 3629 h 14"/>
              <a:gd name="T34" fmla="*/ 15328 w 29"/>
              <a:gd name="T35" fmla="*/ 4536 h 14"/>
              <a:gd name="T36" fmla="*/ 15875 w 29"/>
              <a:gd name="T37" fmla="*/ 5443 h 14"/>
              <a:gd name="T38" fmla="*/ 15875 w 29"/>
              <a:gd name="T39" fmla="*/ 6350 h 14"/>
              <a:gd name="T40" fmla="*/ 7664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14"/>
                </a:moveTo>
                <a:lnTo>
                  <a:pt x="0" y="12"/>
                </a:lnTo>
                <a:lnTo>
                  <a:pt x="0" y="10"/>
                </a:lnTo>
                <a:lnTo>
                  <a:pt x="1" y="8"/>
                </a:lnTo>
                <a:lnTo>
                  <a:pt x="2" y="5"/>
                </a:lnTo>
                <a:lnTo>
                  <a:pt x="3" y="4"/>
                </a:lnTo>
                <a:lnTo>
                  <a:pt x="5" y="2"/>
                </a:lnTo>
                <a:lnTo>
                  <a:pt x="8" y="1"/>
                </a:lnTo>
                <a:lnTo>
                  <a:pt x="10" y="0"/>
                </a:lnTo>
                <a:lnTo>
                  <a:pt x="13" y="0"/>
                </a:lnTo>
                <a:lnTo>
                  <a:pt x="15" y="0"/>
                </a:lnTo>
                <a:lnTo>
                  <a:pt x="17" y="0"/>
                </a:lnTo>
                <a:lnTo>
                  <a:pt x="20" y="1"/>
                </a:lnTo>
                <a:lnTo>
                  <a:pt x="22" y="2"/>
                </a:lnTo>
                <a:lnTo>
                  <a:pt x="24" y="3"/>
                </a:lnTo>
                <a:lnTo>
                  <a:pt x="26" y="5"/>
                </a:lnTo>
                <a:lnTo>
                  <a:pt x="27" y="8"/>
                </a:lnTo>
                <a:lnTo>
                  <a:pt x="28" y="10"/>
                </a:lnTo>
                <a:lnTo>
                  <a:pt x="29" y="12"/>
                </a:lnTo>
                <a:lnTo>
                  <a:pt x="29"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7" name="Freeform 587">
            <a:extLst>
              <a:ext uri="{FF2B5EF4-FFF2-40B4-BE49-F238E27FC236}">
                <a16:creationId xmlns:a16="http://schemas.microsoft.com/office/drawing/2014/main" id="{EC094717-5FB2-7A4C-AA6A-7C5D2A2DFCEC}"/>
              </a:ext>
            </a:extLst>
          </p:cNvPr>
          <p:cNvSpPr>
            <a:spLocks/>
          </p:cNvSpPr>
          <p:nvPr/>
        </p:nvSpPr>
        <p:spPr bwMode="auto">
          <a:xfrm>
            <a:off x="1555750" y="2441575"/>
            <a:ext cx="19050" cy="125413"/>
          </a:xfrm>
          <a:custGeom>
            <a:avLst/>
            <a:gdLst>
              <a:gd name="T0" fmla="*/ 16249 w 34"/>
              <a:gd name="T1" fmla="*/ 0 h 237"/>
              <a:gd name="T2" fmla="*/ 19050 w 34"/>
              <a:gd name="T3" fmla="*/ 124355 h 237"/>
              <a:gd name="T4" fmla="*/ 11206 w 34"/>
              <a:gd name="T5" fmla="*/ 125413 h 237"/>
              <a:gd name="T6" fmla="*/ 2241 w 34"/>
              <a:gd name="T7" fmla="*/ 125413 h 237"/>
              <a:gd name="T8" fmla="*/ 0 w 34"/>
              <a:gd name="T9" fmla="*/ 529 h 237"/>
              <a:gd name="T10" fmla="*/ 7844 w 34"/>
              <a:gd name="T11" fmla="*/ 0 h 237"/>
              <a:gd name="T12" fmla="*/ 16249 w 34"/>
              <a:gd name="T13" fmla="*/ 0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37">
                <a:moveTo>
                  <a:pt x="29" y="0"/>
                </a:moveTo>
                <a:lnTo>
                  <a:pt x="34" y="235"/>
                </a:lnTo>
                <a:lnTo>
                  <a:pt x="20" y="237"/>
                </a:lnTo>
                <a:lnTo>
                  <a:pt x="4" y="237"/>
                </a:lnTo>
                <a:lnTo>
                  <a:pt x="0" y="1"/>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8" name="Freeform 588">
            <a:extLst>
              <a:ext uri="{FF2B5EF4-FFF2-40B4-BE49-F238E27FC236}">
                <a16:creationId xmlns:a16="http://schemas.microsoft.com/office/drawing/2014/main" id="{7826B1BF-DB79-DB4E-B20E-E97925559DD5}"/>
              </a:ext>
            </a:extLst>
          </p:cNvPr>
          <p:cNvSpPr>
            <a:spLocks/>
          </p:cNvSpPr>
          <p:nvPr/>
        </p:nvSpPr>
        <p:spPr bwMode="auto">
          <a:xfrm>
            <a:off x="1558925" y="2566988"/>
            <a:ext cx="15875" cy="7937"/>
          </a:xfrm>
          <a:custGeom>
            <a:avLst/>
            <a:gdLst>
              <a:gd name="T0" fmla="*/ 8467 w 30"/>
              <a:gd name="T1" fmla="*/ 0 h 14"/>
              <a:gd name="T2" fmla="*/ 15875 w 30"/>
              <a:gd name="T3" fmla="*/ 567 h 14"/>
              <a:gd name="T4" fmla="*/ 15875 w 30"/>
              <a:gd name="T5" fmla="*/ 1701 h 14"/>
              <a:gd name="T6" fmla="*/ 15346 w 30"/>
              <a:gd name="T7" fmla="*/ 2835 h 14"/>
              <a:gd name="T8" fmla="*/ 14287 w 30"/>
              <a:gd name="T9" fmla="*/ 4535 h 14"/>
              <a:gd name="T10" fmla="*/ 13758 w 30"/>
              <a:gd name="T11" fmla="*/ 5102 h 14"/>
              <a:gd name="T12" fmla="*/ 12700 w 30"/>
              <a:gd name="T13" fmla="*/ 6236 h 14"/>
              <a:gd name="T14" fmla="*/ 11642 w 30"/>
              <a:gd name="T15" fmla="*/ 7370 h 14"/>
              <a:gd name="T16" fmla="*/ 10054 w 30"/>
              <a:gd name="T17" fmla="*/ 7937 h 14"/>
              <a:gd name="T18" fmla="*/ 8996 w 30"/>
              <a:gd name="T19" fmla="*/ 7937 h 14"/>
              <a:gd name="T20" fmla="*/ 7408 w 30"/>
              <a:gd name="T21" fmla="*/ 7937 h 14"/>
              <a:gd name="T22" fmla="*/ 6350 w 30"/>
              <a:gd name="T23" fmla="*/ 7937 h 14"/>
              <a:gd name="T24" fmla="*/ 4763 w 30"/>
              <a:gd name="T25" fmla="*/ 7370 h 14"/>
              <a:gd name="T26" fmla="*/ 3704 w 30"/>
              <a:gd name="T27" fmla="*/ 6236 h 14"/>
              <a:gd name="T28" fmla="*/ 2646 w 30"/>
              <a:gd name="T29" fmla="*/ 5669 h 14"/>
              <a:gd name="T30" fmla="*/ 1588 w 30"/>
              <a:gd name="T31" fmla="*/ 4535 h 14"/>
              <a:gd name="T32" fmla="*/ 529 w 30"/>
              <a:gd name="T33" fmla="*/ 2835 h 14"/>
              <a:gd name="T34" fmla="*/ 529 w 30"/>
              <a:gd name="T35" fmla="*/ 1701 h 14"/>
              <a:gd name="T36" fmla="*/ 0 w 30"/>
              <a:gd name="T37" fmla="*/ 567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1"/>
                </a:lnTo>
                <a:lnTo>
                  <a:pt x="30" y="3"/>
                </a:lnTo>
                <a:lnTo>
                  <a:pt x="29" y="5"/>
                </a:lnTo>
                <a:lnTo>
                  <a:pt x="27" y="8"/>
                </a:lnTo>
                <a:lnTo>
                  <a:pt x="26" y="9"/>
                </a:lnTo>
                <a:lnTo>
                  <a:pt x="24" y="11"/>
                </a:lnTo>
                <a:lnTo>
                  <a:pt x="22" y="13"/>
                </a:lnTo>
                <a:lnTo>
                  <a:pt x="19" y="14"/>
                </a:lnTo>
                <a:lnTo>
                  <a:pt x="17" y="14"/>
                </a:lnTo>
                <a:lnTo>
                  <a:pt x="14" y="14"/>
                </a:lnTo>
                <a:lnTo>
                  <a:pt x="12" y="14"/>
                </a:lnTo>
                <a:lnTo>
                  <a:pt x="9" y="13"/>
                </a:lnTo>
                <a:lnTo>
                  <a:pt x="7" y="11"/>
                </a:lnTo>
                <a:lnTo>
                  <a:pt x="5" y="10"/>
                </a:lnTo>
                <a:lnTo>
                  <a:pt x="3" y="8"/>
                </a:lnTo>
                <a:lnTo>
                  <a:pt x="1" y="5"/>
                </a:lnTo>
                <a:lnTo>
                  <a:pt x="1" y="3"/>
                </a:lnTo>
                <a:lnTo>
                  <a:pt x="0" y="1"/>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399" name="Freeform 589">
            <a:extLst>
              <a:ext uri="{FF2B5EF4-FFF2-40B4-BE49-F238E27FC236}">
                <a16:creationId xmlns:a16="http://schemas.microsoft.com/office/drawing/2014/main" id="{8DADB095-BC89-5C41-A328-086B09E06941}"/>
              </a:ext>
            </a:extLst>
          </p:cNvPr>
          <p:cNvSpPr>
            <a:spLocks/>
          </p:cNvSpPr>
          <p:nvPr/>
        </p:nvSpPr>
        <p:spPr bwMode="auto">
          <a:xfrm>
            <a:off x="1558925" y="2416175"/>
            <a:ext cx="26988" cy="152400"/>
          </a:xfrm>
          <a:custGeom>
            <a:avLst/>
            <a:gdLst>
              <a:gd name="T0" fmla="*/ 0 w 51"/>
              <a:gd name="T1" fmla="*/ 150813 h 288"/>
              <a:gd name="T2" fmla="*/ 11642 w 51"/>
              <a:gd name="T3" fmla="*/ 0 h 288"/>
              <a:gd name="T4" fmla="*/ 19580 w 51"/>
              <a:gd name="T5" fmla="*/ 529 h 288"/>
              <a:gd name="T6" fmla="*/ 26988 w 51"/>
              <a:gd name="T7" fmla="*/ 1588 h 288"/>
              <a:gd name="T8" fmla="*/ 15875 w 51"/>
              <a:gd name="T9" fmla="*/ 152400 h 288"/>
              <a:gd name="T10" fmla="*/ 8467 w 51"/>
              <a:gd name="T11" fmla="*/ 151871 h 288"/>
              <a:gd name="T12" fmla="*/ 0 w 51"/>
              <a:gd name="T13" fmla="*/ 150813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88">
                <a:moveTo>
                  <a:pt x="0" y="285"/>
                </a:moveTo>
                <a:lnTo>
                  <a:pt x="22" y="0"/>
                </a:lnTo>
                <a:lnTo>
                  <a:pt x="37" y="1"/>
                </a:lnTo>
                <a:lnTo>
                  <a:pt x="51" y="3"/>
                </a:lnTo>
                <a:lnTo>
                  <a:pt x="30" y="288"/>
                </a:lnTo>
                <a:lnTo>
                  <a:pt x="16" y="287"/>
                </a:lnTo>
                <a:lnTo>
                  <a:pt x="0" y="2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0" name="Freeform 590">
            <a:extLst>
              <a:ext uri="{FF2B5EF4-FFF2-40B4-BE49-F238E27FC236}">
                <a16:creationId xmlns:a16="http://schemas.microsoft.com/office/drawing/2014/main" id="{A2F5F430-7392-2C4F-A752-4A8499AD899C}"/>
              </a:ext>
            </a:extLst>
          </p:cNvPr>
          <p:cNvSpPr>
            <a:spLocks/>
          </p:cNvSpPr>
          <p:nvPr/>
        </p:nvSpPr>
        <p:spPr bwMode="auto">
          <a:xfrm>
            <a:off x="1570038" y="2408238"/>
            <a:ext cx="15875" cy="7937"/>
          </a:xfrm>
          <a:custGeom>
            <a:avLst/>
            <a:gdLst>
              <a:gd name="T0" fmla="*/ 8211 w 29"/>
              <a:gd name="T1" fmla="*/ 7937 h 14"/>
              <a:gd name="T2" fmla="*/ 0 w 29"/>
              <a:gd name="T3" fmla="*/ 7370 h 14"/>
              <a:gd name="T4" fmla="*/ 547 w 29"/>
              <a:gd name="T5" fmla="*/ 6236 h 14"/>
              <a:gd name="T6" fmla="*/ 547 w 29"/>
              <a:gd name="T7" fmla="*/ 4535 h 14"/>
              <a:gd name="T8" fmla="*/ 1642 w 29"/>
              <a:gd name="T9" fmla="*/ 3402 h 14"/>
              <a:gd name="T10" fmla="*/ 2190 w 29"/>
              <a:gd name="T11" fmla="*/ 2835 h 14"/>
              <a:gd name="T12" fmla="*/ 3832 w 29"/>
              <a:gd name="T13" fmla="*/ 1701 h 14"/>
              <a:gd name="T14" fmla="*/ 4379 w 29"/>
              <a:gd name="T15" fmla="*/ 567 h 14"/>
              <a:gd name="T16" fmla="*/ 5474 w 29"/>
              <a:gd name="T17" fmla="*/ 0 h 14"/>
              <a:gd name="T18" fmla="*/ 7664 w 29"/>
              <a:gd name="T19" fmla="*/ 0 h 14"/>
              <a:gd name="T20" fmla="*/ 8759 w 29"/>
              <a:gd name="T21" fmla="*/ 0 h 14"/>
              <a:gd name="T22" fmla="*/ 9853 w 29"/>
              <a:gd name="T23" fmla="*/ 0 h 14"/>
              <a:gd name="T24" fmla="*/ 11496 w 29"/>
              <a:gd name="T25" fmla="*/ 567 h 14"/>
              <a:gd name="T26" fmla="*/ 12591 w 29"/>
              <a:gd name="T27" fmla="*/ 1701 h 14"/>
              <a:gd name="T28" fmla="*/ 13685 w 29"/>
              <a:gd name="T29" fmla="*/ 2268 h 14"/>
              <a:gd name="T30" fmla="*/ 14780 w 29"/>
              <a:gd name="T31" fmla="*/ 3402 h 14"/>
              <a:gd name="T32" fmla="*/ 15328 w 29"/>
              <a:gd name="T33" fmla="*/ 4535 h 14"/>
              <a:gd name="T34" fmla="*/ 15875 w 29"/>
              <a:gd name="T35" fmla="*/ 6236 h 14"/>
              <a:gd name="T36" fmla="*/ 15875 w 29"/>
              <a:gd name="T37" fmla="*/ 7370 h 14"/>
              <a:gd name="T38" fmla="*/ 15875 w 29"/>
              <a:gd name="T39" fmla="*/ 7937 h 14"/>
              <a:gd name="T40" fmla="*/ 8211 w 29"/>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14"/>
                </a:moveTo>
                <a:lnTo>
                  <a:pt x="0" y="13"/>
                </a:lnTo>
                <a:lnTo>
                  <a:pt x="1" y="11"/>
                </a:lnTo>
                <a:lnTo>
                  <a:pt x="1" y="8"/>
                </a:lnTo>
                <a:lnTo>
                  <a:pt x="3" y="6"/>
                </a:lnTo>
                <a:lnTo>
                  <a:pt x="4" y="5"/>
                </a:lnTo>
                <a:lnTo>
                  <a:pt x="7" y="3"/>
                </a:lnTo>
                <a:lnTo>
                  <a:pt x="8" y="1"/>
                </a:lnTo>
                <a:lnTo>
                  <a:pt x="10" y="0"/>
                </a:lnTo>
                <a:lnTo>
                  <a:pt x="14" y="0"/>
                </a:lnTo>
                <a:lnTo>
                  <a:pt x="16" y="0"/>
                </a:lnTo>
                <a:lnTo>
                  <a:pt x="18" y="0"/>
                </a:lnTo>
                <a:lnTo>
                  <a:pt x="21" y="1"/>
                </a:lnTo>
                <a:lnTo>
                  <a:pt x="23" y="3"/>
                </a:lnTo>
                <a:lnTo>
                  <a:pt x="25" y="4"/>
                </a:lnTo>
                <a:lnTo>
                  <a:pt x="27" y="6"/>
                </a:lnTo>
                <a:lnTo>
                  <a:pt x="28" y="8"/>
                </a:lnTo>
                <a:lnTo>
                  <a:pt x="29" y="11"/>
                </a:lnTo>
                <a:lnTo>
                  <a:pt x="29" y="13"/>
                </a:lnTo>
                <a:lnTo>
                  <a:pt x="29"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1" name="Freeform 591">
            <a:extLst>
              <a:ext uri="{FF2B5EF4-FFF2-40B4-BE49-F238E27FC236}">
                <a16:creationId xmlns:a16="http://schemas.microsoft.com/office/drawing/2014/main" id="{733B7F6D-30F3-AD43-8F90-86C95335D136}"/>
              </a:ext>
            </a:extLst>
          </p:cNvPr>
          <p:cNvSpPr>
            <a:spLocks/>
          </p:cNvSpPr>
          <p:nvPr/>
        </p:nvSpPr>
        <p:spPr bwMode="auto">
          <a:xfrm>
            <a:off x="1570038" y="2416175"/>
            <a:ext cx="15875" cy="195263"/>
          </a:xfrm>
          <a:custGeom>
            <a:avLst/>
            <a:gdLst>
              <a:gd name="T0" fmla="*/ 15875 w 29"/>
              <a:gd name="T1" fmla="*/ 0 h 370"/>
              <a:gd name="T2" fmla="*/ 15875 w 29"/>
              <a:gd name="T3" fmla="*/ 195263 h 370"/>
              <a:gd name="T4" fmla="*/ 8211 w 29"/>
              <a:gd name="T5" fmla="*/ 195263 h 370"/>
              <a:gd name="T6" fmla="*/ 0 w 29"/>
              <a:gd name="T7" fmla="*/ 195263 h 370"/>
              <a:gd name="T8" fmla="*/ 0 w 29"/>
              <a:gd name="T9" fmla="*/ 0 h 370"/>
              <a:gd name="T10" fmla="*/ 8211 w 29"/>
              <a:gd name="T11" fmla="*/ 0 h 370"/>
              <a:gd name="T12" fmla="*/ 15875 w 29"/>
              <a:gd name="T13" fmla="*/ 0 h 3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70">
                <a:moveTo>
                  <a:pt x="29" y="0"/>
                </a:moveTo>
                <a:lnTo>
                  <a:pt x="29" y="370"/>
                </a:lnTo>
                <a:lnTo>
                  <a:pt x="15" y="370"/>
                </a:lnTo>
                <a:lnTo>
                  <a:pt x="0" y="370"/>
                </a:lnTo>
                <a:lnTo>
                  <a:pt x="0" y="0"/>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2" name="Freeform 592">
            <a:extLst>
              <a:ext uri="{FF2B5EF4-FFF2-40B4-BE49-F238E27FC236}">
                <a16:creationId xmlns:a16="http://schemas.microsoft.com/office/drawing/2014/main" id="{FD733268-7D87-2644-9C44-2A079F8AFCB5}"/>
              </a:ext>
            </a:extLst>
          </p:cNvPr>
          <p:cNvSpPr>
            <a:spLocks/>
          </p:cNvSpPr>
          <p:nvPr/>
        </p:nvSpPr>
        <p:spPr bwMode="auto">
          <a:xfrm>
            <a:off x="1570038" y="2611438"/>
            <a:ext cx="15875" cy="9525"/>
          </a:xfrm>
          <a:custGeom>
            <a:avLst/>
            <a:gdLst>
              <a:gd name="T0" fmla="*/ 8211 w 29"/>
              <a:gd name="T1" fmla="*/ 0 h 16"/>
              <a:gd name="T2" fmla="*/ 15875 w 29"/>
              <a:gd name="T3" fmla="*/ 1191 h 16"/>
              <a:gd name="T4" fmla="*/ 15875 w 29"/>
              <a:gd name="T5" fmla="*/ 2381 h 16"/>
              <a:gd name="T6" fmla="*/ 15328 w 29"/>
              <a:gd name="T7" fmla="*/ 3572 h 16"/>
              <a:gd name="T8" fmla="*/ 14780 w 29"/>
              <a:gd name="T9" fmla="*/ 5358 h 16"/>
              <a:gd name="T10" fmla="*/ 13685 w 29"/>
              <a:gd name="T11" fmla="*/ 6548 h 16"/>
              <a:gd name="T12" fmla="*/ 12591 w 29"/>
              <a:gd name="T13" fmla="*/ 7144 h 16"/>
              <a:gd name="T14" fmla="*/ 11496 w 29"/>
              <a:gd name="T15" fmla="*/ 8930 h 16"/>
              <a:gd name="T16" fmla="*/ 9853 w 29"/>
              <a:gd name="T17" fmla="*/ 8930 h 16"/>
              <a:gd name="T18" fmla="*/ 8759 w 29"/>
              <a:gd name="T19" fmla="*/ 9525 h 16"/>
              <a:gd name="T20" fmla="*/ 7664 w 29"/>
              <a:gd name="T21" fmla="*/ 9525 h 16"/>
              <a:gd name="T22" fmla="*/ 6022 w 29"/>
              <a:gd name="T23" fmla="*/ 9525 h 16"/>
              <a:gd name="T24" fmla="*/ 4927 w 29"/>
              <a:gd name="T25" fmla="*/ 8930 h 16"/>
              <a:gd name="T26" fmla="*/ 3832 w 29"/>
              <a:gd name="T27" fmla="*/ 7739 h 16"/>
              <a:gd name="T28" fmla="*/ 2190 w 29"/>
              <a:gd name="T29" fmla="*/ 6548 h 16"/>
              <a:gd name="T30" fmla="*/ 1642 w 29"/>
              <a:gd name="T31" fmla="*/ 5953 h 16"/>
              <a:gd name="T32" fmla="*/ 1095 w 29"/>
              <a:gd name="T33" fmla="*/ 4167 h 16"/>
              <a:gd name="T34" fmla="*/ 547 w 29"/>
              <a:gd name="T35" fmla="*/ 2977 h 16"/>
              <a:gd name="T36" fmla="*/ 0 w 29"/>
              <a:gd name="T37" fmla="*/ 1786 h 16"/>
              <a:gd name="T38" fmla="*/ 0 w 29"/>
              <a:gd name="T39" fmla="*/ 0 h 16"/>
              <a:gd name="T40" fmla="*/ 8211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5" y="0"/>
                </a:moveTo>
                <a:lnTo>
                  <a:pt x="29" y="2"/>
                </a:lnTo>
                <a:lnTo>
                  <a:pt x="29" y="4"/>
                </a:lnTo>
                <a:lnTo>
                  <a:pt x="28" y="6"/>
                </a:lnTo>
                <a:lnTo>
                  <a:pt x="27" y="9"/>
                </a:lnTo>
                <a:lnTo>
                  <a:pt x="25" y="11"/>
                </a:lnTo>
                <a:lnTo>
                  <a:pt x="23" y="12"/>
                </a:lnTo>
                <a:lnTo>
                  <a:pt x="21" y="15"/>
                </a:lnTo>
                <a:lnTo>
                  <a:pt x="18" y="15"/>
                </a:lnTo>
                <a:lnTo>
                  <a:pt x="16" y="16"/>
                </a:lnTo>
                <a:lnTo>
                  <a:pt x="14" y="16"/>
                </a:lnTo>
                <a:lnTo>
                  <a:pt x="11" y="16"/>
                </a:lnTo>
                <a:lnTo>
                  <a:pt x="9" y="15"/>
                </a:lnTo>
                <a:lnTo>
                  <a:pt x="7" y="13"/>
                </a:lnTo>
                <a:lnTo>
                  <a:pt x="4" y="11"/>
                </a:lnTo>
                <a:lnTo>
                  <a:pt x="3" y="10"/>
                </a:lnTo>
                <a:lnTo>
                  <a:pt x="2" y="7"/>
                </a:lnTo>
                <a:lnTo>
                  <a:pt x="1" y="5"/>
                </a:lnTo>
                <a:lnTo>
                  <a:pt x="0" y="3"/>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3" name="Freeform 593">
            <a:extLst>
              <a:ext uri="{FF2B5EF4-FFF2-40B4-BE49-F238E27FC236}">
                <a16:creationId xmlns:a16="http://schemas.microsoft.com/office/drawing/2014/main" id="{6E2E9B71-66E0-3F4D-9F2D-E7CA5A33BA6B}"/>
              </a:ext>
            </a:extLst>
          </p:cNvPr>
          <p:cNvSpPr>
            <a:spLocks/>
          </p:cNvSpPr>
          <p:nvPr/>
        </p:nvSpPr>
        <p:spPr bwMode="auto">
          <a:xfrm>
            <a:off x="1570038" y="2322513"/>
            <a:ext cx="34925" cy="290512"/>
          </a:xfrm>
          <a:custGeom>
            <a:avLst/>
            <a:gdLst>
              <a:gd name="T0" fmla="*/ 0 w 67"/>
              <a:gd name="T1" fmla="*/ 289456 h 550"/>
              <a:gd name="T2" fmla="*/ 19287 w 67"/>
              <a:gd name="T3" fmla="*/ 0 h 550"/>
              <a:gd name="T4" fmla="*/ 27627 w 67"/>
              <a:gd name="T5" fmla="*/ 1056 h 550"/>
              <a:gd name="T6" fmla="*/ 34925 w 67"/>
              <a:gd name="T7" fmla="*/ 1585 h 550"/>
              <a:gd name="T8" fmla="*/ 15117 w 67"/>
              <a:gd name="T9" fmla="*/ 290512 h 550"/>
              <a:gd name="T10" fmla="*/ 7819 w 67"/>
              <a:gd name="T11" fmla="*/ 289456 h 550"/>
              <a:gd name="T12" fmla="*/ 0 w 67"/>
              <a:gd name="T13" fmla="*/ 289456 h 5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550">
                <a:moveTo>
                  <a:pt x="0" y="548"/>
                </a:moveTo>
                <a:lnTo>
                  <a:pt x="37" y="0"/>
                </a:lnTo>
                <a:lnTo>
                  <a:pt x="53" y="2"/>
                </a:lnTo>
                <a:lnTo>
                  <a:pt x="67" y="3"/>
                </a:lnTo>
                <a:lnTo>
                  <a:pt x="29" y="550"/>
                </a:lnTo>
                <a:lnTo>
                  <a:pt x="15" y="548"/>
                </a:lnTo>
                <a:lnTo>
                  <a:pt x="0" y="5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4" name="Freeform 594">
            <a:extLst>
              <a:ext uri="{FF2B5EF4-FFF2-40B4-BE49-F238E27FC236}">
                <a16:creationId xmlns:a16="http://schemas.microsoft.com/office/drawing/2014/main" id="{E655494A-3EB6-F14C-AF11-5233475E45FC}"/>
              </a:ext>
            </a:extLst>
          </p:cNvPr>
          <p:cNvSpPr>
            <a:spLocks/>
          </p:cNvSpPr>
          <p:nvPr/>
        </p:nvSpPr>
        <p:spPr bwMode="auto">
          <a:xfrm>
            <a:off x="1589088" y="2314575"/>
            <a:ext cx="15875" cy="7938"/>
          </a:xfrm>
          <a:custGeom>
            <a:avLst/>
            <a:gdLst>
              <a:gd name="T0" fmla="*/ 8467 w 30"/>
              <a:gd name="T1" fmla="*/ 7938 h 15"/>
              <a:gd name="T2" fmla="*/ 0 w 30"/>
              <a:gd name="T3" fmla="*/ 6880 h 15"/>
              <a:gd name="T4" fmla="*/ 529 w 30"/>
              <a:gd name="T5" fmla="*/ 5821 h 15"/>
              <a:gd name="T6" fmla="*/ 529 w 30"/>
              <a:gd name="T7" fmla="*/ 4763 h 15"/>
              <a:gd name="T8" fmla="*/ 2117 w 30"/>
              <a:gd name="T9" fmla="*/ 3175 h 15"/>
              <a:gd name="T10" fmla="*/ 2646 w 30"/>
              <a:gd name="T11" fmla="*/ 2117 h 15"/>
              <a:gd name="T12" fmla="*/ 3704 w 30"/>
              <a:gd name="T13" fmla="*/ 1588 h 15"/>
              <a:gd name="T14" fmla="*/ 4233 w 30"/>
              <a:gd name="T15" fmla="*/ 1058 h 15"/>
              <a:gd name="T16" fmla="*/ 5821 w 30"/>
              <a:gd name="T17" fmla="*/ 0 h 15"/>
              <a:gd name="T18" fmla="*/ 7408 w 30"/>
              <a:gd name="T19" fmla="*/ 0 h 15"/>
              <a:gd name="T20" fmla="*/ 8996 w 30"/>
              <a:gd name="T21" fmla="*/ 0 h 15"/>
              <a:gd name="T22" fmla="*/ 10054 w 30"/>
              <a:gd name="T23" fmla="*/ 0 h 15"/>
              <a:gd name="T24" fmla="*/ 11113 w 30"/>
              <a:gd name="T25" fmla="*/ 1058 h 15"/>
              <a:gd name="T26" fmla="*/ 12700 w 30"/>
              <a:gd name="T27" fmla="*/ 1588 h 15"/>
              <a:gd name="T28" fmla="*/ 13758 w 30"/>
              <a:gd name="T29" fmla="*/ 2117 h 15"/>
              <a:gd name="T30" fmla="*/ 14287 w 30"/>
              <a:gd name="T31" fmla="*/ 3175 h 15"/>
              <a:gd name="T32" fmla="*/ 15346 w 30"/>
              <a:gd name="T33" fmla="*/ 4763 h 15"/>
              <a:gd name="T34" fmla="*/ 15875 w 30"/>
              <a:gd name="T35" fmla="*/ 5821 h 15"/>
              <a:gd name="T36" fmla="*/ 15875 w 30"/>
              <a:gd name="T37" fmla="*/ 6880 h 15"/>
              <a:gd name="T38" fmla="*/ 15875 w 30"/>
              <a:gd name="T39" fmla="*/ 7938 h 15"/>
              <a:gd name="T40" fmla="*/ 8467 w 30"/>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6" y="15"/>
                </a:moveTo>
                <a:lnTo>
                  <a:pt x="0" y="13"/>
                </a:lnTo>
                <a:lnTo>
                  <a:pt x="1" y="11"/>
                </a:lnTo>
                <a:lnTo>
                  <a:pt x="1" y="9"/>
                </a:lnTo>
                <a:lnTo>
                  <a:pt x="4" y="6"/>
                </a:lnTo>
                <a:lnTo>
                  <a:pt x="5" y="4"/>
                </a:lnTo>
                <a:lnTo>
                  <a:pt x="7" y="3"/>
                </a:lnTo>
                <a:lnTo>
                  <a:pt x="8" y="2"/>
                </a:lnTo>
                <a:lnTo>
                  <a:pt x="11" y="0"/>
                </a:lnTo>
                <a:lnTo>
                  <a:pt x="14" y="0"/>
                </a:lnTo>
                <a:lnTo>
                  <a:pt x="17" y="0"/>
                </a:lnTo>
                <a:lnTo>
                  <a:pt x="19" y="0"/>
                </a:lnTo>
                <a:lnTo>
                  <a:pt x="21" y="2"/>
                </a:lnTo>
                <a:lnTo>
                  <a:pt x="24" y="3"/>
                </a:lnTo>
                <a:lnTo>
                  <a:pt x="26" y="4"/>
                </a:lnTo>
                <a:lnTo>
                  <a:pt x="27" y="6"/>
                </a:lnTo>
                <a:lnTo>
                  <a:pt x="29" y="9"/>
                </a:lnTo>
                <a:lnTo>
                  <a:pt x="30" y="11"/>
                </a:lnTo>
                <a:lnTo>
                  <a:pt x="30" y="13"/>
                </a:lnTo>
                <a:lnTo>
                  <a:pt x="30" y="15"/>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5" name="Freeform 595">
            <a:extLst>
              <a:ext uri="{FF2B5EF4-FFF2-40B4-BE49-F238E27FC236}">
                <a16:creationId xmlns:a16="http://schemas.microsoft.com/office/drawing/2014/main" id="{5E101CC5-303A-3D46-B7FA-C90395A06EC2}"/>
              </a:ext>
            </a:extLst>
          </p:cNvPr>
          <p:cNvSpPr>
            <a:spLocks/>
          </p:cNvSpPr>
          <p:nvPr/>
        </p:nvSpPr>
        <p:spPr bwMode="auto">
          <a:xfrm>
            <a:off x="1589088" y="2322513"/>
            <a:ext cx="15875" cy="352425"/>
          </a:xfrm>
          <a:custGeom>
            <a:avLst/>
            <a:gdLst>
              <a:gd name="T0" fmla="*/ 15875 w 30"/>
              <a:gd name="T1" fmla="*/ 0 h 665"/>
              <a:gd name="T2" fmla="*/ 15875 w 30"/>
              <a:gd name="T3" fmla="*/ 352425 h 665"/>
              <a:gd name="T4" fmla="*/ 8467 w 30"/>
              <a:gd name="T5" fmla="*/ 352425 h 665"/>
              <a:gd name="T6" fmla="*/ 0 w 30"/>
              <a:gd name="T7" fmla="*/ 352425 h 665"/>
              <a:gd name="T8" fmla="*/ 0 w 30"/>
              <a:gd name="T9" fmla="*/ 0 h 665"/>
              <a:gd name="T10" fmla="*/ 8467 w 30"/>
              <a:gd name="T11" fmla="*/ 0 h 665"/>
              <a:gd name="T12" fmla="*/ 15875 w 30"/>
              <a:gd name="T13" fmla="*/ 0 h 6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65">
                <a:moveTo>
                  <a:pt x="30" y="0"/>
                </a:moveTo>
                <a:lnTo>
                  <a:pt x="30" y="665"/>
                </a:lnTo>
                <a:lnTo>
                  <a:pt x="16" y="665"/>
                </a:lnTo>
                <a:lnTo>
                  <a:pt x="0" y="665"/>
                </a:lnTo>
                <a:lnTo>
                  <a:pt x="0" y="0"/>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6" name="Freeform 596">
            <a:extLst>
              <a:ext uri="{FF2B5EF4-FFF2-40B4-BE49-F238E27FC236}">
                <a16:creationId xmlns:a16="http://schemas.microsoft.com/office/drawing/2014/main" id="{CBA12271-D3D9-9748-B2D1-E77CD081E8BD}"/>
              </a:ext>
            </a:extLst>
          </p:cNvPr>
          <p:cNvSpPr>
            <a:spLocks/>
          </p:cNvSpPr>
          <p:nvPr/>
        </p:nvSpPr>
        <p:spPr bwMode="auto">
          <a:xfrm>
            <a:off x="1589088" y="2674938"/>
            <a:ext cx="15875" cy="7937"/>
          </a:xfrm>
          <a:custGeom>
            <a:avLst/>
            <a:gdLst>
              <a:gd name="T0" fmla="*/ 8467 w 30"/>
              <a:gd name="T1" fmla="*/ 0 h 15"/>
              <a:gd name="T2" fmla="*/ 15875 w 30"/>
              <a:gd name="T3" fmla="*/ 0 h 15"/>
              <a:gd name="T4" fmla="*/ 15875 w 30"/>
              <a:gd name="T5" fmla="*/ 1587 h 15"/>
              <a:gd name="T6" fmla="*/ 15346 w 30"/>
              <a:gd name="T7" fmla="*/ 2646 h 15"/>
              <a:gd name="T8" fmla="*/ 15346 w 30"/>
              <a:gd name="T9" fmla="*/ 3704 h 15"/>
              <a:gd name="T10" fmla="*/ 13758 w 30"/>
              <a:gd name="T11" fmla="*/ 5291 h 15"/>
              <a:gd name="T12" fmla="*/ 13229 w 30"/>
              <a:gd name="T13" fmla="*/ 5820 h 15"/>
              <a:gd name="T14" fmla="*/ 12171 w 30"/>
              <a:gd name="T15" fmla="*/ 6879 h 15"/>
              <a:gd name="T16" fmla="*/ 10583 w 30"/>
              <a:gd name="T17" fmla="*/ 6879 h 15"/>
              <a:gd name="T18" fmla="*/ 9525 w 30"/>
              <a:gd name="T19" fmla="*/ 7937 h 15"/>
              <a:gd name="T20" fmla="*/ 8467 w 30"/>
              <a:gd name="T21" fmla="*/ 7937 h 15"/>
              <a:gd name="T22" fmla="*/ 6350 w 30"/>
              <a:gd name="T23" fmla="*/ 7937 h 15"/>
              <a:gd name="T24" fmla="*/ 5292 w 30"/>
              <a:gd name="T25" fmla="*/ 6879 h 15"/>
              <a:gd name="T26" fmla="*/ 3704 w 30"/>
              <a:gd name="T27" fmla="*/ 6350 h 15"/>
              <a:gd name="T28" fmla="*/ 3175 w 30"/>
              <a:gd name="T29" fmla="*/ 5820 h 15"/>
              <a:gd name="T30" fmla="*/ 2117 w 30"/>
              <a:gd name="T31" fmla="*/ 4762 h 15"/>
              <a:gd name="T32" fmla="*/ 1588 w 30"/>
              <a:gd name="T33" fmla="*/ 3704 h 15"/>
              <a:gd name="T34" fmla="*/ 529 w 30"/>
              <a:gd name="T35" fmla="*/ 2646 h 15"/>
              <a:gd name="T36" fmla="*/ 529 w 30"/>
              <a:gd name="T37" fmla="*/ 1058 h 15"/>
              <a:gd name="T38" fmla="*/ 0 w 30"/>
              <a:gd name="T39" fmla="*/ 0 h 15"/>
              <a:gd name="T40" fmla="*/ 8467 w 3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6" y="0"/>
                </a:moveTo>
                <a:lnTo>
                  <a:pt x="30" y="0"/>
                </a:lnTo>
                <a:lnTo>
                  <a:pt x="30" y="3"/>
                </a:lnTo>
                <a:lnTo>
                  <a:pt x="29" y="5"/>
                </a:lnTo>
                <a:lnTo>
                  <a:pt x="29" y="7"/>
                </a:lnTo>
                <a:lnTo>
                  <a:pt x="26" y="10"/>
                </a:lnTo>
                <a:lnTo>
                  <a:pt x="25" y="11"/>
                </a:lnTo>
                <a:lnTo>
                  <a:pt x="23" y="13"/>
                </a:lnTo>
                <a:lnTo>
                  <a:pt x="20" y="13"/>
                </a:lnTo>
                <a:lnTo>
                  <a:pt x="18" y="15"/>
                </a:lnTo>
                <a:lnTo>
                  <a:pt x="16" y="15"/>
                </a:lnTo>
                <a:lnTo>
                  <a:pt x="12" y="15"/>
                </a:lnTo>
                <a:lnTo>
                  <a:pt x="10" y="13"/>
                </a:lnTo>
                <a:lnTo>
                  <a:pt x="7" y="12"/>
                </a:lnTo>
                <a:lnTo>
                  <a:pt x="6" y="11"/>
                </a:lnTo>
                <a:lnTo>
                  <a:pt x="4" y="9"/>
                </a:lnTo>
                <a:lnTo>
                  <a:pt x="3" y="7"/>
                </a:lnTo>
                <a:lnTo>
                  <a:pt x="1" y="5"/>
                </a:lnTo>
                <a:lnTo>
                  <a:pt x="1" y="2"/>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7" name="Freeform 597">
            <a:extLst>
              <a:ext uri="{FF2B5EF4-FFF2-40B4-BE49-F238E27FC236}">
                <a16:creationId xmlns:a16="http://schemas.microsoft.com/office/drawing/2014/main" id="{74349BBC-D5F9-2B4F-A51B-766E6B472CC5}"/>
              </a:ext>
            </a:extLst>
          </p:cNvPr>
          <p:cNvSpPr>
            <a:spLocks/>
          </p:cNvSpPr>
          <p:nvPr/>
        </p:nvSpPr>
        <p:spPr bwMode="auto">
          <a:xfrm>
            <a:off x="1589088" y="2271713"/>
            <a:ext cx="26987" cy="403225"/>
          </a:xfrm>
          <a:custGeom>
            <a:avLst/>
            <a:gdLst>
              <a:gd name="T0" fmla="*/ 0 w 51"/>
              <a:gd name="T1" fmla="*/ 402696 h 762"/>
              <a:gd name="T2" fmla="*/ 11112 w 51"/>
              <a:gd name="T3" fmla="*/ 0 h 762"/>
              <a:gd name="T4" fmla="*/ 19579 w 51"/>
              <a:gd name="T5" fmla="*/ 0 h 762"/>
              <a:gd name="T6" fmla="*/ 26987 w 51"/>
              <a:gd name="T7" fmla="*/ 529 h 762"/>
              <a:gd name="T8" fmla="*/ 15875 w 51"/>
              <a:gd name="T9" fmla="*/ 403225 h 762"/>
              <a:gd name="T10" fmla="*/ 8467 w 51"/>
              <a:gd name="T11" fmla="*/ 403225 h 762"/>
              <a:gd name="T12" fmla="*/ 0 w 51"/>
              <a:gd name="T13" fmla="*/ 402696 h 7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762">
                <a:moveTo>
                  <a:pt x="0" y="761"/>
                </a:moveTo>
                <a:lnTo>
                  <a:pt x="21" y="0"/>
                </a:lnTo>
                <a:lnTo>
                  <a:pt x="37" y="0"/>
                </a:lnTo>
                <a:lnTo>
                  <a:pt x="51" y="1"/>
                </a:lnTo>
                <a:lnTo>
                  <a:pt x="30" y="762"/>
                </a:lnTo>
                <a:lnTo>
                  <a:pt x="16" y="762"/>
                </a:lnTo>
                <a:lnTo>
                  <a:pt x="0" y="7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8" name="Freeform 598">
            <a:extLst>
              <a:ext uri="{FF2B5EF4-FFF2-40B4-BE49-F238E27FC236}">
                <a16:creationId xmlns:a16="http://schemas.microsoft.com/office/drawing/2014/main" id="{079305E7-939D-A945-AC7A-BC46D3C4E105}"/>
              </a:ext>
            </a:extLst>
          </p:cNvPr>
          <p:cNvSpPr>
            <a:spLocks/>
          </p:cNvSpPr>
          <p:nvPr/>
        </p:nvSpPr>
        <p:spPr bwMode="auto">
          <a:xfrm>
            <a:off x="1600200" y="2263775"/>
            <a:ext cx="15875" cy="7938"/>
          </a:xfrm>
          <a:custGeom>
            <a:avLst/>
            <a:gdLst>
              <a:gd name="T0" fmla="*/ 8467 w 30"/>
              <a:gd name="T1" fmla="*/ 7938 h 14"/>
              <a:gd name="T2" fmla="*/ 0 w 30"/>
              <a:gd name="T3" fmla="*/ 7938 h 14"/>
              <a:gd name="T4" fmla="*/ 1058 w 30"/>
              <a:gd name="T5" fmla="*/ 6804 h 14"/>
              <a:gd name="T6" fmla="*/ 1058 w 30"/>
              <a:gd name="T7" fmla="*/ 5103 h 14"/>
              <a:gd name="T8" fmla="*/ 1588 w 30"/>
              <a:gd name="T9" fmla="*/ 3969 h 14"/>
              <a:gd name="T10" fmla="*/ 2646 w 30"/>
              <a:gd name="T11" fmla="*/ 2835 h 14"/>
              <a:gd name="T12" fmla="*/ 3175 w 30"/>
              <a:gd name="T13" fmla="*/ 1701 h 14"/>
              <a:gd name="T14" fmla="*/ 4763 w 30"/>
              <a:gd name="T15" fmla="*/ 567 h 14"/>
              <a:gd name="T16" fmla="*/ 5821 w 30"/>
              <a:gd name="T17" fmla="*/ 567 h 14"/>
              <a:gd name="T18" fmla="*/ 6879 w 30"/>
              <a:gd name="T19" fmla="*/ 0 h 14"/>
              <a:gd name="T20" fmla="*/ 8467 w 30"/>
              <a:gd name="T21" fmla="*/ 0 h 14"/>
              <a:gd name="T22" fmla="*/ 9525 w 30"/>
              <a:gd name="T23" fmla="*/ 0 h 14"/>
              <a:gd name="T24" fmla="*/ 10583 w 30"/>
              <a:gd name="T25" fmla="*/ 567 h 14"/>
              <a:gd name="T26" fmla="*/ 12171 w 30"/>
              <a:gd name="T27" fmla="*/ 1134 h 14"/>
              <a:gd name="T28" fmla="*/ 13229 w 30"/>
              <a:gd name="T29" fmla="*/ 1701 h 14"/>
              <a:gd name="T30" fmla="*/ 14817 w 30"/>
              <a:gd name="T31" fmla="*/ 3402 h 14"/>
              <a:gd name="T32" fmla="*/ 15346 w 30"/>
              <a:gd name="T33" fmla="*/ 3969 h 14"/>
              <a:gd name="T34" fmla="*/ 15875 w 30"/>
              <a:gd name="T35" fmla="*/ 5103 h 14"/>
              <a:gd name="T36" fmla="*/ 15875 w 30"/>
              <a:gd name="T37" fmla="*/ 7371 h 14"/>
              <a:gd name="T38" fmla="*/ 15875 w 30"/>
              <a:gd name="T39" fmla="*/ 7938 h 14"/>
              <a:gd name="T40" fmla="*/ 8467 w 30"/>
              <a:gd name="T41" fmla="*/ 793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14"/>
                </a:moveTo>
                <a:lnTo>
                  <a:pt x="0" y="14"/>
                </a:lnTo>
                <a:lnTo>
                  <a:pt x="2" y="12"/>
                </a:lnTo>
                <a:lnTo>
                  <a:pt x="2" y="9"/>
                </a:lnTo>
                <a:lnTo>
                  <a:pt x="3" y="7"/>
                </a:lnTo>
                <a:lnTo>
                  <a:pt x="5" y="5"/>
                </a:lnTo>
                <a:lnTo>
                  <a:pt x="6" y="3"/>
                </a:lnTo>
                <a:lnTo>
                  <a:pt x="9" y="1"/>
                </a:lnTo>
                <a:lnTo>
                  <a:pt x="11" y="1"/>
                </a:lnTo>
                <a:lnTo>
                  <a:pt x="13" y="0"/>
                </a:lnTo>
                <a:lnTo>
                  <a:pt x="16" y="0"/>
                </a:lnTo>
                <a:lnTo>
                  <a:pt x="18" y="0"/>
                </a:lnTo>
                <a:lnTo>
                  <a:pt x="20" y="1"/>
                </a:lnTo>
                <a:lnTo>
                  <a:pt x="23" y="2"/>
                </a:lnTo>
                <a:lnTo>
                  <a:pt x="25" y="3"/>
                </a:lnTo>
                <a:lnTo>
                  <a:pt x="28" y="6"/>
                </a:lnTo>
                <a:lnTo>
                  <a:pt x="29" y="7"/>
                </a:lnTo>
                <a:lnTo>
                  <a:pt x="30" y="9"/>
                </a:lnTo>
                <a:lnTo>
                  <a:pt x="30" y="13"/>
                </a:lnTo>
                <a:lnTo>
                  <a:pt x="30" y="14"/>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09" name="Freeform 599">
            <a:extLst>
              <a:ext uri="{FF2B5EF4-FFF2-40B4-BE49-F238E27FC236}">
                <a16:creationId xmlns:a16="http://schemas.microsoft.com/office/drawing/2014/main" id="{BD27E3BF-ED34-7D4C-BFDB-DB05A94DDA05}"/>
              </a:ext>
            </a:extLst>
          </p:cNvPr>
          <p:cNvSpPr>
            <a:spLocks/>
          </p:cNvSpPr>
          <p:nvPr/>
        </p:nvSpPr>
        <p:spPr bwMode="auto">
          <a:xfrm>
            <a:off x="1600200" y="2271713"/>
            <a:ext cx="30163" cy="454025"/>
          </a:xfrm>
          <a:custGeom>
            <a:avLst/>
            <a:gdLst>
              <a:gd name="T0" fmla="*/ 15875 w 57"/>
              <a:gd name="T1" fmla="*/ 0 h 859"/>
              <a:gd name="T2" fmla="*/ 30163 w 57"/>
              <a:gd name="T3" fmla="*/ 453496 h 859"/>
              <a:gd name="T4" fmla="*/ 22755 w 57"/>
              <a:gd name="T5" fmla="*/ 454025 h 859"/>
              <a:gd name="T6" fmla="*/ 14817 w 57"/>
              <a:gd name="T7" fmla="*/ 454025 h 859"/>
              <a:gd name="T8" fmla="*/ 0 w 57"/>
              <a:gd name="T9" fmla="*/ 529 h 859"/>
              <a:gd name="T10" fmla="*/ 8467 w 57"/>
              <a:gd name="T11" fmla="*/ 0 h 859"/>
              <a:gd name="T12" fmla="*/ 15875 w 57"/>
              <a:gd name="T13" fmla="*/ 0 h 8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859">
                <a:moveTo>
                  <a:pt x="30" y="0"/>
                </a:moveTo>
                <a:lnTo>
                  <a:pt x="57" y="858"/>
                </a:lnTo>
                <a:lnTo>
                  <a:pt x="43" y="859"/>
                </a:lnTo>
                <a:lnTo>
                  <a:pt x="28" y="859"/>
                </a:lnTo>
                <a:lnTo>
                  <a:pt x="0" y="1"/>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0" name="Freeform 600">
            <a:extLst>
              <a:ext uri="{FF2B5EF4-FFF2-40B4-BE49-F238E27FC236}">
                <a16:creationId xmlns:a16="http://schemas.microsoft.com/office/drawing/2014/main" id="{C5D8AB70-AFF2-0445-B31B-0959AAAFF2CF}"/>
              </a:ext>
            </a:extLst>
          </p:cNvPr>
          <p:cNvSpPr>
            <a:spLocks/>
          </p:cNvSpPr>
          <p:nvPr/>
        </p:nvSpPr>
        <p:spPr bwMode="auto">
          <a:xfrm>
            <a:off x="1616075" y="2725738"/>
            <a:ext cx="14288" cy="7937"/>
          </a:xfrm>
          <a:custGeom>
            <a:avLst/>
            <a:gdLst>
              <a:gd name="T0" fmla="*/ 7390 w 29"/>
              <a:gd name="T1" fmla="*/ 0 h 14"/>
              <a:gd name="T2" fmla="*/ 14288 w 29"/>
              <a:gd name="T3" fmla="*/ 0 h 14"/>
              <a:gd name="T4" fmla="*/ 14288 w 29"/>
              <a:gd name="T5" fmla="*/ 1134 h 14"/>
              <a:gd name="T6" fmla="*/ 13795 w 29"/>
              <a:gd name="T7" fmla="*/ 2835 h 14"/>
              <a:gd name="T8" fmla="*/ 13303 w 29"/>
              <a:gd name="T9" fmla="*/ 3969 h 14"/>
              <a:gd name="T10" fmla="*/ 12317 w 29"/>
              <a:gd name="T11" fmla="*/ 5102 h 14"/>
              <a:gd name="T12" fmla="*/ 11332 w 29"/>
              <a:gd name="T13" fmla="*/ 6236 h 14"/>
              <a:gd name="T14" fmla="*/ 10839 w 29"/>
              <a:gd name="T15" fmla="*/ 7370 h 14"/>
              <a:gd name="T16" fmla="*/ 9854 w 29"/>
              <a:gd name="T17" fmla="*/ 7370 h 14"/>
              <a:gd name="T18" fmla="*/ 8376 w 29"/>
              <a:gd name="T19" fmla="*/ 7937 h 14"/>
              <a:gd name="T20" fmla="*/ 6898 w 29"/>
              <a:gd name="T21" fmla="*/ 7937 h 14"/>
              <a:gd name="T22" fmla="*/ 5420 w 29"/>
              <a:gd name="T23" fmla="*/ 7937 h 14"/>
              <a:gd name="T24" fmla="*/ 4434 w 29"/>
              <a:gd name="T25" fmla="*/ 7370 h 14"/>
              <a:gd name="T26" fmla="*/ 3449 w 29"/>
              <a:gd name="T27" fmla="*/ 6803 h 14"/>
              <a:gd name="T28" fmla="*/ 1971 w 29"/>
              <a:gd name="T29" fmla="*/ 6236 h 14"/>
              <a:gd name="T30" fmla="*/ 1478 w 29"/>
              <a:gd name="T31" fmla="*/ 4535 h 14"/>
              <a:gd name="T32" fmla="*/ 985 w 29"/>
              <a:gd name="T33" fmla="*/ 3969 h 14"/>
              <a:gd name="T34" fmla="*/ 493 w 29"/>
              <a:gd name="T35" fmla="*/ 2835 h 14"/>
              <a:gd name="T36" fmla="*/ 0 w 29"/>
              <a:gd name="T37" fmla="*/ 1134 h 14"/>
              <a:gd name="T38" fmla="*/ 0 w 29"/>
              <a:gd name="T39" fmla="*/ 0 h 14"/>
              <a:gd name="T40" fmla="*/ 7390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0"/>
                </a:moveTo>
                <a:lnTo>
                  <a:pt x="29" y="0"/>
                </a:lnTo>
                <a:lnTo>
                  <a:pt x="29" y="2"/>
                </a:lnTo>
                <a:lnTo>
                  <a:pt x="28" y="5"/>
                </a:lnTo>
                <a:lnTo>
                  <a:pt x="27" y="7"/>
                </a:lnTo>
                <a:lnTo>
                  <a:pt x="25" y="9"/>
                </a:lnTo>
                <a:lnTo>
                  <a:pt x="23" y="11"/>
                </a:lnTo>
                <a:lnTo>
                  <a:pt x="22" y="13"/>
                </a:lnTo>
                <a:lnTo>
                  <a:pt x="20" y="13"/>
                </a:lnTo>
                <a:lnTo>
                  <a:pt x="17" y="14"/>
                </a:lnTo>
                <a:lnTo>
                  <a:pt x="14" y="14"/>
                </a:lnTo>
                <a:lnTo>
                  <a:pt x="11" y="14"/>
                </a:lnTo>
                <a:lnTo>
                  <a:pt x="9" y="13"/>
                </a:lnTo>
                <a:lnTo>
                  <a:pt x="7" y="12"/>
                </a:lnTo>
                <a:lnTo>
                  <a:pt x="4" y="11"/>
                </a:lnTo>
                <a:lnTo>
                  <a:pt x="3" y="8"/>
                </a:lnTo>
                <a:lnTo>
                  <a:pt x="2" y="7"/>
                </a:lnTo>
                <a:lnTo>
                  <a:pt x="1"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1" name="Freeform 601">
            <a:extLst>
              <a:ext uri="{FF2B5EF4-FFF2-40B4-BE49-F238E27FC236}">
                <a16:creationId xmlns:a16="http://schemas.microsoft.com/office/drawing/2014/main" id="{980D50DC-12AE-9D4E-8C9D-899A82DDF940}"/>
              </a:ext>
            </a:extLst>
          </p:cNvPr>
          <p:cNvSpPr>
            <a:spLocks/>
          </p:cNvSpPr>
          <p:nvPr/>
        </p:nvSpPr>
        <p:spPr bwMode="auto">
          <a:xfrm>
            <a:off x="1616075" y="2206625"/>
            <a:ext cx="25400" cy="519113"/>
          </a:xfrm>
          <a:custGeom>
            <a:avLst/>
            <a:gdLst>
              <a:gd name="T0" fmla="*/ 0 w 50"/>
              <a:gd name="T1" fmla="*/ 518585 h 983"/>
              <a:gd name="T2" fmla="*/ 10668 w 50"/>
              <a:gd name="T3" fmla="*/ 0 h 983"/>
              <a:gd name="T4" fmla="*/ 18288 w 50"/>
              <a:gd name="T5" fmla="*/ 528 h 983"/>
              <a:gd name="T6" fmla="*/ 25400 w 50"/>
              <a:gd name="T7" fmla="*/ 528 h 983"/>
              <a:gd name="T8" fmla="*/ 14732 w 50"/>
              <a:gd name="T9" fmla="*/ 519113 h 983"/>
              <a:gd name="T10" fmla="*/ 7620 w 50"/>
              <a:gd name="T11" fmla="*/ 519113 h 983"/>
              <a:gd name="T12" fmla="*/ 0 w 50"/>
              <a:gd name="T13" fmla="*/ 518585 h 9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983">
                <a:moveTo>
                  <a:pt x="0" y="982"/>
                </a:moveTo>
                <a:lnTo>
                  <a:pt x="21" y="0"/>
                </a:lnTo>
                <a:lnTo>
                  <a:pt x="36" y="1"/>
                </a:lnTo>
                <a:lnTo>
                  <a:pt x="50" y="1"/>
                </a:lnTo>
                <a:lnTo>
                  <a:pt x="29" y="983"/>
                </a:lnTo>
                <a:lnTo>
                  <a:pt x="15" y="983"/>
                </a:lnTo>
                <a:lnTo>
                  <a:pt x="0" y="9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2" name="Freeform 602">
            <a:extLst>
              <a:ext uri="{FF2B5EF4-FFF2-40B4-BE49-F238E27FC236}">
                <a16:creationId xmlns:a16="http://schemas.microsoft.com/office/drawing/2014/main" id="{E74D81B3-5459-444E-BB2A-17B9231AEE0D}"/>
              </a:ext>
            </a:extLst>
          </p:cNvPr>
          <p:cNvSpPr>
            <a:spLocks/>
          </p:cNvSpPr>
          <p:nvPr/>
        </p:nvSpPr>
        <p:spPr bwMode="auto">
          <a:xfrm>
            <a:off x="1627188" y="2198688"/>
            <a:ext cx="14287" cy="7937"/>
          </a:xfrm>
          <a:custGeom>
            <a:avLst/>
            <a:gdLst>
              <a:gd name="T0" fmla="*/ 7390 w 29"/>
              <a:gd name="T1" fmla="*/ 7937 h 15"/>
              <a:gd name="T2" fmla="*/ 0 w 29"/>
              <a:gd name="T3" fmla="*/ 7408 h 15"/>
              <a:gd name="T4" fmla="*/ 493 w 29"/>
              <a:gd name="T5" fmla="*/ 6350 h 15"/>
              <a:gd name="T6" fmla="*/ 493 w 29"/>
              <a:gd name="T7" fmla="*/ 4762 h 15"/>
              <a:gd name="T8" fmla="*/ 985 w 29"/>
              <a:gd name="T9" fmla="*/ 3704 h 15"/>
              <a:gd name="T10" fmla="*/ 1478 w 29"/>
              <a:gd name="T11" fmla="*/ 2646 h 15"/>
              <a:gd name="T12" fmla="*/ 2956 w 29"/>
              <a:gd name="T13" fmla="*/ 2117 h 15"/>
              <a:gd name="T14" fmla="*/ 3941 w 29"/>
              <a:gd name="T15" fmla="*/ 1058 h 15"/>
              <a:gd name="T16" fmla="*/ 4927 w 29"/>
              <a:gd name="T17" fmla="*/ 529 h 15"/>
              <a:gd name="T18" fmla="*/ 6405 w 29"/>
              <a:gd name="T19" fmla="*/ 0 h 15"/>
              <a:gd name="T20" fmla="*/ 7390 w 29"/>
              <a:gd name="T21" fmla="*/ 0 h 15"/>
              <a:gd name="T22" fmla="*/ 8375 w 29"/>
              <a:gd name="T23" fmla="*/ 0 h 15"/>
              <a:gd name="T24" fmla="*/ 9853 w 29"/>
              <a:gd name="T25" fmla="*/ 529 h 15"/>
              <a:gd name="T26" fmla="*/ 10838 w 29"/>
              <a:gd name="T27" fmla="*/ 1058 h 15"/>
              <a:gd name="T28" fmla="*/ 12316 w 29"/>
              <a:gd name="T29" fmla="*/ 2117 h 15"/>
              <a:gd name="T30" fmla="*/ 13302 w 29"/>
              <a:gd name="T31" fmla="*/ 3175 h 15"/>
              <a:gd name="T32" fmla="*/ 13794 w 29"/>
              <a:gd name="T33" fmla="*/ 4233 h 15"/>
              <a:gd name="T34" fmla="*/ 14287 w 29"/>
              <a:gd name="T35" fmla="*/ 5820 h 15"/>
              <a:gd name="T36" fmla="*/ 14287 w 29"/>
              <a:gd name="T37" fmla="*/ 6879 h 15"/>
              <a:gd name="T38" fmla="*/ 14287 w 29"/>
              <a:gd name="T39" fmla="*/ 7408 h 15"/>
              <a:gd name="T40" fmla="*/ 7390 w 29"/>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15"/>
                </a:moveTo>
                <a:lnTo>
                  <a:pt x="0" y="14"/>
                </a:lnTo>
                <a:lnTo>
                  <a:pt x="1" y="12"/>
                </a:lnTo>
                <a:lnTo>
                  <a:pt x="1" y="9"/>
                </a:lnTo>
                <a:lnTo>
                  <a:pt x="2" y="7"/>
                </a:lnTo>
                <a:lnTo>
                  <a:pt x="3" y="5"/>
                </a:lnTo>
                <a:lnTo>
                  <a:pt x="6" y="4"/>
                </a:lnTo>
                <a:lnTo>
                  <a:pt x="8" y="2"/>
                </a:lnTo>
                <a:lnTo>
                  <a:pt x="10" y="1"/>
                </a:lnTo>
                <a:lnTo>
                  <a:pt x="13" y="0"/>
                </a:lnTo>
                <a:lnTo>
                  <a:pt x="15" y="0"/>
                </a:lnTo>
                <a:lnTo>
                  <a:pt x="17" y="0"/>
                </a:lnTo>
                <a:lnTo>
                  <a:pt x="20" y="1"/>
                </a:lnTo>
                <a:lnTo>
                  <a:pt x="22" y="2"/>
                </a:lnTo>
                <a:lnTo>
                  <a:pt x="25" y="4"/>
                </a:lnTo>
                <a:lnTo>
                  <a:pt x="27" y="6"/>
                </a:lnTo>
                <a:lnTo>
                  <a:pt x="28" y="8"/>
                </a:lnTo>
                <a:lnTo>
                  <a:pt x="29" y="11"/>
                </a:lnTo>
                <a:lnTo>
                  <a:pt x="29" y="13"/>
                </a:lnTo>
                <a:lnTo>
                  <a:pt x="29" y="14"/>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3" name="Freeform 603">
            <a:extLst>
              <a:ext uri="{FF2B5EF4-FFF2-40B4-BE49-F238E27FC236}">
                <a16:creationId xmlns:a16="http://schemas.microsoft.com/office/drawing/2014/main" id="{97C42A9A-CFD8-E54E-8FFE-E03D81D3EC42}"/>
              </a:ext>
            </a:extLst>
          </p:cNvPr>
          <p:cNvSpPr>
            <a:spLocks/>
          </p:cNvSpPr>
          <p:nvPr/>
        </p:nvSpPr>
        <p:spPr bwMode="auto">
          <a:xfrm>
            <a:off x="1627188" y="2206625"/>
            <a:ext cx="41275" cy="593725"/>
          </a:xfrm>
          <a:custGeom>
            <a:avLst/>
            <a:gdLst>
              <a:gd name="T0" fmla="*/ 15346 w 78"/>
              <a:gd name="T1" fmla="*/ 0 h 1122"/>
              <a:gd name="T2" fmla="*/ 41275 w 78"/>
              <a:gd name="T3" fmla="*/ 593196 h 1122"/>
              <a:gd name="T4" fmla="*/ 33338 w 78"/>
              <a:gd name="T5" fmla="*/ 593725 h 1122"/>
              <a:gd name="T6" fmla="*/ 25400 w 78"/>
              <a:gd name="T7" fmla="*/ 593725 h 1122"/>
              <a:gd name="T8" fmla="*/ 0 w 78"/>
              <a:gd name="T9" fmla="*/ 529 h 1122"/>
              <a:gd name="T10" fmla="*/ 7937 w 78"/>
              <a:gd name="T11" fmla="*/ 529 h 1122"/>
              <a:gd name="T12" fmla="*/ 15346 w 78"/>
              <a:gd name="T13" fmla="*/ 0 h 1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1122">
                <a:moveTo>
                  <a:pt x="29" y="0"/>
                </a:moveTo>
                <a:lnTo>
                  <a:pt x="78" y="1121"/>
                </a:lnTo>
                <a:lnTo>
                  <a:pt x="63" y="1122"/>
                </a:lnTo>
                <a:lnTo>
                  <a:pt x="48" y="1122"/>
                </a:lnTo>
                <a:lnTo>
                  <a:pt x="0" y="1"/>
                </a:lnTo>
                <a:lnTo>
                  <a:pt x="15"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4" name="Freeform 604">
            <a:extLst>
              <a:ext uri="{FF2B5EF4-FFF2-40B4-BE49-F238E27FC236}">
                <a16:creationId xmlns:a16="http://schemas.microsoft.com/office/drawing/2014/main" id="{03067667-1989-B944-9626-A6A80D343F5A}"/>
              </a:ext>
            </a:extLst>
          </p:cNvPr>
          <p:cNvSpPr>
            <a:spLocks/>
          </p:cNvSpPr>
          <p:nvPr/>
        </p:nvSpPr>
        <p:spPr bwMode="auto">
          <a:xfrm>
            <a:off x="1652588" y="2800350"/>
            <a:ext cx="15875" cy="6350"/>
          </a:xfrm>
          <a:custGeom>
            <a:avLst/>
            <a:gdLst>
              <a:gd name="T0" fmla="*/ 7937 w 30"/>
              <a:gd name="T1" fmla="*/ 0 h 14"/>
              <a:gd name="T2" fmla="*/ 15875 w 30"/>
              <a:gd name="T3" fmla="*/ 0 h 14"/>
              <a:gd name="T4" fmla="*/ 15875 w 30"/>
              <a:gd name="T5" fmla="*/ 907 h 14"/>
              <a:gd name="T6" fmla="*/ 14817 w 30"/>
              <a:gd name="T7" fmla="*/ 2268 h 14"/>
              <a:gd name="T8" fmla="*/ 14287 w 30"/>
              <a:gd name="T9" fmla="*/ 3175 h 14"/>
              <a:gd name="T10" fmla="*/ 13758 w 30"/>
              <a:gd name="T11" fmla="*/ 4536 h 14"/>
              <a:gd name="T12" fmla="*/ 13229 w 30"/>
              <a:gd name="T13" fmla="*/ 5443 h 14"/>
              <a:gd name="T14" fmla="*/ 11642 w 30"/>
              <a:gd name="T15" fmla="*/ 5896 h 14"/>
              <a:gd name="T16" fmla="*/ 10583 w 30"/>
              <a:gd name="T17" fmla="*/ 6350 h 14"/>
              <a:gd name="T18" fmla="*/ 9525 w 30"/>
              <a:gd name="T19" fmla="*/ 6350 h 14"/>
              <a:gd name="T20" fmla="*/ 7408 w 30"/>
              <a:gd name="T21" fmla="*/ 6350 h 14"/>
              <a:gd name="T22" fmla="*/ 6350 w 30"/>
              <a:gd name="T23" fmla="*/ 6350 h 14"/>
              <a:gd name="T24" fmla="*/ 5292 w 30"/>
              <a:gd name="T25" fmla="*/ 6350 h 14"/>
              <a:gd name="T26" fmla="*/ 3704 w 30"/>
              <a:gd name="T27" fmla="*/ 5896 h 14"/>
              <a:gd name="T28" fmla="*/ 2646 w 30"/>
              <a:gd name="T29" fmla="*/ 4989 h 14"/>
              <a:gd name="T30" fmla="*/ 2117 w 30"/>
              <a:gd name="T31" fmla="*/ 4536 h 14"/>
              <a:gd name="T32" fmla="*/ 1058 w 30"/>
              <a:gd name="T33" fmla="*/ 3175 h 14"/>
              <a:gd name="T34" fmla="*/ 529 w 30"/>
              <a:gd name="T35" fmla="*/ 2268 h 14"/>
              <a:gd name="T36" fmla="*/ 0 w 30"/>
              <a:gd name="T37" fmla="*/ 907 h 14"/>
              <a:gd name="T38" fmla="*/ 0 w 30"/>
              <a:gd name="T39" fmla="*/ 0 h 14"/>
              <a:gd name="T40" fmla="*/ 793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5" y="0"/>
                </a:moveTo>
                <a:lnTo>
                  <a:pt x="30" y="0"/>
                </a:lnTo>
                <a:lnTo>
                  <a:pt x="30" y="2"/>
                </a:lnTo>
                <a:lnTo>
                  <a:pt x="28" y="5"/>
                </a:lnTo>
                <a:lnTo>
                  <a:pt x="27" y="7"/>
                </a:lnTo>
                <a:lnTo>
                  <a:pt x="26" y="10"/>
                </a:lnTo>
                <a:lnTo>
                  <a:pt x="25" y="12"/>
                </a:lnTo>
                <a:lnTo>
                  <a:pt x="22" y="13"/>
                </a:lnTo>
                <a:lnTo>
                  <a:pt x="20" y="14"/>
                </a:lnTo>
                <a:lnTo>
                  <a:pt x="18" y="14"/>
                </a:lnTo>
                <a:lnTo>
                  <a:pt x="14" y="14"/>
                </a:lnTo>
                <a:lnTo>
                  <a:pt x="12" y="14"/>
                </a:lnTo>
                <a:lnTo>
                  <a:pt x="10" y="14"/>
                </a:lnTo>
                <a:lnTo>
                  <a:pt x="7" y="13"/>
                </a:lnTo>
                <a:lnTo>
                  <a:pt x="5" y="11"/>
                </a:lnTo>
                <a:lnTo>
                  <a:pt x="4" y="10"/>
                </a:lnTo>
                <a:lnTo>
                  <a:pt x="2" y="7"/>
                </a:lnTo>
                <a:lnTo>
                  <a:pt x="1"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5" name="Freeform 605">
            <a:extLst>
              <a:ext uri="{FF2B5EF4-FFF2-40B4-BE49-F238E27FC236}">
                <a16:creationId xmlns:a16="http://schemas.microsoft.com/office/drawing/2014/main" id="{C343A734-51D6-F244-B12D-A8D3C5044289}"/>
              </a:ext>
            </a:extLst>
          </p:cNvPr>
          <p:cNvSpPr>
            <a:spLocks/>
          </p:cNvSpPr>
          <p:nvPr/>
        </p:nvSpPr>
        <p:spPr bwMode="auto">
          <a:xfrm>
            <a:off x="1652588" y="2117725"/>
            <a:ext cx="23812" cy="682625"/>
          </a:xfrm>
          <a:custGeom>
            <a:avLst/>
            <a:gdLst>
              <a:gd name="T0" fmla="*/ 0 w 46"/>
              <a:gd name="T1" fmla="*/ 682625 h 1288"/>
              <a:gd name="T2" fmla="*/ 8800 w 46"/>
              <a:gd name="T3" fmla="*/ 0 h 1288"/>
              <a:gd name="T4" fmla="*/ 16565 w 46"/>
              <a:gd name="T5" fmla="*/ 0 h 1288"/>
              <a:gd name="T6" fmla="*/ 23812 w 46"/>
              <a:gd name="T7" fmla="*/ 530 h 1288"/>
              <a:gd name="T8" fmla="*/ 15530 w 46"/>
              <a:gd name="T9" fmla="*/ 682625 h 1288"/>
              <a:gd name="T10" fmla="*/ 7765 w 46"/>
              <a:gd name="T11" fmla="*/ 682625 h 1288"/>
              <a:gd name="T12" fmla="*/ 0 w 46"/>
              <a:gd name="T13" fmla="*/ 682625 h 1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288">
                <a:moveTo>
                  <a:pt x="0" y="1288"/>
                </a:moveTo>
                <a:lnTo>
                  <a:pt x="17" y="0"/>
                </a:lnTo>
                <a:lnTo>
                  <a:pt x="32" y="0"/>
                </a:lnTo>
                <a:lnTo>
                  <a:pt x="46" y="1"/>
                </a:lnTo>
                <a:lnTo>
                  <a:pt x="30" y="1288"/>
                </a:lnTo>
                <a:lnTo>
                  <a:pt x="15" y="1288"/>
                </a:lnTo>
                <a:lnTo>
                  <a:pt x="0" y="1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6" name="Freeform 606">
            <a:extLst>
              <a:ext uri="{FF2B5EF4-FFF2-40B4-BE49-F238E27FC236}">
                <a16:creationId xmlns:a16="http://schemas.microsoft.com/office/drawing/2014/main" id="{35C49B37-FCDC-8B4A-B7CC-3753BEAC012A}"/>
              </a:ext>
            </a:extLst>
          </p:cNvPr>
          <p:cNvSpPr>
            <a:spLocks/>
          </p:cNvSpPr>
          <p:nvPr/>
        </p:nvSpPr>
        <p:spPr bwMode="auto">
          <a:xfrm>
            <a:off x="1660525" y="2111375"/>
            <a:ext cx="15875" cy="6350"/>
          </a:xfrm>
          <a:custGeom>
            <a:avLst/>
            <a:gdLst>
              <a:gd name="T0" fmla="*/ 8211 w 29"/>
              <a:gd name="T1" fmla="*/ 6350 h 14"/>
              <a:gd name="T2" fmla="*/ 0 w 29"/>
              <a:gd name="T3" fmla="*/ 6350 h 14"/>
              <a:gd name="T4" fmla="*/ 0 w 29"/>
              <a:gd name="T5" fmla="*/ 5443 h 14"/>
              <a:gd name="T6" fmla="*/ 547 w 29"/>
              <a:gd name="T7" fmla="*/ 4082 h 14"/>
              <a:gd name="T8" fmla="*/ 1095 w 29"/>
              <a:gd name="T9" fmla="*/ 3175 h 14"/>
              <a:gd name="T10" fmla="*/ 1642 w 29"/>
              <a:gd name="T11" fmla="*/ 2268 h 14"/>
              <a:gd name="T12" fmla="*/ 2737 w 29"/>
              <a:gd name="T13" fmla="*/ 1361 h 14"/>
              <a:gd name="T14" fmla="*/ 4379 w 29"/>
              <a:gd name="T15" fmla="*/ 454 h 14"/>
              <a:gd name="T16" fmla="*/ 5474 w 29"/>
              <a:gd name="T17" fmla="*/ 454 h 14"/>
              <a:gd name="T18" fmla="*/ 7116 w 29"/>
              <a:gd name="T19" fmla="*/ 0 h 14"/>
              <a:gd name="T20" fmla="*/ 8211 w 29"/>
              <a:gd name="T21" fmla="*/ 0 h 14"/>
              <a:gd name="T22" fmla="*/ 9306 w 29"/>
              <a:gd name="T23" fmla="*/ 0 h 14"/>
              <a:gd name="T24" fmla="*/ 10948 w 29"/>
              <a:gd name="T25" fmla="*/ 454 h 14"/>
              <a:gd name="T26" fmla="*/ 12043 w 29"/>
              <a:gd name="T27" fmla="*/ 907 h 14"/>
              <a:gd name="T28" fmla="*/ 13138 w 29"/>
              <a:gd name="T29" fmla="*/ 1361 h 14"/>
              <a:gd name="T30" fmla="*/ 14233 w 29"/>
              <a:gd name="T31" fmla="*/ 2268 h 14"/>
              <a:gd name="T32" fmla="*/ 15328 w 29"/>
              <a:gd name="T33" fmla="*/ 3175 h 14"/>
              <a:gd name="T34" fmla="*/ 15328 w 29"/>
              <a:gd name="T35" fmla="*/ 4082 h 14"/>
              <a:gd name="T36" fmla="*/ 15875 w 29"/>
              <a:gd name="T37" fmla="*/ 5443 h 14"/>
              <a:gd name="T38" fmla="*/ 15875 w 29"/>
              <a:gd name="T39" fmla="*/ 6350 h 14"/>
              <a:gd name="T40" fmla="*/ 8211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14"/>
                </a:moveTo>
                <a:lnTo>
                  <a:pt x="0" y="14"/>
                </a:lnTo>
                <a:lnTo>
                  <a:pt x="0" y="12"/>
                </a:lnTo>
                <a:lnTo>
                  <a:pt x="1" y="9"/>
                </a:lnTo>
                <a:lnTo>
                  <a:pt x="2" y="7"/>
                </a:lnTo>
                <a:lnTo>
                  <a:pt x="3" y="5"/>
                </a:lnTo>
                <a:lnTo>
                  <a:pt x="5" y="3"/>
                </a:lnTo>
                <a:lnTo>
                  <a:pt x="8" y="1"/>
                </a:lnTo>
                <a:lnTo>
                  <a:pt x="10" y="1"/>
                </a:lnTo>
                <a:lnTo>
                  <a:pt x="13" y="0"/>
                </a:lnTo>
                <a:lnTo>
                  <a:pt x="15" y="0"/>
                </a:lnTo>
                <a:lnTo>
                  <a:pt x="17" y="0"/>
                </a:lnTo>
                <a:lnTo>
                  <a:pt x="20" y="1"/>
                </a:lnTo>
                <a:lnTo>
                  <a:pt x="22" y="2"/>
                </a:lnTo>
                <a:lnTo>
                  <a:pt x="24" y="3"/>
                </a:lnTo>
                <a:lnTo>
                  <a:pt x="26" y="5"/>
                </a:lnTo>
                <a:lnTo>
                  <a:pt x="28" y="7"/>
                </a:lnTo>
                <a:lnTo>
                  <a:pt x="28" y="9"/>
                </a:lnTo>
                <a:lnTo>
                  <a:pt x="29" y="12"/>
                </a:lnTo>
                <a:lnTo>
                  <a:pt x="29"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7" name="Freeform 607">
            <a:extLst>
              <a:ext uri="{FF2B5EF4-FFF2-40B4-BE49-F238E27FC236}">
                <a16:creationId xmlns:a16="http://schemas.microsoft.com/office/drawing/2014/main" id="{A02AA93A-549A-B244-BDCC-CED3DD8A373C}"/>
              </a:ext>
            </a:extLst>
          </p:cNvPr>
          <p:cNvSpPr>
            <a:spLocks/>
          </p:cNvSpPr>
          <p:nvPr/>
        </p:nvSpPr>
        <p:spPr bwMode="auto">
          <a:xfrm>
            <a:off x="1660525" y="2117725"/>
            <a:ext cx="38100" cy="730250"/>
          </a:xfrm>
          <a:custGeom>
            <a:avLst/>
            <a:gdLst>
              <a:gd name="T0" fmla="*/ 15562 w 71"/>
              <a:gd name="T1" fmla="*/ 0 h 1380"/>
              <a:gd name="T2" fmla="*/ 38100 w 71"/>
              <a:gd name="T3" fmla="*/ 729721 h 1380"/>
              <a:gd name="T4" fmla="*/ 30587 w 71"/>
              <a:gd name="T5" fmla="*/ 729721 h 1380"/>
              <a:gd name="T6" fmla="*/ 22538 w 71"/>
              <a:gd name="T7" fmla="*/ 730250 h 1380"/>
              <a:gd name="T8" fmla="*/ 0 w 71"/>
              <a:gd name="T9" fmla="*/ 529 h 1380"/>
              <a:gd name="T10" fmla="*/ 8049 w 71"/>
              <a:gd name="T11" fmla="*/ 0 h 1380"/>
              <a:gd name="T12" fmla="*/ 15562 w 71"/>
              <a:gd name="T13" fmla="*/ 0 h 13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1380">
                <a:moveTo>
                  <a:pt x="29" y="0"/>
                </a:moveTo>
                <a:lnTo>
                  <a:pt x="71" y="1379"/>
                </a:lnTo>
                <a:lnTo>
                  <a:pt x="57" y="1379"/>
                </a:lnTo>
                <a:lnTo>
                  <a:pt x="42" y="1380"/>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8" name="Freeform 608">
            <a:extLst>
              <a:ext uri="{FF2B5EF4-FFF2-40B4-BE49-F238E27FC236}">
                <a16:creationId xmlns:a16="http://schemas.microsoft.com/office/drawing/2014/main" id="{17AA9CB6-FF09-0149-B36D-FE1365433752}"/>
              </a:ext>
            </a:extLst>
          </p:cNvPr>
          <p:cNvSpPr>
            <a:spLocks/>
          </p:cNvSpPr>
          <p:nvPr/>
        </p:nvSpPr>
        <p:spPr bwMode="auto">
          <a:xfrm>
            <a:off x="1682750" y="2847975"/>
            <a:ext cx="15875" cy="7938"/>
          </a:xfrm>
          <a:custGeom>
            <a:avLst/>
            <a:gdLst>
              <a:gd name="T0" fmla="*/ 8211 w 29"/>
              <a:gd name="T1" fmla="*/ 0 h 15"/>
              <a:gd name="T2" fmla="*/ 15875 w 29"/>
              <a:gd name="T3" fmla="*/ 529 h 15"/>
              <a:gd name="T4" fmla="*/ 15875 w 29"/>
              <a:gd name="T5" fmla="*/ 1588 h 15"/>
              <a:gd name="T6" fmla="*/ 15875 w 29"/>
              <a:gd name="T7" fmla="*/ 3175 h 15"/>
              <a:gd name="T8" fmla="*/ 15328 w 29"/>
              <a:gd name="T9" fmla="*/ 4234 h 15"/>
              <a:gd name="T10" fmla="*/ 14233 w 29"/>
              <a:gd name="T11" fmla="*/ 5292 h 15"/>
              <a:gd name="T12" fmla="*/ 13685 w 29"/>
              <a:gd name="T13" fmla="*/ 6350 h 15"/>
              <a:gd name="T14" fmla="*/ 12043 w 29"/>
              <a:gd name="T15" fmla="*/ 6880 h 15"/>
              <a:gd name="T16" fmla="*/ 10948 w 29"/>
              <a:gd name="T17" fmla="*/ 7409 h 15"/>
              <a:gd name="T18" fmla="*/ 9853 w 29"/>
              <a:gd name="T19" fmla="*/ 7938 h 15"/>
              <a:gd name="T20" fmla="*/ 8211 w 29"/>
              <a:gd name="T21" fmla="*/ 7938 h 15"/>
              <a:gd name="T22" fmla="*/ 7116 w 29"/>
              <a:gd name="T23" fmla="*/ 7938 h 15"/>
              <a:gd name="T24" fmla="*/ 4927 w 29"/>
              <a:gd name="T25" fmla="*/ 7409 h 15"/>
              <a:gd name="T26" fmla="*/ 3832 w 29"/>
              <a:gd name="T27" fmla="*/ 6880 h 15"/>
              <a:gd name="T28" fmla="*/ 3284 w 29"/>
              <a:gd name="T29" fmla="*/ 6350 h 15"/>
              <a:gd name="T30" fmla="*/ 2190 w 29"/>
              <a:gd name="T31" fmla="*/ 4763 h 15"/>
              <a:gd name="T32" fmla="*/ 1095 w 29"/>
              <a:gd name="T33" fmla="*/ 3704 h 15"/>
              <a:gd name="T34" fmla="*/ 547 w 29"/>
              <a:gd name="T35" fmla="*/ 2646 h 15"/>
              <a:gd name="T36" fmla="*/ 547 w 29"/>
              <a:gd name="T37" fmla="*/ 1058 h 15"/>
              <a:gd name="T38" fmla="*/ 0 w 29"/>
              <a:gd name="T39" fmla="*/ 529 h 15"/>
              <a:gd name="T40" fmla="*/ 8211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0"/>
                </a:moveTo>
                <a:lnTo>
                  <a:pt x="29" y="1"/>
                </a:lnTo>
                <a:lnTo>
                  <a:pt x="29" y="3"/>
                </a:lnTo>
                <a:lnTo>
                  <a:pt x="29" y="6"/>
                </a:lnTo>
                <a:lnTo>
                  <a:pt x="28" y="8"/>
                </a:lnTo>
                <a:lnTo>
                  <a:pt x="26" y="10"/>
                </a:lnTo>
                <a:lnTo>
                  <a:pt x="25" y="12"/>
                </a:lnTo>
                <a:lnTo>
                  <a:pt x="22" y="13"/>
                </a:lnTo>
                <a:lnTo>
                  <a:pt x="20" y="14"/>
                </a:lnTo>
                <a:lnTo>
                  <a:pt x="18" y="15"/>
                </a:lnTo>
                <a:lnTo>
                  <a:pt x="15" y="15"/>
                </a:lnTo>
                <a:lnTo>
                  <a:pt x="13" y="15"/>
                </a:lnTo>
                <a:lnTo>
                  <a:pt x="9" y="14"/>
                </a:lnTo>
                <a:lnTo>
                  <a:pt x="7" y="13"/>
                </a:lnTo>
                <a:lnTo>
                  <a:pt x="6" y="12"/>
                </a:lnTo>
                <a:lnTo>
                  <a:pt x="4" y="9"/>
                </a:lnTo>
                <a:lnTo>
                  <a:pt x="2" y="7"/>
                </a:lnTo>
                <a:lnTo>
                  <a:pt x="1" y="5"/>
                </a:lnTo>
                <a:lnTo>
                  <a:pt x="1" y="2"/>
                </a:lnTo>
                <a:lnTo>
                  <a:pt x="0" y="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19" name="Freeform 610">
            <a:extLst>
              <a:ext uri="{FF2B5EF4-FFF2-40B4-BE49-F238E27FC236}">
                <a16:creationId xmlns:a16="http://schemas.microsoft.com/office/drawing/2014/main" id="{2C156C42-0901-5E43-A8EC-B681710E47E9}"/>
              </a:ext>
            </a:extLst>
          </p:cNvPr>
          <p:cNvSpPr>
            <a:spLocks/>
          </p:cNvSpPr>
          <p:nvPr/>
        </p:nvSpPr>
        <p:spPr bwMode="auto">
          <a:xfrm>
            <a:off x="1682750" y="2101850"/>
            <a:ext cx="28575" cy="746125"/>
          </a:xfrm>
          <a:custGeom>
            <a:avLst/>
            <a:gdLst>
              <a:gd name="T0" fmla="*/ 0 w 52"/>
              <a:gd name="T1" fmla="*/ 745597 h 1412"/>
              <a:gd name="T2" fmla="*/ 12089 w 52"/>
              <a:gd name="T3" fmla="*/ 0 h 1412"/>
              <a:gd name="T4" fmla="*/ 20332 w 52"/>
              <a:gd name="T5" fmla="*/ 0 h 1412"/>
              <a:gd name="T6" fmla="*/ 28575 w 52"/>
              <a:gd name="T7" fmla="*/ 0 h 1412"/>
              <a:gd name="T8" fmla="*/ 15936 w 52"/>
              <a:gd name="T9" fmla="*/ 746125 h 1412"/>
              <a:gd name="T10" fmla="*/ 8243 w 52"/>
              <a:gd name="T11" fmla="*/ 745597 h 1412"/>
              <a:gd name="T12" fmla="*/ 0 w 52"/>
              <a:gd name="T13" fmla="*/ 745597 h 14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412">
                <a:moveTo>
                  <a:pt x="0" y="1411"/>
                </a:moveTo>
                <a:lnTo>
                  <a:pt x="22" y="0"/>
                </a:lnTo>
                <a:lnTo>
                  <a:pt x="37" y="0"/>
                </a:lnTo>
                <a:lnTo>
                  <a:pt x="52" y="0"/>
                </a:lnTo>
                <a:lnTo>
                  <a:pt x="29" y="1412"/>
                </a:lnTo>
                <a:lnTo>
                  <a:pt x="15" y="1411"/>
                </a:lnTo>
                <a:lnTo>
                  <a:pt x="0" y="14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0" name="Freeform 611">
            <a:extLst>
              <a:ext uri="{FF2B5EF4-FFF2-40B4-BE49-F238E27FC236}">
                <a16:creationId xmlns:a16="http://schemas.microsoft.com/office/drawing/2014/main" id="{E0E2B047-D8C6-CB49-B65B-935D72A837CE}"/>
              </a:ext>
            </a:extLst>
          </p:cNvPr>
          <p:cNvSpPr>
            <a:spLocks/>
          </p:cNvSpPr>
          <p:nvPr/>
        </p:nvSpPr>
        <p:spPr bwMode="auto">
          <a:xfrm>
            <a:off x="1695450" y="2093913"/>
            <a:ext cx="15875" cy="7937"/>
          </a:xfrm>
          <a:custGeom>
            <a:avLst/>
            <a:gdLst>
              <a:gd name="T0" fmla="*/ 7937 w 30"/>
              <a:gd name="T1" fmla="*/ 7937 h 14"/>
              <a:gd name="T2" fmla="*/ 0 w 30"/>
              <a:gd name="T3" fmla="*/ 7937 h 14"/>
              <a:gd name="T4" fmla="*/ 0 w 30"/>
              <a:gd name="T5" fmla="*/ 6803 h 14"/>
              <a:gd name="T6" fmla="*/ 0 w 30"/>
              <a:gd name="T7" fmla="*/ 5669 h 14"/>
              <a:gd name="T8" fmla="*/ 1058 w 30"/>
              <a:gd name="T9" fmla="*/ 3969 h 14"/>
              <a:gd name="T10" fmla="*/ 2117 w 30"/>
              <a:gd name="T11" fmla="*/ 2835 h 14"/>
              <a:gd name="T12" fmla="*/ 2646 w 30"/>
              <a:gd name="T13" fmla="*/ 1134 h 14"/>
              <a:gd name="T14" fmla="*/ 3704 w 30"/>
              <a:gd name="T15" fmla="*/ 567 h 14"/>
              <a:gd name="T16" fmla="*/ 5292 w 30"/>
              <a:gd name="T17" fmla="*/ 0 h 14"/>
              <a:gd name="T18" fmla="*/ 6350 w 30"/>
              <a:gd name="T19" fmla="*/ 0 h 14"/>
              <a:gd name="T20" fmla="*/ 7937 w 30"/>
              <a:gd name="T21" fmla="*/ 0 h 14"/>
              <a:gd name="T22" fmla="*/ 8996 w 30"/>
              <a:gd name="T23" fmla="*/ 0 h 14"/>
              <a:gd name="T24" fmla="*/ 10583 w 30"/>
              <a:gd name="T25" fmla="*/ 0 h 14"/>
              <a:gd name="T26" fmla="*/ 12171 w 30"/>
              <a:gd name="T27" fmla="*/ 567 h 14"/>
              <a:gd name="T28" fmla="*/ 12700 w 30"/>
              <a:gd name="T29" fmla="*/ 2268 h 14"/>
              <a:gd name="T30" fmla="*/ 13758 w 30"/>
              <a:gd name="T31" fmla="*/ 2835 h 14"/>
              <a:gd name="T32" fmla="*/ 14287 w 30"/>
              <a:gd name="T33" fmla="*/ 3969 h 14"/>
              <a:gd name="T34" fmla="*/ 15346 w 30"/>
              <a:gd name="T35" fmla="*/ 5669 h 14"/>
              <a:gd name="T36" fmla="*/ 15346 w 30"/>
              <a:gd name="T37" fmla="*/ 6803 h 14"/>
              <a:gd name="T38" fmla="*/ 15875 w 30"/>
              <a:gd name="T39" fmla="*/ 7937 h 14"/>
              <a:gd name="T40" fmla="*/ 7937 w 30"/>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5" y="14"/>
                </a:moveTo>
                <a:lnTo>
                  <a:pt x="0" y="14"/>
                </a:lnTo>
                <a:lnTo>
                  <a:pt x="0" y="12"/>
                </a:lnTo>
                <a:lnTo>
                  <a:pt x="0" y="10"/>
                </a:lnTo>
                <a:lnTo>
                  <a:pt x="2" y="7"/>
                </a:lnTo>
                <a:lnTo>
                  <a:pt x="4" y="5"/>
                </a:lnTo>
                <a:lnTo>
                  <a:pt x="5" y="2"/>
                </a:lnTo>
                <a:lnTo>
                  <a:pt x="7" y="1"/>
                </a:lnTo>
                <a:lnTo>
                  <a:pt x="10" y="0"/>
                </a:lnTo>
                <a:lnTo>
                  <a:pt x="12" y="0"/>
                </a:lnTo>
                <a:lnTo>
                  <a:pt x="15" y="0"/>
                </a:lnTo>
                <a:lnTo>
                  <a:pt x="17" y="0"/>
                </a:lnTo>
                <a:lnTo>
                  <a:pt x="20" y="0"/>
                </a:lnTo>
                <a:lnTo>
                  <a:pt x="23" y="1"/>
                </a:lnTo>
                <a:lnTo>
                  <a:pt x="24" y="4"/>
                </a:lnTo>
                <a:lnTo>
                  <a:pt x="26" y="5"/>
                </a:lnTo>
                <a:lnTo>
                  <a:pt x="27" y="7"/>
                </a:lnTo>
                <a:lnTo>
                  <a:pt x="29" y="10"/>
                </a:lnTo>
                <a:lnTo>
                  <a:pt x="29" y="12"/>
                </a:lnTo>
                <a:lnTo>
                  <a:pt x="30"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1" name="Freeform 612">
            <a:extLst>
              <a:ext uri="{FF2B5EF4-FFF2-40B4-BE49-F238E27FC236}">
                <a16:creationId xmlns:a16="http://schemas.microsoft.com/office/drawing/2014/main" id="{C89C2D22-9C46-2549-8583-05E311ECDAC2}"/>
              </a:ext>
            </a:extLst>
          </p:cNvPr>
          <p:cNvSpPr>
            <a:spLocks/>
          </p:cNvSpPr>
          <p:nvPr/>
        </p:nvSpPr>
        <p:spPr bwMode="auto">
          <a:xfrm>
            <a:off x="1695450" y="2101850"/>
            <a:ext cx="38100" cy="822325"/>
          </a:xfrm>
          <a:custGeom>
            <a:avLst/>
            <a:gdLst>
              <a:gd name="T0" fmla="*/ 15875 w 72"/>
              <a:gd name="T1" fmla="*/ 0 h 1556"/>
              <a:gd name="T2" fmla="*/ 38100 w 72"/>
              <a:gd name="T3" fmla="*/ 822325 h 1556"/>
              <a:gd name="T4" fmla="*/ 30162 w 72"/>
              <a:gd name="T5" fmla="*/ 822325 h 1556"/>
              <a:gd name="T6" fmla="*/ 22754 w 72"/>
              <a:gd name="T7" fmla="*/ 822325 h 1556"/>
              <a:gd name="T8" fmla="*/ 0 w 72"/>
              <a:gd name="T9" fmla="*/ 0 h 1556"/>
              <a:gd name="T10" fmla="*/ 7937 w 72"/>
              <a:gd name="T11" fmla="*/ 0 h 1556"/>
              <a:gd name="T12" fmla="*/ 15875 w 72"/>
              <a:gd name="T13" fmla="*/ 0 h 15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556">
                <a:moveTo>
                  <a:pt x="30" y="0"/>
                </a:moveTo>
                <a:lnTo>
                  <a:pt x="72" y="1556"/>
                </a:lnTo>
                <a:lnTo>
                  <a:pt x="57" y="1556"/>
                </a:lnTo>
                <a:lnTo>
                  <a:pt x="43" y="1556"/>
                </a:lnTo>
                <a:lnTo>
                  <a:pt x="0" y="0"/>
                </a:lnTo>
                <a:lnTo>
                  <a:pt x="15"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2" name="Freeform 613">
            <a:extLst>
              <a:ext uri="{FF2B5EF4-FFF2-40B4-BE49-F238E27FC236}">
                <a16:creationId xmlns:a16="http://schemas.microsoft.com/office/drawing/2014/main" id="{CA1098A2-5A37-C149-BC06-67C25EDD15A5}"/>
              </a:ext>
            </a:extLst>
          </p:cNvPr>
          <p:cNvSpPr>
            <a:spLocks/>
          </p:cNvSpPr>
          <p:nvPr/>
        </p:nvSpPr>
        <p:spPr bwMode="auto">
          <a:xfrm>
            <a:off x="1717675" y="2924175"/>
            <a:ext cx="15875" cy="7938"/>
          </a:xfrm>
          <a:custGeom>
            <a:avLst/>
            <a:gdLst>
              <a:gd name="T0" fmla="*/ 7664 w 29"/>
              <a:gd name="T1" fmla="*/ 0 h 15"/>
              <a:gd name="T2" fmla="*/ 15875 w 29"/>
              <a:gd name="T3" fmla="*/ 0 h 15"/>
              <a:gd name="T4" fmla="*/ 15875 w 29"/>
              <a:gd name="T5" fmla="*/ 1058 h 15"/>
              <a:gd name="T6" fmla="*/ 15328 w 29"/>
              <a:gd name="T7" fmla="*/ 2646 h 15"/>
              <a:gd name="T8" fmla="*/ 14780 w 29"/>
              <a:gd name="T9" fmla="*/ 3704 h 15"/>
              <a:gd name="T10" fmla="*/ 14233 w 29"/>
              <a:gd name="T11" fmla="*/ 4763 h 15"/>
              <a:gd name="T12" fmla="*/ 12591 w 29"/>
              <a:gd name="T13" fmla="*/ 6350 h 15"/>
              <a:gd name="T14" fmla="*/ 12043 w 29"/>
              <a:gd name="T15" fmla="*/ 6880 h 15"/>
              <a:gd name="T16" fmla="*/ 10948 w 29"/>
              <a:gd name="T17" fmla="*/ 7409 h 15"/>
              <a:gd name="T18" fmla="*/ 9306 w 29"/>
              <a:gd name="T19" fmla="*/ 7409 h 15"/>
              <a:gd name="T20" fmla="*/ 7664 w 29"/>
              <a:gd name="T21" fmla="*/ 7938 h 15"/>
              <a:gd name="T22" fmla="*/ 6569 w 29"/>
              <a:gd name="T23" fmla="*/ 7409 h 15"/>
              <a:gd name="T24" fmla="*/ 4927 w 29"/>
              <a:gd name="T25" fmla="*/ 7409 h 15"/>
              <a:gd name="T26" fmla="*/ 3832 w 29"/>
              <a:gd name="T27" fmla="*/ 6880 h 15"/>
              <a:gd name="T28" fmla="*/ 2737 w 29"/>
              <a:gd name="T29" fmla="*/ 6350 h 15"/>
              <a:gd name="T30" fmla="*/ 1642 w 29"/>
              <a:gd name="T31" fmla="*/ 4763 h 15"/>
              <a:gd name="T32" fmla="*/ 1095 w 29"/>
              <a:gd name="T33" fmla="*/ 3704 h 15"/>
              <a:gd name="T34" fmla="*/ 547 w 29"/>
              <a:gd name="T35" fmla="*/ 2646 h 15"/>
              <a:gd name="T36" fmla="*/ 0 w 29"/>
              <a:gd name="T37" fmla="*/ 1058 h 15"/>
              <a:gd name="T38" fmla="*/ 0 w 29"/>
              <a:gd name="T39" fmla="*/ 0 h 15"/>
              <a:gd name="T40" fmla="*/ 7664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0"/>
                </a:lnTo>
                <a:lnTo>
                  <a:pt x="29" y="2"/>
                </a:lnTo>
                <a:lnTo>
                  <a:pt x="28" y="5"/>
                </a:lnTo>
                <a:lnTo>
                  <a:pt x="27" y="7"/>
                </a:lnTo>
                <a:lnTo>
                  <a:pt x="26" y="9"/>
                </a:lnTo>
                <a:lnTo>
                  <a:pt x="23" y="12"/>
                </a:lnTo>
                <a:lnTo>
                  <a:pt x="22" y="13"/>
                </a:lnTo>
                <a:lnTo>
                  <a:pt x="20" y="14"/>
                </a:lnTo>
                <a:lnTo>
                  <a:pt x="17" y="14"/>
                </a:lnTo>
                <a:lnTo>
                  <a:pt x="14" y="15"/>
                </a:lnTo>
                <a:lnTo>
                  <a:pt x="12" y="14"/>
                </a:lnTo>
                <a:lnTo>
                  <a:pt x="9" y="14"/>
                </a:lnTo>
                <a:lnTo>
                  <a:pt x="7" y="13"/>
                </a:lnTo>
                <a:lnTo>
                  <a:pt x="5" y="12"/>
                </a:lnTo>
                <a:lnTo>
                  <a:pt x="3" y="9"/>
                </a:lnTo>
                <a:lnTo>
                  <a:pt x="2" y="7"/>
                </a:lnTo>
                <a:lnTo>
                  <a:pt x="1" y="5"/>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3" name="Freeform 614">
            <a:extLst>
              <a:ext uri="{FF2B5EF4-FFF2-40B4-BE49-F238E27FC236}">
                <a16:creationId xmlns:a16="http://schemas.microsoft.com/office/drawing/2014/main" id="{12C8DA3E-1314-624A-BCA2-4A69ECF298BF}"/>
              </a:ext>
            </a:extLst>
          </p:cNvPr>
          <p:cNvSpPr>
            <a:spLocks/>
          </p:cNvSpPr>
          <p:nvPr/>
        </p:nvSpPr>
        <p:spPr bwMode="auto">
          <a:xfrm>
            <a:off x="1717675" y="2076450"/>
            <a:ext cx="19050" cy="847725"/>
          </a:xfrm>
          <a:custGeom>
            <a:avLst/>
            <a:gdLst>
              <a:gd name="T0" fmla="*/ 0 w 35"/>
              <a:gd name="T1" fmla="*/ 847725 h 1604"/>
              <a:gd name="T2" fmla="*/ 3266 w 35"/>
              <a:gd name="T3" fmla="*/ 0 h 1604"/>
              <a:gd name="T4" fmla="*/ 10886 w 35"/>
              <a:gd name="T5" fmla="*/ 0 h 1604"/>
              <a:gd name="T6" fmla="*/ 19050 w 35"/>
              <a:gd name="T7" fmla="*/ 0 h 1604"/>
              <a:gd name="T8" fmla="*/ 15784 w 35"/>
              <a:gd name="T9" fmla="*/ 847725 h 1604"/>
              <a:gd name="T10" fmla="*/ 7620 w 35"/>
              <a:gd name="T11" fmla="*/ 847725 h 1604"/>
              <a:gd name="T12" fmla="*/ 0 w 35"/>
              <a:gd name="T13" fmla="*/ 847725 h 16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604">
                <a:moveTo>
                  <a:pt x="0" y="1604"/>
                </a:moveTo>
                <a:lnTo>
                  <a:pt x="6" y="0"/>
                </a:lnTo>
                <a:lnTo>
                  <a:pt x="20" y="0"/>
                </a:lnTo>
                <a:lnTo>
                  <a:pt x="35" y="0"/>
                </a:lnTo>
                <a:lnTo>
                  <a:pt x="29" y="1604"/>
                </a:lnTo>
                <a:lnTo>
                  <a:pt x="14" y="1604"/>
                </a:lnTo>
                <a:lnTo>
                  <a:pt x="0" y="16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4" name="Freeform 615">
            <a:extLst>
              <a:ext uri="{FF2B5EF4-FFF2-40B4-BE49-F238E27FC236}">
                <a16:creationId xmlns:a16="http://schemas.microsoft.com/office/drawing/2014/main" id="{A11FC9FF-3BAF-3640-BF72-6174F3A5EFCC}"/>
              </a:ext>
            </a:extLst>
          </p:cNvPr>
          <p:cNvSpPr>
            <a:spLocks/>
          </p:cNvSpPr>
          <p:nvPr/>
        </p:nvSpPr>
        <p:spPr bwMode="auto">
          <a:xfrm>
            <a:off x="1720850" y="2068513"/>
            <a:ext cx="15875" cy="7937"/>
          </a:xfrm>
          <a:custGeom>
            <a:avLst/>
            <a:gdLst>
              <a:gd name="T0" fmla="*/ 7664 w 29"/>
              <a:gd name="T1" fmla="*/ 7937 h 14"/>
              <a:gd name="T2" fmla="*/ 0 w 29"/>
              <a:gd name="T3" fmla="*/ 7937 h 14"/>
              <a:gd name="T4" fmla="*/ 0 w 29"/>
              <a:gd name="T5" fmla="*/ 6803 h 14"/>
              <a:gd name="T6" fmla="*/ 0 w 29"/>
              <a:gd name="T7" fmla="*/ 5102 h 14"/>
              <a:gd name="T8" fmla="*/ 547 w 29"/>
              <a:gd name="T9" fmla="*/ 3969 h 14"/>
              <a:gd name="T10" fmla="*/ 1642 w 29"/>
              <a:gd name="T11" fmla="*/ 2268 h 14"/>
              <a:gd name="T12" fmla="*/ 2190 w 29"/>
              <a:gd name="T13" fmla="*/ 1701 h 14"/>
              <a:gd name="T14" fmla="*/ 3832 w 29"/>
              <a:gd name="T15" fmla="*/ 567 h 14"/>
              <a:gd name="T16" fmla="*/ 4927 w 29"/>
              <a:gd name="T17" fmla="*/ 0 h 14"/>
              <a:gd name="T18" fmla="*/ 6022 w 29"/>
              <a:gd name="T19" fmla="*/ 0 h 14"/>
              <a:gd name="T20" fmla="*/ 7664 w 29"/>
              <a:gd name="T21" fmla="*/ 0 h 14"/>
              <a:gd name="T22" fmla="*/ 8759 w 29"/>
              <a:gd name="T23" fmla="*/ 0 h 14"/>
              <a:gd name="T24" fmla="*/ 10401 w 29"/>
              <a:gd name="T25" fmla="*/ 0 h 14"/>
              <a:gd name="T26" fmla="*/ 11496 w 29"/>
              <a:gd name="T27" fmla="*/ 567 h 14"/>
              <a:gd name="T28" fmla="*/ 12591 w 29"/>
              <a:gd name="T29" fmla="*/ 1701 h 14"/>
              <a:gd name="T30" fmla="*/ 14233 w 29"/>
              <a:gd name="T31" fmla="*/ 2268 h 14"/>
              <a:gd name="T32" fmla="*/ 14780 w 29"/>
              <a:gd name="T33" fmla="*/ 3969 h 14"/>
              <a:gd name="T34" fmla="*/ 15328 w 29"/>
              <a:gd name="T35" fmla="*/ 5102 h 14"/>
              <a:gd name="T36" fmla="*/ 15328 w 29"/>
              <a:gd name="T37" fmla="*/ 6803 h 14"/>
              <a:gd name="T38" fmla="*/ 15875 w 29"/>
              <a:gd name="T39" fmla="*/ 7937 h 14"/>
              <a:gd name="T40" fmla="*/ 7664 w 29"/>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14"/>
                </a:moveTo>
                <a:lnTo>
                  <a:pt x="0" y="14"/>
                </a:lnTo>
                <a:lnTo>
                  <a:pt x="0" y="12"/>
                </a:lnTo>
                <a:lnTo>
                  <a:pt x="0" y="9"/>
                </a:lnTo>
                <a:lnTo>
                  <a:pt x="1" y="7"/>
                </a:lnTo>
                <a:lnTo>
                  <a:pt x="3" y="4"/>
                </a:lnTo>
                <a:lnTo>
                  <a:pt x="4" y="3"/>
                </a:lnTo>
                <a:lnTo>
                  <a:pt x="7" y="1"/>
                </a:lnTo>
                <a:lnTo>
                  <a:pt x="9" y="0"/>
                </a:lnTo>
                <a:lnTo>
                  <a:pt x="11" y="0"/>
                </a:lnTo>
                <a:lnTo>
                  <a:pt x="14" y="0"/>
                </a:lnTo>
                <a:lnTo>
                  <a:pt x="16" y="0"/>
                </a:lnTo>
                <a:lnTo>
                  <a:pt x="19" y="0"/>
                </a:lnTo>
                <a:lnTo>
                  <a:pt x="21" y="1"/>
                </a:lnTo>
                <a:lnTo>
                  <a:pt x="23" y="3"/>
                </a:lnTo>
                <a:lnTo>
                  <a:pt x="26" y="4"/>
                </a:lnTo>
                <a:lnTo>
                  <a:pt x="27" y="7"/>
                </a:lnTo>
                <a:lnTo>
                  <a:pt x="28" y="9"/>
                </a:lnTo>
                <a:lnTo>
                  <a:pt x="28" y="12"/>
                </a:lnTo>
                <a:lnTo>
                  <a:pt x="29"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5" name="Freeform 616">
            <a:extLst>
              <a:ext uri="{FF2B5EF4-FFF2-40B4-BE49-F238E27FC236}">
                <a16:creationId xmlns:a16="http://schemas.microsoft.com/office/drawing/2014/main" id="{C59FE4A4-D782-D64B-A268-B000CAF05284}"/>
              </a:ext>
            </a:extLst>
          </p:cNvPr>
          <p:cNvSpPr>
            <a:spLocks/>
          </p:cNvSpPr>
          <p:nvPr/>
        </p:nvSpPr>
        <p:spPr bwMode="auto">
          <a:xfrm>
            <a:off x="1720850" y="2076450"/>
            <a:ext cx="38100" cy="876300"/>
          </a:xfrm>
          <a:custGeom>
            <a:avLst/>
            <a:gdLst>
              <a:gd name="T0" fmla="*/ 15346 w 72"/>
              <a:gd name="T1" fmla="*/ 0 h 1658"/>
              <a:gd name="T2" fmla="*/ 38100 w 72"/>
              <a:gd name="T3" fmla="*/ 875771 h 1658"/>
              <a:gd name="T4" fmla="*/ 29633 w 72"/>
              <a:gd name="T5" fmla="*/ 876300 h 1658"/>
              <a:gd name="T6" fmla="*/ 22225 w 72"/>
              <a:gd name="T7" fmla="*/ 876300 h 1658"/>
              <a:gd name="T8" fmla="*/ 0 w 72"/>
              <a:gd name="T9" fmla="*/ 0 h 1658"/>
              <a:gd name="T10" fmla="*/ 7408 w 72"/>
              <a:gd name="T11" fmla="*/ 0 h 1658"/>
              <a:gd name="T12" fmla="*/ 15346 w 72"/>
              <a:gd name="T13" fmla="*/ 0 h 16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658">
                <a:moveTo>
                  <a:pt x="29" y="0"/>
                </a:moveTo>
                <a:lnTo>
                  <a:pt x="72" y="1657"/>
                </a:lnTo>
                <a:lnTo>
                  <a:pt x="56" y="1658"/>
                </a:lnTo>
                <a:lnTo>
                  <a:pt x="42" y="1658"/>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6" name="Freeform 617">
            <a:extLst>
              <a:ext uri="{FF2B5EF4-FFF2-40B4-BE49-F238E27FC236}">
                <a16:creationId xmlns:a16="http://schemas.microsoft.com/office/drawing/2014/main" id="{7F1C3565-419D-FA4F-848A-0302886FA6CE}"/>
              </a:ext>
            </a:extLst>
          </p:cNvPr>
          <p:cNvSpPr>
            <a:spLocks/>
          </p:cNvSpPr>
          <p:nvPr/>
        </p:nvSpPr>
        <p:spPr bwMode="auto">
          <a:xfrm>
            <a:off x="1743075" y="2952750"/>
            <a:ext cx="15875" cy="7938"/>
          </a:xfrm>
          <a:custGeom>
            <a:avLst/>
            <a:gdLst>
              <a:gd name="T0" fmla="*/ 7408 w 30"/>
              <a:gd name="T1" fmla="*/ 0 h 14"/>
              <a:gd name="T2" fmla="*/ 15875 w 30"/>
              <a:gd name="T3" fmla="*/ 0 h 14"/>
              <a:gd name="T4" fmla="*/ 15875 w 30"/>
              <a:gd name="T5" fmla="*/ 1134 h 14"/>
              <a:gd name="T6" fmla="*/ 14817 w 30"/>
              <a:gd name="T7" fmla="*/ 2835 h 14"/>
              <a:gd name="T8" fmla="*/ 14287 w 30"/>
              <a:gd name="T9" fmla="*/ 3969 h 14"/>
              <a:gd name="T10" fmla="*/ 13758 w 30"/>
              <a:gd name="T11" fmla="*/ 5103 h 14"/>
              <a:gd name="T12" fmla="*/ 12700 w 30"/>
              <a:gd name="T13" fmla="*/ 6237 h 14"/>
              <a:gd name="T14" fmla="*/ 11113 w 30"/>
              <a:gd name="T15" fmla="*/ 7371 h 14"/>
              <a:gd name="T16" fmla="*/ 10054 w 30"/>
              <a:gd name="T17" fmla="*/ 7371 h 14"/>
              <a:gd name="T18" fmla="*/ 8996 w 30"/>
              <a:gd name="T19" fmla="*/ 7938 h 14"/>
              <a:gd name="T20" fmla="*/ 7408 w 30"/>
              <a:gd name="T21" fmla="*/ 7938 h 14"/>
              <a:gd name="T22" fmla="*/ 6350 w 30"/>
              <a:gd name="T23" fmla="*/ 7938 h 14"/>
              <a:gd name="T24" fmla="*/ 5292 w 30"/>
              <a:gd name="T25" fmla="*/ 7371 h 14"/>
              <a:gd name="T26" fmla="*/ 3704 w 30"/>
              <a:gd name="T27" fmla="*/ 6804 h 14"/>
              <a:gd name="T28" fmla="*/ 2646 w 30"/>
              <a:gd name="T29" fmla="*/ 6237 h 14"/>
              <a:gd name="T30" fmla="*/ 2117 w 30"/>
              <a:gd name="T31" fmla="*/ 5103 h 14"/>
              <a:gd name="T32" fmla="*/ 529 w 30"/>
              <a:gd name="T33" fmla="*/ 3969 h 14"/>
              <a:gd name="T34" fmla="*/ 529 w 30"/>
              <a:gd name="T35" fmla="*/ 2835 h 14"/>
              <a:gd name="T36" fmla="*/ 0 w 30"/>
              <a:gd name="T37" fmla="*/ 1134 h 14"/>
              <a:gd name="T38" fmla="*/ 0 w 30"/>
              <a:gd name="T39" fmla="*/ 0 h 14"/>
              <a:gd name="T40" fmla="*/ 7408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4" y="0"/>
                </a:moveTo>
                <a:lnTo>
                  <a:pt x="30" y="0"/>
                </a:lnTo>
                <a:lnTo>
                  <a:pt x="30" y="2"/>
                </a:lnTo>
                <a:lnTo>
                  <a:pt x="28" y="5"/>
                </a:lnTo>
                <a:lnTo>
                  <a:pt x="27" y="7"/>
                </a:lnTo>
                <a:lnTo>
                  <a:pt x="26" y="9"/>
                </a:lnTo>
                <a:lnTo>
                  <a:pt x="24" y="11"/>
                </a:lnTo>
                <a:lnTo>
                  <a:pt x="21" y="13"/>
                </a:lnTo>
                <a:lnTo>
                  <a:pt x="19" y="13"/>
                </a:lnTo>
                <a:lnTo>
                  <a:pt x="17" y="14"/>
                </a:lnTo>
                <a:lnTo>
                  <a:pt x="14" y="14"/>
                </a:lnTo>
                <a:lnTo>
                  <a:pt x="12" y="14"/>
                </a:lnTo>
                <a:lnTo>
                  <a:pt x="10" y="13"/>
                </a:lnTo>
                <a:lnTo>
                  <a:pt x="7" y="12"/>
                </a:lnTo>
                <a:lnTo>
                  <a:pt x="5" y="11"/>
                </a:lnTo>
                <a:lnTo>
                  <a:pt x="4" y="9"/>
                </a:lnTo>
                <a:lnTo>
                  <a:pt x="1" y="7"/>
                </a:lnTo>
                <a:lnTo>
                  <a:pt x="1" y="5"/>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7" name="Freeform 618">
            <a:extLst>
              <a:ext uri="{FF2B5EF4-FFF2-40B4-BE49-F238E27FC236}">
                <a16:creationId xmlns:a16="http://schemas.microsoft.com/office/drawing/2014/main" id="{C6FE1620-590A-9443-804F-16BBC09F380D}"/>
              </a:ext>
            </a:extLst>
          </p:cNvPr>
          <p:cNvSpPr>
            <a:spLocks/>
          </p:cNvSpPr>
          <p:nvPr/>
        </p:nvSpPr>
        <p:spPr bwMode="auto">
          <a:xfrm>
            <a:off x="1743075" y="2055813"/>
            <a:ext cx="30163" cy="896937"/>
          </a:xfrm>
          <a:custGeom>
            <a:avLst/>
            <a:gdLst>
              <a:gd name="T0" fmla="*/ 0 w 57"/>
              <a:gd name="T1" fmla="*/ 896408 h 1696"/>
              <a:gd name="T2" fmla="*/ 14288 w 57"/>
              <a:gd name="T3" fmla="*/ 0 h 1696"/>
              <a:gd name="T4" fmla="*/ 21696 w 57"/>
              <a:gd name="T5" fmla="*/ 0 h 1696"/>
              <a:gd name="T6" fmla="*/ 30163 w 57"/>
              <a:gd name="T7" fmla="*/ 529 h 1696"/>
              <a:gd name="T8" fmla="*/ 15875 w 57"/>
              <a:gd name="T9" fmla="*/ 896937 h 1696"/>
              <a:gd name="T10" fmla="*/ 7408 w 57"/>
              <a:gd name="T11" fmla="*/ 896937 h 1696"/>
              <a:gd name="T12" fmla="*/ 0 w 57"/>
              <a:gd name="T13" fmla="*/ 896408 h 1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696">
                <a:moveTo>
                  <a:pt x="0" y="1695"/>
                </a:moveTo>
                <a:lnTo>
                  <a:pt x="27" y="0"/>
                </a:lnTo>
                <a:lnTo>
                  <a:pt x="41" y="0"/>
                </a:lnTo>
                <a:lnTo>
                  <a:pt x="57" y="1"/>
                </a:lnTo>
                <a:lnTo>
                  <a:pt x="30" y="1696"/>
                </a:lnTo>
                <a:lnTo>
                  <a:pt x="14" y="1696"/>
                </a:lnTo>
                <a:lnTo>
                  <a:pt x="0" y="16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8" name="Freeform 619">
            <a:extLst>
              <a:ext uri="{FF2B5EF4-FFF2-40B4-BE49-F238E27FC236}">
                <a16:creationId xmlns:a16="http://schemas.microsoft.com/office/drawing/2014/main" id="{9816EF89-3E6B-C64B-842E-05A1153DF355}"/>
              </a:ext>
            </a:extLst>
          </p:cNvPr>
          <p:cNvSpPr>
            <a:spLocks/>
          </p:cNvSpPr>
          <p:nvPr/>
        </p:nvSpPr>
        <p:spPr bwMode="auto">
          <a:xfrm>
            <a:off x="1757363" y="2047875"/>
            <a:ext cx="15875" cy="7938"/>
          </a:xfrm>
          <a:custGeom>
            <a:avLst/>
            <a:gdLst>
              <a:gd name="T0" fmla="*/ 7408 w 30"/>
              <a:gd name="T1" fmla="*/ 7938 h 14"/>
              <a:gd name="T2" fmla="*/ 0 w 30"/>
              <a:gd name="T3" fmla="*/ 7938 h 14"/>
              <a:gd name="T4" fmla="*/ 0 w 30"/>
              <a:gd name="T5" fmla="*/ 6804 h 14"/>
              <a:gd name="T6" fmla="*/ 529 w 30"/>
              <a:gd name="T7" fmla="*/ 5103 h 14"/>
              <a:gd name="T8" fmla="*/ 1588 w 30"/>
              <a:gd name="T9" fmla="*/ 3969 h 14"/>
              <a:gd name="T10" fmla="*/ 2117 w 30"/>
              <a:gd name="T11" fmla="*/ 2835 h 14"/>
              <a:gd name="T12" fmla="*/ 2646 w 30"/>
              <a:gd name="T13" fmla="*/ 2268 h 14"/>
              <a:gd name="T14" fmla="*/ 3704 w 30"/>
              <a:gd name="T15" fmla="*/ 567 h 14"/>
              <a:gd name="T16" fmla="*/ 5292 w 30"/>
              <a:gd name="T17" fmla="*/ 567 h 14"/>
              <a:gd name="T18" fmla="*/ 6350 w 30"/>
              <a:gd name="T19" fmla="*/ 0 h 14"/>
              <a:gd name="T20" fmla="*/ 8467 w 30"/>
              <a:gd name="T21" fmla="*/ 0 h 14"/>
              <a:gd name="T22" fmla="*/ 9525 w 30"/>
              <a:gd name="T23" fmla="*/ 0 h 14"/>
              <a:gd name="T24" fmla="*/ 10583 w 30"/>
              <a:gd name="T25" fmla="*/ 567 h 14"/>
              <a:gd name="T26" fmla="*/ 12171 w 30"/>
              <a:gd name="T27" fmla="*/ 1134 h 14"/>
              <a:gd name="T28" fmla="*/ 13229 w 30"/>
              <a:gd name="T29" fmla="*/ 2268 h 14"/>
              <a:gd name="T30" fmla="*/ 13758 w 30"/>
              <a:gd name="T31" fmla="*/ 2835 h 14"/>
              <a:gd name="T32" fmla="*/ 14287 w 30"/>
              <a:gd name="T33" fmla="*/ 3969 h 14"/>
              <a:gd name="T34" fmla="*/ 15346 w 30"/>
              <a:gd name="T35" fmla="*/ 5103 h 14"/>
              <a:gd name="T36" fmla="*/ 15875 w 30"/>
              <a:gd name="T37" fmla="*/ 6804 h 14"/>
              <a:gd name="T38" fmla="*/ 15875 w 30"/>
              <a:gd name="T39" fmla="*/ 7938 h 14"/>
              <a:gd name="T40" fmla="*/ 7408 w 30"/>
              <a:gd name="T41" fmla="*/ 793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4" y="14"/>
                </a:moveTo>
                <a:lnTo>
                  <a:pt x="0" y="14"/>
                </a:lnTo>
                <a:lnTo>
                  <a:pt x="0" y="12"/>
                </a:lnTo>
                <a:lnTo>
                  <a:pt x="1" y="9"/>
                </a:lnTo>
                <a:lnTo>
                  <a:pt x="3" y="7"/>
                </a:lnTo>
                <a:lnTo>
                  <a:pt x="4" y="5"/>
                </a:lnTo>
                <a:lnTo>
                  <a:pt x="5" y="4"/>
                </a:lnTo>
                <a:lnTo>
                  <a:pt x="7" y="1"/>
                </a:lnTo>
                <a:lnTo>
                  <a:pt x="10" y="1"/>
                </a:lnTo>
                <a:lnTo>
                  <a:pt x="12" y="0"/>
                </a:lnTo>
                <a:lnTo>
                  <a:pt x="16" y="0"/>
                </a:lnTo>
                <a:lnTo>
                  <a:pt x="18" y="0"/>
                </a:lnTo>
                <a:lnTo>
                  <a:pt x="20" y="1"/>
                </a:lnTo>
                <a:lnTo>
                  <a:pt x="23" y="2"/>
                </a:lnTo>
                <a:lnTo>
                  <a:pt x="25" y="4"/>
                </a:lnTo>
                <a:lnTo>
                  <a:pt x="26" y="5"/>
                </a:lnTo>
                <a:lnTo>
                  <a:pt x="27" y="7"/>
                </a:lnTo>
                <a:lnTo>
                  <a:pt x="29" y="9"/>
                </a:lnTo>
                <a:lnTo>
                  <a:pt x="30" y="12"/>
                </a:lnTo>
                <a:lnTo>
                  <a:pt x="30"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29" name="Freeform 620">
            <a:extLst>
              <a:ext uri="{FF2B5EF4-FFF2-40B4-BE49-F238E27FC236}">
                <a16:creationId xmlns:a16="http://schemas.microsoft.com/office/drawing/2014/main" id="{EBE85B31-1BD9-E04F-AA92-186835FF90DF}"/>
              </a:ext>
            </a:extLst>
          </p:cNvPr>
          <p:cNvSpPr>
            <a:spLocks/>
          </p:cNvSpPr>
          <p:nvPr/>
        </p:nvSpPr>
        <p:spPr bwMode="auto">
          <a:xfrm>
            <a:off x="1757363" y="2055813"/>
            <a:ext cx="34925" cy="911225"/>
          </a:xfrm>
          <a:custGeom>
            <a:avLst/>
            <a:gdLst>
              <a:gd name="T0" fmla="*/ 15638 w 67"/>
              <a:gd name="T1" fmla="*/ 0 h 1723"/>
              <a:gd name="T2" fmla="*/ 34925 w 67"/>
              <a:gd name="T3" fmla="*/ 910696 h 1723"/>
              <a:gd name="T4" fmla="*/ 27106 w 67"/>
              <a:gd name="T5" fmla="*/ 911225 h 1723"/>
              <a:gd name="T6" fmla="*/ 19808 w 67"/>
              <a:gd name="T7" fmla="*/ 911225 h 1723"/>
              <a:gd name="T8" fmla="*/ 0 w 67"/>
              <a:gd name="T9" fmla="*/ 529 h 1723"/>
              <a:gd name="T10" fmla="*/ 7298 w 67"/>
              <a:gd name="T11" fmla="*/ 0 h 1723"/>
              <a:gd name="T12" fmla="*/ 15638 w 67"/>
              <a:gd name="T13" fmla="*/ 0 h 17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1723">
                <a:moveTo>
                  <a:pt x="30" y="0"/>
                </a:moveTo>
                <a:lnTo>
                  <a:pt x="67" y="1722"/>
                </a:lnTo>
                <a:lnTo>
                  <a:pt x="52" y="1723"/>
                </a:lnTo>
                <a:lnTo>
                  <a:pt x="38" y="1723"/>
                </a:lnTo>
                <a:lnTo>
                  <a:pt x="0" y="1"/>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0" name="Freeform 621">
            <a:extLst>
              <a:ext uri="{FF2B5EF4-FFF2-40B4-BE49-F238E27FC236}">
                <a16:creationId xmlns:a16="http://schemas.microsoft.com/office/drawing/2014/main" id="{1693E363-60CD-3A41-9090-01A281DD9801}"/>
              </a:ext>
            </a:extLst>
          </p:cNvPr>
          <p:cNvSpPr>
            <a:spLocks/>
          </p:cNvSpPr>
          <p:nvPr/>
        </p:nvSpPr>
        <p:spPr bwMode="auto">
          <a:xfrm>
            <a:off x="1778000" y="2967038"/>
            <a:ext cx="14288" cy="7937"/>
          </a:xfrm>
          <a:custGeom>
            <a:avLst/>
            <a:gdLst>
              <a:gd name="T0" fmla="*/ 6898 w 29"/>
              <a:gd name="T1" fmla="*/ 0 h 14"/>
              <a:gd name="T2" fmla="*/ 14288 w 29"/>
              <a:gd name="T3" fmla="*/ 0 h 14"/>
              <a:gd name="T4" fmla="*/ 13795 w 29"/>
              <a:gd name="T5" fmla="*/ 1134 h 14"/>
              <a:gd name="T6" fmla="*/ 13795 w 29"/>
              <a:gd name="T7" fmla="*/ 2835 h 14"/>
              <a:gd name="T8" fmla="*/ 13303 w 29"/>
              <a:gd name="T9" fmla="*/ 3969 h 14"/>
              <a:gd name="T10" fmla="*/ 12317 w 29"/>
              <a:gd name="T11" fmla="*/ 5669 h 14"/>
              <a:gd name="T12" fmla="*/ 11825 w 29"/>
              <a:gd name="T13" fmla="*/ 6236 h 14"/>
              <a:gd name="T14" fmla="*/ 10346 w 29"/>
              <a:gd name="T15" fmla="*/ 7370 h 14"/>
              <a:gd name="T16" fmla="*/ 9361 w 29"/>
              <a:gd name="T17" fmla="*/ 7370 h 14"/>
              <a:gd name="T18" fmla="*/ 7883 w 29"/>
              <a:gd name="T19" fmla="*/ 7937 h 14"/>
              <a:gd name="T20" fmla="*/ 6898 w 29"/>
              <a:gd name="T21" fmla="*/ 7937 h 14"/>
              <a:gd name="T22" fmla="*/ 5912 w 29"/>
              <a:gd name="T23" fmla="*/ 7937 h 14"/>
              <a:gd name="T24" fmla="*/ 4434 w 29"/>
              <a:gd name="T25" fmla="*/ 7370 h 14"/>
              <a:gd name="T26" fmla="*/ 3449 w 29"/>
              <a:gd name="T27" fmla="*/ 6803 h 14"/>
              <a:gd name="T28" fmla="*/ 2463 w 29"/>
              <a:gd name="T29" fmla="*/ 6236 h 14"/>
              <a:gd name="T30" fmla="*/ 985 w 29"/>
              <a:gd name="T31" fmla="*/ 4535 h 14"/>
              <a:gd name="T32" fmla="*/ 493 w 29"/>
              <a:gd name="T33" fmla="*/ 3969 h 14"/>
              <a:gd name="T34" fmla="*/ 0 w 29"/>
              <a:gd name="T35" fmla="*/ 2835 h 14"/>
              <a:gd name="T36" fmla="*/ 0 w 29"/>
              <a:gd name="T37" fmla="*/ 567 h 14"/>
              <a:gd name="T38" fmla="*/ 0 w 29"/>
              <a:gd name="T39" fmla="*/ 0 h 14"/>
              <a:gd name="T40" fmla="*/ 6898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0"/>
                </a:moveTo>
                <a:lnTo>
                  <a:pt x="29" y="0"/>
                </a:lnTo>
                <a:lnTo>
                  <a:pt x="28" y="2"/>
                </a:lnTo>
                <a:lnTo>
                  <a:pt x="28" y="5"/>
                </a:lnTo>
                <a:lnTo>
                  <a:pt x="27" y="7"/>
                </a:lnTo>
                <a:lnTo>
                  <a:pt x="25" y="10"/>
                </a:lnTo>
                <a:lnTo>
                  <a:pt x="24" y="11"/>
                </a:lnTo>
                <a:lnTo>
                  <a:pt x="21" y="13"/>
                </a:lnTo>
                <a:lnTo>
                  <a:pt x="19" y="13"/>
                </a:lnTo>
                <a:lnTo>
                  <a:pt x="16" y="14"/>
                </a:lnTo>
                <a:lnTo>
                  <a:pt x="14" y="14"/>
                </a:lnTo>
                <a:lnTo>
                  <a:pt x="12" y="14"/>
                </a:lnTo>
                <a:lnTo>
                  <a:pt x="9" y="13"/>
                </a:lnTo>
                <a:lnTo>
                  <a:pt x="7" y="12"/>
                </a:lnTo>
                <a:lnTo>
                  <a:pt x="5" y="11"/>
                </a:lnTo>
                <a:lnTo>
                  <a:pt x="2" y="8"/>
                </a:lnTo>
                <a:lnTo>
                  <a:pt x="1" y="7"/>
                </a:lnTo>
                <a:lnTo>
                  <a:pt x="0" y="5"/>
                </a:lnTo>
                <a:lnTo>
                  <a:pt x="0" y="1"/>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1" name="Freeform 622">
            <a:extLst>
              <a:ext uri="{FF2B5EF4-FFF2-40B4-BE49-F238E27FC236}">
                <a16:creationId xmlns:a16="http://schemas.microsoft.com/office/drawing/2014/main" id="{8AA27B2A-AEFB-8F4A-899B-A456E47D8B2D}"/>
              </a:ext>
            </a:extLst>
          </p:cNvPr>
          <p:cNvSpPr>
            <a:spLocks/>
          </p:cNvSpPr>
          <p:nvPr/>
        </p:nvSpPr>
        <p:spPr bwMode="auto">
          <a:xfrm>
            <a:off x="1778000" y="2087563"/>
            <a:ext cx="38100" cy="879475"/>
          </a:xfrm>
          <a:custGeom>
            <a:avLst/>
            <a:gdLst>
              <a:gd name="T0" fmla="*/ 0 w 72"/>
              <a:gd name="T1" fmla="*/ 878946 h 1664"/>
              <a:gd name="T2" fmla="*/ 22225 w 72"/>
              <a:gd name="T3" fmla="*/ 0 h 1664"/>
              <a:gd name="T4" fmla="*/ 30692 w 72"/>
              <a:gd name="T5" fmla="*/ 0 h 1664"/>
              <a:gd name="T6" fmla="*/ 38100 w 72"/>
              <a:gd name="T7" fmla="*/ 529 h 1664"/>
              <a:gd name="T8" fmla="*/ 15346 w 72"/>
              <a:gd name="T9" fmla="*/ 879475 h 1664"/>
              <a:gd name="T10" fmla="*/ 7408 w 72"/>
              <a:gd name="T11" fmla="*/ 879475 h 1664"/>
              <a:gd name="T12" fmla="*/ 0 w 72"/>
              <a:gd name="T13" fmla="*/ 878946 h 1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664">
                <a:moveTo>
                  <a:pt x="0" y="1663"/>
                </a:moveTo>
                <a:lnTo>
                  <a:pt x="42" y="0"/>
                </a:lnTo>
                <a:lnTo>
                  <a:pt x="58" y="0"/>
                </a:lnTo>
                <a:lnTo>
                  <a:pt x="72" y="1"/>
                </a:lnTo>
                <a:lnTo>
                  <a:pt x="29" y="1664"/>
                </a:lnTo>
                <a:lnTo>
                  <a:pt x="14" y="1664"/>
                </a:lnTo>
                <a:lnTo>
                  <a:pt x="0" y="16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2" name="Freeform 623">
            <a:extLst>
              <a:ext uri="{FF2B5EF4-FFF2-40B4-BE49-F238E27FC236}">
                <a16:creationId xmlns:a16="http://schemas.microsoft.com/office/drawing/2014/main" id="{E01AED7A-C218-DF4F-85F3-2E5B367AC155}"/>
              </a:ext>
            </a:extLst>
          </p:cNvPr>
          <p:cNvSpPr>
            <a:spLocks/>
          </p:cNvSpPr>
          <p:nvPr/>
        </p:nvSpPr>
        <p:spPr bwMode="auto">
          <a:xfrm>
            <a:off x="1800225" y="2079625"/>
            <a:ext cx="15875" cy="7938"/>
          </a:xfrm>
          <a:custGeom>
            <a:avLst/>
            <a:gdLst>
              <a:gd name="T0" fmla="*/ 8467 w 30"/>
              <a:gd name="T1" fmla="*/ 7938 h 14"/>
              <a:gd name="T2" fmla="*/ 0 w 30"/>
              <a:gd name="T3" fmla="*/ 7938 h 14"/>
              <a:gd name="T4" fmla="*/ 0 w 30"/>
              <a:gd name="T5" fmla="*/ 6804 h 14"/>
              <a:gd name="T6" fmla="*/ 1058 w 30"/>
              <a:gd name="T7" fmla="*/ 5103 h 14"/>
              <a:gd name="T8" fmla="*/ 1588 w 30"/>
              <a:gd name="T9" fmla="*/ 3969 h 14"/>
              <a:gd name="T10" fmla="*/ 2117 w 30"/>
              <a:gd name="T11" fmla="*/ 2835 h 14"/>
              <a:gd name="T12" fmla="*/ 3175 w 30"/>
              <a:gd name="T13" fmla="*/ 2268 h 14"/>
              <a:gd name="T14" fmla="*/ 4763 w 30"/>
              <a:gd name="T15" fmla="*/ 567 h 14"/>
              <a:gd name="T16" fmla="*/ 5821 w 30"/>
              <a:gd name="T17" fmla="*/ 567 h 14"/>
              <a:gd name="T18" fmla="*/ 6879 w 30"/>
              <a:gd name="T19" fmla="*/ 0 h 14"/>
              <a:gd name="T20" fmla="*/ 8467 w 30"/>
              <a:gd name="T21" fmla="*/ 0 h 14"/>
              <a:gd name="T22" fmla="*/ 9525 w 30"/>
              <a:gd name="T23" fmla="*/ 0 h 14"/>
              <a:gd name="T24" fmla="*/ 10583 w 30"/>
              <a:gd name="T25" fmla="*/ 567 h 14"/>
              <a:gd name="T26" fmla="*/ 12171 w 30"/>
              <a:gd name="T27" fmla="*/ 1134 h 14"/>
              <a:gd name="T28" fmla="*/ 13229 w 30"/>
              <a:gd name="T29" fmla="*/ 2268 h 14"/>
              <a:gd name="T30" fmla="*/ 13758 w 30"/>
              <a:gd name="T31" fmla="*/ 3402 h 14"/>
              <a:gd name="T32" fmla="*/ 15346 w 30"/>
              <a:gd name="T33" fmla="*/ 3969 h 14"/>
              <a:gd name="T34" fmla="*/ 15346 w 30"/>
              <a:gd name="T35" fmla="*/ 5103 h 14"/>
              <a:gd name="T36" fmla="*/ 15875 w 30"/>
              <a:gd name="T37" fmla="*/ 7371 h 14"/>
              <a:gd name="T38" fmla="*/ 15875 w 30"/>
              <a:gd name="T39" fmla="*/ 7938 h 14"/>
              <a:gd name="T40" fmla="*/ 8467 w 30"/>
              <a:gd name="T41" fmla="*/ 7938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14"/>
                </a:moveTo>
                <a:lnTo>
                  <a:pt x="0" y="14"/>
                </a:lnTo>
                <a:lnTo>
                  <a:pt x="0" y="12"/>
                </a:lnTo>
                <a:lnTo>
                  <a:pt x="2" y="9"/>
                </a:lnTo>
                <a:lnTo>
                  <a:pt x="3" y="7"/>
                </a:lnTo>
                <a:lnTo>
                  <a:pt x="4" y="5"/>
                </a:lnTo>
                <a:lnTo>
                  <a:pt x="6" y="4"/>
                </a:lnTo>
                <a:lnTo>
                  <a:pt x="9" y="1"/>
                </a:lnTo>
                <a:lnTo>
                  <a:pt x="11" y="1"/>
                </a:lnTo>
                <a:lnTo>
                  <a:pt x="13" y="0"/>
                </a:lnTo>
                <a:lnTo>
                  <a:pt x="16" y="0"/>
                </a:lnTo>
                <a:lnTo>
                  <a:pt x="18" y="0"/>
                </a:lnTo>
                <a:lnTo>
                  <a:pt x="20" y="1"/>
                </a:lnTo>
                <a:lnTo>
                  <a:pt x="23" y="2"/>
                </a:lnTo>
                <a:lnTo>
                  <a:pt x="25" y="4"/>
                </a:lnTo>
                <a:lnTo>
                  <a:pt x="26" y="6"/>
                </a:lnTo>
                <a:lnTo>
                  <a:pt x="29" y="7"/>
                </a:lnTo>
                <a:lnTo>
                  <a:pt x="29" y="9"/>
                </a:lnTo>
                <a:lnTo>
                  <a:pt x="30" y="13"/>
                </a:lnTo>
                <a:lnTo>
                  <a:pt x="30" y="14"/>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3" name="Freeform 624">
            <a:extLst>
              <a:ext uri="{FF2B5EF4-FFF2-40B4-BE49-F238E27FC236}">
                <a16:creationId xmlns:a16="http://schemas.microsoft.com/office/drawing/2014/main" id="{1F9C9FA6-12CC-344D-8204-73A1137C7588}"/>
              </a:ext>
            </a:extLst>
          </p:cNvPr>
          <p:cNvSpPr>
            <a:spLocks/>
          </p:cNvSpPr>
          <p:nvPr/>
        </p:nvSpPr>
        <p:spPr bwMode="auto">
          <a:xfrm>
            <a:off x="1800225" y="2087563"/>
            <a:ext cx="41275" cy="763587"/>
          </a:xfrm>
          <a:custGeom>
            <a:avLst/>
            <a:gdLst>
              <a:gd name="T0" fmla="*/ 15875 w 78"/>
              <a:gd name="T1" fmla="*/ 0 h 1444"/>
              <a:gd name="T2" fmla="*/ 41275 w 78"/>
              <a:gd name="T3" fmla="*/ 763058 h 1444"/>
              <a:gd name="T4" fmla="*/ 33338 w 78"/>
              <a:gd name="T5" fmla="*/ 763587 h 1444"/>
              <a:gd name="T6" fmla="*/ 25929 w 78"/>
              <a:gd name="T7" fmla="*/ 763587 h 1444"/>
              <a:gd name="T8" fmla="*/ 0 w 78"/>
              <a:gd name="T9" fmla="*/ 529 h 1444"/>
              <a:gd name="T10" fmla="*/ 8467 w 78"/>
              <a:gd name="T11" fmla="*/ 0 h 1444"/>
              <a:gd name="T12" fmla="*/ 15875 w 78"/>
              <a:gd name="T13" fmla="*/ 0 h 14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1444">
                <a:moveTo>
                  <a:pt x="30" y="0"/>
                </a:moveTo>
                <a:lnTo>
                  <a:pt x="78" y="1443"/>
                </a:lnTo>
                <a:lnTo>
                  <a:pt x="63" y="1444"/>
                </a:lnTo>
                <a:lnTo>
                  <a:pt x="49" y="1444"/>
                </a:lnTo>
                <a:lnTo>
                  <a:pt x="0" y="1"/>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4" name="Freeform 625">
            <a:extLst>
              <a:ext uri="{FF2B5EF4-FFF2-40B4-BE49-F238E27FC236}">
                <a16:creationId xmlns:a16="http://schemas.microsoft.com/office/drawing/2014/main" id="{A0DDD3F2-C19B-4743-B430-C5DE891114B3}"/>
              </a:ext>
            </a:extLst>
          </p:cNvPr>
          <p:cNvSpPr>
            <a:spLocks/>
          </p:cNvSpPr>
          <p:nvPr/>
        </p:nvSpPr>
        <p:spPr bwMode="auto">
          <a:xfrm>
            <a:off x="1825625" y="2851150"/>
            <a:ext cx="15875" cy="7938"/>
          </a:xfrm>
          <a:custGeom>
            <a:avLst/>
            <a:gdLst>
              <a:gd name="T0" fmla="*/ 7664 w 29"/>
              <a:gd name="T1" fmla="*/ 0 h 14"/>
              <a:gd name="T2" fmla="*/ 15875 w 29"/>
              <a:gd name="T3" fmla="*/ 0 h 14"/>
              <a:gd name="T4" fmla="*/ 15875 w 29"/>
              <a:gd name="T5" fmla="*/ 1701 h 14"/>
              <a:gd name="T6" fmla="*/ 15328 w 29"/>
              <a:gd name="T7" fmla="*/ 3402 h 14"/>
              <a:gd name="T8" fmla="*/ 14780 w 29"/>
              <a:gd name="T9" fmla="*/ 4536 h 14"/>
              <a:gd name="T10" fmla="*/ 14233 w 29"/>
              <a:gd name="T11" fmla="*/ 5103 h 14"/>
              <a:gd name="T12" fmla="*/ 12591 w 29"/>
              <a:gd name="T13" fmla="*/ 6804 h 14"/>
              <a:gd name="T14" fmla="*/ 11496 w 29"/>
              <a:gd name="T15" fmla="*/ 7371 h 14"/>
              <a:gd name="T16" fmla="*/ 10401 w 29"/>
              <a:gd name="T17" fmla="*/ 7938 h 14"/>
              <a:gd name="T18" fmla="*/ 8759 w 29"/>
              <a:gd name="T19" fmla="*/ 7938 h 14"/>
              <a:gd name="T20" fmla="*/ 7664 w 29"/>
              <a:gd name="T21" fmla="*/ 7938 h 14"/>
              <a:gd name="T22" fmla="*/ 6022 w 29"/>
              <a:gd name="T23" fmla="*/ 7938 h 14"/>
              <a:gd name="T24" fmla="*/ 4927 w 29"/>
              <a:gd name="T25" fmla="*/ 7371 h 14"/>
              <a:gd name="T26" fmla="*/ 3832 w 29"/>
              <a:gd name="T27" fmla="*/ 6804 h 14"/>
              <a:gd name="T28" fmla="*/ 2190 w 29"/>
              <a:gd name="T29" fmla="*/ 5670 h 14"/>
              <a:gd name="T30" fmla="*/ 1095 w 29"/>
              <a:gd name="T31" fmla="*/ 4536 h 14"/>
              <a:gd name="T32" fmla="*/ 547 w 29"/>
              <a:gd name="T33" fmla="*/ 3969 h 14"/>
              <a:gd name="T34" fmla="*/ 0 w 29"/>
              <a:gd name="T35" fmla="*/ 2268 h 14"/>
              <a:gd name="T36" fmla="*/ 0 w 29"/>
              <a:gd name="T37" fmla="*/ 567 h 14"/>
              <a:gd name="T38" fmla="*/ 0 w 29"/>
              <a:gd name="T39" fmla="*/ 0 h 14"/>
              <a:gd name="T40" fmla="*/ 7664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0"/>
                </a:moveTo>
                <a:lnTo>
                  <a:pt x="29" y="0"/>
                </a:lnTo>
                <a:lnTo>
                  <a:pt x="29" y="3"/>
                </a:lnTo>
                <a:lnTo>
                  <a:pt x="28" y="6"/>
                </a:lnTo>
                <a:lnTo>
                  <a:pt x="27" y="8"/>
                </a:lnTo>
                <a:lnTo>
                  <a:pt x="26" y="9"/>
                </a:lnTo>
                <a:lnTo>
                  <a:pt x="23" y="12"/>
                </a:lnTo>
                <a:lnTo>
                  <a:pt x="21" y="13"/>
                </a:lnTo>
                <a:lnTo>
                  <a:pt x="19" y="14"/>
                </a:lnTo>
                <a:lnTo>
                  <a:pt x="16" y="14"/>
                </a:lnTo>
                <a:lnTo>
                  <a:pt x="14" y="14"/>
                </a:lnTo>
                <a:lnTo>
                  <a:pt x="11" y="14"/>
                </a:lnTo>
                <a:lnTo>
                  <a:pt x="9" y="13"/>
                </a:lnTo>
                <a:lnTo>
                  <a:pt x="7" y="12"/>
                </a:lnTo>
                <a:lnTo>
                  <a:pt x="4" y="10"/>
                </a:lnTo>
                <a:lnTo>
                  <a:pt x="2" y="8"/>
                </a:lnTo>
                <a:lnTo>
                  <a:pt x="1" y="7"/>
                </a:lnTo>
                <a:lnTo>
                  <a:pt x="0" y="4"/>
                </a:lnTo>
                <a:lnTo>
                  <a:pt x="0" y="1"/>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5" name="Freeform 626">
            <a:extLst>
              <a:ext uri="{FF2B5EF4-FFF2-40B4-BE49-F238E27FC236}">
                <a16:creationId xmlns:a16="http://schemas.microsoft.com/office/drawing/2014/main" id="{E821A2F9-57B7-124C-8CA2-DA11F7719FA3}"/>
              </a:ext>
            </a:extLst>
          </p:cNvPr>
          <p:cNvSpPr>
            <a:spLocks/>
          </p:cNvSpPr>
          <p:nvPr/>
        </p:nvSpPr>
        <p:spPr bwMode="auto">
          <a:xfrm>
            <a:off x="1825625" y="2289175"/>
            <a:ext cx="41275" cy="561975"/>
          </a:xfrm>
          <a:custGeom>
            <a:avLst/>
            <a:gdLst>
              <a:gd name="T0" fmla="*/ 0 w 77"/>
              <a:gd name="T1" fmla="*/ 561446 h 1063"/>
              <a:gd name="T2" fmla="*/ 25730 w 77"/>
              <a:gd name="T3" fmla="*/ 0 h 1063"/>
              <a:gd name="T4" fmla="*/ 33234 w 77"/>
              <a:gd name="T5" fmla="*/ 529 h 1063"/>
              <a:gd name="T6" fmla="*/ 41275 w 77"/>
              <a:gd name="T7" fmla="*/ 529 h 1063"/>
              <a:gd name="T8" fmla="*/ 15545 w 77"/>
              <a:gd name="T9" fmla="*/ 561975 h 1063"/>
              <a:gd name="T10" fmla="*/ 7505 w 77"/>
              <a:gd name="T11" fmla="*/ 561975 h 1063"/>
              <a:gd name="T12" fmla="*/ 0 w 77"/>
              <a:gd name="T13" fmla="*/ 561446 h 10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063">
                <a:moveTo>
                  <a:pt x="0" y="1062"/>
                </a:moveTo>
                <a:lnTo>
                  <a:pt x="48" y="0"/>
                </a:lnTo>
                <a:lnTo>
                  <a:pt x="62" y="1"/>
                </a:lnTo>
                <a:lnTo>
                  <a:pt x="77" y="1"/>
                </a:lnTo>
                <a:lnTo>
                  <a:pt x="29" y="1063"/>
                </a:lnTo>
                <a:lnTo>
                  <a:pt x="14" y="1063"/>
                </a:lnTo>
                <a:lnTo>
                  <a:pt x="0" y="10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6" name="Freeform 627">
            <a:extLst>
              <a:ext uri="{FF2B5EF4-FFF2-40B4-BE49-F238E27FC236}">
                <a16:creationId xmlns:a16="http://schemas.microsoft.com/office/drawing/2014/main" id="{E3F0150D-A70B-F842-BF97-C331185AA956}"/>
              </a:ext>
            </a:extLst>
          </p:cNvPr>
          <p:cNvSpPr>
            <a:spLocks/>
          </p:cNvSpPr>
          <p:nvPr/>
        </p:nvSpPr>
        <p:spPr bwMode="auto">
          <a:xfrm>
            <a:off x="1851025" y="2281238"/>
            <a:ext cx="15875" cy="7937"/>
          </a:xfrm>
          <a:custGeom>
            <a:avLst/>
            <a:gdLst>
              <a:gd name="T0" fmla="*/ 7664 w 29"/>
              <a:gd name="T1" fmla="*/ 7937 h 15"/>
              <a:gd name="T2" fmla="*/ 0 w 29"/>
              <a:gd name="T3" fmla="*/ 7408 h 15"/>
              <a:gd name="T4" fmla="*/ 0 w 29"/>
              <a:gd name="T5" fmla="*/ 5820 h 15"/>
              <a:gd name="T6" fmla="*/ 547 w 29"/>
              <a:gd name="T7" fmla="*/ 4762 h 15"/>
              <a:gd name="T8" fmla="*/ 1095 w 29"/>
              <a:gd name="T9" fmla="*/ 3704 h 15"/>
              <a:gd name="T10" fmla="*/ 2190 w 29"/>
              <a:gd name="T11" fmla="*/ 2117 h 15"/>
              <a:gd name="T12" fmla="*/ 3284 w 29"/>
              <a:gd name="T13" fmla="*/ 1587 h 15"/>
              <a:gd name="T14" fmla="*/ 4379 w 29"/>
              <a:gd name="T15" fmla="*/ 1058 h 15"/>
              <a:gd name="T16" fmla="*/ 6022 w 29"/>
              <a:gd name="T17" fmla="*/ 529 h 15"/>
              <a:gd name="T18" fmla="*/ 7116 w 29"/>
              <a:gd name="T19" fmla="*/ 0 h 15"/>
              <a:gd name="T20" fmla="*/ 8211 w 29"/>
              <a:gd name="T21" fmla="*/ 0 h 15"/>
              <a:gd name="T22" fmla="*/ 9853 w 29"/>
              <a:gd name="T23" fmla="*/ 0 h 15"/>
              <a:gd name="T24" fmla="*/ 10948 w 29"/>
              <a:gd name="T25" fmla="*/ 529 h 15"/>
              <a:gd name="T26" fmla="*/ 12043 w 29"/>
              <a:gd name="T27" fmla="*/ 1058 h 15"/>
              <a:gd name="T28" fmla="*/ 13685 w 29"/>
              <a:gd name="T29" fmla="*/ 1587 h 15"/>
              <a:gd name="T30" fmla="*/ 14233 w 29"/>
              <a:gd name="T31" fmla="*/ 3175 h 15"/>
              <a:gd name="T32" fmla="*/ 14780 w 29"/>
              <a:gd name="T33" fmla="*/ 4233 h 15"/>
              <a:gd name="T34" fmla="*/ 15328 w 29"/>
              <a:gd name="T35" fmla="*/ 5291 h 15"/>
              <a:gd name="T36" fmla="*/ 15875 w 29"/>
              <a:gd name="T37" fmla="*/ 6879 h 15"/>
              <a:gd name="T38" fmla="*/ 15875 w 29"/>
              <a:gd name="T39" fmla="*/ 7408 h 15"/>
              <a:gd name="T40" fmla="*/ 7664 w 29"/>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1"/>
                </a:lnTo>
                <a:lnTo>
                  <a:pt x="1" y="9"/>
                </a:lnTo>
                <a:lnTo>
                  <a:pt x="2" y="7"/>
                </a:lnTo>
                <a:lnTo>
                  <a:pt x="4" y="4"/>
                </a:lnTo>
                <a:lnTo>
                  <a:pt x="6" y="3"/>
                </a:lnTo>
                <a:lnTo>
                  <a:pt x="8" y="2"/>
                </a:lnTo>
                <a:lnTo>
                  <a:pt x="11" y="1"/>
                </a:lnTo>
                <a:lnTo>
                  <a:pt x="13" y="0"/>
                </a:lnTo>
                <a:lnTo>
                  <a:pt x="15" y="0"/>
                </a:lnTo>
                <a:lnTo>
                  <a:pt x="18" y="0"/>
                </a:lnTo>
                <a:lnTo>
                  <a:pt x="20" y="1"/>
                </a:lnTo>
                <a:lnTo>
                  <a:pt x="22" y="2"/>
                </a:lnTo>
                <a:lnTo>
                  <a:pt x="25" y="3"/>
                </a:lnTo>
                <a:lnTo>
                  <a:pt x="26" y="6"/>
                </a:lnTo>
                <a:lnTo>
                  <a:pt x="27" y="8"/>
                </a:lnTo>
                <a:lnTo>
                  <a:pt x="28" y="10"/>
                </a:lnTo>
                <a:lnTo>
                  <a:pt x="29" y="13"/>
                </a:lnTo>
                <a:lnTo>
                  <a:pt x="29"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7" name="Freeform 628">
            <a:extLst>
              <a:ext uri="{FF2B5EF4-FFF2-40B4-BE49-F238E27FC236}">
                <a16:creationId xmlns:a16="http://schemas.microsoft.com/office/drawing/2014/main" id="{DEA4D033-7C53-9A45-BBDA-5949DD387BE2}"/>
              </a:ext>
            </a:extLst>
          </p:cNvPr>
          <p:cNvSpPr>
            <a:spLocks/>
          </p:cNvSpPr>
          <p:nvPr/>
        </p:nvSpPr>
        <p:spPr bwMode="auto">
          <a:xfrm>
            <a:off x="1851025" y="2289175"/>
            <a:ext cx="26988" cy="447675"/>
          </a:xfrm>
          <a:custGeom>
            <a:avLst/>
            <a:gdLst>
              <a:gd name="T0" fmla="*/ 15346 w 51"/>
              <a:gd name="T1" fmla="*/ 0 h 848"/>
              <a:gd name="T2" fmla="*/ 26988 w 51"/>
              <a:gd name="T3" fmla="*/ 447147 h 848"/>
              <a:gd name="T4" fmla="*/ 19580 w 51"/>
              <a:gd name="T5" fmla="*/ 447675 h 848"/>
              <a:gd name="T6" fmla="*/ 11113 w 51"/>
              <a:gd name="T7" fmla="*/ 447675 h 848"/>
              <a:gd name="T8" fmla="*/ 0 w 51"/>
              <a:gd name="T9" fmla="*/ 528 h 848"/>
              <a:gd name="T10" fmla="*/ 7408 w 51"/>
              <a:gd name="T11" fmla="*/ 528 h 848"/>
              <a:gd name="T12" fmla="*/ 15346 w 51"/>
              <a:gd name="T13" fmla="*/ 0 h 8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848">
                <a:moveTo>
                  <a:pt x="29" y="0"/>
                </a:moveTo>
                <a:lnTo>
                  <a:pt x="51" y="847"/>
                </a:lnTo>
                <a:lnTo>
                  <a:pt x="37" y="848"/>
                </a:lnTo>
                <a:lnTo>
                  <a:pt x="21" y="848"/>
                </a:lnTo>
                <a:lnTo>
                  <a:pt x="0" y="1"/>
                </a:lnTo>
                <a:lnTo>
                  <a:pt x="14"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8" name="Freeform 629">
            <a:extLst>
              <a:ext uri="{FF2B5EF4-FFF2-40B4-BE49-F238E27FC236}">
                <a16:creationId xmlns:a16="http://schemas.microsoft.com/office/drawing/2014/main" id="{DABDC55C-2CDA-4E47-B65C-F5DDBCFCAFA0}"/>
              </a:ext>
            </a:extLst>
          </p:cNvPr>
          <p:cNvSpPr>
            <a:spLocks/>
          </p:cNvSpPr>
          <p:nvPr/>
        </p:nvSpPr>
        <p:spPr bwMode="auto">
          <a:xfrm>
            <a:off x="1862138" y="2736850"/>
            <a:ext cx="15875" cy="7938"/>
          </a:xfrm>
          <a:custGeom>
            <a:avLst/>
            <a:gdLst>
              <a:gd name="T0" fmla="*/ 8467 w 30"/>
              <a:gd name="T1" fmla="*/ 0 h 14"/>
              <a:gd name="T2" fmla="*/ 15875 w 30"/>
              <a:gd name="T3" fmla="*/ 0 h 14"/>
              <a:gd name="T4" fmla="*/ 15875 w 30"/>
              <a:gd name="T5" fmla="*/ 2268 h 14"/>
              <a:gd name="T6" fmla="*/ 15346 w 30"/>
              <a:gd name="T7" fmla="*/ 3402 h 14"/>
              <a:gd name="T8" fmla="*/ 14287 w 30"/>
              <a:gd name="T9" fmla="*/ 5103 h 14"/>
              <a:gd name="T10" fmla="*/ 13758 w 30"/>
              <a:gd name="T11" fmla="*/ 5670 h 14"/>
              <a:gd name="T12" fmla="*/ 12700 w 30"/>
              <a:gd name="T13" fmla="*/ 6804 h 14"/>
              <a:gd name="T14" fmla="*/ 11113 w 30"/>
              <a:gd name="T15" fmla="*/ 7371 h 14"/>
              <a:gd name="T16" fmla="*/ 10054 w 30"/>
              <a:gd name="T17" fmla="*/ 7938 h 14"/>
              <a:gd name="T18" fmla="*/ 8996 w 30"/>
              <a:gd name="T19" fmla="*/ 7938 h 14"/>
              <a:gd name="T20" fmla="*/ 7408 w 30"/>
              <a:gd name="T21" fmla="*/ 7938 h 14"/>
              <a:gd name="T22" fmla="*/ 6350 w 30"/>
              <a:gd name="T23" fmla="*/ 7938 h 14"/>
              <a:gd name="T24" fmla="*/ 5292 w 30"/>
              <a:gd name="T25" fmla="*/ 7371 h 14"/>
              <a:gd name="T26" fmla="*/ 3704 w 30"/>
              <a:gd name="T27" fmla="*/ 6804 h 14"/>
              <a:gd name="T28" fmla="*/ 2646 w 30"/>
              <a:gd name="T29" fmla="*/ 6237 h 14"/>
              <a:gd name="T30" fmla="*/ 2117 w 30"/>
              <a:gd name="T31" fmla="*/ 5103 h 14"/>
              <a:gd name="T32" fmla="*/ 529 w 30"/>
              <a:gd name="T33" fmla="*/ 3402 h 14"/>
              <a:gd name="T34" fmla="*/ 529 w 30"/>
              <a:gd name="T35" fmla="*/ 2268 h 14"/>
              <a:gd name="T36" fmla="*/ 0 w 30"/>
              <a:gd name="T37" fmla="*/ 567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0"/>
                </a:lnTo>
                <a:lnTo>
                  <a:pt x="30" y="4"/>
                </a:lnTo>
                <a:lnTo>
                  <a:pt x="29" y="6"/>
                </a:lnTo>
                <a:lnTo>
                  <a:pt x="27" y="9"/>
                </a:lnTo>
                <a:lnTo>
                  <a:pt x="26" y="10"/>
                </a:lnTo>
                <a:lnTo>
                  <a:pt x="24" y="12"/>
                </a:lnTo>
                <a:lnTo>
                  <a:pt x="21" y="13"/>
                </a:lnTo>
                <a:lnTo>
                  <a:pt x="19" y="14"/>
                </a:lnTo>
                <a:lnTo>
                  <a:pt x="17" y="14"/>
                </a:lnTo>
                <a:lnTo>
                  <a:pt x="14" y="14"/>
                </a:lnTo>
                <a:lnTo>
                  <a:pt x="12" y="14"/>
                </a:lnTo>
                <a:lnTo>
                  <a:pt x="10" y="13"/>
                </a:lnTo>
                <a:lnTo>
                  <a:pt x="7" y="12"/>
                </a:lnTo>
                <a:lnTo>
                  <a:pt x="5" y="11"/>
                </a:lnTo>
                <a:lnTo>
                  <a:pt x="4" y="9"/>
                </a:lnTo>
                <a:lnTo>
                  <a:pt x="1" y="6"/>
                </a:lnTo>
                <a:lnTo>
                  <a:pt x="1" y="4"/>
                </a:lnTo>
                <a:lnTo>
                  <a:pt x="0" y="1"/>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39" name="Freeform 630">
            <a:extLst>
              <a:ext uri="{FF2B5EF4-FFF2-40B4-BE49-F238E27FC236}">
                <a16:creationId xmlns:a16="http://schemas.microsoft.com/office/drawing/2014/main" id="{E376826D-1BA0-7C4B-85FF-749EC8D0859B}"/>
              </a:ext>
            </a:extLst>
          </p:cNvPr>
          <p:cNvSpPr>
            <a:spLocks/>
          </p:cNvSpPr>
          <p:nvPr/>
        </p:nvSpPr>
        <p:spPr bwMode="auto">
          <a:xfrm>
            <a:off x="1862138" y="2325688"/>
            <a:ext cx="41275" cy="411162"/>
          </a:xfrm>
          <a:custGeom>
            <a:avLst/>
            <a:gdLst>
              <a:gd name="T0" fmla="*/ 0 w 78"/>
              <a:gd name="T1" fmla="*/ 410634 h 779"/>
              <a:gd name="T2" fmla="*/ 25929 w 78"/>
              <a:gd name="T3" fmla="*/ 0 h 779"/>
              <a:gd name="T4" fmla="*/ 33867 w 78"/>
              <a:gd name="T5" fmla="*/ 528 h 779"/>
              <a:gd name="T6" fmla="*/ 41275 w 78"/>
              <a:gd name="T7" fmla="*/ 1583 h 779"/>
              <a:gd name="T8" fmla="*/ 15875 w 78"/>
              <a:gd name="T9" fmla="*/ 411162 h 779"/>
              <a:gd name="T10" fmla="*/ 8467 w 78"/>
              <a:gd name="T11" fmla="*/ 411162 h 779"/>
              <a:gd name="T12" fmla="*/ 0 w 78"/>
              <a:gd name="T13" fmla="*/ 410634 h 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779">
                <a:moveTo>
                  <a:pt x="0" y="778"/>
                </a:moveTo>
                <a:lnTo>
                  <a:pt x="49" y="0"/>
                </a:lnTo>
                <a:lnTo>
                  <a:pt x="64" y="1"/>
                </a:lnTo>
                <a:lnTo>
                  <a:pt x="78" y="3"/>
                </a:lnTo>
                <a:lnTo>
                  <a:pt x="30" y="779"/>
                </a:lnTo>
                <a:lnTo>
                  <a:pt x="16" y="779"/>
                </a:lnTo>
                <a:lnTo>
                  <a:pt x="0" y="7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0" name="Freeform 631">
            <a:extLst>
              <a:ext uri="{FF2B5EF4-FFF2-40B4-BE49-F238E27FC236}">
                <a16:creationId xmlns:a16="http://schemas.microsoft.com/office/drawing/2014/main" id="{314C7039-6585-5D4C-8D3E-B146E5F5409B}"/>
              </a:ext>
            </a:extLst>
          </p:cNvPr>
          <p:cNvSpPr>
            <a:spLocks/>
          </p:cNvSpPr>
          <p:nvPr/>
        </p:nvSpPr>
        <p:spPr bwMode="auto">
          <a:xfrm>
            <a:off x="1887538" y="2317750"/>
            <a:ext cx="15875" cy="7938"/>
          </a:xfrm>
          <a:custGeom>
            <a:avLst/>
            <a:gdLst>
              <a:gd name="T0" fmla="*/ 8211 w 29"/>
              <a:gd name="T1" fmla="*/ 7938 h 15"/>
              <a:gd name="T2" fmla="*/ 0 w 29"/>
              <a:gd name="T3" fmla="*/ 7409 h 15"/>
              <a:gd name="T4" fmla="*/ 0 w 29"/>
              <a:gd name="T5" fmla="*/ 6350 h 15"/>
              <a:gd name="T6" fmla="*/ 547 w 29"/>
              <a:gd name="T7" fmla="*/ 5292 h 15"/>
              <a:gd name="T8" fmla="*/ 1095 w 29"/>
              <a:gd name="T9" fmla="*/ 3704 h 15"/>
              <a:gd name="T10" fmla="*/ 2190 w 29"/>
              <a:gd name="T11" fmla="*/ 2646 h 15"/>
              <a:gd name="T12" fmla="*/ 2737 w 29"/>
              <a:gd name="T13" fmla="*/ 2117 h 15"/>
              <a:gd name="T14" fmla="*/ 4379 w 29"/>
              <a:gd name="T15" fmla="*/ 1588 h 15"/>
              <a:gd name="T16" fmla="*/ 5474 w 29"/>
              <a:gd name="T17" fmla="*/ 529 h 15"/>
              <a:gd name="T18" fmla="*/ 6569 w 29"/>
              <a:gd name="T19" fmla="*/ 0 h 15"/>
              <a:gd name="T20" fmla="*/ 8211 w 29"/>
              <a:gd name="T21" fmla="*/ 0 h 15"/>
              <a:gd name="T22" fmla="*/ 9853 w 29"/>
              <a:gd name="T23" fmla="*/ 529 h 15"/>
              <a:gd name="T24" fmla="*/ 11496 w 29"/>
              <a:gd name="T25" fmla="*/ 529 h 15"/>
              <a:gd name="T26" fmla="*/ 12591 w 29"/>
              <a:gd name="T27" fmla="*/ 1588 h 15"/>
              <a:gd name="T28" fmla="*/ 13138 w 29"/>
              <a:gd name="T29" fmla="*/ 2646 h 15"/>
              <a:gd name="T30" fmla="*/ 14780 w 29"/>
              <a:gd name="T31" fmla="*/ 3175 h 15"/>
              <a:gd name="T32" fmla="*/ 15328 w 29"/>
              <a:gd name="T33" fmla="*/ 4234 h 15"/>
              <a:gd name="T34" fmla="*/ 15875 w 29"/>
              <a:gd name="T35" fmla="*/ 5821 h 15"/>
              <a:gd name="T36" fmla="*/ 15875 w 29"/>
              <a:gd name="T37" fmla="*/ 6880 h 15"/>
              <a:gd name="T38" fmla="*/ 15875 w 29"/>
              <a:gd name="T39" fmla="*/ 7938 h 15"/>
              <a:gd name="T40" fmla="*/ 8211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15"/>
                </a:moveTo>
                <a:lnTo>
                  <a:pt x="0" y="14"/>
                </a:lnTo>
                <a:lnTo>
                  <a:pt x="0" y="12"/>
                </a:lnTo>
                <a:lnTo>
                  <a:pt x="1" y="10"/>
                </a:lnTo>
                <a:lnTo>
                  <a:pt x="2" y="7"/>
                </a:lnTo>
                <a:lnTo>
                  <a:pt x="4" y="5"/>
                </a:lnTo>
                <a:lnTo>
                  <a:pt x="5" y="4"/>
                </a:lnTo>
                <a:lnTo>
                  <a:pt x="8" y="3"/>
                </a:lnTo>
                <a:lnTo>
                  <a:pt x="10" y="1"/>
                </a:lnTo>
                <a:lnTo>
                  <a:pt x="12" y="0"/>
                </a:lnTo>
                <a:lnTo>
                  <a:pt x="15" y="0"/>
                </a:lnTo>
                <a:lnTo>
                  <a:pt x="18" y="1"/>
                </a:lnTo>
                <a:lnTo>
                  <a:pt x="21" y="1"/>
                </a:lnTo>
                <a:lnTo>
                  <a:pt x="23" y="3"/>
                </a:lnTo>
                <a:lnTo>
                  <a:pt x="24" y="5"/>
                </a:lnTo>
                <a:lnTo>
                  <a:pt x="27" y="6"/>
                </a:lnTo>
                <a:lnTo>
                  <a:pt x="28" y="8"/>
                </a:lnTo>
                <a:lnTo>
                  <a:pt x="29" y="11"/>
                </a:lnTo>
                <a:lnTo>
                  <a:pt x="29" y="13"/>
                </a:lnTo>
                <a:lnTo>
                  <a:pt x="29" y="15"/>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1" name="Freeform 632">
            <a:extLst>
              <a:ext uri="{FF2B5EF4-FFF2-40B4-BE49-F238E27FC236}">
                <a16:creationId xmlns:a16="http://schemas.microsoft.com/office/drawing/2014/main" id="{B1E1B5A9-0345-814E-A4EC-6FE82D99F849}"/>
              </a:ext>
            </a:extLst>
          </p:cNvPr>
          <p:cNvSpPr>
            <a:spLocks/>
          </p:cNvSpPr>
          <p:nvPr/>
        </p:nvSpPr>
        <p:spPr bwMode="auto">
          <a:xfrm>
            <a:off x="1887538" y="2325688"/>
            <a:ext cx="23812" cy="287337"/>
          </a:xfrm>
          <a:custGeom>
            <a:avLst/>
            <a:gdLst>
              <a:gd name="T0" fmla="*/ 15346 w 45"/>
              <a:gd name="T1" fmla="*/ 0 h 543"/>
              <a:gd name="T2" fmla="*/ 23812 w 45"/>
              <a:gd name="T3" fmla="*/ 286279 h 543"/>
              <a:gd name="T4" fmla="*/ 15875 w 45"/>
              <a:gd name="T5" fmla="*/ 286279 h 543"/>
              <a:gd name="T6" fmla="*/ 8466 w 45"/>
              <a:gd name="T7" fmla="*/ 287337 h 543"/>
              <a:gd name="T8" fmla="*/ 0 w 45"/>
              <a:gd name="T9" fmla="*/ 0 h 543"/>
              <a:gd name="T10" fmla="*/ 7937 w 45"/>
              <a:gd name="T11" fmla="*/ 0 h 543"/>
              <a:gd name="T12" fmla="*/ 15346 w 45"/>
              <a:gd name="T13" fmla="*/ 0 h 5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543">
                <a:moveTo>
                  <a:pt x="29" y="0"/>
                </a:moveTo>
                <a:lnTo>
                  <a:pt x="45" y="541"/>
                </a:lnTo>
                <a:lnTo>
                  <a:pt x="30" y="541"/>
                </a:lnTo>
                <a:lnTo>
                  <a:pt x="16" y="543"/>
                </a:lnTo>
                <a:lnTo>
                  <a:pt x="0" y="0"/>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2" name="Freeform 633">
            <a:extLst>
              <a:ext uri="{FF2B5EF4-FFF2-40B4-BE49-F238E27FC236}">
                <a16:creationId xmlns:a16="http://schemas.microsoft.com/office/drawing/2014/main" id="{1227195D-B339-7043-9531-0769A0F88AA6}"/>
              </a:ext>
            </a:extLst>
          </p:cNvPr>
          <p:cNvSpPr>
            <a:spLocks/>
          </p:cNvSpPr>
          <p:nvPr/>
        </p:nvSpPr>
        <p:spPr bwMode="auto">
          <a:xfrm>
            <a:off x="1897063" y="2611438"/>
            <a:ext cx="14287" cy="9525"/>
          </a:xfrm>
          <a:custGeom>
            <a:avLst/>
            <a:gdLst>
              <a:gd name="T0" fmla="*/ 6897 w 29"/>
              <a:gd name="T1" fmla="*/ 0 h 16"/>
              <a:gd name="T2" fmla="*/ 14287 w 29"/>
              <a:gd name="T3" fmla="*/ 1191 h 16"/>
              <a:gd name="T4" fmla="*/ 14287 w 29"/>
              <a:gd name="T5" fmla="*/ 2381 h 16"/>
              <a:gd name="T6" fmla="*/ 13794 w 29"/>
              <a:gd name="T7" fmla="*/ 3572 h 16"/>
              <a:gd name="T8" fmla="*/ 13302 w 29"/>
              <a:gd name="T9" fmla="*/ 5358 h 16"/>
              <a:gd name="T10" fmla="*/ 12316 w 29"/>
              <a:gd name="T11" fmla="*/ 6548 h 16"/>
              <a:gd name="T12" fmla="*/ 11824 w 29"/>
              <a:gd name="T13" fmla="*/ 7144 h 16"/>
              <a:gd name="T14" fmla="*/ 10346 w 29"/>
              <a:gd name="T15" fmla="*/ 8930 h 16"/>
              <a:gd name="T16" fmla="*/ 9360 w 29"/>
              <a:gd name="T17" fmla="*/ 8930 h 16"/>
              <a:gd name="T18" fmla="*/ 8375 w 29"/>
              <a:gd name="T19" fmla="*/ 9525 h 16"/>
              <a:gd name="T20" fmla="*/ 6405 w 29"/>
              <a:gd name="T21" fmla="*/ 9525 h 16"/>
              <a:gd name="T22" fmla="*/ 5419 w 29"/>
              <a:gd name="T23" fmla="*/ 9525 h 16"/>
              <a:gd name="T24" fmla="*/ 3941 w 29"/>
              <a:gd name="T25" fmla="*/ 8930 h 16"/>
              <a:gd name="T26" fmla="*/ 2956 w 29"/>
              <a:gd name="T27" fmla="*/ 7739 h 16"/>
              <a:gd name="T28" fmla="*/ 2463 w 29"/>
              <a:gd name="T29" fmla="*/ 6548 h 16"/>
              <a:gd name="T30" fmla="*/ 985 w 29"/>
              <a:gd name="T31" fmla="*/ 5953 h 16"/>
              <a:gd name="T32" fmla="*/ 493 w 29"/>
              <a:gd name="T33" fmla="*/ 4167 h 16"/>
              <a:gd name="T34" fmla="*/ 0 w 29"/>
              <a:gd name="T35" fmla="*/ 2977 h 16"/>
              <a:gd name="T36" fmla="*/ 0 w 29"/>
              <a:gd name="T37" fmla="*/ 1786 h 16"/>
              <a:gd name="T38" fmla="*/ 0 w 29"/>
              <a:gd name="T39" fmla="*/ 1191 h 16"/>
              <a:gd name="T40" fmla="*/ 6897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0"/>
                </a:moveTo>
                <a:lnTo>
                  <a:pt x="29" y="2"/>
                </a:lnTo>
                <a:lnTo>
                  <a:pt x="29" y="4"/>
                </a:lnTo>
                <a:lnTo>
                  <a:pt x="28" y="6"/>
                </a:lnTo>
                <a:lnTo>
                  <a:pt x="27" y="9"/>
                </a:lnTo>
                <a:lnTo>
                  <a:pt x="25" y="11"/>
                </a:lnTo>
                <a:lnTo>
                  <a:pt x="24" y="12"/>
                </a:lnTo>
                <a:lnTo>
                  <a:pt x="21" y="15"/>
                </a:lnTo>
                <a:lnTo>
                  <a:pt x="19" y="15"/>
                </a:lnTo>
                <a:lnTo>
                  <a:pt x="17" y="16"/>
                </a:lnTo>
                <a:lnTo>
                  <a:pt x="13" y="16"/>
                </a:lnTo>
                <a:lnTo>
                  <a:pt x="11" y="16"/>
                </a:lnTo>
                <a:lnTo>
                  <a:pt x="8" y="15"/>
                </a:lnTo>
                <a:lnTo>
                  <a:pt x="6" y="13"/>
                </a:lnTo>
                <a:lnTo>
                  <a:pt x="5" y="11"/>
                </a:lnTo>
                <a:lnTo>
                  <a:pt x="2" y="10"/>
                </a:lnTo>
                <a:lnTo>
                  <a:pt x="1" y="7"/>
                </a:lnTo>
                <a:lnTo>
                  <a:pt x="0" y="5"/>
                </a:lnTo>
                <a:lnTo>
                  <a:pt x="0" y="3"/>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3" name="Freeform 634">
            <a:extLst>
              <a:ext uri="{FF2B5EF4-FFF2-40B4-BE49-F238E27FC236}">
                <a16:creationId xmlns:a16="http://schemas.microsoft.com/office/drawing/2014/main" id="{5111A608-2E36-214C-89F7-23008CFFDE6E}"/>
              </a:ext>
            </a:extLst>
          </p:cNvPr>
          <p:cNvSpPr>
            <a:spLocks/>
          </p:cNvSpPr>
          <p:nvPr/>
        </p:nvSpPr>
        <p:spPr bwMode="auto">
          <a:xfrm>
            <a:off x="1897063" y="2449513"/>
            <a:ext cx="26987" cy="163512"/>
          </a:xfrm>
          <a:custGeom>
            <a:avLst/>
            <a:gdLst>
              <a:gd name="T0" fmla="*/ 0 w 51"/>
              <a:gd name="T1" fmla="*/ 161919 h 308"/>
              <a:gd name="T2" fmla="*/ 11112 w 51"/>
              <a:gd name="T3" fmla="*/ 0 h 308"/>
              <a:gd name="T4" fmla="*/ 19579 w 51"/>
              <a:gd name="T5" fmla="*/ 531 h 308"/>
              <a:gd name="T6" fmla="*/ 26987 w 51"/>
              <a:gd name="T7" fmla="*/ 1062 h 308"/>
              <a:gd name="T8" fmla="*/ 15346 w 51"/>
              <a:gd name="T9" fmla="*/ 163512 h 308"/>
              <a:gd name="T10" fmla="*/ 7408 w 51"/>
              <a:gd name="T11" fmla="*/ 162450 h 308"/>
              <a:gd name="T12" fmla="*/ 0 w 51"/>
              <a:gd name="T13" fmla="*/ 161919 h 3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308">
                <a:moveTo>
                  <a:pt x="0" y="305"/>
                </a:moveTo>
                <a:lnTo>
                  <a:pt x="21" y="0"/>
                </a:lnTo>
                <a:lnTo>
                  <a:pt x="37" y="1"/>
                </a:lnTo>
                <a:lnTo>
                  <a:pt x="51" y="2"/>
                </a:lnTo>
                <a:lnTo>
                  <a:pt x="29" y="308"/>
                </a:lnTo>
                <a:lnTo>
                  <a:pt x="14" y="306"/>
                </a:lnTo>
                <a:lnTo>
                  <a:pt x="0" y="3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4" name="Freeform 635">
            <a:extLst>
              <a:ext uri="{FF2B5EF4-FFF2-40B4-BE49-F238E27FC236}">
                <a16:creationId xmlns:a16="http://schemas.microsoft.com/office/drawing/2014/main" id="{C5A807BC-4C13-7B4B-A0F7-3F3326657964}"/>
              </a:ext>
            </a:extLst>
          </p:cNvPr>
          <p:cNvSpPr>
            <a:spLocks/>
          </p:cNvSpPr>
          <p:nvPr/>
        </p:nvSpPr>
        <p:spPr bwMode="auto">
          <a:xfrm>
            <a:off x="1908175" y="2443163"/>
            <a:ext cx="15875" cy="7937"/>
          </a:xfrm>
          <a:custGeom>
            <a:avLst/>
            <a:gdLst>
              <a:gd name="T0" fmla="*/ 8467 w 30"/>
              <a:gd name="T1" fmla="*/ 7937 h 14"/>
              <a:gd name="T2" fmla="*/ 0 w 30"/>
              <a:gd name="T3" fmla="*/ 7370 h 14"/>
              <a:gd name="T4" fmla="*/ 0 w 30"/>
              <a:gd name="T5" fmla="*/ 6236 h 14"/>
              <a:gd name="T6" fmla="*/ 529 w 30"/>
              <a:gd name="T7" fmla="*/ 4535 h 14"/>
              <a:gd name="T8" fmla="*/ 1588 w 30"/>
              <a:gd name="T9" fmla="*/ 3402 h 14"/>
              <a:gd name="T10" fmla="*/ 2646 w 30"/>
              <a:gd name="T11" fmla="*/ 2268 h 14"/>
              <a:gd name="T12" fmla="*/ 3175 w 30"/>
              <a:gd name="T13" fmla="*/ 1134 h 14"/>
              <a:gd name="T14" fmla="*/ 4233 w 30"/>
              <a:gd name="T15" fmla="*/ 567 h 14"/>
              <a:gd name="T16" fmla="*/ 5821 w 30"/>
              <a:gd name="T17" fmla="*/ 0 h 14"/>
              <a:gd name="T18" fmla="*/ 6879 w 30"/>
              <a:gd name="T19" fmla="*/ 0 h 14"/>
              <a:gd name="T20" fmla="*/ 8996 w 30"/>
              <a:gd name="T21" fmla="*/ 0 h 14"/>
              <a:gd name="T22" fmla="*/ 10054 w 30"/>
              <a:gd name="T23" fmla="*/ 0 h 14"/>
              <a:gd name="T24" fmla="*/ 11113 w 30"/>
              <a:gd name="T25" fmla="*/ 567 h 14"/>
              <a:gd name="T26" fmla="*/ 12700 w 30"/>
              <a:gd name="T27" fmla="*/ 1134 h 14"/>
              <a:gd name="T28" fmla="*/ 13229 w 30"/>
              <a:gd name="T29" fmla="*/ 2268 h 14"/>
              <a:gd name="T30" fmla="*/ 14287 w 30"/>
              <a:gd name="T31" fmla="*/ 3402 h 14"/>
              <a:gd name="T32" fmla="*/ 15346 w 30"/>
              <a:gd name="T33" fmla="*/ 4535 h 14"/>
              <a:gd name="T34" fmla="*/ 15875 w 30"/>
              <a:gd name="T35" fmla="*/ 6236 h 14"/>
              <a:gd name="T36" fmla="*/ 15875 w 30"/>
              <a:gd name="T37" fmla="*/ 6803 h 14"/>
              <a:gd name="T38" fmla="*/ 8467 w 30"/>
              <a:gd name="T39" fmla="*/ 793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6" y="14"/>
                </a:moveTo>
                <a:lnTo>
                  <a:pt x="0" y="13"/>
                </a:lnTo>
                <a:lnTo>
                  <a:pt x="0" y="11"/>
                </a:lnTo>
                <a:lnTo>
                  <a:pt x="1" y="8"/>
                </a:lnTo>
                <a:lnTo>
                  <a:pt x="3" y="6"/>
                </a:lnTo>
                <a:lnTo>
                  <a:pt x="5" y="4"/>
                </a:lnTo>
                <a:lnTo>
                  <a:pt x="6" y="2"/>
                </a:lnTo>
                <a:lnTo>
                  <a:pt x="8" y="1"/>
                </a:lnTo>
                <a:lnTo>
                  <a:pt x="11" y="0"/>
                </a:lnTo>
                <a:lnTo>
                  <a:pt x="13" y="0"/>
                </a:lnTo>
                <a:lnTo>
                  <a:pt x="17" y="0"/>
                </a:lnTo>
                <a:lnTo>
                  <a:pt x="19" y="0"/>
                </a:lnTo>
                <a:lnTo>
                  <a:pt x="21" y="1"/>
                </a:lnTo>
                <a:lnTo>
                  <a:pt x="24" y="2"/>
                </a:lnTo>
                <a:lnTo>
                  <a:pt x="25" y="4"/>
                </a:lnTo>
                <a:lnTo>
                  <a:pt x="27" y="6"/>
                </a:lnTo>
                <a:lnTo>
                  <a:pt x="29" y="8"/>
                </a:lnTo>
                <a:lnTo>
                  <a:pt x="30" y="11"/>
                </a:lnTo>
                <a:lnTo>
                  <a:pt x="30" y="12"/>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5" name="Freeform 636">
            <a:extLst>
              <a:ext uri="{FF2B5EF4-FFF2-40B4-BE49-F238E27FC236}">
                <a16:creationId xmlns:a16="http://schemas.microsoft.com/office/drawing/2014/main" id="{F8640C00-4D31-E047-A6EC-C5073C87C0A5}"/>
              </a:ext>
            </a:extLst>
          </p:cNvPr>
          <p:cNvSpPr>
            <a:spLocks/>
          </p:cNvSpPr>
          <p:nvPr/>
        </p:nvSpPr>
        <p:spPr bwMode="auto">
          <a:xfrm>
            <a:off x="1908175" y="2449513"/>
            <a:ext cx="31750" cy="125412"/>
          </a:xfrm>
          <a:custGeom>
            <a:avLst/>
            <a:gdLst>
              <a:gd name="T0" fmla="*/ 15363 w 62"/>
              <a:gd name="T1" fmla="*/ 0 h 236"/>
              <a:gd name="T2" fmla="*/ 31750 w 62"/>
              <a:gd name="T3" fmla="*/ 122755 h 236"/>
              <a:gd name="T4" fmla="*/ 24069 w 62"/>
              <a:gd name="T5" fmla="*/ 123818 h 236"/>
              <a:gd name="T6" fmla="*/ 16387 w 62"/>
              <a:gd name="T7" fmla="*/ 125412 h 236"/>
              <a:gd name="T8" fmla="*/ 0 w 62"/>
              <a:gd name="T9" fmla="*/ 2657 h 236"/>
              <a:gd name="T10" fmla="*/ 8194 w 62"/>
              <a:gd name="T11" fmla="*/ 1063 h 236"/>
              <a:gd name="T12" fmla="*/ 15363 w 62"/>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236">
                <a:moveTo>
                  <a:pt x="30" y="0"/>
                </a:moveTo>
                <a:lnTo>
                  <a:pt x="62" y="231"/>
                </a:lnTo>
                <a:lnTo>
                  <a:pt x="47" y="233"/>
                </a:lnTo>
                <a:lnTo>
                  <a:pt x="32" y="236"/>
                </a:lnTo>
                <a:lnTo>
                  <a:pt x="0" y="5"/>
                </a:lnTo>
                <a:lnTo>
                  <a:pt x="16" y="2"/>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6" name="Freeform 637">
            <a:extLst>
              <a:ext uri="{FF2B5EF4-FFF2-40B4-BE49-F238E27FC236}">
                <a16:creationId xmlns:a16="http://schemas.microsoft.com/office/drawing/2014/main" id="{997B20C4-E72F-6447-892C-FACEC6F74C62}"/>
              </a:ext>
            </a:extLst>
          </p:cNvPr>
          <p:cNvSpPr>
            <a:spLocks/>
          </p:cNvSpPr>
          <p:nvPr/>
        </p:nvSpPr>
        <p:spPr bwMode="auto">
          <a:xfrm>
            <a:off x="1924050" y="2573338"/>
            <a:ext cx="15875" cy="6350"/>
          </a:xfrm>
          <a:custGeom>
            <a:avLst/>
            <a:gdLst>
              <a:gd name="T0" fmla="*/ 7937 w 30"/>
              <a:gd name="T1" fmla="*/ 0 h 14"/>
              <a:gd name="T2" fmla="*/ 15875 w 30"/>
              <a:gd name="T3" fmla="*/ 1361 h 14"/>
              <a:gd name="T4" fmla="*/ 15875 w 30"/>
              <a:gd name="T5" fmla="*/ 2268 h 14"/>
              <a:gd name="T6" fmla="*/ 14817 w 30"/>
              <a:gd name="T7" fmla="*/ 3175 h 14"/>
              <a:gd name="T8" fmla="*/ 14287 w 30"/>
              <a:gd name="T9" fmla="*/ 4536 h 14"/>
              <a:gd name="T10" fmla="*/ 13229 w 30"/>
              <a:gd name="T11" fmla="*/ 4989 h 14"/>
              <a:gd name="T12" fmla="*/ 11642 w 30"/>
              <a:gd name="T13" fmla="*/ 5896 h 14"/>
              <a:gd name="T14" fmla="*/ 10583 w 30"/>
              <a:gd name="T15" fmla="*/ 6350 h 14"/>
              <a:gd name="T16" fmla="*/ 9525 w 30"/>
              <a:gd name="T17" fmla="*/ 6350 h 14"/>
              <a:gd name="T18" fmla="*/ 7937 w 30"/>
              <a:gd name="T19" fmla="*/ 6350 h 14"/>
              <a:gd name="T20" fmla="*/ 6879 w 30"/>
              <a:gd name="T21" fmla="*/ 6350 h 14"/>
              <a:gd name="T22" fmla="*/ 5821 w 30"/>
              <a:gd name="T23" fmla="*/ 6350 h 14"/>
              <a:gd name="T24" fmla="*/ 4233 w 30"/>
              <a:gd name="T25" fmla="*/ 5896 h 14"/>
              <a:gd name="T26" fmla="*/ 3175 w 30"/>
              <a:gd name="T27" fmla="*/ 5443 h 14"/>
              <a:gd name="T28" fmla="*/ 2117 w 30"/>
              <a:gd name="T29" fmla="*/ 4536 h 14"/>
              <a:gd name="T30" fmla="*/ 1058 w 30"/>
              <a:gd name="T31" fmla="*/ 3175 h 14"/>
              <a:gd name="T32" fmla="*/ 529 w 30"/>
              <a:gd name="T33" fmla="*/ 2268 h 14"/>
              <a:gd name="T34" fmla="*/ 529 w 30"/>
              <a:gd name="T35" fmla="*/ 1361 h 14"/>
              <a:gd name="T36" fmla="*/ 0 w 30"/>
              <a:gd name="T37" fmla="*/ 1361 h 14"/>
              <a:gd name="T38" fmla="*/ 7937 w 30"/>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5" y="0"/>
                </a:moveTo>
                <a:lnTo>
                  <a:pt x="30" y="3"/>
                </a:lnTo>
                <a:lnTo>
                  <a:pt x="30" y="5"/>
                </a:lnTo>
                <a:lnTo>
                  <a:pt x="28" y="7"/>
                </a:lnTo>
                <a:lnTo>
                  <a:pt x="27" y="10"/>
                </a:lnTo>
                <a:lnTo>
                  <a:pt x="25" y="11"/>
                </a:lnTo>
                <a:lnTo>
                  <a:pt x="22" y="13"/>
                </a:lnTo>
                <a:lnTo>
                  <a:pt x="20" y="14"/>
                </a:lnTo>
                <a:lnTo>
                  <a:pt x="18" y="14"/>
                </a:lnTo>
                <a:lnTo>
                  <a:pt x="15" y="14"/>
                </a:lnTo>
                <a:lnTo>
                  <a:pt x="13" y="14"/>
                </a:lnTo>
                <a:lnTo>
                  <a:pt x="11" y="14"/>
                </a:lnTo>
                <a:lnTo>
                  <a:pt x="8" y="13"/>
                </a:lnTo>
                <a:lnTo>
                  <a:pt x="6" y="12"/>
                </a:lnTo>
                <a:lnTo>
                  <a:pt x="4" y="10"/>
                </a:lnTo>
                <a:lnTo>
                  <a:pt x="2" y="7"/>
                </a:lnTo>
                <a:lnTo>
                  <a:pt x="1" y="5"/>
                </a:lnTo>
                <a:lnTo>
                  <a:pt x="1" y="3"/>
                </a:lnTo>
                <a:lnTo>
                  <a:pt x="0" y="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7" name="Freeform 638">
            <a:extLst>
              <a:ext uri="{FF2B5EF4-FFF2-40B4-BE49-F238E27FC236}">
                <a16:creationId xmlns:a16="http://schemas.microsoft.com/office/drawing/2014/main" id="{57F15476-9009-D548-AFB8-EB36E812DA92}"/>
              </a:ext>
            </a:extLst>
          </p:cNvPr>
          <p:cNvSpPr>
            <a:spLocks/>
          </p:cNvSpPr>
          <p:nvPr/>
        </p:nvSpPr>
        <p:spPr bwMode="auto">
          <a:xfrm>
            <a:off x="1925638" y="2481263"/>
            <a:ext cx="28575" cy="93662"/>
          </a:xfrm>
          <a:custGeom>
            <a:avLst/>
            <a:gdLst>
              <a:gd name="T0" fmla="*/ 0 w 56"/>
              <a:gd name="T1" fmla="*/ 91016 h 177"/>
              <a:gd name="T2" fmla="*/ 13267 w 56"/>
              <a:gd name="T3" fmla="*/ 0 h 177"/>
              <a:gd name="T4" fmla="*/ 20921 w 56"/>
              <a:gd name="T5" fmla="*/ 1058 h 177"/>
              <a:gd name="T6" fmla="*/ 28575 w 56"/>
              <a:gd name="T7" fmla="*/ 2117 h 177"/>
              <a:gd name="T8" fmla="*/ 14798 w 56"/>
              <a:gd name="T9" fmla="*/ 93662 h 177"/>
              <a:gd name="T10" fmla="*/ 7144 w 56"/>
              <a:gd name="T11" fmla="*/ 92075 h 177"/>
              <a:gd name="T12" fmla="*/ 0 w 56"/>
              <a:gd name="T13" fmla="*/ 91016 h 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77">
                <a:moveTo>
                  <a:pt x="0" y="172"/>
                </a:moveTo>
                <a:lnTo>
                  <a:pt x="26" y="0"/>
                </a:lnTo>
                <a:lnTo>
                  <a:pt x="41" y="2"/>
                </a:lnTo>
                <a:lnTo>
                  <a:pt x="56" y="4"/>
                </a:lnTo>
                <a:lnTo>
                  <a:pt x="29" y="177"/>
                </a:lnTo>
                <a:lnTo>
                  <a:pt x="14" y="17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8" name="Freeform 639">
            <a:extLst>
              <a:ext uri="{FF2B5EF4-FFF2-40B4-BE49-F238E27FC236}">
                <a16:creationId xmlns:a16="http://schemas.microsoft.com/office/drawing/2014/main" id="{3CBEC8B4-5CB7-5B41-BC90-41722BB83765}"/>
              </a:ext>
            </a:extLst>
          </p:cNvPr>
          <p:cNvSpPr>
            <a:spLocks/>
          </p:cNvSpPr>
          <p:nvPr/>
        </p:nvSpPr>
        <p:spPr bwMode="auto">
          <a:xfrm>
            <a:off x="1938338" y="2474913"/>
            <a:ext cx="15875" cy="6350"/>
          </a:xfrm>
          <a:custGeom>
            <a:avLst/>
            <a:gdLst>
              <a:gd name="T0" fmla="*/ 7937 w 30"/>
              <a:gd name="T1" fmla="*/ 6350 h 14"/>
              <a:gd name="T2" fmla="*/ 0 w 30"/>
              <a:gd name="T3" fmla="*/ 5443 h 14"/>
              <a:gd name="T4" fmla="*/ 529 w 30"/>
              <a:gd name="T5" fmla="*/ 4082 h 14"/>
              <a:gd name="T6" fmla="*/ 1588 w 30"/>
              <a:gd name="T7" fmla="*/ 3175 h 14"/>
              <a:gd name="T8" fmla="*/ 2117 w 30"/>
              <a:gd name="T9" fmla="*/ 2268 h 14"/>
              <a:gd name="T10" fmla="*/ 2646 w 30"/>
              <a:gd name="T11" fmla="*/ 1361 h 14"/>
              <a:gd name="T12" fmla="*/ 3704 w 30"/>
              <a:gd name="T13" fmla="*/ 454 h 14"/>
              <a:gd name="T14" fmla="*/ 5292 w 30"/>
              <a:gd name="T15" fmla="*/ 0 h 14"/>
              <a:gd name="T16" fmla="*/ 6350 w 30"/>
              <a:gd name="T17" fmla="*/ 0 h 14"/>
              <a:gd name="T18" fmla="*/ 7408 w 30"/>
              <a:gd name="T19" fmla="*/ 0 h 14"/>
              <a:gd name="T20" fmla="*/ 9525 w 30"/>
              <a:gd name="T21" fmla="*/ 0 h 14"/>
              <a:gd name="T22" fmla="*/ 10583 w 30"/>
              <a:gd name="T23" fmla="*/ 0 h 14"/>
              <a:gd name="T24" fmla="*/ 12171 w 30"/>
              <a:gd name="T25" fmla="*/ 454 h 14"/>
              <a:gd name="T26" fmla="*/ 12700 w 30"/>
              <a:gd name="T27" fmla="*/ 907 h 14"/>
              <a:gd name="T28" fmla="*/ 13758 w 30"/>
              <a:gd name="T29" fmla="*/ 2268 h 14"/>
              <a:gd name="T30" fmla="*/ 14287 w 30"/>
              <a:gd name="T31" fmla="*/ 3175 h 14"/>
              <a:gd name="T32" fmla="*/ 14817 w 30"/>
              <a:gd name="T33" fmla="*/ 4082 h 14"/>
              <a:gd name="T34" fmla="*/ 15875 w 30"/>
              <a:gd name="T35" fmla="*/ 5443 h 14"/>
              <a:gd name="T36" fmla="*/ 15875 w 30"/>
              <a:gd name="T37" fmla="*/ 5896 h 14"/>
              <a:gd name="T38" fmla="*/ 7937 w 30"/>
              <a:gd name="T39" fmla="*/ 635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5" y="14"/>
                </a:moveTo>
                <a:lnTo>
                  <a:pt x="0" y="12"/>
                </a:lnTo>
                <a:lnTo>
                  <a:pt x="1" y="9"/>
                </a:lnTo>
                <a:lnTo>
                  <a:pt x="3" y="7"/>
                </a:lnTo>
                <a:lnTo>
                  <a:pt x="4" y="5"/>
                </a:lnTo>
                <a:lnTo>
                  <a:pt x="5" y="3"/>
                </a:lnTo>
                <a:lnTo>
                  <a:pt x="7" y="1"/>
                </a:lnTo>
                <a:lnTo>
                  <a:pt x="10" y="0"/>
                </a:lnTo>
                <a:lnTo>
                  <a:pt x="12" y="0"/>
                </a:lnTo>
                <a:lnTo>
                  <a:pt x="14" y="0"/>
                </a:lnTo>
                <a:lnTo>
                  <a:pt x="18" y="0"/>
                </a:lnTo>
                <a:lnTo>
                  <a:pt x="20" y="0"/>
                </a:lnTo>
                <a:lnTo>
                  <a:pt x="23" y="1"/>
                </a:lnTo>
                <a:lnTo>
                  <a:pt x="24" y="2"/>
                </a:lnTo>
                <a:lnTo>
                  <a:pt x="26" y="5"/>
                </a:lnTo>
                <a:lnTo>
                  <a:pt x="27" y="7"/>
                </a:lnTo>
                <a:lnTo>
                  <a:pt x="28" y="9"/>
                </a:lnTo>
                <a:lnTo>
                  <a:pt x="30" y="12"/>
                </a:lnTo>
                <a:lnTo>
                  <a:pt x="30" y="13"/>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49" name="Freeform 640">
            <a:extLst>
              <a:ext uri="{FF2B5EF4-FFF2-40B4-BE49-F238E27FC236}">
                <a16:creationId xmlns:a16="http://schemas.microsoft.com/office/drawing/2014/main" id="{1E4AD5D5-D628-2540-B024-66449FD09814}"/>
              </a:ext>
            </a:extLst>
          </p:cNvPr>
          <p:cNvSpPr>
            <a:spLocks/>
          </p:cNvSpPr>
          <p:nvPr/>
        </p:nvSpPr>
        <p:spPr bwMode="auto">
          <a:xfrm>
            <a:off x="1938338" y="2481263"/>
            <a:ext cx="22225" cy="95250"/>
          </a:xfrm>
          <a:custGeom>
            <a:avLst/>
            <a:gdLst>
              <a:gd name="T0" fmla="*/ 16669 w 40"/>
              <a:gd name="T1" fmla="*/ 0 h 179"/>
              <a:gd name="T2" fmla="*/ 22225 w 40"/>
              <a:gd name="T3" fmla="*/ 94718 h 179"/>
              <a:gd name="T4" fmla="*/ 14446 w 40"/>
              <a:gd name="T5" fmla="*/ 94718 h 179"/>
              <a:gd name="T6" fmla="*/ 6112 w 40"/>
              <a:gd name="T7" fmla="*/ 95250 h 179"/>
              <a:gd name="T8" fmla="*/ 0 w 40"/>
              <a:gd name="T9" fmla="*/ 1064 h 179"/>
              <a:gd name="T10" fmla="*/ 8334 w 40"/>
              <a:gd name="T11" fmla="*/ 532 h 179"/>
              <a:gd name="T12" fmla="*/ 16669 w 40"/>
              <a:gd name="T13" fmla="*/ 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79">
                <a:moveTo>
                  <a:pt x="30" y="0"/>
                </a:moveTo>
                <a:lnTo>
                  <a:pt x="40" y="178"/>
                </a:lnTo>
                <a:lnTo>
                  <a:pt x="26" y="178"/>
                </a:lnTo>
                <a:lnTo>
                  <a:pt x="11" y="179"/>
                </a:lnTo>
                <a:lnTo>
                  <a:pt x="0" y="2"/>
                </a:lnTo>
                <a:lnTo>
                  <a:pt x="15"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0" name="Freeform 641">
            <a:extLst>
              <a:ext uri="{FF2B5EF4-FFF2-40B4-BE49-F238E27FC236}">
                <a16:creationId xmlns:a16="http://schemas.microsoft.com/office/drawing/2014/main" id="{278F11DB-103B-D041-8D6C-3815FAB95B61}"/>
              </a:ext>
            </a:extLst>
          </p:cNvPr>
          <p:cNvSpPr>
            <a:spLocks/>
          </p:cNvSpPr>
          <p:nvPr/>
        </p:nvSpPr>
        <p:spPr bwMode="auto">
          <a:xfrm>
            <a:off x="1944688" y="2574925"/>
            <a:ext cx="15875" cy="7938"/>
          </a:xfrm>
          <a:custGeom>
            <a:avLst/>
            <a:gdLst>
              <a:gd name="T0" fmla="*/ 8211 w 29"/>
              <a:gd name="T1" fmla="*/ 0 h 15"/>
              <a:gd name="T2" fmla="*/ 15875 w 29"/>
              <a:gd name="T3" fmla="*/ 1058 h 15"/>
              <a:gd name="T4" fmla="*/ 15875 w 29"/>
              <a:gd name="T5" fmla="*/ 2646 h 15"/>
              <a:gd name="T6" fmla="*/ 15328 w 29"/>
              <a:gd name="T7" fmla="*/ 3704 h 15"/>
              <a:gd name="T8" fmla="*/ 14233 w 29"/>
              <a:gd name="T9" fmla="*/ 4763 h 15"/>
              <a:gd name="T10" fmla="*/ 13685 w 29"/>
              <a:gd name="T11" fmla="*/ 6350 h 15"/>
              <a:gd name="T12" fmla="*/ 12043 w 29"/>
              <a:gd name="T13" fmla="*/ 6880 h 15"/>
              <a:gd name="T14" fmla="*/ 10948 w 29"/>
              <a:gd name="T15" fmla="*/ 7409 h 15"/>
              <a:gd name="T16" fmla="*/ 9306 w 29"/>
              <a:gd name="T17" fmla="*/ 7938 h 15"/>
              <a:gd name="T18" fmla="*/ 8211 w 29"/>
              <a:gd name="T19" fmla="*/ 7938 h 15"/>
              <a:gd name="T20" fmla="*/ 7116 w 29"/>
              <a:gd name="T21" fmla="*/ 7938 h 15"/>
              <a:gd name="T22" fmla="*/ 5474 w 29"/>
              <a:gd name="T23" fmla="*/ 7409 h 15"/>
              <a:gd name="T24" fmla="*/ 4379 w 29"/>
              <a:gd name="T25" fmla="*/ 6880 h 15"/>
              <a:gd name="T26" fmla="*/ 3284 w 29"/>
              <a:gd name="T27" fmla="*/ 6350 h 15"/>
              <a:gd name="T28" fmla="*/ 1642 w 29"/>
              <a:gd name="T29" fmla="*/ 5292 h 15"/>
              <a:gd name="T30" fmla="*/ 1095 w 29"/>
              <a:gd name="T31" fmla="*/ 4234 h 15"/>
              <a:gd name="T32" fmla="*/ 547 w 29"/>
              <a:gd name="T33" fmla="*/ 3175 h 15"/>
              <a:gd name="T34" fmla="*/ 0 w 29"/>
              <a:gd name="T35" fmla="*/ 1588 h 15"/>
              <a:gd name="T36" fmla="*/ 0 w 29"/>
              <a:gd name="T37" fmla="*/ 529 h 15"/>
              <a:gd name="T38" fmla="*/ 8211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0"/>
                </a:moveTo>
                <a:lnTo>
                  <a:pt x="29" y="2"/>
                </a:lnTo>
                <a:lnTo>
                  <a:pt x="29" y="5"/>
                </a:lnTo>
                <a:lnTo>
                  <a:pt x="28" y="7"/>
                </a:lnTo>
                <a:lnTo>
                  <a:pt x="26" y="9"/>
                </a:lnTo>
                <a:lnTo>
                  <a:pt x="25" y="12"/>
                </a:lnTo>
                <a:lnTo>
                  <a:pt x="22" y="13"/>
                </a:lnTo>
                <a:lnTo>
                  <a:pt x="20" y="14"/>
                </a:lnTo>
                <a:lnTo>
                  <a:pt x="17" y="15"/>
                </a:lnTo>
                <a:lnTo>
                  <a:pt x="15" y="15"/>
                </a:lnTo>
                <a:lnTo>
                  <a:pt x="13" y="15"/>
                </a:lnTo>
                <a:lnTo>
                  <a:pt x="10" y="14"/>
                </a:lnTo>
                <a:lnTo>
                  <a:pt x="8" y="13"/>
                </a:lnTo>
                <a:lnTo>
                  <a:pt x="6" y="12"/>
                </a:lnTo>
                <a:lnTo>
                  <a:pt x="3" y="10"/>
                </a:lnTo>
                <a:lnTo>
                  <a:pt x="2" y="8"/>
                </a:lnTo>
                <a:lnTo>
                  <a:pt x="1" y="6"/>
                </a:lnTo>
                <a:lnTo>
                  <a:pt x="0" y="3"/>
                </a:lnTo>
                <a:lnTo>
                  <a:pt x="0" y="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1" name="Freeform 642">
            <a:extLst>
              <a:ext uri="{FF2B5EF4-FFF2-40B4-BE49-F238E27FC236}">
                <a16:creationId xmlns:a16="http://schemas.microsoft.com/office/drawing/2014/main" id="{A0A8E85D-1D30-504D-A606-6EA28B6E11A5}"/>
              </a:ext>
            </a:extLst>
          </p:cNvPr>
          <p:cNvSpPr>
            <a:spLocks/>
          </p:cNvSpPr>
          <p:nvPr/>
        </p:nvSpPr>
        <p:spPr bwMode="auto">
          <a:xfrm>
            <a:off x="1944688" y="2449513"/>
            <a:ext cx="33337" cy="127000"/>
          </a:xfrm>
          <a:custGeom>
            <a:avLst/>
            <a:gdLst>
              <a:gd name="T0" fmla="*/ 0 w 62"/>
              <a:gd name="T1" fmla="*/ 125412 h 240"/>
              <a:gd name="T2" fmla="*/ 17744 w 62"/>
              <a:gd name="T3" fmla="*/ 0 h 240"/>
              <a:gd name="T4" fmla="*/ 25272 w 62"/>
              <a:gd name="T5" fmla="*/ 1058 h 240"/>
              <a:gd name="T6" fmla="*/ 33337 w 62"/>
              <a:gd name="T7" fmla="*/ 2646 h 240"/>
              <a:gd name="T8" fmla="*/ 15593 w 62"/>
              <a:gd name="T9" fmla="*/ 127000 h 240"/>
              <a:gd name="T10" fmla="*/ 8065 w 62"/>
              <a:gd name="T11" fmla="*/ 125942 h 240"/>
              <a:gd name="T12" fmla="*/ 0 w 62"/>
              <a:gd name="T13" fmla="*/ 125412 h 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240">
                <a:moveTo>
                  <a:pt x="0" y="237"/>
                </a:moveTo>
                <a:lnTo>
                  <a:pt x="33" y="0"/>
                </a:lnTo>
                <a:lnTo>
                  <a:pt x="47" y="2"/>
                </a:lnTo>
                <a:lnTo>
                  <a:pt x="62" y="5"/>
                </a:lnTo>
                <a:lnTo>
                  <a:pt x="29" y="240"/>
                </a:lnTo>
                <a:lnTo>
                  <a:pt x="15" y="238"/>
                </a:lnTo>
                <a:lnTo>
                  <a:pt x="0"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2" name="Freeform 643">
            <a:extLst>
              <a:ext uri="{FF2B5EF4-FFF2-40B4-BE49-F238E27FC236}">
                <a16:creationId xmlns:a16="http://schemas.microsoft.com/office/drawing/2014/main" id="{3505C3F2-101B-BC4F-A385-01C2AD935B5D}"/>
              </a:ext>
            </a:extLst>
          </p:cNvPr>
          <p:cNvSpPr>
            <a:spLocks/>
          </p:cNvSpPr>
          <p:nvPr/>
        </p:nvSpPr>
        <p:spPr bwMode="auto">
          <a:xfrm>
            <a:off x="1962150" y="2443163"/>
            <a:ext cx="15875" cy="7937"/>
          </a:xfrm>
          <a:custGeom>
            <a:avLst/>
            <a:gdLst>
              <a:gd name="T0" fmla="*/ 7664 w 29"/>
              <a:gd name="T1" fmla="*/ 7937 h 14"/>
              <a:gd name="T2" fmla="*/ 0 w 29"/>
              <a:gd name="T3" fmla="*/ 6803 h 14"/>
              <a:gd name="T4" fmla="*/ 0 w 29"/>
              <a:gd name="T5" fmla="*/ 5102 h 14"/>
              <a:gd name="T6" fmla="*/ 547 w 29"/>
              <a:gd name="T7" fmla="*/ 3969 h 14"/>
              <a:gd name="T8" fmla="*/ 1095 w 29"/>
              <a:gd name="T9" fmla="*/ 2835 h 14"/>
              <a:gd name="T10" fmla="*/ 2190 w 29"/>
              <a:gd name="T11" fmla="*/ 2268 h 14"/>
              <a:gd name="T12" fmla="*/ 3284 w 29"/>
              <a:gd name="T13" fmla="*/ 1134 h 14"/>
              <a:gd name="T14" fmla="*/ 4379 w 29"/>
              <a:gd name="T15" fmla="*/ 567 h 14"/>
              <a:gd name="T16" fmla="*/ 5474 w 29"/>
              <a:gd name="T17" fmla="*/ 0 h 14"/>
              <a:gd name="T18" fmla="*/ 7664 w 29"/>
              <a:gd name="T19" fmla="*/ 0 h 14"/>
              <a:gd name="T20" fmla="*/ 8759 w 29"/>
              <a:gd name="T21" fmla="*/ 0 h 14"/>
              <a:gd name="T22" fmla="*/ 10401 w 29"/>
              <a:gd name="T23" fmla="*/ 0 h 14"/>
              <a:gd name="T24" fmla="*/ 11496 w 29"/>
              <a:gd name="T25" fmla="*/ 567 h 14"/>
              <a:gd name="T26" fmla="*/ 12591 w 29"/>
              <a:gd name="T27" fmla="*/ 1134 h 14"/>
              <a:gd name="T28" fmla="*/ 13685 w 29"/>
              <a:gd name="T29" fmla="*/ 2835 h 14"/>
              <a:gd name="T30" fmla="*/ 14780 w 29"/>
              <a:gd name="T31" fmla="*/ 3402 h 14"/>
              <a:gd name="T32" fmla="*/ 15328 w 29"/>
              <a:gd name="T33" fmla="*/ 4535 h 14"/>
              <a:gd name="T34" fmla="*/ 15328 w 29"/>
              <a:gd name="T35" fmla="*/ 6236 h 14"/>
              <a:gd name="T36" fmla="*/ 15875 w 29"/>
              <a:gd name="T37" fmla="*/ 7937 h 14"/>
              <a:gd name="T38" fmla="*/ 15875 w 29"/>
              <a:gd name="T39" fmla="*/ 7937 h 14"/>
              <a:gd name="T40" fmla="*/ 7664 w 29"/>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14"/>
                </a:moveTo>
                <a:lnTo>
                  <a:pt x="0" y="12"/>
                </a:lnTo>
                <a:lnTo>
                  <a:pt x="0" y="9"/>
                </a:lnTo>
                <a:lnTo>
                  <a:pt x="1" y="7"/>
                </a:lnTo>
                <a:lnTo>
                  <a:pt x="2" y="5"/>
                </a:lnTo>
                <a:lnTo>
                  <a:pt x="4" y="4"/>
                </a:lnTo>
                <a:lnTo>
                  <a:pt x="6" y="2"/>
                </a:lnTo>
                <a:lnTo>
                  <a:pt x="8" y="1"/>
                </a:lnTo>
                <a:lnTo>
                  <a:pt x="10" y="0"/>
                </a:lnTo>
                <a:lnTo>
                  <a:pt x="14" y="0"/>
                </a:lnTo>
                <a:lnTo>
                  <a:pt x="16" y="0"/>
                </a:lnTo>
                <a:lnTo>
                  <a:pt x="19" y="0"/>
                </a:lnTo>
                <a:lnTo>
                  <a:pt x="21" y="1"/>
                </a:lnTo>
                <a:lnTo>
                  <a:pt x="23" y="2"/>
                </a:lnTo>
                <a:lnTo>
                  <a:pt x="25" y="5"/>
                </a:lnTo>
                <a:lnTo>
                  <a:pt x="27" y="6"/>
                </a:lnTo>
                <a:lnTo>
                  <a:pt x="28" y="8"/>
                </a:lnTo>
                <a:lnTo>
                  <a:pt x="28" y="11"/>
                </a:lnTo>
                <a:lnTo>
                  <a:pt x="29"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3" name="Freeform 644">
            <a:extLst>
              <a:ext uri="{FF2B5EF4-FFF2-40B4-BE49-F238E27FC236}">
                <a16:creationId xmlns:a16="http://schemas.microsoft.com/office/drawing/2014/main" id="{300700BA-0BAA-CD42-87BA-D80EC9B401AD}"/>
              </a:ext>
            </a:extLst>
          </p:cNvPr>
          <p:cNvSpPr>
            <a:spLocks/>
          </p:cNvSpPr>
          <p:nvPr/>
        </p:nvSpPr>
        <p:spPr bwMode="auto">
          <a:xfrm>
            <a:off x="1962150" y="2451100"/>
            <a:ext cx="20638" cy="147638"/>
          </a:xfrm>
          <a:custGeom>
            <a:avLst/>
            <a:gdLst>
              <a:gd name="T0" fmla="*/ 14963 w 40"/>
              <a:gd name="T1" fmla="*/ 0 h 279"/>
              <a:gd name="T2" fmla="*/ 20638 w 40"/>
              <a:gd name="T3" fmla="*/ 147109 h 279"/>
              <a:gd name="T4" fmla="*/ 12899 w 40"/>
              <a:gd name="T5" fmla="*/ 147638 h 279"/>
              <a:gd name="T6" fmla="*/ 5160 w 40"/>
              <a:gd name="T7" fmla="*/ 147638 h 279"/>
              <a:gd name="T8" fmla="*/ 0 w 40"/>
              <a:gd name="T9" fmla="*/ 529 h 279"/>
              <a:gd name="T10" fmla="*/ 7223 w 40"/>
              <a:gd name="T11" fmla="*/ 0 h 279"/>
              <a:gd name="T12" fmla="*/ 14963 w 40"/>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79">
                <a:moveTo>
                  <a:pt x="29" y="0"/>
                </a:moveTo>
                <a:lnTo>
                  <a:pt x="40" y="278"/>
                </a:lnTo>
                <a:lnTo>
                  <a:pt x="25" y="279"/>
                </a:lnTo>
                <a:lnTo>
                  <a:pt x="10" y="279"/>
                </a:lnTo>
                <a:lnTo>
                  <a:pt x="0" y="1"/>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4" name="Freeform 645">
            <a:extLst>
              <a:ext uri="{FF2B5EF4-FFF2-40B4-BE49-F238E27FC236}">
                <a16:creationId xmlns:a16="http://schemas.microsoft.com/office/drawing/2014/main" id="{AFCAE22F-B411-9848-BDFF-521172CE1634}"/>
              </a:ext>
            </a:extLst>
          </p:cNvPr>
          <p:cNvSpPr>
            <a:spLocks/>
          </p:cNvSpPr>
          <p:nvPr/>
        </p:nvSpPr>
        <p:spPr bwMode="auto">
          <a:xfrm>
            <a:off x="1966913" y="2598738"/>
            <a:ext cx="15875" cy="7937"/>
          </a:xfrm>
          <a:custGeom>
            <a:avLst/>
            <a:gdLst>
              <a:gd name="T0" fmla="*/ 7937 w 30"/>
              <a:gd name="T1" fmla="*/ 0 h 15"/>
              <a:gd name="T2" fmla="*/ 15875 w 30"/>
              <a:gd name="T3" fmla="*/ 0 h 15"/>
              <a:gd name="T4" fmla="*/ 15346 w 30"/>
              <a:gd name="T5" fmla="*/ 1587 h 15"/>
              <a:gd name="T6" fmla="*/ 15346 w 30"/>
              <a:gd name="T7" fmla="*/ 2646 h 15"/>
              <a:gd name="T8" fmla="*/ 14287 w 30"/>
              <a:gd name="T9" fmla="*/ 4233 h 15"/>
              <a:gd name="T10" fmla="*/ 13229 w 30"/>
              <a:gd name="T11" fmla="*/ 5291 h 15"/>
              <a:gd name="T12" fmla="*/ 12700 w 30"/>
              <a:gd name="T13" fmla="*/ 6350 h 15"/>
              <a:gd name="T14" fmla="*/ 11642 w 30"/>
              <a:gd name="T15" fmla="*/ 6879 h 15"/>
              <a:gd name="T16" fmla="*/ 10054 w 30"/>
              <a:gd name="T17" fmla="*/ 7937 h 15"/>
              <a:gd name="T18" fmla="*/ 8996 w 30"/>
              <a:gd name="T19" fmla="*/ 7937 h 15"/>
              <a:gd name="T20" fmla="*/ 7937 w 30"/>
              <a:gd name="T21" fmla="*/ 7937 h 15"/>
              <a:gd name="T22" fmla="*/ 5821 w 30"/>
              <a:gd name="T23" fmla="*/ 7937 h 15"/>
              <a:gd name="T24" fmla="*/ 4763 w 30"/>
              <a:gd name="T25" fmla="*/ 6879 h 15"/>
              <a:gd name="T26" fmla="*/ 3175 w 30"/>
              <a:gd name="T27" fmla="*/ 6350 h 15"/>
              <a:gd name="T28" fmla="*/ 2646 w 30"/>
              <a:gd name="T29" fmla="*/ 5820 h 15"/>
              <a:gd name="T30" fmla="*/ 1588 w 30"/>
              <a:gd name="T31" fmla="*/ 4762 h 15"/>
              <a:gd name="T32" fmla="*/ 1058 w 30"/>
              <a:gd name="T33" fmla="*/ 3175 h 15"/>
              <a:gd name="T34" fmla="*/ 0 w 30"/>
              <a:gd name="T35" fmla="*/ 2117 h 15"/>
              <a:gd name="T36" fmla="*/ 0 w 30"/>
              <a:gd name="T37" fmla="*/ 1058 h 15"/>
              <a:gd name="T38" fmla="*/ 0 w 30"/>
              <a:gd name="T39" fmla="*/ 0 h 15"/>
              <a:gd name="T40" fmla="*/ 7937 w 3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5" y="0"/>
                </a:moveTo>
                <a:lnTo>
                  <a:pt x="30" y="0"/>
                </a:lnTo>
                <a:lnTo>
                  <a:pt x="29" y="3"/>
                </a:lnTo>
                <a:lnTo>
                  <a:pt x="29" y="5"/>
                </a:lnTo>
                <a:lnTo>
                  <a:pt x="27" y="8"/>
                </a:lnTo>
                <a:lnTo>
                  <a:pt x="25" y="10"/>
                </a:lnTo>
                <a:lnTo>
                  <a:pt x="24" y="12"/>
                </a:lnTo>
                <a:lnTo>
                  <a:pt x="22" y="13"/>
                </a:lnTo>
                <a:lnTo>
                  <a:pt x="19" y="15"/>
                </a:lnTo>
                <a:lnTo>
                  <a:pt x="17" y="15"/>
                </a:lnTo>
                <a:lnTo>
                  <a:pt x="15" y="15"/>
                </a:lnTo>
                <a:lnTo>
                  <a:pt x="11" y="15"/>
                </a:lnTo>
                <a:lnTo>
                  <a:pt x="9" y="13"/>
                </a:lnTo>
                <a:lnTo>
                  <a:pt x="6" y="12"/>
                </a:lnTo>
                <a:lnTo>
                  <a:pt x="5" y="11"/>
                </a:lnTo>
                <a:lnTo>
                  <a:pt x="3" y="9"/>
                </a:lnTo>
                <a:lnTo>
                  <a:pt x="2" y="6"/>
                </a:lnTo>
                <a:lnTo>
                  <a:pt x="0" y="4"/>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5" name="Freeform 646">
            <a:extLst>
              <a:ext uri="{FF2B5EF4-FFF2-40B4-BE49-F238E27FC236}">
                <a16:creationId xmlns:a16="http://schemas.microsoft.com/office/drawing/2014/main" id="{2FB2D8FD-9DCE-4B45-BE2B-96808AE6515A}"/>
              </a:ext>
            </a:extLst>
          </p:cNvPr>
          <p:cNvSpPr>
            <a:spLocks/>
          </p:cNvSpPr>
          <p:nvPr/>
        </p:nvSpPr>
        <p:spPr bwMode="auto">
          <a:xfrm>
            <a:off x="1966913" y="2132013"/>
            <a:ext cx="34925" cy="466725"/>
          </a:xfrm>
          <a:custGeom>
            <a:avLst/>
            <a:gdLst>
              <a:gd name="T0" fmla="*/ 0 w 66"/>
              <a:gd name="T1" fmla="*/ 466195 h 880"/>
              <a:gd name="T2" fmla="*/ 19579 w 66"/>
              <a:gd name="T3" fmla="*/ 0 h 880"/>
              <a:gd name="T4" fmla="*/ 27517 w 66"/>
              <a:gd name="T5" fmla="*/ 0 h 880"/>
              <a:gd name="T6" fmla="*/ 34925 w 66"/>
              <a:gd name="T7" fmla="*/ 530 h 880"/>
              <a:gd name="T8" fmla="*/ 15875 w 66"/>
              <a:gd name="T9" fmla="*/ 466725 h 880"/>
              <a:gd name="T10" fmla="*/ 7937 w 66"/>
              <a:gd name="T11" fmla="*/ 466725 h 880"/>
              <a:gd name="T12" fmla="*/ 0 w 66"/>
              <a:gd name="T13" fmla="*/ 466195 h 8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880">
                <a:moveTo>
                  <a:pt x="0" y="879"/>
                </a:moveTo>
                <a:lnTo>
                  <a:pt x="37" y="0"/>
                </a:lnTo>
                <a:lnTo>
                  <a:pt x="52" y="0"/>
                </a:lnTo>
                <a:lnTo>
                  <a:pt x="66" y="1"/>
                </a:lnTo>
                <a:lnTo>
                  <a:pt x="30" y="880"/>
                </a:lnTo>
                <a:lnTo>
                  <a:pt x="15" y="880"/>
                </a:lnTo>
                <a:lnTo>
                  <a:pt x="0" y="8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6" name="Freeform 647">
            <a:extLst>
              <a:ext uri="{FF2B5EF4-FFF2-40B4-BE49-F238E27FC236}">
                <a16:creationId xmlns:a16="http://schemas.microsoft.com/office/drawing/2014/main" id="{8501A72F-8B53-234D-911E-A89324A46F02}"/>
              </a:ext>
            </a:extLst>
          </p:cNvPr>
          <p:cNvSpPr>
            <a:spLocks/>
          </p:cNvSpPr>
          <p:nvPr/>
        </p:nvSpPr>
        <p:spPr bwMode="auto">
          <a:xfrm>
            <a:off x="1987550" y="2125663"/>
            <a:ext cx="14288" cy="6350"/>
          </a:xfrm>
          <a:custGeom>
            <a:avLst/>
            <a:gdLst>
              <a:gd name="T0" fmla="*/ 7390 w 29"/>
              <a:gd name="T1" fmla="*/ 6350 h 14"/>
              <a:gd name="T2" fmla="*/ 0 w 29"/>
              <a:gd name="T3" fmla="*/ 6350 h 14"/>
              <a:gd name="T4" fmla="*/ 493 w 29"/>
              <a:gd name="T5" fmla="*/ 4989 h 14"/>
              <a:gd name="T6" fmla="*/ 493 w 29"/>
              <a:gd name="T7" fmla="*/ 3629 h 14"/>
              <a:gd name="T8" fmla="*/ 985 w 29"/>
              <a:gd name="T9" fmla="*/ 2721 h 14"/>
              <a:gd name="T10" fmla="*/ 2463 w 29"/>
              <a:gd name="T11" fmla="*/ 2268 h 14"/>
              <a:gd name="T12" fmla="*/ 2956 w 29"/>
              <a:gd name="T13" fmla="*/ 907 h 14"/>
              <a:gd name="T14" fmla="*/ 3942 w 29"/>
              <a:gd name="T15" fmla="*/ 454 h 14"/>
              <a:gd name="T16" fmla="*/ 5420 w 29"/>
              <a:gd name="T17" fmla="*/ 0 h 14"/>
              <a:gd name="T18" fmla="*/ 6405 w 29"/>
              <a:gd name="T19" fmla="*/ 0 h 14"/>
              <a:gd name="T20" fmla="*/ 7390 w 29"/>
              <a:gd name="T21" fmla="*/ 0 h 14"/>
              <a:gd name="T22" fmla="*/ 9361 w 29"/>
              <a:gd name="T23" fmla="*/ 0 h 14"/>
              <a:gd name="T24" fmla="*/ 10346 w 29"/>
              <a:gd name="T25" fmla="*/ 454 h 14"/>
              <a:gd name="T26" fmla="*/ 11332 w 29"/>
              <a:gd name="T27" fmla="*/ 907 h 14"/>
              <a:gd name="T28" fmla="*/ 12317 w 29"/>
              <a:gd name="T29" fmla="*/ 1814 h 14"/>
              <a:gd name="T30" fmla="*/ 13303 w 29"/>
              <a:gd name="T31" fmla="*/ 2721 h 14"/>
              <a:gd name="T32" fmla="*/ 13795 w 29"/>
              <a:gd name="T33" fmla="*/ 3175 h 14"/>
              <a:gd name="T34" fmla="*/ 14288 w 29"/>
              <a:gd name="T35" fmla="*/ 4082 h 14"/>
              <a:gd name="T36" fmla="*/ 14288 w 29"/>
              <a:gd name="T37" fmla="*/ 5443 h 14"/>
              <a:gd name="T38" fmla="*/ 14288 w 29"/>
              <a:gd name="T39" fmla="*/ 6350 h 14"/>
              <a:gd name="T40" fmla="*/ 7390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14"/>
                </a:moveTo>
                <a:lnTo>
                  <a:pt x="0" y="14"/>
                </a:lnTo>
                <a:lnTo>
                  <a:pt x="1" y="11"/>
                </a:lnTo>
                <a:lnTo>
                  <a:pt x="1" y="8"/>
                </a:lnTo>
                <a:lnTo>
                  <a:pt x="2" y="6"/>
                </a:lnTo>
                <a:lnTo>
                  <a:pt x="5" y="5"/>
                </a:lnTo>
                <a:lnTo>
                  <a:pt x="6" y="2"/>
                </a:lnTo>
                <a:lnTo>
                  <a:pt x="8" y="1"/>
                </a:lnTo>
                <a:lnTo>
                  <a:pt x="11" y="0"/>
                </a:lnTo>
                <a:lnTo>
                  <a:pt x="13" y="0"/>
                </a:lnTo>
                <a:lnTo>
                  <a:pt x="15" y="0"/>
                </a:lnTo>
                <a:lnTo>
                  <a:pt x="19" y="0"/>
                </a:lnTo>
                <a:lnTo>
                  <a:pt x="21" y="1"/>
                </a:lnTo>
                <a:lnTo>
                  <a:pt x="23" y="2"/>
                </a:lnTo>
                <a:lnTo>
                  <a:pt x="25" y="4"/>
                </a:lnTo>
                <a:lnTo>
                  <a:pt x="27" y="6"/>
                </a:lnTo>
                <a:lnTo>
                  <a:pt x="28" y="7"/>
                </a:lnTo>
                <a:lnTo>
                  <a:pt x="29" y="9"/>
                </a:lnTo>
                <a:lnTo>
                  <a:pt x="29" y="12"/>
                </a:lnTo>
                <a:lnTo>
                  <a:pt x="29"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7" name="Freeform 648">
            <a:extLst>
              <a:ext uri="{FF2B5EF4-FFF2-40B4-BE49-F238E27FC236}">
                <a16:creationId xmlns:a16="http://schemas.microsoft.com/office/drawing/2014/main" id="{968BC908-3D63-7B4F-92B6-DB04C3671B8F}"/>
              </a:ext>
            </a:extLst>
          </p:cNvPr>
          <p:cNvSpPr>
            <a:spLocks/>
          </p:cNvSpPr>
          <p:nvPr/>
        </p:nvSpPr>
        <p:spPr bwMode="auto">
          <a:xfrm>
            <a:off x="1987550" y="2132013"/>
            <a:ext cx="20638" cy="773112"/>
          </a:xfrm>
          <a:custGeom>
            <a:avLst/>
            <a:gdLst>
              <a:gd name="T0" fmla="*/ 14598 w 41"/>
              <a:gd name="T1" fmla="*/ 0 h 1459"/>
              <a:gd name="T2" fmla="*/ 20638 w 41"/>
              <a:gd name="T3" fmla="*/ 773112 h 1459"/>
              <a:gd name="T4" fmla="*/ 13088 w 41"/>
              <a:gd name="T5" fmla="*/ 773112 h 1459"/>
              <a:gd name="T6" fmla="*/ 6040 w 41"/>
              <a:gd name="T7" fmla="*/ 773112 h 1459"/>
              <a:gd name="T8" fmla="*/ 0 w 41"/>
              <a:gd name="T9" fmla="*/ 0 h 1459"/>
              <a:gd name="T10" fmla="*/ 7550 w 41"/>
              <a:gd name="T11" fmla="*/ 0 h 1459"/>
              <a:gd name="T12" fmla="*/ 14598 w 41"/>
              <a:gd name="T13" fmla="*/ 0 h 1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459">
                <a:moveTo>
                  <a:pt x="29" y="0"/>
                </a:moveTo>
                <a:lnTo>
                  <a:pt x="41" y="1459"/>
                </a:lnTo>
                <a:lnTo>
                  <a:pt x="26" y="1459"/>
                </a:lnTo>
                <a:lnTo>
                  <a:pt x="12" y="1459"/>
                </a:lnTo>
                <a:lnTo>
                  <a:pt x="0" y="0"/>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8" name="Freeform 649">
            <a:extLst>
              <a:ext uri="{FF2B5EF4-FFF2-40B4-BE49-F238E27FC236}">
                <a16:creationId xmlns:a16="http://schemas.microsoft.com/office/drawing/2014/main" id="{841B98FC-57FD-8149-9563-B491950F59F8}"/>
              </a:ext>
            </a:extLst>
          </p:cNvPr>
          <p:cNvSpPr>
            <a:spLocks/>
          </p:cNvSpPr>
          <p:nvPr/>
        </p:nvSpPr>
        <p:spPr bwMode="auto">
          <a:xfrm>
            <a:off x="1993900" y="2905125"/>
            <a:ext cx="14288" cy="7938"/>
          </a:xfrm>
          <a:custGeom>
            <a:avLst/>
            <a:gdLst>
              <a:gd name="T0" fmla="*/ 6898 w 29"/>
              <a:gd name="T1" fmla="*/ 0 h 15"/>
              <a:gd name="T2" fmla="*/ 14288 w 29"/>
              <a:gd name="T3" fmla="*/ 529 h 15"/>
              <a:gd name="T4" fmla="*/ 13795 w 29"/>
              <a:gd name="T5" fmla="*/ 2117 h 15"/>
              <a:gd name="T6" fmla="*/ 13795 w 29"/>
              <a:gd name="T7" fmla="*/ 3175 h 15"/>
              <a:gd name="T8" fmla="*/ 13303 w 29"/>
              <a:gd name="T9" fmla="*/ 4234 h 15"/>
              <a:gd name="T10" fmla="*/ 11825 w 29"/>
              <a:gd name="T11" fmla="*/ 5821 h 15"/>
              <a:gd name="T12" fmla="*/ 11332 w 29"/>
              <a:gd name="T13" fmla="*/ 6350 h 15"/>
              <a:gd name="T14" fmla="*/ 10346 w 29"/>
              <a:gd name="T15" fmla="*/ 7409 h 15"/>
              <a:gd name="T16" fmla="*/ 9361 w 29"/>
              <a:gd name="T17" fmla="*/ 7409 h 15"/>
              <a:gd name="T18" fmla="*/ 7883 w 29"/>
              <a:gd name="T19" fmla="*/ 7938 h 15"/>
              <a:gd name="T20" fmla="*/ 6405 w 29"/>
              <a:gd name="T21" fmla="*/ 7938 h 15"/>
              <a:gd name="T22" fmla="*/ 4927 w 29"/>
              <a:gd name="T23" fmla="*/ 7938 h 15"/>
              <a:gd name="T24" fmla="*/ 3942 w 29"/>
              <a:gd name="T25" fmla="*/ 7409 h 15"/>
              <a:gd name="T26" fmla="*/ 2956 w 29"/>
              <a:gd name="T27" fmla="*/ 6880 h 15"/>
              <a:gd name="T28" fmla="*/ 1971 w 29"/>
              <a:gd name="T29" fmla="*/ 6350 h 15"/>
              <a:gd name="T30" fmla="*/ 985 w 29"/>
              <a:gd name="T31" fmla="*/ 5292 h 15"/>
              <a:gd name="T32" fmla="*/ 493 w 29"/>
              <a:gd name="T33" fmla="*/ 3704 h 15"/>
              <a:gd name="T34" fmla="*/ 0 w 29"/>
              <a:gd name="T35" fmla="*/ 2646 h 15"/>
              <a:gd name="T36" fmla="*/ 0 w 29"/>
              <a:gd name="T37" fmla="*/ 1058 h 15"/>
              <a:gd name="T38" fmla="*/ 0 w 29"/>
              <a:gd name="T39" fmla="*/ 0 h 15"/>
              <a:gd name="T40" fmla="*/ 6898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1"/>
                </a:lnTo>
                <a:lnTo>
                  <a:pt x="28" y="4"/>
                </a:lnTo>
                <a:lnTo>
                  <a:pt x="28" y="6"/>
                </a:lnTo>
                <a:lnTo>
                  <a:pt x="27" y="8"/>
                </a:lnTo>
                <a:lnTo>
                  <a:pt x="24" y="11"/>
                </a:lnTo>
                <a:lnTo>
                  <a:pt x="23" y="12"/>
                </a:lnTo>
                <a:lnTo>
                  <a:pt x="21" y="14"/>
                </a:lnTo>
                <a:lnTo>
                  <a:pt x="19" y="14"/>
                </a:lnTo>
                <a:lnTo>
                  <a:pt x="16" y="15"/>
                </a:lnTo>
                <a:lnTo>
                  <a:pt x="13" y="15"/>
                </a:lnTo>
                <a:lnTo>
                  <a:pt x="10" y="15"/>
                </a:lnTo>
                <a:lnTo>
                  <a:pt x="8" y="14"/>
                </a:lnTo>
                <a:lnTo>
                  <a:pt x="6" y="13"/>
                </a:lnTo>
                <a:lnTo>
                  <a:pt x="4" y="12"/>
                </a:lnTo>
                <a:lnTo>
                  <a:pt x="2" y="10"/>
                </a:lnTo>
                <a:lnTo>
                  <a:pt x="1" y="7"/>
                </a:lnTo>
                <a:lnTo>
                  <a:pt x="0" y="5"/>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59" name="Freeform 650">
            <a:extLst>
              <a:ext uri="{FF2B5EF4-FFF2-40B4-BE49-F238E27FC236}">
                <a16:creationId xmlns:a16="http://schemas.microsoft.com/office/drawing/2014/main" id="{732201E1-E2CC-E549-96E5-FC2ED626A162}"/>
              </a:ext>
            </a:extLst>
          </p:cNvPr>
          <p:cNvSpPr>
            <a:spLocks/>
          </p:cNvSpPr>
          <p:nvPr/>
        </p:nvSpPr>
        <p:spPr bwMode="auto">
          <a:xfrm>
            <a:off x="1993900" y="2089150"/>
            <a:ext cx="57150" cy="815975"/>
          </a:xfrm>
          <a:custGeom>
            <a:avLst/>
            <a:gdLst>
              <a:gd name="T0" fmla="*/ 0 w 109"/>
              <a:gd name="T1" fmla="*/ 815445 h 1541"/>
              <a:gd name="T2" fmla="*/ 41945 w 109"/>
              <a:gd name="T3" fmla="*/ 0 h 1541"/>
              <a:gd name="T4" fmla="*/ 49285 w 109"/>
              <a:gd name="T5" fmla="*/ 530 h 1541"/>
              <a:gd name="T6" fmla="*/ 57150 w 109"/>
              <a:gd name="T7" fmla="*/ 1059 h 1541"/>
              <a:gd name="T8" fmla="*/ 15205 w 109"/>
              <a:gd name="T9" fmla="*/ 815975 h 1541"/>
              <a:gd name="T10" fmla="*/ 7340 w 109"/>
              <a:gd name="T11" fmla="*/ 815445 h 1541"/>
              <a:gd name="T12" fmla="*/ 0 w 109"/>
              <a:gd name="T13" fmla="*/ 815445 h 15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1541">
                <a:moveTo>
                  <a:pt x="0" y="1540"/>
                </a:moveTo>
                <a:lnTo>
                  <a:pt x="80" y="0"/>
                </a:lnTo>
                <a:lnTo>
                  <a:pt x="94" y="1"/>
                </a:lnTo>
                <a:lnTo>
                  <a:pt x="109" y="2"/>
                </a:lnTo>
                <a:lnTo>
                  <a:pt x="29" y="1541"/>
                </a:lnTo>
                <a:lnTo>
                  <a:pt x="14" y="1540"/>
                </a:lnTo>
                <a:lnTo>
                  <a:pt x="0" y="15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0" name="Freeform 651">
            <a:extLst>
              <a:ext uri="{FF2B5EF4-FFF2-40B4-BE49-F238E27FC236}">
                <a16:creationId xmlns:a16="http://schemas.microsoft.com/office/drawing/2014/main" id="{F1EC7E26-2425-B743-98EA-A7613937334C}"/>
              </a:ext>
            </a:extLst>
          </p:cNvPr>
          <p:cNvSpPr>
            <a:spLocks/>
          </p:cNvSpPr>
          <p:nvPr/>
        </p:nvSpPr>
        <p:spPr bwMode="auto">
          <a:xfrm>
            <a:off x="2035175" y="2082800"/>
            <a:ext cx="15875" cy="7938"/>
          </a:xfrm>
          <a:custGeom>
            <a:avLst/>
            <a:gdLst>
              <a:gd name="T0" fmla="*/ 7664 w 29"/>
              <a:gd name="T1" fmla="*/ 7938 h 15"/>
              <a:gd name="T2" fmla="*/ 0 w 29"/>
              <a:gd name="T3" fmla="*/ 7409 h 15"/>
              <a:gd name="T4" fmla="*/ 0 w 29"/>
              <a:gd name="T5" fmla="*/ 5821 h 15"/>
              <a:gd name="T6" fmla="*/ 547 w 29"/>
              <a:gd name="T7" fmla="*/ 4763 h 15"/>
              <a:gd name="T8" fmla="*/ 1095 w 29"/>
              <a:gd name="T9" fmla="*/ 3704 h 15"/>
              <a:gd name="T10" fmla="*/ 1642 w 29"/>
              <a:gd name="T11" fmla="*/ 2117 h 15"/>
              <a:gd name="T12" fmla="*/ 3284 w 29"/>
              <a:gd name="T13" fmla="*/ 1588 h 15"/>
              <a:gd name="T14" fmla="*/ 3832 w 29"/>
              <a:gd name="T15" fmla="*/ 1058 h 15"/>
              <a:gd name="T16" fmla="*/ 4927 w 29"/>
              <a:gd name="T17" fmla="*/ 529 h 15"/>
              <a:gd name="T18" fmla="*/ 7116 w 29"/>
              <a:gd name="T19" fmla="*/ 0 h 15"/>
              <a:gd name="T20" fmla="*/ 8211 w 29"/>
              <a:gd name="T21" fmla="*/ 0 h 15"/>
              <a:gd name="T22" fmla="*/ 9853 w 29"/>
              <a:gd name="T23" fmla="*/ 529 h 15"/>
              <a:gd name="T24" fmla="*/ 10948 w 29"/>
              <a:gd name="T25" fmla="*/ 529 h 15"/>
              <a:gd name="T26" fmla="*/ 12043 w 29"/>
              <a:gd name="T27" fmla="*/ 1058 h 15"/>
              <a:gd name="T28" fmla="*/ 13685 w 29"/>
              <a:gd name="T29" fmla="*/ 2117 h 15"/>
              <a:gd name="T30" fmla="*/ 14233 w 29"/>
              <a:gd name="T31" fmla="*/ 3175 h 15"/>
              <a:gd name="T32" fmla="*/ 14780 w 29"/>
              <a:gd name="T33" fmla="*/ 4234 h 15"/>
              <a:gd name="T34" fmla="*/ 15328 w 29"/>
              <a:gd name="T35" fmla="*/ 5292 h 15"/>
              <a:gd name="T36" fmla="*/ 15875 w 29"/>
              <a:gd name="T37" fmla="*/ 6880 h 15"/>
              <a:gd name="T38" fmla="*/ 15875 w 29"/>
              <a:gd name="T39" fmla="*/ 7938 h 15"/>
              <a:gd name="T40" fmla="*/ 7664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1"/>
                </a:lnTo>
                <a:lnTo>
                  <a:pt x="1" y="9"/>
                </a:lnTo>
                <a:lnTo>
                  <a:pt x="2" y="7"/>
                </a:lnTo>
                <a:lnTo>
                  <a:pt x="3" y="4"/>
                </a:lnTo>
                <a:lnTo>
                  <a:pt x="6" y="3"/>
                </a:lnTo>
                <a:lnTo>
                  <a:pt x="7" y="2"/>
                </a:lnTo>
                <a:lnTo>
                  <a:pt x="9" y="1"/>
                </a:lnTo>
                <a:lnTo>
                  <a:pt x="13" y="0"/>
                </a:lnTo>
                <a:lnTo>
                  <a:pt x="15" y="0"/>
                </a:lnTo>
                <a:lnTo>
                  <a:pt x="18" y="1"/>
                </a:lnTo>
                <a:lnTo>
                  <a:pt x="20" y="1"/>
                </a:lnTo>
                <a:lnTo>
                  <a:pt x="22" y="2"/>
                </a:lnTo>
                <a:lnTo>
                  <a:pt x="25" y="4"/>
                </a:lnTo>
                <a:lnTo>
                  <a:pt x="26" y="6"/>
                </a:lnTo>
                <a:lnTo>
                  <a:pt x="27" y="8"/>
                </a:lnTo>
                <a:lnTo>
                  <a:pt x="28" y="10"/>
                </a:lnTo>
                <a:lnTo>
                  <a:pt x="29" y="13"/>
                </a:lnTo>
                <a:lnTo>
                  <a:pt x="29"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1" name="Freeform 652">
            <a:extLst>
              <a:ext uri="{FF2B5EF4-FFF2-40B4-BE49-F238E27FC236}">
                <a16:creationId xmlns:a16="http://schemas.microsoft.com/office/drawing/2014/main" id="{7E837DB9-F132-114D-AB7C-53B65770A9F3}"/>
              </a:ext>
            </a:extLst>
          </p:cNvPr>
          <p:cNvSpPr>
            <a:spLocks/>
          </p:cNvSpPr>
          <p:nvPr/>
        </p:nvSpPr>
        <p:spPr bwMode="auto">
          <a:xfrm>
            <a:off x="2035175" y="2090738"/>
            <a:ext cx="15875" cy="819150"/>
          </a:xfrm>
          <a:custGeom>
            <a:avLst/>
            <a:gdLst>
              <a:gd name="T0" fmla="*/ 15875 w 29"/>
              <a:gd name="T1" fmla="*/ 0 h 1550"/>
              <a:gd name="T2" fmla="*/ 15875 w 29"/>
              <a:gd name="T3" fmla="*/ 819150 h 1550"/>
              <a:gd name="T4" fmla="*/ 7664 w 29"/>
              <a:gd name="T5" fmla="*/ 819150 h 1550"/>
              <a:gd name="T6" fmla="*/ 0 w 29"/>
              <a:gd name="T7" fmla="*/ 819150 h 1550"/>
              <a:gd name="T8" fmla="*/ 0 w 29"/>
              <a:gd name="T9" fmla="*/ 0 h 1550"/>
              <a:gd name="T10" fmla="*/ 7664 w 29"/>
              <a:gd name="T11" fmla="*/ 0 h 1550"/>
              <a:gd name="T12" fmla="*/ 15875 w 29"/>
              <a:gd name="T13" fmla="*/ 0 h 15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550">
                <a:moveTo>
                  <a:pt x="29" y="0"/>
                </a:moveTo>
                <a:lnTo>
                  <a:pt x="29" y="1550"/>
                </a:lnTo>
                <a:lnTo>
                  <a:pt x="14" y="1550"/>
                </a:lnTo>
                <a:lnTo>
                  <a:pt x="0" y="1550"/>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2" name="Freeform 653">
            <a:extLst>
              <a:ext uri="{FF2B5EF4-FFF2-40B4-BE49-F238E27FC236}">
                <a16:creationId xmlns:a16="http://schemas.microsoft.com/office/drawing/2014/main" id="{6C43C578-B532-1A47-B769-DCBF56F64248}"/>
              </a:ext>
            </a:extLst>
          </p:cNvPr>
          <p:cNvSpPr>
            <a:spLocks/>
          </p:cNvSpPr>
          <p:nvPr/>
        </p:nvSpPr>
        <p:spPr bwMode="auto">
          <a:xfrm>
            <a:off x="2035175" y="2909888"/>
            <a:ext cx="15875" cy="7937"/>
          </a:xfrm>
          <a:custGeom>
            <a:avLst/>
            <a:gdLst>
              <a:gd name="T0" fmla="*/ 7664 w 29"/>
              <a:gd name="T1" fmla="*/ 0 h 15"/>
              <a:gd name="T2" fmla="*/ 15875 w 29"/>
              <a:gd name="T3" fmla="*/ 529 h 15"/>
              <a:gd name="T4" fmla="*/ 15328 w 29"/>
              <a:gd name="T5" fmla="*/ 1587 h 15"/>
              <a:gd name="T6" fmla="*/ 15328 w 29"/>
              <a:gd name="T7" fmla="*/ 3175 h 15"/>
              <a:gd name="T8" fmla="*/ 14780 w 29"/>
              <a:gd name="T9" fmla="*/ 4233 h 15"/>
              <a:gd name="T10" fmla="*/ 13685 w 29"/>
              <a:gd name="T11" fmla="*/ 5291 h 15"/>
              <a:gd name="T12" fmla="*/ 12591 w 29"/>
              <a:gd name="T13" fmla="*/ 5820 h 15"/>
              <a:gd name="T14" fmla="*/ 11496 w 29"/>
              <a:gd name="T15" fmla="*/ 7408 h 15"/>
              <a:gd name="T16" fmla="*/ 10401 w 29"/>
              <a:gd name="T17" fmla="*/ 7408 h 15"/>
              <a:gd name="T18" fmla="*/ 8759 w 29"/>
              <a:gd name="T19" fmla="*/ 7937 h 15"/>
              <a:gd name="T20" fmla="*/ 7116 w 29"/>
              <a:gd name="T21" fmla="*/ 7937 h 15"/>
              <a:gd name="T22" fmla="*/ 5474 w 29"/>
              <a:gd name="T23" fmla="*/ 7937 h 15"/>
              <a:gd name="T24" fmla="*/ 4379 w 29"/>
              <a:gd name="T25" fmla="*/ 7408 h 15"/>
              <a:gd name="T26" fmla="*/ 3284 w 29"/>
              <a:gd name="T27" fmla="*/ 6879 h 15"/>
              <a:gd name="T28" fmla="*/ 2737 w 29"/>
              <a:gd name="T29" fmla="*/ 5291 h 15"/>
              <a:gd name="T30" fmla="*/ 1095 w 29"/>
              <a:gd name="T31" fmla="*/ 4762 h 15"/>
              <a:gd name="T32" fmla="*/ 547 w 29"/>
              <a:gd name="T33" fmla="*/ 3704 h 15"/>
              <a:gd name="T34" fmla="*/ 0 w 29"/>
              <a:gd name="T35" fmla="*/ 2117 h 15"/>
              <a:gd name="T36" fmla="*/ 0 w 29"/>
              <a:gd name="T37" fmla="*/ 1058 h 15"/>
              <a:gd name="T38" fmla="*/ 0 w 29"/>
              <a:gd name="T39" fmla="*/ 0 h 15"/>
              <a:gd name="T40" fmla="*/ 7664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1"/>
                </a:lnTo>
                <a:lnTo>
                  <a:pt x="28" y="3"/>
                </a:lnTo>
                <a:lnTo>
                  <a:pt x="28" y="6"/>
                </a:lnTo>
                <a:lnTo>
                  <a:pt x="27" y="8"/>
                </a:lnTo>
                <a:lnTo>
                  <a:pt x="25" y="10"/>
                </a:lnTo>
                <a:lnTo>
                  <a:pt x="23" y="11"/>
                </a:lnTo>
                <a:lnTo>
                  <a:pt x="21" y="14"/>
                </a:lnTo>
                <a:lnTo>
                  <a:pt x="19" y="14"/>
                </a:lnTo>
                <a:lnTo>
                  <a:pt x="16" y="15"/>
                </a:lnTo>
                <a:lnTo>
                  <a:pt x="13" y="15"/>
                </a:lnTo>
                <a:lnTo>
                  <a:pt x="10" y="15"/>
                </a:lnTo>
                <a:lnTo>
                  <a:pt x="8" y="14"/>
                </a:lnTo>
                <a:lnTo>
                  <a:pt x="6" y="13"/>
                </a:lnTo>
                <a:lnTo>
                  <a:pt x="5" y="10"/>
                </a:lnTo>
                <a:lnTo>
                  <a:pt x="2" y="9"/>
                </a:lnTo>
                <a:lnTo>
                  <a:pt x="1" y="7"/>
                </a:lnTo>
                <a:lnTo>
                  <a:pt x="0" y="4"/>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3" name="Freeform 654">
            <a:extLst>
              <a:ext uri="{FF2B5EF4-FFF2-40B4-BE49-F238E27FC236}">
                <a16:creationId xmlns:a16="http://schemas.microsoft.com/office/drawing/2014/main" id="{07B5D9C1-0DEC-694A-8A63-8BBE248F54F6}"/>
              </a:ext>
            </a:extLst>
          </p:cNvPr>
          <p:cNvSpPr>
            <a:spLocks/>
          </p:cNvSpPr>
          <p:nvPr/>
        </p:nvSpPr>
        <p:spPr bwMode="auto">
          <a:xfrm>
            <a:off x="2035175" y="2084388"/>
            <a:ext cx="61913" cy="827087"/>
          </a:xfrm>
          <a:custGeom>
            <a:avLst/>
            <a:gdLst>
              <a:gd name="T0" fmla="*/ 0 w 115"/>
              <a:gd name="T1" fmla="*/ 826558 h 1563"/>
              <a:gd name="T2" fmla="*/ 46300 w 115"/>
              <a:gd name="T3" fmla="*/ 0 h 1563"/>
              <a:gd name="T4" fmla="*/ 53837 w 115"/>
              <a:gd name="T5" fmla="*/ 529 h 1563"/>
              <a:gd name="T6" fmla="*/ 61913 w 115"/>
              <a:gd name="T7" fmla="*/ 1587 h 1563"/>
              <a:gd name="T8" fmla="*/ 15613 w 115"/>
              <a:gd name="T9" fmla="*/ 827087 h 1563"/>
              <a:gd name="T10" fmla="*/ 7537 w 115"/>
              <a:gd name="T11" fmla="*/ 826558 h 1563"/>
              <a:gd name="T12" fmla="*/ 0 w 115"/>
              <a:gd name="T13" fmla="*/ 826558 h 15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563">
                <a:moveTo>
                  <a:pt x="0" y="1562"/>
                </a:moveTo>
                <a:lnTo>
                  <a:pt x="86" y="0"/>
                </a:lnTo>
                <a:lnTo>
                  <a:pt x="100" y="1"/>
                </a:lnTo>
                <a:lnTo>
                  <a:pt x="115" y="3"/>
                </a:lnTo>
                <a:lnTo>
                  <a:pt x="29" y="1563"/>
                </a:lnTo>
                <a:lnTo>
                  <a:pt x="14" y="1562"/>
                </a:lnTo>
                <a:lnTo>
                  <a:pt x="0" y="15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4" name="Freeform 655">
            <a:extLst>
              <a:ext uri="{FF2B5EF4-FFF2-40B4-BE49-F238E27FC236}">
                <a16:creationId xmlns:a16="http://schemas.microsoft.com/office/drawing/2014/main" id="{F3943C19-BF6A-2A48-8A72-B6E96B904966}"/>
              </a:ext>
            </a:extLst>
          </p:cNvPr>
          <p:cNvSpPr>
            <a:spLocks/>
          </p:cNvSpPr>
          <p:nvPr/>
        </p:nvSpPr>
        <p:spPr bwMode="auto">
          <a:xfrm>
            <a:off x="2081213" y="2076450"/>
            <a:ext cx="15875" cy="7938"/>
          </a:xfrm>
          <a:custGeom>
            <a:avLst/>
            <a:gdLst>
              <a:gd name="T0" fmla="*/ 7664 w 29"/>
              <a:gd name="T1" fmla="*/ 7938 h 15"/>
              <a:gd name="T2" fmla="*/ 0 w 29"/>
              <a:gd name="T3" fmla="*/ 7409 h 15"/>
              <a:gd name="T4" fmla="*/ 0 w 29"/>
              <a:gd name="T5" fmla="*/ 6350 h 15"/>
              <a:gd name="T6" fmla="*/ 547 w 29"/>
              <a:gd name="T7" fmla="*/ 5292 h 15"/>
              <a:gd name="T8" fmla="*/ 1095 w 29"/>
              <a:gd name="T9" fmla="*/ 3704 h 15"/>
              <a:gd name="T10" fmla="*/ 1642 w 29"/>
              <a:gd name="T11" fmla="*/ 2646 h 15"/>
              <a:gd name="T12" fmla="*/ 3284 w 29"/>
              <a:gd name="T13" fmla="*/ 2117 h 15"/>
              <a:gd name="T14" fmla="*/ 3832 w 29"/>
              <a:gd name="T15" fmla="*/ 1058 h 15"/>
              <a:gd name="T16" fmla="*/ 5474 w 29"/>
              <a:gd name="T17" fmla="*/ 529 h 15"/>
              <a:gd name="T18" fmla="*/ 7116 w 29"/>
              <a:gd name="T19" fmla="*/ 0 h 15"/>
              <a:gd name="T20" fmla="*/ 8211 w 29"/>
              <a:gd name="T21" fmla="*/ 0 h 15"/>
              <a:gd name="T22" fmla="*/ 9853 w 29"/>
              <a:gd name="T23" fmla="*/ 529 h 15"/>
              <a:gd name="T24" fmla="*/ 10948 w 29"/>
              <a:gd name="T25" fmla="*/ 529 h 15"/>
              <a:gd name="T26" fmla="*/ 12043 w 29"/>
              <a:gd name="T27" fmla="*/ 1058 h 15"/>
              <a:gd name="T28" fmla="*/ 13685 w 29"/>
              <a:gd name="T29" fmla="*/ 2646 h 15"/>
              <a:gd name="T30" fmla="*/ 14233 w 29"/>
              <a:gd name="T31" fmla="*/ 3175 h 15"/>
              <a:gd name="T32" fmla="*/ 14780 w 29"/>
              <a:gd name="T33" fmla="*/ 4234 h 15"/>
              <a:gd name="T34" fmla="*/ 15328 w 29"/>
              <a:gd name="T35" fmla="*/ 5821 h 15"/>
              <a:gd name="T36" fmla="*/ 15875 w 29"/>
              <a:gd name="T37" fmla="*/ 6880 h 15"/>
              <a:gd name="T38" fmla="*/ 15875 w 29"/>
              <a:gd name="T39" fmla="*/ 7938 h 15"/>
              <a:gd name="T40" fmla="*/ 7664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2"/>
                </a:lnTo>
                <a:lnTo>
                  <a:pt x="1" y="10"/>
                </a:lnTo>
                <a:lnTo>
                  <a:pt x="2" y="7"/>
                </a:lnTo>
                <a:lnTo>
                  <a:pt x="3" y="5"/>
                </a:lnTo>
                <a:lnTo>
                  <a:pt x="6" y="4"/>
                </a:lnTo>
                <a:lnTo>
                  <a:pt x="7" y="2"/>
                </a:lnTo>
                <a:lnTo>
                  <a:pt x="10" y="1"/>
                </a:lnTo>
                <a:lnTo>
                  <a:pt x="13" y="0"/>
                </a:lnTo>
                <a:lnTo>
                  <a:pt x="15" y="0"/>
                </a:lnTo>
                <a:lnTo>
                  <a:pt x="18" y="1"/>
                </a:lnTo>
                <a:lnTo>
                  <a:pt x="20" y="1"/>
                </a:lnTo>
                <a:lnTo>
                  <a:pt x="22" y="2"/>
                </a:lnTo>
                <a:lnTo>
                  <a:pt x="25" y="5"/>
                </a:lnTo>
                <a:lnTo>
                  <a:pt x="26" y="6"/>
                </a:lnTo>
                <a:lnTo>
                  <a:pt x="27" y="8"/>
                </a:lnTo>
                <a:lnTo>
                  <a:pt x="28" y="11"/>
                </a:lnTo>
                <a:lnTo>
                  <a:pt x="29" y="13"/>
                </a:lnTo>
                <a:lnTo>
                  <a:pt x="29"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5" name="Freeform 656">
            <a:extLst>
              <a:ext uri="{FF2B5EF4-FFF2-40B4-BE49-F238E27FC236}">
                <a16:creationId xmlns:a16="http://schemas.microsoft.com/office/drawing/2014/main" id="{52C7BCFD-3B95-364E-99F4-AD7320EDA217}"/>
              </a:ext>
            </a:extLst>
          </p:cNvPr>
          <p:cNvSpPr>
            <a:spLocks/>
          </p:cNvSpPr>
          <p:nvPr/>
        </p:nvSpPr>
        <p:spPr bwMode="auto">
          <a:xfrm>
            <a:off x="2081213" y="2084388"/>
            <a:ext cx="31750" cy="900112"/>
          </a:xfrm>
          <a:custGeom>
            <a:avLst/>
            <a:gdLst>
              <a:gd name="T0" fmla="*/ 15094 w 61"/>
              <a:gd name="T1" fmla="*/ 0 h 1701"/>
              <a:gd name="T2" fmla="*/ 31750 w 61"/>
              <a:gd name="T3" fmla="*/ 900112 h 1701"/>
              <a:gd name="T4" fmla="*/ 23943 w 61"/>
              <a:gd name="T5" fmla="*/ 900112 h 1701"/>
              <a:gd name="T6" fmla="*/ 16656 w 61"/>
              <a:gd name="T7" fmla="*/ 900112 h 1701"/>
              <a:gd name="T8" fmla="*/ 0 w 61"/>
              <a:gd name="T9" fmla="*/ 0 h 1701"/>
              <a:gd name="T10" fmla="*/ 7287 w 61"/>
              <a:gd name="T11" fmla="*/ 0 h 1701"/>
              <a:gd name="T12" fmla="*/ 15094 w 61"/>
              <a:gd name="T13" fmla="*/ 0 h 17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1701">
                <a:moveTo>
                  <a:pt x="29" y="0"/>
                </a:moveTo>
                <a:lnTo>
                  <a:pt x="61" y="1701"/>
                </a:lnTo>
                <a:lnTo>
                  <a:pt x="46" y="1701"/>
                </a:lnTo>
                <a:lnTo>
                  <a:pt x="32" y="1701"/>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6" name="Freeform 657">
            <a:extLst>
              <a:ext uri="{FF2B5EF4-FFF2-40B4-BE49-F238E27FC236}">
                <a16:creationId xmlns:a16="http://schemas.microsoft.com/office/drawing/2014/main" id="{04DED7D8-BCDB-7A46-B495-4B7467AFC990}"/>
              </a:ext>
            </a:extLst>
          </p:cNvPr>
          <p:cNvSpPr>
            <a:spLocks/>
          </p:cNvSpPr>
          <p:nvPr/>
        </p:nvSpPr>
        <p:spPr bwMode="auto">
          <a:xfrm>
            <a:off x="2098675" y="2984500"/>
            <a:ext cx="14288" cy="7938"/>
          </a:xfrm>
          <a:custGeom>
            <a:avLst/>
            <a:gdLst>
              <a:gd name="T0" fmla="*/ 6898 w 29"/>
              <a:gd name="T1" fmla="*/ 0 h 14"/>
              <a:gd name="T2" fmla="*/ 14288 w 29"/>
              <a:gd name="T3" fmla="*/ 0 h 14"/>
              <a:gd name="T4" fmla="*/ 14288 w 29"/>
              <a:gd name="T5" fmla="*/ 1134 h 14"/>
              <a:gd name="T6" fmla="*/ 13795 w 29"/>
              <a:gd name="T7" fmla="*/ 3402 h 14"/>
              <a:gd name="T8" fmla="*/ 13303 w 29"/>
              <a:gd name="T9" fmla="*/ 4536 h 14"/>
              <a:gd name="T10" fmla="*/ 12810 w 29"/>
              <a:gd name="T11" fmla="*/ 5103 h 14"/>
              <a:gd name="T12" fmla="*/ 11332 w 29"/>
              <a:gd name="T13" fmla="*/ 6804 h 14"/>
              <a:gd name="T14" fmla="*/ 10346 w 29"/>
              <a:gd name="T15" fmla="*/ 7371 h 14"/>
              <a:gd name="T16" fmla="*/ 9361 w 29"/>
              <a:gd name="T17" fmla="*/ 7938 h 14"/>
              <a:gd name="T18" fmla="*/ 7883 w 29"/>
              <a:gd name="T19" fmla="*/ 7938 h 14"/>
              <a:gd name="T20" fmla="*/ 6898 w 29"/>
              <a:gd name="T21" fmla="*/ 7938 h 14"/>
              <a:gd name="T22" fmla="*/ 5420 w 29"/>
              <a:gd name="T23" fmla="*/ 7938 h 14"/>
              <a:gd name="T24" fmla="*/ 4434 w 29"/>
              <a:gd name="T25" fmla="*/ 7371 h 14"/>
              <a:gd name="T26" fmla="*/ 3449 w 29"/>
              <a:gd name="T27" fmla="*/ 6804 h 14"/>
              <a:gd name="T28" fmla="*/ 1971 w 29"/>
              <a:gd name="T29" fmla="*/ 6237 h 14"/>
              <a:gd name="T30" fmla="*/ 1478 w 29"/>
              <a:gd name="T31" fmla="*/ 5103 h 14"/>
              <a:gd name="T32" fmla="*/ 493 w 29"/>
              <a:gd name="T33" fmla="*/ 3969 h 14"/>
              <a:gd name="T34" fmla="*/ 0 w 29"/>
              <a:gd name="T35" fmla="*/ 2835 h 14"/>
              <a:gd name="T36" fmla="*/ 0 w 29"/>
              <a:gd name="T37" fmla="*/ 1134 h 14"/>
              <a:gd name="T38" fmla="*/ 0 w 29"/>
              <a:gd name="T39" fmla="*/ 0 h 14"/>
              <a:gd name="T40" fmla="*/ 6898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0"/>
                </a:moveTo>
                <a:lnTo>
                  <a:pt x="29" y="0"/>
                </a:lnTo>
                <a:lnTo>
                  <a:pt x="29" y="2"/>
                </a:lnTo>
                <a:lnTo>
                  <a:pt x="28" y="6"/>
                </a:lnTo>
                <a:lnTo>
                  <a:pt x="27" y="8"/>
                </a:lnTo>
                <a:lnTo>
                  <a:pt x="26" y="9"/>
                </a:lnTo>
                <a:lnTo>
                  <a:pt x="23" y="12"/>
                </a:lnTo>
                <a:lnTo>
                  <a:pt x="21" y="13"/>
                </a:lnTo>
                <a:lnTo>
                  <a:pt x="19" y="14"/>
                </a:lnTo>
                <a:lnTo>
                  <a:pt x="16" y="14"/>
                </a:lnTo>
                <a:lnTo>
                  <a:pt x="14" y="14"/>
                </a:lnTo>
                <a:lnTo>
                  <a:pt x="11" y="14"/>
                </a:lnTo>
                <a:lnTo>
                  <a:pt x="9" y="13"/>
                </a:lnTo>
                <a:lnTo>
                  <a:pt x="7" y="12"/>
                </a:lnTo>
                <a:lnTo>
                  <a:pt x="4" y="11"/>
                </a:lnTo>
                <a:lnTo>
                  <a:pt x="3" y="9"/>
                </a:lnTo>
                <a:lnTo>
                  <a:pt x="1" y="7"/>
                </a:lnTo>
                <a:lnTo>
                  <a:pt x="0" y="5"/>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7" name="Freeform 658">
            <a:extLst>
              <a:ext uri="{FF2B5EF4-FFF2-40B4-BE49-F238E27FC236}">
                <a16:creationId xmlns:a16="http://schemas.microsoft.com/office/drawing/2014/main" id="{A9F078BA-0537-0D40-9A39-3F69DA98CAE1}"/>
              </a:ext>
            </a:extLst>
          </p:cNvPr>
          <p:cNvSpPr>
            <a:spLocks/>
          </p:cNvSpPr>
          <p:nvPr/>
        </p:nvSpPr>
        <p:spPr bwMode="auto">
          <a:xfrm>
            <a:off x="2098675" y="2098675"/>
            <a:ext cx="46038" cy="885825"/>
          </a:xfrm>
          <a:custGeom>
            <a:avLst/>
            <a:gdLst>
              <a:gd name="T0" fmla="*/ 0 w 88"/>
              <a:gd name="T1" fmla="*/ 885296 h 1675"/>
              <a:gd name="T2" fmla="*/ 30866 w 88"/>
              <a:gd name="T3" fmla="*/ 0 h 1675"/>
              <a:gd name="T4" fmla="*/ 38714 w 88"/>
              <a:gd name="T5" fmla="*/ 1058 h 1675"/>
              <a:gd name="T6" fmla="*/ 46038 w 88"/>
              <a:gd name="T7" fmla="*/ 1058 h 1675"/>
              <a:gd name="T8" fmla="*/ 15172 w 88"/>
              <a:gd name="T9" fmla="*/ 885825 h 1675"/>
              <a:gd name="T10" fmla="*/ 7324 w 88"/>
              <a:gd name="T11" fmla="*/ 885825 h 1675"/>
              <a:gd name="T12" fmla="*/ 0 w 88"/>
              <a:gd name="T13" fmla="*/ 885296 h 1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1675">
                <a:moveTo>
                  <a:pt x="0" y="1674"/>
                </a:moveTo>
                <a:lnTo>
                  <a:pt x="59" y="0"/>
                </a:lnTo>
                <a:lnTo>
                  <a:pt x="74" y="2"/>
                </a:lnTo>
                <a:lnTo>
                  <a:pt x="88" y="2"/>
                </a:lnTo>
                <a:lnTo>
                  <a:pt x="29" y="1675"/>
                </a:lnTo>
                <a:lnTo>
                  <a:pt x="14" y="1675"/>
                </a:lnTo>
                <a:lnTo>
                  <a:pt x="0" y="16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8" name="Freeform 659">
            <a:extLst>
              <a:ext uri="{FF2B5EF4-FFF2-40B4-BE49-F238E27FC236}">
                <a16:creationId xmlns:a16="http://schemas.microsoft.com/office/drawing/2014/main" id="{560EE7C2-0E3E-6744-A84C-E564953158B0}"/>
              </a:ext>
            </a:extLst>
          </p:cNvPr>
          <p:cNvSpPr>
            <a:spLocks/>
          </p:cNvSpPr>
          <p:nvPr/>
        </p:nvSpPr>
        <p:spPr bwMode="auto">
          <a:xfrm>
            <a:off x="2128838" y="2090738"/>
            <a:ext cx="15875" cy="7937"/>
          </a:xfrm>
          <a:custGeom>
            <a:avLst/>
            <a:gdLst>
              <a:gd name="T0" fmla="*/ 8211 w 29"/>
              <a:gd name="T1" fmla="*/ 7937 h 16"/>
              <a:gd name="T2" fmla="*/ 0 w 29"/>
              <a:gd name="T3" fmla="*/ 6945 h 16"/>
              <a:gd name="T4" fmla="*/ 0 w 29"/>
              <a:gd name="T5" fmla="*/ 5953 h 16"/>
              <a:gd name="T6" fmla="*/ 547 w 29"/>
              <a:gd name="T7" fmla="*/ 4961 h 16"/>
              <a:gd name="T8" fmla="*/ 1095 w 29"/>
              <a:gd name="T9" fmla="*/ 3472 h 16"/>
              <a:gd name="T10" fmla="*/ 1642 w 29"/>
              <a:gd name="T11" fmla="*/ 2480 h 16"/>
              <a:gd name="T12" fmla="*/ 2737 w 29"/>
              <a:gd name="T13" fmla="*/ 1984 h 16"/>
              <a:gd name="T14" fmla="*/ 4379 w 29"/>
              <a:gd name="T15" fmla="*/ 1488 h 16"/>
              <a:gd name="T16" fmla="*/ 5474 w 29"/>
              <a:gd name="T17" fmla="*/ 496 h 16"/>
              <a:gd name="T18" fmla="*/ 7116 w 29"/>
              <a:gd name="T19" fmla="*/ 0 h 16"/>
              <a:gd name="T20" fmla="*/ 8211 w 29"/>
              <a:gd name="T21" fmla="*/ 0 h 16"/>
              <a:gd name="T22" fmla="*/ 9306 w 29"/>
              <a:gd name="T23" fmla="*/ 0 h 16"/>
              <a:gd name="T24" fmla="*/ 10948 w 29"/>
              <a:gd name="T25" fmla="*/ 496 h 16"/>
              <a:gd name="T26" fmla="*/ 12043 w 29"/>
              <a:gd name="T27" fmla="*/ 1488 h 16"/>
              <a:gd name="T28" fmla="*/ 13138 w 29"/>
              <a:gd name="T29" fmla="*/ 1984 h 16"/>
              <a:gd name="T30" fmla="*/ 14233 w 29"/>
              <a:gd name="T31" fmla="*/ 2976 h 16"/>
              <a:gd name="T32" fmla="*/ 15328 w 29"/>
              <a:gd name="T33" fmla="*/ 3969 h 16"/>
              <a:gd name="T34" fmla="*/ 15875 w 29"/>
              <a:gd name="T35" fmla="*/ 5457 h 16"/>
              <a:gd name="T36" fmla="*/ 15875 w 29"/>
              <a:gd name="T37" fmla="*/ 6449 h 16"/>
              <a:gd name="T38" fmla="*/ 15875 w 29"/>
              <a:gd name="T39" fmla="*/ 6945 h 16"/>
              <a:gd name="T40" fmla="*/ 8211 w 29"/>
              <a:gd name="T41" fmla="*/ 7937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5" y="16"/>
                </a:moveTo>
                <a:lnTo>
                  <a:pt x="0" y="14"/>
                </a:lnTo>
                <a:lnTo>
                  <a:pt x="0" y="12"/>
                </a:lnTo>
                <a:lnTo>
                  <a:pt x="1" y="10"/>
                </a:lnTo>
                <a:lnTo>
                  <a:pt x="2" y="7"/>
                </a:lnTo>
                <a:lnTo>
                  <a:pt x="3" y="5"/>
                </a:lnTo>
                <a:lnTo>
                  <a:pt x="5" y="4"/>
                </a:lnTo>
                <a:lnTo>
                  <a:pt x="8" y="3"/>
                </a:lnTo>
                <a:lnTo>
                  <a:pt x="10" y="1"/>
                </a:lnTo>
                <a:lnTo>
                  <a:pt x="13" y="0"/>
                </a:lnTo>
                <a:lnTo>
                  <a:pt x="15" y="0"/>
                </a:lnTo>
                <a:lnTo>
                  <a:pt x="17" y="0"/>
                </a:lnTo>
                <a:lnTo>
                  <a:pt x="20" y="1"/>
                </a:lnTo>
                <a:lnTo>
                  <a:pt x="22" y="3"/>
                </a:lnTo>
                <a:lnTo>
                  <a:pt x="24" y="4"/>
                </a:lnTo>
                <a:lnTo>
                  <a:pt x="26" y="6"/>
                </a:lnTo>
                <a:lnTo>
                  <a:pt x="28" y="8"/>
                </a:lnTo>
                <a:lnTo>
                  <a:pt x="29" y="11"/>
                </a:lnTo>
                <a:lnTo>
                  <a:pt x="29" y="13"/>
                </a:lnTo>
                <a:lnTo>
                  <a:pt x="29" y="14"/>
                </a:ln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69" name="Freeform 660">
            <a:extLst>
              <a:ext uri="{FF2B5EF4-FFF2-40B4-BE49-F238E27FC236}">
                <a16:creationId xmlns:a16="http://schemas.microsoft.com/office/drawing/2014/main" id="{1A42C422-B058-8F49-89E2-5BA01B94F04F}"/>
              </a:ext>
            </a:extLst>
          </p:cNvPr>
          <p:cNvSpPr>
            <a:spLocks/>
          </p:cNvSpPr>
          <p:nvPr/>
        </p:nvSpPr>
        <p:spPr bwMode="auto">
          <a:xfrm>
            <a:off x="2128838" y="2098675"/>
            <a:ext cx="30162" cy="755650"/>
          </a:xfrm>
          <a:custGeom>
            <a:avLst/>
            <a:gdLst>
              <a:gd name="T0" fmla="*/ 15620 w 56"/>
              <a:gd name="T1" fmla="*/ 0 h 1429"/>
              <a:gd name="T2" fmla="*/ 30162 w 56"/>
              <a:gd name="T3" fmla="*/ 754592 h 1429"/>
              <a:gd name="T4" fmla="*/ 22083 w 56"/>
              <a:gd name="T5" fmla="*/ 754592 h 1429"/>
              <a:gd name="T6" fmla="*/ 14542 w 56"/>
              <a:gd name="T7" fmla="*/ 755650 h 1429"/>
              <a:gd name="T8" fmla="*/ 0 w 56"/>
              <a:gd name="T9" fmla="*/ 1058 h 1429"/>
              <a:gd name="T10" fmla="*/ 8079 w 56"/>
              <a:gd name="T11" fmla="*/ 1058 h 1429"/>
              <a:gd name="T12" fmla="*/ 15620 w 56"/>
              <a:gd name="T13" fmla="*/ 0 h 1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429">
                <a:moveTo>
                  <a:pt x="29" y="0"/>
                </a:moveTo>
                <a:lnTo>
                  <a:pt x="56" y="1427"/>
                </a:lnTo>
                <a:lnTo>
                  <a:pt x="41" y="1427"/>
                </a:lnTo>
                <a:lnTo>
                  <a:pt x="27" y="1429"/>
                </a:lnTo>
                <a:lnTo>
                  <a:pt x="0" y="2"/>
                </a:lnTo>
                <a:lnTo>
                  <a:pt x="15" y="2"/>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0" name="Freeform 661">
            <a:extLst>
              <a:ext uri="{FF2B5EF4-FFF2-40B4-BE49-F238E27FC236}">
                <a16:creationId xmlns:a16="http://schemas.microsoft.com/office/drawing/2014/main" id="{E64B99BC-1F8D-5B4B-B2E2-09808C0435B4}"/>
              </a:ext>
            </a:extLst>
          </p:cNvPr>
          <p:cNvSpPr>
            <a:spLocks/>
          </p:cNvSpPr>
          <p:nvPr/>
        </p:nvSpPr>
        <p:spPr bwMode="auto">
          <a:xfrm>
            <a:off x="2143125" y="2852738"/>
            <a:ext cx="15875" cy="9525"/>
          </a:xfrm>
          <a:custGeom>
            <a:avLst/>
            <a:gdLst>
              <a:gd name="T0" fmla="*/ 7664 w 29"/>
              <a:gd name="T1" fmla="*/ 0 h 16"/>
              <a:gd name="T2" fmla="*/ 15875 w 29"/>
              <a:gd name="T3" fmla="*/ 1191 h 16"/>
              <a:gd name="T4" fmla="*/ 15328 w 29"/>
              <a:gd name="T5" fmla="*/ 2381 h 16"/>
              <a:gd name="T6" fmla="*/ 15328 w 29"/>
              <a:gd name="T7" fmla="*/ 3572 h 16"/>
              <a:gd name="T8" fmla="*/ 14780 w 29"/>
              <a:gd name="T9" fmla="*/ 5358 h 16"/>
              <a:gd name="T10" fmla="*/ 13138 w 29"/>
              <a:gd name="T11" fmla="*/ 6548 h 16"/>
              <a:gd name="T12" fmla="*/ 12591 w 29"/>
              <a:gd name="T13" fmla="*/ 7144 h 16"/>
              <a:gd name="T14" fmla="*/ 11496 w 29"/>
              <a:gd name="T15" fmla="*/ 8930 h 16"/>
              <a:gd name="T16" fmla="*/ 10401 w 29"/>
              <a:gd name="T17" fmla="*/ 8930 h 16"/>
              <a:gd name="T18" fmla="*/ 8211 w 29"/>
              <a:gd name="T19" fmla="*/ 9525 h 16"/>
              <a:gd name="T20" fmla="*/ 7116 w 29"/>
              <a:gd name="T21" fmla="*/ 9525 h 16"/>
              <a:gd name="T22" fmla="*/ 5474 w 29"/>
              <a:gd name="T23" fmla="*/ 9525 h 16"/>
              <a:gd name="T24" fmla="*/ 4379 w 29"/>
              <a:gd name="T25" fmla="*/ 8930 h 16"/>
              <a:gd name="T26" fmla="*/ 3284 w 29"/>
              <a:gd name="T27" fmla="*/ 7739 h 16"/>
              <a:gd name="T28" fmla="*/ 1642 w 29"/>
              <a:gd name="T29" fmla="*/ 6548 h 16"/>
              <a:gd name="T30" fmla="*/ 1095 w 29"/>
              <a:gd name="T31" fmla="*/ 5953 h 16"/>
              <a:gd name="T32" fmla="*/ 547 w 29"/>
              <a:gd name="T33" fmla="*/ 4763 h 16"/>
              <a:gd name="T34" fmla="*/ 0 w 29"/>
              <a:gd name="T35" fmla="*/ 2977 h 16"/>
              <a:gd name="T36" fmla="*/ 0 w 29"/>
              <a:gd name="T37" fmla="*/ 1786 h 16"/>
              <a:gd name="T38" fmla="*/ 0 w 29"/>
              <a:gd name="T39" fmla="*/ 1191 h 16"/>
              <a:gd name="T40" fmla="*/ 7664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0"/>
                </a:moveTo>
                <a:lnTo>
                  <a:pt x="29" y="2"/>
                </a:lnTo>
                <a:lnTo>
                  <a:pt x="28" y="4"/>
                </a:lnTo>
                <a:lnTo>
                  <a:pt x="28" y="6"/>
                </a:lnTo>
                <a:lnTo>
                  <a:pt x="27" y="9"/>
                </a:lnTo>
                <a:lnTo>
                  <a:pt x="24" y="11"/>
                </a:lnTo>
                <a:lnTo>
                  <a:pt x="23" y="12"/>
                </a:lnTo>
                <a:lnTo>
                  <a:pt x="21" y="15"/>
                </a:lnTo>
                <a:lnTo>
                  <a:pt x="19" y="15"/>
                </a:lnTo>
                <a:lnTo>
                  <a:pt x="15" y="16"/>
                </a:lnTo>
                <a:lnTo>
                  <a:pt x="13" y="16"/>
                </a:lnTo>
                <a:lnTo>
                  <a:pt x="10" y="16"/>
                </a:lnTo>
                <a:lnTo>
                  <a:pt x="8" y="15"/>
                </a:lnTo>
                <a:lnTo>
                  <a:pt x="6" y="13"/>
                </a:lnTo>
                <a:lnTo>
                  <a:pt x="3" y="11"/>
                </a:lnTo>
                <a:lnTo>
                  <a:pt x="2" y="10"/>
                </a:lnTo>
                <a:lnTo>
                  <a:pt x="1" y="8"/>
                </a:lnTo>
                <a:lnTo>
                  <a:pt x="0" y="5"/>
                </a:lnTo>
                <a:lnTo>
                  <a:pt x="0" y="3"/>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1" name="Freeform 662">
            <a:extLst>
              <a:ext uri="{FF2B5EF4-FFF2-40B4-BE49-F238E27FC236}">
                <a16:creationId xmlns:a16="http://schemas.microsoft.com/office/drawing/2014/main" id="{2008B87E-7FE5-664B-89A1-9B674B94FDA5}"/>
              </a:ext>
            </a:extLst>
          </p:cNvPr>
          <p:cNvSpPr>
            <a:spLocks/>
          </p:cNvSpPr>
          <p:nvPr/>
        </p:nvSpPr>
        <p:spPr bwMode="auto">
          <a:xfrm>
            <a:off x="2143125" y="2333625"/>
            <a:ext cx="49213" cy="520700"/>
          </a:xfrm>
          <a:custGeom>
            <a:avLst/>
            <a:gdLst>
              <a:gd name="T0" fmla="*/ 0 w 93"/>
              <a:gd name="T1" fmla="*/ 519641 h 983"/>
              <a:gd name="T2" fmla="*/ 33338 w 93"/>
              <a:gd name="T3" fmla="*/ 0 h 983"/>
              <a:gd name="T4" fmla="*/ 41805 w 93"/>
              <a:gd name="T5" fmla="*/ 0 h 983"/>
              <a:gd name="T6" fmla="*/ 49213 w 93"/>
              <a:gd name="T7" fmla="*/ 530 h 983"/>
              <a:gd name="T8" fmla="*/ 15346 w 93"/>
              <a:gd name="T9" fmla="*/ 520700 h 983"/>
              <a:gd name="T10" fmla="*/ 7408 w 93"/>
              <a:gd name="T11" fmla="*/ 519641 h 983"/>
              <a:gd name="T12" fmla="*/ 0 w 93"/>
              <a:gd name="T13" fmla="*/ 519641 h 9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983">
                <a:moveTo>
                  <a:pt x="0" y="981"/>
                </a:moveTo>
                <a:lnTo>
                  <a:pt x="63" y="0"/>
                </a:lnTo>
                <a:lnTo>
                  <a:pt x="79" y="0"/>
                </a:lnTo>
                <a:lnTo>
                  <a:pt x="93" y="1"/>
                </a:lnTo>
                <a:lnTo>
                  <a:pt x="29" y="983"/>
                </a:lnTo>
                <a:lnTo>
                  <a:pt x="14" y="981"/>
                </a:lnTo>
                <a:lnTo>
                  <a:pt x="0" y="9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2" name="Freeform 663">
            <a:extLst>
              <a:ext uri="{FF2B5EF4-FFF2-40B4-BE49-F238E27FC236}">
                <a16:creationId xmlns:a16="http://schemas.microsoft.com/office/drawing/2014/main" id="{D0067DD2-1EFA-4245-9643-B684C95E9E09}"/>
              </a:ext>
            </a:extLst>
          </p:cNvPr>
          <p:cNvSpPr>
            <a:spLocks/>
          </p:cNvSpPr>
          <p:nvPr/>
        </p:nvSpPr>
        <p:spPr bwMode="auto">
          <a:xfrm>
            <a:off x="2176463" y="2327275"/>
            <a:ext cx="15875" cy="6350"/>
          </a:xfrm>
          <a:custGeom>
            <a:avLst/>
            <a:gdLst>
              <a:gd name="T0" fmla="*/ 8467 w 30"/>
              <a:gd name="T1" fmla="*/ 6350 h 14"/>
              <a:gd name="T2" fmla="*/ 0 w 30"/>
              <a:gd name="T3" fmla="*/ 6350 h 14"/>
              <a:gd name="T4" fmla="*/ 1058 w 30"/>
              <a:gd name="T5" fmla="*/ 4536 h 14"/>
              <a:gd name="T6" fmla="*/ 1058 w 30"/>
              <a:gd name="T7" fmla="*/ 3629 h 14"/>
              <a:gd name="T8" fmla="*/ 1588 w 30"/>
              <a:gd name="T9" fmla="*/ 2721 h 14"/>
              <a:gd name="T10" fmla="*/ 2646 w 30"/>
              <a:gd name="T11" fmla="*/ 1814 h 14"/>
              <a:gd name="T12" fmla="*/ 3175 w 30"/>
              <a:gd name="T13" fmla="*/ 907 h 14"/>
              <a:gd name="T14" fmla="*/ 4763 w 30"/>
              <a:gd name="T15" fmla="*/ 454 h 14"/>
              <a:gd name="T16" fmla="*/ 5821 w 30"/>
              <a:gd name="T17" fmla="*/ 0 h 14"/>
              <a:gd name="T18" fmla="*/ 7408 w 30"/>
              <a:gd name="T19" fmla="*/ 0 h 14"/>
              <a:gd name="T20" fmla="*/ 8996 w 30"/>
              <a:gd name="T21" fmla="*/ 0 h 14"/>
              <a:gd name="T22" fmla="*/ 10054 w 30"/>
              <a:gd name="T23" fmla="*/ 0 h 14"/>
              <a:gd name="T24" fmla="*/ 11642 w 30"/>
              <a:gd name="T25" fmla="*/ 454 h 14"/>
              <a:gd name="T26" fmla="*/ 12700 w 30"/>
              <a:gd name="T27" fmla="*/ 907 h 14"/>
              <a:gd name="T28" fmla="*/ 13758 w 30"/>
              <a:gd name="T29" fmla="*/ 1361 h 14"/>
              <a:gd name="T30" fmla="*/ 14287 w 30"/>
              <a:gd name="T31" fmla="*/ 2721 h 14"/>
              <a:gd name="T32" fmla="*/ 15346 w 30"/>
              <a:gd name="T33" fmla="*/ 3629 h 14"/>
              <a:gd name="T34" fmla="*/ 15875 w 30"/>
              <a:gd name="T35" fmla="*/ 4536 h 14"/>
              <a:gd name="T36" fmla="*/ 15875 w 30"/>
              <a:gd name="T37" fmla="*/ 5896 h 14"/>
              <a:gd name="T38" fmla="*/ 15875 w 30"/>
              <a:gd name="T39" fmla="*/ 6350 h 14"/>
              <a:gd name="T40" fmla="*/ 8467 w 30"/>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14"/>
                </a:moveTo>
                <a:lnTo>
                  <a:pt x="0" y="14"/>
                </a:lnTo>
                <a:lnTo>
                  <a:pt x="2" y="10"/>
                </a:lnTo>
                <a:lnTo>
                  <a:pt x="2" y="8"/>
                </a:lnTo>
                <a:lnTo>
                  <a:pt x="3" y="6"/>
                </a:lnTo>
                <a:lnTo>
                  <a:pt x="5" y="4"/>
                </a:lnTo>
                <a:lnTo>
                  <a:pt x="6" y="2"/>
                </a:lnTo>
                <a:lnTo>
                  <a:pt x="9" y="1"/>
                </a:lnTo>
                <a:lnTo>
                  <a:pt x="11" y="0"/>
                </a:lnTo>
                <a:lnTo>
                  <a:pt x="14" y="0"/>
                </a:lnTo>
                <a:lnTo>
                  <a:pt x="17" y="0"/>
                </a:lnTo>
                <a:lnTo>
                  <a:pt x="19" y="0"/>
                </a:lnTo>
                <a:lnTo>
                  <a:pt x="22" y="1"/>
                </a:lnTo>
                <a:lnTo>
                  <a:pt x="24" y="2"/>
                </a:lnTo>
                <a:lnTo>
                  <a:pt x="26" y="3"/>
                </a:lnTo>
                <a:lnTo>
                  <a:pt x="27" y="6"/>
                </a:lnTo>
                <a:lnTo>
                  <a:pt x="29" y="8"/>
                </a:lnTo>
                <a:lnTo>
                  <a:pt x="30" y="10"/>
                </a:lnTo>
                <a:lnTo>
                  <a:pt x="30" y="13"/>
                </a:lnTo>
                <a:lnTo>
                  <a:pt x="30" y="14"/>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3" name="Freeform 664">
            <a:extLst>
              <a:ext uri="{FF2B5EF4-FFF2-40B4-BE49-F238E27FC236}">
                <a16:creationId xmlns:a16="http://schemas.microsoft.com/office/drawing/2014/main" id="{0CE9AB72-F13C-A848-8DDA-1E592FA603A3}"/>
              </a:ext>
            </a:extLst>
          </p:cNvPr>
          <p:cNvSpPr>
            <a:spLocks/>
          </p:cNvSpPr>
          <p:nvPr/>
        </p:nvSpPr>
        <p:spPr bwMode="auto">
          <a:xfrm>
            <a:off x="2176463" y="2333625"/>
            <a:ext cx="22225" cy="352425"/>
          </a:xfrm>
          <a:custGeom>
            <a:avLst/>
            <a:gdLst>
              <a:gd name="T0" fmla="*/ 15875 w 42"/>
              <a:gd name="T1" fmla="*/ 0 h 666"/>
              <a:gd name="T2" fmla="*/ 22225 w 42"/>
              <a:gd name="T3" fmla="*/ 352425 h 666"/>
              <a:gd name="T4" fmla="*/ 13758 w 42"/>
              <a:gd name="T5" fmla="*/ 352425 h 666"/>
              <a:gd name="T6" fmla="*/ 6350 w 42"/>
              <a:gd name="T7" fmla="*/ 352425 h 666"/>
              <a:gd name="T8" fmla="*/ 0 w 42"/>
              <a:gd name="T9" fmla="*/ 529 h 666"/>
              <a:gd name="T10" fmla="*/ 8467 w 42"/>
              <a:gd name="T11" fmla="*/ 0 h 666"/>
              <a:gd name="T12" fmla="*/ 15875 w 42"/>
              <a:gd name="T13" fmla="*/ 0 h 6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666">
                <a:moveTo>
                  <a:pt x="30" y="0"/>
                </a:moveTo>
                <a:lnTo>
                  <a:pt x="42" y="666"/>
                </a:lnTo>
                <a:lnTo>
                  <a:pt x="26" y="666"/>
                </a:lnTo>
                <a:lnTo>
                  <a:pt x="12" y="666"/>
                </a:lnTo>
                <a:lnTo>
                  <a:pt x="0" y="1"/>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4" name="Freeform 665">
            <a:extLst>
              <a:ext uri="{FF2B5EF4-FFF2-40B4-BE49-F238E27FC236}">
                <a16:creationId xmlns:a16="http://schemas.microsoft.com/office/drawing/2014/main" id="{9D63C325-DD53-E344-A73D-FDB31D6A5BC9}"/>
              </a:ext>
            </a:extLst>
          </p:cNvPr>
          <p:cNvSpPr>
            <a:spLocks/>
          </p:cNvSpPr>
          <p:nvPr/>
        </p:nvSpPr>
        <p:spPr bwMode="auto">
          <a:xfrm>
            <a:off x="2182813" y="2686050"/>
            <a:ext cx="15875" cy="7938"/>
          </a:xfrm>
          <a:custGeom>
            <a:avLst/>
            <a:gdLst>
              <a:gd name="T0" fmla="*/ 7408 w 30"/>
              <a:gd name="T1" fmla="*/ 0 h 14"/>
              <a:gd name="T2" fmla="*/ 15875 w 30"/>
              <a:gd name="T3" fmla="*/ 567 h 14"/>
              <a:gd name="T4" fmla="*/ 14817 w 30"/>
              <a:gd name="T5" fmla="*/ 1701 h 14"/>
              <a:gd name="T6" fmla="*/ 14287 w 30"/>
              <a:gd name="T7" fmla="*/ 3402 h 14"/>
              <a:gd name="T8" fmla="*/ 13758 w 30"/>
              <a:gd name="T9" fmla="*/ 4536 h 14"/>
              <a:gd name="T10" fmla="*/ 13229 w 30"/>
              <a:gd name="T11" fmla="*/ 5670 h 14"/>
              <a:gd name="T12" fmla="*/ 12171 w 30"/>
              <a:gd name="T13" fmla="*/ 6237 h 14"/>
              <a:gd name="T14" fmla="*/ 10583 w 30"/>
              <a:gd name="T15" fmla="*/ 7371 h 14"/>
              <a:gd name="T16" fmla="*/ 9525 w 30"/>
              <a:gd name="T17" fmla="*/ 7938 h 14"/>
              <a:gd name="T18" fmla="*/ 7937 w 30"/>
              <a:gd name="T19" fmla="*/ 7938 h 14"/>
              <a:gd name="T20" fmla="*/ 6879 w 30"/>
              <a:gd name="T21" fmla="*/ 7938 h 14"/>
              <a:gd name="T22" fmla="*/ 5821 w 30"/>
              <a:gd name="T23" fmla="*/ 7938 h 14"/>
              <a:gd name="T24" fmla="*/ 4233 w 30"/>
              <a:gd name="T25" fmla="*/ 7371 h 14"/>
              <a:gd name="T26" fmla="*/ 3175 w 30"/>
              <a:gd name="T27" fmla="*/ 6237 h 14"/>
              <a:gd name="T28" fmla="*/ 2117 w 30"/>
              <a:gd name="T29" fmla="*/ 5670 h 14"/>
              <a:gd name="T30" fmla="*/ 1058 w 30"/>
              <a:gd name="T31" fmla="*/ 4536 h 14"/>
              <a:gd name="T32" fmla="*/ 529 w 30"/>
              <a:gd name="T33" fmla="*/ 3402 h 14"/>
              <a:gd name="T34" fmla="*/ 0 w 30"/>
              <a:gd name="T35" fmla="*/ 1701 h 14"/>
              <a:gd name="T36" fmla="*/ 0 w 30"/>
              <a:gd name="T37" fmla="*/ 567 h 14"/>
              <a:gd name="T38" fmla="*/ 0 w 30"/>
              <a:gd name="T39" fmla="*/ 0 h 14"/>
              <a:gd name="T40" fmla="*/ 7408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4" y="0"/>
                </a:moveTo>
                <a:lnTo>
                  <a:pt x="30" y="1"/>
                </a:lnTo>
                <a:lnTo>
                  <a:pt x="28" y="3"/>
                </a:lnTo>
                <a:lnTo>
                  <a:pt x="27" y="6"/>
                </a:lnTo>
                <a:lnTo>
                  <a:pt x="26" y="8"/>
                </a:lnTo>
                <a:lnTo>
                  <a:pt x="25" y="10"/>
                </a:lnTo>
                <a:lnTo>
                  <a:pt x="23" y="11"/>
                </a:lnTo>
                <a:lnTo>
                  <a:pt x="20" y="13"/>
                </a:lnTo>
                <a:lnTo>
                  <a:pt x="18" y="14"/>
                </a:lnTo>
                <a:lnTo>
                  <a:pt x="15" y="14"/>
                </a:lnTo>
                <a:lnTo>
                  <a:pt x="13" y="14"/>
                </a:lnTo>
                <a:lnTo>
                  <a:pt x="11" y="14"/>
                </a:lnTo>
                <a:lnTo>
                  <a:pt x="8" y="13"/>
                </a:lnTo>
                <a:lnTo>
                  <a:pt x="6" y="11"/>
                </a:lnTo>
                <a:lnTo>
                  <a:pt x="4" y="10"/>
                </a:lnTo>
                <a:lnTo>
                  <a:pt x="2" y="8"/>
                </a:lnTo>
                <a:lnTo>
                  <a:pt x="1" y="6"/>
                </a:lnTo>
                <a:lnTo>
                  <a:pt x="0" y="3"/>
                </a:lnTo>
                <a:lnTo>
                  <a:pt x="0" y="1"/>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5" name="Freeform 666">
            <a:extLst>
              <a:ext uri="{FF2B5EF4-FFF2-40B4-BE49-F238E27FC236}">
                <a16:creationId xmlns:a16="http://schemas.microsoft.com/office/drawing/2014/main" id="{764A5D4C-A427-DB42-BA12-1BB96BEE0681}"/>
              </a:ext>
            </a:extLst>
          </p:cNvPr>
          <p:cNvSpPr>
            <a:spLocks/>
          </p:cNvSpPr>
          <p:nvPr/>
        </p:nvSpPr>
        <p:spPr bwMode="auto">
          <a:xfrm>
            <a:off x="2182813" y="2182813"/>
            <a:ext cx="58737" cy="504825"/>
          </a:xfrm>
          <a:custGeom>
            <a:avLst/>
            <a:gdLst>
              <a:gd name="T0" fmla="*/ 0 w 110"/>
              <a:gd name="T1" fmla="*/ 503234 h 952"/>
              <a:gd name="T2" fmla="*/ 42718 w 110"/>
              <a:gd name="T3" fmla="*/ 0 h 952"/>
              <a:gd name="T4" fmla="*/ 50193 w 110"/>
              <a:gd name="T5" fmla="*/ 530 h 952"/>
              <a:gd name="T6" fmla="*/ 58737 w 110"/>
              <a:gd name="T7" fmla="*/ 1061 h 952"/>
              <a:gd name="T8" fmla="*/ 16019 w 110"/>
              <a:gd name="T9" fmla="*/ 504825 h 952"/>
              <a:gd name="T10" fmla="*/ 7476 w 110"/>
              <a:gd name="T11" fmla="*/ 504295 h 952"/>
              <a:gd name="T12" fmla="*/ 0 w 110"/>
              <a:gd name="T13" fmla="*/ 503234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952">
                <a:moveTo>
                  <a:pt x="0" y="949"/>
                </a:moveTo>
                <a:lnTo>
                  <a:pt x="80" y="0"/>
                </a:lnTo>
                <a:lnTo>
                  <a:pt x="94" y="1"/>
                </a:lnTo>
                <a:lnTo>
                  <a:pt x="110" y="2"/>
                </a:lnTo>
                <a:lnTo>
                  <a:pt x="30" y="952"/>
                </a:lnTo>
                <a:lnTo>
                  <a:pt x="14" y="951"/>
                </a:lnTo>
                <a:lnTo>
                  <a:pt x="0" y="9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6" name="Freeform 667">
            <a:extLst>
              <a:ext uri="{FF2B5EF4-FFF2-40B4-BE49-F238E27FC236}">
                <a16:creationId xmlns:a16="http://schemas.microsoft.com/office/drawing/2014/main" id="{052B9376-56D0-DC4A-8213-D4F77D95E9EA}"/>
              </a:ext>
            </a:extLst>
          </p:cNvPr>
          <p:cNvSpPr>
            <a:spLocks/>
          </p:cNvSpPr>
          <p:nvPr/>
        </p:nvSpPr>
        <p:spPr bwMode="auto">
          <a:xfrm>
            <a:off x="2225675" y="2176463"/>
            <a:ext cx="15875" cy="7937"/>
          </a:xfrm>
          <a:custGeom>
            <a:avLst/>
            <a:gdLst>
              <a:gd name="T0" fmla="*/ 7408 w 30"/>
              <a:gd name="T1" fmla="*/ 7937 h 14"/>
              <a:gd name="T2" fmla="*/ 0 w 30"/>
              <a:gd name="T3" fmla="*/ 7370 h 14"/>
              <a:gd name="T4" fmla="*/ 0 w 30"/>
              <a:gd name="T5" fmla="*/ 5669 h 14"/>
              <a:gd name="T6" fmla="*/ 529 w 30"/>
              <a:gd name="T7" fmla="*/ 4535 h 14"/>
              <a:gd name="T8" fmla="*/ 1588 w 30"/>
              <a:gd name="T9" fmla="*/ 3402 h 14"/>
              <a:gd name="T10" fmla="*/ 2646 w 30"/>
              <a:gd name="T11" fmla="*/ 1701 h 14"/>
              <a:gd name="T12" fmla="*/ 3175 w 30"/>
              <a:gd name="T13" fmla="*/ 1134 h 14"/>
              <a:gd name="T14" fmla="*/ 4763 w 30"/>
              <a:gd name="T15" fmla="*/ 567 h 14"/>
              <a:gd name="T16" fmla="*/ 5821 w 30"/>
              <a:gd name="T17" fmla="*/ 0 h 14"/>
              <a:gd name="T18" fmla="*/ 6879 w 30"/>
              <a:gd name="T19" fmla="*/ 0 h 14"/>
              <a:gd name="T20" fmla="*/ 8467 w 30"/>
              <a:gd name="T21" fmla="*/ 0 h 14"/>
              <a:gd name="T22" fmla="*/ 10054 w 30"/>
              <a:gd name="T23" fmla="*/ 0 h 14"/>
              <a:gd name="T24" fmla="*/ 11113 w 30"/>
              <a:gd name="T25" fmla="*/ 567 h 14"/>
              <a:gd name="T26" fmla="*/ 12700 w 30"/>
              <a:gd name="T27" fmla="*/ 1134 h 14"/>
              <a:gd name="T28" fmla="*/ 13229 w 30"/>
              <a:gd name="T29" fmla="*/ 1701 h 14"/>
              <a:gd name="T30" fmla="*/ 14287 w 30"/>
              <a:gd name="T31" fmla="*/ 3402 h 14"/>
              <a:gd name="T32" fmla="*/ 15346 w 30"/>
              <a:gd name="T33" fmla="*/ 4535 h 14"/>
              <a:gd name="T34" fmla="*/ 15346 w 30"/>
              <a:gd name="T35" fmla="*/ 5669 h 14"/>
              <a:gd name="T36" fmla="*/ 15875 w 30"/>
              <a:gd name="T37" fmla="*/ 7370 h 14"/>
              <a:gd name="T38" fmla="*/ 15875 w 30"/>
              <a:gd name="T39" fmla="*/ 7937 h 14"/>
              <a:gd name="T40" fmla="*/ 7408 w 30"/>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4" y="14"/>
                </a:moveTo>
                <a:lnTo>
                  <a:pt x="0" y="13"/>
                </a:lnTo>
                <a:lnTo>
                  <a:pt x="0" y="10"/>
                </a:lnTo>
                <a:lnTo>
                  <a:pt x="1" y="8"/>
                </a:lnTo>
                <a:lnTo>
                  <a:pt x="3" y="6"/>
                </a:lnTo>
                <a:lnTo>
                  <a:pt x="5" y="3"/>
                </a:lnTo>
                <a:lnTo>
                  <a:pt x="6" y="2"/>
                </a:lnTo>
                <a:lnTo>
                  <a:pt x="9" y="1"/>
                </a:lnTo>
                <a:lnTo>
                  <a:pt x="11" y="0"/>
                </a:lnTo>
                <a:lnTo>
                  <a:pt x="13" y="0"/>
                </a:lnTo>
                <a:lnTo>
                  <a:pt x="16" y="0"/>
                </a:lnTo>
                <a:lnTo>
                  <a:pt x="19" y="0"/>
                </a:lnTo>
                <a:lnTo>
                  <a:pt x="21" y="1"/>
                </a:lnTo>
                <a:lnTo>
                  <a:pt x="24" y="2"/>
                </a:lnTo>
                <a:lnTo>
                  <a:pt x="25" y="3"/>
                </a:lnTo>
                <a:lnTo>
                  <a:pt x="27" y="6"/>
                </a:lnTo>
                <a:lnTo>
                  <a:pt x="29" y="8"/>
                </a:lnTo>
                <a:lnTo>
                  <a:pt x="29" y="10"/>
                </a:lnTo>
                <a:lnTo>
                  <a:pt x="30" y="13"/>
                </a:lnTo>
                <a:lnTo>
                  <a:pt x="30"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7" name="Freeform 668">
            <a:extLst>
              <a:ext uri="{FF2B5EF4-FFF2-40B4-BE49-F238E27FC236}">
                <a16:creationId xmlns:a16="http://schemas.microsoft.com/office/drawing/2014/main" id="{EABA4338-C2B4-C14D-B9D0-7898473469AA}"/>
              </a:ext>
            </a:extLst>
          </p:cNvPr>
          <p:cNvSpPr>
            <a:spLocks/>
          </p:cNvSpPr>
          <p:nvPr/>
        </p:nvSpPr>
        <p:spPr bwMode="auto">
          <a:xfrm>
            <a:off x="2225675" y="2184400"/>
            <a:ext cx="23813" cy="709613"/>
          </a:xfrm>
          <a:custGeom>
            <a:avLst/>
            <a:gdLst>
              <a:gd name="T0" fmla="*/ 15875 w 45"/>
              <a:gd name="T1" fmla="*/ 0 h 1341"/>
              <a:gd name="T2" fmla="*/ 23813 w 45"/>
              <a:gd name="T3" fmla="*/ 709613 h 1341"/>
              <a:gd name="T4" fmla="*/ 16405 w 45"/>
              <a:gd name="T5" fmla="*/ 709613 h 1341"/>
              <a:gd name="T6" fmla="*/ 8467 w 45"/>
              <a:gd name="T7" fmla="*/ 709613 h 1341"/>
              <a:gd name="T8" fmla="*/ 0 w 45"/>
              <a:gd name="T9" fmla="*/ 0 h 1341"/>
              <a:gd name="T10" fmla="*/ 7408 w 45"/>
              <a:gd name="T11" fmla="*/ 0 h 1341"/>
              <a:gd name="T12" fmla="*/ 15875 w 45"/>
              <a:gd name="T13" fmla="*/ 0 h 1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341">
                <a:moveTo>
                  <a:pt x="30" y="0"/>
                </a:moveTo>
                <a:lnTo>
                  <a:pt x="45" y="1341"/>
                </a:lnTo>
                <a:lnTo>
                  <a:pt x="31" y="1341"/>
                </a:lnTo>
                <a:lnTo>
                  <a:pt x="16" y="1341"/>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8" name="Freeform 669">
            <a:extLst>
              <a:ext uri="{FF2B5EF4-FFF2-40B4-BE49-F238E27FC236}">
                <a16:creationId xmlns:a16="http://schemas.microsoft.com/office/drawing/2014/main" id="{DC57A35C-20C9-A945-AD0E-F386A55CA99D}"/>
              </a:ext>
            </a:extLst>
          </p:cNvPr>
          <p:cNvSpPr>
            <a:spLocks/>
          </p:cNvSpPr>
          <p:nvPr/>
        </p:nvSpPr>
        <p:spPr bwMode="auto">
          <a:xfrm>
            <a:off x="2233613" y="2894013"/>
            <a:ext cx="15875" cy="7937"/>
          </a:xfrm>
          <a:custGeom>
            <a:avLst/>
            <a:gdLst>
              <a:gd name="T0" fmla="*/ 8211 w 29"/>
              <a:gd name="T1" fmla="*/ 0 h 15"/>
              <a:gd name="T2" fmla="*/ 15875 w 29"/>
              <a:gd name="T3" fmla="*/ 529 h 15"/>
              <a:gd name="T4" fmla="*/ 15875 w 29"/>
              <a:gd name="T5" fmla="*/ 1587 h 15"/>
              <a:gd name="T6" fmla="*/ 15328 w 29"/>
              <a:gd name="T7" fmla="*/ 3175 h 15"/>
              <a:gd name="T8" fmla="*/ 14780 w 29"/>
              <a:gd name="T9" fmla="*/ 4233 h 15"/>
              <a:gd name="T10" fmla="*/ 14233 w 29"/>
              <a:gd name="T11" fmla="*/ 5291 h 15"/>
              <a:gd name="T12" fmla="*/ 12591 w 29"/>
              <a:gd name="T13" fmla="*/ 6350 h 15"/>
              <a:gd name="T14" fmla="*/ 12043 w 29"/>
              <a:gd name="T15" fmla="*/ 6879 h 15"/>
              <a:gd name="T16" fmla="*/ 10948 w 29"/>
              <a:gd name="T17" fmla="*/ 7408 h 15"/>
              <a:gd name="T18" fmla="*/ 8759 w 29"/>
              <a:gd name="T19" fmla="*/ 7937 h 15"/>
              <a:gd name="T20" fmla="*/ 7664 w 29"/>
              <a:gd name="T21" fmla="*/ 7937 h 15"/>
              <a:gd name="T22" fmla="*/ 6022 w 29"/>
              <a:gd name="T23" fmla="*/ 7408 h 15"/>
              <a:gd name="T24" fmla="*/ 4927 w 29"/>
              <a:gd name="T25" fmla="*/ 7408 h 15"/>
              <a:gd name="T26" fmla="*/ 3832 w 29"/>
              <a:gd name="T27" fmla="*/ 6879 h 15"/>
              <a:gd name="T28" fmla="*/ 2190 w 29"/>
              <a:gd name="T29" fmla="*/ 5291 h 15"/>
              <a:gd name="T30" fmla="*/ 1642 w 29"/>
              <a:gd name="T31" fmla="*/ 4762 h 15"/>
              <a:gd name="T32" fmla="*/ 1095 w 29"/>
              <a:gd name="T33" fmla="*/ 3704 h 15"/>
              <a:gd name="T34" fmla="*/ 547 w 29"/>
              <a:gd name="T35" fmla="*/ 2646 h 15"/>
              <a:gd name="T36" fmla="*/ 0 w 29"/>
              <a:gd name="T37" fmla="*/ 1058 h 15"/>
              <a:gd name="T38" fmla="*/ 0 w 29"/>
              <a:gd name="T39" fmla="*/ 0 h 15"/>
              <a:gd name="T40" fmla="*/ 8211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0"/>
                </a:moveTo>
                <a:lnTo>
                  <a:pt x="29" y="1"/>
                </a:lnTo>
                <a:lnTo>
                  <a:pt x="29" y="3"/>
                </a:lnTo>
                <a:lnTo>
                  <a:pt x="28" y="6"/>
                </a:lnTo>
                <a:lnTo>
                  <a:pt x="27" y="8"/>
                </a:lnTo>
                <a:lnTo>
                  <a:pt x="26" y="10"/>
                </a:lnTo>
                <a:lnTo>
                  <a:pt x="23" y="12"/>
                </a:lnTo>
                <a:lnTo>
                  <a:pt x="22" y="13"/>
                </a:lnTo>
                <a:lnTo>
                  <a:pt x="20" y="14"/>
                </a:lnTo>
                <a:lnTo>
                  <a:pt x="16" y="15"/>
                </a:lnTo>
                <a:lnTo>
                  <a:pt x="14" y="15"/>
                </a:lnTo>
                <a:lnTo>
                  <a:pt x="11" y="14"/>
                </a:lnTo>
                <a:lnTo>
                  <a:pt x="9" y="14"/>
                </a:lnTo>
                <a:lnTo>
                  <a:pt x="7" y="13"/>
                </a:lnTo>
                <a:lnTo>
                  <a:pt x="4" y="10"/>
                </a:lnTo>
                <a:lnTo>
                  <a:pt x="3" y="9"/>
                </a:lnTo>
                <a:lnTo>
                  <a:pt x="2" y="7"/>
                </a:lnTo>
                <a:lnTo>
                  <a:pt x="1"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79" name="Freeform 670">
            <a:extLst>
              <a:ext uri="{FF2B5EF4-FFF2-40B4-BE49-F238E27FC236}">
                <a16:creationId xmlns:a16="http://schemas.microsoft.com/office/drawing/2014/main" id="{BEBD2E06-D4F1-974E-BA3D-95F106A08A28}"/>
              </a:ext>
            </a:extLst>
          </p:cNvPr>
          <p:cNvSpPr>
            <a:spLocks/>
          </p:cNvSpPr>
          <p:nvPr/>
        </p:nvSpPr>
        <p:spPr bwMode="auto">
          <a:xfrm>
            <a:off x="2233613" y="2078038"/>
            <a:ext cx="53975" cy="815975"/>
          </a:xfrm>
          <a:custGeom>
            <a:avLst/>
            <a:gdLst>
              <a:gd name="T0" fmla="*/ 0 w 100"/>
              <a:gd name="T1" fmla="*/ 815445 h 1541"/>
              <a:gd name="T2" fmla="*/ 37783 w 100"/>
              <a:gd name="T3" fmla="*/ 0 h 1541"/>
              <a:gd name="T4" fmla="*/ 45339 w 100"/>
              <a:gd name="T5" fmla="*/ 530 h 1541"/>
              <a:gd name="T6" fmla="*/ 53975 w 100"/>
              <a:gd name="T7" fmla="*/ 530 h 1541"/>
              <a:gd name="T8" fmla="*/ 15653 w 100"/>
              <a:gd name="T9" fmla="*/ 815975 h 1541"/>
              <a:gd name="T10" fmla="*/ 8096 w 100"/>
              <a:gd name="T11" fmla="*/ 815445 h 1541"/>
              <a:gd name="T12" fmla="*/ 0 w 100"/>
              <a:gd name="T13" fmla="*/ 815445 h 15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1541">
                <a:moveTo>
                  <a:pt x="0" y="1540"/>
                </a:moveTo>
                <a:lnTo>
                  <a:pt x="70" y="0"/>
                </a:lnTo>
                <a:lnTo>
                  <a:pt x="84" y="1"/>
                </a:lnTo>
                <a:lnTo>
                  <a:pt x="100" y="1"/>
                </a:lnTo>
                <a:lnTo>
                  <a:pt x="29" y="1541"/>
                </a:lnTo>
                <a:lnTo>
                  <a:pt x="15" y="1540"/>
                </a:lnTo>
                <a:lnTo>
                  <a:pt x="0" y="15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0" name="Freeform 671">
            <a:extLst>
              <a:ext uri="{FF2B5EF4-FFF2-40B4-BE49-F238E27FC236}">
                <a16:creationId xmlns:a16="http://schemas.microsoft.com/office/drawing/2014/main" id="{798AD697-6D18-9E4E-98D6-3836B336D135}"/>
              </a:ext>
            </a:extLst>
          </p:cNvPr>
          <p:cNvSpPr>
            <a:spLocks/>
          </p:cNvSpPr>
          <p:nvPr/>
        </p:nvSpPr>
        <p:spPr bwMode="auto">
          <a:xfrm>
            <a:off x="2271713" y="2070100"/>
            <a:ext cx="15875" cy="9525"/>
          </a:xfrm>
          <a:custGeom>
            <a:avLst/>
            <a:gdLst>
              <a:gd name="T0" fmla="*/ 7408 w 30"/>
              <a:gd name="T1" fmla="*/ 9525 h 16"/>
              <a:gd name="T2" fmla="*/ 0 w 30"/>
              <a:gd name="T3" fmla="*/ 8930 h 16"/>
              <a:gd name="T4" fmla="*/ 0 w 30"/>
              <a:gd name="T5" fmla="*/ 7144 h 16"/>
              <a:gd name="T6" fmla="*/ 529 w 30"/>
              <a:gd name="T7" fmla="*/ 5953 h 16"/>
              <a:gd name="T8" fmla="*/ 1588 w 30"/>
              <a:gd name="T9" fmla="*/ 4763 h 16"/>
              <a:gd name="T10" fmla="*/ 2117 w 30"/>
              <a:gd name="T11" fmla="*/ 2977 h 16"/>
              <a:gd name="T12" fmla="*/ 3175 w 30"/>
              <a:gd name="T13" fmla="*/ 2381 h 16"/>
              <a:gd name="T14" fmla="*/ 3704 w 30"/>
              <a:gd name="T15" fmla="*/ 1786 h 16"/>
              <a:gd name="T16" fmla="*/ 5292 w 30"/>
              <a:gd name="T17" fmla="*/ 1191 h 16"/>
              <a:gd name="T18" fmla="*/ 6879 w 30"/>
              <a:gd name="T19" fmla="*/ 0 h 16"/>
              <a:gd name="T20" fmla="*/ 8467 w 30"/>
              <a:gd name="T21" fmla="*/ 0 h 16"/>
              <a:gd name="T22" fmla="*/ 9525 w 30"/>
              <a:gd name="T23" fmla="*/ 1191 h 16"/>
              <a:gd name="T24" fmla="*/ 10583 w 30"/>
              <a:gd name="T25" fmla="*/ 1191 h 16"/>
              <a:gd name="T26" fmla="*/ 12171 w 30"/>
              <a:gd name="T27" fmla="*/ 1786 h 16"/>
              <a:gd name="T28" fmla="*/ 13229 w 30"/>
              <a:gd name="T29" fmla="*/ 2977 h 16"/>
              <a:gd name="T30" fmla="*/ 13758 w 30"/>
              <a:gd name="T31" fmla="*/ 3572 h 16"/>
              <a:gd name="T32" fmla="*/ 14287 w 30"/>
              <a:gd name="T33" fmla="*/ 5358 h 16"/>
              <a:gd name="T34" fmla="*/ 15346 w 30"/>
              <a:gd name="T35" fmla="*/ 6548 h 16"/>
              <a:gd name="T36" fmla="*/ 15875 w 30"/>
              <a:gd name="T37" fmla="*/ 7739 h 16"/>
              <a:gd name="T38" fmla="*/ 15875 w 30"/>
              <a:gd name="T39" fmla="*/ 9525 h 16"/>
              <a:gd name="T40" fmla="*/ 7408 w 30"/>
              <a:gd name="T41" fmla="*/ 9525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6">
                <a:moveTo>
                  <a:pt x="14" y="16"/>
                </a:moveTo>
                <a:lnTo>
                  <a:pt x="0" y="15"/>
                </a:lnTo>
                <a:lnTo>
                  <a:pt x="0" y="12"/>
                </a:lnTo>
                <a:lnTo>
                  <a:pt x="1" y="10"/>
                </a:lnTo>
                <a:lnTo>
                  <a:pt x="3" y="8"/>
                </a:lnTo>
                <a:lnTo>
                  <a:pt x="4" y="5"/>
                </a:lnTo>
                <a:lnTo>
                  <a:pt x="6" y="4"/>
                </a:lnTo>
                <a:lnTo>
                  <a:pt x="7" y="3"/>
                </a:lnTo>
                <a:lnTo>
                  <a:pt x="10" y="2"/>
                </a:lnTo>
                <a:lnTo>
                  <a:pt x="13" y="0"/>
                </a:lnTo>
                <a:lnTo>
                  <a:pt x="16" y="0"/>
                </a:lnTo>
                <a:lnTo>
                  <a:pt x="18" y="2"/>
                </a:lnTo>
                <a:lnTo>
                  <a:pt x="20" y="2"/>
                </a:lnTo>
                <a:lnTo>
                  <a:pt x="23" y="3"/>
                </a:lnTo>
                <a:lnTo>
                  <a:pt x="25" y="5"/>
                </a:lnTo>
                <a:lnTo>
                  <a:pt x="26" y="6"/>
                </a:lnTo>
                <a:lnTo>
                  <a:pt x="27" y="9"/>
                </a:lnTo>
                <a:lnTo>
                  <a:pt x="29" y="11"/>
                </a:lnTo>
                <a:lnTo>
                  <a:pt x="30" y="13"/>
                </a:lnTo>
                <a:lnTo>
                  <a:pt x="30" y="16"/>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1" name="Freeform 672">
            <a:extLst>
              <a:ext uri="{FF2B5EF4-FFF2-40B4-BE49-F238E27FC236}">
                <a16:creationId xmlns:a16="http://schemas.microsoft.com/office/drawing/2014/main" id="{8BC8CA43-6506-EF41-A51E-6D9B7346848C}"/>
              </a:ext>
            </a:extLst>
          </p:cNvPr>
          <p:cNvSpPr>
            <a:spLocks/>
          </p:cNvSpPr>
          <p:nvPr/>
        </p:nvSpPr>
        <p:spPr bwMode="auto">
          <a:xfrm>
            <a:off x="2271713" y="2079625"/>
            <a:ext cx="28575" cy="919163"/>
          </a:xfrm>
          <a:custGeom>
            <a:avLst/>
            <a:gdLst>
              <a:gd name="T0" fmla="*/ 15308 w 56"/>
              <a:gd name="T1" fmla="*/ 0 h 1738"/>
              <a:gd name="T2" fmla="*/ 28575 w 56"/>
              <a:gd name="T3" fmla="*/ 918634 h 1738"/>
              <a:gd name="T4" fmla="*/ 21431 w 56"/>
              <a:gd name="T5" fmla="*/ 919163 h 1738"/>
              <a:gd name="T6" fmla="*/ 13267 w 56"/>
              <a:gd name="T7" fmla="*/ 919163 h 1738"/>
              <a:gd name="T8" fmla="*/ 0 w 56"/>
              <a:gd name="T9" fmla="*/ 0 h 1738"/>
              <a:gd name="T10" fmla="*/ 7144 w 56"/>
              <a:gd name="T11" fmla="*/ 0 h 1738"/>
              <a:gd name="T12" fmla="*/ 15308 w 56"/>
              <a:gd name="T13" fmla="*/ 0 h 17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738">
                <a:moveTo>
                  <a:pt x="30" y="0"/>
                </a:moveTo>
                <a:lnTo>
                  <a:pt x="56" y="1737"/>
                </a:lnTo>
                <a:lnTo>
                  <a:pt x="42" y="1738"/>
                </a:lnTo>
                <a:lnTo>
                  <a:pt x="26" y="1738"/>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2" name="Freeform 673">
            <a:extLst>
              <a:ext uri="{FF2B5EF4-FFF2-40B4-BE49-F238E27FC236}">
                <a16:creationId xmlns:a16="http://schemas.microsoft.com/office/drawing/2014/main" id="{1A657A73-E417-0D46-BBB1-E155049B1A2C}"/>
              </a:ext>
            </a:extLst>
          </p:cNvPr>
          <p:cNvSpPr>
            <a:spLocks/>
          </p:cNvSpPr>
          <p:nvPr/>
        </p:nvSpPr>
        <p:spPr bwMode="auto">
          <a:xfrm>
            <a:off x="2284413" y="2998788"/>
            <a:ext cx="15875" cy="7937"/>
          </a:xfrm>
          <a:custGeom>
            <a:avLst/>
            <a:gdLst>
              <a:gd name="T0" fmla="*/ 8467 w 30"/>
              <a:gd name="T1" fmla="*/ 0 h 14"/>
              <a:gd name="T2" fmla="*/ 15875 w 30"/>
              <a:gd name="T3" fmla="*/ 0 h 14"/>
              <a:gd name="T4" fmla="*/ 15875 w 30"/>
              <a:gd name="T5" fmla="*/ 1134 h 14"/>
              <a:gd name="T6" fmla="*/ 15875 w 30"/>
              <a:gd name="T7" fmla="*/ 2835 h 14"/>
              <a:gd name="T8" fmla="*/ 14817 w 30"/>
              <a:gd name="T9" fmla="*/ 3969 h 14"/>
              <a:gd name="T10" fmla="*/ 13758 w 30"/>
              <a:gd name="T11" fmla="*/ 5102 h 14"/>
              <a:gd name="T12" fmla="*/ 13229 w 30"/>
              <a:gd name="T13" fmla="*/ 6236 h 14"/>
              <a:gd name="T14" fmla="*/ 12171 w 30"/>
              <a:gd name="T15" fmla="*/ 7370 h 14"/>
              <a:gd name="T16" fmla="*/ 10583 w 30"/>
              <a:gd name="T17" fmla="*/ 7370 h 14"/>
              <a:gd name="T18" fmla="*/ 9525 w 30"/>
              <a:gd name="T19" fmla="*/ 7937 h 14"/>
              <a:gd name="T20" fmla="*/ 8467 w 30"/>
              <a:gd name="T21" fmla="*/ 7937 h 14"/>
              <a:gd name="T22" fmla="*/ 6350 w 30"/>
              <a:gd name="T23" fmla="*/ 7937 h 14"/>
              <a:gd name="T24" fmla="*/ 5292 w 30"/>
              <a:gd name="T25" fmla="*/ 7370 h 14"/>
              <a:gd name="T26" fmla="*/ 3704 w 30"/>
              <a:gd name="T27" fmla="*/ 6803 h 14"/>
              <a:gd name="T28" fmla="*/ 3175 w 30"/>
              <a:gd name="T29" fmla="*/ 6236 h 14"/>
              <a:gd name="T30" fmla="*/ 2117 w 30"/>
              <a:gd name="T31" fmla="*/ 4535 h 14"/>
              <a:gd name="T32" fmla="*/ 1588 w 30"/>
              <a:gd name="T33" fmla="*/ 3969 h 14"/>
              <a:gd name="T34" fmla="*/ 529 w 30"/>
              <a:gd name="T35" fmla="*/ 2835 h 14"/>
              <a:gd name="T36" fmla="*/ 529 w 30"/>
              <a:gd name="T37" fmla="*/ 1134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0"/>
                </a:lnTo>
                <a:lnTo>
                  <a:pt x="30" y="2"/>
                </a:lnTo>
                <a:lnTo>
                  <a:pt x="30" y="5"/>
                </a:lnTo>
                <a:lnTo>
                  <a:pt x="28" y="7"/>
                </a:lnTo>
                <a:lnTo>
                  <a:pt x="26" y="9"/>
                </a:lnTo>
                <a:lnTo>
                  <a:pt x="25" y="11"/>
                </a:lnTo>
                <a:lnTo>
                  <a:pt x="23" y="13"/>
                </a:lnTo>
                <a:lnTo>
                  <a:pt x="20" y="13"/>
                </a:lnTo>
                <a:lnTo>
                  <a:pt x="18" y="14"/>
                </a:lnTo>
                <a:lnTo>
                  <a:pt x="16" y="14"/>
                </a:lnTo>
                <a:lnTo>
                  <a:pt x="12" y="14"/>
                </a:lnTo>
                <a:lnTo>
                  <a:pt x="10" y="13"/>
                </a:lnTo>
                <a:lnTo>
                  <a:pt x="7" y="12"/>
                </a:lnTo>
                <a:lnTo>
                  <a:pt x="6" y="11"/>
                </a:lnTo>
                <a:lnTo>
                  <a:pt x="4" y="8"/>
                </a:lnTo>
                <a:lnTo>
                  <a:pt x="3" y="7"/>
                </a:lnTo>
                <a:lnTo>
                  <a:pt x="1" y="5"/>
                </a:lnTo>
                <a:lnTo>
                  <a:pt x="1" y="2"/>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3" name="Freeform 674">
            <a:extLst>
              <a:ext uri="{FF2B5EF4-FFF2-40B4-BE49-F238E27FC236}">
                <a16:creationId xmlns:a16="http://schemas.microsoft.com/office/drawing/2014/main" id="{1F890559-32E5-1F40-9BC7-2CBB603FD9E8}"/>
              </a:ext>
            </a:extLst>
          </p:cNvPr>
          <p:cNvSpPr>
            <a:spLocks/>
          </p:cNvSpPr>
          <p:nvPr/>
        </p:nvSpPr>
        <p:spPr bwMode="auto">
          <a:xfrm>
            <a:off x="2284413" y="1965325"/>
            <a:ext cx="39687" cy="1033463"/>
          </a:xfrm>
          <a:custGeom>
            <a:avLst/>
            <a:gdLst>
              <a:gd name="T0" fmla="*/ 0 w 73"/>
              <a:gd name="T1" fmla="*/ 1032934 h 1954"/>
              <a:gd name="T2" fmla="*/ 23921 w 73"/>
              <a:gd name="T3" fmla="*/ 0 h 1954"/>
              <a:gd name="T4" fmla="*/ 31532 w 73"/>
              <a:gd name="T5" fmla="*/ 529 h 1954"/>
              <a:gd name="T6" fmla="*/ 39687 w 73"/>
              <a:gd name="T7" fmla="*/ 529 h 1954"/>
              <a:gd name="T8" fmla="*/ 16310 w 73"/>
              <a:gd name="T9" fmla="*/ 1033463 h 1954"/>
              <a:gd name="T10" fmla="*/ 8699 w 73"/>
              <a:gd name="T11" fmla="*/ 1033463 h 1954"/>
              <a:gd name="T12" fmla="*/ 0 w 73"/>
              <a:gd name="T13" fmla="*/ 1032934 h 19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954">
                <a:moveTo>
                  <a:pt x="0" y="1953"/>
                </a:moveTo>
                <a:lnTo>
                  <a:pt x="44" y="0"/>
                </a:lnTo>
                <a:lnTo>
                  <a:pt x="58" y="1"/>
                </a:lnTo>
                <a:lnTo>
                  <a:pt x="73" y="1"/>
                </a:lnTo>
                <a:lnTo>
                  <a:pt x="30" y="1954"/>
                </a:lnTo>
                <a:lnTo>
                  <a:pt x="16" y="1954"/>
                </a:lnTo>
                <a:lnTo>
                  <a:pt x="0" y="1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4" name="Freeform 675">
            <a:extLst>
              <a:ext uri="{FF2B5EF4-FFF2-40B4-BE49-F238E27FC236}">
                <a16:creationId xmlns:a16="http://schemas.microsoft.com/office/drawing/2014/main" id="{67BABD5D-61E1-574B-97A8-D4B0FD4F8971}"/>
              </a:ext>
            </a:extLst>
          </p:cNvPr>
          <p:cNvSpPr>
            <a:spLocks/>
          </p:cNvSpPr>
          <p:nvPr/>
        </p:nvSpPr>
        <p:spPr bwMode="auto">
          <a:xfrm>
            <a:off x="2308225" y="1957388"/>
            <a:ext cx="15875" cy="7937"/>
          </a:xfrm>
          <a:custGeom>
            <a:avLst/>
            <a:gdLst>
              <a:gd name="T0" fmla="*/ 7664 w 29"/>
              <a:gd name="T1" fmla="*/ 7937 h 15"/>
              <a:gd name="T2" fmla="*/ 0 w 29"/>
              <a:gd name="T3" fmla="*/ 7408 h 15"/>
              <a:gd name="T4" fmla="*/ 0 w 29"/>
              <a:gd name="T5" fmla="*/ 6350 h 15"/>
              <a:gd name="T6" fmla="*/ 547 w 29"/>
              <a:gd name="T7" fmla="*/ 4762 h 15"/>
              <a:gd name="T8" fmla="*/ 1095 w 29"/>
              <a:gd name="T9" fmla="*/ 3704 h 15"/>
              <a:gd name="T10" fmla="*/ 1642 w 29"/>
              <a:gd name="T11" fmla="*/ 2646 h 15"/>
              <a:gd name="T12" fmla="*/ 3284 w 29"/>
              <a:gd name="T13" fmla="*/ 2117 h 15"/>
              <a:gd name="T14" fmla="*/ 3832 w 29"/>
              <a:gd name="T15" fmla="*/ 1058 h 15"/>
              <a:gd name="T16" fmla="*/ 4927 w 29"/>
              <a:gd name="T17" fmla="*/ 529 h 15"/>
              <a:gd name="T18" fmla="*/ 6569 w 29"/>
              <a:gd name="T19" fmla="*/ 0 h 15"/>
              <a:gd name="T20" fmla="*/ 8211 w 29"/>
              <a:gd name="T21" fmla="*/ 0 h 15"/>
              <a:gd name="T22" fmla="*/ 9306 w 29"/>
              <a:gd name="T23" fmla="*/ 0 h 15"/>
              <a:gd name="T24" fmla="*/ 10948 w 29"/>
              <a:gd name="T25" fmla="*/ 529 h 15"/>
              <a:gd name="T26" fmla="*/ 12043 w 29"/>
              <a:gd name="T27" fmla="*/ 1058 h 15"/>
              <a:gd name="T28" fmla="*/ 13685 w 29"/>
              <a:gd name="T29" fmla="*/ 2117 h 15"/>
              <a:gd name="T30" fmla="*/ 14233 w 29"/>
              <a:gd name="T31" fmla="*/ 3175 h 15"/>
              <a:gd name="T32" fmla="*/ 14780 w 29"/>
              <a:gd name="T33" fmla="*/ 4233 h 15"/>
              <a:gd name="T34" fmla="*/ 15328 w 29"/>
              <a:gd name="T35" fmla="*/ 5820 h 15"/>
              <a:gd name="T36" fmla="*/ 15875 w 29"/>
              <a:gd name="T37" fmla="*/ 6879 h 15"/>
              <a:gd name="T38" fmla="*/ 15875 w 29"/>
              <a:gd name="T39" fmla="*/ 7408 h 15"/>
              <a:gd name="T40" fmla="*/ 7664 w 29"/>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2"/>
                </a:lnTo>
                <a:lnTo>
                  <a:pt x="1" y="9"/>
                </a:lnTo>
                <a:lnTo>
                  <a:pt x="2" y="7"/>
                </a:lnTo>
                <a:lnTo>
                  <a:pt x="3" y="5"/>
                </a:lnTo>
                <a:lnTo>
                  <a:pt x="6" y="4"/>
                </a:lnTo>
                <a:lnTo>
                  <a:pt x="7" y="2"/>
                </a:lnTo>
                <a:lnTo>
                  <a:pt x="9" y="1"/>
                </a:lnTo>
                <a:lnTo>
                  <a:pt x="12" y="0"/>
                </a:lnTo>
                <a:lnTo>
                  <a:pt x="15" y="0"/>
                </a:lnTo>
                <a:lnTo>
                  <a:pt x="17" y="0"/>
                </a:lnTo>
                <a:lnTo>
                  <a:pt x="20" y="1"/>
                </a:lnTo>
                <a:lnTo>
                  <a:pt x="22" y="2"/>
                </a:lnTo>
                <a:lnTo>
                  <a:pt x="25" y="4"/>
                </a:lnTo>
                <a:lnTo>
                  <a:pt x="26" y="6"/>
                </a:lnTo>
                <a:lnTo>
                  <a:pt x="27" y="8"/>
                </a:lnTo>
                <a:lnTo>
                  <a:pt x="28" y="11"/>
                </a:lnTo>
                <a:lnTo>
                  <a:pt x="29" y="13"/>
                </a:lnTo>
                <a:lnTo>
                  <a:pt x="29"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5" name="Freeform 676">
            <a:extLst>
              <a:ext uri="{FF2B5EF4-FFF2-40B4-BE49-F238E27FC236}">
                <a16:creationId xmlns:a16="http://schemas.microsoft.com/office/drawing/2014/main" id="{CDCEEC28-BDB7-4444-96E9-E978B7103CF0}"/>
              </a:ext>
            </a:extLst>
          </p:cNvPr>
          <p:cNvSpPr>
            <a:spLocks/>
          </p:cNvSpPr>
          <p:nvPr/>
        </p:nvSpPr>
        <p:spPr bwMode="auto">
          <a:xfrm>
            <a:off x="2308225" y="1965325"/>
            <a:ext cx="30163" cy="1084263"/>
          </a:xfrm>
          <a:custGeom>
            <a:avLst/>
            <a:gdLst>
              <a:gd name="T0" fmla="*/ 15620 w 56"/>
              <a:gd name="T1" fmla="*/ 0 h 2051"/>
              <a:gd name="T2" fmla="*/ 30163 w 56"/>
              <a:gd name="T3" fmla="*/ 1083206 h 2051"/>
              <a:gd name="T4" fmla="*/ 22084 w 56"/>
              <a:gd name="T5" fmla="*/ 1083206 h 2051"/>
              <a:gd name="T6" fmla="*/ 14543 w 56"/>
              <a:gd name="T7" fmla="*/ 1084263 h 2051"/>
              <a:gd name="T8" fmla="*/ 0 w 56"/>
              <a:gd name="T9" fmla="*/ 529 h 2051"/>
              <a:gd name="T10" fmla="*/ 7541 w 56"/>
              <a:gd name="T11" fmla="*/ 529 h 2051"/>
              <a:gd name="T12" fmla="*/ 15620 w 56"/>
              <a:gd name="T13" fmla="*/ 0 h 20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051">
                <a:moveTo>
                  <a:pt x="29" y="0"/>
                </a:moveTo>
                <a:lnTo>
                  <a:pt x="56" y="2049"/>
                </a:lnTo>
                <a:lnTo>
                  <a:pt x="41" y="2049"/>
                </a:lnTo>
                <a:lnTo>
                  <a:pt x="27" y="2051"/>
                </a:lnTo>
                <a:lnTo>
                  <a:pt x="0" y="1"/>
                </a:lnTo>
                <a:lnTo>
                  <a:pt x="14"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6" name="Freeform 677">
            <a:extLst>
              <a:ext uri="{FF2B5EF4-FFF2-40B4-BE49-F238E27FC236}">
                <a16:creationId xmlns:a16="http://schemas.microsoft.com/office/drawing/2014/main" id="{9200AAAC-0F85-284A-A1CC-D52BA486FEEE}"/>
              </a:ext>
            </a:extLst>
          </p:cNvPr>
          <p:cNvSpPr>
            <a:spLocks/>
          </p:cNvSpPr>
          <p:nvPr/>
        </p:nvSpPr>
        <p:spPr bwMode="auto">
          <a:xfrm>
            <a:off x="2322513" y="3049588"/>
            <a:ext cx="15875" cy="7937"/>
          </a:xfrm>
          <a:custGeom>
            <a:avLst/>
            <a:gdLst>
              <a:gd name="T0" fmla="*/ 7664 w 29"/>
              <a:gd name="T1" fmla="*/ 0 h 16"/>
              <a:gd name="T2" fmla="*/ 15875 w 29"/>
              <a:gd name="T3" fmla="*/ 992 h 16"/>
              <a:gd name="T4" fmla="*/ 15328 w 29"/>
              <a:gd name="T5" fmla="*/ 1984 h 16"/>
              <a:gd name="T6" fmla="*/ 15328 w 29"/>
              <a:gd name="T7" fmla="*/ 2976 h 16"/>
              <a:gd name="T8" fmla="*/ 14780 w 29"/>
              <a:gd name="T9" fmla="*/ 4465 h 16"/>
              <a:gd name="T10" fmla="*/ 13685 w 29"/>
              <a:gd name="T11" fmla="*/ 5457 h 16"/>
              <a:gd name="T12" fmla="*/ 12591 w 29"/>
              <a:gd name="T13" fmla="*/ 5953 h 16"/>
              <a:gd name="T14" fmla="*/ 11496 w 29"/>
              <a:gd name="T15" fmla="*/ 6449 h 16"/>
              <a:gd name="T16" fmla="*/ 10401 w 29"/>
              <a:gd name="T17" fmla="*/ 7441 h 16"/>
              <a:gd name="T18" fmla="*/ 8759 w 29"/>
              <a:gd name="T19" fmla="*/ 7937 h 16"/>
              <a:gd name="T20" fmla="*/ 7664 w 29"/>
              <a:gd name="T21" fmla="*/ 7937 h 16"/>
              <a:gd name="T22" fmla="*/ 6569 w 29"/>
              <a:gd name="T23" fmla="*/ 7937 h 16"/>
              <a:gd name="T24" fmla="*/ 4379 w 29"/>
              <a:gd name="T25" fmla="*/ 7441 h 16"/>
              <a:gd name="T26" fmla="*/ 3832 w 29"/>
              <a:gd name="T27" fmla="*/ 6449 h 16"/>
              <a:gd name="T28" fmla="*/ 2737 w 29"/>
              <a:gd name="T29" fmla="*/ 5953 h 16"/>
              <a:gd name="T30" fmla="*/ 1095 w 29"/>
              <a:gd name="T31" fmla="*/ 4961 h 16"/>
              <a:gd name="T32" fmla="*/ 547 w 29"/>
              <a:gd name="T33" fmla="*/ 3969 h 16"/>
              <a:gd name="T34" fmla="*/ 0 w 29"/>
              <a:gd name="T35" fmla="*/ 2480 h 16"/>
              <a:gd name="T36" fmla="*/ 0 w 29"/>
              <a:gd name="T37" fmla="*/ 1488 h 16"/>
              <a:gd name="T38" fmla="*/ 0 w 29"/>
              <a:gd name="T39" fmla="*/ 992 h 16"/>
              <a:gd name="T40" fmla="*/ 7664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0"/>
                </a:moveTo>
                <a:lnTo>
                  <a:pt x="29" y="2"/>
                </a:lnTo>
                <a:lnTo>
                  <a:pt x="28" y="4"/>
                </a:lnTo>
                <a:lnTo>
                  <a:pt x="28" y="6"/>
                </a:lnTo>
                <a:lnTo>
                  <a:pt x="27" y="9"/>
                </a:lnTo>
                <a:lnTo>
                  <a:pt x="25" y="11"/>
                </a:lnTo>
                <a:lnTo>
                  <a:pt x="23" y="12"/>
                </a:lnTo>
                <a:lnTo>
                  <a:pt x="21" y="13"/>
                </a:lnTo>
                <a:lnTo>
                  <a:pt x="19" y="15"/>
                </a:lnTo>
                <a:lnTo>
                  <a:pt x="16" y="16"/>
                </a:lnTo>
                <a:lnTo>
                  <a:pt x="14" y="16"/>
                </a:lnTo>
                <a:lnTo>
                  <a:pt x="12" y="16"/>
                </a:lnTo>
                <a:lnTo>
                  <a:pt x="8" y="15"/>
                </a:lnTo>
                <a:lnTo>
                  <a:pt x="7" y="13"/>
                </a:lnTo>
                <a:lnTo>
                  <a:pt x="5" y="12"/>
                </a:lnTo>
                <a:lnTo>
                  <a:pt x="2" y="10"/>
                </a:lnTo>
                <a:lnTo>
                  <a:pt x="1" y="8"/>
                </a:lnTo>
                <a:lnTo>
                  <a:pt x="0" y="5"/>
                </a:lnTo>
                <a:lnTo>
                  <a:pt x="0" y="3"/>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7" name="Freeform 678">
            <a:extLst>
              <a:ext uri="{FF2B5EF4-FFF2-40B4-BE49-F238E27FC236}">
                <a16:creationId xmlns:a16="http://schemas.microsoft.com/office/drawing/2014/main" id="{D4429EE6-A95A-E840-B7F3-E0B502ECA1C3}"/>
              </a:ext>
            </a:extLst>
          </p:cNvPr>
          <p:cNvSpPr>
            <a:spLocks/>
          </p:cNvSpPr>
          <p:nvPr/>
        </p:nvSpPr>
        <p:spPr bwMode="auto">
          <a:xfrm>
            <a:off x="2322513" y="2228850"/>
            <a:ext cx="41275" cy="820738"/>
          </a:xfrm>
          <a:custGeom>
            <a:avLst/>
            <a:gdLst>
              <a:gd name="T0" fmla="*/ 0 w 77"/>
              <a:gd name="T1" fmla="*/ 819680 h 1551"/>
              <a:gd name="T2" fmla="*/ 25194 w 77"/>
              <a:gd name="T3" fmla="*/ 0 h 1551"/>
              <a:gd name="T4" fmla="*/ 33234 w 77"/>
              <a:gd name="T5" fmla="*/ 0 h 1551"/>
              <a:gd name="T6" fmla="*/ 41275 w 77"/>
              <a:gd name="T7" fmla="*/ 529 h 1551"/>
              <a:gd name="T8" fmla="*/ 15545 w 77"/>
              <a:gd name="T9" fmla="*/ 820738 h 1551"/>
              <a:gd name="T10" fmla="*/ 7505 w 77"/>
              <a:gd name="T11" fmla="*/ 819680 h 1551"/>
              <a:gd name="T12" fmla="*/ 0 w 77"/>
              <a:gd name="T13" fmla="*/ 819680 h 15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1551">
                <a:moveTo>
                  <a:pt x="0" y="1549"/>
                </a:moveTo>
                <a:lnTo>
                  <a:pt x="47" y="0"/>
                </a:lnTo>
                <a:lnTo>
                  <a:pt x="62" y="0"/>
                </a:lnTo>
                <a:lnTo>
                  <a:pt x="77" y="1"/>
                </a:lnTo>
                <a:lnTo>
                  <a:pt x="29" y="1551"/>
                </a:lnTo>
                <a:lnTo>
                  <a:pt x="14" y="1549"/>
                </a:lnTo>
                <a:lnTo>
                  <a:pt x="0" y="15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8" name="Freeform 679">
            <a:extLst>
              <a:ext uri="{FF2B5EF4-FFF2-40B4-BE49-F238E27FC236}">
                <a16:creationId xmlns:a16="http://schemas.microsoft.com/office/drawing/2014/main" id="{0A6CCE77-2EFF-F349-A445-9F48D6A39E7F}"/>
              </a:ext>
            </a:extLst>
          </p:cNvPr>
          <p:cNvSpPr>
            <a:spLocks/>
          </p:cNvSpPr>
          <p:nvPr/>
        </p:nvSpPr>
        <p:spPr bwMode="auto">
          <a:xfrm>
            <a:off x="2347913" y="2222500"/>
            <a:ext cx="15875" cy="6350"/>
          </a:xfrm>
          <a:custGeom>
            <a:avLst/>
            <a:gdLst>
              <a:gd name="T0" fmla="*/ 7937 w 30"/>
              <a:gd name="T1" fmla="*/ 6350 h 14"/>
              <a:gd name="T2" fmla="*/ 0 w 30"/>
              <a:gd name="T3" fmla="*/ 6350 h 14"/>
              <a:gd name="T4" fmla="*/ 529 w 30"/>
              <a:gd name="T5" fmla="*/ 4989 h 14"/>
              <a:gd name="T6" fmla="*/ 529 w 30"/>
              <a:gd name="T7" fmla="*/ 3629 h 14"/>
              <a:gd name="T8" fmla="*/ 1058 w 30"/>
              <a:gd name="T9" fmla="*/ 3175 h 14"/>
              <a:gd name="T10" fmla="*/ 2646 w 30"/>
              <a:gd name="T11" fmla="*/ 1814 h 14"/>
              <a:gd name="T12" fmla="*/ 3175 w 30"/>
              <a:gd name="T13" fmla="*/ 907 h 14"/>
              <a:gd name="T14" fmla="*/ 4233 w 30"/>
              <a:gd name="T15" fmla="*/ 454 h 14"/>
              <a:gd name="T16" fmla="*/ 5821 w 30"/>
              <a:gd name="T17" fmla="*/ 0 h 14"/>
              <a:gd name="T18" fmla="*/ 6879 w 30"/>
              <a:gd name="T19" fmla="*/ 0 h 14"/>
              <a:gd name="T20" fmla="*/ 7937 w 30"/>
              <a:gd name="T21" fmla="*/ 0 h 14"/>
              <a:gd name="T22" fmla="*/ 9525 w 30"/>
              <a:gd name="T23" fmla="*/ 0 h 14"/>
              <a:gd name="T24" fmla="*/ 11113 w 30"/>
              <a:gd name="T25" fmla="*/ 454 h 14"/>
              <a:gd name="T26" fmla="*/ 11642 w 30"/>
              <a:gd name="T27" fmla="*/ 454 h 14"/>
              <a:gd name="T28" fmla="*/ 13229 w 30"/>
              <a:gd name="T29" fmla="*/ 1361 h 14"/>
              <a:gd name="T30" fmla="*/ 14287 w 30"/>
              <a:gd name="T31" fmla="*/ 1814 h 14"/>
              <a:gd name="T32" fmla="*/ 14817 w 30"/>
              <a:gd name="T33" fmla="*/ 3175 h 14"/>
              <a:gd name="T34" fmla="*/ 15875 w 30"/>
              <a:gd name="T35" fmla="*/ 4082 h 14"/>
              <a:gd name="T36" fmla="*/ 15875 w 30"/>
              <a:gd name="T37" fmla="*/ 4989 h 14"/>
              <a:gd name="T38" fmla="*/ 15875 w 30"/>
              <a:gd name="T39" fmla="*/ 6350 h 14"/>
              <a:gd name="T40" fmla="*/ 7937 w 30"/>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5" y="14"/>
                </a:moveTo>
                <a:lnTo>
                  <a:pt x="0" y="14"/>
                </a:lnTo>
                <a:lnTo>
                  <a:pt x="1" y="11"/>
                </a:lnTo>
                <a:lnTo>
                  <a:pt x="1" y="8"/>
                </a:lnTo>
                <a:lnTo>
                  <a:pt x="2" y="7"/>
                </a:lnTo>
                <a:lnTo>
                  <a:pt x="5" y="4"/>
                </a:lnTo>
                <a:lnTo>
                  <a:pt x="6" y="2"/>
                </a:lnTo>
                <a:lnTo>
                  <a:pt x="8" y="1"/>
                </a:lnTo>
                <a:lnTo>
                  <a:pt x="11" y="0"/>
                </a:lnTo>
                <a:lnTo>
                  <a:pt x="13" y="0"/>
                </a:lnTo>
                <a:lnTo>
                  <a:pt x="15" y="0"/>
                </a:lnTo>
                <a:lnTo>
                  <a:pt x="18" y="0"/>
                </a:lnTo>
                <a:lnTo>
                  <a:pt x="21" y="1"/>
                </a:lnTo>
                <a:lnTo>
                  <a:pt x="22" y="1"/>
                </a:lnTo>
                <a:lnTo>
                  <a:pt x="25" y="3"/>
                </a:lnTo>
                <a:lnTo>
                  <a:pt x="27" y="4"/>
                </a:lnTo>
                <a:lnTo>
                  <a:pt x="28" y="7"/>
                </a:lnTo>
                <a:lnTo>
                  <a:pt x="30" y="9"/>
                </a:lnTo>
                <a:lnTo>
                  <a:pt x="30" y="11"/>
                </a:lnTo>
                <a:lnTo>
                  <a:pt x="30"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89" name="Freeform 680">
            <a:extLst>
              <a:ext uri="{FF2B5EF4-FFF2-40B4-BE49-F238E27FC236}">
                <a16:creationId xmlns:a16="http://schemas.microsoft.com/office/drawing/2014/main" id="{D71D340E-6027-914E-8B25-F98839C3A41B}"/>
              </a:ext>
            </a:extLst>
          </p:cNvPr>
          <p:cNvSpPr>
            <a:spLocks/>
          </p:cNvSpPr>
          <p:nvPr/>
        </p:nvSpPr>
        <p:spPr bwMode="auto">
          <a:xfrm>
            <a:off x="2347913" y="2228850"/>
            <a:ext cx="26987" cy="542925"/>
          </a:xfrm>
          <a:custGeom>
            <a:avLst/>
            <a:gdLst>
              <a:gd name="T0" fmla="*/ 15569 w 52"/>
              <a:gd name="T1" fmla="*/ 0 h 1025"/>
              <a:gd name="T2" fmla="*/ 26987 w 52"/>
              <a:gd name="T3" fmla="*/ 542395 h 1025"/>
              <a:gd name="T4" fmla="*/ 19202 w 52"/>
              <a:gd name="T5" fmla="*/ 542395 h 1025"/>
              <a:gd name="T6" fmla="*/ 11418 w 52"/>
              <a:gd name="T7" fmla="*/ 542925 h 1025"/>
              <a:gd name="T8" fmla="*/ 0 w 52"/>
              <a:gd name="T9" fmla="*/ 0 h 1025"/>
              <a:gd name="T10" fmla="*/ 7785 w 52"/>
              <a:gd name="T11" fmla="*/ 0 h 1025"/>
              <a:gd name="T12" fmla="*/ 15569 w 52"/>
              <a:gd name="T13" fmla="*/ 0 h 10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025">
                <a:moveTo>
                  <a:pt x="30" y="0"/>
                </a:moveTo>
                <a:lnTo>
                  <a:pt x="52" y="1024"/>
                </a:lnTo>
                <a:lnTo>
                  <a:pt x="37" y="1024"/>
                </a:lnTo>
                <a:lnTo>
                  <a:pt x="22" y="1025"/>
                </a:lnTo>
                <a:lnTo>
                  <a:pt x="0" y="0"/>
                </a:lnTo>
                <a:lnTo>
                  <a:pt x="15"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0" name="Freeform 681">
            <a:extLst>
              <a:ext uri="{FF2B5EF4-FFF2-40B4-BE49-F238E27FC236}">
                <a16:creationId xmlns:a16="http://schemas.microsoft.com/office/drawing/2014/main" id="{FEEDC49B-DBF0-234C-B4C8-26C10460575C}"/>
              </a:ext>
            </a:extLst>
          </p:cNvPr>
          <p:cNvSpPr>
            <a:spLocks/>
          </p:cNvSpPr>
          <p:nvPr/>
        </p:nvSpPr>
        <p:spPr bwMode="auto">
          <a:xfrm>
            <a:off x="2359025" y="2771775"/>
            <a:ext cx="15875" cy="7938"/>
          </a:xfrm>
          <a:custGeom>
            <a:avLst/>
            <a:gdLst>
              <a:gd name="T0" fmla="*/ 7937 w 30"/>
              <a:gd name="T1" fmla="*/ 0 h 15"/>
              <a:gd name="T2" fmla="*/ 15875 w 30"/>
              <a:gd name="T3" fmla="*/ 529 h 15"/>
              <a:gd name="T4" fmla="*/ 15346 w 30"/>
              <a:gd name="T5" fmla="*/ 1588 h 15"/>
              <a:gd name="T6" fmla="*/ 15346 w 30"/>
              <a:gd name="T7" fmla="*/ 3175 h 15"/>
              <a:gd name="T8" fmla="*/ 14817 w 30"/>
              <a:gd name="T9" fmla="*/ 4234 h 15"/>
              <a:gd name="T10" fmla="*/ 13229 w 30"/>
              <a:gd name="T11" fmla="*/ 5821 h 15"/>
              <a:gd name="T12" fmla="*/ 12700 w 30"/>
              <a:gd name="T13" fmla="*/ 6350 h 15"/>
              <a:gd name="T14" fmla="*/ 11642 w 30"/>
              <a:gd name="T15" fmla="*/ 7409 h 15"/>
              <a:gd name="T16" fmla="*/ 10054 w 30"/>
              <a:gd name="T17" fmla="*/ 7409 h 15"/>
              <a:gd name="T18" fmla="*/ 8996 w 30"/>
              <a:gd name="T19" fmla="*/ 7938 h 15"/>
              <a:gd name="T20" fmla="*/ 6879 w 30"/>
              <a:gd name="T21" fmla="*/ 7938 h 15"/>
              <a:gd name="T22" fmla="*/ 5821 w 30"/>
              <a:gd name="T23" fmla="*/ 7938 h 15"/>
              <a:gd name="T24" fmla="*/ 4763 w 30"/>
              <a:gd name="T25" fmla="*/ 7409 h 15"/>
              <a:gd name="T26" fmla="*/ 3175 w 30"/>
              <a:gd name="T27" fmla="*/ 6880 h 15"/>
              <a:gd name="T28" fmla="*/ 2646 w 30"/>
              <a:gd name="T29" fmla="*/ 5821 h 15"/>
              <a:gd name="T30" fmla="*/ 1588 w 30"/>
              <a:gd name="T31" fmla="*/ 4763 h 15"/>
              <a:gd name="T32" fmla="*/ 1058 w 30"/>
              <a:gd name="T33" fmla="*/ 3704 h 15"/>
              <a:gd name="T34" fmla="*/ 0 w 30"/>
              <a:gd name="T35" fmla="*/ 2646 h 15"/>
              <a:gd name="T36" fmla="*/ 0 w 30"/>
              <a:gd name="T37" fmla="*/ 1058 h 15"/>
              <a:gd name="T38" fmla="*/ 0 w 30"/>
              <a:gd name="T39" fmla="*/ 529 h 15"/>
              <a:gd name="T40" fmla="*/ 7937 w 30"/>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5" y="0"/>
                </a:moveTo>
                <a:lnTo>
                  <a:pt x="30" y="1"/>
                </a:lnTo>
                <a:lnTo>
                  <a:pt x="29" y="3"/>
                </a:lnTo>
                <a:lnTo>
                  <a:pt x="29" y="6"/>
                </a:lnTo>
                <a:lnTo>
                  <a:pt x="28" y="8"/>
                </a:lnTo>
                <a:lnTo>
                  <a:pt x="25" y="11"/>
                </a:lnTo>
                <a:lnTo>
                  <a:pt x="24" y="12"/>
                </a:lnTo>
                <a:lnTo>
                  <a:pt x="22" y="14"/>
                </a:lnTo>
                <a:lnTo>
                  <a:pt x="19" y="14"/>
                </a:lnTo>
                <a:lnTo>
                  <a:pt x="17" y="15"/>
                </a:lnTo>
                <a:lnTo>
                  <a:pt x="13" y="15"/>
                </a:lnTo>
                <a:lnTo>
                  <a:pt x="11" y="15"/>
                </a:lnTo>
                <a:lnTo>
                  <a:pt x="9" y="14"/>
                </a:lnTo>
                <a:lnTo>
                  <a:pt x="6" y="13"/>
                </a:lnTo>
                <a:lnTo>
                  <a:pt x="5" y="11"/>
                </a:lnTo>
                <a:lnTo>
                  <a:pt x="3" y="9"/>
                </a:lnTo>
                <a:lnTo>
                  <a:pt x="2" y="7"/>
                </a:lnTo>
                <a:lnTo>
                  <a:pt x="0" y="5"/>
                </a:lnTo>
                <a:lnTo>
                  <a:pt x="0" y="2"/>
                </a:lnTo>
                <a:lnTo>
                  <a:pt x="0" y="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1" name="Freeform 682">
            <a:extLst>
              <a:ext uri="{FF2B5EF4-FFF2-40B4-BE49-F238E27FC236}">
                <a16:creationId xmlns:a16="http://schemas.microsoft.com/office/drawing/2014/main" id="{46877CEA-7F40-E447-A144-D1E8BDFBC565}"/>
              </a:ext>
            </a:extLst>
          </p:cNvPr>
          <p:cNvSpPr>
            <a:spLocks/>
          </p:cNvSpPr>
          <p:nvPr/>
        </p:nvSpPr>
        <p:spPr bwMode="auto">
          <a:xfrm>
            <a:off x="2359025" y="2359025"/>
            <a:ext cx="38100" cy="412750"/>
          </a:xfrm>
          <a:custGeom>
            <a:avLst/>
            <a:gdLst>
              <a:gd name="T0" fmla="*/ 0 w 72"/>
              <a:gd name="T1" fmla="*/ 412220 h 779"/>
              <a:gd name="T2" fmla="*/ 22754 w 72"/>
              <a:gd name="T3" fmla="*/ 0 h 779"/>
              <a:gd name="T4" fmla="*/ 30692 w 72"/>
              <a:gd name="T5" fmla="*/ 0 h 779"/>
              <a:gd name="T6" fmla="*/ 38100 w 72"/>
              <a:gd name="T7" fmla="*/ 530 h 779"/>
              <a:gd name="T8" fmla="*/ 15875 w 72"/>
              <a:gd name="T9" fmla="*/ 412750 h 779"/>
              <a:gd name="T10" fmla="*/ 7937 w 72"/>
              <a:gd name="T11" fmla="*/ 412220 h 779"/>
              <a:gd name="T12" fmla="*/ 0 w 72"/>
              <a:gd name="T13" fmla="*/ 412220 h 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79">
                <a:moveTo>
                  <a:pt x="0" y="778"/>
                </a:moveTo>
                <a:lnTo>
                  <a:pt x="43" y="0"/>
                </a:lnTo>
                <a:lnTo>
                  <a:pt x="58" y="0"/>
                </a:lnTo>
                <a:lnTo>
                  <a:pt x="72" y="1"/>
                </a:lnTo>
                <a:lnTo>
                  <a:pt x="30" y="779"/>
                </a:lnTo>
                <a:lnTo>
                  <a:pt x="15" y="778"/>
                </a:lnTo>
                <a:lnTo>
                  <a:pt x="0" y="7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2" name="Freeform 683">
            <a:extLst>
              <a:ext uri="{FF2B5EF4-FFF2-40B4-BE49-F238E27FC236}">
                <a16:creationId xmlns:a16="http://schemas.microsoft.com/office/drawing/2014/main" id="{AE12DEF6-9A57-1448-A6D3-6BC926609683}"/>
              </a:ext>
            </a:extLst>
          </p:cNvPr>
          <p:cNvSpPr>
            <a:spLocks/>
          </p:cNvSpPr>
          <p:nvPr/>
        </p:nvSpPr>
        <p:spPr bwMode="auto">
          <a:xfrm>
            <a:off x="2381250" y="2352675"/>
            <a:ext cx="15875" cy="6350"/>
          </a:xfrm>
          <a:custGeom>
            <a:avLst/>
            <a:gdLst>
              <a:gd name="T0" fmla="*/ 8211 w 29"/>
              <a:gd name="T1" fmla="*/ 6350 h 14"/>
              <a:gd name="T2" fmla="*/ 0 w 29"/>
              <a:gd name="T3" fmla="*/ 6350 h 14"/>
              <a:gd name="T4" fmla="*/ 0 w 29"/>
              <a:gd name="T5" fmla="*/ 5443 h 14"/>
              <a:gd name="T6" fmla="*/ 547 w 29"/>
              <a:gd name="T7" fmla="*/ 3629 h 14"/>
              <a:gd name="T8" fmla="*/ 1095 w 29"/>
              <a:gd name="T9" fmla="*/ 3175 h 14"/>
              <a:gd name="T10" fmla="*/ 2737 w 29"/>
              <a:gd name="T11" fmla="*/ 2268 h 14"/>
              <a:gd name="T12" fmla="*/ 3284 w 29"/>
              <a:gd name="T13" fmla="*/ 907 h 14"/>
              <a:gd name="T14" fmla="*/ 4379 w 29"/>
              <a:gd name="T15" fmla="*/ 454 h 14"/>
              <a:gd name="T16" fmla="*/ 5474 w 29"/>
              <a:gd name="T17" fmla="*/ 0 h 14"/>
              <a:gd name="T18" fmla="*/ 7116 w 29"/>
              <a:gd name="T19" fmla="*/ 0 h 14"/>
              <a:gd name="T20" fmla="*/ 8211 w 29"/>
              <a:gd name="T21" fmla="*/ 0 h 14"/>
              <a:gd name="T22" fmla="*/ 9853 w 29"/>
              <a:gd name="T23" fmla="*/ 0 h 14"/>
              <a:gd name="T24" fmla="*/ 11496 w 29"/>
              <a:gd name="T25" fmla="*/ 454 h 14"/>
              <a:gd name="T26" fmla="*/ 12043 w 29"/>
              <a:gd name="T27" fmla="*/ 907 h 14"/>
              <a:gd name="T28" fmla="*/ 13685 w 29"/>
              <a:gd name="T29" fmla="*/ 1814 h 14"/>
              <a:gd name="T30" fmla="*/ 14780 w 29"/>
              <a:gd name="T31" fmla="*/ 2721 h 14"/>
              <a:gd name="T32" fmla="*/ 15328 w 29"/>
              <a:gd name="T33" fmla="*/ 3629 h 14"/>
              <a:gd name="T34" fmla="*/ 15875 w 29"/>
              <a:gd name="T35" fmla="*/ 4989 h 14"/>
              <a:gd name="T36" fmla="*/ 15875 w 29"/>
              <a:gd name="T37" fmla="*/ 5896 h 14"/>
              <a:gd name="T38" fmla="*/ 15875 w 29"/>
              <a:gd name="T39" fmla="*/ 6350 h 14"/>
              <a:gd name="T40" fmla="*/ 8211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14"/>
                </a:moveTo>
                <a:lnTo>
                  <a:pt x="0" y="14"/>
                </a:lnTo>
                <a:lnTo>
                  <a:pt x="0" y="12"/>
                </a:lnTo>
                <a:lnTo>
                  <a:pt x="1" y="8"/>
                </a:lnTo>
                <a:lnTo>
                  <a:pt x="2" y="7"/>
                </a:lnTo>
                <a:lnTo>
                  <a:pt x="5" y="5"/>
                </a:lnTo>
                <a:lnTo>
                  <a:pt x="6" y="2"/>
                </a:lnTo>
                <a:lnTo>
                  <a:pt x="8" y="1"/>
                </a:lnTo>
                <a:lnTo>
                  <a:pt x="10" y="0"/>
                </a:lnTo>
                <a:lnTo>
                  <a:pt x="13" y="0"/>
                </a:lnTo>
                <a:lnTo>
                  <a:pt x="15" y="0"/>
                </a:lnTo>
                <a:lnTo>
                  <a:pt x="18" y="0"/>
                </a:lnTo>
                <a:lnTo>
                  <a:pt x="21" y="1"/>
                </a:lnTo>
                <a:lnTo>
                  <a:pt x="22" y="2"/>
                </a:lnTo>
                <a:lnTo>
                  <a:pt x="25" y="4"/>
                </a:lnTo>
                <a:lnTo>
                  <a:pt x="27" y="6"/>
                </a:lnTo>
                <a:lnTo>
                  <a:pt x="28" y="8"/>
                </a:lnTo>
                <a:lnTo>
                  <a:pt x="29" y="11"/>
                </a:lnTo>
                <a:lnTo>
                  <a:pt x="29" y="13"/>
                </a:lnTo>
                <a:lnTo>
                  <a:pt x="29" y="14"/>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3" name="Freeform 684">
            <a:extLst>
              <a:ext uri="{FF2B5EF4-FFF2-40B4-BE49-F238E27FC236}">
                <a16:creationId xmlns:a16="http://schemas.microsoft.com/office/drawing/2014/main" id="{25693954-8B70-0D43-A89C-F816B7C6820F}"/>
              </a:ext>
            </a:extLst>
          </p:cNvPr>
          <p:cNvSpPr>
            <a:spLocks/>
          </p:cNvSpPr>
          <p:nvPr/>
        </p:nvSpPr>
        <p:spPr bwMode="auto">
          <a:xfrm>
            <a:off x="2381250" y="2359025"/>
            <a:ext cx="22225" cy="265113"/>
          </a:xfrm>
          <a:custGeom>
            <a:avLst/>
            <a:gdLst>
              <a:gd name="T0" fmla="*/ 16113 w 40"/>
              <a:gd name="T1" fmla="*/ 0 h 500"/>
              <a:gd name="T2" fmla="*/ 22225 w 40"/>
              <a:gd name="T3" fmla="*/ 264583 h 500"/>
              <a:gd name="T4" fmla="*/ 14446 w 40"/>
              <a:gd name="T5" fmla="*/ 265113 h 500"/>
              <a:gd name="T6" fmla="*/ 5556 w 40"/>
              <a:gd name="T7" fmla="*/ 265113 h 500"/>
              <a:gd name="T8" fmla="*/ 0 w 40"/>
              <a:gd name="T9" fmla="*/ 530 h 500"/>
              <a:gd name="T10" fmla="*/ 8334 w 40"/>
              <a:gd name="T11" fmla="*/ 0 h 500"/>
              <a:gd name="T12" fmla="*/ 16113 w 40"/>
              <a:gd name="T13" fmla="*/ 0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500">
                <a:moveTo>
                  <a:pt x="29" y="0"/>
                </a:moveTo>
                <a:lnTo>
                  <a:pt x="40" y="499"/>
                </a:lnTo>
                <a:lnTo>
                  <a:pt x="26" y="500"/>
                </a:lnTo>
                <a:lnTo>
                  <a:pt x="10" y="500"/>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4" name="Freeform 685">
            <a:extLst>
              <a:ext uri="{FF2B5EF4-FFF2-40B4-BE49-F238E27FC236}">
                <a16:creationId xmlns:a16="http://schemas.microsoft.com/office/drawing/2014/main" id="{FE152A3A-D69A-7D46-8958-EF2878669C47}"/>
              </a:ext>
            </a:extLst>
          </p:cNvPr>
          <p:cNvSpPr>
            <a:spLocks/>
          </p:cNvSpPr>
          <p:nvPr/>
        </p:nvSpPr>
        <p:spPr bwMode="auto">
          <a:xfrm>
            <a:off x="2387600" y="2624138"/>
            <a:ext cx="15875" cy="7937"/>
          </a:xfrm>
          <a:custGeom>
            <a:avLst/>
            <a:gdLst>
              <a:gd name="T0" fmla="*/ 8467 w 30"/>
              <a:gd name="T1" fmla="*/ 0 h 14"/>
              <a:gd name="T2" fmla="*/ 15875 w 30"/>
              <a:gd name="T3" fmla="*/ 567 h 14"/>
              <a:gd name="T4" fmla="*/ 15875 w 30"/>
              <a:gd name="T5" fmla="*/ 1701 h 14"/>
              <a:gd name="T6" fmla="*/ 15346 w 30"/>
              <a:gd name="T7" fmla="*/ 3402 h 14"/>
              <a:gd name="T8" fmla="*/ 14817 w 30"/>
              <a:gd name="T9" fmla="*/ 4535 h 14"/>
              <a:gd name="T10" fmla="*/ 13229 w 30"/>
              <a:gd name="T11" fmla="*/ 5669 h 14"/>
              <a:gd name="T12" fmla="*/ 12700 w 30"/>
              <a:gd name="T13" fmla="*/ 6803 h 14"/>
              <a:gd name="T14" fmla="*/ 11642 w 30"/>
              <a:gd name="T15" fmla="*/ 7370 h 14"/>
              <a:gd name="T16" fmla="*/ 10054 w 30"/>
              <a:gd name="T17" fmla="*/ 7937 h 14"/>
              <a:gd name="T18" fmla="*/ 8996 w 30"/>
              <a:gd name="T19" fmla="*/ 7937 h 14"/>
              <a:gd name="T20" fmla="*/ 6879 w 30"/>
              <a:gd name="T21" fmla="*/ 7937 h 14"/>
              <a:gd name="T22" fmla="*/ 5821 w 30"/>
              <a:gd name="T23" fmla="*/ 7937 h 14"/>
              <a:gd name="T24" fmla="*/ 4763 w 30"/>
              <a:gd name="T25" fmla="*/ 7370 h 14"/>
              <a:gd name="T26" fmla="*/ 3175 w 30"/>
              <a:gd name="T27" fmla="*/ 6803 h 14"/>
              <a:gd name="T28" fmla="*/ 2646 w 30"/>
              <a:gd name="T29" fmla="*/ 5102 h 14"/>
              <a:gd name="T30" fmla="*/ 1588 w 30"/>
              <a:gd name="T31" fmla="*/ 4535 h 14"/>
              <a:gd name="T32" fmla="*/ 1058 w 30"/>
              <a:gd name="T33" fmla="*/ 3402 h 14"/>
              <a:gd name="T34" fmla="*/ 1058 w 30"/>
              <a:gd name="T35" fmla="*/ 1701 h 14"/>
              <a:gd name="T36" fmla="*/ 0 w 30"/>
              <a:gd name="T37" fmla="*/ 0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1"/>
                </a:lnTo>
                <a:lnTo>
                  <a:pt x="30" y="3"/>
                </a:lnTo>
                <a:lnTo>
                  <a:pt x="29" y="6"/>
                </a:lnTo>
                <a:lnTo>
                  <a:pt x="28" y="8"/>
                </a:lnTo>
                <a:lnTo>
                  <a:pt x="25" y="10"/>
                </a:lnTo>
                <a:lnTo>
                  <a:pt x="24" y="12"/>
                </a:lnTo>
                <a:lnTo>
                  <a:pt x="22" y="13"/>
                </a:lnTo>
                <a:lnTo>
                  <a:pt x="19" y="14"/>
                </a:lnTo>
                <a:lnTo>
                  <a:pt x="17" y="14"/>
                </a:lnTo>
                <a:lnTo>
                  <a:pt x="13" y="14"/>
                </a:lnTo>
                <a:lnTo>
                  <a:pt x="11" y="14"/>
                </a:lnTo>
                <a:lnTo>
                  <a:pt x="9" y="13"/>
                </a:lnTo>
                <a:lnTo>
                  <a:pt x="6" y="12"/>
                </a:lnTo>
                <a:lnTo>
                  <a:pt x="5" y="9"/>
                </a:lnTo>
                <a:lnTo>
                  <a:pt x="3" y="8"/>
                </a:lnTo>
                <a:lnTo>
                  <a:pt x="2" y="6"/>
                </a:lnTo>
                <a:lnTo>
                  <a:pt x="2" y="3"/>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5" name="Freeform 686">
            <a:extLst>
              <a:ext uri="{FF2B5EF4-FFF2-40B4-BE49-F238E27FC236}">
                <a16:creationId xmlns:a16="http://schemas.microsoft.com/office/drawing/2014/main" id="{3A2BCE67-B533-4D42-BB89-F768CC5CDDC6}"/>
              </a:ext>
            </a:extLst>
          </p:cNvPr>
          <p:cNvSpPr>
            <a:spLocks/>
          </p:cNvSpPr>
          <p:nvPr/>
        </p:nvSpPr>
        <p:spPr bwMode="auto">
          <a:xfrm>
            <a:off x="2387600" y="2420938"/>
            <a:ext cx="38100" cy="203200"/>
          </a:xfrm>
          <a:custGeom>
            <a:avLst/>
            <a:gdLst>
              <a:gd name="T0" fmla="*/ 0 w 74"/>
              <a:gd name="T1" fmla="*/ 201083 h 384"/>
              <a:gd name="T2" fmla="*/ 22654 w 74"/>
              <a:gd name="T3" fmla="*/ 0 h 384"/>
              <a:gd name="T4" fmla="*/ 29862 w 74"/>
              <a:gd name="T5" fmla="*/ 1058 h 384"/>
              <a:gd name="T6" fmla="*/ 38100 w 74"/>
              <a:gd name="T7" fmla="*/ 1588 h 384"/>
              <a:gd name="T8" fmla="*/ 15446 w 74"/>
              <a:gd name="T9" fmla="*/ 203200 h 384"/>
              <a:gd name="T10" fmla="*/ 8238 w 74"/>
              <a:gd name="T11" fmla="*/ 202671 h 384"/>
              <a:gd name="T12" fmla="*/ 0 w 74"/>
              <a:gd name="T13" fmla="*/ 201083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384">
                <a:moveTo>
                  <a:pt x="0" y="380"/>
                </a:moveTo>
                <a:lnTo>
                  <a:pt x="44" y="0"/>
                </a:lnTo>
                <a:lnTo>
                  <a:pt x="58" y="2"/>
                </a:lnTo>
                <a:lnTo>
                  <a:pt x="74" y="3"/>
                </a:lnTo>
                <a:lnTo>
                  <a:pt x="30" y="384"/>
                </a:lnTo>
                <a:lnTo>
                  <a:pt x="16" y="383"/>
                </a:lnTo>
                <a:lnTo>
                  <a:pt x="0" y="3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6" name="Freeform 687">
            <a:extLst>
              <a:ext uri="{FF2B5EF4-FFF2-40B4-BE49-F238E27FC236}">
                <a16:creationId xmlns:a16="http://schemas.microsoft.com/office/drawing/2014/main" id="{28A4C8E4-E3E7-B146-BE5D-5438D4CB1025}"/>
              </a:ext>
            </a:extLst>
          </p:cNvPr>
          <p:cNvSpPr>
            <a:spLocks/>
          </p:cNvSpPr>
          <p:nvPr/>
        </p:nvSpPr>
        <p:spPr bwMode="auto">
          <a:xfrm>
            <a:off x="2409825" y="2414588"/>
            <a:ext cx="15875" cy="7937"/>
          </a:xfrm>
          <a:custGeom>
            <a:avLst/>
            <a:gdLst>
              <a:gd name="T0" fmla="*/ 7408 w 30"/>
              <a:gd name="T1" fmla="*/ 7937 h 15"/>
              <a:gd name="T2" fmla="*/ 0 w 30"/>
              <a:gd name="T3" fmla="*/ 6879 h 15"/>
              <a:gd name="T4" fmla="*/ 0 w 30"/>
              <a:gd name="T5" fmla="*/ 5291 h 15"/>
              <a:gd name="T6" fmla="*/ 529 w 30"/>
              <a:gd name="T7" fmla="*/ 4233 h 15"/>
              <a:gd name="T8" fmla="*/ 1058 w 30"/>
              <a:gd name="T9" fmla="*/ 3175 h 15"/>
              <a:gd name="T10" fmla="*/ 2646 w 30"/>
              <a:gd name="T11" fmla="*/ 2646 h 15"/>
              <a:gd name="T12" fmla="*/ 3175 w 30"/>
              <a:gd name="T13" fmla="*/ 1058 h 15"/>
              <a:gd name="T14" fmla="*/ 4233 w 30"/>
              <a:gd name="T15" fmla="*/ 529 h 15"/>
              <a:gd name="T16" fmla="*/ 5821 w 30"/>
              <a:gd name="T17" fmla="*/ 0 h 15"/>
              <a:gd name="T18" fmla="*/ 6879 w 30"/>
              <a:gd name="T19" fmla="*/ 0 h 15"/>
              <a:gd name="T20" fmla="*/ 8996 w 30"/>
              <a:gd name="T21" fmla="*/ 0 h 15"/>
              <a:gd name="T22" fmla="*/ 10054 w 30"/>
              <a:gd name="T23" fmla="*/ 529 h 15"/>
              <a:gd name="T24" fmla="*/ 11113 w 30"/>
              <a:gd name="T25" fmla="*/ 529 h 15"/>
              <a:gd name="T26" fmla="*/ 12700 w 30"/>
              <a:gd name="T27" fmla="*/ 1587 h 15"/>
              <a:gd name="T28" fmla="*/ 13229 w 30"/>
              <a:gd name="T29" fmla="*/ 2646 h 15"/>
              <a:gd name="T30" fmla="*/ 14287 w 30"/>
              <a:gd name="T31" fmla="*/ 3704 h 15"/>
              <a:gd name="T32" fmla="*/ 14817 w 30"/>
              <a:gd name="T33" fmla="*/ 4762 h 15"/>
              <a:gd name="T34" fmla="*/ 14817 w 30"/>
              <a:gd name="T35" fmla="*/ 6350 h 15"/>
              <a:gd name="T36" fmla="*/ 15875 w 30"/>
              <a:gd name="T37" fmla="*/ 7408 h 15"/>
              <a:gd name="T38" fmla="*/ 15875 w 30"/>
              <a:gd name="T39" fmla="*/ 7408 h 15"/>
              <a:gd name="T40" fmla="*/ 7408 w 30"/>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4" y="15"/>
                </a:moveTo>
                <a:lnTo>
                  <a:pt x="0" y="13"/>
                </a:lnTo>
                <a:lnTo>
                  <a:pt x="0" y="10"/>
                </a:lnTo>
                <a:lnTo>
                  <a:pt x="1" y="8"/>
                </a:lnTo>
                <a:lnTo>
                  <a:pt x="2" y="6"/>
                </a:lnTo>
                <a:lnTo>
                  <a:pt x="5" y="5"/>
                </a:lnTo>
                <a:lnTo>
                  <a:pt x="6" y="2"/>
                </a:lnTo>
                <a:lnTo>
                  <a:pt x="8" y="1"/>
                </a:lnTo>
                <a:lnTo>
                  <a:pt x="11" y="0"/>
                </a:lnTo>
                <a:lnTo>
                  <a:pt x="13" y="0"/>
                </a:lnTo>
                <a:lnTo>
                  <a:pt x="17" y="0"/>
                </a:lnTo>
                <a:lnTo>
                  <a:pt x="19" y="1"/>
                </a:lnTo>
                <a:lnTo>
                  <a:pt x="21" y="1"/>
                </a:lnTo>
                <a:lnTo>
                  <a:pt x="24" y="3"/>
                </a:lnTo>
                <a:lnTo>
                  <a:pt x="25" y="5"/>
                </a:lnTo>
                <a:lnTo>
                  <a:pt x="27" y="7"/>
                </a:lnTo>
                <a:lnTo>
                  <a:pt x="28" y="9"/>
                </a:lnTo>
                <a:lnTo>
                  <a:pt x="28" y="12"/>
                </a:lnTo>
                <a:lnTo>
                  <a:pt x="30"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7" name="Freeform 688">
            <a:extLst>
              <a:ext uri="{FF2B5EF4-FFF2-40B4-BE49-F238E27FC236}">
                <a16:creationId xmlns:a16="http://schemas.microsoft.com/office/drawing/2014/main" id="{7A61CCF5-8A36-0F4F-A54B-ADDC49F9A0CC}"/>
              </a:ext>
            </a:extLst>
          </p:cNvPr>
          <p:cNvSpPr>
            <a:spLocks/>
          </p:cNvSpPr>
          <p:nvPr/>
        </p:nvSpPr>
        <p:spPr bwMode="auto">
          <a:xfrm>
            <a:off x="2409825" y="2422525"/>
            <a:ext cx="26988" cy="184150"/>
          </a:xfrm>
          <a:custGeom>
            <a:avLst/>
            <a:gdLst>
              <a:gd name="T0" fmla="*/ 15875 w 51"/>
              <a:gd name="T1" fmla="*/ 0 h 350"/>
              <a:gd name="T2" fmla="*/ 26988 w 51"/>
              <a:gd name="T3" fmla="*/ 183624 h 350"/>
              <a:gd name="T4" fmla="*/ 18521 w 51"/>
              <a:gd name="T5" fmla="*/ 183624 h 350"/>
              <a:gd name="T6" fmla="*/ 11113 w 51"/>
              <a:gd name="T7" fmla="*/ 184150 h 350"/>
              <a:gd name="T8" fmla="*/ 0 w 51"/>
              <a:gd name="T9" fmla="*/ 526 h 350"/>
              <a:gd name="T10" fmla="*/ 7408 w 51"/>
              <a:gd name="T11" fmla="*/ 526 h 350"/>
              <a:gd name="T12" fmla="*/ 15875 w 51"/>
              <a:gd name="T13" fmla="*/ 0 h 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350">
                <a:moveTo>
                  <a:pt x="30" y="0"/>
                </a:moveTo>
                <a:lnTo>
                  <a:pt x="51" y="349"/>
                </a:lnTo>
                <a:lnTo>
                  <a:pt x="35" y="349"/>
                </a:lnTo>
                <a:lnTo>
                  <a:pt x="21" y="350"/>
                </a:lnTo>
                <a:lnTo>
                  <a:pt x="0" y="1"/>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8" name="Freeform 689">
            <a:extLst>
              <a:ext uri="{FF2B5EF4-FFF2-40B4-BE49-F238E27FC236}">
                <a16:creationId xmlns:a16="http://schemas.microsoft.com/office/drawing/2014/main" id="{4E83F196-4F1B-8C44-A907-06DE90080CEF}"/>
              </a:ext>
            </a:extLst>
          </p:cNvPr>
          <p:cNvSpPr>
            <a:spLocks/>
          </p:cNvSpPr>
          <p:nvPr/>
        </p:nvSpPr>
        <p:spPr bwMode="auto">
          <a:xfrm>
            <a:off x="2420938" y="2606675"/>
            <a:ext cx="15875" cy="7938"/>
          </a:xfrm>
          <a:custGeom>
            <a:avLst/>
            <a:gdLst>
              <a:gd name="T0" fmla="*/ 7408 w 30"/>
              <a:gd name="T1" fmla="*/ 0 h 15"/>
              <a:gd name="T2" fmla="*/ 15875 w 30"/>
              <a:gd name="T3" fmla="*/ 1058 h 15"/>
              <a:gd name="T4" fmla="*/ 15346 w 30"/>
              <a:gd name="T5" fmla="*/ 2646 h 15"/>
              <a:gd name="T6" fmla="*/ 14287 w 30"/>
              <a:gd name="T7" fmla="*/ 3704 h 15"/>
              <a:gd name="T8" fmla="*/ 13758 w 30"/>
              <a:gd name="T9" fmla="*/ 4763 h 15"/>
              <a:gd name="T10" fmla="*/ 13229 w 30"/>
              <a:gd name="T11" fmla="*/ 6350 h 15"/>
              <a:gd name="T12" fmla="*/ 12171 w 30"/>
              <a:gd name="T13" fmla="*/ 6880 h 15"/>
              <a:gd name="T14" fmla="*/ 10583 w 30"/>
              <a:gd name="T15" fmla="*/ 7409 h 15"/>
              <a:gd name="T16" fmla="*/ 9525 w 30"/>
              <a:gd name="T17" fmla="*/ 7938 h 15"/>
              <a:gd name="T18" fmla="*/ 8467 w 30"/>
              <a:gd name="T19" fmla="*/ 7938 h 15"/>
              <a:gd name="T20" fmla="*/ 6350 w 30"/>
              <a:gd name="T21" fmla="*/ 7938 h 15"/>
              <a:gd name="T22" fmla="*/ 5292 w 30"/>
              <a:gd name="T23" fmla="*/ 7409 h 15"/>
              <a:gd name="T24" fmla="*/ 3704 w 30"/>
              <a:gd name="T25" fmla="*/ 6880 h 15"/>
              <a:gd name="T26" fmla="*/ 3175 w 30"/>
              <a:gd name="T27" fmla="*/ 6350 h 15"/>
              <a:gd name="T28" fmla="*/ 2117 w 30"/>
              <a:gd name="T29" fmla="*/ 5292 h 15"/>
              <a:gd name="T30" fmla="*/ 1588 w 30"/>
              <a:gd name="T31" fmla="*/ 4234 h 15"/>
              <a:gd name="T32" fmla="*/ 529 w 30"/>
              <a:gd name="T33" fmla="*/ 3175 h 15"/>
              <a:gd name="T34" fmla="*/ 0 w 30"/>
              <a:gd name="T35" fmla="*/ 1588 h 15"/>
              <a:gd name="T36" fmla="*/ 0 w 30"/>
              <a:gd name="T37" fmla="*/ 529 h 15"/>
              <a:gd name="T38" fmla="*/ 7408 w 30"/>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5">
                <a:moveTo>
                  <a:pt x="14" y="0"/>
                </a:moveTo>
                <a:lnTo>
                  <a:pt x="30" y="2"/>
                </a:lnTo>
                <a:lnTo>
                  <a:pt x="29" y="5"/>
                </a:lnTo>
                <a:lnTo>
                  <a:pt x="27" y="7"/>
                </a:lnTo>
                <a:lnTo>
                  <a:pt x="26" y="9"/>
                </a:lnTo>
                <a:lnTo>
                  <a:pt x="25" y="12"/>
                </a:lnTo>
                <a:lnTo>
                  <a:pt x="23" y="13"/>
                </a:lnTo>
                <a:lnTo>
                  <a:pt x="20" y="14"/>
                </a:lnTo>
                <a:lnTo>
                  <a:pt x="18" y="15"/>
                </a:lnTo>
                <a:lnTo>
                  <a:pt x="16" y="15"/>
                </a:lnTo>
                <a:lnTo>
                  <a:pt x="12" y="15"/>
                </a:lnTo>
                <a:lnTo>
                  <a:pt x="10" y="14"/>
                </a:lnTo>
                <a:lnTo>
                  <a:pt x="7" y="13"/>
                </a:lnTo>
                <a:lnTo>
                  <a:pt x="6" y="12"/>
                </a:lnTo>
                <a:lnTo>
                  <a:pt x="4" y="10"/>
                </a:lnTo>
                <a:lnTo>
                  <a:pt x="3" y="8"/>
                </a:lnTo>
                <a:lnTo>
                  <a:pt x="1" y="6"/>
                </a:lnTo>
                <a:lnTo>
                  <a:pt x="0" y="3"/>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99" name="Freeform 690">
            <a:extLst>
              <a:ext uri="{FF2B5EF4-FFF2-40B4-BE49-F238E27FC236}">
                <a16:creationId xmlns:a16="http://schemas.microsoft.com/office/drawing/2014/main" id="{0B2CA738-1F1A-094A-98D5-57A4C51C5630}"/>
              </a:ext>
            </a:extLst>
          </p:cNvPr>
          <p:cNvSpPr>
            <a:spLocks/>
          </p:cNvSpPr>
          <p:nvPr/>
        </p:nvSpPr>
        <p:spPr bwMode="auto">
          <a:xfrm>
            <a:off x="2420938" y="2406650"/>
            <a:ext cx="47625" cy="201613"/>
          </a:xfrm>
          <a:custGeom>
            <a:avLst/>
            <a:gdLst>
              <a:gd name="T0" fmla="*/ 0 w 89"/>
              <a:gd name="T1" fmla="*/ 198953 h 379"/>
              <a:gd name="T2" fmla="*/ 31572 w 89"/>
              <a:gd name="T3" fmla="*/ 0 h 379"/>
              <a:gd name="T4" fmla="*/ 39063 w 89"/>
              <a:gd name="T5" fmla="*/ 1064 h 379"/>
              <a:gd name="T6" fmla="*/ 47625 w 89"/>
              <a:gd name="T7" fmla="*/ 2128 h 379"/>
              <a:gd name="T8" fmla="*/ 16053 w 89"/>
              <a:gd name="T9" fmla="*/ 201613 h 379"/>
              <a:gd name="T10" fmla="*/ 7492 w 89"/>
              <a:gd name="T11" fmla="*/ 200549 h 379"/>
              <a:gd name="T12" fmla="*/ 0 w 89"/>
              <a:gd name="T13" fmla="*/ 198953 h 3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379">
                <a:moveTo>
                  <a:pt x="0" y="374"/>
                </a:moveTo>
                <a:lnTo>
                  <a:pt x="59" y="0"/>
                </a:lnTo>
                <a:lnTo>
                  <a:pt x="73" y="2"/>
                </a:lnTo>
                <a:lnTo>
                  <a:pt x="89" y="4"/>
                </a:lnTo>
                <a:lnTo>
                  <a:pt x="30" y="379"/>
                </a:lnTo>
                <a:lnTo>
                  <a:pt x="14" y="377"/>
                </a:lnTo>
                <a:lnTo>
                  <a:pt x="0" y="3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0" name="Freeform 691">
            <a:extLst>
              <a:ext uri="{FF2B5EF4-FFF2-40B4-BE49-F238E27FC236}">
                <a16:creationId xmlns:a16="http://schemas.microsoft.com/office/drawing/2014/main" id="{298422B9-2717-A540-A4C5-98A2D49209C0}"/>
              </a:ext>
            </a:extLst>
          </p:cNvPr>
          <p:cNvSpPr>
            <a:spLocks/>
          </p:cNvSpPr>
          <p:nvPr/>
        </p:nvSpPr>
        <p:spPr bwMode="auto">
          <a:xfrm>
            <a:off x="2452688" y="2400300"/>
            <a:ext cx="15875" cy="7938"/>
          </a:xfrm>
          <a:custGeom>
            <a:avLst/>
            <a:gdLst>
              <a:gd name="T0" fmla="*/ 7408 w 30"/>
              <a:gd name="T1" fmla="*/ 7938 h 15"/>
              <a:gd name="T2" fmla="*/ 0 w 30"/>
              <a:gd name="T3" fmla="*/ 6880 h 15"/>
              <a:gd name="T4" fmla="*/ 529 w 30"/>
              <a:gd name="T5" fmla="*/ 5292 h 15"/>
              <a:gd name="T6" fmla="*/ 529 w 30"/>
              <a:gd name="T7" fmla="*/ 4234 h 15"/>
              <a:gd name="T8" fmla="*/ 2117 w 30"/>
              <a:gd name="T9" fmla="*/ 3175 h 15"/>
              <a:gd name="T10" fmla="*/ 2646 w 30"/>
              <a:gd name="T11" fmla="*/ 1588 h 15"/>
              <a:gd name="T12" fmla="*/ 3704 w 30"/>
              <a:gd name="T13" fmla="*/ 1058 h 15"/>
              <a:gd name="T14" fmla="*/ 5292 w 30"/>
              <a:gd name="T15" fmla="*/ 529 h 15"/>
              <a:gd name="T16" fmla="*/ 6350 w 30"/>
              <a:gd name="T17" fmla="*/ 0 h 15"/>
              <a:gd name="T18" fmla="*/ 7408 w 30"/>
              <a:gd name="T19" fmla="*/ 0 h 15"/>
              <a:gd name="T20" fmla="*/ 8996 w 30"/>
              <a:gd name="T21" fmla="*/ 0 h 15"/>
              <a:gd name="T22" fmla="*/ 10054 w 30"/>
              <a:gd name="T23" fmla="*/ 529 h 15"/>
              <a:gd name="T24" fmla="*/ 11113 w 30"/>
              <a:gd name="T25" fmla="*/ 1058 h 15"/>
              <a:gd name="T26" fmla="*/ 12700 w 30"/>
              <a:gd name="T27" fmla="*/ 1588 h 15"/>
              <a:gd name="T28" fmla="*/ 13758 w 30"/>
              <a:gd name="T29" fmla="*/ 2117 h 15"/>
              <a:gd name="T30" fmla="*/ 14287 w 30"/>
              <a:gd name="T31" fmla="*/ 3704 h 15"/>
              <a:gd name="T32" fmla="*/ 15346 w 30"/>
              <a:gd name="T33" fmla="*/ 4763 h 15"/>
              <a:gd name="T34" fmla="*/ 15875 w 30"/>
              <a:gd name="T35" fmla="*/ 6350 h 15"/>
              <a:gd name="T36" fmla="*/ 15875 w 30"/>
              <a:gd name="T37" fmla="*/ 7409 h 15"/>
              <a:gd name="T38" fmla="*/ 7408 w 30"/>
              <a:gd name="T39" fmla="*/ 7938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5">
                <a:moveTo>
                  <a:pt x="14" y="15"/>
                </a:moveTo>
                <a:lnTo>
                  <a:pt x="0" y="13"/>
                </a:lnTo>
                <a:lnTo>
                  <a:pt x="1" y="10"/>
                </a:lnTo>
                <a:lnTo>
                  <a:pt x="1" y="8"/>
                </a:lnTo>
                <a:lnTo>
                  <a:pt x="4" y="6"/>
                </a:lnTo>
                <a:lnTo>
                  <a:pt x="5" y="3"/>
                </a:lnTo>
                <a:lnTo>
                  <a:pt x="7" y="2"/>
                </a:lnTo>
                <a:lnTo>
                  <a:pt x="10" y="1"/>
                </a:lnTo>
                <a:lnTo>
                  <a:pt x="12" y="0"/>
                </a:lnTo>
                <a:lnTo>
                  <a:pt x="14" y="0"/>
                </a:lnTo>
                <a:lnTo>
                  <a:pt x="17" y="0"/>
                </a:lnTo>
                <a:lnTo>
                  <a:pt x="19" y="1"/>
                </a:lnTo>
                <a:lnTo>
                  <a:pt x="21" y="2"/>
                </a:lnTo>
                <a:lnTo>
                  <a:pt x="24" y="3"/>
                </a:lnTo>
                <a:lnTo>
                  <a:pt x="26" y="4"/>
                </a:lnTo>
                <a:lnTo>
                  <a:pt x="27" y="7"/>
                </a:lnTo>
                <a:lnTo>
                  <a:pt x="29" y="9"/>
                </a:lnTo>
                <a:lnTo>
                  <a:pt x="30" y="12"/>
                </a:lnTo>
                <a:lnTo>
                  <a:pt x="30"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1" name="Freeform 692">
            <a:extLst>
              <a:ext uri="{FF2B5EF4-FFF2-40B4-BE49-F238E27FC236}">
                <a16:creationId xmlns:a16="http://schemas.microsoft.com/office/drawing/2014/main" id="{934C2F6C-D1BC-9441-8F6B-3B0AD3D65CD2}"/>
              </a:ext>
            </a:extLst>
          </p:cNvPr>
          <p:cNvSpPr>
            <a:spLocks/>
          </p:cNvSpPr>
          <p:nvPr/>
        </p:nvSpPr>
        <p:spPr bwMode="auto">
          <a:xfrm>
            <a:off x="2452688" y="2408238"/>
            <a:ext cx="23812" cy="182562"/>
          </a:xfrm>
          <a:custGeom>
            <a:avLst/>
            <a:gdLst>
              <a:gd name="T0" fmla="*/ 15875 w 45"/>
              <a:gd name="T1" fmla="*/ 0 h 345"/>
              <a:gd name="T2" fmla="*/ 23812 w 45"/>
              <a:gd name="T3" fmla="*/ 182033 h 345"/>
              <a:gd name="T4" fmla="*/ 16404 w 45"/>
              <a:gd name="T5" fmla="*/ 182033 h 345"/>
              <a:gd name="T6" fmla="*/ 8466 w 45"/>
              <a:gd name="T7" fmla="*/ 182562 h 345"/>
              <a:gd name="T8" fmla="*/ 0 w 45"/>
              <a:gd name="T9" fmla="*/ 529 h 345"/>
              <a:gd name="T10" fmla="*/ 7408 w 45"/>
              <a:gd name="T11" fmla="*/ 529 h 345"/>
              <a:gd name="T12" fmla="*/ 15875 w 45"/>
              <a:gd name="T13" fmla="*/ 0 h 3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45">
                <a:moveTo>
                  <a:pt x="30" y="0"/>
                </a:moveTo>
                <a:lnTo>
                  <a:pt x="45" y="344"/>
                </a:lnTo>
                <a:lnTo>
                  <a:pt x="31" y="344"/>
                </a:lnTo>
                <a:lnTo>
                  <a:pt x="16" y="345"/>
                </a:lnTo>
                <a:lnTo>
                  <a:pt x="0" y="1"/>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2" name="Freeform 693">
            <a:extLst>
              <a:ext uri="{FF2B5EF4-FFF2-40B4-BE49-F238E27FC236}">
                <a16:creationId xmlns:a16="http://schemas.microsoft.com/office/drawing/2014/main" id="{FE6934BF-3A7F-344C-8119-0233261CBC29}"/>
              </a:ext>
            </a:extLst>
          </p:cNvPr>
          <p:cNvSpPr>
            <a:spLocks/>
          </p:cNvSpPr>
          <p:nvPr/>
        </p:nvSpPr>
        <p:spPr bwMode="auto">
          <a:xfrm>
            <a:off x="2460625" y="2589213"/>
            <a:ext cx="15875" cy="7937"/>
          </a:xfrm>
          <a:custGeom>
            <a:avLst/>
            <a:gdLst>
              <a:gd name="T0" fmla="*/ 8211 w 29"/>
              <a:gd name="T1" fmla="*/ 0 h 15"/>
              <a:gd name="T2" fmla="*/ 15875 w 29"/>
              <a:gd name="T3" fmla="*/ 2117 h 15"/>
              <a:gd name="T4" fmla="*/ 15328 w 29"/>
              <a:gd name="T5" fmla="*/ 3175 h 15"/>
              <a:gd name="T6" fmla="*/ 14780 w 29"/>
              <a:gd name="T7" fmla="*/ 4233 h 15"/>
              <a:gd name="T8" fmla="*/ 13685 w 29"/>
              <a:gd name="T9" fmla="*/ 4762 h 15"/>
              <a:gd name="T10" fmla="*/ 13138 w 29"/>
              <a:gd name="T11" fmla="*/ 6350 h 15"/>
              <a:gd name="T12" fmla="*/ 12043 w 29"/>
              <a:gd name="T13" fmla="*/ 6879 h 15"/>
              <a:gd name="T14" fmla="*/ 10948 w 29"/>
              <a:gd name="T15" fmla="*/ 7408 h 15"/>
              <a:gd name="T16" fmla="*/ 9306 w 29"/>
              <a:gd name="T17" fmla="*/ 7408 h 15"/>
              <a:gd name="T18" fmla="*/ 7664 w 29"/>
              <a:gd name="T19" fmla="*/ 7937 h 15"/>
              <a:gd name="T20" fmla="*/ 6022 w 29"/>
              <a:gd name="T21" fmla="*/ 7408 h 15"/>
              <a:gd name="T22" fmla="*/ 4927 w 29"/>
              <a:gd name="T23" fmla="*/ 7408 h 15"/>
              <a:gd name="T24" fmla="*/ 3832 w 29"/>
              <a:gd name="T25" fmla="*/ 6879 h 15"/>
              <a:gd name="T26" fmla="*/ 2737 w 29"/>
              <a:gd name="T27" fmla="*/ 5820 h 15"/>
              <a:gd name="T28" fmla="*/ 1642 w 29"/>
              <a:gd name="T29" fmla="*/ 4762 h 15"/>
              <a:gd name="T30" fmla="*/ 1095 w 29"/>
              <a:gd name="T31" fmla="*/ 3704 h 15"/>
              <a:gd name="T32" fmla="*/ 547 w 29"/>
              <a:gd name="T33" fmla="*/ 2646 h 15"/>
              <a:gd name="T34" fmla="*/ 547 w 29"/>
              <a:gd name="T35" fmla="*/ 1058 h 15"/>
              <a:gd name="T36" fmla="*/ 0 w 29"/>
              <a:gd name="T37" fmla="*/ 529 h 15"/>
              <a:gd name="T38" fmla="*/ 8211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0"/>
                </a:moveTo>
                <a:lnTo>
                  <a:pt x="29" y="4"/>
                </a:lnTo>
                <a:lnTo>
                  <a:pt x="28" y="6"/>
                </a:lnTo>
                <a:lnTo>
                  <a:pt x="27" y="8"/>
                </a:lnTo>
                <a:lnTo>
                  <a:pt x="25" y="9"/>
                </a:lnTo>
                <a:lnTo>
                  <a:pt x="24" y="12"/>
                </a:lnTo>
                <a:lnTo>
                  <a:pt x="22" y="13"/>
                </a:lnTo>
                <a:lnTo>
                  <a:pt x="20" y="14"/>
                </a:lnTo>
                <a:lnTo>
                  <a:pt x="17" y="14"/>
                </a:lnTo>
                <a:lnTo>
                  <a:pt x="14" y="15"/>
                </a:lnTo>
                <a:lnTo>
                  <a:pt x="11" y="14"/>
                </a:lnTo>
                <a:lnTo>
                  <a:pt x="9" y="14"/>
                </a:lnTo>
                <a:lnTo>
                  <a:pt x="7" y="13"/>
                </a:lnTo>
                <a:lnTo>
                  <a:pt x="5" y="11"/>
                </a:lnTo>
                <a:lnTo>
                  <a:pt x="3" y="9"/>
                </a:lnTo>
                <a:lnTo>
                  <a:pt x="2" y="7"/>
                </a:lnTo>
                <a:lnTo>
                  <a:pt x="1" y="5"/>
                </a:lnTo>
                <a:lnTo>
                  <a:pt x="1" y="2"/>
                </a:lnTo>
                <a:lnTo>
                  <a:pt x="0" y="1"/>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3" name="Freeform 694">
            <a:extLst>
              <a:ext uri="{FF2B5EF4-FFF2-40B4-BE49-F238E27FC236}">
                <a16:creationId xmlns:a16="http://schemas.microsoft.com/office/drawing/2014/main" id="{E4E7223B-C52F-D343-8B22-6116B1995107}"/>
              </a:ext>
            </a:extLst>
          </p:cNvPr>
          <p:cNvSpPr>
            <a:spLocks/>
          </p:cNvSpPr>
          <p:nvPr/>
        </p:nvSpPr>
        <p:spPr bwMode="auto">
          <a:xfrm>
            <a:off x="2462213" y="2452688"/>
            <a:ext cx="42862" cy="139700"/>
          </a:xfrm>
          <a:custGeom>
            <a:avLst/>
            <a:gdLst>
              <a:gd name="T0" fmla="*/ 0 w 82"/>
              <a:gd name="T1" fmla="*/ 136525 h 264"/>
              <a:gd name="T2" fmla="*/ 27703 w 82"/>
              <a:gd name="T3" fmla="*/ 0 h 264"/>
              <a:gd name="T4" fmla="*/ 35544 w 82"/>
              <a:gd name="T5" fmla="*/ 1588 h 264"/>
              <a:gd name="T6" fmla="*/ 42862 w 82"/>
              <a:gd name="T7" fmla="*/ 2646 h 264"/>
              <a:gd name="T8" fmla="*/ 14636 w 82"/>
              <a:gd name="T9" fmla="*/ 139700 h 264"/>
              <a:gd name="T10" fmla="*/ 7318 w 82"/>
              <a:gd name="T11" fmla="*/ 137583 h 264"/>
              <a:gd name="T12" fmla="*/ 0 w 82"/>
              <a:gd name="T13" fmla="*/ 136525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264">
                <a:moveTo>
                  <a:pt x="0" y="258"/>
                </a:moveTo>
                <a:lnTo>
                  <a:pt x="53" y="0"/>
                </a:lnTo>
                <a:lnTo>
                  <a:pt x="68" y="3"/>
                </a:lnTo>
                <a:lnTo>
                  <a:pt x="82" y="5"/>
                </a:lnTo>
                <a:lnTo>
                  <a:pt x="28" y="264"/>
                </a:lnTo>
                <a:lnTo>
                  <a:pt x="14" y="260"/>
                </a:lnTo>
                <a:lnTo>
                  <a:pt x="0"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4" name="Freeform 695">
            <a:extLst>
              <a:ext uri="{FF2B5EF4-FFF2-40B4-BE49-F238E27FC236}">
                <a16:creationId xmlns:a16="http://schemas.microsoft.com/office/drawing/2014/main" id="{F3DF891B-D3E6-874E-B8E4-822DB0485EBE}"/>
              </a:ext>
            </a:extLst>
          </p:cNvPr>
          <p:cNvSpPr>
            <a:spLocks/>
          </p:cNvSpPr>
          <p:nvPr/>
        </p:nvSpPr>
        <p:spPr bwMode="auto">
          <a:xfrm>
            <a:off x="2489200" y="2446338"/>
            <a:ext cx="15875" cy="7937"/>
          </a:xfrm>
          <a:custGeom>
            <a:avLst/>
            <a:gdLst>
              <a:gd name="T0" fmla="*/ 8211 w 29"/>
              <a:gd name="T1" fmla="*/ 7937 h 15"/>
              <a:gd name="T2" fmla="*/ 0 w 29"/>
              <a:gd name="T3" fmla="*/ 6350 h 15"/>
              <a:gd name="T4" fmla="*/ 547 w 29"/>
              <a:gd name="T5" fmla="*/ 4762 h 15"/>
              <a:gd name="T6" fmla="*/ 1095 w 29"/>
              <a:gd name="T7" fmla="*/ 3704 h 15"/>
              <a:gd name="T8" fmla="*/ 1642 w 29"/>
              <a:gd name="T9" fmla="*/ 2117 h 15"/>
              <a:gd name="T10" fmla="*/ 3284 w 29"/>
              <a:gd name="T11" fmla="*/ 1587 h 15"/>
              <a:gd name="T12" fmla="*/ 4379 w 29"/>
              <a:gd name="T13" fmla="*/ 1058 h 15"/>
              <a:gd name="T14" fmla="*/ 5474 w 29"/>
              <a:gd name="T15" fmla="*/ 529 h 15"/>
              <a:gd name="T16" fmla="*/ 7116 w 29"/>
              <a:gd name="T17" fmla="*/ 0 h 15"/>
              <a:gd name="T18" fmla="*/ 8211 w 29"/>
              <a:gd name="T19" fmla="*/ 0 h 15"/>
              <a:gd name="T20" fmla="*/ 9306 w 29"/>
              <a:gd name="T21" fmla="*/ 0 h 15"/>
              <a:gd name="T22" fmla="*/ 10948 w 29"/>
              <a:gd name="T23" fmla="*/ 529 h 15"/>
              <a:gd name="T24" fmla="*/ 12043 w 29"/>
              <a:gd name="T25" fmla="*/ 1058 h 15"/>
              <a:gd name="T26" fmla="*/ 13685 w 29"/>
              <a:gd name="T27" fmla="*/ 1587 h 15"/>
              <a:gd name="T28" fmla="*/ 14233 w 29"/>
              <a:gd name="T29" fmla="*/ 3175 h 15"/>
              <a:gd name="T30" fmla="*/ 15328 w 29"/>
              <a:gd name="T31" fmla="*/ 4233 h 15"/>
              <a:gd name="T32" fmla="*/ 15875 w 29"/>
              <a:gd name="T33" fmla="*/ 5291 h 15"/>
              <a:gd name="T34" fmla="*/ 15875 w 29"/>
              <a:gd name="T35" fmla="*/ 6879 h 15"/>
              <a:gd name="T36" fmla="*/ 15875 w 29"/>
              <a:gd name="T37" fmla="*/ 7408 h 15"/>
              <a:gd name="T38" fmla="*/ 8211 w 29"/>
              <a:gd name="T39" fmla="*/ 7937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15"/>
                </a:moveTo>
                <a:lnTo>
                  <a:pt x="0" y="12"/>
                </a:lnTo>
                <a:lnTo>
                  <a:pt x="1" y="9"/>
                </a:lnTo>
                <a:lnTo>
                  <a:pt x="2" y="7"/>
                </a:lnTo>
                <a:lnTo>
                  <a:pt x="3" y="4"/>
                </a:lnTo>
                <a:lnTo>
                  <a:pt x="6" y="3"/>
                </a:lnTo>
                <a:lnTo>
                  <a:pt x="8" y="2"/>
                </a:lnTo>
                <a:lnTo>
                  <a:pt x="10" y="1"/>
                </a:lnTo>
                <a:lnTo>
                  <a:pt x="13" y="0"/>
                </a:lnTo>
                <a:lnTo>
                  <a:pt x="15" y="0"/>
                </a:lnTo>
                <a:lnTo>
                  <a:pt x="17" y="0"/>
                </a:lnTo>
                <a:lnTo>
                  <a:pt x="20" y="1"/>
                </a:lnTo>
                <a:lnTo>
                  <a:pt x="22" y="2"/>
                </a:lnTo>
                <a:lnTo>
                  <a:pt x="25" y="3"/>
                </a:lnTo>
                <a:lnTo>
                  <a:pt x="26" y="6"/>
                </a:lnTo>
                <a:lnTo>
                  <a:pt x="28" y="8"/>
                </a:lnTo>
                <a:lnTo>
                  <a:pt x="29" y="10"/>
                </a:lnTo>
                <a:lnTo>
                  <a:pt x="29" y="13"/>
                </a:lnTo>
                <a:lnTo>
                  <a:pt x="29" y="14"/>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5" name="Freeform 696">
            <a:extLst>
              <a:ext uri="{FF2B5EF4-FFF2-40B4-BE49-F238E27FC236}">
                <a16:creationId xmlns:a16="http://schemas.microsoft.com/office/drawing/2014/main" id="{EDF92432-1A80-C54B-88E0-503AFBE06978}"/>
              </a:ext>
            </a:extLst>
          </p:cNvPr>
          <p:cNvSpPr>
            <a:spLocks/>
          </p:cNvSpPr>
          <p:nvPr/>
        </p:nvSpPr>
        <p:spPr bwMode="auto">
          <a:xfrm>
            <a:off x="2489200" y="2452688"/>
            <a:ext cx="25400" cy="131762"/>
          </a:xfrm>
          <a:custGeom>
            <a:avLst/>
            <a:gdLst>
              <a:gd name="T0" fmla="*/ 16013 w 46"/>
              <a:gd name="T1" fmla="*/ 0 h 249"/>
              <a:gd name="T2" fmla="*/ 25400 w 46"/>
              <a:gd name="T3" fmla="*/ 130175 h 249"/>
              <a:gd name="T4" fmla="*/ 16565 w 46"/>
              <a:gd name="T5" fmla="*/ 130704 h 249"/>
              <a:gd name="T6" fmla="*/ 8835 w 46"/>
              <a:gd name="T7" fmla="*/ 131762 h 249"/>
              <a:gd name="T8" fmla="*/ 0 w 46"/>
              <a:gd name="T9" fmla="*/ 529 h 249"/>
              <a:gd name="T10" fmla="*/ 8283 w 46"/>
              <a:gd name="T11" fmla="*/ 529 h 249"/>
              <a:gd name="T12" fmla="*/ 16013 w 46"/>
              <a:gd name="T13" fmla="*/ 0 h 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49">
                <a:moveTo>
                  <a:pt x="29" y="0"/>
                </a:moveTo>
                <a:lnTo>
                  <a:pt x="46" y="246"/>
                </a:lnTo>
                <a:lnTo>
                  <a:pt x="30" y="247"/>
                </a:lnTo>
                <a:lnTo>
                  <a:pt x="16" y="249"/>
                </a:lnTo>
                <a:lnTo>
                  <a:pt x="0" y="1"/>
                </a:lnTo>
                <a:lnTo>
                  <a:pt x="15"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6" name="Freeform 697">
            <a:extLst>
              <a:ext uri="{FF2B5EF4-FFF2-40B4-BE49-F238E27FC236}">
                <a16:creationId xmlns:a16="http://schemas.microsoft.com/office/drawing/2014/main" id="{89298664-47F3-584F-9691-859BAB5AC137}"/>
              </a:ext>
            </a:extLst>
          </p:cNvPr>
          <p:cNvSpPr>
            <a:spLocks/>
          </p:cNvSpPr>
          <p:nvPr/>
        </p:nvSpPr>
        <p:spPr bwMode="auto">
          <a:xfrm>
            <a:off x="2498725" y="2584450"/>
            <a:ext cx="15875" cy="7938"/>
          </a:xfrm>
          <a:custGeom>
            <a:avLst/>
            <a:gdLst>
              <a:gd name="T0" fmla="*/ 7408 w 30"/>
              <a:gd name="T1" fmla="*/ 0 h 16"/>
              <a:gd name="T2" fmla="*/ 15875 w 30"/>
              <a:gd name="T3" fmla="*/ 992 h 16"/>
              <a:gd name="T4" fmla="*/ 15346 w 30"/>
              <a:gd name="T5" fmla="*/ 1985 h 16"/>
              <a:gd name="T6" fmla="*/ 15346 w 30"/>
              <a:gd name="T7" fmla="*/ 2977 h 16"/>
              <a:gd name="T8" fmla="*/ 14287 w 30"/>
              <a:gd name="T9" fmla="*/ 4465 h 16"/>
              <a:gd name="T10" fmla="*/ 13229 w 30"/>
              <a:gd name="T11" fmla="*/ 5457 h 16"/>
              <a:gd name="T12" fmla="*/ 12171 w 30"/>
              <a:gd name="T13" fmla="*/ 5954 h 16"/>
              <a:gd name="T14" fmla="*/ 11113 w 30"/>
              <a:gd name="T15" fmla="*/ 6450 h 16"/>
              <a:gd name="T16" fmla="*/ 10054 w 30"/>
              <a:gd name="T17" fmla="*/ 7442 h 16"/>
              <a:gd name="T18" fmla="*/ 8467 w 30"/>
              <a:gd name="T19" fmla="*/ 7938 h 16"/>
              <a:gd name="T20" fmla="*/ 6879 w 30"/>
              <a:gd name="T21" fmla="*/ 7938 h 16"/>
              <a:gd name="T22" fmla="*/ 5821 w 30"/>
              <a:gd name="T23" fmla="*/ 7442 h 16"/>
              <a:gd name="T24" fmla="*/ 4763 w 30"/>
              <a:gd name="T25" fmla="*/ 7442 h 16"/>
              <a:gd name="T26" fmla="*/ 3175 w 30"/>
              <a:gd name="T27" fmla="*/ 6450 h 16"/>
              <a:gd name="T28" fmla="*/ 2117 w 30"/>
              <a:gd name="T29" fmla="*/ 5457 h 16"/>
              <a:gd name="T30" fmla="*/ 1588 w 30"/>
              <a:gd name="T31" fmla="*/ 4465 h 16"/>
              <a:gd name="T32" fmla="*/ 529 w 30"/>
              <a:gd name="T33" fmla="*/ 3473 h 16"/>
              <a:gd name="T34" fmla="*/ 0 w 30"/>
              <a:gd name="T35" fmla="*/ 2481 h 16"/>
              <a:gd name="T36" fmla="*/ 0 w 30"/>
              <a:gd name="T37" fmla="*/ 992 h 16"/>
              <a:gd name="T38" fmla="*/ 0 w 30"/>
              <a:gd name="T39" fmla="*/ 992 h 16"/>
              <a:gd name="T40" fmla="*/ 7408 w 30"/>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6">
                <a:moveTo>
                  <a:pt x="14" y="0"/>
                </a:moveTo>
                <a:lnTo>
                  <a:pt x="30" y="2"/>
                </a:lnTo>
                <a:lnTo>
                  <a:pt x="29" y="4"/>
                </a:lnTo>
                <a:lnTo>
                  <a:pt x="29" y="6"/>
                </a:lnTo>
                <a:lnTo>
                  <a:pt x="27" y="9"/>
                </a:lnTo>
                <a:lnTo>
                  <a:pt x="25" y="11"/>
                </a:lnTo>
                <a:lnTo>
                  <a:pt x="23" y="12"/>
                </a:lnTo>
                <a:lnTo>
                  <a:pt x="21" y="13"/>
                </a:lnTo>
                <a:lnTo>
                  <a:pt x="19" y="15"/>
                </a:lnTo>
                <a:lnTo>
                  <a:pt x="16" y="16"/>
                </a:lnTo>
                <a:lnTo>
                  <a:pt x="13" y="16"/>
                </a:lnTo>
                <a:lnTo>
                  <a:pt x="11" y="15"/>
                </a:lnTo>
                <a:lnTo>
                  <a:pt x="9" y="15"/>
                </a:lnTo>
                <a:lnTo>
                  <a:pt x="6" y="13"/>
                </a:lnTo>
                <a:lnTo>
                  <a:pt x="4" y="11"/>
                </a:lnTo>
                <a:lnTo>
                  <a:pt x="3" y="9"/>
                </a:lnTo>
                <a:lnTo>
                  <a:pt x="1" y="7"/>
                </a:lnTo>
                <a:lnTo>
                  <a:pt x="0" y="5"/>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7" name="Freeform 698">
            <a:extLst>
              <a:ext uri="{FF2B5EF4-FFF2-40B4-BE49-F238E27FC236}">
                <a16:creationId xmlns:a16="http://schemas.microsoft.com/office/drawing/2014/main" id="{CDE7D3C9-D503-5C49-9BA0-648D359F8BE6}"/>
              </a:ext>
            </a:extLst>
          </p:cNvPr>
          <p:cNvSpPr>
            <a:spLocks/>
          </p:cNvSpPr>
          <p:nvPr/>
        </p:nvSpPr>
        <p:spPr bwMode="auto">
          <a:xfrm>
            <a:off x="2498725" y="2289175"/>
            <a:ext cx="34925" cy="295275"/>
          </a:xfrm>
          <a:custGeom>
            <a:avLst/>
            <a:gdLst>
              <a:gd name="T0" fmla="*/ 0 w 67"/>
              <a:gd name="T1" fmla="*/ 293693 h 560"/>
              <a:gd name="T2" fmla="*/ 19808 w 67"/>
              <a:gd name="T3" fmla="*/ 0 h 560"/>
              <a:gd name="T4" fmla="*/ 27106 w 67"/>
              <a:gd name="T5" fmla="*/ 527 h 560"/>
              <a:gd name="T6" fmla="*/ 34925 w 67"/>
              <a:gd name="T7" fmla="*/ 527 h 560"/>
              <a:gd name="T8" fmla="*/ 15638 w 67"/>
              <a:gd name="T9" fmla="*/ 295275 h 560"/>
              <a:gd name="T10" fmla="*/ 7298 w 67"/>
              <a:gd name="T11" fmla="*/ 294220 h 560"/>
              <a:gd name="T12" fmla="*/ 0 w 67"/>
              <a:gd name="T13" fmla="*/ 293693 h 5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560">
                <a:moveTo>
                  <a:pt x="0" y="557"/>
                </a:moveTo>
                <a:lnTo>
                  <a:pt x="38" y="0"/>
                </a:lnTo>
                <a:lnTo>
                  <a:pt x="52" y="1"/>
                </a:lnTo>
                <a:lnTo>
                  <a:pt x="67" y="1"/>
                </a:lnTo>
                <a:lnTo>
                  <a:pt x="30" y="560"/>
                </a:lnTo>
                <a:lnTo>
                  <a:pt x="14" y="558"/>
                </a:lnTo>
                <a:lnTo>
                  <a:pt x="0" y="5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8" name="Freeform 699">
            <a:extLst>
              <a:ext uri="{FF2B5EF4-FFF2-40B4-BE49-F238E27FC236}">
                <a16:creationId xmlns:a16="http://schemas.microsoft.com/office/drawing/2014/main" id="{E588A9D0-230F-B64D-8E5D-E1601F2D7ABC}"/>
              </a:ext>
            </a:extLst>
          </p:cNvPr>
          <p:cNvSpPr>
            <a:spLocks/>
          </p:cNvSpPr>
          <p:nvPr/>
        </p:nvSpPr>
        <p:spPr bwMode="auto">
          <a:xfrm>
            <a:off x="2517775" y="2281238"/>
            <a:ext cx="15875" cy="7937"/>
          </a:xfrm>
          <a:custGeom>
            <a:avLst/>
            <a:gdLst>
              <a:gd name="T0" fmla="*/ 7664 w 29"/>
              <a:gd name="T1" fmla="*/ 7937 h 15"/>
              <a:gd name="T2" fmla="*/ 0 w 29"/>
              <a:gd name="T3" fmla="*/ 7408 h 15"/>
              <a:gd name="T4" fmla="*/ 0 w 29"/>
              <a:gd name="T5" fmla="*/ 5820 h 15"/>
              <a:gd name="T6" fmla="*/ 547 w 29"/>
              <a:gd name="T7" fmla="*/ 4762 h 15"/>
              <a:gd name="T8" fmla="*/ 1095 w 29"/>
              <a:gd name="T9" fmla="*/ 3704 h 15"/>
              <a:gd name="T10" fmla="*/ 1642 w 29"/>
              <a:gd name="T11" fmla="*/ 2117 h 15"/>
              <a:gd name="T12" fmla="*/ 3284 w 29"/>
              <a:gd name="T13" fmla="*/ 1587 h 15"/>
              <a:gd name="T14" fmla="*/ 4379 w 29"/>
              <a:gd name="T15" fmla="*/ 529 h 15"/>
              <a:gd name="T16" fmla="*/ 6022 w 29"/>
              <a:gd name="T17" fmla="*/ 529 h 15"/>
              <a:gd name="T18" fmla="*/ 7116 w 29"/>
              <a:gd name="T19" fmla="*/ 0 h 15"/>
              <a:gd name="T20" fmla="*/ 8211 w 29"/>
              <a:gd name="T21" fmla="*/ 0 h 15"/>
              <a:gd name="T22" fmla="*/ 9853 w 29"/>
              <a:gd name="T23" fmla="*/ 0 h 15"/>
              <a:gd name="T24" fmla="*/ 10948 w 29"/>
              <a:gd name="T25" fmla="*/ 529 h 15"/>
              <a:gd name="T26" fmla="*/ 12043 w 29"/>
              <a:gd name="T27" fmla="*/ 1058 h 15"/>
              <a:gd name="T28" fmla="*/ 13685 w 29"/>
              <a:gd name="T29" fmla="*/ 2117 h 15"/>
              <a:gd name="T30" fmla="*/ 14233 w 29"/>
              <a:gd name="T31" fmla="*/ 3175 h 15"/>
              <a:gd name="T32" fmla="*/ 14780 w 29"/>
              <a:gd name="T33" fmla="*/ 4233 h 15"/>
              <a:gd name="T34" fmla="*/ 15328 w 29"/>
              <a:gd name="T35" fmla="*/ 5291 h 15"/>
              <a:gd name="T36" fmla="*/ 15875 w 29"/>
              <a:gd name="T37" fmla="*/ 6879 h 15"/>
              <a:gd name="T38" fmla="*/ 15875 w 29"/>
              <a:gd name="T39" fmla="*/ 7937 h 15"/>
              <a:gd name="T40" fmla="*/ 7664 w 29"/>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1"/>
                </a:lnTo>
                <a:lnTo>
                  <a:pt x="1" y="9"/>
                </a:lnTo>
                <a:lnTo>
                  <a:pt x="2" y="7"/>
                </a:lnTo>
                <a:lnTo>
                  <a:pt x="3" y="4"/>
                </a:lnTo>
                <a:lnTo>
                  <a:pt x="6" y="3"/>
                </a:lnTo>
                <a:lnTo>
                  <a:pt x="8" y="1"/>
                </a:lnTo>
                <a:lnTo>
                  <a:pt x="11" y="1"/>
                </a:lnTo>
                <a:lnTo>
                  <a:pt x="13" y="0"/>
                </a:lnTo>
                <a:lnTo>
                  <a:pt x="15" y="0"/>
                </a:lnTo>
                <a:lnTo>
                  <a:pt x="18" y="0"/>
                </a:lnTo>
                <a:lnTo>
                  <a:pt x="20" y="1"/>
                </a:lnTo>
                <a:lnTo>
                  <a:pt x="22" y="2"/>
                </a:lnTo>
                <a:lnTo>
                  <a:pt x="25" y="4"/>
                </a:lnTo>
                <a:lnTo>
                  <a:pt x="26" y="6"/>
                </a:lnTo>
                <a:lnTo>
                  <a:pt x="27" y="8"/>
                </a:lnTo>
                <a:lnTo>
                  <a:pt x="28" y="10"/>
                </a:lnTo>
                <a:lnTo>
                  <a:pt x="29" y="13"/>
                </a:lnTo>
                <a:lnTo>
                  <a:pt x="29"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09" name="Freeform 700">
            <a:extLst>
              <a:ext uri="{FF2B5EF4-FFF2-40B4-BE49-F238E27FC236}">
                <a16:creationId xmlns:a16="http://schemas.microsoft.com/office/drawing/2014/main" id="{D2BF9F49-CE75-0C48-B37D-081AC869C672}"/>
              </a:ext>
            </a:extLst>
          </p:cNvPr>
          <p:cNvSpPr>
            <a:spLocks/>
          </p:cNvSpPr>
          <p:nvPr/>
        </p:nvSpPr>
        <p:spPr bwMode="auto">
          <a:xfrm>
            <a:off x="2517775" y="2289175"/>
            <a:ext cx="22225" cy="655638"/>
          </a:xfrm>
          <a:custGeom>
            <a:avLst/>
            <a:gdLst>
              <a:gd name="T0" fmla="*/ 16113 w 40"/>
              <a:gd name="T1" fmla="*/ 0 h 1239"/>
              <a:gd name="T2" fmla="*/ 22225 w 40"/>
              <a:gd name="T3" fmla="*/ 655638 h 1239"/>
              <a:gd name="T4" fmla="*/ 13891 w 40"/>
              <a:gd name="T5" fmla="*/ 655638 h 1239"/>
              <a:gd name="T6" fmla="*/ 6112 w 40"/>
              <a:gd name="T7" fmla="*/ 655638 h 1239"/>
              <a:gd name="T8" fmla="*/ 0 w 40"/>
              <a:gd name="T9" fmla="*/ 0 h 1239"/>
              <a:gd name="T10" fmla="*/ 7779 w 40"/>
              <a:gd name="T11" fmla="*/ 0 h 1239"/>
              <a:gd name="T12" fmla="*/ 16113 w 40"/>
              <a:gd name="T13" fmla="*/ 0 h 12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239">
                <a:moveTo>
                  <a:pt x="29" y="0"/>
                </a:moveTo>
                <a:lnTo>
                  <a:pt x="40" y="1239"/>
                </a:lnTo>
                <a:lnTo>
                  <a:pt x="25" y="1239"/>
                </a:lnTo>
                <a:lnTo>
                  <a:pt x="11" y="1239"/>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0" name="Freeform 701">
            <a:extLst>
              <a:ext uri="{FF2B5EF4-FFF2-40B4-BE49-F238E27FC236}">
                <a16:creationId xmlns:a16="http://schemas.microsoft.com/office/drawing/2014/main" id="{7DDD06CC-A783-5A40-B5E4-55FE062D933C}"/>
              </a:ext>
            </a:extLst>
          </p:cNvPr>
          <p:cNvSpPr>
            <a:spLocks/>
          </p:cNvSpPr>
          <p:nvPr/>
        </p:nvSpPr>
        <p:spPr bwMode="auto">
          <a:xfrm>
            <a:off x="2524125" y="2944813"/>
            <a:ext cx="15875" cy="7937"/>
          </a:xfrm>
          <a:custGeom>
            <a:avLst/>
            <a:gdLst>
              <a:gd name="T0" fmla="*/ 7664 w 29"/>
              <a:gd name="T1" fmla="*/ 0 h 15"/>
              <a:gd name="T2" fmla="*/ 15875 w 29"/>
              <a:gd name="T3" fmla="*/ 529 h 15"/>
              <a:gd name="T4" fmla="*/ 15328 w 29"/>
              <a:gd name="T5" fmla="*/ 1587 h 15"/>
              <a:gd name="T6" fmla="*/ 15328 w 29"/>
              <a:gd name="T7" fmla="*/ 2646 h 15"/>
              <a:gd name="T8" fmla="*/ 14780 w 29"/>
              <a:gd name="T9" fmla="*/ 4233 h 15"/>
              <a:gd name="T10" fmla="*/ 13138 w 29"/>
              <a:gd name="T11" fmla="*/ 5291 h 15"/>
              <a:gd name="T12" fmla="*/ 12591 w 29"/>
              <a:gd name="T13" fmla="*/ 5820 h 15"/>
              <a:gd name="T14" fmla="*/ 11496 w 29"/>
              <a:gd name="T15" fmla="*/ 6350 h 15"/>
              <a:gd name="T16" fmla="*/ 9853 w 29"/>
              <a:gd name="T17" fmla="*/ 7408 h 15"/>
              <a:gd name="T18" fmla="*/ 8759 w 29"/>
              <a:gd name="T19" fmla="*/ 7937 h 15"/>
              <a:gd name="T20" fmla="*/ 7664 w 29"/>
              <a:gd name="T21" fmla="*/ 7937 h 15"/>
              <a:gd name="T22" fmla="*/ 5474 w 29"/>
              <a:gd name="T23" fmla="*/ 7408 h 15"/>
              <a:gd name="T24" fmla="*/ 4379 w 29"/>
              <a:gd name="T25" fmla="*/ 7408 h 15"/>
              <a:gd name="T26" fmla="*/ 2737 w 29"/>
              <a:gd name="T27" fmla="*/ 6350 h 15"/>
              <a:gd name="T28" fmla="*/ 2190 w 29"/>
              <a:gd name="T29" fmla="*/ 5291 h 15"/>
              <a:gd name="T30" fmla="*/ 1095 w 29"/>
              <a:gd name="T31" fmla="*/ 4762 h 15"/>
              <a:gd name="T32" fmla="*/ 547 w 29"/>
              <a:gd name="T33" fmla="*/ 3704 h 15"/>
              <a:gd name="T34" fmla="*/ 0 w 29"/>
              <a:gd name="T35" fmla="*/ 2117 h 15"/>
              <a:gd name="T36" fmla="*/ 0 w 29"/>
              <a:gd name="T37" fmla="*/ 1058 h 15"/>
              <a:gd name="T38" fmla="*/ 0 w 29"/>
              <a:gd name="T39" fmla="*/ 0 h 15"/>
              <a:gd name="T40" fmla="*/ 7664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1"/>
                </a:lnTo>
                <a:lnTo>
                  <a:pt x="28" y="3"/>
                </a:lnTo>
                <a:lnTo>
                  <a:pt x="28" y="5"/>
                </a:lnTo>
                <a:lnTo>
                  <a:pt x="27" y="8"/>
                </a:lnTo>
                <a:lnTo>
                  <a:pt x="24" y="10"/>
                </a:lnTo>
                <a:lnTo>
                  <a:pt x="23" y="11"/>
                </a:lnTo>
                <a:lnTo>
                  <a:pt x="21" y="12"/>
                </a:lnTo>
                <a:lnTo>
                  <a:pt x="18" y="14"/>
                </a:lnTo>
                <a:lnTo>
                  <a:pt x="16" y="15"/>
                </a:lnTo>
                <a:lnTo>
                  <a:pt x="14" y="15"/>
                </a:lnTo>
                <a:lnTo>
                  <a:pt x="10" y="14"/>
                </a:lnTo>
                <a:lnTo>
                  <a:pt x="8" y="14"/>
                </a:lnTo>
                <a:lnTo>
                  <a:pt x="5" y="12"/>
                </a:lnTo>
                <a:lnTo>
                  <a:pt x="4" y="10"/>
                </a:lnTo>
                <a:lnTo>
                  <a:pt x="2" y="9"/>
                </a:lnTo>
                <a:lnTo>
                  <a:pt x="1" y="7"/>
                </a:lnTo>
                <a:lnTo>
                  <a:pt x="0" y="4"/>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1" name="Freeform 702">
            <a:extLst>
              <a:ext uri="{FF2B5EF4-FFF2-40B4-BE49-F238E27FC236}">
                <a16:creationId xmlns:a16="http://schemas.microsoft.com/office/drawing/2014/main" id="{DD89E4A8-9E27-5D41-83D0-2AED3053A03A}"/>
              </a:ext>
            </a:extLst>
          </p:cNvPr>
          <p:cNvSpPr>
            <a:spLocks/>
          </p:cNvSpPr>
          <p:nvPr/>
        </p:nvSpPr>
        <p:spPr bwMode="auto">
          <a:xfrm>
            <a:off x="2524125" y="2016125"/>
            <a:ext cx="52388" cy="928688"/>
          </a:xfrm>
          <a:custGeom>
            <a:avLst/>
            <a:gdLst>
              <a:gd name="T0" fmla="*/ 0 w 99"/>
              <a:gd name="T1" fmla="*/ 928159 h 1756"/>
              <a:gd name="T2" fmla="*/ 36513 w 99"/>
              <a:gd name="T3" fmla="*/ 0 h 1756"/>
              <a:gd name="T4" fmla="*/ 43921 w 99"/>
              <a:gd name="T5" fmla="*/ 529 h 1756"/>
              <a:gd name="T6" fmla="*/ 52388 w 99"/>
              <a:gd name="T7" fmla="*/ 529 h 1756"/>
              <a:gd name="T8" fmla="*/ 15346 w 99"/>
              <a:gd name="T9" fmla="*/ 928688 h 1756"/>
              <a:gd name="T10" fmla="*/ 7408 w 99"/>
              <a:gd name="T11" fmla="*/ 928159 h 1756"/>
              <a:gd name="T12" fmla="*/ 0 w 99"/>
              <a:gd name="T13" fmla="*/ 928159 h 17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756">
                <a:moveTo>
                  <a:pt x="0" y="1755"/>
                </a:moveTo>
                <a:lnTo>
                  <a:pt x="69" y="0"/>
                </a:lnTo>
                <a:lnTo>
                  <a:pt x="83" y="1"/>
                </a:lnTo>
                <a:lnTo>
                  <a:pt x="99" y="1"/>
                </a:lnTo>
                <a:lnTo>
                  <a:pt x="29" y="1756"/>
                </a:lnTo>
                <a:lnTo>
                  <a:pt x="14" y="1755"/>
                </a:lnTo>
                <a:lnTo>
                  <a:pt x="0" y="17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2" name="Freeform 703">
            <a:extLst>
              <a:ext uri="{FF2B5EF4-FFF2-40B4-BE49-F238E27FC236}">
                <a16:creationId xmlns:a16="http://schemas.microsoft.com/office/drawing/2014/main" id="{A0FDB15A-1F3C-C84B-BF5E-1ED3A1CCB20B}"/>
              </a:ext>
            </a:extLst>
          </p:cNvPr>
          <p:cNvSpPr>
            <a:spLocks/>
          </p:cNvSpPr>
          <p:nvPr/>
        </p:nvSpPr>
        <p:spPr bwMode="auto">
          <a:xfrm>
            <a:off x="2560638" y="2008188"/>
            <a:ext cx="15875" cy="7937"/>
          </a:xfrm>
          <a:custGeom>
            <a:avLst/>
            <a:gdLst>
              <a:gd name="T0" fmla="*/ 7408 w 30"/>
              <a:gd name="T1" fmla="*/ 7937 h 15"/>
              <a:gd name="T2" fmla="*/ 0 w 30"/>
              <a:gd name="T3" fmla="*/ 7408 h 15"/>
              <a:gd name="T4" fmla="*/ 0 w 30"/>
              <a:gd name="T5" fmla="*/ 5820 h 15"/>
              <a:gd name="T6" fmla="*/ 529 w 30"/>
              <a:gd name="T7" fmla="*/ 4762 h 15"/>
              <a:gd name="T8" fmla="*/ 1058 w 30"/>
              <a:gd name="T9" fmla="*/ 3704 h 15"/>
              <a:gd name="T10" fmla="*/ 2117 w 30"/>
              <a:gd name="T11" fmla="*/ 2117 h 15"/>
              <a:gd name="T12" fmla="*/ 3175 w 30"/>
              <a:gd name="T13" fmla="*/ 1587 h 15"/>
              <a:gd name="T14" fmla="*/ 4233 w 30"/>
              <a:gd name="T15" fmla="*/ 1058 h 15"/>
              <a:gd name="T16" fmla="*/ 5821 w 30"/>
              <a:gd name="T17" fmla="*/ 529 h 15"/>
              <a:gd name="T18" fmla="*/ 6879 w 30"/>
              <a:gd name="T19" fmla="*/ 0 h 15"/>
              <a:gd name="T20" fmla="*/ 7937 w 30"/>
              <a:gd name="T21" fmla="*/ 0 h 15"/>
              <a:gd name="T22" fmla="*/ 9525 w 30"/>
              <a:gd name="T23" fmla="*/ 0 h 15"/>
              <a:gd name="T24" fmla="*/ 10583 w 30"/>
              <a:gd name="T25" fmla="*/ 529 h 15"/>
              <a:gd name="T26" fmla="*/ 11642 w 30"/>
              <a:gd name="T27" fmla="*/ 1058 h 15"/>
              <a:gd name="T28" fmla="*/ 13229 w 30"/>
              <a:gd name="T29" fmla="*/ 1587 h 15"/>
              <a:gd name="T30" fmla="*/ 13758 w 30"/>
              <a:gd name="T31" fmla="*/ 3175 h 15"/>
              <a:gd name="T32" fmla="*/ 14287 w 30"/>
              <a:gd name="T33" fmla="*/ 4233 h 15"/>
              <a:gd name="T34" fmla="*/ 14817 w 30"/>
              <a:gd name="T35" fmla="*/ 5291 h 15"/>
              <a:gd name="T36" fmla="*/ 15875 w 30"/>
              <a:gd name="T37" fmla="*/ 6879 h 15"/>
              <a:gd name="T38" fmla="*/ 15875 w 30"/>
              <a:gd name="T39" fmla="*/ 7937 h 15"/>
              <a:gd name="T40" fmla="*/ 7408 w 30"/>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4" y="15"/>
                </a:moveTo>
                <a:lnTo>
                  <a:pt x="0" y="14"/>
                </a:lnTo>
                <a:lnTo>
                  <a:pt x="0" y="11"/>
                </a:lnTo>
                <a:lnTo>
                  <a:pt x="1" y="9"/>
                </a:lnTo>
                <a:lnTo>
                  <a:pt x="2" y="7"/>
                </a:lnTo>
                <a:lnTo>
                  <a:pt x="4" y="4"/>
                </a:lnTo>
                <a:lnTo>
                  <a:pt x="6" y="3"/>
                </a:lnTo>
                <a:lnTo>
                  <a:pt x="8" y="2"/>
                </a:lnTo>
                <a:lnTo>
                  <a:pt x="11" y="1"/>
                </a:lnTo>
                <a:lnTo>
                  <a:pt x="13" y="0"/>
                </a:lnTo>
                <a:lnTo>
                  <a:pt x="15" y="0"/>
                </a:lnTo>
                <a:lnTo>
                  <a:pt x="18" y="0"/>
                </a:lnTo>
                <a:lnTo>
                  <a:pt x="20" y="1"/>
                </a:lnTo>
                <a:lnTo>
                  <a:pt x="22" y="2"/>
                </a:lnTo>
                <a:lnTo>
                  <a:pt x="25" y="3"/>
                </a:lnTo>
                <a:lnTo>
                  <a:pt x="26" y="6"/>
                </a:lnTo>
                <a:lnTo>
                  <a:pt x="27" y="8"/>
                </a:lnTo>
                <a:lnTo>
                  <a:pt x="28" y="10"/>
                </a:lnTo>
                <a:lnTo>
                  <a:pt x="30" y="13"/>
                </a:lnTo>
                <a:lnTo>
                  <a:pt x="30" y="15"/>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3" name="Freeform 704">
            <a:extLst>
              <a:ext uri="{FF2B5EF4-FFF2-40B4-BE49-F238E27FC236}">
                <a16:creationId xmlns:a16="http://schemas.microsoft.com/office/drawing/2014/main" id="{C8266F4B-DEDB-DC4B-AF11-0986BA9FC6DD}"/>
              </a:ext>
            </a:extLst>
          </p:cNvPr>
          <p:cNvSpPr>
            <a:spLocks/>
          </p:cNvSpPr>
          <p:nvPr/>
        </p:nvSpPr>
        <p:spPr bwMode="auto">
          <a:xfrm>
            <a:off x="2557463" y="2016125"/>
            <a:ext cx="19050" cy="993775"/>
          </a:xfrm>
          <a:custGeom>
            <a:avLst/>
            <a:gdLst>
              <a:gd name="T0" fmla="*/ 19050 w 36"/>
              <a:gd name="T1" fmla="*/ 0 h 1877"/>
              <a:gd name="T2" fmla="*/ 15875 w 36"/>
              <a:gd name="T3" fmla="*/ 993775 h 1877"/>
              <a:gd name="T4" fmla="*/ 8467 w 36"/>
              <a:gd name="T5" fmla="*/ 993775 h 1877"/>
              <a:gd name="T6" fmla="*/ 0 w 36"/>
              <a:gd name="T7" fmla="*/ 993775 h 1877"/>
              <a:gd name="T8" fmla="*/ 3175 w 36"/>
              <a:gd name="T9" fmla="*/ 0 h 1877"/>
              <a:gd name="T10" fmla="*/ 10583 w 36"/>
              <a:gd name="T11" fmla="*/ 0 h 1877"/>
              <a:gd name="T12" fmla="*/ 19050 w 36"/>
              <a:gd name="T13" fmla="*/ 0 h 1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877">
                <a:moveTo>
                  <a:pt x="36" y="0"/>
                </a:moveTo>
                <a:lnTo>
                  <a:pt x="30" y="1877"/>
                </a:lnTo>
                <a:lnTo>
                  <a:pt x="16" y="1877"/>
                </a:lnTo>
                <a:lnTo>
                  <a:pt x="0" y="1877"/>
                </a:lnTo>
                <a:lnTo>
                  <a:pt x="6" y="0"/>
                </a:lnTo>
                <a:lnTo>
                  <a:pt x="20"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4" name="Freeform 705">
            <a:extLst>
              <a:ext uri="{FF2B5EF4-FFF2-40B4-BE49-F238E27FC236}">
                <a16:creationId xmlns:a16="http://schemas.microsoft.com/office/drawing/2014/main" id="{548FC2EC-6D00-6444-B9FC-8D9E0127270B}"/>
              </a:ext>
            </a:extLst>
          </p:cNvPr>
          <p:cNvSpPr>
            <a:spLocks/>
          </p:cNvSpPr>
          <p:nvPr/>
        </p:nvSpPr>
        <p:spPr bwMode="auto">
          <a:xfrm>
            <a:off x="2557463" y="3009900"/>
            <a:ext cx="15875" cy="7938"/>
          </a:xfrm>
          <a:custGeom>
            <a:avLst/>
            <a:gdLst>
              <a:gd name="T0" fmla="*/ 8467 w 30"/>
              <a:gd name="T1" fmla="*/ 0 h 14"/>
              <a:gd name="T2" fmla="*/ 15875 w 30"/>
              <a:gd name="T3" fmla="*/ 0 h 14"/>
              <a:gd name="T4" fmla="*/ 15875 w 30"/>
              <a:gd name="T5" fmla="*/ 2268 h 14"/>
              <a:gd name="T6" fmla="*/ 14817 w 30"/>
              <a:gd name="T7" fmla="*/ 3402 h 14"/>
              <a:gd name="T8" fmla="*/ 14287 w 30"/>
              <a:gd name="T9" fmla="*/ 5103 h 14"/>
              <a:gd name="T10" fmla="*/ 13758 w 30"/>
              <a:gd name="T11" fmla="*/ 5670 h 14"/>
              <a:gd name="T12" fmla="*/ 12700 w 30"/>
              <a:gd name="T13" fmla="*/ 6804 h 14"/>
              <a:gd name="T14" fmla="*/ 12171 w 30"/>
              <a:gd name="T15" fmla="*/ 7371 h 14"/>
              <a:gd name="T16" fmla="*/ 10583 w 30"/>
              <a:gd name="T17" fmla="*/ 7938 h 14"/>
              <a:gd name="T18" fmla="*/ 8996 w 30"/>
              <a:gd name="T19" fmla="*/ 7938 h 14"/>
              <a:gd name="T20" fmla="*/ 7408 w 30"/>
              <a:gd name="T21" fmla="*/ 7938 h 14"/>
              <a:gd name="T22" fmla="*/ 6350 w 30"/>
              <a:gd name="T23" fmla="*/ 7938 h 14"/>
              <a:gd name="T24" fmla="*/ 5292 w 30"/>
              <a:gd name="T25" fmla="*/ 7371 h 14"/>
              <a:gd name="T26" fmla="*/ 3704 w 30"/>
              <a:gd name="T27" fmla="*/ 6804 h 14"/>
              <a:gd name="T28" fmla="*/ 2646 w 30"/>
              <a:gd name="T29" fmla="*/ 6237 h 14"/>
              <a:gd name="T30" fmla="*/ 2117 w 30"/>
              <a:gd name="T31" fmla="*/ 5103 h 14"/>
              <a:gd name="T32" fmla="*/ 1588 w 30"/>
              <a:gd name="T33" fmla="*/ 3969 h 14"/>
              <a:gd name="T34" fmla="*/ 529 w 30"/>
              <a:gd name="T35" fmla="*/ 2835 h 14"/>
              <a:gd name="T36" fmla="*/ 0 w 30"/>
              <a:gd name="T37" fmla="*/ 567 h 14"/>
              <a:gd name="T38" fmla="*/ 0 w 30"/>
              <a:gd name="T39" fmla="*/ 0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0"/>
                </a:lnTo>
                <a:lnTo>
                  <a:pt x="30" y="4"/>
                </a:lnTo>
                <a:lnTo>
                  <a:pt x="28" y="6"/>
                </a:lnTo>
                <a:lnTo>
                  <a:pt x="27" y="9"/>
                </a:lnTo>
                <a:lnTo>
                  <a:pt x="26" y="10"/>
                </a:lnTo>
                <a:lnTo>
                  <a:pt x="24" y="12"/>
                </a:lnTo>
                <a:lnTo>
                  <a:pt x="23" y="13"/>
                </a:lnTo>
                <a:lnTo>
                  <a:pt x="20" y="14"/>
                </a:lnTo>
                <a:lnTo>
                  <a:pt x="17" y="14"/>
                </a:lnTo>
                <a:lnTo>
                  <a:pt x="14" y="14"/>
                </a:lnTo>
                <a:lnTo>
                  <a:pt x="12" y="14"/>
                </a:lnTo>
                <a:lnTo>
                  <a:pt x="10" y="13"/>
                </a:lnTo>
                <a:lnTo>
                  <a:pt x="7" y="12"/>
                </a:lnTo>
                <a:lnTo>
                  <a:pt x="5" y="11"/>
                </a:lnTo>
                <a:lnTo>
                  <a:pt x="4" y="9"/>
                </a:lnTo>
                <a:lnTo>
                  <a:pt x="3" y="7"/>
                </a:lnTo>
                <a:lnTo>
                  <a:pt x="1" y="5"/>
                </a:lnTo>
                <a:lnTo>
                  <a:pt x="0" y="1"/>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5" name="Freeform 706">
            <a:extLst>
              <a:ext uri="{FF2B5EF4-FFF2-40B4-BE49-F238E27FC236}">
                <a16:creationId xmlns:a16="http://schemas.microsoft.com/office/drawing/2014/main" id="{F47CE615-A46D-0C42-A097-E700F4313E07}"/>
              </a:ext>
            </a:extLst>
          </p:cNvPr>
          <p:cNvSpPr>
            <a:spLocks/>
          </p:cNvSpPr>
          <p:nvPr/>
        </p:nvSpPr>
        <p:spPr bwMode="auto">
          <a:xfrm>
            <a:off x="2557463" y="2146300"/>
            <a:ext cx="58737" cy="863600"/>
          </a:xfrm>
          <a:custGeom>
            <a:avLst/>
            <a:gdLst>
              <a:gd name="T0" fmla="*/ 0 w 111"/>
              <a:gd name="T1" fmla="*/ 863071 h 1631"/>
              <a:gd name="T2" fmla="*/ 43391 w 111"/>
              <a:gd name="T3" fmla="*/ 0 h 1631"/>
              <a:gd name="T4" fmla="*/ 50800 w 111"/>
              <a:gd name="T5" fmla="*/ 0 h 1631"/>
              <a:gd name="T6" fmla="*/ 58737 w 111"/>
              <a:gd name="T7" fmla="*/ 529 h 1631"/>
              <a:gd name="T8" fmla="*/ 15875 w 111"/>
              <a:gd name="T9" fmla="*/ 863600 h 1631"/>
              <a:gd name="T10" fmla="*/ 8467 w 111"/>
              <a:gd name="T11" fmla="*/ 863600 h 1631"/>
              <a:gd name="T12" fmla="*/ 0 w 111"/>
              <a:gd name="T13" fmla="*/ 863071 h 16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 h="1631">
                <a:moveTo>
                  <a:pt x="0" y="1630"/>
                </a:moveTo>
                <a:lnTo>
                  <a:pt x="82" y="0"/>
                </a:lnTo>
                <a:lnTo>
                  <a:pt x="96" y="0"/>
                </a:lnTo>
                <a:lnTo>
                  <a:pt x="111" y="1"/>
                </a:lnTo>
                <a:lnTo>
                  <a:pt x="30" y="1631"/>
                </a:lnTo>
                <a:lnTo>
                  <a:pt x="16" y="1631"/>
                </a:lnTo>
                <a:lnTo>
                  <a:pt x="0" y="16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6" name="Freeform 707">
            <a:extLst>
              <a:ext uri="{FF2B5EF4-FFF2-40B4-BE49-F238E27FC236}">
                <a16:creationId xmlns:a16="http://schemas.microsoft.com/office/drawing/2014/main" id="{794A43FD-0026-1A43-AFCF-D7891EB65D8C}"/>
              </a:ext>
            </a:extLst>
          </p:cNvPr>
          <p:cNvSpPr>
            <a:spLocks/>
          </p:cNvSpPr>
          <p:nvPr/>
        </p:nvSpPr>
        <p:spPr bwMode="auto">
          <a:xfrm>
            <a:off x="2600325" y="2139950"/>
            <a:ext cx="15875" cy="6350"/>
          </a:xfrm>
          <a:custGeom>
            <a:avLst/>
            <a:gdLst>
              <a:gd name="T0" fmla="*/ 7664 w 29"/>
              <a:gd name="T1" fmla="*/ 6350 h 14"/>
              <a:gd name="T2" fmla="*/ 0 w 29"/>
              <a:gd name="T3" fmla="*/ 6350 h 14"/>
              <a:gd name="T4" fmla="*/ 0 w 29"/>
              <a:gd name="T5" fmla="*/ 4989 h 14"/>
              <a:gd name="T6" fmla="*/ 547 w 29"/>
              <a:gd name="T7" fmla="*/ 3629 h 14"/>
              <a:gd name="T8" fmla="*/ 1095 w 29"/>
              <a:gd name="T9" fmla="*/ 2721 h 14"/>
              <a:gd name="T10" fmla="*/ 1642 w 29"/>
              <a:gd name="T11" fmla="*/ 2268 h 14"/>
              <a:gd name="T12" fmla="*/ 2737 w 29"/>
              <a:gd name="T13" fmla="*/ 907 h 14"/>
              <a:gd name="T14" fmla="*/ 3832 w 29"/>
              <a:gd name="T15" fmla="*/ 454 h 14"/>
              <a:gd name="T16" fmla="*/ 4927 w 29"/>
              <a:gd name="T17" fmla="*/ 0 h 14"/>
              <a:gd name="T18" fmla="*/ 6569 w 29"/>
              <a:gd name="T19" fmla="*/ 0 h 14"/>
              <a:gd name="T20" fmla="*/ 8211 w 29"/>
              <a:gd name="T21" fmla="*/ 0 h 14"/>
              <a:gd name="T22" fmla="*/ 9306 w 29"/>
              <a:gd name="T23" fmla="*/ 0 h 14"/>
              <a:gd name="T24" fmla="*/ 10948 w 29"/>
              <a:gd name="T25" fmla="*/ 454 h 14"/>
              <a:gd name="T26" fmla="*/ 12043 w 29"/>
              <a:gd name="T27" fmla="*/ 907 h 14"/>
              <a:gd name="T28" fmla="*/ 13138 w 29"/>
              <a:gd name="T29" fmla="*/ 1814 h 14"/>
              <a:gd name="T30" fmla="*/ 13685 w 29"/>
              <a:gd name="T31" fmla="*/ 2721 h 14"/>
              <a:gd name="T32" fmla="*/ 14780 w 29"/>
              <a:gd name="T33" fmla="*/ 3175 h 14"/>
              <a:gd name="T34" fmla="*/ 15328 w 29"/>
              <a:gd name="T35" fmla="*/ 4536 h 14"/>
              <a:gd name="T36" fmla="*/ 15875 w 29"/>
              <a:gd name="T37" fmla="*/ 5896 h 14"/>
              <a:gd name="T38" fmla="*/ 15875 w 29"/>
              <a:gd name="T39" fmla="*/ 6350 h 14"/>
              <a:gd name="T40" fmla="*/ 7664 w 29"/>
              <a:gd name="T41" fmla="*/ 635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4" y="14"/>
                </a:moveTo>
                <a:lnTo>
                  <a:pt x="0" y="14"/>
                </a:lnTo>
                <a:lnTo>
                  <a:pt x="0" y="11"/>
                </a:lnTo>
                <a:lnTo>
                  <a:pt x="1" y="8"/>
                </a:lnTo>
                <a:lnTo>
                  <a:pt x="2" y="6"/>
                </a:lnTo>
                <a:lnTo>
                  <a:pt x="3" y="5"/>
                </a:lnTo>
                <a:lnTo>
                  <a:pt x="5" y="2"/>
                </a:lnTo>
                <a:lnTo>
                  <a:pt x="7" y="1"/>
                </a:lnTo>
                <a:lnTo>
                  <a:pt x="9" y="0"/>
                </a:lnTo>
                <a:lnTo>
                  <a:pt x="12" y="0"/>
                </a:lnTo>
                <a:lnTo>
                  <a:pt x="15" y="0"/>
                </a:lnTo>
                <a:lnTo>
                  <a:pt x="17" y="0"/>
                </a:lnTo>
                <a:lnTo>
                  <a:pt x="20" y="1"/>
                </a:lnTo>
                <a:lnTo>
                  <a:pt x="22" y="2"/>
                </a:lnTo>
                <a:lnTo>
                  <a:pt x="24" y="4"/>
                </a:lnTo>
                <a:lnTo>
                  <a:pt x="25" y="6"/>
                </a:lnTo>
                <a:lnTo>
                  <a:pt x="27" y="7"/>
                </a:lnTo>
                <a:lnTo>
                  <a:pt x="28" y="10"/>
                </a:lnTo>
                <a:lnTo>
                  <a:pt x="29" y="13"/>
                </a:lnTo>
                <a:lnTo>
                  <a:pt x="29" y="14"/>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7" name="Freeform 708">
            <a:extLst>
              <a:ext uri="{FF2B5EF4-FFF2-40B4-BE49-F238E27FC236}">
                <a16:creationId xmlns:a16="http://schemas.microsoft.com/office/drawing/2014/main" id="{61A52252-9393-B34E-A6A7-5CCAE4AC3B9C}"/>
              </a:ext>
            </a:extLst>
          </p:cNvPr>
          <p:cNvSpPr>
            <a:spLocks/>
          </p:cNvSpPr>
          <p:nvPr/>
        </p:nvSpPr>
        <p:spPr bwMode="auto">
          <a:xfrm>
            <a:off x="2600325" y="2146300"/>
            <a:ext cx="15875" cy="738188"/>
          </a:xfrm>
          <a:custGeom>
            <a:avLst/>
            <a:gdLst>
              <a:gd name="T0" fmla="*/ 15875 w 29"/>
              <a:gd name="T1" fmla="*/ 0 h 1394"/>
              <a:gd name="T2" fmla="*/ 15875 w 29"/>
              <a:gd name="T3" fmla="*/ 738188 h 1394"/>
              <a:gd name="T4" fmla="*/ 7664 w 29"/>
              <a:gd name="T5" fmla="*/ 738188 h 1394"/>
              <a:gd name="T6" fmla="*/ 0 w 29"/>
              <a:gd name="T7" fmla="*/ 738188 h 1394"/>
              <a:gd name="T8" fmla="*/ 0 w 29"/>
              <a:gd name="T9" fmla="*/ 0 h 1394"/>
              <a:gd name="T10" fmla="*/ 7664 w 29"/>
              <a:gd name="T11" fmla="*/ 0 h 1394"/>
              <a:gd name="T12" fmla="*/ 15875 w 29"/>
              <a:gd name="T13" fmla="*/ 0 h 13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394">
                <a:moveTo>
                  <a:pt x="29" y="0"/>
                </a:moveTo>
                <a:lnTo>
                  <a:pt x="29" y="1394"/>
                </a:lnTo>
                <a:lnTo>
                  <a:pt x="14" y="1394"/>
                </a:lnTo>
                <a:lnTo>
                  <a:pt x="0" y="1394"/>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8" name="Freeform 709">
            <a:extLst>
              <a:ext uri="{FF2B5EF4-FFF2-40B4-BE49-F238E27FC236}">
                <a16:creationId xmlns:a16="http://schemas.microsoft.com/office/drawing/2014/main" id="{70BEE3DA-338D-764B-B773-4BED51E66D96}"/>
              </a:ext>
            </a:extLst>
          </p:cNvPr>
          <p:cNvSpPr>
            <a:spLocks/>
          </p:cNvSpPr>
          <p:nvPr/>
        </p:nvSpPr>
        <p:spPr bwMode="auto">
          <a:xfrm>
            <a:off x="2600325" y="2884488"/>
            <a:ext cx="15875" cy="7937"/>
          </a:xfrm>
          <a:custGeom>
            <a:avLst/>
            <a:gdLst>
              <a:gd name="T0" fmla="*/ 7664 w 29"/>
              <a:gd name="T1" fmla="*/ 0 h 16"/>
              <a:gd name="T2" fmla="*/ 15875 w 29"/>
              <a:gd name="T3" fmla="*/ 992 h 16"/>
              <a:gd name="T4" fmla="*/ 15328 w 29"/>
              <a:gd name="T5" fmla="*/ 1984 h 16"/>
              <a:gd name="T6" fmla="*/ 15328 w 29"/>
              <a:gd name="T7" fmla="*/ 2976 h 16"/>
              <a:gd name="T8" fmla="*/ 14780 w 29"/>
              <a:gd name="T9" fmla="*/ 4465 h 16"/>
              <a:gd name="T10" fmla="*/ 13138 w 29"/>
              <a:gd name="T11" fmla="*/ 5457 h 16"/>
              <a:gd name="T12" fmla="*/ 12591 w 29"/>
              <a:gd name="T13" fmla="*/ 5953 h 16"/>
              <a:gd name="T14" fmla="*/ 11496 w 29"/>
              <a:gd name="T15" fmla="*/ 7441 h 16"/>
              <a:gd name="T16" fmla="*/ 9853 w 29"/>
              <a:gd name="T17" fmla="*/ 7441 h 16"/>
              <a:gd name="T18" fmla="*/ 8759 w 29"/>
              <a:gd name="T19" fmla="*/ 7937 h 16"/>
              <a:gd name="T20" fmla="*/ 6569 w 29"/>
              <a:gd name="T21" fmla="*/ 7937 h 16"/>
              <a:gd name="T22" fmla="*/ 5474 w 29"/>
              <a:gd name="T23" fmla="*/ 7937 h 16"/>
              <a:gd name="T24" fmla="*/ 4379 w 29"/>
              <a:gd name="T25" fmla="*/ 7441 h 16"/>
              <a:gd name="T26" fmla="*/ 2737 w 29"/>
              <a:gd name="T27" fmla="*/ 6449 h 16"/>
              <a:gd name="T28" fmla="*/ 2190 w 29"/>
              <a:gd name="T29" fmla="*/ 5953 h 16"/>
              <a:gd name="T30" fmla="*/ 1095 w 29"/>
              <a:gd name="T31" fmla="*/ 4961 h 16"/>
              <a:gd name="T32" fmla="*/ 547 w 29"/>
              <a:gd name="T33" fmla="*/ 3472 h 16"/>
              <a:gd name="T34" fmla="*/ 0 w 29"/>
              <a:gd name="T35" fmla="*/ 2480 h 16"/>
              <a:gd name="T36" fmla="*/ 0 w 29"/>
              <a:gd name="T37" fmla="*/ 1488 h 16"/>
              <a:gd name="T38" fmla="*/ 0 w 29"/>
              <a:gd name="T39" fmla="*/ 0 h 16"/>
              <a:gd name="T40" fmla="*/ 7664 w 29"/>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0"/>
                </a:moveTo>
                <a:lnTo>
                  <a:pt x="29" y="2"/>
                </a:lnTo>
                <a:lnTo>
                  <a:pt x="28" y="4"/>
                </a:lnTo>
                <a:lnTo>
                  <a:pt x="28" y="6"/>
                </a:lnTo>
                <a:lnTo>
                  <a:pt x="27" y="9"/>
                </a:lnTo>
                <a:lnTo>
                  <a:pt x="24" y="11"/>
                </a:lnTo>
                <a:lnTo>
                  <a:pt x="23" y="12"/>
                </a:lnTo>
                <a:lnTo>
                  <a:pt x="21" y="15"/>
                </a:lnTo>
                <a:lnTo>
                  <a:pt x="18" y="15"/>
                </a:lnTo>
                <a:lnTo>
                  <a:pt x="16" y="16"/>
                </a:lnTo>
                <a:lnTo>
                  <a:pt x="12" y="16"/>
                </a:lnTo>
                <a:lnTo>
                  <a:pt x="10" y="16"/>
                </a:lnTo>
                <a:lnTo>
                  <a:pt x="8" y="15"/>
                </a:lnTo>
                <a:lnTo>
                  <a:pt x="5" y="13"/>
                </a:lnTo>
                <a:lnTo>
                  <a:pt x="4" y="12"/>
                </a:lnTo>
                <a:lnTo>
                  <a:pt x="2" y="10"/>
                </a:lnTo>
                <a:lnTo>
                  <a:pt x="1" y="7"/>
                </a:lnTo>
                <a:lnTo>
                  <a:pt x="0" y="5"/>
                </a:lnTo>
                <a:lnTo>
                  <a:pt x="0" y="3"/>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19" name="Freeform 710">
            <a:extLst>
              <a:ext uri="{FF2B5EF4-FFF2-40B4-BE49-F238E27FC236}">
                <a16:creationId xmlns:a16="http://schemas.microsoft.com/office/drawing/2014/main" id="{800DC65E-0BFC-5B48-A84E-FD86F8AA2D97}"/>
              </a:ext>
            </a:extLst>
          </p:cNvPr>
          <p:cNvSpPr>
            <a:spLocks/>
          </p:cNvSpPr>
          <p:nvPr/>
        </p:nvSpPr>
        <p:spPr bwMode="auto">
          <a:xfrm>
            <a:off x="2600325" y="2354263"/>
            <a:ext cx="44450" cy="531812"/>
          </a:xfrm>
          <a:custGeom>
            <a:avLst/>
            <a:gdLst>
              <a:gd name="T0" fmla="*/ 0 w 82"/>
              <a:gd name="T1" fmla="*/ 530753 h 1004"/>
              <a:gd name="T2" fmla="*/ 28730 w 82"/>
              <a:gd name="T3" fmla="*/ 0 h 1004"/>
              <a:gd name="T4" fmla="*/ 36861 w 82"/>
              <a:gd name="T5" fmla="*/ 0 h 1004"/>
              <a:gd name="T6" fmla="*/ 44450 w 82"/>
              <a:gd name="T7" fmla="*/ 530 h 1004"/>
              <a:gd name="T8" fmla="*/ 15720 w 82"/>
              <a:gd name="T9" fmla="*/ 531812 h 1004"/>
              <a:gd name="T10" fmla="*/ 7589 w 82"/>
              <a:gd name="T11" fmla="*/ 530753 h 1004"/>
              <a:gd name="T12" fmla="*/ 0 w 82"/>
              <a:gd name="T13" fmla="*/ 530753 h 10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1004">
                <a:moveTo>
                  <a:pt x="0" y="1002"/>
                </a:moveTo>
                <a:lnTo>
                  <a:pt x="53" y="0"/>
                </a:lnTo>
                <a:lnTo>
                  <a:pt x="68" y="0"/>
                </a:lnTo>
                <a:lnTo>
                  <a:pt x="82" y="1"/>
                </a:lnTo>
                <a:lnTo>
                  <a:pt x="29" y="1004"/>
                </a:lnTo>
                <a:lnTo>
                  <a:pt x="14" y="1002"/>
                </a:lnTo>
                <a:lnTo>
                  <a:pt x="0" y="10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0" name="Freeform 711">
            <a:extLst>
              <a:ext uri="{FF2B5EF4-FFF2-40B4-BE49-F238E27FC236}">
                <a16:creationId xmlns:a16="http://schemas.microsoft.com/office/drawing/2014/main" id="{FCC2F65F-306D-5549-98D8-6313EE4DB19A}"/>
              </a:ext>
            </a:extLst>
          </p:cNvPr>
          <p:cNvSpPr>
            <a:spLocks/>
          </p:cNvSpPr>
          <p:nvPr/>
        </p:nvSpPr>
        <p:spPr bwMode="auto">
          <a:xfrm>
            <a:off x="2628900" y="2346325"/>
            <a:ext cx="15875" cy="7938"/>
          </a:xfrm>
          <a:custGeom>
            <a:avLst/>
            <a:gdLst>
              <a:gd name="T0" fmla="*/ 8211 w 29"/>
              <a:gd name="T1" fmla="*/ 7938 h 15"/>
              <a:gd name="T2" fmla="*/ 0 w 29"/>
              <a:gd name="T3" fmla="*/ 7938 h 15"/>
              <a:gd name="T4" fmla="*/ 0 w 29"/>
              <a:gd name="T5" fmla="*/ 6350 h 15"/>
              <a:gd name="T6" fmla="*/ 547 w 29"/>
              <a:gd name="T7" fmla="*/ 4763 h 15"/>
              <a:gd name="T8" fmla="*/ 1095 w 29"/>
              <a:gd name="T9" fmla="*/ 3704 h 15"/>
              <a:gd name="T10" fmla="*/ 1642 w 29"/>
              <a:gd name="T11" fmla="*/ 2646 h 15"/>
              <a:gd name="T12" fmla="*/ 2737 w 29"/>
              <a:gd name="T13" fmla="*/ 1588 h 15"/>
              <a:gd name="T14" fmla="*/ 4379 w 29"/>
              <a:gd name="T15" fmla="*/ 1058 h 15"/>
              <a:gd name="T16" fmla="*/ 5474 w 29"/>
              <a:gd name="T17" fmla="*/ 0 h 15"/>
              <a:gd name="T18" fmla="*/ 7116 w 29"/>
              <a:gd name="T19" fmla="*/ 0 h 15"/>
              <a:gd name="T20" fmla="*/ 8211 w 29"/>
              <a:gd name="T21" fmla="*/ 0 h 15"/>
              <a:gd name="T22" fmla="*/ 9306 w 29"/>
              <a:gd name="T23" fmla="*/ 0 h 15"/>
              <a:gd name="T24" fmla="*/ 11496 w 29"/>
              <a:gd name="T25" fmla="*/ 1058 h 15"/>
              <a:gd name="T26" fmla="*/ 12043 w 29"/>
              <a:gd name="T27" fmla="*/ 1588 h 15"/>
              <a:gd name="T28" fmla="*/ 13138 w 29"/>
              <a:gd name="T29" fmla="*/ 2117 h 15"/>
              <a:gd name="T30" fmla="*/ 14780 w 29"/>
              <a:gd name="T31" fmla="*/ 3175 h 15"/>
              <a:gd name="T32" fmla="*/ 15328 w 29"/>
              <a:gd name="T33" fmla="*/ 4763 h 15"/>
              <a:gd name="T34" fmla="*/ 15875 w 29"/>
              <a:gd name="T35" fmla="*/ 5821 h 15"/>
              <a:gd name="T36" fmla="*/ 15875 w 29"/>
              <a:gd name="T37" fmla="*/ 6880 h 15"/>
              <a:gd name="T38" fmla="*/ 15875 w 29"/>
              <a:gd name="T39" fmla="*/ 7938 h 15"/>
              <a:gd name="T40" fmla="*/ 8211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5" y="15"/>
                </a:moveTo>
                <a:lnTo>
                  <a:pt x="0" y="15"/>
                </a:lnTo>
                <a:lnTo>
                  <a:pt x="0" y="12"/>
                </a:lnTo>
                <a:lnTo>
                  <a:pt x="1" y="9"/>
                </a:lnTo>
                <a:lnTo>
                  <a:pt x="2" y="7"/>
                </a:lnTo>
                <a:lnTo>
                  <a:pt x="3" y="5"/>
                </a:lnTo>
                <a:lnTo>
                  <a:pt x="5" y="3"/>
                </a:lnTo>
                <a:lnTo>
                  <a:pt x="8" y="2"/>
                </a:lnTo>
                <a:lnTo>
                  <a:pt x="10" y="0"/>
                </a:lnTo>
                <a:lnTo>
                  <a:pt x="13" y="0"/>
                </a:lnTo>
                <a:lnTo>
                  <a:pt x="15" y="0"/>
                </a:lnTo>
                <a:lnTo>
                  <a:pt x="17" y="0"/>
                </a:lnTo>
                <a:lnTo>
                  <a:pt x="21" y="2"/>
                </a:lnTo>
                <a:lnTo>
                  <a:pt x="22" y="3"/>
                </a:lnTo>
                <a:lnTo>
                  <a:pt x="24" y="4"/>
                </a:lnTo>
                <a:lnTo>
                  <a:pt x="27" y="6"/>
                </a:lnTo>
                <a:lnTo>
                  <a:pt x="28" y="9"/>
                </a:lnTo>
                <a:lnTo>
                  <a:pt x="29" y="11"/>
                </a:lnTo>
                <a:lnTo>
                  <a:pt x="29" y="13"/>
                </a:lnTo>
                <a:lnTo>
                  <a:pt x="29" y="15"/>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1" name="Freeform 712">
            <a:extLst>
              <a:ext uri="{FF2B5EF4-FFF2-40B4-BE49-F238E27FC236}">
                <a16:creationId xmlns:a16="http://schemas.microsoft.com/office/drawing/2014/main" id="{7256962E-F50C-6346-81DC-DE73E5F4FE7F}"/>
              </a:ext>
            </a:extLst>
          </p:cNvPr>
          <p:cNvSpPr>
            <a:spLocks/>
          </p:cNvSpPr>
          <p:nvPr/>
        </p:nvSpPr>
        <p:spPr bwMode="auto">
          <a:xfrm>
            <a:off x="2628900" y="2354263"/>
            <a:ext cx="26988" cy="352425"/>
          </a:xfrm>
          <a:custGeom>
            <a:avLst/>
            <a:gdLst>
              <a:gd name="T0" fmla="*/ 15653 w 50"/>
              <a:gd name="T1" fmla="*/ 0 h 665"/>
              <a:gd name="T2" fmla="*/ 26988 w 50"/>
              <a:gd name="T3" fmla="*/ 351895 h 665"/>
              <a:gd name="T4" fmla="*/ 19431 w 50"/>
              <a:gd name="T5" fmla="*/ 352425 h 665"/>
              <a:gd name="T6" fmla="*/ 11335 w 50"/>
              <a:gd name="T7" fmla="*/ 352425 h 665"/>
              <a:gd name="T8" fmla="*/ 0 w 50"/>
              <a:gd name="T9" fmla="*/ 530 h 665"/>
              <a:gd name="T10" fmla="*/ 8096 w 50"/>
              <a:gd name="T11" fmla="*/ 0 h 665"/>
              <a:gd name="T12" fmla="*/ 15653 w 50"/>
              <a:gd name="T13" fmla="*/ 0 h 6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665">
                <a:moveTo>
                  <a:pt x="29" y="0"/>
                </a:moveTo>
                <a:lnTo>
                  <a:pt x="50" y="664"/>
                </a:lnTo>
                <a:lnTo>
                  <a:pt x="36" y="665"/>
                </a:lnTo>
                <a:lnTo>
                  <a:pt x="21" y="665"/>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2" name="Freeform 713">
            <a:extLst>
              <a:ext uri="{FF2B5EF4-FFF2-40B4-BE49-F238E27FC236}">
                <a16:creationId xmlns:a16="http://schemas.microsoft.com/office/drawing/2014/main" id="{61DE19C4-6439-9647-AE62-6928FD78D2E0}"/>
              </a:ext>
            </a:extLst>
          </p:cNvPr>
          <p:cNvSpPr>
            <a:spLocks/>
          </p:cNvSpPr>
          <p:nvPr/>
        </p:nvSpPr>
        <p:spPr bwMode="auto">
          <a:xfrm>
            <a:off x="2640013" y="2706688"/>
            <a:ext cx="15875" cy="6350"/>
          </a:xfrm>
          <a:custGeom>
            <a:avLst/>
            <a:gdLst>
              <a:gd name="T0" fmla="*/ 8211 w 29"/>
              <a:gd name="T1" fmla="*/ 0 h 14"/>
              <a:gd name="T2" fmla="*/ 15875 w 29"/>
              <a:gd name="T3" fmla="*/ 907 h 14"/>
              <a:gd name="T4" fmla="*/ 15875 w 29"/>
              <a:gd name="T5" fmla="*/ 1814 h 14"/>
              <a:gd name="T6" fmla="*/ 15328 w 29"/>
              <a:gd name="T7" fmla="*/ 2721 h 14"/>
              <a:gd name="T8" fmla="*/ 14780 w 29"/>
              <a:gd name="T9" fmla="*/ 4082 h 14"/>
              <a:gd name="T10" fmla="*/ 14233 w 29"/>
              <a:gd name="T11" fmla="*/ 4536 h 14"/>
              <a:gd name="T12" fmla="*/ 12591 w 29"/>
              <a:gd name="T13" fmla="*/ 5443 h 14"/>
              <a:gd name="T14" fmla="*/ 11496 w 29"/>
              <a:gd name="T15" fmla="*/ 5896 h 14"/>
              <a:gd name="T16" fmla="*/ 10401 w 29"/>
              <a:gd name="T17" fmla="*/ 6350 h 14"/>
              <a:gd name="T18" fmla="*/ 8759 w 29"/>
              <a:gd name="T19" fmla="*/ 6350 h 14"/>
              <a:gd name="T20" fmla="*/ 7664 w 29"/>
              <a:gd name="T21" fmla="*/ 6350 h 14"/>
              <a:gd name="T22" fmla="*/ 6569 w 29"/>
              <a:gd name="T23" fmla="*/ 6350 h 14"/>
              <a:gd name="T24" fmla="*/ 4927 w 29"/>
              <a:gd name="T25" fmla="*/ 5896 h 14"/>
              <a:gd name="T26" fmla="*/ 3832 w 29"/>
              <a:gd name="T27" fmla="*/ 5443 h 14"/>
              <a:gd name="T28" fmla="*/ 2190 w 29"/>
              <a:gd name="T29" fmla="*/ 4989 h 14"/>
              <a:gd name="T30" fmla="*/ 1642 w 29"/>
              <a:gd name="T31" fmla="*/ 4082 h 14"/>
              <a:gd name="T32" fmla="*/ 1095 w 29"/>
              <a:gd name="T33" fmla="*/ 2721 h 14"/>
              <a:gd name="T34" fmla="*/ 547 w 29"/>
              <a:gd name="T35" fmla="*/ 1814 h 14"/>
              <a:gd name="T36" fmla="*/ 0 w 29"/>
              <a:gd name="T37" fmla="*/ 907 h 14"/>
              <a:gd name="T38" fmla="*/ 0 w 29"/>
              <a:gd name="T39" fmla="*/ 0 h 14"/>
              <a:gd name="T40" fmla="*/ 8211 w 29"/>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4">
                <a:moveTo>
                  <a:pt x="15" y="0"/>
                </a:moveTo>
                <a:lnTo>
                  <a:pt x="29" y="2"/>
                </a:lnTo>
                <a:lnTo>
                  <a:pt x="29" y="4"/>
                </a:lnTo>
                <a:lnTo>
                  <a:pt x="28" y="6"/>
                </a:lnTo>
                <a:lnTo>
                  <a:pt x="27" y="9"/>
                </a:lnTo>
                <a:lnTo>
                  <a:pt x="26" y="10"/>
                </a:lnTo>
                <a:lnTo>
                  <a:pt x="23" y="12"/>
                </a:lnTo>
                <a:lnTo>
                  <a:pt x="21" y="13"/>
                </a:lnTo>
                <a:lnTo>
                  <a:pt x="19" y="14"/>
                </a:lnTo>
                <a:lnTo>
                  <a:pt x="16" y="14"/>
                </a:lnTo>
                <a:lnTo>
                  <a:pt x="14" y="14"/>
                </a:lnTo>
                <a:lnTo>
                  <a:pt x="12" y="14"/>
                </a:lnTo>
                <a:lnTo>
                  <a:pt x="9" y="13"/>
                </a:lnTo>
                <a:lnTo>
                  <a:pt x="7" y="12"/>
                </a:lnTo>
                <a:lnTo>
                  <a:pt x="4" y="11"/>
                </a:lnTo>
                <a:lnTo>
                  <a:pt x="3" y="9"/>
                </a:lnTo>
                <a:lnTo>
                  <a:pt x="2" y="6"/>
                </a:lnTo>
                <a:lnTo>
                  <a:pt x="1" y="4"/>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3" name="Freeform 714">
            <a:extLst>
              <a:ext uri="{FF2B5EF4-FFF2-40B4-BE49-F238E27FC236}">
                <a16:creationId xmlns:a16="http://schemas.microsoft.com/office/drawing/2014/main" id="{F2894989-9F35-0E42-B257-1E34574B881A}"/>
              </a:ext>
            </a:extLst>
          </p:cNvPr>
          <p:cNvSpPr>
            <a:spLocks/>
          </p:cNvSpPr>
          <p:nvPr/>
        </p:nvSpPr>
        <p:spPr bwMode="auto">
          <a:xfrm>
            <a:off x="2640013" y="2424113"/>
            <a:ext cx="34925" cy="282575"/>
          </a:xfrm>
          <a:custGeom>
            <a:avLst/>
            <a:gdLst>
              <a:gd name="T0" fmla="*/ 0 w 67"/>
              <a:gd name="T1" fmla="*/ 280988 h 534"/>
              <a:gd name="T2" fmla="*/ 19287 w 67"/>
              <a:gd name="T3" fmla="*/ 0 h 534"/>
              <a:gd name="T4" fmla="*/ 27627 w 67"/>
              <a:gd name="T5" fmla="*/ 529 h 534"/>
              <a:gd name="T6" fmla="*/ 34925 w 67"/>
              <a:gd name="T7" fmla="*/ 1058 h 534"/>
              <a:gd name="T8" fmla="*/ 15117 w 67"/>
              <a:gd name="T9" fmla="*/ 282575 h 534"/>
              <a:gd name="T10" fmla="*/ 7819 w 67"/>
              <a:gd name="T11" fmla="*/ 281517 h 534"/>
              <a:gd name="T12" fmla="*/ 0 w 67"/>
              <a:gd name="T13" fmla="*/ 280988 h 5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534">
                <a:moveTo>
                  <a:pt x="0" y="531"/>
                </a:moveTo>
                <a:lnTo>
                  <a:pt x="37" y="0"/>
                </a:lnTo>
                <a:lnTo>
                  <a:pt x="53" y="1"/>
                </a:lnTo>
                <a:lnTo>
                  <a:pt x="67" y="2"/>
                </a:lnTo>
                <a:lnTo>
                  <a:pt x="29" y="534"/>
                </a:lnTo>
                <a:lnTo>
                  <a:pt x="15" y="532"/>
                </a:lnTo>
                <a:lnTo>
                  <a:pt x="0"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4" name="Freeform 715">
            <a:extLst>
              <a:ext uri="{FF2B5EF4-FFF2-40B4-BE49-F238E27FC236}">
                <a16:creationId xmlns:a16="http://schemas.microsoft.com/office/drawing/2014/main" id="{3E544D45-1F3C-164B-86E6-BEB204A9C30B}"/>
              </a:ext>
            </a:extLst>
          </p:cNvPr>
          <p:cNvSpPr>
            <a:spLocks/>
          </p:cNvSpPr>
          <p:nvPr/>
        </p:nvSpPr>
        <p:spPr bwMode="auto">
          <a:xfrm>
            <a:off x="2659063" y="2417763"/>
            <a:ext cx="15875" cy="7937"/>
          </a:xfrm>
          <a:custGeom>
            <a:avLst/>
            <a:gdLst>
              <a:gd name="T0" fmla="*/ 8467 w 30"/>
              <a:gd name="T1" fmla="*/ 7937 h 14"/>
              <a:gd name="T2" fmla="*/ 0 w 30"/>
              <a:gd name="T3" fmla="*/ 7370 h 14"/>
              <a:gd name="T4" fmla="*/ 0 w 30"/>
              <a:gd name="T5" fmla="*/ 5669 h 14"/>
              <a:gd name="T6" fmla="*/ 1058 w 30"/>
              <a:gd name="T7" fmla="*/ 4535 h 14"/>
              <a:gd name="T8" fmla="*/ 1588 w 30"/>
              <a:gd name="T9" fmla="*/ 3402 h 14"/>
              <a:gd name="T10" fmla="*/ 2646 w 30"/>
              <a:gd name="T11" fmla="*/ 1701 h 14"/>
              <a:gd name="T12" fmla="*/ 3175 w 30"/>
              <a:gd name="T13" fmla="*/ 1134 h 14"/>
              <a:gd name="T14" fmla="*/ 4763 w 30"/>
              <a:gd name="T15" fmla="*/ 567 h 14"/>
              <a:gd name="T16" fmla="*/ 5821 w 30"/>
              <a:gd name="T17" fmla="*/ 0 h 14"/>
              <a:gd name="T18" fmla="*/ 6879 w 30"/>
              <a:gd name="T19" fmla="*/ 0 h 14"/>
              <a:gd name="T20" fmla="*/ 8996 w 30"/>
              <a:gd name="T21" fmla="*/ 0 h 14"/>
              <a:gd name="T22" fmla="*/ 10054 w 30"/>
              <a:gd name="T23" fmla="*/ 0 h 14"/>
              <a:gd name="T24" fmla="*/ 11642 w 30"/>
              <a:gd name="T25" fmla="*/ 567 h 14"/>
              <a:gd name="T26" fmla="*/ 12700 w 30"/>
              <a:gd name="T27" fmla="*/ 1134 h 14"/>
              <a:gd name="T28" fmla="*/ 13229 w 30"/>
              <a:gd name="T29" fmla="*/ 1701 h 14"/>
              <a:gd name="T30" fmla="*/ 14817 w 30"/>
              <a:gd name="T31" fmla="*/ 3402 h 14"/>
              <a:gd name="T32" fmla="*/ 15346 w 30"/>
              <a:gd name="T33" fmla="*/ 4535 h 14"/>
              <a:gd name="T34" fmla="*/ 15875 w 30"/>
              <a:gd name="T35" fmla="*/ 5669 h 14"/>
              <a:gd name="T36" fmla="*/ 15875 w 30"/>
              <a:gd name="T37" fmla="*/ 7370 h 14"/>
              <a:gd name="T38" fmla="*/ 15875 w 30"/>
              <a:gd name="T39" fmla="*/ 7370 h 14"/>
              <a:gd name="T40" fmla="*/ 8467 w 30"/>
              <a:gd name="T41" fmla="*/ 793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14"/>
                </a:moveTo>
                <a:lnTo>
                  <a:pt x="0" y="13"/>
                </a:lnTo>
                <a:lnTo>
                  <a:pt x="0" y="10"/>
                </a:lnTo>
                <a:lnTo>
                  <a:pt x="2" y="8"/>
                </a:lnTo>
                <a:lnTo>
                  <a:pt x="3" y="6"/>
                </a:lnTo>
                <a:lnTo>
                  <a:pt x="5" y="3"/>
                </a:lnTo>
                <a:lnTo>
                  <a:pt x="6" y="2"/>
                </a:lnTo>
                <a:lnTo>
                  <a:pt x="9" y="1"/>
                </a:lnTo>
                <a:lnTo>
                  <a:pt x="11" y="0"/>
                </a:lnTo>
                <a:lnTo>
                  <a:pt x="13" y="0"/>
                </a:lnTo>
                <a:lnTo>
                  <a:pt x="17" y="0"/>
                </a:lnTo>
                <a:lnTo>
                  <a:pt x="19" y="0"/>
                </a:lnTo>
                <a:lnTo>
                  <a:pt x="22" y="1"/>
                </a:lnTo>
                <a:lnTo>
                  <a:pt x="24" y="2"/>
                </a:lnTo>
                <a:lnTo>
                  <a:pt x="25" y="3"/>
                </a:lnTo>
                <a:lnTo>
                  <a:pt x="28" y="6"/>
                </a:lnTo>
                <a:lnTo>
                  <a:pt x="29" y="8"/>
                </a:lnTo>
                <a:lnTo>
                  <a:pt x="30" y="10"/>
                </a:lnTo>
                <a:lnTo>
                  <a:pt x="30" y="13"/>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5" name="Freeform 716">
            <a:extLst>
              <a:ext uri="{FF2B5EF4-FFF2-40B4-BE49-F238E27FC236}">
                <a16:creationId xmlns:a16="http://schemas.microsoft.com/office/drawing/2014/main" id="{335059D8-EE0D-184B-A402-9403A054E25F}"/>
              </a:ext>
            </a:extLst>
          </p:cNvPr>
          <p:cNvSpPr>
            <a:spLocks/>
          </p:cNvSpPr>
          <p:nvPr/>
        </p:nvSpPr>
        <p:spPr bwMode="auto">
          <a:xfrm>
            <a:off x="2659063" y="2424113"/>
            <a:ext cx="36512" cy="211137"/>
          </a:xfrm>
          <a:custGeom>
            <a:avLst/>
            <a:gdLst>
              <a:gd name="T0" fmla="*/ 16108 w 68"/>
              <a:gd name="T1" fmla="*/ 0 h 399"/>
              <a:gd name="T2" fmla="*/ 36512 w 68"/>
              <a:gd name="T3" fmla="*/ 210079 h 399"/>
              <a:gd name="T4" fmla="*/ 28995 w 68"/>
              <a:gd name="T5" fmla="*/ 210608 h 399"/>
              <a:gd name="T6" fmla="*/ 20404 w 68"/>
              <a:gd name="T7" fmla="*/ 211137 h 399"/>
              <a:gd name="T8" fmla="*/ 0 w 68"/>
              <a:gd name="T9" fmla="*/ 1058 h 399"/>
              <a:gd name="T10" fmla="*/ 8591 w 68"/>
              <a:gd name="T11" fmla="*/ 529 h 399"/>
              <a:gd name="T12" fmla="*/ 16108 w 68"/>
              <a:gd name="T13" fmla="*/ 0 h 3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399">
                <a:moveTo>
                  <a:pt x="30" y="0"/>
                </a:moveTo>
                <a:lnTo>
                  <a:pt x="68" y="397"/>
                </a:lnTo>
                <a:lnTo>
                  <a:pt x="54" y="398"/>
                </a:lnTo>
                <a:lnTo>
                  <a:pt x="38" y="399"/>
                </a:lnTo>
                <a:lnTo>
                  <a:pt x="0" y="2"/>
                </a:lnTo>
                <a:lnTo>
                  <a:pt x="16"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6" name="Freeform 717">
            <a:extLst>
              <a:ext uri="{FF2B5EF4-FFF2-40B4-BE49-F238E27FC236}">
                <a16:creationId xmlns:a16="http://schemas.microsoft.com/office/drawing/2014/main" id="{0906FE0E-EAC6-1E4D-9C0B-1AFE1CA4FD4E}"/>
              </a:ext>
            </a:extLst>
          </p:cNvPr>
          <p:cNvSpPr>
            <a:spLocks/>
          </p:cNvSpPr>
          <p:nvPr/>
        </p:nvSpPr>
        <p:spPr bwMode="auto">
          <a:xfrm>
            <a:off x="2679700" y="2635250"/>
            <a:ext cx="15875" cy="7938"/>
          </a:xfrm>
          <a:custGeom>
            <a:avLst/>
            <a:gdLst>
              <a:gd name="T0" fmla="*/ 8467 w 30"/>
              <a:gd name="T1" fmla="*/ 0 h 14"/>
              <a:gd name="T2" fmla="*/ 15875 w 30"/>
              <a:gd name="T3" fmla="*/ 0 h 14"/>
              <a:gd name="T4" fmla="*/ 15875 w 30"/>
              <a:gd name="T5" fmla="*/ 2268 h 14"/>
              <a:gd name="T6" fmla="*/ 14817 w 30"/>
              <a:gd name="T7" fmla="*/ 3402 h 14"/>
              <a:gd name="T8" fmla="*/ 14287 w 30"/>
              <a:gd name="T9" fmla="*/ 4536 h 14"/>
              <a:gd name="T10" fmla="*/ 13758 w 30"/>
              <a:gd name="T11" fmla="*/ 5103 h 14"/>
              <a:gd name="T12" fmla="*/ 12700 w 30"/>
              <a:gd name="T13" fmla="*/ 6804 h 14"/>
              <a:gd name="T14" fmla="*/ 11113 w 30"/>
              <a:gd name="T15" fmla="*/ 7371 h 14"/>
              <a:gd name="T16" fmla="*/ 10054 w 30"/>
              <a:gd name="T17" fmla="*/ 7938 h 14"/>
              <a:gd name="T18" fmla="*/ 8996 w 30"/>
              <a:gd name="T19" fmla="*/ 7938 h 14"/>
              <a:gd name="T20" fmla="*/ 7408 w 30"/>
              <a:gd name="T21" fmla="*/ 7938 h 14"/>
              <a:gd name="T22" fmla="*/ 6350 w 30"/>
              <a:gd name="T23" fmla="*/ 7938 h 14"/>
              <a:gd name="T24" fmla="*/ 5292 w 30"/>
              <a:gd name="T25" fmla="*/ 7371 h 14"/>
              <a:gd name="T26" fmla="*/ 3704 w 30"/>
              <a:gd name="T27" fmla="*/ 6804 h 14"/>
              <a:gd name="T28" fmla="*/ 2646 w 30"/>
              <a:gd name="T29" fmla="*/ 6237 h 14"/>
              <a:gd name="T30" fmla="*/ 2117 w 30"/>
              <a:gd name="T31" fmla="*/ 4536 h 14"/>
              <a:gd name="T32" fmla="*/ 1588 w 30"/>
              <a:gd name="T33" fmla="*/ 3969 h 14"/>
              <a:gd name="T34" fmla="*/ 529 w 30"/>
              <a:gd name="T35" fmla="*/ 2835 h 14"/>
              <a:gd name="T36" fmla="*/ 0 w 30"/>
              <a:gd name="T37" fmla="*/ 1134 h 14"/>
              <a:gd name="T38" fmla="*/ 0 w 30"/>
              <a:gd name="T39" fmla="*/ 567 h 14"/>
              <a:gd name="T40" fmla="*/ 8467 w 30"/>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4">
                <a:moveTo>
                  <a:pt x="16" y="0"/>
                </a:moveTo>
                <a:lnTo>
                  <a:pt x="30" y="0"/>
                </a:lnTo>
                <a:lnTo>
                  <a:pt x="30" y="4"/>
                </a:lnTo>
                <a:lnTo>
                  <a:pt x="28" y="6"/>
                </a:lnTo>
                <a:lnTo>
                  <a:pt x="27" y="8"/>
                </a:lnTo>
                <a:lnTo>
                  <a:pt x="26" y="9"/>
                </a:lnTo>
                <a:lnTo>
                  <a:pt x="24" y="12"/>
                </a:lnTo>
                <a:lnTo>
                  <a:pt x="21" y="13"/>
                </a:lnTo>
                <a:lnTo>
                  <a:pt x="19" y="14"/>
                </a:lnTo>
                <a:lnTo>
                  <a:pt x="17" y="14"/>
                </a:lnTo>
                <a:lnTo>
                  <a:pt x="14" y="14"/>
                </a:lnTo>
                <a:lnTo>
                  <a:pt x="12" y="14"/>
                </a:lnTo>
                <a:lnTo>
                  <a:pt x="10" y="13"/>
                </a:lnTo>
                <a:lnTo>
                  <a:pt x="7" y="12"/>
                </a:lnTo>
                <a:lnTo>
                  <a:pt x="5" y="11"/>
                </a:lnTo>
                <a:lnTo>
                  <a:pt x="4" y="8"/>
                </a:lnTo>
                <a:lnTo>
                  <a:pt x="3" y="7"/>
                </a:lnTo>
                <a:lnTo>
                  <a:pt x="1" y="5"/>
                </a:lnTo>
                <a:lnTo>
                  <a:pt x="0" y="2"/>
                </a:lnTo>
                <a:lnTo>
                  <a:pt x="0" y="1"/>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7" name="Freeform 718">
            <a:extLst>
              <a:ext uri="{FF2B5EF4-FFF2-40B4-BE49-F238E27FC236}">
                <a16:creationId xmlns:a16="http://schemas.microsoft.com/office/drawing/2014/main" id="{4D769A3B-8308-584A-ADD2-E21054D2C53A}"/>
              </a:ext>
            </a:extLst>
          </p:cNvPr>
          <p:cNvSpPr>
            <a:spLocks/>
          </p:cNvSpPr>
          <p:nvPr/>
        </p:nvSpPr>
        <p:spPr bwMode="auto">
          <a:xfrm>
            <a:off x="2679700" y="2438400"/>
            <a:ext cx="23813" cy="196850"/>
          </a:xfrm>
          <a:custGeom>
            <a:avLst/>
            <a:gdLst>
              <a:gd name="T0" fmla="*/ 0 w 46"/>
              <a:gd name="T1" fmla="*/ 196319 h 371"/>
              <a:gd name="T2" fmla="*/ 8800 w 46"/>
              <a:gd name="T3" fmla="*/ 0 h 371"/>
              <a:gd name="T4" fmla="*/ 16048 w 46"/>
              <a:gd name="T5" fmla="*/ 531 h 371"/>
              <a:gd name="T6" fmla="*/ 23813 w 46"/>
              <a:gd name="T7" fmla="*/ 531 h 371"/>
              <a:gd name="T8" fmla="*/ 15530 w 46"/>
              <a:gd name="T9" fmla="*/ 196850 h 371"/>
              <a:gd name="T10" fmla="*/ 8283 w 46"/>
              <a:gd name="T11" fmla="*/ 196850 h 371"/>
              <a:gd name="T12" fmla="*/ 0 w 46"/>
              <a:gd name="T13" fmla="*/ 196319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71">
                <a:moveTo>
                  <a:pt x="0" y="370"/>
                </a:moveTo>
                <a:lnTo>
                  <a:pt x="17" y="0"/>
                </a:lnTo>
                <a:lnTo>
                  <a:pt x="31" y="1"/>
                </a:lnTo>
                <a:lnTo>
                  <a:pt x="46" y="1"/>
                </a:lnTo>
                <a:lnTo>
                  <a:pt x="30" y="371"/>
                </a:lnTo>
                <a:lnTo>
                  <a:pt x="16" y="371"/>
                </a:lnTo>
                <a:lnTo>
                  <a:pt x="0" y="3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8" name="Freeform 719">
            <a:extLst>
              <a:ext uri="{FF2B5EF4-FFF2-40B4-BE49-F238E27FC236}">
                <a16:creationId xmlns:a16="http://schemas.microsoft.com/office/drawing/2014/main" id="{0E159038-BE10-BC41-86CA-5C07BB9F86C4}"/>
              </a:ext>
            </a:extLst>
          </p:cNvPr>
          <p:cNvSpPr>
            <a:spLocks/>
          </p:cNvSpPr>
          <p:nvPr/>
        </p:nvSpPr>
        <p:spPr bwMode="auto">
          <a:xfrm>
            <a:off x="2689225" y="2432050"/>
            <a:ext cx="14288" cy="7938"/>
          </a:xfrm>
          <a:custGeom>
            <a:avLst/>
            <a:gdLst>
              <a:gd name="T0" fmla="*/ 6898 w 29"/>
              <a:gd name="T1" fmla="*/ 7938 h 15"/>
              <a:gd name="T2" fmla="*/ 0 w 29"/>
              <a:gd name="T3" fmla="*/ 7409 h 15"/>
              <a:gd name="T4" fmla="*/ 0 w 29"/>
              <a:gd name="T5" fmla="*/ 5821 h 15"/>
              <a:gd name="T6" fmla="*/ 493 w 29"/>
              <a:gd name="T7" fmla="*/ 4763 h 15"/>
              <a:gd name="T8" fmla="*/ 985 w 29"/>
              <a:gd name="T9" fmla="*/ 3704 h 15"/>
              <a:gd name="T10" fmla="*/ 1478 w 29"/>
              <a:gd name="T11" fmla="*/ 2117 h 15"/>
              <a:gd name="T12" fmla="*/ 2956 w 29"/>
              <a:gd name="T13" fmla="*/ 1588 h 15"/>
              <a:gd name="T14" fmla="*/ 3449 w 29"/>
              <a:gd name="T15" fmla="*/ 1058 h 15"/>
              <a:gd name="T16" fmla="*/ 4434 w 29"/>
              <a:gd name="T17" fmla="*/ 529 h 15"/>
              <a:gd name="T18" fmla="*/ 5420 w 29"/>
              <a:gd name="T19" fmla="*/ 0 h 15"/>
              <a:gd name="T20" fmla="*/ 7390 w 29"/>
              <a:gd name="T21" fmla="*/ 0 h 15"/>
              <a:gd name="T22" fmla="*/ 8376 w 29"/>
              <a:gd name="T23" fmla="*/ 529 h 15"/>
              <a:gd name="T24" fmla="*/ 9854 w 29"/>
              <a:gd name="T25" fmla="*/ 529 h 15"/>
              <a:gd name="T26" fmla="*/ 10839 w 29"/>
              <a:gd name="T27" fmla="*/ 1058 h 15"/>
              <a:gd name="T28" fmla="*/ 11825 w 29"/>
              <a:gd name="T29" fmla="*/ 2117 h 15"/>
              <a:gd name="T30" fmla="*/ 12810 w 29"/>
              <a:gd name="T31" fmla="*/ 3175 h 15"/>
              <a:gd name="T32" fmla="*/ 13303 w 29"/>
              <a:gd name="T33" fmla="*/ 4234 h 15"/>
              <a:gd name="T34" fmla="*/ 13795 w 29"/>
              <a:gd name="T35" fmla="*/ 5292 h 15"/>
              <a:gd name="T36" fmla="*/ 14288 w 29"/>
              <a:gd name="T37" fmla="*/ 6880 h 15"/>
              <a:gd name="T38" fmla="*/ 14288 w 29"/>
              <a:gd name="T39" fmla="*/ 7409 h 15"/>
              <a:gd name="T40" fmla="*/ 6898 w 29"/>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15"/>
                </a:moveTo>
                <a:lnTo>
                  <a:pt x="0" y="14"/>
                </a:lnTo>
                <a:lnTo>
                  <a:pt x="0" y="11"/>
                </a:lnTo>
                <a:lnTo>
                  <a:pt x="1" y="9"/>
                </a:lnTo>
                <a:lnTo>
                  <a:pt x="2" y="7"/>
                </a:lnTo>
                <a:lnTo>
                  <a:pt x="3" y="4"/>
                </a:lnTo>
                <a:lnTo>
                  <a:pt x="6" y="3"/>
                </a:lnTo>
                <a:lnTo>
                  <a:pt x="7" y="2"/>
                </a:lnTo>
                <a:lnTo>
                  <a:pt x="9" y="1"/>
                </a:lnTo>
                <a:lnTo>
                  <a:pt x="11" y="0"/>
                </a:lnTo>
                <a:lnTo>
                  <a:pt x="15" y="0"/>
                </a:lnTo>
                <a:lnTo>
                  <a:pt x="17" y="1"/>
                </a:lnTo>
                <a:lnTo>
                  <a:pt x="20" y="1"/>
                </a:lnTo>
                <a:lnTo>
                  <a:pt x="22" y="2"/>
                </a:lnTo>
                <a:lnTo>
                  <a:pt x="24" y="4"/>
                </a:lnTo>
                <a:lnTo>
                  <a:pt x="26" y="6"/>
                </a:lnTo>
                <a:lnTo>
                  <a:pt x="27" y="8"/>
                </a:lnTo>
                <a:lnTo>
                  <a:pt x="28" y="10"/>
                </a:lnTo>
                <a:lnTo>
                  <a:pt x="29" y="13"/>
                </a:lnTo>
                <a:lnTo>
                  <a:pt x="29"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29" name="Freeform 720">
            <a:extLst>
              <a:ext uri="{FF2B5EF4-FFF2-40B4-BE49-F238E27FC236}">
                <a16:creationId xmlns:a16="http://schemas.microsoft.com/office/drawing/2014/main" id="{5D547E16-6316-1944-8DCB-A44561173FD1}"/>
              </a:ext>
            </a:extLst>
          </p:cNvPr>
          <p:cNvSpPr>
            <a:spLocks/>
          </p:cNvSpPr>
          <p:nvPr/>
        </p:nvSpPr>
        <p:spPr bwMode="auto">
          <a:xfrm>
            <a:off x="2689225" y="2438400"/>
            <a:ext cx="25400" cy="168275"/>
          </a:xfrm>
          <a:custGeom>
            <a:avLst/>
            <a:gdLst>
              <a:gd name="T0" fmla="*/ 14732 w 50"/>
              <a:gd name="T1" fmla="*/ 0 h 318"/>
              <a:gd name="T2" fmla="*/ 25400 w 50"/>
              <a:gd name="T3" fmla="*/ 167746 h 318"/>
              <a:gd name="T4" fmla="*/ 17780 w 50"/>
              <a:gd name="T5" fmla="*/ 167746 h 318"/>
              <a:gd name="T6" fmla="*/ 10668 w 50"/>
              <a:gd name="T7" fmla="*/ 168275 h 318"/>
              <a:gd name="T8" fmla="*/ 0 w 50"/>
              <a:gd name="T9" fmla="*/ 1058 h 318"/>
              <a:gd name="T10" fmla="*/ 7112 w 50"/>
              <a:gd name="T11" fmla="*/ 529 h 318"/>
              <a:gd name="T12" fmla="*/ 14732 w 50"/>
              <a:gd name="T13" fmla="*/ 0 h 3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318">
                <a:moveTo>
                  <a:pt x="29" y="0"/>
                </a:moveTo>
                <a:lnTo>
                  <a:pt x="50" y="317"/>
                </a:lnTo>
                <a:lnTo>
                  <a:pt x="35" y="317"/>
                </a:lnTo>
                <a:lnTo>
                  <a:pt x="21" y="318"/>
                </a:lnTo>
                <a:lnTo>
                  <a:pt x="0" y="2"/>
                </a:lnTo>
                <a:lnTo>
                  <a:pt x="14" y="1"/>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0" name="Freeform 721">
            <a:extLst>
              <a:ext uri="{FF2B5EF4-FFF2-40B4-BE49-F238E27FC236}">
                <a16:creationId xmlns:a16="http://schemas.microsoft.com/office/drawing/2014/main" id="{047E1603-896C-434C-A5F7-4DA2B8270335}"/>
              </a:ext>
            </a:extLst>
          </p:cNvPr>
          <p:cNvSpPr>
            <a:spLocks/>
          </p:cNvSpPr>
          <p:nvPr/>
        </p:nvSpPr>
        <p:spPr bwMode="auto">
          <a:xfrm>
            <a:off x="2700338" y="2606675"/>
            <a:ext cx="14287" cy="7938"/>
          </a:xfrm>
          <a:custGeom>
            <a:avLst/>
            <a:gdLst>
              <a:gd name="T0" fmla="*/ 6897 w 29"/>
              <a:gd name="T1" fmla="*/ 0 h 15"/>
              <a:gd name="T2" fmla="*/ 14287 w 29"/>
              <a:gd name="T3" fmla="*/ 1588 h 15"/>
              <a:gd name="T4" fmla="*/ 13794 w 29"/>
              <a:gd name="T5" fmla="*/ 3175 h 15"/>
              <a:gd name="T6" fmla="*/ 13302 w 29"/>
              <a:gd name="T7" fmla="*/ 4234 h 15"/>
              <a:gd name="T8" fmla="*/ 12809 w 29"/>
              <a:gd name="T9" fmla="*/ 4763 h 15"/>
              <a:gd name="T10" fmla="*/ 11331 w 29"/>
              <a:gd name="T11" fmla="*/ 6350 h 15"/>
              <a:gd name="T12" fmla="*/ 10838 w 29"/>
              <a:gd name="T13" fmla="*/ 6880 h 15"/>
              <a:gd name="T14" fmla="*/ 9853 w 29"/>
              <a:gd name="T15" fmla="*/ 7409 h 15"/>
              <a:gd name="T16" fmla="*/ 8868 w 29"/>
              <a:gd name="T17" fmla="*/ 7938 h 15"/>
              <a:gd name="T18" fmla="*/ 6897 w 29"/>
              <a:gd name="T19" fmla="*/ 7938 h 15"/>
              <a:gd name="T20" fmla="*/ 5912 w 29"/>
              <a:gd name="T21" fmla="*/ 7938 h 15"/>
              <a:gd name="T22" fmla="*/ 4434 w 29"/>
              <a:gd name="T23" fmla="*/ 7409 h 15"/>
              <a:gd name="T24" fmla="*/ 3449 w 29"/>
              <a:gd name="T25" fmla="*/ 6880 h 15"/>
              <a:gd name="T26" fmla="*/ 2463 w 29"/>
              <a:gd name="T27" fmla="*/ 6350 h 15"/>
              <a:gd name="T28" fmla="*/ 1478 w 29"/>
              <a:gd name="T29" fmla="*/ 4763 h 15"/>
              <a:gd name="T30" fmla="*/ 985 w 29"/>
              <a:gd name="T31" fmla="*/ 4234 h 15"/>
              <a:gd name="T32" fmla="*/ 493 w 29"/>
              <a:gd name="T33" fmla="*/ 3175 h 15"/>
              <a:gd name="T34" fmla="*/ 0 w 29"/>
              <a:gd name="T35" fmla="*/ 1588 h 15"/>
              <a:gd name="T36" fmla="*/ 0 w 29"/>
              <a:gd name="T37" fmla="*/ 529 h 15"/>
              <a:gd name="T38" fmla="*/ 6897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4" y="0"/>
                </a:moveTo>
                <a:lnTo>
                  <a:pt x="29" y="3"/>
                </a:lnTo>
                <a:lnTo>
                  <a:pt x="28" y="6"/>
                </a:lnTo>
                <a:lnTo>
                  <a:pt x="27" y="8"/>
                </a:lnTo>
                <a:lnTo>
                  <a:pt x="26" y="9"/>
                </a:lnTo>
                <a:lnTo>
                  <a:pt x="23" y="12"/>
                </a:lnTo>
                <a:lnTo>
                  <a:pt x="22" y="13"/>
                </a:lnTo>
                <a:lnTo>
                  <a:pt x="20" y="14"/>
                </a:lnTo>
                <a:lnTo>
                  <a:pt x="18" y="15"/>
                </a:lnTo>
                <a:lnTo>
                  <a:pt x="14" y="15"/>
                </a:lnTo>
                <a:lnTo>
                  <a:pt x="12" y="15"/>
                </a:lnTo>
                <a:lnTo>
                  <a:pt x="9" y="14"/>
                </a:lnTo>
                <a:lnTo>
                  <a:pt x="7" y="13"/>
                </a:lnTo>
                <a:lnTo>
                  <a:pt x="5" y="12"/>
                </a:lnTo>
                <a:lnTo>
                  <a:pt x="3" y="9"/>
                </a:lnTo>
                <a:lnTo>
                  <a:pt x="2" y="8"/>
                </a:lnTo>
                <a:lnTo>
                  <a:pt x="1" y="6"/>
                </a:lnTo>
                <a:lnTo>
                  <a:pt x="0" y="3"/>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1" name="Freeform 722">
            <a:extLst>
              <a:ext uri="{FF2B5EF4-FFF2-40B4-BE49-F238E27FC236}">
                <a16:creationId xmlns:a16="http://schemas.microsoft.com/office/drawing/2014/main" id="{78038C30-2D9A-6B4F-BF54-E8E1D4437902}"/>
              </a:ext>
            </a:extLst>
          </p:cNvPr>
          <p:cNvSpPr>
            <a:spLocks/>
          </p:cNvSpPr>
          <p:nvPr/>
        </p:nvSpPr>
        <p:spPr bwMode="auto">
          <a:xfrm>
            <a:off x="2700338" y="2460625"/>
            <a:ext cx="41275" cy="147638"/>
          </a:xfrm>
          <a:custGeom>
            <a:avLst/>
            <a:gdLst>
              <a:gd name="T0" fmla="*/ 0 w 78"/>
              <a:gd name="T1" fmla="*/ 144463 h 279"/>
              <a:gd name="T2" fmla="*/ 25400 w 78"/>
              <a:gd name="T3" fmla="*/ 0 h 279"/>
              <a:gd name="T4" fmla="*/ 32808 w 78"/>
              <a:gd name="T5" fmla="*/ 1058 h 279"/>
              <a:gd name="T6" fmla="*/ 41275 w 78"/>
              <a:gd name="T7" fmla="*/ 2646 h 279"/>
              <a:gd name="T8" fmla="*/ 15346 w 78"/>
              <a:gd name="T9" fmla="*/ 147638 h 279"/>
              <a:gd name="T10" fmla="*/ 7408 w 78"/>
              <a:gd name="T11" fmla="*/ 146050 h 279"/>
              <a:gd name="T12" fmla="*/ 0 w 78"/>
              <a:gd name="T13" fmla="*/ 144463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279">
                <a:moveTo>
                  <a:pt x="0" y="273"/>
                </a:moveTo>
                <a:lnTo>
                  <a:pt x="48" y="0"/>
                </a:lnTo>
                <a:lnTo>
                  <a:pt x="62" y="2"/>
                </a:lnTo>
                <a:lnTo>
                  <a:pt x="78" y="5"/>
                </a:lnTo>
                <a:lnTo>
                  <a:pt x="29" y="279"/>
                </a:lnTo>
                <a:lnTo>
                  <a:pt x="14" y="276"/>
                </a:lnTo>
                <a:lnTo>
                  <a:pt x="0" y="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2" name="Freeform 723">
            <a:extLst>
              <a:ext uri="{FF2B5EF4-FFF2-40B4-BE49-F238E27FC236}">
                <a16:creationId xmlns:a16="http://schemas.microsoft.com/office/drawing/2014/main" id="{868C2948-6CB9-A748-A88E-F39CA0098038}"/>
              </a:ext>
            </a:extLst>
          </p:cNvPr>
          <p:cNvSpPr>
            <a:spLocks/>
          </p:cNvSpPr>
          <p:nvPr/>
        </p:nvSpPr>
        <p:spPr bwMode="auto">
          <a:xfrm>
            <a:off x="2725738" y="2454275"/>
            <a:ext cx="15875" cy="7938"/>
          </a:xfrm>
          <a:custGeom>
            <a:avLst/>
            <a:gdLst>
              <a:gd name="T0" fmla="*/ 7408 w 30"/>
              <a:gd name="T1" fmla="*/ 7938 h 14"/>
              <a:gd name="T2" fmla="*/ 0 w 30"/>
              <a:gd name="T3" fmla="*/ 6804 h 14"/>
              <a:gd name="T4" fmla="*/ 529 w 30"/>
              <a:gd name="T5" fmla="*/ 5670 h 14"/>
              <a:gd name="T6" fmla="*/ 1588 w 30"/>
              <a:gd name="T7" fmla="*/ 3969 h 14"/>
              <a:gd name="T8" fmla="*/ 2117 w 30"/>
              <a:gd name="T9" fmla="*/ 2835 h 14"/>
              <a:gd name="T10" fmla="*/ 2646 w 30"/>
              <a:gd name="T11" fmla="*/ 2268 h 14"/>
              <a:gd name="T12" fmla="*/ 3704 w 30"/>
              <a:gd name="T13" fmla="*/ 567 h 14"/>
              <a:gd name="T14" fmla="*/ 5292 w 30"/>
              <a:gd name="T15" fmla="*/ 0 h 14"/>
              <a:gd name="T16" fmla="*/ 6350 w 30"/>
              <a:gd name="T17" fmla="*/ 0 h 14"/>
              <a:gd name="T18" fmla="*/ 7408 w 30"/>
              <a:gd name="T19" fmla="*/ 0 h 14"/>
              <a:gd name="T20" fmla="*/ 9525 w 30"/>
              <a:gd name="T21" fmla="*/ 0 h 14"/>
              <a:gd name="T22" fmla="*/ 10583 w 30"/>
              <a:gd name="T23" fmla="*/ 0 h 14"/>
              <a:gd name="T24" fmla="*/ 12171 w 30"/>
              <a:gd name="T25" fmla="*/ 567 h 14"/>
              <a:gd name="T26" fmla="*/ 12700 w 30"/>
              <a:gd name="T27" fmla="*/ 2268 h 14"/>
              <a:gd name="T28" fmla="*/ 13758 w 30"/>
              <a:gd name="T29" fmla="*/ 2835 h 14"/>
              <a:gd name="T30" fmla="*/ 14287 w 30"/>
              <a:gd name="T31" fmla="*/ 3969 h 14"/>
              <a:gd name="T32" fmla="*/ 14817 w 30"/>
              <a:gd name="T33" fmla="*/ 5670 h 14"/>
              <a:gd name="T34" fmla="*/ 15875 w 30"/>
              <a:gd name="T35" fmla="*/ 6804 h 14"/>
              <a:gd name="T36" fmla="*/ 15875 w 30"/>
              <a:gd name="T37" fmla="*/ 7371 h 14"/>
              <a:gd name="T38" fmla="*/ 7408 w 30"/>
              <a:gd name="T39" fmla="*/ 7938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4" y="14"/>
                </a:moveTo>
                <a:lnTo>
                  <a:pt x="0" y="12"/>
                </a:lnTo>
                <a:lnTo>
                  <a:pt x="1" y="10"/>
                </a:lnTo>
                <a:lnTo>
                  <a:pt x="3" y="7"/>
                </a:lnTo>
                <a:lnTo>
                  <a:pt x="4" y="5"/>
                </a:lnTo>
                <a:lnTo>
                  <a:pt x="5" y="4"/>
                </a:lnTo>
                <a:lnTo>
                  <a:pt x="7" y="1"/>
                </a:lnTo>
                <a:lnTo>
                  <a:pt x="10" y="0"/>
                </a:lnTo>
                <a:lnTo>
                  <a:pt x="12" y="0"/>
                </a:lnTo>
                <a:lnTo>
                  <a:pt x="14" y="0"/>
                </a:lnTo>
                <a:lnTo>
                  <a:pt x="18" y="0"/>
                </a:lnTo>
                <a:lnTo>
                  <a:pt x="20" y="0"/>
                </a:lnTo>
                <a:lnTo>
                  <a:pt x="23" y="1"/>
                </a:lnTo>
                <a:lnTo>
                  <a:pt x="24" y="4"/>
                </a:lnTo>
                <a:lnTo>
                  <a:pt x="26" y="5"/>
                </a:lnTo>
                <a:lnTo>
                  <a:pt x="27" y="7"/>
                </a:lnTo>
                <a:lnTo>
                  <a:pt x="28" y="10"/>
                </a:lnTo>
                <a:lnTo>
                  <a:pt x="30" y="12"/>
                </a:lnTo>
                <a:lnTo>
                  <a:pt x="30" y="13"/>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3" name="Freeform 724">
            <a:extLst>
              <a:ext uri="{FF2B5EF4-FFF2-40B4-BE49-F238E27FC236}">
                <a16:creationId xmlns:a16="http://schemas.microsoft.com/office/drawing/2014/main" id="{E9F7682F-C6AD-4B4D-8B47-741D9BCEA863}"/>
              </a:ext>
            </a:extLst>
          </p:cNvPr>
          <p:cNvSpPr>
            <a:spLocks/>
          </p:cNvSpPr>
          <p:nvPr/>
        </p:nvSpPr>
        <p:spPr bwMode="auto">
          <a:xfrm>
            <a:off x="2725738" y="2460625"/>
            <a:ext cx="23812" cy="127000"/>
          </a:xfrm>
          <a:custGeom>
            <a:avLst/>
            <a:gdLst>
              <a:gd name="T0" fmla="*/ 15530 w 46"/>
              <a:gd name="T1" fmla="*/ 0 h 238"/>
              <a:gd name="T2" fmla="*/ 23812 w 46"/>
              <a:gd name="T3" fmla="*/ 126466 h 238"/>
              <a:gd name="T4" fmla="*/ 16047 w 46"/>
              <a:gd name="T5" fmla="*/ 126466 h 238"/>
              <a:gd name="T6" fmla="*/ 8800 w 46"/>
              <a:gd name="T7" fmla="*/ 127000 h 238"/>
              <a:gd name="T8" fmla="*/ 0 w 46"/>
              <a:gd name="T9" fmla="*/ 1601 h 238"/>
              <a:gd name="T10" fmla="*/ 7247 w 46"/>
              <a:gd name="T11" fmla="*/ 534 h 238"/>
              <a:gd name="T12" fmla="*/ 15530 w 46"/>
              <a:gd name="T13" fmla="*/ 0 h 2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38">
                <a:moveTo>
                  <a:pt x="30" y="0"/>
                </a:moveTo>
                <a:lnTo>
                  <a:pt x="46" y="237"/>
                </a:lnTo>
                <a:lnTo>
                  <a:pt x="31" y="237"/>
                </a:lnTo>
                <a:lnTo>
                  <a:pt x="17" y="238"/>
                </a:lnTo>
                <a:lnTo>
                  <a:pt x="0" y="3"/>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4" name="Freeform 725">
            <a:extLst>
              <a:ext uri="{FF2B5EF4-FFF2-40B4-BE49-F238E27FC236}">
                <a16:creationId xmlns:a16="http://schemas.microsoft.com/office/drawing/2014/main" id="{9E3EA42E-2B9A-9341-948C-387811B9F187}"/>
              </a:ext>
            </a:extLst>
          </p:cNvPr>
          <p:cNvSpPr>
            <a:spLocks/>
          </p:cNvSpPr>
          <p:nvPr/>
        </p:nvSpPr>
        <p:spPr bwMode="auto">
          <a:xfrm>
            <a:off x="2733675" y="2586038"/>
            <a:ext cx="15875" cy="7937"/>
          </a:xfrm>
          <a:custGeom>
            <a:avLst/>
            <a:gdLst>
              <a:gd name="T0" fmla="*/ 7937 w 28"/>
              <a:gd name="T1" fmla="*/ 0 h 15"/>
              <a:gd name="T2" fmla="*/ 15875 w 28"/>
              <a:gd name="T3" fmla="*/ 2117 h 15"/>
              <a:gd name="T4" fmla="*/ 15875 w 28"/>
              <a:gd name="T5" fmla="*/ 3175 h 15"/>
              <a:gd name="T6" fmla="*/ 15308 w 28"/>
              <a:gd name="T7" fmla="*/ 4233 h 15"/>
              <a:gd name="T8" fmla="*/ 13607 w 28"/>
              <a:gd name="T9" fmla="*/ 5820 h 15"/>
              <a:gd name="T10" fmla="*/ 13040 w 28"/>
              <a:gd name="T11" fmla="*/ 6350 h 15"/>
              <a:gd name="T12" fmla="*/ 11906 w 28"/>
              <a:gd name="T13" fmla="*/ 6879 h 15"/>
              <a:gd name="T14" fmla="*/ 10772 w 28"/>
              <a:gd name="T15" fmla="*/ 7408 h 15"/>
              <a:gd name="T16" fmla="*/ 9071 w 28"/>
              <a:gd name="T17" fmla="*/ 7937 h 15"/>
              <a:gd name="T18" fmla="*/ 7937 w 28"/>
              <a:gd name="T19" fmla="*/ 7937 h 15"/>
              <a:gd name="T20" fmla="*/ 5670 w 28"/>
              <a:gd name="T21" fmla="*/ 7937 h 15"/>
              <a:gd name="T22" fmla="*/ 4536 w 28"/>
              <a:gd name="T23" fmla="*/ 7408 h 15"/>
              <a:gd name="T24" fmla="*/ 3402 w 28"/>
              <a:gd name="T25" fmla="*/ 6879 h 15"/>
              <a:gd name="T26" fmla="*/ 2268 w 28"/>
              <a:gd name="T27" fmla="*/ 6350 h 15"/>
              <a:gd name="T28" fmla="*/ 1134 w 28"/>
              <a:gd name="T29" fmla="*/ 5291 h 15"/>
              <a:gd name="T30" fmla="*/ 567 w 28"/>
              <a:gd name="T31" fmla="*/ 3704 h 15"/>
              <a:gd name="T32" fmla="*/ 0 w 28"/>
              <a:gd name="T33" fmla="*/ 2646 h 15"/>
              <a:gd name="T34" fmla="*/ 0 w 28"/>
              <a:gd name="T35" fmla="*/ 1058 h 15"/>
              <a:gd name="T36" fmla="*/ 0 w 28"/>
              <a:gd name="T37" fmla="*/ 529 h 15"/>
              <a:gd name="T38" fmla="*/ 7937 w 28"/>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15">
                <a:moveTo>
                  <a:pt x="14" y="0"/>
                </a:moveTo>
                <a:lnTo>
                  <a:pt x="28" y="4"/>
                </a:lnTo>
                <a:lnTo>
                  <a:pt x="28" y="6"/>
                </a:lnTo>
                <a:lnTo>
                  <a:pt x="27" y="8"/>
                </a:lnTo>
                <a:lnTo>
                  <a:pt x="24" y="11"/>
                </a:lnTo>
                <a:lnTo>
                  <a:pt x="23" y="12"/>
                </a:lnTo>
                <a:lnTo>
                  <a:pt x="21" y="13"/>
                </a:lnTo>
                <a:lnTo>
                  <a:pt x="19" y="14"/>
                </a:lnTo>
                <a:lnTo>
                  <a:pt x="16" y="15"/>
                </a:lnTo>
                <a:lnTo>
                  <a:pt x="14" y="15"/>
                </a:lnTo>
                <a:lnTo>
                  <a:pt x="10" y="15"/>
                </a:lnTo>
                <a:lnTo>
                  <a:pt x="8" y="14"/>
                </a:lnTo>
                <a:lnTo>
                  <a:pt x="6" y="13"/>
                </a:lnTo>
                <a:lnTo>
                  <a:pt x="4" y="12"/>
                </a:lnTo>
                <a:lnTo>
                  <a:pt x="2" y="10"/>
                </a:lnTo>
                <a:lnTo>
                  <a:pt x="1" y="7"/>
                </a:lnTo>
                <a:lnTo>
                  <a:pt x="0" y="5"/>
                </a:lnTo>
                <a:lnTo>
                  <a:pt x="0" y="2"/>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5" name="Freeform 726">
            <a:extLst>
              <a:ext uri="{FF2B5EF4-FFF2-40B4-BE49-F238E27FC236}">
                <a16:creationId xmlns:a16="http://schemas.microsoft.com/office/drawing/2014/main" id="{6F53C500-0B3B-BE44-BAF1-8D5917512E91}"/>
              </a:ext>
            </a:extLst>
          </p:cNvPr>
          <p:cNvSpPr>
            <a:spLocks/>
          </p:cNvSpPr>
          <p:nvPr/>
        </p:nvSpPr>
        <p:spPr bwMode="auto">
          <a:xfrm>
            <a:off x="2733675" y="2471738"/>
            <a:ext cx="41275" cy="117475"/>
          </a:xfrm>
          <a:custGeom>
            <a:avLst/>
            <a:gdLst>
              <a:gd name="T0" fmla="*/ 0 w 76"/>
              <a:gd name="T1" fmla="*/ 114286 h 221"/>
              <a:gd name="T2" fmla="*/ 26068 w 76"/>
              <a:gd name="T3" fmla="*/ 0 h 221"/>
              <a:gd name="T4" fmla="*/ 33672 w 76"/>
              <a:gd name="T5" fmla="*/ 1595 h 221"/>
              <a:gd name="T6" fmla="*/ 41275 w 76"/>
              <a:gd name="T7" fmla="*/ 3189 h 221"/>
              <a:gd name="T8" fmla="*/ 15207 w 76"/>
              <a:gd name="T9" fmla="*/ 117475 h 221"/>
              <a:gd name="T10" fmla="*/ 7603 w 76"/>
              <a:gd name="T11" fmla="*/ 115349 h 221"/>
              <a:gd name="T12" fmla="*/ 0 w 76"/>
              <a:gd name="T13" fmla="*/ 114286 h 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221">
                <a:moveTo>
                  <a:pt x="0" y="215"/>
                </a:moveTo>
                <a:lnTo>
                  <a:pt x="48" y="0"/>
                </a:lnTo>
                <a:lnTo>
                  <a:pt x="62" y="3"/>
                </a:lnTo>
                <a:lnTo>
                  <a:pt x="76" y="6"/>
                </a:lnTo>
                <a:lnTo>
                  <a:pt x="28" y="221"/>
                </a:lnTo>
                <a:lnTo>
                  <a:pt x="14" y="217"/>
                </a:lnTo>
                <a:lnTo>
                  <a:pt x="0"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6" name="Freeform 727">
            <a:extLst>
              <a:ext uri="{FF2B5EF4-FFF2-40B4-BE49-F238E27FC236}">
                <a16:creationId xmlns:a16="http://schemas.microsoft.com/office/drawing/2014/main" id="{0E98E2F5-B743-AF4A-9835-0D7FBB0B6796}"/>
              </a:ext>
            </a:extLst>
          </p:cNvPr>
          <p:cNvSpPr>
            <a:spLocks/>
          </p:cNvSpPr>
          <p:nvPr/>
        </p:nvSpPr>
        <p:spPr bwMode="auto">
          <a:xfrm>
            <a:off x="2759075" y="2465388"/>
            <a:ext cx="15875" cy="7937"/>
          </a:xfrm>
          <a:custGeom>
            <a:avLst/>
            <a:gdLst>
              <a:gd name="T0" fmla="*/ 7937 w 28"/>
              <a:gd name="T1" fmla="*/ 7937 h 15"/>
              <a:gd name="T2" fmla="*/ 0 w 28"/>
              <a:gd name="T3" fmla="*/ 6350 h 15"/>
              <a:gd name="T4" fmla="*/ 567 w 28"/>
              <a:gd name="T5" fmla="*/ 5291 h 15"/>
              <a:gd name="T6" fmla="*/ 1134 w 28"/>
              <a:gd name="T7" fmla="*/ 4233 h 15"/>
              <a:gd name="T8" fmla="*/ 2268 w 28"/>
              <a:gd name="T9" fmla="*/ 2646 h 15"/>
              <a:gd name="T10" fmla="*/ 3402 w 28"/>
              <a:gd name="T11" fmla="*/ 1587 h 15"/>
              <a:gd name="T12" fmla="*/ 3969 w 28"/>
              <a:gd name="T13" fmla="*/ 1058 h 15"/>
              <a:gd name="T14" fmla="*/ 5103 w 28"/>
              <a:gd name="T15" fmla="*/ 0 h 15"/>
              <a:gd name="T16" fmla="*/ 7371 w 28"/>
              <a:gd name="T17" fmla="*/ 0 h 15"/>
              <a:gd name="T18" fmla="*/ 8504 w 28"/>
              <a:gd name="T19" fmla="*/ 0 h 15"/>
              <a:gd name="T20" fmla="*/ 10205 w 28"/>
              <a:gd name="T21" fmla="*/ 0 h 15"/>
              <a:gd name="T22" fmla="*/ 11339 w 28"/>
              <a:gd name="T23" fmla="*/ 1058 h 15"/>
              <a:gd name="T24" fmla="*/ 12473 w 28"/>
              <a:gd name="T25" fmla="*/ 1587 h 15"/>
              <a:gd name="T26" fmla="*/ 14174 w 28"/>
              <a:gd name="T27" fmla="*/ 2117 h 15"/>
              <a:gd name="T28" fmla="*/ 14741 w 28"/>
              <a:gd name="T29" fmla="*/ 3175 h 15"/>
              <a:gd name="T30" fmla="*/ 15308 w 28"/>
              <a:gd name="T31" fmla="*/ 4762 h 15"/>
              <a:gd name="T32" fmla="*/ 15875 w 28"/>
              <a:gd name="T33" fmla="*/ 5820 h 15"/>
              <a:gd name="T34" fmla="*/ 15875 w 28"/>
              <a:gd name="T35" fmla="*/ 6350 h 15"/>
              <a:gd name="T36" fmla="*/ 7937 w 28"/>
              <a:gd name="T37" fmla="*/ 793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15">
                <a:moveTo>
                  <a:pt x="14" y="15"/>
                </a:moveTo>
                <a:lnTo>
                  <a:pt x="0" y="12"/>
                </a:lnTo>
                <a:lnTo>
                  <a:pt x="1" y="10"/>
                </a:lnTo>
                <a:lnTo>
                  <a:pt x="2" y="8"/>
                </a:lnTo>
                <a:lnTo>
                  <a:pt x="4" y="5"/>
                </a:lnTo>
                <a:lnTo>
                  <a:pt x="6" y="3"/>
                </a:lnTo>
                <a:lnTo>
                  <a:pt x="7" y="2"/>
                </a:lnTo>
                <a:lnTo>
                  <a:pt x="9" y="0"/>
                </a:lnTo>
                <a:lnTo>
                  <a:pt x="13" y="0"/>
                </a:lnTo>
                <a:lnTo>
                  <a:pt x="15" y="0"/>
                </a:lnTo>
                <a:lnTo>
                  <a:pt x="18" y="0"/>
                </a:lnTo>
                <a:lnTo>
                  <a:pt x="20" y="2"/>
                </a:lnTo>
                <a:lnTo>
                  <a:pt x="22" y="3"/>
                </a:lnTo>
                <a:lnTo>
                  <a:pt x="25" y="4"/>
                </a:lnTo>
                <a:lnTo>
                  <a:pt x="26" y="6"/>
                </a:lnTo>
                <a:lnTo>
                  <a:pt x="27" y="9"/>
                </a:lnTo>
                <a:lnTo>
                  <a:pt x="28" y="11"/>
                </a:lnTo>
                <a:lnTo>
                  <a:pt x="28" y="12"/>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7" name="Freeform 728">
            <a:extLst>
              <a:ext uri="{FF2B5EF4-FFF2-40B4-BE49-F238E27FC236}">
                <a16:creationId xmlns:a16="http://schemas.microsoft.com/office/drawing/2014/main" id="{9D68FB06-8753-024A-AD23-CDA6FB3822A7}"/>
              </a:ext>
            </a:extLst>
          </p:cNvPr>
          <p:cNvSpPr>
            <a:spLocks/>
          </p:cNvSpPr>
          <p:nvPr/>
        </p:nvSpPr>
        <p:spPr bwMode="auto">
          <a:xfrm>
            <a:off x="2759075" y="2471738"/>
            <a:ext cx="34925" cy="117475"/>
          </a:xfrm>
          <a:custGeom>
            <a:avLst/>
            <a:gdLst>
              <a:gd name="T0" fmla="*/ 14817 w 66"/>
              <a:gd name="T1" fmla="*/ 0 h 221"/>
              <a:gd name="T2" fmla="*/ 34925 w 66"/>
              <a:gd name="T3" fmla="*/ 114286 h 221"/>
              <a:gd name="T4" fmla="*/ 27517 w 66"/>
              <a:gd name="T5" fmla="*/ 115349 h 221"/>
              <a:gd name="T6" fmla="*/ 20108 w 66"/>
              <a:gd name="T7" fmla="*/ 117475 h 221"/>
              <a:gd name="T8" fmla="*/ 0 w 66"/>
              <a:gd name="T9" fmla="*/ 3189 h 221"/>
              <a:gd name="T10" fmla="*/ 7408 w 66"/>
              <a:gd name="T11" fmla="*/ 1595 h 221"/>
              <a:gd name="T12" fmla="*/ 14817 w 66"/>
              <a:gd name="T13" fmla="*/ 0 h 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21">
                <a:moveTo>
                  <a:pt x="28" y="0"/>
                </a:moveTo>
                <a:lnTo>
                  <a:pt x="66" y="215"/>
                </a:lnTo>
                <a:lnTo>
                  <a:pt x="52" y="217"/>
                </a:lnTo>
                <a:lnTo>
                  <a:pt x="38" y="221"/>
                </a:lnTo>
                <a:lnTo>
                  <a:pt x="0" y="6"/>
                </a:lnTo>
                <a:lnTo>
                  <a:pt x="14"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8" name="Freeform 729">
            <a:extLst>
              <a:ext uri="{FF2B5EF4-FFF2-40B4-BE49-F238E27FC236}">
                <a16:creationId xmlns:a16="http://schemas.microsoft.com/office/drawing/2014/main" id="{4B64D317-A84D-7645-9305-16B026C23D0E}"/>
              </a:ext>
            </a:extLst>
          </p:cNvPr>
          <p:cNvSpPr>
            <a:spLocks/>
          </p:cNvSpPr>
          <p:nvPr/>
        </p:nvSpPr>
        <p:spPr bwMode="auto">
          <a:xfrm>
            <a:off x="2779713" y="2586038"/>
            <a:ext cx="14287" cy="7937"/>
          </a:xfrm>
          <a:custGeom>
            <a:avLst/>
            <a:gdLst>
              <a:gd name="T0" fmla="*/ 7144 w 28"/>
              <a:gd name="T1" fmla="*/ 0 h 15"/>
              <a:gd name="T2" fmla="*/ 14287 w 28"/>
              <a:gd name="T3" fmla="*/ 1058 h 15"/>
              <a:gd name="T4" fmla="*/ 14287 w 28"/>
              <a:gd name="T5" fmla="*/ 2646 h 15"/>
              <a:gd name="T6" fmla="*/ 13777 w 28"/>
              <a:gd name="T7" fmla="*/ 3704 h 15"/>
              <a:gd name="T8" fmla="*/ 13267 w 28"/>
              <a:gd name="T9" fmla="*/ 5291 h 15"/>
              <a:gd name="T10" fmla="*/ 11736 w 28"/>
              <a:gd name="T11" fmla="*/ 6350 h 15"/>
              <a:gd name="T12" fmla="*/ 11226 w 28"/>
              <a:gd name="T13" fmla="*/ 6879 h 15"/>
              <a:gd name="T14" fmla="*/ 10205 w 28"/>
              <a:gd name="T15" fmla="*/ 7408 h 15"/>
              <a:gd name="T16" fmla="*/ 8674 w 28"/>
              <a:gd name="T17" fmla="*/ 7937 h 15"/>
              <a:gd name="T18" fmla="*/ 7144 w 28"/>
              <a:gd name="T19" fmla="*/ 7937 h 15"/>
              <a:gd name="T20" fmla="*/ 6123 w 28"/>
              <a:gd name="T21" fmla="*/ 7937 h 15"/>
              <a:gd name="T22" fmla="*/ 4592 w 28"/>
              <a:gd name="T23" fmla="*/ 7408 h 15"/>
              <a:gd name="T24" fmla="*/ 3572 w 28"/>
              <a:gd name="T25" fmla="*/ 6879 h 15"/>
              <a:gd name="T26" fmla="*/ 2041 w 28"/>
              <a:gd name="T27" fmla="*/ 6350 h 15"/>
              <a:gd name="T28" fmla="*/ 1531 w 28"/>
              <a:gd name="T29" fmla="*/ 5820 h 15"/>
              <a:gd name="T30" fmla="*/ 510 w 28"/>
              <a:gd name="T31" fmla="*/ 4233 h 15"/>
              <a:gd name="T32" fmla="*/ 0 w 28"/>
              <a:gd name="T33" fmla="*/ 3175 h 15"/>
              <a:gd name="T34" fmla="*/ 0 w 28"/>
              <a:gd name="T35" fmla="*/ 2117 h 15"/>
              <a:gd name="T36" fmla="*/ 0 w 28"/>
              <a:gd name="T37" fmla="*/ 2117 h 15"/>
              <a:gd name="T38" fmla="*/ 7144 w 28"/>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15">
                <a:moveTo>
                  <a:pt x="14" y="0"/>
                </a:moveTo>
                <a:lnTo>
                  <a:pt x="28" y="2"/>
                </a:lnTo>
                <a:lnTo>
                  <a:pt x="28" y="5"/>
                </a:lnTo>
                <a:lnTo>
                  <a:pt x="27" y="7"/>
                </a:lnTo>
                <a:lnTo>
                  <a:pt x="26" y="10"/>
                </a:lnTo>
                <a:lnTo>
                  <a:pt x="23" y="12"/>
                </a:lnTo>
                <a:lnTo>
                  <a:pt x="22" y="13"/>
                </a:lnTo>
                <a:lnTo>
                  <a:pt x="20" y="14"/>
                </a:lnTo>
                <a:lnTo>
                  <a:pt x="17" y="15"/>
                </a:lnTo>
                <a:lnTo>
                  <a:pt x="14" y="15"/>
                </a:lnTo>
                <a:lnTo>
                  <a:pt x="12" y="15"/>
                </a:lnTo>
                <a:lnTo>
                  <a:pt x="9" y="14"/>
                </a:lnTo>
                <a:lnTo>
                  <a:pt x="7" y="13"/>
                </a:lnTo>
                <a:lnTo>
                  <a:pt x="4" y="12"/>
                </a:lnTo>
                <a:lnTo>
                  <a:pt x="3" y="11"/>
                </a:lnTo>
                <a:lnTo>
                  <a:pt x="1" y="8"/>
                </a:lnTo>
                <a:lnTo>
                  <a:pt x="0" y="6"/>
                </a:lnTo>
                <a:lnTo>
                  <a:pt x="0" y="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39" name="Freeform 730">
            <a:extLst>
              <a:ext uri="{FF2B5EF4-FFF2-40B4-BE49-F238E27FC236}">
                <a16:creationId xmlns:a16="http://schemas.microsoft.com/office/drawing/2014/main" id="{E7ADD797-B145-C044-9771-CB346B55DE80}"/>
              </a:ext>
            </a:extLst>
          </p:cNvPr>
          <p:cNvSpPr>
            <a:spLocks/>
          </p:cNvSpPr>
          <p:nvPr/>
        </p:nvSpPr>
        <p:spPr bwMode="auto">
          <a:xfrm>
            <a:off x="2779713" y="2460625"/>
            <a:ext cx="31750" cy="127000"/>
          </a:xfrm>
          <a:custGeom>
            <a:avLst/>
            <a:gdLst>
              <a:gd name="T0" fmla="*/ 0 w 62"/>
              <a:gd name="T1" fmla="*/ 125412 h 240"/>
              <a:gd name="T2" fmla="*/ 16899 w 62"/>
              <a:gd name="T3" fmla="*/ 0 h 240"/>
              <a:gd name="T4" fmla="*/ 24069 w 62"/>
              <a:gd name="T5" fmla="*/ 1058 h 240"/>
              <a:gd name="T6" fmla="*/ 31750 w 62"/>
              <a:gd name="T7" fmla="*/ 2646 h 240"/>
              <a:gd name="T8" fmla="*/ 14851 w 62"/>
              <a:gd name="T9" fmla="*/ 127000 h 240"/>
              <a:gd name="T10" fmla="*/ 7681 w 62"/>
              <a:gd name="T11" fmla="*/ 125942 h 240"/>
              <a:gd name="T12" fmla="*/ 0 w 62"/>
              <a:gd name="T13" fmla="*/ 125412 h 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240">
                <a:moveTo>
                  <a:pt x="0" y="237"/>
                </a:moveTo>
                <a:lnTo>
                  <a:pt x="33" y="0"/>
                </a:lnTo>
                <a:lnTo>
                  <a:pt x="47" y="2"/>
                </a:lnTo>
                <a:lnTo>
                  <a:pt x="62" y="5"/>
                </a:lnTo>
                <a:lnTo>
                  <a:pt x="29" y="240"/>
                </a:lnTo>
                <a:lnTo>
                  <a:pt x="15" y="238"/>
                </a:lnTo>
                <a:lnTo>
                  <a:pt x="0"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0" name="Freeform 731">
            <a:extLst>
              <a:ext uri="{FF2B5EF4-FFF2-40B4-BE49-F238E27FC236}">
                <a16:creationId xmlns:a16="http://schemas.microsoft.com/office/drawing/2014/main" id="{3B260DE1-84A1-5240-9931-8B841FAE2B9C}"/>
              </a:ext>
            </a:extLst>
          </p:cNvPr>
          <p:cNvSpPr>
            <a:spLocks/>
          </p:cNvSpPr>
          <p:nvPr/>
        </p:nvSpPr>
        <p:spPr bwMode="auto">
          <a:xfrm>
            <a:off x="2797175" y="2454275"/>
            <a:ext cx="14288" cy="7938"/>
          </a:xfrm>
          <a:custGeom>
            <a:avLst/>
            <a:gdLst>
              <a:gd name="T0" fmla="*/ 7144 w 28"/>
              <a:gd name="T1" fmla="*/ 7938 h 14"/>
              <a:gd name="T2" fmla="*/ 0 w 28"/>
              <a:gd name="T3" fmla="*/ 6804 h 14"/>
              <a:gd name="T4" fmla="*/ 0 w 28"/>
              <a:gd name="T5" fmla="*/ 5670 h 14"/>
              <a:gd name="T6" fmla="*/ 510 w 28"/>
              <a:gd name="T7" fmla="*/ 3969 h 14"/>
              <a:gd name="T8" fmla="*/ 1021 w 28"/>
              <a:gd name="T9" fmla="*/ 2835 h 14"/>
              <a:gd name="T10" fmla="*/ 2041 w 28"/>
              <a:gd name="T11" fmla="*/ 2268 h 14"/>
              <a:gd name="T12" fmla="*/ 2551 w 28"/>
              <a:gd name="T13" fmla="*/ 1701 h 14"/>
              <a:gd name="T14" fmla="*/ 4082 w 28"/>
              <a:gd name="T15" fmla="*/ 567 h 14"/>
              <a:gd name="T16" fmla="*/ 5103 w 28"/>
              <a:gd name="T17" fmla="*/ 0 h 14"/>
              <a:gd name="T18" fmla="*/ 7144 w 28"/>
              <a:gd name="T19" fmla="*/ 0 h 14"/>
              <a:gd name="T20" fmla="*/ 8165 w 28"/>
              <a:gd name="T21" fmla="*/ 0 h 14"/>
              <a:gd name="T22" fmla="*/ 9185 w 28"/>
              <a:gd name="T23" fmla="*/ 0 h 14"/>
              <a:gd name="T24" fmla="*/ 10716 w 28"/>
              <a:gd name="T25" fmla="*/ 567 h 14"/>
              <a:gd name="T26" fmla="*/ 11737 w 28"/>
              <a:gd name="T27" fmla="*/ 1701 h 14"/>
              <a:gd name="T28" fmla="*/ 12247 w 28"/>
              <a:gd name="T29" fmla="*/ 2835 h 14"/>
              <a:gd name="T30" fmla="*/ 13778 w 28"/>
              <a:gd name="T31" fmla="*/ 3402 h 14"/>
              <a:gd name="T32" fmla="*/ 14288 w 28"/>
              <a:gd name="T33" fmla="*/ 4536 h 14"/>
              <a:gd name="T34" fmla="*/ 14288 w 28"/>
              <a:gd name="T35" fmla="*/ 6237 h 14"/>
              <a:gd name="T36" fmla="*/ 14288 w 28"/>
              <a:gd name="T37" fmla="*/ 6804 h 14"/>
              <a:gd name="T38" fmla="*/ 7144 w 28"/>
              <a:gd name="T39" fmla="*/ 7938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14">
                <a:moveTo>
                  <a:pt x="14" y="14"/>
                </a:moveTo>
                <a:lnTo>
                  <a:pt x="0" y="12"/>
                </a:lnTo>
                <a:lnTo>
                  <a:pt x="0" y="10"/>
                </a:lnTo>
                <a:lnTo>
                  <a:pt x="1" y="7"/>
                </a:lnTo>
                <a:lnTo>
                  <a:pt x="2" y="5"/>
                </a:lnTo>
                <a:lnTo>
                  <a:pt x="4" y="4"/>
                </a:lnTo>
                <a:lnTo>
                  <a:pt x="5" y="3"/>
                </a:lnTo>
                <a:lnTo>
                  <a:pt x="8" y="1"/>
                </a:lnTo>
                <a:lnTo>
                  <a:pt x="10" y="0"/>
                </a:lnTo>
                <a:lnTo>
                  <a:pt x="14" y="0"/>
                </a:lnTo>
                <a:lnTo>
                  <a:pt x="16" y="0"/>
                </a:lnTo>
                <a:lnTo>
                  <a:pt x="18" y="0"/>
                </a:lnTo>
                <a:lnTo>
                  <a:pt x="21" y="1"/>
                </a:lnTo>
                <a:lnTo>
                  <a:pt x="23" y="3"/>
                </a:lnTo>
                <a:lnTo>
                  <a:pt x="24" y="5"/>
                </a:lnTo>
                <a:lnTo>
                  <a:pt x="27" y="6"/>
                </a:lnTo>
                <a:lnTo>
                  <a:pt x="28" y="8"/>
                </a:lnTo>
                <a:lnTo>
                  <a:pt x="28" y="11"/>
                </a:lnTo>
                <a:lnTo>
                  <a:pt x="28" y="12"/>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1" name="Freeform 732">
            <a:extLst>
              <a:ext uri="{FF2B5EF4-FFF2-40B4-BE49-F238E27FC236}">
                <a16:creationId xmlns:a16="http://schemas.microsoft.com/office/drawing/2014/main" id="{05EB8587-B352-D94F-BF96-D81183A62344}"/>
              </a:ext>
            </a:extLst>
          </p:cNvPr>
          <p:cNvSpPr>
            <a:spLocks/>
          </p:cNvSpPr>
          <p:nvPr/>
        </p:nvSpPr>
        <p:spPr bwMode="auto">
          <a:xfrm>
            <a:off x="2797175" y="2460625"/>
            <a:ext cx="36513" cy="128588"/>
          </a:xfrm>
          <a:custGeom>
            <a:avLst/>
            <a:gdLst>
              <a:gd name="T0" fmla="*/ 14399 w 71"/>
              <a:gd name="T1" fmla="*/ 0 h 242"/>
              <a:gd name="T2" fmla="*/ 36513 w 71"/>
              <a:gd name="T3" fmla="*/ 125400 h 242"/>
              <a:gd name="T4" fmla="*/ 29313 w 71"/>
              <a:gd name="T5" fmla="*/ 126463 h 242"/>
              <a:gd name="T6" fmla="*/ 21599 w 71"/>
              <a:gd name="T7" fmla="*/ 128588 h 242"/>
              <a:gd name="T8" fmla="*/ 0 w 71"/>
              <a:gd name="T9" fmla="*/ 2657 h 242"/>
              <a:gd name="T10" fmla="*/ 7200 w 71"/>
              <a:gd name="T11" fmla="*/ 1063 h 242"/>
              <a:gd name="T12" fmla="*/ 14399 w 71"/>
              <a:gd name="T13" fmla="*/ 0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242">
                <a:moveTo>
                  <a:pt x="28" y="0"/>
                </a:moveTo>
                <a:lnTo>
                  <a:pt x="71" y="236"/>
                </a:lnTo>
                <a:lnTo>
                  <a:pt x="57" y="238"/>
                </a:lnTo>
                <a:lnTo>
                  <a:pt x="42" y="242"/>
                </a:lnTo>
                <a:lnTo>
                  <a:pt x="0" y="5"/>
                </a:lnTo>
                <a:lnTo>
                  <a:pt x="14" y="2"/>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2" name="Freeform 733">
            <a:extLst>
              <a:ext uri="{FF2B5EF4-FFF2-40B4-BE49-F238E27FC236}">
                <a16:creationId xmlns:a16="http://schemas.microsoft.com/office/drawing/2014/main" id="{76E06C78-7358-D549-A6EE-F914AFEC1250}"/>
              </a:ext>
            </a:extLst>
          </p:cNvPr>
          <p:cNvSpPr>
            <a:spLocks/>
          </p:cNvSpPr>
          <p:nvPr/>
        </p:nvSpPr>
        <p:spPr bwMode="auto">
          <a:xfrm>
            <a:off x="2819400" y="2586038"/>
            <a:ext cx="14288" cy="7937"/>
          </a:xfrm>
          <a:custGeom>
            <a:avLst/>
            <a:gdLst>
              <a:gd name="T0" fmla="*/ 7390 w 29"/>
              <a:gd name="T1" fmla="*/ 0 h 15"/>
              <a:gd name="T2" fmla="*/ 14288 w 29"/>
              <a:gd name="T3" fmla="*/ 1058 h 15"/>
              <a:gd name="T4" fmla="*/ 14288 w 29"/>
              <a:gd name="T5" fmla="*/ 2646 h 15"/>
              <a:gd name="T6" fmla="*/ 13795 w 29"/>
              <a:gd name="T7" fmla="*/ 3704 h 15"/>
              <a:gd name="T8" fmla="*/ 13303 w 29"/>
              <a:gd name="T9" fmla="*/ 5291 h 15"/>
              <a:gd name="T10" fmla="*/ 12317 w 29"/>
              <a:gd name="T11" fmla="*/ 5820 h 15"/>
              <a:gd name="T12" fmla="*/ 11825 w 29"/>
              <a:gd name="T13" fmla="*/ 6879 h 15"/>
              <a:gd name="T14" fmla="*/ 10346 w 29"/>
              <a:gd name="T15" fmla="*/ 7408 h 15"/>
              <a:gd name="T16" fmla="*/ 9361 w 29"/>
              <a:gd name="T17" fmla="*/ 7937 h 15"/>
              <a:gd name="T18" fmla="*/ 7390 w 29"/>
              <a:gd name="T19" fmla="*/ 7937 h 15"/>
              <a:gd name="T20" fmla="*/ 6405 w 29"/>
              <a:gd name="T21" fmla="*/ 7937 h 15"/>
              <a:gd name="T22" fmla="*/ 5420 w 29"/>
              <a:gd name="T23" fmla="*/ 7408 h 15"/>
              <a:gd name="T24" fmla="*/ 3942 w 29"/>
              <a:gd name="T25" fmla="*/ 7408 h 15"/>
              <a:gd name="T26" fmla="*/ 2956 w 29"/>
              <a:gd name="T27" fmla="*/ 6350 h 15"/>
              <a:gd name="T28" fmla="*/ 2463 w 29"/>
              <a:gd name="T29" fmla="*/ 5820 h 15"/>
              <a:gd name="T30" fmla="*/ 985 w 29"/>
              <a:gd name="T31" fmla="*/ 4233 h 15"/>
              <a:gd name="T32" fmla="*/ 493 w 29"/>
              <a:gd name="T33" fmla="*/ 3175 h 15"/>
              <a:gd name="T34" fmla="*/ 0 w 29"/>
              <a:gd name="T35" fmla="*/ 2117 h 15"/>
              <a:gd name="T36" fmla="*/ 0 w 29"/>
              <a:gd name="T37" fmla="*/ 2117 h 15"/>
              <a:gd name="T38" fmla="*/ 7390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0"/>
                </a:moveTo>
                <a:lnTo>
                  <a:pt x="29" y="2"/>
                </a:lnTo>
                <a:lnTo>
                  <a:pt x="29" y="5"/>
                </a:lnTo>
                <a:lnTo>
                  <a:pt x="28" y="7"/>
                </a:lnTo>
                <a:lnTo>
                  <a:pt x="27" y="10"/>
                </a:lnTo>
                <a:lnTo>
                  <a:pt x="25" y="11"/>
                </a:lnTo>
                <a:lnTo>
                  <a:pt x="24" y="13"/>
                </a:lnTo>
                <a:lnTo>
                  <a:pt x="21" y="14"/>
                </a:lnTo>
                <a:lnTo>
                  <a:pt x="19" y="15"/>
                </a:lnTo>
                <a:lnTo>
                  <a:pt x="15" y="15"/>
                </a:lnTo>
                <a:lnTo>
                  <a:pt x="13" y="15"/>
                </a:lnTo>
                <a:lnTo>
                  <a:pt x="11" y="14"/>
                </a:lnTo>
                <a:lnTo>
                  <a:pt x="8" y="14"/>
                </a:lnTo>
                <a:lnTo>
                  <a:pt x="6" y="12"/>
                </a:lnTo>
                <a:lnTo>
                  <a:pt x="5" y="11"/>
                </a:lnTo>
                <a:lnTo>
                  <a:pt x="2" y="8"/>
                </a:lnTo>
                <a:lnTo>
                  <a:pt x="1" y="6"/>
                </a:lnTo>
                <a:lnTo>
                  <a:pt x="0" y="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3" name="Freeform 734">
            <a:extLst>
              <a:ext uri="{FF2B5EF4-FFF2-40B4-BE49-F238E27FC236}">
                <a16:creationId xmlns:a16="http://schemas.microsoft.com/office/drawing/2014/main" id="{AA3189E7-B4D3-8F42-92A9-EC4510ADF9F5}"/>
              </a:ext>
            </a:extLst>
          </p:cNvPr>
          <p:cNvSpPr>
            <a:spLocks/>
          </p:cNvSpPr>
          <p:nvPr/>
        </p:nvSpPr>
        <p:spPr bwMode="auto">
          <a:xfrm>
            <a:off x="2819400" y="2452688"/>
            <a:ext cx="30163" cy="134937"/>
          </a:xfrm>
          <a:custGeom>
            <a:avLst/>
            <a:gdLst>
              <a:gd name="T0" fmla="*/ 0 w 57"/>
              <a:gd name="T1" fmla="*/ 133350 h 255"/>
              <a:gd name="T2" fmla="*/ 14288 w 57"/>
              <a:gd name="T3" fmla="*/ 0 h 255"/>
              <a:gd name="T4" fmla="*/ 21696 w 57"/>
              <a:gd name="T5" fmla="*/ 1058 h 255"/>
              <a:gd name="T6" fmla="*/ 30163 w 57"/>
              <a:gd name="T7" fmla="*/ 1587 h 255"/>
              <a:gd name="T8" fmla="*/ 15346 w 57"/>
              <a:gd name="T9" fmla="*/ 134937 h 255"/>
              <a:gd name="T10" fmla="*/ 7938 w 57"/>
              <a:gd name="T11" fmla="*/ 133879 h 255"/>
              <a:gd name="T12" fmla="*/ 0 w 57"/>
              <a:gd name="T13" fmla="*/ 133350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5">
                <a:moveTo>
                  <a:pt x="0" y="252"/>
                </a:moveTo>
                <a:lnTo>
                  <a:pt x="27" y="0"/>
                </a:lnTo>
                <a:lnTo>
                  <a:pt x="41" y="2"/>
                </a:lnTo>
                <a:lnTo>
                  <a:pt x="57" y="3"/>
                </a:lnTo>
                <a:lnTo>
                  <a:pt x="29" y="255"/>
                </a:lnTo>
                <a:lnTo>
                  <a:pt x="15" y="253"/>
                </a:ln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4" name="Freeform 735">
            <a:extLst>
              <a:ext uri="{FF2B5EF4-FFF2-40B4-BE49-F238E27FC236}">
                <a16:creationId xmlns:a16="http://schemas.microsoft.com/office/drawing/2014/main" id="{AC8EA9C0-571D-3A48-BAE5-BA3229F4231F}"/>
              </a:ext>
            </a:extLst>
          </p:cNvPr>
          <p:cNvSpPr>
            <a:spLocks/>
          </p:cNvSpPr>
          <p:nvPr/>
        </p:nvSpPr>
        <p:spPr bwMode="auto">
          <a:xfrm>
            <a:off x="2833688" y="2446338"/>
            <a:ext cx="15875" cy="7937"/>
          </a:xfrm>
          <a:custGeom>
            <a:avLst/>
            <a:gdLst>
              <a:gd name="T0" fmla="*/ 7408 w 30"/>
              <a:gd name="T1" fmla="*/ 7937 h 15"/>
              <a:gd name="T2" fmla="*/ 0 w 30"/>
              <a:gd name="T3" fmla="*/ 6879 h 15"/>
              <a:gd name="T4" fmla="*/ 0 w 30"/>
              <a:gd name="T5" fmla="*/ 5291 h 15"/>
              <a:gd name="T6" fmla="*/ 529 w 30"/>
              <a:gd name="T7" fmla="*/ 4233 h 15"/>
              <a:gd name="T8" fmla="*/ 1058 w 30"/>
              <a:gd name="T9" fmla="*/ 3175 h 15"/>
              <a:gd name="T10" fmla="*/ 2646 w 30"/>
              <a:gd name="T11" fmla="*/ 2117 h 15"/>
              <a:gd name="T12" fmla="*/ 3175 w 30"/>
              <a:gd name="T13" fmla="*/ 1058 h 15"/>
              <a:gd name="T14" fmla="*/ 4233 w 30"/>
              <a:gd name="T15" fmla="*/ 529 h 15"/>
              <a:gd name="T16" fmla="*/ 5821 w 30"/>
              <a:gd name="T17" fmla="*/ 0 h 15"/>
              <a:gd name="T18" fmla="*/ 7408 w 30"/>
              <a:gd name="T19" fmla="*/ 0 h 15"/>
              <a:gd name="T20" fmla="*/ 8996 w 30"/>
              <a:gd name="T21" fmla="*/ 0 h 15"/>
              <a:gd name="T22" fmla="*/ 10054 w 30"/>
              <a:gd name="T23" fmla="*/ 529 h 15"/>
              <a:gd name="T24" fmla="*/ 11113 w 30"/>
              <a:gd name="T25" fmla="*/ 529 h 15"/>
              <a:gd name="T26" fmla="*/ 12700 w 30"/>
              <a:gd name="T27" fmla="*/ 1587 h 15"/>
              <a:gd name="T28" fmla="*/ 13229 w 30"/>
              <a:gd name="T29" fmla="*/ 2117 h 15"/>
              <a:gd name="T30" fmla="*/ 14287 w 30"/>
              <a:gd name="T31" fmla="*/ 3704 h 15"/>
              <a:gd name="T32" fmla="*/ 14817 w 30"/>
              <a:gd name="T33" fmla="*/ 4762 h 15"/>
              <a:gd name="T34" fmla="*/ 15875 w 30"/>
              <a:gd name="T35" fmla="*/ 6350 h 15"/>
              <a:gd name="T36" fmla="*/ 15875 w 30"/>
              <a:gd name="T37" fmla="*/ 7408 h 15"/>
              <a:gd name="T38" fmla="*/ 15875 w 30"/>
              <a:gd name="T39" fmla="*/ 7408 h 15"/>
              <a:gd name="T40" fmla="*/ 7408 w 30"/>
              <a:gd name="T41" fmla="*/ 7937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4" y="15"/>
                </a:moveTo>
                <a:lnTo>
                  <a:pt x="0" y="13"/>
                </a:lnTo>
                <a:lnTo>
                  <a:pt x="0" y="10"/>
                </a:lnTo>
                <a:lnTo>
                  <a:pt x="1" y="8"/>
                </a:lnTo>
                <a:lnTo>
                  <a:pt x="2" y="6"/>
                </a:lnTo>
                <a:lnTo>
                  <a:pt x="5" y="4"/>
                </a:lnTo>
                <a:lnTo>
                  <a:pt x="6" y="2"/>
                </a:lnTo>
                <a:lnTo>
                  <a:pt x="8" y="1"/>
                </a:lnTo>
                <a:lnTo>
                  <a:pt x="11" y="0"/>
                </a:lnTo>
                <a:lnTo>
                  <a:pt x="14" y="0"/>
                </a:lnTo>
                <a:lnTo>
                  <a:pt x="17" y="0"/>
                </a:lnTo>
                <a:lnTo>
                  <a:pt x="19" y="1"/>
                </a:lnTo>
                <a:lnTo>
                  <a:pt x="21" y="1"/>
                </a:lnTo>
                <a:lnTo>
                  <a:pt x="24" y="3"/>
                </a:lnTo>
                <a:lnTo>
                  <a:pt x="25" y="4"/>
                </a:lnTo>
                <a:lnTo>
                  <a:pt x="27" y="7"/>
                </a:lnTo>
                <a:lnTo>
                  <a:pt x="28" y="9"/>
                </a:lnTo>
                <a:lnTo>
                  <a:pt x="30" y="12"/>
                </a:lnTo>
                <a:lnTo>
                  <a:pt x="30"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5" name="Freeform 736">
            <a:extLst>
              <a:ext uri="{FF2B5EF4-FFF2-40B4-BE49-F238E27FC236}">
                <a16:creationId xmlns:a16="http://schemas.microsoft.com/office/drawing/2014/main" id="{8EAA0241-2BE1-1D46-9748-7E11DFD9908F}"/>
              </a:ext>
            </a:extLst>
          </p:cNvPr>
          <p:cNvSpPr>
            <a:spLocks/>
          </p:cNvSpPr>
          <p:nvPr/>
        </p:nvSpPr>
        <p:spPr bwMode="auto">
          <a:xfrm>
            <a:off x="2833688" y="2452688"/>
            <a:ext cx="23812" cy="134937"/>
          </a:xfrm>
          <a:custGeom>
            <a:avLst/>
            <a:gdLst>
              <a:gd name="T0" fmla="*/ 15530 w 46"/>
              <a:gd name="T1" fmla="*/ 0 h 253"/>
              <a:gd name="T2" fmla="*/ 23812 w 46"/>
              <a:gd name="T3" fmla="*/ 134404 h 253"/>
              <a:gd name="T4" fmla="*/ 16047 w 46"/>
              <a:gd name="T5" fmla="*/ 134404 h 253"/>
              <a:gd name="T6" fmla="*/ 8800 w 46"/>
              <a:gd name="T7" fmla="*/ 134937 h 253"/>
              <a:gd name="T8" fmla="*/ 0 w 46"/>
              <a:gd name="T9" fmla="*/ 533 h 253"/>
              <a:gd name="T10" fmla="*/ 7247 w 46"/>
              <a:gd name="T11" fmla="*/ 533 h 253"/>
              <a:gd name="T12" fmla="*/ 15530 w 46"/>
              <a:gd name="T13" fmla="*/ 0 h 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253">
                <a:moveTo>
                  <a:pt x="30" y="0"/>
                </a:moveTo>
                <a:lnTo>
                  <a:pt x="46" y="252"/>
                </a:lnTo>
                <a:lnTo>
                  <a:pt x="31" y="252"/>
                </a:lnTo>
                <a:lnTo>
                  <a:pt x="17" y="253"/>
                </a:lnTo>
                <a:lnTo>
                  <a:pt x="0" y="1"/>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6" name="Freeform 737">
            <a:extLst>
              <a:ext uri="{FF2B5EF4-FFF2-40B4-BE49-F238E27FC236}">
                <a16:creationId xmlns:a16="http://schemas.microsoft.com/office/drawing/2014/main" id="{035EBB25-D6C3-1E4E-B291-0FA50824A85F}"/>
              </a:ext>
            </a:extLst>
          </p:cNvPr>
          <p:cNvSpPr>
            <a:spLocks/>
          </p:cNvSpPr>
          <p:nvPr/>
        </p:nvSpPr>
        <p:spPr bwMode="auto">
          <a:xfrm>
            <a:off x="2841625" y="2586038"/>
            <a:ext cx="15875" cy="7937"/>
          </a:xfrm>
          <a:custGeom>
            <a:avLst/>
            <a:gdLst>
              <a:gd name="T0" fmla="*/ 7664 w 29"/>
              <a:gd name="T1" fmla="*/ 0 h 15"/>
              <a:gd name="T2" fmla="*/ 15875 w 29"/>
              <a:gd name="T3" fmla="*/ 1058 h 15"/>
              <a:gd name="T4" fmla="*/ 15328 w 29"/>
              <a:gd name="T5" fmla="*/ 2646 h 15"/>
              <a:gd name="T6" fmla="*/ 14780 w 29"/>
              <a:gd name="T7" fmla="*/ 3704 h 15"/>
              <a:gd name="T8" fmla="*/ 14233 w 29"/>
              <a:gd name="T9" fmla="*/ 5291 h 15"/>
              <a:gd name="T10" fmla="*/ 13138 w 29"/>
              <a:gd name="T11" fmla="*/ 5820 h 15"/>
              <a:gd name="T12" fmla="*/ 12043 w 29"/>
              <a:gd name="T13" fmla="*/ 6879 h 15"/>
              <a:gd name="T14" fmla="*/ 10948 w 29"/>
              <a:gd name="T15" fmla="*/ 7408 h 15"/>
              <a:gd name="T16" fmla="*/ 9306 w 29"/>
              <a:gd name="T17" fmla="*/ 7408 h 15"/>
              <a:gd name="T18" fmla="*/ 8211 w 29"/>
              <a:gd name="T19" fmla="*/ 7937 h 15"/>
              <a:gd name="T20" fmla="*/ 7116 w 29"/>
              <a:gd name="T21" fmla="*/ 7937 h 15"/>
              <a:gd name="T22" fmla="*/ 5474 w 29"/>
              <a:gd name="T23" fmla="*/ 7408 h 15"/>
              <a:gd name="T24" fmla="*/ 4379 w 29"/>
              <a:gd name="T25" fmla="*/ 7408 h 15"/>
              <a:gd name="T26" fmla="*/ 2737 w 29"/>
              <a:gd name="T27" fmla="*/ 6879 h 15"/>
              <a:gd name="T28" fmla="*/ 1642 w 29"/>
              <a:gd name="T29" fmla="*/ 5820 h 15"/>
              <a:gd name="T30" fmla="*/ 1095 w 29"/>
              <a:gd name="T31" fmla="*/ 4233 h 15"/>
              <a:gd name="T32" fmla="*/ 547 w 29"/>
              <a:gd name="T33" fmla="*/ 3704 h 15"/>
              <a:gd name="T34" fmla="*/ 0 w 29"/>
              <a:gd name="T35" fmla="*/ 2117 h 15"/>
              <a:gd name="T36" fmla="*/ 0 w 29"/>
              <a:gd name="T37" fmla="*/ 529 h 15"/>
              <a:gd name="T38" fmla="*/ 0 w 29"/>
              <a:gd name="T39" fmla="*/ 529 h 15"/>
              <a:gd name="T40" fmla="*/ 7664 w 29"/>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5">
                <a:moveTo>
                  <a:pt x="14" y="0"/>
                </a:moveTo>
                <a:lnTo>
                  <a:pt x="29" y="2"/>
                </a:lnTo>
                <a:lnTo>
                  <a:pt x="28" y="5"/>
                </a:lnTo>
                <a:lnTo>
                  <a:pt x="27" y="7"/>
                </a:lnTo>
                <a:lnTo>
                  <a:pt x="26" y="10"/>
                </a:lnTo>
                <a:lnTo>
                  <a:pt x="24" y="11"/>
                </a:lnTo>
                <a:lnTo>
                  <a:pt x="22" y="13"/>
                </a:lnTo>
                <a:lnTo>
                  <a:pt x="20" y="14"/>
                </a:lnTo>
                <a:lnTo>
                  <a:pt x="17" y="14"/>
                </a:lnTo>
                <a:lnTo>
                  <a:pt x="15" y="15"/>
                </a:lnTo>
                <a:lnTo>
                  <a:pt x="13" y="15"/>
                </a:lnTo>
                <a:lnTo>
                  <a:pt x="10" y="14"/>
                </a:lnTo>
                <a:lnTo>
                  <a:pt x="8" y="14"/>
                </a:lnTo>
                <a:lnTo>
                  <a:pt x="5" y="13"/>
                </a:lnTo>
                <a:lnTo>
                  <a:pt x="3" y="11"/>
                </a:lnTo>
                <a:lnTo>
                  <a:pt x="2" y="8"/>
                </a:lnTo>
                <a:lnTo>
                  <a:pt x="1" y="7"/>
                </a:lnTo>
                <a:lnTo>
                  <a:pt x="0" y="4"/>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7" name="Freeform 738">
            <a:extLst>
              <a:ext uri="{FF2B5EF4-FFF2-40B4-BE49-F238E27FC236}">
                <a16:creationId xmlns:a16="http://schemas.microsoft.com/office/drawing/2014/main" id="{52A5E077-049C-9540-8751-7F4638B6E952}"/>
              </a:ext>
            </a:extLst>
          </p:cNvPr>
          <p:cNvSpPr>
            <a:spLocks/>
          </p:cNvSpPr>
          <p:nvPr/>
        </p:nvSpPr>
        <p:spPr bwMode="auto">
          <a:xfrm>
            <a:off x="2841625" y="2471738"/>
            <a:ext cx="26988" cy="115887"/>
          </a:xfrm>
          <a:custGeom>
            <a:avLst/>
            <a:gdLst>
              <a:gd name="T0" fmla="*/ 0 w 50"/>
              <a:gd name="T1" fmla="*/ 114292 h 218"/>
              <a:gd name="T2" fmla="*/ 11335 w 50"/>
              <a:gd name="T3" fmla="*/ 0 h 218"/>
              <a:gd name="T4" fmla="*/ 18892 w 50"/>
              <a:gd name="T5" fmla="*/ 1063 h 218"/>
              <a:gd name="T6" fmla="*/ 26988 w 50"/>
              <a:gd name="T7" fmla="*/ 2126 h 218"/>
              <a:gd name="T8" fmla="*/ 15653 w 50"/>
              <a:gd name="T9" fmla="*/ 115887 h 218"/>
              <a:gd name="T10" fmla="*/ 7557 w 50"/>
              <a:gd name="T11" fmla="*/ 114824 h 218"/>
              <a:gd name="T12" fmla="*/ 0 w 50"/>
              <a:gd name="T13" fmla="*/ 114292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218">
                <a:moveTo>
                  <a:pt x="0" y="215"/>
                </a:moveTo>
                <a:lnTo>
                  <a:pt x="21" y="0"/>
                </a:lnTo>
                <a:lnTo>
                  <a:pt x="35" y="2"/>
                </a:lnTo>
                <a:lnTo>
                  <a:pt x="50" y="4"/>
                </a:lnTo>
                <a:lnTo>
                  <a:pt x="29" y="218"/>
                </a:lnTo>
                <a:lnTo>
                  <a:pt x="14" y="216"/>
                </a:lnTo>
                <a:lnTo>
                  <a:pt x="0" y="2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8" name="Freeform 739">
            <a:extLst>
              <a:ext uri="{FF2B5EF4-FFF2-40B4-BE49-F238E27FC236}">
                <a16:creationId xmlns:a16="http://schemas.microsoft.com/office/drawing/2014/main" id="{9B4F0E00-2B24-374C-AED0-C41B6E722950}"/>
              </a:ext>
            </a:extLst>
          </p:cNvPr>
          <p:cNvSpPr>
            <a:spLocks/>
          </p:cNvSpPr>
          <p:nvPr/>
        </p:nvSpPr>
        <p:spPr bwMode="auto">
          <a:xfrm>
            <a:off x="2852738" y="2465388"/>
            <a:ext cx="15875" cy="7937"/>
          </a:xfrm>
          <a:custGeom>
            <a:avLst/>
            <a:gdLst>
              <a:gd name="T0" fmla="*/ 7937 w 28"/>
              <a:gd name="T1" fmla="*/ 7937 h 15"/>
              <a:gd name="T2" fmla="*/ 0 w 28"/>
              <a:gd name="T3" fmla="*/ 6879 h 15"/>
              <a:gd name="T4" fmla="*/ 0 w 28"/>
              <a:gd name="T5" fmla="*/ 5820 h 15"/>
              <a:gd name="T6" fmla="*/ 567 w 28"/>
              <a:gd name="T7" fmla="*/ 4762 h 15"/>
              <a:gd name="T8" fmla="*/ 1134 w 28"/>
              <a:gd name="T9" fmla="*/ 3175 h 15"/>
              <a:gd name="T10" fmla="*/ 1701 w 28"/>
              <a:gd name="T11" fmla="*/ 2117 h 15"/>
              <a:gd name="T12" fmla="*/ 3402 w 28"/>
              <a:gd name="T13" fmla="*/ 1587 h 15"/>
              <a:gd name="T14" fmla="*/ 4536 w 28"/>
              <a:gd name="T15" fmla="*/ 1058 h 15"/>
              <a:gd name="T16" fmla="*/ 5670 w 28"/>
              <a:gd name="T17" fmla="*/ 0 h 15"/>
              <a:gd name="T18" fmla="*/ 7371 w 28"/>
              <a:gd name="T19" fmla="*/ 0 h 15"/>
              <a:gd name="T20" fmla="*/ 8504 w 28"/>
              <a:gd name="T21" fmla="*/ 0 h 15"/>
              <a:gd name="T22" fmla="*/ 9638 w 28"/>
              <a:gd name="T23" fmla="*/ 0 h 15"/>
              <a:gd name="T24" fmla="*/ 11906 w 28"/>
              <a:gd name="T25" fmla="*/ 1058 h 15"/>
              <a:gd name="T26" fmla="*/ 12473 w 28"/>
              <a:gd name="T27" fmla="*/ 1587 h 15"/>
              <a:gd name="T28" fmla="*/ 14174 w 28"/>
              <a:gd name="T29" fmla="*/ 2646 h 15"/>
              <a:gd name="T30" fmla="*/ 14741 w 28"/>
              <a:gd name="T31" fmla="*/ 3175 h 15"/>
              <a:gd name="T32" fmla="*/ 15875 w 28"/>
              <a:gd name="T33" fmla="*/ 4762 h 15"/>
              <a:gd name="T34" fmla="*/ 15875 w 28"/>
              <a:gd name="T35" fmla="*/ 5820 h 15"/>
              <a:gd name="T36" fmla="*/ 15875 w 28"/>
              <a:gd name="T37" fmla="*/ 6350 h 15"/>
              <a:gd name="T38" fmla="*/ 7937 w 28"/>
              <a:gd name="T39" fmla="*/ 7937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15">
                <a:moveTo>
                  <a:pt x="14" y="15"/>
                </a:moveTo>
                <a:lnTo>
                  <a:pt x="0" y="13"/>
                </a:lnTo>
                <a:lnTo>
                  <a:pt x="0" y="11"/>
                </a:lnTo>
                <a:lnTo>
                  <a:pt x="1" y="9"/>
                </a:lnTo>
                <a:lnTo>
                  <a:pt x="2" y="6"/>
                </a:lnTo>
                <a:lnTo>
                  <a:pt x="3" y="4"/>
                </a:lnTo>
                <a:lnTo>
                  <a:pt x="6" y="3"/>
                </a:lnTo>
                <a:lnTo>
                  <a:pt x="8" y="2"/>
                </a:lnTo>
                <a:lnTo>
                  <a:pt x="10" y="0"/>
                </a:lnTo>
                <a:lnTo>
                  <a:pt x="13" y="0"/>
                </a:lnTo>
                <a:lnTo>
                  <a:pt x="15" y="0"/>
                </a:lnTo>
                <a:lnTo>
                  <a:pt x="17" y="0"/>
                </a:lnTo>
                <a:lnTo>
                  <a:pt x="21" y="2"/>
                </a:lnTo>
                <a:lnTo>
                  <a:pt x="22" y="3"/>
                </a:lnTo>
                <a:lnTo>
                  <a:pt x="25" y="5"/>
                </a:lnTo>
                <a:lnTo>
                  <a:pt x="26" y="6"/>
                </a:lnTo>
                <a:lnTo>
                  <a:pt x="28" y="9"/>
                </a:lnTo>
                <a:lnTo>
                  <a:pt x="28" y="11"/>
                </a:lnTo>
                <a:lnTo>
                  <a:pt x="28" y="12"/>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49" name="Freeform 740">
            <a:extLst>
              <a:ext uri="{FF2B5EF4-FFF2-40B4-BE49-F238E27FC236}">
                <a16:creationId xmlns:a16="http://schemas.microsoft.com/office/drawing/2014/main" id="{401EC118-E2B1-E64F-9002-0734FF35FAFF}"/>
              </a:ext>
            </a:extLst>
          </p:cNvPr>
          <p:cNvSpPr>
            <a:spLocks/>
          </p:cNvSpPr>
          <p:nvPr/>
        </p:nvSpPr>
        <p:spPr bwMode="auto">
          <a:xfrm>
            <a:off x="2852738" y="2471738"/>
            <a:ext cx="34925" cy="125412"/>
          </a:xfrm>
          <a:custGeom>
            <a:avLst/>
            <a:gdLst>
              <a:gd name="T0" fmla="*/ 14817 w 66"/>
              <a:gd name="T1" fmla="*/ 0 h 236"/>
              <a:gd name="T2" fmla="*/ 34925 w 66"/>
              <a:gd name="T3" fmla="*/ 122755 h 236"/>
              <a:gd name="T4" fmla="*/ 27517 w 66"/>
              <a:gd name="T5" fmla="*/ 124349 h 236"/>
              <a:gd name="T6" fmla="*/ 20108 w 66"/>
              <a:gd name="T7" fmla="*/ 125412 h 236"/>
              <a:gd name="T8" fmla="*/ 0 w 66"/>
              <a:gd name="T9" fmla="*/ 2657 h 236"/>
              <a:gd name="T10" fmla="*/ 7408 w 66"/>
              <a:gd name="T11" fmla="*/ 1594 h 236"/>
              <a:gd name="T12" fmla="*/ 14817 w 66"/>
              <a:gd name="T13" fmla="*/ 0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36">
                <a:moveTo>
                  <a:pt x="28" y="0"/>
                </a:moveTo>
                <a:lnTo>
                  <a:pt x="66" y="231"/>
                </a:lnTo>
                <a:lnTo>
                  <a:pt x="52" y="234"/>
                </a:lnTo>
                <a:lnTo>
                  <a:pt x="38" y="236"/>
                </a:lnTo>
                <a:lnTo>
                  <a:pt x="0" y="5"/>
                </a:lnTo>
                <a:lnTo>
                  <a:pt x="14"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0" name="Freeform 741">
            <a:extLst>
              <a:ext uri="{FF2B5EF4-FFF2-40B4-BE49-F238E27FC236}">
                <a16:creationId xmlns:a16="http://schemas.microsoft.com/office/drawing/2014/main" id="{AD3D22D9-BCDD-BB43-9BE6-41E8BA7BCBF4}"/>
              </a:ext>
            </a:extLst>
          </p:cNvPr>
          <p:cNvSpPr>
            <a:spLocks/>
          </p:cNvSpPr>
          <p:nvPr/>
        </p:nvSpPr>
        <p:spPr bwMode="auto">
          <a:xfrm>
            <a:off x="2873375" y="2595563"/>
            <a:ext cx="15875" cy="7937"/>
          </a:xfrm>
          <a:custGeom>
            <a:avLst/>
            <a:gdLst>
              <a:gd name="T0" fmla="*/ 7664 w 29"/>
              <a:gd name="T1" fmla="*/ 0 h 15"/>
              <a:gd name="T2" fmla="*/ 15875 w 29"/>
              <a:gd name="T3" fmla="*/ 529 h 15"/>
              <a:gd name="T4" fmla="*/ 15328 w 29"/>
              <a:gd name="T5" fmla="*/ 1587 h 15"/>
              <a:gd name="T6" fmla="*/ 15328 w 29"/>
              <a:gd name="T7" fmla="*/ 2646 h 15"/>
              <a:gd name="T8" fmla="*/ 14780 w 29"/>
              <a:gd name="T9" fmla="*/ 4233 h 15"/>
              <a:gd name="T10" fmla="*/ 13138 w 29"/>
              <a:gd name="T11" fmla="*/ 5291 h 15"/>
              <a:gd name="T12" fmla="*/ 12591 w 29"/>
              <a:gd name="T13" fmla="*/ 5820 h 15"/>
              <a:gd name="T14" fmla="*/ 11496 w 29"/>
              <a:gd name="T15" fmla="*/ 6879 h 15"/>
              <a:gd name="T16" fmla="*/ 9853 w 29"/>
              <a:gd name="T17" fmla="*/ 7408 h 15"/>
              <a:gd name="T18" fmla="*/ 8759 w 29"/>
              <a:gd name="T19" fmla="*/ 7937 h 15"/>
              <a:gd name="T20" fmla="*/ 7664 w 29"/>
              <a:gd name="T21" fmla="*/ 7937 h 15"/>
              <a:gd name="T22" fmla="*/ 5474 w 29"/>
              <a:gd name="T23" fmla="*/ 7408 h 15"/>
              <a:gd name="T24" fmla="*/ 4379 w 29"/>
              <a:gd name="T25" fmla="*/ 7408 h 15"/>
              <a:gd name="T26" fmla="*/ 2737 w 29"/>
              <a:gd name="T27" fmla="*/ 6879 h 15"/>
              <a:gd name="T28" fmla="*/ 2190 w 29"/>
              <a:gd name="T29" fmla="*/ 5291 h 15"/>
              <a:gd name="T30" fmla="*/ 1095 w 29"/>
              <a:gd name="T31" fmla="*/ 4762 h 15"/>
              <a:gd name="T32" fmla="*/ 547 w 29"/>
              <a:gd name="T33" fmla="*/ 3704 h 15"/>
              <a:gd name="T34" fmla="*/ 0 w 29"/>
              <a:gd name="T35" fmla="*/ 2117 h 15"/>
              <a:gd name="T36" fmla="*/ 0 w 29"/>
              <a:gd name="T37" fmla="*/ 1058 h 15"/>
              <a:gd name="T38" fmla="*/ 7664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4" y="0"/>
                </a:moveTo>
                <a:lnTo>
                  <a:pt x="29" y="1"/>
                </a:lnTo>
                <a:lnTo>
                  <a:pt x="28" y="3"/>
                </a:lnTo>
                <a:lnTo>
                  <a:pt x="28" y="5"/>
                </a:lnTo>
                <a:lnTo>
                  <a:pt x="27" y="8"/>
                </a:lnTo>
                <a:lnTo>
                  <a:pt x="24" y="10"/>
                </a:lnTo>
                <a:lnTo>
                  <a:pt x="23" y="11"/>
                </a:lnTo>
                <a:lnTo>
                  <a:pt x="21" y="13"/>
                </a:lnTo>
                <a:lnTo>
                  <a:pt x="18" y="14"/>
                </a:lnTo>
                <a:lnTo>
                  <a:pt x="16" y="15"/>
                </a:lnTo>
                <a:lnTo>
                  <a:pt x="14" y="15"/>
                </a:lnTo>
                <a:lnTo>
                  <a:pt x="10" y="14"/>
                </a:lnTo>
                <a:lnTo>
                  <a:pt x="8" y="14"/>
                </a:lnTo>
                <a:lnTo>
                  <a:pt x="5" y="13"/>
                </a:lnTo>
                <a:lnTo>
                  <a:pt x="4" y="10"/>
                </a:lnTo>
                <a:lnTo>
                  <a:pt x="2" y="9"/>
                </a:lnTo>
                <a:lnTo>
                  <a:pt x="1" y="7"/>
                </a:lnTo>
                <a:lnTo>
                  <a:pt x="0" y="4"/>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1" name="Freeform 742">
            <a:extLst>
              <a:ext uri="{FF2B5EF4-FFF2-40B4-BE49-F238E27FC236}">
                <a16:creationId xmlns:a16="http://schemas.microsoft.com/office/drawing/2014/main" id="{82C04835-B9EA-9E45-A0A1-CB740E629CD2}"/>
              </a:ext>
            </a:extLst>
          </p:cNvPr>
          <p:cNvSpPr>
            <a:spLocks/>
          </p:cNvSpPr>
          <p:nvPr/>
        </p:nvSpPr>
        <p:spPr bwMode="auto">
          <a:xfrm>
            <a:off x="2873375" y="2463800"/>
            <a:ext cx="20638" cy="131763"/>
          </a:xfrm>
          <a:custGeom>
            <a:avLst/>
            <a:gdLst>
              <a:gd name="T0" fmla="*/ 0 w 40"/>
              <a:gd name="T1" fmla="*/ 131234 h 249"/>
              <a:gd name="T2" fmla="*/ 5160 w 40"/>
              <a:gd name="T3" fmla="*/ 0 h 249"/>
              <a:gd name="T4" fmla="*/ 12383 w 40"/>
              <a:gd name="T5" fmla="*/ 529 h 249"/>
              <a:gd name="T6" fmla="*/ 20638 w 40"/>
              <a:gd name="T7" fmla="*/ 529 h 249"/>
              <a:gd name="T8" fmla="*/ 14963 w 40"/>
              <a:gd name="T9" fmla="*/ 131763 h 249"/>
              <a:gd name="T10" fmla="*/ 7223 w 40"/>
              <a:gd name="T11" fmla="*/ 131234 h 249"/>
              <a:gd name="T12" fmla="*/ 0 w 40"/>
              <a:gd name="T13" fmla="*/ 131234 h 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9">
                <a:moveTo>
                  <a:pt x="0" y="248"/>
                </a:moveTo>
                <a:lnTo>
                  <a:pt x="10" y="0"/>
                </a:lnTo>
                <a:lnTo>
                  <a:pt x="24" y="1"/>
                </a:lnTo>
                <a:lnTo>
                  <a:pt x="40" y="1"/>
                </a:lnTo>
                <a:lnTo>
                  <a:pt x="29" y="249"/>
                </a:lnTo>
                <a:lnTo>
                  <a:pt x="14" y="248"/>
                </a:lnTo>
                <a:lnTo>
                  <a:pt x="0"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2" name="Freeform 743">
            <a:extLst>
              <a:ext uri="{FF2B5EF4-FFF2-40B4-BE49-F238E27FC236}">
                <a16:creationId xmlns:a16="http://schemas.microsoft.com/office/drawing/2014/main" id="{E13AC843-C6A4-9B4C-862B-66B35821528E}"/>
              </a:ext>
            </a:extLst>
          </p:cNvPr>
          <p:cNvSpPr>
            <a:spLocks/>
          </p:cNvSpPr>
          <p:nvPr/>
        </p:nvSpPr>
        <p:spPr bwMode="auto">
          <a:xfrm>
            <a:off x="2878138" y="2457450"/>
            <a:ext cx="15875" cy="7938"/>
          </a:xfrm>
          <a:custGeom>
            <a:avLst/>
            <a:gdLst>
              <a:gd name="T0" fmla="*/ 7408 w 30"/>
              <a:gd name="T1" fmla="*/ 7938 h 15"/>
              <a:gd name="T2" fmla="*/ 0 w 30"/>
              <a:gd name="T3" fmla="*/ 7409 h 15"/>
              <a:gd name="T4" fmla="*/ 0 w 30"/>
              <a:gd name="T5" fmla="*/ 6350 h 15"/>
              <a:gd name="T6" fmla="*/ 529 w 30"/>
              <a:gd name="T7" fmla="*/ 4763 h 15"/>
              <a:gd name="T8" fmla="*/ 1058 w 30"/>
              <a:gd name="T9" fmla="*/ 3704 h 15"/>
              <a:gd name="T10" fmla="*/ 2117 w 30"/>
              <a:gd name="T11" fmla="*/ 2646 h 15"/>
              <a:gd name="T12" fmla="*/ 3175 w 30"/>
              <a:gd name="T13" fmla="*/ 1588 h 15"/>
              <a:gd name="T14" fmla="*/ 4233 w 30"/>
              <a:gd name="T15" fmla="*/ 1058 h 15"/>
              <a:gd name="T16" fmla="*/ 5821 w 30"/>
              <a:gd name="T17" fmla="*/ 529 h 15"/>
              <a:gd name="T18" fmla="*/ 6879 w 30"/>
              <a:gd name="T19" fmla="*/ 0 h 15"/>
              <a:gd name="T20" fmla="*/ 7937 w 30"/>
              <a:gd name="T21" fmla="*/ 0 h 15"/>
              <a:gd name="T22" fmla="*/ 9525 w 30"/>
              <a:gd name="T23" fmla="*/ 529 h 15"/>
              <a:gd name="T24" fmla="*/ 10583 w 30"/>
              <a:gd name="T25" fmla="*/ 529 h 15"/>
              <a:gd name="T26" fmla="*/ 12171 w 30"/>
              <a:gd name="T27" fmla="*/ 1058 h 15"/>
              <a:gd name="T28" fmla="*/ 13229 w 30"/>
              <a:gd name="T29" fmla="*/ 2646 h 15"/>
              <a:gd name="T30" fmla="*/ 13758 w 30"/>
              <a:gd name="T31" fmla="*/ 3175 h 15"/>
              <a:gd name="T32" fmla="*/ 14287 w 30"/>
              <a:gd name="T33" fmla="*/ 4234 h 15"/>
              <a:gd name="T34" fmla="*/ 14817 w 30"/>
              <a:gd name="T35" fmla="*/ 5821 h 15"/>
              <a:gd name="T36" fmla="*/ 15875 w 30"/>
              <a:gd name="T37" fmla="*/ 6880 h 15"/>
              <a:gd name="T38" fmla="*/ 15875 w 30"/>
              <a:gd name="T39" fmla="*/ 7409 h 15"/>
              <a:gd name="T40" fmla="*/ 7408 w 30"/>
              <a:gd name="T41" fmla="*/ 793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5">
                <a:moveTo>
                  <a:pt x="14" y="15"/>
                </a:moveTo>
                <a:lnTo>
                  <a:pt x="0" y="14"/>
                </a:lnTo>
                <a:lnTo>
                  <a:pt x="0" y="12"/>
                </a:lnTo>
                <a:lnTo>
                  <a:pt x="1" y="9"/>
                </a:lnTo>
                <a:lnTo>
                  <a:pt x="2" y="7"/>
                </a:lnTo>
                <a:lnTo>
                  <a:pt x="4" y="5"/>
                </a:lnTo>
                <a:lnTo>
                  <a:pt x="6" y="3"/>
                </a:lnTo>
                <a:lnTo>
                  <a:pt x="8" y="2"/>
                </a:lnTo>
                <a:lnTo>
                  <a:pt x="11" y="1"/>
                </a:lnTo>
                <a:lnTo>
                  <a:pt x="13" y="0"/>
                </a:lnTo>
                <a:lnTo>
                  <a:pt x="15" y="0"/>
                </a:lnTo>
                <a:lnTo>
                  <a:pt x="18" y="1"/>
                </a:lnTo>
                <a:lnTo>
                  <a:pt x="20" y="1"/>
                </a:lnTo>
                <a:lnTo>
                  <a:pt x="23" y="2"/>
                </a:lnTo>
                <a:lnTo>
                  <a:pt x="25" y="5"/>
                </a:lnTo>
                <a:lnTo>
                  <a:pt x="26" y="6"/>
                </a:lnTo>
                <a:lnTo>
                  <a:pt x="27" y="8"/>
                </a:lnTo>
                <a:lnTo>
                  <a:pt x="28" y="11"/>
                </a:lnTo>
                <a:lnTo>
                  <a:pt x="30" y="13"/>
                </a:lnTo>
                <a:lnTo>
                  <a:pt x="30" y="14"/>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3" name="Freeform 744">
            <a:extLst>
              <a:ext uri="{FF2B5EF4-FFF2-40B4-BE49-F238E27FC236}">
                <a16:creationId xmlns:a16="http://schemas.microsoft.com/office/drawing/2014/main" id="{C1350739-42E6-114E-924F-95A19B70AFC1}"/>
              </a:ext>
            </a:extLst>
          </p:cNvPr>
          <p:cNvSpPr>
            <a:spLocks/>
          </p:cNvSpPr>
          <p:nvPr/>
        </p:nvSpPr>
        <p:spPr bwMode="auto">
          <a:xfrm>
            <a:off x="2878138" y="2463800"/>
            <a:ext cx="30162" cy="138113"/>
          </a:xfrm>
          <a:custGeom>
            <a:avLst/>
            <a:gdLst>
              <a:gd name="T0" fmla="*/ 16158 w 56"/>
              <a:gd name="T1" fmla="*/ 0 h 261"/>
              <a:gd name="T2" fmla="*/ 30162 w 56"/>
              <a:gd name="T3" fmla="*/ 135996 h 261"/>
              <a:gd name="T4" fmla="*/ 22083 w 56"/>
              <a:gd name="T5" fmla="*/ 136525 h 261"/>
              <a:gd name="T6" fmla="*/ 14004 w 56"/>
              <a:gd name="T7" fmla="*/ 138113 h 261"/>
              <a:gd name="T8" fmla="*/ 0 w 56"/>
              <a:gd name="T9" fmla="*/ 1058 h 261"/>
              <a:gd name="T10" fmla="*/ 7541 w 56"/>
              <a:gd name="T11" fmla="*/ 529 h 261"/>
              <a:gd name="T12" fmla="*/ 16158 w 56"/>
              <a:gd name="T13" fmla="*/ 0 h 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261">
                <a:moveTo>
                  <a:pt x="30" y="0"/>
                </a:moveTo>
                <a:lnTo>
                  <a:pt x="56" y="257"/>
                </a:lnTo>
                <a:lnTo>
                  <a:pt x="41" y="258"/>
                </a:lnTo>
                <a:lnTo>
                  <a:pt x="26" y="261"/>
                </a:lnTo>
                <a:lnTo>
                  <a:pt x="0" y="2"/>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4" name="Freeform 745">
            <a:extLst>
              <a:ext uri="{FF2B5EF4-FFF2-40B4-BE49-F238E27FC236}">
                <a16:creationId xmlns:a16="http://schemas.microsoft.com/office/drawing/2014/main" id="{91F10E0A-F3B9-3647-96C6-7BC3EAB18EC8}"/>
              </a:ext>
            </a:extLst>
          </p:cNvPr>
          <p:cNvSpPr>
            <a:spLocks/>
          </p:cNvSpPr>
          <p:nvPr/>
        </p:nvSpPr>
        <p:spPr bwMode="auto">
          <a:xfrm>
            <a:off x="2892425" y="2600325"/>
            <a:ext cx="15875" cy="9525"/>
          </a:xfrm>
          <a:custGeom>
            <a:avLst/>
            <a:gdLst>
              <a:gd name="T0" fmla="*/ 7937 w 30"/>
              <a:gd name="T1" fmla="*/ 0 h 16"/>
              <a:gd name="T2" fmla="*/ 15875 w 30"/>
              <a:gd name="T3" fmla="*/ 595 h 16"/>
              <a:gd name="T4" fmla="*/ 15875 w 30"/>
              <a:gd name="T5" fmla="*/ 2381 h 16"/>
              <a:gd name="T6" fmla="*/ 14817 w 30"/>
              <a:gd name="T7" fmla="*/ 3572 h 16"/>
              <a:gd name="T8" fmla="*/ 14287 w 30"/>
              <a:gd name="T9" fmla="*/ 4763 h 16"/>
              <a:gd name="T10" fmla="*/ 13758 w 30"/>
              <a:gd name="T11" fmla="*/ 6548 h 16"/>
              <a:gd name="T12" fmla="*/ 13229 w 30"/>
              <a:gd name="T13" fmla="*/ 7144 h 16"/>
              <a:gd name="T14" fmla="*/ 11642 w 30"/>
              <a:gd name="T15" fmla="*/ 7739 h 16"/>
              <a:gd name="T16" fmla="*/ 10583 w 30"/>
              <a:gd name="T17" fmla="*/ 8334 h 16"/>
              <a:gd name="T18" fmla="*/ 9525 w 30"/>
              <a:gd name="T19" fmla="*/ 9525 h 16"/>
              <a:gd name="T20" fmla="*/ 7408 w 30"/>
              <a:gd name="T21" fmla="*/ 9525 h 16"/>
              <a:gd name="T22" fmla="*/ 6350 w 30"/>
              <a:gd name="T23" fmla="*/ 9525 h 16"/>
              <a:gd name="T24" fmla="*/ 4763 w 30"/>
              <a:gd name="T25" fmla="*/ 8334 h 16"/>
              <a:gd name="T26" fmla="*/ 3704 w 30"/>
              <a:gd name="T27" fmla="*/ 7739 h 16"/>
              <a:gd name="T28" fmla="*/ 2646 w 30"/>
              <a:gd name="T29" fmla="*/ 7144 h 16"/>
              <a:gd name="T30" fmla="*/ 2117 w 30"/>
              <a:gd name="T31" fmla="*/ 5953 h 16"/>
              <a:gd name="T32" fmla="*/ 1058 w 30"/>
              <a:gd name="T33" fmla="*/ 4167 h 16"/>
              <a:gd name="T34" fmla="*/ 529 w 30"/>
              <a:gd name="T35" fmla="*/ 2977 h 16"/>
              <a:gd name="T36" fmla="*/ 0 w 30"/>
              <a:gd name="T37" fmla="*/ 1786 h 16"/>
              <a:gd name="T38" fmla="*/ 0 w 30"/>
              <a:gd name="T39" fmla="*/ 1786 h 16"/>
              <a:gd name="T40" fmla="*/ 7937 w 30"/>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16">
                <a:moveTo>
                  <a:pt x="15" y="0"/>
                </a:moveTo>
                <a:lnTo>
                  <a:pt x="30" y="1"/>
                </a:lnTo>
                <a:lnTo>
                  <a:pt x="30" y="4"/>
                </a:lnTo>
                <a:lnTo>
                  <a:pt x="28" y="6"/>
                </a:lnTo>
                <a:lnTo>
                  <a:pt x="27" y="8"/>
                </a:lnTo>
                <a:lnTo>
                  <a:pt x="26" y="11"/>
                </a:lnTo>
                <a:lnTo>
                  <a:pt x="25" y="12"/>
                </a:lnTo>
                <a:lnTo>
                  <a:pt x="22" y="13"/>
                </a:lnTo>
                <a:lnTo>
                  <a:pt x="20" y="14"/>
                </a:lnTo>
                <a:lnTo>
                  <a:pt x="18" y="16"/>
                </a:lnTo>
                <a:lnTo>
                  <a:pt x="14" y="16"/>
                </a:lnTo>
                <a:lnTo>
                  <a:pt x="12" y="16"/>
                </a:lnTo>
                <a:lnTo>
                  <a:pt x="9" y="14"/>
                </a:lnTo>
                <a:lnTo>
                  <a:pt x="7" y="13"/>
                </a:lnTo>
                <a:lnTo>
                  <a:pt x="5" y="12"/>
                </a:lnTo>
                <a:lnTo>
                  <a:pt x="4" y="10"/>
                </a:lnTo>
                <a:lnTo>
                  <a:pt x="2" y="7"/>
                </a:lnTo>
                <a:lnTo>
                  <a:pt x="1" y="5"/>
                </a:lnTo>
                <a:lnTo>
                  <a:pt x="0" y="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5" name="Freeform 746">
            <a:extLst>
              <a:ext uri="{FF2B5EF4-FFF2-40B4-BE49-F238E27FC236}">
                <a16:creationId xmlns:a16="http://schemas.microsoft.com/office/drawing/2014/main" id="{229C6372-6634-FB40-ADF4-4CF9DBFF2934}"/>
              </a:ext>
            </a:extLst>
          </p:cNvPr>
          <p:cNvSpPr>
            <a:spLocks/>
          </p:cNvSpPr>
          <p:nvPr/>
        </p:nvSpPr>
        <p:spPr bwMode="auto">
          <a:xfrm>
            <a:off x="2892425" y="2459038"/>
            <a:ext cx="22225" cy="142875"/>
          </a:xfrm>
          <a:custGeom>
            <a:avLst/>
            <a:gdLst>
              <a:gd name="T0" fmla="*/ 0 w 41"/>
              <a:gd name="T1" fmla="*/ 142346 h 270"/>
              <a:gd name="T2" fmla="*/ 6505 w 41"/>
              <a:gd name="T3" fmla="*/ 0 h 270"/>
              <a:gd name="T4" fmla="*/ 14094 w 41"/>
              <a:gd name="T5" fmla="*/ 1058 h 270"/>
              <a:gd name="T6" fmla="*/ 22225 w 41"/>
              <a:gd name="T7" fmla="*/ 1058 h 270"/>
              <a:gd name="T8" fmla="*/ 16262 w 41"/>
              <a:gd name="T9" fmla="*/ 142875 h 270"/>
              <a:gd name="T10" fmla="*/ 8131 w 41"/>
              <a:gd name="T11" fmla="*/ 142346 h 270"/>
              <a:gd name="T12" fmla="*/ 0 w 41"/>
              <a:gd name="T13" fmla="*/ 142346 h 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70">
                <a:moveTo>
                  <a:pt x="0" y="269"/>
                </a:moveTo>
                <a:lnTo>
                  <a:pt x="12" y="0"/>
                </a:lnTo>
                <a:lnTo>
                  <a:pt x="26" y="2"/>
                </a:lnTo>
                <a:lnTo>
                  <a:pt x="41" y="2"/>
                </a:lnTo>
                <a:lnTo>
                  <a:pt x="30" y="270"/>
                </a:lnTo>
                <a:lnTo>
                  <a:pt x="15" y="269"/>
                </a:lnTo>
                <a:lnTo>
                  <a:pt x="0"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6" name="Freeform 747">
            <a:extLst>
              <a:ext uri="{FF2B5EF4-FFF2-40B4-BE49-F238E27FC236}">
                <a16:creationId xmlns:a16="http://schemas.microsoft.com/office/drawing/2014/main" id="{83CD4682-8D3B-AE49-886B-3EEE510519E0}"/>
              </a:ext>
            </a:extLst>
          </p:cNvPr>
          <p:cNvSpPr>
            <a:spLocks/>
          </p:cNvSpPr>
          <p:nvPr/>
        </p:nvSpPr>
        <p:spPr bwMode="auto">
          <a:xfrm>
            <a:off x="2898775" y="2451100"/>
            <a:ext cx="15875" cy="7938"/>
          </a:xfrm>
          <a:custGeom>
            <a:avLst/>
            <a:gdLst>
              <a:gd name="T0" fmla="*/ 7664 w 29"/>
              <a:gd name="T1" fmla="*/ 7938 h 16"/>
              <a:gd name="T2" fmla="*/ 0 w 29"/>
              <a:gd name="T3" fmla="*/ 6946 h 16"/>
              <a:gd name="T4" fmla="*/ 0 w 29"/>
              <a:gd name="T5" fmla="*/ 5954 h 16"/>
              <a:gd name="T6" fmla="*/ 547 w 29"/>
              <a:gd name="T7" fmla="*/ 4961 h 16"/>
              <a:gd name="T8" fmla="*/ 1095 w 29"/>
              <a:gd name="T9" fmla="*/ 3473 h 16"/>
              <a:gd name="T10" fmla="*/ 1642 w 29"/>
              <a:gd name="T11" fmla="*/ 2481 h 16"/>
              <a:gd name="T12" fmla="*/ 2737 w 29"/>
              <a:gd name="T13" fmla="*/ 1985 h 16"/>
              <a:gd name="T14" fmla="*/ 3832 w 29"/>
              <a:gd name="T15" fmla="*/ 1488 h 16"/>
              <a:gd name="T16" fmla="*/ 4927 w 29"/>
              <a:gd name="T17" fmla="*/ 992 h 16"/>
              <a:gd name="T18" fmla="*/ 6569 w 29"/>
              <a:gd name="T19" fmla="*/ 0 h 16"/>
              <a:gd name="T20" fmla="*/ 8211 w 29"/>
              <a:gd name="T21" fmla="*/ 0 h 16"/>
              <a:gd name="T22" fmla="*/ 9853 w 29"/>
              <a:gd name="T23" fmla="*/ 0 h 16"/>
              <a:gd name="T24" fmla="*/ 10948 w 29"/>
              <a:gd name="T25" fmla="*/ 992 h 16"/>
              <a:gd name="T26" fmla="*/ 12043 w 29"/>
              <a:gd name="T27" fmla="*/ 1488 h 16"/>
              <a:gd name="T28" fmla="*/ 13685 w 29"/>
              <a:gd name="T29" fmla="*/ 1985 h 16"/>
              <a:gd name="T30" fmla="*/ 14233 w 29"/>
              <a:gd name="T31" fmla="*/ 2977 h 16"/>
              <a:gd name="T32" fmla="*/ 14780 w 29"/>
              <a:gd name="T33" fmla="*/ 4465 h 16"/>
              <a:gd name="T34" fmla="*/ 15328 w 29"/>
              <a:gd name="T35" fmla="*/ 5457 h 16"/>
              <a:gd name="T36" fmla="*/ 15875 w 29"/>
              <a:gd name="T37" fmla="*/ 6450 h 16"/>
              <a:gd name="T38" fmla="*/ 15875 w 29"/>
              <a:gd name="T39" fmla="*/ 6450 h 16"/>
              <a:gd name="T40" fmla="*/ 7664 w 29"/>
              <a:gd name="T41" fmla="*/ 7938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16">
                <a:moveTo>
                  <a:pt x="14" y="16"/>
                </a:moveTo>
                <a:lnTo>
                  <a:pt x="0" y="14"/>
                </a:lnTo>
                <a:lnTo>
                  <a:pt x="0" y="12"/>
                </a:lnTo>
                <a:lnTo>
                  <a:pt x="1" y="10"/>
                </a:lnTo>
                <a:lnTo>
                  <a:pt x="2" y="7"/>
                </a:lnTo>
                <a:lnTo>
                  <a:pt x="3" y="5"/>
                </a:lnTo>
                <a:lnTo>
                  <a:pt x="5" y="4"/>
                </a:lnTo>
                <a:lnTo>
                  <a:pt x="7" y="3"/>
                </a:lnTo>
                <a:lnTo>
                  <a:pt x="9" y="2"/>
                </a:lnTo>
                <a:lnTo>
                  <a:pt x="12" y="0"/>
                </a:lnTo>
                <a:lnTo>
                  <a:pt x="15" y="0"/>
                </a:lnTo>
                <a:lnTo>
                  <a:pt x="18" y="0"/>
                </a:lnTo>
                <a:lnTo>
                  <a:pt x="20" y="2"/>
                </a:lnTo>
                <a:lnTo>
                  <a:pt x="22" y="3"/>
                </a:lnTo>
                <a:lnTo>
                  <a:pt x="25" y="4"/>
                </a:lnTo>
                <a:lnTo>
                  <a:pt x="26" y="6"/>
                </a:lnTo>
                <a:lnTo>
                  <a:pt x="27" y="9"/>
                </a:lnTo>
                <a:lnTo>
                  <a:pt x="28" y="11"/>
                </a:lnTo>
                <a:lnTo>
                  <a:pt x="29" y="13"/>
                </a:lnTo>
                <a:lnTo>
                  <a:pt x="1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7" name="Freeform 748">
            <a:extLst>
              <a:ext uri="{FF2B5EF4-FFF2-40B4-BE49-F238E27FC236}">
                <a16:creationId xmlns:a16="http://schemas.microsoft.com/office/drawing/2014/main" id="{7BC418DA-819A-CD4D-92B1-BB1C88009EC3}"/>
              </a:ext>
            </a:extLst>
          </p:cNvPr>
          <p:cNvSpPr>
            <a:spLocks/>
          </p:cNvSpPr>
          <p:nvPr/>
        </p:nvSpPr>
        <p:spPr bwMode="auto">
          <a:xfrm>
            <a:off x="2898775" y="2457450"/>
            <a:ext cx="31750" cy="144463"/>
          </a:xfrm>
          <a:custGeom>
            <a:avLst/>
            <a:gdLst>
              <a:gd name="T0" fmla="*/ 15094 w 61"/>
              <a:gd name="T1" fmla="*/ 0 h 273"/>
              <a:gd name="T2" fmla="*/ 31750 w 61"/>
              <a:gd name="T3" fmla="*/ 142346 h 273"/>
              <a:gd name="T4" fmla="*/ 23943 w 61"/>
              <a:gd name="T5" fmla="*/ 142875 h 273"/>
              <a:gd name="T6" fmla="*/ 16656 w 61"/>
              <a:gd name="T7" fmla="*/ 144463 h 273"/>
              <a:gd name="T8" fmla="*/ 0 w 61"/>
              <a:gd name="T9" fmla="*/ 2117 h 273"/>
              <a:gd name="T10" fmla="*/ 7287 w 61"/>
              <a:gd name="T11" fmla="*/ 1588 h 273"/>
              <a:gd name="T12" fmla="*/ 15094 w 61"/>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73">
                <a:moveTo>
                  <a:pt x="29" y="0"/>
                </a:moveTo>
                <a:lnTo>
                  <a:pt x="61" y="269"/>
                </a:lnTo>
                <a:lnTo>
                  <a:pt x="46" y="270"/>
                </a:lnTo>
                <a:lnTo>
                  <a:pt x="32" y="273"/>
                </a:lnTo>
                <a:lnTo>
                  <a:pt x="0" y="4"/>
                </a:lnTo>
                <a:lnTo>
                  <a:pt x="14" y="3"/>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8" name="Freeform 749">
            <a:extLst>
              <a:ext uri="{FF2B5EF4-FFF2-40B4-BE49-F238E27FC236}">
                <a16:creationId xmlns:a16="http://schemas.microsoft.com/office/drawing/2014/main" id="{91716C70-2F41-754F-A2C3-2C6CCD7E248C}"/>
              </a:ext>
            </a:extLst>
          </p:cNvPr>
          <p:cNvSpPr>
            <a:spLocks/>
          </p:cNvSpPr>
          <p:nvPr/>
        </p:nvSpPr>
        <p:spPr bwMode="auto">
          <a:xfrm>
            <a:off x="2916238" y="2600325"/>
            <a:ext cx="14287" cy="9525"/>
          </a:xfrm>
          <a:custGeom>
            <a:avLst/>
            <a:gdLst>
              <a:gd name="T0" fmla="*/ 6897 w 29"/>
              <a:gd name="T1" fmla="*/ 0 h 16"/>
              <a:gd name="T2" fmla="*/ 14287 w 29"/>
              <a:gd name="T3" fmla="*/ 1786 h 16"/>
              <a:gd name="T4" fmla="*/ 13794 w 29"/>
              <a:gd name="T5" fmla="*/ 2977 h 16"/>
              <a:gd name="T6" fmla="*/ 13302 w 29"/>
              <a:gd name="T7" fmla="*/ 4167 h 16"/>
              <a:gd name="T8" fmla="*/ 12809 w 29"/>
              <a:gd name="T9" fmla="*/ 5953 h 16"/>
              <a:gd name="T10" fmla="*/ 11824 w 29"/>
              <a:gd name="T11" fmla="*/ 7144 h 16"/>
              <a:gd name="T12" fmla="*/ 10838 w 29"/>
              <a:gd name="T13" fmla="*/ 7739 h 16"/>
              <a:gd name="T14" fmla="*/ 9853 w 29"/>
              <a:gd name="T15" fmla="*/ 8334 h 16"/>
              <a:gd name="T16" fmla="*/ 8375 w 29"/>
              <a:gd name="T17" fmla="*/ 9525 h 16"/>
              <a:gd name="T18" fmla="*/ 7390 w 29"/>
              <a:gd name="T19" fmla="*/ 9525 h 16"/>
              <a:gd name="T20" fmla="*/ 6405 w 29"/>
              <a:gd name="T21" fmla="*/ 9525 h 16"/>
              <a:gd name="T22" fmla="*/ 4434 w 29"/>
              <a:gd name="T23" fmla="*/ 8334 h 16"/>
              <a:gd name="T24" fmla="*/ 3449 w 29"/>
              <a:gd name="T25" fmla="*/ 7739 h 16"/>
              <a:gd name="T26" fmla="*/ 2956 w 29"/>
              <a:gd name="T27" fmla="*/ 7144 h 16"/>
              <a:gd name="T28" fmla="*/ 1478 w 29"/>
              <a:gd name="T29" fmla="*/ 6548 h 16"/>
              <a:gd name="T30" fmla="*/ 985 w 29"/>
              <a:gd name="T31" fmla="*/ 4763 h 16"/>
              <a:gd name="T32" fmla="*/ 493 w 29"/>
              <a:gd name="T33" fmla="*/ 3572 h 16"/>
              <a:gd name="T34" fmla="*/ 0 w 29"/>
              <a:gd name="T35" fmla="*/ 2381 h 16"/>
              <a:gd name="T36" fmla="*/ 0 w 29"/>
              <a:gd name="T37" fmla="*/ 1786 h 16"/>
              <a:gd name="T38" fmla="*/ 6897 w 29"/>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6">
                <a:moveTo>
                  <a:pt x="14" y="0"/>
                </a:moveTo>
                <a:lnTo>
                  <a:pt x="29" y="3"/>
                </a:lnTo>
                <a:lnTo>
                  <a:pt x="28" y="5"/>
                </a:lnTo>
                <a:lnTo>
                  <a:pt x="27" y="7"/>
                </a:lnTo>
                <a:lnTo>
                  <a:pt x="26" y="10"/>
                </a:lnTo>
                <a:lnTo>
                  <a:pt x="24" y="12"/>
                </a:lnTo>
                <a:lnTo>
                  <a:pt x="22" y="13"/>
                </a:lnTo>
                <a:lnTo>
                  <a:pt x="20" y="14"/>
                </a:lnTo>
                <a:lnTo>
                  <a:pt x="17" y="16"/>
                </a:lnTo>
                <a:lnTo>
                  <a:pt x="15" y="16"/>
                </a:lnTo>
                <a:lnTo>
                  <a:pt x="13" y="16"/>
                </a:lnTo>
                <a:lnTo>
                  <a:pt x="9" y="14"/>
                </a:lnTo>
                <a:lnTo>
                  <a:pt x="7" y="13"/>
                </a:lnTo>
                <a:lnTo>
                  <a:pt x="6" y="12"/>
                </a:lnTo>
                <a:lnTo>
                  <a:pt x="3" y="11"/>
                </a:lnTo>
                <a:lnTo>
                  <a:pt x="2" y="8"/>
                </a:lnTo>
                <a:lnTo>
                  <a:pt x="1" y="6"/>
                </a:lnTo>
                <a:lnTo>
                  <a:pt x="0" y="4"/>
                </a:lnTo>
                <a:lnTo>
                  <a:pt x="0" y="3"/>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59" name="Freeform 750">
            <a:extLst>
              <a:ext uri="{FF2B5EF4-FFF2-40B4-BE49-F238E27FC236}">
                <a16:creationId xmlns:a16="http://schemas.microsoft.com/office/drawing/2014/main" id="{FBD324C0-E259-3B4A-8458-7178AA8CF389}"/>
              </a:ext>
            </a:extLst>
          </p:cNvPr>
          <p:cNvSpPr>
            <a:spLocks/>
          </p:cNvSpPr>
          <p:nvPr/>
        </p:nvSpPr>
        <p:spPr bwMode="auto">
          <a:xfrm>
            <a:off x="2916238" y="2466975"/>
            <a:ext cx="34925" cy="134938"/>
          </a:xfrm>
          <a:custGeom>
            <a:avLst/>
            <a:gdLst>
              <a:gd name="T0" fmla="*/ 0 w 66"/>
              <a:gd name="T1" fmla="*/ 132830 h 256"/>
              <a:gd name="T2" fmla="*/ 19579 w 66"/>
              <a:gd name="T3" fmla="*/ 0 h 256"/>
              <a:gd name="T4" fmla="*/ 26987 w 66"/>
              <a:gd name="T5" fmla="*/ 527 h 256"/>
              <a:gd name="T6" fmla="*/ 34925 w 66"/>
              <a:gd name="T7" fmla="*/ 1581 h 256"/>
              <a:gd name="T8" fmla="*/ 15346 w 66"/>
              <a:gd name="T9" fmla="*/ 134938 h 256"/>
              <a:gd name="T10" fmla="*/ 7408 w 66"/>
              <a:gd name="T11" fmla="*/ 133357 h 256"/>
              <a:gd name="T12" fmla="*/ 0 w 66"/>
              <a:gd name="T13" fmla="*/ 132830 h 2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56">
                <a:moveTo>
                  <a:pt x="0" y="252"/>
                </a:moveTo>
                <a:lnTo>
                  <a:pt x="37" y="0"/>
                </a:lnTo>
                <a:lnTo>
                  <a:pt x="51" y="1"/>
                </a:lnTo>
                <a:lnTo>
                  <a:pt x="66" y="3"/>
                </a:lnTo>
                <a:lnTo>
                  <a:pt x="29" y="256"/>
                </a:lnTo>
                <a:lnTo>
                  <a:pt x="14" y="253"/>
                </a:ln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0" name="Freeform 751">
            <a:extLst>
              <a:ext uri="{FF2B5EF4-FFF2-40B4-BE49-F238E27FC236}">
                <a16:creationId xmlns:a16="http://schemas.microsoft.com/office/drawing/2014/main" id="{7C64C61E-F4D4-A940-A891-D6B8D410EF07}"/>
              </a:ext>
            </a:extLst>
          </p:cNvPr>
          <p:cNvSpPr>
            <a:spLocks/>
          </p:cNvSpPr>
          <p:nvPr/>
        </p:nvSpPr>
        <p:spPr bwMode="auto">
          <a:xfrm>
            <a:off x="2935288" y="2460625"/>
            <a:ext cx="15875" cy="6350"/>
          </a:xfrm>
          <a:custGeom>
            <a:avLst/>
            <a:gdLst>
              <a:gd name="T0" fmla="*/ 7408 w 30"/>
              <a:gd name="T1" fmla="*/ 6350 h 14"/>
              <a:gd name="T2" fmla="*/ 0 w 30"/>
              <a:gd name="T3" fmla="*/ 5896 h 14"/>
              <a:gd name="T4" fmla="*/ 0 w 30"/>
              <a:gd name="T5" fmla="*/ 4082 h 14"/>
              <a:gd name="T6" fmla="*/ 1058 w 30"/>
              <a:gd name="T7" fmla="*/ 3175 h 14"/>
              <a:gd name="T8" fmla="*/ 1588 w 30"/>
              <a:gd name="T9" fmla="*/ 2721 h 14"/>
              <a:gd name="T10" fmla="*/ 2646 w 30"/>
              <a:gd name="T11" fmla="*/ 1361 h 14"/>
              <a:gd name="T12" fmla="*/ 3704 w 30"/>
              <a:gd name="T13" fmla="*/ 907 h 14"/>
              <a:gd name="T14" fmla="*/ 5292 w 30"/>
              <a:gd name="T15" fmla="*/ 454 h 14"/>
              <a:gd name="T16" fmla="*/ 6350 w 30"/>
              <a:gd name="T17" fmla="*/ 0 h 14"/>
              <a:gd name="T18" fmla="*/ 7408 w 30"/>
              <a:gd name="T19" fmla="*/ 0 h 14"/>
              <a:gd name="T20" fmla="*/ 8996 w 30"/>
              <a:gd name="T21" fmla="*/ 0 h 14"/>
              <a:gd name="T22" fmla="*/ 10054 w 30"/>
              <a:gd name="T23" fmla="*/ 454 h 14"/>
              <a:gd name="T24" fmla="*/ 11642 w 30"/>
              <a:gd name="T25" fmla="*/ 454 h 14"/>
              <a:gd name="T26" fmla="*/ 12700 w 30"/>
              <a:gd name="T27" fmla="*/ 1361 h 14"/>
              <a:gd name="T28" fmla="*/ 13229 w 30"/>
              <a:gd name="T29" fmla="*/ 2268 h 14"/>
              <a:gd name="T30" fmla="*/ 14287 w 30"/>
              <a:gd name="T31" fmla="*/ 3175 h 14"/>
              <a:gd name="T32" fmla="*/ 15346 w 30"/>
              <a:gd name="T33" fmla="*/ 4082 h 14"/>
              <a:gd name="T34" fmla="*/ 15346 w 30"/>
              <a:gd name="T35" fmla="*/ 5443 h 14"/>
              <a:gd name="T36" fmla="*/ 15875 w 30"/>
              <a:gd name="T37" fmla="*/ 5896 h 14"/>
              <a:gd name="T38" fmla="*/ 7408 w 30"/>
              <a:gd name="T39" fmla="*/ 635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4">
                <a:moveTo>
                  <a:pt x="14" y="14"/>
                </a:moveTo>
                <a:lnTo>
                  <a:pt x="0" y="13"/>
                </a:lnTo>
                <a:lnTo>
                  <a:pt x="0" y="9"/>
                </a:lnTo>
                <a:lnTo>
                  <a:pt x="2" y="7"/>
                </a:lnTo>
                <a:lnTo>
                  <a:pt x="3" y="6"/>
                </a:lnTo>
                <a:lnTo>
                  <a:pt x="5" y="3"/>
                </a:lnTo>
                <a:lnTo>
                  <a:pt x="7" y="2"/>
                </a:lnTo>
                <a:lnTo>
                  <a:pt x="10" y="1"/>
                </a:lnTo>
                <a:lnTo>
                  <a:pt x="12" y="0"/>
                </a:lnTo>
                <a:lnTo>
                  <a:pt x="14" y="0"/>
                </a:lnTo>
                <a:lnTo>
                  <a:pt x="17" y="0"/>
                </a:lnTo>
                <a:lnTo>
                  <a:pt x="19" y="1"/>
                </a:lnTo>
                <a:lnTo>
                  <a:pt x="22" y="1"/>
                </a:lnTo>
                <a:lnTo>
                  <a:pt x="24" y="3"/>
                </a:lnTo>
                <a:lnTo>
                  <a:pt x="25" y="5"/>
                </a:lnTo>
                <a:lnTo>
                  <a:pt x="27" y="7"/>
                </a:lnTo>
                <a:lnTo>
                  <a:pt x="29" y="9"/>
                </a:lnTo>
                <a:lnTo>
                  <a:pt x="29" y="12"/>
                </a:lnTo>
                <a:lnTo>
                  <a:pt x="30" y="13"/>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1" name="Freeform 752">
            <a:extLst>
              <a:ext uri="{FF2B5EF4-FFF2-40B4-BE49-F238E27FC236}">
                <a16:creationId xmlns:a16="http://schemas.microsoft.com/office/drawing/2014/main" id="{9FF5BD9B-8BFD-C648-8EE1-072E663862C7}"/>
              </a:ext>
            </a:extLst>
          </p:cNvPr>
          <p:cNvSpPr>
            <a:spLocks/>
          </p:cNvSpPr>
          <p:nvPr/>
        </p:nvSpPr>
        <p:spPr bwMode="auto">
          <a:xfrm>
            <a:off x="2935288" y="2466975"/>
            <a:ext cx="23812" cy="87313"/>
          </a:xfrm>
          <a:custGeom>
            <a:avLst/>
            <a:gdLst>
              <a:gd name="T0" fmla="*/ 15875 w 45"/>
              <a:gd name="T1" fmla="*/ 0 h 164"/>
              <a:gd name="T2" fmla="*/ 23812 w 45"/>
              <a:gd name="T3" fmla="*/ 85716 h 164"/>
              <a:gd name="T4" fmla="*/ 16404 w 45"/>
              <a:gd name="T5" fmla="*/ 86248 h 164"/>
              <a:gd name="T6" fmla="*/ 8466 w 45"/>
              <a:gd name="T7" fmla="*/ 87313 h 164"/>
              <a:gd name="T8" fmla="*/ 0 w 45"/>
              <a:gd name="T9" fmla="*/ 1597 h 164"/>
              <a:gd name="T10" fmla="*/ 7408 w 45"/>
              <a:gd name="T11" fmla="*/ 532 h 164"/>
              <a:gd name="T12" fmla="*/ 15875 w 45"/>
              <a:gd name="T13" fmla="*/ 0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64">
                <a:moveTo>
                  <a:pt x="30" y="0"/>
                </a:moveTo>
                <a:lnTo>
                  <a:pt x="45" y="161"/>
                </a:lnTo>
                <a:lnTo>
                  <a:pt x="31" y="162"/>
                </a:lnTo>
                <a:lnTo>
                  <a:pt x="16" y="164"/>
                </a:lnTo>
                <a:lnTo>
                  <a:pt x="0" y="3"/>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2" name="Freeform 753">
            <a:extLst>
              <a:ext uri="{FF2B5EF4-FFF2-40B4-BE49-F238E27FC236}">
                <a16:creationId xmlns:a16="http://schemas.microsoft.com/office/drawing/2014/main" id="{AF62773F-9E11-3643-93BA-04739F080F35}"/>
              </a:ext>
            </a:extLst>
          </p:cNvPr>
          <p:cNvSpPr>
            <a:spLocks/>
          </p:cNvSpPr>
          <p:nvPr/>
        </p:nvSpPr>
        <p:spPr bwMode="auto">
          <a:xfrm>
            <a:off x="2943225" y="2552700"/>
            <a:ext cx="15875" cy="7938"/>
          </a:xfrm>
          <a:custGeom>
            <a:avLst/>
            <a:gdLst>
              <a:gd name="T0" fmla="*/ 8211 w 29"/>
              <a:gd name="T1" fmla="*/ 0 h 15"/>
              <a:gd name="T2" fmla="*/ 15875 w 29"/>
              <a:gd name="T3" fmla="*/ 2117 h 15"/>
              <a:gd name="T4" fmla="*/ 15328 w 29"/>
              <a:gd name="T5" fmla="*/ 3175 h 15"/>
              <a:gd name="T6" fmla="*/ 14780 w 29"/>
              <a:gd name="T7" fmla="*/ 4763 h 15"/>
              <a:gd name="T8" fmla="*/ 14233 w 29"/>
              <a:gd name="T9" fmla="*/ 5821 h 15"/>
              <a:gd name="T10" fmla="*/ 12591 w 29"/>
              <a:gd name="T11" fmla="*/ 6350 h 15"/>
              <a:gd name="T12" fmla="*/ 11496 w 29"/>
              <a:gd name="T13" fmla="*/ 6880 h 15"/>
              <a:gd name="T14" fmla="*/ 10401 w 29"/>
              <a:gd name="T15" fmla="*/ 7938 h 15"/>
              <a:gd name="T16" fmla="*/ 8759 w 29"/>
              <a:gd name="T17" fmla="*/ 7938 h 15"/>
              <a:gd name="T18" fmla="*/ 7664 w 29"/>
              <a:gd name="T19" fmla="*/ 7938 h 15"/>
              <a:gd name="T20" fmla="*/ 6022 w 29"/>
              <a:gd name="T21" fmla="*/ 7938 h 15"/>
              <a:gd name="T22" fmla="*/ 4927 w 29"/>
              <a:gd name="T23" fmla="*/ 6880 h 15"/>
              <a:gd name="T24" fmla="*/ 3832 w 29"/>
              <a:gd name="T25" fmla="*/ 6350 h 15"/>
              <a:gd name="T26" fmla="*/ 2190 w 29"/>
              <a:gd name="T27" fmla="*/ 5821 h 15"/>
              <a:gd name="T28" fmla="*/ 1642 w 29"/>
              <a:gd name="T29" fmla="*/ 4763 h 15"/>
              <a:gd name="T30" fmla="*/ 1095 w 29"/>
              <a:gd name="T31" fmla="*/ 3175 h 15"/>
              <a:gd name="T32" fmla="*/ 547 w 29"/>
              <a:gd name="T33" fmla="*/ 2117 h 15"/>
              <a:gd name="T34" fmla="*/ 0 w 29"/>
              <a:gd name="T35" fmla="*/ 1058 h 15"/>
              <a:gd name="T36" fmla="*/ 0 w 29"/>
              <a:gd name="T37" fmla="*/ 1058 h 15"/>
              <a:gd name="T38" fmla="*/ 8211 w 29"/>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15">
                <a:moveTo>
                  <a:pt x="15" y="0"/>
                </a:moveTo>
                <a:lnTo>
                  <a:pt x="29" y="4"/>
                </a:lnTo>
                <a:lnTo>
                  <a:pt x="28" y="6"/>
                </a:lnTo>
                <a:lnTo>
                  <a:pt x="27" y="9"/>
                </a:lnTo>
                <a:lnTo>
                  <a:pt x="26" y="11"/>
                </a:lnTo>
                <a:lnTo>
                  <a:pt x="23" y="12"/>
                </a:lnTo>
                <a:lnTo>
                  <a:pt x="21" y="13"/>
                </a:lnTo>
                <a:lnTo>
                  <a:pt x="19" y="15"/>
                </a:lnTo>
                <a:lnTo>
                  <a:pt x="16" y="15"/>
                </a:lnTo>
                <a:lnTo>
                  <a:pt x="14" y="15"/>
                </a:lnTo>
                <a:lnTo>
                  <a:pt x="11" y="15"/>
                </a:lnTo>
                <a:lnTo>
                  <a:pt x="9" y="13"/>
                </a:lnTo>
                <a:lnTo>
                  <a:pt x="7" y="12"/>
                </a:lnTo>
                <a:lnTo>
                  <a:pt x="4" y="11"/>
                </a:lnTo>
                <a:lnTo>
                  <a:pt x="3" y="9"/>
                </a:lnTo>
                <a:lnTo>
                  <a:pt x="2" y="6"/>
                </a:lnTo>
                <a:lnTo>
                  <a:pt x="1" y="4"/>
                </a:lnTo>
                <a:lnTo>
                  <a:pt x="0"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3" name="Freeform 754">
            <a:extLst>
              <a:ext uri="{FF2B5EF4-FFF2-40B4-BE49-F238E27FC236}">
                <a16:creationId xmlns:a16="http://schemas.microsoft.com/office/drawing/2014/main" id="{C5AEEE2E-0583-DF48-93FA-0D323AA84802}"/>
              </a:ext>
            </a:extLst>
          </p:cNvPr>
          <p:cNvSpPr>
            <a:spLocks/>
          </p:cNvSpPr>
          <p:nvPr/>
        </p:nvSpPr>
        <p:spPr bwMode="auto">
          <a:xfrm>
            <a:off x="2944813" y="2460625"/>
            <a:ext cx="38100" cy="93663"/>
          </a:xfrm>
          <a:custGeom>
            <a:avLst/>
            <a:gdLst>
              <a:gd name="T0" fmla="*/ 0 w 72"/>
              <a:gd name="T1" fmla="*/ 90000 h 179"/>
              <a:gd name="T2" fmla="*/ 22225 w 72"/>
              <a:gd name="T3" fmla="*/ 0 h 179"/>
              <a:gd name="T4" fmla="*/ 29633 w 72"/>
              <a:gd name="T5" fmla="*/ 1570 h 179"/>
              <a:gd name="T6" fmla="*/ 38100 w 72"/>
              <a:gd name="T7" fmla="*/ 3663 h 179"/>
              <a:gd name="T8" fmla="*/ 14817 w 72"/>
              <a:gd name="T9" fmla="*/ 93663 h 179"/>
              <a:gd name="T10" fmla="*/ 7408 w 72"/>
              <a:gd name="T11" fmla="*/ 91570 h 179"/>
              <a:gd name="T12" fmla="*/ 0 w 72"/>
              <a:gd name="T13" fmla="*/ 90000 h 1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79">
                <a:moveTo>
                  <a:pt x="0" y="172"/>
                </a:moveTo>
                <a:lnTo>
                  <a:pt x="42" y="0"/>
                </a:lnTo>
                <a:lnTo>
                  <a:pt x="56" y="3"/>
                </a:lnTo>
                <a:lnTo>
                  <a:pt x="72" y="7"/>
                </a:lnTo>
                <a:lnTo>
                  <a:pt x="28" y="179"/>
                </a:lnTo>
                <a:lnTo>
                  <a:pt x="14" y="175"/>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4" name="Freeform 755">
            <a:extLst>
              <a:ext uri="{FF2B5EF4-FFF2-40B4-BE49-F238E27FC236}">
                <a16:creationId xmlns:a16="http://schemas.microsoft.com/office/drawing/2014/main" id="{ECFDD743-8D25-CD4D-A13E-3E1FD1C93473}"/>
              </a:ext>
            </a:extLst>
          </p:cNvPr>
          <p:cNvSpPr>
            <a:spLocks/>
          </p:cNvSpPr>
          <p:nvPr/>
        </p:nvSpPr>
        <p:spPr bwMode="auto">
          <a:xfrm>
            <a:off x="2967038" y="2454275"/>
            <a:ext cx="15875" cy="7938"/>
          </a:xfrm>
          <a:custGeom>
            <a:avLst/>
            <a:gdLst>
              <a:gd name="T0" fmla="*/ 7408 w 30"/>
              <a:gd name="T1" fmla="*/ 7938 h 14"/>
              <a:gd name="T2" fmla="*/ 0 w 30"/>
              <a:gd name="T3" fmla="*/ 6237 h 14"/>
              <a:gd name="T4" fmla="*/ 529 w 30"/>
              <a:gd name="T5" fmla="*/ 4536 h 14"/>
              <a:gd name="T6" fmla="*/ 1588 w 30"/>
              <a:gd name="T7" fmla="*/ 3402 h 14"/>
              <a:gd name="T8" fmla="*/ 2117 w 30"/>
              <a:gd name="T9" fmla="*/ 2268 h 14"/>
              <a:gd name="T10" fmla="*/ 3175 w 30"/>
              <a:gd name="T11" fmla="*/ 1701 h 14"/>
              <a:gd name="T12" fmla="*/ 4763 w 30"/>
              <a:gd name="T13" fmla="*/ 567 h 14"/>
              <a:gd name="T14" fmla="*/ 5821 w 30"/>
              <a:gd name="T15" fmla="*/ 0 h 14"/>
              <a:gd name="T16" fmla="*/ 6879 w 30"/>
              <a:gd name="T17" fmla="*/ 0 h 14"/>
              <a:gd name="T18" fmla="*/ 8467 w 30"/>
              <a:gd name="T19" fmla="*/ 0 h 14"/>
              <a:gd name="T20" fmla="*/ 9525 w 30"/>
              <a:gd name="T21" fmla="*/ 0 h 14"/>
              <a:gd name="T22" fmla="*/ 10583 w 30"/>
              <a:gd name="T23" fmla="*/ 567 h 14"/>
              <a:gd name="T24" fmla="*/ 12171 w 30"/>
              <a:gd name="T25" fmla="*/ 1701 h 14"/>
              <a:gd name="T26" fmla="*/ 13229 w 30"/>
              <a:gd name="T27" fmla="*/ 2268 h 14"/>
              <a:gd name="T28" fmla="*/ 13758 w 30"/>
              <a:gd name="T29" fmla="*/ 3402 h 14"/>
              <a:gd name="T30" fmla="*/ 15346 w 30"/>
              <a:gd name="T31" fmla="*/ 4536 h 14"/>
              <a:gd name="T32" fmla="*/ 15346 w 30"/>
              <a:gd name="T33" fmla="*/ 6237 h 14"/>
              <a:gd name="T34" fmla="*/ 15875 w 30"/>
              <a:gd name="T35" fmla="*/ 7371 h 14"/>
              <a:gd name="T36" fmla="*/ 7408 w 30"/>
              <a:gd name="T37" fmla="*/ 7938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14">
                <a:moveTo>
                  <a:pt x="14" y="14"/>
                </a:moveTo>
                <a:lnTo>
                  <a:pt x="0" y="11"/>
                </a:lnTo>
                <a:lnTo>
                  <a:pt x="1" y="8"/>
                </a:lnTo>
                <a:lnTo>
                  <a:pt x="3" y="6"/>
                </a:lnTo>
                <a:lnTo>
                  <a:pt x="4" y="4"/>
                </a:lnTo>
                <a:lnTo>
                  <a:pt x="6" y="3"/>
                </a:lnTo>
                <a:lnTo>
                  <a:pt x="9" y="1"/>
                </a:lnTo>
                <a:lnTo>
                  <a:pt x="11" y="0"/>
                </a:lnTo>
                <a:lnTo>
                  <a:pt x="13" y="0"/>
                </a:lnTo>
                <a:lnTo>
                  <a:pt x="16" y="0"/>
                </a:lnTo>
                <a:lnTo>
                  <a:pt x="18" y="0"/>
                </a:lnTo>
                <a:lnTo>
                  <a:pt x="20" y="1"/>
                </a:lnTo>
                <a:lnTo>
                  <a:pt x="23" y="3"/>
                </a:lnTo>
                <a:lnTo>
                  <a:pt x="25" y="4"/>
                </a:lnTo>
                <a:lnTo>
                  <a:pt x="26" y="6"/>
                </a:lnTo>
                <a:lnTo>
                  <a:pt x="29" y="8"/>
                </a:lnTo>
                <a:lnTo>
                  <a:pt x="29" y="11"/>
                </a:lnTo>
                <a:lnTo>
                  <a:pt x="30" y="13"/>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5" name="Freeform 756">
            <a:extLst>
              <a:ext uri="{FF2B5EF4-FFF2-40B4-BE49-F238E27FC236}">
                <a16:creationId xmlns:a16="http://schemas.microsoft.com/office/drawing/2014/main" id="{7D9FDAED-79D2-9546-98F1-8ED6455F4789}"/>
              </a:ext>
            </a:extLst>
          </p:cNvPr>
          <p:cNvSpPr>
            <a:spLocks/>
          </p:cNvSpPr>
          <p:nvPr/>
        </p:nvSpPr>
        <p:spPr bwMode="auto">
          <a:xfrm>
            <a:off x="2967038" y="2460625"/>
            <a:ext cx="26987" cy="98425"/>
          </a:xfrm>
          <a:custGeom>
            <a:avLst/>
            <a:gdLst>
              <a:gd name="T0" fmla="*/ 15875 w 51"/>
              <a:gd name="T1" fmla="*/ 0 h 186"/>
              <a:gd name="T2" fmla="*/ 26987 w 51"/>
              <a:gd name="T3" fmla="*/ 96838 h 186"/>
              <a:gd name="T4" fmla="*/ 19050 w 51"/>
              <a:gd name="T5" fmla="*/ 97367 h 186"/>
              <a:gd name="T6" fmla="*/ 11112 w 51"/>
              <a:gd name="T7" fmla="*/ 98425 h 186"/>
              <a:gd name="T8" fmla="*/ 0 w 51"/>
              <a:gd name="T9" fmla="*/ 2117 h 186"/>
              <a:gd name="T10" fmla="*/ 7408 w 51"/>
              <a:gd name="T11" fmla="*/ 529 h 186"/>
              <a:gd name="T12" fmla="*/ 15875 w 51"/>
              <a:gd name="T13" fmla="*/ 0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86">
                <a:moveTo>
                  <a:pt x="30" y="0"/>
                </a:moveTo>
                <a:lnTo>
                  <a:pt x="51" y="183"/>
                </a:lnTo>
                <a:lnTo>
                  <a:pt x="36" y="184"/>
                </a:lnTo>
                <a:lnTo>
                  <a:pt x="21" y="186"/>
                </a:lnTo>
                <a:lnTo>
                  <a:pt x="0" y="4"/>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6" name="Freeform 757">
            <a:extLst>
              <a:ext uri="{FF2B5EF4-FFF2-40B4-BE49-F238E27FC236}">
                <a16:creationId xmlns:a16="http://schemas.microsoft.com/office/drawing/2014/main" id="{347908D7-C2CD-4942-A99D-1910FD9AF945}"/>
              </a:ext>
            </a:extLst>
          </p:cNvPr>
          <p:cNvSpPr>
            <a:spLocks/>
          </p:cNvSpPr>
          <p:nvPr/>
        </p:nvSpPr>
        <p:spPr bwMode="auto">
          <a:xfrm>
            <a:off x="2978150" y="2559050"/>
            <a:ext cx="15875" cy="7938"/>
          </a:xfrm>
          <a:custGeom>
            <a:avLst/>
            <a:gdLst>
              <a:gd name="T0" fmla="*/ 7937 w 30"/>
              <a:gd name="T1" fmla="*/ 0 h 15"/>
              <a:gd name="T2" fmla="*/ 15875 w 30"/>
              <a:gd name="T3" fmla="*/ 1058 h 15"/>
              <a:gd name="T4" fmla="*/ 15346 w 30"/>
              <a:gd name="T5" fmla="*/ 2646 h 15"/>
              <a:gd name="T6" fmla="*/ 14817 w 30"/>
              <a:gd name="T7" fmla="*/ 3704 h 15"/>
              <a:gd name="T8" fmla="*/ 13758 w 30"/>
              <a:gd name="T9" fmla="*/ 4763 h 15"/>
              <a:gd name="T10" fmla="*/ 13229 w 30"/>
              <a:gd name="T11" fmla="*/ 5821 h 15"/>
              <a:gd name="T12" fmla="*/ 12171 w 30"/>
              <a:gd name="T13" fmla="*/ 6880 h 15"/>
              <a:gd name="T14" fmla="*/ 11113 w 30"/>
              <a:gd name="T15" fmla="*/ 7409 h 15"/>
              <a:gd name="T16" fmla="*/ 9525 w 30"/>
              <a:gd name="T17" fmla="*/ 7409 h 15"/>
              <a:gd name="T18" fmla="*/ 8467 w 30"/>
              <a:gd name="T19" fmla="*/ 7938 h 15"/>
              <a:gd name="T20" fmla="*/ 6879 w 30"/>
              <a:gd name="T21" fmla="*/ 7938 h 15"/>
              <a:gd name="T22" fmla="*/ 5821 w 30"/>
              <a:gd name="T23" fmla="*/ 7409 h 15"/>
              <a:gd name="T24" fmla="*/ 4763 w 30"/>
              <a:gd name="T25" fmla="*/ 6880 h 15"/>
              <a:gd name="T26" fmla="*/ 3175 w 30"/>
              <a:gd name="T27" fmla="*/ 6350 h 15"/>
              <a:gd name="T28" fmla="*/ 2117 w 30"/>
              <a:gd name="T29" fmla="*/ 5821 h 15"/>
              <a:gd name="T30" fmla="*/ 1588 w 30"/>
              <a:gd name="T31" fmla="*/ 4234 h 15"/>
              <a:gd name="T32" fmla="*/ 1058 w 30"/>
              <a:gd name="T33" fmla="*/ 3175 h 15"/>
              <a:gd name="T34" fmla="*/ 0 w 30"/>
              <a:gd name="T35" fmla="*/ 2117 h 15"/>
              <a:gd name="T36" fmla="*/ 0 w 30"/>
              <a:gd name="T37" fmla="*/ 1058 h 15"/>
              <a:gd name="T38" fmla="*/ 7937 w 30"/>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15">
                <a:moveTo>
                  <a:pt x="15" y="0"/>
                </a:moveTo>
                <a:lnTo>
                  <a:pt x="30" y="2"/>
                </a:lnTo>
                <a:lnTo>
                  <a:pt x="29" y="5"/>
                </a:lnTo>
                <a:lnTo>
                  <a:pt x="28" y="7"/>
                </a:lnTo>
                <a:lnTo>
                  <a:pt x="26" y="9"/>
                </a:lnTo>
                <a:lnTo>
                  <a:pt x="25" y="11"/>
                </a:lnTo>
                <a:lnTo>
                  <a:pt x="23" y="13"/>
                </a:lnTo>
                <a:lnTo>
                  <a:pt x="21" y="14"/>
                </a:lnTo>
                <a:lnTo>
                  <a:pt x="18" y="14"/>
                </a:lnTo>
                <a:lnTo>
                  <a:pt x="16" y="15"/>
                </a:lnTo>
                <a:lnTo>
                  <a:pt x="13" y="15"/>
                </a:lnTo>
                <a:lnTo>
                  <a:pt x="11" y="14"/>
                </a:lnTo>
                <a:lnTo>
                  <a:pt x="9" y="13"/>
                </a:lnTo>
                <a:lnTo>
                  <a:pt x="6" y="12"/>
                </a:lnTo>
                <a:lnTo>
                  <a:pt x="4" y="11"/>
                </a:lnTo>
                <a:lnTo>
                  <a:pt x="3" y="8"/>
                </a:lnTo>
                <a:lnTo>
                  <a:pt x="2" y="6"/>
                </a:lnTo>
                <a:lnTo>
                  <a:pt x="0" y="4"/>
                </a:lnTo>
                <a:lnTo>
                  <a:pt x="0"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7" name="Freeform 758">
            <a:extLst>
              <a:ext uri="{FF2B5EF4-FFF2-40B4-BE49-F238E27FC236}">
                <a16:creationId xmlns:a16="http://schemas.microsoft.com/office/drawing/2014/main" id="{3A3919CF-3A4C-424F-8688-5AB79EC6CFF2}"/>
              </a:ext>
            </a:extLst>
          </p:cNvPr>
          <p:cNvSpPr>
            <a:spLocks/>
          </p:cNvSpPr>
          <p:nvPr/>
        </p:nvSpPr>
        <p:spPr bwMode="auto">
          <a:xfrm>
            <a:off x="2978150" y="2474913"/>
            <a:ext cx="26988" cy="84137"/>
          </a:xfrm>
          <a:custGeom>
            <a:avLst/>
            <a:gdLst>
              <a:gd name="T0" fmla="*/ 0 w 51"/>
              <a:gd name="T1" fmla="*/ 82034 h 160"/>
              <a:gd name="T2" fmla="*/ 11642 w 51"/>
              <a:gd name="T3" fmla="*/ 0 h 160"/>
              <a:gd name="T4" fmla="*/ 19580 w 51"/>
              <a:gd name="T5" fmla="*/ 1052 h 160"/>
              <a:gd name="T6" fmla="*/ 26988 w 51"/>
              <a:gd name="T7" fmla="*/ 2629 h 160"/>
              <a:gd name="T8" fmla="*/ 15875 w 51"/>
              <a:gd name="T9" fmla="*/ 84137 h 160"/>
              <a:gd name="T10" fmla="*/ 7938 w 51"/>
              <a:gd name="T11" fmla="*/ 83085 h 160"/>
              <a:gd name="T12" fmla="*/ 0 w 51"/>
              <a:gd name="T13" fmla="*/ 82034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60">
                <a:moveTo>
                  <a:pt x="0" y="156"/>
                </a:moveTo>
                <a:lnTo>
                  <a:pt x="22" y="0"/>
                </a:lnTo>
                <a:lnTo>
                  <a:pt x="37" y="2"/>
                </a:lnTo>
                <a:lnTo>
                  <a:pt x="51" y="5"/>
                </a:lnTo>
                <a:lnTo>
                  <a:pt x="30" y="160"/>
                </a:lnTo>
                <a:lnTo>
                  <a:pt x="15" y="158"/>
                </a:lnTo>
                <a:lnTo>
                  <a:pt x="0" y="1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8" name="Freeform 759">
            <a:extLst>
              <a:ext uri="{FF2B5EF4-FFF2-40B4-BE49-F238E27FC236}">
                <a16:creationId xmlns:a16="http://schemas.microsoft.com/office/drawing/2014/main" id="{4386458A-722D-E34F-9C5A-EFE7BA43435A}"/>
              </a:ext>
            </a:extLst>
          </p:cNvPr>
          <p:cNvSpPr>
            <a:spLocks/>
          </p:cNvSpPr>
          <p:nvPr/>
        </p:nvSpPr>
        <p:spPr bwMode="auto">
          <a:xfrm>
            <a:off x="2989263" y="2468563"/>
            <a:ext cx="15875" cy="7937"/>
          </a:xfrm>
          <a:custGeom>
            <a:avLst/>
            <a:gdLst>
              <a:gd name="T0" fmla="*/ 8211 w 29"/>
              <a:gd name="T1" fmla="*/ 7937 h 14"/>
              <a:gd name="T2" fmla="*/ 0 w 29"/>
              <a:gd name="T3" fmla="*/ 6803 h 14"/>
              <a:gd name="T4" fmla="*/ 547 w 29"/>
              <a:gd name="T5" fmla="*/ 5669 h 14"/>
              <a:gd name="T6" fmla="*/ 1095 w 29"/>
              <a:gd name="T7" fmla="*/ 3969 h 14"/>
              <a:gd name="T8" fmla="*/ 1642 w 29"/>
              <a:gd name="T9" fmla="*/ 2835 h 14"/>
              <a:gd name="T10" fmla="*/ 2190 w 29"/>
              <a:gd name="T11" fmla="*/ 2268 h 14"/>
              <a:gd name="T12" fmla="*/ 3832 w 29"/>
              <a:gd name="T13" fmla="*/ 1701 h 14"/>
              <a:gd name="T14" fmla="*/ 4927 w 29"/>
              <a:gd name="T15" fmla="*/ 1134 h 14"/>
              <a:gd name="T16" fmla="*/ 6022 w 29"/>
              <a:gd name="T17" fmla="*/ 0 h 14"/>
              <a:gd name="T18" fmla="*/ 7664 w 29"/>
              <a:gd name="T19" fmla="*/ 0 h 14"/>
              <a:gd name="T20" fmla="*/ 8759 w 29"/>
              <a:gd name="T21" fmla="*/ 0 h 14"/>
              <a:gd name="T22" fmla="*/ 10401 w 29"/>
              <a:gd name="T23" fmla="*/ 0 h 14"/>
              <a:gd name="T24" fmla="*/ 11496 w 29"/>
              <a:gd name="T25" fmla="*/ 1134 h 14"/>
              <a:gd name="T26" fmla="*/ 12591 w 29"/>
              <a:gd name="T27" fmla="*/ 1701 h 14"/>
              <a:gd name="T28" fmla="*/ 14233 w 29"/>
              <a:gd name="T29" fmla="*/ 2835 h 14"/>
              <a:gd name="T30" fmla="*/ 14780 w 29"/>
              <a:gd name="T31" fmla="*/ 3402 h 14"/>
              <a:gd name="T32" fmla="*/ 15328 w 29"/>
              <a:gd name="T33" fmla="*/ 5102 h 14"/>
              <a:gd name="T34" fmla="*/ 15875 w 29"/>
              <a:gd name="T35" fmla="*/ 6236 h 14"/>
              <a:gd name="T36" fmla="*/ 8211 w 29"/>
              <a:gd name="T37" fmla="*/ 7937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14">
                <a:moveTo>
                  <a:pt x="15" y="14"/>
                </a:moveTo>
                <a:lnTo>
                  <a:pt x="0" y="12"/>
                </a:lnTo>
                <a:lnTo>
                  <a:pt x="1" y="10"/>
                </a:lnTo>
                <a:lnTo>
                  <a:pt x="2" y="7"/>
                </a:lnTo>
                <a:lnTo>
                  <a:pt x="3" y="5"/>
                </a:lnTo>
                <a:lnTo>
                  <a:pt x="4" y="4"/>
                </a:lnTo>
                <a:lnTo>
                  <a:pt x="7" y="3"/>
                </a:lnTo>
                <a:lnTo>
                  <a:pt x="9" y="2"/>
                </a:lnTo>
                <a:lnTo>
                  <a:pt x="11" y="0"/>
                </a:lnTo>
                <a:lnTo>
                  <a:pt x="14" y="0"/>
                </a:lnTo>
                <a:lnTo>
                  <a:pt x="16" y="0"/>
                </a:lnTo>
                <a:lnTo>
                  <a:pt x="19" y="0"/>
                </a:lnTo>
                <a:lnTo>
                  <a:pt x="21" y="2"/>
                </a:lnTo>
                <a:lnTo>
                  <a:pt x="23" y="3"/>
                </a:lnTo>
                <a:lnTo>
                  <a:pt x="26" y="5"/>
                </a:lnTo>
                <a:lnTo>
                  <a:pt x="27" y="6"/>
                </a:lnTo>
                <a:lnTo>
                  <a:pt x="28" y="9"/>
                </a:lnTo>
                <a:lnTo>
                  <a:pt x="29" y="11"/>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69" name="Freeform 760">
            <a:extLst>
              <a:ext uri="{FF2B5EF4-FFF2-40B4-BE49-F238E27FC236}">
                <a16:creationId xmlns:a16="http://schemas.microsoft.com/office/drawing/2014/main" id="{E3EAEFEC-DF25-F047-896D-524C8FF1C5DC}"/>
              </a:ext>
            </a:extLst>
          </p:cNvPr>
          <p:cNvSpPr>
            <a:spLocks/>
          </p:cNvSpPr>
          <p:nvPr/>
        </p:nvSpPr>
        <p:spPr bwMode="auto">
          <a:xfrm>
            <a:off x="2989263" y="2474913"/>
            <a:ext cx="34925" cy="85725"/>
          </a:xfrm>
          <a:custGeom>
            <a:avLst/>
            <a:gdLst>
              <a:gd name="T0" fmla="*/ 15117 w 67"/>
              <a:gd name="T1" fmla="*/ 0 h 163"/>
              <a:gd name="T2" fmla="*/ 34925 w 67"/>
              <a:gd name="T3" fmla="*/ 82044 h 163"/>
              <a:gd name="T4" fmla="*/ 27627 w 67"/>
              <a:gd name="T5" fmla="*/ 83621 h 163"/>
              <a:gd name="T6" fmla="*/ 19287 w 67"/>
              <a:gd name="T7" fmla="*/ 85725 h 163"/>
              <a:gd name="T8" fmla="*/ 0 w 67"/>
              <a:gd name="T9" fmla="*/ 3681 h 163"/>
              <a:gd name="T10" fmla="*/ 7819 w 67"/>
              <a:gd name="T11" fmla="*/ 1578 h 163"/>
              <a:gd name="T12" fmla="*/ 15117 w 67"/>
              <a:gd name="T13" fmla="*/ 0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163">
                <a:moveTo>
                  <a:pt x="29" y="0"/>
                </a:moveTo>
                <a:lnTo>
                  <a:pt x="67" y="156"/>
                </a:lnTo>
                <a:lnTo>
                  <a:pt x="53" y="159"/>
                </a:lnTo>
                <a:lnTo>
                  <a:pt x="37" y="163"/>
                </a:lnTo>
                <a:lnTo>
                  <a:pt x="0" y="7"/>
                </a:lnTo>
                <a:lnTo>
                  <a:pt x="15" y="3"/>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0" name="Freeform 761">
            <a:extLst>
              <a:ext uri="{FF2B5EF4-FFF2-40B4-BE49-F238E27FC236}">
                <a16:creationId xmlns:a16="http://schemas.microsoft.com/office/drawing/2014/main" id="{AF527726-D46F-5D4E-A9DE-73126B1D07E9}"/>
              </a:ext>
            </a:extLst>
          </p:cNvPr>
          <p:cNvSpPr>
            <a:spLocks/>
          </p:cNvSpPr>
          <p:nvPr/>
        </p:nvSpPr>
        <p:spPr bwMode="auto">
          <a:xfrm>
            <a:off x="3008313" y="2559050"/>
            <a:ext cx="15875" cy="7938"/>
          </a:xfrm>
          <a:custGeom>
            <a:avLst/>
            <a:gdLst>
              <a:gd name="T0" fmla="*/ 8467 w 30"/>
              <a:gd name="T1" fmla="*/ 0 h 15"/>
              <a:gd name="T2" fmla="*/ 15875 w 30"/>
              <a:gd name="T3" fmla="*/ 1058 h 15"/>
              <a:gd name="T4" fmla="*/ 15346 w 30"/>
              <a:gd name="T5" fmla="*/ 3175 h 15"/>
              <a:gd name="T6" fmla="*/ 14817 w 30"/>
              <a:gd name="T7" fmla="*/ 3704 h 15"/>
              <a:gd name="T8" fmla="*/ 13758 w 30"/>
              <a:gd name="T9" fmla="*/ 4763 h 15"/>
              <a:gd name="T10" fmla="*/ 13229 w 30"/>
              <a:gd name="T11" fmla="*/ 6350 h 15"/>
              <a:gd name="T12" fmla="*/ 12171 w 30"/>
              <a:gd name="T13" fmla="*/ 6880 h 15"/>
              <a:gd name="T14" fmla="*/ 10583 w 30"/>
              <a:gd name="T15" fmla="*/ 7409 h 15"/>
              <a:gd name="T16" fmla="*/ 9525 w 30"/>
              <a:gd name="T17" fmla="*/ 7409 h 15"/>
              <a:gd name="T18" fmla="*/ 7937 w 30"/>
              <a:gd name="T19" fmla="*/ 7938 h 15"/>
              <a:gd name="T20" fmla="*/ 6350 w 30"/>
              <a:gd name="T21" fmla="*/ 7409 h 15"/>
              <a:gd name="T22" fmla="*/ 5292 w 30"/>
              <a:gd name="T23" fmla="*/ 7409 h 15"/>
              <a:gd name="T24" fmla="*/ 3704 w 30"/>
              <a:gd name="T25" fmla="*/ 6880 h 15"/>
              <a:gd name="T26" fmla="*/ 2646 w 30"/>
              <a:gd name="T27" fmla="*/ 6350 h 15"/>
              <a:gd name="T28" fmla="*/ 2117 w 30"/>
              <a:gd name="T29" fmla="*/ 4763 h 15"/>
              <a:gd name="T30" fmla="*/ 1588 w 30"/>
              <a:gd name="T31" fmla="*/ 3704 h 15"/>
              <a:gd name="T32" fmla="*/ 1058 w 30"/>
              <a:gd name="T33" fmla="*/ 2646 h 15"/>
              <a:gd name="T34" fmla="*/ 0 w 30"/>
              <a:gd name="T35" fmla="*/ 2117 h 15"/>
              <a:gd name="T36" fmla="*/ 8467 w 30"/>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15">
                <a:moveTo>
                  <a:pt x="16" y="0"/>
                </a:moveTo>
                <a:lnTo>
                  <a:pt x="30" y="2"/>
                </a:lnTo>
                <a:lnTo>
                  <a:pt x="29" y="6"/>
                </a:lnTo>
                <a:lnTo>
                  <a:pt x="28" y="7"/>
                </a:lnTo>
                <a:lnTo>
                  <a:pt x="26" y="9"/>
                </a:lnTo>
                <a:lnTo>
                  <a:pt x="25" y="12"/>
                </a:lnTo>
                <a:lnTo>
                  <a:pt x="23" y="13"/>
                </a:lnTo>
                <a:lnTo>
                  <a:pt x="20" y="14"/>
                </a:lnTo>
                <a:lnTo>
                  <a:pt x="18" y="14"/>
                </a:lnTo>
                <a:lnTo>
                  <a:pt x="15" y="15"/>
                </a:lnTo>
                <a:lnTo>
                  <a:pt x="12" y="14"/>
                </a:lnTo>
                <a:lnTo>
                  <a:pt x="10" y="14"/>
                </a:lnTo>
                <a:lnTo>
                  <a:pt x="7" y="13"/>
                </a:lnTo>
                <a:lnTo>
                  <a:pt x="5" y="12"/>
                </a:lnTo>
                <a:lnTo>
                  <a:pt x="4" y="9"/>
                </a:lnTo>
                <a:lnTo>
                  <a:pt x="3" y="7"/>
                </a:lnTo>
                <a:lnTo>
                  <a:pt x="2" y="5"/>
                </a:lnTo>
                <a:lnTo>
                  <a:pt x="0" y="4"/>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1" name="Freeform 762">
            <a:extLst>
              <a:ext uri="{FF2B5EF4-FFF2-40B4-BE49-F238E27FC236}">
                <a16:creationId xmlns:a16="http://schemas.microsoft.com/office/drawing/2014/main" id="{D3C29866-36A7-1F4F-A211-ADEC9A14BBB8}"/>
              </a:ext>
            </a:extLst>
          </p:cNvPr>
          <p:cNvSpPr>
            <a:spLocks/>
          </p:cNvSpPr>
          <p:nvPr/>
        </p:nvSpPr>
        <p:spPr bwMode="auto">
          <a:xfrm>
            <a:off x="3008313" y="2466975"/>
            <a:ext cx="33337" cy="92075"/>
          </a:xfrm>
          <a:custGeom>
            <a:avLst/>
            <a:gdLst>
              <a:gd name="T0" fmla="*/ 0 w 62"/>
              <a:gd name="T1" fmla="*/ 89982 h 176"/>
              <a:gd name="T2" fmla="*/ 17744 w 62"/>
              <a:gd name="T3" fmla="*/ 0 h 176"/>
              <a:gd name="T4" fmla="*/ 25809 w 62"/>
              <a:gd name="T5" fmla="*/ 1046 h 176"/>
              <a:gd name="T6" fmla="*/ 33337 w 62"/>
              <a:gd name="T7" fmla="*/ 3139 h 176"/>
              <a:gd name="T8" fmla="*/ 16131 w 62"/>
              <a:gd name="T9" fmla="*/ 92075 h 176"/>
              <a:gd name="T10" fmla="*/ 8603 w 62"/>
              <a:gd name="T11" fmla="*/ 91029 h 176"/>
              <a:gd name="T12" fmla="*/ 0 w 62"/>
              <a:gd name="T13" fmla="*/ 89982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176">
                <a:moveTo>
                  <a:pt x="0" y="172"/>
                </a:moveTo>
                <a:lnTo>
                  <a:pt x="33" y="0"/>
                </a:lnTo>
                <a:lnTo>
                  <a:pt x="48" y="2"/>
                </a:lnTo>
                <a:lnTo>
                  <a:pt x="62" y="6"/>
                </a:lnTo>
                <a:lnTo>
                  <a:pt x="30" y="176"/>
                </a:lnTo>
                <a:lnTo>
                  <a:pt x="16" y="174"/>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2" name="Freeform 763">
            <a:extLst>
              <a:ext uri="{FF2B5EF4-FFF2-40B4-BE49-F238E27FC236}">
                <a16:creationId xmlns:a16="http://schemas.microsoft.com/office/drawing/2014/main" id="{A495DB70-B9E2-7B4F-9FC5-BBC713EA9ACB}"/>
              </a:ext>
            </a:extLst>
          </p:cNvPr>
          <p:cNvSpPr>
            <a:spLocks/>
          </p:cNvSpPr>
          <p:nvPr/>
        </p:nvSpPr>
        <p:spPr bwMode="auto">
          <a:xfrm>
            <a:off x="3025775" y="2460625"/>
            <a:ext cx="15875" cy="6350"/>
          </a:xfrm>
          <a:custGeom>
            <a:avLst/>
            <a:gdLst>
              <a:gd name="T0" fmla="*/ 8211 w 29"/>
              <a:gd name="T1" fmla="*/ 6350 h 14"/>
              <a:gd name="T2" fmla="*/ 0 w 29"/>
              <a:gd name="T3" fmla="*/ 5443 h 14"/>
              <a:gd name="T4" fmla="*/ 0 w 29"/>
              <a:gd name="T5" fmla="*/ 4082 h 14"/>
              <a:gd name="T6" fmla="*/ 1095 w 29"/>
              <a:gd name="T7" fmla="*/ 3175 h 14"/>
              <a:gd name="T8" fmla="*/ 1642 w 29"/>
              <a:gd name="T9" fmla="*/ 2268 h 14"/>
              <a:gd name="T10" fmla="*/ 2737 w 29"/>
              <a:gd name="T11" fmla="*/ 1361 h 14"/>
              <a:gd name="T12" fmla="*/ 3832 w 29"/>
              <a:gd name="T13" fmla="*/ 454 h 14"/>
              <a:gd name="T14" fmla="*/ 5474 w 29"/>
              <a:gd name="T15" fmla="*/ 454 h 14"/>
              <a:gd name="T16" fmla="*/ 6569 w 29"/>
              <a:gd name="T17" fmla="*/ 0 h 14"/>
              <a:gd name="T18" fmla="*/ 8211 w 29"/>
              <a:gd name="T19" fmla="*/ 0 h 14"/>
              <a:gd name="T20" fmla="*/ 9306 w 29"/>
              <a:gd name="T21" fmla="*/ 0 h 14"/>
              <a:gd name="T22" fmla="*/ 10401 w 29"/>
              <a:gd name="T23" fmla="*/ 454 h 14"/>
              <a:gd name="T24" fmla="*/ 12043 w 29"/>
              <a:gd name="T25" fmla="*/ 907 h 14"/>
              <a:gd name="T26" fmla="*/ 13138 w 29"/>
              <a:gd name="T27" fmla="*/ 1361 h 14"/>
              <a:gd name="T28" fmla="*/ 14233 w 29"/>
              <a:gd name="T29" fmla="*/ 2268 h 14"/>
              <a:gd name="T30" fmla="*/ 15328 w 29"/>
              <a:gd name="T31" fmla="*/ 3175 h 14"/>
              <a:gd name="T32" fmla="*/ 15875 w 29"/>
              <a:gd name="T33" fmla="*/ 4082 h 14"/>
              <a:gd name="T34" fmla="*/ 15875 w 29"/>
              <a:gd name="T35" fmla="*/ 5443 h 14"/>
              <a:gd name="T36" fmla="*/ 8211 w 29"/>
              <a:gd name="T37" fmla="*/ 635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 h="14">
                <a:moveTo>
                  <a:pt x="15" y="14"/>
                </a:moveTo>
                <a:lnTo>
                  <a:pt x="0" y="12"/>
                </a:lnTo>
                <a:lnTo>
                  <a:pt x="0" y="9"/>
                </a:lnTo>
                <a:lnTo>
                  <a:pt x="2" y="7"/>
                </a:lnTo>
                <a:lnTo>
                  <a:pt x="3" y="5"/>
                </a:lnTo>
                <a:lnTo>
                  <a:pt x="5" y="3"/>
                </a:lnTo>
                <a:lnTo>
                  <a:pt x="7" y="1"/>
                </a:lnTo>
                <a:lnTo>
                  <a:pt x="10" y="1"/>
                </a:lnTo>
                <a:lnTo>
                  <a:pt x="12" y="0"/>
                </a:lnTo>
                <a:lnTo>
                  <a:pt x="15" y="0"/>
                </a:lnTo>
                <a:lnTo>
                  <a:pt x="17" y="0"/>
                </a:lnTo>
                <a:lnTo>
                  <a:pt x="19" y="1"/>
                </a:lnTo>
                <a:lnTo>
                  <a:pt x="22" y="2"/>
                </a:lnTo>
                <a:lnTo>
                  <a:pt x="24" y="3"/>
                </a:lnTo>
                <a:lnTo>
                  <a:pt x="26" y="5"/>
                </a:lnTo>
                <a:lnTo>
                  <a:pt x="28" y="7"/>
                </a:lnTo>
                <a:lnTo>
                  <a:pt x="29" y="9"/>
                </a:lnTo>
                <a:lnTo>
                  <a:pt x="29" y="12"/>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3" name="Freeform 764">
            <a:extLst>
              <a:ext uri="{FF2B5EF4-FFF2-40B4-BE49-F238E27FC236}">
                <a16:creationId xmlns:a16="http://schemas.microsoft.com/office/drawing/2014/main" id="{EB57425D-4340-0448-9332-9DF135570FB6}"/>
              </a:ext>
            </a:extLst>
          </p:cNvPr>
          <p:cNvSpPr>
            <a:spLocks/>
          </p:cNvSpPr>
          <p:nvPr/>
        </p:nvSpPr>
        <p:spPr bwMode="auto">
          <a:xfrm>
            <a:off x="3025775" y="2466975"/>
            <a:ext cx="26988" cy="53975"/>
          </a:xfrm>
          <a:custGeom>
            <a:avLst/>
            <a:gdLst>
              <a:gd name="T0" fmla="*/ 15653 w 50"/>
              <a:gd name="T1" fmla="*/ 0 h 102"/>
              <a:gd name="T2" fmla="*/ 26988 w 50"/>
              <a:gd name="T3" fmla="*/ 50800 h 102"/>
              <a:gd name="T4" fmla="*/ 19431 w 50"/>
              <a:gd name="T5" fmla="*/ 52387 h 102"/>
              <a:gd name="T6" fmla="*/ 11875 w 50"/>
              <a:gd name="T7" fmla="*/ 53975 h 102"/>
              <a:gd name="T8" fmla="*/ 0 w 50"/>
              <a:gd name="T9" fmla="*/ 3175 h 102"/>
              <a:gd name="T10" fmla="*/ 8096 w 50"/>
              <a:gd name="T11" fmla="*/ 1058 h 102"/>
              <a:gd name="T12" fmla="*/ 15653 w 50"/>
              <a:gd name="T13" fmla="*/ 0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102">
                <a:moveTo>
                  <a:pt x="29" y="0"/>
                </a:moveTo>
                <a:lnTo>
                  <a:pt x="50" y="96"/>
                </a:lnTo>
                <a:lnTo>
                  <a:pt x="36" y="99"/>
                </a:lnTo>
                <a:lnTo>
                  <a:pt x="22" y="102"/>
                </a:lnTo>
                <a:lnTo>
                  <a:pt x="0" y="6"/>
                </a:lnTo>
                <a:lnTo>
                  <a:pt x="15" y="2"/>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574" name="Rectangle 765">
            <a:extLst>
              <a:ext uri="{FF2B5EF4-FFF2-40B4-BE49-F238E27FC236}">
                <a16:creationId xmlns:a16="http://schemas.microsoft.com/office/drawing/2014/main" id="{871C368A-2296-EB4E-9049-B2FDB1115E15}"/>
              </a:ext>
            </a:extLst>
          </p:cNvPr>
          <p:cNvSpPr>
            <a:spLocks noChangeArrowheads="1"/>
          </p:cNvSpPr>
          <p:nvPr/>
        </p:nvSpPr>
        <p:spPr bwMode="auto">
          <a:xfrm>
            <a:off x="1878013" y="1392238"/>
            <a:ext cx="73501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Speech</a:t>
            </a:r>
            <a:endParaRPr lang="nl-NL" altLang="de-DE"/>
          </a:p>
        </p:txBody>
      </p:sp>
      <p:sp>
        <p:nvSpPr>
          <p:cNvPr id="35575" name="Rectangle 766">
            <a:extLst>
              <a:ext uri="{FF2B5EF4-FFF2-40B4-BE49-F238E27FC236}">
                <a16:creationId xmlns:a16="http://schemas.microsoft.com/office/drawing/2014/main" id="{32D1CF4C-2B25-4543-B932-0CA8EFFF1D0A}"/>
              </a:ext>
            </a:extLst>
          </p:cNvPr>
          <p:cNvSpPr>
            <a:spLocks noChangeArrowheads="1"/>
          </p:cNvSpPr>
          <p:nvPr/>
        </p:nvSpPr>
        <p:spPr bwMode="auto">
          <a:xfrm>
            <a:off x="4460875" y="2033588"/>
            <a:ext cx="2058988" cy="1587"/>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76" name="Rectangle 767">
            <a:extLst>
              <a:ext uri="{FF2B5EF4-FFF2-40B4-BE49-F238E27FC236}">
                <a16:creationId xmlns:a16="http://schemas.microsoft.com/office/drawing/2014/main" id="{EA358C86-887F-794B-A07B-266FE86EB645}"/>
              </a:ext>
            </a:extLst>
          </p:cNvPr>
          <p:cNvSpPr>
            <a:spLocks noChangeArrowheads="1"/>
          </p:cNvSpPr>
          <p:nvPr/>
        </p:nvSpPr>
        <p:spPr bwMode="auto">
          <a:xfrm>
            <a:off x="4460875" y="2033588"/>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77" name="Rectangle 768">
            <a:extLst>
              <a:ext uri="{FF2B5EF4-FFF2-40B4-BE49-F238E27FC236}">
                <a16:creationId xmlns:a16="http://schemas.microsoft.com/office/drawing/2014/main" id="{8801E777-E010-394C-8E63-22E4E199F6F5}"/>
              </a:ext>
            </a:extLst>
          </p:cNvPr>
          <p:cNvSpPr>
            <a:spLocks noChangeArrowheads="1"/>
          </p:cNvSpPr>
          <p:nvPr/>
        </p:nvSpPr>
        <p:spPr bwMode="auto">
          <a:xfrm>
            <a:off x="4460875" y="2058988"/>
            <a:ext cx="2058988"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78" name="Rectangle 769">
            <a:extLst>
              <a:ext uri="{FF2B5EF4-FFF2-40B4-BE49-F238E27FC236}">
                <a16:creationId xmlns:a16="http://schemas.microsoft.com/office/drawing/2014/main" id="{DCBFCA70-7951-604E-89A5-688F8BA1C87E}"/>
              </a:ext>
            </a:extLst>
          </p:cNvPr>
          <p:cNvSpPr>
            <a:spLocks noChangeArrowheads="1"/>
          </p:cNvSpPr>
          <p:nvPr/>
        </p:nvSpPr>
        <p:spPr bwMode="auto">
          <a:xfrm>
            <a:off x="4460875" y="2084388"/>
            <a:ext cx="2058988" cy="23812"/>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79" name="Rectangle 770">
            <a:extLst>
              <a:ext uri="{FF2B5EF4-FFF2-40B4-BE49-F238E27FC236}">
                <a16:creationId xmlns:a16="http://schemas.microsoft.com/office/drawing/2014/main" id="{38C4ECB0-5F37-FA42-AD8F-828515CD0324}"/>
              </a:ext>
            </a:extLst>
          </p:cNvPr>
          <p:cNvSpPr>
            <a:spLocks noChangeArrowheads="1"/>
          </p:cNvSpPr>
          <p:nvPr/>
        </p:nvSpPr>
        <p:spPr bwMode="auto">
          <a:xfrm>
            <a:off x="4460875" y="2108200"/>
            <a:ext cx="2058988" cy="25400"/>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0" name="Rectangle 771">
            <a:extLst>
              <a:ext uri="{FF2B5EF4-FFF2-40B4-BE49-F238E27FC236}">
                <a16:creationId xmlns:a16="http://schemas.microsoft.com/office/drawing/2014/main" id="{A104C07B-AD58-AB44-BD61-E5167F3F67F2}"/>
              </a:ext>
            </a:extLst>
          </p:cNvPr>
          <p:cNvSpPr>
            <a:spLocks noChangeArrowheads="1"/>
          </p:cNvSpPr>
          <p:nvPr/>
        </p:nvSpPr>
        <p:spPr bwMode="auto">
          <a:xfrm>
            <a:off x="4460875" y="2133600"/>
            <a:ext cx="2058988"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1" name="Rectangle 772">
            <a:extLst>
              <a:ext uri="{FF2B5EF4-FFF2-40B4-BE49-F238E27FC236}">
                <a16:creationId xmlns:a16="http://schemas.microsoft.com/office/drawing/2014/main" id="{B2A6584B-FE3C-4E49-97C7-500EB6FC9F44}"/>
              </a:ext>
            </a:extLst>
          </p:cNvPr>
          <p:cNvSpPr>
            <a:spLocks noChangeArrowheads="1"/>
          </p:cNvSpPr>
          <p:nvPr/>
        </p:nvSpPr>
        <p:spPr bwMode="auto">
          <a:xfrm>
            <a:off x="4460875" y="2159000"/>
            <a:ext cx="2058988" cy="23813"/>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2" name="Rectangle 773">
            <a:extLst>
              <a:ext uri="{FF2B5EF4-FFF2-40B4-BE49-F238E27FC236}">
                <a16:creationId xmlns:a16="http://schemas.microsoft.com/office/drawing/2014/main" id="{3D4209BA-9CFB-4146-BA19-C54C880037AB}"/>
              </a:ext>
            </a:extLst>
          </p:cNvPr>
          <p:cNvSpPr>
            <a:spLocks noChangeArrowheads="1"/>
          </p:cNvSpPr>
          <p:nvPr/>
        </p:nvSpPr>
        <p:spPr bwMode="auto">
          <a:xfrm>
            <a:off x="4460875" y="2182813"/>
            <a:ext cx="2058988" cy="25400"/>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3" name="Rectangle 774">
            <a:extLst>
              <a:ext uri="{FF2B5EF4-FFF2-40B4-BE49-F238E27FC236}">
                <a16:creationId xmlns:a16="http://schemas.microsoft.com/office/drawing/2014/main" id="{2C09004B-9538-E547-BA7E-B109A42BBBB3}"/>
              </a:ext>
            </a:extLst>
          </p:cNvPr>
          <p:cNvSpPr>
            <a:spLocks noChangeArrowheads="1"/>
          </p:cNvSpPr>
          <p:nvPr/>
        </p:nvSpPr>
        <p:spPr bwMode="auto">
          <a:xfrm>
            <a:off x="4460875" y="2208213"/>
            <a:ext cx="2058988" cy="23812"/>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4" name="Rectangle 775">
            <a:extLst>
              <a:ext uri="{FF2B5EF4-FFF2-40B4-BE49-F238E27FC236}">
                <a16:creationId xmlns:a16="http://schemas.microsoft.com/office/drawing/2014/main" id="{8630ED71-D8F5-E648-B81D-46A5E93098B3}"/>
              </a:ext>
            </a:extLst>
          </p:cNvPr>
          <p:cNvSpPr>
            <a:spLocks noChangeArrowheads="1"/>
          </p:cNvSpPr>
          <p:nvPr/>
        </p:nvSpPr>
        <p:spPr bwMode="auto">
          <a:xfrm>
            <a:off x="4460875" y="2232025"/>
            <a:ext cx="2058988" cy="25400"/>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5" name="Rectangle 776">
            <a:extLst>
              <a:ext uri="{FF2B5EF4-FFF2-40B4-BE49-F238E27FC236}">
                <a16:creationId xmlns:a16="http://schemas.microsoft.com/office/drawing/2014/main" id="{17BF3C2A-7B7C-C749-9C78-160146433B9F}"/>
              </a:ext>
            </a:extLst>
          </p:cNvPr>
          <p:cNvSpPr>
            <a:spLocks noChangeArrowheads="1"/>
          </p:cNvSpPr>
          <p:nvPr/>
        </p:nvSpPr>
        <p:spPr bwMode="auto">
          <a:xfrm>
            <a:off x="4460875" y="2257425"/>
            <a:ext cx="2058988"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6" name="Rectangle 777">
            <a:extLst>
              <a:ext uri="{FF2B5EF4-FFF2-40B4-BE49-F238E27FC236}">
                <a16:creationId xmlns:a16="http://schemas.microsoft.com/office/drawing/2014/main" id="{634A903E-A3AD-DB49-93C9-6B301FD50555}"/>
              </a:ext>
            </a:extLst>
          </p:cNvPr>
          <p:cNvSpPr>
            <a:spLocks noChangeArrowheads="1"/>
          </p:cNvSpPr>
          <p:nvPr/>
        </p:nvSpPr>
        <p:spPr bwMode="auto">
          <a:xfrm>
            <a:off x="4460875" y="2282825"/>
            <a:ext cx="2058988"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7" name="Rectangle 778">
            <a:extLst>
              <a:ext uri="{FF2B5EF4-FFF2-40B4-BE49-F238E27FC236}">
                <a16:creationId xmlns:a16="http://schemas.microsoft.com/office/drawing/2014/main" id="{237B9E8E-EF51-564B-8EBF-CA66A789B877}"/>
              </a:ext>
            </a:extLst>
          </p:cNvPr>
          <p:cNvSpPr>
            <a:spLocks noChangeArrowheads="1"/>
          </p:cNvSpPr>
          <p:nvPr/>
        </p:nvSpPr>
        <p:spPr bwMode="auto">
          <a:xfrm>
            <a:off x="4460875" y="2308225"/>
            <a:ext cx="2058988" cy="23813"/>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8" name="Rectangle 779">
            <a:extLst>
              <a:ext uri="{FF2B5EF4-FFF2-40B4-BE49-F238E27FC236}">
                <a16:creationId xmlns:a16="http://schemas.microsoft.com/office/drawing/2014/main" id="{D04DB64A-BE64-C94C-9846-55961088E178}"/>
              </a:ext>
            </a:extLst>
          </p:cNvPr>
          <p:cNvSpPr>
            <a:spLocks noChangeArrowheads="1"/>
          </p:cNvSpPr>
          <p:nvPr/>
        </p:nvSpPr>
        <p:spPr bwMode="auto">
          <a:xfrm>
            <a:off x="4460875" y="2332038"/>
            <a:ext cx="2058988" cy="25400"/>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89" name="Rectangle 780">
            <a:extLst>
              <a:ext uri="{FF2B5EF4-FFF2-40B4-BE49-F238E27FC236}">
                <a16:creationId xmlns:a16="http://schemas.microsoft.com/office/drawing/2014/main" id="{F325360D-2B21-0346-BC97-0159FE5E3B2B}"/>
              </a:ext>
            </a:extLst>
          </p:cNvPr>
          <p:cNvSpPr>
            <a:spLocks noChangeArrowheads="1"/>
          </p:cNvSpPr>
          <p:nvPr/>
        </p:nvSpPr>
        <p:spPr bwMode="auto">
          <a:xfrm>
            <a:off x="4460875" y="2357438"/>
            <a:ext cx="2058988" cy="25400"/>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0" name="Rectangle 781">
            <a:extLst>
              <a:ext uri="{FF2B5EF4-FFF2-40B4-BE49-F238E27FC236}">
                <a16:creationId xmlns:a16="http://schemas.microsoft.com/office/drawing/2014/main" id="{799CE41E-DDDE-984A-A50C-A1457C7E53B8}"/>
              </a:ext>
            </a:extLst>
          </p:cNvPr>
          <p:cNvSpPr>
            <a:spLocks noChangeArrowheads="1"/>
          </p:cNvSpPr>
          <p:nvPr/>
        </p:nvSpPr>
        <p:spPr bwMode="auto">
          <a:xfrm>
            <a:off x="4460875" y="2382838"/>
            <a:ext cx="2058988" cy="23812"/>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1" name="Rectangle 782">
            <a:extLst>
              <a:ext uri="{FF2B5EF4-FFF2-40B4-BE49-F238E27FC236}">
                <a16:creationId xmlns:a16="http://schemas.microsoft.com/office/drawing/2014/main" id="{36FA0F3D-D508-1D45-B769-A7FDCD7CD512}"/>
              </a:ext>
            </a:extLst>
          </p:cNvPr>
          <p:cNvSpPr>
            <a:spLocks noChangeArrowheads="1"/>
          </p:cNvSpPr>
          <p:nvPr/>
        </p:nvSpPr>
        <p:spPr bwMode="auto">
          <a:xfrm>
            <a:off x="4460875" y="2406650"/>
            <a:ext cx="2058988"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2" name="Rectangle 783">
            <a:extLst>
              <a:ext uri="{FF2B5EF4-FFF2-40B4-BE49-F238E27FC236}">
                <a16:creationId xmlns:a16="http://schemas.microsoft.com/office/drawing/2014/main" id="{0EE48370-EE80-F04C-9161-EA96807D65D4}"/>
              </a:ext>
            </a:extLst>
          </p:cNvPr>
          <p:cNvSpPr>
            <a:spLocks noChangeArrowheads="1"/>
          </p:cNvSpPr>
          <p:nvPr/>
        </p:nvSpPr>
        <p:spPr bwMode="auto">
          <a:xfrm>
            <a:off x="4460875" y="2432050"/>
            <a:ext cx="2058988" cy="23813"/>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3" name="Rectangle 784">
            <a:extLst>
              <a:ext uri="{FF2B5EF4-FFF2-40B4-BE49-F238E27FC236}">
                <a16:creationId xmlns:a16="http://schemas.microsoft.com/office/drawing/2014/main" id="{A832D073-97C2-1E4E-8BD4-9CCBAE34CA5F}"/>
              </a:ext>
            </a:extLst>
          </p:cNvPr>
          <p:cNvSpPr>
            <a:spLocks noChangeArrowheads="1"/>
          </p:cNvSpPr>
          <p:nvPr/>
        </p:nvSpPr>
        <p:spPr bwMode="auto">
          <a:xfrm>
            <a:off x="4460875" y="2455863"/>
            <a:ext cx="2058988"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4" name="Rectangle 785">
            <a:extLst>
              <a:ext uri="{FF2B5EF4-FFF2-40B4-BE49-F238E27FC236}">
                <a16:creationId xmlns:a16="http://schemas.microsoft.com/office/drawing/2014/main" id="{891A40CD-7BE0-6E44-96FB-72B502CC61A0}"/>
              </a:ext>
            </a:extLst>
          </p:cNvPr>
          <p:cNvSpPr>
            <a:spLocks noChangeArrowheads="1"/>
          </p:cNvSpPr>
          <p:nvPr/>
        </p:nvSpPr>
        <p:spPr bwMode="auto">
          <a:xfrm>
            <a:off x="4460875" y="2481263"/>
            <a:ext cx="2058988" cy="25400"/>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5" name="Rectangle 786">
            <a:extLst>
              <a:ext uri="{FF2B5EF4-FFF2-40B4-BE49-F238E27FC236}">
                <a16:creationId xmlns:a16="http://schemas.microsoft.com/office/drawing/2014/main" id="{783C61A2-4DE1-ED46-92F2-2AC4AA7A3DA5}"/>
              </a:ext>
            </a:extLst>
          </p:cNvPr>
          <p:cNvSpPr>
            <a:spLocks noChangeArrowheads="1"/>
          </p:cNvSpPr>
          <p:nvPr/>
        </p:nvSpPr>
        <p:spPr bwMode="auto">
          <a:xfrm>
            <a:off x="4460875" y="2506663"/>
            <a:ext cx="2058988"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6" name="Rectangle 787">
            <a:extLst>
              <a:ext uri="{FF2B5EF4-FFF2-40B4-BE49-F238E27FC236}">
                <a16:creationId xmlns:a16="http://schemas.microsoft.com/office/drawing/2014/main" id="{2E234F0C-7A66-4547-88FB-C20D59184F2B}"/>
              </a:ext>
            </a:extLst>
          </p:cNvPr>
          <p:cNvSpPr>
            <a:spLocks noChangeArrowheads="1"/>
          </p:cNvSpPr>
          <p:nvPr/>
        </p:nvSpPr>
        <p:spPr bwMode="auto">
          <a:xfrm>
            <a:off x="4460875" y="2532063"/>
            <a:ext cx="2058988" cy="23812"/>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7" name="Rectangle 788">
            <a:extLst>
              <a:ext uri="{FF2B5EF4-FFF2-40B4-BE49-F238E27FC236}">
                <a16:creationId xmlns:a16="http://schemas.microsoft.com/office/drawing/2014/main" id="{33CEEAB6-ACC3-F340-9E93-0EB4CF91F5F8}"/>
              </a:ext>
            </a:extLst>
          </p:cNvPr>
          <p:cNvSpPr>
            <a:spLocks noChangeArrowheads="1"/>
          </p:cNvSpPr>
          <p:nvPr/>
        </p:nvSpPr>
        <p:spPr bwMode="auto">
          <a:xfrm>
            <a:off x="4460875" y="2555875"/>
            <a:ext cx="2058988"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8" name="Rectangle 789">
            <a:extLst>
              <a:ext uri="{FF2B5EF4-FFF2-40B4-BE49-F238E27FC236}">
                <a16:creationId xmlns:a16="http://schemas.microsoft.com/office/drawing/2014/main" id="{F2E6B858-F6A8-1F43-9DA7-1252E365E909}"/>
              </a:ext>
            </a:extLst>
          </p:cNvPr>
          <p:cNvSpPr>
            <a:spLocks noChangeArrowheads="1"/>
          </p:cNvSpPr>
          <p:nvPr/>
        </p:nvSpPr>
        <p:spPr bwMode="auto">
          <a:xfrm>
            <a:off x="4460875" y="2581275"/>
            <a:ext cx="2058988" cy="23813"/>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599" name="Rectangle 790">
            <a:extLst>
              <a:ext uri="{FF2B5EF4-FFF2-40B4-BE49-F238E27FC236}">
                <a16:creationId xmlns:a16="http://schemas.microsoft.com/office/drawing/2014/main" id="{26DA39A8-AC7D-2C42-BB55-9AF86BCAD986}"/>
              </a:ext>
            </a:extLst>
          </p:cNvPr>
          <p:cNvSpPr>
            <a:spLocks noChangeArrowheads="1"/>
          </p:cNvSpPr>
          <p:nvPr/>
        </p:nvSpPr>
        <p:spPr bwMode="auto">
          <a:xfrm>
            <a:off x="4460875" y="2605088"/>
            <a:ext cx="2058988" cy="25400"/>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0" name="Rectangle 791">
            <a:extLst>
              <a:ext uri="{FF2B5EF4-FFF2-40B4-BE49-F238E27FC236}">
                <a16:creationId xmlns:a16="http://schemas.microsoft.com/office/drawing/2014/main" id="{85C014F0-97D7-204D-88AD-72778E083082}"/>
              </a:ext>
            </a:extLst>
          </p:cNvPr>
          <p:cNvSpPr>
            <a:spLocks noChangeArrowheads="1"/>
          </p:cNvSpPr>
          <p:nvPr/>
        </p:nvSpPr>
        <p:spPr bwMode="auto">
          <a:xfrm>
            <a:off x="4460875" y="2630488"/>
            <a:ext cx="2058988" cy="25400"/>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1" name="Rectangle 792">
            <a:extLst>
              <a:ext uri="{FF2B5EF4-FFF2-40B4-BE49-F238E27FC236}">
                <a16:creationId xmlns:a16="http://schemas.microsoft.com/office/drawing/2014/main" id="{E7D3FF2A-8AEA-1E40-88C2-B799340A8736}"/>
              </a:ext>
            </a:extLst>
          </p:cNvPr>
          <p:cNvSpPr>
            <a:spLocks noChangeArrowheads="1"/>
          </p:cNvSpPr>
          <p:nvPr/>
        </p:nvSpPr>
        <p:spPr bwMode="auto">
          <a:xfrm>
            <a:off x="4460875" y="2655888"/>
            <a:ext cx="2058988" cy="23812"/>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2" name="Rectangle 793">
            <a:extLst>
              <a:ext uri="{FF2B5EF4-FFF2-40B4-BE49-F238E27FC236}">
                <a16:creationId xmlns:a16="http://schemas.microsoft.com/office/drawing/2014/main" id="{3108874B-DEF8-C44F-B56C-B04A8E18482D}"/>
              </a:ext>
            </a:extLst>
          </p:cNvPr>
          <p:cNvSpPr>
            <a:spLocks noChangeArrowheads="1"/>
          </p:cNvSpPr>
          <p:nvPr/>
        </p:nvSpPr>
        <p:spPr bwMode="auto">
          <a:xfrm>
            <a:off x="4460875" y="2679700"/>
            <a:ext cx="2058988" cy="25400"/>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3" name="Rectangle 794">
            <a:extLst>
              <a:ext uri="{FF2B5EF4-FFF2-40B4-BE49-F238E27FC236}">
                <a16:creationId xmlns:a16="http://schemas.microsoft.com/office/drawing/2014/main" id="{F9FD1340-BB1D-B548-8005-A838A5C7BF7E}"/>
              </a:ext>
            </a:extLst>
          </p:cNvPr>
          <p:cNvSpPr>
            <a:spLocks noChangeArrowheads="1"/>
          </p:cNvSpPr>
          <p:nvPr/>
        </p:nvSpPr>
        <p:spPr bwMode="auto">
          <a:xfrm>
            <a:off x="4460875" y="2705100"/>
            <a:ext cx="2058988" cy="23813"/>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4" name="Rectangle 795">
            <a:extLst>
              <a:ext uri="{FF2B5EF4-FFF2-40B4-BE49-F238E27FC236}">
                <a16:creationId xmlns:a16="http://schemas.microsoft.com/office/drawing/2014/main" id="{8C637BE6-0B61-DB41-9F81-82D61B644498}"/>
              </a:ext>
            </a:extLst>
          </p:cNvPr>
          <p:cNvSpPr>
            <a:spLocks noChangeArrowheads="1"/>
          </p:cNvSpPr>
          <p:nvPr/>
        </p:nvSpPr>
        <p:spPr bwMode="auto">
          <a:xfrm>
            <a:off x="4460875" y="2728913"/>
            <a:ext cx="2058988" cy="25400"/>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5" name="Rectangle 796">
            <a:extLst>
              <a:ext uri="{FF2B5EF4-FFF2-40B4-BE49-F238E27FC236}">
                <a16:creationId xmlns:a16="http://schemas.microsoft.com/office/drawing/2014/main" id="{B88EE206-2C4A-0D48-876D-152E3C083F35}"/>
              </a:ext>
            </a:extLst>
          </p:cNvPr>
          <p:cNvSpPr>
            <a:spLocks noChangeArrowheads="1"/>
          </p:cNvSpPr>
          <p:nvPr/>
        </p:nvSpPr>
        <p:spPr bwMode="auto">
          <a:xfrm>
            <a:off x="4460875" y="2754313"/>
            <a:ext cx="2058988" cy="25400"/>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6" name="Rectangle 797">
            <a:extLst>
              <a:ext uri="{FF2B5EF4-FFF2-40B4-BE49-F238E27FC236}">
                <a16:creationId xmlns:a16="http://schemas.microsoft.com/office/drawing/2014/main" id="{1FADD803-251B-4F47-A00B-797085E5CFD4}"/>
              </a:ext>
            </a:extLst>
          </p:cNvPr>
          <p:cNvSpPr>
            <a:spLocks noChangeArrowheads="1"/>
          </p:cNvSpPr>
          <p:nvPr/>
        </p:nvSpPr>
        <p:spPr bwMode="auto">
          <a:xfrm>
            <a:off x="4460875" y="2779713"/>
            <a:ext cx="2058988"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7" name="Rectangle 798">
            <a:extLst>
              <a:ext uri="{FF2B5EF4-FFF2-40B4-BE49-F238E27FC236}">
                <a16:creationId xmlns:a16="http://schemas.microsoft.com/office/drawing/2014/main" id="{35CD0A76-9C3C-1B4E-8681-032E01519BF6}"/>
              </a:ext>
            </a:extLst>
          </p:cNvPr>
          <p:cNvSpPr>
            <a:spLocks noChangeArrowheads="1"/>
          </p:cNvSpPr>
          <p:nvPr/>
        </p:nvSpPr>
        <p:spPr bwMode="auto">
          <a:xfrm>
            <a:off x="4460875" y="2805113"/>
            <a:ext cx="2058988" cy="23812"/>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8" name="Rectangle 799">
            <a:extLst>
              <a:ext uri="{FF2B5EF4-FFF2-40B4-BE49-F238E27FC236}">
                <a16:creationId xmlns:a16="http://schemas.microsoft.com/office/drawing/2014/main" id="{38A89AD5-9CC4-8247-B147-8680B5108B68}"/>
              </a:ext>
            </a:extLst>
          </p:cNvPr>
          <p:cNvSpPr>
            <a:spLocks noChangeArrowheads="1"/>
          </p:cNvSpPr>
          <p:nvPr/>
        </p:nvSpPr>
        <p:spPr bwMode="auto">
          <a:xfrm>
            <a:off x="4460875" y="2828925"/>
            <a:ext cx="2058988" cy="25400"/>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09" name="Rectangle 800">
            <a:extLst>
              <a:ext uri="{FF2B5EF4-FFF2-40B4-BE49-F238E27FC236}">
                <a16:creationId xmlns:a16="http://schemas.microsoft.com/office/drawing/2014/main" id="{A1EF315E-A16F-4F42-ACD1-C7FC27561381}"/>
              </a:ext>
            </a:extLst>
          </p:cNvPr>
          <p:cNvSpPr>
            <a:spLocks noChangeArrowheads="1"/>
          </p:cNvSpPr>
          <p:nvPr/>
        </p:nvSpPr>
        <p:spPr bwMode="auto">
          <a:xfrm>
            <a:off x="4460875" y="2854325"/>
            <a:ext cx="2058988" cy="23813"/>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0" name="Rectangle 801">
            <a:extLst>
              <a:ext uri="{FF2B5EF4-FFF2-40B4-BE49-F238E27FC236}">
                <a16:creationId xmlns:a16="http://schemas.microsoft.com/office/drawing/2014/main" id="{DD040B34-097B-3B44-9E48-19E954F2B802}"/>
              </a:ext>
            </a:extLst>
          </p:cNvPr>
          <p:cNvSpPr>
            <a:spLocks noChangeArrowheads="1"/>
          </p:cNvSpPr>
          <p:nvPr/>
        </p:nvSpPr>
        <p:spPr bwMode="auto">
          <a:xfrm>
            <a:off x="4460875" y="2878138"/>
            <a:ext cx="2058988" cy="25400"/>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1" name="Rectangle 802">
            <a:extLst>
              <a:ext uri="{FF2B5EF4-FFF2-40B4-BE49-F238E27FC236}">
                <a16:creationId xmlns:a16="http://schemas.microsoft.com/office/drawing/2014/main" id="{08CA1F63-7DE1-F748-A5AD-4FF87EF9C911}"/>
              </a:ext>
            </a:extLst>
          </p:cNvPr>
          <p:cNvSpPr>
            <a:spLocks noChangeArrowheads="1"/>
          </p:cNvSpPr>
          <p:nvPr/>
        </p:nvSpPr>
        <p:spPr bwMode="auto">
          <a:xfrm>
            <a:off x="4460875" y="2903538"/>
            <a:ext cx="2058988"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2" name="Rectangle 803">
            <a:extLst>
              <a:ext uri="{FF2B5EF4-FFF2-40B4-BE49-F238E27FC236}">
                <a16:creationId xmlns:a16="http://schemas.microsoft.com/office/drawing/2014/main" id="{461931ED-9354-1C47-835A-E10D7DF27368}"/>
              </a:ext>
            </a:extLst>
          </p:cNvPr>
          <p:cNvSpPr>
            <a:spLocks noChangeArrowheads="1"/>
          </p:cNvSpPr>
          <p:nvPr/>
        </p:nvSpPr>
        <p:spPr bwMode="auto">
          <a:xfrm>
            <a:off x="4460875" y="2928938"/>
            <a:ext cx="2058988" cy="23812"/>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3" name="Rectangle 804">
            <a:extLst>
              <a:ext uri="{FF2B5EF4-FFF2-40B4-BE49-F238E27FC236}">
                <a16:creationId xmlns:a16="http://schemas.microsoft.com/office/drawing/2014/main" id="{B9F04CA7-E664-C348-8E21-57CDA46197AF}"/>
              </a:ext>
            </a:extLst>
          </p:cNvPr>
          <p:cNvSpPr>
            <a:spLocks noChangeArrowheads="1"/>
          </p:cNvSpPr>
          <p:nvPr/>
        </p:nvSpPr>
        <p:spPr bwMode="auto">
          <a:xfrm>
            <a:off x="4460875" y="2952750"/>
            <a:ext cx="2058988" cy="25400"/>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4" name="Rectangle 805">
            <a:extLst>
              <a:ext uri="{FF2B5EF4-FFF2-40B4-BE49-F238E27FC236}">
                <a16:creationId xmlns:a16="http://schemas.microsoft.com/office/drawing/2014/main" id="{26337990-F10D-9B4A-BB6B-A650A7CB39A3}"/>
              </a:ext>
            </a:extLst>
          </p:cNvPr>
          <p:cNvSpPr>
            <a:spLocks noChangeArrowheads="1"/>
          </p:cNvSpPr>
          <p:nvPr/>
        </p:nvSpPr>
        <p:spPr bwMode="auto">
          <a:xfrm>
            <a:off x="4460875" y="2978150"/>
            <a:ext cx="2058988" cy="25400"/>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5" name="Rectangle 806">
            <a:extLst>
              <a:ext uri="{FF2B5EF4-FFF2-40B4-BE49-F238E27FC236}">
                <a16:creationId xmlns:a16="http://schemas.microsoft.com/office/drawing/2014/main" id="{CD638F2A-8B43-BC49-BD57-202F18160471}"/>
              </a:ext>
            </a:extLst>
          </p:cNvPr>
          <p:cNvSpPr>
            <a:spLocks noChangeArrowheads="1"/>
          </p:cNvSpPr>
          <p:nvPr/>
        </p:nvSpPr>
        <p:spPr bwMode="auto">
          <a:xfrm>
            <a:off x="4460875" y="3003550"/>
            <a:ext cx="2058988" cy="23813"/>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6" name="Rectangle 807">
            <a:extLst>
              <a:ext uri="{FF2B5EF4-FFF2-40B4-BE49-F238E27FC236}">
                <a16:creationId xmlns:a16="http://schemas.microsoft.com/office/drawing/2014/main" id="{4502EEDE-A7FC-BB41-94C3-0E311E7CA8AA}"/>
              </a:ext>
            </a:extLst>
          </p:cNvPr>
          <p:cNvSpPr>
            <a:spLocks noChangeArrowheads="1"/>
          </p:cNvSpPr>
          <p:nvPr/>
        </p:nvSpPr>
        <p:spPr bwMode="auto">
          <a:xfrm>
            <a:off x="4460875" y="3027363"/>
            <a:ext cx="2058988" cy="25400"/>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7" name="Rectangle 808">
            <a:extLst>
              <a:ext uri="{FF2B5EF4-FFF2-40B4-BE49-F238E27FC236}">
                <a16:creationId xmlns:a16="http://schemas.microsoft.com/office/drawing/2014/main" id="{F6DA7F97-A04D-1C45-A49E-D42F7A639037}"/>
              </a:ext>
            </a:extLst>
          </p:cNvPr>
          <p:cNvSpPr>
            <a:spLocks noChangeArrowheads="1"/>
          </p:cNvSpPr>
          <p:nvPr/>
        </p:nvSpPr>
        <p:spPr bwMode="auto">
          <a:xfrm>
            <a:off x="4460875" y="3052763"/>
            <a:ext cx="2058988"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8" name="Rectangle 809">
            <a:extLst>
              <a:ext uri="{FF2B5EF4-FFF2-40B4-BE49-F238E27FC236}">
                <a16:creationId xmlns:a16="http://schemas.microsoft.com/office/drawing/2014/main" id="{0C5DFF2F-45B6-6843-AEBC-6A1F79141993}"/>
              </a:ext>
            </a:extLst>
          </p:cNvPr>
          <p:cNvSpPr>
            <a:spLocks noChangeArrowheads="1"/>
          </p:cNvSpPr>
          <p:nvPr/>
        </p:nvSpPr>
        <p:spPr bwMode="auto">
          <a:xfrm>
            <a:off x="4460875" y="3078163"/>
            <a:ext cx="2058988" cy="23812"/>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19" name="Rectangle 811">
            <a:extLst>
              <a:ext uri="{FF2B5EF4-FFF2-40B4-BE49-F238E27FC236}">
                <a16:creationId xmlns:a16="http://schemas.microsoft.com/office/drawing/2014/main" id="{10ACEDD0-11E3-4B43-AFD7-CE43592FB300}"/>
              </a:ext>
            </a:extLst>
          </p:cNvPr>
          <p:cNvSpPr>
            <a:spLocks noChangeArrowheads="1"/>
          </p:cNvSpPr>
          <p:nvPr/>
        </p:nvSpPr>
        <p:spPr bwMode="auto">
          <a:xfrm>
            <a:off x="4460875" y="3101975"/>
            <a:ext cx="2058988" cy="25400"/>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0" name="Rectangle 812">
            <a:extLst>
              <a:ext uri="{FF2B5EF4-FFF2-40B4-BE49-F238E27FC236}">
                <a16:creationId xmlns:a16="http://schemas.microsoft.com/office/drawing/2014/main" id="{B90FC827-8E8E-8C48-A295-AD23754D48D0}"/>
              </a:ext>
            </a:extLst>
          </p:cNvPr>
          <p:cNvSpPr>
            <a:spLocks noChangeArrowheads="1"/>
          </p:cNvSpPr>
          <p:nvPr/>
        </p:nvSpPr>
        <p:spPr bwMode="auto">
          <a:xfrm>
            <a:off x="4460875" y="3127375"/>
            <a:ext cx="2058988" cy="25400"/>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1" name="Rectangle 813">
            <a:extLst>
              <a:ext uri="{FF2B5EF4-FFF2-40B4-BE49-F238E27FC236}">
                <a16:creationId xmlns:a16="http://schemas.microsoft.com/office/drawing/2014/main" id="{A8FFC92C-453B-D145-942D-D6B91075D7BC}"/>
              </a:ext>
            </a:extLst>
          </p:cNvPr>
          <p:cNvSpPr>
            <a:spLocks noChangeArrowheads="1"/>
          </p:cNvSpPr>
          <p:nvPr/>
        </p:nvSpPr>
        <p:spPr bwMode="auto">
          <a:xfrm>
            <a:off x="4460875" y="3152775"/>
            <a:ext cx="2058988" cy="23813"/>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2" name="Rectangle 814">
            <a:extLst>
              <a:ext uri="{FF2B5EF4-FFF2-40B4-BE49-F238E27FC236}">
                <a16:creationId xmlns:a16="http://schemas.microsoft.com/office/drawing/2014/main" id="{F870399D-DF6C-6548-8BB1-18CFC141BF65}"/>
              </a:ext>
            </a:extLst>
          </p:cNvPr>
          <p:cNvSpPr>
            <a:spLocks noChangeArrowheads="1"/>
          </p:cNvSpPr>
          <p:nvPr/>
        </p:nvSpPr>
        <p:spPr bwMode="auto">
          <a:xfrm>
            <a:off x="4460875" y="3176588"/>
            <a:ext cx="2058988" cy="25400"/>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3" name="Rectangle 815">
            <a:extLst>
              <a:ext uri="{FF2B5EF4-FFF2-40B4-BE49-F238E27FC236}">
                <a16:creationId xmlns:a16="http://schemas.microsoft.com/office/drawing/2014/main" id="{D3A370C7-5F75-6E4F-BCE7-F54C65ADD36A}"/>
              </a:ext>
            </a:extLst>
          </p:cNvPr>
          <p:cNvSpPr>
            <a:spLocks noChangeArrowheads="1"/>
          </p:cNvSpPr>
          <p:nvPr/>
        </p:nvSpPr>
        <p:spPr bwMode="auto">
          <a:xfrm>
            <a:off x="4460875" y="3201988"/>
            <a:ext cx="2058988"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4" name="Rectangle 816">
            <a:extLst>
              <a:ext uri="{FF2B5EF4-FFF2-40B4-BE49-F238E27FC236}">
                <a16:creationId xmlns:a16="http://schemas.microsoft.com/office/drawing/2014/main" id="{44703685-A8C7-EA42-9D2F-B96488452939}"/>
              </a:ext>
            </a:extLst>
          </p:cNvPr>
          <p:cNvSpPr>
            <a:spLocks noChangeArrowheads="1"/>
          </p:cNvSpPr>
          <p:nvPr/>
        </p:nvSpPr>
        <p:spPr bwMode="auto">
          <a:xfrm>
            <a:off x="4460875" y="3227388"/>
            <a:ext cx="2058988" cy="23812"/>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5" name="Rectangle 817">
            <a:extLst>
              <a:ext uri="{FF2B5EF4-FFF2-40B4-BE49-F238E27FC236}">
                <a16:creationId xmlns:a16="http://schemas.microsoft.com/office/drawing/2014/main" id="{80F9919A-3ADD-4B4E-81FA-4C252375ED23}"/>
              </a:ext>
            </a:extLst>
          </p:cNvPr>
          <p:cNvSpPr>
            <a:spLocks noChangeArrowheads="1"/>
          </p:cNvSpPr>
          <p:nvPr/>
        </p:nvSpPr>
        <p:spPr bwMode="auto">
          <a:xfrm>
            <a:off x="4460875" y="3251200"/>
            <a:ext cx="2058988" cy="25400"/>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26" name="Freeform 818">
            <a:extLst>
              <a:ext uri="{FF2B5EF4-FFF2-40B4-BE49-F238E27FC236}">
                <a16:creationId xmlns:a16="http://schemas.microsoft.com/office/drawing/2014/main" id="{91037DB3-C2CB-EE43-A28A-56BC35EAC59A}"/>
              </a:ext>
            </a:extLst>
          </p:cNvPr>
          <p:cNvSpPr>
            <a:spLocks/>
          </p:cNvSpPr>
          <p:nvPr/>
        </p:nvSpPr>
        <p:spPr bwMode="auto">
          <a:xfrm>
            <a:off x="4460875" y="2033588"/>
            <a:ext cx="2058988" cy="1243012"/>
          </a:xfrm>
          <a:custGeom>
            <a:avLst/>
            <a:gdLst>
              <a:gd name="T0" fmla="*/ 1029229 w 3891"/>
              <a:gd name="T1" fmla="*/ 1243012 h 2347"/>
              <a:gd name="T2" fmla="*/ 0 w 3891"/>
              <a:gd name="T3" fmla="*/ 1243012 h 2347"/>
              <a:gd name="T4" fmla="*/ 0 w 3891"/>
              <a:gd name="T5" fmla="*/ 0 h 2347"/>
              <a:gd name="T6" fmla="*/ 2058988 w 3891"/>
              <a:gd name="T7" fmla="*/ 0 h 2347"/>
              <a:gd name="T8" fmla="*/ 2058988 w 3891"/>
              <a:gd name="T9" fmla="*/ 1243012 h 2347"/>
              <a:gd name="T10" fmla="*/ 1029229 w 3891"/>
              <a:gd name="T11" fmla="*/ 1243012 h 23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1" h="2347">
                <a:moveTo>
                  <a:pt x="1945" y="2347"/>
                </a:moveTo>
                <a:lnTo>
                  <a:pt x="0" y="2347"/>
                </a:lnTo>
                <a:lnTo>
                  <a:pt x="0" y="0"/>
                </a:lnTo>
                <a:lnTo>
                  <a:pt x="3891" y="0"/>
                </a:lnTo>
                <a:lnTo>
                  <a:pt x="3891" y="2347"/>
                </a:lnTo>
                <a:lnTo>
                  <a:pt x="1945" y="234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35627" name="Picture 819">
            <a:extLst>
              <a:ext uri="{FF2B5EF4-FFF2-40B4-BE49-F238E27FC236}">
                <a16:creationId xmlns:a16="http://schemas.microsoft.com/office/drawing/2014/main" id="{238947E3-519F-FE4C-8D2A-9F6D57006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688" y="2154238"/>
            <a:ext cx="17668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28" name="Picture 820">
            <a:extLst>
              <a:ext uri="{FF2B5EF4-FFF2-40B4-BE49-F238E27FC236}">
                <a16:creationId xmlns:a16="http://schemas.microsoft.com/office/drawing/2014/main" id="{DF3656FE-D509-DF4F-9E4B-AEEC803EC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688" y="2154238"/>
            <a:ext cx="17668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29" name="Rectangle 821">
            <a:extLst>
              <a:ext uri="{FF2B5EF4-FFF2-40B4-BE49-F238E27FC236}">
                <a16:creationId xmlns:a16="http://schemas.microsoft.com/office/drawing/2014/main" id="{95A56D53-0423-5644-A337-AE8A18D8955A}"/>
              </a:ext>
            </a:extLst>
          </p:cNvPr>
          <p:cNvSpPr>
            <a:spLocks noChangeArrowheads="1"/>
          </p:cNvSpPr>
          <p:nvPr/>
        </p:nvSpPr>
        <p:spPr bwMode="auto">
          <a:xfrm>
            <a:off x="941388" y="4265613"/>
            <a:ext cx="2058987" cy="1587"/>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0" name="Rectangle 822">
            <a:extLst>
              <a:ext uri="{FF2B5EF4-FFF2-40B4-BE49-F238E27FC236}">
                <a16:creationId xmlns:a16="http://schemas.microsoft.com/office/drawing/2014/main" id="{B4C71073-42DC-EF46-BB65-07B284AE3BEA}"/>
              </a:ext>
            </a:extLst>
          </p:cNvPr>
          <p:cNvSpPr>
            <a:spLocks noChangeArrowheads="1"/>
          </p:cNvSpPr>
          <p:nvPr/>
        </p:nvSpPr>
        <p:spPr bwMode="auto">
          <a:xfrm>
            <a:off x="941388" y="4265613"/>
            <a:ext cx="2058987"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1" name="Rectangle 823">
            <a:extLst>
              <a:ext uri="{FF2B5EF4-FFF2-40B4-BE49-F238E27FC236}">
                <a16:creationId xmlns:a16="http://schemas.microsoft.com/office/drawing/2014/main" id="{BB6757CA-A32E-D845-801C-9B69CAAE7710}"/>
              </a:ext>
            </a:extLst>
          </p:cNvPr>
          <p:cNvSpPr>
            <a:spLocks noChangeArrowheads="1"/>
          </p:cNvSpPr>
          <p:nvPr/>
        </p:nvSpPr>
        <p:spPr bwMode="auto">
          <a:xfrm>
            <a:off x="941388" y="4291013"/>
            <a:ext cx="2058987" cy="25400"/>
          </a:xfrm>
          <a:prstGeom prst="rect">
            <a:avLst/>
          </a:prstGeom>
          <a:solidFill>
            <a:srgbClr val="6AAA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2" name="Rectangle 824">
            <a:extLst>
              <a:ext uri="{FF2B5EF4-FFF2-40B4-BE49-F238E27FC236}">
                <a16:creationId xmlns:a16="http://schemas.microsoft.com/office/drawing/2014/main" id="{116BB49B-A4BF-8946-B9C9-10848E9517EB}"/>
              </a:ext>
            </a:extLst>
          </p:cNvPr>
          <p:cNvSpPr>
            <a:spLocks noChangeArrowheads="1"/>
          </p:cNvSpPr>
          <p:nvPr/>
        </p:nvSpPr>
        <p:spPr bwMode="auto">
          <a:xfrm>
            <a:off x="941388" y="4316413"/>
            <a:ext cx="2058987" cy="25400"/>
          </a:xfrm>
          <a:prstGeom prst="rect">
            <a:avLst/>
          </a:prstGeom>
          <a:solidFill>
            <a:srgbClr val="69A9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3" name="Rectangle 825">
            <a:extLst>
              <a:ext uri="{FF2B5EF4-FFF2-40B4-BE49-F238E27FC236}">
                <a16:creationId xmlns:a16="http://schemas.microsoft.com/office/drawing/2014/main" id="{D140B9D5-623A-C74F-9C3E-E7EA1CEE0183}"/>
              </a:ext>
            </a:extLst>
          </p:cNvPr>
          <p:cNvSpPr>
            <a:spLocks noChangeArrowheads="1"/>
          </p:cNvSpPr>
          <p:nvPr/>
        </p:nvSpPr>
        <p:spPr bwMode="auto">
          <a:xfrm>
            <a:off x="941388" y="4341813"/>
            <a:ext cx="2058987" cy="23812"/>
          </a:xfrm>
          <a:prstGeom prst="rect">
            <a:avLst/>
          </a:prstGeom>
          <a:solidFill>
            <a:srgbClr val="68A8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4" name="Rectangle 826">
            <a:extLst>
              <a:ext uri="{FF2B5EF4-FFF2-40B4-BE49-F238E27FC236}">
                <a16:creationId xmlns:a16="http://schemas.microsoft.com/office/drawing/2014/main" id="{A5D2F043-44A9-D840-ADEA-7DDF44ADE6E7}"/>
              </a:ext>
            </a:extLst>
          </p:cNvPr>
          <p:cNvSpPr>
            <a:spLocks noChangeArrowheads="1"/>
          </p:cNvSpPr>
          <p:nvPr/>
        </p:nvSpPr>
        <p:spPr bwMode="auto">
          <a:xfrm>
            <a:off x="941388" y="4365625"/>
            <a:ext cx="2058987" cy="25400"/>
          </a:xfrm>
          <a:prstGeom prst="rect">
            <a:avLst/>
          </a:prstGeom>
          <a:solidFill>
            <a:srgbClr val="67A7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5" name="Rectangle 827">
            <a:extLst>
              <a:ext uri="{FF2B5EF4-FFF2-40B4-BE49-F238E27FC236}">
                <a16:creationId xmlns:a16="http://schemas.microsoft.com/office/drawing/2014/main" id="{05A8B900-37FD-A740-8AD4-BF5468854736}"/>
              </a:ext>
            </a:extLst>
          </p:cNvPr>
          <p:cNvSpPr>
            <a:spLocks noChangeArrowheads="1"/>
          </p:cNvSpPr>
          <p:nvPr/>
        </p:nvSpPr>
        <p:spPr bwMode="auto">
          <a:xfrm>
            <a:off x="941388" y="4391025"/>
            <a:ext cx="2058987" cy="23813"/>
          </a:xfrm>
          <a:prstGeom prst="rect">
            <a:avLst/>
          </a:prstGeom>
          <a:solidFill>
            <a:srgbClr val="66A6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6" name="Rectangle 828">
            <a:extLst>
              <a:ext uri="{FF2B5EF4-FFF2-40B4-BE49-F238E27FC236}">
                <a16:creationId xmlns:a16="http://schemas.microsoft.com/office/drawing/2014/main" id="{C1A11B7D-F889-4840-A4E8-064819923C7E}"/>
              </a:ext>
            </a:extLst>
          </p:cNvPr>
          <p:cNvSpPr>
            <a:spLocks noChangeArrowheads="1"/>
          </p:cNvSpPr>
          <p:nvPr/>
        </p:nvSpPr>
        <p:spPr bwMode="auto">
          <a:xfrm>
            <a:off x="941388" y="4414838"/>
            <a:ext cx="2058987" cy="25400"/>
          </a:xfrm>
          <a:prstGeom prst="rect">
            <a:avLst/>
          </a:prstGeom>
          <a:solidFill>
            <a:srgbClr val="66A6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7" name="Rectangle 829">
            <a:extLst>
              <a:ext uri="{FF2B5EF4-FFF2-40B4-BE49-F238E27FC236}">
                <a16:creationId xmlns:a16="http://schemas.microsoft.com/office/drawing/2014/main" id="{9644277D-4307-CC4A-8B0D-C716AE313592}"/>
              </a:ext>
            </a:extLst>
          </p:cNvPr>
          <p:cNvSpPr>
            <a:spLocks noChangeArrowheads="1"/>
          </p:cNvSpPr>
          <p:nvPr/>
        </p:nvSpPr>
        <p:spPr bwMode="auto">
          <a:xfrm>
            <a:off x="941388" y="4440238"/>
            <a:ext cx="2058987" cy="25400"/>
          </a:xfrm>
          <a:prstGeom prst="rect">
            <a:avLst/>
          </a:prstGeom>
          <a:solidFill>
            <a:srgbClr val="65A5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8" name="Rectangle 830">
            <a:extLst>
              <a:ext uri="{FF2B5EF4-FFF2-40B4-BE49-F238E27FC236}">
                <a16:creationId xmlns:a16="http://schemas.microsoft.com/office/drawing/2014/main" id="{D0CC0D41-CDC9-9B43-93C1-F50100BDACE6}"/>
              </a:ext>
            </a:extLst>
          </p:cNvPr>
          <p:cNvSpPr>
            <a:spLocks noChangeArrowheads="1"/>
          </p:cNvSpPr>
          <p:nvPr/>
        </p:nvSpPr>
        <p:spPr bwMode="auto">
          <a:xfrm>
            <a:off x="941388" y="4465638"/>
            <a:ext cx="2058987" cy="23812"/>
          </a:xfrm>
          <a:prstGeom prst="rect">
            <a:avLst/>
          </a:prstGeom>
          <a:solidFill>
            <a:srgbClr val="64A4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39" name="Rectangle 831">
            <a:extLst>
              <a:ext uri="{FF2B5EF4-FFF2-40B4-BE49-F238E27FC236}">
                <a16:creationId xmlns:a16="http://schemas.microsoft.com/office/drawing/2014/main" id="{4104AA10-A095-CC46-ABB9-6CABCA36BA50}"/>
              </a:ext>
            </a:extLst>
          </p:cNvPr>
          <p:cNvSpPr>
            <a:spLocks noChangeArrowheads="1"/>
          </p:cNvSpPr>
          <p:nvPr/>
        </p:nvSpPr>
        <p:spPr bwMode="auto">
          <a:xfrm>
            <a:off x="941388" y="4489450"/>
            <a:ext cx="2058987" cy="25400"/>
          </a:xfrm>
          <a:prstGeom prst="rect">
            <a:avLst/>
          </a:prstGeom>
          <a:solidFill>
            <a:srgbClr val="63A3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0" name="Rectangle 832">
            <a:extLst>
              <a:ext uri="{FF2B5EF4-FFF2-40B4-BE49-F238E27FC236}">
                <a16:creationId xmlns:a16="http://schemas.microsoft.com/office/drawing/2014/main" id="{2D618B3C-BE50-1B44-864F-A633C82B3D9A}"/>
              </a:ext>
            </a:extLst>
          </p:cNvPr>
          <p:cNvSpPr>
            <a:spLocks noChangeArrowheads="1"/>
          </p:cNvSpPr>
          <p:nvPr/>
        </p:nvSpPr>
        <p:spPr bwMode="auto">
          <a:xfrm>
            <a:off x="941388" y="4514850"/>
            <a:ext cx="2058987" cy="25400"/>
          </a:xfrm>
          <a:prstGeom prst="rect">
            <a:avLst/>
          </a:prstGeom>
          <a:solidFill>
            <a:srgbClr val="62A2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1" name="Rectangle 833">
            <a:extLst>
              <a:ext uri="{FF2B5EF4-FFF2-40B4-BE49-F238E27FC236}">
                <a16:creationId xmlns:a16="http://schemas.microsoft.com/office/drawing/2014/main" id="{5A17DF7D-36F3-2749-8112-519602045D39}"/>
              </a:ext>
            </a:extLst>
          </p:cNvPr>
          <p:cNvSpPr>
            <a:spLocks noChangeArrowheads="1"/>
          </p:cNvSpPr>
          <p:nvPr/>
        </p:nvSpPr>
        <p:spPr bwMode="auto">
          <a:xfrm>
            <a:off x="941388" y="4540250"/>
            <a:ext cx="2058987" cy="23813"/>
          </a:xfrm>
          <a:prstGeom prst="rect">
            <a:avLst/>
          </a:prstGeom>
          <a:solidFill>
            <a:srgbClr val="62A2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2" name="Rectangle 834">
            <a:extLst>
              <a:ext uri="{FF2B5EF4-FFF2-40B4-BE49-F238E27FC236}">
                <a16:creationId xmlns:a16="http://schemas.microsoft.com/office/drawing/2014/main" id="{F99F87B7-DC2C-214C-AD4A-BF48492E3A70}"/>
              </a:ext>
            </a:extLst>
          </p:cNvPr>
          <p:cNvSpPr>
            <a:spLocks noChangeArrowheads="1"/>
          </p:cNvSpPr>
          <p:nvPr/>
        </p:nvSpPr>
        <p:spPr bwMode="auto">
          <a:xfrm>
            <a:off x="941388" y="4564063"/>
            <a:ext cx="2058987" cy="25400"/>
          </a:xfrm>
          <a:prstGeom prst="rect">
            <a:avLst/>
          </a:prstGeom>
          <a:solidFill>
            <a:srgbClr val="61A1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3" name="Rectangle 835">
            <a:extLst>
              <a:ext uri="{FF2B5EF4-FFF2-40B4-BE49-F238E27FC236}">
                <a16:creationId xmlns:a16="http://schemas.microsoft.com/office/drawing/2014/main" id="{9C487453-9CBB-CF4C-A7E7-2006399ED1C8}"/>
              </a:ext>
            </a:extLst>
          </p:cNvPr>
          <p:cNvSpPr>
            <a:spLocks noChangeArrowheads="1"/>
          </p:cNvSpPr>
          <p:nvPr/>
        </p:nvSpPr>
        <p:spPr bwMode="auto">
          <a:xfrm>
            <a:off x="941388" y="4589463"/>
            <a:ext cx="2058987" cy="25400"/>
          </a:xfrm>
          <a:prstGeom prst="rect">
            <a:avLst/>
          </a:prstGeom>
          <a:solidFill>
            <a:srgbClr val="60A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4" name="Rectangle 836">
            <a:extLst>
              <a:ext uri="{FF2B5EF4-FFF2-40B4-BE49-F238E27FC236}">
                <a16:creationId xmlns:a16="http://schemas.microsoft.com/office/drawing/2014/main" id="{71FF5DCD-575D-8B42-BEAF-540460DB9C7F}"/>
              </a:ext>
            </a:extLst>
          </p:cNvPr>
          <p:cNvSpPr>
            <a:spLocks noChangeArrowheads="1"/>
          </p:cNvSpPr>
          <p:nvPr/>
        </p:nvSpPr>
        <p:spPr bwMode="auto">
          <a:xfrm>
            <a:off x="941388" y="4614863"/>
            <a:ext cx="2058987" cy="23812"/>
          </a:xfrm>
          <a:prstGeom prst="rect">
            <a:avLst/>
          </a:prstGeom>
          <a:solidFill>
            <a:srgbClr val="5F9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5" name="Rectangle 837">
            <a:extLst>
              <a:ext uri="{FF2B5EF4-FFF2-40B4-BE49-F238E27FC236}">
                <a16:creationId xmlns:a16="http://schemas.microsoft.com/office/drawing/2014/main" id="{1F50F23F-35C7-A941-9871-4CB55DD10AE9}"/>
              </a:ext>
            </a:extLst>
          </p:cNvPr>
          <p:cNvSpPr>
            <a:spLocks noChangeArrowheads="1"/>
          </p:cNvSpPr>
          <p:nvPr/>
        </p:nvSpPr>
        <p:spPr bwMode="auto">
          <a:xfrm>
            <a:off x="941388" y="4638675"/>
            <a:ext cx="2058987" cy="25400"/>
          </a:xfrm>
          <a:prstGeom prst="rect">
            <a:avLst/>
          </a:prstGeom>
          <a:solidFill>
            <a:srgbClr val="5E9E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6" name="Rectangle 838">
            <a:extLst>
              <a:ext uri="{FF2B5EF4-FFF2-40B4-BE49-F238E27FC236}">
                <a16:creationId xmlns:a16="http://schemas.microsoft.com/office/drawing/2014/main" id="{33D6459C-9FBB-FD42-BB13-A07388216E91}"/>
              </a:ext>
            </a:extLst>
          </p:cNvPr>
          <p:cNvSpPr>
            <a:spLocks noChangeArrowheads="1"/>
          </p:cNvSpPr>
          <p:nvPr/>
        </p:nvSpPr>
        <p:spPr bwMode="auto">
          <a:xfrm>
            <a:off x="941388" y="4664075"/>
            <a:ext cx="2058987" cy="23813"/>
          </a:xfrm>
          <a:prstGeom prst="rect">
            <a:avLst/>
          </a:prstGeom>
          <a:solidFill>
            <a:srgbClr val="5E9E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7" name="Rectangle 839">
            <a:extLst>
              <a:ext uri="{FF2B5EF4-FFF2-40B4-BE49-F238E27FC236}">
                <a16:creationId xmlns:a16="http://schemas.microsoft.com/office/drawing/2014/main" id="{B61827DB-F2EB-DA40-B07C-FAC86A63C710}"/>
              </a:ext>
            </a:extLst>
          </p:cNvPr>
          <p:cNvSpPr>
            <a:spLocks noChangeArrowheads="1"/>
          </p:cNvSpPr>
          <p:nvPr/>
        </p:nvSpPr>
        <p:spPr bwMode="auto">
          <a:xfrm>
            <a:off x="941388" y="4687888"/>
            <a:ext cx="2058987" cy="25400"/>
          </a:xfrm>
          <a:prstGeom prst="rect">
            <a:avLst/>
          </a:prstGeom>
          <a:solidFill>
            <a:srgbClr val="5D9D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8" name="Rectangle 840">
            <a:extLst>
              <a:ext uri="{FF2B5EF4-FFF2-40B4-BE49-F238E27FC236}">
                <a16:creationId xmlns:a16="http://schemas.microsoft.com/office/drawing/2014/main" id="{FBB67120-05B3-2D49-AAC7-7B375BCF15E1}"/>
              </a:ext>
            </a:extLst>
          </p:cNvPr>
          <p:cNvSpPr>
            <a:spLocks noChangeArrowheads="1"/>
          </p:cNvSpPr>
          <p:nvPr/>
        </p:nvSpPr>
        <p:spPr bwMode="auto">
          <a:xfrm>
            <a:off x="941388" y="4713288"/>
            <a:ext cx="2058987" cy="25400"/>
          </a:xfrm>
          <a:prstGeom prst="rect">
            <a:avLst/>
          </a:prstGeom>
          <a:solidFill>
            <a:srgbClr val="5C9C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49" name="Rectangle 841">
            <a:extLst>
              <a:ext uri="{FF2B5EF4-FFF2-40B4-BE49-F238E27FC236}">
                <a16:creationId xmlns:a16="http://schemas.microsoft.com/office/drawing/2014/main" id="{AEED085B-64DE-6A4B-B609-80D85D2667DF}"/>
              </a:ext>
            </a:extLst>
          </p:cNvPr>
          <p:cNvSpPr>
            <a:spLocks noChangeArrowheads="1"/>
          </p:cNvSpPr>
          <p:nvPr/>
        </p:nvSpPr>
        <p:spPr bwMode="auto">
          <a:xfrm>
            <a:off x="941388" y="4738688"/>
            <a:ext cx="2058987" cy="25400"/>
          </a:xfrm>
          <a:prstGeom prst="rect">
            <a:avLst/>
          </a:prstGeom>
          <a:solidFill>
            <a:srgbClr val="5B9B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0" name="Rectangle 842">
            <a:extLst>
              <a:ext uri="{FF2B5EF4-FFF2-40B4-BE49-F238E27FC236}">
                <a16:creationId xmlns:a16="http://schemas.microsoft.com/office/drawing/2014/main" id="{6C1F1355-3D1C-DA49-9830-A67BC500FA6E}"/>
              </a:ext>
            </a:extLst>
          </p:cNvPr>
          <p:cNvSpPr>
            <a:spLocks noChangeArrowheads="1"/>
          </p:cNvSpPr>
          <p:nvPr/>
        </p:nvSpPr>
        <p:spPr bwMode="auto">
          <a:xfrm>
            <a:off x="941388" y="4764088"/>
            <a:ext cx="2058987" cy="23812"/>
          </a:xfrm>
          <a:prstGeom prst="rect">
            <a:avLst/>
          </a:prstGeom>
          <a:solidFill>
            <a:srgbClr val="5A9A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1" name="Rectangle 843">
            <a:extLst>
              <a:ext uri="{FF2B5EF4-FFF2-40B4-BE49-F238E27FC236}">
                <a16:creationId xmlns:a16="http://schemas.microsoft.com/office/drawing/2014/main" id="{A1717346-8262-0140-83F8-F185D30E3C81}"/>
              </a:ext>
            </a:extLst>
          </p:cNvPr>
          <p:cNvSpPr>
            <a:spLocks noChangeArrowheads="1"/>
          </p:cNvSpPr>
          <p:nvPr/>
        </p:nvSpPr>
        <p:spPr bwMode="auto">
          <a:xfrm>
            <a:off x="941388" y="4787900"/>
            <a:ext cx="2058987" cy="25400"/>
          </a:xfrm>
          <a:prstGeom prst="rect">
            <a:avLst/>
          </a:prstGeom>
          <a:solidFill>
            <a:srgbClr val="5A9A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2" name="Rectangle 844">
            <a:extLst>
              <a:ext uri="{FF2B5EF4-FFF2-40B4-BE49-F238E27FC236}">
                <a16:creationId xmlns:a16="http://schemas.microsoft.com/office/drawing/2014/main" id="{4EEF3BE2-299D-2148-971D-FE580B30D3C1}"/>
              </a:ext>
            </a:extLst>
          </p:cNvPr>
          <p:cNvSpPr>
            <a:spLocks noChangeArrowheads="1"/>
          </p:cNvSpPr>
          <p:nvPr/>
        </p:nvSpPr>
        <p:spPr bwMode="auto">
          <a:xfrm>
            <a:off x="941388" y="4813300"/>
            <a:ext cx="2058987" cy="23813"/>
          </a:xfrm>
          <a:prstGeom prst="rect">
            <a:avLst/>
          </a:prstGeom>
          <a:solidFill>
            <a:srgbClr val="5999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3" name="Rectangle 845">
            <a:extLst>
              <a:ext uri="{FF2B5EF4-FFF2-40B4-BE49-F238E27FC236}">
                <a16:creationId xmlns:a16="http://schemas.microsoft.com/office/drawing/2014/main" id="{4EC225B3-B915-A84D-A329-6D803DBC3C03}"/>
              </a:ext>
            </a:extLst>
          </p:cNvPr>
          <p:cNvSpPr>
            <a:spLocks noChangeArrowheads="1"/>
          </p:cNvSpPr>
          <p:nvPr/>
        </p:nvSpPr>
        <p:spPr bwMode="auto">
          <a:xfrm>
            <a:off x="941388" y="4837113"/>
            <a:ext cx="2058987" cy="25400"/>
          </a:xfrm>
          <a:prstGeom prst="rect">
            <a:avLst/>
          </a:prstGeom>
          <a:solidFill>
            <a:srgbClr val="5898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4" name="Rectangle 846">
            <a:extLst>
              <a:ext uri="{FF2B5EF4-FFF2-40B4-BE49-F238E27FC236}">
                <a16:creationId xmlns:a16="http://schemas.microsoft.com/office/drawing/2014/main" id="{09EF17E2-C0F1-EC48-A71D-9C243F8A2E76}"/>
              </a:ext>
            </a:extLst>
          </p:cNvPr>
          <p:cNvSpPr>
            <a:spLocks noChangeArrowheads="1"/>
          </p:cNvSpPr>
          <p:nvPr/>
        </p:nvSpPr>
        <p:spPr bwMode="auto">
          <a:xfrm>
            <a:off x="941388" y="4862513"/>
            <a:ext cx="2058987" cy="25400"/>
          </a:xfrm>
          <a:prstGeom prst="rect">
            <a:avLst/>
          </a:prstGeom>
          <a:solidFill>
            <a:srgbClr val="5797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5" name="Rectangle 847">
            <a:extLst>
              <a:ext uri="{FF2B5EF4-FFF2-40B4-BE49-F238E27FC236}">
                <a16:creationId xmlns:a16="http://schemas.microsoft.com/office/drawing/2014/main" id="{9018D093-9ADE-344E-BF65-3BD0B6F15088}"/>
              </a:ext>
            </a:extLst>
          </p:cNvPr>
          <p:cNvSpPr>
            <a:spLocks noChangeArrowheads="1"/>
          </p:cNvSpPr>
          <p:nvPr/>
        </p:nvSpPr>
        <p:spPr bwMode="auto">
          <a:xfrm>
            <a:off x="941388" y="4887913"/>
            <a:ext cx="2058987" cy="23812"/>
          </a:xfrm>
          <a:prstGeom prst="rect">
            <a:avLst/>
          </a:prstGeom>
          <a:solidFill>
            <a:srgbClr val="569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6" name="Rectangle 848">
            <a:extLst>
              <a:ext uri="{FF2B5EF4-FFF2-40B4-BE49-F238E27FC236}">
                <a16:creationId xmlns:a16="http://schemas.microsoft.com/office/drawing/2014/main" id="{8FC46329-54F1-524F-8B2F-D0D5401E1C5D}"/>
              </a:ext>
            </a:extLst>
          </p:cNvPr>
          <p:cNvSpPr>
            <a:spLocks noChangeArrowheads="1"/>
          </p:cNvSpPr>
          <p:nvPr/>
        </p:nvSpPr>
        <p:spPr bwMode="auto">
          <a:xfrm>
            <a:off x="941388" y="4911725"/>
            <a:ext cx="2058987" cy="25400"/>
          </a:xfrm>
          <a:prstGeom prst="rect">
            <a:avLst/>
          </a:prstGeom>
          <a:solidFill>
            <a:srgbClr val="5696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7" name="Rectangle 849">
            <a:extLst>
              <a:ext uri="{FF2B5EF4-FFF2-40B4-BE49-F238E27FC236}">
                <a16:creationId xmlns:a16="http://schemas.microsoft.com/office/drawing/2014/main" id="{2C58F1BC-FB29-3F44-95C2-66A38892D89B}"/>
              </a:ext>
            </a:extLst>
          </p:cNvPr>
          <p:cNvSpPr>
            <a:spLocks noChangeArrowheads="1"/>
          </p:cNvSpPr>
          <p:nvPr/>
        </p:nvSpPr>
        <p:spPr bwMode="auto">
          <a:xfrm>
            <a:off x="941388" y="4937125"/>
            <a:ext cx="2058987" cy="25400"/>
          </a:xfrm>
          <a:prstGeom prst="rect">
            <a:avLst/>
          </a:prstGeom>
          <a:solidFill>
            <a:srgbClr val="559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8" name="Rectangle 850">
            <a:extLst>
              <a:ext uri="{FF2B5EF4-FFF2-40B4-BE49-F238E27FC236}">
                <a16:creationId xmlns:a16="http://schemas.microsoft.com/office/drawing/2014/main" id="{C7F54730-5D60-494A-9487-C25103962E17}"/>
              </a:ext>
            </a:extLst>
          </p:cNvPr>
          <p:cNvSpPr>
            <a:spLocks noChangeArrowheads="1"/>
          </p:cNvSpPr>
          <p:nvPr/>
        </p:nvSpPr>
        <p:spPr bwMode="auto">
          <a:xfrm>
            <a:off x="941388" y="4962525"/>
            <a:ext cx="2058987" cy="23813"/>
          </a:xfrm>
          <a:prstGeom prst="rect">
            <a:avLst/>
          </a:prstGeom>
          <a:solidFill>
            <a:srgbClr val="5494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59" name="Rectangle 851">
            <a:extLst>
              <a:ext uri="{FF2B5EF4-FFF2-40B4-BE49-F238E27FC236}">
                <a16:creationId xmlns:a16="http://schemas.microsoft.com/office/drawing/2014/main" id="{1CA114FB-1020-6F47-9AE8-24A78114096B}"/>
              </a:ext>
            </a:extLst>
          </p:cNvPr>
          <p:cNvSpPr>
            <a:spLocks noChangeArrowheads="1"/>
          </p:cNvSpPr>
          <p:nvPr/>
        </p:nvSpPr>
        <p:spPr bwMode="auto">
          <a:xfrm>
            <a:off x="941388" y="4986338"/>
            <a:ext cx="2058987" cy="25400"/>
          </a:xfrm>
          <a:prstGeom prst="rect">
            <a:avLst/>
          </a:prstGeom>
          <a:solidFill>
            <a:srgbClr val="5393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0" name="Rectangle 852">
            <a:extLst>
              <a:ext uri="{FF2B5EF4-FFF2-40B4-BE49-F238E27FC236}">
                <a16:creationId xmlns:a16="http://schemas.microsoft.com/office/drawing/2014/main" id="{B996B43A-B2BC-9940-B06F-D85A541487E4}"/>
              </a:ext>
            </a:extLst>
          </p:cNvPr>
          <p:cNvSpPr>
            <a:spLocks noChangeArrowheads="1"/>
          </p:cNvSpPr>
          <p:nvPr/>
        </p:nvSpPr>
        <p:spPr bwMode="auto">
          <a:xfrm>
            <a:off x="941388" y="5011738"/>
            <a:ext cx="2058987" cy="25400"/>
          </a:xfrm>
          <a:prstGeom prst="rect">
            <a:avLst/>
          </a:prstGeom>
          <a:solidFill>
            <a:srgbClr val="5292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1" name="Rectangle 853">
            <a:extLst>
              <a:ext uri="{FF2B5EF4-FFF2-40B4-BE49-F238E27FC236}">
                <a16:creationId xmlns:a16="http://schemas.microsoft.com/office/drawing/2014/main" id="{B6849494-5C22-4145-9171-E8D05B3AA478}"/>
              </a:ext>
            </a:extLst>
          </p:cNvPr>
          <p:cNvSpPr>
            <a:spLocks noChangeArrowheads="1"/>
          </p:cNvSpPr>
          <p:nvPr/>
        </p:nvSpPr>
        <p:spPr bwMode="auto">
          <a:xfrm>
            <a:off x="941388" y="5037138"/>
            <a:ext cx="2058987" cy="23812"/>
          </a:xfrm>
          <a:prstGeom prst="rect">
            <a:avLst/>
          </a:prstGeom>
          <a:solidFill>
            <a:srgbClr val="5292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2" name="Rectangle 854">
            <a:extLst>
              <a:ext uri="{FF2B5EF4-FFF2-40B4-BE49-F238E27FC236}">
                <a16:creationId xmlns:a16="http://schemas.microsoft.com/office/drawing/2014/main" id="{4A4212FA-CEA7-E445-A246-32345620F553}"/>
              </a:ext>
            </a:extLst>
          </p:cNvPr>
          <p:cNvSpPr>
            <a:spLocks noChangeArrowheads="1"/>
          </p:cNvSpPr>
          <p:nvPr/>
        </p:nvSpPr>
        <p:spPr bwMode="auto">
          <a:xfrm>
            <a:off x="941388" y="5060950"/>
            <a:ext cx="2058987" cy="25400"/>
          </a:xfrm>
          <a:prstGeom prst="rect">
            <a:avLst/>
          </a:prstGeom>
          <a:solidFill>
            <a:srgbClr val="519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3" name="Rectangle 855">
            <a:extLst>
              <a:ext uri="{FF2B5EF4-FFF2-40B4-BE49-F238E27FC236}">
                <a16:creationId xmlns:a16="http://schemas.microsoft.com/office/drawing/2014/main" id="{280A12B7-9BC2-1046-B73A-FEDA6FB49841}"/>
              </a:ext>
            </a:extLst>
          </p:cNvPr>
          <p:cNvSpPr>
            <a:spLocks noChangeArrowheads="1"/>
          </p:cNvSpPr>
          <p:nvPr/>
        </p:nvSpPr>
        <p:spPr bwMode="auto">
          <a:xfrm>
            <a:off x="941388" y="5086350"/>
            <a:ext cx="2058987" cy="25400"/>
          </a:xfrm>
          <a:prstGeom prst="rect">
            <a:avLst/>
          </a:prstGeom>
          <a:solidFill>
            <a:srgbClr val="5090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4" name="Rectangle 856">
            <a:extLst>
              <a:ext uri="{FF2B5EF4-FFF2-40B4-BE49-F238E27FC236}">
                <a16:creationId xmlns:a16="http://schemas.microsoft.com/office/drawing/2014/main" id="{231F3017-5F20-E840-ACC5-1AADCA3A72BA}"/>
              </a:ext>
            </a:extLst>
          </p:cNvPr>
          <p:cNvSpPr>
            <a:spLocks noChangeArrowheads="1"/>
          </p:cNvSpPr>
          <p:nvPr/>
        </p:nvSpPr>
        <p:spPr bwMode="auto">
          <a:xfrm>
            <a:off x="941388" y="5111750"/>
            <a:ext cx="2058987" cy="23813"/>
          </a:xfrm>
          <a:prstGeom prst="rect">
            <a:avLst/>
          </a:prstGeom>
          <a:solidFill>
            <a:srgbClr val="4F8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5" name="Rectangle 857">
            <a:extLst>
              <a:ext uri="{FF2B5EF4-FFF2-40B4-BE49-F238E27FC236}">
                <a16:creationId xmlns:a16="http://schemas.microsoft.com/office/drawing/2014/main" id="{F3280380-08F1-2341-8BBC-81C29CF3AB82}"/>
              </a:ext>
            </a:extLst>
          </p:cNvPr>
          <p:cNvSpPr>
            <a:spLocks noChangeArrowheads="1"/>
          </p:cNvSpPr>
          <p:nvPr/>
        </p:nvSpPr>
        <p:spPr bwMode="auto">
          <a:xfrm>
            <a:off x="941388" y="5135563"/>
            <a:ext cx="2058987" cy="25400"/>
          </a:xfrm>
          <a:prstGeom prst="rect">
            <a:avLst/>
          </a:prstGeom>
          <a:solidFill>
            <a:srgbClr val="4E8E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6" name="Rectangle 858">
            <a:extLst>
              <a:ext uri="{FF2B5EF4-FFF2-40B4-BE49-F238E27FC236}">
                <a16:creationId xmlns:a16="http://schemas.microsoft.com/office/drawing/2014/main" id="{4D650295-BE9C-CF4F-A807-47B37B36918F}"/>
              </a:ext>
            </a:extLst>
          </p:cNvPr>
          <p:cNvSpPr>
            <a:spLocks noChangeArrowheads="1"/>
          </p:cNvSpPr>
          <p:nvPr/>
        </p:nvSpPr>
        <p:spPr bwMode="auto">
          <a:xfrm>
            <a:off x="941388" y="5160963"/>
            <a:ext cx="2058987" cy="23812"/>
          </a:xfrm>
          <a:prstGeom prst="rect">
            <a:avLst/>
          </a:prstGeom>
          <a:solidFill>
            <a:srgbClr val="4E8EC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7" name="Rectangle 859">
            <a:extLst>
              <a:ext uri="{FF2B5EF4-FFF2-40B4-BE49-F238E27FC236}">
                <a16:creationId xmlns:a16="http://schemas.microsoft.com/office/drawing/2014/main" id="{268EEE5D-4330-2043-8F99-8CEF97C8D672}"/>
              </a:ext>
            </a:extLst>
          </p:cNvPr>
          <p:cNvSpPr>
            <a:spLocks noChangeArrowheads="1"/>
          </p:cNvSpPr>
          <p:nvPr/>
        </p:nvSpPr>
        <p:spPr bwMode="auto">
          <a:xfrm>
            <a:off x="941388" y="5184775"/>
            <a:ext cx="2058987" cy="25400"/>
          </a:xfrm>
          <a:prstGeom prst="rect">
            <a:avLst/>
          </a:prstGeom>
          <a:solidFill>
            <a:srgbClr val="4D8D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8" name="Rectangle 860">
            <a:extLst>
              <a:ext uri="{FF2B5EF4-FFF2-40B4-BE49-F238E27FC236}">
                <a16:creationId xmlns:a16="http://schemas.microsoft.com/office/drawing/2014/main" id="{DA2FE97F-ACB4-E343-9F4F-5470927054B8}"/>
              </a:ext>
            </a:extLst>
          </p:cNvPr>
          <p:cNvSpPr>
            <a:spLocks noChangeArrowheads="1"/>
          </p:cNvSpPr>
          <p:nvPr/>
        </p:nvSpPr>
        <p:spPr bwMode="auto">
          <a:xfrm>
            <a:off x="941388" y="5210175"/>
            <a:ext cx="2058987" cy="25400"/>
          </a:xfrm>
          <a:prstGeom prst="rect">
            <a:avLst/>
          </a:prstGeom>
          <a:solidFill>
            <a:srgbClr val="4C8C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69" name="Rectangle 861">
            <a:extLst>
              <a:ext uri="{FF2B5EF4-FFF2-40B4-BE49-F238E27FC236}">
                <a16:creationId xmlns:a16="http://schemas.microsoft.com/office/drawing/2014/main" id="{B3F06E9E-930B-C249-B67A-D9F0D4A5FFF1}"/>
              </a:ext>
            </a:extLst>
          </p:cNvPr>
          <p:cNvSpPr>
            <a:spLocks noChangeArrowheads="1"/>
          </p:cNvSpPr>
          <p:nvPr/>
        </p:nvSpPr>
        <p:spPr bwMode="auto">
          <a:xfrm>
            <a:off x="941388" y="5235575"/>
            <a:ext cx="2058987" cy="25400"/>
          </a:xfrm>
          <a:prstGeom prst="rect">
            <a:avLst/>
          </a:prstGeom>
          <a:solidFill>
            <a:srgbClr val="4B8B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0" name="Rectangle 862">
            <a:extLst>
              <a:ext uri="{FF2B5EF4-FFF2-40B4-BE49-F238E27FC236}">
                <a16:creationId xmlns:a16="http://schemas.microsoft.com/office/drawing/2014/main" id="{1B369E9E-A9AB-144D-A7D2-DBCE4DCBE2AC}"/>
              </a:ext>
            </a:extLst>
          </p:cNvPr>
          <p:cNvSpPr>
            <a:spLocks noChangeArrowheads="1"/>
          </p:cNvSpPr>
          <p:nvPr/>
        </p:nvSpPr>
        <p:spPr bwMode="auto">
          <a:xfrm>
            <a:off x="941388" y="5260975"/>
            <a:ext cx="2058987" cy="23813"/>
          </a:xfrm>
          <a:prstGeom prst="rect">
            <a:avLst/>
          </a:prstGeom>
          <a:solidFill>
            <a:srgbClr val="4A8A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1" name="Rectangle 863">
            <a:extLst>
              <a:ext uri="{FF2B5EF4-FFF2-40B4-BE49-F238E27FC236}">
                <a16:creationId xmlns:a16="http://schemas.microsoft.com/office/drawing/2014/main" id="{7AAA6622-2F40-8140-929B-9E33EF2B9E07}"/>
              </a:ext>
            </a:extLst>
          </p:cNvPr>
          <p:cNvSpPr>
            <a:spLocks noChangeArrowheads="1"/>
          </p:cNvSpPr>
          <p:nvPr/>
        </p:nvSpPr>
        <p:spPr bwMode="auto">
          <a:xfrm>
            <a:off x="941388" y="5284788"/>
            <a:ext cx="2058987" cy="25400"/>
          </a:xfrm>
          <a:prstGeom prst="rect">
            <a:avLst/>
          </a:prstGeom>
          <a:solidFill>
            <a:srgbClr val="4A8A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2" name="Rectangle 864">
            <a:extLst>
              <a:ext uri="{FF2B5EF4-FFF2-40B4-BE49-F238E27FC236}">
                <a16:creationId xmlns:a16="http://schemas.microsoft.com/office/drawing/2014/main" id="{AD97520C-A5C6-D745-B72F-7E34CB22DD0A}"/>
              </a:ext>
            </a:extLst>
          </p:cNvPr>
          <p:cNvSpPr>
            <a:spLocks noChangeArrowheads="1"/>
          </p:cNvSpPr>
          <p:nvPr/>
        </p:nvSpPr>
        <p:spPr bwMode="auto">
          <a:xfrm>
            <a:off x="941388" y="5310188"/>
            <a:ext cx="2058987" cy="23812"/>
          </a:xfrm>
          <a:prstGeom prst="rect">
            <a:avLst/>
          </a:prstGeom>
          <a:solidFill>
            <a:srgbClr val="4989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3" name="Rectangle 865">
            <a:extLst>
              <a:ext uri="{FF2B5EF4-FFF2-40B4-BE49-F238E27FC236}">
                <a16:creationId xmlns:a16="http://schemas.microsoft.com/office/drawing/2014/main" id="{072FEA22-CA06-1149-9DF4-4B9755769DD9}"/>
              </a:ext>
            </a:extLst>
          </p:cNvPr>
          <p:cNvSpPr>
            <a:spLocks noChangeArrowheads="1"/>
          </p:cNvSpPr>
          <p:nvPr/>
        </p:nvSpPr>
        <p:spPr bwMode="auto">
          <a:xfrm>
            <a:off x="941388" y="5334000"/>
            <a:ext cx="2058987" cy="25400"/>
          </a:xfrm>
          <a:prstGeom prst="rect">
            <a:avLst/>
          </a:prstGeom>
          <a:solidFill>
            <a:srgbClr val="4888B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4" name="Rectangle 866">
            <a:extLst>
              <a:ext uri="{FF2B5EF4-FFF2-40B4-BE49-F238E27FC236}">
                <a16:creationId xmlns:a16="http://schemas.microsoft.com/office/drawing/2014/main" id="{9ADFCEB6-2B4D-9848-B218-106CAE62FAE8}"/>
              </a:ext>
            </a:extLst>
          </p:cNvPr>
          <p:cNvSpPr>
            <a:spLocks noChangeArrowheads="1"/>
          </p:cNvSpPr>
          <p:nvPr/>
        </p:nvSpPr>
        <p:spPr bwMode="auto">
          <a:xfrm>
            <a:off x="941388" y="5359400"/>
            <a:ext cx="2058987" cy="25400"/>
          </a:xfrm>
          <a:prstGeom prst="rect">
            <a:avLst/>
          </a:prstGeom>
          <a:solidFill>
            <a:srgbClr val="4787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5" name="Rectangle 867">
            <a:extLst>
              <a:ext uri="{FF2B5EF4-FFF2-40B4-BE49-F238E27FC236}">
                <a16:creationId xmlns:a16="http://schemas.microsoft.com/office/drawing/2014/main" id="{5CB01B12-0F1D-BD45-BBDB-261506A2E8CE}"/>
              </a:ext>
            </a:extLst>
          </p:cNvPr>
          <p:cNvSpPr>
            <a:spLocks noChangeArrowheads="1"/>
          </p:cNvSpPr>
          <p:nvPr/>
        </p:nvSpPr>
        <p:spPr bwMode="auto">
          <a:xfrm>
            <a:off x="941388" y="5384800"/>
            <a:ext cx="2058987" cy="25400"/>
          </a:xfrm>
          <a:prstGeom prst="rect">
            <a:avLst/>
          </a:prstGeom>
          <a:solidFill>
            <a:srgbClr val="468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6" name="Rectangle 868">
            <a:extLst>
              <a:ext uri="{FF2B5EF4-FFF2-40B4-BE49-F238E27FC236}">
                <a16:creationId xmlns:a16="http://schemas.microsoft.com/office/drawing/2014/main" id="{C1ADC509-D16D-404C-A0B7-6F1786C1884C}"/>
              </a:ext>
            </a:extLst>
          </p:cNvPr>
          <p:cNvSpPr>
            <a:spLocks noChangeArrowheads="1"/>
          </p:cNvSpPr>
          <p:nvPr/>
        </p:nvSpPr>
        <p:spPr bwMode="auto">
          <a:xfrm>
            <a:off x="941388" y="5410200"/>
            <a:ext cx="2058987" cy="23813"/>
          </a:xfrm>
          <a:prstGeom prst="rect">
            <a:avLst/>
          </a:prstGeom>
          <a:solidFill>
            <a:srgbClr val="4686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7" name="Rectangle 869">
            <a:extLst>
              <a:ext uri="{FF2B5EF4-FFF2-40B4-BE49-F238E27FC236}">
                <a16:creationId xmlns:a16="http://schemas.microsoft.com/office/drawing/2014/main" id="{8CFFCC86-F124-1F44-9211-9BFEDD26F338}"/>
              </a:ext>
            </a:extLst>
          </p:cNvPr>
          <p:cNvSpPr>
            <a:spLocks noChangeArrowheads="1"/>
          </p:cNvSpPr>
          <p:nvPr/>
        </p:nvSpPr>
        <p:spPr bwMode="auto">
          <a:xfrm>
            <a:off x="941388" y="5434013"/>
            <a:ext cx="2058987" cy="25400"/>
          </a:xfrm>
          <a:prstGeom prst="rect">
            <a:avLst/>
          </a:prstGeom>
          <a:solidFill>
            <a:srgbClr val="4585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8" name="Rectangle 870">
            <a:extLst>
              <a:ext uri="{FF2B5EF4-FFF2-40B4-BE49-F238E27FC236}">
                <a16:creationId xmlns:a16="http://schemas.microsoft.com/office/drawing/2014/main" id="{AA0D6CAB-9A66-AA44-865C-9D3B615B2225}"/>
              </a:ext>
            </a:extLst>
          </p:cNvPr>
          <p:cNvSpPr>
            <a:spLocks noChangeArrowheads="1"/>
          </p:cNvSpPr>
          <p:nvPr/>
        </p:nvSpPr>
        <p:spPr bwMode="auto">
          <a:xfrm>
            <a:off x="941388" y="5459413"/>
            <a:ext cx="2058987" cy="23812"/>
          </a:xfrm>
          <a:prstGeom prst="rect">
            <a:avLst/>
          </a:prstGeom>
          <a:solidFill>
            <a:srgbClr val="4484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79" name="Rectangle 871">
            <a:extLst>
              <a:ext uri="{FF2B5EF4-FFF2-40B4-BE49-F238E27FC236}">
                <a16:creationId xmlns:a16="http://schemas.microsoft.com/office/drawing/2014/main" id="{58BE5626-7280-E64C-9C7D-729D8EEB4DD4}"/>
              </a:ext>
            </a:extLst>
          </p:cNvPr>
          <p:cNvSpPr>
            <a:spLocks noChangeArrowheads="1"/>
          </p:cNvSpPr>
          <p:nvPr/>
        </p:nvSpPr>
        <p:spPr bwMode="auto">
          <a:xfrm>
            <a:off x="941388" y="5483225"/>
            <a:ext cx="2058987" cy="25400"/>
          </a:xfrm>
          <a:prstGeom prst="rect">
            <a:avLst/>
          </a:prstGeom>
          <a:solidFill>
            <a:srgbClr val="4383B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35680" name="Freeform 872">
            <a:extLst>
              <a:ext uri="{FF2B5EF4-FFF2-40B4-BE49-F238E27FC236}">
                <a16:creationId xmlns:a16="http://schemas.microsoft.com/office/drawing/2014/main" id="{0D8B49D8-B31B-1D4A-95C1-79935322BDFF}"/>
              </a:ext>
            </a:extLst>
          </p:cNvPr>
          <p:cNvSpPr>
            <a:spLocks/>
          </p:cNvSpPr>
          <p:nvPr/>
        </p:nvSpPr>
        <p:spPr bwMode="auto">
          <a:xfrm>
            <a:off x="941388" y="4267200"/>
            <a:ext cx="2058987" cy="1241425"/>
          </a:xfrm>
          <a:custGeom>
            <a:avLst/>
            <a:gdLst>
              <a:gd name="T0" fmla="*/ 1029229 w 3891"/>
              <a:gd name="T1" fmla="*/ 1241425 h 2345"/>
              <a:gd name="T2" fmla="*/ 0 w 3891"/>
              <a:gd name="T3" fmla="*/ 1241425 h 2345"/>
              <a:gd name="T4" fmla="*/ 0 w 3891"/>
              <a:gd name="T5" fmla="*/ 0 h 2345"/>
              <a:gd name="T6" fmla="*/ 2058987 w 3891"/>
              <a:gd name="T7" fmla="*/ 0 h 2345"/>
              <a:gd name="T8" fmla="*/ 2058987 w 3891"/>
              <a:gd name="T9" fmla="*/ 1241425 h 2345"/>
              <a:gd name="T10" fmla="*/ 1029229 w 3891"/>
              <a:gd name="T11" fmla="*/ 1241425 h 23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91" h="2345">
                <a:moveTo>
                  <a:pt x="1945" y="2345"/>
                </a:moveTo>
                <a:lnTo>
                  <a:pt x="0" y="2345"/>
                </a:lnTo>
                <a:lnTo>
                  <a:pt x="0" y="0"/>
                </a:lnTo>
                <a:lnTo>
                  <a:pt x="3891" y="0"/>
                </a:lnTo>
                <a:lnTo>
                  <a:pt x="3891" y="2345"/>
                </a:lnTo>
                <a:lnTo>
                  <a:pt x="1945" y="23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681" name="Freeform 873">
            <a:extLst>
              <a:ext uri="{FF2B5EF4-FFF2-40B4-BE49-F238E27FC236}">
                <a16:creationId xmlns:a16="http://schemas.microsoft.com/office/drawing/2014/main" id="{8C327614-DA2F-0E47-9520-56A32423E2B2}"/>
              </a:ext>
            </a:extLst>
          </p:cNvPr>
          <p:cNvSpPr>
            <a:spLocks/>
          </p:cNvSpPr>
          <p:nvPr/>
        </p:nvSpPr>
        <p:spPr bwMode="auto">
          <a:xfrm>
            <a:off x="1966913" y="4460875"/>
            <a:ext cx="215900" cy="206375"/>
          </a:xfrm>
          <a:custGeom>
            <a:avLst/>
            <a:gdLst>
              <a:gd name="T0" fmla="*/ 96838 w 408"/>
              <a:gd name="T1" fmla="*/ 206375 h 388"/>
              <a:gd name="T2" fmla="*/ 75671 w 408"/>
              <a:gd name="T3" fmla="*/ 202120 h 388"/>
              <a:gd name="T4" fmla="*/ 56621 w 408"/>
              <a:gd name="T5" fmla="*/ 193610 h 388"/>
              <a:gd name="T6" fmla="*/ 39158 w 408"/>
              <a:gd name="T7" fmla="*/ 182972 h 388"/>
              <a:gd name="T8" fmla="*/ 24871 w 408"/>
              <a:gd name="T9" fmla="*/ 168611 h 388"/>
              <a:gd name="T10" fmla="*/ 12700 w 408"/>
              <a:gd name="T11" fmla="*/ 152654 h 388"/>
              <a:gd name="T12" fmla="*/ 4763 w 408"/>
              <a:gd name="T13" fmla="*/ 134037 h 388"/>
              <a:gd name="T14" fmla="*/ 529 w 408"/>
              <a:gd name="T15" fmla="*/ 113825 h 388"/>
              <a:gd name="T16" fmla="*/ 529 w 408"/>
              <a:gd name="T17" fmla="*/ 93082 h 388"/>
              <a:gd name="T18" fmla="*/ 4763 w 408"/>
              <a:gd name="T19" fmla="*/ 72870 h 388"/>
              <a:gd name="T20" fmla="*/ 12700 w 408"/>
              <a:gd name="T21" fmla="*/ 54253 h 388"/>
              <a:gd name="T22" fmla="*/ 24871 w 408"/>
              <a:gd name="T23" fmla="*/ 37764 h 388"/>
              <a:gd name="T24" fmla="*/ 39158 w 408"/>
              <a:gd name="T25" fmla="*/ 23935 h 388"/>
              <a:gd name="T26" fmla="*/ 56621 w 408"/>
              <a:gd name="T27" fmla="*/ 12765 h 388"/>
              <a:gd name="T28" fmla="*/ 75671 w 408"/>
              <a:gd name="T29" fmla="*/ 4787 h 388"/>
              <a:gd name="T30" fmla="*/ 96838 w 408"/>
              <a:gd name="T31" fmla="*/ 532 h 388"/>
              <a:gd name="T32" fmla="*/ 119062 w 408"/>
              <a:gd name="T33" fmla="*/ 532 h 388"/>
              <a:gd name="T34" fmla="*/ 140229 w 408"/>
              <a:gd name="T35" fmla="*/ 4787 h 388"/>
              <a:gd name="T36" fmla="*/ 159279 w 408"/>
              <a:gd name="T37" fmla="*/ 12765 h 388"/>
              <a:gd name="T38" fmla="*/ 176742 w 408"/>
              <a:gd name="T39" fmla="*/ 23935 h 388"/>
              <a:gd name="T40" fmla="*/ 191558 w 408"/>
              <a:gd name="T41" fmla="*/ 37764 h 388"/>
              <a:gd name="T42" fmla="*/ 203200 w 408"/>
              <a:gd name="T43" fmla="*/ 54253 h 388"/>
              <a:gd name="T44" fmla="*/ 211667 w 408"/>
              <a:gd name="T45" fmla="*/ 72870 h 388"/>
              <a:gd name="T46" fmla="*/ 215371 w 408"/>
              <a:gd name="T47" fmla="*/ 93082 h 388"/>
              <a:gd name="T48" fmla="*/ 215371 w 408"/>
              <a:gd name="T49" fmla="*/ 113825 h 388"/>
              <a:gd name="T50" fmla="*/ 211667 w 408"/>
              <a:gd name="T51" fmla="*/ 134037 h 388"/>
              <a:gd name="T52" fmla="*/ 203200 w 408"/>
              <a:gd name="T53" fmla="*/ 152654 h 388"/>
              <a:gd name="T54" fmla="*/ 191558 w 408"/>
              <a:gd name="T55" fmla="*/ 168611 h 388"/>
              <a:gd name="T56" fmla="*/ 176742 w 408"/>
              <a:gd name="T57" fmla="*/ 182972 h 388"/>
              <a:gd name="T58" fmla="*/ 159279 w 408"/>
              <a:gd name="T59" fmla="*/ 193610 h 388"/>
              <a:gd name="T60" fmla="*/ 140229 w 408"/>
              <a:gd name="T61" fmla="*/ 202120 h 388"/>
              <a:gd name="T62" fmla="*/ 119062 w 408"/>
              <a:gd name="T63" fmla="*/ 206375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8" h="388">
                <a:moveTo>
                  <a:pt x="205" y="388"/>
                </a:moveTo>
                <a:lnTo>
                  <a:pt x="183" y="388"/>
                </a:lnTo>
                <a:lnTo>
                  <a:pt x="163" y="384"/>
                </a:lnTo>
                <a:lnTo>
                  <a:pt x="143" y="380"/>
                </a:lnTo>
                <a:lnTo>
                  <a:pt x="124" y="373"/>
                </a:lnTo>
                <a:lnTo>
                  <a:pt x="107" y="364"/>
                </a:lnTo>
                <a:lnTo>
                  <a:pt x="90" y="355"/>
                </a:lnTo>
                <a:lnTo>
                  <a:pt x="74" y="344"/>
                </a:lnTo>
                <a:lnTo>
                  <a:pt x="60" y="331"/>
                </a:lnTo>
                <a:lnTo>
                  <a:pt x="47" y="317"/>
                </a:lnTo>
                <a:lnTo>
                  <a:pt x="35" y="303"/>
                </a:lnTo>
                <a:lnTo>
                  <a:pt x="24" y="287"/>
                </a:lnTo>
                <a:lnTo>
                  <a:pt x="16" y="270"/>
                </a:lnTo>
                <a:lnTo>
                  <a:pt x="9" y="252"/>
                </a:lnTo>
                <a:lnTo>
                  <a:pt x="3" y="234"/>
                </a:lnTo>
                <a:lnTo>
                  <a:pt x="1" y="214"/>
                </a:lnTo>
                <a:lnTo>
                  <a:pt x="0" y="195"/>
                </a:lnTo>
                <a:lnTo>
                  <a:pt x="1" y="175"/>
                </a:lnTo>
                <a:lnTo>
                  <a:pt x="3" y="155"/>
                </a:lnTo>
                <a:lnTo>
                  <a:pt x="9" y="137"/>
                </a:lnTo>
                <a:lnTo>
                  <a:pt x="16" y="119"/>
                </a:lnTo>
                <a:lnTo>
                  <a:pt x="24" y="102"/>
                </a:lnTo>
                <a:lnTo>
                  <a:pt x="35" y="86"/>
                </a:lnTo>
                <a:lnTo>
                  <a:pt x="47" y="71"/>
                </a:lnTo>
                <a:lnTo>
                  <a:pt x="60" y="57"/>
                </a:lnTo>
                <a:lnTo>
                  <a:pt x="74" y="45"/>
                </a:lnTo>
                <a:lnTo>
                  <a:pt x="90" y="33"/>
                </a:lnTo>
                <a:lnTo>
                  <a:pt x="107" y="24"/>
                </a:lnTo>
                <a:lnTo>
                  <a:pt x="124" y="16"/>
                </a:lnTo>
                <a:lnTo>
                  <a:pt x="143" y="9"/>
                </a:lnTo>
                <a:lnTo>
                  <a:pt x="163" y="4"/>
                </a:lnTo>
                <a:lnTo>
                  <a:pt x="183" y="1"/>
                </a:lnTo>
                <a:lnTo>
                  <a:pt x="205" y="0"/>
                </a:lnTo>
                <a:lnTo>
                  <a:pt x="225" y="1"/>
                </a:lnTo>
                <a:lnTo>
                  <a:pt x="246" y="4"/>
                </a:lnTo>
                <a:lnTo>
                  <a:pt x="265" y="9"/>
                </a:lnTo>
                <a:lnTo>
                  <a:pt x="284" y="16"/>
                </a:lnTo>
                <a:lnTo>
                  <a:pt x="301" y="24"/>
                </a:lnTo>
                <a:lnTo>
                  <a:pt x="319" y="33"/>
                </a:lnTo>
                <a:lnTo>
                  <a:pt x="334" y="45"/>
                </a:lnTo>
                <a:lnTo>
                  <a:pt x="348" y="57"/>
                </a:lnTo>
                <a:lnTo>
                  <a:pt x="362" y="71"/>
                </a:lnTo>
                <a:lnTo>
                  <a:pt x="374" y="86"/>
                </a:lnTo>
                <a:lnTo>
                  <a:pt x="384" y="102"/>
                </a:lnTo>
                <a:lnTo>
                  <a:pt x="393" y="119"/>
                </a:lnTo>
                <a:lnTo>
                  <a:pt x="400" y="137"/>
                </a:lnTo>
                <a:lnTo>
                  <a:pt x="405" y="155"/>
                </a:lnTo>
                <a:lnTo>
                  <a:pt x="407" y="175"/>
                </a:lnTo>
                <a:lnTo>
                  <a:pt x="408" y="195"/>
                </a:lnTo>
                <a:lnTo>
                  <a:pt x="407" y="214"/>
                </a:lnTo>
                <a:lnTo>
                  <a:pt x="405" y="234"/>
                </a:lnTo>
                <a:lnTo>
                  <a:pt x="400" y="252"/>
                </a:lnTo>
                <a:lnTo>
                  <a:pt x="393" y="270"/>
                </a:lnTo>
                <a:lnTo>
                  <a:pt x="384" y="287"/>
                </a:lnTo>
                <a:lnTo>
                  <a:pt x="374" y="303"/>
                </a:lnTo>
                <a:lnTo>
                  <a:pt x="362" y="317"/>
                </a:lnTo>
                <a:lnTo>
                  <a:pt x="348" y="331"/>
                </a:lnTo>
                <a:lnTo>
                  <a:pt x="334" y="344"/>
                </a:lnTo>
                <a:lnTo>
                  <a:pt x="319" y="355"/>
                </a:lnTo>
                <a:lnTo>
                  <a:pt x="301" y="364"/>
                </a:lnTo>
                <a:lnTo>
                  <a:pt x="284" y="373"/>
                </a:lnTo>
                <a:lnTo>
                  <a:pt x="265" y="380"/>
                </a:lnTo>
                <a:lnTo>
                  <a:pt x="246" y="384"/>
                </a:lnTo>
                <a:lnTo>
                  <a:pt x="225" y="388"/>
                </a:lnTo>
                <a:lnTo>
                  <a:pt x="205" y="38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2" name="Freeform 874">
            <a:extLst>
              <a:ext uri="{FF2B5EF4-FFF2-40B4-BE49-F238E27FC236}">
                <a16:creationId xmlns:a16="http://schemas.microsoft.com/office/drawing/2014/main" id="{4E696383-6A8C-894A-900B-F79F083F5550}"/>
              </a:ext>
            </a:extLst>
          </p:cNvPr>
          <p:cNvSpPr>
            <a:spLocks/>
          </p:cNvSpPr>
          <p:nvPr/>
        </p:nvSpPr>
        <p:spPr bwMode="auto">
          <a:xfrm>
            <a:off x="1966913" y="4460875"/>
            <a:ext cx="215900" cy="206375"/>
          </a:xfrm>
          <a:custGeom>
            <a:avLst/>
            <a:gdLst>
              <a:gd name="T0" fmla="*/ 96838 w 408"/>
              <a:gd name="T1" fmla="*/ 206375 h 388"/>
              <a:gd name="T2" fmla="*/ 75671 w 408"/>
              <a:gd name="T3" fmla="*/ 202120 h 388"/>
              <a:gd name="T4" fmla="*/ 56621 w 408"/>
              <a:gd name="T5" fmla="*/ 193610 h 388"/>
              <a:gd name="T6" fmla="*/ 39158 w 408"/>
              <a:gd name="T7" fmla="*/ 182972 h 388"/>
              <a:gd name="T8" fmla="*/ 24871 w 408"/>
              <a:gd name="T9" fmla="*/ 168611 h 388"/>
              <a:gd name="T10" fmla="*/ 12700 w 408"/>
              <a:gd name="T11" fmla="*/ 152654 h 388"/>
              <a:gd name="T12" fmla="*/ 4763 w 408"/>
              <a:gd name="T13" fmla="*/ 134037 h 388"/>
              <a:gd name="T14" fmla="*/ 529 w 408"/>
              <a:gd name="T15" fmla="*/ 113825 h 388"/>
              <a:gd name="T16" fmla="*/ 529 w 408"/>
              <a:gd name="T17" fmla="*/ 93082 h 388"/>
              <a:gd name="T18" fmla="*/ 4763 w 408"/>
              <a:gd name="T19" fmla="*/ 72870 h 388"/>
              <a:gd name="T20" fmla="*/ 12700 w 408"/>
              <a:gd name="T21" fmla="*/ 54253 h 388"/>
              <a:gd name="T22" fmla="*/ 24871 w 408"/>
              <a:gd name="T23" fmla="*/ 37764 h 388"/>
              <a:gd name="T24" fmla="*/ 39158 w 408"/>
              <a:gd name="T25" fmla="*/ 23935 h 388"/>
              <a:gd name="T26" fmla="*/ 56621 w 408"/>
              <a:gd name="T27" fmla="*/ 12765 h 388"/>
              <a:gd name="T28" fmla="*/ 75671 w 408"/>
              <a:gd name="T29" fmla="*/ 4787 h 388"/>
              <a:gd name="T30" fmla="*/ 96838 w 408"/>
              <a:gd name="T31" fmla="*/ 532 h 388"/>
              <a:gd name="T32" fmla="*/ 119062 w 408"/>
              <a:gd name="T33" fmla="*/ 532 h 388"/>
              <a:gd name="T34" fmla="*/ 140229 w 408"/>
              <a:gd name="T35" fmla="*/ 4787 h 388"/>
              <a:gd name="T36" fmla="*/ 159279 w 408"/>
              <a:gd name="T37" fmla="*/ 12765 h 388"/>
              <a:gd name="T38" fmla="*/ 176742 w 408"/>
              <a:gd name="T39" fmla="*/ 23935 h 388"/>
              <a:gd name="T40" fmla="*/ 191558 w 408"/>
              <a:gd name="T41" fmla="*/ 37764 h 388"/>
              <a:gd name="T42" fmla="*/ 203200 w 408"/>
              <a:gd name="T43" fmla="*/ 54253 h 388"/>
              <a:gd name="T44" fmla="*/ 211667 w 408"/>
              <a:gd name="T45" fmla="*/ 72870 h 388"/>
              <a:gd name="T46" fmla="*/ 215371 w 408"/>
              <a:gd name="T47" fmla="*/ 93082 h 388"/>
              <a:gd name="T48" fmla="*/ 215371 w 408"/>
              <a:gd name="T49" fmla="*/ 113825 h 388"/>
              <a:gd name="T50" fmla="*/ 211667 w 408"/>
              <a:gd name="T51" fmla="*/ 134037 h 388"/>
              <a:gd name="T52" fmla="*/ 203200 w 408"/>
              <a:gd name="T53" fmla="*/ 152654 h 388"/>
              <a:gd name="T54" fmla="*/ 191558 w 408"/>
              <a:gd name="T55" fmla="*/ 168611 h 388"/>
              <a:gd name="T56" fmla="*/ 176742 w 408"/>
              <a:gd name="T57" fmla="*/ 182972 h 388"/>
              <a:gd name="T58" fmla="*/ 159279 w 408"/>
              <a:gd name="T59" fmla="*/ 193610 h 388"/>
              <a:gd name="T60" fmla="*/ 140229 w 408"/>
              <a:gd name="T61" fmla="*/ 202120 h 388"/>
              <a:gd name="T62" fmla="*/ 119062 w 408"/>
              <a:gd name="T63" fmla="*/ 206375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8" h="388">
                <a:moveTo>
                  <a:pt x="205" y="388"/>
                </a:moveTo>
                <a:lnTo>
                  <a:pt x="183" y="388"/>
                </a:lnTo>
                <a:lnTo>
                  <a:pt x="163" y="384"/>
                </a:lnTo>
                <a:lnTo>
                  <a:pt x="143" y="380"/>
                </a:lnTo>
                <a:lnTo>
                  <a:pt x="124" y="373"/>
                </a:lnTo>
                <a:lnTo>
                  <a:pt x="107" y="364"/>
                </a:lnTo>
                <a:lnTo>
                  <a:pt x="90" y="355"/>
                </a:lnTo>
                <a:lnTo>
                  <a:pt x="74" y="344"/>
                </a:lnTo>
                <a:lnTo>
                  <a:pt x="60" y="331"/>
                </a:lnTo>
                <a:lnTo>
                  <a:pt x="47" y="317"/>
                </a:lnTo>
                <a:lnTo>
                  <a:pt x="35" y="303"/>
                </a:lnTo>
                <a:lnTo>
                  <a:pt x="24" y="287"/>
                </a:lnTo>
                <a:lnTo>
                  <a:pt x="16" y="270"/>
                </a:lnTo>
                <a:lnTo>
                  <a:pt x="9" y="252"/>
                </a:lnTo>
                <a:lnTo>
                  <a:pt x="3" y="234"/>
                </a:lnTo>
                <a:lnTo>
                  <a:pt x="1" y="214"/>
                </a:lnTo>
                <a:lnTo>
                  <a:pt x="0" y="195"/>
                </a:lnTo>
                <a:lnTo>
                  <a:pt x="1" y="175"/>
                </a:lnTo>
                <a:lnTo>
                  <a:pt x="3" y="155"/>
                </a:lnTo>
                <a:lnTo>
                  <a:pt x="9" y="137"/>
                </a:lnTo>
                <a:lnTo>
                  <a:pt x="16" y="119"/>
                </a:lnTo>
                <a:lnTo>
                  <a:pt x="24" y="102"/>
                </a:lnTo>
                <a:lnTo>
                  <a:pt x="35" y="86"/>
                </a:lnTo>
                <a:lnTo>
                  <a:pt x="47" y="71"/>
                </a:lnTo>
                <a:lnTo>
                  <a:pt x="60" y="57"/>
                </a:lnTo>
                <a:lnTo>
                  <a:pt x="74" y="45"/>
                </a:lnTo>
                <a:lnTo>
                  <a:pt x="90" y="33"/>
                </a:lnTo>
                <a:lnTo>
                  <a:pt x="107" y="24"/>
                </a:lnTo>
                <a:lnTo>
                  <a:pt x="124" y="16"/>
                </a:lnTo>
                <a:lnTo>
                  <a:pt x="143" y="9"/>
                </a:lnTo>
                <a:lnTo>
                  <a:pt x="163" y="4"/>
                </a:lnTo>
                <a:lnTo>
                  <a:pt x="183" y="1"/>
                </a:lnTo>
                <a:lnTo>
                  <a:pt x="205" y="0"/>
                </a:lnTo>
                <a:lnTo>
                  <a:pt x="225" y="1"/>
                </a:lnTo>
                <a:lnTo>
                  <a:pt x="246" y="4"/>
                </a:lnTo>
                <a:lnTo>
                  <a:pt x="265" y="9"/>
                </a:lnTo>
                <a:lnTo>
                  <a:pt x="284" y="16"/>
                </a:lnTo>
                <a:lnTo>
                  <a:pt x="301" y="24"/>
                </a:lnTo>
                <a:lnTo>
                  <a:pt x="319" y="33"/>
                </a:lnTo>
                <a:lnTo>
                  <a:pt x="334" y="45"/>
                </a:lnTo>
                <a:lnTo>
                  <a:pt x="348" y="57"/>
                </a:lnTo>
                <a:lnTo>
                  <a:pt x="362" y="71"/>
                </a:lnTo>
                <a:lnTo>
                  <a:pt x="374" y="86"/>
                </a:lnTo>
                <a:lnTo>
                  <a:pt x="384" y="102"/>
                </a:lnTo>
                <a:lnTo>
                  <a:pt x="393" y="119"/>
                </a:lnTo>
                <a:lnTo>
                  <a:pt x="400" y="137"/>
                </a:lnTo>
                <a:lnTo>
                  <a:pt x="405" y="155"/>
                </a:lnTo>
                <a:lnTo>
                  <a:pt x="407" y="175"/>
                </a:lnTo>
                <a:lnTo>
                  <a:pt x="408" y="195"/>
                </a:lnTo>
                <a:lnTo>
                  <a:pt x="407" y="214"/>
                </a:lnTo>
                <a:lnTo>
                  <a:pt x="405" y="234"/>
                </a:lnTo>
                <a:lnTo>
                  <a:pt x="400" y="252"/>
                </a:lnTo>
                <a:lnTo>
                  <a:pt x="393" y="270"/>
                </a:lnTo>
                <a:lnTo>
                  <a:pt x="384" y="287"/>
                </a:lnTo>
                <a:lnTo>
                  <a:pt x="374" y="303"/>
                </a:lnTo>
                <a:lnTo>
                  <a:pt x="362" y="317"/>
                </a:lnTo>
                <a:lnTo>
                  <a:pt x="348" y="331"/>
                </a:lnTo>
                <a:lnTo>
                  <a:pt x="334" y="344"/>
                </a:lnTo>
                <a:lnTo>
                  <a:pt x="319" y="355"/>
                </a:lnTo>
                <a:lnTo>
                  <a:pt x="301" y="364"/>
                </a:lnTo>
                <a:lnTo>
                  <a:pt x="284" y="373"/>
                </a:lnTo>
                <a:lnTo>
                  <a:pt x="265" y="380"/>
                </a:lnTo>
                <a:lnTo>
                  <a:pt x="246" y="384"/>
                </a:lnTo>
                <a:lnTo>
                  <a:pt x="225" y="388"/>
                </a:lnTo>
                <a:lnTo>
                  <a:pt x="205" y="38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5683" name="Freeform 875">
            <a:extLst>
              <a:ext uri="{FF2B5EF4-FFF2-40B4-BE49-F238E27FC236}">
                <a16:creationId xmlns:a16="http://schemas.microsoft.com/office/drawing/2014/main" id="{82934149-43CD-0E43-AB29-D023BC33C1AA}"/>
              </a:ext>
            </a:extLst>
          </p:cNvPr>
          <p:cNvSpPr>
            <a:spLocks/>
          </p:cNvSpPr>
          <p:nvPr/>
        </p:nvSpPr>
        <p:spPr bwMode="auto">
          <a:xfrm>
            <a:off x="1860550" y="4351338"/>
            <a:ext cx="144463" cy="249237"/>
          </a:xfrm>
          <a:custGeom>
            <a:avLst/>
            <a:gdLst>
              <a:gd name="T0" fmla="*/ 0 w 273"/>
              <a:gd name="T1" fmla="*/ 249237 h 470"/>
              <a:gd name="T2" fmla="*/ 144463 w 273"/>
              <a:gd name="T3" fmla="*/ 0 h 470"/>
              <a:gd name="T4" fmla="*/ 144463 w 273"/>
              <a:gd name="T5" fmla="*/ 0 h 470"/>
              <a:gd name="T6" fmla="*/ 0 w 273"/>
              <a:gd name="T7" fmla="*/ 249237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0">
                <a:moveTo>
                  <a:pt x="0" y="470"/>
                </a:moveTo>
                <a:lnTo>
                  <a:pt x="273" y="0"/>
                </a:lnTo>
                <a:lnTo>
                  <a:pt x="0" y="470"/>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4" name="Freeform 876">
            <a:extLst>
              <a:ext uri="{FF2B5EF4-FFF2-40B4-BE49-F238E27FC236}">
                <a16:creationId xmlns:a16="http://schemas.microsoft.com/office/drawing/2014/main" id="{805335CA-A695-B64A-A03A-56840313FD5D}"/>
              </a:ext>
            </a:extLst>
          </p:cNvPr>
          <p:cNvSpPr>
            <a:spLocks/>
          </p:cNvSpPr>
          <p:nvPr/>
        </p:nvSpPr>
        <p:spPr bwMode="auto">
          <a:xfrm>
            <a:off x="1860550" y="4351338"/>
            <a:ext cx="146050" cy="250825"/>
          </a:xfrm>
          <a:custGeom>
            <a:avLst/>
            <a:gdLst>
              <a:gd name="T0" fmla="*/ 0 w 277"/>
              <a:gd name="T1" fmla="*/ 249234 h 473"/>
              <a:gd name="T2" fmla="*/ 143941 w 277"/>
              <a:gd name="T3" fmla="*/ 0 h 473"/>
              <a:gd name="T4" fmla="*/ 146050 w 277"/>
              <a:gd name="T5" fmla="*/ 159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5" name="Freeform 877">
            <a:extLst>
              <a:ext uri="{FF2B5EF4-FFF2-40B4-BE49-F238E27FC236}">
                <a16:creationId xmlns:a16="http://schemas.microsoft.com/office/drawing/2014/main" id="{EE729E91-6887-694E-9050-F4E51FE47E87}"/>
              </a:ext>
            </a:extLst>
          </p:cNvPr>
          <p:cNvSpPr>
            <a:spLocks/>
          </p:cNvSpPr>
          <p:nvPr/>
        </p:nvSpPr>
        <p:spPr bwMode="auto">
          <a:xfrm>
            <a:off x="1863725" y="4352925"/>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6" name="Freeform 878">
            <a:extLst>
              <a:ext uri="{FF2B5EF4-FFF2-40B4-BE49-F238E27FC236}">
                <a16:creationId xmlns:a16="http://schemas.microsoft.com/office/drawing/2014/main" id="{D0E41DCF-5A5E-0F49-8884-97A7122B67CC}"/>
              </a:ext>
            </a:extLst>
          </p:cNvPr>
          <p:cNvSpPr>
            <a:spLocks/>
          </p:cNvSpPr>
          <p:nvPr/>
        </p:nvSpPr>
        <p:spPr bwMode="auto">
          <a:xfrm>
            <a:off x="1866900" y="4354513"/>
            <a:ext cx="146050" cy="250825"/>
          </a:xfrm>
          <a:custGeom>
            <a:avLst/>
            <a:gdLst>
              <a:gd name="T0" fmla="*/ 0 w 277"/>
              <a:gd name="T1" fmla="*/ 249234 h 473"/>
              <a:gd name="T2" fmla="*/ 142886 w 277"/>
              <a:gd name="T3" fmla="*/ 0 h 473"/>
              <a:gd name="T4" fmla="*/ 146050 w 277"/>
              <a:gd name="T5" fmla="*/ 1591 h 473"/>
              <a:gd name="T6" fmla="*/ 2636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7" name="Freeform 879">
            <a:extLst>
              <a:ext uri="{FF2B5EF4-FFF2-40B4-BE49-F238E27FC236}">
                <a16:creationId xmlns:a16="http://schemas.microsoft.com/office/drawing/2014/main" id="{39C18138-9EA6-FD44-8934-3015CFBA4291}"/>
              </a:ext>
            </a:extLst>
          </p:cNvPr>
          <p:cNvSpPr>
            <a:spLocks/>
          </p:cNvSpPr>
          <p:nvPr/>
        </p:nvSpPr>
        <p:spPr bwMode="auto">
          <a:xfrm>
            <a:off x="1868488" y="4356100"/>
            <a:ext cx="147637" cy="250825"/>
          </a:xfrm>
          <a:custGeom>
            <a:avLst/>
            <a:gdLst>
              <a:gd name="T0" fmla="*/ 0 w 277"/>
              <a:gd name="T1" fmla="*/ 249234 h 473"/>
              <a:gd name="T2" fmla="*/ 144972 w 277"/>
              <a:gd name="T3" fmla="*/ 0 h 473"/>
              <a:gd name="T4" fmla="*/ 147637 w 277"/>
              <a:gd name="T5" fmla="*/ 1061 h 473"/>
              <a:gd name="T6" fmla="*/ 3198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8" name="Freeform 880">
            <a:extLst>
              <a:ext uri="{FF2B5EF4-FFF2-40B4-BE49-F238E27FC236}">
                <a16:creationId xmlns:a16="http://schemas.microsoft.com/office/drawing/2014/main" id="{0BFD2597-23AA-AE41-B3AA-7C2A59A79AF5}"/>
              </a:ext>
            </a:extLst>
          </p:cNvPr>
          <p:cNvSpPr>
            <a:spLocks/>
          </p:cNvSpPr>
          <p:nvPr/>
        </p:nvSpPr>
        <p:spPr bwMode="auto">
          <a:xfrm>
            <a:off x="1871663" y="4357688"/>
            <a:ext cx="146050" cy="250825"/>
          </a:xfrm>
          <a:custGeom>
            <a:avLst/>
            <a:gdLst>
              <a:gd name="T0" fmla="*/ 0 w 275"/>
              <a:gd name="T1" fmla="*/ 249237 h 474"/>
              <a:gd name="T2" fmla="*/ 143926 w 275"/>
              <a:gd name="T3" fmla="*/ 0 h 474"/>
              <a:gd name="T4" fmla="*/ 146050 w 275"/>
              <a:gd name="T5" fmla="*/ 2117 h 474"/>
              <a:gd name="T6" fmla="*/ 2124 w 275"/>
              <a:gd name="T7" fmla="*/ 250825 h 474"/>
              <a:gd name="T8" fmla="*/ 0 w 275"/>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1"/>
                </a:moveTo>
                <a:lnTo>
                  <a:pt x="271" y="0"/>
                </a:lnTo>
                <a:lnTo>
                  <a:pt x="275" y="4"/>
                </a:lnTo>
                <a:lnTo>
                  <a:pt x="4" y="474"/>
                </a:lnTo>
                <a:lnTo>
                  <a:pt x="0" y="471"/>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89" name="Freeform 881">
            <a:extLst>
              <a:ext uri="{FF2B5EF4-FFF2-40B4-BE49-F238E27FC236}">
                <a16:creationId xmlns:a16="http://schemas.microsoft.com/office/drawing/2014/main" id="{FD49A926-61DD-824D-84F4-57904005E90E}"/>
              </a:ext>
            </a:extLst>
          </p:cNvPr>
          <p:cNvSpPr>
            <a:spLocks/>
          </p:cNvSpPr>
          <p:nvPr/>
        </p:nvSpPr>
        <p:spPr bwMode="auto">
          <a:xfrm>
            <a:off x="1874838" y="4359275"/>
            <a:ext cx="146050" cy="250825"/>
          </a:xfrm>
          <a:custGeom>
            <a:avLst/>
            <a:gdLst>
              <a:gd name="T0" fmla="*/ 0 w 277"/>
              <a:gd name="T1" fmla="*/ 249234 h 473"/>
              <a:gd name="T2" fmla="*/ 142886 w 277"/>
              <a:gd name="T3" fmla="*/ 0 h 473"/>
              <a:gd name="T4" fmla="*/ 146050 w 277"/>
              <a:gd name="T5" fmla="*/ 1061 h 473"/>
              <a:gd name="T6" fmla="*/ 2636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0" name="Freeform 882">
            <a:extLst>
              <a:ext uri="{FF2B5EF4-FFF2-40B4-BE49-F238E27FC236}">
                <a16:creationId xmlns:a16="http://schemas.microsoft.com/office/drawing/2014/main" id="{D60678A9-D59D-CE47-AAF9-CD48CC50CCE2}"/>
              </a:ext>
            </a:extLst>
          </p:cNvPr>
          <p:cNvSpPr>
            <a:spLocks/>
          </p:cNvSpPr>
          <p:nvPr/>
        </p:nvSpPr>
        <p:spPr bwMode="auto">
          <a:xfrm>
            <a:off x="1876425" y="4360863"/>
            <a:ext cx="147638" cy="250825"/>
          </a:xfrm>
          <a:custGeom>
            <a:avLst/>
            <a:gdLst>
              <a:gd name="T0" fmla="*/ 0 w 277"/>
              <a:gd name="T1" fmla="*/ 249237 h 474"/>
              <a:gd name="T2" fmla="*/ 144973 w 277"/>
              <a:gd name="T3" fmla="*/ 0 h 474"/>
              <a:gd name="T4" fmla="*/ 147638 w 277"/>
              <a:gd name="T5" fmla="*/ 2117 h 474"/>
              <a:gd name="T6" fmla="*/ 3198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1" name="Freeform 883">
            <a:extLst>
              <a:ext uri="{FF2B5EF4-FFF2-40B4-BE49-F238E27FC236}">
                <a16:creationId xmlns:a16="http://schemas.microsoft.com/office/drawing/2014/main" id="{A5781B92-F47E-5640-BB77-C1FBBFC1E99D}"/>
              </a:ext>
            </a:extLst>
          </p:cNvPr>
          <p:cNvSpPr>
            <a:spLocks/>
          </p:cNvSpPr>
          <p:nvPr/>
        </p:nvSpPr>
        <p:spPr bwMode="auto">
          <a:xfrm>
            <a:off x="1879600" y="4362450"/>
            <a:ext cx="146050" cy="249238"/>
          </a:xfrm>
          <a:custGeom>
            <a:avLst/>
            <a:gdLst>
              <a:gd name="T0" fmla="*/ 0 w 276"/>
              <a:gd name="T1" fmla="*/ 248182 h 472"/>
              <a:gd name="T2" fmla="*/ 143404 w 276"/>
              <a:gd name="T3" fmla="*/ 0 h 472"/>
              <a:gd name="T4" fmla="*/ 146050 w 276"/>
              <a:gd name="T5" fmla="*/ 1056 h 472"/>
              <a:gd name="T6" fmla="*/ 2646 w 276"/>
              <a:gd name="T7" fmla="*/ 249238 h 472"/>
              <a:gd name="T8" fmla="*/ 0 w 276"/>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2" name="Freeform 884">
            <a:extLst>
              <a:ext uri="{FF2B5EF4-FFF2-40B4-BE49-F238E27FC236}">
                <a16:creationId xmlns:a16="http://schemas.microsoft.com/office/drawing/2014/main" id="{8BEEF882-B8AE-9340-A19C-CD1CC1C09777}"/>
              </a:ext>
            </a:extLst>
          </p:cNvPr>
          <p:cNvSpPr>
            <a:spLocks/>
          </p:cNvSpPr>
          <p:nvPr/>
        </p:nvSpPr>
        <p:spPr bwMode="auto">
          <a:xfrm>
            <a:off x="1882775" y="4364038"/>
            <a:ext cx="146050" cy="250825"/>
          </a:xfrm>
          <a:custGeom>
            <a:avLst/>
            <a:gdLst>
              <a:gd name="T0" fmla="*/ 0 w 277"/>
              <a:gd name="T1" fmla="*/ 248708 h 474"/>
              <a:gd name="T2" fmla="*/ 142886 w 277"/>
              <a:gd name="T3" fmla="*/ 0 h 474"/>
              <a:gd name="T4" fmla="*/ 146050 w 277"/>
              <a:gd name="T5" fmla="*/ 2117 h 474"/>
              <a:gd name="T6" fmla="*/ 2109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3" name="Freeform 885">
            <a:extLst>
              <a:ext uri="{FF2B5EF4-FFF2-40B4-BE49-F238E27FC236}">
                <a16:creationId xmlns:a16="http://schemas.microsoft.com/office/drawing/2014/main" id="{E760B430-ED67-0243-9D26-85D2D7651605}"/>
              </a:ext>
            </a:extLst>
          </p:cNvPr>
          <p:cNvSpPr>
            <a:spLocks/>
          </p:cNvSpPr>
          <p:nvPr/>
        </p:nvSpPr>
        <p:spPr bwMode="auto">
          <a:xfrm>
            <a:off x="1884363" y="4365625"/>
            <a:ext cx="147637" cy="249238"/>
          </a:xfrm>
          <a:custGeom>
            <a:avLst/>
            <a:gdLst>
              <a:gd name="T0" fmla="*/ 0 w 277"/>
              <a:gd name="T1" fmla="*/ 248182 h 472"/>
              <a:gd name="T2" fmla="*/ 145505 w 277"/>
              <a:gd name="T3" fmla="*/ 0 h 472"/>
              <a:gd name="T4" fmla="*/ 147637 w 277"/>
              <a:gd name="T5" fmla="*/ 1056 h 472"/>
              <a:gd name="T6" fmla="*/ 3198 w 277"/>
              <a:gd name="T7" fmla="*/ 249238 h 472"/>
              <a:gd name="T8" fmla="*/ 0 w 277"/>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4" name="Freeform 886">
            <a:extLst>
              <a:ext uri="{FF2B5EF4-FFF2-40B4-BE49-F238E27FC236}">
                <a16:creationId xmlns:a16="http://schemas.microsoft.com/office/drawing/2014/main" id="{8253FC57-D449-8645-8AF4-ABB4D3E768A0}"/>
              </a:ext>
            </a:extLst>
          </p:cNvPr>
          <p:cNvSpPr>
            <a:spLocks/>
          </p:cNvSpPr>
          <p:nvPr/>
        </p:nvSpPr>
        <p:spPr bwMode="auto">
          <a:xfrm>
            <a:off x="1887538" y="4367213"/>
            <a:ext cx="146050" cy="250825"/>
          </a:xfrm>
          <a:custGeom>
            <a:avLst/>
            <a:gdLst>
              <a:gd name="T0" fmla="*/ 0 w 276"/>
              <a:gd name="T1" fmla="*/ 248708 h 474"/>
              <a:gd name="T2" fmla="*/ 143404 w 276"/>
              <a:gd name="T3" fmla="*/ 0 h 474"/>
              <a:gd name="T4" fmla="*/ 146050 w 276"/>
              <a:gd name="T5" fmla="*/ 2117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5" name="Freeform 887">
            <a:extLst>
              <a:ext uri="{FF2B5EF4-FFF2-40B4-BE49-F238E27FC236}">
                <a16:creationId xmlns:a16="http://schemas.microsoft.com/office/drawing/2014/main" id="{5D5A4627-1323-1846-B30D-BF34CD038996}"/>
              </a:ext>
            </a:extLst>
          </p:cNvPr>
          <p:cNvSpPr>
            <a:spLocks/>
          </p:cNvSpPr>
          <p:nvPr/>
        </p:nvSpPr>
        <p:spPr bwMode="auto">
          <a:xfrm>
            <a:off x="1890713" y="4368800"/>
            <a:ext cx="146050" cy="249238"/>
          </a:xfrm>
          <a:custGeom>
            <a:avLst/>
            <a:gdLst>
              <a:gd name="T0" fmla="*/ 0 w 277"/>
              <a:gd name="T1" fmla="*/ 248182 h 472"/>
              <a:gd name="T2" fmla="*/ 142886 w 277"/>
              <a:gd name="T3" fmla="*/ 0 h 472"/>
              <a:gd name="T4" fmla="*/ 146050 w 277"/>
              <a:gd name="T5" fmla="*/ 1584 h 472"/>
              <a:gd name="T6" fmla="*/ 2636 w 277"/>
              <a:gd name="T7" fmla="*/ 249238 h 472"/>
              <a:gd name="T8" fmla="*/ 0 w 277"/>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3"/>
                </a:lnTo>
                <a:lnTo>
                  <a:pt x="5" y="472"/>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6" name="Freeform 888">
            <a:extLst>
              <a:ext uri="{FF2B5EF4-FFF2-40B4-BE49-F238E27FC236}">
                <a16:creationId xmlns:a16="http://schemas.microsoft.com/office/drawing/2014/main" id="{9E5959FF-DC34-E342-9B38-70DEEB9C1DE7}"/>
              </a:ext>
            </a:extLst>
          </p:cNvPr>
          <p:cNvSpPr>
            <a:spLocks/>
          </p:cNvSpPr>
          <p:nvPr/>
        </p:nvSpPr>
        <p:spPr bwMode="auto">
          <a:xfrm>
            <a:off x="1893888" y="4370388"/>
            <a:ext cx="146050" cy="250825"/>
          </a:xfrm>
          <a:custGeom>
            <a:avLst/>
            <a:gdLst>
              <a:gd name="T0" fmla="*/ 0 w 277"/>
              <a:gd name="T1" fmla="*/ 248704 h 473"/>
              <a:gd name="T2" fmla="*/ 143414 w 277"/>
              <a:gd name="T3" fmla="*/ 0 h 473"/>
              <a:gd name="T4" fmla="*/ 146050 w 277"/>
              <a:gd name="T5" fmla="*/ 1591 h 473"/>
              <a:gd name="T6" fmla="*/ 3164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3"/>
                </a:lnTo>
                <a:lnTo>
                  <a:pt x="6" y="473"/>
                </a:lnTo>
                <a:lnTo>
                  <a:pt x="0" y="469"/>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7" name="Freeform 889">
            <a:extLst>
              <a:ext uri="{FF2B5EF4-FFF2-40B4-BE49-F238E27FC236}">
                <a16:creationId xmlns:a16="http://schemas.microsoft.com/office/drawing/2014/main" id="{8AA4999B-906E-264E-8DF6-241A09EE2332}"/>
              </a:ext>
            </a:extLst>
          </p:cNvPr>
          <p:cNvSpPr>
            <a:spLocks/>
          </p:cNvSpPr>
          <p:nvPr/>
        </p:nvSpPr>
        <p:spPr bwMode="auto">
          <a:xfrm>
            <a:off x="1897063" y="4371975"/>
            <a:ext cx="144462" cy="249238"/>
          </a:xfrm>
          <a:custGeom>
            <a:avLst/>
            <a:gdLst>
              <a:gd name="T0" fmla="*/ 0 w 275"/>
              <a:gd name="T1" fmla="*/ 248182 h 472"/>
              <a:gd name="T2" fmla="*/ 142361 w 275"/>
              <a:gd name="T3" fmla="*/ 0 h 472"/>
              <a:gd name="T4" fmla="*/ 144462 w 275"/>
              <a:gd name="T5" fmla="*/ 1584 h 472"/>
              <a:gd name="T6" fmla="*/ 2101 w 275"/>
              <a:gd name="T7" fmla="*/ 249238 h 472"/>
              <a:gd name="T8" fmla="*/ 0 w 275"/>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3"/>
                </a:lnTo>
                <a:lnTo>
                  <a:pt x="4" y="472"/>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8" name="Freeform 890">
            <a:extLst>
              <a:ext uri="{FF2B5EF4-FFF2-40B4-BE49-F238E27FC236}">
                <a16:creationId xmlns:a16="http://schemas.microsoft.com/office/drawing/2014/main" id="{BA92A68A-9AD4-9344-BB89-6B07A889D79A}"/>
              </a:ext>
            </a:extLst>
          </p:cNvPr>
          <p:cNvSpPr>
            <a:spLocks/>
          </p:cNvSpPr>
          <p:nvPr/>
        </p:nvSpPr>
        <p:spPr bwMode="auto">
          <a:xfrm>
            <a:off x="1898650" y="4373563"/>
            <a:ext cx="146050" cy="250825"/>
          </a:xfrm>
          <a:custGeom>
            <a:avLst/>
            <a:gdLst>
              <a:gd name="T0" fmla="*/ 0 w 277"/>
              <a:gd name="T1" fmla="*/ 248704 h 473"/>
              <a:gd name="T2" fmla="*/ 142886 w 277"/>
              <a:gd name="T3" fmla="*/ 0 h 473"/>
              <a:gd name="T4" fmla="*/ 146050 w 277"/>
              <a:gd name="T5" fmla="*/ 1061 h 473"/>
              <a:gd name="T6" fmla="*/ 2636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2"/>
                </a:lnTo>
                <a:lnTo>
                  <a:pt x="5" y="473"/>
                </a:lnTo>
                <a:lnTo>
                  <a:pt x="0" y="469"/>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99" name="Freeform 891">
            <a:extLst>
              <a:ext uri="{FF2B5EF4-FFF2-40B4-BE49-F238E27FC236}">
                <a16:creationId xmlns:a16="http://schemas.microsoft.com/office/drawing/2014/main" id="{EFF03204-1F66-AF4A-9A18-AEAB9CE13A6A}"/>
              </a:ext>
            </a:extLst>
          </p:cNvPr>
          <p:cNvSpPr>
            <a:spLocks/>
          </p:cNvSpPr>
          <p:nvPr/>
        </p:nvSpPr>
        <p:spPr bwMode="auto">
          <a:xfrm>
            <a:off x="1901825" y="4375150"/>
            <a:ext cx="146050" cy="249238"/>
          </a:xfrm>
          <a:custGeom>
            <a:avLst/>
            <a:gdLst>
              <a:gd name="T0" fmla="*/ 0 w 277"/>
              <a:gd name="T1" fmla="*/ 248184 h 473"/>
              <a:gd name="T2" fmla="*/ 143414 w 277"/>
              <a:gd name="T3" fmla="*/ 0 h 473"/>
              <a:gd name="T4" fmla="*/ 146050 w 277"/>
              <a:gd name="T5" fmla="*/ 2108 h 473"/>
              <a:gd name="T6" fmla="*/ 3164 w 277"/>
              <a:gd name="T7" fmla="*/ 249238 h 473"/>
              <a:gd name="T8" fmla="*/ 0 w 277"/>
              <a:gd name="T9" fmla="*/ 24818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4"/>
                </a:lnTo>
                <a:lnTo>
                  <a:pt x="6" y="473"/>
                </a:lnTo>
                <a:lnTo>
                  <a:pt x="0" y="471"/>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0" name="Freeform 892">
            <a:extLst>
              <a:ext uri="{FF2B5EF4-FFF2-40B4-BE49-F238E27FC236}">
                <a16:creationId xmlns:a16="http://schemas.microsoft.com/office/drawing/2014/main" id="{5818570A-E2C5-144F-8678-ADDE7D9A2796}"/>
              </a:ext>
            </a:extLst>
          </p:cNvPr>
          <p:cNvSpPr>
            <a:spLocks/>
          </p:cNvSpPr>
          <p:nvPr/>
        </p:nvSpPr>
        <p:spPr bwMode="auto">
          <a:xfrm>
            <a:off x="1905000" y="4376738"/>
            <a:ext cx="146050" cy="250825"/>
          </a:xfrm>
          <a:custGeom>
            <a:avLst/>
            <a:gdLst>
              <a:gd name="T0" fmla="*/ 0 w 276"/>
              <a:gd name="T1" fmla="*/ 248704 h 473"/>
              <a:gd name="T2" fmla="*/ 143404 w 276"/>
              <a:gd name="T3" fmla="*/ 0 h 473"/>
              <a:gd name="T4" fmla="*/ 146050 w 276"/>
              <a:gd name="T5" fmla="*/ 1061 h 473"/>
              <a:gd name="T6" fmla="*/ 2646 w 276"/>
              <a:gd name="T7" fmla="*/ 250825 h 473"/>
              <a:gd name="T8" fmla="*/ 0 w 276"/>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2"/>
                </a:lnTo>
                <a:lnTo>
                  <a:pt x="5" y="473"/>
                </a:lnTo>
                <a:lnTo>
                  <a:pt x="0" y="469"/>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1" name="Freeform 893">
            <a:extLst>
              <a:ext uri="{FF2B5EF4-FFF2-40B4-BE49-F238E27FC236}">
                <a16:creationId xmlns:a16="http://schemas.microsoft.com/office/drawing/2014/main" id="{BCD30DEF-ED8F-FA4C-8D88-BB863D7F6914}"/>
              </a:ext>
            </a:extLst>
          </p:cNvPr>
          <p:cNvSpPr>
            <a:spLocks/>
          </p:cNvSpPr>
          <p:nvPr/>
        </p:nvSpPr>
        <p:spPr bwMode="auto">
          <a:xfrm>
            <a:off x="1906588" y="4378325"/>
            <a:ext cx="147637" cy="249238"/>
          </a:xfrm>
          <a:custGeom>
            <a:avLst/>
            <a:gdLst>
              <a:gd name="T0" fmla="*/ 0 w 277"/>
              <a:gd name="T1" fmla="*/ 248184 h 473"/>
              <a:gd name="T2" fmla="*/ 144439 w 277"/>
              <a:gd name="T3" fmla="*/ 0 h 473"/>
              <a:gd name="T4" fmla="*/ 147637 w 277"/>
              <a:gd name="T5" fmla="*/ 2108 h 473"/>
              <a:gd name="T6" fmla="*/ 2132 w 277"/>
              <a:gd name="T7" fmla="*/ 249238 h 473"/>
              <a:gd name="T8" fmla="*/ 0 w 277"/>
              <a:gd name="T9" fmla="*/ 24818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4"/>
                </a:lnTo>
                <a:lnTo>
                  <a:pt x="4" y="473"/>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2" name="Freeform 894">
            <a:extLst>
              <a:ext uri="{FF2B5EF4-FFF2-40B4-BE49-F238E27FC236}">
                <a16:creationId xmlns:a16="http://schemas.microsoft.com/office/drawing/2014/main" id="{5B3ACE66-54D2-8840-9E9C-C92642F1C0F6}"/>
              </a:ext>
            </a:extLst>
          </p:cNvPr>
          <p:cNvSpPr>
            <a:spLocks/>
          </p:cNvSpPr>
          <p:nvPr/>
        </p:nvSpPr>
        <p:spPr bwMode="auto">
          <a:xfrm>
            <a:off x="1909763" y="4379913"/>
            <a:ext cx="146050" cy="249237"/>
          </a:xfrm>
          <a:custGeom>
            <a:avLst/>
            <a:gdLst>
              <a:gd name="T0" fmla="*/ 0 w 277"/>
              <a:gd name="T1" fmla="*/ 247653 h 472"/>
              <a:gd name="T2" fmla="*/ 143941 w 277"/>
              <a:gd name="T3" fmla="*/ 0 h 472"/>
              <a:gd name="T4" fmla="*/ 146050 w 277"/>
              <a:gd name="T5" fmla="*/ 1056 h 472"/>
              <a:gd name="T6" fmla="*/ 3164 w 277"/>
              <a:gd name="T7" fmla="*/ 249237 h 472"/>
              <a:gd name="T8" fmla="*/ 0 w 277"/>
              <a:gd name="T9" fmla="*/ 247653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3" y="0"/>
                </a:lnTo>
                <a:lnTo>
                  <a:pt x="277" y="2"/>
                </a:lnTo>
                <a:lnTo>
                  <a:pt x="6" y="472"/>
                </a:lnTo>
                <a:lnTo>
                  <a:pt x="0" y="469"/>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3" name="Freeform 895">
            <a:extLst>
              <a:ext uri="{FF2B5EF4-FFF2-40B4-BE49-F238E27FC236}">
                <a16:creationId xmlns:a16="http://schemas.microsoft.com/office/drawing/2014/main" id="{D38C5995-CA8D-C345-BB28-085559DFCEAC}"/>
              </a:ext>
            </a:extLst>
          </p:cNvPr>
          <p:cNvSpPr>
            <a:spLocks/>
          </p:cNvSpPr>
          <p:nvPr/>
        </p:nvSpPr>
        <p:spPr bwMode="auto">
          <a:xfrm>
            <a:off x="1912938" y="4381500"/>
            <a:ext cx="146050" cy="249238"/>
          </a:xfrm>
          <a:custGeom>
            <a:avLst/>
            <a:gdLst>
              <a:gd name="T0" fmla="*/ 0 w 276"/>
              <a:gd name="T1" fmla="*/ 247657 h 473"/>
              <a:gd name="T2" fmla="*/ 143404 w 276"/>
              <a:gd name="T3" fmla="*/ 0 h 473"/>
              <a:gd name="T4" fmla="*/ 146050 w 276"/>
              <a:gd name="T5" fmla="*/ 2108 h 473"/>
              <a:gd name="T6" fmla="*/ 2646 w 276"/>
              <a:gd name="T7" fmla="*/ 249238 h 473"/>
              <a:gd name="T8" fmla="*/ 0 w 276"/>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4"/>
                </a:lnTo>
                <a:lnTo>
                  <a:pt x="5"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4" name="Freeform 896">
            <a:extLst>
              <a:ext uri="{FF2B5EF4-FFF2-40B4-BE49-F238E27FC236}">
                <a16:creationId xmlns:a16="http://schemas.microsoft.com/office/drawing/2014/main" id="{4A637019-921F-E74E-A520-0C2ABCFE174F}"/>
              </a:ext>
            </a:extLst>
          </p:cNvPr>
          <p:cNvSpPr>
            <a:spLocks/>
          </p:cNvSpPr>
          <p:nvPr/>
        </p:nvSpPr>
        <p:spPr bwMode="auto">
          <a:xfrm>
            <a:off x="1914525" y="4383088"/>
            <a:ext cx="147638" cy="249237"/>
          </a:xfrm>
          <a:custGeom>
            <a:avLst/>
            <a:gdLst>
              <a:gd name="T0" fmla="*/ 0 w 277"/>
              <a:gd name="T1" fmla="*/ 247653 h 472"/>
              <a:gd name="T2" fmla="*/ 144440 w 277"/>
              <a:gd name="T3" fmla="*/ 0 h 472"/>
              <a:gd name="T4" fmla="*/ 147638 w 277"/>
              <a:gd name="T5" fmla="*/ 1056 h 472"/>
              <a:gd name="T6" fmla="*/ 3198 w 277"/>
              <a:gd name="T7" fmla="*/ 249237 h 472"/>
              <a:gd name="T8" fmla="*/ 0 w 277"/>
              <a:gd name="T9" fmla="*/ 247653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1" y="0"/>
                </a:lnTo>
                <a:lnTo>
                  <a:pt x="277" y="2"/>
                </a:lnTo>
                <a:lnTo>
                  <a:pt x="6" y="472"/>
                </a:lnTo>
                <a:lnTo>
                  <a:pt x="0" y="469"/>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5" name="Freeform 897">
            <a:extLst>
              <a:ext uri="{FF2B5EF4-FFF2-40B4-BE49-F238E27FC236}">
                <a16:creationId xmlns:a16="http://schemas.microsoft.com/office/drawing/2014/main" id="{BCC8D22D-83CE-C741-A3C9-16584C4D8CE6}"/>
              </a:ext>
            </a:extLst>
          </p:cNvPr>
          <p:cNvSpPr>
            <a:spLocks/>
          </p:cNvSpPr>
          <p:nvPr/>
        </p:nvSpPr>
        <p:spPr bwMode="auto">
          <a:xfrm>
            <a:off x="1917700" y="4384675"/>
            <a:ext cx="146050" cy="250825"/>
          </a:xfrm>
          <a:custGeom>
            <a:avLst/>
            <a:gdLst>
              <a:gd name="T0" fmla="*/ 0 w 276"/>
              <a:gd name="T1" fmla="*/ 248708 h 474"/>
              <a:gd name="T2" fmla="*/ 143404 w 276"/>
              <a:gd name="T3" fmla="*/ 0 h 474"/>
              <a:gd name="T4" fmla="*/ 146050 w 276"/>
              <a:gd name="T5" fmla="*/ 2117 h 474"/>
              <a:gd name="T6" fmla="*/ 2117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6" name="Freeform 898">
            <a:extLst>
              <a:ext uri="{FF2B5EF4-FFF2-40B4-BE49-F238E27FC236}">
                <a16:creationId xmlns:a16="http://schemas.microsoft.com/office/drawing/2014/main" id="{566FC1BD-6765-4946-BE5C-F78A60B97E58}"/>
              </a:ext>
            </a:extLst>
          </p:cNvPr>
          <p:cNvSpPr>
            <a:spLocks/>
          </p:cNvSpPr>
          <p:nvPr/>
        </p:nvSpPr>
        <p:spPr bwMode="auto">
          <a:xfrm>
            <a:off x="1920875" y="4386263"/>
            <a:ext cx="146050" cy="249237"/>
          </a:xfrm>
          <a:custGeom>
            <a:avLst/>
            <a:gdLst>
              <a:gd name="T0" fmla="*/ 0 w 277"/>
              <a:gd name="T1" fmla="*/ 248181 h 472"/>
              <a:gd name="T2" fmla="*/ 143414 w 277"/>
              <a:gd name="T3" fmla="*/ 0 h 472"/>
              <a:gd name="T4" fmla="*/ 146050 w 277"/>
              <a:gd name="T5" fmla="*/ 1056 h 472"/>
              <a:gd name="T6" fmla="*/ 2636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7" name="Freeform 899">
            <a:extLst>
              <a:ext uri="{FF2B5EF4-FFF2-40B4-BE49-F238E27FC236}">
                <a16:creationId xmlns:a16="http://schemas.microsoft.com/office/drawing/2014/main" id="{B4510D32-63B2-A143-97D9-672FEA55C9A2}"/>
              </a:ext>
            </a:extLst>
          </p:cNvPr>
          <p:cNvSpPr>
            <a:spLocks/>
          </p:cNvSpPr>
          <p:nvPr/>
        </p:nvSpPr>
        <p:spPr bwMode="auto">
          <a:xfrm>
            <a:off x="1922463" y="4387850"/>
            <a:ext cx="147637" cy="250825"/>
          </a:xfrm>
          <a:custGeom>
            <a:avLst/>
            <a:gdLst>
              <a:gd name="T0" fmla="*/ 0 w 277"/>
              <a:gd name="T1" fmla="*/ 248708 h 474"/>
              <a:gd name="T2" fmla="*/ 144972 w 277"/>
              <a:gd name="T3" fmla="*/ 0 h 474"/>
              <a:gd name="T4" fmla="*/ 147637 w 277"/>
              <a:gd name="T5" fmla="*/ 2117 h 474"/>
              <a:gd name="T6" fmla="*/ 3198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8" name="Freeform 900">
            <a:extLst>
              <a:ext uri="{FF2B5EF4-FFF2-40B4-BE49-F238E27FC236}">
                <a16:creationId xmlns:a16="http://schemas.microsoft.com/office/drawing/2014/main" id="{B36616B7-00E7-B642-926F-EFDBD2C36A1E}"/>
              </a:ext>
            </a:extLst>
          </p:cNvPr>
          <p:cNvSpPr>
            <a:spLocks/>
          </p:cNvSpPr>
          <p:nvPr/>
        </p:nvSpPr>
        <p:spPr bwMode="auto">
          <a:xfrm>
            <a:off x="1925638" y="4389438"/>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09" name="Freeform 901">
            <a:extLst>
              <a:ext uri="{FF2B5EF4-FFF2-40B4-BE49-F238E27FC236}">
                <a16:creationId xmlns:a16="http://schemas.microsoft.com/office/drawing/2014/main" id="{A55F12D1-5D63-574A-8910-D4134634D392}"/>
              </a:ext>
            </a:extLst>
          </p:cNvPr>
          <p:cNvSpPr>
            <a:spLocks/>
          </p:cNvSpPr>
          <p:nvPr/>
        </p:nvSpPr>
        <p:spPr bwMode="auto">
          <a:xfrm>
            <a:off x="1928813" y="4391025"/>
            <a:ext cx="146050" cy="250825"/>
          </a:xfrm>
          <a:custGeom>
            <a:avLst/>
            <a:gdLst>
              <a:gd name="T0" fmla="*/ 0 w 277"/>
              <a:gd name="T1" fmla="*/ 248708 h 474"/>
              <a:gd name="T2" fmla="*/ 142886 w 277"/>
              <a:gd name="T3" fmla="*/ 0 h 474"/>
              <a:gd name="T4" fmla="*/ 146050 w 277"/>
              <a:gd name="T5" fmla="*/ 1588 h 474"/>
              <a:gd name="T6" fmla="*/ 2636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0" name="Freeform 902">
            <a:extLst>
              <a:ext uri="{FF2B5EF4-FFF2-40B4-BE49-F238E27FC236}">
                <a16:creationId xmlns:a16="http://schemas.microsoft.com/office/drawing/2014/main" id="{8944107B-3A48-0941-B61C-EA7F12394BA5}"/>
              </a:ext>
            </a:extLst>
          </p:cNvPr>
          <p:cNvSpPr>
            <a:spLocks/>
          </p:cNvSpPr>
          <p:nvPr/>
        </p:nvSpPr>
        <p:spPr bwMode="auto">
          <a:xfrm>
            <a:off x="1931988" y="4392613"/>
            <a:ext cx="146050" cy="249237"/>
          </a:xfrm>
          <a:custGeom>
            <a:avLst/>
            <a:gdLst>
              <a:gd name="T0" fmla="*/ 0 w 276"/>
              <a:gd name="T1" fmla="*/ 248183 h 473"/>
              <a:gd name="T2" fmla="*/ 143933 w 276"/>
              <a:gd name="T3" fmla="*/ 0 h 473"/>
              <a:gd name="T4" fmla="*/ 146050 w 276"/>
              <a:gd name="T5" fmla="*/ 1581 h 473"/>
              <a:gd name="T6" fmla="*/ 2646 w 276"/>
              <a:gd name="T7" fmla="*/ 249237 h 473"/>
              <a:gd name="T8" fmla="*/ 0 w 276"/>
              <a:gd name="T9" fmla="*/ 248183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2" y="0"/>
                </a:lnTo>
                <a:lnTo>
                  <a:pt x="276" y="3"/>
                </a:lnTo>
                <a:lnTo>
                  <a:pt x="5" y="473"/>
                </a:lnTo>
                <a:lnTo>
                  <a:pt x="0" y="471"/>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1" name="Freeform 903">
            <a:extLst>
              <a:ext uri="{FF2B5EF4-FFF2-40B4-BE49-F238E27FC236}">
                <a16:creationId xmlns:a16="http://schemas.microsoft.com/office/drawing/2014/main" id="{30F1EBBC-554C-6046-97CA-4732BBA1680F}"/>
              </a:ext>
            </a:extLst>
          </p:cNvPr>
          <p:cNvSpPr>
            <a:spLocks/>
          </p:cNvSpPr>
          <p:nvPr/>
        </p:nvSpPr>
        <p:spPr bwMode="auto">
          <a:xfrm>
            <a:off x="1933575" y="4394200"/>
            <a:ext cx="146050" cy="250825"/>
          </a:xfrm>
          <a:custGeom>
            <a:avLst/>
            <a:gdLst>
              <a:gd name="T0" fmla="*/ 0 w 276"/>
              <a:gd name="T1" fmla="*/ 248708 h 474"/>
              <a:gd name="T2" fmla="*/ 143404 w 276"/>
              <a:gd name="T3" fmla="*/ 0 h 474"/>
              <a:gd name="T4" fmla="*/ 146050 w 276"/>
              <a:gd name="T5" fmla="*/ 1588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2" name="Freeform 904">
            <a:extLst>
              <a:ext uri="{FF2B5EF4-FFF2-40B4-BE49-F238E27FC236}">
                <a16:creationId xmlns:a16="http://schemas.microsoft.com/office/drawing/2014/main" id="{AF310D95-4D92-EF46-BB29-C31314023915}"/>
              </a:ext>
            </a:extLst>
          </p:cNvPr>
          <p:cNvSpPr>
            <a:spLocks/>
          </p:cNvSpPr>
          <p:nvPr/>
        </p:nvSpPr>
        <p:spPr bwMode="auto">
          <a:xfrm>
            <a:off x="1936750" y="4395788"/>
            <a:ext cx="146050" cy="249237"/>
          </a:xfrm>
          <a:custGeom>
            <a:avLst/>
            <a:gdLst>
              <a:gd name="T0" fmla="*/ 0 w 277"/>
              <a:gd name="T1" fmla="*/ 248183 h 473"/>
              <a:gd name="T2" fmla="*/ 142886 w 277"/>
              <a:gd name="T3" fmla="*/ 0 h 473"/>
              <a:gd name="T4" fmla="*/ 146050 w 277"/>
              <a:gd name="T5" fmla="*/ 1581 h 473"/>
              <a:gd name="T6" fmla="*/ 2636 w 277"/>
              <a:gd name="T7" fmla="*/ 249237 h 473"/>
              <a:gd name="T8" fmla="*/ 0 w 277"/>
              <a:gd name="T9" fmla="*/ 248183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3" name="Freeform 905">
            <a:extLst>
              <a:ext uri="{FF2B5EF4-FFF2-40B4-BE49-F238E27FC236}">
                <a16:creationId xmlns:a16="http://schemas.microsoft.com/office/drawing/2014/main" id="{238517C5-A92C-0A48-888E-52FA2472CA5A}"/>
              </a:ext>
            </a:extLst>
          </p:cNvPr>
          <p:cNvSpPr>
            <a:spLocks/>
          </p:cNvSpPr>
          <p:nvPr/>
        </p:nvSpPr>
        <p:spPr bwMode="auto">
          <a:xfrm>
            <a:off x="1939925" y="4397375"/>
            <a:ext cx="146050" cy="249238"/>
          </a:xfrm>
          <a:custGeom>
            <a:avLst/>
            <a:gdLst>
              <a:gd name="T0" fmla="*/ 0 w 277"/>
              <a:gd name="T1" fmla="*/ 247657 h 473"/>
              <a:gd name="T2" fmla="*/ 143414 w 277"/>
              <a:gd name="T3" fmla="*/ 0 h 473"/>
              <a:gd name="T4" fmla="*/ 146050 w 277"/>
              <a:gd name="T5" fmla="*/ 1581 h 473"/>
              <a:gd name="T6" fmla="*/ 3164 w 277"/>
              <a:gd name="T7" fmla="*/ 249238 h 473"/>
              <a:gd name="T8" fmla="*/ 0 w 277"/>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4" name="Freeform 906">
            <a:extLst>
              <a:ext uri="{FF2B5EF4-FFF2-40B4-BE49-F238E27FC236}">
                <a16:creationId xmlns:a16="http://schemas.microsoft.com/office/drawing/2014/main" id="{005FC8B0-3360-134C-BBB5-624508421BA9}"/>
              </a:ext>
            </a:extLst>
          </p:cNvPr>
          <p:cNvSpPr>
            <a:spLocks/>
          </p:cNvSpPr>
          <p:nvPr/>
        </p:nvSpPr>
        <p:spPr bwMode="auto">
          <a:xfrm>
            <a:off x="1943100" y="4398963"/>
            <a:ext cx="146050" cy="249237"/>
          </a:xfrm>
          <a:custGeom>
            <a:avLst/>
            <a:gdLst>
              <a:gd name="T0" fmla="*/ 0 w 276"/>
              <a:gd name="T1" fmla="*/ 247656 h 473"/>
              <a:gd name="T2" fmla="*/ 143404 w 276"/>
              <a:gd name="T3" fmla="*/ 0 h 473"/>
              <a:gd name="T4" fmla="*/ 146050 w 276"/>
              <a:gd name="T5" fmla="*/ 1581 h 473"/>
              <a:gd name="T6" fmla="*/ 2117 w 276"/>
              <a:gd name="T7" fmla="*/ 249237 h 473"/>
              <a:gd name="T8" fmla="*/ 0 w 276"/>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5" name="Freeform 907">
            <a:extLst>
              <a:ext uri="{FF2B5EF4-FFF2-40B4-BE49-F238E27FC236}">
                <a16:creationId xmlns:a16="http://schemas.microsoft.com/office/drawing/2014/main" id="{9BBAC0A4-3E72-E141-BF4E-683AB13FF12A}"/>
              </a:ext>
            </a:extLst>
          </p:cNvPr>
          <p:cNvSpPr>
            <a:spLocks/>
          </p:cNvSpPr>
          <p:nvPr/>
        </p:nvSpPr>
        <p:spPr bwMode="auto">
          <a:xfrm>
            <a:off x="1944688" y="4400550"/>
            <a:ext cx="146050" cy="249238"/>
          </a:xfrm>
          <a:custGeom>
            <a:avLst/>
            <a:gdLst>
              <a:gd name="T0" fmla="*/ 0 w 277"/>
              <a:gd name="T1" fmla="*/ 247657 h 473"/>
              <a:gd name="T2" fmla="*/ 143414 w 277"/>
              <a:gd name="T3" fmla="*/ 0 h 473"/>
              <a:gd name="T4" fmla="*/ 146050 w 277"/>
              <a:gd name="T5" fmla="*/ 1581 h 473"/>
              <a:gd name="T6" fmla="*/ 2636 w 277"/>
              <a:gd name="T7" fmla="*/ 249238 h 473"/>
              <a:gd name="T8" fmla="*/ 0 w 277"/>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6" name="Freeform 908">
            <a:extLst>
              <a:ext uri="{FF2B5EF4-FFF2-40B4-BE49-F238E27FC236}">
                <a16:creationId xmlns:a16="http://schemas.microsoft.com/office/drawing/2014/main" id="{39C88553-1DBB-564C-9F38-1843203B96F4}"/>
              </a:ext>
            </a:extLst>
          </p:cNvPr>
          <p:cNvSpPr>
            <a:spLocks/>
          </p:cNvSpPr>
          <p:nvPr/>
        </p:nvSpPr>
        <p:spPr bwMode="auto">
          <a:xfrm>
            <a:off x="1947863" y="4402138"/>
            <a:ext cx="146050" cy="249237"/>
          </a:xfrm>
          <a:custGeom>
            <a:avLst/>
            <a:gdLst>
              <a:gd name="T0" fmla="*/ 0 w 277"/>
              <a:gd name="T1" fmla="*/ 247656 h 473"/>
              <a:gd name="T2" fmla="*/ 143414 w 277"/>
              <a:gd name="T3" fmla="*/ 0 h 473"/>
              <a:gd name="T4" fmla="*/ 146050 w 277"/>
              <a:gd name="T5" fmla="*/ 1054 h 473"/>
              <a:gd name="T6" fmla="*/ 3164 w 277"/>
              <a:gd name="T7" fmla="*/ 249237 h 473"/>
              <a:gd name="T8" fmla="*/ 0 w 277"/>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7" name="Freeform 909">
            <a:extLst>
              <a:ext uri="{FF2B5EF4-FFF2-40B4-BE49-F238E27FC236}">
                <a16:creationId xmlns:a16="http://schemas.microsoft.com/office/drawing/2014/main" id="{E16E56FF-FD4A-914B-9F51-B408E8A70412}"/>
              </a:ext>
            </a:extLst>
          </p:cNvPr>
          <p:cNvSpPr>
            <a:spLocks/>
          </p:cNvSpPr>
          <p:nvPr/>
        </p:nvSpPr>
        <p:spPr bwMode="auto">
          <a:xfrm>
            <a:off x="1951038" y="4402138"/>
            <a:ext cx="146050" cy="250825"/>
          </a:xfrm>
          <a:custGeom>
            <a:avLst/>
            <a:gdLst>
              <a:gd name="T0" fmla="*/ 0 w 276"/>
              <a:gd name="T1" fmla="*/ 249237 h 474"/>
              <a:gd name="T2" fmla="*/ 143404 w 276"/>
              <a:gd name="T3" fmla="*/ 0 h 474"/>
              <a:gd name="T4" fmla="*/ 146050 w 276"/>
              <a:gd name="T5" fmla="*/ 2117 h 474"/>
              <a:gd name="T6" fmla="*/ 2646 w 276"/>
              <a:gd name="T7" fmla="*/ 250825 h 474"/>
              <a:gd name="T8" fmla="*/ 0 w 276"/>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8" name="Freeform 910">
            <a:extLst>
              <a:ext uri="{FF2B5EF4-FFF2-40B4-BE49-F238E27FC236}">
                <a16:creationId xmlns:a16="http://schemas.microsoft.com/office/drawing/2014/main" id="{6F832040-F51E-FF47-AA0A-4F4FFA7CAD20}"/>
              </a:ext>
            </a:extLst>
          </p:cNvPr>
          <p:cNvSpPr>
            <a:spLocks/>
          </p:cNvSpPr>
          <p:nvPr/>
        </p:nvSpPr>
        <p:spPr bwMode="auto">
          <a:xfrm>
            <a:off x="1952625" y="4405313"/>
            <a:ext cx="147638" cy="249237"/>
          </a:xfrm>
          <a:custGeom>
            <a:avLst/>
            <a:gdLst>
              <a:gd name="T0" fmla="*/ 0 w 277"/>
              <a:gd name="T1" fmla="*/ 247656 h 473"/>
              <a:gd name="T2" fmla="*/ 144440 w 277"/>
              <a:gd name="T3" fmla="*/ 0 h 473"/>
              <a:gd name="T4" fmla="*/ 147638 w 277"/>
              <a:gd name="T5" fmla="*/ 1054 h 473"/>
              <a:gd name="T6" fmla="*/ 2132 w 277"/>
              <a:gd name="T7" fmla="*/ 249237 h 473"/>
              <a:gd name="T8" fmla="*/ 0 w 277"/>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19" name="Freeform 911">
            <a:extLst>
              <a:ext uri="{FF2B5EF4-FFF2-40B4-BE49-F238E27FC236}">
                <a16:creationId xmlns:a16="http://schemas.microsoft.com/office/drawing/2014/main" id="{63FA6A0A-ACAA-8841-888E-09080B7E89DA}"/>
              </a:ext>
            </a:extLst>
          </p:cNvPr>
          <p:cNvSpPr>
            <a:spLocks/>
          </p:cNvSpPr>
          <p:nvPr/>
        </p:nvSpPr>
        <p:spPr bwMode="auto">
          <a:xfrm>
            <a:off x="1955800" y="4405313"/>
            <a:ext cx="146050" cy="250825"/>
          </a:xfrm>
          <a:custGeom>
            <a:avLst/>
            <a:gdLst>
              <a:gd name="T0" fmla="*/ 0 w 277"/>
              <a:gd name="T1" fmla="*/ 249237 h 474"/>
              <a:gd name="T2" fmla="*/ 143941 w 277"/>
              <a:gd name="T3" fmla="*/ 0 h 474"/>
              <a:gd name="T4" fmla="*/ 146050 w 277"/>
              <a:gd name="T5" fmla="*/ 2117 h 474"/>
              <a:gd name="T6" fmla="*/ 3164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6" y="474"/>
                </a:lnTo>
                <a:lnTo>
                  <a:pt x="0" y="471"/>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0" name="Freeform 912">
            <a:extLst>
              <a:ext uri="{FF2B5EF4-FFF2-40B4-BE49-F238E27FC236}">
                <a16:creationId xmlns:a16="http://schemas.microsoft.com/office/drawing/2014/main" id="{CD9580E3-C2D6-2B47-9718-BCC5FB49E512}"/>
              </a:ext>
            </a:extLst>
          </p:cNvPr>
          <p:cNvSpPr>
            <a:spLocks/>
          </p:cNvSpPr>
          <p:nvPr/>
        </p:nvSpPr>
        <p:spPr bwMode="auto">
          <a:xfrm>
            <a:off x="1958975" y="4408488"/>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1" name="Freeform 913">
            <a:extLst>
              <a:ext uri="{FF2B5EF4-FFF2-40B4-BE49-F238E27FC236}">
                <a16:creationId xmlns:a16="http://schemas.microsoft.com/office/drawing/2014/main" id="{4CFC49C3-38B1-8942-863F-55D57057F6DC}"/>
              </a:ext>
            </a:extLst>
          </p:cNvPr>
          <p:cNvSpPr>
            <a:spLocks/>
          </p:cNvSpPr>
          <p:nvPr/>
        </p:nvSpPr>
        <p:spPr bwMode="auto">
          <a:xfrm>
            <a:off x="1960563" y="4408488"/>
            <a:ext cx="147637" cy="250825"/>
          </a:xfrm>
          <a:custGeom>
            <a:avLst/>
            <a:gdLst>
              <a:gd name="T0" fmla="*/ 0 w 277"/>
              <a:gd name="T1" fmla="*/ 248708 h 474"/>
              <a:gd name="T2" fmla="*/ 144439 w 277"/>
              <a:gd name="T3" fmla="*/ 0 h 474"/>
              <a:gd name="T4" fmla="*/ 147637 w 277"/>
              <a:gd name="T5" fmla="*/ 2117 h 474"/>
              <a:gd name="T6" fmla="*/ 2665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2" name="Freeform 914">
            <a:extLst>
              <a:ext uri="{FF2B5EF4-FFF2-40B4-BE49-F238E27FC236}">
                <a16:creationId xmlns:a16="http://schemas.microsoft.com/office/drawing/2014/main" id="{8982893A-2184-654E-A6D0-126DB718E182}"/>
              </a:ext>
            </a:extLst>
          </p:cNvPr>
          <p:cNvSpPr>
            <a:spLocks/>
          </p:cNvSpPr>
          <p:nvPr/>
        </p:nvSpPr>
        <p:spPr bwMode="auto">
          <a:xfrm>
            <a:off x="1963738" y="4411663"/>
            <a:ext cx="146050" cy="249237"/>
          </a:xfrm>
          <a:custGeom>
            <a:avLst/>
            <a:gdLst>
              <a:gd name="T0" fmla="*/ 0 w 277"/>
              <a:gd name="T1" fmla="*/ 248181 h 472"/>
              <a:gd name="T2" fmla="*/ 143414 w 277"/>
              <a:gd name="T3" fmla="*/ 0 h 472"/>
              <a:gd name="T4" fmla="*/ 146050 w 277"/>
              <a:gd name="T5" fmla="*/ 1056 h 472"/>
              <a:gd name="T6" fmla="*/ 3164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3" name="Freeform 915">
            <a:extLst>
              <a:ext uri="{FF2B5EF4-FFF2-40B4-BE49-F238E27FC236}">
                <a16:creationId xmlns:a16="http://schemas.microsoft.com/office/drawing/2014/main" id="{BE4401E8-CB89-784C-B643-E266395C688F}"/>
              </a:ext>
            </a:extLst>
          </p:cNvPr>
          <p:cNvSpPr>
            <a:spLocks/>
          </p:cNvSpPr>
          <p:nvPr/>
        </p:nvSpPr>
        <p:spPr bwMode="auto">
          <a:xfrm>
            <a:off x="1966913" y="4411663"/>
            <a:ext cx="146050" cy="250825"/>
          </a:xfrm>
          <a:custGeom>
            <a:avLst/>
            <a:gdLst>
              <a:gd name="T0" fmla="*/ 0 w 275"/>
              <a:gd name="T1" fmla="*/ 248708 h 474"/>
              <a:gd name="T2" fmla="*/ 143926 w 275"/>
              <a:gd name="T3" fmla="*/ 0 h 474"/>
              <a:gd name="T4" fmla="*/ 146050 w 275"/>
              <a:gd name="T5" fmla="*/ 2117 h 474"/>
              <a:gd name="T6" fmla="*/ 2124 w 275"/>
              <a:gd name="T7" fmla="*/ 250825 h 474"/>
              <a:gd name="T8" fmla="*/ 0 w 275"/>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4"/>
                </a:lnTo>
                <a:lnTo>
                  <a:pt x="4" y="474"/>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4" name="Freeform 916">
            <a:extLst>
              <a:ext uri="{FF2B5EF4-FFF2-40B4-BE49-F238E27FC236}">
                <a16:creationId xmlns:a16="http://schemas.microsoft.com/office/drawing/2014/main" id="{FAA8F209-E539-A841-85F4-D1D37B1CCDB2}"/>
              </a:ext>
            </a:extLst>
          </p:cNvPr>
          <p:cNvSpPr>
            <a:spLocks/>
          </p:cNvSpPr>
          <p:nvPr/>
        </p:nvSpPr>
        <p:spPr bwMode="auto">
          <a:xfrm>
            <a:off x="1968500" y="4414838"/>
            <a:ext cx="147638" cy="249237"/>
          </a:xfrm>
          <a:custGeom>
            <a:avLst/>
            <a:gdLst>
              <a:gd name="T0" fmla="*/ 0 w 277"/>
              <a:gd name="T1" fmla="*/ 248181 h 472"/>
              <a:gd name="T2" fmla="*/ 144440 w 277"/>
              <a:gd name="T3" fmla="*/ 0 h 472"/>
              <a:gd name="T4" fmla="*/ 147638 w 277"/>
              <a:gd name="T5" fmla="*/ 1056 h 472"/>
              <a:gd name="T6" fmla="*/ 2665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5" name="Freeform 917">
            <a:extLst>
              <a:ext uri="{FF2B5EF4-FFF2-40B4-BE49-F238E27FC236}">
                <a16:creationId xmlns:a16="http://schemas.microsoft.com/office/drawing/2014/main" id="{D2B1B5BF-0508-8E41-9C03-C1011F8FC76E}"/>
              </a:ext>
            </a:extLst>
          </p:cNvPr>
          <p:cNvSpPr>
            <a:spLocks/>
          </p:cNvSpPr>
          <p:nvPr/>
        </p:nvSpPr>
        <p:spPr bwMode="auto">
          <a:xfrm>
            <a:off x="1971675" y="4414838"/>
            <a:ext cx="146050" cy="250825"/>
          </a:xfrm>
          <a:custGeom>
            <a:avLst/>
            <a:gdLst>
              <a:gd name="T0" fmla="*/ 0 w 277"/>
              <a:gd name="T1" fmla="*/ 248708 h 474"/>
              <a:gd name="T2" fmla="*/ 143414 w 277"/>
              <a:gd name="T3" fmla="*/ 0 h 474"/>
              <a:gd name="T4" fmla="*/ 146050 w 277"/>
              <a:gd name="T5" fmla="*/ 2117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6" name="Freeform 918">
            <a:extLst>
              <a:ext uri="{FF2B5EF4-FFF2-40B4-BE49-F238E27FC236}">
                <a16:creationId xmlns:a16="http://schemas.microsoft.com/office/drawing/2014/main" id="{2A18A901-0BAC-9F49-83EB-FEF4BF87EACD}"/>
              </a:ext>
            </a:extLst>
          </p:cNvPr>
          <p:cNvSpPr>
            <a:spLocks/>
          </p:cNvSpPr>
          <p:nvPr/>
        </p:nvSpPr>
        <p:spPr bwMode="auto">
          <a:xfrm>
            <a:off x="1974850" y="4418013"/>
            <a:ext cx="146050" cy="249237"/>
          </a:xfrm>
          <a:custGeom>
            <a:avLst/>
            <a:gdLst>
              <a:gd name="T0" fmla="*/ 0 w 277"/>
              <a:gd name="T1" fmla="*/ 248181 h 472"/>
              <a:gd name="T2" fmla="*/ 142886 w 277"/>
              <a:gd name="T3" fmla="*/ 0 h 472"/>
              <a:gd name="T4" fmla="*/ 146050 w 277"/>
              <a:gd name="T5" fmla="*/ 1056 h 472"/>
              <a:gd name="T6" fmla="*/ 2636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7" name="Freeform 919">
            <a:extLst>
              <a:ext uri="{FF2B5EF4-FFF2-40B4-BE49-F238E27FC236}">
                <a16:creationId xmlns:a16="http://schemas.microsoft.com/office/drawing/2014/main" id="{35D3BDE0-5A50-EE43-A5CE-2473B87DA2F2}"/>
              </a:ext>
            </a:extLst>
          </p:cNvPr>
          <p:cNvSpPr>
            <a:spLocks/>
          </p:cNvSpPr>
          <p:nvPr/>
        </p:nvSpPr>
        <p:spPr bwMode="auto">
          <a:xfrm>
            <a:off x="1978025" y="4418013"/>
            <a:ext cx="146050" cy="250825"/>
          </a:xfrm>
          <a:custGeom>
            <a:avLst/>
            <a:gdLst>
              <a:gd name="T0" fmla="*/ 0 w 277"/>
              <a:gd name="T1" fmla="*/ 248708 h 474"/>
              <a:gd name="T2" fmla="*/ 143414 w 277"/>
              <a:gd name="T3" fmla="*/ 0 h 474"/>
              <a:gd name="T4" fmla="*/ 146050 w 277"/>
              <a:gd name="T5" fmla="*/ 1588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8" name="Freeform 920">
            <a:extLst>
              <a:ext uri="{FF2B5EF4-FFF2-40B4-BE49-F238E27FC236}">
                <a16:creationId xmlns:a16="http://schemas.microsoft.com/office/drawing/2014/main" id="{BD0287BD-26C2-6E4B-AE01-9EC6114372D3}"/>
              </a:ext>
            </a:extLst>
          </p:cNvPr>
          <p:cNvSpPr>
            <a:spLocks/>
          </p:cNvSpPr>
          <p:nvPr/>
        </p:nvSpPr>
        <p:spPr bwMode="auto">
          <a:xfrm>
            <a:off x="1981200" y="4419600"/>
            <a:ext cx="144463" cy="250825"/>
          </a:xfrm>
          <a:custGeom>
            <a:avLst/>
            <a:gdLst>
              <a:gd name="T0" fmla="*/ 0 w 275"/>
              <a:gd name="T1" fmla="*/ 249764 h 473"/>
              <a:gd name="T2" fmla="*/ 142362 w 275"/>
              <a:gd name="T3" fmla="*/ 0 h 473"/>
              <a:gd name="T4" fmla="*/ 144463 w 275"/>
              <a:gd name="T5" fmla="*/ 1591 h 473"/>
              <a:gd name="T6" fmla="*/ 2101 w 275"/>
              <a:gd name="T7" fmla="*/ 250825 h 473"/>
              <a:gd name="T8" fmla="*/ 0 w 275"/>
              <a:gd name="T9" fmla="*/ 24976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29" name="Freeform 921">
            <a:extLst>
              <a:ext uri="{FF2B5EF4-FFF2-40B4-BE49-F238E27FC236}">
                <a16:creationId xmlns:a16="http://schemas.microsoft.com/office/drawing/2014/main" id="{2EFA59CA-B9F1-B74E-A96D-1BA1AF9A64F7}"/>
              </a:ext>
            </a:extLst>
          </p:cNvPr>
          <p:cNvSpPr>
            <a:spLocks/>
          </p:cNvSpPr>
          <p:nvPr/>
        </p:nvSpPr>
        <p:spPr bwMode="auto">
          <a:xfrm>
            <a:off x="1982788" y="4421188"/>
            <a:ext cx="146050" cy="250825"/>
          </a:xfrm>
          <a:custGeom>
            <a:avLst/>
            <a:gdLst>
              <a:gd name="T0" fmla="*/ 0 w 277"/>
              <a:gd name="T1" fmla="*/ 248708 h 474"/>
              <a:gd name="T2" fmla="*/ 142886 w 277"/>
              <a:gd name="T3" fmla="*/ 0 h 474"/>
              <a:gd name="T4" fmla="*/ 146050 w 277"/>
              <a:gd name="T5" fmla="*/ 1588 h 474"/>
              <a:gd name="T6" fmla="*/ 2636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0" name="Freeform 922">
            <a:extLst>
              <a:ext uri="{FF2B5EF4-FFF2-40B4-BE49-F238E27FC236}">
                <a16:creationId xmlns:a16="http://schemas.microsoft.com/office/drawing/2014/main" id="{7E438084-A446-E249-9A58-71BCDB9AB39A}"/>
              </a:ext>
            </a:extLst>
          </p:cNvPr>
          <p:cNvSpPr>
            <a:spLocks/>
          </p:cNvSpPr>
          <p:nvPr/>
        </p:nvSpPr>
        <p:spPr bwMode="auto">
          <a:xfrm>
            <a:off x="1985963" y="4422775"/>
            <a:ext cx="146050" cy="250825"/>
          </a:xfrm>
          <a:custGeom>
            <a:avLst/>
            <a:gdLst>
              <a:gd name="T0" fmla="*/ 0 w 277"/>
              <a:gd name="T1" fmla="*/ 249764 h 473"/>
              <a:gd name="T2" fmla="*/ 143414 w 277"/>
              <a:gd name="T3" fmla="*/ 0 h 473"/>
              <a:gd name="T4" fmla="*/ 146050 w 277"/>
              <a:gd name="T5" fmla="*/ 1591 h 473"/>
              <a:gd name="T6" fmla="*/ 3164 w 277"/>
              <a:gd name="T7" fmla="*/ 250825 h 473"/>
              <a:gd name="T8" fmla="*/ 0 w 277"/>
              <a:gd name="T9" fmla="*/ 24976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1" name="Freeform 923">
            <a:extLst>
              <a:ext uri="{FF2B5EF4-FFF2-40B4-BE49-F238E27FC236}">
                <a16:creationId xmlns:a16="http://schemas.microsoft.com/office/drawing/2014/main" id="{725A8A99-AF52-124B-9642-C3157AD3DBEA}"/>
              </a:ext>
            </a:extLst>
          </p:cNvPr>
          <p:cNvSpPr>
            <a:spLocks/>
          </p:cNvSpPr>
          <p:nvPr/>
        </p:nvSpPr>
        <p:spPr bwMode="auto">
          <a:xfrm>
            <a:off x="1989138" y="4424363"/>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2" name="Freeform 924">
            <a:extLst>
              <a:ext uri="{FF2B5EF4-FFF2-40B4-BE49-F238E27FC236}">
                <a16:creationId xmlns:a16="http://schemas.microsoft.com/office/drawing/2014/main" id="{17DD1E24-82D0-2D45-9E40-53F52A9B5EC3}"/>
              </a:ext>
            </a:extLst>
          </p:cNvPr>
          <p:cNvSpPr>
            <a:spLocks/>
          </p:cNvSpPr>
          <p:nvPr/>
        </p:nvSpPr>
        <p:spPr bwMode="auto">
          <a:xfrm>
            <a:off x="1990725" y="4425950"/>
            <a:ext cx="147638" cy="250825"/>
          </a:xfrm>
          <a:custGeom>
            <a:avLst/>
            <a:gdLst>
              <a:gd name="T0" fmla="*/ 0 w 277"/>
              <a:gd name="T1" fmla="*/ 249234 h 473"/>
              <a:gd name="T2" fmla="*/ 144440 w 277"/>
              <a:gd name="T3" fmla="*/ 0 h 473"/>
              <a:gd name="T4" fmla="*/ 147638 w 277"/>
              <a:gd name="T5" fmla="*/ 1591 h 473"/>
              <a:gd name="T6" fmla="*/ 2132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3" name="Freeform 925">
            <a:extLst>
              <a:ext uri="{FF2B5EF4-FFF2-40B4-BE49-F238E27FC236}">
                <a16:creationId xmlns:a16="http://schemas.microsoft.com/office/drawing/2014/main" id="{EECB4BCE-DCF4-5C40-81DB-9D20488611C1}"/>
              </a:ext>
            </a:extLst>
          </p:cNvPr>
          <p:cNvSpPr>
            <a:spLocks/>
          </p:cNvSpPr>
          <p:nvPr/>
        </p:nvSpPr>
        <p:spPr bwMode="auto">
          <a:xfrm>
            <a:off x="1993900" y="4427538"/>
            <a:ext cx="146050" cy="250825"/>
          </a:xfrm>
          <a:custGeom>
            <a:avLst/>
            <a:gdLst>
              <a:gd name="T0" fmla="*/ 0 w 277"/>
              <a:gd name="T1" fmla="*/ 249234 h 473"/>
              <a:gd name="T2" fmla="*/ 143941 w 277"/>
              <a:gd name="T3" fmla="*/ 0 h 473"/>
              <a:gd name="T4" fmla="*/ 146050 w 277"/>
              <a:gd name="T5" fmla="*/ 159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4" name="Freeform 926">
            <a:extLst>
              <a:ext uri="{FF2B5EF4-FFF2-40B4-BE49-F238E27FC236}">
                <a16:creationId xmlns:a16="http://schemas.microsoft.com/office/drawing/2014/main" id="{7B85DF52-B010-8449-AFCA-8D9A23E72425}"/>
              </a:ext>
            </a:extLst>
          </p:cNvPr>
          <p:cNvSpPr>
            <a:spLocks/>
          </p:cNvSpPr>
          <p:nvPr/>
        </p:nvSpPr>
        <p:spPr bwMode="auto">
          <a:xfrm>
            <a:off x="1997075" y="4429125"/>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5" name="Freeform 927">
            <a:extLst>
              <a:ext uri="{FF2B5EF4-FFF2-40B4-BE49-F238E27FC236}">
                <a16:creationId xmlns:a16="http://schemas.microsoft.com/office/drawing/2014/main" id="{087BC984-BC16-F44B-9D21-652017285EFF}"/>
              </a:ext>
            </a:extLst>
          </p:cNvPr>
          <p:cNvSpPr>
            <a:spLocks/>
          </p:cNvSpPr>
          <p:nvPr/>
        </p:nvSpPr>
        <p:spPr bwMode="auto">
          <a:xfrm>
            <a:off x="1998663" y="4430713"/>
            <a:ext cx="147637" cy="250825"/>
          </a:xfrm>
          <a:custGeom>
            <a:avLst/>
            <a:gdLst>
              <a:gd name="T0" fmla="*/ 0 w 277"/>
              <a:gd name="T1" fmla="*/ 249234 h 473"/>
              <a:gd name="T2" fmla="*/ 144439 w 277"/>
              <a:gd name="T3" fmla="*/ 0 h 473"/>
              <a:gd name="T4" fmla="*/ 147637 w 277"/>
              <a:gd name="T5" fmla="*/ 1591 h 473"/>
              <a:gd name="T6" fmla="*/ 3198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6" name="Freeform 928">
            <a:extLst>
              <a:ext uri="{FF2B5EF4-FFF2-40B4-BE49-F238E27FC236}">
                <a16:creationId xmlns:a16="http://schemas.microsoft.com/office/drawing/2014/main" id="{870B2174-F360-104F-A046-D9BFD14CAA0F}"/>
              </a:ext>
            </a:extLst>
          </p:cNvPr>
          <p:cNvSpPr>
            <a:spLocks/>
          </p:cNvSpPr>
          <p:nvPr/>
        </p:nvSpPr>
        <p:spPr bwMode="auto">
          <a:xfrm>
            <a:off x="2001838" y="4432300"/>
            <a:ext cx="146050" cy="250825"/>
          </a:xfrm>
          <a:custGeom>
            <a:avLst/>
            <a:gdLst>
              <a:gd name="T0" fmla="*/ 0 w 276"/>
              <a:gd name="T1" fmla="*/ 249234 h 473"/>
              <a:gd name="T2" fmla="*/ 143404 w 276"/>
              <a:gd name="T3" fmla="*/ 0 h 473"/>
              <a:gd name="T4" fmla="*/ 146050 w 276"/>
              <a:gd name="T5" fmla="*/ 212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4"/>
                </a:lnTo>
                <a:lnTo>
                  <a:pt x="5"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7" name="Freeform 929">
            <a:extLst>
              <a:ext uri="{FF2B5EF4-FFF2-40B4-BE49-F238E27FC236}">
                <a16:creationId xmlns:a16="http://schemas.microsoft.com/office/drawing/2014/main" id="{9FA31B5E-B344-FF46-92FC-448315E8B537}"/>
              </a:ext>
            </a:extLst>
          </p:cNvPr>
          <p:cNvSpPr>
            <a:spLocks/>
          </p:cNvSpPr>
          <p:nvPr/>
        </p:nvSpPr>
        <p:spPr bwMode="auto">
          <a:xfrm>
            <a:off x="2005013" y="4435475"/>
            <a:ext cx="146050" cy="249238"/>
          </a:xfrm>
          <a:custGeom>
            <a:avLst/>
            <a:gdLst>
              <a:gd name="T0" fmla="*/ 0 w 275"/>
              <a:gd name="T1" fmla="*/ 247654 h 472"/>
              <a:gd name="T2" fmla="*/ 143926 w 275"/>
              <a:gd name="T3" fmla="*/ 0 h 472"/>
              <a:gd name="T4" fmla="*/ 146050 w 275"/>
              <a:gd name="T5" fmla="*/ 1056 h 472"/>
              <a:gd name="T6" fmla="*/ 2124 w 275"/>
              <a:gd name="T7" fmla="*/ 249238 h 472"/>
              <a:gd name="T8" fmla="*/ 0 w 275"/>
              <a:gd name="T9" fmla="*/ 247654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69"/>
                </a:moveTo>
                <a:lnTo>
                  <a:pt x="271" y="0"/>
                </a:lnTo>
                <a:lnTo>
                  <a:pt x="275" y="2"/>
                </a:lnTo>
                <a:lnTo>
                  <a:pt x="4" y="472"/>
                </a:lnTo>
                <a:lnTo>
                  <a:pt x="0" y="469"/>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8" name="Freeform 930">
            <a:extLst>
              <a:ext uri="{FF2B5EF4-FFF2-40B4-BE49-F238E27FC236}">
                <a16:creationId xmlns:a16="http://schemas.microsoft.com/office/drawing/2014/main" id="{251FD78D-EDE5-FF42-B7A6-86A2FF2B17A5}"/>
              </a:ext>
            </a:extLst>
          </p:cNvPr>
          <p:cNvSpPr>
            <a:spLocks/>
          </p:cNvSpPr>
          <p:nvPr/>
        </p:nvSpPr>
        <p:spPr bwMode="auto">
          <a:xfrm>
            <a:off x="2006600" y="4435475"/>
            <a:ext cx="147638" cy="250825"/>
          </a:xfrm>
          <a:custGeom>
            <a:avLst/>
            <a:gdLst>
              <a:gd name="T0" fmla="*/ 0 w 277"/>
              <a:gd name="T1" fmla="*/ 249234 h 473"/>
              <a:gd name="T2" fmla="*/ 144440 w 277"/>
              <a:gd name="T3" fmla="*/ 0 h 473"/>
              <a:gd name="T4" fmla="*/ 147638 w 277"/>
              <a:gd name="T5" fmla="*/ 1591 h 473"/>
              <a:gd name="T6" fmla="*/ 3198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39" name="Freeform 931">
            <a:extLst>
              <a:ext uri="{FF2B5EF4-FFF2-40B4-BE49-F238E27FC236}">
                <a16:creationId xmlns:a16="http://schemas.microsoft.com/office/drawing/2014/main" id="{ABFBC8DF-0BE1-5E43-B589-E0DE3AF0F7C1}"/>
              </a:ext>
            </a:extLst>
          </p:cNvPr>
          <p:cNvSpPr>
            <a:spLocks/>
          </p:cNvSpPr>
          <p:nvPr/>
        </p:nvSpPr>
        <p:spPr bwMode="auto">
          <a:xfrm>
            <a:off x="2009775" y="4437063"/>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0" name="Freeform 932">
            <a:extLst>
              <a:ext uri="{FF2B5EF4-FFF2-40B4-BE49-F238E27FC236}">
                <a16:creationId xmlns:a16="http://schemas.microsoft.com/office/drawing/2014/main" id="{973ED5D8-933B-FF4C-850B-14AD698BCF72}"/>
              </a:ext>
            </a:extLst>
          </p:cNvPr>
          <p:cNvSpPr>
            <a:spLocks/>
          </p:cNvSpPr>
          <p:nvPr/>
        </p:nvSpPr>
        <p:spPr bwMode="auto">
          <a:xfrm>
            <a:off x="2012950" y="4438650"/>
            <a:ext cx="146050" cy="250825"/>
          </a:xfrm>
          <a:custGeom>
            <a:avLst/>
            <a:gdLst>
              <a:gd name="T0" fmla="*/ 0 w 276"/>
              <a:gd name="T1" fmla="*/ 249762 h 472"/>
              <a:gd name="T2" fmla="*/ 143404 w 276"/>
              <a:gd name="T3" fmla="*/ 0 h 472"/>
              <a:gd name="T4" fmla="*/ 146050 w 276"/>
              <a:gd name="T5" fmla="*/ 1594 h 472"/>
              <a:gd name="T6" fmla="*/ 2646 w 276"/>
              <a:gd name="T7" fmla="*/ 250825 h 472"/>
              <a:gd name="T8" fmla="*/ 0 w 276"/>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1" name="Freeform 933">
            <a:extLst>
              <a:ext uri="{FF2B5EF4-FFF2-40B4-BE49-F238E27FC236}">
                <a16:creationId xmlns:a16="http://schemas.microsoft.com/office/drawing/2014/main" id="{DFE1972D-7E22-7144-8A6F-FC58E69A29BF}"/>
              </a:ext>
            </a:extLst>
          </p:cNvPr>
          <p:cNvSpPr>
            <a:spLocks/>
          </p:cNvSpPr>
          <p:nvPr/>
        </p:nvSpPr>
        <p:spPr bwMode="auto">
          <a:xfrm>
            <a:off x="2016125" y="4440238"/>
            <a:ext cx="146050" cy="250825"/>
          </a:xfrm>
          <a:custGeom>
            <a:avLst/>
            <a:gdLst>
              <a:gd name="T0" fmla="*/ 0 w 277"/>
              <a:gd name="T1" fmla="*/ 248704 h 473"/>
              <a:gd name="T2" fmla="*/ 142886 w 277"/>
              <a:gd name="T3" fmla="*/ 0 h 473"/>
              <a:gd name="T4" fmla="*/ 146050 w 277"/>
              <a:gd name="T5" fmla="*/ 1591 h 473"/>
              <a:gd name="T6" fmla="*/ 3164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3"/>
                </a:lnTo>
                <a:lnTo>
                  <a:pt x="6" y="473"/>
                </a:lnTo>
                <a:lnTo>
                  <a:pt x="0" y="469"/>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2" name="Freeform 934">
            <a:extLst>
              <a:ext uri="{FF2B5EF4-FFF2-40B4-BE49-F238E27FC236}">
                <a16:creationId xmlns:a16="http://schemas.microsoft.com/office/drawing/2014/main" id="{8441B54E-56BD-C649-8C13-F964DBC01F51}"/>
              </a:ext>
            </a:extLst>
          </p:cNvPr>
          <p:cNvSpPr>
            <a:spLocks/>
          </p:cNvSpPr>
          <p:nvPr/>
        </p:nvSpPr>
        <p:spPr bwMode="auto">
          <a:xfrm>
            <a:off x="2019300" y="4441825"/>
            <a:ext cx="144463" cy="250825"/>
          </a:xfrm>
          <a:custGeom>
            <a:avLst/>
            <a:gdLst>
              <a:gd name="T0" fmla="*/ 0 w 275"/>
              <a:gd name="T1" fmla="*/ 249762 h 472"/>
              <a:gd name="T2" fmla="*/ 142362 w 275"/>
              <a:gd name="T3" fmla="*/ 0 h 472"/>
              <a:gd name="T4" fmla="*/ 144463 w 275"/>
              <a:gd name="T5" fmla="*/ 1594 h 472"/>
              <a:gd name="T6" fmla="*/ 2101 w 275"/>
              <a:gd name="T7" fmla="*/ 250825 h 472"/>
              <a:gd name="T8" fmla="*/ 0 w 275"/>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3"/>
                </a:lnTo>
                <a:lnTo>
                  <a:pt x="4" y="472"/>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3" name="Freeform 935">
            <a:extLst>
              <a:ext uri="{FF2B5EF4-FFF2-40B4-BE49-F238E27FC236}">
                <a16:creationId xmlns:a16="http://schemas.microsoft.com/office/drawing/2014/main" id="{23E74D98-1C25-2243-BC42-46DA6D7F5E85}"/>
              </a:ext>
            </a:extLst>
          </p:cNvPr>
          <p:cNvSpPr>
            <a:spLocks/>
          </p:cNvSpPr>
          <p:nvPr/>
        </p:nvSpPr>
        <p:spPr bwMode="auto">
          <a:xfrm>
            <a:off x="2020888" y="4443413"/>
            <a:ext cx="146050" cy="250825"/>
          </a:xfrm>
          <a:custGeom>
            <a:avLst/>
            <a:gdLst>
              <a:gd name="T0" fmla="*/ 0 w 276"/>
              <a:gd name="T1" fmla="*/ 248704 h 473"/>
              <a:gd name="T2" fmla="*/ 143404 w 276"/>
              <a:gd name="T3" fmla="*/ 0 h 473"/>
              <a:gd name="T4" fmla="*/ 146050 w 276"/>
              <a:gd name="T5" fmla="*/ 1591 h 473"/>
              <a:gd name="T6" fmla="*/ 2646 w 276"/>
              <a:gd name="T7" fmla="*/ 250825 h 473"/>
              <a:gd name="T8" fmla="*/ 0 w 276"/>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4" name="Freeform 936">
            <a:extLst>
              <a:ext uri="{FF2B5EF4-FFF2-40B4-BE49-F238E27FC236}">
                <a16:creationId xmlns:a16="http://schemas.microsoft.com/office/drawing/2014/main" id="{4D11DC1F-9CD4-944E-BDBA-5745D0CA0950}"/>
              </a:ext>
            </a:extLst>
          </p:cNvPr>
          <p:cNvSpPr>
            <a:spLocks/>
          </p:cNvSpPr>
          <p:nvPr/>
        </p:nvSpPr>
        <p:spPr bwMode="auto">
          <a:xfrm>
            <a:off x="2024063" y="4445000"/>
            <a:ext cx="146050" cy="250825"/>
          </a:xfrm>
          <a:custGeom>
            <a:avLst/>
            <a:gdLst>
              <a:gd name="T0" fmla="*/ 0 w 277"/>
              <a:gd name="T1" fmla="*/ 249762 h 472"/>
              <a:gd name="T2" fmla="*/ 142886 w 277"/>
              <a:gd name="T3" fmla="*/ 0 h 472"/>
              <a:gd name="T4" fmla="*/ 146050 w 277"/>
              <a:gd name="T5" fmla="*/ 1594 h 472"/>
              <a:gd name="T6" fmla="*/ 3164 w 277"/>
              <a:gd name="T7" fmla="*/ 250825 h 472"/>
              <a:gd name="T8" fmla="*/ 0 w 277"/>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3"/>
                </a:lnTo>
                <a:lnTo>
                  <a:pt x="6" y="472"/>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5" name="Freeform 937">
            <a:extLst>
              <a:ext uri="{FF2B5EF4-FFF2-40B4-BE49-F238E27FC236}">
                <a16:creationId xmlns:a16="http://schemas.microsoft.com/office/drawing/2014/main" id="{7F2D370B-DB10-5F48-BCD9-B066B6470BF0}"/>
              </a:ext>
            </a:extLst>
          </p:cNvPr>
          <p:cNvSpPr>
            <a:spLocks/>
          </p:cNvSpPr>
          <p:nvPr/>
        </p:nvSpPr>
        <p:spPr bwMode="auto">
          <a:xfrm>
            <a:off x="2027238" y="4446588"/>
            <a:ext cx="146050" cy="250825"/>
          </a:xfrm>
          <a:custGeom>
            <a:avLst/>
            <a:gdLst>
              <a:gd name="T0" fmla="*/ 0 w 276"/>
              <a:gd name="T1" fmla="*/ 248704 h 473"/>
              <a:gd name="T2" fmla="*/ 143404 w 276"/>
              <a:gd name="T3" fmla="*/ 0 h 473"/>
              <a:gd name="T4" fmla="*/ 146050 w 276"/>
              <a:gd name="T5" fmla="*/ 1591 h 473"/>
              <a:gd name="T6" fmla="*/ 2646 w 276"/>
              <a:gd name="T7" fmla="*/ 250825 h 473"/>
              <a:gd name="T8" fmla="*/ 0 w 276"/>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6" name="Freeform 938">
            <a:extLst>
              <a:ext uri="{FF2B5EF4-FFF2-40B4-BE49-F238E27FC236}">
                <a16:creationId xmlns:a16="http://schemas.microsoft.com/office/drawing/2014/main" id="{7D44E342-A724-B341-8B77-0C2A016017F0}"/>
              </a:ext>
            </a:extLst>
          </p:cNvPr>
          <p:cNvSpPr>
            <a:spLocks/>
          </p:cNvSpPr>
          <p:nvPr/>
        </p:nvSpPr>
        <p:spPr bwMode="auto">
          <a:xfrm>
            <a:off x="2028825" y="4448175"/>
            <a:ext cx="146050" cy="250825"/>
          </a:xfrm>
          <a:custGeom>
            <a:avLst/>
            <a:gdLst>
              <a:gd name="T0" fmla="*/ 0 w 276"/>
              <a:gd name="T1" fmla="*/ 249234 h 473"/>
              <a:gd name="T2" fmla="*/ 143404 w 276"/>
              <a:gd name="T3" fmla="*/ 0 h 473"/>
              <a:gd name="T4" fmla="*/ 146050 w 276"/>
              <a:gd name="T5" fmla="*/ 1591 h 473"/>
              <a:gd name="T6" fmla="*/ 2117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7" name="Freeform 939">
            <a:extLst>
              <a:ext uri="{FF2B5EF4-FFF2-40B4-BE49-F238E27FC236}">
                <a16:creationId xmlns:a16="http://schemas.microsoft.com/office/drawing/2014/main" id="{169BC311-9879-E441-BFD5-0378B3A283F3}"/>
              </a:ext>
            </a:extLst>
          </p:cNvPr>
          <p:cNvSpPr>
            <a:spLocks/>
          </p:cNvSpPr>
          <p:nvPr/>
        </p:nvSpPr>
        <p:spPr bwMode="auto">
          <a:xfrm>
            <a:off x="2032000" y="4449763"/>
            <a:ext cx="146050" cy="250825"/>
          </a:xfrm>
          <a:custGeom>
            <a:avLst/>
            <a:gdLst>
              <a:gd name="T0" fmla="*/ 0 w 277"/>
              <a:gd name="T1" fmla="*/ 249234 h 473"/>
              <a:gd name="T2" fmla="*/ 143414 w 277"/>
              <a:gd name="T3" fmla="*/ 0 h 473"/>
              <a:gd name="T4" fmla="*/ 146050 w 277"/>
              <a:gd name="T5" fmla="*/ 106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8" name="Freeform 940">
            <a:extLst>
              <a:ext uri="{FF2B5EF4-FFF2-40B4-BE49-F238E27FC236}">
                <a16:creationId xmlns:a16="http://schemas.microsoft.com/office/drawing/2014/main" id="{070B802D-1BC1-C94C-9239-B61CB5B2F8A0}"/>
              </a:ext>
            </a:extLst>
          </p:cNvPr>
          <p:cNvSpPr>
            <a:spLocks/>
          </p:cNvSpPr>
          <p:nvPr/>
        </p:nvSpPr>
        <p:spPr bwMode="auto">
          <a:xfrm>
            <a:off x="2035175" y="4451350"/>
            <a:ext cx="146050" cy="250825"/>
          </a:xfrm>
          <a:custGeom>
            <a:avLst/>
            <a:gdLst>
              <a:gd name="T0" fmla="*/ 0 w 276"/>
              <a:gd name="T1" fmla="*/ 249237 h 474"/>
              <a:gd name="T2" fmla="*/ 143404 w 276"/>
              <a:gd name="T3" fmla="*/ 0 h 474"/>
              <a:gd name="T4" fmla="*/ 146050 w 276"/>
              <a:gd name="T5" fmla="*/ 2117 h 474"/>
              <a:gd name="T6" fmla="*/ 2646 w 276"/>
              <a:gd name="T7" fmla="*/ 250825 h 474"/>
              <a:gd name="T8" fmla="*/ 0 w 276"/>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49" name="Freeform 941">
            <a:extLst>
              <a:ext uri="{FF2B5EF4-FFF2-40B4-BE49-F238E27FC236}">
                <a16:creationId xmlns:a16="http://schemas.microsoft.com/office/drawing/2014/main" id="{067B51AF-557B-8746-8F82-6BA8F258A2B1}"/>
              </a:ext>
            </a:extLst>
          </p:cNvPr>
          <p:cNvSpPr>
            <a:spLocks/>
          </p:cNvSpPr>
          <p:nvPr/>
        </p:nvSpPr>
        <p:spPr bwMode="auto">
          <a:xfrm>
            <a:off x="2036763" y="4452938"/>
            <a:ext cx="147637" cy="250825"/>
          </a:xfrm>
          <a:custGeom>
            <a:avLst/>
            <a:gdLst>
              <a:gd name="T0" fmla="*/ 0 w 277"/>
              <a:gd name="T1" fmla="*/ 249234 h 473"/>
              <a:gd name="T2" fmla="*/ 144439 w 277"/>
              <a:gd name="T3" fmla="*/ 0 h 473"/>
              <a:gd name="T4" fmla="*/ 147637 w 277"/>
              <a:gd name="T5" fmla="*/ 1061 h 473"/>
              <a:gd name="T6" fmla="*/ 2665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0" name="Freeform 942">
            <a:extLst>
              <a:ext uri="{FF2B5EF4-FFF2-40B4-BE49-F238E27FC236}">
                <a16:creationId xmlns:a16="http://schemas.microsoft.com/office/drawing/2014/main" id="{2A574EF4-C382-2F48-A625-C2FA9263B4C8}"/>
              </a:ext>
            </a:extLst>
          </p:cNvPr>
          <p:cNvSpPr>
            <a:spLocks/>
          </p:cNvSpPr>
          <p:nvPr/>
        </p:nvSpPr>
        <p:spPr bwMode="auto">
          <a:xfrm>
            <a:off x="2039938" y="4454525"/>
            <a:ext cx="146050" cy="250825"/>
          </a:xfrm>
          <a:custGeom>
            <a:avLst/>
            <a:gdLst>
              <a:gd name="T0" fmla="*/ 0 w 277"/>
              <a:gd name="T1" fmla="*/ 249237 h 474"/>
              <a:gd name="T2" fmla="*/ 143414 w 277"/>
              <a:gd name="T3" fmla="*/ 0 h 474"/>
              <a:gd name="T4" fmla="*/ 146050 w 277"/>
              <a:gd name="T5" fmla="*/ 2117 h 474"/>
              <a:gd name="T6" fmla="*/ 2636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1" name="Freeform 943">
            <a:extLst>
              <a:ext uri="{FF2B5EF4-FFF2-40B4-BE49-F238E27FC236}">
                <a16:creationId xmlns:a16="http://schemas.microsoft.com/office/drawing/2014/main" id="{D8FA9AC0-7311-4745-962B-046C84C98B3A}"/>
              </a:ext>
            </a:extLst>
          </p:cNvPr>
          <p:cNvSpPr>
            <a:spLocks/>
          </p:cNvSpPr>
          <p:nvPr/>
        </p:nvSpPr>
        <p:spPr bwMode="auto">
          <a:xfrm>
            <a:off x="2043113" y="4456113"/>
            <a:ext cx="146050" cy="250825"/>
          </a:xfrm>
          <a:custGeom>
            <a:avLst/>
            <a:gdLst>
              <a:gd name="T0" fmla="*/ 0 w 276"/>
              <a:gd name="T1" fmla="*/ 249762 h 472"/>
              <a:gd name="T2" fmla="*/ 143933 w 276"/>
              <a:gd name="T3" fmla="*/ 0 h 472"/>
              <a:gd name="T4" fmla="*/ 146050 w 276"/>
              <a:gd name="T5" fmla="*/ 1063 h 472"/>
              <a:gd name="T6" fmla="*/ 2646 w 276"/>
              <a:gd name="T7" fmla="*/ 250825 h 472"/>
              <a:gd name="T8" fmla="*/ 0 w 276"/>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2" name="Freeform 944">
            <a:extLst>
              <a:ext uri="{FF2B5EF4-FFF2-40B4-BE49-F238E27FC236}">
                <a16:creationId xmlns:a16="http://schemas.microsoft.com/office/drawing/2014/main" id="{F1D8F59E-208B-5640-9C77-1B4E443CD392}"/>
              </a:ext>
            </a:extLst>
          </p:cNvPr>
          <p:cNvSpPr>
            <a:spLocks/>
          </p:cNvSpPr>
          <p:nvPr/>
        </p:nvSpPr>
        <p:spPr bwMode="auto">
          <a:xfrm>
            <a:off x="2044700" y="4457700"/>
            <a:ext cx="147638" cy="250825"/>
          </a:xfrm>
          <a:custGeom>
            <a:avLst/>
            <a:gdLst>
              <a:gd name="T0" fmla="*/ 0 w 277"/>
              <a:gd name="T1" fmla="*/ 248708 h 474"/>
              <a:gd name="T2" fmla="*/ 144440 w 277"/>
              <a:gd name="T3" fmla="*/ 0 h 474"/>
              <a:gd name="T4" fmla="*/ 147638 w 277"/>
              <a:gd name="T5" fmla="*/ 2117 h 474"/>
              <a:gd name="T6" fmla="*/ 2665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3" name="Freeform 945">
            <a:extLst>
              <a:ext uri="{FF2B5EF4-FFF2-40B4-BE49-F238E27FC236}">
                <a16:creationId xmlns:a16="http://schemas.microsoft.com/office/drawing/2014/main" id="{8280B215-CA89-C748-8963-367952BDBB7E}"/>
              </a:ext>
            </a:extLst>
          </p:cNvPr>
          <p:cNvSpPr>
            <a:spLocks/>
          </p:cNvSpPr>
          <p:nvPr/>
        </p:nvSpPr>
        <p:spPr bwMode="auto">
          <a:xfrm>
            <a:off x="2047875" y="4459288"/>
            <a:ext cx="146050" cy="250825"/>
          </a:xfrm>
          <a:custGeom>
            <a:avLst/>
            <a:gdLst>
              <a:gd name="T0" fmla="*/ 0 w 277"/>
              <a:gd name="T1" fmla="*/ 249762 h 472"/>
              <a:gd name="T2" fmla="*/ 143414 w 277"/>
              <a:gd name="T3" fmla="*/ 0 h 472"/>
              <a:gd name="T4" fmla="*/ 146050 w 277"/>
              <a:gd name="T5" fmla="*/ 1063 h 472"/>
              <a:gd name="T6" fmla="*/ 3164 w 277"/>
              <a:gd name="T7" fmla="*/ 250825 h 472"/>
              <a:gd name="T8" fmla="*/ 0 w 277"/>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4" name="Freeform 946">
            <a:extLst>
              <a:ext uri="{FF2B5EF4-FFF2-40B4-BE49-F238E27FC236}">
                <a16:creationId xmlns:a16="http://schemas.microsoft.com/office/drawing/2014/main" id="{8FE55532-2493-8D4C-97EF-1E482E00EEBC}"/>
              </a:ext>
            </a:extLst>
          </p:cNvPr>
          <p:cNvSpPr>
            <a:spLocks/>
          </p:cNvSpPr>
          <p:nvPr/>
        </p:nvSpPr>
        <p:spPr bwMode="auto">
          <a:xfrm>
            <a:off x="2051050" y="4460875"/>
            <a:ext cx="146050" cy="250825"/>
          </a:xfrm>
          <a:custGeom>
            <a:avLst/>
            <a:gdLst>
              <a:gd name="T0" fmla="*/ 0 w 276"/>
              <a:gd name="T1" fmla="*/ 248708 h 474"/>
              <a:gd name="T2" fmla="*/ 143404 w 276"/>
              <a:gd name="T3" fmla="*/ 0 h 474"/>
              <a:gd name="T4" fmla="*/ 146050 w 276"/>
              <a:gd name="T5" fmla="*/ 2117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5" name="Freeform 947">
            <a:extLst>
              <a:ext uri="{FF2B5EF4-FFF2-40B4-BE49-F238E27FC236}">
                <a16:creationId xmlns:a16="http://schemas.microsoft.com/office/drawing/2014/main" id="{D3F4CE52-527A-F347-A765-6CFC5D147D9D}"/>
              </a:ext>
            </a:extLst>
          </p:cNvPr>
          <p:cNvSpPr>
            <a:spLocks/>
          </p:cNvSpPr>
          <p:nvPr/>
        </p:nvSpPr>
        <p:spPr bwMode="auto">
          <a:xfrm>
            <a:off x="2054225" y="4462463"/>
            <a:ext cx="146050" cy="250825"/>
          </a:xfrm>
          <a:custGeom>
            <a:avLst/>
            <a:gdLst>
              <a:gd name="T0" fmla="*/ 0 w 276"/>
              <a:gd name="T1" fmla="*/ 249762 h 472"/>
              <a:gd name="T2" fmla="*/ 143404 w 276"/>
              <a:gd name="T3" fmla="*/ 0 h 472"/>
              <a:gd name="T4" fmla="*/ 146050 w 276"/>
              <a:gd name="T5" fmla="*/ 1063 h 472"/>
              <a:gd name="T6" fmla="*/ 2117 w 276"/>
              <a:gd name="T7" fmla="*/ 250825 h 472"/>
              <a:gd name="T8" fmla="*/ 0 w 276"/>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4" y="472"/>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6" name="Freeform 948">
            <a:extLst>
              <a:ext uri="{FF2B5EF4-FFF2-40B4-BE49-F238E27FC236}">
                <a16:creationId xmlns:a16="http://schemas.microsoft.com/office/drawing/2014/main" id="{0229E2F0-F3FC-1747-8790-DC6571D95453}"/>
              </a:ext>
            </a:extLst>
          </p:cNvPr>
          <p:cNvSpPr>
            <a:spLocks/>
          </p:cNvSpPr>
          <p:nvPr/>
        </p:nvSpPr>
        <p:spPr bwMode="auto">
          <a:xfrm>
            <a:off x="2055813" y="4464050"/>
            <a:ext cx="146050" cy="250825"/>
          </a:xfrm>
          <a:custGeom>
            <a:avLst/>
            <a:gdLst>
              <a:gd name="T0" fmla="*/ 0 w 277"/>
              <a:gd name="T1" fmla="*/ 248708 h 474"/>
              <a:gd name="T2" fmla="*/ 143414 w 277"/>
              <a:gd name="T3" fmla="*/ 0 h 474"/>
              <a:gd name="T4" fmla="*/ 146050 w 277"/>
              <a:gd name="T5" fmla="*/ 2117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7" name="Freeform 949">
            <a:extLst>
              <a:ext uri="{FF2B5EF4-FFF2-40B4-BE49-F238E27FC236}">
                <a16:creationId xmlns:a16="http://schemas.microsoft.com/office/drawing/2014/main" id="{AFB92BC4-EF40-B54E-B7B6-7801AF6C63C1}"/>
              </a:ext>
            </a:extLst>
          </p:cNvPr>
          <p:cNvSpPr>
            <a:spLocks/>
          </p:cNvSpPr>
          <p:nvPr/>
        </p:nvSpPr>
        <p:spPr bwMode="auto">
          <a:xfrm>
            <a:off x="2058988" y="4465638"/>
            <a:ext cx="146050" cy="250825"/>
          </a:xfrm>
          <a:custGeom>
            <a:avLst/>
            <a:gdLst>
              <a:gd name="T0" fmla="*/ 0 w 276"/>
              <a:gd name="T1" fmla="*/ 249762 h 472"/>
              <a:gd name="T2" fmla="*/ 143404 w 276"/>
              <a:gd name="T3" fmla="*/ 0 h 472"/>
              <a:gd name="T4" fmla="*/ 146050 w 276"/>
              <a:gd name="T5" fmla="*/ 1063 h 472"/>
              <a:gd name="T6" fmla="*/ 2646 w 276"/>
              <a:gd name="T7" fmla="*/ 250825 h 472"/>
              <a:gd name="T8" fmla="*/ 0 w 276"/>
              <a:gd name="T9" fmla="*/ 24976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8" name="Freeform 950">
            <a:extLst>
              <a:ext uri="{FF2B5EF4-FFF2-40B4-BE49-F238E27FC236}">
                <a16:creationId xmlns:a16="http://schemas.microsoft.com/office/drawing/2014/main" id="{23D898EB-AEC5-4640-A854-CD1DF66D94AE}"/>
              </a:ext>
            </a:extLst>
          </p:cNvPr>
          <p:cNvSpPr>
            <a:spLocks/>
          </p:cNvSpPr>
          <p:nvPr/>
        </p:nvSpPr>
        <p:spPr bwMode="auto">
          <a:xfrm>
            <a:off x="2062163" y="4467225"/>
            <a:ext cx="146050" cy="250825"/>
          </a:xfrm>
          <a:custGeom>
            <a:avLst/>
            <a:gdLst>
              <a:gd name="T0" fmla="*/ 0 w 277"/>
              <a:gd name="T1" fmla="*/ 248708 h 474"/>
              <a:gd name="T2" fmla="*/ 142886 w 277"/>
              <a:gd name="T3" fmla="*/ 0 h 474"/>
              <a:gd name="T4" fmla="*/ 146050 w 277"/>
              <a:gd name="T5" fmla="*/ 1588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6" y="474"/>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59" name="Freeform 951">
            <a:extLst>
              <a:ext uri="{FF2B5EF4-FFF2-40B4-BE49-F238E27FC236}">
                <a16:creationId xmlns:a16="http://schemas.microsoft.com/office/drawing/2014/main" id="{FCE2D6D0-D5B9-EC44-A203-C505DDEB8EBE}"/>
              </a:ext>
            </a:extLst>
          </p:cNvPr>
          <p:cNvSpPr>
            <a:spLocks/>
          </p:cNvSpPr>
          <p:nvPr/>
        </p:nvSpPr>
        <p:spPr bwMode="auto">
          <a:xfrm>
            <a:off x="2065338" y="4468813"/>
            <a:ext cx="144462" cy="250825"/>
          </a:xfrm>
          <a:custGeom>
            <a:avLst/>
            <a:gdLst>
              <a:gd name="T0" fmla="*/ 0 w 275"/>
              <a:gd name="T1" fmla="*/ 249764 h 473"/>
              <a:gd name="T2" fmla="*/ 142361 w 275"/>
              <a:gd name="T3" fmla="*/ 0 h 473"/>
              <a:gd name="T4" fmla="*/ 144462 w 275"/>
              <a:gd name="T5" fmla="*/ 1591 h 473"/>
              <a:gd name="T6" fmla="*/ 2101 w 275"/>
              <a:gd name="T7" fmla="*/ 250825 h 473"/>
              <a:gd name="T8" fmla="*/ 0 w 275"/>
              <a:gd name="T9" fmla="*/ 24976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0" name="Freeform 952">
            <a:extLst>
              <a:ext uri="{FF2B5EF4-FFF2-40B4-BE49-F238E27FC236}">
                <a16:creationId xmlns:a16="http://schemas.microsoft.com/office/drawing/2014/main" id="{E5AB188B-3579-B44A-A3F5-318AE46CA07A}"/>
              </a:ext>
            </a:extLst>
          </p:cNvPr>
          <p:cNvSpPr>
            <a:spLocks/>
          </p:cNvSpPr>
          <p:nvPr/>
        </p:nvSpPr>
        <p:spPr bwMode="auto">
          <a:xfrm>
            <a:off x="2066925" y="4470400"/>
            <a:ext cx="146050" cy="250825"/>
          </a:xfrm>
          <a:custGeom>
            <a:avLst/>
            <a:gdLst>
              <a:gd name="T0" fmla="*/ 0 w 276"/>
              <a:gd name="T1" fmla="*/ 248708 h 474"/>
              <a:gd name="T2" fmla="*/ 143404 w 276"/>
              <a:gd name="T3" fmla="*/ 0 h 474"/>
              <a:gd name="T4" fmla="*/ 146050 w 276"/>
              <a:gd name="T5" fmla="*/ 1588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1" name="Freeform 953">
            <a:extLst>
              <a:ext uri="{FF2B5EF4-FFF2-40B4-BE49-F238E27FC236}">
                <a16:creationId xmlns:a16="http://schemas.microsoft.com/office/drawing/2014/main" id="{37E2ACE3-C017-4847-A0E0-98FB6C4BDB04}"/>
              </a:ext>
            </a:extLst>
          </p:cNvPr>
          <p:cNvSpPr>
            <a:spLocks/>
          </p:cNvSpPr>
          <p:nvPr/>
        </p:nvSpPr>
        <p:spPr bwMode="auto">
          <a:xfrm>
            <a:off x="2070100" y="4471988"/>
            <a:ext cx="146050" cy="250825"/>
          </a:xfrm>
          <a:custGeom>
            <a:avLst/>
            <a:gdLst>
              <a:gd name="T0" fmla="*/ 0 w 277"/>
              <a:gd name="T1" fmla="*/ 249764 h 473"/>
              <a:gd name="T2" fmla="*/ 142886 w 277"/>
              <a:gd name="T3" fmla="*/ 0 h 473"/>
              <a:gd name="T4" fmla="*/ 146050 w 277"/>
              <a:gd name="T5" fmla="*/ 1591 h 473"/>
              <a:gd name="T6" fmla="*/ 3164 w 277"/>
              <a:gd name="T7" fmla="*/ 250825 h 473"/>
              <a:gd name="T8" fmla="*/ 0 w 277"/>
              <a:gd name="T9" fmla="*/ 24976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6" y="473"/>
                </a:lnTo>
                <a:lnTo>
                  <a:pt x="0" y="471"/>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2" name="Freeform 954">
            <a:extLst>
              <a:ext uri="{FF2B5EF4-FFF2-40B4-BE49-F238E27FC236}">
                <a16:creationId xmlns:a16="http://schemas.microsoft.com/office/drawing/2014/main" id="{6BF1E763-BE40-B147-B4F9-6FF990FE0397}"/>
              </a:ext>
            </a:extLst>
          </p:cNvPr>
          <p:cNvSpPr>
            <a:spLocks/>
          </p:cNvSpPr>
          <p:nvPr/>
        </p:nvSpPr>
        <p:spPr bwMode="auto">
          <a:xfrm>
            <a:off x="2073275" y="4473575"/>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3" name="Freeform 955">
            <a:extLst>
              <a:ext uri="{FF2B5EF4-FFF2-40B4-BE49-F238E27FC236}">
                <a16:creationId xmlns:a16="http://schemas.microsoft.com/office/drawing/2014/main" id="{296CF906-B386-6E4A-BDB0-CC5D884126BA}"/>
              </a:ext>
            </a:extLst>
          </p:cNvPr>
          <p:cNvSpPr>
            <a:spLocks/>
          </p:cNvSpPr>
          <p:nvPr/>
        </p:nvSpPr>
        <p:spPr bwMode="auto">
          <a:xfrm>
            <a:off x="2074863" y="4475163"/>
            <a:ext cx="146050" cy="250825"/>
          </a:xfrm>
          <a:custGeom>
            <a:avLst/>
            <a:gdLst>
              <a:gd name="T0" fmla="*/ 0 w 276"/>
              <a:gd name="T1" fmla="*/ 249234 h 473"/>
              <a:gd name="T2" fmla="*/ 143404 w 276"/>
              <a:gd name="T3" fmla="*/ 0 h 473"/>
              <a:gd name="T4" fmla="*/ 146050 w 276"/>
              <a:gd name="T5" fmla="*/ 1591 h 473"/>
              <a:gd name="T6" fmla="*/ 2117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4" name="Freeform 956">
            <a:extLst>
              <a:ext uri="{FF2B5EF4-FFF2-40B4-BE49-F238E27FC236}">
                <a16:creationId xmlns:a16="http://schemas.microsoft.com/office/drawing/2014/main" id="{ED50C9C7-E5EF-D84F-8D5F-7202C8C31530}"/>
              </a:ext>
            </a:extLst>
          </p:cNvPr>
          <p:cNvSpPr>
            <a:spLocks/>
          </p:cNvSpPr>
          <p:nvPr/>
        </p:nvSpPr>
        <p:spPr bwMode="auto">
          <a:xfrm>
            <a:off x="2078038" y="4476750"/>
            <a:ext cx="146050" cy="250825"/>
          </a:xfrm>
          <a:custGeom>
            <a:avLst/>
            <a:gdLst>
              <a:gd name="T0" fmla="*/ 0 w 277"/>
              <a:gd name="T1" fmla="*/ 249234 h 473"/>
              <a:gd name="T2" fmla="*/ 143414 w 277"/>
              <a:gd name="T3" fmla="*/ 0 h 473"/>
              <a:gd name="T4" fmla="*/ 146050 w 277"/>
              <a:gd name="T5" fmla="*/ 159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5" name="Freeform 957">
            <a:extLst>
              <a:ext uri="{FF2B5EF4-FFF2-40B4-BE49-F238E27FC236}">
                <a16:creationId xmlns:a16="http://schemas.microsoft.com/office/drawing/2014/main" id="{9B7199D4-F7EA-3440-B172-E889670DC958}"/>
              </a:ext>
            </a:extLst>
          </p:cNvPr>
          <p:cNvSpPr>
            <a:spLocks/>
          </p:cNvSpPr>
          <p:nvPr/>
        </p:nvSpPr>
        <p:spPr bwMode="auto">
          <a:xfrm>
            <a:off x="2081213" y="4478338"/>
            <a:ext cx="146050" cy="250825"/>
          </a:xfrm>
          <a:custGeom>
            <a:avLst/>
            <a:gdLst>
              <a:gd name="T0" fmla="*/ 0 w 276"/>
              <a:gd name="T1" fmla="*/ 249234 h 473"/>
              <a:gd name="T2" fmla="*/ 143404 w 276"/>
              <a:gd name="T3" fmla="*/ 0 h 473"/>
              <a:gd name="T4" fmla="*/ 146050 w 276"/>
              <a:gd name="T5" fmla="*/ 106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6" name="Freeform 958">
            <a:extLst>
              <a:ext uri="{FF2B5EF4-FFF2-40B4-BE49-F238E27FC236}">
                <a16:creationId xmlns:a16="http://schemas.microsoft.com/office/drawing/2014/main" id="{754384B7-96F9-6D41-AE5D-37CDC0521F87}"/>
              </a:ext>
            </a:extLst>
          </p:cNvPr>
          <p:cNvSpPr>
            <a:spLocks/>
          </p:cNvSpPr>
          <p:nvPr/>
        </p:nvSpPr>
        <p:spPr bwMode="auto">
          <a:xfrm>
            <a:off x="2082800" y="4479925"/>
            <a:ext cx="147638" cy="250825"/>
          </a:xfrm>
          <a:custGeom>
            <a:avLst/>
            <a:gdLst>
              <a:gd name="T0" fmla="*/ 0 w 277"/>
              <a:gd name="T1" fmla="*/ 249237 h 474"/>
              <a:gd name="T2" fmla="*/ 144440 w 277"/>
              <a:gd name="T3" fmla="*/ 0 h 474"/>
              <a:gd name="T4" fmla="*/ 147638 w 277"/>
              <a:gd name="T5" fmla="*/ 2117 h 474"/>
              <a:gd name="T6" fmla="*/ 2665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7" name="Freeform 959">
            <a:extLst>
              <a:ext uri="{FF2B5EF4-FFF2-40B4-BE49-F238E27FC236}">
                <a16:creationId xmlns:a16="http://schemas.microsoft.com/office/drawing/2014/main" id="{158C6D18-9BD4-A14F-AA15-1C16E4A5BBD4}"/>
              </a:ext>
            </a:extLst>
          </p:cNvPr>
          <p:cNvSpPr>
            <a:spLocks/>
          </p:cNvSpPr>
          <p:nvPr/>
        </p:nvSpPr>
        <p:spPr bwMode="auto">
          <a:xfrm>
            <a:off x="2085975" y="4481513"/>
            <a:ext cx="146050" cy="250825"/>
          </a:xfrm>
          <a:custGeom>
            <a:avLst/>
            <a:gdLst>
              <a:gd name="T0" fmla="*/ 0 w 277"/>
              <a:gd name="T1" fmla="*/ 249234 h 473"/>
              <a:gd name="T2" fmla="*/ 143414 w 277"/>
              <a:gd name="T3" fmla="*/ 0 h 473"/>
              <a:gd name="T4" fmla="*/ 146050 w 277"/>
              <a:gd name="T5" fmla="*/ 106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8" name="Freeform 960">
            <a:extLst>
              <a:ext uri="{FF2B5EF4-FFF2-40B4-BE49-F238E27FC236}">
                <a16:creationId xmlns:a16="http://schemas.microsoft.com/office/drawing/2014/main" id="{4CCA3854-B5B6-3947-8DBA-DE044EADB7D1}"/>
              </a:ext>
            </a:extLst>
          </p:cNvPr>
          <p:cNvSpPr>
            <a:spLocks/>
          </p:cNvSpPr>
          <p:nvPr/>
        </p:nvSpPr>
        <p:spPr bwMode="auto">
          <a:xfrm>
            <a:off x="2089150" y="4483100"/>
            <a:ext cx="146050" cy="250825"/>
          </a:xfrm>
          <a:custGeom>
            <a:avLst/>
            <a:gdLst>
              <a:gd name="T0" fmla="*/ 0 w 275"/>
              <a:gd name="T1" fmla="*/ 249237 h 474"/>
              <a:gd name="T2" fmla="*/ 143926 w 275"/>
              <a:gd name="T3" fmla="*/ 0 h 474"/>
              <a:gd name="T4" fmla="*/ 146050 w 275"/>
              <a:gd name="T5" fmla="*/ 2117 h 474"/>
              <a:gd name="T6" fmla="*/ 2124 w 275"/>
              <a:gd name="T7" fmla="*/ 250825 h 474"/>
              <a:gd name="T8" fmla="*/ 0 w 275"/>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1"/>
                </a:moveTo>
                <a:lnTo>
                  <a:pt x="271" y="0"/>
                </a:lnTo>
                <a:lnTo>
                  <a:pt x="275" y="4"/>
                </a:lnTo>
                <a:lnTo>
                  <a:pt x="4" y="474"/>
                </a:lnTo>
                <a:lnTo>
                  <a:pt x="0" y="471"/>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69" name="Freeform 961">
            <a:extLst>
              <a:ext uri="{FF2B5EF4-FFF2-40B4-BE49-F238E27FC236}">
                <a16:creationId xmlns:a16="http://schemas.microsoft.com/office/drawing/2014/main" id="{1E5B4BB0-6224-984A-A391-C0D89F820823}"/>
              </a:ext>
            </a:extLst>
          </p:cNvPr>
          <p:cNvSpPr>
            <a:spLocks/>
          </p:cNvSpPr>
          <p:nvPr/>
        </p:nvSpPr>
        <p:spPr bwMode="auto">
          <a:xfrm>
            <a:off x="2090738" y="4484688"/>
            <a:ext cx="147637" cy="249237"/>
          </a:xfrm>
          <a:custGeom>
            <a:avLst/>
            <a:gdLst>
              <a:gd name="T0" fmla="*/ 0 w 277"/>
              <a:gd name="T1" fmla="*/ 248181 h 472"/>
              <a:gd name="T2" fmla="*/ 144439 w 277"/>
              <a:gd name="T3" fmla="*/ 0 h 472"/>
              <a:gd name="T4" fmla="*/ 147637 w 277"/>
              <a:gd name="T5" fmla="*/ 1056 h 472"/>
              <a:gd name="T6" fmla="*/ 2665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0" name="Freeform 962">
            <a:extLst>
              <a:ext uri="{FF2B5EF4-FFF2-40B4-BE49-F238E27FC236}">
                <a16:creationId xmlns:a16="http://schemas.microsoft.com/office/drawing/2014/main" id="{6C78867A-36FF-1446-8480-A142B9256F2B}"/>
              </a:ext>
            </a:extLst>
          </p:cNvPr>
          <p:cNvSpPr>
            <a:spLocks/>
          </p:cNvSpPr>
          <p:nvPr/>
        </p:nvSpPr>
        <p:spPr bwMode="auto">
          <a:xfrm>
            <a:off x="2093913" y="4486275"/>
            <a:ext cx="146050" cy="250825"/>
          </a:xfrm>
          <a:custGeom>
            <a:avLst/>
            <a:gdLst>
              <a:gd name="T0" fmla="*/ 0 w 277"/>
              <a:gd name="T1" fmla="*/ 248708 h 474"/>
              <a:gd name="T2" fmla="*/ 143414 w 277"/>
              <a:gd name="T3" fmla="*/ 0 h 474"/>
              <a:gd name="T4" fmla="*/ 146050 w 277"/>
              <a:gd name="T5" fmla="*/ 2117 h 474"/>
              <a:gd name="T6" fmla="*/ 3164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1" name="Freeform 963">
            <a:extLst>
              <a:ext uri="{FF2B5EF4-FFF2-40B4-BE49-F238E27FC236}">
                <a16:creationId xmlns:a16="http://schemas.microsoft.com/office/drawing/2014/main" id="{FBBCBDA4-CC49-EA4A-8847-FD1790FF42B0}"/>
              </a:ext>
            </a:extLst>
          </p:cNvPr>
          <p:cNvSpPr>
            <a:spLocks/>
          </p:cNvSpPr>
          <p:nvPr/>
        </p:nvSpPr>
        <p:spPr bwMode="auto">
          <a:xfrm>
            <a:off x="2097088" y="4487863"/>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2" name="Freeform 964">
            <a:extLst>
              <a:ext uri="{FF2B5EF4-FFF2-40B4-BE49-F238E27FC236}">
                <a16:creationId xmlns:a16="http://schemas.microsoft.com/office/drawing/2014/main" id="{769E64B2-C76B-1D44-AD78-34B67625006B}"/>
              </a:ext>
            </a:extLst>
          </p:cNvPr>
          <p:cNvSpPr>
            <a:spLocks/>
          </p:cNvSpPr>
          <p:nvPr/>
        </p:nvSpPr>
        <p:spPr bwMode="auto">
          <a:xfrm>
            <a:off x="2100263" y="4489450"/>
            <a:ext cx="146050" cy="250825"/>
          </a:xfrm>
          <a:custGeom>
            <a:avLst/>
            <a:gdLst>
              <a:gd name="T0" fmla="*/ 0 w 277"/>
              <a:gd name="T1" fmla="*/ 248708 h 474"/>
              <a:gd name="T2" fmla="*/ 142886 w 277"/>
              <a:gd name="T3" fmla="*/ 0 h 474"/>
              <a:gd name="T4" fmla="*/ 146050 w 277"/>
              <a:gd name="T5" fmla="*/ 2117 h 474"/>
              <a:gd name="T6" fmla="*/ 2109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3" name="Freeform 965">
            <a:extLst>
              <a:ext uri="{FF2B5EF4-FFF2-40B4-BE49-F238E27FC236}">
                <a16:creationId xmlns:a16="http://schemas.microsoft.com/office/drawing/2014/main" id="{39445161-019D-5C42-917C-C3343B199AEB}"/>
              </a:ext>
            </a:extLst>
          </p:cNvPr>
          <p:cNvSpPr>
            <a:spLocks/>
          </p:cNvSpPr>
          <p:nvPr/>
        </p:nvSpPr>
        <p:spPr bwMode="auto">
          <a:xfrm>
            <a:off x="2101850" y="4491038"/>
            <a:ext cx="146050" cy="249237"/>
          </a:xfrm>
          <a:custGeom>
            <a:avLst/>
            <a:gdLst>
              <a:gd name="T0" fmla="*/ 0 w 277"/>
              <a:gd name="T1" fmla="*/ 248181 h 472"/>
              <a:gd name="T2" fmla="*/ 143941 w 277"/>
              <a:gd name="T3" fmla="*/ 0 h 472"/>
              <a:gd name="T4" fmla="*/ 146050 w 277"/>
              <a:gd name="T5" fmla="*/ 1056 h 472"/>
              <a:gd name="T6" fmla="*/ 3164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4" name="Freeform 966">
            <a:extLst>
              <a:ext uri="{FF2B5EF4-FFF2-40B4-BE49-F238E27FC236}">
                <a16:creationId xmlns:a16="http://schemas.microsoft.com/office/drawing/2014/main" id="{D65762AD-7332-8143-A532-52F63920D9BC}"/>
              </a:ext>
            </a:extLst>
          </p:cNvPr>
          <p:cNvSpPr>
            <a:spLocks/>
          </p:cNvSpPr>
          <p:nvPr/>
        </p:nvSpPr>
        <p:spPr bwMode="auto">
          <a:xfrm>
            <a:off x="2105025" y="4492625"/>
            <a:ext cx="146050" cy="250825"/>
          </a:xfrm>
          <a:custGeom>
            <a:avLst/>
            <a:gdLst>
              <a:gd name="T0" fmla="*/ 0 w 276"/>
              <a:gd name="T1" fmla="*/ 248708 h 474"/>
              <a:gd name="T2" fmla="*/ 143404 w 276"/>
              <a:gd name="T3" fmla="*/ 0 h 474"/>
              <a:gd name="T4" fmla="*/ 146050 w 276"/>
              <a:gd name="T5" fmla="*/ 2117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5" name="Freeform 967">
            <a:extLst>
              <a:ext uri="{FF2B5EF4-FFF2-40B4-BE49-F238E27FC236}">
                <a16:creationId xmlns:a16="http://schemas.microsoft.com/office/drawing/2014/main" id="{2E5D2F06-08C6-F241-B0DC-6E2752010102}"/>
              </a:ext>
            </a:extLst>
          </p:cNvPr>
          <p:cNvSpPr>
            <a:spLocks/>
          </p:cNvSpPr>
          <p:nvPr/>
        </p:nvSpPr>
        <p:spPr bwMode="auto">
          <a:xfrm>
            <a:off x="2108200" y="4494213"/>
            <a:ext cx="146050" cy="249237"/>
          </a:xfrm>
          <a:custGeom>
            <a:avLst/>
            <a:gdLst>
              <a:gd name="T0" fmla="*/ 0 w 277"/>
              <a:gd name="T1" fmla="*/ 248181 h 472"/>
              <a:gd name="T2" fmla="*/ 142886 w 277"/>
              <a:gd name="T3" fmla="*/ 0 h 472"/>
              <a:gd name="T4" fmla="*/ 146050 w 277"/>
              <a:gd name="T5" fmla="*/ 1056 h 472"/>
              <a:gd name="T6" fmla="*/ 2636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6" name="Freeform 968">
            <a:extLst>
              <a:ext uri="{FF2B5EF4-FFF2-40B4-BE49-F238E27FC236}">
                <a16:creationId xmlns:a16="http://schemas.microsoft.com/office/drawing/2014/main" id="{770401B5-35E9-D14B-87DF-60BCE1E3E55A}"/>
              </a:ext>
            </a:extLst>
          </p:cNvPr>
          <p:cNvSpPr>
            <a:spLocks/>
          </p:cNvSpPr>
          <p:nvPr/>
        </p:nvSpPr>
        <p:spPr bwMode="auto">
          <a:xfrm>
            <a:off x="2109788" y="4495800"/>
            <a:ext cx="147637" cy="250825"/>
          </a:xfrm>
          <a:custGeom>
            <a:avLst/>
            <a:gdLst>
              <a:gd name="T0" fmla="*/ 0 w 277"/>
              <a:gd name="T1" fmla="*/ 248708 h 474"/>
              <a:gd name="T2" fmla="*/ 144972 w 277"/>
              <a:gd name="T3" fmla="*/ 0 h 474"/>
              <a:gd name="T4" fmla="*/ 147637 w 277"/>
              <a:gd name="T5" fmla="*/ 1588 h 474"/>
              <a:gd name="T6" fmla="*/ 3198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7" name="Freeform 969">
            <a:extLst>
              <a:ext uri="{FF2B5EF4-FFF2-40B4-BE49-F238E27FC236}">
                <a16:creationId xmlns:a16="http://schemas.microsoft.com/office/drawing/2014/main" id="{315EA510-72E7-A54E-B791-D86455CE1397}"/>
              </a:ext>
            </a:extLst>
          </p:cNvPr>
          <p:cNvSpPr>
            <a:spLocks/>
          </p:cNvSpPr>
          <p:nvPr/>
        </p:nvSpPr>
        <p:spPr bwMode="auto">
          <a:xfrm>
            <a:off x="1951038" y="4446588"/>
            <a:ext cx="215900" cy="204787"/>
          </a:xfrm>
          <a:custGeom>
            <a:avLst/>
            <a:gdLst>
              <a:gd name="T0" fmla="*/ 97129 w 409"/>
              <a:gd name="T1" fmla="*/ 204787 h 388"/>
              <a:gd name="T2" fmla="*/ 76014 w 409"/>
              <a:gd name="T3" fmla="*/ 200037 h 388"/>
              <a:gd name="T4" fmla="*/ 56482 w 409"/>
              <a:gd name="T5" fmla="*/ 192120 h 388"/>
              <a:gd name="T6" fmla="*/ 39063 w 409"/>
              <a:gd name="T7" fmla="*/ 181564 h 388"/>
              <a:gd name="T8" fmla="*/ 24810 w 409"/>
              <a:gd name="T9" fmla="*/ 167313 h 388"/>
              <a:gd name="T10" fmla="*/ 13197 w 409"/>
              <a:gd name="T11" fmla="*/ 150951 h 388"/>
              <a:gd name="T12" fmla="*/ 4751 w 409"/>
              <a:gd name="T13" fmla="*/ 133006 h 388"/>
              <a:gd name="T14" fmla="*/ 528 w 409"/>
              <a:gd name="T15" fmla="*/ 112422 h 388"/>
              <a:gd name="T16" fmla="*/ 528 w 409"/>
              <a:gd name="T17" fmla="*/ 91837 h 388"/>
              <a:gd name="T18" fmla="*/ 4751 w 409"/>
              <a:gd name="T19" fmla="*/ 72309 h 388"/>
              <a:gd name="T20" fmla="*/ 13197 w 409"/>
              <a:gd name="T21" fmla="*/ 53308 h 388"/>
              <a:gd name="T22" fmla="*/ 24810 w 409"/>
              <a:gd name="T23" fmla="*/ 37474 h 388"/>
              <a:gd name="T24" fmla="*/ 39063 w 409"/>
              <a:gd name="T25" fmla="*/ 23751 h 388"/>
              <a:gd name="T26" fmla="*/ 56482 w 409"/>
              <a:gd name="T27" fmla="*/ 12139 h 388"/>
              <a:gd name="T28" fmla="*/ 76014 w 409"/>
              <a:gd name="T29" fmla="*/ 4222 h 388"/>
              <a:gd name="T30" fmla="*/ 97129 w 409"/>
              <a:gd name="T31" fmla="*/ 528 h 388"/>
              <a:gd name="T32" fmla="*/ 118771 w 409"/>
              <a:gd name="T33" fmla="*/ 528 h 388"/>
              <a:gd name="T34" fmla="*/ 139886 w 409"/>
              <a:gd name="T35" fmla="*/ 4222 h 388"/>
              <a:gd name="T36" fmla="*/ 159418 w 409"/>
              <a:gd name="T37" fmla="*/ 12139 h 388"/>
              <a:gd name="T38" fmla="*/ 176837 w 409"/>
              <a:gd name="T39" fmla="*/ 23751 h 388"/>
              <a:gd name="T40" fmla="*/ 191618 w 409"/>
              <a:gd name="T41" fmla="*/ 37474 h 388"/>
              <a:gd name="T42" fmla="*/ 202703 w 409"/>
              <a:gd name="T43" fmla="*/ 53308 h 388"/>
              <a:gd name="T44" fmla="*/ 211677 w 409"/>
              <a:gd name="T45" fmla="*/ 72309 h 388"/>
              <a:gd name="T46" fmla="*/ 215372 w 409"/>
              <a:gd name="T47" fmla="*/ 91837 h 388"/>
              <a:gd name="T48" fmla="*/ 215372 w 409"/>
              <a:gd name="T49" fmla="*/ 112422 h 388"/>
              <a:gd name="T50" fmla="*/ 211677 w 409"/>
              <a:gd name="T51" fmla="*/ 133006 h 388"/>
              <a:gd name="T52" fmla="*/ 202703 w 409"/>
              <a:gd name="T53" fmla="*/ 150951 h 388"/>
              <a:gd name="T54" fmla="*/ 191618 w 409"/>
              <a:gd name="T55" fmla="*/ 167313 h 388"/>
              <a:gd name="T56" fmla="*/ 176837 w 409"/>
              <a:gd name="T57" fmla="*/ 181564 h 388"/>
              <a:gd name="T58" fmla="*/ 159418 w 409"/>
              <a:gd name="T59" fmla="*/ 192120 h 388"/>
              <a:gd name="T60" fmla="*/ 139886 w 409"/>
              <a:gd name="T61" fmla="*/ 200037 h 388"/>
              <a:gd name="T62" fmla="*/ 118771 w 409"/>
              <a:gd name="T63" fmla="*/ 204787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8">
                <a:moveTo>
                  <a:pt x="205" y="388"/>
                </a:moveTo>
                <a:lnTo>
                  <a:pt x="184" y="388"/>
                </a:lnTo>
                <a:lnTo>
                  <a:pt x="164" y="384"/>
                </a:lnTo>
                <a:lnTo>
                  <a:pt x="144" y="379"/>
                </a:lnTo>
                <a:lnTo>
                  <a:pt x="125" y="372"/>
                </a:lnTo>
                <a:lnTo>
                  <a:pt x="107" y="364"/>
                </a:lnTo>
                <a:lnTo>
                  <a:pt x="91" y="355"/>
                </a:lnTo>
                <a:lnTo>
                  <a:pt x="74" y="344"/>
                </a:lnTo>
                <a:lnTo>
                  <a:pt x="60" y="331"/>
                </a:lnTo>
                <a:lnTo>
                  <a:pt x="47" y="317"/>
                </a:lnTo>
                <a:lnTo>
                  <a:pt x="35" y="303"/>
                </a:lnTo>
                <a:lnTo>
                  <a:pt x="25" y="286"/>
                </a:lnTo>
                <a:lnTo>
                  <a:pt x="17" y="270"/>
                </a:lnTo>
                <a:lnTo>
                  <a:pt x="9" y="252"/>
                </a:lnTo>
                <a:lnTo>
                  <a:pt x="4" y="233"/>
                </a:lnTo>
                <a:lnTo>
                  <a:pt x="1" y="213"/>
                </a:lnTo>
                <a:lnTo>
                  <a:pt x="0" y="194"/>
                </a:lnTo>
                <a:lnTo>
                  <a:pt x="1" y="174"/>
                </a:lnTo>
                <a:lnTo>
                  <a:pt x="4" y="154"/>
                </a:lnTo>
                <a:lnTo>
                  <a:pt x="9" y="137"/>
                </a:lnTo>
                <a:lnTo>
                  <a:pt x="17" y="119"/>
                </a:lnTo>
                <a:lnTo>
                  <a:pt x="25" y="101"/>
                </a:lnTo>
                <a:lnTo>
                  <a:pt x="35" y="86"/>
                </a:lnTo>
                <a:lnTo>
                  <a:pt x="47" y="71"/>
                </a:lnTo>
                <a:lnTo>
                  <a:pt x="60" y="56"/>
                </a:lnTo>
                <a:lnTo>
                  <a:pt x="74" y="45"/>
                </a:lnTo>
                <a:lnTo>
                  <a:pt x="91" y="33"/>
                </a:lnTo>
                <a:lnTo>
                  <a:pt x="107" y="23"/>
                </a:lnTo>
                <a:lnTo>
                  <a:pt x="125" y="15"/>
                </a:lnTo>
                <a:lnTo>
                  <a:pt x="144" y="8"/>
                </a:lnTo>
                <a:lnTo>
                  <a:pt x="164" y="3"/>
                </a:lnTo>
                <a:lnTo>
                  <a:pt x="184" y="1"/>
                </a:lnTo>
                <a:lnTo>
                  <a:pt x="205" y="0"/>
                </a:lnTo>
                <a:lnTo>
                  <a:pt x="225" y="1"/>
                </a:lnTo>
                <a:lnTo>
                  <a:pt x="246" y="3"/>
                </a:lnTo>
                <a:lnTo>
                  <a:pt x="265" y="8"/>
                </a:lnTo>
                <a:lnTo>
                  <a:pt x="284" y="15"/>
                </a:lnTo>
                <a:lnTo>
                  <a:pt x="302" y="23"/>
                </a:lnTo>
                <a:lnTo>
                  <a:pt x="319" y="33"/>
                </a:lnTo>
                <a:lnTo>
                  <a:pt x="335" y="45"/>
                </a:lnTo>
                <a:lnTo>
                  <a:pt x="349" y="56"/>
                </a:lnTo>
                <a:lnTo>
                  <a:pt x="363" y="71"/>
                </a:lnTo>
                <a:lnTo>
                  <a:pt x="375" y="86"/>
                </a:lnTo>
                <a:lnTo>
                  <a:pt x="384" y="101"/>
                </a:lnTo>
                <a:lnTo>
                  <a:pt x="394" y="119"/>
                </a:lnTo>
                <a:lnTo>
                  <a:pt x="401" y="137"/>
                </a:lnTo>
                <a:lnTo>
                  <a:pt x="405" y="154"/>
                </a:lnTo>
                <a:lnTo>
                  <a:pt x="408" y="174"/>
                </a:lnTo>
                <a:lnTo>
                  <a:pt x="409" y="194"/>
                </a:lnTo>
                <a:lnTo>
                  <a:pt x="408" y="213"/>
                </a:lnTo>
                <a:lnTo>
                  <a:pt x="405" y="233"/>
                </a:lnTo>
                <a:lnTo>
                  <a:pt x="401" y="252"/>
                </a:lnTo>
                <a:lnTo>
                  <a:pt x="394" y="270"/>
                </a:lnTo>
                <a:lnTo>
                  <a:pt x="384" y="286"/>
                </a:lnTo>
                <a:lnTo>
                  <a:pt x="375" y="303"/>
                </a:lnTo>
                <a:lnTo>
                  <a:pt x="363" y="317"/>
                </a:lnTo>
                <a:lnTo>
                  <a:pt x="349" y="331"/>
                </a:lnTo>
                <a:lnTo>
                  <a:pt x="335" y="344"/>
                </a:lnTo>
                <a:lnTo>
                  <a:pt x="319" y="355"/>
                </a:lnTo>
                <a:lnTo>
                  <a:pt x="302" y="364"/>
                </a:lnTo>
                <a:lnTo>
                  <a:pt x="284" y="372"/>
                </a:lnTo>
                <a:lnTo>
                  <a:pt x="265" y="379"/>
                </a:lnTo>
                <a:lnTo>
                  <a:pt x="246" y="384"/>
                </a:lnTo>
                <a:lnTo>
                  <a:pt x="225" y="388"/>
                </a:lnTo>
                <a:lnTo>
                  <a:pt x="205" y="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8" name="Freeform 970">
            <a:extLst>
              <a:ext uri="{FF2B5EF4-FFF2-40B4-BE49-F238E27FC236}">
                <a16:creationId xmlns:a16="http://schemas.microsoft.com/office/drawing/2014/main" id="{4A885E76-0B3B-F14E-953A-27F2FE10E2A1}"/>
              </a:ext>
            </a:extLst>
          </p:cNvPr>
          <p:cNvSpPr>
            <a:spLocks/>
          </p:cNvSpPr>
          <p:nvPr/>
        </p:nvSpPr>
        <p:spPr bwMode="auto">
          <a:xfrm>
            <a:off x="1860550" y="4351338"/>
            <a:ext cx="144463" cy="249237"/>
          </a:xfrm>
          <a:custGeom>
            <a:avLst/>
            <a:gdLst>
              <a:gd name="T0" fmla="*/ 0 w 273"/>
              <a:gd name="T1" fmla="*/ 249237 h 470"/>
              <a:gd name="T2" fmla="*/ 144463 w 273"/>
              <a:gd name="T3" fmla="*/ 0 h 470"/>
              <a:gd name="T4" fmla="*/ 144463 w 273"/>
              <a:gd name="T5" fmla="*/ 0 h 470"/>
              <a:gd name="T6" fmla="*/ 0 w 273"/>
              <a:gd name="T7" fmla="*/ 249237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0">
                <a:moveTo>
                  <a:pt x="0" y="470"/>
                </a:moveTo>
                <a:lnTo>
                  <a:pt x="273" y="0"/>
                </a:lnTo>
                <a:lnTo>
                  <a:pt x="0" y="470"/>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79" name="Freeform 971">
            <a:extLst>
              <a:ext uri="{FF2B5EF4-FFF2-40B4-BE49-F238E27FC236}">
                <a16:creationId xmlns:a16="http://schemas.microsoft.com/office/drawing/2014/main" id="{B9C279C8-BE35-9645-9556-01410CB47329}"/>
              </a:ext>
            </a:extLst>
          </p:cNvPr>
          <p:cNvSpPr>
            <a:spLocks/>
          </p:cNvSpPr>
          <p:nvPr/>
        </p:nvSpPr>
        <p:spPr bwMode="auto">
          <a:xfrm>
            <a:off x="1860550" y="4351338"/>
            <a:ext cx="146050" cy="250825"/>
          </a:xfrm>
          <a:custGeom>
            <a:avLst/>
            <a:gdLst>
              <a:gd name="T0" fmla="*/ 0 w 277"/>
              <a:gd name="T1" fmla="*/ 249234 h 473"/>
              <a:gd name="T2" fmla="*/ 143941 w 277"/>
              <a:gd name="T3" fmla="*/ 0 h 473"/>
              <a:gd name="T4" fmla="*/ 146050 w 277"/>
              <a:gd name="T5" fmla="*/ 1591 h 473"/>
              <a:gd name="T6" fmla="*/ 3164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0" name="Freeform 972">
            <a:extLst>
              <a:ext uri="{FF2B5EF4-FFF2-40B4-BE49-F238E27FC236}">
                <a16:creationId xmlns:a16="http://schemas.microsoft.com/office/drawing/2014/main" id="{75D6BE37-8EBC-A646-91C9-447087D27508}"/>
              </a:ext>
            </a:extLst>
          </p:cNvPr>
          <p:cNvSpPr>
            <a:spLocks/>
          </p:cNvSpPr>
          <p:nvPr/>
        </p:nvSpPr>
        <p:spPr bwMode="auto">
          <a:xfrm>
            <a:off x="1863725" y="4352925"/>
            <a:ext cx="146050" cy="250825"/>
          </a:xfrm>
          <a:custGeom>
            <a:avLst/>
            <a:gdLst>
              <a:gd name="T0" fmla="*/ 0 w 276"/>
              <a:gd name="T1" fmla="*/ 249234 h 473"/>
              <a:gd name="T2" fmla="*/ 143404 w 276"/>
              <a:gd name="T3" fmla="*/ 0 h 473"/>
              <a:gd name="T4" fmla="*/ 146050 w 276"/>
              <a:gd name="T5" fmla="*/ 1591 h 473"/>
              <a:gd name="T6" fmla="*/ 2646 w 276"/>
              <a:gd name="T7" fmla="*/ 250825 h 473"/>
              <a:gd name="T8" fmla="*/ 0 w 276"/>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1" name="Freeform 973">
            <a:extLst>
              <a:ext uri="{FF2B5EF4-FFF2-40B4-BE49-F238E27FC236}">
                <a16:creationId xmlns:a16="http://schemas.microsoft.com/office/drawing/2014/main" id="{A7F066FE-33B7-4846-A5B2-C8A1A5429D11}"/>
              </a:ext>
            </a:extLst>
          </p:cNvPr>
          <p:cNvSpPr>
            <a:spLocks/>
          </p:cNvSpPr>
          <p:nvPr/>
        </p:nvSpPr>
        <p:spPr bwMode="auto">
          <a:xfrm>
            <a:off x="1866900" y="4354513"/>
            <a:ext cx="146050" cy="250825"/>
          </a:xfrm>
          <a:custGeom>
            <a:avLst/>
            <a:gdLst>
              <a:gd name="T0" fmla="*/ 0 w 277"/>
              <a:gd name="T1" fmla="*/ 249234 h 473"/>
              <a:gd name="T2" fmla="*/ 142886 w 277"/>
              <a:gd name="T3" fmla="*/ 0 h 473"/>
              <a:gd name="T4" fmla="*/ 146050 w 277"/>
              <a:gd name="T5" fmla="*/ 1591 h 473"/>
              <a:gd name="T6" fmla="*/ 2636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2" name="Freeform 974">
            <a:extLst>
              <a:ext uri="{FF2B5EF4-FFF2-40B4-BE49-F238E27FC236}">
                <a16:creationId xmlns:a16="http://schemas.microsoft.com/office/drawing/2014/main" id="{A6C08734-AE06-BF4D-B6F5-DA79809568D9}"/>
              </a:ext>
            </a:extLst>
          </p:cNvPr>
          <p:cNvSpPr>
            <a:spLocks/>
          </p:cNvSpPr>
          <p:nvPr/>
        </p:nvSpPr>
        <p:spPr bwMode="auto">
          <a:xfrm>
            <a:off x="1868488" y="4356100"/>
            <a:ext cx="147637" cy="250825"/>
          </a:xfrm>
          <a:custGeom>
            <a:avLst/>
            <a:gdLst>
              <a:gd name="T0" fmla="*/ 0 w 277"/>
              <a:gd name="T1" fmla="*/ 249234 h 473"/>
              <a:gd name="T2" fmla="*/ 144972 w 277"/>
              <a:gd name="T3" fmla="*/ 0 h 473"/>
              <a:gd name="T4" fmla="*/ 147637 w 277"/>
              <a:gd name="T5" fmla="*/ 1061 h 473"/>
              <a:gd name="T6" fmla="*/ 3198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3" name="Freeform 975">
            <a:extLst>
              <a:ext uri="{FF2B5EF4-FFF2-40B4-BE49-F238E27FC236}">
                <a16:creationId xmlns:a16="http://schemas.microsoft.com/office/drawing/2014/main" id="{EDCA6981-C842-9048-8A9D-B95199AC661B}"/>
              </a:ext>
            </a:extLst>
          </p:cNvPr>
          <p:cNvSpPr>
            <a:spLocks/>
          </p:cNvSpPr>
          <p:nvPr/>
        </p:nvSpPr>
        <p:spPr bwMode="auto">
          <a:xfrm>
            <a:off x="1871663" y="4357688"/>
            <a:ext cx="146050" cy="250825"/>
          </a:xfrm>
          <a:custGeom>
            <a:avLst/>
            <a:gdLst>
              <a:gd name="T0" fmla="*/ 0 w 275"/>
              <a:gd name="T1" fmla="*/ 249237 h 474"/>
              <a:gd name="T2" fmla="*/ 143926 w 275"/>
              <a:gd name="T3" fmla="*/ 0 h 474"/>
              <a:gd name="T4" fmla="*/ 146050 w 275"/>
              <a:gd name="T5" fmla="*/ 2117 h 474"/>
              <a:gd name="T6" fmla="*/ 2124 w 275"/>
              <a:gd name="T7" fmla="*/ 250825 h 474"/>
              <a:gd name="T8" fmla="*/ 0 w 275"/>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1"/>
                </a:moveTo>
                <a:lnTo>
                  <a:pt x="271" y="0"/>
                </a:lnTo>
                <a:lnTo>
                  <a:pt x="275" y="4"/>
                </a:lnTo>
                <a:lnTo>
                  <a:pt x="4" y="474"/>
                </a:lnTo>
                <a:lnTo>
                  <a:pt x="0" y="471"/>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4" name="Freeform 976">
            <a:extLst>
              <a:ext uri="{FF2B5EF4-FFF2-40B4-BE49-F238E27FC236}">
                <a16:creationId xmlns:a16="http://schemas.microsoft.com/office/drawing/2014/main" id="{1F2ECB34-DBDD-C54F-B5FE-D855B7A319C2}"/>
              </a:ext>
            </a:extLst>
          </p:cNvPr>
          <p:cNvSpPr>
            <a:spLocks/>
          </p:cNvSpPr>
          <p:nvPr/>
        </p:nvSpPr>
        <p:spPr bwMode="auto">
          <a:xfrm>
            <a:off x="1874838" y="4359275"/>
            <a:ext cx="146050" cy="250825"/>
          </a:xfrm>
          <a:custGeom>
            <a:avLst/>
            <a:gdLst>
              <a:gd name="T0" fmla="*/ 0 w 277"/>
              <a:gd name="T1" fmla="*/ 249234 h 473"/>
              <a:gd name="T2" fmla="*/ 142886 w 277"/>
              <a:gd name="T3" fmla="*/ 0 h 473"/>
              <a:gd name="T4" fmla="*/ 146050 w 277"/>
              <a:gd name="T5" fmla="*/ 1061 h 473"/>
              <a:gd name="T6" fmla="*/ 2636 w 277"/>
              <a:gd name="T7" fmla="*/ 250825 h 473"/>
              <a:gd name="T8" fmla="*/ 0 w 277"/>
              <a:gd name="T9" fmla="*/ 24923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5" name="Freeform 977">
            <a:extLst>
              <a:ext uri="{FF2B5EF4-FFF2-40B4-BE49-F238E27FC236}">
                <a16:creationId xmlns:a16="http://schemas.microsoft.com/office/drawing/2014/main" id="{1A9ABB30-1E6A-8341-89E2-CD44B2FD3257}"/>
              </a:ext>
            </a:extLst>
          </p:cNvPr>
          <p:cNvSpPr>
            <a:spLocks/>
          </p:cNvSpPr>
          <p:nvPr/>
        </p:nvSpPr>
        <p:spPr bwMode="auto">
          <a:xfrm>
            <a:off x="1876425" y="4360863"/>
            <a:ext cx="147638" cy="250825"/>
          </a:xfrm>
          <a:custGeom>
            <a:avLst/>
            <a:gdLst>
              <a:gd name="T0" fmla="*/ 0 w 277"/>
              <a:gd name="T1" fmla="*/ 249237 h 474"/>
              <a:gd name="T2" fmla="*/ 144973 w 277"/>
              <a:gd name="T3" fmla="*/ 0 h 474"/>
              <a:gd name="T4" fmla="*/ 147638 w 277"/>
              <a:gd name="T5" fmla="*/ 2117 h 474"/>
              <a:gd name="T6" fmla="*/ 3198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6" name="Freeform 978">
            <a:extLst>
              <a:ext uri="{FF2B5EF4-FFF2-40B4-BE49-F238E27FC236}">
                <a16:creationId xmlns:a16="http://schemas.microsoft.com/office/drawing/2014/main" id="{0E2147DB-53F2-344D-A6D9-AAE8E686A7BA}"/>
              </a:ext>
            </a:extLst>
          </p:cNvPr>
          <p:cNvSpPr>
            <a:spLocks/>
          </p:cNvSpPr>
          <p:nvPr/>
        </p:nvSpPr>
        <p:spPr bwMode="auto">
          <a:xfrm>
            <a:off x="1879600" y="4362450"/>
            <a:ext cx="146050" cy="249238"/>
          </a:xfrm>
          <a:custGeom>
            <a:avLst/>
            <a:gdLst>
              <a:gd name="T0" fmla="*/ 0 w 276"/>
              <a:gd name="T1" fmla="*/ 248182 h 472"/>
              <a:gd name="T2" fmla="*/ 143404 w 276"/>
              <a:gd name="T3" fmla="*/ 0 h 472"/>
              <a:gd name="T4" fmla="*/ 146050 w 276"/>
              <a:gd name="T5" fmla="*/ 1056 h 472"/>
              <a:gd name="T6" fmla="*/ 2646 w 276"/>
              <a:gd name="T7" fmla="*/ 249238 h 472"/>
              <a:gd name="T8" fmla="*/ 0 w 276"/>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7" name="Freeform 979">
            <a:extLst>
              <a:ext uri="{FF2B5EF4-FFF2-40B4-BE49-F238E27FC236}">
                <a16:creationId xmlns:a16="http://schemas.microsoft.com/office/drawing/2014/main" id="{D19F307E-38B0-7D40-8C69-65E7EFDC670E}"/>
              </a:ext>
            </a:extLst>
          </p:cNvPr>
          <p:cNvSpPr>
            <a:spLocks/>
          </p:cNvSpPr>
          <p:nvPr/>
        </p:nvSpPr>
        <p:spPr bwMode="auto">
          <a:xfrm>
            <a:off x="1882775" y="4364038"/>
            <a:ext cx="146050" cy="250825"/>
          </a:xfrm>
          <a:custGeom>
            <a:avLst/>
            <a:gdLst>
              <a:gd name="T0" fmla="*/ 0 w 277"/>
              <a:gd name="T1" fmla="*/ 248708 h 474"/>
              <a:gd name="T2" fmla="*/ 142886 w 277"/>
              <a:gd name="T3" fmla="*/ 0 h 474"/>
              <a:gd name="T4" fmla="*/ 146050 w 277"/>
              <a:gd name="T5" fmla="*/ 2117 h 474"/>
              <a:gd name="T6" fmla="*/ 2109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8" name="Freeform 980">
            <a:extLst>
              <a:ext uri="{FF2B5EF4-FFF2-40B4-BE49-F238E27FC236}">
                <a16:creationId xmlns:a16="http://schemas.microsoft.com/office/drawing/2014/main" id="{76CE000E-FF1C-314F-B2A8-D6AAEC05ED80}"/>
              </a:ext>
            </a:extLst>
          </p:cNvPr>
          <p:cNvSpPr>
            <a:spLocks/>
          </p:cNvSpPr>
          <p:nvPr/>
        </p:nvSpPr>
        <p:spPr bwMode="auto">
          <a:xfrm>
            <a:off x="1884363" y="4365625"/>
            <a:ext cx="147637" cy="249238"/>
          </a:xfrm>
          <a:custGeom>
            <a:avLst/>
            <a:gdLst>
              <a:gd name="T0" fmla="*/ 0 w 277"/>
              <a:gd name="T1" fmla="*/ 248182 h 472"/>
              <a:gd name="T2" fmla="*/ 145505 w 277"/>
              <a:gd name="T3" fmla="*/ 0 h 472"/>
              <a:gd name="T4" fmla="*/ 147637 w 277"/>
              <a:gd name="T5" fmla="*/ 1056 h 472"/>
              <a:gd name="T6" fmla="*/ 3198 w 277"/>
              <a:gd name="T7" fmla="*/ 249238 h 472"/>
              <a:gd name="T8" fmla="*/ 0 w 277"/>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89" name="Freeform 981">
            <a:extLst>
              <a:ext uri="{FF2B5EF4-FFF2-40B4-BE49-F238E27FC236}">
                <a16:creationId xmlns:a16="http://schemas.microsoft.com/office/drawing/2014/main" id="{70DA40E5-91BC-4E49-8F15-996B43235E0C}"/>
              </a:ext>
            </a:extLst>
          </p:cNvPr>
          <p:cNvSpPr>
            <a:spLocks/>
          </p:cNvSpPr>
          <p:nvPr/>
        </p:nvSpPr>
        <p:spPr bwMode="auto">
          <a:xfrm>
            <a:off x="1887538" y="4367213"/>
            <a:ext cx="146050" cy="250825"/>
          </a:xfrm>
          <a:custGeom>
            <a:avLst/>
            <a:gdLst>
              <a:gd name="T0" fmla="*/ 0 w 276"/>
              <a:gd name="T1" fmla="*/ 248708 h 474"/>
              <a:gd name="T2" fmla="*/ 143404 w 276"/>
              <a:gd name="T3" fmla="*/ 0 h 474"/>
              <a:gd name="T4" fmla="*/ 146050 w 276"/>
              <a:gd name="T5" fmla="*/ 2117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0" name="Freeform 982">
            <a:extLst>
              <a:ext uri="{FF2B5EF4-FFF2-40B4-BE49-F238E27FC236}">
                <a16:creationId xmlns:a16="http://schemas.microsoft.com/office/drawing/2014/main" id="{1304DAC1-ED89-6144-99CC-9E950015023B}"/>
              </a:ext>
            </a:extLst>
          </p:cNvPr>
          <p:cNvSpPr>
            <a:spLocks/>
          </p:cNvSpPr>
          <p:nvPr/>
        </p:nvSpPr>
        <p:spPr bwMode="auto">
          <a:xfrm>
            <a:off x="1890713" y="4368800"/>
            <a:ext cx="146050" cy="249238"/>
          </a:xfrm>
          <a:custGeom>
            <a:avLst/>
            <a:gdLst>
              <a:gd name="T0" fmla="*/ 0 w 277"/>
              <a:gd name="T1" fmla="*/ 248182 h 472"/>
              <a:gd name="T2" fmla="*/ 142886 w 277"/>
              <a:gd name="T3" fmla="*/ 0 h 472"/>
              <a:gd name="T4" fmla="*/ 146050 w 277"/>
              <a:gd name="T5" fmla="*/ 1584 h 472"/>
              <a:gd name="T6" fmla="*/ 2636 w 277"/>
              <a:gd name="T7" fmla="*/ 249238 h 472"/>
              <a:gd name="T8" fmla="*/ 0 w 277"/>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3"/>
                </a:lnTo>
                <a:lnTo>
                  <a:pt x="5" y="472"/>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1" name="Freeform 983">
            <a:extLst>
              <a:ext uri="{FF2B5EF4-FFF2-40B4-BE49-F238E27FC236}">
                <a16:creationId xmlns:a16="http://schemas.microsoft.com/office/drawing/2014/main" id="{3323EFE3-345D-8C40-B2C5-A8B2AF86A0CA}"/>
              </a:ext>
            </a:extLst>
          </p:cNvPr>
          <p:cNvSpPr>
            <a:spLocks/>
          </p:cNvSpPr>
          <p:nvPr/>
        </p:nvSpPr>
        <p:spPr bwMode="auto">
          <a:xfrm>
            <a:off x="1893888" y="4370388"/>
            <a:ext cx="146050" cy="250825"/>
          </a:xfrm>
          <a:custGeom>
            <a:avLst/>
            <a:gdLst>
              <a:gd name="T0" fmla="*/ 0 w 277"/>
              <a:gd name="T1" fmla="*/ 248704 h 473"/>
              <a:gd name="T2" fmla="*/ 143414 w 277"/>
              <a:gd name="T3" fmla="*/ 0 h 473"/>
              <a:gd name="T4" fmla="*/ 146050 w 277"/>
              <a:gd name="T5" fmla="*/ 1591 h 473"/>
              <a:gd name="T6" fmla="*/ 3164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3"/>
                </a:lnTo>
                <a:lnTo>
                  <a:pt x="6" y="473"/>
                </a:lnTo>
                <a:lnTo>
                  <a:pt x="0" y="469"/>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2" name="Freeform 984">
            <a:extLst>
              <a:ext uri="{FF2B5EF4-FFF2-40B4-BE49-F238E27FC236}">
                <a16:creationId xmlns:a16="http://schemas.microsoft.com/office/drawing/2014/main" id="{937A1F41-57B8-774A-B56A-F4E45A4B69FB}"/>
              </a:ext>
            </a:extLst>
          </p:cNvPr>
          <p:cNvSpPr>
            <a:spLocks/>
          </p:cNvSpPr>
          <p:nvPr/>
        </p:nvSpPr>
        <p:spPr bwMode="auto">
          <a:xfrm>
            <a:off x="1897063" y="4371975"/>
            <a:ext cx="144462" cy="249238"/>
          </a:xfrm>
          <a:custGeom>
            <a:avLst/>
            <a:gdLst>
              <a:gd name="T0" fmla="*/ 0 w 275"/>
              <a:gd name="T1" fmla="*/ 248182 h 472"/>
              <a:gd name="T2" fmla="*/ 142361 w 275"/>
              <a:gd name="T3" fmla="*/ 0 h 472"/>
              <a:gd name="T4" fmla="*/ 144462 w 275"/>
              <a:gd name="T5" fmla="*/ 1584 h 472"/>
              <a:gd name="T6" fmla="*/ 2101 w 275"/>
              <a:gd name="T7" fmla="*/ 249238 h 472"/>
              <a:gd name="T8" fmla="*/ 0 w 275"/>
              <a:gd name="T9" fmla="*/ 248182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3"/>
                </a:lnTo>
                <a:lnTo>
                  <a:pt x="4" y="472"/>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3" name="Freeform 985">
            <a:extLst>
              <a:ext uri="{FF2B5EF4-FFF2-40B4-BE49-F238E27FC236}">
                <a16:creationId xmlns:a16="http://schemas.microsoft.com/office/drawing/2014/main" id="{5FA1C20A-F519-F24C-A075-E6326503F172}"/>
              </a:ext>
            </a:extLst>
          </p:cNvPr>
          <p:cNvSpPr>
            <a:spLocks/>
          </p:cNvSpPr>
          <p:nvPr/>
        </p:nvSpPr>
        <p:spPr bwMode="auto">
          <a:xfrm>
            <a:off x="1898650" y="4373563"/>
            <a:ext cx="146050" cy="250825"/>
          </a:xfrm>
          <a:custGeom>
            <a:avLst/>
            <a:gdLst>
              <a:gd name="T0" fmla="*/ 0 w 277"/>
              <a:gd name="T1" fmla="*/ 248704 h 473"/>
              <a:gd name="T2" fmla="*/ 142886 w 277"/>
              <a:gd name="T3" fmla="*/ 0 h 473"/>
              <a:gd name="T4" fmla="*/ 146050 w 277"/>
              <a:gd name="T5" fmla="*/ 1061 h 473"/>
              <a:gd name="T6" fmla="*/ 2636 w 277"/>
              <a:gd name="T7" fmla="*/ 250825 h 473"/>
              <a:gd name="T8" fmla="*/ 0 w 277"/>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2"/>
                </a:lnTo>
                <a:lnTo>
                  <a:pt x="5" y="473"/>
                </a:lnTo>
                <a:lnTo>
                  <a:pt x="0" y="469"/>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4" name="Freeform 986">
            <a:extLst>
              <a:ext uri="{FF2B5EF4-FFF2-40B4-BE49-F238E27FC236}">
                <a16:creationId xmlns:a16="http://schemas.microsoft.com/office/drawing/2014/main" id="{19159795-A949-984A-9FD6-1CCAA679182C}"/>
              </a:ext>
            </a:extLst>
          </p:cNvPr>
          <p:cNvSpPr>
            <a:spLocks/>
          </p:cNvSpPr>
          <p:nvPr/>
        </p:nvSpPr>
        <p:spPr bwMode="auto">
          <a:xfrm>
            <a:off x="1901825" y="4375150"/>
            <a:ext cx="146050" cy="249238"/>
          </a:xfrm>
          <a:custGeom>
            <a:avLst/>
            <a:gdLst>
              <a:gd name="T0" fmla="*/ 0 w 277"/>
              <a:gd name="T1" fmla="*/ 248184 h 473"/>
              <a:gd name="T2" fmla="*/ 143414 w 277"/>
              <a:gd name="T3" fmla="*/ 0 h 473"/>
              <a:gd name="T4" fmla="*/ 146050 w 277"/>
              <a:gd name="T5" fmla="*/ 2108 h 473"/>
              <a:gd name="T6" fmla="*/ 3164 w 277"/>
              <a:gd name="T7" fmla="*/ 249238 h 473"/>
              <a:gd name="T8" fmla="*/ 0 w 277"/>
              <a:gd name="T9" fmla="*/ 24818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4"/>
                </a:lnTo>
                <a:lnTo>
                  <a:pt x="6" y="473"/>
                </a:lnTo>
                <a:lnTo>
                  <a:pt x="0" y="471"/>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5" name="Freeform 987">
            <a:extLst>
              <a:ext uri="{FF2B5EF4-FFF2-40B4-BE49-F238E27FC236}">
                <a16:creationId xmlns:a16="http://schemas.microsoft.com/office/drawing/2014/main" id="{99A0F008-DC37-374F-8EE1-CFAC7F8CCE9D}"/>
              </a:ext>
            </a:extLst>
          </p:cNvPr>
          <p:cNvSpPr>
            <a:spLocks/>
          </p:cNvSpPr>
          <p:nvPr/>
        </p:nvSpPr>
        <p:spPr bwMode="auto">
          <a:xfrm>
            <a:off x="1905000" y="4376738"/>
            <a:ext cx="146050" cy="250825"/>
          </a:xfrm>
          <a:custGeom>
            <a:avLst/>
            <a:gdLst>
              <a:gd name="T0" fmla="*/ 0 w 276"/>
              <a:gd name="T1" fmla="*/ 248704 h 473"/>
              <a:gd name="T2" fmla="*/ 143404 w 276"/>
              <a:gd name="T3" fmla="*/ 0 h 473"/>
              <a:gd name="T4" fmla="*/ 146050 w 276"/>
              <a:gd name="T5" fmla="*/ 1061 h 473"/>
              <a:gd name="T6" fmla="*/ 2646 w 276"/>
              <a:gd name="T7" fmla="*/ 250825 h 473"/>
              <a:gd name="T8" fmla="*/ 0 w 276"/>
              <a:gd name="T9" fmla="*/ 24870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2"/>
                </a:lnTo>
                <a:lnTo>
                  <a:pt x="5" y="473"/>
                </a:lnTo>
                <a:lnTo>
                  <a:pt x="0" y="469"/>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6" name="Freeform 988">
            <a:extLst>
              <a:ext uri="{FF2B5EF4-FFF2-40B4-BE49-F238E27FC236}">
                <a16:creationId xmlns:a16="http://schemas.microsoft.com/office/drawing/2014/main" id="{C676821F-E6F4-4E47-9E19-A3F4AB6514FB}"/>
              </a:ext>
            </a:extLst>
          </p:cNvPr>
          <p:cNvSpPr>
            <a:spLocks/>
          </p:cNvSpPr>
          <p:nvPr/>
        </p:nvSpPr>
        <p:spPr bwMode="auto">
          <a:xfrm>
            <a:off x="1906588" y="4378325"/>
            <a:ext cx="147637" cy="249238"/>
          </a:xfrm>
          <a:custGeom>
            <a:avLst/>
            <a:gdLst>
              <a:gd name="T0" fmla="*/ 0 w 277"/>
              <a:gd name="T1" fmla="*/ 248184 h 473"/>
              <a:gd name="T2" fmla="*/ 144439 w 277"/>
              <a:gd name="T3" fmla="*/ 0 h 473"/>
              <a:gd name="T4" fmla="*/ 147637 w 277"/>
              <a:gd name="T5" fmla="*/ 2108 h 473"/>
              <a:gd name="T6" fmla="*/ 2132 w 277"/>
              <a:gd name="T7" fmla="*/ 249238 h 473"/>
              <a:gd name="T8" fmla="*/ 0 w 277"/>
              <a:gd name="T9" fmla="*/ 248184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4"/>
                </a:lnTo>
                <a:lnTo>
                  <a:pt x="4" y="473"/>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7" name="Freeform 989">
            <a:extLst>
              <a:ext uri="{FF2B5EF4-FFF2-40B4-BE49-F238E27FC236}">
                <a16:creationId xmlns:a16="http://schemas.microsoft.com/office/drawing/2014/main" id="{F900F335-2236-B34C-9C8C-47ACF58C565F}"/>
              </a:ext>
            </a:extLst>
          </p:cNvPr>
          <p:cNvSpPr>
            <a:spLocks/>
          </p:cNvSpPr>
          <p:nvPr/>
        </p:nvSpPr>
        <p:spPr bwMode="auto">
          <a:xfrm>
            <a:off x="1909763" y="4379913"/>
            <a:ext cx="146050" cy="249237"/>
          </a:xfrm>
          <a:custGeom>
            <a:avLst/>
            <a:gdLst>
              <a:gd name="T0" fmla="*/ 0 w 277"/>
              <a:gd name="T1" fmla="*/ 247653 h 472"/>
              <a:gd name="T2" fmla="*/ 143941 w 277"/>
              <a:gd name="T3" fmla="*/ 0 h 472"/>
              <a:gd name="T4" fmla="*/ 146050 w 277"/>
              <a:gd name="T5" fmla="*/ 1056 h 472"/>
              <a:gd name="T6" fmla="*/ 3164 w 277"/>
              <a:gd name="T7" fmla="*/ 249237 h 472"/>
              <a:gd name="T8" fmla="*/ 0 w 277"/>
              <a:gd name="T9" fmla="*/ 247653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3" y="0"/>
                </a:lnTo>
                <a:lnTo>
                  <a:pt x="277" y="2"/>
                </a:lnTo>
                <a:lnTo>
                  <a:pt x="6" y="472"/>
                </a:lnTo>
                <a:lnTo>
                  <a:pt x="0" y="469"/>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8" name="Freeform 990">
            <a:extLst>
              <a:ext uri="{FF2B5EF4-FFF2-40B4-BE49-F238E27FC236}">
                <a16:creationId xmlns:a16="http://schemas.microsoft.com/office/drawing/2014/main" id="{C9805FB6-0D84-0146-9CD6-ABA9D6D791B3}"/>
              </a:ext>
            </a:extLst>
          </p:cNvPr>
          <p:cNvSpPr>
            <a:spLocks/>
          </p:cNvSpPr>
          <p:nvPr/>
        </p:nvSpPr>
        <p:spPr bwMode="auto">
          <a:xfrm>
            <a:off x="1912938" y="4381500"/>
            <a:ext cx="146050" cy="249238"/>
          </a:xfrm>
          <a:custGeom>
            <a:avLst/>
            <a:gdLst>
              <a:gd name="T0" fmla="*/ 0 w 276"/>
              <a:gd name="T1" fmla="*/ 247657 h 473"/>
              <a:gd name="T2" fmla="*/ 143404 w 276"/>
              <a:gd name="T3" fmla="*/ 0 h 473"/>
              <a:gd name="T4" fmla="*/ 146050 w 276"/>
              <a:gd name="T5" fmla="*/ 2108 h 473"/>
              <a:gd name="T6" fmla="*/ 2646 w 276"/>
              <a:gd name="T7" fmla="*/ 249238 h 473"/>
              <a:gd name="T8" fmla="*/ 0 w 276"/>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4"/>
                </a:lnTo>
                <a:lnTo>
                  <a:pt x="5"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799" name="Freeform 991">
            <a:extLst>
              <a:ext uri="{FF2B5EF4-FFF2-40B4-BE49-F238E27FC236}">
                <a16:creationId xmlns:a16="http://schemas.microsoft.com/office/drawing/2014/main" id="{ABF4917A-9B9B-8D4E-B599-98ABE09AF129}"/>
              </a:ext>
            </a:extLst>
          </p:cNvPr>
          <p:cNvSpPr>
            <a:spLocks/>
          </p:cNvSpPr>
          <p:nvPr/>
        </p:nvSpPr>
        <p:spPr bwMode="auto">
          <a:xfrm>
            <a:off x="1914525" y="4383088"/>
            <a:ext cx="147638" cy="249237"/>
          </a:xfrm>
          <a:custGeom>
            <a:avLst/>
            <a:gdLst>
              <a:gd name="T0" fmla="*/ 0 w 277"/>
              <a:gd name="T1" fmla="*/ 247653 h 472"/>
              <a:gd name="T2" fmla="*/ 144440 w 277"/>
              <a:gd name="T3" fmla="*/ 0 h 472"/>
              <a:gd name="T4" fmla="*/ 147638 w 277"/>
              <a:gd name="T5" fmla="*/ 1056 h 472"/>
              <a:gd name="T6" fmla="*/ 3198 w 277"/>
              <a:gd name="T7" fmla="*/ 249237 h 472"/>
              <a:gd name="T8" fmla="*/ 0 w 277"/>
              <a:gd name="T9" fmla="*/ 247653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1" y="0"/>
                </a:lnTo>
                <a:lnTo>
                  <a:pt x="277" y="2"/>
                </a:lnTo>
                <a:lnTo>
                  <a:pt x="6" y="472"/>
                </a:lnTo>
                <a:lnTo>
                  <a:pt x="0" y="469"/>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0" name="Freeform 992">
            <a:extLst>
              <a:ext uri="{FF2B5EF4-FFF2-40B4-BE49-F238E27FC236}">
                <a16:creationId xmlns:a16="http://schemas.microsoft.com/office/drawing/2014/main" id="{9D2BBC70-1C53-D94D-A00C-8AA041DAE87F}"/>
              </a:ext>
            </a:extLst>
          </p:cNvPr>
          <p:cNvSpPr>
            <a:spLocks/>
          </p:cNvSpPr>
          <p:nvPr/>
        </p:nvSpPr>
        <p:spPr bwMode="auto">
          <a:xfrm>
            <a:off x="1917700" y="4384675"/>
            <a:ext cx="146050" cy="250825"/>
          </a:xfrm>
          <a:custGeom>
            <a:avLst/>
            <a:gdLst>
              <a:gd name="T0" fmla="*/ 0 w 276"/>
              <a:gd name="T1" fmla="*/ 248708 h 474"/>
              <a:gd name="T2" fmla="*/ 143404 w 276"/>
              <a:gd name="T3" fmla="*/ 0 h 474"/>
              <a:gd name="T4" fmla="*/ 146050 w 276"/>
              <a:gd name="T5" fmla="*/ 2117 h 474"/>
              <a:gd name="T6" fmla="*/ 2117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1" name="Freeform 993">
            <a:extLst>
              <a:ext uri="{FF2B5EF4-FFF2-40B4-BE49-F238E27FC236}">
                <a16:creationId xmlns:a16="http://schemas.microsoft.com/office/drawing/2014/main" id="{5C7228DD-118F-4A4B-A044-F8EFD6F72143}"/>
              </a:ext>
            </a:extLst>
          </p:cNvPr>
          <p:cNvSpPr>
            <a:spLocks/>
          </p:cNvSpPr>
          <p:nvPr/>
        </p:nvSpPr>
        <p:spPr bwMode="auto">
          <a:xfrm>
            <a:off x="1920875" y="4386263"/>
            <a:ext cx="146050" cy="249237"/>
          </a:xfrm>
          <a:custGeom>
            <a:avLst/>
            <a:gdLst>
              <a:gd name="T0" fmla="*/ 0 w 277"/>
              <a:gd name="T1" fmla="*/ 248181 h 472"/>
              <a:gd name="T2" fmla="*/ 143414 w 277"/>
              <a:gd name="T3" fmla="*/ 0 h 472"/>
              <a:gd name="T4" fmla="*/ 146050 w 277"/>
              <a:gd name="T5" fmla="*/ 1056 h 472"/>
              <a:gd name="T6" fmla="*/ 2636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2" name="Freeform 994">
            <a:extLst>
              <a:ext uri="{FF2B5EF4-FFF2-40B4-BE49-F238E27FC236}">
                <a16:creationId xmlns:a16="http://schemas.microsoft.com/office/drawing/2014/main" id="{FEBB05DD-DF0F-E94A-A55D-D2AB6C578BAB}"/>
              </a:ext>
            </a:extLst>
          </p:cNvPr>
          <p:cNvSpPr>
            <a:spLocks/>
          </p:cNvSpPr>
          <p:nvPr/>
        </p:nvSpPr>
        <p:spPr bwMode="auto">
          <a:xfrm>
            <a:off x="1922463" y="4387850"/>
            <a:ext cx="147637" cy="250825"/>
          </a:xfrm>
          <a:custGeom>
            <a:avLst/>
            <a:gdLst>
              <a:gd name="T0" fmla="*/ 0 w 277"/>
              <a:gd name="T1" fmla="*/ 248708 h 474"/>
              <a:gd name="T2" fmla="*/ 144972 w 277"/>
              <a:gd name="T3" fmla="*/ 0 h 474"/>
              <a:gd name="T4" fmla="*/ 147637 w 277"/>
              <a:gd name="T5" fmla="*/ 2117 h 474"/>
              <a:gd name="T6" fmla="*/ 3198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3" name="Freeform 995">
            <a:extLst>
              <a:ext uri="{FF2B5EF4-FFF2-40B4-BE49-F238E27FC236}">
                <a16:creationId xmlns:a16="http://schemas.microsoft.com/office/drawing/2014/main" id="{FA7A0699-3315-0041-9362-B3C05ACEDEF7}"/>
              </a:ext>
            </a:extLst>
          </p:cNvPr>
          <p:cNvSpPr>
            <a:spLocks/>
          </p:cNvSpPr>
          <p:nvPr/>
        </p:nvSpPr>
        <p:spPr bwMode="auto">
          <a:xfrm>
            <a:off x="1925638" y="4389438"/>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4" name="Freeform 996">
            <a:extLst>
              <a:ext uri="{FF2B5EF4-FFF2-40B4-BE49-F238E27FC236}">
                <a16:creationId xmlns:a16="http://schemas.microsoft.com/office/drawing/2014/main" id="{60C9262B-BCF1-D448-BE1F-C2C3327812F9}"/>
              </a:ext>
            </a:extLst>
          </p:cNvPr>
          <p:cNvSpPr>
            <a:spLocks/>
          </p:cNvSpPr>
          <p:nvPr/>
        </p:nvSpPr>
        <p:spPr bwMode="auto">
          <a:xfrm>
            <a:off x="1928813" y="4391025"/>
            <a:ext cx="146050" cy="250825"/>
          </a:xfrm>
          <a:custGeom>
            <a:avLst/>
            <a:gdLst>
              <a:gd name="T0" fmla="*/ 0 w 277"/>
              <a:gd name="T1" fmla="*/ 248708 h 474"/>
              <a:gd name="T2" fmla="*/ 142886 w 277"/>
              <a:gd name="T3" fmla="*/ 0 h 474"/>
              <a:gd name="T4" fmla="*/ 146050 w 277"/>
              <a:gd name="T5" fmla="*/ 1588 h 474"/>
              <a:gd name="T6" fmla="*/ 2636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5" name="Freeform 997">
            <a:extLst>
              <a:ext uri="{FF2B5EF4-FFF2-40B4-BE49-F238E27FC236}">
                <a16:creationId xmlns:a16="http://schemas.microsoft.com/office/drawing/2014/main" id="{90DFB029-A8C7-2744-9636-4D8B53BC1CA0}"/>
              </a:ext>
            </a:extLst>
          </p:cNvPr>
          <p:cNvSpPr>
            <a:spLocks/>
          </p:cNvSpPr>
          <p:nvPr/>
        </p:nvSpPr>
        <p:spPr bwMode="auto">
          <a:xfrm>
            <a:off x="1931988" y="4392613"/>
            <a:ext cx="146050" cy="249237"/>
          </a:xfrm>
          <a:custGeom>
            <a:avLst/>
            <a:gdLst>
              <a:gd name="T0" fmla="*/ 0 w 276"/>
              <a:gd name="T1" fmla="*/ 248183 h 473"/>
              <a:gd name="T2" fmla="*/ 143933 w 276"/>
              <a:gd name="T3" fmla="*/ 0 h 473"/>
              <a:gd name="T4" fmla="*/ 146050 w 276"/>
              <a:gd name="T5" fmla="*/ 1581 h 473"/>
              <a:gd name="T6" fmla="*/ 2646 w 276"/>
              <a:gd name="T7" fmla="*/ 249237 h 473"/>
              <a:gd name="T8" fmla="*/ 0 w 276"/>
              <a:gd name="T9" fmla="*/ 248183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2" y="0"/>
                </a:lnTo>
                <a:lnTo>
                  <a:pt x="276" y="3"/>
                </a:lnTo>
                <a:lnTo>
                  <a:pt x="5" y="473"/>
                </a:lnTo>
                <a:lnTo>
                  <a:pt x="0" y="471"/>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6" name="Freeform 998">
            <a:extLst>
              <a:ext uri="{FF2B5EF4-FFF2-40B4-BE49-F238E27FC236}">
                <a16:creationId xmlns:a16="http://schemas.microsoft.com/office/drawing/2014/main" id="{57E67928-C88E-B749-8AA1-76CACF8B8588}"/>
              </a:ext>
            </a:extLst>
          </p:cNvPr>
          <p:cNvSpPr>
            <a:spLocks/>
          </p:cNvSpPr>
          <p:nvPr/>
        </p:nvSpPr>
        <p:spPr bwMode="auto">
          <a:xfrm>
            <a:off x="1933575" y="4394200"/>
            <a:ext cx="146050" cy="250825"/>
          </a:xfrm>
          <a:custGeom>
            <a:avLst/>
            <a:gdLst>
              <a:gd name="T0" fmla="*/ 0 w 276"/>
              <a:gd name="T1" fmla="*/ 248708 h 474"/>
              <a:gd name="T2" fmla="*/ 143404 w 276"/>
              <a:gd name="T3" fmla="*/ 0 h 474"/>
              <a:gd name="T4" fmla="*/ 146050 w 276"/>
              <a:gd name="T5" fmla="*/ 1588 h 474"/>
              <a:gd name="T6" fmla="*/ 2646 w 276"/>
              <a:gd name="T7" fmla="*/ 250825 h 474"/>
              <a:gd name="T8" fmla="*/ 0 w 276"/>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7" name="Freeform 999">
            <a:extLst>
              <a:ext uri="{FF2B5EF4-FFF2-40B4-BE49-F238E27FC236}">
                <a16:creationId xmlns:a16="http://schemas.microsoft.com/office/drawing/2014/main" id="{CF250FBB-D192-2C46-B109-F278C2993B82}"/>
              </a:ext>
            </a:extLst>
          </p:cNvPr>
          <p:cNvSpPr>
            <a:spLocks/>
          </p:cNvSpPr>
          <p:nvPr/>
        </p:nvSpPr>
        <p:spPr bwMode="auto">
          <a:xfrm>
            <a:off x="1936750" y="4395788"/>
            <a:ext cx="146050" cy="249237"/>
          </a:xfrm>
          <a:custGeom>
            <a:avLst/>
            <a:gdLst>
              <a:gd name="T0" fmla="*/ 0 w 277"/>
              <a:gd name="T1" fmla="*/ 248183 h 473"/>
              <a:gd name="T2" fmla="*/ 142886 w 277"/>
              <a:gd name="T3" fmla="*/ 0 h 473"/>
              <a:gd name="T4" fmla="*/ 146050 w 277"/>
              <a:gd name="T5" fmla="*/ 1581 h 473"/>
              <a:gd name="T6" fmla="*/ 2636 w 277"/>
              <a:gd name="T7" fmla="*/ 249237 h 473"/>
              <a:gd name="T8" fmla="*/ 0 w 277"/>
              <a:gd name="T9" fmla="*/ 248183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8" name="Freeform 1000">
            <a:extLst>
              <a:ext uri="{FF2B5EF4-FFF2-40B4-BE49-F238E27FC236}">
                <a16:creationId xmlns:a16="http://schemas.microsoft.com/office/drawing/2014/main" id="{5D142091-3FB3-7045-979E-6A9C43822F13}"/>
              </a:ext>
            </a:extLst>
          </p:cNvPr>
          <p:cNvSpPr>
            <a:spLocks/>
          </p:cNvSpPr>
          <p:nvPr/>
        </p:nvSpPr>
        <p:spPr bwMode="auto">
          <a:xfrm>
            <a:off x="1939925" y="4397375"/>
            <a:ext cx="146050" cy="249238"/>
          </a:xfrm>
          <a:custGeom>
            <a:avLst/>
            <a:gdLst>
              <a:gd name="T0" fmla="*/ 0 w 277"/>
              <a:gd name="T1" fmla="*/ 247657 h 473"/>
              <a:gd name="T2" fmla="*/ 143414 w 277"/>
              <a:gd name="T3" fmla="*/ 0 h 473"/>
              <a:gd name="T4" fmla="*/ 146050 w 277"/>
              <a:gd name="T5" fmla="*/ 1581 h 473"/>
              <a:gd name="T6" fmla="*/ 3164 w 277"/>
              <a:gd name="T7" fmla="*/ 249238 h 473"/>
              <a:gd name="T8" fmla="*/ 0 w 277"/>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09" name="Freeform 1001">
            <a:extLst>
              <a:ext uri="{FF2B5EF4-FFF2-40B4-BE49-F238E27FC236}">
                <a16:creationId xmlns:a16="http://schemas.microsoft.com/office/drawing/2014/main" id="{4DBDA244-E8E9-594E-BFE7-D52BDF34C7AC}"/>
              </a:ext>
            </a:extLst>
          </p:cNvPr>
          <p:cNvSpPr>
            <a:spLocks/>
          </p:cNvSpPr>
          <p:nvPr/>
        </p:nvSpPr>
        <p:spPr bwMode="auto">
          <a:xfrm>
            <a:off x="1943100" y="4398963"/>
            <a:ext cx="146050" cy="249237"/>
          </a:xfrm>
          <a:custGeom>
            <a:avLst/>
            <a:gdLst>
              <a:gd name="T0" fmla="*/ 0 w 276"/>
              <a:gd name="T1" fmla="*/ 247656 h 473"/>
              <a:gd name="T2" fmla="*/ 143404 w 276"/>
              <a:gd name="T3" fmla="*/ 0 h 473"/>
              <a:gd name="T4" fmla="*/ 146050 w 276"/>
              <a:gd name="T5" fmla="*/ 1581 h 473"/>
              <a:gd name="T6" fmla="*/ 2117 w 276"/>
              <a:gd name="T7" fmla="*/ 249237 h 473"/>
              <a:gd name="T8" fmla="*/ 0 w 276"/>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0" name="Freeform 1002">
            <a:extLst>
              <a:ext uri="{FF2B5EF4-FFF2-40B4-BE49-F238E27FC236}">
                <a16:creationId xmlns:a16="http://schemas.microsoft.com/office/drawing/2014/main" id="{85DB9774-78BB-1F4C-AD51-CF57004FCFF7}"/>
              </a:ext>
            </a:extLst>
          </p:cNvPr>
          <p:cNvSpPr>
            <a:spLocks/>
          </p:cNvSpPr>
          <p:nvPr/>
        </p:nvSpPr>
        <p:spPr bwMode="auto">
          <a:xfrm>
            <a:off x="1944688" y="4400550"/>
            <a:ext cx="146050" cy="249238"/>
          </a:xfrm>
          <a:custGeom>
            <a:avLst/>
            <a:gdLst>
              <a:gd name="T0" fmla="*/ 0 w 277"/>
              <a:gd name="T1" fmla="*/ 247657 h 473"/>
              <a:gd name="T2" fmla="*/ 143414 w 277"/>
              <a:gd name="T3" fmla="*/ 0 h 473"/>
              <a:gd name="T4" fmla="*/ 146050 w 277"/>
              <a:gd name="T5" fmla="*/ 1581 h 473"/>
              <a:gd name="T6" fmla="*/ 2636 w 277"/>
              <a:gd name="T7" fmla="*/ 249238 h 473"/>
              <a:gd name="T8" fmla="*/ 0 w 277"/>
              <a:gd name="T9" fmla="*/ 2476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1" name="Freeform 1003">
            <a:extLst>
              <a:ext uri="{FF2B5EF4-FFF2-40B4-BE49-F238E27FC236}">
                <a16:creationId xmlns:a16="http://schemas.microsoft.com/office/drawing/2014/main" id="{5B42AF7B-73FD-9245-9C72-4CB3CF6C1701}"/>
              </a:ext>
            </a:extLst>
          </p:cNvPr>
          <p:cNvSpPr>
            <a:spLocks/>
          </p:cNvSpPr>
          <p:nvPr/>
        </p:nvSpPr>
        <p:spPr bwMode="auto">
          <a:xfrm>
            <a:off x="1947863" y="4402138"/>
            <a:ext cx="146050" cy="249237"/>
          </a:xfrm>
          <a:custGeom>
            <a:avLst/>
            <a:gdLst>
              <a:gd name="T0" fmla="*/ 0 w 277"/>
              <a:gd name="T1" fmla="*/ 247656 h 473"/>
              <a:gd name="T2" fmla="*/ 143414 w 277"/>
              <a:gd name="T3" fmla="*/ 0 h 473"/>
              <a:gd name="T4" fmla="*/ 146050 w 277"/>
              <a:gd name="T5" fmla="*/ 1054 h 473"/>
              <a:gd name="T6" fmla="*/ 3164 w 277"/>
              <a:gd name="T7" fmla="*/ 249237 h 473"/>
              <a:gd name="T8" fmla="*/ 0 w 277"/>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2" name="Freeform 1004">
            <a:extLst>
              <a:ext uri="{FF2B5EF4-FFF2-40B4-BE49-F238E27FC236}">
                <a16:creationId xmlns:a16="http://schemas.microsoft.com/office/drawing/2014/main" id="{98ED67CB-51F9-CA42-A48E-B763413BBD36}"/>
              </a:ext>
            </a:extLst>
          </p:cNvPr>
          <p:cNvSpPr>
            <a:spLocks/>
          </p:cNvSpPr>
          <p:nvPr/>
        </p:nvSpPr>
        <p:spPr bwMode="auto">
          <a:xfrm>
            <a:off x="1951038" y="4402138"/>
            <a:ext cx="146050" cy="250825"/>
          </a:xfrm>
          <a:custGeom>
            <a:avLst/>
            <a:gdLst>
              <a:gd name="T0" fmla="*/ 0 w 276"/>
              <a:gd name="T1" fmla="*/ 249237 h 474"/>
              <a:gd name="T2" fmla="*/ 143404 w 276"/>
              <a:gd name="T3" fmla="*/ 0 h 474"/>
              <a:gd name="T4" fmla="*/ 146050 w 276"/>
              <a:gd name="T5" fmla="*/ 2117 h 474"/>
              <a:gd name="T6" fmla="*/ 2646 w 276"/>
              <a:gd name="T7" fmla="*/ 250825 h 474"/>
              <a:gd name="T8" fmla="*/ 0 w 276"/>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3" name="Freeform 1005">
            <a:extLst>
              <a:ext uri="{FF2B5EF4-FFF2-40B4-BE49-F238E27FC236}">
                <a16:creationId xmlns:a16="http://schemas.microsoft.com/office/drawing/2014/main" id="{78403851-67EA-ED4A-8A91-FF03528DAC89}"/>
              </a:ext>
            </a:extLst>
          </p:cNvPr>
          <p:cNvSpPr>
            <a:spLocks/>
          </p:cNvSpPr>
          <p:nvPr/>
        </p:nvSpPr>
        <p:spPr bwMode="auto">
          <a:xfrm>
            <a:off x="1952625" y="4405313"/>
            <a:ext cx="147638" cy="249237"/>
          </a:xfrm>
          <a:custGeom>
            <a:avLst/>
            <a:gdLst>
              <a:gd name="T0" fmla="*/ 0 w 277"/>
              <a:gd name="T1" fmla="*/ 247656 h 473"/>
              <a:gd name="T2" fmla="*/ 144440 w 277"/>
              <a:gd name="T3" fmla="*/ 0 h 473"/>
              <a:gd name="T4" fmla="*/ 147638 w 277"/>
              <a:gd name="T5" fmla="*/ 1054 h 473"/>
              <a:gd name="T6" fmla="*/ 2132 w 277"/>
              <a:gd name="T7" fmla="*/ 249237 h 473"/>
              <a:gd name="T8" fmla="*/ 0 w 277"/>
              <a:gd name="T9" fmla="*/ 2476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4" name="Freeform 1006">
            <a:extLst>
              <a:ext uri="{FF2B5EF4-FFF2-40B4-BE49-F238E27FC236}">
                <a16:creationId xmlns:a16="http://schemas.microsoft.com/office/drawing/2014/main" id="{FA2DE881-C727-9344-AB69-92849C20DE6F}"/>
              </a:ext>
            </a:extLst>
          </p:cNvPr>
          <p:cNvSpPr>
            <a:spLocks/>
          </p:cNvSpPr>
          <p:nvPr/>
        </p:nvSpPr>
        <p:spPr bwMode="auto">
          <a:xfrm>
            <a:off x="1955800" y="4405313"/>
            <a:ext cx="146050" cy="250825"/>
          </a:xfrm>
          <a:custGeom>
            <a:avLst/>
            <a:gdLst>
              <a:gd name="T0" fmla="*/ 0 w 277"/>
              <a:gd name="T1" fmla="*/ 249237 h 474"/>
              <a:gd name="T2" fmla="*/ 143941 w 277"/>
              <a:gd name="T3" fmla="*/ 0 h 474"/>
              <a:gd name="T4" fmla="*/ 146050 w 277"/>
              <a:gd name="T5" fmla="*/ 2117 h 474"/>
              <a:gd name="T6" fmla="*/ 3164 w 277"/>
              <a:gd name="T7" fmla="*/ 250825 h 474"/>
              <a:gd name="T8" fmla="*/ 0 w 277"/>
              <a:gd name="T9" fmla="*/ 24923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6" y="474"/>
                </a:lnTo>
                <a:lnTo>
                  <a:pt x="0" y="471"/>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5" name="Freeform 1007">
            <a:extLst>
              <a:ext uri="{FF2B5EF4-FFF2-40B4-BE49-F238E27FC236}">
                <a16:creationId xmlns:a16="http://schemas.microsoft.com/office/drawing/2014/main" id="{4608F3A4-266A-804B-B7A8-99028E27F210}"/>
              </a:ext>
            </a:extLst>
          </p:cNvPr>
          <p:cNvSpPr>
            <a:spLocks/>
          </p:cNvSpPr>
          <p:nvPr/>
        </p:nvSpPr>
        <p:spPr bwMode="auto">
          <a:xfrm>
            <a:off x="1958975" y="4408488"/>
            <a:ext cx="146050" cy="249237"/>
          </a:xfrm>
          <a:custGeom>
            <a:avLst/>
            <a:gdLst>
              <a:gd name="T0" fmla="*/ 0 w 276"/>
              <a:gd name="T1" fmla="*/ 248181 h 472"/>
              <a:gd name="T2" fmla="*/ 143404 w 276"/>
              <a:gd name="T3" fmla="*/ 0 h 472"/>
              <a:gd name="T4" fmla="*/ 146050 w 276"/>
              <a:gd name="T5" fmla="*/ 1056 h 472"/>
              <a:gd name="T6" fmla="*/ 2646 w 276"/>
              <a:gd name="T7" fmla="*/ 249237 h 472"/>
              <a:gd name="T8" fmla="*/ 0 w 276"/>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6" name="Freeform 1008">
            <a:extLst>
              <a:ext uri="{FF2B5EF4-FFF2-40B4-BE49-F238E27FC236}">
                <a16:creationId xmlns:a16="http://schemas.microsoft.com/office/drawing/2014/main" id="{D139B51B-CEA5-2641-A167-E179F7168A0A}"/>
              </a:ext>
            </a:extLst>
          </p:cNvPr>
          <p:cNvSpPr>
            <a:spLocks/>
          </p:cNvSpPr>
          <p:nvPr/>
        </p:nvSpPr>
        <p:spPr bwMode="auto">
          <a:xfrm>
            <a:off x="1960563" y="4408488"/>
            <a:ext cx="147637" cy="250825"/>
          </a:xfrm>
          <a:custGeom>
            <a:avLst/>
            <a:gdLst>
              <a:gd name="T0" fmla="*/ 0 w 277"/>
              <a:gd name="T1" fmla="*/ 248708 h 474"/>
              <a:gd name="T2" fmla="*/ 144439 w 277"/>
              <a:gd name="T3" fmla="*/ 0 h 474"/>
              <a:gd name="T4" fmla="*/ 147637 w 277"/>
              <a:gd name="T5" fmla="*/ 2117 h 474"/>
              <a:gd name="T6" fmla="*/ 2665 w 277"/>
              <a:gd name="T7" fmla="*/ 250825 h 474"/>
              <a:gd name="T8" fmla="*/ 0 w 277"/>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7" name="Freeform 1009">
            <a:extLst>
              <a:ext uri="{FF2B5EF4-FFF2-40B4-BE49-F238E27FC236}">
                <a16:creationId xmlns:a16="http://schemas.microsoft.com/office/drawing/2014/main" id="{307B53E4-C491-A54C-AB8F-4000924F48CB}"/>
              </a:ext>
            </a:extLst>
          </p:cNvPr>
          <p:cNvSpPr>
            <a:spLocks/>
          </p:cNvSpPr>
          <p:nvPr/>
        </p:nvSpPr>
        <p:spPr bwMode="auto">
          <a:xfrm>
            <a:off x="1963738" y="4411663"/>
            <a:ext cx="146050" cy="249237"/>
          </a:xfrm>
          <a:custGeom>
            <a:avLst/>
            <a:gdLst>
              <a:gd name="T0" fmla="*/ 0 w 277"/>
              <a:gd name="T1" fmla="*/ 248181 h 472"/>
              <a:gd name="T2" fmla="*/ 143414 w 277"/>
              <a:gd name="T3" fmla="*/ 0 h 472"/>
              <a:gd name="T4" fmla="*/ 146050 w 277"/>
              <a:gd name="T5" fmla="*/ 1056 h 472"/>
              <a:gd name="T6" fmla="*/ 3164 w 277"/>
              <a:gd name="T7" fmla="*/ 249237 h 472"/>
              <a:gd name="T8" fmla="*/ 0 w 277"/>
              <a:gd name="T9" fmla="*/ 248181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18" name="Freeform 1010">
            <a:extLst>
              <a:ext uri="{FF2B5EF4-FFF2-40B4-BE49-F238E27FC236}">
                <a16:creationId xmlns:a16="http://schemas.microsoft.com/office/drawing/2014/main" id="{9A201F1D-E9D5-2346-88CA-C0A9E4FF1D95}"/>
              </a:ext>
            </a:extLst>
          </p:cNvPr>
          <p:cNvSpPr>
            <a:spLocks/>
          </p:cNvSpPr>
          <p:nvPr/>
        </p:nvSpPr>
        <p:spPr bwMode="auto">
          <a:xfrm>
            <a:off x="1966913" y="4411663"/>
            <a:ext cx="146050" cy="250825"/>
          </a:xfrm>
          <a:custGeom>
            <a:avLst/>
            <a:gdLst>
              <a:gd name="T0" fmla="*/ 0 w 275"/>
              <a:gd name="T1" fmla="*/ 248708 h 474"/>
              <a:gd name="T2" fmla="*/ 143926 w 275"/>
              <a:gd name="T3" fmla="*/ 0 h 474"/>
              <a:gd name="T4" fmla="*/ 146050 w 275"/>
              <a:gd name="T5" fmla="*/ 2117 h 474"/>
              <a:gd name="T6" fmla="*/ 2124 w 275"/>
              <a:gd name="T7" fmla="*/ 250825 h 474"/>
              <a:gd name="T8" fmla="*/ 0 w 275"/>
              <a:gd name="T9" fmla="*/ 248708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4"/>
                </a:lnTo>
                <a:lnTo>
                  <a:pt x="4" y="474"/>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35819" name="Group 1212">
            <a:extLst>
              <a:ext uri="{FF2B5EF4-FFF2-40B4-BE49-F238E27FC236}">
                <a16:creationId xmlns:a16="http://schemas.microsoft.com/office/drawing/2014/main" id="{69177822-121C-F445-A733-2E7B20859656}"/>
              </a:ext>
            </a:extLst>
          </p:cNvPr>
          <p:cNvGrpSpPr>
            <a:grpSpLocks/>
          </p:cNvGrpSpPr>
          <p:nvPr/>
        </p:nvGrpSpPr>
        <p:grpSpPr bwMode="auto">
          <a:xfrm>
            <a:off x="1497013" y="4414838"/>
            <a:ext cx="760412" cy="549275"/>
            <a:chOff x="1329" y="3144"/>
            <a:chExt cx="479" cy="346"/>
          </a:xfrm>
        </p:grpSpPr>
        <p:sp>
          <p:nvSpPr>
            <p:cNvPr id="44658" name="Freeform 1012">
              <a:extLst>
                <a:ext uri="{FF2B5EF4-FFF2-40B4-BE49-F238E27FC236}">
                  <a16:creationId xmlns:a16="http://schemas.microsoft.com/office/drawing/2014/main" id="{D50A821F-7927-EE4E-9B6A-8FB2A06547FA}"/>
                </a:ext>
              </a:extLst>
            </p:cNvPr>
            <p:cNvSpPr>
              <a:spLocks/>
            </p:cNvSpPr>
            <p:nvPr/>
          </p:nvSpPr>
          <p:spPr bwMode="auto">
            <a:xfrm>
              <a:off x="1626" y="314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9" name="Freeform 1013">
              <a:extLst>
                <a:ext uri="{FF2B5EF4-FFF2-40B4-BE49-F238E27FC236}">
                  <a16:creationId xmlns:a16="http://schemas.microsoft.com/office/drawing/2014/main" id="{57D7AAEC-8975-0A48-A899-A6283C0D1DF4}"/>
                </a:ext>
              </a:extLst>
            </p:cNvPr>
            <p:cNvSpPr>
              <a:spLocks/>
            </p:cNvSpPr>
            <p:nvPr/>
          </p:nvSpPr>
          <p:spPr bwMode="auto">
            <a:xfrm>
              <a:off x="1628" y="314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0" name="Freeform 1014">
              <a:extLst>
                <a:ext uri="{FF2B5EF4-FFF2-40B4-BE49-F238E27FC236}">
                  <a16:creationId xmlns:a16="http://schemas.microsoft.com/office/drawing/2014/main" id="{CFF6A4E2-F4E8-C943-B1F7-401BA0C8E33E}"/>
                </a:ext>
              </a:extLst>
            </p:cNvPr>
            <p:cNvSpPr>
              <a:spLocks/>
            </p:cNvSpPr>
            <p:nvPr/>
          </p:nvSpPr>
          <p:spPr bwMode="auto">
            <a:xfrm>
              <a:off x="1630" y="3146"/>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1" name="Freeform 1015">
              <a:extLst>
                <a:ext uri="{FF2B5EF4-FFF2-40B4-BE49-F238E27FC236}">
                  <a16:creationId xmlns:a16="http://schemas.microsoft.com/office/drawing/2014/main" id="{E5234328-29EC-7D43-A845-211167E2A228}"/>
                </a:ext>
              </a:extLst>
            </p:cNvPr>
            <p:cNvSpPr>
              <a:spLocks/>
            </p:cNvSpPr>
            <p:nvPr/>
          </p:nvSpPr>
          <p:spPr bwMode="auto">
            <a:xfrm>
              <a:off x="1632" y="314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2" name="Freeform 1016">
              <a:extLst>
                <a:ext uri="{FF2B5EF4-FFF2-40B4-BE49-F238E27FC236}">
                  <a16:creationId xmlns:a16="http://schemas.microsoft.com/office/drawing/2014/main" id="{CFB40045-A7AE-434A-A3E5-C48CF241F9F7}"/>
                </a:ext>
              </a:extLst>
            </p:cNvPr>
            <p:cNvSpPr>
              <a:spLocks/>
            </p:cNvSpPr>
            <p:nvPr/>
          </p:nvSpPr>
          <p:spPr bwMode="auto">
            <a:xfrm>
              <a:off x="1634" y="3147"/>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3" name="Freeform 1017">
              <a:extLst>
                <a:ext uri="{FF2B5EF4-FFF2-40B4-BE49-F238E27FC236}">
                  <a16:creationId xmlns:a16="http://schemas.microsoft.com/office/drawing/2014/main" id="{D2ACE23D-991F-6C4A-A2FE-37CC656BF532}"/>
                </a:ext>
              </a:extLst>
            </p:cNvPr>
            <p:cNvSpPr>
              <a:spLocks/>
            </p:cNvSpPr>
            <p:nvPr/>
          </p:nvSpPr>
          <p:spPr bwMode="auto">
            <a:xfrm>
              <a:off x="1635" y="314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4" name="Freeform 1018">
              <a:extLst>
                <a:ext uri="{FF2B5EF4-FFF2-40B4-BE49-F238E27FC236}">
                  <a16:creationId xmlns:a16="http://schemas.microsoft.com/office/drawing/2014/main" id="{931B23D7-5AD6-5C4A-8F7E-3B8C26400E4C}"/>
                </a:ext>
              </a:extLst>
            </p:cNvPr>
            <p:cNvSpPr>
              <a:spLocks/>
            </p:cNvSpPr>
            <p:nvPr/>
          </p:nvSpPr>
          <p:spPr bwMode="auto">
            <a:xfrm>
              <a:off x="1637" y="314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5" name="Freeform 1019">
              <a:extLst>
                <a:ext uri="{FF2B5EF4-FFF2-40B4-BE49-F238E27FC236}">
                  <a16:creationId xmlns:a16="http://schemas.microsoft.com/office/drawing/2014/main" id="{DFF44AE5-4F16-5149-8F17-DFCBE5F10C16}"/>
                </a:ext>
              </a:extLst>
            </p:cNvPr>
            <p:cNvSpPr>
              <a:spLocks/>
            </p:cNvSpPr>
            <p:nvPr/>
          </p:nvSpPr>
          <p:spPr bwMode="auto">
            <a:xfrm>
              <a:off x="1639" y="315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6" name="Freeform 1020">
              <a:extLst>
                <a:ext uri="{FF2B5EF4-FFF2-40B4-BE49-F238E27FC236}">
                  <a16:creationId xmlns:a16="http://schemas.microsoft.com/office/drawing/2014/main" id="{FA428713-6786-DC4E-AEC4-35D4B6E6647E}"/>
                </a:ext>
              </a:extLst>
            </p:cNvPr>
            <p:cNvSpPr>
              <a:spLocks/>
            </p:cNvSpPr>
            <p:nvPr/>
          </p:nvSpPr>
          <p:spPr bwMode="auto">
            <a:xfrm>
              <a:off x="1640" y="3151"/>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7" name="Freeform 1021">
              <a:extLst>
                <a:ext uri="{FF2B5EF4-FFF2-40B4-BE49-F238E27FC236}">
                  <a16:creationId xmlns:a16="http://schemas.microsoft.com/office/drawing/2014/main" id="{340AE8DD-03CC-BC4F-A1F8-E7FF4A2DBD97}"/>
                </a:ext>
              </a:extLst>
            </p:cNvPr>
            <p:cNvSpPr>
              <a:spLocks/>
            </p:cNvSpPr>
            <p:nvPr/>
          </p:nvSpPr>
          <p:spPr bwMode="auto">
            <a:xfrm>
              <a:off x="1642" y="3152"/>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8" name="Freeform 1022">
              <a:extLst>
                <a:ext uri="{FF2B5EF4-FFF2-40B4-BE49-F238E27FC236}">
                  <a16:creationId xmlns:a16="http://schemas.microsoft.com/office/drawing/2014/main" id="{089CBF8A-5394-8C48-84A0-31C40254154A}"/>
                </a:ext>
              </a:extLst>
            </p:cNvPr>
            <p:cNvSpPr>
              <a:spLocks/>
            </p:cNvSpPr>
            <p:nvPr/>
          </p:nvSpPr>
          <p:spPr bwMode="auto">
            <a:xfrm>
              <a:off x="1644" y="315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69" name="Freeform 1023">
              <a:extLst>
                <a:ext uri="{FF2B5EF4-FFF2-40B4-BE49-F238E27FC236}">
                  <a16:creationId xmlns:a16="http://schemas.microsoft.com/office/drawing/2014/main" id="{32C47D94-216B-B54B-9C2A-4BE7274C937D}"/>
                </a:ext>
              </a:extLst>
            </p:cNvPr>
            <p:cNvSpPr>
              <a:spLocks/>
            </p:cNvSpPr>
            <p:nvPr/>
          </p:nvSpPr>
          <p:spPr bwMode="auto">
            <a:xfrm>
              <a:off x="1645" y="3154"/>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0" name="Freeform 1024">
              <a:extLst>
                <a:ext uri="{FF2B5EF4-FFF2-40B4-BE49-F238E27FC236}">
                  <a16:creationId xmlns:a16="http://schemas.microsoft.com/office/drawing/2014/main" id="{98A2FDD3-AEAF-664C-BE8E-EF8605C0F106}"/>
                </a:ext>
              </a:extLst>
            </p:cNvPr>
            <p:cNvSpPr>
              <a:spLocks/>
            </p:cNvSpPr>
            <p:nvPr/>
          </p:nvSpPr>
          <p:spPr bwMode="auto">
            <a:xfrm>
              <a:off x="1647" y="3155"/>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4"/>
                  </a:lnTo>
                  <a:lnTo>
                    <a:pt x="5"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1" name="Freeform 1025">
              <a:extLst>
                <a:ext uri="{FF2B5EF4-FFF2-40B4-BE49-F238E27FC236}">
                  <a16:creationId xmlns:a16="http://schemas.microsoft.com/office/drawing/2014/main" id="{3283B2FC-3ABD-1F43-AEDA-5B9CB5DD464A}"/>
                </a:ext>
              </a:extLst>
            </p:cNvPr>
            <p:cNvSpPr>
              <a:spLocks/>
            </p:cNvSpPr>
            <p:nvPr/>
          </p:nvSpPr>
          <p:spPr bwMode="auto">
            <a:xfrm>
              <a:off x="1649" y="3157"/>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69"/>
                  </a:moveTo>
                  <a:lnTo>
                    <a:pt x="271" y="0"/>
                  </a:lnTo>
                  <a:lnTo>
                    <a:pt x="275" y="2"/>
                  </a:lnTo>
                  <a:lnTo>
                    <a:pt x="4" y="472"/>
                  </a:lnTo>
                  <a:lnTo>
                    <a:pt x="0" y="469"/>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2" name="Freeform 1026">
              <a:extLst>
                <a:ext uri="{FF2B5EF4-FFF2-40B4-BE49-F238E27FC236}">
                  <a16:creationId xmlns:a16="http://schemas.microsoft.com/office/drawing/2014/main" id="{0DF76289-5AB0-BC47-83D7-23473FB36EB8}"/>
                </a:ext>
              </a:extLst>
            </p:cNvPr>
            <p:cNvSpPr>
              <a:spLocks/>
            </p:cNvSpPr>
            <p:nvPr/>
          </p:nvSpPr>
          <p:spPr bwMode="auto">
            <a:xfrm>
              <a:off x="1650" y="315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3" name="Freeform 1027">
              <a:extLst>
                <a:ext uri="{FF2B5EF4-FFF2-40B4-BE49-F238E27FC236}">
                  <a16:creationId xmlns:a16="http://schemas.microsoft.com/office/drawing/2014/main" id="{DEB20565-2178-F94D-BF95-A1B9F732B64C}"/>
                </a:ext>
              </a:extLst>
            </p:cNvPr>
            <p:cNvSpPr>
              <a:spLocks/>
            </p:cNvSpPr>
            <p:nvPr/>
          </p:nvSpPr>
          <p:spPr bwMode="auto">
            <a:xfrm>
              <a:off x="1652" y="315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4" name="Freeform 1028">
              <a:extLst>
                <a:ext uri="{FF2B5EF4-FFF2-40B4-BE49-F238E27FC236}">
                  <a16:creationId xmlns:a16="http://schemas.microsoft.com/office/drawing/2014/main" id="{31333620-D86D-CA45-9700-5DFDCA495816}"/>
                </a:ext>
              </a:extLst>
            </p:cNvPr>
            <p:cNvSpPr>
              <a:spLocks/>
            </p:cNvSpPr>
            <p:nvPr/>
          </p:nvSpPr>
          <p:spPr bwMode="auto">
            <a:xfrm>
              <a:off x="1654" y="3159"/>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5" name="Freeform 1029">
              <a:extLst>
                <a:ext uri="{FF2B5EF4-FFF2-40B4-BE49-F238E27FC236}">
                  <a16:creationId xmlns:a16="http://schemas.microsoft.com/office/drawing/2014/main" id="{6F52FFE2-2478-5940-B1D7-5AACAD6D559F}"/>
                </a:ext>
              </a:extLst>
            </p:cNvPr>
            <p:cNvSpPr>
              <a:spLocks/>
            </p:cNvSpPr>
            <p:nvPr/>
          </p:nvSpPr>
          <p:spPr bwMode="auto">
            <a:xfrm>
              <a:off x="1656" y="316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3"/>
                  </a:lnTo>
                  <a:lnTo>
                    <a:pt x="6" y="473"/>
                  </a:lnTo>
                  <a:lnTo>
                    <a:pt x="0" y="469"/>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6" name="Freeform 1030">
              <a:extLst>
                <a:ext uri="{FF2B5EF4-FFF2-40B4-BE49-F238E27FC236}">
                  <a16:creationId xmlns:a16="http://schemas.microsoft.com/office/drawing/2014/main" id="{A2B17981-39A8-B042-ACF8-999EE852AB03}"/>
                </a:ext>
              </a:extLst>
            </p:cNvPr>
            <p:cNvSpPr>
              <a:spLocks/>
            </p:cNvSpPr>
            <p:nvPr/>
          </p:nvSpPr>
          <p:spPr bwMode="auto">
            <a:xfrm>
              <a:off x="1658" y="3161"/>
              <a:ext cx="91" cy="158"/>
            </a:xfrm>
            <a:custGeom>
              <a:avLst/>
              <a:gdLst>
                <a:gd name="T0" fmla="*/ 0 w 275"/>
                <a:gd name="T1" fmla="*/ 157 h 472"/>
                <a:gd name="T2" fmla="*/ 90 w 275"/>
                <a:gd name="T3" fmla="*/ 0 h 472"/>
                <a:gd name="T4" fmla="*/ 91 w 275"/>
                <a:gd name="T5" fmla="*/ 1 h 472"/>
                <a:gd name="T6" fmla="*/ 1 w 275"/>
                <a:gd name="T7" fmla="*/ 158 h 472"/>
                <a:gd name="T8" fmla="*/ 0 w 275"/>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3"/>
                  </a:lnTo>
                  <a:lnTo>
                    <a:pt x="4" y="472"/>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7" name="Freeform 1031">
              <a:extLst>
                <a:ext uri="{FF2B5EF4-FFF2-40B4-BE49-F238E27FC236}">
                  <a16:creationId xmlns:a16="http://schemas.microsoft.com/office/drawing/2014/main" id="{FC506BEA-B0A4-2E4C-A8EC-9A318629865C}"/>
                </a:ext>
              </a:extLst>
            </p:cNvPr>
            <p:cNvSpPr>
              <a:spLocks/>
            </p:cNvSpPr>
            <p:nvPr/>
          </p:nvSpPr>
          <p:spPr bwMode="auto">
            <a:xfrm>
              <a:off x="1659" y="316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8" name="Freeform 1032">
              <a:extLst>
                <a:ext uri="{FF2B5EF4-FFF2-40B4-BE49-F238E27FC236}">
                  <a16:creationId xmlns:a16="http://schemas.microsoft.com/office/drawing/2014/main" id="{5B841199-387A-A247-9849-61003D57405D}"/>
                </a:ext>
              </a:extLst>
            </p:cNvPr>
            <p:cNvSpPr>
              <a:spLocks/>
            </p:cNvSpPr>
            <p:nvPr/>
          </p:nvSpPr>
          <p:spPr bwMode="auto">
            <a:xfrm>
              <a:off x="1661" y="316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3"/>
                  </a:lnTo>
                  <a:lnTo>
                    <a:pt x="6" y="472"/>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79" name="Freeform 1033">
              <a:extLst>
                <a:ext uri="{FF2B5EF4-FFF2-40B4-BE49-F238E27FC236}">
                  <a16:creationId xmlns:a16="http://schemas.microsoft.com/office/drawing/2014/main" id="{72F6A33A-57DE-244E-93B7-DEB8D7D62589}"/>
                </a:ext>
              </a:extLst>
            </p:cNvPr>
            <p:cNvSpPr>
              <a:spLocks/>
            </p:cNvSpPr>
            <p:nvPr/>
          </p:nvSpPr>
          <p:spPr bwMode="auto">
            <a:xfrm>
              <a:off x="1663" y="316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0" name="Freeform 1034">
              <a:extLst>
                <a:ext uri="{FF2B5EF4-FFF2-40B4-BE49-F238E27FC236}">
                  <a16:creationId xmlns:a16="http://schemas.microsoft.com/office/drawing/2014/main" id="{F1810B7A-00B4-424A-A92E-0CF71DAB278B}"/>
                </a:ext>
              </a:extLst>
            </p:cNvPr>
            <p:cNvSpPr>
              <a:spLocks/>
            </p:cNvSpPr>
            <p:nvPr/>
          </p:nvSpPr>
          <p:spPr bwMode="auto">
            <a:xfrm>
              <a:off x="1664" y="3165"/>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1" name="Freeform 1035">
              <a:extLst>
                <a:ext uri="{FF2B5EF4-FFF2-40B4-BE49-F238E27FC236}">
                  <a16:creationId xmlns:a16="http://schemas.microsoft.com/office/drawing/2014/main" id="{5A1CA99E-5F7D-5B4F-938C-137558ED8DB8}"/>
                </a:ext>
              </a:extLst>
            </p:cNvPr>
            <p:cNvSpPr>
              <a:spLocks/>
            </p:cNvSpPr>
            <p:nvPr/>
          </p:nvSpPr>
          <p:spPr bwMode="auto">
            <a:xfrm>
              <a:off x="1666" y="316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2" name="Freeform 1036">
              <a:extLst>
                <a:ext uri="{FF2B5EF4-FFF2-40B4-BE49-F238E27FC236}">
                  <a16:creationId xmlns:a16="http://schemas.microsoft.com/office/drawing/2014/main" id="{CA6D09EA-AEE4-F348-AEE4-FA1BF84BCF5F}"/>
                </a:ext>
              </a:extLst>
            </p:cNvPr>
            <p:cNvSpPr>
              <a:spLocks/>
            </p:cNvSpPr>
            <p:nvPr/>
          </p:nvSpPr>
          <p:spPr bwMode="auto">
            <a:xfrm>
              <a:off x="1668" y="316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3" name="Freeform 1037">
              <a:extLst>
                <a:ext uri="{FF2B5EF4-FFF2-40B4-BE49-F238E27FC236}">
                  <a16:creationId xmlns:a16="http://schemas.microsoft.com/office/drawing/2014/main" id="{59DCD949-8894-644C-9F77-48E3646682BF}"/>
                </a:ext>
              </a:extLst>
            </p:cNvPr>
            <p:cNvSpPr>
              <a:spLocks/>
            </p:cNvSpPr>
            <p:nvPr/>
          </p:nvSpPr>
          <p:spPr bwMode="auto">
            <a:xfrm>
              <a:off x="1669" y="3168"/>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4" name="Freeform 1038">
              <a:extLst>
                <a:ext uri="{FF2B5EF4-FFF2-40B4-BE49-F238E27FC236}">
                  <a16:creationId xmlns:a16="http://schemas.microsoft.com/office/drawing/2014/main" id="{3C3D6494-7D21-AF4C-AF70-47253F525BE6}"/>
                </a:ext>
              </a:extLst>
            </p:cNvPr>
            <p:cNvSpPr>
              <a:spLocks/>
            </p:cNvSpPr>
            <p:nvPr/>
          </p:nvSpPr>
          <p:spPr bwMode="auto">
            <a:xfrm>
              <a:off x="1671" y="316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5" name="Freeform 1039">
              <a:extLst>
                <a:ext uri="{FF2B5EF4-FFF2-40B4-BE49-F238E27FC236}">
                  <a16:creationId xmlns:a16="http://schemas.microsoft.com/office/drawing/2014/main" id="{581FFAFA-D18A-4A45-A162-18D60997A374}"/>
                </a:ext>
              </a:extLst>
            </p:cNvPr>
            <p:cNvSpPr>
              <a:spLocks/>
            </p:cNvSpPr>
            <p:nvPr/>
          </p:nvSpPr>
          <p:spPr bwMode="auto">
            <a:xfrm>
              <a:off x="1673" y="3170"/>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6" name="Freeform 1040">
              <a:extLst>
                <a:ext uri="{FF2B5EF4-FFF2-40B4-BE49-F238E27FC236}">
                  <a16:creationId xmlns:a16="http://schemas.microsoft.com/office/drawing/2014/main" id="{45975809-E4E2-C445-A03D-4EEB367B40A6}"/>
                </a:ext>
              </a:extLst>
            </p:cNvPr>
            <p:cNvSpPr>
              <a:spLocks/>
            </p:cNvSpPr>
            <p:nvPr/>
          </p:nvSpPr>
          <p:spPr bwMode="auto">
            <a:xfrm>
              <a:off x="1674" y="317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7" name="Freeform 1041">
              <a:extLst>
                <a:ext uri="{FF2B5EF4-FFF2-40B4-BE49-F238E27FC236}">
                  <a16:creationId xmlns:a16="http://schemas.microsoft.com/office/drawing/2014/main" id="{D9C035D7-EB09-464B-96C6-9F59581DF96F}"/>
                </a:ext>
              </a:extLst>
            </p:cNvPr>
            <p:cNvSpPr>
              <a:spLocks/>
            </p:cNvSpPr>
            <p:nvPr/>
          </p:nvSpPr>
          <p:spPr bwMode="auto">
            <a:xfrm>
              <a:off x="1676" y="3172"/>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8" name="Freeform 1042">
              <a:extLst>
                <a:ext uri="{FF2B5EF4-FFF2-40B4-BE49-F238E27FC236}">
                  <a16:creationId xmlns:a16="http://schemas.microsoft.com/office/drawing/2014/main" id="{FF64539C-527D-AE46-A566-19B0BA965E15}"/>
                </a:ext>
              </a:extLst>
            </p:cNvPr>
            <p:cNvSpPr>
              <a:spLocks/>
            </p:cNvSpPr>
            <p:nvPr/>
          </p:nvSpPr>
          <p:spPr bwMode="auto">
            <a:xfrm>
              <a:off x="1678" y="317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89" name="Freeform 1043">
              <a:extLst>
                <a:ext uri="{FF2B5EF4-FFF2-40B4-BE49-F238E27FC236}">
                  <a16:creationId xmlns:a16="http://schemas.microsoft.com/office/drawing/2014/main" id="{E82B654B-6D38-DF43-AAEE-35089D3EFAEF}"/>
                </a:ext>
              </a:extLst>
            </p:cNvPr>
            <p:cNvSpPr>
              <a:spLocks/>
            </p:cNvSpPr>
            <p:nvPr/>
          </p:nvSpPr>
          <p:spPr bwMode="auto">
            <a:xfrm>
              <a:off x="1680" y="3174"/>
              <a:ext cx="92" cy="158"/>
            </a:xfrm>
            <a:custGeom>
              <a:avLst/>
              <a:gdLst>
                <a:gd name="T0" fmla="*/ 0 w 276"/>
                <a:gd name="T1" fmla="*/ 157 h 472"/>
                <a:gd name="T2" fmla="*/ 90 w 276"/>
                <a:gd name="T3" fmla="*/ 0 h 472"/>
                <a:gd name="T4" fmla="*/ 92 w 276"/>
                <a:gd name="T5" fmla="*/ 1 h 472"/>
                <a:gd name="T6" fmla="*/ 1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4" y="472"/>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0" name="Freeform 1044">
              <a:extLst>
                <a:ext uri="{FF2B5EF4-FFF2-40B4-BE49-F238E27FC236}">
                  <a16:creationId xmlns:a16="http://schemas.microsoft.com/office/drawing/2014/main" id="{8865478B-318A-3342-A733-70084228A537}"/>
                </a:ext>
              </a:extLst>
            </p:cNvPr>
            <p:cNvSpPr>
              <a:spLocks/>
            </p:cNvSpPr>
            <p:nvPr/>
          </p:nvSpPr>
          <p:spPr bwMode="auto">
            <a:xfrm>
              <a:off x="1681" y="317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1" name="Freeform 1045">
              <a:extLst>
                <a:ext uri="{FF2B5EF4-FFF2-40B4-BE49-F238E27FC236}">
                  <a16:creationId xmlns:a16="http://schemas.microsoft.com/office/drawing/2014/main" id="{579966A6-946B-2E45-AE35-0871E3C3A936}"/>
                </a:ext>
              </a:extLst>
            </p:cNvPr>
            <p:cNvSpPr>
              <a:spLocks/>
            </p:cNvSpPr>
            <p:nvPr/>
          </p:nvSpPr>
          <p:spPr bwMode="auto">
            <a:xfrm>
              <a:off x="1683" y="3176"/>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2" name="Freeform 1046">
              <a:extLst>
                <a:ext uri="{FF2B5EF4-FFF2-40B4-BE49-F238E27FC236}">
                  <a16:creationId xmlns:a16="http://schemas.microsoft.com/office/drawing/2014/main" id="{CB0F5C66-8BDF-6C40-AF20-F3875332FF3C}"/>
                </a:ext>
              </a:extLst>
            </p:cNvPr>
            <p:cNvSpPr>
              <a:spLocks/>
            </p:cNvSpPr>
            <p:nvPr/>
          </p:nvSpPr>
          <p:spPr bwMode="auto">
            <a:xfrm>
              <a:off x="1685" y="31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6" y="474"/>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3" name="Freeform 1047">
              <a:extLst>
                <a:ext uri="{FF2B5EF4-FFF2-40B4-BE49-F238E27FC236}">
                  <a16:creationId xmlns:a16="http://schemas.microsoft.com/office/drawing/2014/main" id="{93A908F7-9972-0D4A-9E55-667976E70985}"/>
                </a:ext>
              </a:extLst>
            </p:cNvPr>
            <p:cNvSpPr>
              <a:spLocks/>
            </p:cNvSpPr>
            <p:nvPr/>
          </p:nvSpPr>
          <p:spPr bwMode="auto">
            <a:xfrm>
              <a:off x="1687" y="3178"/>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4" name="Freeform 1048">
              <a:extLst>
                <a:ext uri="{FF2B5EF4-FFF2-40B4-BE49-F238E27FC236}">
                  <a16:creationId xmlns:a16="http://schemas.microsoft.com/office/drawing/2014/main" id="{CD283704-A23C-B24B-B51E-C1C4F3EA8F58}"/>
                </a:ext>
              </a:extLst>
            </p:cNvPr>
            <p:cNvSpPr>
              <a:spLocks/>
            </p:cNvSpPr>
            <p:nvPr/>
          </p:nvSpPr>
          <p:spPr bwMode="auto">
            <a:xfrm>
              <a:off x="1688" y="317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5" name="Freeform 1049">
              <a:extLst>
                <a:ext uri="{FF2B5EF4-FFF2-40B4-BE49-F238E27FC236}">
                  <a16:creationId xmlns:a16="http://schemas.microsoft.com/office/drawing/2014/main" id="{7CA830DF-1111-BF41-9035-890617DB9C9B}"/>
                </a:ext>
              </a:extLst>
            </p:cNvPr>
            <p:cNvSpPr>
              <a:spLocks/>
            </p:cNvSpPr>
            <p:nvPr/>
          </p:nvSpPr>
          <p:spPr bwMode="auto">
            <a:xfrm>
              <a:off x="1690" y="318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6" y="473"/>
                  </a:lnTo>
                  <a:lnTo>
                    <a:pt x="0" y="471"/>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6" name="Freeform 1050">
              <a:extLst>
                <a:ext uri="{FF2B5EF4-FFF2-40B4-BE49-F238E27FC236}">
                  <a16:creationId xmlns:a16="http://schemas.microsoft.com/office/drawing/2014/main" id="{9494DBFF-5A0F-F548-BE00-A855AD72DBEA}"/>
                </a:ext>
              </a:extLst>
            </p:cNvPr>
            <p:cNvSpPr>
              <a:spLocks/>
            </p:cNvSpPr>
            <p:nvPr/>
          </p:nvSpPr>
          <p:spPr bwMode="auto">
            <a:xfrm>
              <a:off x="1692" y="318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7" name="Freeform 1051">
              <a:extLst>
                <a:ext uri="{FF2B5EF4-FFF2-40B4-BE49-F238E27FC236}">
                  <a16:creationId xmlns:a16="http://schemas.microsoft.com/office/drawing/2014/main" id="{4EE26EBE-0F65-F84B-B147-2B0794139B10}"/>
                </a:ext>
              </a:extLst>
            </p:cNvPr>
            <p:cNvSpPr>
              <a:spLocks/>
            </p:cNvSpPr>
            <p:nvPr/>
          </p:nvSpPr>
          <p:spPr bwMode="auto">
            <a:xfrm>
              <a:off x="1693" y="3182"/>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8" name="Freeform 1052">
              <a:extLst>
                <a:ext uri="{FF2B5EF4-FFF2-40B4-BE49-F238E27FC236}">
                  <a16:creationId xmlns:a16="http://schemas.microsoft.com/office/drawing/2014/main" id="{C17D6A33-A3F8-AF4B-9A61-81A06F15D7F4}"/>
                </a:ext>
              </a:extLst>
            </p:cNvPr>
            <p:cNvSpPr>
              <a:spLocks/>
            </p:cNvSpPr>
            <p:nvPr/>
          </p:nvSpPr>
          <p:spPr bwMode="auto">
            <a:xfrm>
              <a:off x="1695" y="318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99" name="Freeform 1053">
              <a:extLst>
                <a:ext uri="{FF2B5EF4-FFF2-40B4-BE49-F238E27FC236}">
                  <a16:creationId xmlns:a16="http://schemas.microsoft.com/office/drawing/2014/main" id="{A569DCA5-10F9-B941-AF2B-7ED3BD0B15CA}"/>
                </a:ext>
              </a:extLst>
            </p:cNvPr>
            <p:cNvSpPr>
              <a:spLocks/>
            </p:cNvSpPr>
            <p:nvPr/>
          </p:nvSpPr>
          <p:spPr bwMode="auto">
            <a:xfrm>
              <a:off x="1697" y="318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0" name="Freeform 1054">
              <a:extLst>
                <a:ext uri="{FF2B5EF4-FFF2-40B4-BE49-F238E27FC236}">
                  <a16:creationId xmlns:a16="http://schemas.microsoft.com/office/drawing/2014/main" id="{6B3A85B5-440F-7843-B530-0244AA7AF562}"/>
                </a:ext>
              </a:extLst>
            </p:cNvPr>
            <p:cNvSpPr>
              <a:spLocks/>
            </p:cNvSpPr>
            <p:nvPr/>
          </p:nvSpPr>
          <p:spPr bwMode="auto">
            <a:xfrm>
              <a:off x="1698" y="318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1" name="Freeform 1055">
              <a:extLst>
                <a:ext uri="{FF2B5EF4-FFF2-40B4-BE49-F238E27FC236}">
                  <a16:creationId xmlns:a16="http://schemas.microsoft.com/office/drawing/2014/main" id="{7B100E89-77E2-304B-AFC8-D8B4F610646F}"/>
                </a:ext>
              </a:extLst>
            </p:cNvPr>
            <p:cNvSpPr>
              <a:spLocks/>
            </p:cNvSpPr>
            <p:nvPr/>
          </p:nvSpPr>
          <p:spPr bwMode="auto">
            <a:xfrm>
              <a:off x="1700" y="318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2" name="Freeform 1056">
              <a:extLst>
                <a:ext uri="{FF2B5EF4-FFF2-40B4-BE49-F238E27FC236}">
                  <a16:creationId xmlns:a16="http://schemas.microsoft.com/office/drawing/2014/main" id="{C52AE01C-C04F-5C49-9356-D76D7AA68A66}"/>
                </a:ext>
              </a:extLst>
            </p:cNvPr>
            <p:cNvSpPr>
              <a:spLocks/>
            </p:cNvSpPr>
            <p:nvPr/>
          </p:nvSpPr>
          <p:spPr bwMode="auto">
            <a:xfrm>
              <a:off x="1702" y="3187"/>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1"/>
                  </a:moveTo>
                  <a:lnTo>
                    <a:pt x="271" y="0"/>
                  </a:lnTo>
                  <a:lnTo>
                    <a:pt x="275" y="4"/>
                  </a:lnTo>
                  <a:lnTo>
                    <a:pt x="4" y="474"/>
                  </a:lnTo>
                  <a:lnTo>
                    <a:pt x="0" y="471"/>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3" name="Freeform 1057">
              <a:extLst>
                <a:ext uri="{FF2B5EF4-FFF2-40B4-BE49-F238E27FC236}">
                  <a16:creationId xmlns:a16="http://schemas.microsoft.com/office/drawing/2014/main" id="{A7597117-46C1-9742-A94D-1768661BEA45}"/>
                </a:ext>
              </a:extLst>
            </p:cNvPr>
            <p:cNvSpPr>
              <a:spLocks/>
            </p:cNvSpPr>
            <p:nvPr/>
          </p:nvSpPr>
          <p:spPr bwMode="auto">
            <a:xfrm>
              <a:off x="1703" y="318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4" name="Freeform 1058">
              <a:extLst>
                <a:ext uri="{FF2B5EF4-FFF2-40B4-BE49-F238E27FC236}">
                  <a16:creationId xmlns:a16="http://schemas.microsoft.com/office/drawing/2014/main" id="{0E222A80-E1BC-B54B-85D8-E98F73FFEF28}"/>
                </a:ext>
              </a:extLst>
            </p:cNvPr>
            <p:cNvSpPr>
              <a:spLocks/>
            </p:cNvSpPr>
            <p:nvPr/>
          </p:nvSpPr>
          <p:spPr bwMode="auto">
            <a:xfrm>
              <a:off x="1705" y="318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5" name="Freeform 1059">
              <a:extLst>
                <a:ext uri="{FF2B5EF4-FFF2-40B4-BE49-F238E27FC236}">
                  <a16:creationId xmlns:a16="http://schemas.microsoft.com/office/drawing/2014/main" id="{1448F8B8-65DD-5B41-B82C-66C7D2CA24B0}"/>
                </a:ext>
              </a:extLst>
            </p:cNvPr>
            <p:cNvSpPr>
              <a:spLocks/>
            </p:cNvSpPr>
            <p:nvPr/>
          </p:nvSpPr>
          <p:spPr bwMode="auto">
            <a:xfrm>
              <a:off x="1707" y="3190"/>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6" name="Freeform 1060">
              <a:extLst>
                <a:ext uri="{FF2B5EF4-FFF2-40B4-BE49-F238E27FC236}">
                  <a16:creationId xmlns:a16="http://schemas.microsoft.com/office/drawing/2014/main" id="{13B10928-9A63-2346-A05E-35CF0F0E8637}"/>
                </a:ext>
              </a:extLst>
            </p:cNvPr>
            <p:cNvSpPr>
              <a:spLocks/>
            </p:cNvSpPr>
            <p:nvPr/>
          </p:nvSpPr>
          <p:spPr bwMode="auto">
            <a:xfrm>
              <a:off x="1709" y="3191"/>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7" name="Freeform 1061">
              <a:extLst>
                <a:ext uri="{FF2B5EF4-FFF2-40B4-BE49-F238E27FC236}">
                  <a16:creationId xmlns:a16="http://schemas.microsoft.com/office/drawing/2014/main" id="{0596C4F6-81AC-3247-B147-C298F9929752}"/>
                </a:ext>
              </a:extLst>
            </p:cNvPr>
            <p:cNvSpPr>
              <a:spLocks/>
            </p:cNvSpPr>
            <p:nvPr/>
          </p:nvSpPr>
          <p:spPr bwMode="auto">
            <a:xfrm>
              <a:off x="1710" y="3192"/>
              <a:ext cx="92" cy="157"/>
            </a:xfrm>
            <a:custGeom>
              <a:avLst/>
              <a:gdLst>
                <a:gd name="T0" fmla="*/ 0 w 277"/>
                <a:gd name="T1" fmla="*/ 156 h 472"/>
                <a:gd name="T2" fmla="*/ 91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8" name="Freeform 1062">
              <a:extLst>
                <a:ext uri="{FF2B5EF4-FFF2-40B4-BE49-F238E27FC236}">
                  <a16:creationId xmlns:a16="http://schemas.microsoft.com/office/drawing/2014/main" id="{AFF96A8E-37EF-AA47-8B6E-9DF741C6EA7D}"/>
                </a:ext>
              </a:extLst>
            </p:cNvPr>
            <p:cNvSpPr>
              <a:spLocks/>
            </p:cNvSpPr>
            <p:nvPr/>
          </p:nvSpPr>
          <p:spPr bwMode="auto">
            <a:xfrm>
              <a:off x="1712" y="319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09" name="Freeform 1063">
              <a:extLst>
                <a:ext uri="{FF2B5EF4-FFF2-40B4-BE49-F238E27FC236}">
                  <a16:creationId xmlns:a16="http://schemas.microsoft.com/office/drawing/2014/main" id="{95E573C4-1DC9-6046-A300-D724ED41BF61}"/>
                </a:ext>
              </a:extLst>
            </p:cNvPr>
            <p:cNvSpPr>
              <a:spLocks/>
            </p:cNvSpPr>
            <p:nvPr/>
          </p:nvSpPr>
          <p:spPr bwMode="auto">
            <a:xfrm>
              <a:off x="1714" y="319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0" name="Freeform 1064">
              <a:extLst>
                <a:ext uri="{FF2B5EF4-FFF2-40B4-BE49-F238E27FC236}">
                  <a16:creationId xmlns:a16="http://schemas.microsoft.com/office/drawing/2014/main" id="{1EE2D443-4BA4-BC40-838C-041BD72CB0FF}"/>
                </a:ext>
              </a:extLst>
            </p:cNvPr>
            <p:cNvSpPr>
              <a:spLocks/>
            </p:cNvSpPr>
            <p:nvPr/>
          </p:nvSpPr>
          <p:spPr bwMode="auto">
            <a:xfrm>
              <a:off x="1715" y="31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1" name="Freeform 1065">
              <a:extLst>
                <a:ext uri="{FF2B5EF4-FFF2-40B4-BE49-F238E27FC236}">
                  <a16:creationId xmlns:a16="http://schemas.microsoft.com/office/drawing/2014/main" id="{02F772FD-3DDD-C548-A9BA-77A1EC24AD19}"/>
                </a:ext>
              </a:extLst>
            </p:cNvPr>
            <p:cNvSpPr>
              <a:spLocks/>
            </p:cNvSpPr>
            <p:nvPr/>
          </p:nvSpPr>
          <p:spPr bwMode="auto">
            <a:xfrm>
              <a:off x="1615" y="3164"/>
              <a:ext cx="136" cy="129"/>
            </a:xfrm>
            <a:custGeom>
              <a:avLst/>
              <a:gdLst>
                <a:gd name="T0" fmla="*/ 61 w 409"/>
                <a:gd name="T1" fmla="*/ 129 h 388"/>
                <a:gd name="T2" fmla="*/ 48 w 409"/>
                <a:gd name="T3" fmla="*/ 126 h 388"/>
                <a:gd name="T4" fmla="*/ 36 w 409"/>
                <a:gd name="T5" fmla="*/ 121 h 388"/>
                <a:gd name="T6" fmla="*/ 25 w 409"/>
                <a:gd name="T7" fmla="*/ 114 h 388"/>
                <a:gd name="T8" fmla="*/ 16 w 409"/>
                <a:gd name="T9" fmla="*/ 105 h 388"/>
                <a:gd name="T10" fmla="*/ 8 w 409"/>
                <a:gd name="T11" fmla="*/ 95 h 388"/>
                <a:gd name="T12" fmla="*/ 3 w 409"/>
                <a:gd name="T13" fmla="*/ 84 h 388"/>
                <a:gd name="T14" fmla="*/ 0 w 409"/>
                <a:gd name="T15" fmla="*/ 71 h 388"/>
                <a:gd name="T16" fmla="*/ 0 w 409"/>
                <a:gd name="T17" fmla="*/ 58 h 388"/>
                <a:gd name="T18" fmla="*/ 3 w 409"/>
                <a:gd name="T19" fmla="*/ 46 h 388"/>
                <a:gd name="T20" fmla="*/ 8 w 409"/>
                <a:gd name="T21" fmla="*/ 34 h 388"/>
                <a:gd name="T22" fmla="*/ 16 w 409"/>
                <a:gd name="T23" fmla="*/ 24 h 388"/>
                <a:gd name="T24" fmla="*/ 25 w 409"/>
                <a:gd name="T25" fmla="*/ 15 h 388"/>
                <a:gd name="T26" fmla="*/ 36 w 409"/>
                <a:gd name="T27" fmla="*/ 8 h 388"/>
                <a:gd name="T28" fmla="*/ 48 w 409"/>
                <a:gd name="T29" fmla="*/ 3 h 388"/>
                <a:gd name="T30" fmla="*/ 61 w 409"/>
                <a:gd name="T31" fmla="*/ 0 h 388"/>
                <a:gd name="T32" fmla="*/ 75 w 409"/>
                <a:gd name="T33" fmla="*/ 0 h 388"/>
                <a:gd name="T34" fmla="*/ 88 w 409"/>
                <a:gd name="T35" fmla="*/ 3 h 388"/>
                <a:gd name="T36" fmla="*/ 100 w 409"/>
                <a:gd name="T37" fmla="*/ 8 h 388"/>
                <a:gd name="T38" fmla="*/ 111 w 409"/>
                <a:gd name="T39" fmla="*/ 15 h 388"/>
                <a:gd name="T40" fmla="*/ 121 w 409"/>
                <a:gd name="T41" fmla="*/ 24 h 388"/>
                <a:gd name="T42" fmla="*/ 128 w 409"/>
                <a:gd name="T43" fmla="*/ 34 h 388"/>
                <a:gd name="T44" fmla="*/ 133 w 409"/>
                <a:gd name="T45" fmla="*/ 46 h 388"/>
                <a:gd name="T46" fmla="*/ 136 w 409"/>
                <a:gd name="T47" fmla="*/ 58 h 388"/>
                <a:gd name="T48" fmla="*/ 136 w 409"/>
                <a:gd name="T49" fmla="*/ 71 h 388"/>
                <a:gd name="T50" fmla="*/ 133 w 409"/>
                <a:gd name="T51" fmla="*/ 84 h 388"/>
                <a:gd name="T52" fmla="*/ 128 w 409"/>
                <a:gd name="T53" fmla="*/ 95 h 388"/>
                <a:gd name="T54" fmla="*/ 121 w 409"/>
                <a:gd name="T55" fmla="*/ 105 h 388"/>
                <a:gd name="T56" fmla="*/ 111 w 409"/>
                <a:gd name="T57" fmla="*/ 114 h 388"/>
                <a:gd name="T58" fmla="*/ 100 w 409"/>
                <a:gd name="T59" fmla="*/ 121 h 388"/>
                <a:gd name="T60" fmla="*/ 88 w 409"/>
                <a:gd name="T61" fmla="*/ 126 h 388"/>
                <a:gd name="T62" fmla="*/ 75 w 409"/>
                <a:gd name="T63" fmla="*/ 129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8">
                  <a:moveTo>
                    <a:pt x="205" y="388"/>
                  </a:moveTo>
                  <a:lnTo>
                    <a:pt x="184" y="388"/>
                  </a:lnTo>
                  <a:lnTo>
                    <a:pt x="164" y="384"/>
                  </a:lnTo>
                  <a:lnTo>
                    <a:pt x="144" y="379"/>
                  </a:lnTo>
                  <a:lnTo>
                    <a:pt x="125" y="372"/>
                  </a:lnTo>
                  <a:lnTo>
                    <a:pt x="107" y="364"/>
                  </a:lnTo>
                  <a:lnTo>
                    <a:pt x="91" y="355"/>
                  </a:lnTo>
                  <a:lnTo>
                    <a:pt x="74" y="344"/>
                  </a:lnTo>
                  <a:lnTo>
                    <a:pt x="60" y="331"/>
                  </a:lnTo>
                  <a:lnTo>
                    <a:pt x="47" y="317"/>
                  </a:lnTo>
                  <a:lnTo>
                    <a:pt x="35" y="303"/>
                  </a:lnTo>
                  <a:lnTo>
                    <a:pt x="25" y="286"/>
                  </a:lnTo>
                  <a:lnTo>
                    <a:pt x="17" y="270"/>
                  </a:lnTo>
                  <a:lnTo>
                    <a:pt x="9" y="252"/>
                  </a:lnTo>
                  <a:lnTo>
                    <a:pt x="4" y="233"/>
                  </a:lnTo>
                  <a:lnTo>
                    <a:pt x="1" y="213"/>
                  </a:lnTo>
                  <a:lnTo>
                    <a:pt x="0" y="194"/>
                  </a:lnTo>
                  <a:lnTo>
                    <a:pt x="1" y="174"/>
                  </a:lnTo>
                  <a:lnTo>
                    <a:pt x="4" y="154"/>
                  </a:lnTo>
                  <a:lnTo>
                    <a:pt x="9" y="137"/>
                  </a:lnTo>
                  <a:lnTo>
                    <a:pt x="17" y="119"/>
                  </a:lnTo>
                  <a:lnTo>
                    <a:pt x="25" y="101"/>
                  </a:lnTo>
                  <a:lnTo>
                    <a:pt x="35" y="86"/>
                  </a:lnTo>
                  <a:lnTo>
                    <a:pt x="47" y="71"/>
                  </a:lnTo>
                  <a:lnTo>
                    <a:pt x="60" y="56"/>
                  </a:lnTo>
                  <a:lnTo>
                    <a:pt x="74" y="45"/>
                  </a:lnTo>
                  <a:lnTo>
                    <a:pt x="91" y="33"/>
                  </a:lnTo>
                  <a:lnTo>
                    <a:pt x="107" y="23"/>
                  </a:lnTo>
                  <a:lnTo>
                    <a:pt x="125" y="15"/>
                  </a:lnTo>
                  <a:lnTo>
                    <a:pt x="144" y="8"/>
                  </a:lnTo>
                  <a:lnTo>
                    <a:pt x="164" y="3"/>
                  </a:lnTo>
                  <a:lnTo>
                    <a:pt x="184" y="1"/>
                  </a:lnTo>
                  <a:lnTo>
                    <a:pt x="205" y="0"/>
                  </a:lnTo>
                  <a:lnTo>
                    <a:pt x="225" y="1"/>
                  </a:lnTo>
                  <a:lnTo>
                    <a:pt x="246" y="3"/>
                  </a:lnTo>
                  <a:lnTo>
                    <a:pt x="265" y="8"/>
                  </a:lnTo>
                  <a:lnTo>
                    <a:pt x="284" y="15"/>
                  </a:lnTo>
                  <a:lnTo>
                    <a:pt x="302" y="23"/>
                  </a:lnTo>
                  <a:lnTo>
                    <a:pt x="319" y="33"/>
                  </a:lnTo>
                  <a:lnTo>
                    <a:pt x="335" y="45"/>
                  </a:lnTo>
                  <a:lnTo>
                    <a:pt x="349" y="56"/>
                  </a:lnTo>
                  <a:lnTo>
                    <a:pt x="363" y="71"/>
                  </a:lnTo>
                  <a:lnTo>
                    <a:pt x="375" y="86"/>
                  </a:lnTo>
                  <a:lnTo>
                    <a:pt x="384" y="101"/>
                  </a:lnTo>
                  <a:lnTo>
                    <a:pt x="394" y="119"/>
                  </a:lnTo>
                  <a:lnTo>
                    <a:pt x="401" y="137"/>
                  </a:lnTo>
                  <a:lnTo>
                    <a:pt x="405" y="154"/>
                  </a:lnTo>
                  <a:lnTo>
                    <a:pt x="408" y="174"/>
                  </a:lnTo>
                  <a:lnTo>
                    <a:pt x="409" y="194"/>
                  </a:lnTo>
                  <a:lnTo>
                    <a:pt x="408" y="213"/>
                  </a:lnTo>
                  <a:lnTo>
                    <a:pt x="405" y="233"/>
                  </a:lnTo>
                  <a:lnTo>
                    <a:pt x="401" y="252"/>
                  </a:lnTo>
                  <a:lnTo>
                    <a:pt x="394" y="270"/>
                  </a:lnTo>
                  <a:lnTo>
                    <a:pt x="384" y="286"/>
                  </a:lnTo>
                  <a:lnTo>
                    <a:pt x="375" y="303"/>
                  </a:lnTo>
                  <a:lnTo>
                    <a:pt x="363" y="317"/>
                  </a:lnTo>
                  <a:lnTo>
                    <a:pt x="349" y="331"/>
                  </a:lnTo>
                  <a:lnTo>
                    <a:pt x="335" y="344"/>
                  </a:lnTo>
                  <a:lnTo>
                    <a:pt x="319" y="355"/>
                  </a:lnTo>
                  <a:lnTo>
                    <a:pt x="302" y="364"/>
                  </a:lnTo>
                  <a:lnTo>
                    <a:pt x="284" y="372"/>
                  </a:lnTo>
                  <a:lnTo>
                    <a:pt x="265" y="379"/>
                  </a:lnTo>
                  <a:lnTo>
                    <a:pt x="246" y="384"/>
                  </a:lnTo>
                  <a:lnTo>
                    <a:pt x="225" y="388"/>
                  </a:lnTo>
                  <a:lnTo>
                    <a:pt x="205" y="3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712" name="Freeform 1066">
              <a:extLst>
                <a:ext uri="{FF2B5EF4-FFF2-40B4-BE49-F238E27FC236}">
                  <a16:creationId xmlns:a16="http://schemas.microsoft.com/office/drawing/2014/main" id="{60AEEA40-243B-1741-B042-D795655FC71B}"/>
                </a:ext>
              </a:extLst>
            </p:cNvPr>
            <p:cNvSpPr>
              <a:spLocks/>
            </p:cNvSpPr>
            <p:nvPr/>
          </p:nvSpPr>
          <p:spPr bwMode="auto">
            <a:xfrm>
              <a:off x="1395" y="3311"/>
              <a:ext cx="137" cy="130"/>
            </a:xfrm>
            <a:custGeom>
              <a:avLst/>
              <a:gdLst>
                <a:gd name="T0" fmla="*/ 61 w 411"/>
                <a:gd name="T1" fmla="*/ 129 h 389"/>
                <a:gd name="T2" fmla="*/ 48 w 411"/>
                <a:gd name="T3" fmla="*/ 127 h 389"/>
                <a:gd name="T4" fmla="*/ 36 w 411"/>
                <a:gd name="T5" fmla="*/ 122 h 389"/>
                <a:gd name="T6" fmla="*/ 25 w 411"/>
                <a:gd name="T7" fmla="*/ 115 h 389"/>
                <a:gd name="T8" fmla="*/ 15 w 411"/>
                <a:gd name="T9" fmla="*/ 106 h 389"/>
                <a:gd name="T10" fmla="*/ 8 w 411"/>
                <a:gd name="T11" fmla="*/ 96 h 389"/>
                <a:gd name="T12" fmla="*/ 3 w 411"/>
                <a:gd name="T13" fmla="*/ 84 h 389"/>
                <a:gd name="T14" fmla="*/ 1 w 411"/>
                <a:gd name="T15" fmla="*/ 72 h 389"/>
                <a:gd name="T16" fmla="*/ 1 w 411"/>
                <a:gd name="T17" fmla="*/ 58 h 389"/>
                <a:gd name="T18" fmla="*/ 3 w 411"/>
                <a:gd name="T19" fmla="*/ 45 h 389"/>
                <a:gd name="T20" fmla="*/ 8 w 411"/>
                <a:gd name="T21" fmla="*/ 34 h 389"/>
                <a:gd name="T22" fmla="*/ 15 w 411"/>
                <a:gd name="T23" fmla="*/ 23 h 389"/>
                <a:gd name="T24" fmla="*/ 25 w 411"/>
                <a:gd name="T25" fmla="*/ 15 h 389"/>
                <a:gd name="T26" fmla="*/ 36 w 411"/>
                <a:gd name="T27" fmla="*/ 8 h 389"/>
                <a:gd name="T28" fmla="*/ 48 w 411"/>
                <a:gd name="T29" fmla="*/ 3 h 389"/>
                <a:gd name="T30" fmla="*/ 61 w 411"/>
                <a:gd name="T31" fmla="*/ 0 h 389"/>
                <a:gd name="T32" fmla="*/ 75 w 411"/>
                <a:gd name="T33" fmla="*/ 0 h 389"/>
                <a:gd name="T34" fmla="*/ 89 w 411"/>
                <a:gd name="T35" fmla="*/ 3 h 389"/>
                <a:gd name="T36" fmla="*/ 101 w 411"/>
                <a:gd name="T37" fmla="*/ 8 h 389"/>
                <a:gd name="T38" fmla="*/ 112 w 411"/>
                <a:gd name="T39" fmla="*/ 15 h 389"/>
                <a:gd name="T40" fmla="*/ 121 w 411"/>
                <a:gd name="T41" fmla="*/ 23 h 389"/>
                <a:gd name="T42" fmla="*/ 129 w 411"/>
                <a:gd name="T43" fmla="*/ 34 h 389"/>
                <a:gd name="T44" fmla="*/ 134 w 411"/>
                <a:gd name="T45" fmla="*/ 45 h 389"/>
                <a:gd name="T46" fmla="*/ 136 w 411"/>
                <a:gd name="T47" fmla="*/ 58 h 389"/>
                <a:gd name="T48" fmla="*/ 136 w 411"/>
                <a:gd name="T49" fmla="*/ 72 h 389"/>
                <a:gd name="T50" fmla="*/ 134 w 411"/>
                <a:gd name="T51" fmla="*/ 84 h 389"/>
                <a:gd name="T52" fmla="*/ 129 w 411"/>
                <a:gd name="T53" fmla="*/ 96 h 389"/>
                <a:gd name="T54" fmla="*/ 121 w 411"/>
                <a:gd name="T55" fmla="*/ 106 h 389"/>
                <a:gd name="T56" fmla="*/ 112 w 411"/>
                <a:gd name="T57" fmla="*/ 115 h 389"/>
                <a:gd name="T58" fmla="*/ 101 w 411"/>
                <a:gd name="T59" fmla="*/ 122 h 389"/>
                <a:gd name="T60" fmla="*/ 89 w 411"/>
                <a:gd name="T61" fmla="*/ 127 h 389"/>
                <a:gd name="T62" fmla="*/ 75 w 411"/>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1" h="389">
                  <a:moveTo>
                    <a:pt x="206" y="389"/>
                  </a:moveTo>
                  <a:lnTo>
                    <a:pt x="184" y="387"/>
                  </a:lnTo>
                  <a:lnTo>
                    <a:pt x="164" y="384"/>
                  </a:lnTo>
                  <a:lnTo>
                    <a:pt x="144" y="379"/>
                  </a:lnTo>
                  <a:lnTo>
                    <a:pt x="125" y="373"/>
                  </a:lnTo>
                  <a:lnTo>
                    <a:pt x="108" y="365"/>
                  </a:lnTo>
                  <a:lnTo>
                    <a:pt x="90" y="354"/>
                  </a:lnTo>
                  <a:lnTo>
                    <a:pt x="75" y="344"/>
                  </a:lnTo>
                  <a:lnTo>
                    <a:pt x="61" y="331"/>
                  </a:lnTo>
                  <a:lnTo>
                    <a:pt x="46" y="318"/>
                  </a:lnTo>
                  <a:lnTo>
                    <a:pt x="35" y="303"/>
                  </a:lnTo>
                  <a:lnTo>
                    <a:pt x="25" y="286"/>
                  </a:lnTo>
                  <a:lnTo>
                    <a:pt x="16" y="270"/>
                  </a:lnTo>
                  <a:lnTo>
                    <a:pt x="9" y="252"/>
                  </a:lnTo>
                  <a:lnTo>
                    <a:pt x="4" y="233"/>
                  </a:lnTo>
                  <a:lnTo>
                    <a:pt x="2" y="214"/>
                  </a:lnTo>
                  <a:lnTo>
                    <a:pt x="0" y="194"/>
                  </a:lnTo>
                  <a:lnTo>
                    <a:pt x="2" y="174"/>
                  </a:lnTo>
                  <a:lnTo>
                    <a:pt x="4" y="155"/>
                  </a:lnTo>
                  <a:lnTo>
                    <a:pt x="9" y="136"/>
                  </a:lnTo>
                  <a:lnTo>
                    <a:pt x="16" y="119"/>
                  </a:lnTo>
                  <a:lnTo>
                    <a:pt x="25" y="101"/>
                  </a:lnTo>
                  <a:lnTo>
                    <a:pt x="35" y="86"/>
                  </a:lnTo>
                  <a:lnTo>
                    <a:pt x="46" y="70"/>
                  </a:lnTo>
                  <a:lnTo>
                    <a:pt x="61" y="56"/>
                  </a:lnTo>
                  <a:lnTo>
                    <a:pt x="75" y="45"/>
                  </a:lnTo>
                  <a:lnTo>
                    <a:pt x="90" y="33"/>
                  </a:lnTo>
                  <a:lnTo>
                    <a:pt x="108" y="23"/>
                  </a:lnTo>
                  <a:lnTo>
                    <a:pt x="125" y="15"/>
                  </a:lnTo>
                  <a:lnTo>
                    <a:pt x="144" y="9"/>
                  </a:lnTo>
                  <a:lnTo>
                    <a:pt x="164" y="3"/>
                  </a:lnTo>
                  <a:lnTo>
                    <a:pt x="184" y="1"/>
                  </a:lnTo>
                  <a:lnTo>
                    <a:pt x="206" y="0"/>
                  </a:lnTo>
                  <a:lnTo>
                    <a:pt x="226" y="1"/>
                  </a:lnTo>
                  <a:lnTo>
                    <a:pt x="247" y="3"/>
                  </a:lnTo>
                  <a:lnTo>
                    <a:pt x="266" y="9"/>
                  </a:lnTo>
                  <a:lnTo>
                    <a:pt x="284" y="15"/>
                  </a:lnTo>
                  <a:lnTo>
                    <a:pt x="303" y="23"/>
                  </a:lnTo>
                  <a:lnTo>
                    <a:pt x="320" y="33"/>
                  </a:lnTo>
                  <a:lnTo>
                    <a:pt x="335" y="45"/>
                  </a:lnTo>
                  <a:lnTo>
                    <a:pt x="350" y="56"/>
                  </a:lnTo>
                  <a:lnTo>
                    <a:pt x="363" y="70"/>
                  </a:lnTo>
                  <a:lnTo>
                    <a:pt x="375" y="86"/>
                  </a:lnTo>
                  <a:lnTo>
                    <a:pt x="386" y="101"/>
                  </a:lnTo>
                  <a:lnTo>
                    <a:pt x="394" y="119"/>
                  </a:lnTo>
                  <a:lnTo>
                    <a:pt x="401" y="136"/>
                  </a:lnTo>
                  <a:lnTo>
                    <a:pt x="406" y="155"/>
                  </a:lnTo>
                  <a:lnTo>
                    <a:pt x="409" y="174"/>
                  </a:lnTo>
                  <a:lnTo>
                    <a:pt x="411" y="194"/>
                  </a:lnTo>
                  <a:lnTo>
                    <a:pt x="409" y="214"/>
                  </a:lnTo>
                  <a:lnTo>
                    <a:pt x="406" y="233"/>
                  </a:lnTo>
                  <a:lnTo>
                    <a:pt x="401" y="252"/>
                  </a:lnTo>
                  <a:lnTo>
                    <a:pt x="394" y="270"/>
                  </a:lnTo>
                  <a:lnTo>
                    <a:pt x="386" y="286"/>
                  </a:lnTo>
                  <a:lnTo>
                    <a:pt x="375" y="303"/>
                  </a:lnTo>
                  <a:lnTo>
                    <a:pt x="363" y="318"/>
                  </a:lnTo>
                  <a:lnTo>
                    <a:pt x="350" y="331"/>
                  </a:lnTo>
                  <a:lnTo>
                    <a:pt x="335" y="344"/>
                  </a:lnTo>
                  <a:lnTo>
                    <a:pt x="320" y="354"/>
                  </a:lnTo>
                  <a:lnTo>
                    <a:pt x="303" y="365"/>
                  </a:lnTo>
                  <a:lnTo>
                    <a:pt x="284" y="373"/>
                  </a:lnTo>
                  <a:lnTo>
                    <a:pt x="266" y="379"/>
                  </a:lnTo>
                  <a:lnTo>
                    <a:pt x="247" y="384"/>
                  </a:lnTo>
                  <a:lnTo>
                    <a:pt x="226" y="387"/>
                  </a:lnTo>
                  <a:lnTo>
                    <a:pt x="206"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3" name="Freeform 1067">
              <a:extLst>
                <a:ext uri="{FF2B5EF4-FFF2-40B4-BE49-F238E27FC236}">
                  <a16:creationId xmlns:a16="http://schemas.microsoft.com/office/drawing/2014/main" id="{43A243E0-A5F3-9A4E-B15D-680A455D6441}"/>
                </a:ext>
              </a:extLst>
            </p:cNvPr>
            <p:cNvSpPr>
              <a:spLocks/>
            </p:cNvSpPr>
            <p:nvPr/>
          </p:nvSpPr>
          <p:spPr bwMode="auto">
            <a:xfrm>
              <a:off x="1395" y="3311"/>
              <a:ext cx="137" cy="130"/>
            </a:xfrm>
            <a:custGeom>
              <a:avLst/>
              <a:gdLst>
                <a:gd name="T0" fmla="*/ 61 w 411"/>
                <a:gd name="T1" fmla="*/ 129 h 389"/>
                <a:gd name="T2" fmla="*/ 48 w 411"/>
                <a:gd name="T3" fmla="*/ 127 h 389"/>
                <a:gd name="T4" fmla="*/ 36 w 411"/>
                <a:gd name="T5" fmla="*/ 122 h 389"/>
                <a:gd name="T6" fmla="*/ 25 w 411"/>
                <a:gd name="T7" fmla="*/ 115 h 389"/>
                <a:gd name="T8" fmla="*/ 15 w 411"/>
                <a:gd name="T9" fmla="*/ 106 h 389"/>
                <a:gd name="T10" fmla="*/ 8 w 411"/>
                <a:gd name="T11" fmla="*/ 96 h 389"/>
                <a:gd name="T12" fmla="*/ 3 w 411"/>
                <a:gd name="T13" fmla="*/ 84 h 389"/>
                <a:gd name="T14" fmla="*/ 1 w 411"/>
                <a:gd name="T15" fmla="*/ 72 h 389"/>
                <a:gd name="T16" fmla="*/ 1 w 411"/>
                <a:gd name="T17" fmla="*/ 58 h 389"/>
                <a:gd name="T18" fmla="*/ 3 w 411"/>
                <a:gd name="T19" fmla="*/ 45 h 389"/>
                <a:gd name="T20" fmla="*/ 8 w 411"/>
                <a:gd name="T21" fmla="*/ 34 h 389"/>
                <a:gd name="T22" fmla="*/ 15 w 411"/>
                <a:gd name="T23" fmla="*/ 23 h 389"/>
                <a:gd name="T24" fmla="*/ 25 w 411"/>
                <a:gd name="T25" fmla="*/ 15 h 389"/>
                <a:gd name="T26" fmla="*/ 36 w 411"/>
                <a:gd name="T27" fmla="*/ 8 h 389"/>
                <a:gd name="T28" fmla="*/ 48 w 411"/>
                <a:gd name="T29" fmla="*/ 3 h 389"/>
                <a:gd name="T30" fmla="*/ 61 w 411"/>
                <a:gd name="T31" fmla="*/ 0 h 389"/>
                <a:gd name="T32" fmla="*/ 75 w 411"/>
                <a:gd name="T33" fmla="*/ 0 h 389"/>
                <a:gd name="T34" fmla="*/ 89 w 411"/>
                <a:gd name="T35" fmla="*/ 3 h 389"/>
                <a:gd name="T36" fmla="*/ 101 w 411"/>
                <a:gd name="T37" fmla="*/ 8 h 389"/>
                <a:gd name="T38" fmla="*/ 112 w 411"/>
                <a:gd name="T39" fmla="*/ 15 h 389"/>
                <a:gd name="T40" fmla="*/ 121 w 411"/>
                <a:gd name="T41" fmla="*/ 23 h 389"/>
                <a:gd name="T42" fmla="*/ 129 w 411"/>
                <a:gd name="T43" fmla="*/ 34 h 389"/>
                <a:gd name="T44" fmla="*/ 134 w 411"/>
                <a:gd name="T45" fmla="*/ 45 h 389"/>
                <a:gd name="T46" fmla="*/ 136 w 411"/>
                <a:gd name="T47" fmla="*/ 58 h 389"/>
                <a:gd name="T48" fmla="*/ 136 w 411"/>
                <a:gd name="T49" fmla="*/ 72 h 389"/>
                <a:gd name="T50" fmla="*/ 134 w 411"/>
                <a:gd name="T51" fmla="*/ 84 h 389"/>
                <a:gd name="T52" fmla="*/ 129 w 411"/>
                <a:gd name="T53" fmla="*/ 96 h 389"/>
                <a:gd name="T54" fmla="*/ 121 w 411"/>
                <a:gd name="T55" fmla="*/ 106 h 389"/>
                <a:gd name="T56" fmla="*/ 112 w 411"/>
                <a:gd name="T57" fmla="*/ 115 h 389"/>
                <a:gd name="T58" fmla="*/ 101 w 411"/>
                <a:gd name="T59" fmla="*/ 122 h 389"/>
                <a:gd name="T60" fmla="*/ 89 w 411"/>
                <a:gd name="T61" fmla="*/ 127 h 389"/>
                <a:gd name="T62" fmla="*/ 75 w 411"/>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1" h="389">
                  <a:moveTo>
                    <a:pt x="206" y="389"/>
                  </a:moveTo>
                  <a:lnTo>
                    <a:pt x="184" y="387"/>
                  </a:lnTo>
                  <a:lnTo>
                    <a:pt x="164" y="384"/>
                  </a:lnTo>
                  <a:lnTo>
                    <a:pt x="144" y="379"/>
                  </a:lnTo>
                  <a:lnTo>
                    <a:pt x="125" y="373"/>
                  </a:lnTo>
                  <a:lnTo>
                    <a:pt x="108" y="365"/>
                  </a:lnTo>
                  <a:lnTo>
                    <a:pt x="90" y="354"/>
                  </a:lnTo>
                  <a:lnTo>
                    <a:pt x="75" y="344"/>
                  </a:lnTo>
                  <a:lnTo>
                    <a:pt x="61" y="331"/>
                  </a:lnTo>
                  <a:lnTo>
                    <a:pt x="46" y="318"/>
                  </a:lnTo>
                  <a:lnTo>
                    <a:pt x="35" y="303"/>
                  </a:lnTo>
                  <a:lnTo>
                    <a:pt x="25" y="286"/>
                  </a:lnTo>
                  <a:lnTo>
                    <a:pt x="16" y="270"/>
                  </a:lnTo>
                  <a:lnTo>
                    <a:pt x="9" y="252"/>
                  </a:lnTo>
                  <a:lnTo>
                    <a:pt x="4" y="233"/>
                  </a:lnTo>
                  <a:lnTo>
                    <a:pt x="2" y="214"/>
                  </a:lnTo>
                  <a:lnTo>
                    <a:pt x="0" y="194"/>
                  </a:lnTo>
                  <a:lnTo>
                    <a:pt x="2" y="174"/>
                  </a:lnTo>
                  <a:lnTo>
                    <a:pt x="4" y="155"/>
                  </a:lnTo>
                  <a:lnTo>
                    <a:pt x="9" y="136"/>
                  </a:lnTo>
                  <a:lnTo>
                    <a:pt x="16" y="119"/>
                  </a:lnTo>
                  <a:lnTo>
                    <a:pt x="25" y="101"/>
                  </a:lnTo>
                  <a:lnTo>
                    <a:pt x="35" y="86"/>
                  </a:lnTo>
                  <a:lnTo>
                    <a:pt x="46" y="70"/>
                  </a:lnTo>
                  <a:lnTo>
                    <a:pt x="61" y="56"/>
                  </a:lnTo>
                  <a:lnTo>
                    <a:pt x="75" y="45"/>
                  </a:lnTo>
                  <a:lnTo>
                    <a:pt x="90" y="33"/>
                  </a:lnTo>
                  <a:lnTo>
                    <a:pt x="108" y="23"/>
                  </a:lnTo>
                  <a:lnTo>
                    <a:pt x="125" y="15"/>
                  </a:lnTo>
                  <a:lnTo>
                    <a:pt x="144" y="9"/>
                  </a:lnTo>
                  <a:lnTo>
                    <a:pt x="164" y="3"/>
                  </a:lnTo>
                  <a:lnTo>
                    <a:pt x="184" y="1"/>
                  </a:lnTo>
                  <a:lnTo>
                    <a:pt x="206" y="0"/>
                  </a:lnTo>
                  <a:lnTo>
                    <a:pt x="226" y="1"/>
                  </a:lnTo>
                  <a:lnTo>
                    <a:pt x="247" y="3"/>
                  </a:lnTo>
                  <a:lnTo>
                    <a:pt x="266" y="9"/>
                  </a:lnTo>
                  <a:lnTo>
                    <a:pt x="284" y="15"/>
                  </a:lnTo>
                  <a:lnTo>
                    <a:pt x="303" y="23"/>
                  </a:lnTo>
                  <a:lnTo>
                    <a:pt x="320" y="33"/>
                  </a:lnTo>
                  <a:lnTo>
                    <a:pt x="335" y="45"/>
                  </a:lnTo>
                  <a:lnTo>
                    <a:pt x="350" y="56"/>
                  </a:lnTo>
                  <a:lnTo>
                    <a:pt x="363" y="70"/>
                  </a:lnTo>
                  <a:lnTo>
                    <a:pt x="375" y="86"/>
                  </a:lnTo>
                  <a:lnTo>
                    <a:pt x="386" y="101"/>
                  </a:lnTo>
                  <a:lnTo>
                    <a:pt x="394" y="119"/>
                  </a:lnTo>
                  <a:lnTo>
                    <a:pt x="401" y="136"/>
                  </a:lnTo>
                  <a:lnTo>
                    <a:pt x="406" y="155"/>
                  </a:lnTo>
                  <a:lnTo>
                    <a:pt x="409" y="174"/>
                  </a:lnTo>
                  <a:lnTo>
                    <a:pt x="411" y="194"/>
                  </a:lnTo>
                  <a:lnTo>
                    <a:pt x="409" y="214"/>
                  </a:lnTo>
                  <a:lnTo>
                    <a:pt x="406" y="233"/>
                  </a:lnTo>
                  <a:lnTo>
                    <a:pt x="401" y="252"/>
                  </a:lnTo>
                  <a:lnTo>
                    <a:pt x="394" y="270"/>
                  </a:lnTo>
                  <a:lnTo>
                    <a:pt x="386" y="286"/>
                  </a:lnTo>
                  <a:lnTo>
                    <a:pt x="375" y="303"/>
                  </a:lnTo>
                  <a:lnTo>
                    <a:pt x="363" y="318"/>
                  </a:lnTo>
                  <a:lnTo>
                    <a:pt x="350" y="331"/>
                  </a:lnTo>
                  <a:lnTo>
                    <a:pt x="335" y="344"/>
                  </a:lnTo>
                  <a:lnTo>
                    <a:pt x="320" y="354"/>
                  </a:lnTo>
                  <a:lnTo>
                    <a:pt x="303" y="365"/>
                  </a:lnTo>
                  <a:lnTo>
                    <a:pt x="284" y="373"/>
                  </a:lnTo>
                  <a:lnTo>
                    <a:pt x="266" y="379"/>
                  </a:lnTo>
                  <a:lnTo>
                    <a:pt x="247" y="384"/>
                  </a:lnTo>
                  <a:lnTo>
                    <a:pt x="226" y="387"/>
                  </a:lnTo>
                  <a:lnTo>
                    <a:pt x="206"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714" name="Freeform 1068">
              <a:extLst>
                <a:ext uri="{FF2B5EF4-FFF2-40B4-BE49-F238E27FC236}">
                  <a16:creationId xmlns:a16="http://schemas.microsoft.com/office/drawing/2014/main" id="{871615D0-4D24-3F46-B736-D865A642CEED}"/>
                </a:ext>
              </a:extLst>
            </p:cNvPr>
            <p:cNvSpPr>
              <a:spLocks/>
            </p:cNvSpPr>
            <p:nvPr/>
          </p:nvSpPr>
          <p:spPr bwMode="auto">
            <a:xfrm>
              <a:off x="1329" y="3241"/>
              <a:ext cx="90" cy="158"/>
            </a:xfrm>
            <a:custGeom>
              <a:avLst/>
              <a:gdLst>
                <a:gd name="T0" fmla="*/ 0 w 271"/>
                <a:gd name="T1" fmla="*/ 158 h 472"/>
                <a:gd name="T2" fmla="*/ 90 w 271"/>
                <a:gd name="T3" fmla="*/ 0 h 472"/>
                <a:gd name="T4" fmla="*/ 90 w 271"/>
                <a:gd name="T5" fmla="*/ 0 h 472"/>
                <a:gd name="T6" fmla="*/ 0 w 271"/>
                <a:gd name="T7" fmla="*/ 158 h 4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472">
                  <a:moveTo>
                    <a:pt x="0" y="472"/>
                  </a:moveTo>
                  <a:lnTo>
                    <a:pt x="271" y="0"/>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5" name="Freeform 1069">
              <a:extLst>
                <a:ext uri="{FF2B5EF4-FFF2-40B4-BE49-F238E27FC236}">
                  <a16:creationId xmlns:a16="http://schemas.microsoft.com/office/drawing/2014/main" id="{2A120349-4344-FF4F-A8C0-9544F41B29D1}"/>
                </a:ext>
              </a:extLst>
            </p:cNvPr>
            <p:cNvSpPr>
              <a:spLocks/>
            </p:cNvSpPr>
            <p:nvPr/>
          </p:nvSpPr>
          <p:spPr bwMode="auto">
            <a:xfrm>
              <a:off x="1329" y="324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6" name="Freeform 1070">
              <a:extLst>
                <a:ext uri="{FF2B5EF4-FFF2-40B4-BE49-F238E27FC236}">
                  <a16:creationId xmlns:a16="http://schemas.microsoft.com/office/drawing/2014/main" id="{5FB87E86-C8EE-114E-84BD-95EC810C03C3}"/>
                </a:ext>
              </a:extLst>
            </p:cNvPr>
            <p:cNvSpPr>
              <a:spLocks/>
            </p:cNvSpPr>
            <p:nvPr/>
          </p:nvSpPr>
          <p:spPr bwMode="auto">
            <a:xfrm>
              <a:off x="1331" y="324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7" name="Freeform 1071">
              <a:extLst>
                <a:ext uri="{FF2B5EF4-FFF2-40B4-BE49-F238E27FC236}">
                  <a16:creationId xmlns:a16="http://schemas.microsoft.com/office/drawing/2014/main" id="{4F7D455A-A7A9-3544-95A8-70A2BD9B8EEA}"/>
                </a:ext>
              </a:extLst>
            </p:cNvPr>
            <p:cNvSpPr>
              <a:spLocks/>
            </p:cNvSpPr>
            <p:nvPr/>
          </p:nvSpPr>
          <p:spPr bwMode="auto">
            <a:xfrm>
              <a:off x="1333" y="324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8" name="Freeform 1072">
              <a:extLst>
                <a:ext uri="{FF2B5EF4-FFF2-40B4-BE49-F238E27FC236}">
                  <a16:creationId xmlns:a16="http://schemas.microsoft.com/office/drawing/2014/main" id="{029B1442-ECCB-DF42-B4BB-C3E1A310C3F3}"/>
                </a:ext>
              </a:extLst>
            </p:cNvPr>
            <p:cNvSpPr>
              <a:spLocks/>
            </p:cNvSpPr>
            <p:nvPr/>
          </p:nvSpPr>
          <p:spPr bwMode="auto">
            <a:xfrm>
              <a:off x="1334" y="3245"/>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19" name="Freeform 1073">
              <a:extLst>
                <a:ext uri="{FF2B5EF4-FFF2-40B4-BE49-F238E27FC236}">
                  <a16:creationId xmlns:a16="http://schemas.microsoft.com/office/drawing/2014/main" id="{71A94206-85C8-7243-8C3D-5BA0F089D6A8}"/>
                </a:ext>
              </a:extLst>
            </p:cNvPr>
            <p:cNvSpPr>
              <a:spLocks/>
            </p:cNvSpPr>
            <p:nvPr/>
          </p:nvSpPr>
          <p:spPr bwMode="auto">
            <a:xfrm>
              <a:off x="1336" y="3245"/>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3"/>
                  </a:lnTo>
                  <a:lnTo>
                    <a:pt x="6" y="474"/>
                  </a:lnTo>
                  <a:lnTo>
                    <a:pt x="0" y="471"/>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0" name="Freeform 1074">
              <a:extLst>
                <a:ext uri="{FF2B5EF4-FFF2-40B4-BE49-F238E27FC236}">
                  <a16:creationId xmlns:a16="http://schemas.microsoft.com/office/drawing/2014/main" id="{431CF33E-8A4D-AC47-B40B-90A110BB7E7B}"/>
                </a:ext>
              </a:extLst>
            </p:cNvPr>
            <p:cNvSpPr>
              <a:spLocks/>
            </p:cNvSpPr>
            <p:nvPr/>
          </p:nvSpPr>
          <p:spPr bwMode="auto">
            <a:xfrm>
              <a:off x="1338" y="3246"/>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1" name="Freeform 1075">
              <a:extLst>
                <a:ext uri="{FF2B5EF4-FFF2-40B4-BE49-F238E27FC236}">
                  <a16:creationId xmlns:a16="http://schemas.microsoft.com/office/drawing/2014/main" id="{B5101AE6-B2BB-8C43-A333-651221214A74}"/>
                </a:ext>
              </a:extLst>
            </p:cNvPr>
            <p:cNvSpPr>
              <a:spLocks/>
            </p:cNvSpPr>
            <p:nvPr/>
          </p:nvSpPr>
          <p:spPr bwMode="auto">
            <a:xfrm>
              <a:off x="1339" y="3247"/>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2" name="Freeform 1076">
              <a:extLst>
                <a:ext uri="{FF2B5EF4-FFF2-40B4-BE49-F238E27FC236}">
                  <a16:creationId xmlns:a16="http://schemas.microsoft.com/office/drawing/2014/main" id="{93F621E3-8C15-494A-B99D-3C032F042845}"/>
                </a:ext>
              </a:extLst>
            </p:cNvPr>
            <p:cNvSpPr>
              <a:spLocks/>
            </p:cNvSpPr>
            <p:nvPr/>
          </p:nvSpPr>
          <p:spPr bwMode="auto">
            <a:xfrm>
              <a:off x="1341" y="324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6"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3" name="Freeform 1077">
              <a:extLst>
                <a:ext uri="{FF2B5EF4-FFF2-40B4-BE49-F238E27FC236}">
                  <a16:creationId xmlns:a16="http://schemas.microsoft.com/office/drawing/2014/main" id="{03F58979-3955-F049-AC1C-A867B95BC9DA}"/>
                </a:ext>
              </a:extLst>
            </p:cNvPr>
            <p:cNvSpPr>
              <a:spLocks/>
            </p:cNvSpPr>
            <p:nvPr/>
          </p:nvSpPr>
          <p:spPr bwMode="auto">
            <a:xfrm>
              <a:off x="1343" y="3249"/>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4" name="Freeform 1078">
              <a:extLst>
                <a:ext uri="{FF2B5EF4-FFF2-40B4-BE49-F238E27FC236}">
                  <a16:creationId xmlns:a16="http://schemas.microsoft.com/office/drawing/2014/main" id="{AE9B0160-3E80-C549-8239-FE271AEA3855}"/>
                </a:ext>
              </a:extLst>
            </p:cNvPr>
            <p:cNvSpPr>
              <a:spLocks/>
            </p:cNvSpPr>
            <p:nvPr/>
          </p:nvSpPr>
          <p:spPr bwMode="auto">
            <a:xfrm>
              <a:off x="1344" y="325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5" y="474"/>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5" name="Freeform 1079">
              <a:extLst>
                <a:ext uri="{FF2B5EF4-FFF2-40B4-BE49-F238E27FC236}">
                  <a16:creationId xmlns:a16="http://schemas.microsoft.com/office/drawing/2014/main" id="{A47BCCEC-4CF6-DE4D-A932-D1FDCF73E8F4}"/>
                </a:ext>
              </a:extLst>
            </p:cNvPr>
            <p:cNvSpPr>
              <a:spLocks/>
            </p:cNvSpPr>
            <p:nvPr/>
          </p:nvSpPr>
          <p:spPr bwMode="auto">
            <a:xfrm>
              <a:off x="1346" y="3252"/>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6" name="Freeform 1080">
              <a:extLst>
                <a:ext uri="{FF2B5EF4-FFF2-40B4-BE49-F238E27FC236}">
                  <a16:creationId xmlns:a16="http://schemas.microsoft.com/office/drawing/2014/main" id="{C567067A-2F9E-D94A-A285-58497D1738F9}"/>
                </a:ext>
              </a:extLst>
            </p:cNvPr>
            <p:cNvSpPr>
              <a:spLocks/>
            </p:cNvSpPr>
            <p:nvPr/>
          </p:nvSpPr>
          <p:spPr bwMode="auto">
            <a:xfrm>
              <a:off x="1348" y="32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7" name="Freeform 1081">
              <a:extLst>
                <a:ext uri="{FF2B5EF4-FFF2-40B4-BE49-F238E27FC236}">
                  <a16:creationId xmlns:a16="http://schemas.microsoft.com/office/drawing/2014/main" id="{EBF2F0AC-2EFC-5D44-AA4F-AA68091AC131}"/>
                </a:ext>
              </a:extLst>
            </p:cNvPr>
            <p:cNvSpPr>
              <a:spLocks/>
            </p:cNvSpPr>
            <p:nvPr/>
          </p:nvSpPr>
          <p:spPr bwMode="auto">
            <a:xfrm>
              <a:off x="1350" y="3254"/>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8" name="Freeform 1082">
              <a:extLst>
                <a:ext uri="{FF2B5EF4-FFF2-40B4-BE49-F238E27FC236}">
                  <a16:creationId xmlns:a16="http://schemas.microsoft.com/office/drawing/2014/main" id="{C08DEC33-BA9C-C248-A295-B95525E3AC54}"/>
                </a:ext>
              </a:extLst>
            </p:cNvPr>
            <p:cNvSpPr>
              <a:spLocks/>
            </p:cNvSpPr>
            <p:nvPr/>
          </p:nvSpPr>
          <p:spPr bwMode="auto">
            <a:xfrm>
              <a:off x="1351" y="3254"/>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29" name="Freeform 1083">
              <a:extLst>
                <a:ext uri="{FF2B5EF4-FFF2-40B4-BE49-F238E27FC236}">
                  <a16:creationId xmlns:a16="http://schemas.microsoft.com/office/drawing/2014/main" id="{4D46E490-57C4-7A4A-A691-1FFB8D25AB11}"/>
                </a:ext>
              </a:extLst>
            </p:cNvPr>
            <p:cNvSpPr>
              <a:spLocks/>
            </p:cNvSpPr>
            <p:nvPr/>
          </p:nvSpPr>
          <p:spPr bwMode="auto">
            <a:xfrm>
              <a:off x="1353" y="3256"/>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0" name="Freeform 1084">
              <a:extLst>
                <a:ext uri="{FF2B5EF4-FFF2-40B4-BE49-F238E27FC236}">
                  <a16:creationId xmlns:a16="http://schemas.microsoft.com/office/drawing/2014/main" id="{DF0B9EE0-BC07-EF42-9E77-637F65E7BBF0}"/>
                </a:ext>
              </a:extLst>
            </p:cNvPr>
            <p:cNvSpPr>
              <a:spLocks/>
            </p:cNvSpPr>
            <p:nvPr/>
          </p:nvSpPr>
          <p:spPr bwMode="auto">
            <a:xfrm>
              <a:off x="1355" y="32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1" name="Freeform 1085">
              <a:extLst>
                <a:ext uri="{FF2B5EF4-FFF2-40B4-BE49-F238E27FC236}">
                  <a16:creationId xmlns:a16="http://schemas.microsoft.com/office/drawing/2014/main" id="{F40EDAD6-8EAB-F04F-B384-C7AD71825482}"/>
                </a:ext>
              </a:extLst>
            </p:cNvPr>
            <p:cNvSpPr>
              <a:spLocks/>
            </p:cNvSpPr>
            <p:nvPr/>
          </p:nvSpPr>
          <p:spPr bwMode="auto">
            <a:xfrm>
              <a:off x="1356" y="325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2" name="Freeform 1086">
              <a:extLst>
                <a:ext uri="{FF2B5EF4-FFF2-40B4-BE49-F238E27FC236}">
                  <a16:creationId xmlns:a16="http://schemas.microsoft.com/office/drawing/2014/main" id="{91DBF316-4D69-3A44-888E-69DE99B85788}"/>
                </a:ext>
              </a:extLst>
            </p:cNvPr>
            <p:cNvSpPr>
              <a:spLocks/>
            </p:cNvSpPr>
            <p:nvPr/>
          </p:nvSpPr>
          <p:spPr bwMode="auto">
            <a:xfrm>
              <a:off x="1358" y="3258"/>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3" name="Freeform 1087">
              <a:extLst>
                <a:ext uri="{FF2B5EF4-FFF2-40B4-BE49-F238E27FC236}">
                  <a16:creationId xmlns:a16="http://schemas.microsoft.com/office/drawing/2014/main" id="{291596EC-F8FC-6C47-8683-FB82577D6C3E}"/>
                </a:ext>
              </a:extLst>
            </p:cNvPr>
            <p:cNvSpPr>
              <a:spLocks/>
            </p:cNvSpPr>
            <p:nvPr/>
          </p:nvSpPr>
          <p:spPr bwMode="auto">
            <a:xfrm>
              <a:off x="1360" y="325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4" name="Freeform 1088">
              <a:extLst>
                <a:ext uri="{FF2B5EF4-FFF2-40B4-BE49-F238E27FC236}">
                  <a16:creationId xmlns:a16="http://schemas.microsoft.com/office/drawing/2014/main" id="{4BA56B18-11AB-CE41-915B-66E4AB774227}"/>
                </a:ext>
              </a:extLst>
            </p:cNvPr>
            <p:cNvSpPr>
              <a:spLocks/>
            </p:cNvSpPr>
            <p:nvPr/>
          </p:nvSpPr>
          <p:spPr bwMode="auto">
            <a:xfrm>
              <a:off x="1362" y="326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5" name="Freeform 1089">
              <a:extLst>
                <a:ext uri="{FF2B5EF4-FFF2-40B4-BE49-F238E27FC236}">
                  <a16:creationId xmlns:a16="http://schemas.microsoft.com/office/drawing/2014/main" id="{E15404B4-B970-DA43-9CF0-5F038618A3E7}"/>
                </a:ext>
              </a:extLst>
            </p:cNvPr>
            <p:cNvSpPr>
              <a:spLocks/>
            </p:cNvSpPr>
            <p:nvPr/>
          </p:nvSpPr>
          <p:spPr bwMode="auto">
            <a:xfrm>
              <a:off x="1363" y="3261"/>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6" name="Freeform 1090">
              <a:extLst>
                <a:ext uri="{FF2B5EF4-FFF2-40B4-BE49-F238E27FC236}">
                  <a16:creationId xmlns:a16="http://schemas.microsoft.com/office/drawing/2014/main" id="{4900E2C0-114B-654C-85FF-3A1B82C71F04}"/>
                </a:ext>
              </a:extLst>
            </p:cNvPr>
            <p:cNvSpPr>
              <a:spLocks/>
            </p:cNvSpPr>
            <p:nvPr/>
          </p:nvSpPr>
          <p:spPr bwMode="auto">
            <a:xfrm>
              <a:off x="1365" y="326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7" name="Freeform 1091">
              <a:extLst>
                <a:ext uri="{FF2B5EF4-FFF2-40B4-BE49-F238E27FC236}">
                  <a16:creationId xmlns:a16="http://schemas.microsoft.com/office/drawing/2014/main" id="{DDCFB5B4-1AA9-6C4C-9F49-74ED5F31BB6A}"/>
                </a:ext>
              </a:extLst>
            </p:cNvPr>
            <p:cNvSpPr>
              <a:spLocks/>
            </p:cNvSpPr>
            <p:nvPr/>
          </p:nvSpPr>
          <p:spPr bwMode="auto">
            <a:xfrm>
              <a:off x="1367" y="3263"/>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2"/>
                  </a:lnTo>
                  <a:lnTo>
                    <a:pt x="5" y="473"/>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8" name="Freeform 1092">
              <a:extLst>
                <a:ext uri="{FF2B5EF4-FFF2-40B4-BE49-F238E27FC236}">
                  <a16:creationId xmlns:a16="http://schemas.microsoft.com/office/drawing/2014/main" id="{C6C5B1F3-53B5-3F42-A4DE-71A5C589E56B}"/>
                </a:ext>
              </a:extLst>
            </p:cNvPr>
            <p:cNvSpPr>
              <a:spLocks/>
            </p:cNvSpPr>
            <p:nvPr/>
          </p:nvSpPr>
          <p:spPr bwMode="auto">
            <a:xfrm>
              <a:off x="1368" y="32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39" name="Freeform 1093">
              <a:extLst>
                <a:ext uri="{FF2B5EF4-FFF2-40B4-BE49-F238E27FC236}">
                  <a16:creationId xmlns:a16="http://schemas.microsoft.com/office/drawing/2014/main" id="{7293E17C-CF2A-294C-A12D-64A45596B58F}"/>
                </a:ext>
              </a:extLst>
            </p:cNvPr>
            <p:cNvSpPr>
              <a:spLocks/>
            </p:cNvSpPr>
            <p:nvPr/>
          </p:nvSpPr>
          <p:spPr bwMode="auto">
            <a:xfrm>
              <a:off x="1370" y="326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0" name="Freeform 1094">
              <a:extLst>
                <a:ext uri="{FF2B5EF4-FFF2-40B4-BE49-F238E27FC236}">
                  <a16:creationId xmlns:a16="http://schemas.microsoft.com/office/drawing/2014/main" id="{03D392B8-3E86-8343-B1BD-F537AF1493B2}"/>
                </a:ext>
              </a:extLst>
            </p:cNvPr>
            <p:cNvSpPr>
              <a:spLocks/>
            </p:cNvSpPr>
            <p:nvPr/>
          </p:nvSpPr>
          <p:spPr bwMode="auto">
            <a:xfrm>
              <a:off x="1372" y="326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1" name="Freeform 1095">
              <a:extLst>
                <a:ext uri="{FF2B5EF4-FFF2-40B4-BE49-F238E27FC236}">
                  <a16:creationId xmlns:a16="http://schemas.microsoft.com/office/drawing/2014/main" id="{F6BC10BC-8345-5648-9DF0-F2D6A138C955}"/>
                </a:ext>
              </a:extLst>
            </p:cNvPr>
            <p:cNvSpPr>
              <a:spLocks/>
            </p:cNvSpPr>
            <p:nvPr/>
          </p:nvSpPr>
          <p:spPr bwMode="auto">
            <a:xfrm>
              <a:off x="1373" y="3267"/>
              <a:ext cx="93" cy="158"/>
            </a:xfrm>
            <a:custGeom>
              <a:avLst/>
              <a:gdLst>
                <a:gd name="T0" fmla="*/ 0 w 277"/>
                <a:gd name="T1" fmla="*/ 157 h 472"/>
                <a:gd name="T2" fmla="*/ 92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2" name="Freeform 1096">
              <a:extLst>
                <a:ext uri="{FF2B5EF4-FFF2-40B4-BE49-F238E27FC236}">
                  <a16:creationId xmlns:a16="http://schemas.microsoft.com/office/drawing/2014/main" id="{C2B8B5D5-E74E-4545-BD93-A54ED4F97A8E}"/>
                </a:ext>
              </a:extLst>
            </p:cNvPr>
            <p:cNvSpPr>
              <a:spLocks/>
            </p:cNvSpPr>
            <p:nvPr/>
          </p:nvSpPr>
          <p:spPr bwMode="auto">
            <a:xfrm>
              <a:off x="1375" y="326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3" name="Freeform 1097">
              <a:extLst>
                <a:ext uri="{FF2B5EF4-FFF2-40B4-BE49-F238E27FC236}">
                  <a16:creationId xmlns:a16="http://schemas.microsoft.com/office/drawing/2014/main" id="{2A7962E6-B987-FE42-B96A-A653EAE28D5D}"/>
                </a:ext>
              </a:extLst>
            </p:cNvPr>
            <p:cNvSpPr>
              <a:spLocks/>
            </p:cNvSpPr>
            <p:nvPr/>
          </p:nvSpPr>
          <p:spPr bwMode="auto">
            <a:xfrm>
              <a:off x="1377" y="326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4" name="Freeform 1098">
              <a:extLst>
                <a:ext uri="{FF2B5EF4-FFF2-40B4-BE49-F238E27FC236}">
                  <a16:creationId xmlns:a16="http://schemas.microsoft.com/office/drawing/2014/main" id="{2F41B954-E7D4-F64F-B55E-33544CE835C1}"/>
                </a:ext>
              </a:extLst>
            </p:cNvPr>
            <p:cNvSpPr>
              <a:spLocks/>
            </p:cNvSpPr>
            <p:nvPr/>
          </p:nvSpPr>
          <p:spPr bwMode="auto">
            <a:xfrm>
              <a:off x="1379" y="327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5" name="Freeform 1099">
              <a:extLst>
                <a:ext uri="{FF2B5EF4-FFF2-40B4-BE49-F238E27FC236}">
                  <a16:creationId xmlns:a16="http://schemas.microsoft.com/office/drawing/2014/main" id="{C7747659-D0E0-FD49-AEC4-5FBC92544054}"/>
                </a:ext>
              </a:extLst>
            </p:cNvPr>
            <p:cNvSpPr>
              <a:spLocks/>
            </p:cNvSpPr>
            <p:nvPr/>
          </p:nvSpPr>
          <p:spPr bwMode="auto">
            <a:xfrm>
              <a:off x="1380" y="3271"/>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6" name="Freeform 1100">
              <a:extLst>
                <a:ext uri="{FF2B5EF4-FFF2-40B4-BE49-F238E27FC236}">
                  <a16:creationId xmlns:a16="http://schemas.microsoft.com/office/drawing/2014/main" id="{41D4538D-1C4F-B843-ACB1-EE7291D8F7C6}"/>
                </a:ext>
              </a:extLst>
            </p:cNvPr>
            <p:cNvSpPr>
              <a:spLocks/>
            </p:cNvSpPr>
            <p:nvPr/>
          </p:nvSpPr>
          <p:spPr bwMode="auto">
            <a:xfrm>
              <a:off x="1382" y="327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7" name="Freeform 1101">
              <a:extLst>
                <a:ext uri="{FF2B5EF4-FFF2-40B4-BE49-F238E27FC236}">
                  <a16:creationId xmlns:a16="http://schemas.microsoft.com/office/drawing/2014/main" id="{5AABA474-F10D-E441-ACAD-8D1D8F18B76A}"/>
                </a:ext>
              </a:extLst>
            </p:cNvPr>
            <p:cNvSpPr>
              <a:spLocks/>
            </p:cNvSpPr>
            <p:nvPr/>
          </p:nvSpPr>
          <p:spPr bwMode="auto">
            <a:xfrm>
              <a:off x="1384" y="327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8" name="Freeform 1102">
              <a:extLst>
                <a:ext uri="{FF2B5EF4-FFF2-40B4-BE49-F238E27FC236}">
                  <a16:creationId xmlns:a16="http://schemas.microsoft.com/office/drawing/2014/main" id="{794C6AF2-2376-504F-8869-4F092CC5F66C}"/>
                </a:ext>
              </a:extLst>
            </p:cNvPr>
            <p:cNvSpPr>
              <a:spLocks/>
            </p:cNvSpPr>
            <p:nvPr/>
          </p:nvSpPr>
          <p:spPr bwMode="auto">
            <a:xfrm>
              <a:off x="1385" y="3274"/>
              <a:ext cx="93" cy="158"/>
            </a:xfrm>
            <a:custGeom>
              <a:avLst/>
              <a:gdLst>
                <a:gd name="T0" fmla="*/ 0 w 278"/>
                <a:gd name="T1" fmla="*/ 157 h 474"/>
                <a:gd name="T2" fmla="*/ 91 w 278"/>
                <a:gd name="T3" fmla="*/ 0 h 474"/>
                <a:gd name="T4" fmla="*/ 93 w 278"/>
                <a:gd name="T5" fmla="*/ 1 h 474"/>
                <a:gd name="T6" fmla="*/ 2 w 278"/>
                <a:gd name="T7" fmla="*/ 158 h 474"/>
                <a:gd name="T8" fmla="*/ 0 w 278"/>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4">
                  <a:moveTo>
                    <a:pt x="0" y="470"/>
                  </a:moveTo>
                  <a:lnTo>
                    <a:pt x="272" y="0"/>
                  </a:lnTo>
                  <a:lnTo>
                    <a:pt x="278" y="3"/>
                  </a:lnTo>
                  <a:lnTo>
                    <a:pt x="6" y="474"/>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49" name="Freeform 1103">
              <a:extLst>
                <a:ext uri="{FF2B5EF4-FFF2-40B4-BE49-F238E27FC236}">
                  <a16:creationId xmlns:a16="http://schemas.microsoft.com/office/drawing/2014/main" id="{54759CCD-CAAC-684E-9F19-C5B40266DD6A}"/>
                </a:ext>
              </a:extLst>
            </p:cNvPr>
            <p:cNvSpPr>
              <a:spLocks/>
            </p:cNvSpPr>
            <p:nvPr/>
          </p:nvSpPr>
          <p:spPr bwMode="auto">
            <a:xfrm>
              <a:off x="1387" y="3275"/>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4" y="474"/>
                  </a:lnTo>
                  <a:lnTo>
                    <a:pt x="0" y="471"/>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0" name="Freeform 1104">
              <a:extLst>
                <a:ext uri="{FF2B5EF4-FFF2-40B4-BE49-F238E27FC236}">
                  <a16:creationId xmlns:a16="http://schemas.microsoft.com/office/drawing/2014/main" id="{85035F4C-AF91-094E-A7A3-05CB5C3B7B3A}"/>
                </a:ext>
              </a:extLst>
            </p:cNvPr>
            <p:cNvSpPr>
              <a:spLocks/>
            </p:cNvSpPr>
            <p:nvPr/>
          </p:nvSpPr>
          <p:spPr bwMode="auto">
            <a:xfrm>
              <a:off x="1389" y="3276"/>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3"/>
                  </a:lnTo>
                  <a:lnTo>
                    <a:pt x="6" y="474"/>
                  </a:lnTo>
                  <a:lnTo>
                    <a:pt x="0" y="471"/>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1" name="Freeform 1105">
              <a:extLst>
                <a:ext uri="{FF2B5EF4-FFF2-40B4-BE49-F238E27FC236}">
                  <a16:creationId xmlns:a16="http://schemas.microsoft.com/office/drawing/2014/main" id="{1D7B7312-FD83-CE42-94E2-40EE64C6E2DC}"/>
                </a:ext>
              </a:extLst>
            </p:cNvPr>
            <p:cNvSpPr>
              <a:spLocks/>
            </p:cNvSpPr>
            <p:nvPr/>
          </p:nvSpPr>
          <p:spPr bwMode="auto">
            <a:xfrm>
              <a:off x="1391" y="32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2" name="Freeform 1106">
              <a:extLst>
                <a:ext uri="{FF2B5EF4-FFF2-40B4-BE49-F238E27FC236}">
                  <a16:creationId xmlns:a16="http://schemas.microsoft.com/office/drawing/2014/main" id="{FC31965A-79B2-9648-B8A1-71DB54F08F2E}"/>
                </a:ext>
              </a:extLst>
            </p:cNvPr>
            <p:cNvSpPr>
              <a:spLocks/>
            </p:cNvSpPr>
            <p:nvPr/>
          </p:nvSpPr>
          <p:spPr bwMode="auto">
            <a:xfrm>
              <a:off x="1392" y="3278"/>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3" name="Freeform 1107">
              <a:extLst>
                <a:ext uri="{FF2B5EF4-FFF2-40B4-BE49-F238E27FC236}">
                  <a16:creationId xmlns:a16="http://schemas.microsoft.com/office/drawing/2014/main" id="{4008EEDB-5799-7B41-82AC-37A9AE5606E8}"/>
                </a:ext>
              </a:extLst>
            </p:cNvPr>
            <p:cNvSpPr>
              <a:spLocks/>
            </p:cNvSpPr>
            <p:nvPr/>
          </p:nvSpPr>
          <p:spPr bwMode="auto">
            <a:xfrm>
              <a:off x="1394" y="327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4" name="Freeform 1108">
              <a:extLst>
                <a:ext uri="{FF2B5EF4-FFF2-40B4-BE49-F238E27FC236}">
                  <a16:creationId xmlns:a16="http://schemas.microsoft.com/office/drawing/2014/main" id="{E67B0E53-A1C3-1F4C-97A9-450152A19E0A}"/>
                </a:ext>
              </a:extLst>
            </p:cNvPr>
            <p:cNvSpPr>
              <a:spLocks/>
            </p:cNvSpPr>
            <p:nvPr/>
          </p:nvSpPr>
          <p:spPr bwMode="auto">
            <a:xfrm>
              <a:off x="1396" y="328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5" name="Freeform 1109">
              <a:extLst>
                <a:ext uri="{FF2B5EF4-FFF2-40B4-BE49-F238E27FC236}">
                  <a16:creationId xmlns:a16="http://schemas.microsoft.com/office/drawing/2014/main" id="{BC90C5FC-E998-6D41-9F2E-BBAB10DA874A}"/>
                </a:ext>
              </a:extLst>
            </p:cNvPr>
            <p:cNvSpPr>
              <a:spLocks/>
            </p:cNvSpPr>
            <p:nvPr/>
          </p:nvSpPr>
          <p:spPr bwMode="auto">
            <a:xfrm>
              <a:off x="1397" y="3281"/>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5"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6" name="Freeform 1110">
              <a:extLst>
                <a:ext uri="{FF2B5EF4-FFF2-40B4-BE49-F238E27FC236}">
                  <a16:creationId xmlns:a16="http://schemas.microsoft.com/office/drawing/2014/main" id="{124914FE-D90F-7A4B-ADE4-FA4A02EDE944}"/>
                </a:ext>
              </a:extLst>
            </p:cNvPr>
            <p:cNvSpPr>
              <a:spLocks/>
            </p:cNvSpPr>
            <p:nvPr/>
          </p:nvSpPr>
          <p:spPr bwMode="auto">
            <a:xfrm>
              <a:off x="1399" y="328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7" name="Freeform 1111">
              <a:extLst>
                <a:ext uri="{FF2B5EF4-FFF2-40B4-BE49-F238E27FC236}">
                  <a16:creationId xmlns:a16="http://schemas.microsoft.com/office/drawing/2014/main" id="{9572DAE1-BF18-AA4E-A646-99498625C215}"/>
                </a:ext>
              </a:extLst>
            </p:cNvPr>
            <p:cNvSpPr>
              <a:spLocks/>
            </p:cNvSpPr>
            <p:nvPr/>
          </p:nvSpPr>
          <p:spPr bwMode="auto">
            <a:xfrm>
              <a:off x="1401" y="32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8" name="Freeform 1112">
              <a:extLst>
                <a:ext uri="{FF2B5EF4-FFF2-40B4-BE49-F238E27FC236}">
                  <a16:creationId xmlns:a16="http://schemas.microsoft.com/office/drawing/2014/main" id="{CF461F2A-4B5C-7A47-8739-5E55B8A1B9C0}"/>
                </a:ext>
              </a:extLst>
            </p:cNvPr>
            <p:cNvSpPr>
              <a:spLocks/>
            </p:cNvSpPr>
            <p:nvPr/>
          </p:nvSpPr>
          <p:spPr bwMode="auto">
            <a:xfrm>
              <a:off x="1403" y="3284"/>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59" name="Freeform 1113">
              <a:extLst>
                <a:ext uri="{FF2B5EF4-FFF2-40B4-BE49-F238E27FC236}">
                  <a16:creationId xmlns:a16="http://schemas.microsoft.com/office/drawing/2014/main" id="{4C7AC656-8094-2848-8527-8AC1FE24C5C3}"/>
                </a:ext>
              </a:extLst>
            </p:cNvPr>
            <p:cNvSpPr>
              <a:spLocks/>
            </p:cNvSpPr>
            <p:nvPr/>
          </p:nvSpPr>
          <p:spPr bwMode="auto">
            <a:xfrm>
              <a:off x="1405" y="3285"/>
              <a:ext cx="91" cy="158"/>
            </a:xfrm>
            <a:custGeom>
              <a:avLst/>
              <a:gdLst>
                <a:gd name="T0" fmla="*/ 0 w 275"/>
                <a:gd name="T1" fmla="*/ 157 h 474"/>
                <a:gd name="T2" fmla="*/ 90 w 275"/>
                <a:gd name="T3" fmla="*/ 0 h 474"/>
                <a:gd name="T4" fmla="*/ 91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3"/>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0" name="Freeform 1114">
              <a:extLst>
                <a:ext uri="{FF2B5EF4-FFF2-40B4-BE49-F238E27FC236}">
                  <a16:creationId xmlns:a16="http://schemas.microsoft.com/office/drawing/2014/main" id="{AF61D36D-23D5-054C-B358-0004095BCBE6}"/>
                </a:ext>
              </a:extLst>
            </p:cNvPr>
            <p:cNvSpPr>
              <a:spLocks/>
            </p:cNvSpPr>
            <p:nvPr/>
          </p:nvSpPr>
          <p:spPr bwMode="auto">
            <a:xfrm>
              <a:off x="1406" y="328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1" name="Freeform 1115">
              <a:extLst>
                <a:ext uri="{FF2B5EF4-FFF2-40B4-BE49-F238E27FC236}">
                  <a16:creationId xmlns:a16="http://schemas.microsoft.com/office/drawing/2014/main" id="{93452C9E-BB65-0643-9926-840A54D3C9DE}"/>
                </a:ext>
              </a:extLst>
            </p:cNvPr>
            <p:cNvSpPr>
              <a:spLocks/>
            </p:cNvSpPr>
            <p:nvPr/>
          </p:nvSpPr>
          <p:spPr bwMode="auto">
            <a:xfrm>
              <a:off x="1408" y="328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2" name="Freeform 1116">
              <a:extLst>
                <a:ext uri="{FF2B5EF4-FFF2-40B4-BE49-F238E27FC236}">
                  <a16:creationId xmlns:a16="http://schemas.microsoft.com/office/drawing/2014/main" id="{5AD3F27A-26FB-6342-8DE8-3C7FD44FBFB4}"/>
                </a:ext>
              </a:extLst>
            </p:cNvPr>
            <p:cNvSpPr>
              <a:spLocks/>
            </p:cNvSpPr>
            <p:nvPr/>
          </p:nvSpPr>
          <p:spPr bwMode="auto">
            <a:xfrm>
              <a:off x="1410" y="328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3" name="Freeform 1117">
              <a:extLst>
                <a:ext uri="{FF2B5EF4-FFF2-40B4-BE49-F238E27FC236}">
                  <a16:creationId xmlns:a16="http://schemas.microsoft.com/office/drawing/2014/main" id="{E5E62B24-F2F5-D94F-A2DC-1F7DDBA76216}"/>
                </a:ext>
              </a:extLst>
            </p:cNvPr>
            <p:cNvSpPr>
              <a:spLocks/>
            </p:cNvSpPr>
            <p:nvPr/>
          </p:nvSpPr>
          <p:spPr bwMode="auto">
            <a:xfrm>
              <a:off x="1411" y="3289"/>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4" name="Freeform 1118">
              <a:extLst>
                <a:ext uri="{FF2B5EF4-FFF2-40B4-BE49-F238E27FC236}">
                  <a16:creationId xmlns:a16="http://schemas.microsoft.com/office/drawing/2014/main" id="{D199A57C-C19F-2F48-A347-3E78A042E5A7}"/>
                </a:ext>
              </a:extLst>
            </p:cNvPr>
            <p:cNvSpPr>
              <a:spLocks/>
            </p:cNvSpPr>
            <p:nvPr/>
          </p:nvSpPr>
          <p:spPr bwMode="auto">
            <a:xfrm>
              <a:off x="1413" y="3290"/>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5" name="Freeform 1119">
              <a:extLst>
                <a:ext uri="{FF2B5EF4-FFF2-40B4-BE49-F238E27FC236}">
                  <a16:creationId xmlns:a16="http://schemas.microsoft.com/office/drawing/2014/main" id="{3FA2E929-E608-BE4D-B3DB-4E76558D57FF}"/>
                </a:ext>
              </a:extLst>
            </p:cNvPr>
            <p:cNvSpPr>
              <a:spLocks/>
            </p:cNvSpPr>
            <p:nvPr/>
          </p:nvSpPr>
          <p:spPr bwMode="auto">
            <a:xfrm>
              <a:off x="1415" y="329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6" name="Freeform 1120">
              <a:extLst>
                <a:ext uri="{FF2B5EF4-FFF2-40B4-BE49-F238E27FC236}">
                  <a16:creationId xmlns:a16="http://schemas.microsoft.com/office/drawing/2014/main" id="{95A90F31-CAEC-B74E-B43C-DCAA385D27B4}"/>
                </a:ext>
              </a:extLst>
            </p:cNvPr>
            <p:cNvSpPr>
              <a:spLocks/>
            </p:cNvSpPr>
            <p:nvPr/>
          </p:nvSpPr>
          <p:spPr bwMode="auto">
            <a:xfrm>
              <a:off x="1416" y="3292"/>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7" name="Freeform 1121">
              <a:extLst>
                <a:ext uri="{FF2B5EF4-FFF2-40B4-BE49-F238E27FC236}">
                  <a16:creationId xmlns:a16="http://schemas.microsoft.com/office/drawing/2014/main" id="{59DE4B4F-E48B-3640-BBD7-E997D834B9B8}"/>
                </a:ext>
              </a:extLst>
            </p:cNvPr>
            <p:cNvSpPr>
              <a:spLocks/>
            </p:cNvSpPr>
            <p:nvPr/>
          </p:nvSpPr>
          <p:spPr bwMode="auto">
            <a:xfrm>
              <a:off x="1418" y="329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8" name="Freeform 1122">
              <a:extLst>
                <a:ext uri="{FF2B5EF4-FFF2-40B4-BE49-F238E27FC236}">
                  <a16:creationId xmlns:a16="http://schemas.microsoft.com/office/drawing/2014/main" id="{1EB9D510-6FEA-3042-937F-4A980E8C4E7B}"/>
                </a:ext>
              </a:extLst>
            </p:cNvPr>
            <p:cNvSpPr>
              <a:spLocks/>
            </p:cNvSpPr>
            <p:nvPr/>
          </p:nvSpPr>
          <p:spPr bwMode="auto">
            <a:xfrm>
              <a:off x="1420" y="3294"/>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4" y="473"/>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69" name="Freeform 1123">
              <a:extLst>
                <a:ext uri="{FF2B5EF4-FFF2-40B4-BE49-F238E27FC236}">
                  <a16:creationId xmlns:a16="http://schemas.microsoft.com/office/drawing/2014/main" id="{BEF54D9D-93D1-B440-BB14-A9733EBA7F0F}"/>
                </a:ext>
              </a:extLst>
            </p:cNvPr>
            <p:cNvSpPr>
              <a:spLocks/>
            </p:cNvSpPr>
            <p:nvPr/>
          </p:nvSpPr>
          <p:spPr bwMode="auto">
            <a:xfrm>
              <a:off x="1421" y="32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0" name="Freeform 1124">
              <a:extLst>
                <a:ext uri="{FF2B5EF4-FFF2-40B4-BE49-F238E27FC236}">
                  <a16:creationId xmlns:a16="http://schemas.microsoft.com/office/drawing/2014/main" id="{60A3A045-CF89-3545-B8E7-359E1015E79C}"/>
                </a:ext>
              </a:extLst>
            </p:cNvPr>
            <p:cNvSpPr>
              <a:spLocks/>
            </p:cNvSpPr>
            <p:nvPr/>
          </p:nvSpPr>
          <p:spPr bwMode="auto">
            <a:xfrm>
              <a:off x="1423" y="329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1" name="Freeform 1125">
              <a:extLst>
                <a:ext uri="{FF2B5EF4-FFF2-40B4-BE49-F238E27FC236}">
                  <a16:creationId xmlns:a16="http://schemas.microsoft.com/office/drawing/2014/main" id="{99F51B7F-7C3C-204B-A5EF-4A729F278E00}"/>
                </a:ext>
              </a:extLst>
            </p:cNvPr>
            <p:cNvSpPr>
              <a:spLocks/>
            </p:cNvSpPr>
            <p:nvPr/>
          </p:nvSpPr>
          <p:spPr bwMode="auto">
            <a:xfrm>
              <a:off x="1425" y="329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2" name="Freeform 1126">
              <a:extLst>
                <a:ext uri="{FF2B5EF4-FFF2-40B4-BE49-F238E27FC236}">
                  <a16:creationId xmlns:a16="http://schemas.microsoft.com/office/drawing/2014/main" id="{F16BAFCF-8C9B-5F43-9170-BFC28442E5A0}"/>
                </a:ext>
              </a:extLst>
            </p:cNvPr>
            <p:cNvSpPr>
              <a:spLocks/>
            </p:cNvSpPr>
            <p:nvPr/>
          </p:nvSpPr>
          <p:spPr bwMode="auto">
            <a:xfrm>
              <a:off x="1427" y="3298"/>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3" name="Freeform 1127">
              <a:extLst>
                <a:ext uri="{FF2B5EF4-FFF2-40B4-BE49-F238E27FC236}">
                  <a16:creationId xmlns:a16="http://schemas.microsoft.com/office/drawing/2014/main" id="{E1E15F3A-7451-B74A-B8FF-6AF0F63E524E}"/>
                </a:ext>
              </a:extLst>
            </p:cNvPr>
            <p:cNvSpPr>
              <a:spLocks/>
            </p:cNvSpPr>
            <p:nvPr/>
          </p:nvSpPr>
          <p:spPr bwMode="auto">
            <a:xfrm>
              <a:off x="1428" y="329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4" name="Freeform 1128">
              <a:extLst>
                <a:ext uri="{FF2B5EF4-FFF2-40B4-BE49-F238E27FC236}">
                  <a16:creationId xmlns:a16="http://schemas.microsoft.com/office/drawing/2014/main" id="{2EE74651-44B6-7D43-84E1-9CE3AFDDDBF5}"/>
                </a:ext>
              </a:extLst>
            </p:cNvPr>
            <p:cNvSpPr>
              <a:spLocks/>
            </p:cNvSpPr>
            <p:nvPr/>
          </p:nvSpPr>
          <p:spPr bwMode="auto">
            <a:xfrm>
              <a:off x="1430" y="330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5" name="Freeform 1129">
              <a:extLst>
                <a:ext uri="{FF2B5EF4-FFF2-40B4-BE49-F238E27FC236}">
                  <a16:creationId xmlns:a16="http://schemas.microsoft.com/office/drawing/2014/main" id="{85B0A426-9521-9840-B759-AD7355707CA0}"/>
                </a:ext>
              </a:extLst>
            </p:cNvPr>
            <p:cNvSpPr>
              <a:spLocks/>
            </p:cNvSpPr>
            <p:nvPr/>
          </p:nvSpPr>
          <p:spPr bwMode="auto">
            <a:xfrm>
              <a:off x="1432" y="330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6" name="Freeform 1130">
              <a:extLst>
                <a:ext uri="{FF2B5EF4-FFF2-40B4-BE49-F238E27FC236}">
                  <a16:creationId xmlns:a16="http://schemas.microsoft.com/office/drawing/2014/main" id="{93E25214-CE94-A84D-9D96-C797655B1F45}"/>
                </a:ext>
              </a:extLst>
            </p:cNvPr>
            <p:cNvSpPr>
              <a:spLocks/>
            </p:cNvSpPr>
            <p:nvPr/>
          </p:nvSpPr>
          <p:spPr bwMode="auto">
            <a:xfrm>
              <a:off x="1434" y="3302"/>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7" name="Freeform 1131">
              <a:extLst>
                <a:ext uri="{FF2B5EF4-FFF2-40B4-BE49-F238E27FC236}">
                  <a16:creationId xmlns:a16="http://schemas.microsoft.com/office/drawing/2014/main" id="{84FF2B0A-6692-0B41-86BF-8DE821F91EAF}"/>
                </a:ext>
              </a:extLst>
            </p:cNvPr>
            <p:cNvSpPr>
              <a:spLocks/>
            </p:cNvSpPr>
            <p:nvPr/>
          </p:nvSpPr>
          <p:spPr bwMode="auto">
            <a:xfrm>
              <a:off x="1435" y="330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8" name="Freeform 1132">
              <a:extLst>
                <a:ext uri="{FF2B5EF4-FFF2-40B4-BE49-F238E27FC236}">
                  <a16:creationId xmlns:a16="http://schemas.microsoft.com/office/drawing/2014/main" id="{081E7380-861F-2E44-807E-4939A8A2EEE8}"/>
                </a:ext>
              </a:extLst>
            </p:cNvPr>
            <p:cNvSpPr>
              <a:spLocks/>
            </p:cNvSpPr>
            <p:nvPr/>
          </p:nvSpPr>
          <p:spPr bwMode="auto">
            <a:xfrm>
              <a:off x="1437" y="330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79" name="Freeform 1133">
              <a:extLst>
                <a:ext uri="{FF2B5EF4-FFF2-40B4-BE49-F238E27FC236}">
                  <a16:creationId xmlns:a16="http://schemas.microsoft.com/office/drawing/2014/main" id="{7E70CE40-6FC8-BF46-AE2D-4CB2FBCC3FD7}"/>
                </a:ext>
              </a:extLst>
            </p:cNvPr>
            <p:cNvSpPr>
              <a:spLocks/>
            </p:cNvSpPr>
            <p:nvPr/>
          </p:nvSpPr>
          <p:spPr bwMode="auto">
            <a:xfrm>
              <a:off x="1439" y="330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0" name="Freeform 1134">
              <a:extLst>
                <a:ext uri="{FF2B5EF4-FFF2-40B4-BE49-F238E27FC236}">
                  <a16:creationId xmlns:a16="http://schemas.microsoft.com/office/drawing/2014/main" id="{EBD13B72-30F4-B94B-B860-E3BF0CA3A93F}"/>
                </a:ext>
              </a:extLst>
            </p:cNvPr>
            <p:cNvSpPr>
              <a:spLocks/>
            </p:cNvSpPr>
            <p:nvPr/>
          </p:nvSpPr>
          <p:spPr bwMode="auto">
            <a:xfrm>
              <a:off x="1440" y="3306"/>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1" name="Freeform 1135">
              <a:extLst>
                <a:ext uri="{FF2B5EF4-FFF2-40B4-BE49-F238E27FC236}">
                  <a16:creationId xmlns:a16="http://schemas.microsoft.com/office/drawing/2014/main" id="{1E02EB89-7F16-2E48-A5AE-15B7B8B2EAD9}"/>
                </a:ext>
              </a:extLst>
            </p:cNvPr>
            <p:cNvSpPr>
              <a:spLocks/>
            </p:cNvSpPr>
            <p:nvPr/>
          </p:nvSpPr>
          <p:spPr bwMode="auto">
            <a:xfrm>
              <a:off x="1442" y="330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3"/>
                  </a:lnTo>
                  <a:lnTo>
                    <a:pt x="5"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2" name="Freeform 1136">
              <a:extLst>
                <a:ext uri="{FF2B5EF4-FFF2-40B4-BE49-F238E27FC236}">
                  <a16:creationId xmlns:a16="http://schemas.microsoft.com/office/drawing/2014/main" id="{2779B097-A313-5141-AF34-E456D0E0249B}"/>
                </a:ext>
              </a:extLst>
            </p:cNvPr>
            <p:cNvSpPr>
              <a:spLocks/>
            </p:cNvSpPr>
            <p:nvPr/>
          </p:nvSpPr>
          <p:spPr bwMode="auto">
            <a:xfrm>
              <a:off x="1444" y="330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3" name="Freeform 1137">
              <a:extLst>
                <a:ext uri="{FF2B5EF4-FFF2-40B4-BE49-F238E27FC236}">
                  <a16:creationId xmlns:a16="http://schemas.microsoft.com/office/drawing/2014/main" id="{AFB57B3A-A1AA-1548-9887-51D37ABF3923}"/>
                </a:ext>
              </a:extLst>
            </p:cNvPr>
            <p:cNvSpPr>
              <a:spLocks/>
            </p:cNvSpPr>
            <p:nvPr/>
          </p:nvSpPr>
          <p:spPr bwMode="auto">
            <a:xfrm>
              <a:off x="1445" y="3309"/>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4" name="Freeform 1138">
              <a:extLst>
                <a:ext uri="{FF2B5EF4-FFF2-40B4-BE49-F238E27FC236}">
                  <a16:creationId xmlns:a16="http://schemas.microsoft.com/office/drawing/2014/main" id="{6E47F671-F964-084C-ACD5-231DAE5FE8E0}"/>
                </a:ext>
              </a:extLst>
            </p:cNvPr>
            <p:cNvSpPr>
              <a:spLocks/>
            </p:cNvSpPr>
            <p:nvPr/>
          </p:nvSpPr>
          <p:spPr bwMode="auto">
            <a:xfrm>
              <a:off x="1447" y="331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5" name="Freeform 1139">
              <a:extLst>
                <a:ext uri="{FF2B5EF4-FFF2-40B4-BE49-F238E27FC236}">
                  <a16:creationId xmlns:a16="http://schemas.microsoft.com/office/drawing/2014/main" id="{2DDC3C20-A7DA-9443-9DF3-44EDCF18FEC4}"/>
                </a:ext>
              </a:extLst>
            </p:cNvPr>
            <p:cNvSpPr>
              <a:spLocks/>
            </p:cNvSpPr>
            <p:nvPr/>
          </p:nvSpPr>
          <p:spPr bwMode="auto">
            <a:xfrm>
              <a:off x="1449" y="3311"/>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6" name="Freeform 1140">
              <a:extLst>
                <a:ext uri="{FF2B5EF4-FFF2-40B4-BE49-F238E27FC236}">
                  <a16:creationId xmlns:a16="http://schemas.microsoft.com/office/drawing/2014/main" id="{7A51FA79-2F32-4544-8C79-5CF65DC5B7F4}"/>
                </a:ext>
              </a:extLst>
            </p:cNvPr>
            <p:cNvSpPr>
              <a:spLocks/>
            </p:cNvSpPr>
            <p:nvPr/>
          </p:nvSpPr>
          <p:spPr bwMode="auto">
            <a:xfrm>
              <a:off x="1450" y="3312"/>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5"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7" name="Freeform 1141">
              <a:extLst>
                <a:ext uri="{FF2B5EF4-FFF2-40B4-BE49-F238E27FC236}">
                  <a16:creationId xmlns:a16="http://schemas.microsoft.com/office/drawing/2014/main" id="{E7BEA47D-FCD9-0340-9200-07625C7B93BB}"/>
                </a:ext>
              </a:extLst>
            </p:cNvPr>
            <p:cNvSpPr>
              <a:spLocks/>
            </p:cNvSpPr>
            <p:nvPr/>
          </p:nvSpPr>
          <p:spPr bwMode="auto">
            <a:xfrm>
              <a:off x="1452" y="33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8" name="Freeform 1142">
              <a:extLst>
                <a:ext uri="{FF2B5EF4-FFF2-40B4-BE49-F238E27FC236}">
                  <a16:creationId xmlns:a16="http://schemas.microsoft.com/office/drawing/2014/main" id="{E334D016-7D72-4448-9631-B1A12711BAEA}"/>
                </a:ext>
              </a:extLst>
            </p:cNvPr>
            <p:cNvSpPr>
              <a:spLocks/>
            </p:cNvSpPr>
            <p:nvPr/>
          </p:nvSpPr>
          <p:spPr bwMode="auto">
            <a:xfrm>
              <a:off x="1454" y="331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89" name="Freeform 1143">
              <a:extLst>
                <a:ext uri="{FF2B5EF4-FFF2-40B4-BE49-F238E27FC236}">
                  <a16:creationId xmlns:a16="http://schemas.microsoft.com/office/drawing/2014/main" id="{566EFA9B-FE8E-D544-935A-851B9042EFAB}"/>
                </a:ext>
              </a:extLst>
            </p:cNvPr>
            <p:cNvSpPr>
              <a:spLocks/>
            </p:cNvSpPr>
            <p:nvPr/>
          </p:nvSpPr>
          <p:spPr bwMode="auto">
            <a:xfrm>
              <a:off x="1456" y="331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0" name="Freeform 1144">
              <a:extLst>
                <a:ext uri="{FF2B5EF4-FFF2-40B4-BE49-F238E27FC236}">
                  <a16:creationId xmlns:a16="http://schemas.microsoft.com/office/drawing/2014/main" id="{E5A53C89-C2DF-5147-A71A-D5BB4C76ACF5}"/>
                </a:ext>
              </a:extLst>
            </p:cNvPr>
            <p:cNvSpPr>
              <a:spLocks/>
            </p:cNvSpPr>
            <p:nvPr/>
          </p:nvSpPr>
          <p:spPr bwMode="auto">
            <a:xfrm>
              <a:off x="1457" y="3316"/>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2"/>
                  </a:lnTo>
                  <a:lnTo>
                    <a:pt x="5"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1" name="Freeform 1145">
              <a:extLst>
                <a:ext uri="{FF2B5EF4-FFF2-40B4-BE49-F238E27FC236}">
                  <a16:creationId xmlns:a16="http://schemas.microsoft.com/office/drawing/2014/main" id="{19C1A65B-DE36-3D47-AC15-9DC8EA1F8ECC}"/>
                </a:ext>
              </a:extLst>
            </p:cNvPr>
            <p:cNvSpPr>
              <a:spLocks/>
            </p:cNvSpPr>
            <p:nvPr/>
          </p:nvSpPr>
          <p:spPr bwMode="auto">
            <a:xfrm>
              <a:off x="1459" y="331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2" name="Freeform 1146">
              <a:extLst>
                <a:ext uri="{FF2B5EF4-FFF2-40B4-BE49-F238E27FC236}">
                  <a16:creationId xmlns:a16="http://schemas.microsoft.com/office/drawing/2014/main" id="{13311B73-2937-9447-AEEC-55D218DC04EE}"/>
                </a:ext>
              </a:extLst>
            </p:cNvPr>
            <p:cNvSpPr>
              <a:spLocks/>
            </p:cNvSpPr>
            <p:nvPr/>
          </p:nvSpPr>
          <p:spPr bwMode="auto">
            <a:xfrm>
              <a:off x="1461" y="331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3" name="Freeform 1147">
              <a:extLst>
                <a:ext uri="{FF2B5EF4-FFF2-40B4-BE49-F238E27FC236}">
                  <a16:creationId xmlns:a16="http://schemas.microsoft.com/office/drawing/2014/main" id="{B047CF4E-63B5-DE45-BBFF-49BC410E957D}"/>
                </a:ext>
              </a:extLst>
            </p:cNvPr>
            <p:cNvSpPr>
              <a:spLocks/>
            </p:cNvSpPr>
            <p:nvPr/>
          </p:nvSpPr>
          <p:spPr bwMode="auto">
            <a:xfrm>
              <a:off x="1463" y="3319"/>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4" name="Freeform 1148">
              <a:extLst>
                <a:ext uri="{FF2B5EF4-FFF2-40B4-BE49-F238E27FC236}">
                  <a16:creationId xmlns:a16="http://schemas.microsoft.com/office/drawing/2014/main" id="{84E81286-4FA9-4342-BB56-FADA734D7BA1}"/>
                </a:ext>
              </a:extLst>
            </p:cNvPr>
            <p:cNvSpPr>
              <a:spLocks/>
            </p:cNvSpPr>
            <p:nvPr/>
          </p:nvSpPr>
          <p:spPr bwMode="auto">
            <a:xfrm>
              <a:off x="1464" y="3320"/>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5" name="Freeform 1149">
              <a:extLst>
                <a:ext uri="{FF2B5EF4-FFF2-40B4-BE49-F238E27FC236}">
                  <a16:creationId xmlns:a16="http://schemas.microsoft.com/office/drawing/2014/main" id="{5D28BB29-323F-2A42-B00E-4C363F2FD0E1}"/>
                </a:ext>
              </a:extLst>
            </p:cNvPr>
            <p:cNvSpPr>
              <a:spLocks/>
            </p:cNvSpPr>
            <p:nvPr/>
          </p:nvSpPr>
          <p:spPr bwMode="auto">
            <a:xfrm>
              <a:off x="1466" y="3321"/>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6" name="Freeform 1150">
              <a:extLst>
                <a:ext uri="{FF2B5EF4-FFF2-40B4-BE49-F238E27FC236}">
                  <a16:creationId xmlns:a16="http://schemas.microsoft.com/office/drawing/2014/main" id="{759DCCB7-D2DE-BB47-88EF-5AE0DFDBE581}"/>
                </a:ext>
              </a:extLst>
            </p:cNvPr>
            <p:cNvSpPr>
              <a:spLocks/>
            </p:cNvSpPr>
            <p:nvPr/>
          </p:nvSpPr>
          <p:spPr bwMode="auto">
            <a:xfrm>
              <a:off x="1468" y="3322"/>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7" name="Freeform 1151">
              <a:extLst>
                <a:ext uri="{FF2B5EF4-FFF2-40B4-BE49-F238E27FC236}">
                  <a16:creationId xmlns:a16="http://schemas.microsoft.com/office/drawing/2014/main" id="{C040E59C-B622-5D42-B5CD-7F836F46A2BB}"/>
                </a:ext>
              </a:extLst>
            </p:cNvPr>
            <p:cNvSpPr>
              <a:spLocks/>
            </p:cNvSpPr>
            <p:nvPr/>
          </p:nvSpPr>
          <p:spPr bwMode="auto">
            <a:xfrm>
              <a:off x="1469" y="3323"/>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8" name="Freeform 1152">
              <a:extLst>
                <a:ext uri="{FF2B5EF4-FFF2-40B4-BE49-F238E27FC236}">
                  <a16:creationId xmlns:a16="http://schemas.microsoft.com/office/drawing/2014/main" id="{33D85B51-2E9C-874B-8F9E-AF579C369029}"/>
                </a:ext>
              </a:extLst>
            </p:cNvPr>
            <p:cNvSpPr>
              <a:spLocks/>
            </p:cNvSpPr>
            <p:nvPr/>
          </p:nvSpPr>
          <p:spPr bwMode="auto">
            <a:xfrm>
              <a:off x="1471" y="33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799" name="Freeform 1153">
              <a:extLst>
                <a:ext uri="{FF2B5EF4-FFF2-40B4-BE49-F238E27FC236}">
                  <a16:creationId xmlns:a16="http://schemas.microsoft.com/office/drawing/2014/main" id="{09251CBD-0C28-EB47-80D3-E35BC24EB38F}"/>
                </a:ext>
              </a:extLst>
            </p:cNvPr>
            <p:cNvSpPr>
              <a:spLocks/>
            </p:cNvSpPr>
            <p:nvPr/>
          </p:nvSpPr>
          <p:spPr bwMode="auto">
            <a:xfrm>
              <a:off x="1473" y="3325"/>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0" name="Freeform 1154">
              <a:extLst>
                <a:ext uri="{FF2B5EF4-FFF2-40B4-BE49-F238E27FC236}">
                  <a16:creationId xmlns:a16="http://schemas.microsoft.com/office/drawing/2014/main" id="{23D0DB07-1BA0-1A4A-BF02-8B166CD30437}"/>
                </a:ext>
              </a:extLst>
            </p:cNvPr>
            <p:cNvSpPr>
              <a:spLocks/>
            </p:cNvSpPr>
            <p:nvPr/>
          </p:nvSpPr>
          <p:spPr bwMode="auto">
            <a:xfrm>
              <a:off x="1474" y="3325"/>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1" name="Freeform 1155">
              <a:extLst>
                <a:ext uri="{FF2B5EF4-FFF2-40B4-BE49-F238E27FC236}">
                  <a16:creationId xmlns:a16="http://schemas.microsoft.com/office/drawing/2014/main" id="{24A0B4FE-BA2A-9646-99DD-14460FEBF6EF}"/>
                </a:ext>
              </a:extLst>
            </p:cNvPr>
            <p:cNvSpPr>
              <a:spLocks/>
            </p:cNvSpPr>
            <p:nvPr/>
          </p:nvSpPr>
          <p:spPr bwMode="auto">
            <a:xfrm>
              <a:off x="1476" y="3327"/>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2" name="Freeform 1156">
              <a:extLst>
                <a:ext uri="{FF2B5EF4-FFF2-40B4-BE49-F238E27FC236}">
                  <a16:creationId xmlns:a16="http://schemas.microsoft.com/office/drawing/2014/main" id="{84E0539B-2E52-4C40-B2EE-C8796D06CDBA}"/>
                </a:ext>
              </a:extLst>
            </p:cNvPr>
            <p:cNvSpPr>
              <a:spLocks/>
            </p:cNvSpPr>
            <p:nvPr/>
          </p:nvSpPr>
          <p:spPr bwMode="auto">
            <a:xfrm>
              <a:off x="1478" y="332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3" name="Freeform 1157">
              <a:extLst>
                <a:ext uri="{FF2B5EF4-FFF2-40B4-BE49-F238E27FC236}">
                  <a16:creationId xmlns:a16="http://schemas.microsoft.com/office/drawing/2014/main" id="{816E56AE-67B5-6B47-855F-2545E20B115E}"/>
                </a:ext>
              </a:extLst>
            </p:cNvPr>
            <p:cNvSpPr>
              <a:spLocks/>
            </p:cNvSpPr>
            <p:nvPr/>
          </p:nvSpPr>
          <p:spPr bwMode="auto">
            <a:xfrm>
              <a:off x="1480" y="3329"/>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4" name="Freeform 1158">
              <a:extLst>
                <a:ext uri="{FF2B5EF4-FFF2-40B4-BE49-F238E27FC236}">
                  <a16:creationId xmlns:a16="http://schemas.microsoft.com/office/drawing/2014/main" id="{25F27130-560F-9C4E-B8F2-94F6F366E110}"/>
                </a:ext>
              </a:extLst>
            </p:cNvPr>
            <p:cNvSpPr>
              <a:spLocks/>
            </p:cNvSpPr>
            <p:nvPr/>
          </p:nvSpPr>
          <p:spPr bwMode="auto">
            <a:xfrm>
              <a:off x="1481" y="332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5" name="Freeform 1159">
              <a:extLst>
                <a:ext uri="{FF2B5EF4-FFF2-40B4-BE49-F238E27FC236}">
                  <a16:creationId xmlns:a16="http://schemas.microsoft.com/office/drawing/2014/main" id="{16354570-8EA1-B340-9A3A-37568537D8F3}"/>
                </a:ext>
              </a:extLst>
            </p:cNvPr>
            <p:cNvSpPr>
              <a:spLocks/>
            </p:cNvSpPr>
            <p:nvPr/>
          </p:nvSpPr>
          <p:spPr bwMode="auto">
            <a:xfrm>
              <a:off x="1483" y="3331"/>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6" name="Freeform 1160">
              <a:extLst>
                <a:ext uri="{FF2B5EF4-FFF2-40B4-BE49-F238E27FC236}">
                  <a16:creationId xmlns:a16="http://schemas.microsoft.com/office/drawing/2014/main" id="{9ADF6E6B-412E-1D4C-8E2C-F94CDE6B2DF3}"/>
                </a:ext>
              </a:extLst>
            </p:cNvPr>
            <p:cNvSpPr>
              <a:spLocks/>
            </p:cNvSpPr>
            <p:nvPr/>
          </p:nvSpPr>
          <p:spPr bwMode="auto">
            <a:xfrm>
              <a:off x="1485" y="333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7" name="Freeform 1161">
              <a:extLst>
                <a:ext uri="{FF2B5EF4-FFF2-40B4-BE49-F238E27FC236}">
                  <a16:creationId xmlns:a16="http://schemas.microsoft.com/office/drawing/2014/main" id="{651DF125-F504-444C-BAD3-681033FA3A8E}"/>
                </a:ext>
              </a:extLst>
            </p:cNvPr>
            <p:cNvSpPr>
              <a:spLocks/>
            </p:cNvSpPr>
            <p:nvPr/>
          </p:nvSpPr>
          <p:spPr bwMode="auto">
            <a:xfrm>
              <a:off x="1486" y="3333"/>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8" name="Freeform 1162">
              <a:extLst>
                <a:ext uri="{FF2B5EF4-FFF2-40B4-BE49-F238E27FC236}">
                  <a16:creationId xmlns:a16="http://schemas.microsoft.com/office/drawing/2014/main" id="{3097014D-047A-EA45-BD59-BEFF563560CD}"/>
                </a:ext>
              </a:extLst>
            </p:cNvPr>
            <p:cNvSpPr>
              <a:spLocks/>
            </p:cNvSpPr>
            <p:nvPr/>
          </p:nvSpPr>
          <p:spPr bwMode="auto">
            <a:xfrm>
              <a:off x="1386" y="3301"/>
              <a:ext cx="136" cy="130"/>
            </a:xfrm>
            <a:custGeom>
              <a:avLst/>
              <a:gdLst>
                <a:gd name="T0" fmla="*/ 61 w 410"/>
                <a:gd name="T1" fmla="*/ 130 h 389"/>
                <a:gd name="T2" fmla="*/ 48 w 410"/>
                <a:gd name="T3" fmla="*/ 127 h 389"/>
                <a:gd name="T4" fmla="*/ 35 w 410"/>
                <a:gd name="T5" fmla="*/ 122 h 389"/>
                <a:gd name="T6" fmla="*/ 25 w 410"/>
                <a:gd name="T7" fmla="*/ 115 h 389"/>
                <a:gd name="T8" fmla="*/ 15 w 410"/>
                <a:gd name="T9" fmla="*/ 106 h 389"/>
                <a:gd name="T10" fmla="*/ 8 w 410"/>
                <a:gd name="T11" fmla="*/ 96 h 389"/>
                <a:gd name="T12" fmla="*/ 3 w 410"/>
                <a:gd name="T13" fmla="*/ 84 h 389"/>
                <a:gd name="T14" fmla="*/ 0 w 410"/>
                <a:gd name="T15" fmla="*/ 72 h 389"/>
                <a:gd name="T16" fmla="*/ 0 w 410"/>
                <a:gd name="T17" fmla="*/ 58 h 389"/>
                <a:gd name="T18" fmla="*/ 3 w 410"/>
                <a:gd name="T19" fmla="*/ 46 h 389"/>
                <a:gd name="T20" fmla="*/ 8 w 410"/>
                <a:gd name="T21" fmla="*/ 34 h 389"/>
                <a:gd name="T22" fmla="*/ 15 w 410"/>
                <a:gd name="T23" fmla="*/ 24 h 389"/>
                <a:gd name="T24" fmla="*/ 25 w 410"/>
                <a:gd name="T25" fmla="*/ 15 h 389"/>
                <a:gd name="T26" fmla="*/ 35 w 410"/>
                <a:gd name="T27" fmla="*/ 8 h 389"/>
                <a:gd name="T28" fmla="*/ 48 w 410"/>
                <a:gd name="T29" fmla="*/ 3 h 389"/>
                <a:gd name="T30" fmla="*/ 61 w 410"/>
                <a:gd name="T31" fmla="*/ 0 h 389"/>
                <a:gd name="T32" fmla="*/ 75 w 410"/>
                <a:gd name="T33" fmla="*/ 0 h 389"/>
                <a:gd name="T34" fmla="*/ 88 w 410"/>
                <a:gd name="T35" fmla="*/ 3 h 389"/>
                <a:gd name="T36" fmla="*/ 101 w 410"/>
                <a:gd name="T37" fmla="*/ 8 h 389"/>
                <a:gd name="T38" fmla="*/ 111 w 410"/>
                <a:gd name="T39" fmla="*/ 15 h 389"/>
                <a:gd name="T40" fmla="*/ 120 w 410"/>
                <a:gd name="T41" fmla="*/ 24 h 389"/>
                <a:gd name="T42" fmla="*/ 128 w 410"/>
                <a:gd name="T43" fmla="*/ 34 h 389"/>
                <a:gd name="T44" fmla="*/ 133 w 410"/>
                <a:gd name="T45" fmla="*/ 46 h 389"/>
                <a:gd name="T46" fmla="*/ 136 w 410"/>
                <a:gd name="T47" fmla="*/ 58 h 389"/>
                <a:gd name="T48" fmla="*/ 136 w 410"/>
                <a:gd name="T49" fmla="*/ 72 h 389"/>
                <a:gd name="T50" fmla="*/ 133 w 410"/>
                <a:gd name="T51" fmla="*/ 84 h 389"/>
                <a:gd name="T52" fmla="*/ 128 w 410"/>
                <a:gd name="T53" fmla="*/ 96 h 389"/>
                <a:gd name="T54" fmla="*/ 120 w 410"/>
                <a:gd name="T55" fmla="*/ 106 h 389"/>
                <a:gd name="T56" fmla="*/ 111 w 410"/>
                <a:gd name="T57" fmla="*/ 115 h 389"/>
                <a:gd name="T58" fmla="*/ 101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4" y="388"/>
                  </a:lnTo>
                  <a:lnTo>
                    <a:pt x="164" y="384"/>
                  </a:lnTo>
                  <a:lnTo>
                    <a:pt x="144" y="380"/>
                  </a:lnTo>
                  <a:lnTo>
                    <a:pt x="125" y="374"/>
                  </a:lnTo>
                  <a:lnTo>
                    <a:pt x="107" y="366"/>
                  </a:lnTo>
                  <a:lnTo>
                    <a:pt x="90" y="355"/>
                  </a:lnTo>
                  <a:lnTo>
                    <a:pt x="74" y="344"/>
                  </a:lnTo>
                  <a:lnTo>
                    <a:pt x="60" y="331"/>
                  </a:lnTo>
                  <a:lnTo>
                    <a:pt x="46" y="318"/>
                  </a:lnTo>
                  <a:lnTo>
                    <a:pt x="34" y="303"/>
                  </a:lnTo>
                  <a:lnTo>
                    <a:pt x="25" y="287"/>
                  </a:lnTo>
                  <a:lnTo>
                    <a:pt x="15" y="270"/>
                  </a:lnTo>
                  <a:lnTo>
                    <a:pt x="8" y="252"/>
                  </a:lnTo>
                  <a:lnTo>
                    <a:pt x="4" y="234"/>
                  </a:lnTo>
                  <a:lnTo>
                    <a:pt x="1" y="215"/>
                  </a:lnTo>
                  <a:lnTo>
                    <a:pt x="0" y="195"/>
                  </a:lnTo>
                  <a:lnTo>
                    <a:pt x="1" y="175"/>
                  </a:lnTo>
                  <a:lnTo>
                    <a:pt x="4" y="156"/>
                  </a:lnTo>
                  <a:lnTo>
                    <a:pt x="8" y="137"/>
                  </a:lnTo>
                  <a:lnTo>
                    <a:pt x="15" y="119"/>
                  </a:lnTo>
                  <a:lnTo>
                    <a:pt x="25" y="102"/>
                  </a:lnTo>
                  <a:lnTo>
                    <a:pt x="34" y="86"/>
                  </a:lnTo>
                  <a:lnTo>
                    <a:pt x="46" y="71"/>
                  </a:lnTo>
                  <a:lnTo>
                    <a:pt x="60" y="57"/>
                  </a:lnTo>
                  <a:lnTo>
                    <a:pt x="74" y="45"/>
                  </a:lnTo>
                  <a:lnTo>
                    <a:pt x="90" y="33"/>
                  </a:lnTo>
                  <a:lnTo>
                    <a:pt x="107" y="24"/>
                  </a:lnTo>
                  <a:lnTo>
                    <a:pt x="125" y="16"/>
                  </a:lnTo>
                  <a:lnTo>
                    <a:pt x="144" y="10"/>
                  </a:lnTo>
                  <a:lnTo>
                    <a:pt x="164" y="4"/>
                  </a:lnTo>
                  <a:lnTo>
                    <a:pt x="184" y="1"/>
                  </a:lnTo>
                  <a:lnTo>
                    <a:pt x="205" y="0"/>
                  </a:lnTo>
                  <a:lnTo>
                    <a:pt x="225" y="1"/>
                  </a:lnTo>
                  <a:lnTo>
                    <a:pt x="246" y="4"/>
                  </a:lnTo>
                  <a:lnTo>
                    <a:pt x="265" y="10"/>
                  </a:lnTo>
                  <a:lnTo>
                    <a:pt x="284" y="16"/>
                  </a:lnTo>
                  <a:lnTo>
                    <a:pt x="303" y="24"/>
                  </a:lnTo>
                  <a:lnTo>
                    <a:pt x="319" y="33"/>
                  </a:lnTo>
                  <a:lnTo>
                    <a:pt x="335" y="45"/>
                  </a:lnTo>
                  <a:lnTo>
                    <a:pt x="350" y="57"/>
                  </a:lnTo>
                  <a:lnTo>
                    <a:pt x="363" y="71"/>
                  </a:lnTo>
                  <a:lnTo>
                    <a:pt x="375" y="86"/>
                  </a:lnTo>
                  <a:lnTo>
                    <a:pt x="385" y="102"/>
                  </a:lnTo>
                  <a:lnTo>
                    <a:pt x="394" y="119"/>
                  </a:lnTo>
                  <a:lnTo>
                    <a:pt x="401" y="137"/>
                  </a:lnTo>
                  <a:lnTo>
                    <a:pt x="405" y="156"/>
                  </a:lnTo>
                  <a:lnTo>
                    <a:pt x="409" y="175"/>
                  </a:lnTo>
                  <a:lnTo>
                    <a:pt x="410" y="195"/>
                  </a:lnTo>
                  <a:lnTo>
                    <a:pt x="409" y="215"/>
                  </a:lnTo>
                  <a:lnTo>
                    <a:pt x="405" y="234"/>
                  </a:lnTo>
                  <a:lnTo>
                    <a:pt x="401" y="252"/>
                  </a:lnTo>
                  <a:lnTo>
                    <a:pt x="394" y="270"/>
                  </a:lnTo>
                  <a:lnTo>
                    <a:pt x="385" y="287"/>
                  </a:lnTo>
                  <a:lnTo>
                    <a:pt x="375" y="303"/>
                  </a:lnTo>
                  <a:lnTo>
                    <a:pt x="363" y="318"/>
                  </a:lnTo>
                  <a:lnTo>
                    <a:pt x="350" y="331"/>
                  </a:lnTo>
                  <a:lnTo>
                    <a:pt x="335" y="344"/>
                  </a:lnTo>
                  <a:lnTo>
                    <a:pt x="319" y="355"/>
                  </a:lnTo>
                  <a:lnTo>
                    <a:pt x="303" y="366"/>
                  </a:lnTo>
                  <a:lnTo>
                    <a:pt x="284" y="374"/>
                  </a:lnTo>
                  <a:lnTo>
                    <a:pt x="265" y="380"/>
                  </a:lnTo>
                  <a:lnTo>
                    <a:pt x="246" y="384"/>
                  </a:lnTo>
                  <a:lnTo>
                    <a:pt x="225" y="388"/>
                  </a:lnTo>
                  <a:lnTo>
                    <a:pt x="205"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09" name="Freeform 1163">
              <a:extLst>
                <a:ext uri="{FF2B5EF4-FFF2-40B4-BE49-F238E27FC236}">
                  <a16:creationId xmlns:a16="http://schemas.microsoft.com/office/drawing/2014/main" id="{1C20E566-11B6-7846-8F9D-54C1160E4D25}"/>
                </a:ext>
              </a:extLst>
            </p:cNvPr>
            <p:cNvSpPr>
              <a:spLocks/>
            </p:cNvSpPr>
            <p:nvPr/>
          </p:nvSpPr>
          <p:spPr bwMode="auto">
            <a:xfrm>
              <a:off x="1329" y="3241"/>
              <a:ext cx="90" cy="158"/>
            </a:xfrm>
            <a:custGeom>
              <a:avLst/>
              <a:gdLst>
                <a:gd name="T0" fmla="*/ 0 w 271"/>
                <a:gd name="T1" fmla="*/ 158 h 472"/>
                <a:gd name="T2" fmla="*/ 90 w 271"/>
                <a:gd name="T3" fmla="*/ 0 h 472"/>
                <a:gd name="T4" fmla="*/ 90 w 271"/>
                <a:gd name="T5" fmla="*/ 0 h 472"/>
                <a:gd name="T6" fmla="*/ 0 w 271"/>
                <a:gd name="T7" fmla="*/ 158 h 4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472">
                  <a:moveTo>
                    <a:pt x="0" y="472"/>
                  </a:moveTo>
                  <a:lnTo>
                    <a:pt x="271" y="0"/>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0" name="Freeform 1164">
              <a:extLst>
                <a:ext uri="{FF2B5EF4-FFF2-40B4-BE49-F238E27FC236}">
                  <a16:creationId xmlns:a16="http://schemas.microsoft.com/office/drawing/2014/main" id="{D3FDF67E-99F8-A144-A149-501E41EEA101}"/>
                </a:ext>
              </a:extLst>
            </p:cNvPr>
            <p:cNvSpPr>
              <a:spLocks/>
            </p:cNvSpPr>
            <p:nvPr/>
          </p:nvSpPr>
          <p:spPr bwMode="auto">
            <a:xfrm>
              <a:off x="1329" y="324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1" name="Freeform 1165">
              <a:extLst>
                <a:ext uri="{FF2B5EF4-FFF2-40B4-BE49-F238E27FC236}">
                  <a16:creationId xmlns:a16="http://schemas.microsoft.com/office/drawing/2014/main" id="{556D32AC-D61D-9949-BA45-B410838CB13E}"/>
                </a:ext>
              </a:extLst>
            </p:cNvPr>
            <p:cNvSpPr>
              <a:spLocks/>
            </p:cNvSpPr>
            <p:nvPr/>
          </p:nvSpPr>
          <p:spPr bwMode="auto">
            <a:xfrm>
              <a:off x="1331" y="324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2" name="Freeform 1166">
              <a:extLst>
                <a:ext uri="{FF2B5EF4-FFF2-40B4-BE49-F238E27FC236}">
                  <a16:creationId xmlns:a16="http://schemas.microsoft.com/office/drawing/2014/main" id="{D8AC6E6A-2FAD-B446-ADF1-CCAED6A1F47B}"/>
                </a:ext>
              </a:extLst>
            </p:cNvPr>
            <p:cNvSpPr>
              <a:spLocks/>
            </p:cNvSpPr>
            <p:nvPr/>
          </p:nvSpPr>
          <p:spPr bwMode="auto">
            <a:xfrm>
              <a:off x="1333" y="324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3" name="Freeform 1167">
              <a:extLst>
                <a:ext uri="{FF2B5EF4-FFF2-40B4-BE49-F238E27FC236}">
                  <a16:creationId xmlns:a16="http://schemas.microsoft.com/office/drawing/2014/main" id="{814E98F7-2FA6-4746-8C03-476AA2266238}"/>
                </a:ext>
              </a:extLst>
            </p:cNvPr>
            <p:cNvSpPr>
              <a:spLocks/>
            </p:cNvSpPr>
            <p:nvPr/>
          </p:nvSpPr>
          <p:spPr bwMode="auto">
            <a:xfrm>
              <a:off x="1334" y="3245"/>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4" name="Freeform 1168">
              <a:extLst>
                <a:ext uri="{FF2B5EF4-FFF2-40B4-BE49-F238E27FC236}">
                  <a16:creationId xmlns:a16="http://schemas.microsoft.com/office/drawing/2014/main" id="{3C81C201-0918-6F4A-A784-9D3301240293}"/>
                </a:ext>
              </a:extLst>
            </p:cNvPr>
            <p:cNvSpPr>
              <a:spLocks/>
            </p:cNvSpPr>
            <p:nvPr/>
          </p:nvSpPr>
          <p:spPr bwMode="auto">
            <a:xfrm>
              <a:off x="1336" y="3245"/>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3"/>
                  </a:lnTo>
                  <a:lnTo>
                    <a:pt x="6" y="474"/>
                  </a:lnTo>
                  <a:lnTo>
                    <a:pt x="0" y="471"/>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5" name="Freeform 1169">
              <a:extLst>
                <a:ext uri="{FF2B5EF4-FFF2-40B4-BE49-F238E27FC236}">
                  <a16:creationId xmlns:a16="http://schemas.microsoft.com/office/drawing/2014/main" id="{67F27A66-5FB7-3D42-BC61-0AAA28CACA19}"/>
                </a:ext>
              </a:extLst>
            </p:cNvPr>
            <p:cNvSpPr>
              <a:spLocks/>
            </p:cNvSpPr>
            <p:nvPr/>
          </p:nvSpPr>
          <p:spPr bwMode="auto">
            <a:xfrm>
              <a:off x="1338" y="3246"/>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6" name="Freeform 1170">
              <a:extLst>
                <a:ext uri="{FF2B5EF4-FFF2-40B4-BE49-F238E27FC236}">
                  <a16:creationId xmlns:a16="http://schemas.microsoft.com/office/drawing/2014/main" id="{3ABBDD02-DF1A-1B42-A8F8-73E8C0A943C0}"/>
                </a:ext>
              </a:extLst>
            </p:cNvPr>
            <p:cNvSpPr>
              <a:spLocks/>
            </p:cNvSpPr>
            <p:nvPr/>
          </p:nvSpPr>
          <p:spPr bwMode="auto">
            <a:xfrm>
              <a:off x="1339" y="3247"/>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7" name="Freeform 1171">
              <a:extLst>
                <a:ext uri="{FF2B5EF4-FFF2-40B4-BE49-F238E27FC236}">
                  <a16:creationId xmlns:a16="http://schemas.microsoft.com/office/drawing/2014/main" id="{67E5921F-E73E-D84D-96BB-275884A3B922}"/>
                </a:ext>
              </a:extLst>
            </p:cNvPr>
            <p:cNvSpPr>
              <a:spLocks/>
            </p:cNvSpPr>
            <p:nvPr/>
          </p:nvSpPr>
          <p:spPr bwMode="auto">
            <a:xfrm>
              <a:off x="1341" y="324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6"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8" name="Freeform 1172">
              <a:extLst>
                <a:ext uri="{FF2B5EF4-FFF2-40B4-BE49-F238E27FC236}">
                  <a16:creationId xmlns:a16="http://schemas.microsoft.com/office/drawing/2014/main" id="{29ED6AA6-7B1C-B14B-93B4-7A7BAF5BDCD5}"/>
                </a:ext>
              </a:extLst>
            </p:cNvPr>
            <p:cNvSpPr>
              <a:spLocks/>
            </p:cNvSpPr>
            <p:nvPr/>
          </p:nvSpPr>
          <p:spPr bwMode="auto">
            <a:xfrm>
              <a:off x="1343" y="3249"/>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19" name="Freeform 1173">
              <a:extLst>
                <a:ext uri="{FF2B5EF4-FFF2-40B4-BE49-F238E27FC236}">
                  <a16:creationId xmlns:a16="http://schemas.microsoft.com/office/drawing/2014/main" id="{45414BF2-E2A0-7D4B-872C-71AD2925FA2B}"/>
                </a:ext>
              </a:extLst>
            </p:cNvPr>
            <p:cNvSpPr>
              <a:spLocks/>
            </p:cNvSpPr>
            <p:nvPr/>
          </p:nvSpPr>
          <p:spPr bwMode="auto">
            <a:xfrm>
              <a:off x="1344" y="325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5" y="474"/>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0" name="Freeform 1174">
              <a:extLst>
                <a:ext uri="{FF2B5EF4-FFF2-40B4-BE49-F238E27FC236}">
                  <a16:creationId xmlns:a16="http://schemas.microsoft.com/office/drawing/2014/main" id="{70662906-8D31-0347-9F4E-B5774653D4BE}"/>
                </a:ext>
              </a:extLst>
            </p:cNvPr>
            <p:cNvSpPr>
              <a:spLocks/>
            </p:cNvSpPr>
            <p:nvPr/>
          </p:nvSpPr>
          <p:spPr bwMode="auto">
            <a:xfrm>
              <a:off x="1346" y="3252"/>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1" name="Freeform 1175">
              <a:extLst>
                <a:ext uri="{FF2B5EF4-FFF2-40B4-BE49-F238E27FC236}">
                  <a16:creationId xmlns:a16="http://schemas.microsoft.com/office/drawing/2014/main" id="{05B7AADD-57FF-4943-932A-3E70703D680F}"/>
                </a:ext>
              </a:extLst>
            </p:cNvPr>
            <p:cNvSpPr>
              <a:spLocks/>
            </p:cNvSpPr>
            <p:nvPr/>
          </p:nvSpPr>
          <p:spPr bwMode="auto">
            <a:xfrm>
              <a:off x="1348" y="32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2" name="Freeform 1176">
              <a:extLst>
                <a:ext uri="{FF2B5EF4-FFF2-40B4-BE49-F238E27FC236}">
                  <a16:creationId xmlns:a16="http://schemas.microsoft.com/office/drawing/2014/main" id="{A5EDD412-A50F-0B41-B361-5A41C5EFB25A}"/>
                </a:ext>
              </a:extLst>
            </p:cNvPr>
            <p:cNvSpPr>
              <a:spLocks/>
            </p:cNvSpPr>
            <p:nvPr/>
          </p:nvSpPr>
          <p:spPr bwMode="auto">
            <a:xfrm>
              <a:off x="1350" y="3254"/>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3" name="Freeform 1177">
              <a:extLst>
                <a:ext uri="{FF2B5EF4-FFF2-40B4-BE49-F238E27FC236}">
                  <a16:creationId xmlns:a16="http://schemas.microsoft.com/office/drawing/2014/main" id="{DDEDC4FA-8252-4A4E-A000-E25F4BFB43CF}"/>
                </a:ext>
              </a:extLst>
            </p:cNvPr>
            <p:cNvSpPr>
              <a:spLocks/>
            </p:cNvSpPr>
            <p:nvPr/>
          </p:nvSpPr>
          <p:spPr bwMode="auto">
            <a:xfrm>
              <a:off x="1351" y="3254"/>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4" name="Freeform 1178">
              <a:extLst>
                <a:ext uri="{FF2B5EF4-FFF2-40B4-BE49-F238E27FC236}">
                  <a16:creationId xmlns:a16="http://schemas.microsoft.com/office/drawing/2014/main" id="{2D7ED708-957B-B84D-B1A8-8EA7870FA6B8}"/>
                </a:ext>
              </a:extLst>
            </p:cNvPr>
            <p:cNvSpPr>
              <a:spLocks/>
            </p:cNvSpPr>
            <p:nvPr/>
          </p:nvSpPr>
          <p:spPr bwMode="auto">
            <a:xfrm>
              <a:off x="1353" y="3256"/>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5" name="Freeform 1179">
              <a:extLst>
                <a:ext uri="{FF2B5EF4-FFF2-40B4-BE49-F238E27FC236}">
                  <a16:creationId xmlns:a16="http://schemas.microsoft.com/office/drawing/2014/main" id="{8EB93DAB-C83B-0A4D-BF6F-F1A0131F35DF}"/>
                </a:ext>
              </a:extLst>
            </p:cNvPr>
            <p:cNvSpPr>
              <a:spLocks/>
            </p:cNvSpPr>
            <p:nvPr/>
          </p:nvSpPr>
          <p:spPr bwMode="auto">
            <a:xfrm>
              <a:off x="1355" y="32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6" name="Freeform 1180">
              <a:extLst>
                <a:ext uri="{FF2B5EF4-FFF2-40B4-BE49-F238E27FC236}">
                  <a16:creationId xmlns:a16="http://schemas.microsoft.com/office/drawing/2014/main" id="{EE613D67-D0AB-5346-A831-011E3B25B401}"/>
                </a:ext>
              </a:extLst>
            </p:cNvPr>
            <p:cNvSpPr>
              <a:spLocks/>
            </p:cNvSpPr>
            <p:nvPr/>
          </p:nvSpPr>
          <p:spPr bwMode="auto">
            <a:xfrm>
              <a:off x="1356" y="325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7" name="Freeform 1181">
              <a:extLst>
                <a:ext uri="{FF2B5EF4-FFF2-40B4-BE49-F238E27FC236}">
                  <a16:creationId xmlns:a16="http://schemas.microsoft.com/office/drawing/2014/main" id="{05A49B4D-9814-8148-8A9C-0059549B372C}"/>
                </a:ext>
              </a:extLst>
            </p:cNvPr>
            <p:cNvSpPr>
              <a:spLocks/>
            </p:cNvSpPr>
            <p:nvPr/>
          </p:nvSpPr>
          <p:spPr bwMode="auto">
            <a:xfrm>
              <a:off x="1358" y="3258"/>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8" name="Freeform 1182">
              <a:extLst>
                <a:ext uri="{FF2B5EF4-FFF2-40B4-BE49-F238E27FC236}">
                  <a16:creationId xmlns:a16="http://schemas.microsoft.com/office/drawing/2014/main" id="{5BBC0F09-E4DD-BE43-8A8E-A55E4233AFF3}"/>
                </a:ext>
              </a:extLst>
            </p:cNvPr>
            <p:cNvSpPr>
              <a:spLocks/>
            </p:cNvSpPr>
            <p:nvPr/>
          </p:nvSpPr>
          <p:spPr bwMode="auto">
            <a:xfrm>
              <a:off x="1360" y="325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29" name="Freeform 1183">
              <a:extLst>
                <a:ext uri="{FF2B5EF4-FFF2-40B4-BE49-F238E27FC236}">
                  <a16:creationId xmlns:a16="http://schemas.microsoft.com/office/drawing/2014/main" id="{B99820C3-DB6C-1248-9991-1DA514EF2B7A}"/>
                </a:ext>
              </a:extLst>
            </p:cNvPr>
            <p:cNvSpPr>
              <a:spLocks/>
            </p:cNvSpPr>
            <p:nvPr/>
          </p:nvSpPr>
          <p:spPr bwMode="auto">
            <a:xfrm>
              <a:off x="1362" y="326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0" name="Freeform 1184">
              <a:extLst>
                <a:ext uri="{FF2B5EF4-FFF2-40B4-BE49-F238E27FC236}">
                  <a16:creationId xmlns:a16="http://schemas.microsoft.com/office/drawing/2014/main" id="{F8651740-F274-AD48-AD75-710AB001EB2A}"/>
                </a:ext>
              </a:extLst>
            </p:cNvPr>
            <p:cNvSpPr>
              <a:spLocks/>
            </p:cNvSpPr>
            <p:nvPr/>
          </p:nvSpPr>
          <p:spPr bwMode="auto">
            <a:xfrm>
              <a:off x="1363" y="3261"/>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1" name="Freeform 1185">
              <a:extLst>
                <a:ext uri="{FF2B5EF4-FFF2-40B4-BE49-F238E27FC236}">
                  <a16:creationId xmlns:a16="http://schemas.microsoft.com/office/drawing/2014/main" id="{5D0449A7-353E-8048-BBD7-24153DB37AE8}"/>
                </a:ext>
              </a:extLst>
            </p:cNvPr>
            <p:cNvSpPr>
              <a:spLocks/>
            </p:cNvSpPr>
            <p:nvPr/>
          </p:nvSpPr>
          <p:spPr bwMode="auto">
            <a:xfrm>
              <a:off x="1365" y="326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2" name="Freeform 1186">
              <a:extLst>
                <a:ext uri="{FF2B5EF4-FFF2-40B4-BE49-F238E27FC236}">
                  <a16:creationId xmlns:a16="http://schemas.microsoft.com/office/drawing/2014/main" id="{6AE83AC5-DD76-F949-8FF8-883998BEA123}"/>
                </a:ext>
              </a:extLst>
            </p:cNvPr>
            <p:cNvSpPr>
              <a:spLocks/>
            </p:cNvSpPr>
            <p:nvPr/>
          </p:nvSpPr>
          <p:spPr bwMode="auto">
            <a:xfrm>
              <a:off x="1367" y="3263"/>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2"/>
                  </a:lnTo>
                  <a:lnTo>
                    <a:pt x="5" y="473"/>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3" name="Freeform 1187">
              <a:extLst>
                <a:ext uri="{FF2B5EF4-FFF2-40B4-BE49-F238E27FC236}">
                  <a16:creationId xmlns:a16="http://schemas.microsoft.com/office/drawing/2014/main" id="{F2FE3FD1-E553-DC4F-89EE-F61DBB3C726F}"/>
                </a:ext>
              </a:extLst>
            </p:cNvPr>
            <p:cNvSpPr>
              <a:spLocks/>
            </p:cNvSpPr>
            <p:nvPr/>
          </p:nvSpPr>
          <p:spPr bwMode="auto">
            <a:xfrm>
              <a:off x="1368" y="32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4" name="Freeform 1188">
              <a:extLst>
                <a:ext uri="{FF2B5EF4-FFF2-40B4-BE49-F238E27FC236}">
                  <a16:creationId xmlns:a16="http://schemas.microsoft.com/office/drawing/2014/main" id="{A18E2C26-9DB9-9449-81E5-CEDA9CC824CD}"/>
                </a:ext>
              </a:extLst>
            </p:cNvPr>
            <p:cNvSpPr>
              <a:spLocks/>
            </p:cNvSpPr>
            <p:nvPr/>
          </p:nvSpPr>
          <p:spPr bwMode="auto">
            <a:xfrm>
              <a:off x="1370" y="326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5" name="Freeform 1189">
              <a:extLst>
                <a:ext uri="{FF2B5EF4-FFF2-40B4-BE49-F238E27FC236}">
                  <a16:creationId xmlns:a16="http://schemas.microsoft.com/office/drawing/2014/main" id="{1C236BB8-91F7-F347-B6E8-6913B14885F8}"/>
                </a:ext>
              </a:extLst>
            </p:cNvPr>
            <p:cNvSpPr>
              <a:spLocks/>
            </p:cNvSpPr>
            <p:nvPr/>
          </p:nvSpPr>
          <p:spPr bwMode="auto">
            <a:xfrm>
              <a:off x="1372" y="326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6" name="Freeform 1190">
              <a:extLst>
                <a:ext uri="{FF2B5EF4-FFF2-40B4-BE49-F238E27FC236}">
                  <a16:creationId xmlns:a16="http://schemas.microsoft.com/office/drawing/2014/main" id="{43DF8107-017C-E348-B00A-B39D8F3F3136}"/>
                </a:ext>
              </a:extLst>
            </p:cNvPr>
            <p:cNvSpPr>
              <a:spLocks/>
            </p:cNvSpPr>
            <p:nvPr/>
          </p:nvSpPr>
          <p:spPr bwMode="auto">
            <a:xfrm>
              <a:off x="1373" y="3267"/>
              <a:ext cx="93" cy="158"/>
            </a:xfrm>
            <a:custGeom>
              <a:avLst/>
              <a:gdLst>
                <a:gd name="T0" fmla="*/ 0 w 277"/>
                <a:gd name="T1" fmla="*/ 157 h 472"/>
                <a:gd name="T2" fmla="*/ 92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7" name="Freeform 1191">
              <a:extLst>
                <a:ext uri="{FF2B5EF4-FFF2-40B4-BE49-F238E27FC236}">
                  <a16:creationId xmlns:a16="http://schemas.microsoft.com/office/drawing/2014/main" id="{975214D5-FB66-5B4B-BCA2-41BB51F2BB08}"/>
                </a:ext>
              </a:extLst>
            </p:cNvPr>
            <p:cNvSpPr>
              <a:spLocks/>
            </p:cNvSpPr>
            <p:nvPr/>
          </p:nvSpPr>
          <p:spPr bwMode="auto">
            <a:xfrm>
              <a:off x="1375" y="326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8" name="Freeform 1192">
              <a:extLst>
                <a:ext uri="{FF2B5EF4-FFF2-40B4-BE49-F238E27FC236}">
                  <a16:creationId xmlns:a16="http://schemas.microsoft.com/office/drawing/2014/main" id="{D56BC9B3-5FE6-7D4E-BE44-F7202A474902}"/>
                </a:ext>
              </a:extLst>
            </p:cNvPr>
            <p:cNvSpPr>
              <a:spLocks/>
            </p:cNvSpPr>
            <p:nvPr/>
          </p:nvSpPr>
          <p:spPr bwMode="auto">
            <a:xfrm>
              <a:off x="1377" y="326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39" name="Freeform 1193">
              <a:extLst>
                <a:ext uri="{FF2B5EF4-FFF2-40B4-BE49-F238E27FC236}">
                  <a16:creationId xmlns:a16="http://schemas.microsoft.com/office/drawing/2014/main" id="{0828128B-858D-2B4D-9FD1-A2A7C60820C5}"/>
                </a:ext>
              </a:extLst>
            </p:cNvPr>
            <p:cNvSpPr>
              <a:spLocks/>
            </p:cNvSpPr>
            <p:nvPr/>
          </p:nvSpPr>
          <p:spPr bwMode="auto">
            <a:xfrm>
              <a:off x="1379" y="327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0" name="Freeform 1194">
              <a:extLst>
                <a:ext uri="{FF2B5EF4-FFF2-40B4-BE49-F238E27FC236}">
                  <a16:creationId xmlns:a16="http://schemas.microsoft.com/office/drawing/2014/main" id="{7579719F-188A-F244-B819-2341C9A93715}"/>
                </a:ext>
              </a:extLst>
            </p:cNvPr>
            <p:cNvSpPr>
              <a:spLocks/>
            </p:cNvSpPr>
            <p:nvPr/>
          </p:nvSpPr>
          <p:spPr bwMode="auto">
            <a:xfrm>
              <a:off x="1380" y="3271"/>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1" name="Freeform 1195">
              <a:extLst>
                <a:ext uri="{FF2B5EF4-FFF2-40B4-BE49-F238E27FC236}">
                  <a16:creationId xmlns:a16="http://schemas.microsoft.com/office/drawing/2014/main" id="{4737006D-1ACB-B444-969B-4952ED472EF4}"/>
                </a:ext>
              </a:extLst>
            </p:cNvPr>
            <p:cNvSpPr>
              <a:spLocks/>
            </p:cNvSpPr>
            <p:nvPr/>
          </p:nvSpPr>
          <p:spPr bwMode="auto">
            <a:xfrm>
              <a:off x="1382" y="327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2" name="Freeform 1196">
              <a:extLst>
                <a:ext uri="{FF2B5EF4-FFF2-40B4-BE49-F238E27FC236}">
                  <a16:creationId xmlns:a16="http://schemas.microsoft.com/office/drawing/2014/main" id="{CDAFC90A-BACB-644F-9483-516FB108636F}"/>
                </a:ext>
              </a:extLst>
            </p:cNvPr>
            <p:cNvSpPr>
              <a:spLocks/>
            </p:cNvSpPr>
            <p:nvPr/>
          </p:nvSpPr>
          <p:spPr bwMode="auto">
            <a:xfrm>
              <a:off x="1384" y="327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3" name="Freeform 1197">
              <a:extLst>
                <a:ext uri="{FF2B5EF4-FFF2-40B4-BE49-F238E27FC236}">
                  <a16:creationId xmlns:a16="http://schemas.microsoft.com/office/drawing/2014/main" id="{BDFCEC34-A584-B040-A4BA-96835007D049}"/>
                </a:ext>
              </a:extLst>
            </p:cNvPr>
            <p:cNvSpPr>
              <a:spLocks/>
            </p:cNvSpPr>
            <p:nvPr/>
          </p:nvSpPr>
          <p:spPr bwMode="auto">
            <a:xfrm>
              <a:off x="1385" y="3274"/>
              <a:ext cx="93" cy="158"/>
            </a:xfrm>
            <a:custGeom>
              <a:avLst/>
              <a:gdLst>
                <a:gd name="T0" fmla="*/ 0 w 278"/>
                <a:gd name="T1" fmla="*/ 157 h 474"/>
                <a:gd name="T2" fmla="*/ 91 w 278"/>
                <a:gd name="T3" fmla="*/ 0 h 474"/>
                <a:gd name="T4" fmla="*/ 93 w 278"/>
                <a:gd name="T5" fmla="*/ 1 h 474"/>
                <a:gd name="T6" fmla="*/ 2 w 278"/>
                <a:gd name="T7" fmla="*/ 158 h 474"/>
                <a:gd name="T8" fmla="*/ 0 w 278"/>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4">
                  <a:moveTo>
                    <a:pt x="0" y="470"/>
                  </a:moveTo>
                  <a:lnTo>
                    <a:pt x="272" y="0"/>
                  </a:lnTo>
                  <a:lnTo>
                    <a:pt x="278" y="3"/>
                  </a:lnTo>
                  <a:lnTo>
                    <a:pt x="6" y="474"/>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4" name="Freeform 1198">
              <a:extLst>
                <a:ext uri="{FF2B5EF4-FFF2-40B4-BE49-F238E27FC236}">
                  <a16:creationId xmlns:a16="http://schemas.microsoft.com/office/drawing/2014/main" id="{7402447E-F579-3843-962D-9B9270BB3679}"/>
                </a:ext>
              </a:extLst>
            </p:cNvPr>
            <p:cNvSpPr>
              <a:spLocks/>
            </p:cNvSpPr>
            <p:nvPr/>
          </p:nvSpPr>
          <p:spPr bwMode="auto">
            <a:xfrm>
              <a:off x="1387" y="3275"/>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4" y="474"/>
                  </a:lnTo>
                  <a:lnTo>
                    <a:pt x="0" y="471"/>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5" name="Freeform 1199">
              <a:extLst>
                <a:ext uri="{FF2B5EF4-FFF2-40B4-BE49-F238E27FC236}">
                  <a16:creationId xmlns:a16="http://schemas.microsoft.com/office/drawing/2014/main" id="{ED807F25-B302-804D-8CFD-DC2C546F0603}"/>
                </a:ext>
              </a:extLst>
            </p:cNvPr>
            <p:cNvSpPr>
              <a:spLocks/>
            </p:cNvSpPr>
            <p:nvPr/>
          </p:nvSpPr>
          <p:spPr bwMode="auto">
            <a:xfrm>
              <a:off x="1389" y="3276"/>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3"/>
                  </a:lnTo>
                  <a:lnTo>
                    <a:pt x="6" y="474"/>
                  </a:lnTo>
                  <a:lnTo>
                    <a:pt x="0" y="471"/>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6" name="Freeform 1200">
              <a:extLst>
                <a:ext uri="{FF2B5EF4-FFF2-40B4-BE49-F238E27FC236}">
                  <a16:creationId xmlns:a16="http://schemas.microsoft.com/office/drawing/2014/main" id="{CFA65F3A-E8F5-7242-8B9B-4BEA09607544}"/>
                </a:ext>
              </a:extLst>
            </p:cNvPr>
            <p:cNvSpPr>
              <a:spLocks/>
            </p:cNvSpPr>
            <p:nvPr/>
          </p:nvSpPr>
          <p:spPr bwMode="auto">
            <a:xfrm>
              <a:off x="1391" y="32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7" name="Freeform 1201">
              <a:extLst>
                <a:ext uri="{FF2B5EF4-FFF2-40B4-BE49-F238E27FC236}">
                  <a16:creationId xmlns:a16="http://schemas.microsoft.com/office/drawing/2014/main" id="{03972F5C-7B89-0E45-B02A-EFCCCFA73391}"/>
                </a:ext>
              </a:extLst>
            </p:cNvPr>
            <p:cNvSpPr>
              <a:spLocks/>
            </p:cNvSpPr>
            <p:nvPr/>
          </p:nvSpPr>
          <p:spPr bwMode="auto">
            <a:xfrm>
              <a:off x="1392" y="3278"/>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8" name="Freeform 1202">
              <a:extLst>
                <a:ext uri="{FF2B5EF4-FFF2-40B4-BE49-F238E27FC236}">
                  <a16:creationId xmlns:a16="http://schemas.microsoft.com/office/drawing/2014/main" id="{8913BABF-9795-F742-9A53-02E56C68254F}"/>
                </a:ext>
              </a:extLst>
            </p:cNvPr>
            <p:cNvSpPr>
              <a:spLocks/>
            </p:cNvSpPr>
            <p:nvPr/>
          </p:nvSpPr>
          <p:spPr bwMode="auto">
            <a:xfrm>
              <a:off x="1394" y="327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49" name="Freeform 1203">
              <a:extLst>
                <a:ext uri="{FF2B5EF4-FFF2-40B4-BE49-F238E27FC236}">
                  <a16:creationId xmlns:a16="http://schemas.microsoft.com/office/drawing/2014/main" id="{7558ABBD-9495-CE41-A8AC-B40A250AF05A}"/>
                </a:ext>
              </a:extLst>
            </p:cNvPr>
            <p:cNvSpPr>
              <a:spLocks/>
            </p:cNvSpPr>
            <p:nvPr/>
          </p:nvSpPr>
          <p:spPr bwMode="auto">
            <a:xfrm>
              <a:off x="1396" y="328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0" name="Freeform 1204">
              <a:extLst>
                <a:ext uri="{FF2B5EF4-FFF2-40B4-BE49-F238E27FC236}">
                  <a16:creationId xmlns:a16="http://schemas.microsoft.com/office/drawing/2014/main" id="{EA23EB05-7A37-4B47-9758-79D39DE76DD0}"/>
                </a:ext>
              </a:extLst>
            </p:cNvPr>
            <p:cNvSpPr>
              <a:spLocks/>
            </p:cNvSpPr>
            <p:nvPr/>
          </p:nvSpPr>
          <p:spPr bwMode="auto">
            <a:xfrm>
              <a:off x="1397" y="3281"/>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5"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1" name="Freeform 1205">
              <a:extLst>
                <a:ext uri="{FF2B5EF4-FFF2-40B4-BE49-F238E27FC236}">
                  <a16:creationId xmlns:a16="http://schemas.microsoft.com/office/drawing/2014/main" id="{7F789124-7029-0943-9DC1-5EF2228BDD89}"/>
                </a:ext>
              </a:extLst>
            </p:cNvPr>
            <p:cNvSpPr>
              <a:spLocks/>
            </p:cNvSpPr>
            <p:nvPr/>
          </p:nvSpPr>
          <p:spPr bwMode="auto">
            <a:xfrm>
              <a:off x="1399" y="328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2" name="Freeform 1206">
              <a:extLst>
                <a:ext uri="{FF2B5EF4-FFF2-40B4-BE49-F238E27FC236}">
                  <a16:creationId xmlns:a16="http://schemas.microsoft.com/office/drawing/2014/main" id="{5BD24FD2-A634-C249-B95E-8FB7727A4159}"/>
                </a:ext>
              </a:extLst>
            </p:cNvPr>
            <p:cNvSpPr>
              <a:spLocks/>
            </p:cNvSpPr>
            <p:nvPr/>
          </p:nvSpPr>
          <p:spPr bwMode="auto">
            <a:xfrm>
              <a:off x="1401" y="32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3" name="Freeform 1207">
              <a:extLst>
                <a:ext uri="{FF2B5EF4-FFF2-40B4-BE49-F238E27FC236}">
                  <a16:creationId xmlns:a16="http://schemas.microsoft.com/office/drawing/2014/main" id="{1B3C8A78-3351-0E46-94EB-129B2F21CF57}"/>
                </a:ext>
              </a:extLst>
            </p:cNvPr>
            <p:cNvSpPr>
              <a:spLocks/>
            </p:cNvSpPr>
            <p:nvPr/>
          </p:nvSpPr>
          <p:spPr bwMode="auto">
            <a:xfrm>
              <a:off x="1403" y="3284"/>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4" name="Freeform 1208">
              <a:extLst>
                <a:ext uri="{FF2B5EF4-FFF2-40B4-BE49-F238E27FC236}">
                  <a16:creationId xmlns:a16="http://schemas.microsoft.com/office/drawing/2014/main" id="{64A25591-A49F-A646-93CB-59BF240A7949}"/>
                </a:ext>
              </a:extLst>
            </p:cNvPr>
            <p:cNvSpPr>
              <a:spLocks/>
            </p:cNvSpPr>
            <p:nvPr/>
          </p:nvSpPr>
          <p:spPr bwMode="auto">
            <a:xfrm>
              <a:off x="1405" y="3285"/>
              <a:ext cx="91" cy="158"/>
            </a:xfrm>
            <a:custGeom>
              <a:avLst/>
              <a:gdLst>
                <a:gd name="T0" fmla="*/ 0 w 275"/>
                <a:gd name="T1" fmla="*/ 157 h 474"/>
                <a:gd name="T2" fmla="*/ 90 w 275"/>
                <a:gd name="T3" fmla="*/ 0 h 474"/>
                <a:gd name="T4" fmla="*/ 91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3"/>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5" name="Freeform 1209">
              <a:extLst>
                <a:ext uri="{FF2B5EF4-FFF2-40B4-BE49-F238E27FC236}">
                  <a16:creationId xmlns:a16="http://schemas.microsoft.com/office/drawing/2014/main" id="{B835E933-BAB4-7744-B32D-C9D9308E6BD0}"/>
                </a:ext>
              </a:extLst>
            </p:cNvPr>
            <p:cNvSpPr>
              <a:spLocks/>
            </p:cNvSpPr>
            <p:nvPr/>
          </p:nvSpPr>
          <p:spPr bwMode="auto">
            <a:xfrm>
              <a:off x="1406" y="328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6" name="Freeform 1210">
              <a:extLst>
                <a:ext uri="{FF2B5EF4-FFF2-40B4-BE49-F238E27FC236}">
                  <a16:creationId xmlns:a16="http://schemas.microsoft.com/office/drawing/2014/main" id="{4F888599-7E98-CE45-903D-D664F1ACE7B2}"/>
                </a:ext>
              </a:extLst>
            </p:cNvPr>
            <p:cNvSpPr>
              <a:spLocks/>
            </p:cNvSpPr>
            <p:nvPr/>
          </p:nvSpPr>
          <p:spPr bwMode="auto">
            <a:xfrm>
              <a:off x="1408" y="328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857" name="Freeform 1211">
              <a:extLst>
                <a:ext uri="{FF2B5EF4-FFF2-40B4-BE49-F238E27FC236}">
                  <a16:creationId xmlns:a16="http://schemas.microsoft.com/office/drawing/2014/main" id="{5756D395-3E94-DE41-9267-576273495195}"/>
                </a:ext>
              </a:extLst>
            </p:cNvPr>
            <p:cNvSpPr>
              <a:spLocks/>
            </p:cNvSpPr>
            <p:nvPr/>
          </p:nvSpPr>
          <p:spPr bwMode="auto">
            <a:xfrm>
              <a:off x="1410" y="328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0" name="Group 1413">
            <a:extLst>
              <a:ext uri="{FF2B5EF4-FFF2-40B4-BE49-F238E27FC236}">
                <a16:creationId xmlns:a16="http://schemas.microsoft.com/office/drawing/2014/main" id="{95CE6C37-817D-F949-B067-C98C0CF4D8B7}"/>
              </a:ext>
            </a:extLst>
          </p:cNvPr>
          <p:cNvGrpSpPr>
            <a:grpSpLocks/>
          </p:cNvGrpSpPr>
          <p:nvPr/>
        </p:nvGrpSpPr>
        <p:grpSpPr bwMode="auto">
          <a:xfrm>
            <a:off x="1497013" y="4645025"/>
            <a:ext cx="396875" cy="682625"/>
            <a:chOff x="1329" y="3289"/>
            <a:chExt cx="250" cy="430"/>
          </a:xfrm>
        </p:grpSpPr>
        <p:sp>
          <p:nvSpPr>
            <p:cNvPr id="44458" name="Freeform 1213">
              <a:extLst>
                <a:ext uri="{FF2B5EF4-FFF2-40B4-BE49-F238E27FC236}">
                  <a16:creationId xmlns:a16="http://schemas.microsoft.com/office/drawing/2014/main" id="{F4503CAC-0A8C-E94B-A022-5527EBB3EB58}"/>
                </a:ext>
              </a:extLst>
            </p:cNvPr>
            <p:cNvSpPr>
              <a:spLocks/>
            </p:cNvSpPr>
            <p:nvPr/>
          </p:nvSpPr>
          <p:spPr bwMode="auto">
            <a:xfrm>
              <a:off x="1411" y="3289"/>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9" name="Freeform 1214">
              <a:extLst>
                <a:ext uri="{FF2B5EF4-FFF2-40B4-BE49-F238E27FC236}">
                  <a16:creationId xmlns:a16="http://schemas.microsoft.com/office/drawing/2014/main" id="{5E568C13-0843-024A-8645-94BCA10DACAD}"/>
                </a:ext>
              </a:extLst>
            </p:cNvPr>
            <p:cNvSpPr>
              <a:spLocks/>
            </p:cNvSpPr>
            <p:nvPr/>
          </p:nvSpPr>
          <p:spPr bwMode="auto">
            <a:xfrm>
              <a:off x="1413" y="3290"/>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0" name="Freeform 1215">
              <a:extLst>
                <a:ext uri="{FF2B5EF4-FFF2-40B4-BE49-F238E27FC236}">
                  <a16:creationId xmlns:a16="http://schemas.microsoft.com/office/drawing/2014/main" id="{3AF1BD95-9255-2548-A007-FCEAAF1D9FD5}"/>
                </a:ext>
              </a:extLst>
            </p:cNvPr>
            <p:cNvSpPr>
              <a:spLocks/>
            </p:cNvSpPr>
            <p:nvPr/>
          </p:nvSpPr>
          <p:spPr bwMode="auto">
            <a:xfrm>
              <a:off x="1415" y="329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1" name="Freeform 1216">
              <a:extLst>
                <a:ext uri="{FF2B5EF4-FFF2-40B4-BE49-F238E27FC236}">
                  <a16:creationId xmlns:a16="http://schemas.microsoft.com/office/drawing/2014/main" id="{6FE9EE79-716E-9A4A-B1D0-FFB8769A3D5D}"/>
                </a:ext>
              </a:extLst>
            </p:cNvPr>
            <p:cNvSpPr>
              <a:spLocks/>
            </p:cNvSpPr>
            <p:nvPr/>
          </p:nvSpPr>
          <p:spPr bwMode="auto">
            <a:xfrm>
              <a:off x="1416" y="3292"/>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2" name="Freeform 1217">
              <a:extLst>
                <a:ext uri="{FF2B5EF4-FFF2-40B4-BE49-F238E27FC236}">
                  <a16:creationId xmlns:a16="http://schemas.microsoft.com/office/drawing/2014/main" id="{65B63674-ADAB-2543-99A3-2CB11D167262}"/>
                </a:ext>
              </a:extLst>
            </p:cNvPr>
            <p:cNvSpPr>
              <a:spLocks/>
            </p:cNvSpPr>
            <p:nvPr/>
          </p:nvSpPr>
          <p:spPr bwMode="auto">
            <a:xfrm>
              <a:off x="1418" y="329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3" name="Freeform 1218">
              <a:extLst>
                <a:ext uri="{FF2B5EF4-FFF2-40B4-BE49-F238E27FC236}">
                  <a16:creationId xmlns:a16="http://schemas.microsoft.com/office/drawing/2014/main" id="{7E83B7FE-9A2F-EF4A-8AC5-AB750EC885E5}"/>
                </a:ext>
              </a:extLst>
            </p:cNvPr>
            <p:cNvSpPr>
              <a:spLocks/>
            </p:cNvSpPr>
            <p:nvPr/>
          </p:nvSpPr>
          <p:spPr bwMode="auto">
            <a:xfrm>
              <a:off x="1420" y="3294"/>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4" y="473"/>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4" name="Freeform 1219">
              <a:extLst>
                <a:ext uri="{FF2B5EF4-FFF2-40B4-BE49-F238E27FC236}">
                  <a16:creationId xmlns:a16="http://schemas.microsoft.com/office/drawing/2014/main" id="{CFC56F03-3253-C14F-8FC1-C81C499B686A}"/>
                </a:ext>
              </a:extLst>
            </p:cNvPr>
            <p:cNvSpPr>
              <a:spLocks/>
            </p:cNvSpPr>
            <p:nvPr/>
          </p:nvSpPr>
          <p:spPr bwMode="auto">
            <a:xfrm>
              <a:off x="1421" y="32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5" name="Freeform 1220">
              <a:extLst>
                <a:ext uri="{FF2B5EF4-FFF2-40B4-BE49-F238E27FC236}">
                  <a16:creationId xmlns:a16="http://schemas.microsoft.com/office/drawing/2014/main" id="{30CEC858-1A88-D245-9A69-5E3682287CEF}"/>
                </a:ext>
              </a:extLst>
            </p:cNvPr>
            <p:cNvSpPr>
              <a:spLocks/>
            </p:cNvSpPr>
            <p:nvPr/>
          </p:nvSpPr>
          <p:spPr bwMode="auto">
            <a:xfrm>
              <a:off x="1423" y="329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6" name="Freeform 1221">
              <a:extLst>
                <a:ext uri="{FF2B5EF4-FFF2-40B4-BE49-F238E27FC236}">
                  <a16:creationId xmlns:a16="http://schemas.microsoft.com/office/drawing/2014/main" id="{419F40C7-6B14-D740-9636-EDFCCDAAD2E2}"/>
                </a:ext>
              </a:extLst>
            </p:cNvPr>
            <p:cNvSpPr>
              <a:spLocks/>
            </p:cNvSpPr>
            <p:nvPr/>
          </p:nvSpPr>
          <p:spPr bwMode="auto">
            <a:xfrm>
              <a:off x="1425" y="329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7" name="Freeform 1222">
              <a:extLst>
                <a:ext uri="{FF2B5EF4-FFF2-40B4-BE49-F238E27FC236}">
                  <a16:creationId xmlns:a16="http://schemas.microsoft.com/office/drawing/2014/main" id="{4C7CA351-26EF-6847-9264-CCCDC9339AC5}"/>
                </a:ext>
              </a:extLst>
            </p:cNvPr>
            <p:cNvSpPr>
              <a:spLocks/>
            </p:cNvSpPr>
            <p:nvPr/>
          </p:nvSpPr>
          <p:spPr bwMode="auto">
            <a:xfrm>
              <a:off x="1427" y="3298"/>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8" name="Freeform 1223">
              <a:extLst>
                <a:ext uri="{FF2B5EF4-FFF2-40B4-BE49-F238E27FC236}">
                  <a16:creationId xmlns:a16="http://schemas.microsoft.com/office/drawing/2014/main" id="{44DE2034-4EB5-674A-BF99-746CEE5E3A46}"/>
                </a:ext>
              </a:extLst>
            </p:cNvPr>
            <p:cNvSpPr>
              <a:spLocks/>
            </p:cNvSpPr>
            <p:nvPr/>
          </p:nvSpPr>
          <p:spPr bwMode="auto">
            <a:xfrm>
              <a:off x="1428" y="329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69" name="Freeform 1224">
              <a:extLst>
                <a:ext uri="{FF2B5EF4-FFF2-40B4-BE49-F238E27FC236}">
                  <a16:creationId xmlns:a16="http://schemas.microsoft.com/office/drawing/2014/main" id="{C1A0CEC5-45E2-6843-A326-273D963EDBCF}"/>
                </a:ext>
              </a:extLst>
            </p:cNvPr>
            <p:cNvSpPr>
              <a:spLocks/>
            </p:cNvSpPr>
            <p:nvPr/>
          </p:nvSpPr>
          <p:spPr bwMode="auto">
            <a:xfrm>
              <a:off x="1430" y="330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0" name="Freeform 1225">
              <a:extLst>
                <a:ext uri="{FF2B5EF4-FFF2-40B4-BE49-F238E27FC236}">
                  <a16:creationId xmlns:a16="http://schemas.microsoft.com/office/drawing/2014/main" id="{72E97295-4D2D-1342-B802-46697E689D81}"/>
                </a:ext>
              </a:extLst>
            </p:cNvPr>
            <p:cNvSpPr>
              <a:spLocks/>
            </p:cNvSpPr>
            <p:nvPr/>
          </p:nvSpPr>
          <p:spPr bwMode="auto">
            <a:xfrm>
              <a:off x="1432" y="330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1" name="Freeform 1226">
              <a:extLst>
                <a:ext uri="{FF2B5EF4-FFF2-40B4-BE49-F238E27FC236}">
                  <a16:creationId xmlns:a16="http://schemas.microsoft.com/office/drawing/2014/main" id="{496116F0-EFC5-5F48-AE8E-FAC21189A6A0}"/>
                </a:ext>
              </a:extLst>
            </p:cNvPr>
            <p:cNvSpPr>
              <a:spLocks/>
            </p:cNvSpPr>
            <p:nvPr/>
          </p:nvSpPr>
          <p:spPr bwMode="auto">
            <a:xfrm>
              <a:off x="1434" y="3302"/>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2" name="Freeform 1227">
              <a:extLst>
                <a:ext uri="{FF2B5EF4-FFF2-40B4-BE49-F238E27FC236}">
                  <a16:creationId xmlns:a16="http://schemas.microsoft.com/office/drawing/2014/main" id="{9FFA79F2-E88B-5749-A53A-C2080B0D80EB}"/>
                </a:ext>
              </a:extLst>
            </p:cNvPr>
            <p:cNvSpPr>
              <a:spLocks/>
            </p:cNvSpPr>
            <p:nvPr/>
          </p:nvSpPr>
          <p:spPr bwMode="auto">
            <a:xfrm>
              <a:off x="1435" y="330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3" name="Freeform 1228">
              <a:extLst>
                <a:ext uri="{FF2B5EF4-FFF2-40B4-BE49-F238E27FC236}">
                  <a16:creationId xmlns:a16="http://schemas.microsoft.com/office/drawing/2014/main" id="{0F5A4BA1-6D54-AF4E-9C6B-2E08C8E0C3A1}"/>
                </a:ext>
              </a:extLst>
            </p:cNvPr>
            <p:cNvSpPr>
              <a:spLocks/>
            </p:cNvSpPr>
            <p:nvPr/>
          </p:nvSpPr>
          <p:spPr bwMode="auto">
            <a:xfrm>
              <a:off x="1437" y="330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4" name="Freeform 1229">
              <a:extLst>
                <a:ext uri="{FF2B5EF4-FFF2-40B4-BE49-F238E27FC236}">
                  <a16:creationId xmlns:a16="http://schemas.microsoft.com/office/drawing/2014/main" id="{E05A6B7A-EAB1-BC4B-83B1-1B549964806B}"/>
                </a:ext>
              </a:extLst>
            </p:cNvPr>
            <p:cNvSpPr>
              <a:spLocks/>
            </p:cNvSpPr>
            <p:nvPr/>
          </p:nvSpPr>
          <p:spPr bwMode="auto">
            <a:xfrm>
              <a:off x="1439" y="330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5" name="Freeform 1230">
              <a:extLst>
                <a:ext uri="{FF2B5EF4-FFF2-40B4-BE49-F238E27FC236}">
                  <a16:creationId xmlns:a16="http://schemas.microsoft.com/office/drawing/2014/main" id="{59D9F1DF-B7CB-BA4B-9BD8-EEEBD06F6FC8}"/>
                </a:ext>
              </a:extLst>
            </p:cNvPr>
            <p:cNvSpPr>
              <a:spLocks/>
            </p:cNvSpPr>
            <p:nvPr/>
          </p:nvSpPr>
          <p:spPr bwMode="auto">
            <a:xfrm>
              <a:off x="1440" y="3306"/>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6" name="Freeform 1231">
              <a:extLst>
                <a:ext uri="{FF2B5EF4-FFF2-40B4-BE49-F238E27FC236}">
                  <a16:creationId xmlns:a16="http://schemas.microsoft.com/office/drawing/2014/main" id="{E82111C5-D864-1D49-93B2-3FC6E11CD642}"/>
                </a:ext>
              </a:extLst>
            </p:cNvPr>
            <p:cNvSpPr>
              <a:spLocks/>
            </p:cNvSpPr>
            <p:nvPr/>
          </p:nvSpPr>
          <p:spPr bwMode="auto">
            <a:xfrm>
              <a:off x="1442" y="330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3"/>
                  </a:lnTo>
                  <a:lnTo>
                    <a:pt x="5"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7" name="Freeform 1232">
              <a:extLst>
                <a:ext uri="{FF2B5EF4-FFF2-40B4-BE49-F238E27FC236}">
                  <a16:creationId xmlns:a16="http://schemas.microsoft.com/office/drawing/2014/main" id="{F1E2A897-A7E6-6843-9315-49117AC99CD2}"/>
                </a:ext>
              </a:extLst>
            </p:cNvPr>
            <p:cNvSpPr>
              <a:spLocks/>
            </p:cNvSpPr>
            <p:nvPr/>
          </p:nvSpPr>
          <p:spPr bwMode="auto">
            <a:xfrm>
              <a:off x="1444" y="330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8" name="Freeform 1233">
              <a:extLst>
                <a:ext uri="{FF2B5EF4-FFF2-40B4-BE49-F238E27FC236}">
                  <a16:creationId xmlns:a16="http://schemas.microsoft.com/office/drawing/2014/main" id="{2A5F601F-03E0-E44A-890C-62A502198467}"/>
                </a:ext>
              </a:extLst>
            </p:cNvPr>
            <p:cNvSpPr>
              <a:spLocks/>
            </p:cNvSpPr>
            <p:nvPr/>
          </p:nvSpPr>
          <p:spPr bwMode="auto">
            <a:xfrm>
              <a:off x="1445" y="3309"/>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79" name="Freeform 1234">
              <a:extLst>
                <a:ext uri="{FF2B5EF4-FFF2-40B4-BE49-F238E27FC236}">
                  <a16:creationId xmlns:a16="http://schemas.microsoft.com/office/drawing/2014/main" id="{06E56DEC-54D0-9E43-A1F0-D6F4A34EBFC3}"/>
                </a:ext>
              </a:extLst>
            </p:cNvPr>
            <p:cNvSpPr>
              <a:spLocks/>
            </p:cNvSpPr>
            <p:nvPr/>
          </p:nvSpPr>
          <p:spPr bwMode="auto">
            <a:xfrm>
              <a:off x="1447" y="331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0" name="Freeform 1235">
              <a:extLst>
                <a:ext uri="{FF2B5EF4-FFF2-40B4-BE49-F238E27FC236}">
                  <a16:creationId xmlns:a16="http://schemas.microsoft.com/office/drawing/2014/main" id="{CD1C460B-239B-304D-9FBB-DB60AD47E986}"/>
                </a:ext>
              </a:extLst>
            </p:cNvPr>
            <p:cNvSpPr>
              <a:spLocks/>
            </p:cNvSpPr>
            <p:nvPr/>
          </p:nvSpPr>
          <p:spPr bwMode="auto">
            <a:xfrm>
              <a:off x="1449" y="3311"/>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1" name="Freeform 1236">
              <a:extLst>
                <a:ext uri="{FF2B5EF4-FFF2-40B4-BE49-F238E27FC236}">
                  <a16:creationId xmlns:a16="http://schemas.microsoft.com/office/drawing/2014/main" id="{7EB70ED8-B0E8-A94A-B44A-99501C16F0ED}"/>
                </a:ext>
              </a:extLst>
            </p:cNvPr>
            <p:cNvSpPr>
              <a:spLocks/>
            </p:cNvSpPr>
            <p:nvPr/>
          </p:nvSpPr>
          <p:spPr bwMode="auto">
            <a:xfrm>
              <a:off x="1450" y="3312"/>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5"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2" name="Freeform 1237">
              <a:extLst>
                <a:ext uri="{FF2B5EF4-FFF2-40B4-BE49-F238E27FC236}">
                  <a16:creationId xmlns:a16="http://schemas.microsoft.com/office/drawing/2014/main" id="{273B4BDA-B88E-2C49-8326-E51F297C0E74}"/>
                </a:ext>
              </a:extLst>
            </p:cNvPr>
            <p:cNvSpPr>
              <a:spLocks/>
            </p:cNvSpPr>
            <p:nvPr/>
          </p:nvSpPr>
          <p:spPr bwMode="auto">
            <a:xfrm>
              <a:off x="1452" y="33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3" name="Freeform 1238">
              <a:extLst>
                <a:ext uri="{FF2B5EF4-FFF2-40B4-BE49-F238E27FC236}">
                  <a16:creationId xmlns:a16="http://schemas.microsoft.com/office/drawing/2014/main" id="{85770297-D0E8-4D48-8798-E6F069CF84BB}"/>
                </a:ext>
              </a:extLst>
            </p:cNvPr>
            <p:cNvSpPr>
              <a:spLocks/>
            </p:cNvSpPr>
            <p:nvPr/>
          </p:nvSpPr>
          <p:spPr bwMode="auto">
            <a:xfrm>
              <a:off x="1454" y="331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4" name="Freeform 1239">
              <a:extLst>
                <a:ext uri="{FF2B5EF4-FFF2-40B4-BE49-F238E27FC236}">
                  <a16:creationId xmlns:a16="http://schemas.microsoft.com/office/drawing/2014/main" id="{C075509C-BE68-724C-84FF-F48129A798CA}"/>
                </a:ext>
              </a:extLst>
            </p:cNvPr>
            <p:cNvSpPr>
              <a:spLocks/>
            </p:cNvSpPr>
            <p:nvPr/>
          </p:nvSpPr>
          <p:spPr bwMode="auto">
            <a:xfrm>
              <a:off x="1456" y="331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5" name="Freeform 1240">
              <a:extLst>
                <a:ext uri="{FF2B5EF4-FFF2-40B4-BE49-F238E27FC236}">
                  <a16:creationId xmlns:a16="http://schemas.microsoft.com/office/drawing/2014/main" id="{365B622B-38F3-2440-AA0B-E719ABC3181F}"/>
                </a:ext>
              </a:extLst>
            </p:cNvPr>
            <p:cNvSpPr>
              <a:spLocks/>
            </p:cNvSpPr>
            <p:nvPr/>
          </p:nvSpPr>
          <p:spPr bwMode="auto">
            <a:xfrm>
              <a:off x="1457" y="3316"/>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2"/>
                  </a:lnTo>
                  <a:lnTo>
                    <a:pt x="5"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6" name="Freeform 1241">
              <a:extLst>
                <a:ext uri="{FF2B5EF4-FFF2-40B4-BE49-F238E27FC236}">
                  <a16:creationId xmlns:a16="http://schemas.microsoft.com/office/drawing/2014/main" id="{F330DD76-8227-6D4F-9561-6DFBED332664}"/>
                </a:ext>
              </a:extLst>
            </p:cNvPr>
            <p:cNvSpPr>
              <a:spLocks/>
            </p:cNvSpPr>
            <p:nvPr/>
          </p:nvSpPr>
          <p:spPr bwMode="auto">
            <a:xfrm>
              <a:off x="1459" y="331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7" name="Freeform 1242">
              <a:extLst>
                <a:ext uri="{FF2B5EF4-FFF2-40B4-BE49-F238E27FC236}">
                  <a16:creationId xmlns:a16="http://schemas.microsoft.com/office/drawing/2014/main" id="{A21D92DE-C050-8B44-B190-CD2B131F2FAF}"/>
                </a:ext>
              </a:extLst>
            </p:cNvPr>
            <p:cNvSpPr>
              <a:spLocks/>
            </p:cNvSpPr>
            <p:nvPr/>
          </p:nvSpPr>
          <p:spPr bwMode="auto">
            <a:xfrm>
              <a:off x="1461" y="331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8" name="Freeform 1243">
              <a:extLst>
                <a:ext uri="{FF2B5EF4-FFF2-40B4-BE49-F238E27FC236}">
                  <a16:creationId xmlns:a16="http://schemas.microsoft.com/office/drawing/2014/main" id="{31A47C14-21C0-E64C-B9AD-7D6A042AC0DA}"/>
                </a:ext>
              </a:extLst>
            </p:cNvPr>
            <p:cNvSpPr>
              <a:spLocks/>
            </p:cNvSpPr>
            <p:nvPr/>
          </p:nvSpPr>
          <p:spPr bwMode="auto">
            <a:xfrm>
              <a:off x="1463" y="3319"/>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89" name="Freeform 1244">
              <a:extLst>
                <a:ext uri="{FF2B5EF4-FFF2-40B4-BE49-F238E27FC236}">
                  <a16:creationId xmlns:a16="http://schemas.microsoft.com/office/drawing/2014/main" id="{2011D67F-FBD3-0D46-856E-8C3D278D9498}"/>
                </a:ext>
              </a:extLst>
            </p:cNvPr>
            <p:cNvSpPr>
              <a:spLocks/>
            </p:cNvSpPr>
            <p:nvPr/>
          </p:nvSpPr>
          <p:spPr bwMode="auto">
            <a:xfrm>
              <a:off x="1464" y="3320"/>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0" name="Freeform 1245">
              <a:extLst>
                <a:ext uri="{FF2B5EF4-FFF2-40B4-BE49-F238E27FC236}">
                  <a16:creationId xmlns:a16="http://schemas.microsoft.com/office/drawing/2014/main" id="{C05F0D51-7479-3643-AA3D-261B3F8EF579}"/>
                </a:ext>
              </a:extLst>
            </p:cNvPr>
            <p:cNvSpPr>
              <a:spLocks/>
            </p:cNvSpPr>
            <p:nvPr/>
          </p:nvSpPr>
          <p:spPr bwMode="auto">
            <a:xfrm>
              <a:off x="1466" y="3321"/>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1" name="Freeform 1246">
              <a:extLst>
                <a:ext uri="{FF2B5EF4-FFF2-40B4-BE49-F238E27FC236}">
                  <a16:creationId xmlns:a16="http://schemas.microsoft.com/office/drawing/2014/main" id="{32AA88EC-6DD1-3748-A7DD-6BD94A7C4FDC}"/>
                </a:ext>
              </a:extLst>
            </p:cNvPr>
            <p:cNvSpPr>
              <a:spLocks/>
            </p:cNvSpPr>
            <p:nvPr/>
          </p:nvSpPr>
          <p:spPr bwMode="auto">
            <a:xfrm>
              <a:off x="1468" y="3322"/>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2" name="Freeform 1247">
              <a:extLst>
                <a:ext uri="{FF2B5EF4-FFF2-40B4-BE49-F238E27FC236}">
                  <a16:creationId xmlns:a16="http://schemas.microsoft.com/office/drawing/2014/main" id="{0486A417-E121-9044-A120-ABCE184C24B8}"/>
                </a:ext>
              </a:extLst>
            </p:cNvPr>
            <p:cNvSpPr>
              <a:spLocks/>
            </p:cNvSpPr>
            <p:nvPr/>
          </p:nvSpPr>
          <p:spPr bwMode="auto">
            <a:xfrm>
              <a:off x="1469" y="3323"/>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3" name="Freeform 1248">
              <a:extLst>
                <a:ext uri="{FF2B5EF4-FFF2-40B4-BE49-F238E27FC236}">
                  <a16:creationId xmlns:a16="http://schemas.microsoft.com/office/drawing/2014/main" id="{8AE86CEF-7C0C-E54B-9264-5AA7947FF57E}"/>
                </a:ext>
              </a:extLst>
            </p:cNvPr>
            <p:cNvSpPr>
              <a:spLocks/>
            </p:cNvSpPr>
            <p:nvPr/>
          </p:nvSpPr>
          <p:spPr bwMode="auto">
            <a:xfrm>
              <a:off x="1471" y="33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4" name="Freeform 1249">
              <a:extLst>
                <a:ext uri="{FF2B5EF4-FFF2-40B4-BE49-F238E27FC236}">
                  <a16:creationId xmlns:a16="http://schemas.microsoft.com/office/drawing/2014/main" id="{9ABFEC33-F2F9-BE46-946C-B0FAFB4CE4C5}"/>
                </a:ext>
              </a:extLst>
            </p:cNvPr>
            <p:cNvSpPr>
              <a:spLocks/>
            </p:cNvSpPr>
            <p:nvPr/>
          </p:nvSpPr>
          <p:spPr bwMode="auto">
            <a:xfrm>
              <a:off x="1473" y="3325"/>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5" name="Freeform 1250">
              <a:extLst>
                <a:ext uri="{FF2B5EF4-FFF2-40B4-BE49-F238E27FC236}">
                  <a16:creationId xmlns:a16="http://schemas.microsoft.com/office/drawing/2014/main" id="{D07A9C9A-16C6-AD47-9C56-1EC6DC7FB040}"/>
                </a:ext>
              </a:extLst>
            </p:cNvPr>
            <p:cNvSpPr>
              <a:spLocks/>
            </p:cNvSpPr>
            <p:nvPr/>
          </p:nvSpPr>
          <p:spPr bwMode="auto">
            <a:xfrm>
              <a:off x="1474" y="3325"/>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6" name="Freeform 1251">
              <a:extLst>
                <a:ext uri="{FF2B5EF4-FFF2-40B4-BE49-F238E27FC236}">
                  <a16:creationId xmlns:a16="http://schemas.microsoft.com/office/drawing/2014/main" id="{64B556B5-78C5-3B43-B497-34E85460FD34}"/>
                </a:ext>
              </a:extLst>
            </p:cNvPr>
            <p:cNvSpPr>
              <a:spLocks/>
            </p:cNvSpPr>
            <p:nvPr/>
          </p:nvSpPr>
          <p:spPr bwMode="auto">
            <a:xfrm>
              <a:off x="1476" y="3327"/>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7" name="Freeform 1252">
              <a:extLst>
                <a:ext uri="{FF2B5EF4-FFF2-40B4-BE49-F238E27FC236}">
                  <a16:creationId xmlns:a16="http://schemas.microsoft.com/office/drawing/2014/main" id="{5510059E-B476-DF4C-82C6-5A4D3AA7FE1D}"/>
                </a:ext>
              </a:extLst>
            </p:cNvPr>
            <p:cNvSpPr>
              <a:spLocks/>
            </p:cNvSpPr>
            <p:nvPr/>
          </p:nvSpPr>
          <p:spPr bwMode="auto">
            <a:xfrm>
              <a:off x="1478" y="332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8" name="Freeform 1253">
              <a:extLst>
                <a:ext uri="{FF2B5EF4-FFF2-40B4-BE49-F238E27FC236}">
                  <a16:creationId xmlns:a16="http://schemas.microsoft.com/office/drawing/2014/main" id="{BB222776-3FE0-9543-8F5E-120EE6BD2449}"/>
                </a:ext>
              </a:extLst>
            </p:cNvPr>
            <p:cNvSpPr>
              <a:spLocks/>
            </p:cNvSpPr>
            <p:nvPr/>
          </p:nvSpPr>
          <p:spPr bwMode="auto">
            <a:xfrm>
              <a:off x="1480" y="3329"/>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99" name="Freeform 1254">
              <a:extLst>
                <a:ext uri="{FF2B5EF4-FFF2-40B4-BE49-F238E27FC236}">
                  <a16:creationId xmlns:a16="http://schemas.microsoft.com/office/drawing/2014/main" id="{6FA4F565-EE16-684A-89D2-09A21BD2391D}"/>
                </a:ext>
              </a:extLst>
            </p:cNvPr>
            <p:cNvSpPr>
              <a:spLocks/>
            </p:cNvSpPr>
            <p:nvPr/>
          </p:nvSpPr>
          <p:spPr bwMode="auto">
            <a:xfrm>
              <a:off x="1481" y="332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0" name="Freeform 1255">
              <a:extLst>
                <a:ext uri="{FF2B5EF4-FFF2-40B4-BE49-F238E27FC236}">
                  <a16:creationId xmlns:a16="http://schemas.microsoft.com/office/drawing/2014/main" id="{3E1E0933-B6C3-5448-B522-CF1D105C0D00}"/>
                </a:ext>
              </a:extLst>
            </p:cNvPr>
            <p:cNvSpPr>
              <a:spLocks/>
            </p:cNvSpPr>
            <p:nvPr/>
          </p:nvSpPr>
          <p:spPr bwMode="auto">
            <a:xfrm>
              <a:off x="1483" y="3331"/>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1" name="Freeform 1256">
              <a:extLst>
                <a:ext uri="{FF2B5EF4-FFF2-40B4-BE49-F238E27FC236}">
                  <a16:creationId xmlns:a16="http://schemas.microsoft.com/office/drawing/2014/main" id="{66CF385D-B691-D74E-8D18-021C533A9793}"/>
                </a:ext>
              </a:extLst>
            </p:cNvPr>
            <p:cNvSpPr>
              <a:spLocks/>
            </p:cNvSpPr>
            <p:nvPr/>
          </p:nvSpPr>
          <p:spPr bwMode="auto">
            <a:xfrm>
              <a:off x="1485" y="333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2" name="Freeform 1257">
              <a:extLst>
                <a:ext uri="{FF2B5EF4-FFF2-40B4-BE49-F238E27FC236}">
                  <a16:creationId xmlns:a16="http://schemas.microsoft.com/office/drawing/2014/main" id="{4997D4CE-6681-2447-9E84-C2E6D73BEF2F}"/>
                </a:ext>
              </a:extLst>
            </p:cNvPr>
            <p:cNvSpPr>
              <a:spLocks/>
            </p:cNvSpPr>
            <p:nvPr/>
          </p:nvSpPr>
          <p:spPr bwMode="auto">
            <a:xfrm>
              <a:off x="1486" y="3333"/>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3" name="Freeform 1258">
              <a:extLst>
                <a:ext uri="{FF2B5EF4-FFF2-40B4-BE49-F238E27FC236}">
                  <a16:creationId xmlns:a16="http://schemas.microsoft.com/office/drawing/2014/main" id="{0A100B08-D539-8247-A79A-BB70AC844C99}"/>
                </a:ext>
              </a:extLst>
            </p:cNvPr>
            <p:cNvSpPr>
              <a:spLocks/>
            </p:cNvSpPr>
            <p:nvPr/>
          </p:nvSpPr>
          <p:spPr bwMode="auto">
            <a:xfrm>
              <a:off x="1386" y="3301"/>
              <a:ext cx="136" cy="130"/>
            </a:xfrm>
            <a:custGeom>
              <a:avLst/>
              <a:gdLst>
                <a:gd name="T0" fmla="*/ 61 w 410"/>
                <a:gd name="T1" fmla="*/ 130 h 389"/>
                <a:gd name="T2" fmla="*/ 48 w 410"/>
                <a:gd name="T3" fmla="*/ 127 h 389"/>
                <a:gd name="T4" fmla="*/ 35 w 410"/>
                <a:gd name="T5" fmla="*/ 122 h 389"/>
                <a:gd name="T6" fmla="*/ 25 w 410"/>
                <a:gd name="T7" fmla="*/ 115 h 389"/>
                <a:gd name="T8" fmla="*/ 15 w 410"/>
                <a:gd name="T9" fmla="*/ 106 h 389"/>
                <a:gd name="T10" fmla="*/ 8 w 410"/>
                <a:gd name="T11" fmla="*/ 96 h 389"/>
                <a:gd name="T12" fmla="*/ 3 w 410"/>
                <a:gd name="T13" fmla="*/ 84 h 389"/>
                <a:gd name="T14" fmla="*/ 0 w 410"/>
                <a:gd name="T15" fmla="*/ 72 h 389"/>
                <a:gd name="T16" fmla="*/ 0 w 410"/>
                <a:gd name="T17" fmla="*/ 58 h 389"/>
                <a:gd name="T18" fmla="*/ 3 w 410"/>
                <a:gd name="T19" fmla="*/ 46 h 389"/>
                <a:gd name="T20" fmla="*/ 8 w 410"/>
                <a:gd name="T21" fmla="*/ 34 h 389"/>
                <a:gd name="T22" fmla="*/ 15 w 410"/>
                <a:gd name="T23" fmla="*/ 24 h 389"/>
                <a:gd name="T24" fmla="*/ 25 w 410"/>
                <a:gd name="T25" fmla="*/ 15 h 389"/>
                <a:gd name="T26" fmla="*/ 35 w 410"/>
                <a:gd name="T27" fmla="*/ 8 h 389"/>
                <a:gd name="T28" fmla="*/ 48 w 410"/>
                <a:gd name="T29" fmla="*/ 3 h 389"/>
                <a:gd name="T30" fmla="*/ 61 w 410"/>
                <a:gd name="T31" fmla="*/ 0 h 389"/>
                <a:gd name="T32" fmla="*/ 75 w 410"/>
                <a:gd name="T33" fmla="*/ 0 h 389"/>
                <a:gd name="T34" fmla="*/ 88 w 410"/>
                <a:gd name="T35" fmla="*/ 3 h 389"/>
                <a:gd name="T36" fmla="*/ 101 w 410"/>
                <a:gd name="T37" fmla="*/ 8 h 389"/>
                <a:gd name="T38" fmla="*/ 111 w 410"/>
                <a:gd name="T39" fmla="*/ 15 h 389"/>
                <a:gd name="T40" fmla="*/ 120 w 410"/>
                <a:gd name="T41" fmla="*/ 24 h 389"/>
                <a:gd name="T42" fmla="*/ 128 w 410"/>
                <a:gd name="T43" fmla="*/ 34 h 389"/>
                <a:gd name="T44" fmla="*/ 133 w 410"/>
                <a:gd name="T45" fmla="*/ 46 h 389"/>
                <a:gd name="T46" fmla="*/ 136 w 410"/>
                <a:gd name="T47" fmla="*/ 58 h 389"/>
                <a:gd name="T48" fmla="*/ 136 w 410"/>
                <a:gd name="T49" fmla="*/ 72 h 389"/>
                <a:gd name="T50" fmla="*/ 133 w 410"/>
                <a:gd name="T51" fmla="*/ 84 h 389"/>
                <a:gd name="T52" fmla="*/ 128 w 410"/>
                <a:gd name="T53" fmla="*/ 96 h 389"/>
                <a:gd name="T54" fmla="*/ 120 w 410"/>
                <a:gd name="T55" fmla="*/ 106 h 389"/>
                <a:gd name="T56" fmla="*/ 111 w 410"/>
                <a:gd name="T57" fmla="*/ 115 h 389"/>
                <a:gd name="T58" fmla="*/ 101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4" y="388"/>
                  </a:lnTo>
                  <a:lnTo>
                    <a:pt x="164" y="384"/>
                  </a:lnTo>
                  <a:lnTo>
                    <a:pt x="144" y="380"/>
                  </a:lnTo>
                  <a:lnTo>
                    <a:pt x="125" y="374"/>
                  </a:lnTo>
                  <a:lnTo>
                    <a:pt x="107" y="366"/>
                  </a:lnTo>
                  <a:lnTo>
                    <a:pt x="90" y="355"/>
                  </a:lnTo>
                  <a:lnTo>
                    <a:pt x="74" y="344"/>
                  </a:lnTo>
                  <a:lnTo>
                    <a:pt x="60" y="331"/>
                  </a:lnTo>
                  <a:lnTo>
                    <a:pt x="46" y="318"/>
                  </a:lnTo>
                  <a:lnTo>
                    <a:pt x="34" y="303"/>
                  </a:lnTo>
                  <a:lnTo>
                    <a:pt x="25" y="287"/>
                  </a:lnTo>
                  <a:lnTo>
                    <a:pt x="15" y="270"/>
                  </a:lnTo>
                  <a:lnTo>
                    <a:pt x="8" y="252"/>
                  </a:lnTo>
                  <a:lnTo>
                    <a:pt x="4" y="234"/>
                  </a:lnTo>
                  <a:lnTo>
                    <a:pt x="1" y="215"/>
                  </a:lnTo>
                  <a:lnTo>
                    <a:pt x="0" y="195"/>
                  </a:lnTo>
                  <a:lnTo>
                    <a:pt x="1" y="175"/>
                  </a:lnTo>
                  <a:lnTo>
                    <a:pt x="4" y="156"/>
                  </a:lnTo>
                  <a:lnTo>
                    <a:pt x="8" y="137"/>
                  </a:lnTo>
                  <a:lnTo>
                    <a:pt x="15" y="119"/>
                  </a:lnTo>
                  <a:lnTo>
                    <a:pt x="25" y="102"/>
                  </a:lnTo>
                  <a:lnTo>
                    <a:pt x="34" y="86"/>
                  </a:lnTo>
                  <a:lnTo>
                    <a:pt x="46" y="71"/>
                  </a:lnTo>
                  <a:lnTo>
                    <a:pt x="60" y="57"/>
                  </a:lnTo>
                  <a:lnTo>
                    <a:pt x="74" y="45"/>
                  </a:lnTo>
                  <a:lnTo>
                    <a:pt x="90" y="33"/>
                  </a:lnTo>
                  <a:lnTo>
                    <a:pt x="107" y="24"/>
                  </a:lnTo>
                  <a:lnTo>
                    <a:pt x="125" y="16"/>
                  </a:lnTo>
                  <a:lnTo>
                    <a:pt x="144" y="10"/>
                  </a:lnTo>
                  <a:lnTo>
                    <a:pt x="164" y="4"/>
                  </a:lnTo>
                  <a:lnTo>
                    <a:pt x="184" y="1"/>
                  </a:lnTo>
                  <a:lnTo>
                    <a:pt x="205" y="0"/>
                  </a:lnTo>
                  <a:lnTo>
                    <a:pt x="225" y="1"/>
                  </a:lnTo>
                  <a:lnTo>
                    <a:pt x="246" y="4"/>
                  </a:lnTo>
                  <a:lnTo>
                    <a:pt x="265" y="10"/>
                  </a:lnTo>
                  <a:lnTo>
                    <a:pt x="284" y="16"/>
                  </a:lnTo>
                  <a:lnTo>
                    <a:pt x="303" y="24"/>
                  </a:lnTo>
                  <a:lnTo>
                    <a:pt x="319" y="33"/>
                  </a:lnTo>
                  <a:lnTo>
                    <a:pt x="335" y="45"/>
                  </a:lnTo>
                  <a:lnTo>
                    <a:pt x="350" y="57"/>
                  </a:lnTo>
                  <a:lnTo>
                    <a:pt x="363" y="71"/>
                  </a:lnTo>
                  <a:lnTo>
                    <a:pt x="375" y="86"/>
                  </a:lnTo>
                  <a:lnTo>
                    <a:pt x="385" y="102"/>
                  </a:lnTo>
                  <a:lnTo>
                    <a:pt x="394" y="119"/>
                  </a:lnTo>
                  <a:lnTo>
                    <a:pt x="401" y="137"/>
                  </a:lnTo>
                  <a:lnTo>
                    <a:pt x="405" y="156"/>
                  </a:lnTo>
                  <a:lnTo>
                    <a:pt x="409" y="175"/>
                  </a:lnTo>
                  <a:lnTo>
                    <a:pt x="410" y="195"/>
                  </a:lnTo>
                  <a:lnTo>
                    <a:pt x="409" y="215"/>
                  </a:lnTo>
                  <a:lnTo>
                    <a:pt x="405" y="234"/>
                  </a:lnTo>
                  <a:lnTo>
                    <a:pt x="401" y="252"/>
                  </a:lnTo>
                  <a:lnTo>
                    <a:pt x="394" y="270"/>
                  </a:lnTo>
                  <a:lnTo>
                    <a:pt x="385" y="287"/>
                  </a:lnTo>
                  <a:lnTo>
                    <a:pt x="375" y="303"/>
                  </a:lnTo>
                  <a:lnTo>
                    <a:pt x="363" y="318"/>
                  </a:lnTo>
                  <a:lnTo>
                    <a:pt x="350" y="331"/>
                  </a:lnTo>
                  <a:lnTo>
                    <a:pt x="335" y="344"/>
                  </a:lnTo>
                  <a:lnTo>
                    <a:pt x="319" y="355"/>
                  </a:lnTo>
                  <a:lnTo>
                    <a:pt x="303" y="366"/>
                  </a:lnTo>
                  <a:lnTo>
                    <a:pt x="284" y="374"/>
                  </a:lnTo>
                  <a:lnTo>
                    <a:pt x="265" y="380"/>
                  </a:lnTo>
                  <a:lnTo>
                    <a:pt x="246" y="384"/>
                  </a:lnTo>
                  <a:lnTo>
                    <a:pt x="225" y="388"/>
                  </a:lnTo>
                  <a:lnTo>
                    <a:pt x="205" y="3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04" name="Freeform 1259">
              <a:extLst>
                <a:ext uri="{FF2B5EF4-FFF2-40B4-BE49-F238E27FC236}">
                  <a16:creationId xmlns:a16="http://schemas.microsoft.com/office/drawing/2014/main" id="{50B2B45D-B502-2B4A-A624-D841639C625D}"/>
                </a:ext>
              </a:extLst>
            </p:cNvPr>
            <p:cNvSpPr>
              <a:spLocks/>
            </p:cNvSpPr>
            <p:nvPr/>
          </p:nvSpPr>
          <p:spPr bwMode="auto">
            <a:xfrm>
              <a:off x="1395" y="3540"/>
              <a:ext cx="137" cy="130"/>
            </a:xfrm>
            <a:custGeom>
              <a:avLst/>
              <a:gdLst>
                <a:gd name="T0" fmla="*/ 61 w 411"/>
                <a:gd name="T1" fmla="*/ 129 h 389"/>
                <a:gd name="T2" fmla="*/ 48 w 411"/>
                <a:gd name="T3" fmla="*/ 127 h 389"/>
                <a:gd name="T4" fmla="*/ 36 w 411"/>
                <a:gd name="T5" fmla="*/ 122 h 389"/>
                <a:gd name="T6" fmla="*/ 25 w 411"/>
                <a:gd name="T7" fmla="*/ 115 h 389"/>
                <a:gd name="T8" fmla="*/ 16 w 411"/>
                <a:gd name="T9" fmla="*/ 106 h 389"/>
                <a:gd name="T10" fmla="*/ 8 w 411"/>
                <a:gd name="T11" fmla="*/ 96 h 389"/>
                <a:gd name="T12" fmla="*/ 3 w 411"/>
                <a:gd name="T13" fmla="*/ 84 h 389"/>
                <a:gd name="T14" fmla="*/ 1 w 411"/>
                <a:gd name="T15" fmla="*/ 72 h 389"/>
                <a:gd name="T16" fmla="*/ 1 w 411"/>
                <a:gd name="T17" fmla="*/ 58 h 389"/>
                <a:gd name="T18" fmla="*/ 3 w 411"/>
                <a:gd name="T19" fmla="*/ 45 h 389"/>
                <a:gd name="T20" fmla="*/ 8 w 411"/>
                <a:gd name="T21" fmla="*/ 34 h 389"/>
                <a:gd name="T22" fmla="*/ 16 w 411"/>
                <a:gd name="T23" fmla="*/ 23 h 389"/>
                <a:gd name="T24" fmla="*/ 25 w 411"/>
                <a:gd name="T25" fmla="*/ 15 h 389"/>
                <a:gd name="T26" fmla="*/ 36 w 411"/>
                <a:gd name="T27" fmla="*/ 8 h 389"/>
                <a:gd name="T28" fmla="*/ 48 w 411"/>
                <a:gd name="T29" fmla="*/ 3 h 389"/>
                <a:gd name="T30" fmla="*/ 61 w 411"/>
                <a:gd name="T31" fmla="*/ 0 h 389"/>
                <a:gd name="T32" fmla="*/ 76 w 411"/>
                <a:gd name="T33" fmla="*/ 0 h 389"/>
                <a:gd name="T34" fmla="*/ 89 w 411"/>
                <a:gd name="T35" fmla="*/ 3 h 389"/>
                <a:gd name="T36" fmla="*/ 101 w 411"/>
                <a:gd name="T37" fmla="*/ 8 h 389"/>
                <a:gd name="T38" fmla="*/ 112 w 411"/>
                <a:gd name="T39" fmla="*/ 15 h 389"/>
                <a:gd name="T40" fmla="*/ 121 w 411"/>
                <a:gd name="T41" fmla="*/ 23 h 389"/>
                <a:gd name="T42" fmla="*/ 129 w 411"/>
                <a:gd name="T43" fmla="*/ 34 h 389"/>
                <a:gd name="T44" fmla="*/ 134 w 411"/>
                <a:gd name="T45" fmla="*/ 45 h 389"/>
                <a:gd name="T46" fmla="*/ 136 w 411"/>
                <a:gd name="T47" fmla="*/ 58 h 389"/>
                <a:gd name="T48" fmla="*/ 136 w 411"/>
                <a:gd name="T49" fmla="*/ 72 h 389"/>
                <a:gd name="T50" fmla="*/ 134 w 411"/>
                <a:gd name="T51" fmla="*/ 84 h 389"/>
                <a:gd name="T52" fmla="*/ 129 w 411"/>
                <a:gd name="T53" fmla="*/ 96 h 389"/>
                <a:gd name="T54" fmla="*/ 121 w 411"/>
                <a:gd name="T55" fmla="*/ 106 h 389"/>
                <a:gd name="T56" fmla="*/ 112 w 411"/>
                <a:gd name="T57" fmla="*/ 115 h 389"/>
                <a:gd name="T58" fmla="*/ 101 w 411"/>
                <a:gd name="T59" fmla="*/ 122 h 389"/>
                <a:gd name="T60" fmla="*/ 89 w 411"/>
                <a:gd name="T61" fmla="*/ 127 h 389"/>
                <a:gd name="T62" fmla="*/ 76 w 411"/>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1" h="389">
                  <a:moveTo>
                    <a:pt x="206" y="389"/>
                  </a:moveTo>
                  <a:lnTo>
                    <a:pt x="184" y="387"/>
                  </a:lnTo>
                  <a:lnTo>
                    <a:pt x="164" y="385"/>
                  </a:lnTo>
                  <a:lnTo>
                    <a:pt x="144" y="380"/>
                  </a:lnTo>
                  <a:lnTo>
                    <a:pt x="125" y="373"/>
                  </a:lnTo>
                  <a:lnTo>
                    <a:pt x="108" y="365"/>
                  </a:lnTo>
                  <a:lnTo>
                    <a:pt x="91" y="356"/>
                  </a:lnTo>
                  <a:lnTo>
                    <a:pt x="75" y="344"/>
                  </a:lnTo>
                  <a:lnTo>
                    <a:pt x="61" y="332"/>
                  </a:lnTo>
                  <a:lnTo>
                    <a:pt x="48" y="318"/>
                  </a:lnTo>
                  <a:lnTo>
                    <a:pt x="36" y="303"/>
                  </a:lnTo>
                  <a:lnTo>
                    <a:pt x="25" y="287"/>
                  </a:lnTo>
                  <a:lnTo>
                    <a:pt x="17" y="270"/>
                  </a:lnTo>
                  <a:lnTo>
                    <a:pt x="10" y="252"/>
                  </a:lnTo>
                  <a:lnTo>
                    <a:pt x="5" y="233"/>
                  </a:lnTo>
                  <a:lnTo>
                    <a:pt x="2" y="214"/>
                  </a:lnTo>
                  <a:lnTo>
                    <a:pt x="0" y="194"/>
                  </a:lnTo>
                  <a:lnTo>
                    <a:pt x="2" y="174"/>
                  </a:lnTo>
                  <a:lnTo>
                    <a:pt x="5" y="155"/>
                  </a:lnTo>
                  <a:lnTo>
                    <a:pt x="10" y="136"/>
                  </a:lnTo>
                  <a:lnTo>
                    <a:pt x="17" y="119"/>
                  </a:lnTo>
                  <a:lnTo>
                    <a:pt x="25" y="102"/>
                  </a:lnTo>
                  <a:lnTo>
                    <a:pt x="36" y="86"/>
                  </a:lnTo>
                  <a:lnTo>
                    <a:pt x="48" y="70"/>
                  </a:lnTo>
                  <a:lnTo>
                    <a:pt x="61" y="58"/>
                  </a:lnTo>
                  <a:lnTo>
                    <a:pt x="75" y="45"/>
                  </a:lnTo>
                  <a:lnTo>
                    <a:pt x="91" y="33"/>
                  </a:lnTo>
                  <a:lnTo>
                    <a:pt x="108" y="23"/>
                  </a:lnTo>
                  <a:lnTo>
                    <a:pt x="125" y="15"/>
                  </a:lnTo>
                  <a:lnTo>
                    <a:pt x="144" y="9"/>
                  </a:lnTo>
                  <a:lnTo>
                    <a:pt x="164" y="3"/>
                  </a:lnTo>
                  <a:lnTo>
                    <a:pt x="184" y="1"/>
                  </a:lnTo>
                  <a:lnTo>
                    <a:pt x="206" y="0"/>
                  </a:lnTo>
                  <a:lnTo>
                    <a:pt x="227" y="1"/>
                  </a:lnTo>
                  <a:lnTo>
                    <a:pt x="247" y="3"/>
                  </a:lnTo>
                  <a:lnTo>
                    <a:pt x="266" y="9"/>
                  </a:lnTo>
                  <a:lnTo>
                    <a:pt x="284" y="15"/>
                  </a:lnTo>
                  <a:lnTo>
                    <a:pt x="303" y="23"/>
                  </a:lnTo>
                  <a:lnTo>
                    <a:pt x="320" y="33"/>
                  </a:lnTo>
                  <a:lnTo>
                    <a:pt x="335" y="45"/>
                  </a:lnTo>
                  <a:lnTo>
                    <a:pt x="350" y="58"/>
                  </a:lnTo>
                  <a:lnTo>
                    <a:pt x="363" y="70"/>
                  </a:lnTo>
                  <a:lnTo>
                    <a:pt x="375" y="86"/>
                  </a:lnTo>
                  <a:lnTo>
                    <a:pt x="386" y="102"/>
                  </a:lnTo>
                  <a:lnTo>
                    <a:pt x="394" y="119"/>
                  </a:lnTo>
                  <a:lnTo>
                    <a:pt x="401" y="136"/>
                  </a:lnTo>
                  <a:lnTo>
                    <a:pt x="406" y="155"/>
                  </a:lnTo>
                  <a:lnTo>
                    <a:pt x="409" y="174"/>
                  </a:lnTo>
                  <a:lnTo>
                    <a:pt x="411" y="194"/>
                  </a:lnTo>
                  <a:lnTo>
                    <a:pt x="409" y="214"/>
                  </a:lnTo>
                  <a:lnTo>
                    <a:pt x="406" y="233"/>
                  </a:lnTo>
                  <a:lnTo>
                    <a:pt x="401" y="252"/>
                  </a:lnTo>
                  <a:lnTo>
                    <a:pt x="394" y="270"/>
                  </a:lnTo>
                  <a:lnTo>
                    <a:pt x="386" y="287"/>
                  </a:lnTo>
                  <a:lnTo>
                    <a:pt x="375" y="303"/>
                  </a:lnTo>
                  <a:lnTo>
                    <a:pt x="363" y="318"/>
                  </a:lnTo>
                  <a:lnTo>
                    <a:pt x="350" y="332"/>
                  </a:lnTo>
                  <a:lnTo>
                    <a:pt x="335" y="344"/>
                  </a:lnTo>
                  <a:lnTo>
                    <a:pt x="320" y="356"/>
                  </a:lnTo>
                  <a:lnTo>
                    <a:pt x="303" y="365"/>
                  </a:lnTo>
                  <a:lnTo>
                    <a:pt x="284" y="373"/>
                  </a:lnTo>
                  <a:lnTo>
                    <a:pt x="266" y="380"/>
                  </a:lnTo>
                  <a:lnTo>
                    <a:pt x="247" y="385"/>
                  </a:lnTo>
                  <a:lnTo>
                    <a:pt x="227" y="387"/>
                  </a:lnTo>
                  <a:lnTo>
                    <a:pt x="206"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5" name="Freeform 1260">
              <a:extLst>
                <a:ext uri="{FF2B5EF4-FFF2-40B4-BE49-F238E27FC236}">
                  <a16:creationId xmlns:a16="http://schemas.microsoft.com/office/drawing/2014/main" id="{78D8D875-27CA-5949-BF75-A3CB143CA08A}"/>
                </a:ext>
              </a:extLst>
            </p:cNvPr>
            <p:cNvSpPr>
              <a:spLocks/>
            </p:cNvSpPr>
            <p:nvPr/>
          </p:nvSpPr>
          <p:spPr bwMode="auto">
            <a:xfrm>
              <a:off x="1395" y="3540"/>
              <a:ext cx="137" cy="130"/>
            </a:xfrm>
            <a:custGeom>
              <a:avLst/>
              <a:gdLst>
                <a:gd name="T0" fmla="*/ 61 w 411"/>
                <a:gd name="T1" fmla="*/ 129 h 389"/>
                <a:gd name="T2" fmla="*/ 48 w 411"/>
                <a:gd name="T3" fmla="*/ 127 h 389"/>
                <a:gd name="T4" fmla="*/ 36 w 411"/>
                <a:gd name="T5" fmla="*/ 122 h 389"/>
                <a:gd name="T6" fmla="*/ 25 w 411"/>
                <a:gd name="T7" fmla="*/ 115 h 389"/>
                <a:gd name="T8" fmla="*/ 16 w 411"/>
                <a:gd name="T9" fmla="*/ 106 h 389"/>
                <a:gd name="T10" fmla="*/ 8 w 411"/>
                <a:gd name="T11" fmla="*/ 96 h 389"/>
                <a:gd name="T12" fmla="*/ 3 w 411"/>
                <a:gd name="T13" fmla="*/ 84 h 389"/>
                <a:gd name="T14" fmla="*/ 1 w 411"/>
                <a:gd name="T15" fmla="*/ 72 h 389"/>
                <a:gd name="T16" fmla="*/ 1 w 411"/>
                <a:gd name="T17" fmla="*/ 58 h 389"/>
                <a:gd name="T18" fmla="*/ 3 w 411"/>
                <a:gd name="T19" fmla="*/ 45 h 389"/>
                <a:gd name="T20" fmla="*/ 8 w 411"/>
                <a:gd name="T21" fmla="*/ 34 h 389"/>
                <a:gd name="T22" fmla="*/ 16 w 411"/>
                <a:gd name="T23" fmla="*/ 23 h 389"/>
                <a:gd name="T24" fmla="*/ 25 w 411"/>
                <a:gd name="T25" fmla="*/ 15 h 389"/>
                <a:gd name="T26" fmla="*/ 36 w 411"/>
                <a:gd name="T27" fmla="*/ 8 h 389"/>
                <a:gd name="T28" fmla="*/ 48 w 411"/>
                <a:gd name="T29" fmla="*/ 3 h 389"/>
                <a:gd name="T30" fmla="*/ 61 w 411"/>
                <a:gd name="T31" fmla="*/ 0 h 389"/>
                <a:gd name="T32" fmla="*/ 76 w 411"/>
                <a:gd name="T33" fmla="*/ 0 h 389"/>
                <a:gd name="T34" fmla="*/ 89 w 411"/>
                <a:gd name="T35" fmla="*/ 3 h 389"/>
                <a:gd name="T36" fmla="*/ 101 w 411"/>
                <a:gd name="T37" fmla="*/ 8 h 389"/>
                <a:gd name="T38" fmla="*/ 112 w 411"/>
                <a:gd name="T39" fmla="*/ 15 h 389"/>
                <a:gd name="T40" fmla="*/ 121 w 411"/>
                <a:gd name="T41" fmla="*/ 23 h 389"/>
                <a:gd name="T42" fmla="*/ 129 w 411"/>
                <a:gd name="T43" fmla="*/ 34 h 389"/>
                <a:gd name="T44" fmla="*/ 134 w 411"/>
                <a:gd name="T45" fmla="*/ 45 h 389"/>
                <a:gd name="T46" fmla="*/ 136 w 411"/>
                <a:gd name="T47" fmla="*/ 58 h 389"/>
                <a:gd name="T48" fmla="*/ 136 w 411"/>
                <a:gd name="T49" fmla="*/ 72 h 389"/>
                <a:gd name="T50" fmla="*/ 134 w 411"/>
                <a:gd name="T51" fmla="*/ 84 h 389"/>
                <a:gd name="T52" fmla="*/ 129 w 411"/>
                <a:gd name="T53" fmla="*/ 96 h 389"/>
                <a:gd name="T54" fmla="*/ 121 w 411"/>
                <a:gd name="T55" fmla="*/ 106 h 389"/>
                <a:gd name="T56" fmla="*/ 112 w 411"/>
                <a:gd name="T57" fmla="*/ 115 h 389"/>
                <a:gd name="T58" fmla="*/ 101 w 411"/>
                <a:gd name="T59" fmla="*/ 122 h 389"/>
                <a:gd name="T60" fmla="*/ 89 w 411"/>
                <a:gd name="T61" fmla="*/ 127 h 389"/>
                <a:gd name="T62" fmla="*/ 76 w 411"/>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1" h="389">
                  <a:moveTo>
                    <a:pt x="206" y="389"/>
                  </a:moveTo>
                  <a:lnTo>
                    <a:pt x="184" y="387"/>
                  </a:lnTo>
                  <a:lnTo>
                    <a:pt x="164" y="385"/>
                  </a:lnTo>
                  <a:lnTo>
                    <a:pt x="144" y="380"/>
                  </a:lnTo>
                  <a:lnTo>
                    <a:pt x="125" y="373"/>
                  </a:lnTo>
                  <a:lnTo>
                    <a:pt x="108" y="365"/>
                  </a:lnTo>
                  <a:lnTo>
                    <a:pt x="91" y="356"/>
                  </a:lnTo>
                  <a:lnTo>
                    <a:pt x="75" y="344"/>
                  </a:lnTo>
                  <a:lnTo>
                    <a:pt x="61" y="332"/>
                  </a:lnTo>
                  <a:lnTo>
                    <a:pt x="48" y="318"/>
                  </a:lnTo>
                  <a:lnTo>
                    <a:pt x="36" y="303"/>
                  </a:lnTo>
                  <a:lnTo>
                    <a:pt x="25" y="287"/>
                  </a:lnTo>
                  <a:lnTo>
                    <a:pt x="17" y="270"/>
                  </a:lnTo>
                  <a:lnTo>
                    <a:pt x="10" y="252"/>
                  </a:lnTo>
                  <a:lnTo>
                    <a:pt x="5" y="233"/>
                  </a:lnTo>
                  <a:lnTo>
                    <a:pt x="2" y="214"/>
                  </a:lnTo>
                  <a:lnTo>
                    <a:pt x="0" y="194"/>
                  </a:lnTo>
                  <a:lnTo>
                    <a:pt x="2" y="174"/>
                  </a:lnTo>
                  <a:lnTo>
                    <a:pt x="5" y="155"/>
                  </a:lnTo>
                  <a:lnTo>
                    <a:pt x="10" y="136"/>
                  </a:lnTo>
                  <a:lnTo>
                    <a:pt x="17" y="119"/>
                  </a:lnTo>
                  <a:lnTo>
                    <a:pt x="25" y="102"/>
                  </a:lnTo>
                  <a:lnTo>
                    <a:pt x="36" y="86"/>
                  </a:lnTo>
                  <a:lnTo>
                    <a:pt x="48" y="70"/>
                  </a:lnTo>
                  <a:lnTo>
                    <a:pt x="61" y="58"/>
                  </a:lnTo>
                  <a:lnTo>
                    <a:pt x="75" y="45"/>
                  </a:lnTo>
                  <a:lnTo>
                    <a:pt x="91" y="33"/>
                  </a:lnTo>
                  <a:lnTo>
                    <a:pt x="108" y="23"/>
                  </a:lnTo>
                  <a:lnTo>
                    <a:pt x="125" y="15"/>
                  </a:lnTo>
                  <a:lnTo>
                    <a:pt x="144" y="9"/>
                  </a:lnTo>
                  <a:lnTo>
                    <a:pt x="164" y="3"/>
                  </a:lnTo>
                  <a:lnTo>
                    <a:pt x="184" y="1"/>
                  </a:lnTo>
                  <a:lnTo>
                    <a:pt x="206" y="0"/>
                  </a:lnTo>
                  <a:lnTo>
                    <a:pt x="227" y="1"/>
                  </a:lnTo>
                  <a:lnTo>
                    <a:pt x="247" y="3"/>
                  </a:lnTo>
                  <a:lnTo>
                    <a:pt x="266" y="9"/>
                  </a:lnTo>
                  <a:lnTo>
                    <a:pt x="284" y="15"/>
                  </a:lnTo>
                  <a:lnTo>
                    <a:pt x="303" y="23"/>
                  </a:lnTo>
                  <a:lnTo>
                    <a:pt x="320" y="33"/>
                  </a:lnTo>
                  <a:lnTo>
                    <a:pt x="335" y="45"/>
                  </a:lnTo>
                  <a:lnTo>
                    <a:pt x="350" y="58"/>
                  </a:lnTo>
                  <a:lnTo>
                    <a:pt x="363" y="70"/>
                  </a:lnTo>
                  <a:lnTo>
                    <a:pt x="375" y="86"/>
                  </a:lnTo>
                  <a:lnTo>
                    <a:pt x="386" y="102"/>
                  </a:lnTo>
                  <a:lnTo>
                    <a:pt x="394" y="119"/>
                  </a:lnTo>
                  <a:lnTo>
                    <a:pt x="401" y="136"/>
                  </a:lnTo>
                  <a:lnTo>
                    <a:pt x="406" y="155"/>
                  </a:lnTo>
                  <a:lnTo>
                    <a:pt x="409" y="174"/>
                  </a:lnTo>
                  <a:lnTo>
                    <a:pt x="411" y="194"/>
                  </a:lnTo>
                  <a:lnTo>
                    <a:pt x="409" y="214"/>
                  </a:lnTo>
                  <a:lnTo>
                    <a:pt x="406" y="233"/>
                  </a:lnTo>
                  <a:lnTo>
                    <a:pt x="401" y="252"/>
                  </a:lnTo>
                  <a:lnTo>
                    <a:pt x="394" y="270"/>
                  </a:lnTo>
                  <a:lnTo>
                    <a:pt x="386" y="287"/>
                  </a:lnTo>
                  <a:lnTo>
                    <a:pt x="375" y="303"/>
                  </a:lnTo>
                  <a:lnTo>
                    <a:pt x="363" y="318"/>
                  </a:lnTo>
                  <a:lnTo>
                    <a:pt x="350" y="332"/>
                  </a:lnTo>
                  <a:lnTo>
                    <a:pt x="335" y="344"/>
                  </a:lnTo>
                  <a:lnTo>
                    <a:pt x="320" y="356"/>
                  </a:lnTo>
                  <a:lnTo>
                    <a:pt x="303" y="365"/>
                  </a:lnTo>
                  <a:lnTo>
                    <a:pt x="284" y="373"/>
                  </a:lnTo>
                  <a:lnTo>
                    <a:pt x="266" y="380"/>
                  </a:lnTo>
                  <a:lnTo>
                    <a:pt x="247" y="385"/>
                  </a:lnTo>
                  <a:lnTo>
                    <a:pt x="227" y="387"/>
                  </a:lnTo>
                  <a:lnTo>
                    <a:pt x="206"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506" name="Freeform 1261">
              <a:extLst>
                <a:ext uri="{FF2B5EF4-FFF2-40B4-BE49-F238E27FC236}">
                  <a16:creationId xmlns:a16="http://schemas.microsoft.com/office/drawing/2014/main" id="{F239BD9C-20CD-AA42-BB79-4FCC4D55ECB7}"/>
                </a:ext>
              </a:extLst>
            </p:cNvPr>
            <p:cNvSpPr>
              <a:spLocks/>
            </p:cNvSpPr>
            <p:nvPr/>
          </p:nvSpPr>
          <p:spPr bwMode="auto">
            <a:xfrm>
              <a:off x="1329" y="3471"/>
              <a:ext cx="91" cy="157"/>
            </a:xfrm>
            <a:custGeom>
              <a:avLst/>
              <a:gdLst>
                <a:gd name="T0" fmla="*/ 0 w 273"/>
                <a:gd name="T1" fmla="*/ 157 h 471"/>
                <a:gd name="T2" fmla="*/ 91 w 273"/>
                <a:gd name="T3" fmla="*/ 0 h 471"/>
                <a:gd name="T4" fmla="*/ 91 w 273"/>
                <a:gd name="T5" fmla="*/ 0 h 471"/>
                <a:gd name="T6" fmla="*/ 0 w 273"/>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1">
                  <a:moveTo>
                    <a:pt x="0" y="471"/>
                  </a:moveTo>
                  <a:lnTo>
                    <a:pt x="273"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7" name="Freeform 1262">
              <a:extLst>
                <a:ext uri="{FF2B5EF4-FFF2-40B4-BE49-F238E27FC236}">
                  <a16:creationId xmlns:a16="http://schemas.microsoft.com/office/drawing/2014/main" id="{1EE06F1C-31C1-0C49-927F-60ECB71F89EF}"/>
                </a:ext>
              </a:extLst>
            </p:cNvPr>
            <p:cNvSpPr>
              <a:spLocks/>
            </p:cNvSpPr>
            <p:nvPr/>
          </p:nvSpPr>
          <p:spPr bwMode="auto">
            <a:xfrm>
              <a:off x="1329" y="3471"/>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8" name="Freeform 1263">
              <a:extLst>
                <a:ext uri="{FF2B5EF4-FFF2-40B4-BE49-F238E27FC236}">
                  <a16:creationId xmlns:a16="http://schemas.microsoft.com/office/drawing/2014/main" id="{DB185292-D529-C540-B39A-8980FA5B23AA}"/>
                </a:ext>
              </a:extLst>
            </p:cNvPr>
            <p:cNvSpPr>
              <a:spLocks/>
            </p:cNvSpPr>
            <p:nvPr/>
          </p:nvSpPr>
          <p:spPr bwMode="auto">
            <a:xfrm>
              <a:off x="1331" y="3472"/>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09" name="Freeform 1264">
              <a:extLst>
                <a:ext uri="{FF2B5EF4-FFF2-40B4-BE49-F238E27FC236}">
                  <a16:creationId xmlns:a16="http://schemas.microsoft.com/office/drawing/2014/main" id="{7A6662F5-220D-F448-92FF-02F59FAA178F}"/>
                </a:ext>
              </a:extLst>
            </p:cNvPr>
            <p:cNvSpPr>
              <a:spLocks/>
            </p:cNvSpPr>
            <p:nvPr/>
          </p:nvSpPr>
          <p:spPr bwMode="auto">
            <a:xfrm>
              <a:off x="1333" y="347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0" name="Freeform 1265">
              <a:extLst>
                <a:ext uri="{FF2B5EF4-FFF2-40B4-BE49-F238E27FC236}">
                  <a16:creationId xmlns:a16="http://schemas.microsoft.com/office/drawing/2014/main" id="{E2FF97E3-C728-D549-B5D7-83F7F7869C95}"/>
                </a:ext>
              </a:extLst>
            </p:cNvPr>
            <p:cNvSpPr>
              <a:spLocks/>
            </p:cNvSpPr>
            <p:nvPr/>
          </p:nvSpPr>
          <p:spPr bwMode="auto">
            <a:xfrm>
              <a:off x="1334" y="3474"/>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1" name="Freeform 1266">
              <a:extLst>
                <a:ext uri="{FF2B5EF4-FFF2-40B4-BE49-F238E27FC236}">
                  <a16:creationId xmlns:a16="http://schemas.microsoft.com/office/drawing/2014/main" id="{435D7F57-B89C-E148-AB73-168CAB554CE8}"/>
                </a:ext>
              </a:extLst>
            </p:cNvPr>
            <p:cNvSpPr>
              <a:spLocks/>
            </p:cNvSpPr>
            <p:nvPr/>
          </p:nvSpPr>
          <p:spPr bwMode="auto">
            <a:xfrm>
              <a:off x="1336" y="3475"/>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2" name="Freeform 1267">
              <a:extLst>
                <a:ext uri="{FF2B5EF4-FFF2-40B4-BE49-F238E27FC236}">
                  <a16:creationId xmlns:a16="http://schemas.microsoft.com/office/drawing/2014/main" id="{D182229F-E886-5E40-80B9-C7051C2148F3}"/>
                </a:ext>
              </a:extLst>
            </p:cNvPr>
            <p:cNvSpPr>
              <a:spLocks/>
            </p:cNvSpPr>
            <p:nvPr/>
          </p:nvSpPr>
          <p:spPr bwMode="auto">
            <a:xfrm>
              <a:off x="1338" y="347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3" name="Freeform 1268">
              <a:extLst>
                <a:ext uri="{FF2B5EF4-FFF2-40B4-BE49-F238E27FC236}">
                  <a16:creationId xmlns:a16="http://schemas.microsoft.com/office/drawing/2014/main" id="{0A0D71E5-B0BA-2145-8085-395A14BCBC3C}"/>
                </a:ext>
              </a:extLst>
            </p:cNvPr>
            <p:cNvSpPr>
              <a:spLocks/>
            </p:cNvSpPr>
            <p:nvPr/>
          </p:nvSpPr>
          <p:spPr bwMode="auto">
            <a:xfrm>
              <a:off x="1339" y="3477"/>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4" name="Freeform 1269">
              <a:extLst>
                <a:ext uri="{FF2B5EF4-FFF2-40B4-BE49-F238E27FC236}">
                  <a16:creationId xmlns:a16="http://schemas.microsoft.com/office/drawing/2014/main" id="{85194571-8AEE-A343-9A54-03D84EBDF1E0}"/>
                </a:ext>
              </a:extLst>
            </p:cNvPr>
            <p:cNvSpPr>
              <a:spLocks/>
            </p:cNvSpPr>
            <p:nvPr/>
          </p:nvSpPr>
          <p:spPr bwMode="auto">
            <a:xfrm>
              <a:off x="1341" y="347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5" name="Freeform 1270">
              <a:extLst>
                <a:ext uri="{FF2B5EF4-FFF2-40B4-BE49-F238E27FC236}">
                  <a16:creationId xmlns:a16="http://schemas.microsoft.com/office/drawing/2014/main" id="{75AE7060-3CA3-7E4B-A1C2-0973670CFCD4}"/>
                </a:ext>
              </a:extLst>
            </p:cNvPr>
            <p:cNvSpPr>
              <a:spLocks/>
            </p:cNvSpPr>
            <p:nvPr/>
          </p:nvSpPr>
          <p:spPr bwMode="auto">
            <a:xfrm>
              <a:off x="1343" y="3479"/>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6" name="Freeform 1271">
              <a:extLst>
                <a:ext uri="{FF2B5EF4-FFF2-40B4-BE49-F238E27FC236}">
                  <a16:creationId xmlns:a16="http://schemas.microsoft.com/office/drawing/2014/main" id="{86F9B46C-6E96-1445-BF8E-A6824FEB3A22}"/>
                </a:ext>
              </a:extLst>
            </p:cNvPr>
            <p:cNvSpPr>
              <a:spLocks/>
            </p:cNvSpPr>
            <p:nvPr/>
          </p:nvSpPr>
          <p:spPr bwMode="auto">
            <a:xfrm>
              <a:off x="1344" y="3479"/>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6" y="474"/>
                  </a:lnTo>
                  <a:lnTo>
                    <a:pt x="0" y="471"/>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7" name="Freeform 1272">
              <a:extLst>
                <a:ext uri="{FF2B5EF4-FFF2-40B4-BE49-F238E27FC236}">
                  <a16:creationId xmlns:a16="http://schemas.microsoft.com/office/drawing/2014/main" id="{0C737C11-0C0A-2244-83F7-1850B1E2BDF9}"/>
                </a:ext>
              </a:extLst>
            </p:cNvPr>
            <p:cNvSpPr>
              <a:spLocks/>
            </p:cNvSpPr>
            <p:nvPr/>
          </p:nvSpPr>
          <p:spPr bwMode="auto">
            <a:xfrm>
              <a:off x="1346" y="3481"/>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8" name="Freeform 1273">
              <a:extLst>
                <a:ext uri="{FF2B5EF4-FFF2-40B4-BE49-F238E27FC236}">
                  <a16:creationId xmlns:a16="http://schemas.microsoft.com/office/drawing/2014/main" id="{E2799B4C-23A8-B942-ADED-68CF7E9D8CBF}"/>
                </a:ext>
              </a:extLst>
            </p:cNvPr>
            <p:cNvSpPr>
              <a:spLocks/>
            </p:cNvSpPr>
            <p:nvPr/>
          </p:nvSpPr>
          <p:spPr bwMode="auto">
            <a:xfrm>
              <a:off x="1348" y="348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19" name="Freeform 1274">
              <a:extLst>
                <a:ext uri="{FF2B5EF4-FFF2-40B4-BE49-F238E27FC236}">
                  <a16:creationId xmlns:a16="http://schemas.microsoft.com/office/drawing/2014/main" id="{7A88EF2B-9EB0-814C-9225-30A5E9DA8418}"/>
                </a:ext>
              </a:extLst>
            </p:cNvPr>
            <p:cNvSpPr>
              <a:spLocks/>
            </p:cNvSpPr>
            <p:nvPr/>
          </p:nvSpPr>
          <p:spPr bwMode="auto">
            <a:xfrm>
              <a:off x="1350" y="348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0" name="Freeform 1275">
              <a:extLst>
                <a:ext uri="{FF2B5EF4-FFF2-40B4-BE49-F238E27FC236}">
                  <a16:creationId xmlns:a16="http://schemas.microsoft.com/office/drawing/2014/main" id="{2F94C741-F5D8-734A-9836-A2BCD18DDC7C}"/>
                </a:ext>
              </a:extLst>
            </p:cNvPr>
            <p:cNvSpPr>
              <a:spLocks/>
            </p:cNvSpPr>
            <p:nvPr/>
          </p:nvSpPr>
          <p:spPr bwMode="auto">
            <a:xfrm>
              <a:off x="1351" y="348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1" name="Freeform 1276">
              <a:extLst>
                <a:ext uri="{FF2B5EF4-FFF2-40B4-BE49-F238E27FC236}">
                  <a16:creationId xmlns:a16="http://schemas.microsoft.com/office/drawing/2014/main" id="{DD3511E4-BB97-A142-B5E1-AB214E4C3BF2}"/>
                </a:ext>
              </a:extLst>
            </p:cNvPr>
            <p:cNvSpPr>
              <a:spLocks/>
            </p:cNvSpPr>
            <p:nvPr/>
          </p:nvSpPr>
          <p:spPr bwMode="auto">
            <a:xfrm>
              <a:off x="1353" y="3485"/>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2" name="Freeform 1277">
              <a:extLst>
                <a:ext uri="{FF2B5EF4-FFF2-40B4-BE49-F238E27FC236}">
                  <a16:creationId xmlns:a16="http://schemas.microsoft.com/office/drawing/2014/main" id="{7E08A927-8883-9449-9BBA-D5F3B0B7FED8}"/>
                </a:ext>
              </a:extLst>
            </p:cNvPr>
            <p:cNvSpPr>
              <a:spLocks/>
            </p:cNvSpPr>
            <p:nvPr/>
          </p:nvSpPr>
          <p:spPr bwMode="auto">
            <a:xfrm>
              <a:off x="1355" y="348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3" name="Freeform 1278">
              <a:extLst>
                <a:ext uri="{FF2B5EF4-FFF2-40B4-BE49-F238E27FC236}">
                  <a16:creationId xmlns:a16="http://schemas.microsoft.com/office/drawing/2014/main" id="{96FCA5DE-2A4E-D146-8352-A7ED78CD1D0D}"/>
                </a:ext>
              </a:extLst>
            </p:cNvPr>
            <p:cNvSpPr>
              <a:spLocks/>
            </p:cNvSpPr>
            <p:nvPr/>
          </p:nvSpPr>
          <p:spPr bwMode="auto">
            <a:xfrm>
              <a:off x="1357" y="348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4" name="Freeform 1279">
              <a:extLst>
                <a:ext uri="{FF2B5EF4-FFF2-40B4-BE49-F238E27FC236}">
                  <a16:creationId xmlns:a16="http://schemas.microsoft.com/office/drawing/2014/main" id="{A7BA02A8-6615-0846-B165-D43A0B36C622}"/>
                </a:ext>
              </a:extLst>
            </p:cNvPr>
            <p:cNvSpPr>
              <a:spLocks/>
            </p:cNvSpPr>
            <p:nvPr/>
          </p:nvSpPr>
          <p:spPr bwMode="auto">
            <a:xfrm>
              <a:off x="1358" y="348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3"/>
                  </a:lnTo>
                  <a:lnTo>
                    <a:pt x="5" y="474"/>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5" name="Freeform 1280">
              <a:extLst>
                <a:ext uri="{FF2B5EF4-FFF2-40B4-BE49-F238E27FC236}">
                  <a16:creationId xmlns:a16="http://schemas.microsoft.com/office/drawing/2014/main" id="{F7FAFDF7-AB74-584E-8174-40E16A9A19CC}"/>
                </a:ext>
              </a:extLst>
            </p:cNvPr>
            <p:cNvSpPr>
              <a:spLocks/>
            </p:cNvSpPr>
            <p:nvPr/>
          </p:nvSpPr>
          <p:spPr bwMode="auto">
            <a:xfrm>
              <a:off x="1360" y="348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6" name="Freeform 1281">
              <a:extLst>
                <a:ext uri="{FF2B5EF4-FFF2-40B4-BE49-F238E27FC236}">
                  <a16:creationId xmlns:a16="http://schemas.microsoft.com/office/drawing/2014/main" id="{1DBE54DF-45C1-CB4D-B4B3-DE7F280462D2}"/>
                </a:ext>
              </a:extLst>
            </p:cNvPr>
            <p:cNvSpPr>
              <a:spLocks/>
            </p:cNvSpPr>
            <p:nvPr/>
          </p:nvSpPr>
          <p:spPr bwMode="auto">
            <a:xfrm>
              <a:off x="1362" y="348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7" name="Freeform 1282">
              <a:extLst>
                <a:ext uri="{FF2B5EF4-FFF2-40B4-BE49-F238E27FC236}">
                  <a16:creationId xmlns:a16="http://schemas.microsoft.com/office/drawing/2014/main" id="{266901EF-6C77-5044-817C-200FE8B1EB7F}"/>
                </a:ext>
              </a:extLst>
            </p:cNvPr>
            <p:cNvSpPr>
              <a:spLocks/>
            </p:cNvSpPr>
            <p:nvPr/>
          </p:nvSpPr>
          <p:spPr bwMode="auto">
            <a:xfrm>
              <a:off x="1363" y="349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8" name="Freeform 1283">
              <a:extLst>
                <a:ext uri="{FF2B5EF4-FFF2-40B4-BE49-F238E27FC236}">
                  <a16:creationId xmlns:a16="http://schemas.microsoft.com/office/drawing/2014/main" id="{1C24897F-1A57-F84A-853E-9A08FAA223C9}"/>
                </a:ext>
              </a:extLst>
            </p:cNvPr>
            <p:cNvSpPr>
              <a:spLocks/>
            </p:cNvSpPr>
            <p:nvPr/>
          </p:nvSpPr>
          <p:spPr bwMode="auto">
            <a:xfrm>
              <a:off x="1365" y="3491"/>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4" y="473"/>
                  </a:lnTo>
                  <a:lnTo>
                    <a:pt x="0" y="471"/>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29" name="Freeform 1284">
              <a:extLst>
                <a:ext uri="{FF2B5EF4-FFF2-40B4-BE49-F238E27FC236}">
                  <a16:creationId xmlns:a16="http://schemas.microsoft.com/office/drawing/2014/main" id="{FF723927-4AC3-9944-B3D6-E6A247745320}"/>
                </a:ext>
              </a:extLst>
            </p:cNvPr>
            <p:cNvSpPr>
              <a:spLocks/>
            </p:cNvSpPr>
            <p:nvPr/>
          </p:nvSpPr>
          <p:spPr bwMode="auto">
            <a:xfrm>
              <a:off x="1367" y="349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0" name="Freeform 1285">
              <a:extLst>
                <a:ext uri="{FF2B5EF4-FFF2-40B4-BE49-F238E27FC236}">
                  <a16:creationId xmlns:a16="http://schemas.microsoft.com/office/drawing/2014/main" id="{2651AEC8-243A-DD4C-8393-3A3996D1D587}"/>
                </a:ext>
              </a:extLst>
            </p:cNvPr>
            <p:cNvSpPr>
              <a:spLocks/>
            </p:cNvSpPr>
            <p:nvPr/>
          </p:nvSpPr>
          <p:spPr bwMode="auto">
            <a:xfrm>
              <a:off x="1368" y="3493"/>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1" name="Freeform 1286">
              <a:extLst>
                <a:ext uri="{FF2B5EF4-FFF2-40B4-BE49-F238E27FC236}">
                  <a16:creationId xmlns:a16="http://schemas.microsoft.com/office/drawing/2014/main" id="{CB93F21A-49FE-7348-8B88-85BE4991B58C}"/>
                </a:ext>
              </a:extLst>
            </p:cNvPr>
            <p:cNvSpPr>
              <a:spLocks/>
            </p:cNvSpPr>
            <p:nvPr/>
          </p:nvSpPr>
          <p:spPr bwMode="auto">
            <a:xfrm>
              <a:off x="1370" y="349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2" name="Freeform 1287">
              <a:extLst>
                <a:ext uri="{FF2B5EF4-FFF2-40B4-BE49-F238E27FC236}">
                  <a16:creationId xmlns:a16="http://schemas.microsoft.com/office/drawing/2014/main" id="{BE5E2D55-553A-FC4F-8CDE-00EEF0AC20C2}"/>
                </a:ext>
              </a:extLst>
            </p:cNvPr>
            <p:cNvSpPr>
              <a:spLocks/>
            </p:cNvSpPr>
            <p:nvPr/>
          </p:nvSpPr>
          <p:spPr bwMode="auto">
            <a:xfrm>
              <a:off x="1372" y="349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4" y="474"/>
                  </a:lnTo>
                  <a:lnTo>
                    <a:pt x="0" y="472"/>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3" name="Freeform 1288">
              <a:extLst>
                <a:ext uri="{FF2B5EF4-FFF2-40B4-BE49-F238E27FC236}">
                  <a16:creationId xmlns:a16="http://schemas.microsoft.com/office/drawing/2014/main" id="{B46BBBDB-D576-7245-878F-4770D01B0168}"/>
                </a:ext>
              </a:extLst>
            </p:cNvPr>
            <p:cNvSpPr>
              <a:spLocks/>
            </p:cNvSpPr>
            <p:nvPr/>
          </p:nvSpPr>
          <p:spPr bwMode="auto">
            <a:xfrm>
              <a:off x="1373" y="349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4" name="Freeform 1289">
              <a:extLst>
                <a:ext uri="{FF2B5EF4-FFF2-40B4-BE49-F238E27FC236}">
                  <a16:creationId xmlns:a16="http://schemas.microsoft.com/office/drawing/2014/main" id="{C548BCD7-B7B4-1D48-B3F3-8764B0F63907}"/>
                </a:ext>
              </a:extLst>
            </p:cNvPr>
            <p:cNvSpPr>
              <a:spLocks/>
            </p:cNvSpPr>
            <p:nvPr/>
          </p:nvSpPr>
          <p:spPr bwMode="auto">
            <a:xfrm>
              <a:off x="1375" y="349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5" name="Freeform 1290">
              <a:extLst>
                <a:ext uri="{FF2B5EF4-FFF2-40B4-BE49-F238E27FC236}">
                  <a16:creationId xmlns:a16="http://schemas.microsoft.com/office/drawing/2014/main" id="{63D01318-FD1B-BE44-963F-F87C056E5444}"/>
                </a:ext>
              </a:extLst>
            </p:cNvPr>
            <p:cNvSpPr>
              <a:spLocks/>
            </p:cNvSpPr>
            <p:nvPr/>
          </p:nvSpPr>
          <p:spPr bwMode="auto">
            <a:xfrm>
              <a:off x="1377" y="349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6" name="Freeform 1291">
              <a:extLst>
                <a:ext uri="{FF2B5EF4-FFF2-40B4-BE49-F238E27FC236}">
                  <a16:creationId xmlns:a16="http://schemas.microsoft.com/office/drawing/2014/main" id="{2AE3412A-7F2F-8F4D-8957-70D2C94A7B38}"/>
                </a:ext>
              </a:extLst>
            </p:cNvPr>
            <p:cNvSpPr>
              <a:spLocks/>
            </p:cNvSpPr>
            <p:nvPr/>
          </p:nvSpPr>
          <p:spPr bwMode="auto">
            <a:xfrm>
              <a:off x="1379" y="349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7" name="Freeform 1292">
              <a:extLst>
                <a:ext uri="{FF2B5EF4-FFF2-40B4-BE49-F238E27FC236}">
                  <a16:creationId xmlns:a16="http://schemas.microsoft.com/office/drawing/2014/main" id="{25F52165-A6DF-0C4D-BB8B-7BA302242BA4}"/>
                </a:ext>
              </a:extLst>
            </p:cNvPr>
            <p:cNvSpPr>
              <a:spLocks/>
            </p:cNvSpPr>
            <p:nvPr/>
          </p:nvSpPr>
          <p:spPr bwMode="auto">
            <a:xfrm>
              <a:off x="1381" y="350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8" name="Freeform 1293">
              <a:extLst>
                <a:ext uri="{FF2B5EF4-FFF2-40B4-BE49-F238E27FC236}">
                  <a16:creationId xmlns:a16="http://schemas.microsoft.com/office/drawing/2014/main" id="{D1CDFB47-4B92-8C49-A064-0595A611B802}"/>
                </a:ext>
              </a:extLst>
            </p:cNvPr>
            <p:cNvSpPr>
              <a:spLocks/>
            </p:cNvSpPr>
            <p:nvPr/>
          </p:nvSpPr>
          <p:spPr bwMode="auto">
            <a:xfrm>
              <a:off x="1382" y="3501"/>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39" name="Freeform 1294">
              <a:extLst>
                <a:ext uri="{FF2B5EF4-FFF2-40B4-BE49-F238E27FC236}">
                  <a16:creationId xmlns:a16="http://schemas.microsoft.com/office/drawing/2014/main" id="{8FD48416-84CF-C545-B89B-71AB13A6E27D}"/>
                </a:ext>
              </a:extLst>
            </p:cNvPr>
            <p:cNvSpPr>
              <a:spLocks/>
            </p:cNvSpPr>
            <p:nvPr/>
          </p:nvSpPr>
          <p:spPr bwMode="auto">
            <a:xfrm>
              <a:off x="1384" y="350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0" name="Freeform 1295">
              <a:extLst>
                <a:ext uri="{FF2B5EF4-FFF2-40B4-BE49-F238E27FC236}">
                  <a16:creationId xmlns:a16="http://schemas.microsoft.com/office/drawing/2014/main" id="{C8543804-05E2-6441-8098-D078340638D5}"/>
                </a:ext>
              </a:extLst>
            </p:cNvPr>
            <p:cNvSpPr>
              <a:spLocks/>
            </p:cNvSpPr>
            <p:nvPr/>
          </p:nvSpPr>
          <p:spPr bwMode="auto">
            <a:xfrm>
              <a:off x="1386" y="350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1" name="Freeform 1296">
              <a:extLst>
                <a:ext uri="{FF2B5EF4-FFF2-40B4-BE49-F238E27FC236}">
                  <a16:creationId xmlns:a16="http://schemas.microsoft.com/office/drawing/2014/main" id="{265B4AFF-206A-7742-B464-1F89F9383889}"/>
                </a:ext>
              </a:extLst>
            </p:cNvPr>
            <p:cNvSpPr>
              <a:spLocks/>
            </p:cNvSpPr>
            <p:nvPr/>
          </p:nvSpPr>
          <p:spPr bwMode="auto">
            <a:xfrm>
              <a:off x="1387" y="3504"/>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2" name="Freeform 1297">
              <a:extLst>
                <a:ext uri="{FF2B5EF4-FFF2-40B4-BE49-F238E27FC236}">
                  <a16:creationId xmlns:a16="http://schemas.microsoft.com/office/drawing/2014/main" id="{C7DF668F-9402-7945-B473-8AD24309CBDB}"/>
                </a:ext>
              </a:extLst>
            </p:cNvPr>
            <p:cNvSpPr>
              <a:spLocks/>
            </p:cNvSpPr>
            <p:nvPr/>
          </p:nvSpPr>
          <p:spPr bwMode="auto">
            <a:xfrm>
              <a:off x="1389" y="3505"/>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3" name="Freeform 1298">
              <a:extLst>
                <a:ext uri="{FF2B5EF4-FFF2-40B4-BE49-F238E27FC236}">
                  <a16:creationId xmlns:a16="http://schemas.microsoft.com/office/drawing/2014/main" id="{71E27ECC-230A-8849-BE5E-242D42C91DB7}"/>
                </a:ext>
              </a:extLst>
            </p:cNvPr>
            <p:cNvSpPr>
              <a:spLocks/>
            </p:cNvSpPr>
            <p:nvPr/>
          </p:nvSpPr>
          <p:spPr bwMode="auto">
            <a:xfrm>
              <a:off x="1391" y="350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4" name="Freeform 1299">
              <a:extLst>
                <a:ext uri="{FF2B5EF4-FFF2-40B4-BE49-F238E27FC236}">
                  <a16:creationId xmlns:a16="http://schemas.microsoft.com/office/drawing/2014/main" id="{8F7FE958-07E7-0B47-96AB-2AEF821636FA}"/>
                </a:ext>
              </a:extLst>
            </p:cNvPr>
            <p:cNvSpPr>
              <a:spLocks/>
            </p:cNvSpPr>
            <p:nvPr/>
          </p:nvSpPr>
          <p:spPr bwMode="auto">
            <a:xfrm>
              <a:off x="1392" y="350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5" name="Freeform 1300">
              <a:extLst>
                <a:ext uri="{FF2B5EF4-FFF2-40B4-BE49-F238E27FC236}">
                  <a16:creationId xmlns:a16="http://schemas.microsoft.com/office/drawing/2014/main" id="{2BD7B8F2-0669-3645-9BF6-CD9EB2F93BB5}"/>
                </a:ext>
              </a:extLst>
            </p:cNvPr>
            <p:cNvSpPr>
              <a:spLocks/>
            </p:cNvSpPr>
            <p:nvPr/>
          </p:nvSpPr>
          <p:spPr bwMode="auto">
            <a:xfrm>
              <a:off x="1394" y="350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6" name="Freeform 1301">
              <a:extLst>
                <a:ext uri="{FF2B5EF4-FFF2-40B4-BE49-F238E27FC236}">
                  <a16:creationId xmlns:a16="http://schemas.microsoft.com/office/drawing/2014/main" id="{CE37AA40-F29E-894A-B187-7CD8A8BF1077}"/>
                </a:ext>
              </a:extLst>
            </p:cNvPr>
            <p:cNvSpPr>
              <a:spLocks/>
            </p:cNvSpPr>
            <p:nvPr/>
          </p:nvSpPr>
          <p:spPr bwMode="auto">
            <a:xfrm>
              <a:off x="1396" y="3509"/>
              <a:ext cx="92" cy="158"/>
            </a:xfrm>
            <a:custGeom>
              <a:avLst/>
              <a:gdLst>
                <a:gd name="T0" fmla="*/ 0 w 277"/>
                <a:gd name="T1" fmla="*/ 157 h 472"/>
                <a:gd name="T2" fmla="*/ 90 w 277"/>
                <a:gd name="T3" fmla="*/ 0 h 472"/>
                <a:gd name="T4" fmla="*/ 92 w 277"/>
                <a:gd name="T5" fmla="*/ 1 h 472"/>
                <a:gd name="T6" fmla="*/ 1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7" name="Freeform 1302">
              <a:extLst>
                <a:ext uri="{FF2B5EF4-FFF2-40B4-BE49-F238E27FC236}">
                  <a16:creationId xmlns:a16="http://schemas.microsoft.com/office/drawing/2014/main" id="{F9B1325F-4C14-AA49-8DF8-40AEE9CC0419}"/>
                </a:ext>
              </a:extLst>
            </p:cNvPr>
            <p:cNvSpPr>
              <a:spLocks/>
            </p:cNvSpPr>
            <p:nvPr/>
          </p:nvSpPr>
          <p:spPr bwMode="auto">
            <a:xfrm>
              <a:off x="1397" y="351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8" name="Freeform 1303">
              <a:extLst>
                <a:ext uri="{FF2B5EF4-FFF2-40B4-BE49-F238E27FC236}">
                  <a16:creationId xmlns:a16="http://schemas.microsoft.com/office/drawing/2014/main" id="{BBC90363-8603-F643-8543-9C766DA43A7C}"/>
                </a:ext>
              </a:extLst>
            </p:cNvPr>
            <p:cNvSpPr>
              <a:spLocks/>
            </p:cNvSpPr>
            <p:nvPr/>
          </p:nvSpPr>
          <p:spPr bwMode="auto">
            <a:xfrm>
              <a:off x="1399" y="3511"/>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49" name="Freeform 1304">
              <a:extLst>
                <a:ext uri="{FF2B5EF4-FFF2-40B4-BE49-F238E27FC236}">
                  <a16:creationId xmlns:a16="http://schemas.microsoft.com/office/drawing/2014/main" id="{B558EA1A-676D-8640-9945-FA87538AA89C}"/>
                </a:ext>
              </a:extLst>
            </p:cNvPr>
            <p:cNvSpPr>
              <a:spLocks/>
            </p:cNvSpPr>
            <p:nvPr/>
          </p:nvSpPr>
          <p:spPr bwMode="auto">
            <a:xfrm>
              <a:off x="1401" y="35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0" name="Freeform 1305">
              <a:extLst>
                <a:ext uri="{FF2B5EF4-FFF2-40B4-BE49-F238E27FC236}">
                  <a16:creationId xmlns:a16="http://schemas.microsoft.com/office/drawing/2014/main" id="{75FC40D2-80A1-E54E-98CF-8FB4C46F73AF}"/>
                </a:ext>
              </a:extLst>
            </p:cNvPr>
            <p:cNvSpPr>
              <a:spLocks/>
            </p:cNvSpPr>
            <p:nvPr/>
          </p:nvSpPr>
          <p:spPr bwMode="auto">
            <a:xfrm>
              <a:off x="1403" y="351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1" name="Freeform 1306">
              <a:extLst>
                <a:ext uri="{FF2B5EF4-FFF2-40B4-BE49-F238E27FC236}">
                  <a16:creationId xmlns:a16="http://schemas.microsoft.com/office/drawing/2014/main" id="{8C85950E-0D6E-EF4B-B00E-0D37E1A0BA21}"/>
                </a:ext>
              </a:extLst>
            </p:cNvPr>
            <p:cNvSpPr>
              <a:spLocks/>
            </p:cNvSpPr>
            <p:nvPr/>
          </p:nvSpPr>
          <p:spPr bwMode="auto">
            <a:xfrm>
              <a:off x="1405" y="351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2" name="Freeform 1307">
              <a:extLst>
                <a:ext uri="{FF2B5EF4-FFF2-40B4-BE49-F238E27FC236}">
                  <a16:creationId xmlns:a16="http://schemas.microsoft.com/office/drawing/2014/main" id="{0A9BDEF1-EC25-F44B-AD4C-2DA656EB94D0}"/>
                </a:ext>
              </a:extLst>
            </p:cNvPr>
            <p:cNvSpPr>
              <a:spLocks/>
            </p:cNvSpPr>
            <p:nvPr/>
          </p:nvSpPr>
          <p:spPr bwMode="auto">
            <a:xfrm>
              <a:off x="1406" y="3515"/>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5"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3" name="Freeform 1308">
              <a:extLst>
                <a:ext uri="{FF2B5EF4-FFF2-40B4-BE49-F238E27FC236}">
                  <a16:creationId xmlns:a16="http://schemas.microsoft.com/office/drawing/2014/main" id="{63D0C20F-7F50-7A4A-B489-EFDF047C2E43}"/>
                </a:ext>
              </a:extLst>
            </p:cNvPr>
            <p:cNvSpPr>
              <a:spLocks/>
            </p:cNvSpPr>
            <p:nvPr/>
          </p:nvSpPr>
          <p:spPr bwMode="auto">
            <a:xfrm>
              <a:off x="1408" y="351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4" name="Freeform 1309">
              <a:extLst>
                <a:ext uri="{FF2B5EF4-FFF2-40B4-BE49-F238E27FC236}">
                  <a16:creationId xmlns:a16="http://schemas.microsoft.com/office/drawing/2014/main" id="{6ADFBA93-40DB-734E-A8A3-8C73A86781B2}"/>
                </a:ext>
              </a:extLst>
            </p:cNvPr>
            <p:cNvSpPr>
              <a:spLocks/>
            </p:cNvSpPr>
            <p:nvPr/>
          </p:nvSpPr>
          <p:spPr bwMode="auto">
            <a:xfrm>
              <a:off x="1410" y="3517"/>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5" name="Freeform 1310">
              <a:extLst>
                <a:ext uri="{FF2B5EF4-FFF2-40B4-BE49-F238E27FC236}">
                  <a16:creationId xmlns:a16="http://schemas.microsoft.com/office/drawing/2014/main" id="{859A0635-E05C-D945-868E-7D226FB50A12}"/>
                </a:ext>
              </a:extLst>
            </p:cNvPr>
            <p:cNvSpPr>
              <a:spLocks/>
            </p:cNvSpPr>
            <p:nvPr/>
          </p:nvSpPr>
          <p:spPr bwMode="auto">
            <a:xfrm>
              <a:off x="1411" y="3518"/>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4"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6" name="Freeform 1311">
              <a:extLst>
                <a:ext uri="{FF2B5EF4-FFF2-40B4-BE49-F238E27FC236}">
                  <a16:creationId xmlns:a16="http://schemas.microsoft.com/office/drawing/2014/main" id="{95CB3B03-9FAA-E646-A6D5-CF43AB573EE8}"/>
                </a:ext>
              </a:extLst>
            </p:cNvPr>
            <p:cNvSpPr>
              <a:spLocks/>
            </p:cNvSpPr>
            <p:nvPr/>
          </p:nvSpPr>
          <p:spPr bwMode="auto">
            <a:xfrm>
              <a:off x="1413" y="3519"/>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7" name="Freeform 1312">
              <a:extLst>
                <a:ext uri="{FF2B5EF4-FFF2-40B4-BE49-F238E27FC236}">
                  <a16:creationId xmlns:a16="http://schemas.microsoft.com/office/drawing/2014/main" id="{A2686B80-3BCD-AC4D-B96D-5810E5FEB879}"/>
                </a:ext>
              </a:extLst>
            </p:cNvPr>
            <p:cNvSpPr>
              <a:spLocks/>
            </p:cNvSpPr>
            <p:nvPr/>
          </p:nvSpPr>
          <p:spPr bwMode="auto">
            <a:xfrm>
              <a:off x="1415" y="352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8" name="Freeform 1313">
              <a:extLst>
                <a:ext uri="{FF2B5EF4-FFF2-40B4-BE49-F238E27FC236}">
                  <a16:creationId xmlns:a16="http://schemas.microsoft.com/office/drawing/2014/main" id="{B1CCA6C6-AC25-8E41-9D39-2CF1C3A5946B}"/>
                </a:ext>
              </a:extLst>
            </p:cNvPr>
            <p:cNvSpPr>
              <a:spLocks/>
            </p:cNvSpPr>
            <p:nvPr/>
          </p:nvSpPr>
          <p:spPr bwMode="auto">
            <a:xfrm>
              <a:off x="1416" y="352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59" name="Freeform 1314">
              <a:extLst>
                <a:ext uri="{FF2B5EF4-FFF2-40B4-BE49-F238E27FC236}">
                  <a16:creationId xmlns:a16="http://schemas.microsoft.com/office/drawing/2014/main" id="{0A9B6124-9458-8840-AB6F-B1245E55E24F}"/>
                </a:ext>
              </a:extLst>
            </p:cNvPr>
            <p:cNvSpPr>
              <a:spLocks/>
            </p:cNvSpPr>
            <p:nvPr/>
          </p:nvSpPr>
          <p:spPr bwMode="auto">
            <a:xfrm>
              <a:off x="1418" y="352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0" name="Freeform 1315">
              <a:extLst>
                <a:ext uri="{FF2B5EF4-FFF2-40B4-BE49-F238E27FC236}">
                  <a16:creationId xmlns:a16="http://schemas.microsoft.com/office/drawing/2014/main" id="{73C204B3-7413-7C42-91B3-B9B6BCB251E8}"/>
                </a:ext>
              </a:extLst>
            </p:cNvPr>
            <p:cNvSpPr>
              <a:spLocks/>
            </p:cNvSpPr>
            <p:nvPr/>
          </p:nvSpPr>
          <p:spPr bwMode="auto">
            <a:xfrm>
              <a:off x="1420" y="352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4" y="474"/>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1" name="Freeform 1316">
              <a:extLst>
                <a:ext uri="{FF2B5EF4-FFF2-40B4-BE49-F238E27FC236}">
                  <a16:creationId xmlns:a16="http://schemas.microsoft.com/office/drawing/2014/main" id="{C8963B63-1723-A645-9B6A-A5EEB3DB40A9}"/>
                </a:ext>
              </a:extLst>
            </p:cNvPr>
            <p:cNvSpPr>
              <a:spLocks/>
            </p:cNvSpPr>
            <p:nvPr/>
          </p:nvSpPr>
          <p:spPr bwMode="auto">
            <a:xfrm>
              <a:off x="1421" y="352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2" name="Freeform 1317">
              <a:extLst>
                <a:ext uri="{FF2B5EF4-FFF2-40B4-BE49-F238E27FC236}">
                  <a16:creationId xmlns:a16="http://schemas.microsoft.com/office/drawing/2014/main" id="{892188AC-C465-D046-823B-762112367D0E}"/>
                </a:ext>
              </a:extLst>
            </p:cNvPr>
            <p:cNvSpPr>
              <a:spLocks/>
            </p:cNvSpPr>
            <p:nvPr/>
          </p:nvSpPr>
          <p:spPr bwMode="auto">
            <a:xfrm>
              <a:off x="1423" y="352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3" name="Freeform 1318">
              <a:extLst>
                <a:ext uri="{FF2B5EF4-FFF2-40B4-BE49-F238E27FC236}">
                  <a16:creationId xmlns:a16="http://schemas.microsoft.com/office/drawing/2014/main" id="{D74ACA8F-03E9-F045-A922-242675486737}"/>
                </a:ext>
              </a:extLst>
            </p:cNvPr>
            <p:cNvSpPr>
              <a:spLocks/>
            </p:cNvSpPr>
            <p:nvPr/>
          </p:nvSpPr>
          <p:spPr bwMode="auto">
            <a:xfrm>
              <a:off x="1425" y="352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4" name="Freeform 1319">
              <a:extLst>
                <a:ext uri="{FF2B5EF4-FFF2-40B4-BE49-F238E27FC236}">
                  <a16:creationId xmlns:a16="http://schemas.microsoft.com/office/drawing/2014/main" id="{2CCBC636-2F58-CD46-89E2-174B6A9009AB}"/>
                </a:ext>
              </a:extLst>
            </p:cNvPr>
            <p:cNvSpPr>
              <a:spLocks/>
            </p:cNvSpPr>
            <p:nvPr/>
          </p:nvSpPr>
          <p:spPr bwMode="auto">
            <a:xfrm>
              <a:off x="1427" y="352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5" name="Freeform 1320">
              <a:extLst>
                <a:ext uri="{FF2B5EF4-FFF2-40B4-BE49-F238E27FC236}">
                  <a16:creationId xmlns:a16="http://schemas.microsoft.com/office/drawing/2014/main" id="{BCF3D618-7068-8E43-99E6-77238737CFC0}"/>
                </a:ext>
              </a:extLst>
            </p:cNvPr>
            <p:cNvSpPr>
              <a:spLocks/>
            </p:cNvSpPr>
            <p:nvPr/>
          </p:nvSpPr>
          <p:spPr bwMode="auto">
            <a:xfrm>
              <a:off x="1428" y="3528"/>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2"/>
                  </a:moveTo>
                  <a:lnTo>
                    <a:pt x="272" y="0"/>
                  </a:lnTo>
                  <a:lnTo>
                    <a:pt x="276" y="4"/>
                  </a:lnTo>
                  <a:lnTo>
                    <a:pt x="5" y="474"/>
                  </a:lnTo>
                  <a:lnTo>
                    <a:pt x="0" y="472"/>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6" name="Freeform 1321">
              <a:extLst>
                <a:ext uri="{FF2B5EF4-FFF2-40B4-BE49-F238E27FC236}">
                  <a16:creationId xmlns:a16="http://schemas.microsoft.com/office/drawing/2014/main" id="{21901F64-58FA-814B-99BB-A5C7321BA618}"/>
                </a:ext>
              </a:extLst>
            </p:cNvPr>
            <p:cNvSpPr>
              <a:spLocks/>
            </p:cNvSpPr>
            <p:nvPr/>
          </p:nvSpPr>
          <p:spPr bwMode="auto">
            <a:xfrm>
              <a:off x="1430" y="35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6" y="474"/>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7" name="Freeform 1322">
              <a:extLst>
                <a:ext uri="{FF2B5EF4-FFF2-40B4-BE49-F238E27FC236}">
                  <a16:creationId xmlns:a16="http://schemas.microsoft.com/office/drawing/2014/main" id="{83439CAF-EB25-6D4D-BEA7-C87003BDE5F1}"/>
                </a:ext>
              </a:extLst>
            </p:cNvPr>
            <p:cNvSpPr>
              <a:spLocks/>
            </p:cNvSpPr>
            <p:nvPr/>
          </p:nvSpPr>
          <p:spPr bwMode="auto">
            <a:xfrm>
              <a:off x="1432" y="353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8" name="Freeform 1323">
              <a:extLst>
                <a:ext uri="{FF2B5EF4-FFF2-40B4-BE49-F238E27FC236}">
                  <a16:creationId xmlns:a16="http://schemas.microsoft.com/office/drawing/2014/main" id="{58FC1886-47D3-5C43-9EBC-352171A6BDC6}"/>
                </a:ext>
              </a:extLst>
            </p:cNvPr>
            <p:cNvSpPr>
              <a:spLocks/>
            </p:cNvSpPr>
            <p:nvPr/>
          </p:nvSpPr>
          <p:spPr bwMode="auto">
            <a:xfrm>
              <a:off x="1434" y="353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69" name="Freeform 1324">
              <a:extLst>
                <a:ext uri="{FF2B5EF4-FFF2-40B4-BE49-F238E27FC236}">
                  <a16:creationId xmlns:a16="http://schemas.microsoft.com/office/drawing/2014/main" id="{8BD376CC-FD5E-1146-A523-BAA70DA7ABE9}"/>
                </a:ext>
              </a:extLst>
            </p:cNvPr>
            <p:cNvSpPr>
              <a:spLocks/>
            </p:cNvSpPr>
            <p:nvPr/>
          </p:nvSpPr>
          <p:spPr bwMode="auto">
            <a:xfrm>
              <a:off x="1435" y="3532"/>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3"/>
                  </a:lnTo>
                  <a:lnTo>
                    <a:pt x="5"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0" name="Freeform 1325">
              <a:extLst>
                <a:ext uri="{FF2B5EF4-FFF2-40B4-BE49-F238E27FC236}">
                  <a16:creationId xmlns:a16="http://schemas.microsoft.com/office/drawing/2014/main" id="{0437841C-C2D6-D54C-8511-BE30B2C38A1E}"/>
                </a:ext>
              </a:extLst>
            </p:cNvPr>
            <p:cNvSpPr>
              <a:spLocks/>
            </p:cNvSpPr>
            <p:nvPr/>
          </p:nvSpPr>
          <p:spPr bwMode="auto">
            <a:xfrm>
              <a:off x="1437" y="353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1" name="Freeform 1326">
              <a:extLst>
                <a:ext uri="{FF2B5EF4-FFF2-40B4-BE49-F238E27FC236}">
                  <a16:creationId xmlns:a16="http://schemas.microsoft.com/office/drawing/2014/main" id="{EB99E9E6-B357-5B48-8E27-F1FF323D0679}"/>
                </a:ext>
              </a:extLst>
            </p:cNvPr>
            <p:cNvSpPr>
              <a:spLocks/>
            </p:cNvSpPr>
            <p:nvPr/>
          </p:nvSpPr>
          <p:spPr bwMode="auto">
            <a:xfrm>
              <a:off x="1439" y="353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2" name="Freeform 1327">
              <a:extLst>
                <a:ext uri="{FF2B5EF4-FFF2-40B4-BE49-F238E27FC236}">
                  <a16:creationId xmlns:a16="http://schemas.microsoft.com/office/drawing/2014/main" id="{7FDCC36F-1E48-8349-B872-00F617025857}"/>
                </a:ext>
              </a:extLst>
            </p:cNvPr>
            <p:cNvSpPr>
              <a:spLocks/>
            </p:cNvSpPr>
            <p:nvPr/>
          </p:nvSpPr>
          <p:spPr bwMode="auto">
            <a:xfrm>
              <a:off x="1440" y="353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3" name="Freeform 1328">
              <a:extLst>
                <a:ext uri="{FF2B5EF4-FFF2-40B4-BE49-F238E27FC236}">
                  <a16:creationId xmlns:a16="http://schemas.microsoft.com/office/drawing/2014/main" id="{0FBF4D5E-40F3-054C-AD4C-7FB3A8C5C89B}"/>
                </a:ext>
              </a:extLst>
            </p:cNvPr>
            <p:cNvSpPr>
              <a:spLocks/>
            </p:cNvSpPr>
            <p:nvPr/>
          </p:nvSpPr>
          <p:spPr bwMode="auto">
            <a:xfrm>
              <a:off x="1442" y="3536"/>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2"/>
                  </a:lnTo>
                  <a:lnTo>
                    <a:pt x="5" y="473"/>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4" name="Freeform 1329">
              <a:extLst>
                <a:ext uri="{FF2B5EF4-FFF2-40B4-BE49-F238E27FC236}">
                  <a16:creationId xmlns:a16="http://schemas.microsoft.com/office/drawing/2014/main" id="{B0899876-E87A-3940-974B-589C20D0B338}"/>
                </a:ext>
              </a:extLst>
            </p:cNvPr>
            <p:cNvSpPr>
              <a:spLocks/>
            </p:cNvSpPr>
            <p:nvPr/>
          </p:nvSpPr>
          <p:spPr bwMode="auto">
            <a:xfrm>
              <a:off x="1444" y="353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5" name="Freeform 1330">
              <a:extLst>
                <a:ext uri="{FF2B5EF4-FFF2-40B4-BE49-F238E27FC236}">
                  <a16:creationId xmlns:a16="http://schemas.microsoft.com/office/drawing/2014/main" id="{791657D2-8CBB-A34F-B309-800A87904F8D}"/>
                </a:ext>
              </a:extLst>
            </p:cNvPr>
            <p:cNvSpPr>
              <a:spLocks/>
            </p:cNvSpPr>
            <p:nvPr/>
          </p:nvSpPr>
          <p:spPr bwMode="auto">
            <a:xfrm>
              <a:off x="1445" y="353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6" name="Freeform 1331">
              <a:extLst>
                <a:ext uri="{FF2B5EF4-FFF2-40B4-BE49-F238E27FC236}">
                  <a16:creationId xmlns:a16="http://schemas.microsoft.com/office/drawing/2014/main" id="{A06EA4C3-959E-064B-862C-892F316B5E54}"/>
                </a:ext>
              </a:extLst>
            </p:cNvPr>
            <p:cNvSpPr>
              <a:spLocks/>
            </p:cNvSpPr>
            <p:nvPr/>
          </p:nvSpPr>
          <p:spPr bwMode="auto">
            <a:xfrm>
              <a:off x="1447" y="3539"/>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7" name="Freeform 1332">
              <a:extLst>
                <a:ext uri="{FF2B5EF4-FFF2-40B4-BE49-F238E27FC236}">
                  <a16:creationId xmlns:a16="http://schemas.microsoft.com/office/drawing/2014/main" id="{B565EDD3-097B-6249-A8B1-AA47BA852F1B}"/>
                </a:ext>
              </a:extLst>
            </p:cNvPr>
            <p:cNvSpPr>
              <a:spLocks/>
            </p:cNvSpPr>
            <p:nvPr/>
          </p:nvSpPr>
          <p:spPr bwMode="auto">
            <a:xfrm>
              <a:off x="1449" y="3540"/>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8" name="Freeform 1333">
              <a:extLst>
                <a:ext uri="{FF2B5EF4-FFF2-40B4-BE49-F238E27FC236}">
                  <a16:creationId xmlns:a16="http://schemas.microsoft.com/office/drawing/2014/main" id="{BCFB470C-92E2-BF41-A1FD-9C8ACCBADFF0}"/>
                </a:ext>
              </a:extLst>
            </p:cNvPr>
            <p:cNvSpPr>
              <a:spLocks/>
            </p:cNvSpPr>
            <p:nvPr/>
          </p:nvSpPr>
          <p:spPr bwMode="auto">
            <a:xfrm>
              <a:off x="1450" y="3541"/>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79" name="Freeform 1334">
              <a:extLst>
                <a:ext uri="{FF2B5EF4-FFF2-40B4-BE49-F238E27FC236}">
                  <a16:creationId xmlns:a16="http://schemas.microsoft.com/office/drawing/2014/main" id="{77831B4B-0757-3145-A550-2EA97F569B1B}"/>
                </a:ext>
              </a:extLst>
            </p:cNvPr>
            <p:cNvSpPr>
              <a:spLocks/>
            </p:cNvSpPr>
            <p:nvPr/>
          </p:nvSpPr>
          <p:spPr bwMode="auto">
            <a:xfrm>
              <a:off x="1452" y="3542"/>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0" name="Freeform 1335">
              <a:extLst>
                <a:ext uri="{FF2B5EF4-FFF2-40B4-BE49-F238E27FC236}">
                  <a16:creationId xmlns:a16="http://schemas.microsoft.com/office/drawing/2014/main" id="{1942D16F-2B57-5841-97A6-F58642AD9E83}"/>
                </a:ext>
              </a:extLst>
            </p:cNvPr>
            <p:cNvSpPr>
              <a:spLocks/>
            </p:cNvSpPr>
            <p:nvPr/>
          </p:nvSpPr>
          <p:spPr bwMode="auto">
            <a:xfrm>
              <a:off x="1454" y="354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1" name="Freeform 1336">
              <a:extLst>
                <a:ext uri="{FF2B5EF4-FFF2-40B4-BE49-F238E27FC236}">
                  <a16:creationId xmlns:a16="http://schemas.microsoft.com/office/drawing/2014/main" id="{F4AE8689-CBC6-4D40-9238-03F3DCF23E6E}"/>
                </a:ext>
              </a:extLst>
            </p:cNvPr>
            <p:cNvSpPr>
              <a:spLocks/>
            </p:cNvSpPr>
            <p:nvPr/>
          </p:nvSpPr>
          <p:spPr bwMode="auto">
            <a:xfrm>
              <a:off x="1456" y="354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2" name="Freeform 1337">
              <a:extLst>
                <a:ext uri="{FF2B5EF4-FFF2-40B4-BE49-F238E27FC236}">
                  <a16:creationId xmlns:a16="http://schemas.microsoft.com/office/drawing/2014/main" id="{69DCC469-F006-8642-84B3-97D18539F5B6}"/>
                </a:ext>
              </a:extLst>
            </p:cNvPr>
            <p:cNvSpPr>
              <a:spLocks/>
            </p:cNvSpPr>
            <p:nvPr/>
          </p:nvSpPr>
          <p:spPr bwMode="auto">
            <a:xfrm>
              <a:off x="1458" y="354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3" name="Freeform 1338">
              <a:extLst>
                <a:ext uri="{FF2B5EF4-FFF2-40B4-BE49-F238E27FC236}">
                  <a16:creationId xmlns:a16="http://schemas.microsoft.com/office/drawing/2014/main" id="{4212616E-E2A6-D340-B368-4A9D4764D189}"/>
                </a:ext>
              </a:extLst>
            </p:cNvPr>
            <p:cNvSpPr>
              <a:spLocks/>
            </p:cNvSpPr>
            <p:nvPr/>
          </p:nvSpPr>
          <p:spPr bwMode="auto">
            <a:xfrm>
              <a:off x="1459" y="3546"/>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4" name="Freeform 1339">
              <a:extLst>
                <a:ext uri="{FF2B5EF4-FFF2-40B4-BE49-F238E27FC236}">
                  <a16:creationId xmlns:a16="http://schemas.microsoft.com/office/drawing/2014/main" id="{DADFC01D-6EBA-A143-9A9E-A56ED69354D5}"/>
                </a:ext>
              </a:extLst>
            </p:cNvPr>
            <p:cNvSpPr>
              <a:spLocks/>
            </p:cNvSpPr>
            <p:nvPr/>
          </p:nvSpPr>
          <p:spPr bwMode="auto">
            <a:xfrm>
              <a:off x="1461" y="354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5" name="Freeform 1340">
              <a:extLst>
                <a:ext uri="{FF2B5EF4-FFF2-40B4-BE49-F238E27FC236}">
                  <a16:creationId xmlns:a16="http://schemas.microsoft.com/office/drawing/2014/main" id="{48E37BC4-56F9-EB47-ABE9-20BE608C09D6}"/>
                </a:ext>
              </a:extLst>
            </p:cNvPr>
            <p:cNvSpPr>
              <a:spLocks/>
            </p:cNvSpPr>
            <p:nvPr/>
          </p:nvSpPr>
          <p:spPr bwMode="auto">
            <a:xfrm>
              <a:off x="1463" y="3548"/>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6" name="Freeform 1341">
              <a:extLst>
                <a:ext uri="{FF2B5EF4-FFF2-40B4-BE49-F238E27FC236}">
                  <a16:creationId xmlns:a16="http://schemas.microsoft.com/office/drawing/2014/main" id="{FA5DDD7B-8157-B944-94B4-0CE7149C87E3}"/>
                </a:ext>
              </a:extLst>
            </p:cNvPr>
            <p:cNvSpPr>
              <a:spLocks/>
            </p:cNvSpPr>
            <p:nvPr/>
          </p:nvSpPr>
          <p:spPr bwMode="auto">
            <a:xfrm>
              <a:off x="1464" y="3549"/>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7" name="Freeform 1342">
              <a:extLst>
                <a:ext uri="{FF2B5EF4-FFF2-40B4-BE49-F238E27FC236}">
                  <a16:creationId xmlns:a16="http://schemas.microsoft.com/office/drawing/2014/main" id="{C0672EBC-C5EB-E04C-8117-9F7B9522A38E}"/>
                </a:ext>
              </a:extLst>
            </p:cNvPr>
            <p:cNvSpPr>
              <a:spLocks/>
            </p:cNvSpPr>
            <p:nvPr/>
          </p:nvSpPr>
          <p:spPr bwMode="auto">
            <a:xfrm>
              <a:off x="1466" y="3550"/>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8" name="Freeform 1343">
              <a:extLst>
                <a:ext uri="{FF2B5EF4-FFF2-40B4-BE49-F238E27FC236}">
                  <a16:creationId xmlns:a16="http://schemas.microsoft.com/office/drawing/2014/main" id="{F6A21B78-4CED-7846-9E04-10D45A7BDD00}"/>
                </a:ext>
              </a:extLst>
            </p:cNvPr>
            <p:cNvSpPr>
              <a:spLocks/>
            </p:cNvSpPr>
            <p:nvPr/>
          </p:nvSpPr>
          <p:spPr bwMode="auto">
            <a:xfrm>
              <a:off x="1468" y="3551"/>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89" name="Freeform 1344">
              <a:extLst>
                <a:ext uri="{FF2B5EF4-FFF2-40B4-BE49-F238E27FC236}">
                  <a16:creationId xmlns:a16="http://schemas.microsoft.com/office/drawing/2014/main" id="{2A5C8031-2BF0-2C4F-9B3B-012FB3C004E3}"/>
                </a:ext>
              </a:extLst>
            </p:cNvPr>
            <p:cNvSpPr>
              <a:spLocks/>
            </p:cNvSpPr>
            <p:nvPr/>
          </p:nvSpPr>
          <p:spPr bwMode="auto">
            <a:xfrm>
              <a:off x="1469" y="355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0" name="Freeform 1345">
              <a:extLst>
                <a:ext uri="{FF2B5EF4-FFF2-40B4-BE49-F238E27FC236}">
                  <a16:creationId xmlns:a16="http://schemas.microsoft.com/office/drawing/2014/main" id="{C2BAFC03-4952-4D46-87EA-1B1FD321009F}"/>
                </a:ext>
              </a:extLst>
            </p:cNvPr>
            <p:cNvSpPr>
              <a:spLocks/>
            </p:cNvSpPr>
            <p:nvPr/>
          </p:nvSpPr>
          <p:spPr bwMode="auto">
            <a:xfrm>
              <a:off x="1471" y="3552"/>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1" name="Freeform 1346">
              <a:extLst>
                <a:ext uri="{FF2B5EF4-FFF2-40B4-BE49-F238E27FC236}">
                  <a16:creationId xmlns:a16="http://schemas.microsoft.com/office/drawing/2014/main" id="{7D467266-9755-F84C-8572-CA3F4C22AF42}"/>
                </a:ext>
              </a:extLst>
            </p:cNvPr>
            <p:cNvSpPr>
              <a:spLocks/>
            </p:cNvSpPr>
            <p:nvPr/>
          </p:nvSpPr>
          <p:spPr bwMode="auto">
            <a:xfrm>
              <a:off x="1473" y="355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4" y="474"/>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2" name="Freeform 1347">
              <a:extLst>
                <a:ext uri="{FF2B5EF4-FFF2-40B4-BE49-F238E27FC236}">
                  <a16:creationId xmlns:a16="http://schemas.microsoft.com/office/drawing/2014/main" id="{7067B87F-C6D2-484D-A5D9-9188C142B2B1}"/>
                </a:ext>
              </a:extLst>
            </p:cNvPr>
            <p:cNvSpPr>
              <a:spLocks/>
            </p:cNvSpPr>
            <p:nvPr/>
          </p:nvSpPr>
          <p:spPr bwMode="auto">
            <a:xfrm>
              <a:off x="1474" y="3554"/>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3" y="0"/>
                  </a:lnTo>
                  <a:lnTo>
                    <a:pt x="277" y="4"/>
                  </a:lnTo>
                  <a:lnTo>
                    <a:pt x="6" y="474"/>
                  </a:lnTo>
                  <a:lnTo>
                    <a:pt x="0" y="472"/>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3" name="Freeform 1348">
              <a:extLst>
                <a:ext uri="{FF2B5EF4-FFF2-40B4-BE49-F238E27FC236}">
                  <a16:creationId xmlns:a16="http://schemas.microsoft.com/office/drawing/2014/main" id="{A8356559-A4F7-DE42-B240-5B8A7E7E8E33}"/>
                </a:ext>
              </a:extLst>
            </p:cNvPr>
            <p:cNvSpPr>
              <a:spLocks/>
            </p:cNvSpPr>
            <p:nvPr/>
          </p:nvSpPr>
          <p:spPr bwMode="auto">
            <a:xfrm>
              <a:off x="1476" y="3556"/>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4" name="Freeform 1349">
              <a:extLst>
                <a:ext uri="{FF2B5EF4-FFF2-40B4-BE49-F238E27FC236}">
                  <a16:creationId xmlns:a16="http://schemas.microsoft.com/office/drawing/2014/main" id="{9B7C1ED1-FCB3-684B-9D87-E4871E7479DE}"/>
                </a:ext>
              </a:extLst>
            </p:cNvPr>
            <p:cNvSpPr>
              <a:spLocks/>
            </p:cNvSpPr>
            <p:nvPr/>
          </p:nvSpPr>
          <p:spPr bwMode="auto">
            <a:xfrm>
              <a:off x="1478" y="35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5" name="Freeform 1350">
              <a:extLst>
                <a:ext uri="{FF2B5EF4-FFF2-40B4-BE49-F238E27FC236}">
                  <a16:creationId xmlns:a16="http://schemas.microsoft.com/office/drawing/2014/main" id="{D198C21C-64C9-0140-8A26-D0EC04810CF8}"/>
                </a:ext>
              </a:extLst>
            </p:cNvPr>
            <p:cNvSpPr>
              <a:spLocks/>
            </p:cNvSpPr>
            <p:nvPr/>
          </p:nvSpPr>
          <p:spPr bwMode="auto">
            <a:xfrm>
              <a:off x="1480" y="35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6" name="Freeform 1351">
              <a:extLst>
                <a:ext uri="{FF2B5EF4-FFF2-40B4-BE49-F238E27FC236}">
                  <a16:creationId xmlns:a16="http://schemas.microsoft.com/office/drawing/2014/main" id="{DD5A78A0-2551-2B42-8747-86982AF5611C}"/>
                </a:ext>
              </a:extLst>
            </p:cNvPr>
            <p:cNvSpPr>
              <a:spLocks/>
            </p:cNvSpPr>
            <p:nvPr/>
          </p:nvSpPr>
          <p:spPr bwMode="auto">
            <a:xfrm>
              <a:off x="1482" y="3558"/>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4" y="474"/>
                  </a:lnTo>
                  <a:lnTo>
                    <a:pt x="0" y="472"/>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7" name="Freeform 1352">
              <a:extLst>
                <a:ext uri="{FF2B5EF4-FFF2-40B4-BE49-F238E27FC236}">
                  <a16:creationId xmlns:a16="http://schemas.microsoft.com/office/drawing/2014/main" id="{AA0A816F-9D45-9849-91ED-469CD8626C4F}"/>
                </a:ext>
              </a:extLst>
            </p:cNvPr>
            <p:cNvSpPr>
              <a:spLocks/>
            </p:cNvSpPr>
            <p:nvPr/>
          </p:nvSpPr>
          <p:spPr bwMode="auto">
            <a:xfrm>
              <a:off x="1483" y="3560"/>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8" name="Freeform 1353">
              <a:extLst>
                <a:ext uri="{FF2B5EF4-FFF2-40B4-BE49-F238E27FC236}">
                  <a16:creationId xmlns:a16="http://schemas.microsoft.com/office/drawing/2014/main" id="{2BFFF167-616E-284E-AFAF-183268BD8509}"/>
                </a:ext>
              </a:extLst>
            </p:cNvPr>
            <p:cNvSpPr>
              <a:spLocks/>
            </p:cNvSpPr>
            <p:nvPr/>
          </p:nvSpPr>
          <p:spPr bwMode="auto">
            <a:xfrm>
              <a:off x="1485" y="356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599" name="Freeform 1354">
              <a:extLst>
                <a:ext uri="{FF2B5EF4-FFF2-40B4-BE49-F238E27FC236}">
                  <a16:creationId xmlns:a16="http://schemas.microsoft.com/office/drawing/2014/main" id="{29C1CCC9-7482-1D44-B1CD-F3A23F795257}"/>
                </a:ext>
              </a:extLst>
            </p:cNvPr>
            <p:cNvSpPr>
              <a:spLocks/>
            </p:cNvSpPr>
            <p:nvPr/>
          </p:nvSpPr>
          <p:spPr bwMode="auto">
            <a:xfrm>
              <a:off x="1487" y="356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0" name="Freeform 1355">
              <a:extLst>
                <a:ext uri="{FF2B5EF4-FFF2-40B4-BE49-F238E27FC236}">
                  <a16:creationId xmlns:a16="http://schemas.microsoft.com/office/drawing/2014/main" id="{D4851138-7842-6841-97C2-243295A39B65}"/>
                </a:ext>
              </a:extLst>
            </p:cNvPr>
            <p:cNvSpPr>
              <a:spLocks/>
            </p:cNvSpPr>
            <p:nvPr/>
          </p:nvSpPr>
          <p:spPr bwMode="auto">
            <a:xfrm>
              <a:off x="1386" y="3530"/>
              <a:ext cx="136" cy="130"/>
            </a:xfrm>
            <a:custGeom>
              <a:avLst/>
              <a:gdLst>
                <a:gd name="T0" fmla="*/ 61 w 410"/>
                <a:gd name="T1" fmla="*/ 130 h 389"/>
                <a:gd name="T2" fmla="*/ 48 w 410"/>
                <a:gd name="T3" fmla="*/ 127 h 389"/>
                <a:gd name="T4" fmla="*/ 35 w 410"/>
                <a:gd name="T5" fmla="*/ 122 h 389"/>
                <a:gd name="T6" fmla="*/ 25 w 410"/>
                <a:gd name="T7" fmla="*/ 115 h 389"/>
                <a:gd name="T8" fmla="*/ 16 w 410"/>
                <a:gd name="T9" fmla="*/ 107 h 389"/>
                <a:gd name="T10" fmla="*/ 8 w 410"/>
                <a:gd name="T11" fmla="*/ 96 h 389"/>
                <a:gd name="T12" fmla="*/ 3 w 410"/>
                <a:gd name="T13" fmla="*/ 85 h 389"/>
                <a:gd name="T14" fmla="*/ 0 w 410"/>
                <a:gd name="T15" fmla="*/ 72 h 389"/>
                <a:gd name="T16" fmla="*/ 0 w 410"/>
                <a:gd name="T17" fmla="*/ 58 h 389"/>
                <a:gd name="T18" fmla="*/ 3 w 410"/>
                <a:gd name="T19" fmla="*/ 46 h 389"/>
                <a:gd name="T20" fmla="*/ 8 w 410"/>
                <a:gd name="T21" fmla="*/ 34 h 389"/>
                <a:gd name="T22" fmla="*/ 16 w 410"/>
                <a:gd name="T23" fmla="*/ 24 h 389"/>
                <a:gd name="T24" fmla="*/ 25 w 410"/>
                <a:gd name="T25" fmla="*/ 15 h 389"/>
                <a:gd name="T26" fmla="*/ 35 w 410"/>
                <a:gd name="T27" fmla="*/ 8 h 389"/>
                <a:gd name="T28" fmla="*/ 48 w 410"/>
                <a:gd name="T29" fmla="*/ 3 h 389"/>
                <a:gd name="T30" fmla="*/ 61 w 410"/>
                <a:gd name="T31" fmla="*/ 0 h 389"/>
                <a:gd name="T32" fmla="*/ 75 w 410"/>
                <a:gd name="T33" fmla="*/ 0 h 389"/>
                <a:gd name="T34" fmla="*/ 88 w 410"/>
                <a:gd name="T35" fmla="*/ 3 h 389"/>
                <a:gd name="T36" fmla="*/ 101 w 410"/>
                <a:gd name="T37" fmla="*/ 8 h 389"/>
                <a:gd name="T38" fmla="*/ 111 w 410"/>
                <a:gd name="T39" fmla="*/ 15 h 389"/>
                <a:gd name="T40" fmla="*/ 120 w 410"/>
                <a:gd name="T41" fmla="*/ 24 h 389"/>
                <a:gd name="T42" fmla="*/ 128 w 410"/>
                <a:gd name="T43" fmla="*/ 34 h 389"/>
                <a:gd name="T44" fmla="*/ 133 w 410"/>
                <a:gd name="T45" fmla="*/ 46 h 389"/>
                <a:gd name="T46" fmla="*/ 136 w 410"/>
                <a:gd name="T47" fmla="*/ 58 h 389"/>
                <a:gd name="T48" fmla="*/ 136 w 410"/>
                <a:gd name="T49" fmla="*/ 72 h 389"/>
                <a:gd name="T50" fmla="*/ 133 w 410"/>
                <a:gd name="T51" fmla="*/ 85 h 389"/>
                <a:gd name="T52" fmla="*/ 128 w 410"/>
                <a:gd name="T53" fmla="*/ 96 h 389"/>
                <a:gd name="T54" fmla="*/ 120 w 410"/>
                <a:gd name="T55" fmla="*/ 107 h 389"/>
                <a:gd name="T56" fmla="*/ 111 w 410"/>
                <a:gd name="T57" fmla="*/ 115 h 389"/>
                <a:gd name="T58" fmla="*/ 101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4" y="388"/>
                  </a:lnTo>
                  <a:lnTo>
                    <a:pt x="164" y="386"/>
                  </a:lnTo>
                  <a:lnTo>
                    <a:pt x="144" y="381"/>
                  </a:lnTo>
                  <a:lnTo>
                    <a:pt x="125" y="374"/>
                  </a:lnTo>
                  <a:lnTo>
                    <a:pt x="107" y="366"/>
                  </a:lnTo>
                  <a:lnTo>
                    <a:pt x="91" y="356"/>
                  </a:lnTo>
                  <a:lnTo>
                    <a:pt x="74" y="344"/>
                  </a:lnTo>
                  <a:lnTo>
                    <a:pt x="60" y="333"/>
                  </a:lnTo>
                  <a:lnTo>
                    <a:pt x="47" y="319"/>
                  </a:lnTo>
                  <a:lnTo>
                    <a:pt x="35" y="303"/>
                  </a:lnTo>
                  <a:lnTo>
                    <a:pt x="25" y="288"/>
                  </a:lnTo>
                  <a:lnTo>
                    <a:pt x="17" y="270"/>
                  </a:lnTo>
                  <a:lnTo>
                    <a:pt x="9" y="253"/>
                  </a:lnTo>
                  <a:lnTo>
                    <a:pt x="5" y="234"/>
                  </a:lnTo>
                  <a:lnTo>
                    <a:pt x="1" y="215"/>
                  </a:lnTo>
                  <a:lnTo>
                    <a:pt x="0" y="195"/>
                  </a:lnTo>
                  <a:lnTo>
                    <a:pt x="1" y="175"/>
                  </a:lnTo>
                  <a:lnTo>
                    <a:pt x="5" y="156"/>
                  </a:lnTo>
                  <a:lnTo>
                    <a:pt x="9" y="137"/>
                  </a:lnTo>
                  <a:lnTo>
                    <a:pt x="17" y="119"/>
                  </a:lnTo>
                  <a:lnTo>
                    <a:pt x="25" y="103"/>
                  </a:lnTo>
                  <a:lnTo>
                    <a:pt x="35" y="86"/>
                  </a:lnTo>
                  <a:lnTo>
                    <a:pt x="47" y="71"/>
                  </a:lnTo>
                  <a:lnTo>
                    <a:pt x="60" y="58"/>
                  </a:lnTo>
                  <a:lnTo>
                    <a:pt x="74" y="45"/>
                  </a:lnTo>
                  <a:lnTo>
                    <a:pt x="91" y="33"/>
                  </a:lnTo>
                  <a:lnTo>
                    <a:pt x="107" y="24"/>
                  </a:lnTo>
                  <a:lnTo>
                    <a:pt x="125" y="16"/>
                  </a:lnTo>
                  <a:lnTo>
                    <a:pt x="144" y="10"/>
                  </a:lnTo>
                  <a:lnTo>
                    <a:pt x="164" y="4"/>
                  </a:lnTo>
                  <a:lnTo>
                    <a:pt x="184" y="1"/>
                  </a:lnTo>
                  <a:lnTo>
                    <a:pt x="205" y="0"/>
                  </a:lnTo>
                  <a:lnTo>
                    <a:pt x="226" y="1"/>
                  </a:lnTo>
                  <a:lnTo>
                    <a:pt x="246" y="4"/>
                  </a:lnTo>
                  <a:lnTo>
                    <a:pt x="265" y="10"/>
                  </a:lnTo>
                  <a:lnTo>
                    <a:pt x="284" y="16"/>
                  </a:lnTo>
                  <a:lnTo>
                    <a:pt x="303" y="24"/>
                  </a:lnTo>
                  <a:lnTo>
                    <a:pt x="319" y="33"/>
                  </a:lnTo>
                  <a:lnTo>
                    <a:pt x="335" y="45"/>
                  </a:lnTo>
                  <a:lnTo>
                    <a:pt x="350" y="58"/>
                  </a:lnTo>
                  <a:lnTo>
                    <a:pt x="363" y="71"/>
                  </a:lnTo>
                  <a:lnTo>
                    <a:pt x="375" y="86"/>
                  </a:lnTo>
                  <a:lnTo>
                    <a:pt x="385" y="103"/>
                  </a:lnTo>
                  <a:lnTo>
                    <a:pt x="394" y="119"/>
                  </a:lnTo>
                  <a:lnTo>
                    <a:pt x="401" y="137"/>
                  </a:lnTo>
                  <a:lnTo>
                    <a:pt x="405" y="156"/>
                  </a:lnTo>
                  <a:lnTo>
                    <a:pt x="409" y="175"/>
                  </a:lnTo>
                  <a:lnTo>
                    <a:pt x="410" y="195"/>
                  </a:lnTo>
                  <a:lnTo>
                    <a:pt x="409" y="215"/>
                  </a:lnTo>
                  <a:lnTo>
                    <a:pt x="405" y="234"/>
                  </a:lnTo>
                  <a:lnTo>
                    <a:pt x="401" y="253"/>
                  </a:lnTo>
                  <a:lnTo>
                    <a:pt x="394" y="270"/>
                  </a:lnTo>
                  <a:lnTo>
                    <a:pt x="385" y="288"/>
                  </a:lnTo>
                  <a:lnTo>
                    <a:pt x="375" y="303"/>
                  </a:lnTo>
                  <a:lnTo>
                    <a:pt x="363" y="319"/>
                  </a:lnTo>
                  <a:lnTo>
                    <a:pt x="350" y="333"/>
                  </a:lnTo>
                  <a:lnTo>
                    <a:pt x="335" y="344"/>
                  </a:lnTo>
                  <a:lnTo>
                    <a:pt x="319" y="356"/>
                  </a:lnTo>
                  <a:lnTo>
                    <a:pt x="303" y="366"/>
                  </a:lnTo>
                  <a:lnTo>
                    <a:pt x="284" y="374"/>
                  </a:lnTo>
                  <a:lnTo>
                    <a:pt x="265" y="381"/>
                  </a:lnTo>
                  <a:lnTo>
                    <a:pt x="246" y="386"/>
                  </a:lnTo>
                  <a:lnTo>
                    <a:pt x="226" y="388"/>
                  </a:lnTo>
                  <a:lnTo>
                    <a:pt x="205"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1" name="Freeform 1356">
              <a:extLst>
                <a:ext uri="{FF2B5EF4-FFF2-40B4-BE49-F238E27FC236}">
                  <a16:creationId xmlns:a16="http://schemas.microsoft.com/office/drawing/2014/main" id="{9780BC7C-D3E4-574B-AC2C-2EF3F2FD80D6}"/>
                </a:ext>
              </a:extLst>
            </p:cNvPr>
            <p:cNvSpPr>
              <a:spLocks/>
            </p:cNvSpPr>
            <p:nvPr/>
          </p:nvSpPr>
          <p:spPr bwMode="auto">
            <a:xfrm>
              <a:off x="1329" y="3471"/>
              <a:ext cx="91" cy="157"/>
            </a:xfrm>
            <a:custGeom>
              <a:avLst/>
              <a:gdLst>
                <a:gd name="T0" fmla="*/ 0 w 273"/>
                <a:gd name="T1" fmla="*/ 157 h 471"/>
                <a:gd name="T2" fmla="*/ 91 w 273"/>
                <a:gd name="T3" fmla="*/ 0 h 471"/>
                <a:gd name="T4" fmla="*/ 91 w 273"/>
                <a:gd name="T5" fmla="*/ 0 h 471"/>
                <a:gd name="T6" fmla="*/ 0 w 273"/>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1">
                  <a:moveTo>
                    <a:pt x="0" y="471"/>
                  </a:moveTo>
                  <a:lnTo>
                    <a:pt x="273"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2" name="Freeform 1357">
              <a:extLst>
                <a:ext uri="{FF2B5EF4-FFF2-40B4-BE49-F238E27FC236}">
                  <a16:creationId xmlns:a16="http://schemas.microsoft.com/office/drawing/2014/main" id="{9653673F-3D82-D449-A292-263206D1EC1D}"/>
                </a:ext>
              </a:extLst>
            </p:cNvPr>
            <p:cNvSpPr>
              <a:spLocks/>
            </p:cNvSpPr>
            <p:nvPr/>
          </p:nvSpPr>
          <p:spPr bwMode="auto">
            <a:xfrm>
              <a:off x="1329" y="3471"/>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3" name="Freeform 1358">
              <a:extLst>
                <a:ext uri="{FF2B5EF4-FFF2-40B4-BE49-F238E27FC236}">
                  <a16:creationId xmlns:a16="http://schemas.microsoft.com/office/drawing/2014/main" id="{41F90265-DD40-894A-A0D1-1346C55EF7F1}"/>
                </a:ext>
              </a:extLst>
            </p:cNvPr>
            <p:cNvSpPr>
              <a:spLocks/>
            </p:cNvSpPr>
            <p:nvPr/>
          </p:nvSpPr>
          <p:spPr bwMode="auto">
            <a:xfrm>
              <a:off x="1331" y="3472"/>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4" name="Freeform 1359">
              <a:extLst>
                <a:ext uri="{FF2B5EF4-FFF2-40B4-BE49-F238E27FC236}">
                  <a16:creationId xmlns:a16="http://schemas.microsoft.com/office/drawing/2014/main" id="{FC61DD2D-AFFF-254B-81E7-3051AF1F7026}"/>
                </a:ext>
              </a:extLst>
            </p:cNvPr>
            <p:cNvSpPr>
              <a:spLocks/>
            </p:cNvSpPr>
            <p:nvPr/>
          </p:nvSpPr>
          <p:spPr bwMode="auto">
            <a:xfrm>
              <a:off x="1333" y="347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5" name="Freeform 1360">
              <a:extLst>
                <a:ext uri="{FF2B5EF4-FFF2-40B4-BE49-F238E27FC236}">
                  <a16:creationId xmlns:a16="http://schemas.microsoft.com/office/drawing/2014/main" id="{CEB26B9F-4AD9-E042-96EC-132C1DE75FFA}"/>
                </a:ext>
              </a:extLst>
            </p:cNvPr>
            <p:cNvSpPr>
              <a:spLocks/>
            </p:cNvSpPr>
            <p:nvPr/>
          </p:nvSpPr>
          <p:spPr bwMode="auto">
            <a:xfrm>
              <a:off x="1334" y="3474"/>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6" name="Freeform 1361">
              <a:extLst>
                <a:ext uri="{FF2B5EF4-FFF2-40B4-BE49-F238E27FC236}">
                  <a16:creationId xmlns:a16="http://schemas.microsoft.com/office/drawing/2014/main" id="{AA46C9A4-DF3D-D04F-97B4-130BA0034504}"/>
                </a:ext>
              </a:extLst>
            </p:cNvPr>
            <p:cNvSpPr>
              <a:spLocks/>
            </p:cNvSpPr>
            <p:nvPr/>
          </p:nvSpPr>
          <p:spPr bwMode="auto">
            <a:xfrm>
              <a:off x="1336" y="3475"/>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7" name="Freeform 1362">
              <a:extLst>
                <a:ext uri="{FF2B5EF4-FFF2-40B4-BE49-F238E27FC236}">
                  <a16:creationId xmlns:a16="http://schemas.microsoft.com/office/drawing/2014/main" id="{D3732861-FBA3-7F46-BD60-70B11FA9B308}"/>
                </a:ext>
              </a:extLst>
            </p:cNvPr>
            <p:cNvSpPr>
              <a:spLocks/>
            </p:cNvSpPr>
            <p:nvPr/>
          </p:nvSpPr>
          <p:spPr bwMode="auto">
            <a:xfrm>
              <a:off x="1338" y="347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8" name="Freeform 1363">
              <a:extLst>
                <a:ext uri="{FF2B5EF4-FFF2-40B4-BE49-F238E27FC236}">
                  <a16:creationId xmlns:a16="http://schemas.microsoft.com/office/drawing/2014/main" id="{A2796194-F9F7-9949-BAC0-5DAD19E1586D}"/>
                </a:ext>
              </a:extLst>
            </p:cNvPr>
            <p:cNvSpPr>
              <a:spLocks/>
            </p:cNvSpPr>
            <p:nvPr/>
          </p:nvSpPr>
          <p:spPr bwMode="auto">
            <a:xfrm>
              <a:off x="1339" y="3477"/>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09" name="Freeform 1364">
              <a:extLst>
                <a:ext uri="{FF2B5EF4-FFF2-40B4-BE49-F238E27FC236}">
                  <a16:creationId xmlns:a16="http://schemas.microsoft.com/office/drawing/2014/main" id="{EF61A0E2-F167-B84D-B0B6-6501E979D41B}"/>
                </a:ext>
              </a:extLst>
            </p:cNvPr>
            <p:cNvSpPr>
              <a:spLocks/>
            </p:cNvSpPr>
            <p:nvPr/>
          </p:nvSpPr>
          <p:spPr bwMode="auto">
            <a:xfrm>
              <a:off x="1341" y="347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0" name="Freeform 1365">
              <a:extLst>
                <a:ext uri="{FF2B5EF4-FFF2-40B4-BE49-F238E27FC236}">
                  <a16:creationId xmlns:a16="http://schemas.microsoft.com/office/drawing/2014/main" id="{C3D934F9-6569-8F4A-B7F6-85C9641F7A1D}"/>
                </a:ext>
              </a:extLst>
            </p:cNvPr>
            <p:cNvSpPr>
              <a:spLocks/>
            </p:cNvSpPr>
            <p:nvPr/>
          </p:nvSpPr>
          <p:spPr bwMode="auto">
            <a:xfrm>
              <a:off x="1343" y="3479"/>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1" name="Freeform 1366">
              <a:extLst>
                <a:ext uri="{FF2B5EF4-FFF2-40B4-BE49-F238E27FC236}">
                  <a16:creationId xmlns:a16="http://schemas.microsoft.com/office/drawing/2014/main" id="{80E987DB-F3FB-DB4B-9F00-0BBBF8B4993A}"/>
                </a:ext>
              </a:extLst>
            </p:cNvPr>
            <p:cNvSpPr>
              <a:spLocks/>
            </p:cNvSpPr>
            <p:nvPr/>
          </p:nvSpPr>
          <p:spPr bwMode="auto">
            <a:xfrm>
              <a:off x="1344" y="3479"/>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6" y="474"/>
                  </a:lnTo>
                  <a:lnTo>
                    <a:pt x="0" y="471"/>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2" name="Freeform 1367">
              <a:extLst>
                <a:ext uri="{FF2B5EF4-FFF2-40B4-BE49-F238E27FC236}">
                  <a16:creationId xmlns:a16="http://schemas.microsoft.com/office/drawing/2014/main" id="{14A30BD7-5434-1B49-9F6B-9A9370D90189}"/>
                </a:ext>
              </a:extLst>
            </p:cNvPr>
            <p:cNvSpPr>
              <a:spLocks/>
            </p:cNvSpPr>
            <p:nvPr/>
          </p:nvSpPr>
          <p:spPr bwMode="auto">
            <a:xfrm>
              <a:off x="1346" y="3481"/>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3" name="Freeform 1368">
              <a:extLst>
                <a:ext uri="{FF2B5EF4-FFF2-40B4-BE49-F238E27FC236}">
                  <a16:creationId xmlns:a16="http://schemas.microsoft.com/office/drawing/2014/main" id="{52B28437-EE60-8348-B809-E4CF068706BD}"/>
                </a:ext>
              </a:extLst>
            </p:cNvPr>
            <p:cNvSpPr>
              <a:spLocks/>
            </p:cNvSpPr>
            <p:nvPr/>
          </p:nvSpPr>
          <p:spPr bwMode="auto">
            <a:xfrm>
              <a:off x="1348" y="348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4" name="Freeform 1369">
              <a:extLst>
                <a:ext uri="{FF2B5EF4-FFF2-40B4-BE49-F238E27FC236}">
                  <a16:creationId xmlns:a16="http://schemas.microsoft.com/office/drawing/2014/main" id="{31CD16D3-E6F8-5F48-AC61-015A37138D35}"/>
                </a:ext>
              </a:extLst>
            </p:cNvPr>
            <p:cNvSpPr>
              <a:spLocks/>
            </p:cNvSpPr>
            <p:nvPr/>
          </p:nvSpPr>
          <p:spPr bwMode="auto">
            <a:xfrm>
              <a:off x="1350" y="348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5" name="Freeform 1370">
              <a:extLst>
                <a:ext uri="{FF2B5EF4-FFF2-40B4-BE49-F238E27FC236}">
                  <a16:creationId xmlns:a16="http://schemas.microsoft.com/office/drawing/2014/main" id="{1371DF8C-6C48-CA48-BC97-8C9130E0C36B}"/>
                </a:ext>
              </a:extLst>
            </p:cNvPr>
            <p:cNvSpPr>
              <a:spLocks/>
            </p:cNvSpPr>
            <p:nvPr/>
          </p:nvSpPr>
          <p:spPr bwMode="auto">
            <a:xfrm>
              <a:off x="1351" y="348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6" name="Freeform 1371">
              <a:extLst>
                <a:ext uri="{FF2B5EF4-FFF2-40B4-BE49-F238E27FC236}">
                  <a16:creationId xmlns:a16="http://schemas.microsoft.com/office/drawing/2014/main" id="{293F5AE1-588E-3D45-B3DE-7585E7D91008}"/>
                </a:ext>
              </a:extLst>
            </p:cNvPr>
            <p:cNvSpPr>
              <a:spLocks/>
            </p:cNvSpPr>
            <p:nvPr/>
          </p:nvSpPr>
          <p:spPr bwMode="auto">
            <a:xfrm>
              <a:off x="1353" y="3485"/>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7" name="Freeform 1372">
              <a:extLst>
                <a:ext uri="{FF2B5EF4-FFF2-40B4-BE49-F238E27FC236}">
                  <a16:creationId xmlns:a16="http://schemas.microsoft.com/office/drawing/2014/main" id="{E88639D9-A6D3-D44A-92C3-CEDAA95DBFD1}"/>
                </a:ext>
              </a:extLst>
            </p:cNvPr>
            <p:cNvSpPr>
              <a:spLocks/>
            </p:cNvSpPr>
            <p:nvPr/>
          </p:nvSpPr>
          <p:spPr bwMode="auto">
            <a:xfrm>
              <a:off x="1355" y="348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8" name="Freeform 1373">
              <a:extLst>
                <a:ext uri="{FF2B5EF4-FFF2-40B4-BE49-F238E27FC236}">
                  <a16:creationId xmlns:a16="http://schemas.microsoft.com/office/drawing/2014/main" id="{DAEABF68-D46C-F24C-AB27-7FACF8E37631}"/>
                </a:ext>
              </a:extLst>
            </p:cNvPr>
            <p:cNvSpPr>
              <a:spLocks/>
            </p:cNvSpPr>
            <p:nvPr/>
          </p:nvSpPr>
          <p:spPr bwMode="auto">
            <a:xfrm>
              <a:off x="1357" y="348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19" name="Freeform 1374">
              <a:extLst>
                <a:ext uri="{FF2B5EF4-FFF2-40B4-BE49-F238E27FC236}">
                  <a16:creationId xmlns:a16="http://schemas.microsoft.com/office/drawing/2014/main" id="{37747A49-68B9-9C48-AB39-E23537A2B50A}"/>
                </a:ext>
              </a:extLst>
            </p:cNvPr>
            <p:cNvSpPr>
              <a:spLocks/>
            </p:cNvSpPr>
            <p:nvPr/>
          </p:nvSpPr>
          <p:spPr bwMode="auto">
            <a:xfrm>
              <a:off x="1358" y="348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3"/>
                  </a:lnTo>
                  <a:lnTo>
                    <a:pt x="5" y="474"/>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0" name="Freeform 1375">
              <a:extLst>
                <a:ext uri="{FF2B5EF4-FFF2-40B4-BE49-F238E27FC236}">
                  <a16:creationId xmlns:a16="http://schemas.microsoft.com/office/drawing/2014/main" id="{EC63DE79-9B80-B246-A505-1DDD2CFFB1DC}"/>
                </a:ext>
              </a:extLst>
            </p:cNvPr>
            <p:cNvSpPr>
              <a:spLocks/>
            </p:cNvSpPr>
            <p:nvPr/>
          </p:nvSpPr>
          <p:spPr bwMode="auto">
            <a:xfrm>
              <a:off x="1360" y="348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1" name="Freeform 1376">
              <a:extLst>
                <a:ext uri="{FF2B5EF4-FFF2-40B4-BE49-F238E27FC236}">
                  <a16:creationId xmlns:a16="http://schemas.microsoft.com/office/drawing/2014/main" id="{A74A8B3A-6CF5-474A-9FAE-A81B9CD293CC}"/>
                </a:ext>
              </a:extLst>
            </p:cNvPr>
            <p:cNvSpPr>
              <a:spLocks/>
            </p:cNvSpPr>
            <p:nvPr/>
          </p:nvSpPr>
          <p:spPr bwMode="auto">
            <a:xfrm>
              <a:off x="1362" y="348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2" name="Freeform 1377">
              <a:extLst>
                <a:ext uri="{FF2B5EF4-FFF2-40B4-BE49-F238E27FC236}">
                  <a16:creationId xmlns:a16="http://schemas.microsoft.com/office/drawing/2014/main" id="{E868C771-84E2-9E44-920C-321527FB012A}"/>
                </a:ext>
              </a:extLst>
            </p:cNvPr>
            <p:cNvSpPr>
              <a:spLocks/>
            </p:cNvSpPr>
            <p:nvPr/>
          </p:nvSpPr>
          <p:spPr bwMode="auto">
            <a:xfrm>
              <a:off x="1363" y="349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3" name="Freeform 1378">
              <a:extLst>
                <a:ext uri="{FF2B5EF4-FFF2-40B4-BE49-F238E27FC236}">
                  <a16:creationId xmlns:a16="http://schemas.microsoft.com/office/drawing/2014/main" id="{AA35A1F1-B2A4-3343-8F36-6A4086E09FDE}"/>
                </a:ext>
              </a:extLst>
            </p:cNvPr>
            <p:cNvSpPr>
              <a:spLocks/>
            </p:cNvSpPr>
            <p:nvPr/>
          </p:nvSpPr>
          <p:spPr bwMode="auto">
            <a:xfrm>
              <a:off x="1365" y="3491"/>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4" y="473"/>
                  </a:lnTo>
                  <a:lnTo>
                    <a:pt x="0" y="471"/>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4" name="Freeform 1379">
              <a:extLst>
                <a:ext uri="{FF2B5EF4-FFF2-40B4-BE49-F238E27FC236}">
                  <a16:creationId xmlns:a16="http://schemas.microsoft.com/office/drawing/2014/main" id="{93766A71-E7C9-AF4F-8E07-CA4812E47F15}"/>
                </a:ext>
              </a:extLst>
            </p:cNvPr>
            <p:cNvSpPr>
              <a:spLocks/>
            </p:cNvSpPr>
            <p:nvPr/>
          </p:nvSpPr>
          <p:spPr bwMode="auto">
            <a:xfrm>
              <a:off x="1367" y="349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5" name="Freeform 1380">
              <a:extLst>
                <a:ext uri="{FF2B5EF4-FFF2-40B4-BE49-F238E27FC236}">
                  <a16:creationId xmlns:a16="http://schemas.microsoft.com/office/drawing/2014/main" id="{A9377BA1-5B5F-4A48-A643-A3A435B2AB48}"/>
                </a:ext>
              </a:extLst>
            </p:cNvPr>
            <p:cNvSpPr>
              <a:spLocks/>
            </p:cNvSpPr>
            <p:nvPr/>
          </p:nvSpPr>
          <p:spPr bwMode="auto">
            <a:xfrm>
              <a:off x="1368" y="3493"/>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6" name="Freeform 1381">
              <a:extLst>
                <a:ext uri="{FF2B5EF4-FFF2-40B4-BE49-F238E27FC236}">
                  <a16:creationId xmlns:a16="http://schemas.microsoft.com/office/drawing/2014/main" id="{975C69DF-5844-1A4A-B9E4-7F3C53F38CCC}"/>
                </a:ext>
              </a:extLst>
            </p:cNvPr>
            <p:cNvSpPr>
              <a:spLocks/>
            </p:cNvSpPr>
            <p:nvPr/>
          </p:nvSpPr>
          <p:spPr bwMode="auto">
            <a:xfrm>
              <a:off x="1370" y="349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7" name="Freeform 1382">
              <a:extLst>
                <a:ext uri="{FF2B5EF4-FFF2-40B4-BE49-F238E27FC236}">
                  <a16:creationId xmlns:a16="http://schemas.microsoft.com/office/drawing/2014/main" id="{1B673E23-0B66-8B49-8A24-6A3F1CE252FB}"/>
                </a:ext>
              </a:extLst>
            </p:cNvPr>
            <p:cNvSpPr>
              <a:spLocks/>
            </p:cNvSpPr>
            <p:nvPr/>
          </p:nvSpPr>
          <p:spPr bwMode="auto">
            <a:xfrm>
              <a:off x="1372" y="349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4" y="474"/>
                  </a:lnTo>
                  <a:lnTo>
                    <a:pt x="0" y="472"/>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8" name="Freeform 1383">
              <a:extLst>
                <a:ext uri="{FF2B5EF4-FFF2-40B4-BE49-F238E27FC236}">
                  <a16:creationId xmlns:a16="http://schemas.microsoft.com/office/drawing/2014/main" id="{EEB0C4F6-5D15-6646-BB71-3452D8245E7D}"/>
                </a:ext>
              </a:extLst>
            </p:cNvPr>
            <p:cNvSpPr>
              <a:spLocks/>
            </p:cNvSpPr>
            <p:nvPr/>
          </p:nvSpPr>
          <p:spPr bwMode="auto">
            <a:xfrm>
              <a:off x="1373" y="349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29" name="Freeform 1384">
              <a:extLst>
                <a:ext uri="{FF2B5EF4-FFF2-40B4-BE49-F238E27FC236}">
                  <a16:creationId xmlns:a16="http://schemas.microsoft.com/office/drawing/2014/main" id="{C6333148-3490-E94F-8280-4577C2F35BC7}"/>
                </a:ext>
              </a:extLst>
            </p:cNvPr>
            <p:cNvSpPr>
              <a:spLocks/>
            </p:cNvSpPr>
            <p:nvPr/>
          </p:nvSpPr>
          <p:spPr bwMode="auto">
            <a:xfrm>
              <a:off x="1375" y="349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0" name="Freeform 1385">
              <a:extLst>
                <a:ext uri="{FF2B5EF4-FFF2-40B4-BE49-F238E27FC236}">
                  <a16:creationId xmlns:a16="http://schemas.microsoft.com/office/drawing/2014/main" id="{55130AE6-88E0-0349-BE93-71C421A72786}"/>
                </a:ext>
              </a:extLst>
            </p:cNvPr>
            <p:cNvSpPr>
              <a:spLocks/>
            </p:cNvSpPr>
            <p:nvPr/>
          </p:nvSpPr>
          <p:spPr bwMode="auto">
            <a:xfrm>
              <a:off x="1377" y="349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5" y="474"/>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1" name="Freeform 1386">
              <a:extLst>
                <a:ext uri="{FF2B5EF4-FFF2-40B4-BE49-F238E27FC236}">
                  <a16:creationId xmlns:a16="http://schemas.microsoft.com/office/drawing/2014/main" id="{19EAD784-550E-ED48-911F-DA73AC015F6D}"/>
                </a:ext>
              </a:extLst>
            </p:cNvPr>
            <p:cNvSpPr>
              <a:spLocks/>
            </p:cNvSpPr>
            <p:nvPr/>
          </p:nvSpPr>
          <p:spPr bwMode="auto">
            <a:xfrm>
              <a:off x="1379" y="349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2" name="Freeform 1387">
              <a:extLst>
                <a:ext uri="{FF2B5EF4-FFF2-40B4-BE49-F238E27FC236}">
                  <a16:creationId xmlns:a16="http://schemas.microsoft.com/office/drawing/2014/main" id="{3B5C9495-24D4-5840-A702-F45DCCF6DE71}"/>
                </a:ext>
              </a:extLst>
            </p:cNvPr>
            <p:cNvSpPr>
              <a:spLocks/>
            </p:cNvSpPr>
            <p:nvPr/>
          </p:nvSpPr>
          <p:spPr bwMode="auto">
            <a:xfrm>
              <a:off x="1381" y="350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3" name="Freeform 1388">
              <a:extLst>
                <a:ext uri="{FF2B5EF4-FFF2-40B4-BE49-F238E27FC236}">
                  <a16:creationId xmlns:a16="http://schemas.microsoft.com/office/drawing/2014/main" id="{BE3DC9B8-C7B7-7B42-8557-AB4BAE56BB0E}"/>
                </a:ext>
              </a:extLst>
            </p:cNvPr>
            <p:cNvSpPr>
              <a:spLocks/>
            </p:cNvSpPr>
            <p:nvPr/>
          </p:nvSpPr>
          <p:spPr bwMode="auto">
            <a:xfrm>
              <a:off x="1382" y="3501"/>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4" name="Freeform 1389">
              <a:extLst>
                <a:ext uri="{FF2B5EF4-FFF2-40B4-BE49-F238E27FC236}">
                  <a16:creationId xmlns:a16="http://schemas.microsoft.com/office/drawing/2014/main" id="{EFFA2903-D258-A243-A8E6-555B9480E8C8}"/>
                </a:ext>
              </a:extLst>
            </p:cNvPr>
            <p:cNvSpPr>
              <a:spLocks/>
            </p:cNvSpPr>
            <p:nvPr/>
          </p:nvSpPr>
          <p:spPr bwMode="auto">
            <a:xfrm>
              <a:off x="1384" y="350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5" name="Freeform 1390">
              <a:extLst>
                <a:ext uri="{FF2B5EF4-FFF2-40B4-BE49-F238E27FC236}">
                  <a16:creationId xmlns:a16="http://schemas.microsoft.com/office/drawing/2014/main" id="{194B9289-3E6B-0449-93D8-CDB415F497FE}"/>
                </a:ext>
              </a:extLst>
            </p:cNvPr>
            <p:cNvSpPr>
              <a:spLocks/>
            </p:cNvSpPr>
            <p:nvPr/>
          </p:nvSpPr>
          <p:spPr bwMode="auto">
            <a:xfrm>
              <a:off x="1386" y="350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6" name="Freeform 1391">
              <a:extLst>
                <a:ext uri="{FF2B5EF4-FFF2-40B4-BE49-F238E27FC236}">
                  <a16:creationId xmlns:a16="http://schemas.microsoft.com/office/drawing/2014/main" id="{0FFBA580-F353-3042-8707-5813E8FC6DFC}"/>
                </a:ext>
              </a:extLst>
            </p:cNvPr>
            <p:cNvSpPr>
              <a:spLocks/>
            </p:cNvSpPr>
            <p:nvPr/>
          </p:nvSpPr>
          <p:spPr bwMode="auto">
            <a:xfrm>
              <a:off x="1387" y="3504"/>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7" name="Freeform 1392">
              <a:extLst>
                <a:ext uri="{FF2B5EF4-FFF2-40B4-BE49-F238E27FC236}">
                  <a16:creationId xmlns:a16="http://schemas.microsoft.com/office/drawing/2014/main" id="{8108A738-B745-434B-BE6D-0B206F061D08}"/>
                </a:ext>
              </a:extLst>
            </p:cNvPr>
            <p:cNvSpPr>
              <a:spLocks/>
            </p:cNvSpPr>
            <p:nvPr/>
          </p:nvSpPr>
          <p:spPr bwMode="auto">
            <a:xfrm>
              <a:off x="1389" y="3505"/>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8" name="Freeform 1393">
              <a:extLst>
                <a:ext uri="{FF2B5EF4-FFF2-40B4-BE49-F238E27FC236}">
                  <a16:creationId xmlns:a16="http://schemas.microsoft.com/office/drawing/2014/main" id="{4298E88D-9682-CA4C-9EFB-8191EBA54504}"/>
                </a:ext>
              </a:extLst>
            </p:cNvPr>
            <p:cNvSpPr>
              <a:spLocks/>
            </p:cNvSpPr>
            <p:nvPr/>
          </p:nvSpPr>
          <p:spPr bwMode="auto">
            <a:xfrm>
              <a:off x="1391" y="350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39" name="Freeform 1394">
              <a:extLst>
                <a:ext uri="{FF2B5EF4-FFF2-40B4-BE49-F238E27FC236}">
                  <a16:creationId xmlns:a16="http://schemas.microsoft.com/office/drawing/2014/main" id="{F8F87249-2978-AB42-BDE6-7B91407F9E75}"/>
                </a:ext>
              </a:extLst>
            </p:cNvPr>
            <p:cNvSpPr>
              <a:spLocks/>
            </p:cNvSpPr>
            <p:nvPr/>
          </p:nvSpPr>
          <p:spPr bwMode="auto">
            <a:xfrm>
              <a:off x="1392" y="350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0" name="Freeform 1395">
              <a:extLst>
                <a:ext uri="{FF2B5EF4-FFF2-40B4-BE49-F238E27FC236}">
                  <a16:creationId xmlns:a16="http://schemas.microsoft.com/office/drawing/2014/main" id="{89FF12C5-013F-3741-A87A-77976D611936}"/>
                </a:ext>
              </a:extLst>
            </p:cNvPr>
            <p:cNvSpPr>
              <a:spLocks/>
            </p:cNvSpPr>
            <p:nvPr/>
          </p:nvSpPr>
          <p:spPr bwMode="auto">
            <a:xfrm>
              <a:off x="1394" y="350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1" name="Freeform 1396">
              <a:extLst>
                <a:ext uri="{FF2B5EF4-FFF2-40B4-BE49-F238E27FC236}">
                  <a16:creationId xmlns:a16="http://schemas.microsoft.com/office/drawing/2014/main" id="{FB16F928-0DDA-D14D-8F23-48634C067DED}"/>
                </a:ext>
              </a:extLst>
            </p:cNvPr>
            <p:cNvSpPr>
              <a:spLocks/>
            </p:cNvSpPr>
            <p:nvPr/>
          </p:nvSpPr>
          <p:spPr bwMode="auto">
            <a:xfrm>
              <a:off x="1396" y="3509"/>
              <a:ext cx="92" cy="158"/>
            </a:xfrm>
            <a:custGeom>
              <a:avLst/>
              <a:gdLst>
                <a:gd name="T0" fmla="*/ 0 w 277"/>
                <a:gd name="T1" fmla="*/ 157 h 472"/>
                <a:gd name="T2" fmla="*/ 90 w 277"/>
                <a:gd name="T3" fmla="*/ 0 h 472"/>
                <a:gd name="T4" fmla="*/ 92 w 277"/>
                <a:gd name="T5" fmla="*/ 1 h 472"/>
                <a:gd name="T6" fmla="*/ 1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2" name="Freeform 1397">
              <a:extLst>
                <a:ext uri="{FF2B5EF4-FFF2-40B4-BE49-F238E27FC236}">
                  <a16:creationId xmlns:a16="http://schemas.microsoft.com/office/drawing/2014/main" id="{369DB717-FC5C-1143-8E5B-0B0AD4603D42}"/>
                </a:ext>
              </a:extLst>
            </p:cNvPr>
            <p:cNvSpPr>
              <a:spLocks/>
            </p:cNvSpPr>
            <p:nvPr/>
          </p:nvSpPr>
          <p:spPr bwMode="auto">
            <a:xfrm>
              <a:off x="1397" y="351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3" name="Freeform 1398">
              <a:extLst>
                <a:ext uri="{FF2B5EF4-FFF2-40B4-BE49-F238E27FC236}">
                  <a16:creationId xmlns:a16="http://schemas.microsoft.com/office/drawing/2014/main" id="{8916CB65-761A-C04A-8E0C-53A7D9FCFAF4}"/>
                </a:ext>
              </a:extLst>
            </p:cNvPr>
            <p:cNvSpPr>
              <a:spLocks/>
            </p:cNvSpPr>
            <p:nvPr/>
          </p:nvSpPr>
          <p:spPr bwMode="auto">
            <a:xfrm>
              <a:off x="1399" y="3511"/>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4" name="Freeform 1399">
              <a:extLst>
                <a:ext uri="{FF2B5EF4-FFF2-40B4-BE49-F238E27FC236}">
                  <a16:creationId xmlns:a16="http://schemas.microsoft.com/office/drawing/2014/main" id="{3094D0D1-6502-F742-9FDE-E8C68D290DB2}"/>
                </a:ext>
              </a:extLst>
            </p:cNvPr>
            <p:cNvSpPr>
              <a:spLocks/>
            </p:cNvSpPr>
            <p:nvPr/>
          </p:nvSpPr>
          <p:spPr bwMode="auto">
            <a:xfrm>
              <a:off x="1401" y="35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5" name="Freeform 1400">
              <a:extLst>
                <a:ext uri="{FF2B5EF4-FFF2-40B4-BE49-F238E27FC236}">
                  <a16:creationId xmlns:a16="http://schemas.microsoft.com/office/drawing/2014/main" id="{9FC4CB90-8FD8-AA47-BC18-FA51F81CCCDF}"/>
                </a:ext>
              </a:extLst>
            </p:cNvPr>
            <p:cNvSpPr>
              <a:spLocks/>
            </p:cNvSpPr>
            <p:nvPr/>
          </p:nvSpPr>
          <p:spPr bwMode="auto">
            <a:xfrm>
              <a:off x="1403" y="351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6" name="Freeform 1401">
              <a:extLst>
                <a:ext uri="{FF2B5EF4-FFF2-40B4-BE49-F238E27FC236}">
                  <a16:creationId xmlns:a16="http://schemas.microsoft.com/office/drawing/2014/main" id="{6DF17FEC-6380-3D49-82B8-DBD0B7B8D101}"/>
                </a:ext>
              </a:extLst>
            </p:cNvPr>
            <p:cNvSpPr>
              <a:spLocks/>
            </p:cNvSpPr>
            <p:nvPr/>
          </p:nvSpPr>
          <p:spPr bwMode="auto">
            <a:xfrm>
              <a:off x="1405" y="351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7" name="Freeform 1402">
              <a:extLst>
                <a:ext uri="{FF2B5EF4-FFF2-40B4-BE49-F238E27FC236}">
                  <a16:creationId xmlns:a16="http://schemas.microsoft.com/office/drawing/2014/main" id="{F1E8D0EF-2F1A-A349-AC52-1C002F1E025C}"/>
                </a:ext>
              </a:extLst>
            </p:cNvPr>
            <p:cNvSpPr>
              <a:spLocks/>
            </p:cNvSpPr>
            <p:nvPr/>
          </p:nvSpPr>
          <p:spPr bwMode="auto">
            <a:xfrm>
              <a:off x="1406" y="3515"/>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5"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8" name="Freeform 1403">
              <a:extLst>
                <a:ext uri="{FF2B5EF4-FFF2-40B4-BE49-F238E27FC236}">
                  <a16:creationId xmlns:a16="http://schemas.microsoft.com/office/drawing/2014/main" id="{92A510C1-59B5-5D42-AA19-37BA3D815008}"/>
                </a:ext>
              </a:extLst>
            </p:cNvPr>
            <p:cNvSpPr>
              <a:spLocks/>
            </p:cNvSpPr>
            <p:nvPr/>
          </p:nvSpPr>
          <p:spPr bwMode="auto">
            <a:xfrm>
              <a:off x="1408" y="351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49" name="Freeform 1404">
              <a:extLst>
                <a:ext uri="{FF2B5EF4-FFF2-40B4-BE49-F238E27FC236}">
                  <a16:creationId xmlns:a16="http://schemas.microsoft.com/office/drawing/2014/main" id="{889F54A1-700F-464C-B5EA-B0F68A4D592B}"/>
                </a:ext>
              </a:extLst>
            </p:cNvPr>
            <p:cNvSpPr>
              <a:spLocks/>
            </p:cNvSpPr>
            <p:nvPr/>
          </p:nvSpPr>
          <p:spPr bwMode="auto">
            <a:xfrm>
              <a:off x="1410" y="3517"/>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0" name="Freeform 1405">
              <a:extLst>
                <a:ext uri="{FF2B5EF4-FFF2-40B4-BE49-F238E27FC236}">
                  <a16:creationId xmlns:a16="http://schemas.microsoft.com/office/drawing/2014/main" id="{274670E8-A856-974A-A84A-BBE28DBD3FC0}"/>
                </a:ext>
              </a:extLst>
            </p:cNvPr>
            <p:cNvSpPr>
              <a:spLocks/>
            </p:cNvSpPr>
            <p:nvPr/>
          </p:nvSpPr>
          <p:spPr bwMode="auto">
            <a:xfrm>
              <a:off x="1411" y="3518"/>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4"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1" name="Freeform 1406">
              <a:extLst>
                <a:ext uri="{FF2B5EF4-FFF2-40B4-BE49-F238E27FC236}">
                  <a16:creationId xmlns:a16="http://schemas.microsoft.com/office/drawing/2014/main" id="{CE223F12-A89C-1042-8595-4635BC033D32}"/>
                </a:ext>
              </a:extLst>
            </p:cNvPr>
            <p:cNvSpPr>
              <a:spLocks/>
            </p:cNvSpPr>
            <p:nvPr/>
          </p:nvSpPr>
          <p:spPr bwMode="auto">
            <a:xfrm>
              <a:off x="1413" y="3519"/>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2" name="Freeform 1407">
              <a:extLst>
                <a:ext uri="{FF2B5EF4-FFF2-40B4-BE49-F238E27FC236}">
                  <a16:creationId xmlns:a16="http://schemas.microsoft.com/office/drawing/2014/main" id="{114CEF8A-F087-9C4C-98EF-DA5E81FFAAC6}"/>
                </a:ext>
              </a:extLst>
            </p:cNvPr>
            <p:cNvSpPr>
              <a:spLocks/>
            </p:cNvSpPr>
            <p:nvPr/>
          </p:nvSpPr>
          <p:spPr bwMode="auto">
            <a:xfrm>
              <a:off x="1415" y="352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3" name="Freeform 1408">
              <a:extLst>
                <a:ext uri="{FF2B5EF4-FFF2-40B4-BE49-F238E27FC236}">
                  <a16:creationId xmlns:a16="http://schemas.microsoft.com/office/drawing/2014/main" id="{F37DD7E8-609E-664B-8F35-12F76FC1D0B6}"/>
                </a:ext>
              </a:extLst>
            </p:cNvPr>
            <p:cNvSpPr>
              <a:spLocks/>
            </p:cNvSpPr>
            <p:nvPr/>
          </p:nvSpPr>
          <p:spPr bwMode="auto">
            <a:xfrm>
              <a:off x="1416" y="352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4" name="Freeform 1409">
              <a:extLst>
                <a:ext uri="{FF2B5EF4-FFF2-40B4-BE49-F238E27FC236}">
                  <a16:creationId xmlns:a16="http://schemas.microsoft.com/office/drawing/2014/main" id="{939238B1-0145-E548-95FF-6C3E8A8C243E}"/>
                </a:ext>
              </a:extLst>
            </p:cNvPr>
            <p:cNvSpPr>
              <a:spLocks/>
            </p:cNvSpPr>
            <p:nvPr/>
          </p:nvSpPr>
          <p:spPr bwMode="auto">
            <a:xfrm>
              <a:off x="1418" y="352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5" name="Freeform 1410">
              <a:extLst>
                <a:ext uri="{FF2B5EF4-FFF2-40B4-BE49-F238E27FC236}">
                  <a16:creationId xmlns:a16="http://schemas.microsoft.com/office/drawing/2014/main" id="{2273A27A-0232-0D47-BFF6-7BFF157B4F2B}"/>
                </a:ext>
              </a:extLst>
            </p:cNvPr>
            <p:cNvSpPr>
              <a:spLocks/>
            </p:cNvSpPr>
            <p:nvPr/>
          </p:nvSpPr>
          <p:spPr bwMode="auto">
            <a:xfrm>
              <a:off x="1420" y="352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4" y="474"/>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6" name="Freeform 1411">
              <a:extLst>
                <a:ext uri="{FF2B5EF4-FFF2-40B4-BE49-F238E27FC236}">
                  <a16:creationId xmlns:a16="http://schemas.microsoft.com/office/drawing/2014/main" id="{D305D2F6-698E-9D40-8D34-E72B89BB9F3D}"/>
                </a:ext>
              </a:extLst>
            </p:cNvPr>
            <p:cNvSpPr>
              <a:spLocks/>
            </p:cNvSpPr>
            <p:nvPr/>
          </p:nvSpPr>
          <p:spPr bwMode="auto">
            <a:xfrm>
              <a:off x="1421" y="352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657" name="Freeform 1412">
              <a:extLst>
                <a:ext uri="{FF2B5EF4-FFF2-40B4-BE49-F238E27FC236}">
                  <a16:creationId xmlns:a16="http://schemas.microsoft.com/office/drawing/2014/main" id="{0C5D671D-8062-E740-8288-6581C5483C68}"/>
                </a:ext>
              </a:extLst>
            </p:cNvPr>
            <p:cNvSpPr>
              <a:spLocks/>
            </p:cNvSpPr>
            <p:nvPr/>
          </p:nvSpPr>
          <p:spPr bwMode="auto">
            <a:xfrm>
              <a:off x="1423" y="352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1" name="Group 1614">
            <a:extLst>
              <a:ext uri="{FF2B5EF4-FFF2-40B4-BE49-F238E27FC236}">
                <a16:creationId xmlns:a16="http://schemas.microsoft.com/office/drawing/2014/main" id="{21FE7AA8-8A9B-4C43-8AF4-67257329F577}"/>
              </a:ext>
            </a:extLst>
          </p:cNvPr>
          <p:cNvGrpSpPr>
            <a:grpSpLocks/>
          </p:cNvGrpSpPr>
          <p:nvPr/>
        </p:nvGrpSpPr>
        <p:grpSpPr bwMode="auto">
          <a:xfrm>
            <a:off x="1587500" y="5021263"/>
            <a:ext cx="669925" cy="506412"/>
            <a:chOff x="1386" y="3526"/>
            <a:chExt cx="422" cy="319"/>
          </a:xfrm>
        </p:grpSpPr>
        <p:sp>
          <p:nvSpPr>
            <p:cNvPr id="44258" name="Freeform 1414">
              <a:extLst>
                <a:ext uri="{FF2B5EF4-FFF2-40B4-BE49-F238E27FC236}">
                  <a16:creationId xmlns:a16="http://schemas.microsoft.com/office/drawing/2014/main" id="{5805A71B-5A4D-1946-90C6-865410EF87C1}"/>
                </a:ext>
              </a:extLst>
            </p:cNvPr>
            <p:cNvSpPr>
              <a:spLocks/>
            </p:cNvSpPr>
            <p:nvPr/>
          </p:nvSpPr>
          <p:spPr bwMode="auto">
            <a:xfrm>
              <a:off x="1425" y="352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9" name="Freeform 1415">
              <a:extLst>
                <a:ext uri="{FF2B5EF4-FFF2-40B4-BE49-F238E27FC236}">
                  <a16:creationId xmlns:a16="http://schemas.microsoft.com/office/drawing/2014/main" id="{88F241B4-A16B-5D4F-BCAE-A55160E4EB43}"/>
                </a:ext>
              </a:extLst>
            </p:cNvPr>
            <p:cNvSpPr>
              <a:spLocks/>
            </p:cNvSpPr>
            <p:nvPr/>
          </p:nvSpPr>
          <p:spPr bwMode="auto">
            <a:xfrm>
              <a:off x="1427" y="352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0" name="Freeform 1416">
              <a:extLst>
                <a:ext uri="{FF2B5EF4-FFF2-40B4-BE49-F238E27FC236}">
                  <a16:creationId xmlns:a16="http://schemas.microsoft.com/office/drawing/2014/main" id="{DA507229-FC6F-F24C-B2E0-89CA5BB54267}"/>
                </a:ext>
              </a:extLst>
            </p:cNvPr>
            <p:cNvSpPr>
              <a:spLocks/>
            </p:cNvSpPr>
            <p:nvPr/>
          </p:nvSpPr>
          <p:spPr bwMode="auto">
            <a:xfrm>
              <a:off x="1428" y="3528"/>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2"/>
                  </a:moveTo>
                  <a:lnTo>
                    <a:pt x="272" y="0"/>
                  </a:lnTo>
                  <a:lnTo>
                    <a:pt x="276" y="4"/>
                  </a:lnTo>
                  <a:lnTo>
                    <a:pt x="5" y="474"/>
                  </a:lnTo>
                  <a:lnTo>
                    <a:pt x="0" y="472"/>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1" name="Freeform 1417">
              <a:extLst>
                <a:ext uri="{FF2B5EF4-FFF2-40B4-BE49-F238E27FC236}">
                  <a16:creationId xmlns:a16="http://schemas.microsoft.com/office/drawing/2014/main" id="{FD0115D9-096B-4A44-A725-F18A423DD958}"/>
                </a:ext>
              </a:extLst>
            </p:cNvPr>
            <p:cNvSpPr>
              <a:spLocks/>
            </p:cNvSpPr>
            <p:nvPr/>
          </p:nvSpPr>
          <p:spPr bwMode="auto">
            <a:xfrm>
              <a:off x="1430" y="35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6" y="474"/>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2" name="Freeform 1418">
              <a:extLst>
                <a:ext uri="{FF2B5EF4-FFF2-40B4-BE49-F238E27FC236}">
                  <a16:creationId xmlns:a16="http://schemas.microsoft.com/office/drawing/2014/main" id="{927AC811-62B8-EF4A-82FC-E7557E6F547D}"/>
                </a:ext>
              </a:extLst>
            </p:cNvPr>
            <p:cNvSpPr>
              <a:spLocks/>
            </p:cNvSpPr>
            <p:nvPr/>
          </p:nvSpPr>
          <p:spPr bwMode="auto">
            <a:xfrm>
              <a:off x="1432" y="353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3" name="Freeform 1419">
              <a:extLst>
                <a:ext uri="{FF2B5EF4-FFF2-40B4-BE49-F238E27FC236}">
                  <a16:creationId xmlns:a16="http://schemas.microsoft.com/office/drawing/2014/main" id="{61EA11C7-185B-3D45-AC5F-51BAE868AB48}"/>
                </a:ext>
              </a:extLst>
            </p:cNvPr>
            <p:cNvSpPr>
              <a:spLocks/>
            </p:cNvSpPr>
            <p:nvPr/>
          </p:nvSpPr>
          <p:spPr bwMode="auto">
            <a:xfrm>
              <a:off x="1434" y="353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4" name="Freeform 1420">
              <a:extLst>
                <a:ext uri="{FF2B5EF4-FFF2-40B4-BE49-F238E27FC236}">
                  <a16:creationId xmlns:a16="http://schemas.microsoft.com/office/drawing/2014/main" id="{EF180255-1B76-284B-B687-CE08184A4EBD}"/>
                </a:ext>
              </a:extLst>
            </p:cNvPr>
            <p:cNvSpPr>
              <a:spLocks/>
            </p:cNvSpPr>
            <p:nvPr/>
          </p:nvSpPr>
          <p:spPr bwMode="auto">
            <a:xfrm>
              <a:off x="1435" y="3532"/>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3"/>
                  </a:lnTo>
                  <a:lnTo>
                    <a:pt x="5"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5" name="Freeform 1421">
              <a:extLst>
                <a:ext uri="{FF2B5EF4-FFF2-40B4-BE49-F238E27FC236}">
                  <a16:creationId xmlns:a16="http://schemas.microsoft.com/office/drawing/2014/main" id="{168F8A4C-77EF-4C46-A4F3-D119E2869C0A}"/>
                </a:ext>
              </a:extLst>
            </p:cNvPr>
            <p:cNvSpPr>
              <a:spLocks/>
            </p:cNvSpPr>
            <p:nvPr/>
          </p:nvSpPr>
          <p:spPr bwMode="auto">
            <a:xfrm>
              <a:off x="1437" y="353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6" name="Freeform 1422">
              <a:extLst>
                <a:ext uri="{FF2B5EF4-FFF2-40B4-BE49-F238E27FC236}">
                  <a16:creationId xmlns:a16="http://schemas.microsoft.com/office/drawing/2014/main" id="{5C9EEDC3-3195-CC4A-9EB9-6FBF3769751A}"/>
                </a:ext>
              </a:extLst>
            </p:cNvPr>
            <p:cNvSpPr>
              <a:spLocks/>
            </p:cNvSpPr>
            <p:nvPr/>
          </p:nvSpPr>
          <p:spPr bwMode="auto">
            <a:xfrm>
              <a:off x="1439" y="353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7" name="Freeform 1423">
              <a:extLst>
                <a:ext uri="{FF2B5EF4-FFF2-40B4-BE49-F238E27FC236}">
                  <a16:creationId xmlns:a16="http://schemas.microsoft.com/office/drawing/2014/main" id="{DAC9D036-8A13-E94A-B0E3-6D3FE4993840}"/>
                </a:ext>
              </a:extLst>
            </p:cNvPr>
            <p:cNvSpPr>
              <a:spLocks/>
            </p:cNvSpPr>
            <p:nvPr/>
          </p:nvSpPr>
          <p:spPr bwMode="auto">
            <a:xfrm>
              <a:off x="1440" y="353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8" name="Freeform 1424">
              <a:extLst>
                <a:ext uri="{FF2B5EF4-FFF2-40B4-BE49-F238E27FC236}">
                  <a16:creationId xmlns:a16="http://schemas.microsoft.com/office/drawing/2014/main" id="{8E30CB3B-A6F5-3D4F-A132-7D43F82513B7}"/>
                </a:ext>
              </a:extLst>
            </p:cNvPr>
            <p:cNvSpPr>
              <a:spLocks/>
            </p:cNvSpPr>
            <p:nvPr/>
          </p:nvSpPr>
          <p:spPr bwMode="auto">
            <a:xfrm>
              <a:off x="1442" y="3536"/>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2"/>
                  </a:lnTo>
                  <a:lnTo>
                    <a:pt x="5" y="473"/>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69" name="Freeform 1425">
              <a:extLst>
                <a:ext uri="{FF2B5EF4-FFF2-40B4-BE49-F238E27FC236}">
                  <a16:creationId xmlns:a16="http://schemas.microsoft.com/office/drawing/2014/main" id="{B7B02BB4-E8D6-0743-AF40-3ABE3D9FA2D7}"/>
                </a:ext>
              </a:extLst>
            </p:cNvPr>
            <p:cNvSpPr>
              <a:spLocks/>
            </p:cNvSpPr>
            <p:nvPr/>
          </p:nvSpPr>
          <p:spPr bwMode="auto">
            <a:xfrm>
              <a:off x="1444" y="353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0" name="Freeform 1426">
              <a:extLst>
                <a:ext uri="{FF2B5EF4-FFF2-40B4-BE49-F238E27FC236}">
                  <a16:creationId xmlns:a16="http://schemas.microsoft.com/office/drawing/2014/main" id="{DAAF100C-26CD-7840-8F6B-12D662C87099}"/>
                </a:ext>
              </a:extLst>
            </p:cNvPr>
            <p:cNvSpPr>
              <a:spLocks/>
            </p:cNvSpPr>
            <p:nvPr/>
          </p:nvSpPr>
          <p:spPr bwMode="auto">
            <a:xfrm>
              <a:off x="1445" y="353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1" name="Freeform 1427">
              <a:extLst>
                <a:ext uri="{FF2B5EF4-FFF2-40B4-BE49-F238E27FC236}">
                  <a16:creationId xmlns:a16="http://schemas.microsoft.com/office/drawing/2014/main" id="{6B5AB18D-0BA0-0341-94BD-39956A2BBE23}"/>
                </a:ext>
              </a:extLst>
            </p:cNvPr>
            <p:cNvSpPr>
              <a:spLocks/>
            </p:cNvSpPr>
            <p:nvPr/>
          </p:nvSpPr>
          <p:spPr bwMode="auto">
            <a:xfrm>
              <a:off x="1447" y="3539"/>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2" name="Freeform 1428">
              <a:extLst>
                <a:ext uri="{FF2B5EF4-FFF2-40B4-BE49-F238E27FC236}">
                  <a16:creationId xmlns:a16="http://schemas.microsoft.com/office/drawing/2014/main" id="{C196B03A-C2C7-B04C-8713-082DF0FF9B52}"/>
                </a:ext>
              </a:extLst>
            </p:cNvPr>
            <p:cNvSpPr>
              <a:spLocks/>
            </p:cNvSpPr>
            <p:nvPr/>
          </p:nvSpPr>
          <p:spPr bwMode="auto">
            <a:xfrm>
              <a:off x="1449" y="3540"/>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3" name="Freeform 1429">
              <a:extLst>
                <a:ext uri="{FF2B5EF4-FFF2-40B4-BE49-F238E27FC236}">
                  <a16:creationId xmlns:a16="http://schemas.microsoft.com/office/drawing/2014/main" id="{207A9D5C-D73D-1042-A7DD-44F52959EB70}"/>
                </a:ext>
              </a:extLst>
            </p:cNvPr>
            <p:cNvSpPr>
              <a:spLocks/>
            </p:cNvSpPr>
            <p:nvPr/>
          </p:nvSpPr>
          <p:spPr bwMode="auto">
            <a:xfrm>
              <a:off x="1450" y="3541"/>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4" name="Freeform 1430">
              <a:extLst>
                <a:ext uri="{FF2B5EF4-FFF2-40B4-BE49-F238E27FC236}">
                  <a16:creationId xmlns:a16="http://schemas.microsoft.com/office/drawing/2014/main" id="{8E1FFFC3-06F8-344A-A26D-C5A69364073C}"/>
                </a:ext>
              </a:extLst>
            </p:cNvPr>
            <p:cNvSpPr>
              <a:spLocks/>
            </p:cNvSpPr>
            <p:nvPr/>
          </p:nvSpPr>
          <p:spPr bwMode="auto">
            <a:xfrm>
              <a:off x="1452" y="3542"/>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5" name="Freeform 1431">
              <a:extLst>
                <a:ext uri="{FF2B5EF4-FFF2-40B4-BE49-F238E27FC236}">
                  <a16:creationId xmlns:a16="http://schemas.microsoft.com/office/drawing/2014/main" id="{DA3511D0-E58C-9E43-BB40-BB7F965D7B51}"/>
                </a:ext>
              </a:extLst>
            </p:cNvPr>
            <p:cNvSpPr>
              <a:spLocks/>
            </p:cNvSpPr>
            <p:nvPr/>
          </p:nvSpPr>
          <p:spPr bwMode="auto">
            <a:xfrm>
              <a:off x="1454" y="354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6" name="Freeform 1432">
              <a:extLst>
                <a:ext uri="{FF2B5EF4-FFF2-40B4-BE49-F238E27FC236}">
                  <a16:creationId xmlns:a16="http://schemas.microsoft.com/office/drawing/2014/main" id="{A0B29C4C-F884-884D-BE5C-F16AFFD315FE}"/>
                </a:ext>
              </a:extLst>
            </p:cNvPr>
            <p:cNvSpPr>
              <a:spLocks/>
            </p:cNvSpPr>
            <p:nvPr/>
          </p:nvSpPr>
          <p:spPr bwMode="auto">
            <a:xfrm>
              <a:off x="1456" y="354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7" name="Freeform 1433">
              <a:extLst>
                <a:ext uri="{FF2B5EF4-FFF2-40B4-BE49-F238E27FC236}">
                  <a16:creationId xmlns:a16="http://schemas.microsoft.com/office/drawing/2014/main" id="{CD775F82-4F9E-7943-95DC-360EF7325210}"/>
                </a:ext>
              </a:extLst>
            </p:cNvPr>
            <p:cNvSpPr>
              <a:spLocks/>
            </p:cNvSpPr>
            <p:nvPr/>
          </p:nvSpPr>
          <p:spPr bwMode="auto">
            <a:xfrm>
              <a:off x="1458" y="354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8" name="Freeform 1434">
              <a:extLst>
                <a:ext uri="{FF2B5EF4-FFF2-40B4-BE49-F238E27FC236}">
                  <a16:creationId xmlns:a16="http://schemas.microsoft.com/office/drawing/2014/main" id="{326104C5-D840-C742-9B0B-A7522E862E8E}"/>
                </a:ext>
              </a:extLst>
            </p:cNvPr>
            <p:cNvSpPr>
              <a:spLocks/>
            </p:cNvSpPr>
            <p:nvPr/>
          </p:nvSpPr>
          <p:spPr bwMode="auto">
            <a:xfrm>
              <a:off x="1459" y="3546"/>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79" name="Freeform 1435">
              <a:extLst>
                <a:ext uri="{FF2B5EF4-FFF2-40B4-BE49-F238E27FC236}">
                  <a16:creationId xmlns:a16="http://schemas.microsoft.com/office/drawing/2014/main" id="{E08CE212-4FAE-D349-9765-3936299B03F8}"/>
                </a:ext>
              </a:extLst>
            </p:cNvPr>
            <p:cNvSpPr>
              <a:spLocks/>
            </p:cNvSpPr>
            <p:nvPr/>
          </p:nvSpPr>
          <p:spPr bwMode="auto">
            <a:xfrm>
              <a:off x="1461" y="354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0" name="Freeform 1436">
              <a:extLst>
                <a:ext uri="{FF2B5EF4-FFF2-40B4-BE49-F238E27FC236}">
                  <a16:creationId xmlns:a16="http://schemas.microsoft.com/office/drawing/2014/main" id="{61F71EE6-7FD0-BB4D-BB1E-3E4401B4C866}"/>
                </a:ext>
              </a:extLst>
            </p:cNvPr>
            <p:cNvSpPr>
              <a:spLocks/>
            </p:cNvSpPr>
            <p:nvPr/>
          </p:nvSpPr>
          <p:spPr bwMode="auto">
            <a:xfrm>
              <a:off x="1463" y="3548"/>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1" name="Freeform 1437">
              <a:extLst>
                <a:ext uri="{FF2B5EF4-FFF2-40B4-BE49-F238E27FC236}">
                  <a16:creationId xmlns:a16="http://schemas.microsoft.com/office/drawing/2014/main" id="{D2309F0E-9FBD-344F-A7D6-2164E652A6EA}"/>
                </a:ext>
              </a:extLst>
            </p:cNvPr>
            <p:cNvSpPr>
              <a:spLocks/>
            </p:cNvSpPr>
            <p:nvPr/>
          </p:nvSpPr>
          <p:spPr bwMode="auto">
            <a:xfrm>
              <a:off x="1464" y="3549"/>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2" name="Freeform 1438">
              <a:extLst>
                <a:ext uri="{FF2B5EF4-FFF2-40B4-BE49-F238E27FC236}">
                  <a16:creationId xmlns:a16="http://schemas.microsoft.com/office/drawing/2014/main" id="{C82081AD-5A6A-3941-ABF2-F5C8E3BCE8DC}"/>
                </a:ext>
              </a:extLst>
            </p:cNvPr>
            <p:cNvSpPr>
              <a:spLocks/>
            </p:cNvSpPr>
            <p:nvPr/>
          </p:nvSpPr>
          <p:spPr bwMode="auto">
            <a:xfrm>
              <a:off x="1466" y="3550"/>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3" name="Freeform 1439">
              <a:extLst>
                <a:ext uri="{FF2B5EF4-FFF2-40B4-BE49-F238E27FC236}">
                  <a16:creationId xmlns:a16="http://schemas.microsoft.com/office/drawing/2014/main" id="{D52F5C34-267A-164D-8341-570AFA7829C9}"/>
                </a:ext>
              </a:extLst>
            </p:cNvPr>
            <p:cNvSpPr>
              <a:spLocks/>
            </p:cNvSpPr>
            <p:nvPr/>
          </p:nvSpPr>
          <p:spPr bwMode="auto">
            <a:xfrm>
              <a:off x="1468" y="3551"/>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4" name="Freeform 1440">
              <a:extLst>
                <a:ext uri="{FF2B5EF4-FFF2-40B4-BE49-F238E27FC236}">
                  <a16:creationId xmlns:a16="http://schemas.microsoft.com/office/drawing/2014/main" id="{3D0CF74C-2835-684C-BECD-8789F404E248}"/>
                </a:ext>
              </a:extLst>
            </p:cNvPr>
            <p:cNvSpPr>
              <a:spLocks/>
            </p:cNvSpPr>
            <p:nvPr/>
          </p:nvSpPr>
          <p:spPr bwMode="auto">
            <a:xfrm>
              <a:off x="1469" y="355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5" name="Freeform 1441">
              <a:extLst>
                <a:ext uri="{FF2B5EF4-FFF2-40B4-BE49-F238E27FC236}">
                  <a16:creationId xmlns:a16="http://schemas.microsoft.com/office/drawing/2014/main" id="{72C7C342-008F-1F40-86D4-E73896C5AE85}"/>
                </a:ext>
              </a:extLst>
            </p:cNvPr>
            <p:cNvSpPr>
              <a:spLocks/>
            </p:cNvSpPr>
            <p:nvPr/>
          </p:nvSpPr>
          <p:spPr bwMode="auto">
            <a:xfrm>
              <a:off x="1471" y="3552"/>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6" name="Freeform 1442">
              <a:extLst>
                <a:ext uri="{FF2B5EF4-FFF2-40B4-BE49-F238E27FC236}">
                  <a16:creationId xmlns:a16="http://schemas.microsoft.com/office/drawing/2014/main" id="{7782F792-CDD3-CF45-96DD-52823D8D2108}"/>
                </a:ext>
              </a:extLst>
            </p:cNvPr>
            <p:cNvSpPr>
              <a:spLocks/>
            </p:cNvSpPr>
            <p:nvPr/>
          </p:nvSpPr>
          <p:spPr bwMode="auto">
            <a:xfrm>
              <a:off x="1473" y="355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4" y="474"/>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7" name="Freeform 1443">
              <a:extLst>
                <a:ext uri="{FF2B5EF4-FFF2-40B4-BE49-F238E27FC236}">
                  <a16:creationId xmlns:a16="http://schemas.microsoft.com/office/drawing/2014/main" id="{10297BFD-6F29-E84E-B279-71FAFF8AB157}"/>
                </a:ext>
              </a:extLst>
            </p:cNvPr>
            <p:cNvSpPr>
              <a:spLocks/>
            </p:cNvSpPr>
            <p:nvPr/>
          </p:nvSpPr>
          <p:spPr bwMode="auto">
            <a:xfrm>
              <a:off x="1474" y="3554"/>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3" y="0"/>
                  </a:lnTo>
                  <a:lnTo>
                    <a:pt x="277" y="4"/>
                  </a:lnTo>
                  <a:lnTo>
                    <a:pt x="6" y="474"/>
                  </a:lnTo>
                  <a:lnTo>
                    <a:pt x="0" y="472"/>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8" name="Freeform 1444">
              <a:extLst>
                <a:ext uri="{FF2B5EF4-FFF2-40B4-BE49-F238E27FC236}">
                  <a16:creationId xmlns:a16="http://schemas.microsoft.com/office/drawing/2014/main" id="{1CBBA134-DF0C-D94A-A0A0-508948847B70}"/>
                </a:ext>
              </a:extLst>
            </p:cNvPr>
            <p:cNvSpPr>
              <a:spLocks/>
            </p:cNvSpPr>
            <p:nvPr/>
          </p:nvSpPr>
          <p:spPr bwMode="auto">
            <a:xfrm>
              <a:off x="1476" y="3556"/>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89" name="Freeform 1445">
              <a:extLst>
                <a:ext uri="{FF2B5EF4-FFF2-40B4-BE49-F238E27FC236}">
                  <a16:creationId xmlns:a16="http://schemas.microsoft.com/office/drawing/2014/main" id="{288CAAC7-4389-E04A-AFD5-4BDD361080BD}"/>
                </a:ext>
              </a:extLst>
            </p:cNvPr>
            <p:cNvSpPr>
              <a:spLocks/>
            </p:cNvSpPr>
            <p:nvPr/>
          </p:nvSpPr>
          <p:spPr bwMode="auto">
            <a:xfrm>
              <a:off x="1478" y="35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0" name="Freeform 1446">
              <a:extLst>
                <a:ext uri="{FF2B5EF4-FFF2-40B4-BE49-F238E27FC236}">
                  <a16:creationId xmlns:a16="http://schemas.microsoft.com/office/drawing/2014/main" id="{4D16E26A-CD4A-9141-9FC3-16776AA1C31A}"/>
                </a:ext>
              </a:extLst>
            </p:cNvPr>
            <p:cNvSpPr>
              <a:spLocks/>
            </p:cNvSpPr>
            <p:nvPr/>
          </p:nvSpPr>
          <p:spPr bwMode="auto">
            <a:xfrm>
              <a:off x="1480" y="35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1" name="Freeform 1447">
              <a:extLst>
                <a:ext uri="{FF2B5EF4-FFF2-40B4-BE49-F238E27FC236}">
                  <a16:creationId xmlns:a16="http://schemas.microsoft.com/office/drawing/2014/main" id="{7CD4A02F-4855-3C48-B3BC-C3DB98D9465A}"/>
                </a:ext>
              </a:extLst>
            </p:cNvPr>
            <p:cNvSpPr>
              <a:spLocks/>
            </p:cNvSpPr>
            <p:nvPr/>
          </p:nvSpPr>
          <p:spPr bwMode="auto">
            <a:xfrm>
              <a:off x="1482" y="3558"/>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4" y="474"/>
                  </a:lnTo>
                  <a:lnTo>
                    <a:pt x="0" y="472"/>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2" name="Freeform 1448">
              <a:extLst>
                <a:ext uri="{FF2B5EF4-FFF2-40B4-BE49-F238E27FC236}">
                  <a16:creationId xmlns:a16="http://schemas.microsoft.com/office/drawing/2014/main" id="{10E1B719-431A-8D47-83BE-61110B8B585B}"/>
                </a:ext>
              </a:extLst>
            </p:cNvPr>
            <p:cNvSpPr>
              <a:spLocks/>
            </p:cNvSpPr>
            <p:nvPr/>
          </p:nvSpPr>
          <p:spPr bwMode="auto">
            <a:xfrm>
              <a:off x="1483" y="3560"/>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3" name="Freeform 1449">
              <a:extLst>
                <a:ext uri="{FF2B5EF4-FFF2-40B4-BE49-F238E27FC236}">
                  <a16:creationId xmlns:a16="http://schemas.microsoft.com/office/drawing/2014/main" id="{858ECF27-67E5-ED41-8707-4865703F5FAB}"/>
                </a:ext>
              </a:extLst>
            </p:cNvPr>
            <p:cNvSpPr>
              <a:spLocks/>
            </p:cNvSpPr>
            <p:nvPr/>
          </p:nvSpPr>
          <p:spPr bwMode="auto">
            <a:xfrm>
              <a:off x="1485" y="356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4" name="Freeform 1450">
              <a:extLst>
                <a:ext uri="{FF2B5EF4-FFF2-40B4-BE49-F238E27FC236}">
                  <a16:creationId xmlns:a16="http://schemas.microsoft.com/office/drawing/2014/main" id="{FB2865BA-7311-064D-ACC8-1C242D8C1D52}"/>
                </a:ext>
              </a:extLst>
            </p:cNvPr>
            <p:cNvSpPr>
              <a:spLocks/>
            </p:cNvSpPr>
            <p:nvPr/>
          </p:nvSpPr>
          <p:spPr bwMode="auto">
            <a:xfrm>
              <a:off x="1487" y="356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5" name="Freeform 1451">
              <a:extLst>
                <a:ext uri="{FF2B5EF4-FFF2-40B4-BE49-F238E27FC236}">
                  <a16:creationId xmlns:a16="http://schemas.microsoft.com/office/drawing/2014/main" id="{9AC63B49-98C3-DB4F-9681-82192CA47A6B}"/>
                </a:ext>
              </a:extLst>
            </p:cNvPr>
            <p:cNvSpPr>
              <a:spLocks/>
            </p:cNvSpPr>
            <p:nvPr/>
          </p:nvSpPr>
          <p:spPr bwMode="auto">
            <a:xfrm>
              <a:off x="1386" y="3530"/>
              <a:ext cx="136" cy="130"/>
            </a:xfrm>
            <a:custGeom>
              <a:avLst/>
              <a:gdLst>
                <a:gd name="T0" fmla="*/ 61 w 410"/>
                <a:gd name="T1" fmla="*/ 130 h 389"/>
                <a:gd name="T2" fmla="*/ 48 w 410"/>
                <a:gd name="T3" fmla="*/ 127 h 389"/>
                <a:gd name="T4" fmla="*/ 35 w 410"/>
                <a:gd name="T5" fmla="*/ 122 h 389"/>
                <a:gd name="T6" fmla="*/ 25 w 410"/>
                <a:gd name="T7" fmla="*/ 115 h 389"/>
                <a:gd name="T8" fmla="*/ 16 w 410"/>
                <a:gd name="T9" fmla="*/ 107 h 389"/>
                <a:gd name="T10" fmla="*/ 8 w 410"/>
                <a:gd name="T11" fmla="*/ 96 h 389"/>
                <a:gd name="T12" fmla="*/ 3 w 410"/>
                <a:gd name="T13" fmla="*/ 85 h 389"/>
                <a:gd name="T14" fmla="*/ 0 w 410"/>
                <a:gd name="T15" fmla="*/ 72 h 389"/>
                <a:gd name="T16" fmla="*/ 0 w 410"/>
                <a:gd name="T17" fmla="*/ 58 h 389"/>
                <a:gd name="T18" fmla="*/ 3 w 410"/>
                <a:gd name="T19" fmla="*/ 46 h 389"/>
                <a:gd name="T20" fmla="*/ 8 w 410"/>
                <a:gd name="T21" fmla="*/ 34 h 389"/>
                <a:gd name="T22" fmla="*/ 16 w 410"/>
                <a:gd name="T23" fmla="*/ 24 h 389"/>
                <a:gd name="T24" fmla="*/ 25 w 410"/>
                <a:gd name="T25" fmla="*/ 15 h 389"/>
                <a:gd name="T26" fmla="*/ 35 w 410"/>
                <a:gd name="T27" fmla="*/ 8 h 389"/>
                <a:gd name="T28" fmla="*/ 48 w 410"/>
                <a:gd name="T29" fmla="*/ 3 h 389"/>
                <a:gd name="T30" fmla="*/ 61 w 410"/>
                <a:gd name="T31" fmla="*/ 0 h 389"/>
                <a:gd name="T32" fmla="*/ 75 w 410"/>
                <a:gd name="T33" fmla="*/ 0 h 389"/>
                <a:gd name="T34" fmla="*/ 88 w 410"/>
                <a:gd name="T35" fmla="*/ 3 h 389"/>
                <a:gd name="T36" fmla="*/ 101 w 410"/>
                <a:gd name="T37" fmla="*/ 8 h 389"/>
                <a:gd name="T38" fmla="*/ 111 w 410"/>
                <a:gd name="T39" fmla="*/ 15 h 389"/>
                <a:gd name="T40" fmla="*/ 120 w 410"/>
                <a:gd name="T41" fmla="*/ 24 h 389"/>
                <a:gd name="T42" fmla="*/ 128 w 410"/>
                <a:gd name="T43" fmla="*/ 34 h 389"/>
                <a:gd name="T44" fmla="*/ 133 w 410"/>
                <a:gd name="T45" fmla="*/ 46 h 389"/>
                <a:gd name="T46" fmla="*/ 136 w 410"/>
                <a:gd name="T47" fmla="*/ 58 h 389"/>
                <a:gd name="T48" fmla="*/ 136 w 410"/>
                <a:gd name="T49" fmla="*/ 72 h 389"/>
                <a:gd name="T50" fmla="*/ 133 w 410"/>
                <a:gd name="T51" fmla="*/ 85 h 389"/>
                <a:gd name="T52" fmla="*/ 128 w 410"/>
                <a:gd name="T53" fmla="*/ 96 h 389"/>
                <a:gd name="T54" fmla="*/ 120 w 410"/>
                <a:gd name="T55" fmla="*/ 107 h 389"/>
                <a:gd name="T56" fmla="*/ 111 w 410"/>
                <a:gd name="T57" fmla="*/ 115 h 389"/>
                <a:gd name="T58" fmla="*/ 101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4" y="388"/>
                  </a:lnTo>
                  <a:lnTo>
                    <a:pt x="164" y="386"/>
                  </a:lnTo>
                  <a:lnTo>
                    <a:pt x="144" y="381"/>
                  </a:lnTo>
                  <a:lnTo>
                    <a:pt x="125" y="374"/>
                  </a:lnTo>
                  <a:lnTo>
                    <a:pt x="107" y="366"/>
                  </a:lnTo>
                  <a:lnTo>
                    <a:pt x="91" y="356"/>
                  </a:lnTo>
                  <a:lnTo>
                    <a:pt x="74" y="344"/>
                  </a:lnTo>
                  <a:lnTo>
                    <a:pt x="60" y="333"/>
                  </a:lnTo>
                  <a:lnTo>
                    <a:pt x="47" y="319"/>
                  </a:lnTo>
                  <a:lnTo>
                    <a:pt x="35" y="303"/>
                  </a:lnTo>
                  <a:lnTo>
                    <a:pt x="25" y="288"/>
                  </a:lnTo>
                  <a:lnTo>
                    <a:pt x="17" y="270"/>
                  </a:lnTo>
                  <a:lnTo>
                    <a:pt x="9" y="253"/>
                  </a:lnTo>
                  <a:lnTo>
                    <a:pt x="5" y="234"/>
                  </a:lnTo>
                  <a:lnTo>
                    <a:pt x="1" y="215"/>
                  </a:lnTo>
                  <a:lnTo>
                    <a:pt x="0" y="195"/>
                  </a:lnTo>
                  <a:lnTo>
                    <a:pt x="1" y="175"/>
                  </a:lnTo>
                  <a:lnTo>
                    <a:pt x="5" y="156"/>
                  </a:lnTo>
                  <a:lnTo>
                    <a:pt x="9" y="137"/>
                  </a:lnTo>
                  <a:lnTo>
                    <a:pt x="17" y="119"/>
                  </a:lnTo>
                  <a:lnTo>
                    <a:pt x="25" y="103"/>
                  </a:lnTo>
                  <a:lnTo>
                    <a:pt x="35" y="86"/>
                  </a:lnTo>
                  <a:lnTo>
                    <a:pt x="47" y="71"/>
                  </a:lnTo>
                  <a:lnTo>
                    <a:pt x="60" y="58"/>
                  </a:lnTo>
                  <a:lnTo>
                    <a:pt x="74" y="45"/>
                  </a:lnTo>
                  <a:lnTo>
                    <a:pt x="91" y="33"/>
                  </a:lnTo>
                  <a:lnTo>
                    <a:pt x="107" y="24"/>
                  </a:lnTo>
                  <a:lnTo>
                    <a:pt x="125" y="16"/>
                  </a:lnTo>
                  <a:lnTo>
                    <a:pt x="144" y="10"/>
                  </a:lnTo>
                  <a:lnTo>
                    <a:pt x="164" y="4"/>
                  </a:lnTo>
                  <a:lnTo>
                    <a:pt x="184" y="1"/>
                  </a:lnTo>
                  <a:lnTo>
                    <a:pt x="205" y="0"/>
                  </a:lnTo>
                  <a:lnTo>
                    <a:pt x="226" y="1"/>
                  </a:lnTo>
                  <a:lnTo>
                    <a:pt x="246" y="4"/>
                  </a:lnTo>
                  <a:lnTo>
                    <a:pt x="265" y="10"/>
                  </a:lnTo>
                  <a:lnTo>
                    <a:pt x="284" y="16"/>
                  </a:lnTo>
                  <a:lnTo>
                    <a:pt x="303" y="24"/>
                  </a:lnTo>
                  <a:lnTo>
                    <a:pt x="319" y="33"/>
                  </a:lnTo>
                  <a:lnTo>
                    <a:pt x="335" y="45"/>
                  </a:lnTo>
                  <a:lnTo>
                    <a:pt x="350" y="58"/>
                  </a:lnTo>
                  <a:lnTo>
                    <a:pt x="363" y="71"/>
                  </a:lnTo>
                  <a:lnTo>
                    <a:pt x="375" y="86"/>
                  </a:lnTo>
                  <a:lnTo>
                    <a:pt x="385" y="103"/>
                  </a:lnTo>
                  <a:lnTo>
                    <a:pt x="394" y="119"/>
                  </a:lnTo>
                  <a:lnTo>
                    <a:pt x="401" y="137"/>
                  </a:lnTo>
                  <a:lnTo>
                    <a:pt x="405" y="156"/>
                  </a:lnTo>
                  <a:lnTo>
                    <a:pt x="409" y="175"/>
                  </a:lnTo>
                  <a:lnTo>
                    <a:pt x="410" y="195"/>
                  </a:lnTo>
                  <a:lnTo>
                    <a:pt x="409" y="215"/>
                  </a:lnTo>
                  <a:lnTo>
                    <a:pt x="405" y="234"/>
                  </a:lnTo>
                  <a:lnTo>
                    <a:pt x="401" y="253"/>
                  </a:lnTo>
                  <a:lnTo>
                    <a:pt x="394" y="270"/>
                  </a:lnTo>
                  <a:lnTo>
                    <a:pt x="385" y="288"/>
                  </a:lnTo>
                  <a:lnTo>
                    <a:pt x="375" y="303"/>
                  </a:lnTo>
                  <a:lnTo>
                    <a:pt x="363" y="319"/>
                  </a:lnTo>
                  <a:lnTo>
                    <a:pt x="350" y="333"/>
                  </a:lnTo>
                  <a:lnTo>
                    <a:pt x="335" y="344"/>
                  </a:lnTo>
                  <a:lnTo>
                    <a:pt x="319" y="356"/>
                  </a:lnTo>
                  <a:lnTo>
                    <a:pt x="303" y="366"/>
                  </a:lnTo>
                  <a:lnTo>
                    <a:pt x="284" y="374"/>
                  </a:lnTo>
                  <a:lnTo>
                    <a:pt x="265" y="381"/>
                  </a:lnTo>
                  <a:lnTo>
                    <a:pt x="246" y="386"/>
                  </a:lnTo>
                  <a:lnTo>
                    <a:pt x="226" y="388"/>
                  </a:lnTo>
                  <a:lnTo>
                    <a:pt x="205" y="3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96" name="Freeform 1452">
              <a:extLst>
                <a:ext uri="{FF2B5EF4-FFF2-40B4-BE49-F238E27FC236}">
                  <a16:creationId xmlns:a16="http://schemas.microsoft.com/office/drawing/2014/main" id="{95638D1E-1AA7-0F49-9405-38069D98F8AC}"/>
                </a:ext>
              </a:extLst>
            </p:cNvPr>
            <p:cNvSpPr>
              <a:spLocks/>
            </p:cNvSpPr>
            <p:nvPr/>
          </p:nvSpPr>
          <p:spPr bwMode="auto">
            <a:xfrm>
              <a:off x="1625" y="3666"/>
              <a:ext cx="136" cy="130"/>
            </a:xfrm>
            <a:custGeom>
              <a:avLst/>
              <a:gdLst>
                <a:gd name="T0" fmla="*/ 61 w 410"/>
                <a:gd name="T1" fmla="*/ 130 h 389"/>
                <a:gd name="T2" fmla="*/ 47 w 410"/>
                <a:gd name="T3" fmla="*/ 127 h 389"/>
                <a:gd name="T4" fmla="*/ 35 w 410"/>
                <a:gd name="T5" fmla="*/ 122 h 389"/>
                <a:gd name="T6" fmla="*/ 25 w 410"/>
                <a:gd name="T7" fmla="*/ 115 h 389"/>
                <a:gd name="T8" fmla="*/ 16 w 410"/>
                <a:gd name="T9" fmla="*/ 106 h 389"/>
                <a:gd name="T10" fmla="*/ 8 w 410"/>
                <a:gd name="T11" fmla="*/ 96 h 389"/>
                <a:gd name="T12" fmla="*/ 3 w 410"/>
                <a:gd name="T13" fmla="*/ 84 h 389"/>
                <a:gd name="T14" fmla="*/ 0 w 410"/>
                <a:gd name="T15" fmla="*/ 72 h 389"/>
                <a:gd name="T16" fmla="*/ 0 w 410"/>
                <a:gd name="T17" fmla="*/ 58 h 389"/>
                <a:gd name="T18" fmla="*/ 3 w 410"/>
                <a:gd name="T19" fmla="*/ 46 h 389"/>
                <a:gd name="T20" fmla="*/ 8 w 410"/>
                <a:gd name="T21" fmla="*/ 34 h 389"/>
                <a:gd name="T22" fmla="*/ 16 w 410"/>
                <a:gd name="T23" fmla="*/ 24 h 389"/>
                <a:gd name="T24" fmla="*/ 25 w 410"/>
                <a:gd name="T25" fmla="*/ 15 h 389"/>
                <a:gd name="T26" fmla="*/ 35 w 410"/>
                <a:gd name="T27" fmla="*/ 8 h 389"/>
                <a:gd name="T28" fmla="*/ 47 w 410"/>
                <a:gd name="T29" fmla="*/ 3 h 389"/>
                <a:gd name="T30" fmla="*/ 61 w 410"/>
                <a:gd name="T31" fmla="*/ 0 h 389"/>
                <a:gd name="T32" fmla="*/ 75 w 410"/>
                <a:gd name="T33" fmla="*/ 0 h 389"/>
                <a:gd name="T34" fmla="*/ 88 w 410"/>
                <a:gd name="T35" fmla="*/ 3 h 389"/>
                <a:gd name="T36" fmla="*/ 100 w 410"/>
                <a:gd name="T37" fmla="*/ 8 h 389"/>
                <a:gd name="T38" fmla="*/ 111 w 410"/>
                <a:gd name="T39" fmla="*/ 15 h 389"/>
                <a:gd name="T40" fmla="*/ 120 w 410"/>
                <a:gd name="T41" fmla="*/ 24 h 389"/>
                <a:gd name="T42" fmla="*/ 128 w 410"/>
                <a:gd name="T43" fmla="*/ 34 h 389"/>
                <a:gd name="T44" fmla="*/ 133 w 410"/>
                <a:gd name="T45" fmla="*/ 46 h 389"/>
                <a:gd name="T46" fmla="*/ 135 w 410"/>
                <a:gd name="T47" fmla="*/ 58 h 389"/>
                <a:gd name="T48" fmla="*/ 135 w 410"/>
                <a:gd name="T49" fmla="*/ 72 h 389"/>
                <a:gd name="T50" fmla="*/ 133 w 410"/>
                <a:gd name="T51" fmla="*/ 84 h 389"/>
                <a:gd name="T52" fmla="*/ 128 w 410"/>
                <a:gd name="T53" fmla="*/ 96 h 389"/>
                <a:gd name="T54" fmla="*/ 120 w 410"/>
                <a:gd name="T55" fmla="*/ 106 h 389"/>
                <a:gd name="T56" fmla="*/ 111 w 410"/>
                <a:gd name="T57" fmla="*/ 115 h 389"/>
                <a:gd name="T58" fmla="*/ 100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3" y="388"/>
                  </a:lnTo>
                  <a:lnTo>
                    <a:pt x="163" y="385"/>
                  </a:lnTo>
                  <a:lnTo>
                    <a:pt x="143" y="380"/>
                  </a:lnTo>
                  <a:lnTo>
                    <a:pt x="124" y="374"/>
                  </a:lnTo>
                  <a:lnTo>
                    <a:pt x="107" y="365"/>
                  </a:lnTo>
                  <a:lnTo>
                    <a:pt x="90" y="356"/>
                  </a:lnTo>
                  <a:lnTo>
                    <a:pt x="74" y="344"/>
                  </a:lnTo>
                  <a:lnTo>
                    <a:pt x="60" y="332"/>
                  </a:lnTo>
                  <a:lnTo>
                    <a:pt x="47" y="318"/>
                  </a:lnTo>
                  <a:lnTo>
                    <a:pt x="35" y="303"/>
                  </a:lnTo>
                  <a:lnTo>
                    <a:pt x="24" y="286"/>
                  </a:lnTo>
                  <a:lnTo>
                    <a:pt x="16" y="270"/>
                  </a:lnTo>
                  <a:lnTo>
                    <a:pt x="9" y="252"/>
                  </a:lnTo>
                  <a:lnTo>
                    <a:pt x="4" y="233"/>
                  </a:lnTo>
                  <a:lnTo>
                    <a:pt x="1" y="215"/>
                  </a:lnTo>
                  <a:lnTo>
                    <a:pt x="0" y="195"/>
                  </a:lnTo>
                  <a:lnTo>
                    <a:pt x="1" y="174"/>
                  </a:lnTo>
                  <a:lnTo>
                    <a:pt x="4" y="156"/>
                  </a:lnTo>
                  <a:lnTo>
                    <a:pt x="9" y="137"/>
                  </a:lnTo>
                  <a:lnTo>
                    <a:pt x="16" y="119"/>
                  </a:lnTo>
                  <a:lnTo>
                    <a:pt x="24" y="101"/>
                  </a:lnTo>
                  <a:lnTo>
                    <a:pt x="35" y="86"/>
                  </a:lnTo>
                  <a:lnTo>
                    <a:pt x="47" y="71"/>
                  </a:lnTo>
                  <a:lnTo>
                    <a:pt x="60" y="57"/>
                  </a:lnTo>
                  <a:lnTo>
                    <a:pt x="74" y="45"/>
                  </a:lnTo>
                  <a:lnTo>
                    <a:pt x="90" y="33"/>
                  </a:lnTo>
                  <a:lnTo>
                    <a:pt x="107" y="24"/>
                  </a:lnTo>
                  <a:lnTo>
                    <a:pt x="124" y="15"/>
                  </a:lnTo>
                  <a:lnTo>
                    <a:pt x="143" y="8"/>
                  </a:lnTo>
                  <a:lnTo>
                    <a:pt x="163" y="4"/>
                  </a:lnTo>
                  <a:lnTo>
                    <a:pt x="183" y="1"/>
                  </a:lnTo>
                  <a:lnTo>
                    <a:pt x="205" y="0"/>
                  </a:lnTo>
                  <a:lnTo>
                    <a:pt x="226" y="1"/>
                  </a:lnTo>
                  <a:lnTo>
                    <a:pt x="246" y="4"/>
                  </a:lnTo>
                  <a:lnTo>
                    <a:pt x="265" y="8"/>
                  </a:lnTo>
                  <a:lnTo>
                    <a:pt x="284" y="15"/>
                  </a:lnTo>
                  <a:lnTo>
                    <a:pt x="302" y="24"/>
                  </a:lnTo>
                  <a:lnTo>
                    <a:pt x="319" y="33"/>
                  </a:lnTo>
                  <a:lnTo>
                    <a:pt x="334" y="45"/>
                  </a:lnTo>
                  <a:lnTo>
                    <a:pt x="350" y="57"/>
                  </a:lnTo>
                  <a:lnTo>
                    <a:pt x="362" y="71"/>
                  </a:lnTo>
                  <a:lnTo>
                    <a:pt x="374" y="86"/>
                  </a:lnTo>
                  <a:lnTo>
                    <a:pt x="385" y="101"/>
                  </a:lnTo>
                  <a:lnTo>
                    <a:pt x="393" y="119"/>
                  </a:lnTo>
                  <a:lnTo>
                    <a:pt x="400" y="137"/>
                  </a:lnTo>
                  <a:lnTo>
                    <a:pt x="405" y="156"/>
                  </a:lnTo>
                  <a:lnTo>
                    <a:pt x="408" y="174"/>
                  </a:lnTo>
                  <a:lnTo>
                    <a:pt x="410" y="195"/>
                  </a:lnTo>
                  <a:lnTo>
                    <a:pt x="408" y="215"/>
                  </a:lnTo>
                  <a:lnTo>
                    <a:pt x="405" y="233"/>
                  </a:lnTo>
                  <a:lnTo>
                    <a:pt x="400" y="252"/>
                  </a:lnTo>
                  <a:lnTo>
                    <a:pt x="393" y="270"/>
                  </a:lnTo>
                  <a:lnTo>
                    <a:pt x="385" y="286"/>
                  </a:lnTo>
                  <a:lnTo>
                    <a:pt x="374" y="303"/>
                  </a:lnTo>
                  <a:lnTo>
                    <a:pt x="362" y="318"/>
                  </a:lnTo>
                  <a:lnTo>
                    <a:pt x="350" y="332"/>
                  </a:lnTo>
                  <a:lnTo>
                    <a:pt x="334" y="344"/>
                  </a:lnTo>
                  <a:lnTo>
                    <a:pt x="319" y="356"/>
                  </a:lnTo>
                  <a:lnTo>
                    <a:pt x="302" y="365"/>
                  </a:lnTo>
                  <a:lnTo>
                    <a:pt x="284" y="374"/>
                  </a:lnTo>
                  <a:lnTo>
                    <a:pt x="265" y="380"/>
                  </a:lnTo>
                  <a:lnTo>
                    <a:pt x="246" y="385"/>
                  </a:lnTo>
                  <a:lnTo>
                    <a:pt x="226" y="388"/>
                  </a:lnTo>
                  <a:lnTo>
                    <a:pt x="205"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7" name="Freeform 1453">
              <a:extLst>
                <a:ext uri="{FF2B5EF4-FFF2-40B4-BE49-F238E27FC236}">
                  <a16:creationId xmlns:a16="http://schemas.microsoft.com/office/drawing/2014/main" id="{E2A49A8C-454A-AB47-BBA2-09ADB1C5479E}"/>
                </a:ext>
              </a:extLst>
            </p:cNvPr>
            <p:cNvSpPr>
              <a:spLocks/>
            </p:cNvSpPr>
            <p:nvPr/>
          </p:nvSpPr>
          <p:spPr bwMode="auto">
            <a:xfrm>
              <a:off x="1625" y="3666"/>
              <a:ext cx="136" cy="130"/>
            </a:xfrm>
            <a:custGeom>
              <a:avLst/>
              <a:gdLst>
                <a:gd name="T0" fmla="*/ 61 w 410"/>
                <a:gd name="T1" fmla="*/ 130 h 389"/>
                <a:gd name="T2" fmla="*/ 47 w 410"/>
                <a:gd name="T3" fmla="*/ 127 h 389"/>
                <a:gd name="T4" fmla="*/ 35 w 410"/>
                <a:gd name="T5" fmla="*/ 122 h 389"/>
                <a:gd name="T6" fmla="*/ 25 w 410"/>
                <a:gd name="T7" fmla="*/ 115 h 389"/>
                <a:gd name="T8" fmla="*/ 16 w 410"/>
                <a:gd name="T9" fmla="*/ 106 h 389"/>
                <a:gd name="T10" fmla="*/ 8 w 410"/>
                <a:gd name="T11" fmla="*/ 96 h 389"/>
                <a:gd name="T12" fmla="*/ 3 w 410"/>
                <a:gd name="T13" fmla="*/ 84 h 389"/>
                <a:gd name="T14" fmla="*/ 0 w 410"/>
                <a:gd name="T15" fmla="*/ 72 h 389"/>
                <a:gd name="T16" fmla="*/ 0 w 410"/>
                <a:gd name="T17" fmla="*/ 58 h 389"/>
                <a:gd name="T18" fmla="*/ 3 w 410"/>
                <a:gd name="T19" fmla="*/ 46 h 389"/>
                <a:gd name="T20" fmla="*/ 8 w 410"/>
                <a:gd name="T21" fmla="*/ 34 h 389"/>
                <a:gd name="T22" fmla="*/ 16 w 410"/>
                <a:gd name="T23" fmla="*/ 24 h 389"/>
                <a:gd name="T24" fmla="*/ 25 w 410"/>
                <a:gd name="T25" fmla="*/ 15 h 389"/>
                <a:gd name="T26" fmla="*/ 35 w 410"/>
                <a:gd name="T27" fmla="*/ 8 h 389"/>
                <a:gd name="T28" fmla="*/ 47 w 410"/>
                <a:gd name="T29" fmla="*/ 3 h 389"/>
                <a:gd name="T30" fmla="*/ 61 w 410"/>
                <a:gd name="T31" fmla="*/ 0 h 389"/>
                <a:gd name="T32" fmla="*/ 75 w 410"/>
                <a:gd name="T33" fmla="*/ 0 h 389"/>
                <a:gd name="T34" fmla="*/ 88 w 410"/>
                <a:gd name="T35" fmla="*/ 3 h 389"/>
                <a:gd name="T36" fmla="*/ 100 w 410"/>
                <a:gd name="T37" fmla="*/ 8 h 389"/>
                <a:gd name="T38" fmla="*/ 111 w 410"/>
                <a:gd name="T39" fmla="*/ 15 h 389"/>
                <a:gd name="T40" fmla="*/ 120 w 410"/>
                <a:gd name="T41" fmla="*/ 24 h 389"/>
                <a:gd name="T42" fmla="*/ 128 w 410"/>
                <a:gd name="T43" fmla="*/ 34 h 389"/>
                <a:gd name="T44" fmla="*/ 133 w 410"/>
                <a:gd name="T45" fmla="*/ 46 h 389"/>
                <a:gd name="T46" fmla="*/ 135 w 410"/>
                <a:gd name="T47" fmla="*/ 58 h 389"/>
                <a:gd name="T48" fmla="*/ 135 w 410"/>
                <a:gd name="T49" fmla="*/ 72 h 389"/>
                <a:gd name="T50" fmla="*/ 133 w 410"/>
                <a:gd name="T51" fmla="*/ 84 h 389"/>
                <a:gd name="T52" fmla="*/ 128 w 410"/>
                <a:gd name="T53" fmla="*/ 96 h 389"/>
                <a:gd name="T54" fmla="*/ 120 w 410"/>
                <a:gd name="T55" fmla="*/ 106 h 389"/>
                <a:gd name="T56" fmla="*/ 111 w 410"/>
                <a:gd name="T57" fmla="*/ 115 h 389"/>
                <a:gd name="T58" fmla="*/ 100 w 410"/>
                <a:gd name="T59" fmla="*/ 122 h 389"/>
                <a:gd name="T60" fmla="*/ 88 w 410"/>
                <a:gd name="T61" fmla="*/ 127 h 389"/>
                <a:gd name="T62" fmla="*/ 75 w 410"/>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9">
                  <a:moveTo>
                    <a:pt x="205" y="389"/>
                  </a:moveTo>
                  <a:lnTo>
                    <a:pt x="183" y="388"/>
                  </a:lnTo>
                  <a:lnTo>
                    <a:pt x="163" y="385"/>
                  </a:lnTo>
                  <a:lnTo>
                    <a:pt x="143" y="380"/>
                  </a:lnTo>
                  <a:lnTo>
                    <a:pt x="124" y="374"/>
                  </a:lnTo>
                  <a:lnTo>
                    <a:pt x="107" y="365"/>
                  </a:lnTo>
                  <a:lnTo>
                    <a:pt x="90" y="356"/>
                  </a:lnTo>
                  <a:lnTo>
                    <a:pt x="74" y="344"/>
                  </a:lnTo>
                  <a:lnTo>
                    <a:pt x="60" y="332"/>
                  </a:lnTo>
                  <a:lnTo>
                    <a:pt x="47" y="318"/>
                  </a:lnTo>
                  <a:lnTo>
                    <a:pt x="35" y="303"/>
                  </a:lnTo>
                  <a:lnTo>
                    <a:pt x="24" y="286"/>
                  </a:lnTo>
                  <a:lnTo>
                    <a:pt x="16" y="270"/>
                  </a:lnTo>
                  <a:lnTo>
                    <a:pt x="9" y="252"/>
                  </a:lnTo>
                  <a:lnTo>
                    <a:pt x="4" y="233"/>
                  </a:lnTo>
                  <a:lnTo>
                    <a:pt x="1" y="215"/>
                  </a:lnTo>
                  <a:lnTo>
                    <a:pt x="0" y="195"/>
                  </a:lnTo>
                  <a:lnTo>
                    <a:pt x="1" y="174"/>
                  </a:lnTo>
                  <a:lnTo>
                    <a:pt x="4" y="156"/>
                  </a:lnTo>
                  <a:lnTo>
                    <a:pt x="9" y="137"/>
                  </a:lnTo>
                  <a:lnTo>
                    <a:pt x="16" y="119"/>
                  </a:lnTo>
                  <a:lnTo>
                    <a:pt x="24" y="101"/>
                  </a:lnTo>
                  <a:lnTo>
                    <a:pt x="35" y="86"/>
                  </a:lnTo>
                  <a:lnTo>
                    <a:pt x="47" y="71"/>
                  </a:lnTo>
                  <a:lnTo>
                    <a:pt x="60" y="57"/>
                  </a:lnTo>
                  <a:lnTo>
                    <a:pt x="74" y="45"/>
                  </a:lnTo>
                  <a:lnTo>
                    <a:pt x="90" y="33"/>
                  </a:lnTo>
                  <a:lnTo>
                    <a:pt x="107" y="24"/>
                  </a:lnTo>
                  <a:lnTo>
                    <a:pt x="124" y="15"/>
                  </a:lnTo>
                  <a:lnTo>
                    <a:pt x="143" y="8"/>
                  </a:lnTo>
                  <a:lnTo>
                    <a:pt x="163" y="4"/>
                  </a:lnTo>
                  <a:lnTo>
                    <a:pt x="183" y="1"/>
                  </a:lnTo>
                  <a:lnTo>
                    <a:pt x="205" y="0"/>
                  </a:lnTo>
                  <a:lnTo>
                    <a:pt x="226" y="1"/>
                  </a:lnTo>
                  <a:lnTo>
                    <a:pt x="246" y="4"/>
                  </a:lnTo>
                  <a:lnTo>
                    <a:pt x="265" y="8"/>
                  </a:lnTo>
                  <a:lnTo>
                    <a:pt x="284" y="15"/>
                  </a:lnTo>
                  <a:lnTo>
                    <a:pt x="302" y="24"/>
                  </a:lnTo>
                  <a:lnTo>
                    <a:pt x="319" y="33"/>
                  </a:lnTo>
                  <a:lnTo>
                    <a:pt x="334" y="45"/>
                  </a:lnTo>
                  <a:lnTo>
                    <a:pt x="350" y="57"/>
                  </a:lnTo>
                  <a:lnTo>
                    <a:pt x="362" y="71"/>
                  </a:lnTo>
                  <a:lnTo>
                    <a:pt x="374" y="86"/>
                  </a:lnTo>
                  <a:lnTo>
                    <a:pt x="385" y="101"/>
                  </a:lnTo>
                  <a:lnTo>
                    <a:pt x="393" y="119"/>
                  </a:lnTo>
                  <a:lnTo>
                    <a:pt x="400" y="137"/>
                  </a:lnTo>
                  <a:lnTo>
                    <a:pt x="405" y="156"/>
                  </a:lnTo>
                  <a:lnTo>
                    <a:pt x="408" y="174"/>
                  </a:lnTo>
                  <a:lnTo>
                    <a:pt x="410" y="195"/>
                  </a:lnTo>
                  <a:lnTo>
                    <a:pt x="408" y="215"/>
                  </a:lnTo>
                  <a:lnTo>
                    <a:pt x="405" y="233"/>
                  </a:lnTo>
                  <a:lnTo>
                    <a:pt x="400" y="252"/>
                  </a:lnTo>
                  <a:lnTo>
                    <a:pt x="393" y="270"/>
                  </a:lnTo>
                  <a:lnTo>
                    <a:pt x="385" y="286"/>
                  </a:lnTo>
                  <a:lnTo>
                    <a:pt x="374" y="303"/>
                  </a:lnTo>
                  <a:lnTo>
                    <a:pt x="362" y="318"/>
                  </a:lnTo>
                  <a:lnTo>
                    <a:pt x="350" y="332"/>
                  </a:lnTo>
                  <a:lnTo>
                    <a:pt x="334" y="344"/>
                  </a:lnTo>
                  <a:lnTo>
                    <a:pt x="319" y="356"/>
                  </a:lnTo>
                  <a:lnTo>
                    <a:pt x="302" y="365"/>
                  </a:lnTo>
                  <a:lnTo>
                    <a:pt x="284" y="374"/>
                  </a:lnTo>
                  <a:lnTo>
                    <a:pt x="265" y="380"/>
                  </a:lnTo>
                  <a:lnTo>
                    <a:pt x="246" y="385"/>
                  </a:lnTo>
                  <a:lnTo>
                    <a:pt x="226" y="388"/>
                  </a:lnTo>
                  <a:lnTo>
                    <a:pt x="205"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298" name="Freeform 1454">
              <a:extLst>
                <a:ext uri="{FF2B5EF4-FFF2-40B4-BE49-F238E27FC236}">
                  <a16:creationId xmlns:a16="http://schemas.microsoft.com/office/drawing/2014/main" id="{EADE08B8-3BA4-8C4B-96ED-107A0D1842B8}"/>
                </a:ext>
              </a:extLst>
            </p:cNvPr>
            <p:cNvSpPr>
              <a:spLocks/>
            </p:cNvSpPr>
            <p:nvPr/>
          </p:nvSpPr>
          <p:spPr bwMode="auto">
            <a:xfrm>
              <a:off x="1558" y="3596"/>
              <a:ext cx="91" cy="158"/>
            </a:xfrm>
            <a:custGeom>
              <a:avLst/>
              <a:gdLst>
                <a:gd name="T0" fmla="*/ 0 w 273"/>
                <a:gd name="T1" fmla="*/ 158 h 472"/>
                <a:gd name="T2" fmla="*/ 91 w 273"/>
                <a:gd name="T3" fmla="*/ 0 h 472"/>
                <a:gd name="T4" fmla="*/ 91 w 273"/>
                <a:gd name="T5" fmla="*/ 0 h 472"/>
                <a:gd name="T6" fmla="*/ 0 w 273"/>
                <a:gd name="T7" fmla="*/ 158 h 4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2">
                  <a:moveTo>
                    <a:pt x="0" y="472"/>
                  </a:moveTo>
                  <a:lnTo>
                    <a:pt x="273" y="0"/>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99" name="Freeform 1455">
              <a:extLst>
                <a:ext uri="{FF2B5EF4-FFF2-40B4-BE49-F238E27FC236}">
                  <a16:creationId xmlns:a16="http://schemas.microsoft.com/office/drawing/2014/main" id="{BC0DB8B3-CAB2-4242-BD79-4374A02A8437}"/>
                </a:ext>
              </a:extLst>
            </p:cNvPr>
            <p:cNvSpPr>
              <a:spLocks/>
            </p:cNvSpPr>
            <p:nvPr/>
          </p:nvSpPr>
          <p:spPr bwMode="auto">
            <a:xfrm>
              <a:off x="1558" y="3596"/>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3" y="0"/>
                  </a:lnTo>
                  <a:lnTo>
                    <a:pt x="277" y="4"/>
                  </a:lnTo>
                  <a:lnTo>
                    <a:pt x="6" y="474"/>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0" name="Freeform 1456">
              <a:extLst>
                <a:ext uri="{FF2B5EF4-FFF2-40B4-BE49-F238E27FC236}">
                  <a16:creationId xmlns:a16="http://schemas.microsoft.com/office/drawing/2014/main" id="{B735171F-236B-5049-8019-1430347C03AB}"/>
                </a:ext>
              </a:extLst>
            </p:cNvPr>
            <p:cNvSpPr>
              <a:spLocks/>
            </p:cNvSpPr>
            <p:nvPr/>
          </p:nvSpPr>
          <p:spPr bwMode="auto">
            <a:xfrm>
              <a:off x="1560" y="359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1" name="Freeform 1457">
              <a:extLst>
                <a:ext uri="{FF2B5EF4-FFF2-40B4-BE49-F238E27FC236}">
                  <a16:creationId xmlns:a16="http://schemas.microsoft.com/office/drawing/2014/main" id="{135872B6-84F8-FD45-B1D6-F103AAEE91E2}"/>
                </a:ext>
              </a:extLst>
            </p:cNvPr>
            <p:cNvSpPr>
              <a:spLocks/>
            </p:cNvSpPr>
            <p:nvPr/>
          </p:nvSpPr>
          <p:spPr bwMode="auto">
            <a:xfrm>
              <a:off x="1562" y="359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2" name="Freeform 1458">
              <a:extLst>
                <a:ext uri="{FF2B5EF4-FFF2-40B4-BE49-F238E27FC236}">
                  <a16:creationId xmlns:a16="http://schemas.microsoft.com/office/drawing/2014/main" id="{6175E0CB-0B16-E14F-8B90-0F3DCC5465A2}"/>
                </a:ext>
              </a:extLst>
            </p:cNvPr>
            <p:cNvSpPr>
              <a:spLocks/>
            </p:cNvSpPr>
            <p:nvPr/>
          </p:nvSpPr>
          <p:spPr bwMode="auto">
            <a:xfrm>
              <a:off x="1563" y="360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3" name="Freeform 1459">
              <a:extLst>
                <a:ext uri="{FF2B5EF4-FFF2-40B4-BE49-F238E27FC236}">
                  <a16:creationId xmlns:a16="http://schemas.microsoft.com/office/drawing/2014/main" id="{0CD7351A-CDAD-FA40-B678-075044A287A1}"/>
                </a:ext>
              </a:extLst>
            </p:cNvPr>
            <p:cNvSpPr>
              <a:spLocks/>
            </p:cNvSpPr>
            <p:nvPr/>
          </p:nvSpPr>
          <p:spPr bwMode="auto">
            <a:xfrm>
              <a:off x="1565" y="3600"/>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2"/>
                  </a:moveTo>
                  <a:lnTo>
                    <a:pt x="271" y="0"/>
                  </a:lnTo>
                  <a:lnTo>
                    <a:pt x="275" y="4"/>
                  </a:lnTo>
                  <a:lnTo>
                    <a:pt x="4" y="474"/>
                  </a:lnTo>
                  <a:lnTo>
                    <a:pt x="0" y="472"/>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4" name="Freeform 1460">
              <a:extLst>
                <a:ext uri="{FF2B5EF4-FFF2-40B4-BE49-F238E27FC236}">
                  <a16:creationId xmlns:a16="http://schemas.microsoft.com/office/drawing/2014/main" id="{D2EBF005-8FCC-C647-9924-778CDAE2DB35}"/>
                </a:ext>
              </a:extLst>
            </p:cNvPr>
            <p:cNvSpPr>
              <a:spLocks/>
            </p:cNvSpPr>
            <p:nvPr/>
          </p:nvSpPr>
          <p:spPr bwMode="auto">
            <a:xfrm>
              <a:off x="1567" y="360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5" name="Freeform 1461">
              <a:extLst>
                <a:ext uri="{FF2B5EF4-FFF2-40B4-BE49-F238E27FC236}">
                  <a16:creationId xmlns:a16="http://schemas.microsoft.com/office/drawing/2014/main" id="{D37D1F1C-95A4-8B49-BA81-D6CCF1EE2484}"/>
                </a:ext>
              </a:extLst>
            </p:cNvPr>
            <p:cNvSpPr>
              <a:spLocks/>
            </p:cNvSpPr>
            <p:nvPr/>
          </p:nvSpPr>
          <p:spPr bwMode="auto">
            <a:xfrm>
              <a:off x="1568" y="3602"/>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6" name="Freeform 1462">
              <a:extLst>
                <a:ext uri="{FF2B5EF4-FFF2-40B4-BE49-F238E27FC236}">
                  <a16:creationId xmlns:a16="http://schemas.microsoft.com/office/drawing/2014/main" id="{6AB03312-5856-BF42-9D11-8D90E396BE60}"/>
                </a:ext>
              </a:extLst>
            </p:cNvPr>
            <p:cNvSpPr>
              <a:spLocks/>
            </p:cNvSpPr>
            <p:nvPr/>
          </p:nvSpPr>
          <p:spPr bwMode="auto">
            <a:xfrm>
              <a:off x="1570" y="3604"/>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7" name="Freeform 1463">
              <a:extLst>
                <a:ext uri="{FF2B5EF4-FFF2-40B4-BE49-F238E27FC236}">
                  <a16:creationId xmlns:a16="http://schemas.microsoft.com/office/drawing/2014/main" id="{3D5310D9-0C4B-2E48-9223-B712002A7B45}"/>
                </a:ext>
              </a:extLst>
            </p:cNvPr>
            <p:cNvSpPr>
              <a:spLocks/>
            </p:cNvSpPr>
            <p:nvPr/>
          </p:nvSpPr>
          <p:spPr bwMode="auto">
            <a:xfrm>
              <a:off x="1572" y="360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8" name="Freeform 1464">
              <a:extLst>
                <a:ext uri="{FF2B5EF4-FFF2-40B4-BE49-F238E27FC236}">
                  <a16:creationId xmlns:a16="http://schemas.microsoft.com/office/drawing/2014/main" id="{BF51C953-EF5E-754D-AB3D-5059C490DDDB}"/>
                </a:ext>
              </a:extLst>
            </p:cNvPr>
            <p:cNvSpPr>
              <a:spLocks/>
            </p:cNvSpPr>
            <p:nvPr/>
          </p:nvSpPr>
          <p:spPr bwMode="auto">
            <a:xfrm>
              <a:off x="1573" y="3606"/>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09" name="Freeform 1465">
              <a:extLst>
                <a:ext uri="{FF2B5EF4-FFF2-40B4-BE49-F238E27FC236}">
                  <a16:creationId xmlns:a16="http://schemas.microsoft.com/office/drawing/2014/main" id="{AA686E54-8A86-1F44-84C1-9F6D4F512EBC}"/>
                </a:ext>
              </a:extLst>
            </p:cNvPr>
            <p:cNvSpPr>
              <a:spLocks/>
            </p:cNvSpPr>
            <p:nvPr/>
          </p:nvSpPr>
          <p:spPr bwMode="auto">
            <a:xfrm>
              <a:off x="1575" y="3607"/>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0" name="Freeform 1466">
              <a:extLst>
                <a:ext uri="{FF2B5EF4-FFF2-40B4-BE49-F238E27FC236}">
                  <a16:creationId xmlns:a16="http://schemas.microsoft.com/office/drawing/2014/main" id="{8F995112-F337-274D-BA4A-CB9B372EEB56}"/>
                </a:ext>
              </a:extLst>
            </p:cNvPr>
            <p:cNvSpPr>
              <a:spLocks/>
            </p:cNvSpPr>
            <p:nvPr/>
          </p:nvSpPr>
          <p:spPr bwMode="auto">
            <a:xfrm>
              <a:off x="1577" y="360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1" name="Freeform 1467">
              <a:extLst>
                <a:ext uri="{FF2B5EF4-FFF2-40B4-BE49-F238E27FC236}">
                  <a16:creationId xmlns:a16="http://schemas.microsoft.com/office/drawing/2014/main" id="{E1F10EFE-4F4B-7B46-9C5B-6835E2641630}"/>
                </a:ext>
              </a:extLst>
            </p:cNvPr>
            <p:cNvSpPr>
              <a:spLocks/>
            </p:cNvSpPr>
            <p:nvPr/>
          </p:nvSpPr>
          <p:spPr bwMode="auto">
            <a:xfrm>
              <a:off x="1579" y="360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2" name="Freeform 1468">
              <a:extLst>
                <a:ext uri="{FF2B5EF4-FFF2-40B4-BE49-F238E27FC236}">
                  <a16:creationId xmlns:a16="http://schemas.microsoft.com/office/drawing/2014/main" id="{E1476FA6-96B4-A14B-9BF1-EF9282F2EFD7}"/>
                </a:ext>
              </a:extLst>
            </p:cNvPr>
            <p:cNvSpPr>
              <a:spLocks/>
            </p:cNvSpPr>
            <p:nvPr/>
          </p:nvSpPr>
          <p:spPr bwMode="auto">
            <a:xfrm>
              <a:off x="1581" y="3609"/>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4" y="474"/>
                  </a:lnTo>
                  <a:lnTo>
                    <a:pt x="0" y="471"/>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3" name="Freeform 1469">
              <a:extLst>
                <a:ext uri="{FF2B5EF4-FFF2-40B4-BE49-F238E27FC236}">
                  <a16:creationId xmlns:a16="http://schemas.microsoft.com/office/drawing/2014/main" id="{A1CFD901-B7E3-194A-B9FD-C42059DB86C5}"/>
                </a:ext>
              </a:extLst>
            </p:cNvPr>
            <p:cNvSpPr>
              <a:spLocks/>
            </p:cNvSpPr>
            <p:nvPr/>
          </p:nvSpPr>
          <p:spPr bwMode="auto">
            <a:xfrm>
              <a:off x="1582" y="3611"/>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4" name="Freeform 1470">
              <a:extLst>
                <a:ext uri="{FF2B5EF4-FFF2-40B4-BE49-F238E27FC236}">
                  <a16:creationId xmlns:a16="http://schemas.microsoft.com/office/drawing/2014/main" id="{A66CDE64-0178-754D-9070-5CF0E2F46EFB}"/>
                </a:ext>
              </a:extLst>
            </p:cNvPr>
            <p:cNvSpPr>
              <a:spLocks/>
            </p:cNvSpPr>
            <p:nvPr/>
          </p:nvSpPr>
          <p:spPr bwMode="auto">
            <a:xfrm>
              <a:off x="1584" y="361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5" name="Freeform 1471">
              <a:extLst>
                <a:ext uri="{FF2B5EF4-FFF2-40B4-BE49-F238E27FC236}">
                  <a16:creationId xmlns:a16="http://schemas.microsoft.com/office/drawing/2014/main" id="{F131BDAE-B339-B442-AC7B-187D8A0D203E}"/>
                </a:ext>
              </a:extLst>
            </p:cNvPr>
            <p:cNvSpPr>
              <a:spLocks/>
            </p:cNvSpPr>
            <p:nvPr/>
          </p:nvSpPr>
          <p:spPr bwMode="auto">
            <a:xfrm>
              <a:off x="1586" y="361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6" name="Freeform 1472">
              <a:extLst>
                <a:ext uri="{FF2B5EF4-FFF2-40B4-BE49-F238E27FC236}">
                  <a16:creationId xmlns:a16="http://schemas.microsoft.com/office/drawing/2014/main" id="{DE3E196C-7119-3743-AB81-8BEBBAD61C24}"/>
                </a:ext>
              </a:extLst>
            </p:cNvPr>
            <p:cNvSpPr>
              <a:spLocks/>
            </p:cNvSpPr>
            <p:nvPr/>
          </p:nvSpPr>
          <p:spPr bwMode="auto">
            <a:xfrm>
              <a:off x="1587" y="361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7" name="Freeform 1473">
              <a:extLst>
                <a:ext uri="{FF2B5EF4-FFF2-40B4-BE49-F238E27FC236}">
                  <a16:creationId xmlns:a16="http://schemas.microsoft.com/office/drawing/2014/main" id="{D604A031-A03F-634D-9D0F-A483B6DE5F99}"/>
                </a:ext>
              </a:extLst>
            </p:cNvPr>
            <p:cNvSpPr>
              <a:spLocks/>
            </p:cNvSpPr>
            <p:nvPr/>
          </p:nvSpPr>
          <p:spPr bwMode="auto">
            <a:xfrm>
              <a:off x="1589" y="3615"/>
              <a:ext cx="92" cy="157"/>
            </a:xfrm>
            <a:custGeom>
              <a:avLst/>
              <a:gdLst>
                <a:gd name="T0" fmla="*/ 0 w 276"/>
                <a:gd name="T1" fmla="*/ 156 h 472"/>
                <a:gd name="T2" fmla="*/ 91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8" name="Freeform 1474">
              <a:extLst>
                <a:ext uri="{FF2B5EF4-FFF2-40B4-BE49-F238E27FC236}">
                  <a16:creationId xmlns:a16="http://schemas.microsoft.com/office/drawing/2014/main" id="{FA7A688C-42C7-2648-8AFF-FFABF7520E49}"/>
                </a:ext>
              </a:extLst>
            </p:cNvPr>
            <p:cNvSpPr>
              <a:spLocks/>
            </p:cNvSpPr>
            <p:nvPr/>
          </p:nvSpPr>
          <p:spPr bwMode="auto">
            <a:xfrm>
              <a:off x="1591" y="361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19" name="Freeform 1475">
              <a:extLst>
                <a:ext uri="{FF2B5EF4-FFF2-40B4-BE49-F238E27FC236}">
                  <a16:creationId xmlns:a16="http://schemas.microsoft.com/office/drawing/2014/main" id="{3B74BD73-4006-5A45-B674-A05450FEBFB4}"/>
                </a:ext>
              </a:extLst>
            </p:cNvPr>
            <p:cNvSpPr>
              <a:spLocks/>
            </p:cNvSpPr>
            <p:nvPr/>
          </p:nvSpPr>
          <p:spPr bwMode="auto">
            <a:xfrm>
              <a:off x="1592" y="3617"/>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0" name="Freeform 1476">
              <a:extLst>
                <a:ext uri="{FF2B5EF4-FFF2-40B4-BE49-F238E27FC236}">
                  <a16:creationId xmlns:a16="http://schemas.microsoft.com/office/drawing/2014/main" id="{15DA6211-D27A-D840-99F8-4323BF022D94}"/>
                </a:ext>
              </a:extLst>
            </p:cNvPr>
            <p:cNvSpPr>
              <a:spLocks/>
            </p:cNvSpPr>
            <p:nvPr/>
          </p:nvSpPr>
          <p:spPr bwMode="auto">
            <a:xfrm>
              <a:off x="1594" y="3617"/>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1" name="Freeform 1477">
              <a:extLst>
                <a:ext uri="{FF2B5EF4-FFF2-40B4-BE49-F238E27FC236}">
                  <a16:creationId xmlns:a16="http://schemas.microsoft.com/office/drawing/2014/main" id="{BA559F47-4799-DF41-8D9B-5C17CE714FD8}"/>
                </a:ext>
              </a:extLst>
            </p:cNvPr>
            <p:cNvSpPr>
              <a:spLocks/>
            </p:cNvSpPr>
            <p:nvPr/>
          </p:nvSpPr>
          <p:spPr bwMode="auto">
            <a:xfrm>
              <a:off x="1596" y="3618"/>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2" name="Freeform 1478">
              <a:extLst>
                <a:ext uri="{FF2B5EF4-FFF2-40B4-BE49-F238E27FC236}">
                  <a16:creationId xmlns:a16="http://schemas.microsoft.com/office/drawing/2014/main" id="{3DCF9F7D-072B-BC4F-B230-A98F3C30447A}"/>
                </a:ext>
              </a:extLst>
            </p:cNvPr>
            <p:cNvSpPr>
              <a:spLocks/>
            </p:cNvSpPr>
            <p:nvPr/>
          </p:nvSpPr>
          <p:spPr bwMode="auto">
            <a:xfrm>
              <a:off x="1597" y="3619"/>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3" name="Freeform 1479">
              <a:extLst>
                <a:ext uri="{FF2B5EF4-FFF2-40B4-BE49-F238E27FC236}">
                  <a16:creationId xmlns:a16="http://schemas.microsoft.com/office/drawing/2014/main" id="{A1265FD3-DE8C-3741-955B-824C61827DAF}"/>
                </a:ext>
              </a:extLst>
            </p:cNvPr>
            <p:cNvSpPr>
              <a:spLocks/>
            </p:cNvSpPr>
            <p:nvPr/>
          </p:nvSpPr>
          <p:spPr bwMode="auto">
            <a:xfrm>
              <a:off x="1599" y="362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4" name="Freeform 1480">
              <a:extLst>
                <a:ext uri="{FF2B5EF4-FFF2-40B4-BE49-F238E27FC236}">
                  <a16:creationId xmlns:a16="http://schemas.microsoft.com/office/drawing/2014/main" id="{C7BB385E-C5ED-B441-B14C-E0128509737F}"/>
                </a:ext>
              </a:extLst>
            </p:cNvPr>
            <p:cNvSpPr>
              <a:spLocks/>
            </p:cNvSpPr>
            <p:nvPr/>
          </p:nvSpPr>
          <p:spPr bwMode="auto">
            <a:xfrm>
              <a:off x="1601" y="362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5" name="Freeform 1481">
              <a:extLst>
                <a:ext uri="{FF2B5EF4-FFF2-40B4-BE49-F238E27FC236}">
                  <a16:creationId xmlns:a16="http://schemas.microsoft.com/office/drawing/2014/main" id="{6C35A900-B2E9-0B4A-A5F2-51A85EC10507}"/>
                </a:ext>
              </a:extLst>
            </p:cNvPr>
            <p:cNvSpPr>
              <a:spLocks/>
            </p:cNvSpPr>
            <p:nvPr/>
          </p:nvSpPr>
          <p:spPr bwMode="auto">
            <a:xfrm>
              <a:off x="1603" y="3622"/>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3"/>
                  </a:lnTo>
                  <a:lnTo>
                    <a:pt x="5" y="473"/>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6" name="Freeform 1482">
              <a:extLst>
                <a:ext uri="{FF2B5EF4-FFF2-40B4-BE49-F238E27FC236}">
                  <a16:creationId xmlns:a16="http://schemas.microsoft.com/office/drawing/2014/main" id="{AEC61266-5D94-6046-878E-447902AF35FD}"/>
                </a:ext>
              </a:extLst>
            </p:cNvPr>
            <p:cNvSpPr>
              <a:spLocks/>
            </p:cNvSpPr>
            <p:nvPr/>
          </p:nvSpPr>
          <p:spPr bwMode="auto">
            <a:xfrm>
              <a:off x="1604" y="3623"/>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7" name="Freeform 1483">
              <a:extLst>
                <a:ext uri="{FF2B5EF4-FFF2-40B4-BE49-F238E27FC236}">
                  <a16:creationId xmlns:a16="http://schemas.microsoft.com/office/drawing/2014/main" id="{8A7F93D5-4D04-2440-9CB5-643B73127A2B}"/>
                </a:ext>
              </a:extLst>
            </p:cNvPr>
            <p:cNvSpPr>
              <a:spLocks/>
            </p:cNvSpPr>
            <p:nvPr/>
          </p:nvSpPr>
          <p:spPr bwMode="auto">
            <a:xfrm>
              <a:off x="1606" y="362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8" name="Freeform 1484">
              <a:extLst>
                <a:ext uri="{FF2B5EF4-FFF2-40B4-BE49-F238E27FC236}">
                  <a16:creationId xmlns:a16="http://schemas.microsoft.com/office/drawing/2014/main" id="{938E7234-0748-E540-91D4-38EAE45A3493}"/>
                </a:ext>
              </a:extLst>
            </p:cNvPr>
            <p:cNvSpPr>
              <a:spLocks/>
            </p:cNvSpPr>
            <p:nvPr/>
          </p:nvSpPr>
          <p:spPr bwMode="auto">
            <a:xfrm>
              <a:off x="1608" y="362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29" name="Freeform 1485">
              <a:extLst>
                <a:ext uri="{FF2B5EF4-FFF2-40B4-BE49-F238E27FC236}">
                  <a16:creationId xmlns:a16="http://schemas.microsoft.com/office/drawing/2014/main" id="{5470BAE5-D558-3D4D-88E4-A6783416FE31}"/>
                </a:ext>
              </a:extLst>
            </p:cNvPr>
            <p:cNvSpPr>
              <a:spLocks/>
            </p:cNvSpPr>
            <p:nvPr/>
          </p:nvSpPr>
          <p:spPr bwMode="auto">
            <a:xfrm>
              <a:off x="1610" y="3626"/>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0" name="Freeform 1486">
              <a:extLst>
                <a:ext uri="{FF2B5EF4-FFF2-40B4-BE49-F238E27FC236}">
                  <a16:creationId xmlns:a16="http://schemas.microsoft.com/office/drawing/2014/main" id="{9C047208-1900-8E41-AEF6-A252B3E81574}"/>
                </a:ext>
              </a:extLst>
            </p:cNvPr>
            <p:cNvSpPr>
              <a:spLocks/>
            </p:cNvSpPr>
            <p:nvPr/>
          </p:nvSpPr>
          <p:spPr bwMode="auto">
            <a:xfrm>
              <a:off x="1611" y="3627"/>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1" name="Freeform 1487">
              <a:extLst>
                <a:ext uri="{FF2B5EF4-FFF2-40B4-BE49-F238E27FC236}">
                  <a16:creationId xmlns:a16="http://schemas.microsoft.com/office/drawing/2014/main" id="{2DC7B20C-4C1D-9146-A24E-EE25B0D15633}"/>
                </a:ext>
              </a:extLst>
            </p:cNvPr>
            <p:cNvSpPr>
              <a:spLocks/>
            </p:cNvSpPr>
            <p:nvPr/>
          </p:nvSpPr>
          <p:spPr bwMode="auto">
            <a:xfrm>
              <a:off x="1613" y="3628"/>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2" name="Freeform 1488">
              <a:extLst>
                <a:ext uri="{FF2B5EF4-FFF2-40B4-BE49-F238E27FC236}">
                  <a16:creationId xmlns:a16="http://schemas.microsoft.com/office/drawing/2014/main" id="{B7DDEFF8-CA16-5D45-9525-1CD6293FFC47}"/>
                </a:ext>
              </a:extLst>
            </p:cNvPr>
            <p:cNvSpPr>
              <a:spLocks/>
            </p:cNvSpPr>
            <p:nvPr/>
          </p:nvSpPr>
          <p:spPr bwMode="auto">
            <a:xfrm>
              <a:off x="1615" y="36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3" name="Freeform 1489">
              <a:extLst>
                <a:ext uri="{FF2B5EF4-FFF2-40B4-BE49-F238E27FC236}">
                  <a16:creationId xmlns:a16="http://schemas.microsoft.com/office/drawing/2014/main" id="{29B8AE6E-1EA4-DB49-989E-10286B0F80C3}"/>
                </a:ext>
              </a:extLst>
            </p:cNvPr>
            <p:cNvSpPr>
              <a:spLocks/>
            </p:cNvSpPr>
            <p:nvPr/>
          </p:nvSpPr>
          <p:spPr bwMode="auto">
            <a:xfrm>
              <a:off x="1616" y="363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4" name="Freeform 1490">
              <a:extLst>
                <a:ext uri="{FF2B5EF4-FFF2-40B4-BE49-F238E27FC236}">
                  <a16:creationId xmlns:a16="http://schemas.microsoft.com/office/drawing/2014/main" id="{088601F4-7B75-564F-A738-57E6271FC37C}"/>
                </a:ext>
              </a:extLst>
            </p:cNvPr>
            <p:cNvSpPr>
              <a:spLocks/>
            </p:cNvSpPr>
            <p:nvPr/>
          </p:nvSpPr>
          <p:spPr bwMode="auto">
            <a:xfrm>
              <a:off x="1618" y="3631"/>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2"/>
                  </a:moveTo>
                  <a:lnTo>
                    <a:pt x="271" y="0"/>
                  </a:lnTo>
                  <a:lnTo>
                    <a:pt x="275" y="4"/>
                  </a:lnTo>
                  <a:lnTo>
                    <a:pt x="4" y="474"/>
                  </a:lnTo>
                  <a:lnTo>
                    <a:pt x="0" y="472"/>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5" name="Freeform 1491">
              <a:extLst>
                <a:ext uri="{FF2B5EF4-FFF2-40B4-BE49-F238E27FC236}">
                  <a16:creationId xmlns:a16="http://schemas.microsoft.com/office/drawing/2014/main" id="{0F05C084-BA13-1B49-B4C7-ECF2B088DB39}"/>
                </a:ext>
              </a:extLst>
            </p:cNvPr>
            <p:cNvSpPr>
              <a:spLocks/>
            </p:cNvSpPr>
            <p:nvPr/>
          </p:nvSpPr>
          <p:spPr bwMode="auto">
            <a:xfrm>
              <a:off x="1620" y="363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6" name="Freeform 1492">
              <a:extLst>
                <a:ext uri="{FF2B5EF4-FFF2-40B4-BE49-F238E27FC236}">
                  <a16:creationId xmlns:a16="http://schemas.microsoft.com/office/drawing/2014/main" id="{E7BEF93F-F573-8541-8BFC-70648CA0FFC3}"/>
                </a:ext>
              </a:extLst>
            </p:cNvPr>
            <p:cNvSpPr>
              <a:spLocks/>
            </p:cNvSpPr>
            <p:nvPr/>
          </p:nvSpPr>
          <p:spPr bwMode="auto">
            <a:xfrm>
              <a:off x="1621" y="363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7" name="Freeform 1493">
              <a:extLst>
                <a:ext uri="{FF2B5EF4-FFF2-40B4-BE49-F238E27FC236}">
                  <a16:creationId xmlns:a16="http://schemas.microsoft.com/office/drawing/2014/main" id="{D4B20F7C-F27C-CC40-87A5-5A23EE488A77}"/>
                </a:ext>
              </a:extLst>
            </p:cNvPr>
            <p:cNvSpPr>
              <a:spLocks/>
            </p:cNvSpPr>
            <p:nvPr/>
          </p:nvSpPr>
          <p:spPr bwMode="auto">
            <a:xfrm>
              <a:off x="1623" y="363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8" name="Freeform 1494">
              <a:extLst>
                <a:ext uri="{FF2B5EF4-FFF2-40B4-BE49-F238E27FC236}">
                  <a16:creationId xmlns:a16="http://schemas.microsoft.com/office/drawing/2014/main" id="{B40AE8BD-137C-4A45-9E4B-EA31EA82A653}"/>
                </a:ext>
              </a:extLst>
            </p:cNvPr>
            <p:cNvSpPr>
              <a:spLocks/>
            </p:cNvSpPr>
            <p:nvPr/>
          </p:nvSpPr>
          <p:spPr bwMode="auto">
            <a:xfrm>
              <a:off x="1625" y="363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39" name="Freeform 1495">
              <a:extLst>
                <a:ext uri="{FF2B5EF4-FFF2-40B4-BE49-F238E27FC236}">
                  <a16:creationId xmlns:a16="http://schemas.microsoft.com/office/drawing/2014/main" id="{59758656-01D2-314D-A541-0A7F9434A402}"/>
                </a:ext>
              </a:extLst>
            </p:cNvPr>
            <p:cNvSpPr>
              <a:spLocks/>
            </p:cNvSpPr>
            <p:nvPr/>
          </p:nvSpPr>
          <p:spPr bwMode="auto">
            <a:xfrm>
              <a:off x="1626" y="3636"/>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6" y="473"/>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0" name="Freeform 1496">
              <a:extLst>
                <a:ext uri="{FF2B5EF4-FFF2-40B4-BE49-F238E27FC236}">
                  <a16:creationId xmlns:a16="http://schemas.microsoft.com/office/drawing/2014/main" id="{66DBE2C0-1E04-8E42-BAC3-F1DCE02D574A}"/>
                </a:ext>
              </a:extLst>
            </p:cNvPr>
            <p:cNvSpPr>
              <a:spLocks/>
            </p:cNvSpPr>
            <p:nvPr/>
          </p:nvSpPr>
          <p:spPr bwMode="auto">
            <a:xfrm>
              <a:off x="1628" y="363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1" name="Freeform 1497">
              <a:extLst>
                <a:ext uri="{FF2B5EF4-FFF2-40B4-BE49-F238E27FC236}">
                  <a16:creationId xmlns:a16="http://schemas.microsoft.com/office/drawing/2014/main" id="{4605D2AE-97FC-A74F-B37C-DE6ABAEB2B18}"/>
                </a:ext>
              </a:extLst>
            </p:cNvPr>
            <p:cNvSpPr>
              <a:spLocks/>
            </p:cNvSpPr>
            <p:nvPr/>
          </p:nvSpPr>
          <p:spPr bwMode="auto">
            <a:xfrm>
              <a:off x="1630" y="363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2" name="Freeform 1498">
              <a:extLst>
                <a:ext uri="{FF2B5EF4-FFF2-40B4-BE49-F238E27FC236}">
                  <a16:creationId xmlns:a16="http://schemas.microsoft.com/office/drawing/2014/main" id="{1C71F155-5B8A-CA4C-8E95-94447D6F9229}"/>
                </a:ext>
              </a:extLst>
            </p:cNvPr>
            <p:cNvSpPr>
              <a:spLocks/>
            </p:cNvSpPr>
            <p:nvPr/>
          </p:nvSpPr>
          <p:spPr bwMode="auto">
            <a:xfrm>
              <a:off x="1632" y="363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3" name="Freeform 1499">
              <a:extLst>
                <a:ext uri="{FF2B5EF4-FFF2-40B4-BE49-F238E27FC236}">
                  <a16:creationId xmlns:a16="http://schemas.microsoft.com/office/drawing/2014/main" id="{DB805EBC-6638-D542-B32E-307AFCFBC0D5}"/>
                </a:ext>
              </a:extLst>
            </p:cNvPr>
            <p:cNvSpPr>
              <a:spLocks/>
            </p:cNvSpPr>
            <p:nvPr/>
          </p:nvSpPr>
          <p:spPr bwMode="auto">
            <a:xfrm>
              <a:off x="1634" y="3640"/>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4" name="Freeform 1500">
              <a:extLst>
                <a:ext uri="{FF2B5EF4-FFF2-40B4-BE49-F238E27FC236}">
                  <a16:creationId xmlns:a16="http://schemas.microsoft.com/office/drawing/2014/main" id="{D7B73A13-D236-0347-AFA5-36BDBF7D7D77}"/>
                </a:ext>
              </a:extLst>
            </p:cNvPr>
            <p:cNvSpPr>
              <a:spLocks/>
            </p:cNvSpPr>
            <p:nvPr/>
          </p:nvSpPr>
          <p:spPr bwMode="auto">
            <a:xfrm>
              <a:off x="1635" y="3641"/>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5"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5" name="Freeform 1501">
              <a:extLst>
                <a:ext uri="{FF2B5EF4-FFF2-40B4-BE49-F238E27FC236}">
                  <a16:creationId xmlns:a16="http://schemas.microsoft.com/office/drawing/2014/main" id="{9D263332-F38D-534C-822D-BD696F0B44FD}"/>
                </a:ext>
              </a:extLst>
            </p:cNvPr>
            <p:cNvSpPr>
              <a:spLocks/>
            </p:cNvSpPr>
            <p:nvPr/>
          </p:nvSpPr>
          <p:spPr bwMode="auto">
            <a:xfrm>
              <a:off x="1637" y="364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6" name="Freeform 1502">
              <a:extLst>
                <a:ext uri="{FF2B5EF4-FFF2-40B4-BE49-F238E27FC236}">
                  <a16:creationId xmlns:a16="http://schemas.microsoft.com/office/drawing/2014/main" id="{D4A9E5E7-3FA9-BC43-AA2A-7B1CE38EDE41}"/>
                </a:ext>
              </a:extLst>
            </p:cNvPr>
            <p:cNvSpPr>
              <a:spLocks/>
            </p:cNvSpPr>
            <p:nvPr/>
          </p:nvSpPr>
          <p:spPr bwMode="auto">
            <a:xfrm>
              <a:off x="1639" y="364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7" name="Freeform 1503">
              <a:extLst>
                <a:ext uri="{FF2B5EF4-FFF2-40B4-BE49-F238E27FC236}">
                  <a16:creationId xmlns:a16="http://schemas.microsoft.com/office/drawing/2014/main" id="{65125F32-0FC9-E14B-AE42-0D91A76BFC66}"/>
                </a:ext>
              </a:extLst>
            </p:cNvPr>
            <p:cNvSpPr>
              <a:spLocks/>
            </p:cNvSpPr>
            <p:nvPr/>
          </p:nvSpPr>
          <p:spPr bwMode="auto">
            <a:xfrm>
              <a:off x="1640" y="3644"/>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4"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8" name="Freeform 1504">
              <a:extLst>
                <a:ext uri="{FF2B5EF4-FFF2-40B4-BE49-F238E27FC236}">
                  <a16:creationId xmlns:a16="http://schemas.microsoft.com/office/drawing/2014/main" id="{C6384BBB-B290-E545-AE3F-138DD2955BC0}"/>
                </a:ext>
              </a:extLst>
            </p:cNvPr>
            <p:cNvSpPr>
              <a:spLocks/>
            </p:cNvSpPr>
            <p:nvPr/>
          </p:nvSpPr>
          <p:spPr bwMode="auto">
            <a:xfrm>
              <a:off x="1642" y="3645"/>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49" name="Freeform 1505">
              <a:extLst>
                <a:ext uri="{FF2B5EF4-FFF2-40B4-BE49-F238E27FC236}">
                  <a16:creationId xmlns:a16="http://schemas.microsoft.com/office/drawing/2014/main" id="{7AD16CB7-9D02-3B40-A8E4-3997513B9D4E}"/>
                </a:ext>
              </a:extLst>
            </p:cNvPr>
            <p:cNvSpPr>
              <a:spLocks/>
            </p:cNvSpPr>
            <p:nvPr/>
          </p:nvSpPr>
          <p:spPr bwMode="auto">
            <a:xfrm>
              <a:off x="1644" y="364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0" name="Freeform 1506">
              <a:extLst>
                <a:ext uri="{FF2B5EF4-FFF2-40B4-BE49-F238E27FC236}">
                  <a16:creationId xmlns:a16="http://schemas.microsoft.com/office/drawing/2014/main" id="{9EC4C483-C019-F748-8A2B-D6B8AA459882}"/>
                </a:ext>
              </a:extLst>
            </p:cNvPr>
            <p:cNvSpPr>
              <a:spLocks/>
            </p:cNvSpPr>
            <p:nvPr/>
          </p:nvSpPr>
          <p:spPr bwMode="auto">
            <a:xfrm>
              <a:off x="1645" y="364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1" name="Freeform 1507">
              <a:extLst>
                <a:ext uri="{FF2B5EF4-FFF2-40B4-BE49-F238E27FC236}">
                  <a16:creationId xmlns:a16="http://schemas.microsoft.com/office/drawing/2014/main" id="{8865C9F2-1DDE-6A40-9D19-1003F0D89A82}"/>
                </a:ext>
              </a:extLst>
            </p:cNvPr>
            <p:cNvSpPr>
              <a:spLocks/>
            </p:cNvSpPr>
            <p:nvPr/>
          </p:nvSpPr>
          <p:spPr bwMode="auto">
            <a:xfrm>
              <a:off x="1647" y="364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2" name="Freeform 1508">
              <a:extLst>
                <a:ext uri="{FF2B5EF4-FFF2-40B4-BE49-F238E27FC236}">
                  <a16:creationId xmlns:a16="http://schemas.microsoft.com/office/drawing/2014/main" id="{4C95E9F0-269C-AB42-91B9-4EECB13EFB45}"/>
                </a:ext>
              </a:extLst>
            </p:cNvPr>
            <p:cNvSpPr>
              <a:spLocks/>
            </p:cNvSpPr>
            <p:nvPr/>
          </p:nvSpPr>
          <p:spPr bwMode="auto">
            <a:xfrm>
              <a:off x="1649" y="3649"/>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3" name="Freeform 1509">
              <a:extLst>
                <a:ext uri="{FF2B5EF4-FFF2-40B4-BE49-F238E27FC236}">
                  <a16:creationId xmlns:a16="http://schemas.microsoft.com/office/drawing/2014/main" id="{C7C0D37A-970E-DB4B-A5FD-C61A749BBD7F}"/>
                </a:ext>
              </a:extLst>
            </p:cNvPr>
            <p:cNvSpPr>
              <a:spLocks/>
            </p:cNvSpPr>
            <p:nvPr/>
          </p:nvSpPr>
          <p:spPr bwMode="auto">
            <a:xfrm>
              <a:off x="1650" y="3650"/>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4" name="Freeform 1510">
              <a:extLst>
                <a:ext uri="{FF2B5EF4-FFF2-40B4-BE49-F238E27FC236}">
                  <a16:creationId xmlns:a16="http://schemas.microsoft.com/office/drawing/2014/main" id="{4FB636B1-8C5D-A547-81C0-4A5782EF684C}"/>
                </a:ext>
              </a:extLst>
            </p:cNvPr>
            <p:cNvSpPr>
              <a:spLocks/>
            </p:cNvSpPr>
            <p:nvPr/>
          </p:nvSpPr>
          <p:spPr bwMode="auto">
            <a:xfrm>
              <a:off x="1652" y="365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5" name="Freeform 1511">
              <a:extLst>
                <a:ext uri="{FF2B5EF4-FFF2-40B4-BE49-F238E27FC236}">
                  <a16:creationId xmlns:a16="http://schemas.microsoft.com/office/drawing/2014/main" id="{F5E741ED-1157-8146-8A6B-F0A328F0E302}"/>
                </a:ext>
              </a:extLst>
            </p:cNvPr>
            <p:cNvSpPr>
              <a:spLocks/>
            </p:cNvSpPr>
            <p:nvPr/>
          </p:nvSpPr>
          <p:spPr bwMode="auto">
            <a:xfrm>
              <a:off x="1654" y="365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6" name="Freeform 1512">
              <a:extLst>
                <a:ext uri="{FF2B5EF4-FFF2-40B4-BE49-F238E27FC236}">
                  <a16:creationId xmlns:a16="http://schemas.microsoft.com/office/drawing/2014/main" id="{919F0326-0F4E-3E4D-A13B-0ACB121EC7ED}"/>
                </a:ext>
              </a:extLst>
            </p:cNvPr>
            <p:cNvSpPr>
              <a:spLocks/>
            </p:cNvSpPr>
            <p:nvPr/>
          </p:nvSpPr>
          <p:spPr bwMode="auto">
            <a:xfrm>
              <a:off x="1656" y="365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7" name="Freeform 1513">
              <a:extLst>
                <a:ext uri="{FF2B5EF4-FFF2-40B4-BE49-F238E27FC236}">
                  <a16:creationId xmlns:a16="http://schemas.microsoft.com/office/drawing/2014/main" id="{B46FCC49-BF63-6B43-BD66-BB064E6F3CF7}"/>
                </a:ext>
              </a:extLst>
            </p:cNvPr>
            <p:cNvSpPr>
              <a:spLocks/>
            </p:cNvSpPr>
            <p:nvPr/>
          </p:nvSpPr>
          <p:spPr bwMode="auto">
            <a:xfrm>
              <a:off x="1658" y="3654"/>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8" name="Freeform 1514">
              <a:extLst>
                <a:ext uri="{FF2B5EF4-FFF2-40B4-BE49-F238E27FC236}">
                  <a16:creationId xmlns:a16="http://schemas.microsoft.com/office/drawing/2014/main" id="{CF9D6690-C570-E244-BA0F-3D583CAE91CA}"/>
                </a:ext>
              </a:extLst>
            </p:cNvPr>
            <p:cNvSpPr>
              <a:spLocks/>
            </p:cNvSpPr>
            <p:nvPr/>
          </p:nvSpPr>
          <p:spPr bwMode="auto">
            <a:xfrm>
              <a:off x="1659" y="365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6" y="473"/>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59" name="Freeform 1515">
              <a:extLst>
                <a:ext uri="{FF2B5EF4-FFF2-40B4-BE49-F238E27FC236}">
                  <a16:creationId xmlns:a16="http://schemas.microsoft.com/office/drawing/2014/main" id="{BA667216-2333-4047-BA09-E0DEB452CCFC}"/>
                </a:ext>
              </a:extLst>
            </p:cNvPr>
            <p:cNvSpPr>
              <a:spLocks/>
            </p:cNvSpPr>
            <p:nvPr/>
          </p:nvSpPr>
          <p:spPr bwMode="auto">
            <a:xfrm>
              <a:off x="1661" y="3656"/>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0" name="Freeform 1516">
              <a:extLst>
                <a:ext uri="{FF2B5EF4-FFF2-40B4-BE49-F238E27FC236}">
                  <a16:creationId xmlns:a16="http://schemas.microsoft.com/office/drawing/2014/main" id="{FC117997-2452-404A-8DB1-772BCAF9AF20}"/>
                </a:ext>
              </a:extLst>
            </p:cNvPr>
            <p:cNvSpPr>
              <a:spLocks/>
            </p:cNvSpPr>
            <p:nvPr/>
          </p:nvSpPr>
          <p:spPr bwMode="auto">
            <a:xfrm>
              <a:off x="1663" y="3657"/>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1" name="Freeform 1517">
              <a:extLst>
                <a:ext uri="{FF2B5EF4-FFF2-40B4-BE49-F238E27FC236}">
                  <a16:creationId xmlns:a16="http://schemas.microsoft.com/office/drawing/2014/main" id="{5643B109-7CB9-2A47-B77B-2D26F7E683AE}"/>
                </a:ext>
              </a:extLst>
            </p:cNvPr>
            <p:cNvSpPr>
              <a:spLocks/>
            </p:cNvSpPr>
            <p:nvPr/>
          </p:nvSpPr>
          <p:spPr bwMode="auto">
            <a:xfrm>
              <a:off x="1664" y="3658"/>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4"/>
                  </a:lnTo>
                  <a:lnTo>
                    <a:pt x="5" y="474"/>
                  </a:lnTo>
                  <a:lnTo>
                    <a:pt x="0" y="471"/>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2" name="Freeform 1518">
              <a:extLst>
                <a:ext uri="{FF2B5EF4-FFF2-40B4-BE49-F238E27FC236}">
                  <a16:creationId xmlns:a16="http://schemas.microsoft.com/office/drawing/2014/main" id="{D9094B3E-6C2F-0245-8817-36382CA65182}"/>
                </a:ext>
              </a:extLst>
            </p:cNvPr>
            <p:cNvSpPr>
              <a:spLocks/>
            </p:cNvSpPr>
            <p:nvPr/>
          </p:nvSpPr>
          <p:spPr bwMode="auto">
            <a:xfrm>
              <a:off x="1666" y="3659"/>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3" name="Freeform 1519">
              <a:extLst>
                <a:ext uri="{FF2B5EF4-FFF2-40B4-BE49-F238E27FC236}">
                  <a16:creationId xmlns:a16="http://schemas.microsoft.com/office/drawing/2014/main" id="{5B86BBA2-6A9D-4E44-8B8D-4BDDD6D76BD0}"/>
                </a:ext>
              </a:extLst>
            </p:cNvPr>
            <p:cNvSpPr>
              <a:spLocks/>
            </p:cNvSpPr>
            <p:nvPr/>
          </p:nvSpPr>
          <p:spPr bwMode="auto">
            <a:xfrm>
              <a:off x="1668" y="366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4" name="Freeform 1520">
              <a:extLst>
                <a:ext uri="{FF2B5EF4-FFF2-40B4-BE49-F238E27FC236}">
                  <a16:creationId xmlns:a16="http://schemas.microsoft.com/office/drawing/2014/main" id="{8291ED9B-35B4-3145-B63A-0CE956D7D500}"/>
                </a:ext>
              </a:extLst>
            </p:cNvPr>
            <p:cNvSpPr>
              <a:spLocks/>
            </p:cNvSpPr>
            <p:nvPr/>
          </p:nvSpPr>
          <p:spPr bwMode="auto">
            <a:xfrm>
              <a:off x="1669" y="3661"/>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5" name="Freeform 1521">
              <a:extLst>
                <a:ext uri="{FF2B5EF4-FFF2-40B4-BE49-F238E27FC236}">
                  <a16:creationId xmlns:a16="http://schemas.microsoft.com/office/drawing/2014/main" id="{988A4D0B-26DC-324B-933F-3162B29935F1}"/>
                </a:ext>
              </a:extLst>
            </p:cNvPr>
            <p:cNvSpPr>
              <a:spLocks/>
            </p:cNvSpPr>
            <p:nvPr/>
          </p:nvSpPr>
          <p:spPr bwMode="auto">
            <a:xfrm>
              <a:off x="1671" y="366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6" name="Freeform 1522">
              <a:extLst>
                <a:ext uri="{FF2B5EF4-FFF2-40B4-BE49-F238E27FC236}">
                  <a16:creationId xmlns:a16="http://schemas.microsoft.com/office/drawing/2014/main" id="{12AF5D43-D939-184E-9A44-B1469E374566}"/>
                </a:ext>
              </a:extLst>
            </p:cNvPr>
            <p:cNvSpPr>
              <a:spLocks/>
            </p:cNvSpPr>
            <p:nvPr/>
          </p:nvSpPr>
          <p:spPr bwMode="auto">
            <a:xfrm>
              <a:off x="1673" y="366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5" y="473"/>
                  </a:lnTo>
                  <a:lnTo>
                    <a:pt x="0" y="470"/>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7" name="Freeform 1523">
              <a:extLst>
                <a:ext uri="{FF2B5EF4-FFF2-40B4-BE49-F238E27FC236}">
                  <a16:creationId xmlns:a16="http://schemas.microsoft.com/office/drawing/2014/main" id="{991E26FF-48D2-1544-9AF2-56A8D6DAE081}"/>
                </a:ext>
              </a:extLst>
            </p:cNvPr>
            <p:cNvSpPr>
              <a:spLocks/>
            </p:cNvSpPr>
            <p:nvPr/>
          </p:nvSpPr>
          <p:spPr bwMode="auto">
            <a:xfrm>
              <a:off x="1674" y="36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8" name="Freeform 1524">
              <a:extLst>
                <a:ext uri="{FF2B5EF4-FFF2-40B4-BE49-F238E27FC236}">
                  <a16:creationId xmlns:a16="http://schemas.microsoft.com/office/drawing/2014/main" id="{858BA14D-2E52-374C-85ED-2734A1E9B52C}"/>
                </a:ext>
              </a:extLst>
            </p:cNvPr>
            <p:cNvSpPr>
              <a:spLocks/>
            </p:cNvSpPr>
            <p:nvPr/>
          </p:nvSpPr>
          <p:spPr bwMode="auto">
            <a:xfrm>
              <a:off x="1676" y="3665"/>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69" name="Freeform 1525">
              <a:extLst>
                <a:ext uri="{FF2B5EF4-FFF2-40B4-BE49-F238E27FC236}">
                  <a16:creationId xmlns:a16="http://schemas.microsoft.com/office/drawing/2014/main" id="{D6C845E5-C046-D744-9C4A-4FD021494387}"/>
                </a:ext>
              </a:extLst>
            </p:cNvPr>
            <p:cNvSpPr>
              <a:spLocks/>
            </p:cNvSpPr>
            <p:nvPr/>
          </p:nvSpPr>
          <p:spPr bwMode="auto">
            <a:xfrm>
              <a:off x="1678" y="366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5" y="474"/>
                  </a:lnTo>
                  <a:lnTo>
                    <a:pt x="0" y="471"/>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0" name="Freeform 1526">
              <a:extLst>
                <a:ext uri="{FF2B5EF4-FFF2-40B4-BE49-F238E27FC236}">
                  <a16:creationId xmlns:a16="http://schemas.microsoft.com/office/drawing/2014/main" id="{B9E0C70E-777D-9249-A6E4-4BF8C8A8B829}"/>
                </a:ext>
              </a:extLst>
            </p:cNvPr>
            <p:cNvSpPr>
              <a:spLocks/>
            </p:cNvSpPr>
            <p:nvPr/>
          </p:nvSpPr>
          <p:spPr bwMode="auto">
            <a:xfrm>
              <a:off x="1680" y="366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3"/>
                  </a:lnTo>
                  <a:lnTo>
                    <a:pt x="5" y="474"/>
                  </a:lnTo>
                  <a:lnTo>
                    <a:pt x="0" y="471"/>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1" name="Freeform 1527">
              <a:extLst>
                <a:ext uri="{FF2B5EF4-FFF2-40B4-BE49-F238E27FC236}">
                  <a16:creationId xmlns:a16="http://schemas.microsoft.com/office/drawing/2014/main" id="{5410A801-DA7B-EA40-B4A7-D2FF894674C9}"/>
                </a:ext>
              </a:extLst>
            </p:cNvPr>
            <p:cNvSpPr>
              <a:spLocks/>
            </p:cNvSpPr>
            <p:nvPr/>
          </p:nvSpPr>
          <p:spPr bwMode="auto">
            <a:xfrm>
              <a:off x="1681" y="3668"/>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2" name="Freeform 1528">
              <a:extLst>
                <a:ext uri="{FF2B5EF4-FFF2-40B4-BE49-F238E27FC236}">
                  <a16:creationId xmlns:a16="http://schemas.microsoft.com/office/drawing/2014/main" id="{39C7BC89-98B6-C348-9E40-A149CD7573D6}"/>
                </a:ext>
              </a:extLst>
            </p:cNvPr>
            <p:cNvSpPr>
              <a:spLocks/>
            </p:cNvSpPr>
            <p:nvPr/>
          </p:nvSpPr>
          <p:spPr bwMode="auto">
            <a:xfrm>
              <a:off x="1683" y="366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5" y="474"/>
                  </a:lnTo>
                  <a:lnTo>
                    <a:pt x="0" y="471"/>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3" name="Freeform 1529">
              <a:extLst>
                <a:ext uri="{FF2B5EF4-FFF2-40B4-BE49-F238E27FC236}">
                  <a16:creationId xmlns:a16="http://schemas.microsoft.com/office/drawing/2014/main" id="{ABFD94AC-15F5-F644-B50F-097A4204EBAD}"/>
                </a:ext>
              </a:extLst>
            </p:cNvPr>
            <p:cNvSpPr>
              <a:spLocks/>
            </p:cNvSpPr>
            <p:nvPr/>
          </p:nvSpPr>
          <p:spPr bwMode="auto">
            <a:xfrm>
              <a:off x="1685" y="3670"/>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4" name="Freeform 1530">
              <a:extLst>
                <a:ext uri="{FF2B5EF4-FFF2-40B4-BE49-F238E27FC236}">
                  <a16:creationId xmlns:a16="http://schemas.microsoft.com/office/drawing/2014/main" id="{5DB51BB1-695C-244D-896D-43D340788285}"/>
                </a:ext>
              </a:extLst>
            </p:cNvPr>
            <p:cNvSpPr>
              <a:spLocks/>
            </p:cNvSpPr>
            <p:nvPr/>
          </p:nvSpPr>
          <p:spPr bwMode="auto">
            <a:xfrm>
              <a:off x="1687" y="3671"/>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5" name="Freeform 1531">
              <a:extLst>
                <a:ext uri="{FF2B5EF4-FFF2-40B4-BE49-F238E27FC236}">
                  <a16:creationId xmlns:a16="http://schemas.microsoft.com/office/drawing/2014/main" id="{56E46184-C28F-8744-A4AB-6C0C0F4B078E}"/>
                </a:ext>
              </a:extLst>
            </p:cNvPr>
            <p:cNvSpPr>
              <a:spLocks/>
            </p:cNvSpPr>
            <p:nvPr/>
          </p:nvSpPr>
          <p:spPr bwMode="auto">
            <a:xfrm>
              <a:off x="1688" y="3672"/>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6" name="Freeform 1532">
              <a:extLst>
                <a:ext uri="{FF2B5EF4-FFF2-40B4-BE49-F238E27FC236}">
                  <a16:creationId xmlns:a16="http://schemas.microsoft.com/office/drawing/2014/main" id="{03019FE6-707E-5247-87BF-DD42036CAA06}"/>
                </a:ext>
              </a:extLst>
            </p:cNvPr>
            <p:cNvSpPr>
              <a:spLocks/>
            </p:cNvSpPr>
            <p:nvPr/>
          </p:nvSpPr>
          <p:spPr bwMode="auto">
            <a:xfrm>
              <a:off x="1690" y="367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7" name="Freeform 1533">
              <a:extLst>
                <a:ext uri="{FF2B5EF4-FFF2-40B4-BE49-F238E27FC236}">
                  <a16:creationId xmlns:a16="http://schemas.microsoft.com/office/drawing/2014/main" id="{0D3F2240-3FB4-114B-85B0-4340D0FDF3A6}"/>
                </a:ext>
              </a:extLst>
            </p:cNvPr>
            <p:cNvSpPr>
              <a:spLocks/>
            </p:cNvSpPr>
            <p:nvPr/>
          </p:nvSpPr>
          <p:spPr bwMode="auto">
            <a:xfrm>
              <a:off x="1692" y="367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8" name="Freeform 1534">
              <a:extLst>
                <a:ext uri="{FF2B5EF4-FFF2-40B4-BE49-F238E27FC236}">
                  <a16:creationId xmlns:a16="http://schemas.microsoft.com/office/drawing/2014/main" id="{DB00B8A6-88AC-1948-9A92-B5900ACEC9D1}"/>
                </a:ext>
              </a:extLst>
            </p:cNvPr>
            <p:cNvSpPr>
              <a:spLocks/>
            </p:cNvSpPr>
            <p:nvPr/>
          </p:nvSpPr>
          <p:spPr bwMode="auto">
            <a:xfrm>
              <a:off x="1693" y="367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79" name="Freeform 1535">
              <a:extLst>
                <a:ext uri="{FF2B5EF4-FFF2-40B4-BE49-F238E27FC236}">
                  <a16:creationId xmlns:a16="http://schemas.microsoft.com/office/drawing/2014/main" id="{4735BC7D-05D2-1B47-9544-B717495C5C6B}"/>
                </a:ext>
              </a:extLst>
            </p:cNvPr>
            <p:cNvSpPr>
              <a:spLocks/>
            </p:cNvSpPr>
            <p:nvPr/>
          </p:nvSpPr>
          <p:spPr bwMode="auto">
            <a:xfrm>
              <a:off x="1695" y="3676"/>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0" name="Freeform 1536">
              <a:extLst>
                <a:ext uri="{FF2B5EF4-FFF2-40B4-BE49-F238E27FC236}">
                  <a16:creationId xmlns:a16="http://schemas.microsoft.com/office/drawing/2014/main" id="{E028B05A-E365-9548-B520-C6A01FE1FAB2}"/>
                </a:ext>
              </a:extLst>
            </p:cNvPr>
            <p:cNvSpPr>
              <a:spLocks/>
            </p:cNvSpPr>
            <p:nvPr/>
          </p:nvSpPr>
          <p:spPr bwMode="auto">
            <a:xfrm>
              <a:off x="1697" y="36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1" name="Freeform 1537">
              <a:extLst>
                <a:ext uri="{FF2B5EF4-FFF2-40B4-BE49-F238E27FC236}">
                  <a16:creationId xmlns:a16="http://schemas.microsoft.com/office/drawing/2014/main" id="{1AC32AF9-3BE9-AA43-846F-BD5D3E031FE9}"/>
                </a:ext>
              </a:extLst>
            </p:cNvPr>
            <p:cNvSpPr>
              <a:spLocks/>
            </p:cNvSpPr>
            <p:nvPr/>
          </p:nvSpPr>
          <p:spPr bwMode="auto">
            <a:xfrm>
              <a:off x="1698" y="3678"/>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2" name="Freeform 1538">
              <a:extLst>
                <a:ext uri="{FF2B5EF4-FFF2-40B4-BE49-F238E27FC236}">
                  <a16:creationId xmlns:a16="http://schemas.microsoft.com/office/drawing/2014/main" id="{A44A70AF-B269-7540-AFFC-498EEB9FF84E}"/>
                </a:ext>
              </a:extLst>
            </p:cNvPr>
            <p:cNvSpPr>
              <a:spLocks/>
            </p:cNvSpPr>
            <p:nvPr/>
          </p:nvSpPr>
          <p:spPr bwMode="auto">
            <a:xfrm>
              <a:off x="1700" y="367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3" name="Freeform 1539">
              <a:extLst>
                <a:ext uri="{FF2B5EF4-FFF2-40B4-BE49-F238E27FC236}">
                  <a16:creationId xmlns:a16="http://schemas.microsoft.com/office/drawing/2014/main" id="{F75AFDCB-0B30-144B-AF91-6BCDE8B0791D}"/>
                </a:ext>
              </a:extLst>
            </p:cNvPr>
            <p:cNvSpPr>
              <a:spLocks/>
            </p:cNvSpPr>
            <p:nvPr/>
          </p:nvSpPr>
          <p:spPr bwMode="auto">
            <a:xfrm>
              <a:off x="1702" y="3680"/>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4" name="Freeform 1540">
              <a:extLst>
                <a:ext uri="{FF2B5EF4-FFF2-40B4-BE49-F238E27FC236}">
                  <a16:creationId xmlns:a16="http://schemas.microsoft.com/office/drawing/2014/main" id="{E3DA0A80-0D07-1D4F-93E3-DE445B65F110}"/>
                </a:ext>
              </a:extLst>
            </p:cNvPr>
            <p:cNvSpPr>
              <a:spLocks/>
            </p:cNvSpPr>
            <p:nvPr/>
          </p:nvSpPr>
          <p:spPr bwMode="auto">
            <a:xfrm>
              <a:off x="1703" y="3681"/>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5" name="Freeform 1541">
              <a:extLst>
                <a:ext uri="{FF2B5EF4-FFF2-40B4-BE49-F238E27FC236}">
                  <a16:creationId xmlns:a16="http://schemas.microsoft.com/office/drawing/2014/main" id="{874DEE03-F9F4-894A-B78F-0820D2638C93}"/>
                </a:ext>
              </a:extLst>
            </p:cNvPr>
            <p:cNvSpPr>
              <a:spLocks/>
            </p:cNvSpPr>
            <p:nvPr/>
          </p:nvSpPr>
          <p:spPr bwMode="auto">
            <a:xfrm>
              <a:off x="1705" y="368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6" name="Freeform 1542">
              <a:extLst>
                <a:ext uri="{FF2B5EF4-FFF2-40B4-BE49-F238E27FC236}">
                  <a16:creationId xmlns:a16="http://schemas.microsoft.com/office/drawing/2014/main" id="{C14D0921-7A5F-014A-AEB2-C933D3A87ECC}"/>
                </a:ext>
              </a:extLst>
            </p:cNvPr>
            <p:cNvSpPr>
              <a:spLocks/>
            </p:cNvSpPr>
            <p:nvPr/>
          </p:nvSpPr>
          <p:spPr bwMode="auto">
            <a:xfrm>
              <a:off x="1707" y="368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7" name="Freeform 1543">
              <a:extLst>
                <a:ext uri="{FF2B5EF4-FFF2-40B4-BE49-F238E27FC236}">
                  <a16:creationId xmlns:a16="http://schemas.microsoft.com/office/drawing/2014/main" id="{E93CBDA2-D4A3-074C-BD83-04D0E71B5832}"/>
                </a:ext>
              </a:extLst>
            </p:cNvPr>
            <p:cNvSpPr>
              <a:spLocks/>
            </p:cNvSpPr>
            <p:nvPr/>
          </p:nvSpPr>
          <p:spPr bwMode="auto">
            <a:xfrm>
              <a:off x="1709" y="3684"/>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8" name="Freeform 1544">
              <a:extLst>
                <a:ext uri="{FF2B5EF4-FFF2-40B4-BE49-F238E27FC236}">
                  <a16:creationId xmlns:a16="http://schemas.microsoft.com/office/drawing/2014/main" id="{2EC5888A-0FE8-8648-9129-82A17923B6F6}"/>
                </a:ext>
              </a:extLst>
            </p:cNvPr>
            <p:cNvSpPr>
              <a:spLocks/>
            </p:cNvSpPr>
            <p:nvPr/>
          </p:nvSpPr>
          <p:spPr bwMode="auto">
            <a:xfrm>
              <a:off x="1711" y="368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89" name="Freeform 1545">
              <a:extLst>
                <a:ext uri="{FF2B5EF4-FFF2-40B4-BE49-F238E27FC236}">
                  <a16:creationId xmlns:a16="http://schemas.microsoft.com/office/drawing/2014/main" id="{25C79B6A-9832-D942-8E73-70485848C79F}"/>
                </a:ext>
              </a:extLst>
            </p:cNvPr>
            <p:cNvSpPr>
              <a:spLocks/>
            </p:cNvSpPr>
            <p:nvPr/>
          </p:nvSpPr>
          <p:spPr bwMode="auto">
            <a:xfrm>
              <a:off x="1712" y="3686"/>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0" name="Freeform 1546">
              <a:extLst>
                <a:ext uri="{FF2B5EF4-FFF2-40B4-BE49-F238E27FC236}">
                  <a16:creationId xmlns:a16="http://schemas.microsoft.com/office/drawing/2014/main" id="{BF854926-C842-864E-91D0-39E5CE72FC35}"/>
                </a:ext>
              </a:extLst>
            </p:cNvPr>
            <p:cNvSpPr>
              <a:spLocks/>
            </p:cNvSpPr>
            <p:nvPr/>
          </p:nvSpPr>
          <p:spPr bwMode="auto">
            <a:xfrm>
              <a:off x="1714" y="368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1" name="Freeform 1547">
              <a:extLst>
                <a:ext uri="{FF2B5EF4-FFF2-40B4-BE49-F238E27FC236}">
                  <a16:creationId xmlns:a16="http://schemas.microsoft.com/office/drawing/2014/main" id="{7896EBA2-F9D1-EB43-8D63-041CDA3A29F7}"/>
                </a:ext>
              </a:extLst>
            </p:cNvPr>
            <p:cNvSpPr>
              <a:spLocks/>
            </p:cNvSpPr>
            <p:nvPr/>
          </p:nvSpPr>
          <p:spPr bwMode="auto">
            <a:xfrm>
              <a:off x="1716" y="3688"/>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2" name="Freeform 1548">
              <a:extLst>
                <a:ext uri="{FF2B5EF4-FFF2-40B4-BE49-F238E27FC236}">
                  <a16:creationId xmlns:a16="http://schemas.microsoft.com/office/drawing/2014/main" id="{512CDE4D-E228-AE4A-867C-4D103A62A39D}"/>
                </a:ext>
              </a:extLst>
            </p:cNvPr>
            <p:cNvSpPr>
              <a:spLocks/>
            </p:cNvSpPr>
            <p:nvPr/>
          </p:nvSpPr>
          <p:spPr bwMode="auto">
            <a:xfrm>
              <a:off x="1615" y="3656"/>
              <a:ext cx="136" cy="130"/>
            </a:xfrm>
            <a:custGeom>
              <a:avLst/>
              <a:gdLst>
                <a:gd name="T0" fmla="*/ 61 w 410"/>
                <a:gd name="T1" fmla="*/ 130 h 388"/>
                <a:gd name="T2" fmla="*/ 48 w 410"/>
                <a:gd name="T3" fmla="*/ 127 h 388"/>
                <a:gd name="T4" fmla="*/ 35 w 410"/>
                <a:gd name="T5" fmla="*/ 122 h 388"/>
                <a:gd name="T6" fmla="*/ 25 w 410"/>
                <a:gd name="T7" fmla="*/ 115 h 388"/>
                <a:gd name="T8" fmla="*/ 16 w 410"/>
                <a:gd name="T9" fmla="*/ 107 h 388"/>
                <a:gd name="T10" fmla="*/ 8 w 410"/>
                <a:gd name="T11" fmla="*/ 96 h 388"/>
                <a:gd name="T12" fmla="*/ 3 w 410"/>
                <a:gd name="T13" fmla="*/ 84 h 388"/>
                <a:gd name="T14" fmla="*/ 0 w 410"/>
                <a:gd name="T15" fmla="*/ 72 h 388"/>
                <a:gd name="T16" fmla="*/ 0 w 410"/>
                <a:gd name="T17" fmla="*/ 58 h 388"/>
                <a:gd name="T18" fmla="*/ 3 w 410"/>
                <a:gd name="T19" fmla="*/ 46 h 388"/>
                <a:gd name="T20" fmla="*/ 8 w 410"/>
                <a:gd name="T21" fmla="*/ 34 h 388"/>
                <a:gd name="T22" fmla="*/ 16 w 410"/>
                <a:gd name="T23" fmla="*/ 23 h 388"/>
                <a:gd name="T24" fmla="*/ 25 w 410"/>
                <a:gd name="T25" fmla="*/ 15 h 388"/>
                <a:gd name="T26" fmla="*/ 35 w 410"/>
                <a:gd name="T27" fmla="*/ 8 h 388"/>
                <a:gd name="T28" fmla="*/ 48 w 410"/>
                <a:gd name="T29" fmla="*/ 3 h 388"/>
                <a:gd name="T30" fmla="*/ 61 w 410"/>
                <a:gd name="T31" fmla="*/ 0 h 388"/>
                <a:gd name="T32" fmla="*/ 75 w 410"/>
                <a:gd name="T33" fmla="*/ 0 h 388"/>
                <a:gd name="T34" fmla="*/ 88 w 410"/>
                <a:gd name="T35" fmla="*/ 3 h 388"/>
                <a:gd name="T36" fmla="*/ 101 w 410"/>
                <a:gd name="T37" fmla="*/ 8 h 388"/>
                <a:gd name="T38" fmla="*/ 111 w 410"/>
                <a:gd name="T39" fmla="*/ 15 h 388"/>
                <a:gd name="T40" fmla="*/ 120 w 410"/>
                <a:gd name="T41" fmla="*/ 23 h 388"/>
                <a:gd name="T42" fmla="*/ 128 w 410"/>
                <a:gd name="T43" fmla="*/ 34 h 388"/>
                <a:gd name="T44" fmla="*/ 133 w 410"/>
                <a:gd name="T45" fmla="*/ 46 h 388"/>
                <a:gd name="T46" fmla="*/ 136 w 410"/>
                <a:gd name="T47" fmla="*/ 58 h 388"/>
                <a:gd name="T48" fmla="*/ 136 w 410"/>
                <a:gd name="T49" fmla="*/ 72 h 388"/>
                <a:gd name="T50" fmla="*/ 133 w 410"/>
                <a:gd name="T51" fmla="*/ 84 h 388"/>
                <a:gd name="T52" fmla="*/ 128 w 410"/>
                <a:gd name="T53" fmla="*/ 96 h 388"/>
                <a:gd name="T54" fmla="*/ 120 w 410"/>
                <a:gd name="T55" fmla="*/ 107 h 388"/>
                <a:gd name="T56" fmla="*/ 111 w 410"/>
                <a:gd name="T57" fmla="*/ 115 h 388"/>
                <a:gd name="T58" fmla="*/ 101 w 410"/>
                <a:gd name="T59" fmla="*/ 122 h 388"/>
                <a:gd name="T60" fmla="*/ 88 w 410"/>
                <a:gd name="T61" fmla="*/ 127 h 388"/>
                <a:gd name="T62" fmla="*/ 75 w 410"/>
                <a:gd name="T63" fmla="*/ 130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8">
                  <a:moveTo>
                    <a:pt x="205" y="388"/>
                  </a:moveTo>
                  <a:lnTo>
                    <a:pt x="184" y="387"/>
                  </a:lnTo>
                  <a:lnTo>
                    <a:pt x="164" y="385"/>
                  </a:lnTo>
                  <a:lnTo>
                    <a:pt x="144" y="379"/>
                  </a:lnTo>
                  <a:lnTo>
                    <a:pt x="125" y="373"/>
                  </a:lnTo>
                  <a:lnTo>
                    <a:pt x="107" y="365"/>
                  </a:lnTo>
                  <a:lnTo>
                    <a:pt x="91" y="355"/>
                  </a:lnTo>
                  <a:lnTo>
                    <a:pt x="74" y="344"/>
                  </a:lnTo>
                  <a:lnTo>
                    <a:pt x="60" y="332"/>
                  </a:lnTo>
                  <a:lnTo>
                    <a:pt x="47" y="318"/>
                  </a:lnTo>
                  <a:lnTo>
                    <a:pt x="35" y="302"/>
                  </a:lnTo>
                  <a:lnTo>
                    <a:pt x="25" y="286"/>
                  </a:lnTo>
                  <a:lnTo>
                    <a:pt x="17" y="269"/>
                  </a:lnTo>
                  <a:lnTo>
                    <a:pt x="9" y="252"/>
                  </a:lnTo>
                  <a:lnTo>
                    <a:pt x="5" y="233"/>
                  </a:lnTo>
                  <a:lnTo>
                    <a:pt x="1" y="214"/>
                  </a:lnTo>
                  <a:lnTo>
                    <a:pt x="0" y="194"/>
                  </a:lnTo>
                  <a:lnTo>
                    <a:pt x="1" y="174"/>
                  </a:lnTo>
                  <a:lnTo>
                    <a:pt x="5" y="155"/>
                  </a:lnTo>
                  <a:lnTo>
                    <a:pt x="9" y="136"/>
                  </a:lnTo>
                  <a:lnTo>
                    <a:pt x="17" y="119"/>
                  </a:lnTo>
                  <a:lnTo>
                    <a:pt x="25" y="101"/>
                  </a:lnTo>
                  <a:lnTo>
                    <a:pt x="35" y="86"/>
                  </a:lnTo>
                  <a:lnTo>
                    <a:pt x="47" y="70"/>
                  </a:lnTo>
                  <a:lnTo>
                    <a:pt x="60" y="56"/>
                  </a:lnTo>
                  <a:lnTo>
                    <a:pt x="74" y="44"/>
                  </a:lnTo>
                  <a:lnTo>
                    <a:pt x="91" y="33"/>
                  </a:lnTo>
                  <a:lnTo>
                    <a:pt x="107" y="23"/>
                  </a:lnTo>
                  <a:lnTo>
                    <a:pt x="125" y="15"/>
                  </a:lnTo>
                  <a:lnTo>
                    <a:pt x="144" y="8"/>
                  </a:lnTo>
                  <a:lnTo>
                    <a:pt x="164" y="3"/>
                  </a:lnTo>
                  <a:lnTo>
                    <a:pt x="184" y="1"/>
                  </a:lnTo>
                  <a:lnTo>
                    <a:pt x="205" y="0"/>
                  </a:lnTo>
                  <a:lnTo>
                    <a:pt x="226" y="1"/>
                  </a:lnTo>
                  <a:lnTo>
                    <a:pt x="246" y="3"/>
                  </a:lnTo>
                  <a:lnTo>
                    <a:pt x="265" y="8"/>
                  </a:lnTo>
                  <a:lnTo>
                    <a:pt x="284" y="15"/>
                  </a:lnTo>
                  <a:lnTo>
                    <a:pt x="303" y="23"/>
                  </a:lnTo>
                  <a:lnTo>
                    <a:pt x="319" y="33"/>
                  </a:lnTo>
                  <a:lnTo>
                    <a:pt x="335" y="44"/>
                  </a:lnTo>
                  <a:lnTo>
                    <a:pt x="350" y="56"/>
                  </a:lnTo>
                  <a:lnTo>
                    <a:pt x="363" y="70"/>
                  </a:lnTo>
                  <a:lnTo>
                    <a:pt x="375" y="86"/>
                  </a:lnTo>
                  <a:lnTo>
                    <a:pt x="385" y="101"/>
                  </a:lnTo>
                  <a:lnTo>
                    <a:pt x="394" y="119"/>
                  </a:lnTo>
                  <a:lnTo>
                    <a:pt x="401" y="136"/>
                  </a:lnTo>
                  <a:lnTo>
                    <a:pt x="405" y="155"/>
                  </a:lnTo>
                  <a:lnTo>
                    <a:pt x="409" y="174"/>
                  </a:lnTo>
                  <a:lnTo>
                    <a:pt x="410" y="194"/>
                  </a:lnTo>
                  <a:lnTo>
                    <a:pt x="409" y="214"/>
                  </a:lnTo>
                  <a:lnTo>
                    <a:pt x="405" y="233"/>
                  </a:lnTo>
                  <a:lnTo>
                    <a:pt x="401" y="252"/>
                  </a:lnTo>
                  <a:lnTo>
                    <a:pt x="394" y="269"/>
                  </a:lnTo>
                  <a:lnTo>
                    <a:pt x="385" y="286"/>
                  </a:lnTo>
                  <a:lnTo>
                    <a:pt x="375" y="302"/>
                  </a:lnTo>
                  <a:lnTo>
                    <a:pt x="363" y="318"/>
                  </a:lnTo>
                  <a:lnTo>
                    <a:pt x="350" y="332"/>
                  </a:lnTo>
                  <a:lnTo>
                    <a:pt x="335" y="344"/>
                  </a:lnTo>
                  <a:lnTo>
                    <a:pt x="319" y="355"/>
                  </a:lnTo>
                  <a:lnTo>
                    <a:pt x="303" y="365"/>
                  </a:lnTo>
                  <a:lnTo>
                    <a:pt x="284" y="373"/>
                  </a:lnTo>
                  <a:lnTo>
                    <a:pt x="265" y="379"/>
                  </a:lnTo>
                  <a:lnTo>
                    <a:pt x="246" y="385"/>
                  </a:lnTo>
                  <a:lnTo>
                    <a:pt x="226" y="387"/>
                  </a:lnTo>
                  <a:lnTo>
                    <a:pt x="205" y="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3" name="Freeform 1549">
              <a:extLst>
                <a:ext uri="{FF2B5EF4-FFF2-40B4-BE49-F238E27FC236}">
                  <a16:creationId xmlns:a16="http://schemas.microsoft.com/office/drawing/2014/main" id="{559C784C-80F7-4345-8E5D-05DB52C66351}"/>
                </a:ext>
              </a:extLst>
            </p:cNvPr>
            <p:cNvSpPr>
              <a:spLocks/>
            </p:cNvSpPr>
            <p:nvPr/>
          </p:nvSpPr>
          <p:spPr bwMode="auto">
            <a:xfrm>
              <a:off x="1558" y="3596"/>
              <a:ext cx="91" cy="158"/>
            </a:xfrm>
            <a:custGeom>
              <a:avLst/>
              <a:gdLst>
                <a:gd name="T0" fmla="*/ 0 w 273"/>
                <a:gd name="T1" fmla="*/ 158 h 472"/>
                <a:gd name="T2" fmla="*/ 91 w 273"/>
                <a:gd name="T3" fmla="*/ 0 h 472"/>
                <a:gd name="T4" fmla="*/ 91 w 273"/>
                <a:gd name="T5" fmla="*/ 0 h 472"/>
                <a:gd name="T6" fmla="*/ 0 w 273"/>
                <a:gd name="T7" fmla="*/ 158 h 4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472">
                  <a:moveTo>
                    <a:pt x="0" y="472"/>
                  </a:moveTo>
                  <a:lnTo>
                    <a:pt x="273" y="0"/>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4" name="Freeform 1550">
              <a:extLst>
                <a:ext uri="{FF2B5EF4-FFF2-40B4-BE49-F238E27FC236}">
                  <a16:creationId xmlns:a16="http://schemas.microsoft.com/office/drawing/2014/main" id="{C8C1A828-8F4F-8142-8C9D-FA7813D6A015}"/>
                </a:ext>
              </a:extLst>
            </p:cNvPr>
            <p:cNvSpPr>
              <a:spLocks/>
            </p:cNvSpPr>
            <p:nvPr/>
          </p:nvSpPr>
          <p:spPr bwMode="auto">
            <a:xfrm>
              <a:off x="1558" y="3596"/>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3" y="0"/>
                  </a:lnTo>
                  <a:lnTo>
                    <a:pt x="277" y="4"/>
                  </a:lnTo>
                  <a:lnTo>
                    <a:pt x="6" y="474"/>
                  </a:lnTo>
                  <a:lnTo>
                    <a:pt x="0" y="472"/>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5" name="Freeform 1551">
              <a:extLst>
                <a:ext uri="{FF2B5EF4-FFF2-40B4-BE49-F238E27FC236}">
                  <a16:creationId xmlns:a16="http://schemas.microsoft.com/office/drawing/2014/main" id="{A846C5B8-B416-9948-AD5D-32F187F4DAD5}"/>
                </a:ext>
              </a:extLst>
            </p:cNvPr>
            <p:cNvSpPr>
              <a:spLocks/>
            </p:cNvSpPr>
            <p:nvPr/>
          </p:nvSpPr>
          <p:spPr bwMode="auto">
            <a:xfrm>
              <a:off x="1560" y="359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2"/>
                  </a:lnTo>
                  <a:lnTo>
                    <a:pt x="5" y="474"/>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6" name="Freeform 1552">
              <a:extLst>
                <a:ext uri="{FF2B5EF4-FFF2-40B4-BE49-F238E27FC236}">
                  <a16:creationId xmlns:a16="http://schemas.microsoft.com/office/drawing/2014/main" id="{85C0FA13-CEE6-CC42-8FD7-06FA229D85C5}"/>
                </a:ext>
              </a:extLst>
            </p:cNvPr>
            <p:cNvSpPr>
              <a:spLocks/>
            </p:cNvSpPr>
            <p:nvPr/>
          </p:nvSpPr>
          <p:spPr bwMode="auto">
            <a:xfrm>
              <a:off x="1562" y="359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7" name="Freeform 1553">
              <a:extLst>
                <a:ext uri="{FF2B5EF4-FFF2-40B4-BE49-F238E27FC236}">
                  <a16:creationId xmlns:a16="http://schemas.microsoft.com/office/drawing/2014/main" id="{329DA589-3703-B846-950E-345F53C0E89C}"/>
                </a:ext>
              </a:extLst>
            </p:cNvPr>
            <p:cNvSpPr>
              <a:spLocks/>
            </p:cNvSpPr>
            <p:nvPr/>
          </p:nvSpPr>
          <p:spPr bwMode="auto">
            <a:xfrm>
              <a:off x="1563" y="360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8" name="Freeform 1554">
              <a:extLst>
                <a:ext uri="{FF2B5EF4-FFF2-40B4-BE49-F238E27FC236}">
                  <a16:creationId xmlns:a16="http://schemas.microsoft.com/office/drawing/2014/main" id="{34B9DC4A-1A0F-9D4A-AB27-F7D8E17788C5}"/>
                </a:ext>
              </a:extLst>
            </p:cNvPr>
            <p:cNvSpPr>
              <a:spLocks/>
            </p:cNvSpPr>
            <p:nvPr/>
          </p:nvSpPr>
          <p:spPr bwMode="auto">
            <a:xfrm>
              <a:off x="1565" y="3600"/>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2"/>
                  </a:moveTo>
                  <a:lnTo>
                    <a:pt x="271" y="0"/>
                  </a:lnTo>
                  <a:lnTo>
                    <a:pt x="275" y="4"/>
                  </a:lnTo>
                  <a:lnTo>
                    <a:pt x="4" y="474"/>
                  </a:lnTo>
                  <a:lnTo>
                    <a:pt x="0" y="472"/>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399" name="Freeform 1555">
              <a:extLst>
                <a:ext uri="{FF2B5EF4-FFF2-40B4-BE49-F238E27FC236}">
                  <a16:creationId xmlns:a16="http://schemas.microsoft.com/office/drawing/2014/main" id="{6144903D-192F-844F-9586-683BBAD852CC}"/>
                </a:ext>
              </a:extLst>
            </p:cNvPr>
            <p:cNvSpPr>
              <a:spLocks/>
            </p:cNvSpPr>
            <p:nvPr/>
          </p:nvSpPr>
          <p:spPr bwMode="auto">
            <a:xfrm>
              <a:off x="1567" y="360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0" name="Freeform 1556">
              <a:extLst>
                <a:ext uri="{FF2B5EF4-FFF2-40B4-BE49-F238E27FC236}">
                  <a16:creationId xmlns:a16="http://schemas.microsoft.com/office/drawing/2014/main" id="{BE6BB778-923B-D440-8BAC-07A7E316CDFA}"/>
                </a:ext>
              </a:extLst>
            </p:cNvPr>
            <p:cNvSpPr>
              <a:spLocks/>
            </p:cNvSpPr>
            <p:nvPr/>
          </p:nvSpPr>
          <p:spPr bwMode="auto">
            <a:xfrm>
              <a:off x="1568" y="3602"/>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1" name="Freeform 1557">
              <a:extLst>
                <a:ext uri="{FF2B5EF4-FFF2-40B4-BE49-F238E27FC236}">
                  <a16:creationId xmlns:a16="http://schemas.microsoft.com/office/drawing/2014/main" id="{23D428D2-511A-4942-AB36-F8BD8160981C}"/>
                </a:ext>
              </a:extLst>
            </p:cNvPr>
            <p:cNvSpPr>
              <a:spLocks/>
            </p:cNvSpPr>
            <p:nvPr/>
          </p:nvSpPr>
          <p:spPr bwMode="auto">
            <a:xfrm>
              <a:off x="1570" y="3604"/>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2" name="Freeform 1558">
              <a:extLst>
                <a:ext uri="{FF2B5EF4-FFF2-40B4-BE49-F238E27FC236}">
                  <a16:creationId xmlns:a16="http://schemas.microsoft.com/office/drawing/2014/main" id="{03C42F61-425D-234D-B905-923851DC4A9B}"/>
                </a:ext>
              </a:extLst>
            </p:cNvPr>
            <p:cNvSpPr>
              <a:spLocks/>
            </p:cNvSpPr>
            <p:nvPr/>
          </p:nvSpPr>
          <p:spPr bwMode="auto">
            <a:xfrm>
              <a:off x="1572" y="360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3" name="Freeform 1559">
              <a:extLst>
                <a:ext uri="{FF2B5EF4-FFF2-40B4-BE49-F238E27FC236}">
                  <a16:creationId xmlns:a16="http://schemas.microsoft.com/office/drawing/2014/main" id="{AC3AF32D-3FD9-A641-AE9C-F184665D1A66}"/>
                </a:ext>
              </a:extLst>
            </p:cNvPr>
            <p:cNvSpPr>
              <a:spLocks/>
            </p:cNvSpPr>
            <p:nvPr/>
          </p:nvSpPr>
          <p:spPr bwMode="auto">
            <a:xfrm>
              <a:off x="1573" y="3606"/>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4" name="Freeform 1560">
              <a:extLst>
                <a:ext uri="{FF2B5EF4-FFF2-40B4-BE49-F238E27FC236}">
                  <a16:creationId xmlns:a16="http://schemas.microsoft.com/office/drawing/2014/main" id="{B1304726-947D-AB45-9199-7D700E983643}"/>
                </a:ext>
              </a:extLst>
            </p:cNvPr>
            <p:cNvSpPr>
              <a:spLocks/>
            </p:cNvSpPr>
            <p:nvPr/>
          </p:nvSpPr>
          <p:spPr bwMode="auto">
            <a:xfrm>
              <a:off x="1575" y="3607"/>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5" name="Freeform 1561">
              <a:extLst>
                <a:ext uri="{FF2B5EF4-FFF2-40B4-BE49-F238E27FC236}">
                  <a16:creationId xmlns:a16="http://schemas.microsoft.com/office/drawing/2014/main" id="{0EFE71A7-13BD-454D-87C5-030B3A11BEED}"/>
                </a:ext>
              </a:extLst>
            </p:cNvPr>
            <p:cNvSpPr>
              <a:spLocks/>
            </p:cNvSpPr>
            <p:nvPr/>
          </p:nvSpPr>
          <p:spPr bwMode="auto">
            <a:xfrm>
              <a:off x="1577" y="360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5" y="474"/>
                  </a:lnTo>
                  <a:lnTo>
                    <a:pt x="0" y="471"/>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6" name="Freeform 1562">
              <a:extLst>
                <a:ext uri="{FF2B5EF4-FFF2-40B4-BE49-F238E27FC236}">
                  <a16:creationId xmlns:a16="http://schemas.microsoft.com/office/drawing/2014/main" id="{510FEBD2-BF18-2147-BB0F-40D78BBEAD09}"/>
                </a:ext>
              </a:extLst>
            </p:cNvPr>
            <p:cNvSpPr>
              <a:spLocks/>
            </p:cNvSpPr>
            <p:nvPr/>
          </p:nvSpPr>
          <p:spPr bwMode="auto">
            <a:xfrm>
              <a:off x="1579" y="360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7" name="Freeform 1563">
              <a:extLst>
                <a:ext uri="{FF2B5EF4-FFF2-40B4-BE49-F238E27FC236}">
                  <a16:creationId xmlns:a16="http://schemas.microsoft.com/office/drawing/2014/main" id="{F964657C-1228-AC46-90E9-74D26379A1F8}"/>
                </a:ext>
              </a:extLst>
            </p:cNvPr>
            <p:cNvSpPr>
              <a:spLocks/>
            </p:cNvSpPr>
            <p:nvPr/>
          </p:nvSpPr>
          <p:spPr bwMode="auto">
            <a:xfrm>
              <a:off x="1581" y="3609"/>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4" y="474"/>
                  </a:lnTo>
                  <a:lnTo>
                    <a:pt x="0" y="471"/>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8" name="Freeform 1564">
              <a:extLst>
                <a:ext uri="{FF2B5EF4-FFF2-40B4-BE49-F238E27FC236}">
                  <a16:creationId xmlns:a16="http://schemas.microsoft.com/office/drawing/2014/main" id="{E05DB8B5-ADBF-6748-9DCF-D83A5EE4227B}"/>
                </a:ext>
              </a:extLst>
            </p:cNvPr>
            <p:cNvSpPr>
              <a:spLocks/>
            </p:cNvSpPr>
            <p:nvPr/>
          </p:nvSpPr>
          <p:spPr bwMode="auto">
            <a:xfrm>
              <a:off x="1582" y="3611"/>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09" name="Freeform 1565">
              <a:extLst>
                <a:ext uri="{FF2B5EF4-FFF2-40B4-BE49-F238E27FC236}">
                  <a16:creationId xmlns:a16="http://schemas.microsoft.com/office/drawing/2014/main" id="{6EC928CB-4EA9-624B-9168-11537D49A8D7}"/>
                </a:ext>
              </a:extLst>
            </p:cNvPr>
            <p:cNvSpPr>
              <a:spLocks/>
            </p:cNvSpPr>
            <p:nvPr/>
          </p:nvSpPr>
          <p:spPr bwMode="auto">
            <a:xfrm>
              <a:off x="1584" y="361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0" name="Freeform 1566">
              <a:extLst>
                <a:ext uri="{FF2B5EF4-FFF2-40B4-BE49-F238E27FC236}">
                  <a16:creationId xmlns:a16="http://schemas.microsoft.com/office/drawing/2014/main" id="{FE3052D2-470E-D648-B9BC-4A2CCC534AF3}"/>
                </a:ext>
              </a:extLst>
            </p:cNvPr>
            <p:cNvSpPr>
              <a:spLocks/>
            </p:cNvSpPr>
            <p:nvPr/>
          </p:nvSpPr>
          <p:spPr bwMode="auto">
            <a:xfrm>
              <a:off x="1586" y="361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1" name="Freeform 1567">
              <a:extLst>
                <a:ext uri="{FF2B5EF4-FFF2-40B4-BE49-F238E27FC236}">
                  <a16:creationId xmlns:a16="http://schemas.microsoft.com/office/drawing/2014/main" id="{7D64C642-FB33-E740-B8F4-E3813D00AC2A}"/>
                </a:ext>
              </a:extLst>
            </p:cNvPr>
            <p:cNvSpPr>
              <a:spLocks/>
            </p:cNvSpPr>
            <p:nvPr/>
          </p:nvSpPr>
          <p:spPr bwMode="auto">
            <a:xfrm>
              <a:off x="1587" y="361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2" name="Freeform 1568">
              <a:extLst>
                <a:ext uri="{FF2B5EF4-FFF2-40B4-BE49-F238E27FC236}">
                  <a16:creationId xmlns:a16="http://schemas.microsoft.com/office/drawing/2014/main" id="{838DAE14-6E2F-1F4F-82F9-C0282AF8CBA9}"/>
                </a:ext>
              </a:extLst>
            </p:cNvPr>
            <p:cNvSpPr>
              <a:spLocks/>
            </p:cNvSpPr>
            <p:nvPr/>
          </p:nvSpPr>
          <p:spPr bwMode="auto">
            <a:xfrm>
              <a:off x="1589" y="3615"/>
              <a:ext cx="92" cy="157"/>
            </a:xfrm>
            <a:custGeom>
              <a:avLst/>
              <a:gdLst>
                <a:gd name="T0" fmla="*/ 0 w 276"/>
                <a:gd name="T1" fmla="*/ 156 h 472"/>
                <a:gd name="T2" fmla="*/ 91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3" name="Freeform 1569">
              <a:extLst>
                <a:ext uri="{FF2B5EF4-FFF2-40B4-BE49-F238E27FC236}">
                  <a16:creationId xmlns:a16="http://schemas.microsoft.com/office/drawing/2014/main" id="{5FA72DBD-EA83-F24B-9633-6C1268273479}"/>
                </a:ext>
              </a:extLst>
            </p:cNvPr>
            <p:cNvSpPr>
              <a:spLocks/>
            </p:cNvSpPr>
            <p:nvPr/>
          </p:nvSpPr>
          <p:spPr bwMode="auto">
            <a:xfrm>
              <a:off x="1591" y="361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4" name="Freeform 1570">
              <a:extLst>
                <a:ext uri="{FF2B5EF4-FFF2-40B4-BE49-F238E27FC236}">
                  <a16:creationId xmlns:a16="http://schemas.microsoft.com/office/drawing/2014/main" id="{FF1497CC-93B5-CC43-97C1-47F50DA6144C}"/>
                </a:ext>
              </a:extLst>
            </p:cNvPr>
            <p:cNvSpPr>
              <a:spLocks/>
            </p:cNvSpPr>
            <p:nvPr/>
          </p:nvSpPr>
          <p:spPr bwMode="auto">
            <a:xfrm>
              <a:off x="1592" y="3617"/>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5" name="Freeform 1571">
              <a:extLst>
                <a:ext uri="{FF2B5EF4-FFF2-40B4-BE49-F238E27FC236}">
                  <a16:creationId xmlns:a16="http://schemas.microsoft.com/office/drawing/2014/main" id="{CF9366DD-1862-304B-93CE-5F9B6396CFA5}"/>
                </a:ext>
              </a:extLst>
            </p:cNvPr>
            <p:cNvSpPr>
              <a:spLocks/>
            </p:cNvSpPr>
            <p:nvPr/>
          </p:nvSpPr>
          <p:spPr bwMode="auto">
            <a:xfrm>
              <a:off x="1594" y="3617"/>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6" name="Freeform 1572">
              <a:extLst>
                <a:ext uri="{FF2B5EF4-FFF2-40B4-BE49-F238E27FC236}">
                  <a16:creationId xmlns:a16="http://schemas.microsoft.com/office/drawing/2014/main" id="{5811E74D-0D10-1347-BC38-F4D769DAB051}"/>
                </a:ext>
              </a:extLst>
            </p:cNvPr>
            <p:cNvSpPr>
              <a:spLocks/>
            </p:cNvSpPr>
            <p:nvPr/>
          </p:nvSpPr>
          <p:spPr bwMode="auto">
            <a:xfrm>
              <a:off x="1596" y="3618"/>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7" name="Freeform 1573">
              <a:extLst>
                <a:ext uri="{FF2B5EF4-FFF2-40B4-BE49-F238E27FC236}">
                  <a16:creationId xmlns:a16="http://schemas.microsoft.com/office/drawing/2014/main" id="{8E44AA48-8C29-1141-A9F8-95BF0C634168}"/>
                </a:ext>
              </a:extLst>
            </p:cNvPr>
            <p:cNvSpPr>
              <a:spLocks/>
            </p:cNvSpPr>
            <p:nvPr/>
          </p:nvSpPr>
          <p:spPr bwMode="auto">
            <a:xfrm>
              <a:off x="1597" y="3619"/>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8" name="Freeform 1574">
              <a:extLst>
                <a:ext uri="{FF2B5EF4-FFF2-40B4-BE49-F238E27FC236}">
                  <a16:creationId xmlns:a16="http://schemas.microsoft.com/office/drawing/2014/main" id="{600D2662-75AD-FD4B-AF72-2F86B90BB14C}"/>
                </a:ext>
              </a:extLst>
            </p:cNvPr>
            <p:cNvSpPr>
              <a:spLocks/>
            </p:cNvSpPr>
            <p:nvPr/>
          </p:nvSpPr>
          <p:spPr bwMode="auto">
            <a:xfrm>
              <a:off x="1599" y="3620"/>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19" name="Freeform 1575">
              <a:extLst>
                <a:ext uri="{FF2B5EF4-FFF2-40B4-BE49-F238E27FC236}">
                  <a16:creationId xmlns:a16="http://schemas.microsoft.com/office/drawing/2014/main" id="{438C2B32-E30D-2842-A3DC-A6E4032D42B3}"/>
                </a:ext>
              </a:extLst>
            </p:cNvPr>
            <p:cNvSpPr>
              <a:spLocks/>
            </p:cNvSpPr>
            <p:nvPr/>
          </p:nvSpPr>
          <p:spPr bwMode="auto">
            <a:xfrm>
              <a:off x="1601" y="362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0" name="Freeform 1576">
              <a:extLst>
                <a:ext uri="{FF2B5EF4-FFF2-40B4-BE49-F238E27FC236}">
                  <a16:creationId xmlns:a16="http://schemas.microsoft.com/office/drawing/2014/main" id="{11637A03-6517-2E42-81EC-5A2EA1035940}"/>
                </a:ext>
              </a:extLst>
            </p:cNvPr>
            <p:cNvSpPr>
              <a:spLocks/>
            </p:cNvSpPr>
            <p:nvPr/>
          </p:nvSpPr>
          <p:spPr bwMode="auto">
            <a:xfrm>
              <a:off x="1603" y="3622"/>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2" y="0"/>
                  </a:lnTo>
                  <a:lnTo>
                    <a:pt x="276" y="3"/>
                  </a:lnTo>
                  <a:lnTo>
                    <a:pt x="5" y="473"/>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1" name="Freeform 1577">
              <a:extLst>
                <a:ext uri="{FF2B5EF4-FFF2-40B4-BE49-F238E27FC236}">
                  <a16:creationId xmlns:a16="http://schemas.microsoft.com/office/drawing/2014/main" id="{F66266F8-CC3E-F743-8244-33F789CD7FE9}"/>
                </a:ext>
              </a:extLst>
            </p:cNvPr>
            <p:cNvSpPr>
              <a:spLocks/>
            </p:cNvSpPr>
            <p:nvPr/>
          </p:nvSpPr>
          <p:spPr bwMode="auto">
            <a:xfrm>
              <a:off x="1604" y="3623"/>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2" name="Freeform 1578">
              <a:extLst>
                <a:ext uri="{FF2B5EF4-FFF2-40B4-BE49-F238E27FC236}">
                  <a16:creationId xmlns:a16="http://schemas.microsoft.com/office/drawing/2014/main" id="{C634BD04-E8CA-FA46-A05C-E1BA6A61F6D6}"/>
                </a:ext>
              </a:extLst>
            </p:cNvPr>
            <p:cNvSpPr>
              <a:spLocks/>
            </p:cNvSpPr>
            <p:nvPr/>
          </p:nvSpPr>
          <p:spPr bwMode="auto">
            <a:xfrm>
              <a:off x="1606" y="362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3" name="Freeform 1579">
              <a:extLst>
                <a:ext uri="{FF2B5EF4-FFF2-40B4-BE49-F238E27FC236}">
                  <a16:creationId xmlns:a16="http://schemas.microsoft.com/office/drawing/2014/main" id="{F7673343-0286-0246-BC26-F230F9EAF3B6}"/>
                </a:ext>
              </a:extLst>
            </p:cNvPr>
            <p:cNvSpPr>
              <a:spLocks/>
            </p:cNvSpPr>
            <p:nvPr/>
          </p:nvSpPr>
          <p:spPr bwMode="auto">
            <a:xfrm>
              <a:off x="1608" y="362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4" name="Freeform 1580">
              <a:extLst>
                <a:ext uri="{FF2B5EF4-FFF2-40B4-BE49-F238E27FC236}">
                  <a16:creationId xmlns:a16="http://schemas.microsoft.com/office/drawing/2014/main" id="{16C6BBAB-1981-9C4D-93AB-B4C3EE3315E6}"/>
                </a:ext>
              </a:extLst>
            </p:cNvPr>
            <p:cNvSpPr>
              <a:spLocks/>
            </p:cNvSpPr>
            <p:nvPr/>
          </p:nvSpPr>
          <p:spPr bwMode="auto">
            <a:xfrm>
              <a:off x="1610" y="3626"/>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5" name="Freeform 1581">
              <a:extLst>
                <a:ext uri="{FF2B5EF4-FFF2-40B4-BE49-F238E27FC236}">
                  <a16:creationId xmlns:a16="http://schemas.microsoft.com/office/drawing/2014/main" id="{93BABBCE-EEA4-B842-8D6D-4B5F7DFD8960}"/>
                </a:ext>
              </a:extLst>
            </p:cNvPr>
            <p:cNvSpPr>
              <a:spLocks/>
            </p:cNvSpPr>
            <p:nvPr/>
          </p:nvSpPr>
          <p:spPr bwMode="auto">
            <a:xfrm>
              <a:off x="1611" y="3627"/>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6" name="Freeform 1582">
              <a:extLst>
                <a:ext uri="{FF2B5EF4-FFF2-40B4-BE49-F238E27FC236}">
                  <a16:creationId xmlns:a16="http://schemas.microsoft.com/office/drawing/2014/main" id="{7F591A0F-7899-1545-9043-EC6BA2002B88}"/>
                </a:ext>
              </a:extLst>
            </p:cNvPr>
            <p:cNvSpPr>
              <a:spLocks/>
            </p:cNvSpPr>
            <p:nvPr/>
          </p:nvSpPr>
          <p:spPr bwMode="auto">
            <a:xfrm>
              <a:off x="1613" y="3628"/>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7" name="Freeform 1583">
              <a:extLst>
                <a:ext uri="{FF2B5EF4-FFF2-40B4-BE49-F238E27FC236}">
                  <a16:creationId xmlns:a16="http://schemas.microsoft.com/office/drawing/2014/main" id="{A13CDAE6-46D7-D14D-A2A4-CE39DA5AA444}"/>
                </a:ext>
              </a:extLst>
            </p:cNvPr>
            <p:cNvSpPr>
              <a:spLocks/>
            </p:cNvSpPr>
            <p:nvPr/>
          </p:nvSpPr>
          <p:spPr bwMode="auto">
            <a:xfrm>
              <a:off x="1615" y="36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8" name="Freeform 1584">
              <a:extLst>
                <a:ext uri="{FF2B5EF4-FFF2-40B4-BE49-F238E27FC236}">
                  <a16:creationId xmlns:a16="http://schemas.microsoft.com/office/drawing/2014/main" id="{A3535534-E90C-3A4C-8329-2154EBC1689A}"/>
                </a:ext>
              </a:extLst>
            </p:cNvPr>
            <p:cNvSpPr>
              <a:spLocks/>
            </p:cNvSpPr>
            <p:nvPr/>
          </p:nvSpPr>
          <p:spPr bwMode="auto">
            <a:xfrm>
              <a:off x="1616" y="363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6" y="474"/>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29" name="Freeform 1585">
              <a:extLst>
                <a:ext uri="{FF2B5EF4-FFF2-40B4-BE49-F238E27FC236}">
                  <a16:creationId xmlns:a16="http://schemas.microsoft.com/office/drawing/2014/main" id="{6626D9E7-F691-CB48-AE78-2E14A1D28EA6}"/>
                </a:ext>
              </a:extLst>
            </p:cNvPr>
            <p:cNvSpPr>
              <a:spLocks/>
            </p:cNvSpPr>
            <p:nvPr/>
          </p:nvSpPr>
          <p:spPr bwMode="auto">
            <a:xfrm>
              <a:off x="1618" y="3631"/>
              <a:ext cx="92" cy="158"/>
            </a:xfrm>
            <a:custGeom>
              <a:avLst/>
              <a:gdLst>
                <a:gd name="T0" fmla="*/ 0 w 275"/>
                <a:gd name="T1" fmla="*/ 157 h 474"/>
                <a:gd name="T2" fmla="*/ 91 w 275"/>
                <a:gd name="T3" fmla="*/ 0 h 474"/>
                <a:gd name="T4" fmla="*/ 92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2"/>
                  </a:moveTo>
                  <a:lnTo>
                    <a:pt x="271" y="0"/>
                  </a:lnTo>
                  <a:lnTo>
                    <a:pt x="275" y="4"/>
                  </a:lnTo>
                  <a:lnTo>
                    <a:pt x="4" y="474"/>
                  </a:lnTo>
                  <a:lnTo>
                    <a:pt x="0" y="472"/>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0" name="Freeform 1586">
              <a:extLst>
                <a:ext uri="{FF2B5EF4-FFF2-40B4-BE49-F238E27FC236}">
                  <a16:creationId xmlns:a16="http://schemas.microsoft.com/office/drawing/2014/main" id="{A085618D-EC49-2B4C-BC76-6C46FC174560}"/>
                </a:ext>
              </a:extLst>
            </p:cNvPr>
            <p:cNvSpPr>
              <a:spLocks/>
            </p:cNvSpPr>
            <p:nvPr/>
          </p:nvSpPr>
          <p:spPr bwMode="auto">
            <a:xfrm>
              <a:off x="1620" y="363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1" name="Freeform 1587">
              <a:extLst>
                <a:ext uri="{FF2B5EF4-FFF2-40B4-BE49-F238E27FC236}">
                  <a16:creationId xmlns:a16="http://schemas.microsoft.com/office/drawing/2014/main" id="{65363BC8-E85F-5E48-9024-3DF4707163AD}"/>
                </a:ext>
              </a:extLst>
            </p:cNvPr>
            <p:cNvSpPr>
              <a:spLocks/>
            </p:cNvSpPr>
            <p:nvPr/>
          </p:nvSpPr>
          <p:spPr bwMode="auto">
            <a:xfrm>
              <a:off x="1621" y="3633"/>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2" name="Freeform 1588">
              <a:extLst>
                <a:ext uri="{FF2B5EF4-FFF2-40B4-BE49-F238E27FC236}">
                  <a16:creationId xmlns:a16="http://schemas.microsoft.com/office/drawing/2014/main" id="{5A26C149-ECD6-2B4C-ADB2-35E606D9680C}"/>
                </a:ext>
              </a:extLst>
            </p:cNvPr>
            <p:cNvSpPr>
              <a:spLocks/>
            </p:cNvSpPr>
            <p:nvPr/>
          </p:nvSpPr>
          <p:spPr bwMode="auto">
            <a:xfrm>
              <a:off x="1623" y="363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3" name="Freeform 1589">
              <a:extLst>
                <a:ext uri="{FF2B5EF4-FFF2-40B4-BE49-F238E27FC236}">
                  <a16:creationId xmlns:a16="http://schemas.microsoft.com/office/drawing/2014/main" id="{9F1F4E95-5E1A-DA49-AD38-0AD56A34ECFC}"/>
                </a:ext>
              </a:extLst>
            </p:cNvPr>
            <p:cNvSpPr>
              <a:spLocks/>
            </p:cNvSpPr>
            <p:nvPr/>
          </p:nvSpPr>
          <p:spPr bwMode="auto">
            <a:xfrm>
              <a:off x="1625" y="3635"/>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4" name="Freeform 1590">
              <a:extLst>
                <a:ext uri="{FF2B5EF4-FFF2-40B4-BE49-F238E27FC236}">
                  <a16:creationId xmlns:a16="http://schemas.microsoft.com/office/drawing/2014/main" id="{3AFBD123-8083-984C-9E98-1463268C4BD5}"/>
                </a:ext>
              </a:extLst>
            </p:cNvPr>
            <p:cNvSpPr>
              <a:spLocks/>
            </p:cNvSpPr>
            <p:nvPr/>
          </p:nvSpPr>
          <p:spPr bwMode="auto">
            <a:xfrm>
              <a:off x="1626" y="3636"/>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6" y="473"/>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5" name="Freeform 1591">
              <a:extLst>
                <a:ext uri="{FF2B5EF4-FFF2-40B4-BE49-F238E27FC236}">
                  <a16:creationId xmlns:a16="http://schemas.microsoft.com/office/drawing/2014/main" id="{0F6EA95A-D2FE-CE42-87B5-8B402171A01A}"/>
                </a:ext>
              </a:extLst>
            </p:cNvPr>
            <p:cNvSpPr>
              <a:spLocks/>
            </p:cNvSpPr>
            <p:nvPr/>
          </p:nvSpPr>
          <p:spPr bwMode="auto">
            <a:xfrm>
              <a:off x="1628" y="363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3"/>
                  </a:lnTo>
                  <a:lnTo>
                    <a:pt x="5" y="474"/>
                  </a:lnTo>
                  <a:lnTo>
                    <a:pt x="0" y="471"/>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6" name="Freeform 1592">
              <a:extLst>
                <a:ext uri="{FF2B5EF4-FFF2-40B4-BE49-F238E27FC236}">
                  <a16:creationId xmlns:a16="http://schemas.microsoft.com/office/drawing/2014/main" id="{2FE48580-FEC6-ED43-A3A5-77F6B1CE0BF8}"/>
                </a:ext>
              </a:extLst>
            </p:cNvPr>
            <p:cNvSpPr>
              <a:spLocks/>
            </p:cNvSpPr>
            <p:nvPr/>
          </p:nvSpPr>
          <p:spPr bwMode="auto">
            <a:xfrm>
              <a:off x="1630" y="363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7" name="Freeform 1593">
              <a:extLst>
                <a:ext uri="{FF2B5EF4-FFF2-40B4-BE49-F238E27FC236}">
                  <a16:creationId xmlns:a16="http://schemas.microsoft.com/office/drawing/2014/main" id="{7EC2B6B0-FA5E-1E44-A0C6-1CD56E94DE6F}"/>
                </a:ext>
              </a:extLst>
            </p:cNvPr>
            <p:cNvSpPr>
              <a:spLocks/>
            </p:cNvSpPr>
            <p:nvPr/>
          </p:nvSpPr>
          <p:spPr bwMode="auto">
            <a:xfrm>
              <a:off x="1632" y="363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8" name="Freeform 1594">
              <a:extLst>
                <a:ext uri="{FF2B5EF4-FFF2-40B4-BE49-F238E27FC236}">
                  <a16:creationId xmlns:a16="http://schemas.microsoft.com/office/drawing/2014/main" id="{EA563F14-6E6E-0045-8669-843946047930}"/>
                </a:ext>
              </a:extLst>
            </p:cNvPr>
            <p:cNvSpPr>
              <a:spLocks/>
            </p:cNvSpPr>
            <p:nvPr/>
          </p:nvSpPr>
          <p:spPr bwMode="auto">
            <a:xfrm>
              <a:off x="1634" y="3640"/>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4"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39" name="Freeform 1595">
              <a:extLst>
                <a:ext uri="{FF2B5EF4-FFF2-40B4-BE49-F238E27FC236}">
                  <a16:creationId xmlns:a16="http://schemas.microsoft.com/office/drawing/2014/main" id="{898D3250-3986-5246-8850-F738A61EE3B4}"/>
                </a:ext>
              </a:extLst>
            </p:cNvPr>
            <p:cNvSpPr>
              <a:spLocks/>
            </p:cNvSpPr>
            <p:nvPr/>
          </p:nvSpPr>
          <p:spPr bwMode="auto">
            <a:xfrm>
              <a:off x="1635" y="3641"/>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5"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0" name="Freeform 1596">
              <a:extLst>
                <a:ext uri="{FF2B5EF4-FFF2-40B4-BE49-F238E27FC236}">
                  <a16:creationId xmlns:a16="http://schemas.microsoft.com/office/drawing/2014/main" id="{0E5FC6C3-4A9E-D143-B9A2-C06C8008ED4C}"/>
                </a:ext>
              </a:extLst>
            </p:cNvPr>
            <p:cNvSpPr>
              <a:spLocks/>
            </p:cNvSpPr>
            <p:nvPr/>
          </p:nvSpPr>
          <p:spPr bwMode="auto">
            <a:xfrm>
              <a:off x="1637" y="364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1" name="Freeform 1597">
              <a:extLst>
                <a:ext uri="{FF2B5EF4-FFF2-40B4-BE49-F238E27FC236}">
                  <a16:creationId xmlns:a16="http://schemas.microsoft.com/office/drawing/2014/main" id="{D583862C-EB19-624E-8F20-5AC69DA129F7}"/>
                </a:ext>
              </a:extLst>
            </p:cNvPr>
            <p:cNvSpPr>
              <a:spLocks/>
            </p:cNvSpPr>
            <p:nvPr/>
          </p:nvSpPr>
          <p:spPr bwMode="auto">
            <a:xfrm>
              <a:off x="1639" y="364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2" name="Freeform 1598">
              <a:extLst>
                <a:ext uri="{FF2B5EF4-FFF2-40B4-BE49-F238E27FC236}">
                  <a16:creationId xmlns:a16="http://schemas.microsoft.com/office/drawing/2014/main" id="{ACD0021B-8EEE-F245-B816-B2DA218C739D}"/>
                </a:ext>
              </a:extLst>
            </p:cNvPr>
            <p:cNvSpPr>
              <a:spLocks/>
            </p:cNvSpPr>
            <p:nvPr/>
          </p:nvSpPr>
          <p:spPr bwMode="auto">
            <a:xfrm>
              <a:off x="1640" y="3644"/>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4"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3" name="Freeform 1599">
              <a:extLst>
                <a:ext uri="{FF2B5EF4-FFF2-40B4-BE49-F238E27FC236}">
                  <a16:creationId xmlns:a16="http://schemas.microsoft.com/office/drawing/2014/main" id="{63031A56-B82C-964D-BD1C-2AA5FC1E2B39}"/>
                </a:ext>
              </a:extLst>
            </p:cNvPr>
            <p:cNvSpPr>
              <a:spLocks/>
            </p:cNvSpPr>
            <p:nvPr/>
          </p:nvSpPr>
          <p:spPr bwMode="auto">
            <a:xfrm>
              <a:off x="1642" y="3645"/>
              <a:ext cx="92" cy="158"/>
            </a:xfrm>
            <a:custGeom>
              <a:avLst/>
              <a:gdLst>
                <a:gd name="T0" fmla="*/ 0 w 277"/>
                <a:gd name="T1" fmla="*/ 157 h 472"/>
                <a:gd name="T2" fmla="*/ 91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4" name="Freeform 1600">
              <a:extLst>
                <a:ext uri="{FF2B5EF4-FFF2-40B4-BE49-F238E27FC236}">
                  <a16:creationId xmlns:a16="http://schemas.microsoft.com/office/drawing/2014/main" id="{A6234FC0-C6B9-F74F-8F86-D3F95B83697A}"/>
                </a:ext>
              </a:extLst>
            </p:cNvPr>
            <p:cNvSpPr>
              <a:spLocks/>
            </p:cNvSpPr>
            <p:nvPr/>
          </p:nvSpPr>
          <p:spPr bwMode="auto">
            <a:xfrm>
              <a:off x="1644" y="364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5" name="Freeform 1601">
              <a:extLst>
                <a:ext uri="{FF2B5EF4-FFF2-40B4-BE49-F238E27FC236}">
                  <a16:creationId xmlns:a16="http://schemas.microsoft.com/office/drawing/2014/main" id="{7D137452-45D0-2545-8499-339D598EE88E}"/>
                </a:ext>
              </a:extLst>
            </p:cNvPr>
            <p:cNvSpPr>
              <a:spLocks/>
            </p:cNvSpPr>
            <p:nvPr/>
          </p:nvSpPr>
          <p:spPr bwMode="auto">
            <a:xfrm>
              <a:off x="1645" y="3647"/>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6" name="Freeform 1602">
              <a:extLst>
                <a:ext uri="{FF2B5EF4-FFF2-40B4-BE49-F238E27FC236}">
                  <a16:creationId xmlns:a16="http://schemas.microsoft.com/office/drawing/2014/main" id="{EE2AE7A3-DF49-A742-B816-00AA4957D867}"/>
                </a:ext>
              </a:extLst>
            </p:cNvPr>
            <p:cNvSpPr>
              <a:spLocks/>
            </p:cNvSpPr>
            <p:nvPr/>
          </p:nvSpPr>
          <p:spPr bwMode="auto">
            <a:xfrm>
              <a:off x="1647" y="364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7" name="Freeform 1603">
              <a:extLst>
                <a:ext uri="{FF2B5EF4-FFF2-40B4-BE49-F238E27FC236}">
                  <a16:creationId xmlns:a16="http://schemas.microsoft.com/office/drawing/2014/main" id="{784A4BD7-95A1-3E41-8140-7A4C0B613F47}"/>
                </a:ext>
              </a:extLst>
            </p:cNvPr>
            <p:cNvSpPr>
              <a:spLocks/>
            </p:cNvSpPr>
            <p:nvPr/>
          </p:nvSpPr>
          <p:spPr bwMode="auto">
            <a:xfrm>
              <a:off x="1649" y="3649"/>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8" name="Freeform 1604">
              <a:extLst>
                <a:ext uri="{FF2B5EF4-FFF2-40B4-BE49-F238E27FC236}">
                  <a16:creationId xmlns:a16="http://schemas.microsoft.com/office/drawing/2014/main" id="{14759656-5A8F-D74D-B7A0-FD9790DA17C6}"/>
                </a:ext>
              </a:extLst>
            </p:cNvPr>
            <p:cNvSpPr>
              <a:spLocks/>
            </p:cNvSpPr>
            <p:nvPr/>
          </p:nvSpPr>
          <p:spPr bwMode="auto">
            <a:xfrm>
              <a:off x="1650" y="3650"/>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49" name="Freeform 1605">
              <a:extLst>
                <a:ext uri="{FF2B5EF4-FFF2-40B4-BE49-F238E27FC236}">
                  <a16:creationId xmlns:a16="http://schemas.microsoft.com/office/drawing/2014/main" id="{9FFF6EF0-1625-FC4D-9DFB-F0F9744BFD52}"/>
                </a:ext>
              </a:extLst>
            </p:cNvPr>
            <p:cNvSpPr>
              <a:spLocks/>
            </p:cNvSpPr>
            <p:nvPr/>
          </p:nvSpPr>
          <p:spPr bwMode="auto">
            <a:xfrm>
              <a:off x="1652" y="365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0" name="Freeform 1606">
              <a:extLst>
                <a:ext uri="{FF2B5EF4-FFF2-40B4-BE49-F238E27FC236}">
                  <a16:creationId xmlns:a16="http://schemas.microsoft.com/office/drawing/2014/main" id="{E1D966A9-82E8-804D-A8AD-CC3F04CC18AE}"/>
                </a:ext>
              </a:extLst>
            </p:cNvPr>
            <p:cNvSpPr>
              <a:spLocks/>
            </p:cNvSpPr>
            <p:nvPr/>
          </p:nvSpPr>
          <p:spPr bwMode="auto">
            <a:xfrm>
              <a:off x="1654" y="365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1" name="Freeform 1607">
              <a:extLst>
                <a:ext uri="{FF2B5EF4-FFF2-40B4-BE49-F238E27FC236}">
                  <a16:creationId xmlns:a16="http://schemas.microsoft.com/office/drawing/2014/main" id="{6E56CEC6-5969-D44E-BBC8-64122C0D6432}"/>
                </a:ext>
              </a:extLst>
            </p:cNvPr>
            <p:cNvSpPr>
              <a:spLocks/>
            </p:cNvSpPr>
            <p:nvPr/>
          </p:nvSpPr>
          <p:spPr bwMode="auto">
            <a:xfrm>
              <a:off x="1656" y="365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2" name="Freeform 1608">
              <a:extLst>
                <a:ext uri="{FF2B5EF4-FFF2-40B4-BE49-F238E27FC236}">
                  <a16:creationId xmlns:a16="http://schemas.microsoft.com/office/drawing/2014/main" id="{439CF587-C745-1744-AF5A-40EC58F8798E}"/>
                </a:ext>
              </a:extLst>
            </p:cNvPr>
            <p:cNvSpPr>
              <a:spLocks/>
            </p:cNvSpPr>
            <p:nvPr/>
          </p:nvSpPr>
          <p:spPr bwMode="auto">
            <a:xfrm>
              <a:off x="1658" y="3654"/>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3" name="Freeform 1609">
              <a:extLst>
                <a:ext uri="{FF2B5EF4-FFF2-40B4-BE49-F238E27FC236}">
                  <a16:creationId xmlns:a16="http://schemas.microsoft.com/office/drawing/2014/main" id="{81DA1EE1-6438-8D4B-ADBA-99F55EBE9A0E}"/>
                </a:ext>
              </a:extLst>
            </p:cNvPr>
            <p:cNvSpPr>
              <a:spLocks/>
            </p:cNvSpPr>
            <p:nvPr/>
          </p:nvSpPr>
          <p:spPr bwMode="auto">
            <a:xfrm>
              <a:off x="1659" y="365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6" y="473"/>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4" name="Freeform 1610">
              <a:extLst>
                <a:ext uri="{FF2B5EF4-FFF2-40B4-BE49-F238E27FC236}">
                  <a16:creationId xmlns:a16="http://schemas.microsoft.com/office/drawing/2014/main" id="{3CA9C4E6-F284-734F-B13A-7A8C5FFF424F}"/>
                </a:ext>
              </a:extLst>
            </p:cNvPr>
            <p:cNvSpPr>
              <a:spLocks/>
            </p:cNvSpPr>
            <p:nvPr/>
          </p:nvSpPr>
          <p:spPr bwMode="auto">
            <a:xfrm>
              <a:off x="1661" y="3656"/>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5" name="Freeform 1611">
              <a:extLst>
                <a:ext uri="{FF2B5EF4-FFF2-40B4-BE49-F238E27FC236}">
                  <a16:creationId xmlns:a16="http://schemas.microsoft.com/office/drawing/2014/main" id="{ACA344EC-43EC-2445-9C9E-4BB9498266DC}"/>
                </a:ext>
              </a:extLst>
            </p:cNvPr>
            <p:cNvSpPr>
              <a:spLocks/>
            </p:cNvSpPr>
            <p:nvPr/>
          </p:nvSpPr>
          <p:spPr bwMode="auto">
            <a:xfrm>
              <a:off x="1663" y="3657"/>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6" name="Freeform 1612">
              <a:extLst>
                <a:ext uri="{FF2B5EF4-FFF2-40B4-BE49-F238E27FC236}">
                  <a16:creationId xmlns:a16="http://schemas.microsoft.com/office/drawing/2014/main" id="{654AB736-BF85-E641-8972-A527497735D8}"/>
                </a:ext>
              </a:extLst>
            </p:cNvPr>
            <p:cNvSpPr>
              <a:spLocks/>
            </p:cNvSpPr>
            <p:nvPr/>
          </p:nvSpPr>
          <p:spPr bwMode="auto">
            <a:xfrm>
              <a:off x="1664" y="3658"/>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4"/>
                  </a:lnTo>
                  <a:lnTo>
                    <a:pt x="5" y="474"/>
                  </a:lnTo>
                  <a:lnTo>
                    <a:pt x="0" y="471"/>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457" name="Freeform 1613">
              <a:extLst>
                <a:ext uri="{FF2B5EF4-FFF2-40B4-BE49-F238E27FC236}">
                  <a16:creationId xmlns:a16="http://schemas.microsoft.com/office/drawing/2014/main" id="{9BEA30BF-AF73-FD4E-A570-912B6655EBE6}"/>
                </a:ext>
              </a:extLst>
            </p:cNvPr>
            <p:cNvSpPr>
              <a:spLocks/>
            </p:cNvSpPr>
            <p:nvPr/>
          </p:nvSpPr>
          <p:spPr bwMode="auto">
            <a:xfrm>
              <a:off x="1666" y="3659"/>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2" name="Group 1815">
            <a:extLst>
              <a:ext uri="{FF2B5EF4-FFF2-40B4-BE49-F238E27FC236}">
                <a16:creationId xmlns:a16="http://schemas.microsoft.com/office/drawing/2014/main" id="{E997EE92-EF7B-FA40-B738-713F377E451B}"/>
              </a:ext>
            </a:extLst>
          </p:cNvPr>
          <p:cNvGrpSpPr>
            <a:grpSpLocks/>
          </p:cNvGrpSpPr>
          <p:nvPr/>
        </p:nvGrpSpPr>
        <p:grpSpPr bwMode="auto">
          <a:xfrm>
            <a:off x="1951038" y="4570413"/>
            <a:ext cx="687387" cy="957262"/>
            <a:chOff x="1615" y="3242"/>
            <a:chExt cx="433" cy="603"/>
          </a:xfrm>
        </p:grpSpPr>
        <p:sp>
          <p:nvSpPr>
            <p:cNvPr id="44058" name="Freeform 1615">
              <a:extLst>
                <a:ext uri="{FF2B5EF4-FFF2-40B4-BE49-F238E27FC236}">
                  <a16:creationId xmlns:a16="http://schemas.microsoft.com/office/drawing/2014/main" id="{EA935160-391C-C34F-807C-AA6B060EB543}"/>
                </a:ext>
              </a:extLst>
            </p:cNvPr>
            <p:cNvSpPr>
              <a:spLocks/>
            </p:cNvSpPr>
            <p:nvPr/>
          </p:nvSpPr>
          <p:spPr bwMode="auto">
            <a:xfrm>
              <a:off x="1668" y="366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9" name="Freeform 1616">
              <a:extLst>
                <a:ext uri="{FF2B5EF4-FFF2-40B4-BE49-F238E27FC236}">
                  <a16:creationId xmlns:a16="http://schemas.microsoft.com/office/drawing/2014/main" id="{F23D4E45-6F76-434A-9686-4D0302056781}"/>
                </a:ext>
              </a:extLst>
            </p:cNvPr>
            <p:cNvSpPr>
              <a:spLocks/>
            </p:cNvSpPr>
            <p:nvPr/>
          </p:nvSpPr>
          <p:spPr bwMode="auto">
            <a:xfrm>
              <a:off x="1669" y="3661"/>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0" name="Freeform 1617">
              <a:extLst>
                <a:ext uri="{FF2B5EF4-FFF2-40B4-BE49-F238E27FC236}">
                  <a16:creationId xmlns:a16="http://schemas.microsoft.com/office/drawing/2014/main" id="{0844CAA9-23AE-9640-9CC0-715787A49176}"/>
                </a:ext>
              </a:extLst>
            </p:cNvPr>
            <p:cNvSpPr>
              <a:spLocks/>
            </p:cNvSpPr>
            <p:nvPr/>
          </p:nvSpPr>
          <p:spPr bwMode="auto">
            <a:xfrm>
              <a:off x="1671" y="366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1" name="Freeform 1618">
              <a:extLst>
                <a:ext uri="{FF2B5EF4-FFF2-40B4-BE49-F238E27FC236}">
                  <a16:creationId xmlns:a16="http://schemas.microsoft.com/office/drawing/2014/main" id="{CA329CA9-488D-124A-B013-100FB8B6352F}"/>
                </a:ext>
              </a:extLst>
            </p:cNvPr>
            <p:cNvSpPr>
              <a:spLocks/>
            </p:cNvSpPr>
            <p:nvPr/>
          </p:nvSpPr>
          <p:spPr bwMode="auto">
            <a:xfrm>
              <a:off x="1673" y="366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5" y="473"/>
                  </a:lnTo>
                  <a:lnTo>
                    <a:pt x="0" y="470"/>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2" name="Freeform 1619">
              <a:extLst>
                <a:ext uri="{FF2B5EF4-FFF2-40B4-BE49-F238E27FC236}">
                  <a16:creationId xmlns:a16="http://schemas.microsoft.com/office/drawing/2014/main" id="{0FDDD881-046B-C049-9251-291A3C2D66AF}"/>
                </a:ext>
              </a:extLst>
            </p:cNvPr>
            <p:cNvSpPr>
              <a:spLocks/>
            </p:cNvSpPr>
            <p:nvPr/>
          </p:nvSpPr>
          <p:spPr bwMode="auto">
            <a:xfrm>
              <a:off x="1674" y="36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3" name="Freeform 1620">
              <a:extLst>
                <a:ext uri="{FF2B5EF4-FFF2-40B4-BE49-F238E27FC236}">
                  <a16:creationId xmlns:a16="http://schemas.microsoft.com/office/drawing/2014/main" id="{1AC8B117-2A86-0948-B541-9CE162844EE5}"/>
                </a:ext>
              </a:extLst>
            </p:cNvPr>
            <p:cNvSpPr>
              <a:spLocks/>
            </p:cNvSpPr>
            <p:nvPr/>
          </p:nvSpPr>
          <p:spPr bwMode="auto">
            <a:xfrm>
              <a:off x="1676" y="3665"/>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4" name="Freeform 1621">
              <a:extLst>
                <a:ext uri="{FF2B5EF4-FFF2-40B4-BE49-F238E27FC236}">
                  <a16:creationId xmlns:a16="http://schemas.microsoft.com/office/drawing/2014/main" id="{0029887F-B750-1E4C-A546-A7657C56383E}"/>
                </a:ext>
              </a:extLst>
            </p:cNvPr>
            <p:cNvSpPr>
              <a:spLocks/>
            </p:cNvSpPr>
            <p:nvPr/>
          </p:nvSpPr>
          <p:spPr bwMode="auto">
            <a:xfrm>
              <a:off x="1678" y="366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5" y="474"/>
                  </a:lnTo>
                  <a:lnTo>
                    <a:pt x="0" y="471"/>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5" name="Freeform 1622">
              <a:extLst>
                <a:ext uri="{FF2B5EF4-FFF2-40B4-BE49-F238E27FC236}">
                  <a16:creationId xmlns:a16="http://schemas.microsoft.com/office/drawing/2014/main" id="{CCD5C9C0-0576-AF4E-886B-C2FD3A285D95}"/>
                </a:ext>
              </a:extLst>
            </p:cNvPr>
            <p:cNvSpPr>
              <a:spLocks/>
            </p:cNvSpPr>
            <p:nvPr/>
          </p:nvSpPr>
          <p:spPr bwMode="auto">
            <a:xfrm>
              <a:off x="1680" y="366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2" y="0"/>
                  </a:lnTo>
                  <a:lnTo>
                    <a:pt x="276" y="3"/>
                  </a:lnTo>
                  <a:lnTo>
                    <a:pt x="5" y="474"/>
                  </a:lnTo>
                  <a:lnTo>
                    <a:pt x="0" y="471"/>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6" name="Freeform 1623">
              <a:extLst>
                <a:ext uri="{FF2B5EF4-FFF2-40B4-BE49-F238E27FC236}">
                  <a16:creationId xmlns:a16="http://schemas.microsoft.com/office/drawing/2014/main" id="{A1E4BE2C-025C-3B4D-A022-26B9F6268D22}"/>
                </a:ext>
              </a:extLst>
            </p:cNvPr>
            <p:cNvSpPr>
              <a:spLocks/>
            </p:cNvSpPr>
            <p:nvPr/>
          </p:nvSpPr>
          <p:spPr bwMode="auto">
            <a:xfrm>
              <a:off x="1681" y="3668"/>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7" name="Freeform 1624">
              <a:extLst>
                <a:ext uri="{FF2B5EF4-FFF2-40B4-BE49-F238E27FC236}">
                  <a16:creationId xmlns:a16="http://schemas.microsoft.com/office/drawing/2014/main" id="{610E3F5D-AB52-1C4C-8733-E0DE491FBD23}"/>
                </a:ext>
              </a:extLst>
            </p:cNvPr>
            <p:cNvSpPr>
              <a:spLocks/>
            </p:cNvSpPr>
            <p:nvPr/>
          </p:nvSpPr>
          <p:spPr bwMode="auto">
            <a:xfrm>
              <a:off x="1683" y="366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5" y="474"/>
                  </a:lnTo>
                  <a:lnTo>
                    <a:pt x="0" y="471"/>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8" name="Freeform 1625">
              <a:extLst>
                <a:ext uri="{FF2B5EF4-FFF2-40B4-BE49-F238E27FC236}">
                  <a16:creationId xmlns:a16="http://schemas.microsoft.com/office/drawing/2014/main" id="{050B3CF5-53D9-4C4E-8E3E-0AB53C264FD6}"/>
                </a:ext>
              </a:extLst>
            </p:cNvPr>
            <p:cNvSpPr>
              <a:spLocks/>
            </p:cNvSpPr>
            <p:nvPr/>
          </p:nvSpPr>
          <p:spPr bwMode="auto">
            <a:xfrm>
              <a:off x="1685" y="3670"/>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69" name="Freeform 1626">
              <a:extLst>
                <a:ext uri="{FF2B5EF4-FFF2-40B4-BE49-F238E27FC236}">
                  <a16:creationId xmlns:a16="http://schemas.microsoft.com/office/drawing/2014/main" id="{6D022C58-6CF6-EE47-B5D7-17E863EE77FC}"/>
                </a:ext>
              </a:extLst>
            </p:cNvPr>
            <p:cNvSpPr>
              <a:spLocks/>
            </p:cNvSpPr>
            <p:nvPr/>
          </p:nvSpPr>
          <p:spPr bwMode="auto">
            <a:xfrm>
              <a:off x="1687" y="3671"/>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0" name="Freeform 1627">
              <a:extLst>
                <a:ext uri="{FF2B5EF4-FFF2-40B4-BE49-F238E27FC236}">
                  <a16:creationId xmlns:a16="http://schemas.microsoft.com/office/drawing/2014/main" id="{DA5ABC93-509A-5846-A745-EF93D19CFA58}"/>
                </a:ext>
              </a:extLst>
            </p:cNvPr>
            <p:cNvSpPr>
              <a:spLocks/>
            </p:cNvSpPr>
            <p:nvPr/>
          </p:nvSpPr>
          <p:spPr bwMode="auto">
            <a:xfrm>
              <a:off x="1688" y="3672"/>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1" name="Freeform 1628">
              <a:extLst>
                <a:ext uri="{FF2B5EF4-FFF2-40B4-BE49-F238E27FC236}">
                  <a16:creationId xmlns:a16="http://schemas.microsoft.com/office/drawing/2014/main" id="{E0F528BC-9E77-724F-8B75-9BB845C4B946}"/>
                </a:ext>
              </a:extLst>
            </p:cNvPr>
            <p:cNvSpPr>
              <a:spLocks/>
            </p:cNvSpPr>
            <p:nvPr/>
          </p:nvSpPr>
          <p:spPr bwMode="auto">
            <a:xfrm>
              <a:off x="1690" y="3673"/>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2" name="Freeform 1629">
              <a:extLst>
                <a:ext uri="{FF2B5EF4-FFF2-40B4-BE49-F238E27FC236}">
                  <a16:creationId xmlns:a16="http://schemas.microsoft.com/office/drawing/2014/main" id="{A728A7D8-9C42-D64F-A9BE-E03B3E3BE37C}"/>
                </a:ext>
              </a:extLst>
            </p:cNvPr>
            <p:cNvSpPr>
              <a:spLocks/>
            </p:cNvSpPr>
            <p:nvPr/>
          </p:nvSpPr>
          <p:spPr bwMode="auto">
            <a:xfrm>
              <a:off x="1692" y="367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3" name="Freeform 1630">
              <a:extLst>
                <a:ext uri="{FF2B5EF4-FFF2-40B4-BE49-F238E27FC236}">
                  <a16:creationId xmlns:a16="http://schemas.microsoft.com/office/drawing/2014/main" id="{B6A48CF5-818B-E74D-A67D-120CD7FC53D7}"/>
                </a:ext>
              </a:extLst>
            </p:cNvPr>
            <p:cNvSpPr>
              <a:spLocks/>
            </p:cNvSpPr>
            <p:nvPr/>
          </p:nvSpPr>
          <p:spPr bwMode="auto">
            <a:xfrm>
              <a:off x="1693" y="367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4" name="Freeform 1631">
              <a:extLst>
                <a:ext uri="{FF2B5EF4-FFF2-40B4-BE49-F238E27FC236}">
                  <a16:creationId xmlns:a16="http://schemas.microsoft.com/office/drawing/2014/main" id="{D366360D-5A2B-F14F-A44C-42EEFAB4F8CD}"/>
                </a:ext>
              </a:extLst>
            </p:cNvPr>
            <p:cNvSpPr>
              <a:spLocks/>
            </p:cNvSpPr>
            <p:nvPr/>
          </p:nvSpPr>
          <p:spPr bwMode="auto">
            <a:xfrm>
              <a:off x="1695" y="3676"/>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5" name="Freeform 1632">
              <a:extLst>
                <a:ext uri="{FF2B5EF4-FFF2-40B4-BE49-F238E27FC236}">
                  <a16:creationId xmlns:a16="http://schemas.microsoft.com/office/drawing/2014/main" id="{D31DE292-6DBA-AB4B-982C-9AA042F0A642}"/>
                </a:ext>
              </a:extLst>
            </p:cNvPr>
            <p:cNvSpPr>
              <a:spLocks/>
            </p:cNvSpPr>
            <p:nvPr/>
          </p:nvSpPr>
          <p:spPr bwMode="auto">
            <a:xfrm>
              <a:off x="1697" y="36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6" name="Freeform 1633">
              <a:extLst>
                <a:ext uri="{FF2B5EF4-FFF2-40B4-BE49-F238E27FC236}">
                  <a16:creationId xmlns:a16="http://schemas.microsoft.com/office/drawing/2014/main" id="{D68F8C5F-CFCF-5B4B-8AD1-D70D41083410}"/>
                </a:ext>
              </a:extLst>
            </p:cNvPr>
            <p:cNvSpPr>
              <a:spLocks/>
            </p:cNvSpPr>
            <p:nvPr/>
          </p:nvSpPr>
          <p:spPr bwMode="auto">
            <a:xfrm>
              <a:off x="1698" y="3678"/>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7" name="Freeform 1634">
              <a:extLst>
                <a:ext uri="{FF2B5EF4-FFF2-40B4-BE49-F238E27FC236}">
                  <a16:creationId xmlns:a16="http://schemas.microsoft.com/office/drawing/2014/main" id="{FEFD217C-C999-5D4D-B9E0-3BBB98A2F1CA}"/>
                </a:ext>
              </a:extLst>
            </p:cNvPr>
            <p:cNvSpPr>
              <a:spLocks/>
            </p:cNvSpPr>
            <p:nvPr/>
          </p:nvSpPr>
          <p:spPr bwMode="auto">
            <a:xfrm>
              <a:off x="1700" y="367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8" name="Freeform 1635">
              <a:extLst>
                <a:ext uri="{FF2B5EF4-FFF2-40B4-BE49-F238E27FC236}">
                  <a16:creationId xmlns:a16="http://schemas.microsoft.com/office/drawing/2014/main" id="{1EF3CAA5-6BED-084F-998A-6B8CCF347550}"/>
                </a:ext>
              </a:extLst>
            </p:cNvPr>
            <p:cNvSpPr>
              <a:spLocks/>
            </p:cNvSpPr>
            <p:nvPr/>
          </p:nvSpPr>
          <p:spPr bwMode="auto">
            <a:xfrm>
              <a:off x="1702" y="3680"/>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79" name="Freeform 1636">
              <a:extLst>
                <a:ext uri="{FF2B5EF4-FFF2-40B4-BE49-F238E27FC236}">
                  <a16:creationId xmlns:a16="http://schemas.microsoft.com/office/drawing/2014/main" id="{DA1AF706-954F-0F47-ACC8-4FA059241D3B}"/>
                </a:ext>
              </a:extLst>
            </p:cNvPr>
            <p:cNvSpPr>
              <a:spLocks/>
            </p:cNvSpPr>
            <p:nvPr/>
          </p:nvSpPr>
          <p:spPr bwMode="auto">
            <a:xfrm>
              <a:off x="1703" y="3681"/>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0" name="Freeform 1637">
              <a:extLst>
                <a:ext uri="{FF2B5EF4-FFF2-40B4-BE49-F238E27FC236}">
                  <a16:creationId xmlns:a16="http://schemas.microsoft.com/office/drawing/2014/main" id="{0D09B9E0-D56C-7D4B-B147-50F060D0C529}"/>
                </a:ext>
              </a:extLst>
            </p:cNvPr>
            <p:cNvSpPr>
              <a:spLocks/>
            </p:cNvSpPr>
            <p:nvPr/>
          </p:nvSpPr>
          <p:spPr bwMode="auto">
            <a:xfrm>
              <a:off x="1705" y="368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1" name="Freeform 1638">
              <a:extLst>
                <a:ext uri="{FF2B5EF4-FFF2-40B4-BE49-F238E27FC236}">
                  <a16:creationId xmlns:a16="http://schemas.microsoft.com/office/drawing/2014/main" id="{9DD21E09-009F-F443-945C-FC83363A88E1}"/>
                </a:ext>
              </a:extLst>
            </p:cNvPr>
            <p:cNvSpPr>
              <a:spLocks/>
            </p:cNvSpPr>
            <p:nvPr/>
          </p:nvSpPr>
          <p:spPr bwMode="auto">
            <a:xfrm>
              <a:off x="1707" y="368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2" name="Freeform 1639">
              <a:extLst>
                <a:ext uri="{FF2B5EF4-FFF2-40B4-BE49-F238E27FC236}">
                  <a16:creationId xmlns:a16="http://schemas.microsoft.com/office/drawing/2014/main" id="{F808D3BB-546B-034D-B2D2-76DD30BA1550}"/>
                </a:ext>
              </a:extLst>
            </p:cNvPr>
            <p:cNvSpPr>
              <a:spLocks/>
            </p:cNvSpPr>
            <p:nvPr/>
          </p:nvSpPr>
          <p:spPr bwMode="auto">
            <a:xfrm>
              <a:off x="1709" y="3684"/>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3" name="Freeform 1640">
              <a:extLst>
                <a:ext uri="{FF2B5EF4-FFF2-40B4-BE49-F238E27FC236}">
                  <a16:creationId xmlns:a16="http://schemas.microsoft.com/office/drawing/2014/main" id="{9111CD58-1961-FC4C-BF7F-683C6321EFE1}"/>
                </a:ext>
              </a:extLst>
            </p:cNvPr>
            <p:cNvSpPr>
              <a:spLocks/>
            </p:cNvSpPr>
            <p:nvPr/>
          </p:nvSpPr>
          <p:spPr bwMode="auto">
            <a:xfrm>
              <a:off x="1711" y="3684"/>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4" name="Freeform 1641">
              <a:extLst>
                <a:ext uri="{FF2B5EF4-FFF2-40B4-BE49-F238E27FC236}">
                  <a16:creationId xmlns:a16="http://schemas.microsoft.com/office/drawing/2014/main" id="{ABED5D09-39A7-3645-B124-353313A77957}"/>
                </a:ext>
              </a:extLst>
            </p:cNvPr>
            <p:cNvSpPr>
              <a:spLocks/>
            </p:cNvSpPr>
            <p:nvPr/>
          </p:nvSpPr>
          <p:spPr bwMode="auto">
            <a:xfrm>
              <a:off x="1712" y="3686"/>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5" name="Freeform 1642">
              <a:extLst>
                <a:ext uri="{FF2B5EF4-FFF2-40B4-BE49-F238E27FC236}">
                  <a16:creationId xmlns:a16="http://schemas.microsoft.com/office/drawing/2014/main" id="{15EA1CBA-D99F-8B4C-B5AC-0990A9F85590}"/>
                </a:ext>
              </a:extLst>
            </p:cNvPr>
            <p:cNvSpPr>
              <a:spLocks/>
            </p:cNvSpPr>
            <p:nvPr/>
          </p:nvSpPr>
          <p:spPr bwMode="auto">
            <a:xfrm>
              <a:off x="1714" y="368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6" name="Freeform 1643">
              <a:extLst>
                <a:ext uri="{FF2B5EF4-FFF2-40B4-BE49-F238E27FC236}">
                  <a16:creationId xmlns:a16="http://schemas.microsoft.com/office/drawing/2014/main" id="{62467DE0-A47D-AC4A-AADD-25D2256102FD}"/>
                </a:ext>
              </a:extLst>
            </p:cNvPr>
            <p:cNvSpPr>
              <a:spLocks/>
            </p:cNvSpPr>
            <p:nvPr/>
          </p:nvSpPr>
          <p:spPr bwMode="auto">
            <a:xfrm>
              <a:off x="1716" y="3688"/>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7" name="Freeform 1644">
              <a:extLst>
                <a:ext uri="{FF2B5EF4-FFF2-40B4-BE49-F238E27FC236}">
                  <a16:creationId xmlns:a16="http://schemas.microsoft.com/office/drawing/2014/main" id="{D4DA7CFB-6A38-9742-B3CE-9B952DEE513C}"/>
                </a:ext>
              </a:extLst>
            </p:cNvPr>
            <p:cNvSpPr>
              <a:spLocks/>
            </p:cNvSpPr>
            <p:nvPr/>
          </p:nvSpPr>
          <p:spPr bwMode="auto">
            <a:xfrm>
              <a:off x="1615" y="3656"/>
              <a:ext cx="136" cy="130"/>
            </a:xfrm>
            <a:custGeom>
              <a:avLst/>
              <a:gdLst>
                <a:gd name="T0" fmla="*/ 61 w 410"/>
                <a:gd name="T1" fmla="*/ 130 h 388"/>
                <a:gd name="T2" fmla="*/ 48 w 410"/>
                <a:gd name="T3" fmla="*/ 127 h 388"/>
                <a:gd name="T4" fmla="*/ 35 w 410"/>
                <a:gd name="T5" fmla="*/ 122 h 388"/>
                <a:gd name="T6" fmla="*/ 25 w 410"/>
                <a:gd name="T7" fmla="*/ 115 h 388"/>
                <a:gd name="T8" fmla="*/ 16 w 410"/>
                <a:gd name="T9" fmla="*/ 107 h 388"/>
                <a:gd name="T10" fmla="*/ 8 w 410"/>
                <a:gd name="T11" fmla="*/ 96 h 388"/>
                <a:gd name="T12" fmla="*/ 3 w 410"/>
                <a:gd name="T13" fmla="*/ 84 h 388"/>
                <a:gd name="T14" fmla="*/ 0 w 410"/>
                <a:gd name="T15" fmla="*/ 72 h 388"/>
                <a:gd name="T16" fmla="*/ 0 w 410"/>
                <a:gd name="T17" fmla="*/ 58 h 388"/>
                <a:gd name="T18" fmla="*/ 3 w 410"/>
                <a:gd name="T19" fmla="*/ 46 h 388"/>
                <a:gd name="T20" fmla="*/ 8 w 410"/>
                <a:gd name="T21" fmla="*/ 34 h 388"/>
                <a:gd name="T22" fmla="*/ 16 w 410"/>
                <a:gd name="T23" fmla="*/ 23 h 388"/>
                <a:gd name="T24" fmla="*/ 25 w 410"/>
                <a:gd name="T25" fmla="*/ 15 h 388"/>
                <a:gd name="T26" fmla="*/ 35 w 410"/>
                <a:gd name="T27" fmla="*/ 8 h 388"/>
                <a:gd name="T28" fmla="*/ 48 w 410"/>
                <a:gd name="T29" fmla="*/ 3 h 388"/>
                <a:gd name="T30" fmla="*/ 61 w 410"/>
                <a:gd name="T31" fmla="*/ 0 h 388"/>
                <a:gd name="T32" fmla="*/ 75 w 410"/>
                <a:gd name="T33" fmla="*/ 0 h 388"/>
                <a:gd name="T34" fmla="*/ 88 w 410"/>
                <a:gd name="T35" fmla="*/ 3 h 388"/>
                <a:gd name="T36" fmla="*/ 101 w 410"/>
                <a:gd name="T37" fmla="*/ 8 h 388"/>
                <a:gd name="T38" fmla="*/ 111 w 410"/>
                <a:gd name="T39" fmla="*/ 15 h 388"/>
                <a:gd name="T40" fmla="*/ 120 w 410"/>
                <a:gd name="T41" fmla="*/ 23 h 388"/>
                <a:gd name="T42" fmla="*/ 128 w 410"/>
                <a:gd name="T43" fmla="*/ 34 h 388"/>
                <a:gd name="T44" fmla="*/ 133 w 410"/>
                <a:gd name="T45" fmla="*/ 46 h 388"/>
                <a:gd name="T46" fmla="*/ 136 w 410"/>
                <a:gd name="T47" fmla="*/ 58 h 388"/>
                <a:gd name="T48" fmla="*/ 136 w 410"/>
                <a:gd name="T49" fmla="*/ 72 h 388"/>
                <a:gd name="T50" fmla="*/ 133 w 410"/>
                <a:gd name="T51" fmla="*/ 84 h 388"/>
                <a:gd name="T52" fmla="*/ 128 w 410"/>
                <a:gd name="T53" fmla="*/ 96 h 388"/>
                <a:gd name="T54" fmla="*/ 120 w 410"/>
                <a:gd name="T55" fmla="*/ 107 h 388"/>
                <a:gd name="T56" fmla="*/ 111 w 410"/>
                <a:gd name="T57" fmla="*/ 115 h 388"/>
                <a:gd name="T58" fmla="*/ 101 w 410"/>
                <a:gd name="T59" fmla="*/ 122 h 388"/>
                <a:gd name="T60" fmla="*/ 88 w 410"/>
                <a:gd name="T61" fmla="*/ 127 h 388"/>
                <a:gd name="T62" fmla="*/ 75 w 410"/>
                <a:gd name="T63" fmla="*/ 130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0" h="388">
                  <a:moveTo>
                    <a:pt x="205" y="388"/>
                  </a:moveTo>
                  <a:lnTo>
                    <a:pt x="184" y="387"/>
                  </a:lnTo>
                  <a:lnTo>
                    <a:pt x="164" y="385"/>
                  </a:lnTo>
                  <a:lnTo>
                    <a:pt x="144" y="379"/>
                  </a:lnTo>
                  <a:lnTo>
                    <a:pt x="125" y="373"/>
                  </a:lnTo>
                  <a:lnTo>
                    <a:pt x="107" y="365"/>
                  </a:lnTo>
                  <a:lnTo>
                    <a:pt x="91" y="355"/>
                  </a:lnTo>
                  <a:lnTo>
                    <a:pt x="74" y="344"/>
                  </a:lnTo>
                  <a:lnTo>
                    <a:pt x="60" y="332"/>
                  </a:lnTo>
                  <a:lnTo>
                    <a:pt x="47" y="318"/>
                  </a:lnTo>
                  <a:lnTo>
                    <a:pt x="35" y="302"/>
                  </a:lnTo>
                  <a:lnTo>
                    <a:pt x="25" y="286"/>
                  </a:lnTo>
                  <a:lnTo>
                    <a:pt x="17" y="269"/>
                  </a:lnTo>
                  <a:lnTo>
                    <a:pt x="9" y="252"/>
                  </a:lnTo>
                  <a:lnTo>
                    <a:pt x="5" y="233"/>
                  </a:lnTo>
                  <a:lnTo>
                    <a:pt x="1" y="214"/>
                  </a:lnTo>
                  <a:lnTo>
                    <a:pt x="0" y="194"/>
                  </a:lnTo>
                  <a:lnTo>
                    <a:pt x="1" y="174"/>
                  </a:lnTo>
                  <a:lnTo>
                    <a:pt x="5" y="155"/>
                  </a:lnTo>
                  <a:lnTo>
                    <a:pt x="9" y="136"/>
                  </a:lnTo>
                  <a:lnTo>
                    <a:pt x="17" y="119"/>
                  </a:lnTo>
                  <a:lnTo>
                    <a:pt x="25" y="101"/>
                  </a:lnTo>
                  <a:lnTo>
                    <a:pt x="35" y="86"/>
                  </a:lnTo>
                  <a:lnTo>
                    <a:pt x="47" y="70"/>
                  </a:lnTo>
                  <a:lnTo>
                    <a:pt x="60" y="56"/>
                  </a:lnTo>
                  <a:lnTo>
                    <a:pt x="74" y="44"/>
                  </a:lnTo>
                  <a:lnTo>
                    <a:pt x="91" y="33"/>
                  </a:lnTo>
                  <a:lnTo>
                    <a:pt x="107" y="23"/>
                  </a:lnTo>
                  <a:lnTo>
                    <a:pt x="125" y="15"/>
                  </a:lnTo>
                  <a:lnTo>
                    <a:pt x="144" y="8"/>
                  </a:lnTo>
                  <a:lnTo>
                    <a:pt x="164" y="3"/>
                  </a:lnTo>
                  <a:lnTo>
                    <a:pt x="184" y="1"/>
                  </a:lnTo>
                  <a:lnTo>
                    <a:pt x="205" y="0"/>
                  </a:lnTo>
                  <a:lnTo>
                    <a:pt x="226" y="1"/>
                  </a:lnTo>
                  <a:lnTo>
                    <a:pt x="246" y="3"/>
                  </a:lnTo>
                  <a:lnTo>
                    <a:pt x="265" y="8"/>
                  </a:lnTo>
                  <a:lnTo>
                    <a:pt x="284" y="15"/>
                  </a:lnTo>
                  <a:lnTo>
                    <a:pt x="303" y="23"/>
                  </a:lnTo>
                  <a:lnTo>
                    <a:pt x="319" y="33"/>
                  </a:lnTo>
                  <a:lnTo>
                    <a:pt x="335" y="44"/>
                  </a:lnTo>
                  <a:lnTo>
                    <a:pt x="350" y="56"/>
                  </a:lnTo>
                  <a:lnTo>
                    <a:pt x="363" y="70"/>
                  </a:lnTo>
                  <a:lnTo>
                    <a:pt x="375" y="86"/>
                  </a:lnTo>
                  <a:lnTo>
                    <a:pt x="385" y="101"/>
                  </a:lnTo>
                  <a:lnTo>
                    <a:pt x="394" y="119"/>
                  </a:lnTo>
                  <a:lnTo>
                    <a:pt x="401" y="136"/>
                  </a:lnTo>
                  <a:lnTo>
                    <a:pt x="405" y="155"/>
                  </a:lnTo>
                  <a:lnTo>
                    <a:pt x="409" y="174"/>
                  </a:lnTo>
                  <a:lnTo>
                    <a:pt x="410" y="194"/>
                  </a:lnTo>
                  <a:lnTo>
                    <a:pt x="409" y="214"/>
                  </a:lnTo>
                  <a:lnTo>
                    <a:pt x="405" y="233"/>
                  </a:lnTo>
                  <a:lnTo>
                    <a:pt x="401" y="252"/>
                  </a:lnTo>
                  <a:lnTo>
                    <a:pt x="394" y="269"/>
                  </a:lnTo>
                  <a:lnTo>
                    <a:pt x="385" y="286"/>
                  </a:lnTo>
                  <a:lnTo>
                    <a:pt x="375" y="302"/>
                  </a:lnTo>
                  <a:lnTo>
                    <a:pt x="363" y="318"/>
                  </a:lnTo>
                  <a:lnTo>
                    <a:pt x="350" y="332"/>
                  </a:lnTo>
                  <a:lnTo>
                    <a:pt x="335" y="344"/>
                  </a:lnTo>
                  <a:lnTo>
                    <a:pt x="319" y="355"/>
                  </a:lnTo>
                  <a:lnTo>
                    <a:pt x="303" y="365"/>
                  </a:lnTo>
                  <a:lnTo>
                    <a:pt x="284" y="373"/>
                  </a:lnTo>
                  <a:lnTo>
                    <a:pt x="265" y="379"/>
                  </a:lnTo>
                  <a:lnTo>
                    <a:pt x="246" y="385"/>
                  </a:lnTo>
                  <a:lnTo>
                    <a:pt x="226" y="387"/>
                  </a:lnTo>
                  <a:lnTo>
                    <a:pt x="205" y="3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088" name="Freeform 1645">
              <a:extLst>
                <a:ext uri="{FF2B5EF4-FFF2-40B4-BE49-F238E27FC236}">
                  <a16:creationId xmlns:a16="http://schemas.microsoft.com/office/drawing/2014/main" id="{416F82E0-36AB-9240-B9D2-D3C564F019D9}"/>
                </a:ext>
              </a:extLst>
            </p:cNvPr>
            <p:cNvSpPr>
              <a:spLocks/>
            </p:cNvSpPr>
            <p:nvPr/>
          </p:nvSpPr>
          <p:spPr bwMode="auto">
            <a:xfrm>
              <a:off x="1865" y="3311"/>
              <a:ext cx="137" cy="130"/>
            </a:xfrm>
            <a:custGeom>
              <a:avLst/>
              <a:gdLst>
                <a:gd name="T0" fmla="*/ 62 w 409"/>
                <a:gd name="T1" fmla="*/ 129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0 w 409"/>
                <a:gd name="T15" fmla="*/ 72 h 389"/>
                <a:gd name="T16" fmla="*/ 0 w 409"/>
                <a:gd name="T17" fmla="*/ 58 h 389"/>
                <a:gd name="T18" fmla="*/ 3 w 409"/>
                <a:gd name="T19" fmla="*/ 45 h 389"/>
                <a:gd name="T20" fmla="*/ 8 w 409"/>
                <a:gd name="T21" fmla="*/ 34 h 389"/>
                <a:gd name="T22" fmla="*/ 16 w 409"/>
                <a:gd name="T23" fmla="*/ 23 h 389"/>
                <a:gd name="T24" fmla="*/ 25 w 409"/>
                <a:gd name="T25" fmla="*/ 15 h 389"/>
                <a:gd name="T26" fmla="*/ 36 w 409"/>
                <a:gd name="T27" fmla="*/ 8 h 389"/>
                <a:gd name="T28" fmla="*/ 48 w 409"/>
                <a:gd name="T29" fmla="*/ 3 h 389"/>
                <a:gd name="T30" fmla="*/ 62 w 409"/>
                <a:gd name="T31" fmla="*/ 0 h 389"/>
                <a:gd name="T32" fmla="*/ 75 w 409"/>
                <a:gd name="T33" fmla="*/ 0 h 389"/>
                <a:gd name="T34" fmla="*/ 89 w 409"/>
                <a:gd name="T35" fmla="*/ 3 h 389"/>
                <a:gd name="T36" fmla="*/ 101 w 409"/>
                <a:gd name="T37" fmla="*/ 8 h 389"/>
                <a:gd name="T38" fmla="*/ 112 w 409"/>
                <a:gd name="T39" fmla="*/ 15 h 389"/>
                <a:gd name="T40" fmla="*/ 122 w 409"/>
                <a:gd name="T41" fmla="*/ 23 h 389"/>
                <a:gd name="T42" fmla="*/ 129 w 409"/>
                <a:gd name="T43" fmla="*/ 34 h 389"/>
                <a:gd name="T44" fmla="*/ 134 w 409"/>
                <a:gd name="T45" fmla="*/ 45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5 w 409"/>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5" y="389"/>
                  </a:moveTo>
                  <a:lnTo>
                    <a:pt x="184" y="387"/>
                  </a:lnTo>
                  <a:lnTo>
                    <a:pt x="164" y="384"/>
                  </a:lnTo>
                  <a:lnTo>
                    <a:pt x="144" y="379"/>
                  </a:lnTo>
                  <a:lnTo>
                    <a:pt x="125" y="373"/>
                  </a:lnTo>
                  <a:lnTo>
                    <a:pt x="107" y="365"/>
                  </a:lnTo>
                  <a:lnTo>
                    <a:pt x="91" y="354"/>
                  </a:lnTo>
                  <a:lnTo>
                    <a:pt x="74" y="344"/>
                  </a:lnTo>
                  <a:lnTo>
                    <a:pt x="60" y="331"/>
                  </a:lnTo>
                  <a:lnTo>
                    <a:pt x="47" y="318"/>
                  </a:lnTo>
                  <a:lnTo>
                    <a:pt x="35" y="303"/>
                  </a:lnTo>
                  <a:lnTo>
                    <a:pt x="25" y="286"/>
                  </a:lnTo>
                  <a:lnTo>
                    <a:pt x="16" y="270"/>
                  </a:lnTo>
                  <a:lnTo>
                    <a:pt x="9" y="252"/>
                  </a:lnTo>
                  <a:lnTo>
                    <a:pt x="3" y="233"/>
                  </a:lnTo>
                  <a:lnTo>
                    <a:pt x="1" y="214"/>
                  </a:lnTo>
                  <a:lnTo>
                    <a:pt x="0" y="194"/>
                  </a:lnTo>
                  <a:lnTo>
                    <a:pt x="1" y="174"/>
                  </a:lnTo>
                  <a:lnTo>
                    <a:pt x="3" y="155"/>
                  </a:lnTo>
                  <a:lnTo>
                    <a:pt x="9" y="136"/>
                  </a:lnTo>
                  <a:lnTo>
                    <a:pt x="16" y="119"/>
                  </a:lnTo>
                  <a:lnTo>
                    <a:pt x="25" y="101"/>
                  </a:lnTo>
                  <a:lnTo>
                    <a:pt x="35" y="86"/>
                  </a:lnTo>
                  <a:lnTo>
                    <a:pt x="47" y="70"/>
                  </a:lnTo>
                  <a:lnTo>
                    <a:pt x="60" y="56"/>
                  </a:lnTo>
                  <a:lnTo>
                    <a:pt x="74" y="45"/>
                  </a:lnTo>
                  <a:lnTo>
                    <a:pt x="91" y="33"/>
                  </a:lnTo>
                  <a:lnTo>
                    <a:pt x="107" y="23"/>
                  </a:lnTo>
                  <a:lnTo>
                    <a:pt x="125" y="15"/>
                  </a:lnTo>
                  <a:lnTo>
                    <a:pt x="144" y="9"/>
                  </a:lnTo>
                  <a:lnTo>
                    <a:pt x="164" y="3"/>
                  </a:lnTo>
                  <a:lnTo>
                    <a:pt x="184" y="1"/>
                  </a:lnTo>
                  <a:lnTo>
                    <a:pt x="205" y="0"/>
                  </a:lnTo>
                  <a:lnTo>
                    <a:pt x="225" y="1"/>
                  </a:lnTo>
                  <a:lnTo>
                    <a:pt x="246" y="3"/>
                  </a:lnTo>
                  <a:lnTo>
                    <a:pt x="265" y="9"/>
                  </a:lnTo>
                  <a:lnTo>
                    <a:pt x="284" y="15"/>
                  </a:lnTo>
                  <a:lnTo>
                    <a:pt x="302" y="23"/>
                  </a:lnTo>
                  <a:lnTo>
                    <a:pt x="319" y="33"/>
                  </a:lnTo>
                  <a:lnTo>
                    <a:pt x="335" y="45"/>
                  </a:lnTo>
                  <a:lnTo>
                    <a:pt x="349" y="56"/>
                  </a:lnTo>
                  <a:lnTo>
                    <a:pt x="363" y="70"/>
                  </a:lnTo>
                  <a:lnTo>
                    <a:pt x="375" y="86"/>
                  </a:lnTo>
                  <a:lnTo>
                    <a:pt x="384" y="101"/>
                  </a:lnTo>
                  <a:lnTo>
                    <a:pt x="394" y="119"/>
                  </a:lnTo>
                  <a:lnTo>
                    <a:pt x="401" y="136"/>
                  </a:lnTo>
                  <a:lnTo>
                    <a:pt x="405" y="155"/>
                  </a:lnTo>
                  <a:lnTo>
                    <a:pt x="408" y="174"/>
                  </a:lnTo>
                  <a:lnTo>
                    <a:pt x="409" y="194"/>
                  </a:lnTo>
                  <a:lnTo>
                    <a:pt x="408" y="214"/>
                  </a:lnTo>
                  <a:lnTo>
                    <a:pt x="405" y="233"/>
                  </a:lnTo>
                  <a:lnTo>
                    <a:pt x="401" y="252"/>
                  </a:lnTo>
                  <a:lnTo>
                    <a:pt x="394" y="270"/>
                  </a:lnTo>
                  <a:lnTo>
                    <a:pt x="384" y="286"/>
                  </a:lnTo>
                  <a:lnTo>
                    <a:pt x="375" y="303"/>
                  </a:lnTo>
                  <a:lnTo>
                    <a:pt x="363" y="318"/>
                  </a:lnTo>
                  <a:lnTo>
                    <a:pt x="349" y="331"/>
                  </a:lnTo>
                  <a:lnTo>
                    <a:pt x="335" y="344"/>
                  </a:lnTo>
                  <a:lnTo>
                    <a:pt x="319" y="354"/>
                  </a:lnTo>
                  <a:lnTo>
                    <a:pt x="302" y="365"/>
                  </a:lnTo>
                  <a:lnTo>
                    <a:pt x="284" y="373"/>
                  </a:lnTo>
                  <a:lnTo>
                    <a:pt x="265" y="379"/>
                  </a:lnTo>
                  <a:lnTo>
                    <a:pt x="246" y="384"/>
                  </a:lnTo>
                  <a:lnTo>
                    <a:pt x="225" y="387"/>
                  </a:lnTo>
                  <a:lnTo>
                    <a:pt x="205"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89" name="Freeform 1646">
              <a:extLst>
                <a:ext uri="{FF2B5EF4-FFF2-40B4-BE49-F238E27FC236}">
                  <a16:creationId xmlns:a16="http://schemas.microsoft.com/office/drawing/2014/main" id="{6256E01F-5CA4-F449-A624-CE8D1D59C265}"/>
                </a:ext>
              </a:extLst>
            </p:cNvPr>
            <p:cNvSpPr>
              <a:spLocks/>
            </p:cNvSpPr>
            <p:nvPr/>
          </p:nvSpPr>
          <p:spPr bwMode="auto">
            <a:xfrm>
              <a:off x="1865" y="3311"/>
              <a:ext cx="137" cy="130"/>
            </a:xfrm>
            <a:custGeom>
              <a:avLst/>
              <a:gdLst>
                <a:gd name="T0" fmla="*/ 62 w 409"/>
                <a:gd name="T1" fmla="*/ 129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0 w 409"/>
                <a:gd name="T15" fmla="*/ 72 h 389"/>
                <a:gd name="T16" fmla="*/ 0 w 409"/>
                <a:gd name="T17" fmla="*/ 58 h 389"/>
                <a:gd name="T18" fmla="*/ 3 w 409"/>
                <a:gd name="T19" fmla="*/ 45 h 389"/>
                <a:gd name="T20" fmla="*/ 8 w 409"/>
                <a:gd name="T21" fmla="*/ 34 h 389"/>
                <a:gd name="T22" fmla="*/ 16 w 409"/>
                <a:gd name="T23" fmla="*/ 23 h 389"/>
                <a:gd name="T24" fmla="*/ 25 w 409"/>
                <a:gd name="T25" fmla="*/ 15 h 389"/>
                <a:gd name="T26" fmla="*/ 36 w 409"/>
                <a:gd name="T27" fmla="*/ 8 h 389"/>
                <a:gd name="T28" fmla="*/ 48 w 409"/>
                <a:gd name="T29" fmla="*/ 3 h 389"/>
                <a:gd name="T30" fmla="*/ 62 w 409"/>
                <a:gd name="T31" fmla="*/ 0 h 389"/>
                <a:gd name="T32" fmla="*/ 75 w 409"/>
                <a:gd name="T33" fmla="*/ 0 h 389"/>
                <a:gd name="T34" fmla="*/ 89 w 409"/>
                <a:gd name="T35" fmla="*/ 3 h 389"/>
                <a:gd name="T36" fmla="*/ 101 w 409"/>
                <a:gd name="T37" fmla="*/ 8 h 389"/>
                <a:gd name="T38" fmla="*/ 112 w 409"/>
                <a:gd name="T39" fmla="*/ 15 h 389"/>
                <a:gd name="T40" fmla="*/ 122 w 409"/>
                <a:gd name="T41" fmla="*/ 23 h 389"/>
                <a:gd name="T42" fmla="*/ 129 w 409"/>
                <a:gd name="T43" fmla="*/ 34 h 389"/>
                <a:gd name="T44" fmla="*/ 134 w 409"/>
                <a:gd name="T45" fmla="*/ 45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5 w 409"/>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5" y="389"/>
                  </a:moveTo>
                  <a:lnTo>
                    <a:pt x="184" y="387"/>
                  </a:lnTo>
                  <a:lnTo>
                    <a:pt x="164" y="384"/>
                  </a:lnTo>
                  <a:lnTo>
                    <a:pt x="144" y="379"/>
                  </a:lnTo>
                  <a:lnTo>
                    <a:pt x="125" y="373"/>
                  </a:lnTo>
                  <a:lnTo>
                    <a:pt x="107" y="365"/>
                  </a:lnTo>
                  <a:lnTo>
                    <a:pt x="91" y="354"/>
                  </a:lnTo>
                  <a:lnTo>
                    <a:pt x="74" y="344"/>
                  </a:lnTo>
                  <a:lnTo>
                    <a:pt x="60" y="331"/>
                  </a:lnTo>
                  <a:lnTo>
                    <a:pt x="47" y="318"/>
                  </a:lnTo>
                  <a:lnTo>
                    <a:pt x="35" y="303"/>
                  </a:lnTo>
                  <a:lnTo>
                    <a:pt x="25" y="286"/>
                  </a:lnTo>
                  <a:lnTo>
                    <a:pt x="16" y="270"/>
                  </a:lnTo>
                  <a:lnTo>
                    <a:pt x="9" y="252"/>
                  </a:lnTo>
                  <a:lnTo>
                    <a:pt x="3" y="233"/>
                  </a:lnTo>
                  <a:lnTo>
                    <a:pt x="1" y="214"/>
                  </a:lnTo>
                  <a:lnTo>
                    <a:pt x="0" y="194"/>
                  </a:lnTo>
                  <a:lnTo>
                    <a:pt x="1" y="174"/>
                  </a:lnTo>
                  <a:lnTo>
                    <a:pt x="3" y="155"/>
                  </a:lnTo>
                  <a:lnTo>
                    <a:pt x="9" y="136"/>
                  </a:lnTo>
                  <a:lnTo>
                    <a:pt x="16" y="119"/>
                  </a:lnTo>
                  <a:lnTo>
                    <a:pt x="25" y="101"/>
                  </a:lnTo>
                  <a:lnTo>
                    <a:pt x="35" y="86"/>
                  </a:lnTo>
                  <a:lnTo>
                    <a:pt x="47" y="70"/>
                  </a:lnTo>
                  <a:lnTo>
                    <a:pt x="60" y="56"/>
                  </a:lnTo>
                  <a:lnTo>
                    <a:pt x="74" y="45"/>
                  </a:lnTo>
                  <a:lnTo>
                    <a:pt x="91" y="33"/>
                  </a:lnTo>
                  <a:lnTo>
                    <a:pt x="107" y="23"/>
                  </a:lnTo>
                  <a:lnTo>
                    <a:pt x="125" y="15"/>
                  </a:lnTo>
                  <a:lnTo>
                    <a:pt x="144" y="9"/>
                  </a:lnTo>
                  <a:lnTo>
                    <a:pt x="164" y="3"/>
                  </a:lnTo>
                  <a:lnTo>
                    <a:pt x="184" y="1"/>
                  </a:lnTo>
                  <a:lnTo>
                    <a:pt x="205" y="0"/>
                  </a:lnTo>
                  <a:lnTo>
                    <a:pt x="225" y="1"/>
                  </a:lnTo>
                  <a:lnTo>
                    <a:pt x="246" y="3"/>
                  </a:lnTo>
                  <a:lnTo>
                    <a:pt x="265" y="9"/>
                  </a:lnTo>
                  <a:lnTo>
                    <a:pt x="284" y="15"/>
                  </a:lnTo>
                  <a:lnTo>
                    <a:pt x="302" y="23"/>
                  </a:lnTo>
                  <a:lnTo>
                    <a:pt x="319" y="33"/>
                  </a:lnTo>
                  <a:lnTo>
                    <a:pt x="335" y="45"/>
                  </a:lnTo>
                  <a:lnTo>
                    <a:pt x="349" y="56"/>
                  </a:lnTo>
                  <a:lnTo>
                    <a:pt x="363" y="70"/>
                  </a:lnTo>
                  <a:lnTo>
                    <a:pt x="375" y="86"/>
                  </a:lnTo>
                  <a:lnTo>
                    <a:pt x="384" y="101"/>
                  </a:lnTo>
                  <a:lnTo>
                    <a:pt x="394" y="119"/>
                  </a:lnTo>
                  <a:lnTo>
                    <a:pt x="401" y="136"/>
                  </a:lnTo>
                  <a:lnTo>
                    <a:pt x="405" y="155"/>
                  </a:lnTo>
                  <a:lnTo>
                    <a:pt x="408" y="174"/>
                  </a:lnTo>
                  <a:lnTo>
                    <a:pt x="409" y="194"/>
                  </a:lnTo>
                  <a:lnTo>
                    <a:pt x="408" y="214"/>
                  </a:lnTo>
                  <a:lnTo>
                    <a:pt x="405" y="233"/>
                  </a:lnTo>
                  <a:lnTo>
                    <a:pt x="401" y="252"/>
                  </a:lnTo>
                  <a:lnTo>
                    <a:pt x="394" y="270"/>
                  </a:lnTo>
                  <a:lnTo>
                    <a:pt x="384" y="286"/>
                  </a:lnTo>
                  <a:lnTo>
                    <a:pt x="375" y="303"/>
                  </a:lnTo>
                  <a:lnTo>
                    <a:pt x="363" y="318"/>
                  </a:lnTo>
                  <a:lnTo>
                    <a:pt x="349" y="331"/>
                  </a:lnTo>
                  <a:lnTo>
                    <a:pt x="335" y="344"/>
                  </a:lnTo>
                  <a:lnTo>
                    <a:pt x="319" y="354"/>
                  </a:lnTo>
                  <a:lnTo>
                    <a:pt x="302" y="365"/>
                  </a:lnTo>
                  <a:lnTo>
                    <a:pt x="284" y="373"/>
                  </a:lnTo>
                  <a:lnTo>
                    <a:pt x="265" y="379"/>
                  </a:lnTo>
                  <a:lnTo>
                    <a:pt x="246" y="384"/>
                  </a:lnTo>
                  <a:lnTo>
                    <a:pt x="225" y="387"/>
                  </a:lnTo>
                  <a:lnTo>
                    <a:pt x="205"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4090" name="Freeform 1647">
              <a:extLst>
                <a:ext uri="{FF2B5EF4-FFF2-40B4-BE49-F238E27FC236}">
                  <a16:creationId xmlns:a16="http://schemas.microsoft.com/office/drawing/2014/main" id="{BEE53D42-F1D3-5F41-80ED-291F257BABD9}"/>
                </a:ext>
              </a:extLst>
            </p:cNvPr>
            <p:cNvSpPr>
              <a:spLocks/>
            </p:cNvSpPr>
            <p:nvPr/>
          </p:nvSpPr>
          <p:spPr bwMode="auto">
            <a:xfrm>
              <a:off x="1799" y="3242"/>
              <a:ext cx="91" cy="157"/>
            </a:xfrm>
            <a:custGeom>
              <a:avLst/>
              <a:gdLst>
                <a:gd name="T0" fmla="*/ 0 w 272"/>
                <a:gd name="T1" fmla="*/ 157 h 471"/>
                <a:gd name="T2" fmla="*/ 91 w 272"/>
                <a:gd name="T3" fmla="*/ 0 h 471"/>
                <a:gd name="T4" fmla="*/ 91 w 272"/>
                <a:gd name="T5" fmla="*/ 0 h 471"/>
                <a:gd name="T6" fmla="*/ 0 w 272"/>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2" h="471">
                  <a:moveTo>
                    <a:pt x="0" y="471"/>
                  </a:moveTo>
                  <a:lnTo>
                    <a:pt x="272"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1" name="Freeform 1648">
              <a:extLst>
                <a:ext uri="{FF2B5EF4-FFF2-40B4-BE49-F238E27FC236}">
                  <a16:creationId xmlns:a16="http://schemas.microsoft.com/office/drawing/2014/main" id="{B2EC1B58-2427-564A-8636-B6DADF2F1D39}"/>
                </a:ext>
              </a:extLst>
            </p:cNvPr>
            <p:cNvSpPr>
              <a:spLocks/>
            </p:cNvSpPr>
            <p:nvPr/>
          </p:nvSpPr>
          <p:spPr bwMode="auto">
            <a:xfrm>
              <a:off x="1799" y="324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2" name="Freeform 1649">
              <a:extLst>
                <a:ext uri="{FF2B5EF4-FFF2-40B4-BE49-F238E27FC236}">
                  <a16:creationId xmlns:a16="http://schemas.microsoft.com/office/drawing/2014/main" id="{70E474A9-ED15-394D-9F44-EF6A00FC17AE}"/>
                </a:ext>
              </a:extLst>
            </p:cNvPr>
            <p:cNvSpPr>
              <a:spLocks/>
            </p:cNvSpPr>
            <p:nvPr/>
          </p:nvSpPr>
          <p:spPr bwMode="auto">
            <a:xfrm>
              <a:off x="1801" y="3243"/>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3" name="Freeform 1650">
              <a:extLst>
                <a:ext uri="{FF2B5EF4-FFF2-40B4-BE49-F238E27FC236}">
                  <a16:creationId xmlns:a16="http://schemas.microsoft.com/office/drawing/2014/main" id="{4C6510AC-4960-6943-AE2E-537D7E72DFEC}"/>
                </a:ext>
              </a:extLst>
            </p:cNvPr>
            <p:cNvSpPr>
              <a:spLocks/>
            </p:cNvSpPr>
            <p:nvPr/>
          </p:nvSpPr>
          <p:spPr bwMode="auto">
            <a:xfrm>
              <a:off x="1802" y="3244"/>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4" name="Freeform 1651">
              <a:extLst>
                <a:ext uri="{FF2B5EF4-FFF2-40B4-BE49-F238E27FC236}">
                  <a16:creationId xmlns:a16="http://schemas.microsoft.com/office/drawing/2014/main" id="{14245C51-51A5-9747-9867-8D37E52309A3}"/>
                </a:ext>
              </a:extLst>
            </p:cNvPr>
            <p:cNvSpPr>
              <a:spLocks/>
            </p:cNvSpPr>
            <p:nvPr/>
          </p:nvSpPr>
          <p:spPr bwMode="auto">
            <a:xfrm>
              <a:off x="1804" y="3245"/>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5" name="Freeform 1652">
              <a:extLst>
                <a:ext uri="{FF2B5EF4-FFF2-40B4-BE49-F238E27FC236}">
                  <a16:creationId xmlns:a16="http://schemas.microsoft.com/office/drawing/2014/main" id="{2B833655-215B-F74B-9640-0A0E149B3996}"/>
                </a:ext>
              </a:extLst>
            </p:cNvPr>
            <p:cNvSpPr>
              <a:spLocks/>
            </p:cNvSpPr>
            <p:nvPr/>
          </p:nvSpPr>
          <p:spPr bwMode="auto">
            <a:xfrm>
              <a:off x="1806" y="3246"/>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6" name="Freeform 1653">
              <a:extLst>
                <a:ext uri="{FF2B5EF4-FFF2-40B4-BE49-F238E27FC236}">
                  <a16:creationId xmlns:a16="http://schemas.microsoft.com/office/drawing/2014/main" id="{8CF8F1DB-6D22-B24A-A643-2E198BFE2C54}"/>
                </a:ext>
              </a:extLst>
            </p:cNvPr>
            <p:cNvSpPr>
              <a:spLocks/>
            </p:cNvSpPr>
            <p:nvPr/>
          </p:nvSpPr>
          <p:spPr bwMode="auto">
            <a:xfrm>
              <a:off x="1808" y="324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7" name="Freeform 1654">
              <a:extLst>
                <a:ext uri="{FF2B5EF4-FFF2-40B4-BE49-F238E27FC236}">
                  <a16:creationId xmlns:a16="http://schemas.microsoft.com/office/drawing/2014/main" id="{30C0034E-59E5-3949-8A80-FFE2F1F1DD23}"/>
                </a:ext>
              </a:extLst>
            </p:cNvPr>
            <p:cNvSpPr>
              <a:spLocks/>
            </p:cNvSpPr>
            <p:nvPr/>
          </p:nvSpPr>
          <p:spPr bwMode="auto">
            <a:xfrm>
              <a:off x="1809" y="3248"/>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6"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8" name="Freeform 1655">
              <a:extLst>
                <a:ext uri="{FF2B5EF4-FFF2-40B4-BE49-F238E27FC236}">
                  <a16:creationId xmlns:a16="http://schemas.microsoft.com/office/drawing/2014/main" id="{884858CA-6B01-C448-B8EA-65BA03F6F036}"/>
                </a:ext>
              </a:extLst>
            </p:cNvPr>
            <p:cNvSpPr>
              <a:spLocks/>
            </p:cNvSpPr>
            <p:nvPr/>
          </p:nvSpPr>
          <p:spPr bwMode="auto">
            <a:xfrm>
              <a:off x="1811" y="324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99" name="Freeform 1656">
              <a:extLst>
                <a:ext uri="{FF2B5EF4-FFF2-40B4-BE49-F238E27FC236}">
                  <a16:creationId xmlns:a16="http://schemas.microsoft.com/office/drawing/2014/main" id="{BD2DF362-1369-DE4B-A31C-D2078D4A1DAA}"/>
                </a:ext>
              </a:extLst>
            </p:cNvPr>
            <p:cNvSpPr>
              <a:spLocks/>
            </p:cNvSpPr>
            <p:nvPr/>
          </p:nvSpPr>
          <p:spPr bwMode="auto">
            <a:xfrm>
              <a:off x="1813" y="325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0" name="Freeform 1657">
              <a:extLst>
                <a:ext uri="{FF2B5EF4-FFF2-40B4-BE49-F238E27FC236}">
                  <a16:creationId xmlns:a16="http://schemas.microsoft.com/office/drawing/2014/main" id="{7C968AC9-6869-7B4E-9F1C-A84D0657759B}"/>
                </a:ext>
              </a:extLst>
            </p:cNvPr>
            <p:cNvSpPr>
              <a:spLocks/>
            </p:cNvSpPr>
            <p:nvPr/>
          </p:nvSpPr>
          <p:spPr bwMode="auto">
            <a:xfrm>
              <a:off x="1814" y="325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1" name="Freeform 1658">
              <a:extLst>
                <a:ext uri="{FF2B5EF4-FFF2-40B4-BE49-F238E27FC236}">
                  <a16:creationId xmlns:a16="http://schemas.microsoft.com/office/drawing/2014/main" id="{AABC514F-5196-2D4D-AC34-B4F92961A3BF}"/>
                </a:ext>
              </a:extLst>
            </p:cNvPr>
            <p:cNvSpPr>
              <a:spLocks/>
            </p:cNvSpPr>
            <p:nvPr/>
          </p:nvSpPr>
          <p:spPr bwMode="auto">
            <a:xfrm>
              <a:off x="1816" y="3252"/>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2" name="Freeform 1659">
              <a:extLst>
                <a:ext uri="{FF2B5EF4-FFF2-40B4-BE49-F238E27FC236}">
                  <a16:creationId xmlns:a16="http://schemas.microsoft.com/office/drawing/2014/main" id="{014627C8-BD2A-7846-A1A7-B0424BE898C5}"/>
                </a:ext>
              </a:extLst>
            </p:cNvPr>
            <p:cNvSpPr>
              <a:spLocks/>
            </p:cNvSpPr>
            <p:nvPr/>
          </p:nvSpPr>
          <p:spPr bwMode="auto">
            <a:xfrm>
              <a:off x="1818" y="32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3" name="Freeform 1660">
              <a:extLst>
                <a:ext uri="{FF2B5EF4-FFF2-40B4-BE49-F238E27FC236}">
                  <a16:creationId xmlns:a16="http://schemas.microsoft.com/office/drawing/2014/main" id="{747F8191-EAD3-C34E-B772-F3064ED5372F}"/>
                </a:ext>
              </a:extLst>
            </p:cNvPr>
            <p:cNvSpPr>
              <a:spLocks/>
            </p:cNvSpPr>
            <p:nvPr/>
          </p:nvSpPr>
          <p:spPr bwMode="auto">
            <a:xfrm>
              <a:off x="1819" y="325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4" name="Freeform 1661">
              <a:extLst>
                <a:ext uri="{FF2B5EF4-FFF2-40B4-BE49-F238E27FC236}">
                  <a16:creationId xmlns:a16="http://schemas.microsoft.com/office/drawing/2014/main" id="{8E5F3E23-9FBB-B443-AE61-8AE3DA8C9630}"/>
                </a:ext>
              </a:extLst>
            </p:cNvPr>
            <p:cNvSpPr>
              <a:spLocks/>
            </p:cNvSpPr>
            <p:nvPr/>
          </p:nvSpPr>
          <p:spPr bwMode="auto">
            <a:xfrm>
              <a:off x="1821" y="325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5" name="Freeform 1662">
              <a:extLst>
                <a:ext uri="{FF2B5EF4-FFF2-40B4-BE49-F238E27FC236}">
                  <a16:creationId xmlns:a16="http://schemas.microsoft.com/office/drawing/2014/main" id="{FA80B7FB-F597-5D42-871B-FE4F58089246}"/>
                </a:ext>
              </a:extLst>
            </p:cNvPr>
            <p:cNvSpPr>
              <a:spLocks/>
            </p:cNvSpPr>
            <p:nvPr/>
          </p:nvSpPr>
          <p:spPr bwMode="auto">
            <a:xfrm>
              <a:off x="1823" y="3256"/>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6" name="Freeform 1663">
              <a:extLst>
                <a:ext uri="{FF2B5EF4-FFF2-40B4-BE49-F238E27FC236}">
                  <a16:creationId xmlns:a16="http://schemas.microsoft.com/office/drawing/2014/main" id="{FC1F775B-E00B-5B47-A370-681D62D0352F}"/>
                </a:ext>
              </a:extLst>
            </p:cNvPr>
            <p:cNvSpPr>
              <a:spLocks/>
            </p:cNvSpPr>
            <p:nvPr/>
          </p:nvSpPr>
          <p:spPr bwMode="auto">
            <a:xfrm>
              <a:off x="1824" y="325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7" name="Freeform 1664">
              <a:extLst>
                <a:ext uri="{FF2B5EF4-FFF2-40B4-BE49-F238E27FC236}">
                  <a16:creationId xmlns:a16="http://schemas.microsoft.com/office/drawing/2014/main" id="{0BDB407F-6081-7F4F-9316-2ACA0E7FD0EE}"/>
                </a:ext>
              </a:extLst>
            </p:cNvPr>
            <p:cNvSpPr>
              <a:spLocks/>
            </p:cNvSpPr>
            <p:nvPr/>
          </p:nvSpPr>
          <p:spPr bwMode="auto">
            <a:xfrm>
              <a:off x="1826" y="3257"/>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8" name="Freeform 1665">
              <a:extLst>
                <a:ext uri="{FF2B5EF4-FFF2-40B4-BE49-F238E27FC236}">
                  <a16:creationId xmlns:a16="http://schemas.microsoft.com/office/drawing/2014/main" id="{286F32AC-5831-3848-95D3-F7DE8644EB2F}"/>
                </a:ext>
              </a:extLst>
            </p:cNvPr>
            <p:cNvSpPr>
              <a:spLocks/>
            </p:cNvSpPr>
            <p:nvPr/>
          </p:nvSpPr>
          <p:spPr bwMode="auto">
            <a:xfrm>
              <a:off x="1828" y="32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09" name="Freeform 1666">
              <a:extLst>
                <a:ext uri="{FF2B5EF4-FFF2-40B4-BE49-F238E27FC236}">
                  <a16:creationId xmlns:a16="http://schemas.microsoft.com/office/drawing/2014/main" id="{8BCE5B1B-274B-654D-A700-1887066DF726}"/>
                </a:ext>
              </a:extLst>
            </p:cNvPr>
            <p:cNvSpPr>
              <a:spLocks/>
            </p:cNvSpPr>
            <p:nvPr/>
          </p:nvSpPr>
          <p:spPr bwMode="auto">
            <a:xfrm>
              <a:off x="1830" y="325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0" name="Freeform 1667">
              <a:extLst>
                <a:ext uri="{FF2B5EF4-FFF2-40B4-BE49-F238E27FC236}">
                  <a16:creationId xmlns:a16="http://schemas.microsoft.com/office/drawing/2014/main" id="{CB18C634-53A1-834F-9E67-523C217E872A}"/>
                </a:ext>
              </a:extLst>
            </p:cNvPr>
            <p:cNvSpPr>
              <a:spLocks/>
            </p:cNvSpPr>
            <p:nvPr/>
          </p:nvSpPr>
          <p:spPr bwMode="auto">
            <a:xfrm>
              <a:off x="1832" y="3260"/>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1" name="Freeform 1668">
              <a:extLst>
                <a:ext uri="{FF2B5EF4-FFF2-40B4-BE49-F238E27FC236}">
                  <a16:creationId xmlns:a16="http://schemas.microsoft.com/office/drawing/2014/main" id="{2E605FD9-49EC-F648-BD18-A192BF997D31}"/>
                </a:ext>
              </a:extLst>
            </p:cNvPr>
            <p:cNvSpPr>
              <a:spLocks/>
            </p:cNvSpPr>
            <p:nvPr/>
          </p:nvSpPr>
          <p:spPr bwMode="auto">
            <a:xfrm>
              <a:off x="1833" y="326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2" name="Freeform 1669">
              <a:extLst>
                <a:ext uri="{FF2B5EF4-FFF2-40B4-BE49-F238E27FC236}">
                  <a16:creationId xmlns:a16="http://schemas.microsoft.com/office/drawing/2014/main" id="{231D1977-8846-524A-9748-EDB83D247FDF}"/>
                </a:ext>
              </a:extLst>
            </p:cNvPr>
            <p:cNvSpPr>
              <a:spLocks/>
            </p:cNvSpPr>
            <p:nvPr/>
          </p:nvSpPr>
          <p:spPr bwMode="auto">
            <a:xfrm>
              <a:off x="1835" y="326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3" name="Freeform 1670">
              <a:extLst>
                <a:ext uri="{FF2B5EF4-FFF2-40B4-BE49-F238E27FC236}">
                  <a16:creationId xmlns:a16="http://schemas.microsoft.com/office/drawing/2014/main" id="{421B6698-14DD-E24B-B447-DFFA49A13069}"/>
                </a:ext>
              </a:extLst>
            </p:cNvPr>
            <p:cNvSpPr>
              <a:spLocks/>
            </p:cNvSpPr>
            <p:nvPr/>
          </p:nvSpPr>
          <p:spPr bwMode="auto">
            <a:xfrm>
              <a:off x="1837" y="326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4" name="Freeform 1671">
              <a:extLst>
                <a:ext uri="{FF2B5EF4-FFF2-40B4-BE49-F238E27FC236}">
                  <a16:creationId xmlns:a16="http://schemas.microsoft.com/office/drawing/2014/main" id="{C5A4930B-F43E-D74C-B13D-C3761D55A94D}"/>
                </a:ext>
              </a:extLst>
            </p:cNvPr>
            <p:cNvSpPr>
              <a:spLocks/>
            </p:cNvSpPr>
            <p:nvPr/>
          </p:nvSpPr>
          <p:spPr bwMode="auto">
            <a:xfrm>
              <a:off x="1838" y="32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5" name="Freeform 1672">
              <a:extLst>
                <a:ext uri="{FF2B5EF4-FFF2-40B4-BE49-F238E27FC236}">
                  <a16:creationId xmlns:a16="http://schemas.microsoft.com/office/drawing/2014/main" id="{F90D95E7-7421-B04A-AE2C-23EAF8ACA8EE}"/>
                </a:ext>
              </a:extLst>
            </p:cNvPr>
            <p:cNvSpPr>
              <a:spLocks/>
            </p:cNvSpPr>
            <p:nvPr/>
          </p:nvSpPr>
          <p:spPr bwMode="auto">
            <a:xfrm>
              <a:off x="1840" y="3265"/>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6" name="Freeform 1673">
              <a:extLst>
                <a:ext uri="{FF2B5EF4-FFF2-40B4-BE49-F238E27FC236}">
                  <a16:creationId xmlns:a16="http://schemas.microsoft.com/office/drawing/2014/main" id="{A75011D9-84DB-3B4A-82C3-942B663812C4}"/>
                </a:ext>
              </a:extLst>
            </p:cNvPr>
            <p:cNvSpPr>
              <a:spLocks/>
            </p:cNvSpPr>
            <p:nvPr/>
          </p:nvSpPr>
          <p:spPr bwMode="auto">
            <a:xfrm>
              <a:off x="1842" y="326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7" name="Freeform 1674">
              <a:extLst>
                <a:ext uri="{FF2B5EF4-FFF2-40B4-BE49-F238E27FC236}">
                  <a16:creationId xmlns:a16="http://schemas.microsoft.com/office/drawing/2014/main" id="{F56A4CB7-ED21-6C44-BD17-F7447F6B7B99}"/>
                </a:ext>
              </a:extLst>
            </p:cNvPr>
            <p:cNvSpPr>
              <a:spLocks/>
            </p:cNvSpPr>
            <p:nvPr/>
          </p:nvSpPr>
          <p:spPr bwMode="auto">
            <a:xfrm>
              <a:off x="1843" y="3267"/>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8" name="Freeform 1675">
              <a:extLst>
                <a:ext uri="{FF2B5EF4-FFF2-40B4-BE49-F238E27FC236}">
                  <a16:creationId xmlns:a16="http://schemas.microsoft.com/office/drawing/2014/main" id="{CC9C8A78-D389-4042-8D73-BB969BFC59A1}"/>
                </a:ext>
              </a:extLst>
            </p:cNvPr>
            <p:cNvSpPr>
              <a:spLocks/>
            </p:cNvSpPr>
            <p:nvPr/>
          </p:nvSpPr>
          <p:spPr bwMode="auto">
            <a:xfrm>
              <a:off x="1845" y="326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19" name="Freeform 1676">
              <a:extLst>
                <a:ext uri="{FF2B5EF4-FFF2-40B4-BE49-F238E27FC236}">
                  <a16:creationId xmlns:a16="http://schemas.microsoft.com/office/drawing/2014/main" id="{FFFD1B16-EA6C-7F4F-AAE9-A337CDD46F22}"/>
                </a:ext>
              </a:extLst>
            </p:cNvPr>
            <p:cNvSpPr>
              <a:spLocks/>
            </p:cNvSpPr>
            <p:nvPr/>
          </p:nvSpPr>
          <p:spPr bwMode="auto">
            <a:xfrm>
              <a:off x="1847" y="3269"/>
              <a:ext cx="92" cy="158"/>
            </a:xfrm>
            <a:custGeom>
              <a:avLst/>
              <a:gdLst>
                <a:gd name="T0" fmla="*/ 0 w 276"/>
                <a:gd name="T1" fmla="*/ 157 h 472"/>
                <a:gd name="T2" fmla="*/ 90 w 276"/>
                <a:gd name="T3" fmla="*/ 0 h 472"/>
                <a:gd name="T4" fmla="*/ 92 w 276"/>
                <a:gd name="T5" fmla="*/ 1 h 472"/>
                <a:gd name="T6" fmla="*/ 1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4" y="472"/>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0" name="Freeform 1677">
              <a:extLst>
                <a:ext uri="{FF2B5EF4-FFF2-40B4-BE49-F238E27FC236}">
                  <a16:creationId xmlns:a16="http://schemas.microsoft.com/office/drawing/2014/main" id="{2394F025-A159-1E45-B533-BA10E8D2F5E5}"/>
                </a:ext>
              </a:extLst>
            </p:cNvPr>
            <p:cNvSpPr>
              <a:spLocks/>
            </p:cNvSpPr>
            <p:nvPr/>
          </p:nvSpPr>
          <p:spPr bwMode="auto">
            <a:xfrm>
              <a:off x="1848" y="327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1" name="Freeform 1678">
              <a:extLst>
                <a:ext uri="{FF2B5EF4-FFF2-40B4-BE49-F238E27FC236}">
                  <a16:creationId xmlns:a16="http://schemas.microsoft.com/office/drawing/2014/main" id="{08BAB6F0-8207-B843-9707-7FC7FA3F5C49}"/>
                </a:ext>
              </a:extLst>
            </p:cNvPr>
            <p:cNvSpPr>
              <a:spLocks/>
            </p:cNvSpPr>
            <p:nvPr/>
          </p:nvSpPr>
          <p:spPr bwMode="auto">
            <a:xfrm>
              <a:off x="1850" y="3271"/>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2" name="Freeform 1679">
              <a:extLst>
                <a:ext uri="{FF2B5EF4-FFF2-40B4-BE49-F238E27FC236}">
                  <a16:creationId xmlns:a16="http://schemas.microsoft.com/office/drawing/2014/main" id="{3A9495EA-E311-9A4A-9B30-C2FE4A04ADC9}"/>
                </a:ext>
              </a:extLst>
            </p:cNvPr>
            <p:cNvSpPr>
              <a:spLocks/>
            </p:cNvSpPr>
            <p:nvPr/>
          </p:nvSpPr>
          <p:spPr bwMode="auto">
            <a:xfrm>
              <a:off x="1852" y="327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3" name="Freeform 1680">
              <a:extLst>
                <a:ext uri="{FF2B5EF4-FFF2-40B4-BE49-F238E27FC236}">
                  <a16:creationId xmlns:a16="http://schemas.microsoft.com/office/drawing/2014/main" id="{4D38DA17-0A5E-2249-9668-AD9A248C8BFE}"/>
                </a:ext>
              </a:extLst>
            </p:cNvPr>
            <p:cNvSpPr>
              <a:spLocks/>
            </p:cNvSpPr>
            <p:nvPr/>
          </p:nvSpPr>
          <p:spPr bwMode="auto">
            <a:xfrm>
              <a:off x="1854" y="327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3"/>
                  </a:lnTo>
                  <a:lnTo>
                    <a:pt x="5"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4" name="Freeform 1681">
              <a:extLst>
                <a:ext uri="{FF2B5EF4-FFF2-40B4-BE49-F238E27FC236}">
                  <a16:creationId xmlns:a16="http://schemas.microsoft.com/office/drawing/2014/main" id="{BA9AA905-7AC5-6947-A5FD-5F4F3A5F0999}"/>
                </a:ext>
              </a:extLst>
            </p:cNvPr>
            <p:cNvSpPr>
              <a:spLocks/>
            </p:cNvSpPr>
            <p:nvPr/>
          </p:nvSpPr>
          <p:spPr bwMode="auto">
            <a:xfrm>
              <a:off x="1855" y="3274"/>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2" y="0"/>
                  </a:lnTo>
                  <a:lnTo>
                    <a:pt x="276" y="2"/>
                  </a:lnTo>
                  <a:lnTo>
                    <a:pt x="5" y="473"/>
                  </a:lnTo>
                  <a:lnTo>
                    <a:pt x="0" y="469"/>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5" name="Freeform 1682">
              <a:extLst>
                <a:ext uri="{FF2B5EF4-FFF2-40B4-BE49-F238E27FC236}">
                  <a16:creationId xmlns:a16="http://schemas.microsoft.com/office/drawing/2014/main" id="{F922E436-59EF-A84C-BDAD-312761ED4AC5}"/>
                </a:ext>
              </a:extLst>
            </p:cNvPr>
            <p:cNvSpPr>
              <a:spLocks/>
            </p:cNvSpPr>
            <p:nvPr/>
          </p:nvSpPr>
          <p:spPr bwMode="auto">
            <a:xfrm>
              <a:off x="1857" y="327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4"/>
                  </a:lnTo>
                  <a:lnTo>
                    <a:pt x="5" y="473"/>
                  </a:lnTo>
                  <a:lnTo>
                    <a:pt x="0" y="471"/>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6" name="Freeform 1683">
              <a:extLst>
                <a:ext uri="{FF2B5EF4-FFF2-40B4-BE49-F238E27FC236}">
                  <a16:creationId xmlns:a16="http://schemas.microsoft.com/office/drawing/2014/main" id="{A6E15B72-D2B1-7E48-87BE-9F121C37DD20}"/>
                </a:ext>
              </a:extLst>
            </p:cNvPr>
            <p:cNvSpPr>
              <a:spLocks/>
            </p:cNvSpPr>
            <p:nvPr/>
          </p:nvSpPr>
          <p:spPr bwMode="auto">
            <a:xfrm>
              <a:off x="1859" y="327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2"/>
                  </a:lnTo>
                  <a:lnTo>
                    <a:pt x="6" y="473"/>
                  </a:lnTo>
                  <a:lnTo>
                    <a:pt x="0" y="469"/>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7" name="Freeform 1684">
              <a:extLst>
                <a:ext uri="{FF2B5EF4-FFF2-40B4-BE49-F238E27FC236}">
                  <a16:creationId xmlns:a16="http://schemas.microsoft.com/office/drawing/2014/main" id="{7BDF330B-4A75-0049-A8C5-2FF3BF6080EE}"/>
                </a:ext>
              </a:extLst>
            </p:cNvPr>
            <p:cNvSpPr>
              <a:spLocks/>
            </p:cNvSpPr>
            <p:nvPr/>
          </p:nvSpPr>
          <p:spPr bwMode="auto">
            <a:xfrm>
              <a:off x="1861" y="3277"/>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4"/>
                  </a:lnTo>
                  <a:lnTo>
                    <a:pt x="4" y="473"/>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8" name="Freeform 1685">
              <a:extLst>
                <a:ext uri="{FF2B5EF4-FFF2-40B4-BE49-F238E27FC236}">
                  <a16:creationId xmlns:a16="http://schemas.microsoft.com/office/drawing/2014/main" id="{E3CFCBD1-0008-A845-AEA7-481C89F687D8}"/>
                </a:ext>
              </a:extLst>
            </p:cNvPr>
            <p:cNvSpPr>
              <a:spLocks/>
            </p:cNvSpPr>
            <p:nvPr/>
          </p:nvSpPr>
          <p:spPr bwMode="auto">
            <a:xfrm>
              <a:off x="1862" y="3278"/>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2" y="0"/>
                  </a:lnTo>
                  <a:lnTo>
                    <a:pt x="277" y="2"/>
                  </a:lnTo>
                  <a:lnTo>
                    <a:pt x="5" y="472"/>
                  </a:lnTo>
                  <a:lnTo>
                    <a:pt x="0" y="469"/>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29" name="Freeform 1686">
              <a:extLst>
                <a:ext uri="{FF2B5EF4-FFF2-40B4-BE49-F238E27FC236}">
                  <a16:creationId xmlns:a16="http://schemas.microsoft.com/office/drawing/2014/main" id="{0687508E-0FCD-7647-8B2E-2C82EAFE1C11}"/>
                </a:ext>
              </a:extLst>
            </p:cNvPr>
            <p:cNvSpPr>
              <a:spLocks/>
            </p:cNvSpPr>
            <p:nvPr/>
          </p:nvSpPr>
          <p:spPr bwMode="auto">
            <a:xfrm>
              <a:off x="1864" y="327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4"/>
                  </a:lnTo>
                  <a:lnTo>
                    <a:pt x="6" y="473"/>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0" name="Freeform 1687">
              <a:extLst>
                <a:ext uri="{FF2B5EF4-FFF2-40B4-BE49-F238E27FC236}">
                  <a16:creationId xmlns:a16="http://schemas.microsoft.com/office/drawing/2014/main" id="{900B346B-2AFB-EC4A-B6C3-C0EB066528E6}"/>
                </a:ext>
              </a:extLst>
            </p:cNvPr>
            <p:cNvSpPr>
              <a:spLocks/>
            </p:cNvSpPr>
            <p:nvPr/>
          </p:nvSpPr>
          <p:spPr bwMode="auto">
            <a:xfrm>
              <a:off x="1866" y="3280"/>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69"/>
                  </a:moveTo>
                  <a:lnTo>
                    <a:pt x="271" y="0"/>
                  </a:lnTo>
                  <a:lnTo>
                    <a:pt x="276" y="2"/>
                  </a:lnTo>
                  <a:lnTo>
                    <a:pt x="5" y="472"/>
                  </a:lnTo>
                  <a:lnTo>
                    <a:pt x="0" y="469"/>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1" name="Freeform 1688">
              <a:extLst>
                <a:ext uri="{FF2B5EF4-FFF2-40B4-BE49-F238E27FC236}">
                  <a16:creationId xmlns:a16="http://schemas.microsoft.com/office/drawing/2014/main" id="{DC0CDB29-A020-8D42-8E4A-F3EC3D669CE3}"/>
                </a:ext>
              </a:extLst>
            </p:cNvPr>
            <p:cNvSpPr>
              <a:spLocks/>
            </p:cNvSpPr>
            <p:nvPr/>
          </p:nvSpPr>
          <p:spPr bwMode="auto">
            <a:xfrm>
              <a:off x="1867" y="3281"/>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4"/>
                  </a:lnTo>
                  <a:lnTo>
                    <a:pt x="5" y="473"/>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2" name="Freeform 1689">
              <a:extLst>
                <a:ext uri="{FF2B5EF4-FFF2-40B4-BE49-F238E27FC236}">
                  <a16:creationId xmlns:a16="http://schemas.microsoft.com/office/drawing/2014/main" id="{CA736EE2-F9E5-4A43-B271-A92CB102C53D}"/>
                </a:ext>
              </a:extLst>
            </p:cNvPr>
            <p:cNvSpPr>
              <a:spLocks/>
            </p:cNvSpPr>
            <p:nvPr/>
          </p:nvSpPr>
          <p:spPr bwMode="auto">
            <a:xfrm>
              <a:off x="1869" y="3282"/>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69"/>
                  </a:moveTo>
                  <a:lnTo>
                    <a:pt x="272" y="0"/>
                  </a:lnTo>
                  <a:lnTo>
                    <a:pt x="276" y="2"/>
                  </a:lnTo>
                  <a:lnTo>
                    <a:pt x="5" y="472"/>
                  </a:lnTo>
                  <a:lnTo>
                    <a:pt x="0" y="469"/>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3" name="Freeform 1690">
              <a:extLst>
                <a:ext uri="{FF2B5EF4-FFF2-40B4-BE49-F238E27FC236}">
                  <a16:creationId xmlns:a16="http://schemas.microsoft.com/office/drawing/2014/main" id="{429FE70D-E10E-CB4E-ACA8-F7059882F811}"/>
                </a:ext>
              </a:extLst>
            </p:cNvPr>
            <p:cNvSpPr>
              <a:spLocks/>
            </p:cNvSpPr>
            <p:nvPr/>
          </p:nvSpPr>
          <p:spPr bwMode="auto">
            <a:xfrm>
              <a:off x="1871" y="32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4" name="Freeform 1691">
              <a:extLst>
                <a:ext uri="{FF2B5EF4-FFF2-40B4-BE49-F238E27FC236}">
                  <a16:creationId xmlns:a16="http://schemas.microsoft.com/office/drawing/2014/main" id="{55750536-0900-0244-8635-407CD9D73B3B}"/>
                </a:ext>
              </a:extLst>
            </p:cNvPr>
            <p:cNvSpPr>
              <a:spLocks/>
            </p:cNvSpPr>
            <p:nvPr/>
          </p:nvSpPr>
          <p:spPr bwMode="auto">
            <a:xfrm>
              <a:off x="1872" y="3284"/>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5" name="Freeform 1692">
              <a:extLst>
                <a:ext uri="{FF2B5EF4-FFF2-40B4-BE49-F238E27FC236}">
                  <a16:creationId xmlns:a16="http://schemas.microsoft.com/office/drawing/2014/main" id="{ED1F550C-54A6-C544-B3FC-824892697073}"/>
                </a:ext>
              </a:extLst>
            </p:cNvPr>
            <p:cNvSpPr>
              <a:spLocks/>
            </p:cNvSpPr>
            <p:nvPr/>
          </p:nvSpPr>
          <p:spPr bwMode="auto">
            <a:xfrm>
              <a:off x="1874" y="328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6" name="Freeform 1693">
              <a:extLst>
                <a:ext uri="{FF2B5EF4-FFF2-40B4-BE49-F238E27FC236}">
                  <a16:creationId xmlns:a16="http://schemas.microsoft.com/office/drawing/2014/main" id="{90748121-B3C2-6143-BFD6-39606698D0EE}"/>
                </a:ext>
              </a:extLst>
            </p:cNvPr>
            <p:cNvSpPr>
              <a:spLocks/>
            </p:cNvSpPr>
            <p:nvPr/>
          </p:nvSpPr>
          <p:spPr bwMode="auto">
            <a:xfrm>
              <a:off x="1876" y="3286"/>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7" name="Freeform 1694">
              <a:extLst>
                <a:ext uri="{FF2B5EF4-FFF2-40B4-BE49-F238E27FC236}">
                  <a16:creationId xmlns:a16="http://schemas.microsoft.com/office/drawing/2014/main" id="{34A1AC29-9B9C-4B46-82FD-25D5580B3A62}"/>
                </a:ext>
              </a:extLst>
            </p:cNvPr>
            <p:cNvSpPr>
              <a:spLocks/>
            </p:cNvSpPr>
            <p:nvPr/>
          </p:nvSpPr>
          <p:spPr bwMode="auto">
            <a:xfrm>
              <a:off x="1877" y="3287"/>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8" name="Freeform 1695">
              <a:extLst>
                <a:ext uri="{FF2B5EF4-FFF2-40B4-BE49-F238E27FC236}">
                  <a16:creationId xmlns:a16="http://schemas.microsoft.com/office/drawing/2014/main" id="{F32C6E08-28C7-B749-900B-DC872FE035B0}"/>
                </a:ext>
              </a:extLst>
            </p:cNvPr>
            <p:cNvSpPr>
              <a:spLocks/>
            </p:cNvSpPr>
            <p:nvPr/>
          </p:nvSpPr>
          <p:spPr bwMode="auto">
            <a:xfrm>
              <a:off x="1879" y="328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39" name="Freeform 1696">
              <a:extLst>
                <a:ext uri="{FF2B5EF4-FFF2-40B4-BE49-F238E27FC236}">
                  <a16:creationId xmlns:a16="http://schemas.microsoft.com/office/drawing/2014/main" id="{B7AE0D20-892B-3E40-B81E-63538BF38642}"/>
                </a:ext>
              </a:extLst>
            </p:cNvPr>
            <p:cNvSpPr>
              <a:spLocks/>
            </p:cNvSpPr>
            <p:nvPr/>
          </p:nvSpPr>
          <p:spPr bwMode="auto">
            <a:xfrm>
              <a:off x="1881" y="328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0" name="Freeform 1697">
              <a:extLst>
                <a:ext uri="{FF2B5EF4-FFF2-40B4-BE49-F238E27FC236}">
                  <a16:creationId xmlns:a16="http://schemas.microsoft.com/office/drawing/2014/main" id="{DDEDF6B5-D4B1-414C-B8A2-C4B28E5FA3B5}"/>
                </a:ext>
              </a:extLst>
            </p:cNvPr>
            <p:cNvSpPr>
              <a:spLocks/>
            </p:cNvSpPr>
            <p:nvPr/>
          </p:nvSpPr>
          <p:spPr bwMode="auto">
            <a:xfrm>
              <a:off x="1883" y="329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1" name="Freeform 1698">
              <a:extLst>
                <a:ext uri="{FF2B5EF4-FFF2-40B4-BE49-F238E27FC236}">
                  <a16:creationId xmlns:a16="http://schemas.microsoft.com/office/drawing/2014/main" id="{E58F6C34-84F4-4949-8088-5DED7E4B934B}"/>
                </a:ext>
              </a:extLst>
            </p:cNvPr>
            <p:cNvSpPr>
              <a:spLocks/>
            </p:cNvSpPr>
            <p:nvPr/>
          </p:nvSpPr>
          <p:spPr bwMode="auto">
            <a:xfrm>
              <a:off x="1885" y="3291"/>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2" name="Freeform 1699">
              <a:extLst>
                <a:ext uri="{FF2B5EF4-FFF2-40B4-BE49-F238E27FC236}">
                  <a16:creationId xmlns:a16="http://schemas.microsoft.com/office/drawing/2014/main" id="{36F4BDA2-7366-2D43-BBD0-7AE56FF364C3}"/>
                </a:ext>
              </a:extLst>
            </p:cNvPr>
            <p:cNvSpPr>
              <a:spLocks/>
            </p:cNvSpPr>
            <p:nvPr/>
          </p:nvSpPr>
          <p:spPr bwMode="auto">
            <a:xfrm>
              <a:off x="1886" y="329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3" name="Freeform 1700">
              <a:extLst>
                <a:ext uri="{FF2B5EF4-FFF2-40B4-BE49-F238E27FC236}">
                  <a16:creationId xmlns:a16="http://schemas.microsoft.com/office/drawing/2014/main" id="{2B9AE64B-E1C5-0046-98FF-8B17BB3B6455}"/>
                </a:ext>
              </a:extLst>
            </p:cNvPr>
            <p:cNvSpPr>
              <a:spLocks/>
            </p:cNvSpPr>
            <p:nvPr/>
          </p:nvSpPr>
          <p:spPr bwMode="auto">
            <a:xfrm>
              <a:off x="1888" y="329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4" name="Freeform 1701">
              <a:extLst>
                <a:ext uri="{FF2B5EF4-FFF2-40B4-BE49-F238E27FC236}">
                  <a16:creationId xmlns:a16="http://schemas.microsoft.com/office/drawing/2014/main" id="{227DEFEE-C4F1-FC4E-8287-70393610D6CF}"/>
                </a:ext>
              </a:extLst>
            </p:cNvPr>
            <p:cNvSpPr>
              <a:spLocks/>
            </p:cNvSpPr>
            <p:nvPr/>
          </p:nvSpPr>
          <p:spPr bwMode="auto">
            <a:xfrm>
              <a:off x="1890" y="329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5" name="Freeform 1702">
              <a:extLst>
                <a:ext uri="{FF2B5EF4-FFF2-40B4-BE49-F238E27FC236}">
                  <a16:creationId xmlns:a16="http://schemas.microsoft.com/office/drawing/2014/main" id="{5835630E-DE4D-534A-97C5-6C2A10348CE2}"/>
                </a:ext>
              </a:extLst>
            </p:cNvPr>
            <p:cNvSpPr>
              <a:spLocks/>
            </p:cNvSpPr>
            <p:nvPr/>
          </p:nvSpPr>
          <p:spPr bwMode="auto">
            <a:xfrm>
              <a:off x="1891" y="32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6" y="474"/>
                  </a:lnTo>
                  <a:lnTo>
                    <a:pt x="0" y="471"/>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6" name="Freeform 1703">
              <a:extLst>
                <a:ext uri="{FF2B5EF4-FFF2-40B4-BE49-F238E27FC236}">
                  <a16:creationId xmlns:a16="http://schemas.microsoft.com/office/drawing/2014/main" id="{E805DE7E-918F-3C46-9D2F-69D7A1537FF6}"/>
                </a:ext>
              </a:extLst>
            </p:cNvPr>
            <p:cNvSpPr>
              <a:spLocks/>
            </p:cNvSpPr>
            <p:nvPr/>
          </p:nvSpPr>
          <p:spPr bwMode="auto">
            <a:xfrm>
              <a:off x="1893" y="3296"/>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7" name="Freeform 1704">
              <a:extLst>
                <a:ext uri="{FF2B5EF4-FFF2-40B4-BE49-F238E27FC236}">
                  <a16:creationId xmlns:a16="http://schemas.microsoft.com/office/drawing/2014/main" id="{C4DD91DA-C8DD-BB42-AE7E-AFFBD9294D98}"/>
                </a:ext>
              </a:extLst>
            </p:cNvPr>
            <p:cNvSpPr>
              <a:spLocks/>
            </p:cNvSpPr>
            <p:nvPr/>
          </p:nvSpPr>
          <p:spPr bwMode="auto">
            <a:xfrm>
              <a:off x="1895" y="329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8" name="Freeform 1705">
              <a:extLst>
                <a:ext uri="{FF2B5EF4-FFF2-40B4-BE49-F238E27FC236}">
                  <a16:creationId xmlns:a16="http://schemas.microsoft.com/office/drawing/2014/main" id="{02BAF7D7-617C-4045-9C52-A9166C556B15}"/>
                </a:ext>
              </a:extLst>
            </p:cNvPr>
            <p:cNvSpPr>
              <a:spLocks/>
            </p:cNvSpPr>
            <p:nvPr/>
          </p:nvSpPr>
          <p:spPr bwMode="auto">
            <a:xfrm>
              <a:off x="1896" y="329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6" y="472"/>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49" name="Freeform 1706">
              <a:extLst>
                <a:ext uri="{FF2B5EF4-FFF2-40B4-BE49-F238E27FC236}">
                  <a16:creationId xmlns:a16="http://schemas.microsoft.com/office/drawing/2014/main" id="{64EE8D2A-24EA-FE49-A926-6444C24C34A0}"/>
                </a:ext>
              </a:extLst>
            </p:cNvPr>
            <p:cNvSpPr>
              <a:spLocks/>
            </p:cNvSpPr>
            <p:nvPr/>
          </p:nvSpPr>
          <p:spPr bwMode="auto">
            <a:xfrm>
              <a:off x="1898" y="329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0" name="Freeform 1707">
              <a:extLst>
                <a:ext uri="{FF2B5EF4-FFF2-40B4-BE49-F238E27FC236}">
                  <a16:creationId xmlns:a16="http://schemas.microsoft.com/office/drawing/2014/main" id="{85E26359-40A3-AB48-B20A-9F133EAC4A11}"/>
                </a:ext>
              </a:extLst>
            </p:cNvPr>
            <p:cNvSpPr>
              <a:spLocks/>
            </p:cNvSpPr>
            <p:nvPr/>
          </p:nvSpPr>
          <p:spPr bwMode="auto">
            <a:xfrm>
              <a:off x="1900" y="3300"/>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1" name="Freeform 1708">
              <a:extLst>
                <a:ext uri="{FF2B5EF4-FFF2-40B4-BE49-F238E27FC236}">
                  <a16:creationId xmlns:a16="http://schemas.microsoft.com/office/drawing/2014/main" id="{A2BAEA27-20F6-E741-B736-A2D4070487F2}"/>
                </a:ext>
              </a:extLst>
            </p:cNvPr>
            <p:cNvSpPr>
              <a:spLocks/>
            </p:cNvSpPr>
            <p:nvPr/>
          </p:nvSpPr>
          <p:spPr bwMode="auto">
            <a:xfrm>
              <a:off x="1901" y="330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6" y="474"/>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2" name="Freeform 1709">
              <a:extLst>
                <a:ext uri="{FF2B5EF4-FFF2-40B4-BE49-F238E27FC236}">
                  <a16:creationId xmlns:a16="http://schemas.microsoft.com/office/drawing/2014/main" id="{7E593CFB-4015-0C42-97F6-DB9A621A06CB}"/>
                </a:ext>
              </a:extLst>
            </p:cNvPr>
            <p:cNvSpPr>
              <a:spLocks/>
            </p:cNvSpPr>
            <p:nvPr/>
          </p:nvSpPr>
          <p:spPr bwMode="auto">
            <a:xfrm>
              <a:off x="1903" y="3302"/>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3" name="Freeform 1710">
              <a:extLst>
                <a:ext uri="{FF2B5EF4-FFF2-40B4-BE49-F238E27FC236}">
                  <a16:creationId xmlns:a16="http://schemas.microsoft.com/office/drawing/2014/main" id="{DE6CC38D-DA1D-7F47-8009-15A2D52A50AD}"/>
                </a:ext>
              </a:extLst>
            </p:cNvPr>
            <p:cNvSpPr>
              <a:spLocks/>
            </p:cNvSpPr>
            <p:nvPr/>
          </p:nvSpPr>
          <p:spPr bwMode="auto">
            <a:xfrm>
              <a:off x="1905" y="330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4" name="Freeform 1711">
              <a:extLst>
                <a:ext uri="{FF2B5EF4-FFF2-40B4-BE49-F238E27FC236}">
                  <a16:creationId xmlns:a16="http://schemas.microsoft.com/office/drawing/2014/main" id="{8C16EFD1-0FA9-A742-A407-10DAB73EB954}"/>
                </a:ext>
              </a:extLst>
            </p:cNvPr>
            <p:cNvSpPr>
              <a:spLocks/>
            </p:cNvSpPr>
            <p:nvPr/>
          </p:nvSpPr>
          <p:spPr bwMode="auto">
            <a:xfrm>
              <a:off x="1907" y="330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5" name="Freeform 1712">
              <a:extLst>
                <a:ext uri="{FF2B5EF4-FFF2-40B4-BE49-F238E27FC236}">
                  <a16:creationId xmlns:a16="http://schemas.microsoft.com/office/drawing/2014/main" id="{2F91A6EE-0841-F34C-82E1-58DFF5C68CB1}"/>
                </a:ext>
              </a:extLst>
            </p:cNvPr>
            <p:cNvSpPr>
              <a:spLocks/>
            </p:cNvSpPr>
            <p:nvPr/>
          </p:nvSpPr>
          <p:spPr bwMode="auto">
            <a:xfrm>
              <a:off x="1909" y="3305"/>
              <a:ext cx="91" cy="158"/>
            </a:xfrm>
            <a:custGeom>
              <a:avLst/>
              <a:gdLst>
                <a:gd name="T0" fmla="*/ 0 w 275"/>
                <a:gd name="T1" fmla="*/ 157 h 474"/>
                <a:gd name="T2" fmla="*/ 90 w 275"/>
                <a:gd name="T3" fmla="*/ 0 h 474"/>
                <a:gd name="T4" fmla="*/ 91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3"/>
                  </a:lnTo>
                  <a:lnTo>
                    <a:pt x="4"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6" name="Freeform 1713">
              <a:extLst>
                <a:ext uri="{FF2B5EF4-FFF2-40B4-BE49-F238E27FC236}">
                  <a16:creationId xmlns:a16="http://schemas.microsoft.com/office/drawing/2014/main" id="{60161B4E-D8A4-8541-A6F1-FC375632C7C8}"/>
                </a:ext>
              </a:extLst>
            </p:cNvPr>
            <p:cNvSpPr>
              <a:spLocks/>
            </p:cNvSpPr>
            <p:nvPr/>
          </p:nvSpPr>
          <p:spPr bwMode="auto">
            <a:xfrm>
              <a:off x="1910" y="330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7" name="Freeform 1714">
              <a:extLst>
                <a:ext uri="{FF2B5EF4-FFF2-40B4-BE49-F238E27FC236}">
                  <a16:creationId xmlns:a16="http://schemas.microsoft.com/office/drawing/2014/main" id="{805ED6DE-FFB6-304A-AB63-32755B709C32}"/>
                </a:ext>
              </a:extLst>
            </p:cNvPr>
            <p:cNvSpPr>
              <a:spLocks/>
            </p:cNvSpPr>
            <p:nvPr/>
          </p:nvSpPr>
          <p:spPr bwMode="auto">
            <a:xfrm>
              <a:off x="1912" y="330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8" name="Freeform 1715">
              <a:extLst>
                <a:ext uri="{FF2B5EF4-FFF2-40B4-BE49-F238E27FC236}">
                  <a16:creationId xmlns:a16="http://schemas.microsoft.com/office/drawing/2014/main" id="{36C05C45-B1D3-B347-9FEC-137827691A67}"/>
                </a:ext>
              </a:extLst>
            </p:cNvPr>
            <p:cNvSpPr>
              <a:spLocks/>
            </p:cNvSpPr>
            <p:nvPr/>
          </p:nvSpPr>
          <p:spPr bwMode="auto">
            <a:xfrm>
              <a:off x="1914" y="3308"/>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59" name="Freeform 1716">
              <a:extLst>
                <a:ext uri="{FF2B5EF4-FFF2-40B4-BE49-F238E27FC236}">
                  <a16:creationId xmlns:a16="http://schemas.microsoft.com/office/drawing/2014/main" id="{1E528356-8BEF-7546-9773-A3997711B4D5}"/>
                </a:ext>
              </a:extLst>
            </p:cNvPr>
            <p:cNvSpPr>
              <a:spLocks/>
            </p:cNvSpPr>
            <p:nvPr/>
          </p:nvSpPr>
          <p:spPr bwMode="auto">
            <a:xfrm>
              <a:off x="1915" y="3309"/>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0" name="Freeform 1717">
              <a:extLst>
                <a:ext uri="{FF2B5EF4-FFF2-40B4-BE49-F238E27FC236}">
                  <a16:creationId xmlns:a16="http://schemas.microsoft.com/office/drawing/2014/main" id="{C75C6E40-8BF2-D247-9DE9-B79093CCE445}"/>
                </a:ext>
              </a:extLst>
            </p:cNvPr>
            <p:cNvSpPr>
              <a:spLocks/>
            </p:cNvSpPr>
            <p:nvPr/>
          </p:nvSpPr>
          <p:spPr bwMode="auto">
            <a:xfrm>
              <a:off x="1917" y="3310"/>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1" name="Freeform 1718">
              <a:extLst>
                <a:ext uri="{FF2B5EF4-FFF2-40B4-BE49-F238E27FC236}">
                  <a16:creationId xmlns:a16="http://schemas.microsoft.com/office/drawing/2014/main" id="{066636FF-6538-CA42-B84A-BA9A7C632DBB}"/>
                </a:ext>
              </a:extLst>
            </p:cNvPr>
            <p:cNvSpPr>
              <a:spLocks/>
            </p:cNvSpPr>
            <p:nvPr/>
          </p:nvSpPr>
          <p:spPr bwMode="auto">
            <a:xfrm>
              <a:off x="1919" y="3311"/>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2" name="Freeform 1719">
              <a:extLst>
                <a:ext uri="{FF2B5EF4-FFF2-40B4-BE49-F238E27FC236}">
                  <a16:creationId xmlns:a16="http://schemas.microsoft.com/office/drawing/2014/main" id="{106C6D38-D874-1B48-9731-37CA9470337F}"/>
                </a:ext>
              </a:extLst>
            </p:cNvPr>
            <p:cNvSpPr>
              <a:spLocks/>
            </p:cNvSpPr>
            <p:nvPr/>
          </p:nvSpPr>
          <p:spPr bwMode="auto">
            <a:xfrm>
              <a:off x="1920" y="331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3" name="Freeform 1720">
              <a:extLst>
                <a:ext uri="{FF2B5EF4-FFF2-40B4-BE49-F238E27FC236}">
                  <a16:creationId xmlns:a16="http://schemas.microsoft.com/office/drawing/2014/main" id="{562E0A22-2689-3843-B275-1E2603F37CD9}"/>
                </a:ext>
              </a:extLst>
            </p:cNvPr>
            <p:cNvSpPr>
              <a:spLocks/>
            </p:cNvSpPr>
            <p:nvPr/>
          </p:nvSpPr>
          <p:spPr bwMode="auto">
            <a:xfrm>
              <a:off x="1922" y="33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4" name="Freeform 1721">
              <a:extLst>
                <a:ext uri="{FF2B5EF4-FFF2-40B4-BE49-F238E27FC236}">
                  <a16:creationId xmlns:a16="http://schemas.microsoft.com/office/drawing/2014/main" id="{1C703F40-71FF-B047-B678-1CED9546CD87}"/>
                </a:ext>
              </a:extLst>
            </p:cNvPr>
            <p:cNvSpPr>
              <a:spLocks/>
            </p:cNvSpPr>
            <p:nvPr/>
          </p:nvSpPr>
          <p:spPr bwMode="auto">
            <a:xfrm>
              <a:off x="1924" y="3314"/>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4"/>
                  </a:lnTo>
                  <a:lnTo>
                    <a:pt x="4" y="473"/>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5" name="Freeform 1722">
              <a:extLst>
                <a:ext uri="{FF2B5EF4-FFF2-40B4-BE49-F238E27FC236}">
                  <a16:creationId xmlns:a16="http://schemas.microsoft.com/office/drawing/2014/main" id="{6B5CE164-88FA-7449-A16F-32065F260622}"/>
                </a:ext>
              </a:extLst>
            </p:cNvPr>
            <p:cNvSpPr>
              <a:spLocks/>
            </p:cNvSpPr>
            <p:nvPr/>
          </p:nvSpPr>
          <p:spPr bwMode="auto">
            <a:xfrm>
              <a:off x="1925" y="3315"/>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1" y="0"/>
                  </a:lnTo>
                  <a:lnTo>
                    <a:pt x="277" y="2"/>
                  </a:lnTo>
                  <a:lnTo>
                    <a:pt x="6" y="472"/>
                  </a:lnTo>
                  <a:lnTo>
                    <a:pt x="0" y="469"/>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6" name="Freeform 1723">
              <a:extLst>
                <a:ext uri="{FF2B5EF4-FFF2-40B4-BE49-F238E27FC236}">
                  <a16:creationId xmlns:a16="http://schemas.microsoft.com/office/drawing/2014/main" id="{5D3B68A2-05AE-8648-97E3-3DF75CF512A0}"/>
                </a:ext>
              </a:extLst>
            </p:cNvPr>
            <p:cNvSpPr>
              <a:spLocks/>
            </p:cNvSpPr>
            <p:nvPr/>
          </p:nvSpPr>
          <p:spPr bwMode="auto">
            <a:xfrm>
              <a:off x="1927" y="3316"/>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7" name="Freeform 1724">
              <a:extLst>
                <a:ext uri="{FF2B5EF4-FFF2-40B4-BE49-F238E27FC236}">
                  <a16:creationId xmlns:a16="http://schemas.microsoft.com/office/drawing/2014/main" id="{1A24646D-2DEC-5E4F-8F8E-C6F6A87E00E0}"/>
                </a:ext>
              </a:extLst>
            </p:cNvPr>
            <p:cNvSpPr>
              <a:spLocks/>
            </p:cNvSpPr>
            <p:nvPr/>
          </p:nvSpPr>
          <p:spPr bwMode="auto">
            <a:xfrm>
              <a:off x="1929" y="3317"/>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8" name="Freeform 1725">
              <a:extLst>
                <a:ext uri="{FF2B5EF4-FFF2-40B4-BE49-F238E27FC236}">
                  <a16:creationId xmlns:a16="http://schemas.microsoft.com/office/drawing/2014/main" id="{D57DF8E4-2B83-804A-A2E8-BEDA6D24DF4D}"/>
                </a:ext>
              </a:extLst>
            </p:cNvPr>
            <p:cNvSpPr>
              <a:spLocks/>
            </p:cNvSpPr>
            <p:nvPr/>
          </p:nvSpPr>
          <p:spPr bwMode="auto">
            <a:xfrm>
              <a:off x="1931" y="3318"/>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69" name="Freeform 1726">
              <a:extLst>
                <a:ext uri="{FF2B5EF4-FFF2-40B4-BE49-F238E27FC236}">
                  <a16:creationId xmlns:a16="http://schemas.microsoft.com/office/drawing/2014/main" id="{C762FF63-FC50-B440-851E-4077849E318C}"/>
                </a:ext>
              </a:extLst>
            </p:cNvPr>
            <p:cNvSpPr>
              <a:spLocks/>
            </p:cNvSpPr>
            <p:nvPr/>
          </p:nvSpPr>
          <p:spPr bwMode="auto">
            <a:xfrm>
              <a:off x="1932" y="3319"/>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0" name="Freeform 1727">
              <a:extLst>
                <a:ext uri="{FF2B5EF4-FFF2-40B4-BE49-F238E27FC236}">
                  <a16:creationId xmlns:a16="http://schemas.microsoft.com/office/drawing/2014/main" id="{B01245EB-155C-7841-9738-1C0B37CF8CF1}"/>
                </a:ext>
              </a:extLst>
            </p:cNvPr>
            <p:cNvSpPr>
              <a:spLocks/>
            </p:cNvSpPr>
            <p:nvPr/>
          </p:nvSpPr>
          <p:spPr bwMode="auto">
            <a:xfrm>
              <a:off x="1934" y="3320"/>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1" name="Freeform 1728">
              <a:extLst>
                <a:ext uri="{FF2B5EF4-FFF2-40B4-BE49-F238E27FC236}">
                  <a16:creationId xmlns:a16="http://schemas.microsoft.com/office/drawing/2014/main" id="{1A7B3750-C90F-5B41-B57A-98604969E8BA}"/>
                </a:ext>
              </a:extLst>
            </p:cNvPr>
            <p:cNvSpPr>
              <a:spLocks/>
            </p:cNvSpPr>
            <p:nvPr/>
          </p:nvSpPr>
          <p:spPr bwMode="auto">
            <a:xfrm>
              <a:off x="1936" y="3321"/>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3"/>
                  </a:lnTo>
                  <a:lnTo>
                    <a:pt x="6" y="473"/>
                  </a:lnTo>
                  <a:lnTo>
                    <a:pt x="0" y="469"/>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2" name="Freeform 1729">
              <a:extLst>
                <a:ext uri="{FF2B5EF4-FFF2-40B4-BE49-F238E27FC236}">
                  <a16:creationId xmlns:a16="http://schemas.microsoft.com/office/drawing/2014/main" id="{5303C752-62C8-6F43-A30D-BF4BECE1EA7C}"/>
                </a:ext>
              </a:extLst>
            </p:cNvPr>
            <p:cNvSpPr>
              <a:spLocks/>
            </p:cNvSpPr>
            <p:nvPr/>
          </p:nvSpPr>
          <p:spPr bwMode="auto">
            <a:xfrm>
              <a:off x="1938" y="3322"/>
              <a:ext cx="92" cy="157"/>
            </a:xfrm>
            <a:custGeom>
              <a:avLst/>
              <a:gdLst>
                <a:gd name="T0" fmla="*/ 0 w 276"/>
                <a:gd name="T1" fmla="*/ 156 h 472"/>
                <a:gd name="T2" fmla="*/ 90 w 276"/>
                <a:gd name="T3" fmla="*/ 0 h 472"/>
                <a:gd name="T4" fmla="*/ 92 w 276"/>
                <a:gd name="T5" fmla="*/ 1 h 472"/>
                <a:gd name="T6" fmla="*/ 1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4" y="472"/>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3" name="Freeform 1730">
              <a:extLst>
                <a:ext uri="{FF2B5EF4-FFF2-40B4-BE49-F238E27FC236}">
                  <a16:creationId xmlns:a16="http://schemas.microsoft.com/office/drawing/2014/main" id="{74CE4810-B09C-5445-96AC-EB2DA6F87672}"/>
                </a:ext>
              </a:extLst>
            </p:cNvPr>
            <p:cNvSpPr>
              <a:spLocks/>
            </p:cNvSpPr>
            <p:nvPr/>
          </p:nvSpPr>
          <p:spPr bwMode="auto">
            <a:xfrm>
              <a:off x="1939" y="332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2"/>
                  </a:lnTo>
                  <a:lnTo>
                    <a:pt x="5" y="473"/>
                  </a:lnTo>
                  <a:lnTo>
                    <a:pt x="0" y="469"/>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4" name="Freeform 1731">
              <a:extLst>
                <a:ext uri="{FF2B5EF4-FFF2-40B4-BE49-F238E27FC236}">
                  <a16:creationId xmlns:a16="http://schemas.microsoft.com/office/drawing/2014/main" id="{6EE06EEB-8009-4F46-BCBF-1F5C726CD325}"/>
                </a:ext>
              </a:extLst>
            </p:cNvPr>
            <p:cNvSpPr>
              <a:spLocks/>
            </p:cNvSpPr>
            <p:nvPr/>
          </p:nvSpPr>
          <p:spPr bwMode="auto">
            <a:xfrm>
              <a:off x="1941" y="33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5" name="Freeform 1732">
              <a:extLst>
                <a:ext uri="{FF2B5EF4-FFF2-40B4-BE49-F238E27FC236}">
                  <a16:creationId xmlns:a16="http://schemas.microsoft.com/office/drawing/2014/main" id="{FE00FDA2-87A4-7D45-82E2-AEAFAE326EAB}"/>
                </a:ext>
              </a:extLst>
            </p:cNvPr>
            <p:cNvSpPr>
              <a:spLocks/>
            </p:cNvSpPr>
            <p:nvPr/>
          </p:nvSpPr>
          <p:spPr bwMode="auto">
            <a:xfrm>
              <a:off x="1943" y="3325"/>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6" name="Freeform 1733">
              <a:extLst>
                <a:ext uri="{FF2B5EF4-FFF2-40B4-BE49-F238E27FC236}">
                  <a16:creationId xmlns:a16="http://schemas.microsoft.com/office/drawing/2014/main" id="{94867D64-4526-4E47-B40C-73CDEE8B5EC9}"/>
                </a:ext>
              </a:extLst>
            </p:cNvPr>
            <p:cNvSpPr>
              <a:spLocks/>
            </p:cNvSpPr>
            <p:nvPr/>
          </p:nvSpPr>
          <p:spPr bwMode="auto">
            <a:xfrm>
              <a:off x="1944" y="332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7" name="Freeform 1734">
              <a:extLst>
                <a:ext uri="{FF2B5EF4-FFF2-40B4-BE49-F238E27FC236}">
                  <a16:creationId xmlns:a16="http://schemas.microsoft.com/office/drawing/2014/main" id="{A5860B0C-8D07-DF46-9616-EA9E0005BDB7}"/>
                </a:ext>
              </a:extLst>
            </p:cNvPr>
            <p:cNvSpPr>
              <a:spLocks/>
            </p:cNvSpPr>
            <p:nvPr/>
          </p:nvSpPr>
          <p:spPr bwMode="auto">
            <a:xfrm>
              <a:off x="1946" y="3327"/>
              <a:ext cx="92" cy="157"/>
            </a:xfrm>
            <a:custGeom>
              <a:avLst/>
              <a:gdLst>
                <a:gd name="T0" fmla="*/ 0 w 276"/>
                <a:gd name="T1" fmla="*/ 156 h 472"/>
                <a:gd name="T2" fmla="*/ 91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8" name="Freeform 1735">
              <a:extLst>
                <a:ext uri="{FF2B5EF4-FFF2-40B4-BE49-F238E27FC236}">
                  <a16:creationId xmlns:a16="http://schemas.microsoft.com/office/drawing/2014/main" id="{58C0D4F1-A813-EF40-9A72-59E088FA73F3}"/>
                </a:ext>
              </a:extLst>
            </p:cNvPr>
            <p:cNvSpPr>
              <a:spLocks/>
            </p:cNvSpPr>
            <p:nvPr/>
          </p:nvSpPr>
          <p:spPr bwMode="auto">
            <a:xfrm>
              <a:off x="1948" y="332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79" name="Freeform 1736">
              <a:extLst>
                <a:ext uri="{FF2B5EF4-FFF2-40B4-BE49-F238E27FC236}">
                  <a16:creationId xmlns:a16="http://schemas.microsoft.com/office/drawing/2014/main" id="{F1A3FCC7-5599-8A4A-B8BB-18D95A4CF702}"/>
                </a:ext>
              </a:extLst>
            </p:cNvPr>
            <p:cNvSpPr>
              <a:spLocks/>
            </p:cNvSpPr>
            <p:nvPr/>
          </p:nvSpPr>
          <p:spPr bwMode="auto">
            <a:xfrm>
              <a:off x="1949" y="3329"/>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0" name="Freeform 1737">
              <a:extLst>
                <a:ext uri="{FF2B5EF4-FFF2-40B4-BE49-F238E27FC236}">
                  <a16:creationId xmlns:a16="http://schemas.microsoft.com/office/drawing/2014/main" id="{A8D456ED-C7C8-5A4D-97D6-4047D8BEF94C}"/>
                </a:ext>
              </a:extLst>
            </p:cNvPr>
            <p:cNvSpPr>
              <a:spLocks/>
            </p:cNvSpPr>
            <p:nvPr/>
          </p:nvSpPr>
          <p:spPr bwMode="auto">
            <a:xfrm>
              <a:off x="1951" y="33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1" name="Freeform 1738">
              <a:extLst>
                <a:ext uri="{FF2B5EF4-FFF2-40B4-BE49-F238E27FC236}">
                  <a16:creationId xmlns:a16="http://schemas.microsoft.com/office/drawing/2014/main" id="{E9049BDD-2EA6-B444-8935-4943A6338251}"/>
                </a:ext>
              </a:extLst>
            </p:cNvPr>
            <p:cNvSpPr>
              <a:spLocks/>
            </p:cNvSpPr>
            <p:nvPr/>
          </p:nvSpPr>
          <p:spPr bwMode="auto">
            <a:xfrm>
              <a:off x="1953" y="3331"/>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2" name="Freeform 1739">
              <a:extLst>
                <a:ext uri="{FF2B5EF4-FFF2-40B4-BE49-F238E27FC236}">
                  <a16:creationId xmlns:a16="http://schemas.microsoft.com/office/drawing/2014/main" id="{E4353A47-5B2D-F546-AEB8-8FDD17DA2151}"/>
                </a:ext>
              </a:extLst>
            </p:cNvPr>
            <p:cNvSpPr>
              <a:spLocks/>
            </p:cNvSpPr>
            <p:nvPr/>
          </p:nvSpPr>
          <p:spPr bwMode="auto">
            <a:xfrm>
              <a:off x="1954" y="333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3" name="Freeform 1740">
              <a:extLst>
                <a:ext uri="{FF2B5EF4-FFF2-40B4-BE49-F238E27FC236}">
                  <a16:creationId xmlns:a16="http://schemas.microsoft.com/office/drawing/2014/main" id="{CC85A88E-A172-544A-93BC-45A05A4EA093}"/>
                </a:ext>
              </a:extLst>
            </p:cNvPr>
            <p:cNvSpPr>
              <a:spLocks/>
            </p:cNvSpPr>
            <p:nvPr/>
          </p:nvSpPr>
          <p:spPr bwMode="auto">
            <a:xfrm>
              <a:off x="1956" y="333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4" name="Freeform 1741">
              <a:extLst>
                <a:ext uri="{FF2B5EF4-FFF2-40B4-BE49-F238E27FC236}">
                  <a16:creationId xmlns:a16="http://schemas.microsoft.com/office/drawing/2014/main" id="{1FB2E6CB-6044-7643-A7C2-55F6C9FD482C}"/>
                </a:ext>
              </a:extLst>
            </p:cNvPr>
            <p:cNvSpPr>
              <a:spLocks/>
            </p:cNvSpPr>
            <p:nvPr/>
          </p:nvSpPr>
          <p:spPr bwMode="auto">
            <a:xfrm>
              <a:off x="1855" y="3301"/>
              <a:ext cx="137" cy="130"/>
            </a:xfrm>
            <a:custGeom>
              <a:avLst/>
              <a:gdLst>
                <a:gd name="T0" fmla="*/ 62 w 409"/>
                <a:gd name="T1" fmla="*/ 130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1 w 409"/>
                <a:gd name="T15" fmla="*/ 72 h 389"/>
                <a:gd name="T16" fmla="*/ 1 w 409"/>
                <a:gd name="T17" fmla="*/ 58 h 389"/>
                <a:gd name="T18" fmla="*/ 3 w 409"/>
                <a:gd name="T19" fmla="*/ 46 h 389"/>
                <a:gd name="T20" fmla="*/ 8 w 409"/>
                <a:gd name="T21" fmla="*/ 34 h 389"/>
                <a:gd name="T22" fmla="*/ 16 w 409"/>
                <a:gd name="T23" fmla="*/ 24 h 389"/>
                <a:gd name="T24" fmla="*/ 25 w 409"/>
                <a:gd name="T25" fmla="*/ 15 h 389"/>
                <a:gd name="T26" fmla="*/ 36 w 409"/>
                <a:gd name="T27" fmla="*/ 8 h 389"/>
                <a:gd name="T28" fmla="*/ 48 w 409"/>
                <a:gd name="T29" fmla="*/ 3 h 389"/>
                <a:gd name="T30" fmla="*/ 62 w 409"/>
                <a:gd name="T31" fmla="*/ 0 h 389"/>
                <a:gd name="T32" fmla="*/ 76 w 409"/>
                <a:gd name="T33" fmla="*/ 0 h 389"/>
                <a:gd name="T34" fmla="*/ 89 w 409"/>
                <a:gd name="T35" fmla="*/ 3 h 389"/>
                <a:gd name="T36" fmla="*/ 101 w 409"/>
                <a:gd name="T37" fmla="*/ 8 h 389"/>
                <a:gd name="T38" fmla="*/ 112 w 409"/>
                <a:gd name="T39" fmla="*/ 15 h 389"/>
                <a:gd name="T40" fmla="*/ 122 w 409"/>
                <a:gd name="T41" fmla="*/ 24 h 389"/>
                <a:gd name="T42" fmla="*/ 129 w 409"/>
                <a:gd name="T43" fmla="*/ 34 h 389"/>
                <a:gd name="T44" fmla="*/ 134 w 409"/>
                <a:gd name="T45" fmla="*/ 46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6 w 409"/>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6" y="389"/>
                  </a:moveTo>
                  <a:lnTo>
                    <a:pt x="184" y="388"/>
                  </a:lnTo>
                  <a:lnTo>
                    <a:pt x="164" y="384"/>
                  </a:lnTo>
                  <a:lnTo>
                    <a:pt x="144" y="380"/>
                  </a:lnTo>
                  <a:lnTo>
                    <a:pt x="125" y="374"/>
                  </a:lnTo>
                  <a:lnTo>
                    <a:pt x="108" y="366"/>
                  </a:lnTo>
                  <a:lnTo>
                    <a:pt x="91" y="355"/>
                  </a:lnTo>
                  <a:lnTo>
                    <a:pt x="75" y="344"/>
                  </a:lnTo>
                  <a:lnTo>
                    <a:pt x="61" y="331"/>
                  </a:lnTo>
                  <a:lnTo>
                    <a:pt x="48" y="318"/>
                  </a:lnTo>
                  <a:lnTo>
                    <a:pt x="36" y="303"/>
                  </a:lnTo>
                  <a:lnTo>
                    <a:pt x="25" y="287"/>
                  </a:lnTo>
                  <a:lnTo>
                    <a:pt x="17" y="270"/>
                  </a:lnTo>
                  <a:lnTo>
                    <a:pt x="10" y="252"/>
                  </a:lnTo>
                  <a:lnTo>
                    <a:pt x="4" y="234"/>
                  </a:lnTo>
                  <a:lnTo>
                    <a:pt x="2" y="215"/>
                  </a:lnTo>
                  <a:lnTo>
                    <a:pt x="0" y="195"/>
                  </a:lnTo>
                  <a:lnTo>
                    <a:pt x="2" y="175"/>
                  </a:lnTo>
                  <a:lnTo>
                    <a:pt x="4" y="156"/>
                  </a:lnTo>
                  <a:lnTo>
                    <a:pt x="10" y="137"/>
                  </a:lnTo>
                  <a:lnTo>
                    <a:pt x="17" y="119"/>
                  </a:lnTo>
                  <a:lnTo>
                    <a:pt x="25" y="102"/>
                  </a:lnTo>
                  <a:lnTo>
                    <a:pt x="36" y="86"/>
                  </a:lnTo>
                  <a:lnTo>
                    <a:pt x="48" y="71"/>
                  </a:lnTo>
                  <a:lnTo>
                    <a:pt x="61" y="57"/>
                  </a:lnTo>
                  <a:lnTo>
                    <a:pt x="75" y="45"/>
                  </a:lnTo>
                  <a:lnTo>
                    <a:pt x="91" y="33"/>
                  </a:lnTo>
                  <a:lnTo>
                    <a:pt x="108" y="24"/>
                  </a:lnTo>
                  <a:lnTo>
                    <a:pt x="125" y="16"/>
                  </a:lnTo>
                  <a:lnTo>
                    <a:pt x="144" y="10"/>
                  </a:lnTo>
                  <a:lnTo>
                    <a:pt x="164" y="4"/>
                  </a:lnTo>
                  <a:lnTo>
                    <a:pt x="184" y="1"/>
                  </a:lnTo>
                  <a:lnTo>
                    <a:pt x="206" y="0"/>
                  </a:lnTo>
                  <a:lnTo>
                    <a:pt x="226" y="1"/>
                  </a:lnTo>
                  <a:lnTo>
                    <a:pt x="247" y="4"/>
                  </a:lnTo>
                  <a:lnTo>
                    <a:pt x="266" y="10"/>
                  </a:lnTo>
                  <a:lnTo>
                    <a:pt x="284" y="16"/>
                  </a:lnTo>
                  <a:lnTo>
                    <a:pt x="302" y="24"/>
                  </a:lnTo>
                  <a:lnTo>
                    <a:pt x="320" y="33"/>
                  </a:lnTo>
                  <a:lnTo>
                    <a:pt x="335" y="45"/>
                  </a:lnTo>
                  <a:lnTo>
                    <a:pt x="349" y="57"/>
                  </a:lnTo>
                  <a:lnTo>
                    <a:pt x="363" y="71"/>
                  </a:lnTo>
                  <a:lnTo>
                    <a:pt x="375" y="86"/>
                  </a:lnTo>
                  <a:lnTo>
                    <a:pt x="385" y="102"/>
                  </a:lnTo>
                  <a:lnTo>
                    <a:pt x="394" y="119"/>
                  </a:lnTo>
                  <a:lnTo>
                    <a:pt x="401" y="137"/>
                  </a:lnTo>
                  <a:lnTo>
                    <a:pt x="406" y="156"/>
                  </a:lnTo>
                  <a:lnTo>
                    <a:pt x="408" y="175"/>
                  </a:lnTo>
                  <a:lnTo>
                    <a:pt x="409" y="195"/>
                  </a:lnTo>
                  <a:lnTo>
                    <a:pt x="408" y="215"/>
                  </a:lnTo>
                  <a:lnTo>
                    <a:pt x="406" y="234"/>
                  </a:lnTo>
                  <a:lnTo>
                    <a:pt x="401" y="252"/>
                  </a:lnTo>
                  <a:lnTo>
                    <a:pt x="394" y="270"/>
                  </a:lnTo>
                  <a:lnTo>
                    <a:pt x="385" y="287"/>
                  </a:lnTo>
                  <a:lnTo>
                    <a:pt x="375" y="303"/>
                  </a:lnTo>
                  <a:lnTo>
                    <a:pt x="363" y="318"/>
                  </a:lnTo>
                  <a:lnTo>
                    <a:pt x="349" y="331"/>
                  </a:lnTo>
                  <a:lnTo>
                    <a:pt x="335" y="344"/>
                  </a:lnTo>
                  <a:lnTo>
                    <a:pt x="320" y="355"/>
                  </a:lnTo>
                  <a:lnTo>
                    <a:pt x="302" y="366"/>
                  </a:lnTo>
                  <a:lnTo>
                    <a:pt x="284" y="374"/>
                  </a:lnTo>
                  <a:lnTo>
                    <a:pt x="266" y="380"/>
                  </a:lnTo>
                  <a:lnTo>
                    <a:pt x="247" y="384"/>
                  </a:lnTo>
                  <a:lnTo>
                    <a:pt x="226" y="388"/>
                  </a:lnTo>
                  <a:lnTo>
                    <a:pt x="206"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5" name="Freeform 1742">
              <a:extLst>
                <a:ext uri="{FF2B5EF4-FFF2-40B4-BE49-F238E27FC236}">
                  <a16:creationId xmlns:a16="http://schemas.microsoft.com/office/drawing/2014/main" id="{93E7999C-AB63-DA4C-99C8-E737DDF0EB96}"/>
                </a:ext>
              </a:extLst>
            </p:cNvPr>
            <p:cNvSpPr>
              <a:spLocks/>
            </p:cNvSpPr>
            <p:nvPr/>
          </p:nvSpPr>
          <p:spPr bwMode="auto">
            <a:xfrm>
              <a:off x="1799" y="3242"/>
              <a:ext cx="91" cy="157"/>
            </a:xfrm>
            <a:custGeom>
              <a:avLst/>
              <a:gdLst>
                <a:gd name="T0" fmla="*/ 0 w 272"/>
                <a:gd name="T1" fmla="*/ 157 h 471"/>
                <a:gd name="T2" fmla="*/ 91 w 272"/>
                <a:gd name="T3" fmla="*/ 0 h 471"/>
                <a:gd name="T4" fmla="*/ 91 w 272"/>
                <a:gd name="T5" fmla="*/ 0 h 471"/>
                <a:gd name="T6" fmla="*/ 0 w 272"/>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2" h="471">
                  <a:moveTo>
                    <a:pt x="0" y="471"/>
                  </a:moveTo>
                  <a:lnTo>
                    <a:pt x="272"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6" name="Freeform 1743">
              <a:extLst>
                <a:ext uri="{FF2B5EF4-FFF2-40B4-BE49-F238E27FC236}">
                  <a16:creationId xmlns:a16="http://schemas.microsoft.com/office/drawing/2014/main" id="{560E65BA-B01B-D445-B684-5C360FC1E11B}"/>
                </a:ext>
              </a:extLst>
            </p:cNvPr>
            <p:cNvSpPr>
              <a:spLocks/>
            </p:cNvSpPr>
            <p:nvPr/>
          </p:nvSpPr>
          <p:spPr bwMode="auto">
            <a:xfrm>
              <a:off x="1799" y="324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7" name="Freeform 1744">
              <a:extLst>
                <a:ext uri="{FF2B5EF4-FFF2-40B4-BE49-F238E27FC236}">
                  <a16:creationId xmlns:a16="http://schemas.microsoft.com/office/drawing/2014/main" id="{6E913E02-098C-4E43-8670-FE65F46DF0E3}"/>
                </a:ext>
              </a:extLst>
            </p:cNvPr>
            <p:cNvSpPr>
              <a:spLocks/>
            </p:cNvSpPr>
            <p:nvPr/>
          </p:nvSpPr>
          <p:spPr bwMode="auto">
            <a:xfrm>
              <a:off x="1801" y="3243"/>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8" name="Freeform 1745">
              <a:extLst>
                <a:ext uri="{FF2B5EF4-FFF2-40B4-BE49-F238E27FC236}">
                  <a16:creationId xmlns:a16="http://schemas.microsoft.com/office/drawing/2014/main" id="{09C8248B-9B7F-464A-B71F-88A66E2D921C}"/>
                </a:ext>
              </a:extLst>
            </p:cNvPr>
            <p:cNvSpPr>
              <a:spLocks/>
            </p:cNvSpPr>
            <p:nvPr/>
          </p:nvSpPr>
          <p:spPr bwMode="auto">
            <a:xfrm>
              <a:off x="1802" y="3244"/>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89" name="Freeform 1746">
              <a:extLst>
                <a:ext uri="{FF2B5EF4-FFF2-40B4-BE49-F238E27FC236}">
                  <a16:creationId xmlns:a16="http://schemas.microsoft.com/office/drawing/2014/main" id="{0B871EEA-215E-4E4B-A3B3-E9819888D922}"/>
                </a:ext>
              </a:extLst>
            </p:cNvPr>
            <p:cNvSpPr>
              <a:spLocks/>
            </p:cNvSpPr>
            <p:nvPr/>
          </p:nvSpPr>
          <p:spPr bwMode="auto">
            <a:xfrm>
              <a:off x="1804" y="3245"/>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0" name="Freeform 1747">
              <a:extLst>
                <a:ext uri="{FF2B5EF4-FFF2-40B4-BE49-F238E27FC236}">
                  <a16:creationId xmlns:a16="http://schemas.microsoft.com/office/drawing/2014/main" id="{C9C2B9B8-9253-2C47-9A81-468CEBD73C2D}"/>
                </a:ext>
              </a:extLst>
            </p:cNvPr>
            <p:cNvSpPr>
              <a:spLocks/>
            </p:cNvSpPr>
            <p:nvPr/>
          </p:nvSpPr>
          <p:spPr bwMode="auto">
            <a:xfrm>
              <a:off x="1806" y="3246"/>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1" name="Freeform 1748">
              <a:extLst>
                <a:ext uri="{FF2B5EF4-FFF2-40B4-BE49-F238E27FC236}">
                  <a16:creationId xmlns:a16="http://schemas.microsoft.com/office/drawing/2014/main" id="{FE7D9F50-6DA9-F841-98D6-9C08ECA246BC}"/>
                </a:ext>
              </a:extLst>
            </p:cNvPr>
            <p:cNvSpPr>
              <a:spLocks/>
            </p:cNvSpPr>
            <p:nvPr/>
          </p:nvSpPr>
          <p:spPr bwMode="auto">
            <a:xfrm>
              <a:off x="1808" y="324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2" name="Freeform 1749">
              <a:extLst>
                <a:ext uri="{FF2B5EF4-FFF2-40B4-BE49-F238E27FC236}">
                  <a16:creationId xmlns:a16="http://schemas.microsoft.com/office/drawing/2014/main" id="{EE926C0B-55CF-D849-8E40-F5BDD5AF1262}"/>
                </a:ext>
              </a:extLst>
            </p:cNvPr>
            <p:cNvSpPr>
              <a:spLocks/>
            </p:cNvSpPr>
            <p:nvPr/>
          </p:nvSpPr>
          <p:spPr bwMode="auto">
            <a:xfrm>
              <a:off x="1809" y="3248"/>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6"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3" name="Freeform 1750">
              <a:extLst>
                <a:ext uri="{FF2B5EF4-FFF2-40B4-BE49-F238E27FC236}">
                  <a16:creationId xmlns:a16="http://schemas.microsoft.com/office/drawing/2014/main" id="{D17E244F-8DCF-724E-BFCA-525C0CDE6917}"/>
                </a:ext>
              </a:extLst>
            </p:cNvPr>
            <p:cNvSpPr>
              <a:spLocks/>
            </p:cNvSpPr>
            <p:nvPr/>
          </p:nvSpPr>
          <p:spPr bwMode="auto">
            <a:xfrm>
              <a:off x="1811" y="324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4" name="Freeform 1751">
              <a:extLst>
                <a:ext uri="{FF2B5EF4-FFF2-40B4-BE49-F238E27FC236}">
                  <a16:creationId xmlns:a16="http://schemas.microsoft.com/office/drawing/2014/main" id="{2B11495B-D941-F043-A012-551E8B5A9947}"/>
                </a:ext>
              </a:extLst>
            </p:cNvPr>
            <p:cNvSpPr>
              <a:spLocks/>
            </p:cNvSpPr>
            <p:nvPr/>
          </p:nvSpPr>
          <p:spPr bwMode="auto">
            <a:xfrm>
              <a:off x="1813" y="325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5" name="Freeform 1752">
              <a:extLst>
                <a:ext uri="{FF2B5EF4-FFF2-40B4-BE49-F238E27FC236}">
                  <a16:creationId xmlns:a16="http://schemas.microsoft.com/office/drawing/2014/main" id="{2CDFA03D-BAF5-954E-A3DD-014290FABF12}"/>
                </a:ext>
              </a:extLst>
            </p:cNvPr>
            <p:cNvSpPr>
              <a:spLocks/>
            </p:cNvSpPr>
            <p:nvPr/>
          </p:nvSpPr>
          <p:spPr bwMode="auto">
            <a:xfrm>
              <a:off x="1814" y="325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6" name="Freeform 1753">
              <a:extLst>
                <a:ext uri="{FF2B5EF4-FFF2-40B4-BE49-F238E27FC236}">
                  <a16:creationId xmlns:a16="http://schemas.microsoft.com/office/drawing/2014/main" id="{C03E5B13-4307-9440-BFB3-77ACF88D1995}"/>
                </a:ext>
              </a:extLst>
            </p:cNvPr>
            <p:cNvSpPr>
              <a:spLocks/>
            </p:cNvSpPr>
            <p:nvPr/>
          </p:nvSpPr>
          <p:spPr bwMode="auto">
            <a:xfrm>
              <a:off x="1816" y="3252"/>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7" name="Freeform 1754">
              <a:extLst>
                <a:ext uri="{FF2B5EF4-FFF2-40B4-BE49-F238E27FC236}">
                  <a16:creationId xmlns:a16="http://schemas.microsoft.com/office/drawing/2014/main" id="{7591EC7F-B7F4-174C-8255-E71A34DB5B87}"/>
                </a:ext>
              </a:extLst>
            </p:cNvPr>
            <p:cNvSpPr>
              <a:spLocks/>
            </p:cNvSpPr>
            <p:nvPr/>
          </p:nvSpPr>
          <p:spPr bwMode="auto">
            <a:xfrm>
              <a:off x="1818" y="32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8" name="Freeform 1755">
              <a:extLst>
                <a:ext uri="{FF2B5EF4-FFF2-40B4-BE49-F238E27FC236}">
                  <a16:creationId xmlns:a16="http://schemas.microsoft.com/office/drawing/2014/main" id="{EAABEABA-0400-254B-AD82-D77C9A08A1B5}"/>
                </a:ext>
              </a:extLst>
            </p:cNvPr>
            <p:cNvSpPr>
              <a:spLocks/>
            </p:cNvSpPr>
            <p:nvPr/>
          </p:nvSpPr>
          <p:spPr bwMode="auto">
            <a:xfrm>
              <a:off x="1819" y="325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199" name="Freeform 1756">
              <a:extLst>
                <a:ext uri="{FF2B5EF4-FFF2-40B4-BE49-F238E27FC236}">
                  <a16:creationId xmlns:a16="http://schemas.microsoft.com/office/drawing/2014/main" id="{ECE9B10C-EDE8-F045-BDA5-6905215D81A7}"/>
                </a:ext>
              </a:extLst>
            </p:cNvPr>
            <p:cNvSpPr>
              <a:spLocks/>
            </p:cNvSpPr>
            <p:nvPr/>
          </p:nvSpPr>
          <p:spPr bwMode="auto">
            <a:xfrm>
              <a:off x="1821" y="325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0" name="Freeform 1757">
              <a:extLst>
                <a:ext uri="{FF2B5EF4-FFF2-40B4-BE49-F238E27FC236}">
                  <a16:creationId xmlns:a16="http://schemas.microsoft.com/office/drawing/2014/main" id="{E8D57285-50AC-5B48-B6E3-0908A72C5ACD}"/>
                </a:ext>
              </a:extLst>
            </p:cNvPr>
            <p:cNvSpPr>
              <a:spLocks/>
            </p:cNvSpPr>
            <p:nvPr/>
          </p:nvSpPr>
          <p:spPr bwMode="auto">
            <a:xfrm>
              <a:off x="1823" y="3256"/>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1" name="Freeform 1758">
              <a:extLst>
                <a:ext uri="{FF2B5EF4-FFF2-40B4-BE49-F238E27FC236}">
                  <a16:creationId xmlns:a16="http://schemas.microsoft.com/office/drawing/2014/main" id="{1BA0C67B-96C9-2C4E-9547-D90D5588B18D}"/>
                </a:ext>
              </a:extLst>
            </p:cNvPr>
            <p:cNvSpPr>
              <a:spLocks/>
            </p:cNvSpPr>
            <p:nvPr/>
          </p:nvSpPr>
          <p:spPr bwMode="auto">
            <a:xfrm>
              <a:off x="1824" y="325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2" name="Freeform 1759">
              <a:extLst>
                <a:ext uri="{FF2B5EF4-FFF2-40B4-BE49-F238E27FC236}">
                  <a16:creationId xmlns:a16="http://schemas.microsoft.com/office/drawing/2014/main" id="{4BE835CD-65C0-894C-99A4-F5E543196455}"/>
                </a:ext>
              </a:extLst>
            </p:cNvPr>
            <p:cNvSpPr>
              <a:spLocks/>
            </p:cNvSpPr>
            <p:nvPr/>
          </p:nvSpPr>
          <p:spPr bwMode="auto">
            <a:xfrm>
              <a:off x="1826" y="3257"/>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3" name="Freeform 1760">
              <a:extLst>
                <a:ext uri="{FF2B5EF4-FFF2-40B4-BE49-F238E27FC236}">
                  <a16:creationId xmlns:a16="http://schemas.microsoft.com/office/drawing/2014/main" id="{7A0E5941-1F59-3B49-A357-D95F08B9618F}"/>
                </a:ext>
              </a:extLst>
            </p:cNvPr>
            <p:cNvSpPr>
              <a:spLocks/>
            </p:cNvSpPr>
            <p:nvPr/>
          </p:nvSpPr>
          <p:spPr bwMode="auto">
            <a:xfrm>
              <a:off x="1828" y="32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4" name="Freeform 1761">
              <a:extLst>
                <a:ext uri="{FF2B5EF4-FFF2-40B4-BE49-F238E27FC236}">
                  <a16:creationId xmlns:a16="http://schemas.microsoft.com/office/drawing/2014/main" id="{21ABA54A-2BEE-8542-AB74-EA1A0EC23751}"/>
                </a:ext>
              </a:extLst>
            </p:cNvPr>
            <p:cNvSpPr>
              <a:spLocks/>
            </p:cNvSpPr>
            <p:nvPr/>
          </p:nvSpPr>
          <p:spPr bwMode="auto">
            <a:xfrm>
              <a:off x="1830" y="325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5" name="Freeform 1762">
              <a:extLst>
                <a:ext uri="{FF2B5EF4-FFF2-40B4-BE49-F238E27FC236}">
                  <a16:creationId xmlns:a16="http://schemas.microsoft.com/office/drawing/2014/main" id="{1B624E47-D2AD-1D4B-9ED9-FDD14BAC3299}"/>
                </a:ext>
              </a:extLst>
            </p:cNvPr>
            <p:cNvSpPr>
              <a:spLocks/>
            </p:cNvSpPr>
            <p:nvPr/>
          </p:nvSpPr>
          <p:spPr bwMode="auto">
            <a:xfrm>
              <a:off x="1832" y="3260"/>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6" name="Freeform 1763">
              <a:extLst>
                <a:ext uri="{FF2B5EF4-FFF2-40B4-BE49-F238E27FC236}">
                  <a16:creationId xmlns:a16="http://schemas.microsoft.com/office/drawing/2014/main" id="{1B645509-19DE-734B-8A7C-C92BEC0B8A1E}"/>
                </a:ext>
              </a:extLst>
            </p:cNvPr>
            <p:cNvSpPr>
              <a:spLocks/>
            </p:cNvSpPr>
            <p:nvPr/>
          </p:nvSpPr>
          <p:spPr bwMode="auto">
            <a:xfrm>
              <a:off x="1833" y="326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7" name="Freeform 1764">
              <a:extLst>
                <a:ext uri="{FF2B5EF4-FFF2-40B4-BE49-F238E27FC236}">
                  <a16:creationId xmlns:a16="http://schemas.microsoft.com/office/drawing/2014/main" id="{C18D6C5E-F356-9E4F-9FEA-F50BD7BDAD08}"/>
                </a:ext>
              </a:extLst>
            </p:cNvPr>
            <p:cNvSpPr>
              <a:spLocks/>
            </p:cNvSpPr>
            <p:nvPr/>
          </p:nvSpPr>
          <p:spPr bwMode="auto">
            <a:xfrm>
              <a:off x="1835" y="3262"/>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8" name="Freeform 1765">
              <a:extLst>
                <a:ext uri="{FF2B5EF4-FFF2-40B4-BE49-F238E27FC236}">
                  <a16:creationId xmlns:a16="http://schemas.microsoft.com/office/drawing/2014/main" id="{06CD5E96-6F9E-7543-8FD4-248CCAB6C008}"/>
                </a:ext>
              </a:extLst>
            </p:cNvPr>
            <p:cNvSpPr>
              <a:spLocks/>
            </p:cNvSpPr>
            <p:nvPr/>
          </p:nvSpPr>
          <p:spPr bwMode="auto">
            <a:xfrm>
              <a:off x="1837" y="326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09" name="Freeform 1766">
              <a:extLst>
                <a:ext uri="{FF2B5EF4-FFF2-40B4-BE49-F238E27FC236}">
                  <a16:creationId xmlns:a16="http://schemas.microsoft.com/office/drawing/2014/main" id="{626962BE-D0B3-0E4E-AC88-7EAFECBCDA29}"/>
                </a:ext>
              </a:extLst>
            </p:cNvPr>
            <p:cNvSpPr>
              <a:spLocks/>
            </p:cNvSpPr>
            <p:nvPr/>
          </p:nvSpPr>
          <p:spPr bwMode="auto">
            <a:xfrm>
              <a:off x="1838" y="326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0" name="Freeform 1767">
              <a:extLst>
                <a:ext uri="{FF2B5EF4-FFF2-40B4-BE49-F238E27FC236}">
                  <a16:creationId xmlns:a16="http://schemas.microsoft.com/office/drawing/2014/main" id="{D5D1F44D-E52B-4A45-B409-8AC0D38ED0EA}"/>
                </a:ext>
              </a:extLst>
            </p:cNvPr>
            <p:cNvSpPr>
              <a:spLocks/>
            </p:cNvSpPr>
            <p:nvPr/>
          </p:nvSpPr>
          <p:spPr bwMode="auto">
            <a:xfrm>
              <a:off x="1840" y="3265"/>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1" name="Freeform 1768">
              <a:extLst>
                <a:ext uri="{FF2B5EF4-FFF2-40B4-BE49-F238E27FC236}">
                  <a16:creationId xmlns:a16="http://schemas.microsoft.com/office/drawing/2014/main" id="{2B897008-8AB7-3142-B6A2-7F57402D828A}"/>
                </a:ext>
              </a:extLst>
            </p:cNvPr>
            <p:cNvSpPr>
              <a:spLocks/>
            </p:cNvSpPr>
            <p:nvPr/>
          </p:nvSpPr>
          <p:spPr bwMode="auto">
            <a:xfrm>
              <a:off x="1842" y="326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2" name="Freeform 1769">
              <a:extLst>
                <a:ext uri="{FF2B5EF4-FFF2-40B4-BE49-F238E27FC236}">
                  <a16:creationId xmlns:a16="http://schemas.microsoft.com/office/drawing/2014/main" id="{9DFFCED2-2BC5-9E41-AC50-2B4ED33D2EDB}"/>
                </a:ext>
              </a:extLst>
            </p:cNvPr>
            <p:cNvSpPr>
              <a:spLocks/>
            </p:cNvSpPr>
            <p:nvPr/>
          </p:nvSpPr>
          <p:spPr bwMode="auto">
            <a:xfrm>
              <a:off x="1843" y="3267"/>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3" name="Freeform 1770">
              <a:extLst>
                <a:ext uri="{FF2B5EF4-FFF2-40B4-BE49-F238E27FC236}">
                  <a16:creationId xmlns:a16="http://schemas.microsoft.com/office/drawing/2014/main" id="{38A8ECD1-1A27-4B43-8850-71D94AF179EA}"/>
                </a:ext>
              </a:extLst>
            </p:cNvPr>
            <p:cNvSpPr>
              <a:spLocks/>
            </p:cNvSpPr>
            <p:nvPr/>
          </p:nvSpPr>
          <p:spPr bwMode="auto">
            <a:xfrm>
              <a:off x="1845" y="3268"/>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4" name="Freeform 1771">
              <a:extLst>
                <a:ext uri="{FF2B5EF4-FFF2-40B4-BE49-F238E27FC236}">
                  <a16:creationId xmlns:a16="http://schemas.microsoft.com/office/drawing/2014/main" id="{CA5E7D57-E926-AC4E-A547-A751C51CA418}"/>
                </a:ext>
              </a:extLst>
            </p:cNvPr>
            <p:cNvSpPr>
              <a:spLocks/>
            </p:cNvSpPr>
            <p:nvPr/>
          </p:nvSpPr>
          <p:spPr bwMode="auto">
            <a:xfrm>
              <a:off x="1847" y="3269"/>
              <a:ext cx="92" cy="158"/>
            </a:xfrm>
            <a:custGeom>
              <a:avLst/>
              <a:gdLst>
                <a:gd name="T0" fmla="*/ 0 w 276"/>
                <a:gd name="T1" fmla="*/ 157 h 472"/>
                <a:gd name="T2" fmla="*/ 90 w 276"/>
                <a:gd name="T3" fmla="*/ 0 h 472"/>
                <a:gd name="T4" fmla="*/ 92 w 276"/>
                <a:gd name="T5" fmla="*/ 1 h 472"/>
                <a:gd name="T6" fmla="*/ 1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4" y="472"/>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5" name="Freeform 1772">
              <a:extLst>
                <a:ext uri="{FF2B5EF4-FFF2-40B4-BE49-F238E27FC236}">
                  <a16:creationId xmlns:a16="http://schemas.microsoft.com/office/drawing/2014/main" id="{CF2D687C-8E31-C542-AE4E-86E89D1D10B0}"/>
                </a:ext>
              </a:extLst>
            </p:cNvPr>
            <p:cNvSpPr>
              <a:spLocks/>
            </p:cNvSpPr>
            <p:nvPr/>
          </p:nvSpPr>
          <p:spPr bwMode="auto">
            <a:xfrm>
              <a:off x="1848" y="327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6" name="Freeform 1773">
              <a:extLst>
                <a:ext uri="{FF2B5EF4-FFF2-40B4-BE49-F238E27FC236}">
                  <a16:creationId xmlns:a16="http://schemas.microsoft.com/office/drawing/2014/main" id="{6161C3F1-A3E7-9143-BD98-3E5301336296}"/>
                </a:ext>
              </a:extLst>
            </p:cNvPr>
            <p:cNvSpPr>
              <a:spLocks/>
            </p:cNvSpPr>
            <p:nvPr/>
          </p:nvSpPr>
          <p:spPr bwMode="auto">
            <a:xfrm>
              <a:off x="1850" y="3271"/>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7" name="Freeform 1774">
              <a:extLst>
                <a:ext uri="{FF2B5EF4-FFF2-40B4-BE49-F238E27FC236}">
                  <a16:creationId xmlns:a16="http://schemas.microsoft.com/office/drawing/2014/main" id="{8229840B-6063-8045-A598-2D91FB090E04}"/>
                </a:ext>
              </a:extLst>
            </p:cNvPr>
            <p:cNvSpPr>
              <a:spLocks/>
            </p:cNvSpPr>
            <p:nvPr/>
          </p:nvSpPr>
          <p:spPr bwMode="auto">
            <a:xfrm>
              <a:off x="1852" y="327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8" name="Freeform 1775">
              <a:extLst>
                <a:ext uri="{FF2B5EF4-FFF2-40B4-BE49-F238E27FC236}">
                  <a16:creationId xmlns:a16="http://schemas.microsoft.com/office/drawing/2014/main" id="{D9D36D41-D4A1-BB4A-BCE0-732BF3928461}"/>
                </a:ext>
              </a:extLst>
            </p:cNvPr>
            <p:cNvSpPr>
              <a:spLocks/>
            </p:cNvSpPr>
            <p:nvPr/>
          </p:nvSpPr>
          <p:spPr bwMode="auto">
            <a:xfrm>
              <a:off x="1854" y="3273"/>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3"/>
                  </a:lnTo>
                  <a:lnTo>
                    <a:pt x="5" y="472"/>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19" name="Freeform 1776">
              <a:extLst>
                <a:ext uri="{FF2B5EF4-FFF2-40B4-BE49-F238E27FC236}">
                  <a16:creationId xmlns:a16="http://schemas.microsoft.com/office/drawing/2014/main" id="{920FE7B0-F71A-7D49-B279-95041FED0EC0}"/>
                </a:ext>
              </a:extLst>
            </p:cNvPr>
            <p:cNvSpPr>
              <a:spLocks/>
            </p:cNvSpPr>
            <p:nvPr/>
          </p:nvSpPr>
          <p:spPr bwMode="auto">
            <a:xfrm>
              <a:off x="1855" y="3274"/>
              <a:ext cx="92" cy="158"/>
            </a:xfrm>
            <a:custGeom>
              <a:avLst/>
              <a:gdLst>
                <a:gd name="T0" fmla="*/ 0 w 276"/>
                <a:gd name="T1" fmla="*/ 157 h 473"/>
                <a:gd name="T2" fmla="*/ 91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2" y="0"/>
                  </a:lnTo>
                  <a:lnTo>
                    <a:pt x="276" y="2"/>
                  </a:lnTo>
                  <a:lnTo>
                    <a:pt x="5" y="473"/>
                  </a:lnTo>
                  <a:lnTo>
                    <a:pt x="0" y="469"/>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0" name="Freeform 1777">
              <a:extLst>
                <a:ext uri="{FF2B5EF4-FFF2-40B4-BE49-F238E27FC236}">
                  <a16:creationId xmlns:a16="http://schemas.microsoft.com/office/drawing/2014/main" id="{F2BF4D50-2961-1F47-9543-FC5CA82B7911}"/>
                </a:ext>
              </a:extLst>
            </p:cNvPr>
            <p:cNvSpPr>
              <a:spLocks/>
            </p:cNvSpPr>
            <p:nvPr/>
          </p:nvSpPr>
          <p:spPr bwMode="auto">
            <a:xfrm>
              <a:off x="1857" y="327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4"/>
                  </a:lnTo>
                  <a:lnTo>
                    <a:pt x="5" y="473"/>
                  </a:lnTo>
                  <a:lnTo>
                    <a:pt x="0" y="471"/>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1" name="Freeform 1778">
              <a:extLst>
                <a:ext uri="{FF2B5EF4-FFF2-40B4-BE49-F238E27FC236}">
                  <a16:creationId xmlns:a16="http://schemas.microsoft.com/office/drawing/2014/main" id="{B2EB0D2F-2CA0-4742-9184-4E2DD444BC16}"/>
                </a:ext>
              </a:extLst>
            </p:cNvPr>
            <p:cNvSpPr>
              <a:spLocks/>
            </p:cNvSpPr>
            <p:nvPr/>
          </p:nvSpPr>
          <p:spPr bwMode="auto">
            <a:xfrm>
              <a:off x="1859" y="327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2"/>
                  </a:lnTo>
                  <a:lnTo>
                    <a:pt x="6" y="473"/>
                  </a:lnTo>
                  <a:lnTo>
                    <a:pt x="0" y="469"/>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2" name="Freeform 1779">
              <a:extLst>
                <a:ext uri="{FF2B5EF4-FFF2-40B4-BE49-F238E27FC236}">
                  <a16:creationId xmlns:a16="http://schemas.microsoft.com/office/drawing/2014/main" id="{F191B836-F341-EF40-BEA2-554B1C84AE40}"/>
                </a:ext>
              </a:extLst>
            </p:cNvPr>
            <p:cNvSpPr>
              <a:spLocks/>
            </p:cNvSpPr>
            <p:nvPr/>
          </p:nvSpPr>
          <p:spPr bwMode="auto">
            <a:xfrm>
              <a:off x="1861" y="3277"/>
              <a:ext cx="92" cy="158"/>
            </a:xfrm>
            <a:custGeom>
              <a:avLst/>
              <a:gdLst>
                <a:gd name="T0" fmla="*/ 0 w 276"/>
                <a:gd name="T1" fmla="*/ 157 h 473"/>
                <a:gd name="T2" fmla="*/ 90 w 276"/>
                <a:gd name="T3" fmla="*/ 0 h 473"/>
                <a:gd name="T4" fmla="*/ 92 w 276"/>
                <a:gd name="T5" fmla="*/ 1 h 473"/>
                <a:gd name="T6" fmla="*/ 1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4"/>
                  </a:lnTo>
                  <a:lnTo>
                    <a:pt x="4" y="473"/>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3" name="Freeform 1780">
              <a:extLst>
                <a:ext uri="{FF2B5EF4-FFF2-40B4-BE49-F238E27FC236}">
                  <a16:creationId xmlns:a16="http://schemas.microsoft.com/office/drawing/2014/main" id="{ABBE1BED-A579-B34B-A813-51A7E4CD95A5}"/>
                </a:ext>
              </a:extLst>
            </p:cNvPr>
            <p:cNvSpPr>
              <a:spLocks/>
            </p:cNvSpPr>
            <p:nvPr/>
          </p:nvSpPr>
          <p:spPr bwMode="auto">
            <a:xfrm>
              <a:off x="1862" y="3278"/>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2" y="0"/>
                  </a:lnTo>
                  <a:lnTo>
                    <a:pt x="277" y="2"/>
                  </a:lnTo>
                  <a:lnTo>
                    <a:pt x="5" y="472"/>
                  </a:lnTo>
                  <a:lnTo>
                    <a:pt x="0" y="469"/>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4" name="Freeform 1781">
              <a:extLst>
                <a:ext uri="{FF2B5EF4-FFF2-40B4-BE49-F238E27FC236}">
                  <a16:creationId xmlns:a16="http://schemas.microsoft.com/office/drawing/2014/main" id="{182C6C33-D395-C646-959E-723CEBD2DBE9}"/>
                </a:ext>
              </a:extLst>
            </p:cNvPr>
            <p:cNvSpPr>
              <a:spLocks/>
            </p:cNvSpPr>
            <p:nvPr/>
          </p:nvSpPr>
          <p:spPr bwMode="auto">
            <a:xfrm>
              <a:off x="1864" y="327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4"/>
                  </a:lnTo>
                  <a:lnTo>
                    <a:pt x="6" y="473"/>
                  </a:lnTo>
                  <a:lnTo>
                    <a:pt x="0" y="470"/>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5" name="Freeform 1782">
              <a:extLst>
                <a:ext uri="{FF2B5EF4-FFF2-40B4-BE49-F238E27FC236}">
                  <a16:creationId xmlns:a16="http://schemas.microsoft.com/office/drawing/2014/main" id="{D37BEAA8-F559-B14E-B609-905051011C4D}"/>
                </a:ext>
              </a:extLst>
            </p:cNvPr>
            <p:cNvSpPr>
              <a:spLocks/>
            </p:cNvSpPr>
            <p:nvPr/>
          </p:nvSpPr>
          <p:spPr bwMode="auto">
            <a:xfrm>
              <a:off x="1866" y="3280"/>
              <a:ext cx="92" cy="158"/>
            </a:xfrm>
            <a:custGeom>
              <a:avLst/>
              <a:gdLst>
                <a:gd name="T0" fmla="*/ 0 w 276"/>
                <a:gd name="T1" fmla="*/ 157 h 472"/>
                <a:gd name="T2" fmla="*/ 90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69"/>
                  </a:moveTo>
                  <a:lnTo>
                    <a:pt x="271" y="0"/>
                  </a:lnTo>
                  <a:lnTo>
                    <a:pt x="276" y="2"/>
                  </a:lnTo>
                  <a:lnTo>
                    <a:pt x="5" y="472"/>
                  </a:lnTo>
                  <a:lnTo>
                    <a:pt x="0" y="469"/>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6" name="Freeform 1783">
              <a:extLst>
                <a:ext uri="{FF2B5EF4-FFF2-40B4-BE49-F238E27FC236}">
                  <a16:creationId xmlns:a16="http://schemas.microsoft.com/office/drawing/2014/main" id="{12AAE730-35A5-9B46-AACE-D0778809B9A0}"/>
                </a:ext>
              </a:extLst>
            </p:cNvPr>
            <p:cNvSpPr>
              <a:spLocks/>
            </p:cNvSpPr>
            <p:nvPr/>
          </p:nvSpPr>
          <p:spPr bwMode="auto">
            <a:xfrm>
              <a:off x="1867" y="3281"/>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4"/>
                  </a:lnTo>
                  <a:lnTo>
                    <a:pt x="5" y="473"/>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7" name="Freeform 1784">
              <a:extLst>
                <a:ext uri="{FF2B5EF4-FFF2-40B4-BE49-F238E27FC236}">
                  <a16:creationId xmlns:a16="http://schemas.microsoft.com/office/drawing/2014/main" id="{553B06D2-A500-7A4D-843D-6388F5FF4128}"/>
                </a:ext>
              </a:extLst>
            </p:cNvPr>
            <p:cNvSpPr>
              <a:spLocks/>
            </p:cNvSpPr>
            <p:nvPr/>
          </p:nvSpPr>
          <p:spPr bwMode="auto">
            <a:xfrm>
              <a:off x="1869" y="3282"/>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69"/>
                  </a:moveTo>
                  <a:lnTo>
                    <a:pt x="272" y="0"/>
                  </a:lnTo>
                  <a:lnTo>
                    <a:pt x="276" y="2"/>
                  </a:lnTo>
                  <a:lnTo>
                    <a:pt x="5" y="472"/>
                  </a:lnTo>
                  <a:lnTo>
                    <a:pt x="0" y="469"/>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8" name="Freeform 1785">
              <a:extLst>
                <a:ext uri="{FF2B5EF4-FFF2-40B4-BE49-F238E27FC236}">
                  <a16:creationId xmlns:a16="http://schemas.microsoft.com/office/drawing/2014/main" id="{DC3D2F37-D6EF-8C46-BE6E-10142E19CE0F}"/>
                </a:ext>
              </a:extLst>
            </p:cNvPr>
            <p:cNvSpPr>
              <a:spLocks/>
            </p:cNvSpPr>
            <p:nvPr/>
          </p:nvSpPr>
          <p:spPr bwMode="auto">
            <a:xfrm>
              <a:off x="1871" y="32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29" name="Freeform 1786">
              <a:extLst>
                <a:ext uri="{FF2B5EF4-FFF2-40B4-BE49-F238E27FC236}">
                  <a16:creationId xmlns:a16="http://schemas.microsoft.com/office/drawing/2014/main" id="{5C97CA25-E33A-E845-B14E-48552D6BAC4D}"/>
                </a:ext>
              </a:extLst>
            </p:cNvPr>
            <p:cNvSpPr>
              <a:spLocks/>
            </p:cNvSpPr>
            <p:nvPr/>
          </p:nvSpPr>
          <p:spPr bwMode="auto">
            <a:xfrm>
              <a:off x="1872" y="3284"/>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0" name="Freeform 1787">
              <a:extLst>
                <a:ext uri="{FF2B5EF4-FFF2-40B4-BE49-F238E27FC236}">
                  <a16:creationId xmlns:a16="http://schemas.microsoft.com/office/drawing/2014/main" id="{521E95F4-F480-244B-99BC-1DE4E35A0DFE}"/>
                </a:ext>
              </a:extLst>
            </p:cNvPr>
            <p:cNvSpPr>
              <a:spLocks/>
            </p:cNvSpPr>
            <p:nvPr/>
          </p:nvSpPr>
          <p:spPr bwMode="auto">
            <a:xfrm>
              <a:off x="1874" y="3285"/>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1" name="Freeform 1788">
              <a:extLst>
                <a:ext uri="{FF2B5EF4-FFF2-40B4-BE49-F238E27FC236}">
                  <a16:creationId xmlns:a16="http://schemas.microsoft.com/office/drawing/2014/main" id="{13A22A4B-C4A8-DA45-B5DF-984C1BECE10F}"/>
                </a:ext>
              </a:extLst>
            </p:cNvPr>
            <p:cNvSpPr>
              <a:spLocks/>
            </p:cNvSpPr>
            <p:nvPr/>
          </p:nvSpPr>
          <p:spPr bwMode="auto">
            <a:xfrm>
              <a:off x="1876" y="3286"/>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2" name="Freeform 1789">
              <a:extLst>
                <a:ext uri="{FF2B5EF4-FFF2-40B4-BE49-F238E27FC236}">
                  <a16:creationId xmlns:a16="http://schemas.microsoft.com/office/drawing/2014/main" id="{27A751F8-8BBC-C147-A746-D0B1AEE861E8}"/>
                </a:ext>
              </a:extLst>
            </p:cNvPr>
            <p:cNvSpPr>
              <a:spLocks/>
            </p:cNvSpPr>
            <p:nvPr/>
          </p:nvSpPr>
          <p:spPr bwMode="auto">
            <a:xfrm>
              <a:off x="1877" y="3287"/>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3" name="Freeform 1790">
              <a:extLst>
                <a:ext uri="{FF2B5EF4-FFF2-40B4-BE49-F238E27FC236}">
                  <a16:creationId xmlns:a16="http://schemas.microsoft.com/office/drawing/2014/main" id="{7728D321-B826-1C48-B985-0629BB05084B}"/>
                </a:ext>
              </a:extLst>
            </p:cNvPr>
            <p:cNvSpPr>
              <a:spLocks/>
            </p:cNvSpPr>
            <p:nvPr/>
          </p:nvSpPr>
          <p:spPr bwMode="auto">
            <a:xfrm>
              <a:off x="1879" y="3288"/>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4" name="Freeform 1791">
              <a:extLst>
                <a:ext uri="{FF2B5EF4-FFF2-40B4-BE49-F238E27FC236}">
                  <a16:creationId xmlns:a16="http://schemas.microsoft.com/office/drawing/2014/main" id="{4F4F3130-B7B6-AE4A-B6CA-C25211E5CCDA}"/>
                </a:ext>
              </a:extLst>
            </p:cNvPr>
            <p:cNvSpPr>
              <a:spLocks/>
            </p:cNvSpPr>
            <p:nvPr/>
          </p:nvSpPr>
          <p:spPr bwMode="auto">
            <a:xfrm>
              <a:off x="1881" y="328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5" name="Freeform 1792">
              <a:extLst>
                <a:ext uri="{FF2B5EF4-FFF2-40B4-BE49-F238E27FC236}">
                  <a16:creationId xmlns:a16="http://schemas.microsoft.com/office/drawing/2014/main" id="{A40B4929-6448-264D-884D-35EF63625136}"/>
                </a:ext>
              </a:extLst>
            </p:cNvPr>
            <p:cNvSpPr>
              <a:spLocks/>
            </p:cNvSpPr>
            <p:nvPr/>
          </p:nvSpPr>
          <p:spPr bwMode="auto">
            <a:xfrm>
              <a:off x="1883" y="329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6" name="Freeform 1793">
              <a:extLst>
                <a:ext uri="{FF2B5EF4-FFF2-40B4-BE49-F238E27FC236}">
                  <a16:creationId xmlns:a16="http://schemas.microsoft.com/office/drawing/2014/main" id="{5626C361-4CB8-A844-9E65-16C1E0E115E2}"/>
                </a:ext>
              </a:extLst>
            </p:cNvPr>
            <p:cNvSpPr>
              <a:spLocks/>
            </p:cNvSpPr>
            <p:nvPr/>
          </p:nvSpPr>
          <p:spPr bwMode="auto">
            <a:xfrm>
              <a:off x="1885" y="3291"/>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7" name="Freeform 1794">
              <a:extLst>
                <a:ext uri="{FF2B5EF4-FFF2-40B4-BE49-F238E27FC236}">
                  <a16:creationId xmlns:a16="http://schemas.microsoft.com/office/drawing/2014/main" id="{2B55B420-7A17-0A4F-9720-68BECFAF6505}"/>
                </a:ext>
              </a:extLst>
            </p:cNvPr>
            <p:cNvSpPr>
              <a:spLocks/>
            </p:cNvSpPr>
            <p:nvPr/>
          </p:nvSpPr>
          <p:spPr bwMode="auto">
            <a:xfrm>
              <a:off x="1886" y="329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6" y="473"/>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8" name="Freeform 1795">
              <a:extLst>
                <a:ext uri="{FF2B5EF4-FFF2-40B4-BE49-F238E27FC236}">
                  <a16:creationId xmlns:a16="http://schemas.microsoft.com/office/drawing/2014/main" id="{DA174DDC-2394-AE40-8CA7-33E59E40C0A5}"/>
                </a:ext>
              </a:extLst>
            </p:cNvPr>
            <p:cNvSpPr>
              <a:spLocks/>
            </p:cNvSpPr>
            <p:nvPr/>
          </p:nvSpPr>
          <p:spPr bwMode="auto">
            <a:xfrm>
              <a:off x="1888" y="3293"/>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39" name="Freeform 1796">
              <a:extLst>
                <a:ext uri="{FF2B5EF4-FFF2-40B4-BE49-F238E27FC236}">
                  <a16:creationId xmlns:a16="http://schemas.microsoft.com/office/drawing/2014/main" id="{0B705D90-416F-8147-A695-30176705F190}"/>
                </a:ext>
              </a:extLst>
            </p:cNvPr>
            <p:cNvSpPr>
              <a:spLocks/>
            </p:cNvSpPr>
            <p:nvPr/>
          </p:nvSpPr>
          <p:spPr bwMode="auto">
            <a:xfrm>
              <a:off x="1890" y="3294"/>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0" name="Freeform 1797">
              <a:extLst>
                <a:ext uri="{FF2B5EF4-FFF2-40B4-BE49-F238E27FC236}">
                  <a16:creationId xmlns:a16="http://schemas.microsoft.com/office/drawing/2014/main" id="{FBF78606-A34E-684C-82EB-3FA0E16F024E}"/>
                </a:ext>
              </a:extLst>
            </p:cNvPr>
            <p:cNvSpPr>
              <a:spLocks/>
            </p:cNvSpPr>
            <p:nvPr/>
          </p:nvSpPr>
          <p:spPr bwMode="auto">
            <a:xfrm>
              <a:off x="1891" y="329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6" y="474"/>
                  </a:lnTo>
                  <a:lnTo>
                    <a:pt x="0" y="471"/>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1" name="Freeform 1798">
              <a:extLst>
                <a:ext uri="{FF2B5EF4-FFF2-40B4-BE49-F238E27FC236}">
                  <a16:creationId xmlns:a16="http://schemas.microsoft.com/office/drawing/2014/main" id="{49D8F9D9-DFEC-9547-880D-68DB294F1F69}"/>
                </a:ext>
              </a:extLst>
            </p:cNvPr>
            <p:cNvSpPr>
              <a:spLocks/>
            </p:cNvSpPr>
            <p:nvPr/>
          </p:nvSpPr>
          <p:spPr bwMode="auto">
            <a:xfrm>
              <a:off x="1893" y="3296"/>
              <a:ext cx="92" cy="158"/>
            </a:xfrm>
            <a:custGeom>
              <a:avLst/>
              <a:gdLst>
                <a:gd name="T0" fmla="*/ 0 w 275"/>
                <a:gd name="T1" fmla="*/ 157 h 473"/>
                <a:gd name="T2" fmla="*/ 91 w 275"/>
                <a:gd name="T3" fmla="*/ 0 h 473"/>
                <a:gd name="T4" fmla="*/ 92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2" name="Freeform 1799">
              <a:extLst>
                <a:ext uri="{FF2B5EF4-FFF2-40B4-BE49-F238E27FC236}">
                  <a16:creationId xmlns:a16="http://schemas.microsoft.com/office/drawing/2014/main" id="{65A7E90B-C041-D845-B435-FE63ED575A9B}"/>
                </a:ext>
              </a:extLst>
            </p:cNvPr>
            <p:cNvSpPr>
              <a:spLocks/>
            </p:cNvSpPr>
            <p:nvPr/>
          </p:nvSpPr>
          <p:spPr bwMode="auto">
            <a:xfrm>
              <a:off x="1895" y="329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1"/>
                  </a:moveTo>
                  <a:lnTo>
                    <a:pt x="271" y="0"/>
                  </a:lnTo>
                  <a:lnTo>
                    <a:pt x="276" y="4"/>
                  </a:lnTo>
                  <a:lnTo>
                    <a:pt x="5" y="474"/>
                  </a:lnTo>
                  <a:lnTo>
                    <a:pt x="0" y="471"/>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3" name="Freeform 1800">
              <a:extLst>
                <a:ext uri="{FF2B5EF4-FFF2-40B4-BE49-F238E27FC236}">
                  <a16:creationId xmlns:a16="http://schemas.microsoft.com/office/drawing/2014/main" id="{B1AD3946-C0F0-8642-8B00-E3B39EC40734}"/>
                </a:ext>
              </a:extLst>
            </p:cNvPr>
            <p:cNvSpPr>
              <a:spLocks/>
            </p:cNvSpPr>
            <p:nvPr/>
          </p:nvSpPr>
          <p:spPr bwMode="auto">
            <a:xfrm>
              <a:off x="1896" y="3298"/>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6" y="472"/>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4" name="Freeform 1801">
              <a:extLst>
                <a:ext uri="{FF2B5EF4-FFF2-40B4-BE49-F238E27FC236}">
                  <a16:creationId xmlns:a16="http://schemas.microsoft.com/office/drawing/2014/main" id="{4AA47387-CC67-2948-B769-E430653F2CAD}"/>
                </a:ext>
              </a:extLst>
            </p:cNvPr>
            <p:cNvSpPr>
              <a:spLocks/>
            </p:cNvSpPr>
            <p:nvPr/>
          </p:nvSpPr>
          <p:spPr bwMode="auto">
            <a:xfrm>
              <a:off x="1898" y="3299"/>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5" name="Freeform 1802">
              <a:extLst>
                <a:ext uri="{FF2B5EF4-FFF2-40B4-BE49-F238E27FC236}">
                  <a16:creationId xmlns:a16="http://schemas.microsoft.com/office/drawing/2014/main" id="{10714EA0-0B15-3046-BC7B-2D2388BFDF5D}"/>
                </a:ext>
              </a:extLst>
            </p:cNvPr>
            <p:cNvSpPr>
              <a:spLocks/>
            </p:cNvSpPr>
            <p:nvPr/>
          </p:nvSpPr>
          <p:spPr bwMode="auto">
            <a:xfrm>
              <a:off x="1900" y="3300"/>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6" name="Freeform 1803">
              <a:extLst>
                <a:ext uri="{FF2B5EF4-FFF2-40B4-BE49-F238E27FC236}">
                  <a16:creationId xmlns:a16="http://schemas.microsoft.com/office/drawing/2014/main" id="{A5100E77-D812-864E-9ED1-1E5D9C812230}"/>
                </a:ext>
              </a:extLst>
            </p:cNvPr>
            <p:cNvSpPr>
              <a:spLocks/>
            </p:cNvSpPr>
            <p:nvPr/>
          </p:nvSpPr>
          <p:spPr bwMode="auto">
            <a:xfrm>
              <a:off x="1901" y="330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6" y="474"/>
                  </a:lnTo>
                  <a:lnTo>
                    <a:pt x="0" y="470"/>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7" name="Freeform 1804">
              <a:extLst>
                <a:ext uri="{FF2B5EF4-FFF2-40B4-BE49-F238E27FC236}">
                  <a16:creationId xmlns:a16="http://schemas.microsoft.com/office/drawing/2014/main" id="{E1E1A6EE-530F-A64D-9068-9182F4D44E4E}"/>
                </a:ext>
              </a:extLst>
            </p:cNvPr>
            <p:cNvSpPr>
              <a:spLocks/>
            </p:cNvSpPr>
            <p:nvPr/>
          </p:nvSpPr>
          <p:spPr bwMode="auto">
            <a:xfrm>
              <a:off x="1903" y="3302"/>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8" name="Freeform 1805">
              <a:extLst>
                <a:ext uri="{FF2B5EF4-FFF2-40B4-BE49-F238E27FC236}">
                  <a16:creationId xmlns:a16="http://schemas.microsoft.com/office/drawing/2014/main" id="{0EF0FCE9-23DB-6C43-9730-F54DC772F661}"/>
                </a:ext>
              </a:extLst>
            </p:cNvPr>
            <p:cNvSpPr>
              <a:spLocks/>
            </p:cNvSpPr>
            <p:nvPr/>
          </p:nvSpPr>
          <p:spPr bwMode="auto">
            <a:xfrm>
              <a:off x="1905" y="330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49" name="Freeform 1806">
              <a:extLst>
                <a:ext uri="{FF2B5EF4-FFF2-40B4-BE49-F238E27FC236}">
                  <a16:creationId xmlns:a16="http://schemas.microsoft.com/office/drawing/2014/main" id="{B707F0F2-C1F3-4F41-B064-EBC7555FA137}"/>
                </a:ext>
              </a:extLst>
            </p:cNvPr>
            <p:cNvSpPr>
              <a:spLocks/>
            </p:cNvSpPr>
            <p:nvPr/>
          </p:nvSpPr>
          <p:spPr bwMode="auto">
            <a:xfrm>
              <a:off x="1907" y="3304"/>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0" name="Freeform 1807">
              <a:extLst>
                <a:ext uri="{FF2B5EF4-FFF2-40B4-BE49-F238E27FC236}">
                  <a16:creationId xmlns:a16="http://schemas.microsoft.com/office/drawing/2014/main" id="{94F875C4-8908-2143-8E7F-9C1D1912A01E}"/>
                </a:ext>
              </a:extLst>
            </p:cNvPr>
            <p:cNvSpPr>
              <a:spLocks/>
            </p:cNvSpPr>
            <p:nvPr/>
          </p:nvSpPr>
          <p:spPr bwMode="auto">
            <a:xfrm>
              <a:off x="1909" y="3305"/>
              <a:ext cx="91" cy="158"/>
            </a:xfrm>
            <a:custGeom>
              <a:avLst/>
              <a:gdLst>
                <a:gd name="T0" fmla="*/ 0 w 275"/>
                <a:gd name="T1" fmla="*/ 157 h 474"/>
                <a:gd name="T2" fmla="*/ 90 w 275"/>
                <a:gd name="T3" fmla="*/ 0 h 474"/>
                <a:gd name="T4" fmla="*/ 91 w 275"/>
                <a:gd name="T5" fmla="*/ 1 h 474"/>
                <a:gd name="T6" fmla="*/ 1 w 275"/>
                <a:gd name="T7" fmla="*/ 158 h 474"/>
                <a:gd name="T8" fmla="*/ 0 w 275"/>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4">
                  <a:moveTo>
                    <a:pt x="0" y="470"/>
                  </a:moveTo>
                  <a:lnTo>
                    <a:pt x="271" y="0"/>
                  </a:lnTo>
                  <a:lnTo>
                    <a:pt x="275" y="3"/>
                  </a:lnTo>
                  <a:lnTo>
                    <a:pt x="4" y="474"/>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1" name="Freeform 1808">
              <a:extLst>
                <a:ext uri="{FF2B5EF4-FFF2-40B4-BE49-F238E27FC236}">
                  <a16:creationId xmlns:a16="http://schemas.microsoft.com/office/drawing/2014/main" id="{CBDFF02E-F66B-2448-9D0D-D3634CFFF3B9}"/>
                </a:ext>
              </a:extLst>
            </p:cNvPr>
            <p:cNvSpPr>
              <a:spLocks/>
            </p:cNvSpPr>
            <p:nvPr/>
          </p:nvSpPr>
          <p:spPr bwMode="auto">
            <a:xfrm>
              <a:off x="1910" y="330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2" name="Freeform 1809">
              <a:extLst>
                <a:ext uri="{FF2B5EF4-FFF2-40B4-BE49-F238E27FC236}">
                  <a16:creationId xmlns:a16="http://schemas.microsoft.com/office/drawing/2014/main" id="{8254F7DC-056A-1446-98AA-CE945F7F4EAE}"/>
                </a:ext>
              </a:extLst>
            </p:cNvPr>
            <p:cNvSpPr>
              <a:spLocks/>
            </p:cNvSpPr>
            <p:nvPr/>
          </p:nvSpPr>
          <p:spPr bwMode="auto">
            <a:xfrm>
              <a:off x="1912" y="330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3" name="Freeform 1810">
              <a:extLst>
                <a:ext uri="{FF2B5EF4-FFF2-40B4-BE49-F238E27FC236}">
                  <a16:creationId xmlns:a16="http://schemas.microsoft.com/office/drawing/2014/main" id="{63351A2E-E3E4-5E4F-8B26-A217A73D69F4}"/>
                </a:ext>
              </a:extLst>
            </p:cNvPr>
            <p:cNvSpPr>
              <a:spLocks/>
            </p:cNvSpPr>
            <p:nvPr/>
          </p:nvSpPr>
          <p:spPr bwMode="auto">
            <a:xfrm>
              <a:off x="1914" y="3308"/>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4" name="Freeform 1811">
              <a:extLst>
                <a:ext uri="{FF2B5EF4-FFF2-40B4-BE49-F238E27FC236}">
                  <a16:creationId xmlns:a16="http://schemas.microsoft.com/office/drawing/2014/main" id="{65F82845-56CC-8945-A129-D260800241F9}"/>
                </a:ext>
              </a:extLst>
            </p:cNvPr>
            <p:cNvSpPr>
              <a:spLocks/>
            </p:cNvSpPr>
            <p:nvPr/>
          </p:nvSpPr>
          <p:spPr bwMode="auto">
            <a:xfrm>
              <a:off x="1915" y="3309"/>
              <a:ext cx="93" cy="157"/>
            </a:xfrm>
            <a:custGeom>
              <a:avLst/>
              <a:gdLst>
                <a:gd name="T0" fmla="*/ 0 w 277"/>
                <a:gd name="T1" fmla="*/ 156 h 473"/>
                <a:gd name="T2" fmla="*/ 91 w 277"/>
                <a:gd name="T3" fmla="*/ 0 h 473"/>
                <a:gd name="T4" fmla="*/ 93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5" name="Freeform 1812">
              <a:extLst>
                <a:ext uri="{FF2B5EF4-FFF2-40B4-BE49-F238E27FC236}">
                  <a16:creationId xmlns:a16="http://schemas.microsoft.com/office/drawing/2014/main" id="{6E14D880-112A-1345-A0B9-C0717B95B633}"/>
                </a:ext>
              </a:extLst>
            </p:cNvPr>
            <p:cNvSpPr>
              <a:spLocks/>
            </p:cNvSpPr>
            <p:nvPr/>
          </p:nvSpPr>
          <p:spPr bwMode="auto">
            <a:xfrm>
              <a:off x="1917" y="3310"/>
              <a:ext cx="92" cy="157"/>
            </a:xfrm>
            <a:custGeom>
              <a:avLst/>
              <a:gdLst>
                <a:gd name="T0" fmla="*/ 0 w 277"/>
                <a:gd name="T1" fmla="*/ 156 h 473"/>
                <a:gd name="T2" fmla="*/ 91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6" name="Freeform 1813">
              <a:extLst>
                <a:ext uri="{FF2B5EF4-FFF2-40B4-BE49-F238E27FC236}">
                  <a16:creationId xmlns:a16="http://schemas.microsoft.com/office/drawing/2014/main" id="{A9DA91A8-77F2-3648-B563-77FF94B430BC}"/>
                </a:ext>
              </a:extLst>
            </p:cNvPr>
            <p:cNvSpPr>
              <a:spLocks/>
            </p:cNvSpPr>
            <p:nvPr/>
          </p:nvSpPr>
          <p:spPr bwMode="auto">
            <a:xfrm>
              <a:off x="1919" y="3311"/>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257" name="Freeform 1814">
              <a:extLst>
                <a:ext uri="{FF2B5EF4-FFF2-40B4-BE49-F238E27FC236}">
                  <a16:creationId xmlns:a16="http://schemas.microsoft.com/office/drawing/2014/main" id="{04E5E7F1-A5B0-0845-9092-9BFCEA4EEB0A}"/>
                </a:ext>
              </a:extLst>
            </p:cNvPr>
            <p:cNvSpPr>
              <a:spLocks/>
            </p:cNvSpPr>
            <p:nvPr/>
          </p:nvSpPr>
          <p:spPr bwMode="auto">
            <a:xfrm>
              <a:off x="1920" y="3312"/>
              <a:ext cx="93" cy="157"/>
            </a:xfrm>
            <a:custGeom>
              <a:avLst/>
              <a:gdLst>
                <a:gd name="T0" fmla="*/ 0 w 277"/>
                <a:gd name="T1" fmla="*/ 156 h 473"/>
                <a:gd name="T2" fmla="*/ 91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3" name="Group 2016">
            <a:extLst>
              <a:ext uri="{FF2B5EF4-FFF2-40B4-BE49-F238E27FC236}">
                <a16:creationId xmlns:a16="http://schemas.microsoft.com/office/drawing/2014/main" id="{7EAE4D9D-EC16-454D-8D34-8499E2519FDD}"/>
              </a:ext>
            </a:extLst>
          </p:cNvPr>
          <p:cNvGrpSpPr>
            <a:grpSpLocks/>
          </p:cNvGrpSpPr>
          <p:nvPr/>
        </p:nvGrpSpPr>
        <p:grpSpPr bwMode="auto">
          <a:xfrm>
            <a:off x="2243138" y="4664075"/>
            <a:ext cx="396875" cy="663575"/>
            <a:chOff x="1799" y="3301"/>
            <a:chExt cx="250" cy="418"/>
          </a:xfrm>
        </p:grpSpPr>
        <p:sp>
          <p:nvSpPr>
            <p:cNvPr id="43858" name="Freeform 1816">
              <a:extLst>
                <a:ext uri="{FF2B5EF4-FFF2-40B4-BE49-F238E27FC236}">
                  <a16:creationId xmlns:a16="http://schemas.microsoft.com/office/drawing/2014/main" id="{52B1A95C-FCE0-2D47-945E-FE021977FB53}"/>
                </a:ext>
              </a:extLst>
            </p:cNvPr>
            <p:cNvSpPr>
              <a:spLocks/>
            </p:cNvSpPr>
            <p:nvPr/>
          </p:nvSpPr>
          <p:spPr bwMode="auto">
            <a:xfrm>
              <a:off x="1922" y="33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9" name="Freeform 1817">
              <a:extLst>
                <a:ext uri="{FF2B5EF4-FFF2-40B4-BE49-F238E27FC236}">
                  <a16:creationId xmlns:a16="http://schemas.microsoft.com/office/drawing/2014/main" id="{ACB6C470-15FA-9742-802C-02E2EC3A7D59}"/>
                </a:ext>
              </a:extLst>
            </p:cNvPr>
            <p:cNvSpPr>
              <a:spLocks/>
            </p:cNvSpPr>
            <p:nvPr/>
          </p:nvSpPr>
          <p:spPr bwMode="auto">
            <a:xfrm>
              <a:off x="1924" y="3314"/>
              <a:ext cx="92" cy="157"/>
            </a:xfrm>
            <a:custGeom>
              <a:avLst/>
              <a:gdLst>
                <a:gd name="T0" fmla="*/ 0 w 275"/>
                <a:gd name="T1" fmla="*/ 156 h 473"/>
                <a:gd name="T2" fmla="*/ 91 w 275"/>
                <a:gd name="T3" fmla="*/ 0 h 473"/>
                <a:gd name="T4" fmla="*/ 92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4"/>
                  </a:lnTo>
                  <a:lnTo>
                    <a:pt x="4" y="473"/>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0" name="Freeform 1818">
              <a:extLst>
                <a:ext uri="{FF2B5EF4-FFF2-40B4-BE49-F238E27FC236}">
                  <a16:creationId xmlns:a16="http://schemas.microsoft.com/office/drawing/2014/main" id="{9468C7B6-5AD9-CA4C-81C8-B8C0A9761BDF}"/>
                </a:ext>
              </a:extLst>
            </p:cNvPr>
            <p:cNvSpPr>
              <a:spLocks/>
            </p:cNvSpPr>
            <p:nvPr/>
          </p:nvSpPr>
          <p:spPr bwMode="auto">
            <a:xfrm>
              <a:off x="1925" y="3315"/>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69"/>
                  </a:moveTo>
                  <a:lnTo>
                    <a:pt x="271" y="0"/>
                  </a:lnTo>
                  <a:lnTo>
                    <a:pt x="277" y="2"/>
                  </a:lnTo>
                  <a:lnTo>
                    <a:pt x="6" y="472"/>
                  </a:lnTo>
                  <a:lnTo>
                    <a:pt x="0" y="469"/>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1" name="Freeform 1819">
              <a:extLst>
                <a:ext uri="{FF2B5EF4-FFF2-40B4-BE49-F238E27FC236}">
                  <a16:creationId xmlns:a16="http://schemas.microsoft.com/office/drawing/2014/main" id="{BC8F86BC-67B6-254E-86EC-5A636558FC1F}"/>
                </a:ext>
              </a:extLst>
            </p:cNvPr>
            <p:cNvSpPr>
              <a:spLocks/>
            </p:cNvSpPr>
            <p:nvPr/>
          </p:nvSpPr>
          <p:spPr bwMode="auto">
            <a:xfrm>
              <a:off x="1927" y="3316"/>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2" name="Freeform 1820">
              <a:extLst>
                <a:ext uri="{FF2B5EF4-FFF2-40B4-BE49-F238E27FC236}">
                  <a16:creationId xmlns:a16="http://schemas.microsoft.com/office/drawing/2014/main" id="{BB2FF436-C3E3-E341-931B-3B7088601323}"/>
                </a:ext>
              </a:extLst>
            </p:cNvPr>
            <p:cNvSpPr>
              <a:spLocks/>
            </p:cNvSpPr>
            <p:nvPr/>
          </p:nvSpPr>
          <p:spPr bwMode="auto">
            <a:xfrm>
              <a:off x="1929" y="3317"/>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3" name="Freeform 1821">
              <a:extLst>
                <a:ext uri="{FF2B5EF4-FFF2-40B4-BE49-F238E27FC236}">
                  <a16:creationId xmlns:a16="http://schemas.microsoft.com/office/drawing/2014/main" id="{CA650F23-9A1F-3343-8CFA-4A92E2F2A77B}"/>
                </a:ext>
              </a:extLst>
            </p:cNvPr>
            <p:cNvSpPr>
              <a:spLocks/>
            </p:cNvSpPr>
            <p:nvPr/>
          </p:nvSpPr>
          <p:spPr bwMode="auto">
            <a:xfrm>
              <a:off x="1931" y="3318"/>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4" name="Freeform 1822">
              <a:extLst>
                <a:ext uri="{FF2B5EF4-FFF2-40B4-BE49-F238E27FC236}">
                  <a16:creationId xmlns:a16="http://schemas.microsoft.com/office/drawing/2014/main" id="{44312D26-7848-4C4D-99AB-F12AA6E736B9}"/>
                </a:ext>
              </a:extLst>
            </p:cNvPr>
            <p:cNvSpPr>
              <a:spLocks/>
            </p:cNvSpPr>
            <p:nvPr/>
          </p:nvSpPr>
          <p:spPr bwMode="auto">
            <a:xfrm>
              <a:off x="1932" y="3319"/>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69"/>
                  </a:moveTo>
                  <a:lnTo>
                    <a:pt x="271" y="0"/>
                  </a:lnTo>
                  <a:lnTo>
                    <a:pt x="276" y="3"/>
                  </a:lnTo>
                  <a:lnTo>
                    <a:pt x="5" y="473"/>
                  </a:lnTo>
                  <a:lnTo>
                    <a:pt x="0" y="469"/>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5" name="Freeform 1823">
              <a:extLst>
                <a:ext uri="{FF2B5EF4-FFF2-40B4-BE49-F238E27FC236}">
                  <a16:creationId xmlns:a16="http://schemas.microsoft.com/office/drawing/2014/main" id="{BF9F589A-FEC4-C04E-87D7-E8FCE8597C58}"/>
                </a:ext>
              </a:extLst>
            </p:cNvPr>
            <p:cNvSpPr>
              <a:spLocks/>
            </p:cNvSpPr>
            <p:nvPr/>
          </p:nvSpPr>
          <p:spPr bwMode="auto">
            <a:xfrm>
              <a:off x="1934" y="3320"/>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5" y="472"/>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6" name="Freeform 1824">
              <a:extLst>
                <a:ext uri="{FF2B5EF4-FFF2-40B4-BE49-F238E27FC236}">
                  <a16:creationId xmlns:a16="http://schemas.microsoft.com/office/drawing/2014/main" id="{1D72B6BA-2163-A940-BD25-30D7910F669A}"/>
                </a:ext>
              </a:extLst>
            </p:cNvPr>
            <p:cNvSpPr>
              <a:spLocks/>
            </p:cNvSpPr>
            <p:nvPr/>
          </p:nvSpPr>
          <p:spPr bwMode="auto">
            <a:xfrm>
              <a:off x="1936" y="3321"/>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1" y="0"/>
                  </a:lnTo>
                  <a:lnTo>
                    <a:pt x="277" y="3"/>
                  </a:lnTo>
                  <a:lnTo>
                    <a:pt x="6" y="473"/>
                  </a:lnTo>
                  <a:lnTo>
                    <a:pt x="0" y="469"/>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7" name="Freeform 1825">
              <a:extLst>
                <a:ext uri="{FF2B5EF4-FFF2-40B4-BE49-F238E27FC236}">
                  <a16:creationId xmlns:a16="http://schemas.microsoft.com/office/drawing/2014/main" id="{634BC51F-008C-9441-8D40-715D5D93C500}"/>
                </a:ext>
              </a:extLst>
            </p:cNvPr>
            <p:cNvSpPr>
              <a:spLocks/>
            </p:cNvSpPr>
            <p:nvPr/>
          </p:nvSpPr>
          <p:spPr bwMode="auto">
            <a:xfrm>
              <a:off x="1938" y="3322"/>
              <a:ext cx="92" cy="157"/>
            </a:xfrm>
            <a:custGeom>
              <a:avLst/>
              <a:gdLst>
                <a:gd name="T0" fmla="*/ 0 w 276"/>
                <a:gd name="T1" fmla="*/ 156 h 472"/>
                <a:gd name="T2" fmla="*/ 90 w 276"/>
                <a:gd name="T3" fmla="*/ 0 h 472"/>
                <a:gd name="T4" fmla="*/ 92 w 276"/>
                <a:gd name="T5" fmla="*/ 1 h 472"/>
                <a:gd name="T6" fmla="*/ 1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3"/>
                  </a:lnTo>
                  <a:lnTo>
                    <a:pt x="4" y="472"/>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8" name="Freeform 1826">
              <a:extLst>
                <a:ext uri="{FF2B5EF4-FFF2-40B4-BE49-F238E27FC236}">
                  <a16:creationId xmlns:a16="http://schemas.microsoft.com/office/drawing/2014/main" id="{54647C40-7EB5-8447-B498-136D235B1F6C}"/>
                </a:ext>
              </a:extLst>
            </p:cNvPr>
            <p:cNvSpPr>
              <a:spLocks/>
            </p:cNvSpPr>
            <p:nvPr/>
          </p:nvSpPr>
          <p:spPr bwMode="auto">
            <a:xfrm>
              <a:off x="1939" y="3323"/>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69"/>
                  </a:moveTo>
                  <a:lnTo>
                    <a:pt x="272" y="0"/>
                  </a:lnTo>
                  <a:lnTo>
                    <a:pt x="277" y="2"/>
                  </a:lnTo>
                  <a:lnTo>
                    <a:pt x="5" y="473"/>
                  </a:lnTo>
                  <a:lnTo>
                    <a:pt x="0" y="469"/>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69" name="Freeform 1827">
              <a:extLst>
                <a:ext uri="{FF2B5EF4-FFF2-40B4-BE49-F238E27FC236}">
                  <a16:creationId xmlns:a16="http://schemas.microsoft.com/office/drawing/2014/main" id="{E0BB11FB-C200-E546-8072-2E281E906A6C}"/>
                </a:ext>
              </a:extLst>
            </p:cNvPr>
            <p:cNvSpPr>
              <a:spLocks/>
            </p:cNvSpPr>
            <p:nvPr/>
          </p:nvSpPr>
          <p:spPr bwMode="auto">
            <a:xfrm>
              <a:off x="1941" y="33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0" name="Freeform 1828">
              <a:extLst>
                <a:ext uri="{FF2B5EF4-FFF2-40B4-BE49-F238E27FC236}">
                  <a16:creationId xmlns:a16="http://schemas.microsoft.com/office/drawing/2014/main" id="{02DC5BDE-1F7B-8444-8747-F872BD61E785}"/>
                </a:ext>
              </a:extLst>
            </p:cNvPr>
            <p:cNvSpPr>
              <a:spLocks/>
            </p:cNvSpPr>
            <p:nvPr/>
          </p:nvSpPr>
          <p:spPr bwMode="auto">
            <a:xfrm>
              <a:off x="1943" y="3325"/>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2"/>
                  </a:lnTo>
                  <a:lnTo>
                    <a:pt x="5" y="473"/>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1" name="Freeform 1829">
              <a:extLst>
                <a:ext uri="{FF2B5EF4-FFF2-40B4-BE49-F238E27FC236}">
                  <a16:creationId xmlns:a16="http://schemas.microsoft.com/office/drawing/2014/main" id="{24FF688B-7DE1-714A-A986-B4E529C23AFB}"/>
                </a:ext>
              </a:extLst>
            </p:cNvPr>
            <p:cNvSpPr>
              <a:spLocks/>
            </p:cNvSpPr>
            <p:nvPr/>
          </p:nvSpPr>
          <p:spPr bwMode="auto">
            <a:xfrm>
              <a:off x="1944" y="3325"/>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2" name="Freeform 1830">
              <a:extLst>
                <a:ext uri="{FF2B5EF4-FFF2-40B4-BE49-F238E27FC236}">
                  <a16:creationId xmlns:a16="http://schemas.microsoft.com/office/drawing/2014/main" id="{F2E519FC-4BD9-FB41-9682-BE8BB9ACEBF9}"/>
                </a:ext>
              </a:extLst>
            </p:cNvPr>
            <p:cNvSpPr>
              <a:spLocks/>
            </p:cNvSpPr>
            <p:nvPr/>
          </p:nvSpPr>
          <p:spPr bwMode="auto">
            <a:xfrm>
              <a:off x="1946" y="3327"/>
              <a:ext cx="92" cy="157"/>
            </a:xfrm>
            <a:custGeom>
              <a:avLst/>
              <a:gdLst>
                <a:gd name="T0" fmla="*/ 0 w 276"/>
                <a:gd name="T1" fmla="*/ 156 h 472"/>
                <a:gd name="T2" fmla="*/ 91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3" name="Freeform 1831">
              <a:extLst>
                <a:ext uri="{FF2B5EF4-FFF2-40B4-BE49-F238E27FC236}">
                  <a16:creationId xmlns:a16="http://schemas.microsoft.com/office/drawing/2014/main" id="{AEBA0E29-DA92-7B4F-B3BA-B1FAD15EDE41}"/>
                </a:ext>
              </a:extLst>
            </p:cNvPr>
            <p:cNvSpPr>
              <a:spLocks/>
            </p:cNvSpPr>
            <p:nvPr/>
          </p:nvSpPr>
          <p:spPr bwMode="auto">
            <a:xfrm>
              <a:off x="1948" y="3327"/>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4" name="Freeform 1832">
              <a:extLst>
                <a:ext uri="{FF2B5EF4-FFF2-40B4-BE49-F238E27FC236}">
                  <a16:creationId xmlns:a16="http://schemas.microsoft.com/office/drawing/2014/main" id="{C0804234-0DF0-A74B-B023-F0E0BF80CA0C}"/>
                </a:ext>
              </a:extLst>
            </p:cNvPr>
            <p:cNvSpPr>
              <a:spLocks/>
            </p:cNvSpPr>
            <p:nvPr/>
          </p:nvSpPr>
          <p:spPr bwMode="auto">
            <a:xfrm>
              <a:off x="1949" y="3329"/>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5" name="Freeform 1833">
              <a:extLst>
                <a:ext uri="{FF2B5EF4-FFF2-40B4-BE49-F238E27FC236}">
                  <a16:creationId xmlns:a16="http://schemas.microsoft.com/office/drawing/2014/main" id="{9C0A2AC6-5490-F94A-A07A-F50147C95DC1}"/>
                </a:ext>
              </a:extLst>
            </p:cNvPr>
            <p:cNvSpPr>
              <a:spLocks/>
            </p:cNvSpPr>
            <p:nvPr/>
          </p:nvSpPr>
          <p:spPr bwMode="auto">
            <a:xfrm>
              <a:off x="1951" y="3329"/>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6" name="Freeform 1834">
              <a:extLst>
                <a:ext uri="{FF2B5EF4-FFF2-40B4-BE49-F238E27FC236}">
                  <a16:creationId xmlns:a16="http://schemas.microsoft.com/office/drawing/2014/main" id="{9F1BACE3-B8EF-0D45-9E28-DE46880F87C1}"/>
                </a:ext>
              </a:extLst>
            </p:cNvPr>
            <p:cNvSpPr>
              <a:spLocks/>
            </p:cNvSpPr>
            <p:nvPr/>
          </p:nvSpPr>
          <p:spPr bwMode="auto">
            <a:xfrm>
              <a:off x="1953" y="3331"/>
              <a:ext cx="92" cy="157"/>
            </a:xfrm>
            <a:custGeom>
              <a:avLst/>
              <a:gdLst>
                <a:gd name="T0" fmla="*/ 0 w 275"/>
                <a:gd name="T1" fmla="*/ 156 h 472"/>
                <a:gd name="T2" fmla="*/ 91 w 275"/>
                <a:gd name="T3" fmla="*/ 0 h 472"/>
                <a:gd name="T4" fmla="*/ 92 w 275"/>
                <a:gd name="T5" fmla="*/ 1 h 472"/>
                <a:gd name="T6" fmla="*/ 1 w 275"/>
                <a:gd name="T7" fmla="*/ 157 h 472"/>
                <a:gd name="T8" fmla="*/ 0 w 275"/>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2">
                  <a:moveTo>
                    <a:pt x="0" y="470"/>
                  </a:moveTo>
                  <a:lnTo>
                    <a:pt x="271" y="0"/>
                  </a:lnTo>
                  <a:lnTo>
                    <a:pt x="275" y="2"/>
                  </a:lnTo>
                  <a:lnTo>
                    <a:pt x="4" y="472"/>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7" name="Freeform 1835">
              <a:extLst>
                <a:ext uri="{FF2B5EF4-FFF2-40B4-BE49-F238E27FC236}">
                  <a16:creationId xmlns:a16="http://schemas.microsoft.com/office/drawing/2014/main" id="{B7FA36DA-B6CF-8A43-AE60-48D408CF4B7C}"/>
                </a:ext>
              </a:extLst>
            </p:cNvPr>
            <p:cNvSpPr>
              <a:spLocks/>
            </p:cNvSpPr>
            <p:nvPr/>
          </p:nvSpPr>
          <p:spPr bwMode="auto">
            <a:xfrm>
              <a:off x="1954" y="333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8" name="Freeform 1836">
              <a:extLst>
                <a:ext uri="{FF2B5EF4-FFF2-40B4-BE49-F238E27FC236}">
                  <a16:creationId xmlns:a16="http://schemas.microsoft.com/office/drawing/2014/main" id="{4656D4EB-DE43-E446-A0E5-F0C575259F57}"/>
                </a:ext>
              </a:extLst>
            </p:cNvPr>
            <p:cNvSpPr>
              <a:spLocks/>
            </p:cNvSpPr>
            <p:nvPr/>
          </p:nvSpPr>
          <p:spPr bwMode="auto">
            <a:xfrm>
              <a:off x="1956" y="3333"/>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79" name="Freeform 1837">
              <a:extLst>
                <a:ext uri="{FF2B5EF4-FFF2-40B4-BE49-F238E27FC236}">
                  <a16:creationId xmlns:a16="http://schemas.microsoft.com/office/drawing/2014/main" id="{696DBF7B-2E93-D240-8CAF-204CB74B77C1}"/>
                </a:ext>
              </a:extLst>
            </p:cNvPr>
            <p:cNvSpPr>
              <a:spLocks/>
            </p:cNvSpPr>
            <p:nvPr/>
          </p:nvSpPr>
          <p:spPr bwMode="auto">
            <a:xfrm>
              <a:off x="1855" y="3301"/>
              <a:ext cx="137" cy="130"/>
            </a:xfrm>
            <a:custGeom>
              <a:avLst/>
              <a:gdLst>
                <a:gd name="T0" fmla="*/ 62 w 409"/>
                <a:gd name="T1" fmla="*/ 130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1 w 409"/>
                <a:gd name="T15" fmla="*/ 72 h 389"/>
                <a:gd name="T16" fmla="*/ 1 w 409"/>
                <a:gd name="T17" fmla="*/ 58 h 389"/>
                <a:gd name="T18" fmla="*/ 3 w 409"/>
                <a:gd name="T19" fmla="*/ 46 h 389"/>
                <a:gd name="T20" fmla="*/ 8 w 409"/>
                <a:gd name="T21" fmla="*/ 34 h 389"/>
                <a:gd name="T22" fmla="*/ 16 w 409"/>
                <a:gd name="T23" fmla="*/ 24 h 389"/>
                <a:gd name="T24" fmla="*/ 25 w 409"/>
                <a:gd name="T25" fmla="*/ 15 h 389"/>
                <a:gd name="T26" fmla="*/ 36 w 409"/>
                <a:gd name="T27" fmla="*/ 8 h 389"/>
                <a:gd name="T28" fmla="*/ 48 w 409"/>
                <a:gd name="T29" fmla="*/ 3 h 389"/>
                <a:gd name="T30" fmla="*/ 62 w 409"/>
                <a:gd name="T31" fmla="*/ 0 h 389"/>
                <a:gd name="T32" fmla="*/ 76 w 409"/>
                <a:gd name="T33" fmla="*/ 0 h 389"/>
                <a:gd name="T34" fmla="*/ 89 w 409"/>
                <a:gd name="T35" fmla="*/ 3 h 389"/>
                <a:gd name="T36" fmla="*/ 101 w 409"/>
                <a:gd name="T37" fmla="*/ 8 h 389"/>
                <a:gd name="T38" fmla="*/ 112 w 409"/>
                <a:gd name="T39" fmla="*/ 15 h 389"/>
                <a:gd name="T40" fmla="*/ 122 w 409"/>
                <a:gd name="T41" fmla="*/ 24 h 389"/>
                <a:gd name="T42" fmla="*/ 129 w 409"/>
                <a:gd name="T43" fmla="*/ 34 h 389"/>
                <a:gd name="T44" fmla="*/ 134 w 409"/>
                <a:gd name="T45" fmla="*/ 46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6 w 409"/>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6" y="389"/>
                  </a:moveTo>
                  <a:lnTo>
                    <a:pt x="184" y="388"/>
                  </a:lnTo>
                  <a:lnTo>
                    <a:pt x="164" y="384"/>
                  </a:lnTo>
                  <a:lnTo>
                    <a:pt x="144" y="380"/>
                  </a:lnTo>
                  <a:lnTo>
                    <a:pt x="125" y="374"/>
                  </a:lnTo>
                  <a:lnTo>
                    <a:pt x="108" y="366"/>
                  </a:lnTo>
                  <a:lnTo>
                    <a:pt x="91" y="355"/>
                  </a:lnTo>
                  <a:lnTo>
                    <a:pt x="75" y="344"/>
                  </a:lnTo>
                  <a:lnTo>
                    <a:pt x="61" y="331"/>
                  </a:lnTo>
                  <a:lnTo>
                    <a:pt x="48" y="318"/>
                  </a:lnTo>
                  <a:lnTo>
                    <a:pt x="36" y="303"/>
                  </a:lnTo>
                  <a:lnTo>
                    <a:pt x="25" y="287"/>
                  </a:lnTo>
                  <a:lnTo>
                    <a:pt x="17" y="270"/>
                  </a:lnTo>
                  <a:lnTo>
                    <a:pt x="10" y="252"/>
                  </a:lnTo>
                  <a:lnTo>
                    <a:pt x="4" y="234"/>
                  </a:lnTo>
                  <a:lnTo>
                    <a:pt x="2" y="215"/>
                  </a:lnTo>
                  <a:lnTo>
                    <a:pt x="0" y="195"/>
                  </a:lnTo>
                  <a:lnTo>
                    <a:pt x="2" y="175"/>
                  </a:lnTo>
                  <a:lnTo>
                    <a:pt x="4" y="156"/>
                  </a:lnTo>
                  <a:lnTo>
                    <a:pt x="10" y="137"/>
                  </a:lnTo>
                  <a:lnTo>
                    <a:pt x="17" y="119"/>
                  </a:lnTo>
                  <a:lnTo>
                    <a:pt x="25" y="102"/>
                  </a:lnTo>
                  <a:lnTo>
                    <a:pt x="36" y="86"/>
                  </a:lnTo>
                  <a:lnTo>
                    <a:pt x="48" y="71"/>
                  </a:lnTo>
                  <a:lnTo>
                    <a:pt x="61" y="57"/>
                  </a:lnTo>
                  <a:lnTo>
                    <a:pt x="75" y="45"/>
                  </a:lnTo>
                  <a:lnTo>
                    <a:pt x="91" y="33"/>
                  </a:lnTo>
                  <a:lnTo>
                    <a:pt x="108" y="24"/>
                  </a:lnTo>
                  <a:lnTo>
                    <a:pt x="125" y="16"/>
                  </a:lnTo>
                  <a:lnTo>
                    <a:pt x="144" y="10"/>
                  </a:lnTo>
                  <a:lnTo>
                    <a:pt x="164" y="4"/>
                  </a:lnTo>
                  <a:lnTo>
                    <a:pt x="184" y="1"/>
                  </a:lnTo>
                  <a:lnTo>
                    <a:pt x="206" y="0"/>
                  </a:lnTo>
                  <a:lnTo>
                    <a:pt x="226" y="1"/>
                  </a:lnTo>
                  <a:lnTo>
                    <a:pt x="247" y="4"/>
                  </a:lnTo>
                  <a:lnTo>
                    <a:pt x="266" y="10"/>
                  </a:lnTo>
                  <a:lnTo>
                    <a:pt x="284" y="16"/>
                  </a:lnTo>
                  <a:lnTo>
                    <a:pt x="302" y="24"/>
                  </a:lnTo>
                  <a:lnTo>
                    <a:pt x="320" y="33"/>
                  </a:lnTo>
                  <a:lnTo>
                    <a:pt x="335" y="45"/>
                  </a:lnTo>
                  <a:lnTo>
                    <a:pt x="349" y="57"/>
                  </a:lnTo>
                  <a:lnTo>
                    <a:pt x="363" y="71"/>
                  </a:lnTo>
                  <a:lnTo>
                    <a:pt x="375" y="86"/>
                  </a:lnTo>
                  <a:lnTo>
                    <a:pt x="385" y="102"/>
                  </a:lnTo>
                  <a:lnTo>
                    <a:pt x="394" y="119"/>
                  </a:lnTo>
                  <a:lnTo>
                    <a:pt x="401" y="137"/>
                  </a:lnTo>
                  <a:lnTo>
                    <a:pt x="406" y="156"/>
                  </a:lnTo>
                  <a:lnTo>
                    <a:pt x="408" y="175"/>
                  </a:lnTo>
                  <a:lnTo>
                    <a:pt x="409" y="195"/>
                  </a:lnTo>
                  <a:lnTo>
                    <a:pt x="408" y="215"/>
                  </a:lnTo>
                  <a:lnTo>
                    <a:pt x="406" y="234"/>
                  </a:lnTo>
                  <a:lnTo>
                    <a:pt x="401" y="252"/>
                  </a:lnTo>
                  <a:lnTo>
                    <a:pt x="394" y="270"/>
                  </a:lnTo>
                  <a:lnTo>
                    <a:pt x="385" y="287"/>
                  </a:lnTo>
                  <a:lnTo>
                    <a:pt x="375" y="303"/>
                  </a:lnTo>
                  <a:lnTo>
                    <a:pt x="363" y="318"/>
                  </a:lnTo>
                  <a:lnTo>
                    <a:pt x="349" y="331"/>
                  </a:lnTo>
                  <a:lnTo>
                    <a:pt x="335" y="344"/>
                  </a:lnTo>
                  <a:lnTo>
                    <a:pt x="320" y="355"/>
                  </a:lnTo>
                  <a:lnTo>
                    <a:pt x="302" y="366"/>
                  </a:lnTo>
                  <a:lnTo>
                    <a:pt x="284" y="374"/>
                  </a:lnTo>
                  <a:lnTo>
                    <a:pt x="266" y="380"/>
                  </a:lnTo>
                  <a:lnTo>
                    <a:pt x="247" y="384"/>
                  </a:lnTo>
                  <a:lnTo>
                    <a:pt x="226" y="388"/>
                  </a:lnTo>
                  <a:lnTo>
                    <a:pt x="206" y="3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880" name="Freeform 1838">
              <a:extLst>
                <a:ext uri="{FF2B5EF4-FFF2-40B4-BE49-F238E27FC236}">
                  <a16:creationId xmlns:a16="http://schemas.microsoft.com/office/drawing/2014/main" id="{BF6505B8-43A9-1342-8232-36DFEC0B1B4D}"/>
                </a:ext>
              </a:extLst>
            </p:cNvPr>
            <p:cNvSpPr>
              <a:spLocks/>
            </p:cNvSpPr>
            <p:nvPr/>
          </p:nvSpPr>
          <p:spPr bwMode="auto">
            <a:xfrm>
              <a:off x="1865" y="3540"/>
              <a:ext cx="137" cy="130"/>
            </a:xfrm>
            <a:custGeom>
              <a:avLst/>
              <a:gdLst>
                <a:gd name="T0" fmla="*/ 62 w 409"/>
                <a:gd name="T1" fmla="*/ 129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0 w 409"/>
                <a:gd name="T15" fmla="*/ 72 h 389"/>
                <a:gd name="T16" fmla="*/ 0 w 409"/>
                <a:gd name="T17" fmla="*/ 58 h 389"/>
                <a:gd name="T18" fmla="*/ 3 w 409"/>
                <a:gd name="T19" fmla="*/ 45 h 389"/>
                <a:gd name="T20" fmla="*/ 8 w 409"/>
                <a:gd name="T21" fmla="*/ 34 h 389"/>
                <a:gd name="T22" fmla="*/ 16 w 409"/>
                <a:gd name="T23" fmla="*/ 23 h 389"/>
                <a:gd name="T24" fmla="*/ 25 w 409"/>
                <a:gd name="T25" fmla="*/ 15 h 389"/>
                <a:gd name="T26" fmla="*/ 36 w 409"/>
                <a:gd name="T27" fmla="*/ 8 h 389"/>
                <a:gd name="T28" fmla="*/ 48 w 409"/>
                <a:gd name="T29" fmla="*/ 3 h 389"/>
                <a:gd name="T30" fmla="*/ 62 w 409"/>
                <a:gd name="T31" fmla="*/ 0 h 389"/>
                <a:gd name="T32" fmla="*/ 75 w 409"/>
                <a:gd name="T33" fmla="*/ 0 h 389"/>
                <a:gd name="T34" fmla="*/ 89 w 409"/>
                <a:gd name="T35" fmla="*/ 3 h 389"/>
                <a:gd name="T36" fmla="*/ 101 w 409"/>
                <a:gd name="T37" fmla="*/ 8 h 389"/>
                <a:gd name="T38" fmla="*/ 112 w 409"/>
                <a:gd name="T39" fmla="*/ 15 h 389"/>
                <a:gd name="T40" fmla="*/ 122 w 409"/>
                <a:gd name="T41" fmla="*/ 23 h 389"/>
                <a:gd name="T42" fmla="*/ 129 w 409"/>
                <a:gd name="T43" fmla="*/ 34 h 389"/>
                <a:gd name="T44" fmla="*/ 134 w 409"/>
                <a:gd name="T45" fmla="*/ 45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5 w 409"/>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5" y="389"/>
                  </a:moveTo>
                  <a:lnTo>
                    <a:pt x="184" y="387"/>
                  </a:lnTo>
                  <a:lnTo>
                    <a:pt x="164" y="385"/>
                  </a:lnTo>
                  <a:lnTo>
                    <a:pt x="144" y="380"/>
                  </a:lnTo>
                  <a:lnTo>
                    <a:pt x="125" y="373"/>
                  </a:lnTo>
                  <a:lnTo>
                    <a:pt x="107" y="365"/>
                  </a:lnTo>
                  <a:lnTo>
                    <a:pt x="91" y="356"/>
                  </a:lnTo>
                  <a:lnTo>
                    <a:pt x="74" y="344"/>
                  </a:lnTo>
                  <a:lnTo>
                    <a:pt x="60" y="332"/>
                  </a:lnTo>
                  <a:lnTo>
                    <a:pt x="47" y="318"/>
                  </a:lnTo>
                  <a:lnTo>
                    <a:pt x="35" y="303"/>
                  </a:lnTo>
                  <a:lnTo>
                    <a:pt x="25" y="287"/>
                  </a:lnTo>
                  <a:lnTo>
                    <a:pt x="16" y="270"/>
                  </a:lnTo>
                  <a:lnTo>
                    <a:pt x="9" y="252"/>
                  </a:lnTo>
                  <a:lnTo>
                    <a:pt x="3" y="233"/>
                  </a:lnTo>
                  <a:lnTo>
                    <a:pt x="1" y="214"/>
                  </a:lnTo>
                  <a:lnTo>
                    <a:pt x="0" y="194"/>
                  </a:lnTo>
                  <a:lnTo>
                    <a:pt x="1" y="174"/>
                  </a:lnTo>
                  <a:lnTo>
                    <a:pt x="3" y="155"/>
                  </a:lnTo>
                  <a:lnTo>
                    <a:pt x="9" y="136"/>
                  </a:lnTo>
                  <a:lnTo>
                    <a:pt x="16" y="119"/>
                  </a:lnTo>
                  <a:lnTo>
                    <a:pt x="25" y="102"/>
                  </a:lnTo>
                  <a:lnTo>
                    <a:pt x="35" y="86"/>
                  </a:lnTo>
                  <a:lnTo>
                    <a:pt x="47" y="70"/>
                  </a:lnTo>
                  <a:lnTo>
                    <a:pt x="60" y="58"/>
                  </a:lnTo>
                  <a:lnTo>
                    <a:pt x="74" y="45"/>
                  </a:lnTo>
                  <a:lnTo>
                    <a:pt x="91" y="33"/>
                  </a:lnTo>
                  <a:lnTo>
                    <a:pt x="107" y="23"/>
                  </a:lnTo>
                  <a:lnTo>
                    <a:pt x="125" y="15"/>
                  </a:lnTo>
                  <a:lnTo>
                    <a:pt x="144" y="9"/>
                  </a:lnTo>
                  <a:lnTo>
                    <a:pt x="164" y="3"/>
                  </a:lnTo>
                  <a:lnTo>
                    <a:pt x="184" y="1"/>
                  </a:lnTo>
                  <a:lnTo>
                    <a:pt x="205" y="0"/>
                  </a:lnTo>
                  <a:lnTo>
                    <a:pt x="225" y="1"/>
                  </a:lnTo>
                  <a:lnTo>
                    <a:pt x="246" y="3"/>
                  </a:lnTo>
                  <a:lnTo>
                    <a:pt x="265" y="9"/>
                  </a:lnTo>
                  <a:lnTo>
                    <a:pt x="284" y="15"/>
                  </a:lnTo>
                  <a:lnTo>
                    <a:pt x="302" y="23"/>
                  </a:lnTo>
                  <a:lnTo>
                    <a:pt x="319" y="33"/>
                  </a:lnTo>
                  <a:lnTo>
                    <a:pt x="335" y="45"/>
                  </a:lnTo>
                  <a:lnTo>
                    <a:pt x="349" y="58"/>
                  </a:lnTo>
                  <a:lnTo>
                    <a:pt x="363" y="70"/>
                  </a:lnTo>
                  <a:lnTo>
                    <a:pt x="375" y="86"/>
                  </a:lnTo>
                  <a:lnTo>
                    <a:pt x="384" y="102"/>
                  </a:lnTo>
                  <a:lnTo>
                    <a:pt x="394" y="119"/>
                  </a:lnTo>
                  <a:lnTo>
                    <a:pt x="401" y="136"/>
                  </a:lnTo>
                  <a:lnTo>
                    <a:pt x="405" y="155"/>
                  </a:lnTo>
                  <a:lnTo>
                    <a:pt x="408" y="174"/>
                  </a:lnTo>
                  <a:lnTo>
                    <a:pt x="409" y="194"/>
                  </a:lnTo>
                  <a:lnTo>
                    <a:pt x="408" y="214"/>
                  </a:lnTo>
                  <a:lnTo>
                    <a:pt x="405" y="233"/>
                  </a:lnTo>
                  <a:lnTo>
                    <a:pt x="401" y="252"/>
                  </a:lnTo>
                  <a:lnTo>
                    <a:pt x="394" y="270"/>
                  </a:lnTo>
                  <a:lnTo>
                    <a:pt x="384" y="287"/>
                  </a:lnTo>
                  <a:lnTo>
                    <a:pt x="375" y="303"/>
                  </a:lnTo>
                  <a:lnTo>
                    <a:pt x="363" y="318"/>
                  </a:lnTo>
                  <a:lnTo>
                    <a:pt x="349" y="332"/>
                  </a:lnTo>
                  <a:lnTo>
                    <a:pt x="335" y="344"/>
                  </a:lnTo>
                  <a:lnTo>
                    <a:pt x="319" y="356"/>
                  </a:lnTo>
                  <a:lnTo>
                    <a:pt x="302" y="365"/>
                  </a:lnTo>
                  <a:lnTo>
                    <a:pt x="284" y="373"/>
                  </a:lnTo>
                  <a:lnTo>
                    <a:pt x="265" y="380"/>
                  </a:lnTo>
                  <a:lnTo>
                    <a:pt x="246" y="385"/>
                  </a:lnTo>
                  <a:lnTo>
                    <a:pt x="225" y="387"/>
                  </a:lnTo>
                  <a:lnTo>
                    <a:pt x="205" y="38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1" name="Freeform 1839">
              <a:extLst>
                <a:ext uri="{FF2B5EF4-FFF2-40B4-BE49-F238E27FC236}">
                  <a16:creationId xmlns:a16="http://schemas.microsoft.com/office/drawing/2014/main" id="{C923B519-BD4A-CC4E-81B6-DCBF93E0B5F9}"/>
                </a:ext>
              </a:extLst>
            </p:cNvPr>
            <p:cNvSpPr>
              <a:spLocks/>
            </p:cNvSpPr>
            <p:nvPr/>
          </p:nvSpPr>
          <p:spPr bwMode="auto">
            <a:xfrm>
              <a:off x="1865" y="3540"/>
              <a:ext cx="137" cy="130"/>
            </a:xfrm>
            <a:custGeom>
              <a:avLst/>
              <a:gdLst>
                <a:gd name="T0" fmla="*/ 62 w 409"/>
                <a:gd name="T1" fmla="*/ 129 h 389"/>
                <a:gd name="T2" fmla="*/ 48 w 409"/>
                <a:gd name="T3" fmla="*/ 127 h 389"/>
                <a:gd name="T4" fmla="*/ 36 w 409"/>
                <a:gd name="T5" fmla="*/ 122 h 389"/>
                <a:gd name="T6" fmla="*/ 25 w 409"/>
                <a:gd name="T7" fmla="*/ 115 h 389"/>
                <a:gd name="T8" fmla="*/ 16 w 409"/>
                <a:gd name="T9" fmla="*/ 106 h 389"/>
                <a:gd name="T10" fmla="*/ 8 w 409"/>
                <a:gd name="T11" fmla="*/ 96 h 389"/>
                <a:gd name="T12" fmla="*/ 3 w 409"/>
                <a:gd name="T13" fmla="*/ 84 h 389"/>
                <a:gd name="T14" fmla="*/ 0 w 409"/>
                <a:gd name="T15" fmla="*/ 72 h 389"/>
                <a:gd name="T16" fmla="*/ 0 w 409"/>
                <a:gd name="T17" fmla="*/ 58 h 389"/>
                <a:gd name="T18" fmla="*/ 3 w 409"/>
                <a:gd name="T19" fmla="*/ 45 h 389"/>
                <a:gd name="T20" fmla="*/ 8 w 409"/>
                <a:gd name="T21" fmla="*/ 34 h 389"/>
                <a:gd name="T22" fmla="*/ 16 w 409"/>
                <a:gd name="T23" fmla="*/ 23 h 389"/>
                <a:gd name="T24" fmla="*/ 25 w 409"/>
                <a:gd name="T25" fmla="*/ 15 h 389"/>
                <a:gd name="T26" fmla="*/ 36 w 409"/>
                <a:gd name="T27" fmla="*/ 8 h 389"/>
                <a:gd name="T28" fmla="*/ 48 w 409"/>
                <a:gd name="T29" fmla="*/ 3 h 389"/>
                <a:gd name="T30" fmla="*/ 62 w 409"/>
                <a:gd name="T31" fmla="*/ 0 h 389"/>
                <a:gd name="T32" fmla="*/ 75 w 409"/>
                <a:gd name="T33" fmla="*/ 0 h 389"/>
                <a:gd name="T34" fmla="*/ 89 w 409"/>
                <a:gd name="T35" fmla="*/ 3 h 389"/>
                <a:gd name="T36" fmla="*/ 101 w 409"/>
                <a:gd name="T37" fmla="*/ 8 h 389"/>
                <a:gd name="T38" fmla="*/ 112 w 409"/>
                <a:gd name="T39" fmla="*/ 15 h 389"/>
                <a:gd name="T40" fmla="*/ 122 w 409"/>
                <a:gd name="T41" fmla="*/ 23 h 389"/>
                <a:gd name="T42" fmla="*/ 129 w 409"/>
                <a:gd name="T43" fmla="*/ 34 h 389"/>
                <a:gd name="T44" fmla="*/ 134 w 409"/>
                <a:gd name="T45" fmla="*/ 45 h 389"/>
                <a:gd name="T46" fmla="*/ 137 w 409"/>
                <a:gd name="T47" fmla="*/ 58 h 389"/>
                <a:gd name="T48" fmla="*/ 137 w 409"/>
                <a:gd name="T49" fmla="*/ 72 h 389"/>
                <a:gd name="T50" fmla="*/ 134 w 409"/>
                <a:gd name="T51" fmla="*/ 84 h 389"/>
                <a:gd name="T52" fmla="*/ 129 w 409"/>
                <a:gd name="T53" fmla="*/ 96 h 389"/>
                <a:gd name="T54" fmla="*/ 122 w 409"/>
                <a:gd name="T55" fmla="*/ 106 h 389"/>
                <a:gd name="T56" fmla="*/ 112 w 409"/>
                <a:gd name="T57" fmla="*/ 115 h 389"/>
                <a:gd name="T58" fmla="*/ 101 w 409"/>
                <a:gd name="T59" fmla="*/ 122 h 389"/>
                <a:gd name="T60" fmla="*/ 89 w 409"/>
                <a:gd name="T61" fmla="*/ 127 h 389"/>
                <a:gd name="T62" fmla="*/ 75 w 409"/>
                <a:gd name="T63" fmla="*/ 129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5" y="389"/>
                  </a:moveTo>
                  <a:lnTo>
                    <a:pt x="184" y="387"/>
                  </a:lnTo>
                  <a:lnTo>
                    <a:pt x="164" y="385"/>
                  </a:lnTo>
                  <a:lnTo>
                    <a:pt x="144" y="380"/>
                  </a:lnTo>
                  <a:lnTo>
                    <a:pt x="125" y="373"/>
                  </a:lnTo>
                  <a:lnTo>
                    <a:pt x="107" y="365"/>
                  </a:lnTo>
                  <a:lnTo>
                    <a:pt x="91" y="356"/>
                  </a:lnTo>
                  <a:lnTo>
                    <a:pt x="74" y="344"/>
                  </a:lnTo>
                  <a:lnTo>
                    <a:pt x="60" y="332"/>
                  </a:lnTo>
                  <a:lnTo>
                    <a:pt x="47" y="318"/>
                  </a:lnTo>
                  <a:lnTo>
                    <a:pt x="35" y="303"/>
                  </a:lnTo>
                  <a:lnTo>
                    <a:pt x="25" y="287"/>
                  </a:lnTo>
                  <a:lnTo>
                    <a:pt x="16" y="270"/>
                  </a:lnTo>
                  <a:lnTo>
                    <a:pt x="9" y="252"/>
                  </a:lnTo>
                  <a:lnTo>
                    <a:pt x="3" y="233"/>
                  </a:lnTo>
                  <a:lnTo>
                    <a:pt x="1" y="214"/>
                  </a:lnTo>
                  <a:lnTo>
                    <a:pt x="0" y="194"/>
                  </a:lnTo>
                  <a:lnTo>
                    <a:pt x="1" y="174"/>
                  </a:lnTo>
                  <a:lnTo>
                    <a:pt x="3" y="155"/>
                  </a:lnTo>
                  <a:lnTo>
                    <a:pt x="9" y="136"/>
                  </a:lnTo>
                  <a:lnTo>
                    <a:pt x="16" y="119"/>
                  </a:lnTo>
                  <a:lnTo>
                    <a:pt x="25" y="102"/>
                  </a:lnTo>
                  <a:lnTo>
                    <a:pt x="35" y="86"/>
                  </a:lnTo>
                  <a:lnTo>
                    <a:pt x="47" y="70"/>
                  </a:lnTo>
                  <a:lnTo>
                    <a:pt x="60" y="58"/>
                  </a:lnTo>
                  <a:lnTo>
                    <a:pt x="74" y="45"/>
                  </a:lnTo>
                  <a:lnTo>
                    <a:pt x="91" y="33"/>
                  </a:lnTo>
                  <a:lnTo>
                    <a:pt x="107" y="23"/>
                  </a:lnTo>
                  <a:lnTo>
                    <a:pt x="125" y="15"/>
                  </a:lnTo>
                  <a:lnTo>
                    <a:pt x="144" y="9"/>
                  </a:lnTo>
                  <a:lnTo>
                    <a:pt x="164" y="3"/>
                  </a:lnTo>
                  <a:lnTo>
                    <a:pt x="184" y="1"/>
                  </a:lnTo>
                  <a:lnTo>
                    <a:pt x="205" y="0"/>
                  </a:lnTo>
                  <a:lnTo>
                    <a:pt x="225" y="1"/>
                  </a:lnTo>
                  <a:lnTo>
                    <a:pt x="246" y="3"/>
                  </a:lnTo>
                  <a:lnTo>
                    <a:pt x="265" y="9"/>
                  </a:lnTo>
                  <a:lnTo>
                    <a:pt x="284" y="15"/>
                  </a:lnTo>
                  <a:lnTo>
                    <a:pt x="302" y="23"/>
                  </a:lnTo>
                  <a:lnTo>
                    <a:pt x="319" y="33"/>
                  </a:lnTo>
                  <a:lnTo>
                    <a:pt x="335" y="45"/>
                  </a:lnTo>
                  <a:lnTo>
                    <a:pt x="349" y="58"/>
                  </a:lnTo>
                  <a:lnTo>
                    <a:pt x="363" y="70"/>
                  </a:lnTo>
                  <a:lnTo>
                    <a:pt x="375" y="86"/>
                  </a:lnTo>
                  <a:lnTo>
                    <a:pt x="384" y="102"/>
                  </a:lnTo>
                  <a:lnTo>
                    <a:pt x="394" y="119"/>
                  </a:lnTo>
                  <a:lnTo>
                    <a:pt x="401" y="136"/>
                  </a:lnTo>
                  <a:lnTo>
                    <a:pt x="405" y="155"/>
                  </a:lnTo>
                  <a:lnTo>
                    <a:pt x="408" y="174"/>
                  </a:lnTo>
                  <a:lnTo>
                    <a:pt x="409" y="194"/>
                  </a:lnTo>
                  <a:lnTo>
                    <a:pt x="408" y="214"/>
                  </a:lnTo>
                  <a:lnTo>
                    <a:pt x="405" y="233"/>
                  </a:lnTo>
                  <a:lnTo>
                    <a:pt x="401" y="252"/>
                  </a:lnTo>
                  <a:lnTo>
                    <a:pt x="394" y="270"/>
                  </a:lnTo>
                  <a:lnTo>
                    <a:pt x="384" y="287"/>
                  </a:lnTo>
                  <a:lnTo>
                    <a:pt x="375" y="303"/>
                  </a:lnTo>
                  <a:lnTo>
                    <a:pt x="363" y="318"/>
                  </a:lnTo>
                  <a:lnTo>
                    <a:pt x="349" y="332"/>
                  </a:lnTo>
                  <a:lnTo>
                    <a:pt x="335" y="344"/>
                  </a:lnTo>
                  <a:lnTo>
                    <a:pt x="319" y="356"/>
                  </a:lnTo>
                  <a:lnTo>
                    <a:pt x="302" y="365"/>
                  </a:lnTo>
                  <a:lnTo>
                    <a:pt x="284" y="373"/>
                  </a:lnTo>
                  <a:lnTo>
                    <a:pt x="265" y="380"/>
                  </a:lnTo>
                  <a:lnTo>
                    <a:pt x="246" y="385"/>
                  </a:lnTo>
                  <a:lnTo>
                    <a:pt x="225" y="387"/>
                  </a:lnTo>
                  <a:lnTo>
                    <a:pt x="205" y="38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882" name="Freeform 1840">
              <a:extLst>
                <a:ext uri="{FF2B5EF4-FFF2-40B4-BE49-F238E27FC236}">
                  <a16:creationId xmlns:a16="http://schemas.microsoft.com/office/drawing/2014/main" id="{80B087FC-1C2F-3E4D-B330-06AA9AD70B13}"/>
                </a:ext>
              </a:extLst>
            </p:cNvPr>
            <p:cNvSpPr>
              <a:spLocks/>
            </p:cNvSpPr>
            <p:nvPr/>
          </p:nvSpPr>
          <p:spPr bwMode="auto">
            <a:xfrm>
              <a:off x="1799" y="3471"/>
              <a:ext cx="90" cy="157"/>
            </a:xfrm>
            <a:custGeom>
              <a:avLst/>
              <a:gdLst>
                <a:gd name="T0" fmla="*/ 0 w 271"/>
                <a:gd name="T1" fmla="*/ 157 h 471"/>
                <a:gd name="T2" fmla="*/ 90 w 271"/>
                <a:gd name="T3" fmla="*/ 0 h 471"/>
                <a:gd name="T4" fmla="*/ 90 w 271"/>
                <a:gd name="T5" fmla="*/ 0 h 471"/>
                <a:gd name="T6" fmla="*/ 0 w 271"/>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471">
                  <a:moveTo>
                    <a:pt x="0" y="471"/>
                  </a:moveTo>
                  <a:lnTo>
                    <a:pt x="271"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3" name="Freeform 1841">
              <a:extLst>
                <a:ext uri="{FF2B5EF4-FFF2-40B4-BE49-F238E27FC236}">
                  <a16:creationId xmlns:a16="http://schemas.microsoft.com/office/drawing/2014/main" id="{9044923A-B94F-4245-8337-CA0AA3471253}"/>
                </a:ext>
              </a:extLst>
            </p:cNvPr>
            <p:cNvSpPr>
              <a:spLocks/>
            </p:cNvSpPr>
            <p:nvPr/>
          </p:nvSpPr>
          <p:spPr bwMode="auto">
            <a:xfrm>
              <a:off x="1799" y="3471"/>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4" name="Freeform 1842">
              <a:extLst>
                <a:ext uri="{FF2B5EF4-FFF2-40B4-BE49-F238E27FC236}">
                  <a16:creationId xmlns:a16="http://schemas.microsoft.com/office/drawing/2014/main" id="{69F53136-2B49-4641-8000-F2C30F6239F8}"/>
                </a:ext>
              </a:extLst>
            </p:cNvPr>
            <p:cNvSpPr>
              <a:spLocks/>
            </p:cNvSpPr>
            <p:nvPr/>
          </p:nvSpPr>
          <p:spPr bwMode="auto">
            <a:xfrm>
              <a:off x="1800" y="3472"/>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5" name="Freeform 1843">
              <a:extLst>
                <a:ext uri="{FF2B5EF4-FFF2-40B4-BE49-F238E27FC236}">
                  <a16:creationId xmlns:a16="http://schemas.microsoft.com/office/drawing/2014/main" id="{5F9AE1C4-9077-3A40-940F-EC175A45188D}"/>
                </a:ext>
              </a:extLst>
            </p:cNvPr>
            <p:cNvSpPr>
              <a:spLocks/>
            </p:cNvSpPr>
            <p:nvPr/>
          </p:nvSpPr>
          <p:spPr bwMode="auto">
            <a:xfrm>
              <a:off x="1802" y="3473"/>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6" name="Freeform 1844">
              <a:extLst>
                <a:ext uri="{FF2B5EF4-FFF2-40B4-BE49-F238E27FC236}">
                  <a16:creationId xmlns:a16="http://schemas.microsoft.com/office/drawing/2014/main" id="{C6174F7D-8E99-5341-AE7E-F2D2E74F89E4}"/>
                </a:ext>
              </a:extLst>
            </p:cNvPr>
            <p:cNvSpPr>
              <a:spLocks/>
            </p:cNvSpPr>
            <p:nvPr/>
          </p:nvSpPr>
          <p:spPr bwMode="auto">
            <a:xfrm>
              <a:off x="1804" y="3474"/>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7" name="Freeform 1845">
              <a:extLst>
                <a:ext uri="{FF2B5EF4-FFF2-40B4-BE49-F238E27FC236}">
                  <a16:creationId xmlns:a16="http://schemas.microsoft.com/office/drawing/2014/main" id="{ED1881A0-DCA0-4F4F-947E-23427B4FD6C1}"/>
                </a:ext>
              </a:extLst>
            </p:cNvPr>
            <p:cNvSpPr>
              <a:spLocks/>
            </p:cNvSpPr>
            <p:nvPr/>
          </p:nvSpPr>
          <p:spPr bwMode="auto">
            <a:xfrm>
              <a:off x="1806" y="3475"/>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8" name="Freeform 1846">
              <a:extLst>
                <a:ext uri="{FF2B5EF4-FFF2-40B4-BE49-F238E27FC236}">
                  <a16:creationId xmlns:a16="http://schemas.microsoft.com/office/drawing/2014/main" id="{2ECF041B-8D36-0E4D-99F5-9E523BFBC9AB}"/>
                </a:ext>
              </a:extLst>
            </p:cNvPr>
            <p:cNvSpPr>
              <a:spLocks/>
            </p:cNvSpPr>
            <p:nvPr/>
          </p:nvSpPr>
          <p:spPr bwMode="auto">
            <a:xfrm>
              <a:off x="1808" y="3476"/>
              <a:ext cx="91" cy="157"/>
            </a:xfrm>
            <a:custGeom>
              <a:avLst/>
              <a:gdLst>
                <a:gd name="T0" fmla="*/ 0 w 275"/>
                <a:gd name="T1" fmla="*/ 156 h 473"/>
                <a:gd name="T2" fmla="*/ 90 w 275"/>
                <a:gd name="T3" fmla="*/ 0 h 473"/>
                <a:gd name="T4" fmla="*/ 91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89" name="Freeform 1847">
              <a:extLst>
                <a:ext uri="{FF2B5EF4-FFF2-40B4-BE49-F238E27FC236}">
                  <a16:creationId xmlns:a16="http://schemas.microsoft.com/office/drawing/2014/main" id="{FE38C9AC-0DD4-6641-9060-EA0A5079624D}"/>
                </a:ext>
              </a:extLst>
            </p:cNvPr>
            <p:cNvSpPr>
              <a:spLocks/>
            </p:cNvSpPr>
            <p:nvPr/>
          </p:nvSpPr>
          <p:spPr bwMode="auto">
            <a:xfrm>
              <a:off x="1809" y="347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0" name="Freeform 1848">
              <a:extLst>
                <a:ext uri="{FF2B5EF4-FFF2-40B4-BE49-F238E27FC236}">
                  <a16:creationId xmlns:a16="http://schemas.microsoft.com/office/drawing/2014/main" id="{DADEEDCA-6879-8741-96E7-E1022E4C37BA}"/>
                </a:ext>
              </a:extLst>
            </p:cNvPr>
            <p:cNvSpPr>
              <a:spLocks/>
            </p:cNvSpPr>
            <p:nvPr/>
          </p:nvSpPr>
          <p:spPr bwMode="auto">
            <a:xfrm>
              <a:off x="1811" y="34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1" name="Freeform 1849">
              <a:extLst>
                <a:ext uri="{FF2B5EF4-FFF2-40B4-BE49-F238E27FC236}">
                  <a16:creationId xmlns:a16="http://schemas.microsoft.com/office/drawing/2014/main" id="{D93074F4-5A15-9A49-B219-20846E58263E}"/>
                </a:ext>
              </a:extLst>
            </p:cNvPr>
            <p:cNvSpPr>
              <a:spLocks/>
            </p:cNvSpPr>
            <p:nvPr/>
          </p:nvSpPr>
          <p:spPr bwMode="auto">
            <a:xfrm>
              <a:off x="1813" y="347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2" name="Freeform 1850">
              <a:extLst>
                <a:ext uri="{FF2B5EF4-FFF2-40B4-BE49-F238E27FC236}">
                  <a16:creationId xmlns:a16="http://schemas.microsoft.com/office/drawing/2014/main" id="{F4AA5E28-C436-E343-AF94-77DE4A5CA1FA}"/>
                </a:ext>
              </a:extLst>
            </p:cNvPr>
            <p:cNvSpPr>
              <a:spLocks/>
            </p:cNvSpPr>
            <p:nvPr/>
          </p:nvSpPr>
          <p:spPr bwMode="auto">
            <a:xfrm>
              <a:off x="1814" y="3479"/>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4" y="474"/>
                  </a:lnTo>
                  <a:lnTo>
                    <a:pt x="0" y="471"/>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3" name="Freeform 1851">
              <a:extLst>
                <a:ext uri="{FF2B5EF4-FFF2-40B4-BE49-F238E27FC236}">
                  <a16:creationId xmlns:a16="http://schemas.microsoft.com/office/drawing/2014/main" id="{C4EC98DF-80AD-7B47-BE91-B709B5A6F6C4}"/>
                </a:ext>
              </a:extLst>
            </p:cNvPr>
            <p:cNvSpPr>
              <a:spLocks/>
            </p:cNvSpPr>
            <p:nvPr/>
          </p:nvSpPr>
          <p:spPr bwMode="auto">
            <a:xfrm>
              <a:off x="1816" y="3481"/>
              <a:ext cx="92" cy="157"/>
            </a:xfrm>
            <a:custGeom>
              <a:avLst/>
              <a:gdLst>
                <a:gd name="T0" fmla="*/ 0 w 277"/>
                <a:gd name="T1" fmla="*/ 156 h 472"/>
                <a:gd name="T2" fmla="*/ 91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4" name="Freeform 1852">
              <a:extLst>
                <a:ext uri="{FF2B5EF4-FFF2-40B4-BE49-F238E27FC236}">
                  <a16:creationId xmlns:a16="http://schemas.microsoft.com/office/drawing/2014/main" id="{89C7BF48-D9C2-5B48-8AF5-A2D9BDF0ECF2}"/>
                </a:ext>
              </a:extLst>
            </p:cNvPr>
            <p:cNvSpPr>
              <a:spLocks/>
            </p:cNvSpPr>
            <p:nvPr/>
          </p:nvSpPr>
          <p:spPr bwMode="auto">
            <a:xfrm>
              <a:off x="1818" y="348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5" name="Freeform 1853">
              <a:extLst>
                <a:ext uri="{FF2B5EF4-FFF2-40B4-BE49-F238E27FC236}">
                  <a16:creationId xmlns:a16="http://schemas.microsoft.com/office/drawing/2014/main" id="{A7E1A679-9C50-A940-BD07-8B54468B73DA}"/>
                </a:ext>
              </a:extLst>
            </p:cNvPr>
            <p:cNvSpPr>
              <a:spLocks/>
            </p:cNvSpPr>
            <p:nvPr/>
          </p:nvSpPr>
          <p:spPr bwMode="auto">
            <a:xfrm>
              <a:off x="1819" y="3483"/>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6" name="Freeform 1854">
              <a:extLst>
                <a:ext uri="{FF2B5EF4-FFF2-40B4-BE49-F238E27FC236}">
                  <a16:creationId xmlns:a16="http://schemas.microsoft.com/office/drawing/2014/main" id="{4BF9B6FA-4D1F-5343-B9D3-1794333DE203}"/>
                </a:ext>
              </a:extLst>
            </p:cNvPr>
            <p:cNvSpPr>
              <a:spLocks/>
            </p:cNvSpPr>
            <p:nvPr/>
          </p:nvSpPr>
          <p:spPr bwMode="auto">
            <a:xfrm>
              <a:off x="1821" y="34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7" name="Freeform 1855">
              <a:extLst>
                <a:ext uri="{FF2B5EF4-FFF2-40B4-BE49-F238E27FC236}">
                  <a16:creationId xmlns:a16="http://schemas.microsoft.com/office/drawing/2014/main" id="{7C010757-82BD-A549-A524-813C66A27ECE}"/>
                </a:ext>
              </a:extLst>
            </p:cNvPr>
            <p:cNvSpPr>
              <a:spLocks/>
            </p:cNvSpPr>
            <p:nvPr/>
          </p:nvSpPr>
          <p:spPr bwMode="auto">
            <a:xfrm>
              <a:off x="1823" y="3485"/>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8" name="Freeform 1856">
              <a:extLst>
                <a:ext uri="{FF2B5EF4-FFF2-40B4-BE49-F238E27FC236}">
                  <a16:creationId xmlns:a16="http://schemas.microsoft.com/office/drawing/2014/main" id="{55E04ADC-9678-A74F-A7ED-43DBF3C76E43}"/>
                </a:ext>
              </a:extLst>
            </p:cNvPr>
            <p:cNvSpPr>
              <a:spLocks/>
            </p:cNvSpPr>
            <p:nvPr/>
          </p:nvSpPr>
          <p:spPr bwMode="auto">
            <a:xfrm>
              <a:off x="1824" y="3485"/>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5"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99" name="Freeform 1857">
              <a:extLst>
                <a:ext uri="{FF2B5EF4-FFF2-40B4-BE49-F238E27FC236}">
                  <a16:creationId xmlns:a16="http://schemas.microsoft.com/office/drawing/2014/main" id="{2E06CEC3-F11B-6F4A-906C-8FC09779F253}"/>
                </a:ext>
              </a:extLst>
            </p:cNvPr>
            <p:cNvSpPr>
              <a:spLocks/>
            </p:cNvSpPr>
            <p:nvPr/>
          </p:nvSpPr>
          <p:spPr bwMode="auto">
            <a:xfrm>
              <a:off x="1826" y="348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0" name="Freeform 1858">
              <a:extLst>
                <a:ext uri="{FF2B5EF4-FFF2-40B4-BE49-F238E27FC236}">
                  <a16:creationId xmlns:a16="http://schemas.microsoft.com/office/drawing/2014/main" id="{40C0D299-B630-2A44-8BC2-BB75F7DEC674}"/>
                </a:ext>
              </a:extLst>
            </p:cNvPr>
            <p:cNvSpPr>
              <a:spLocks/>
            </p:cNvSpPr>
            <p:nvPr/>
          </p:nvSpPr>
          <p:spPr bwMode="auto">
            <a:xfrm>
              <a:off x="1828" y="348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1" name="Freeform 1859">
              <a:extLst>
                <a:ext uri="{FF2B5EF4-FFF2-40B4-BE49-F238E27FC236}">
                  <a16:creationId xmlns:a16="http://schemas.microsoft.com/office/drawing/2014/main" id="{1C3D9850-3440-4F46-9E3A-3D772267A806}"/>
                </a:ext>
              </a:extLst>
            </p:cNvPr>
            <p:cNvSpPr>
              <a:spLocks/>
            </p:cNvSpPr>
            <p:nvPr/>
          </p:nvSpPr>
          <p:spPr bwMode="auto">
            <a:xfrm>
              <a:off x="1830" y="348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6" y="474"/>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2" name="Freeform 1860">
              <a:extLst>
                <a:ext uri="{FF2B5EF4-FFF2-40B4-BE49-F238E27FC236}">
                  <a16:creationId xmlns:a16="http://schemas.microsoft.com/office/drawing/2014/main" id="{FFDE3FB8-B691-9F43-A422-CA72D258705E}"/>
                </a:ext>
              </a:extLst>
            </p:cNvPr>
            <p:cNvSpPr>
              <a:spLocks/>
            </p:cNvSpPr>
            <p:nvPr/>
          </p:nvSpPr>
          <p:spPr bwMode="auto">
            <a:xfrm>
              <a:off x="1832" y="3489"/>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3" name="Freeform 1861">
              <a:extLst>
                <a:ext uri="{FF2B5EF4-FFF2-40B4-BE49-F238E27FC236}">
                  <a16:creationId xmlns:a16="http://schemas.microsoft.com/office/drawing/2014/main" id="{1CDA9EAB-8EED-944E-A6D0-6CE211AD2BE6}"/>
                </a:ext>
              </a:extLst>
            </p:cNvPr>
            <p:cNvSpPr>
              <a:spLocks/>
            </p:cNvSpPr>
            <p:nvPr/>
          </p:nvSpPr>
          <p:spPr bwMode="auto">
            <a:xfrm>
              <a:off x="1833" y="349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4" name="Freeform 1862">
              <a:extLst>
                <a:ext uri="{FF2B5EF4-FFF2-40B4-BE49-F238E27FC236}">
                  <a16:creationId xmlns:a16="http://schemas.microsoft.com/office/drawing/2014/main" id="{B4D07868-F697-8245-B4B4-3DB23F86FE4C}"/>
                </a:ext>
              </a:extLst>
            </p:cNvPr>
            <p:cNvSpPr>
              <a:spLocks/>
            </p:cNvSpPr>
            <p:nvPr/>
          </p:nvSpPr>
          <p:spPr bwMode="auto">
            <a:xfrm>
              <a:off x="1835" y="349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5" name="Freeform 1863">
              <a:extLst>
                <a:ext uri="{FF2B5EF4-FFF2-40B4-BE49-F238E27FC236}">
                  <a16:creationId xmlns:a16="http://schemas.microsoft.com/office/drawing/2014/main" id="{064B0CE5-EBA2-584F-8059-0874F75E9B6B}"/>
                </a:ext>
              </a:extLst>
            </p:cNvPr>
            <p:cNvSpPr>
              <a:spLocks/>
            </p:cNvSpPr>
            <p:nvPr/>
          </p:nvSpPr>
          <p:spPr bwMode="auto">
            <a:xfrm>
              <a:off x="1837" y="3492"/>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6" name="Freeform 1864">
              <a:extLst>
                <a:ext uri="{FF2B5EF4-FFF2-40B4-BE49-F238E27FC236}">
                  <a16:creationId xmlns:a16="http://schemas.microsoft.com/office/drawing/2014/main" id="{6DAA7B19-6701-E84A-B90E-80C19776D168}"/>
                </a:ext>
              </a:extLst>
            </p:cNvPr>
            <p:cNvSpPr>
              <a:spLocks/>
            </p:cNvSpPr>
            <p:nvPr/>
          </p:nvSpPr>
          <p:spPr bwMode="auto">
            <a:xfrm>
              <a:off x="1838" y="3493"/>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7" name="Freeform 1865">
              <a:extLst>
                <a:ext uri="{FF2B5EF4-FFF2-40B4-BE49-F238E27FC236}">
                  <a16:creationId xmlns:a16="http://schemas.microsoft.com/office/drawing/2014/main" id="{524EF15F-80F2-4746-9276-5FD7CDAB88A6}"/>
                </a:ext>
              </a:extLst>
            </p:cNvPr>
            <p:cNvSpPr>
              <a:spLocks/>
            </p:cNvSpPr>
            <p:nvPr/>
          </p:nvSpPr>
          <p:spPr bwMode="auto">
            <a:xfrm>
              <a:off x="1840" y="3494"/>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6" y="474"/>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8" name="Freeform 1866">
              <a:extLst>
                <a:ext uri="{FF2B5EF4-FFF2-40B4-BE49-F238E27FC236}">
                  <a16:creationId xmlns:a16="http://schemas.microsoft.com/office/drawing/2014/main" id="{6158BF4D-F229-3E45-B5C0-DCA4D15D9925}"/>
                </a:ext>
              </a:extLst>
            </p:cNvPr>
            <p:cNvSpPr>
              <a:spLocks/>
            </p:cNvSpPr>
            <p:nvPr/>
          </p:nvSpPr>
          <p:spPr bwMode="auto">
            <a:xfrm>
              <a:off x="1842" y="349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09" name="Freeform 1867">
              <a:extLst>
                <a:ext uri="{FF2B5EF4-FFF2-40B4-BE49-F238E27FC236}">
                  <a16:creationId xmlns:a16="http://schemas.microsoft.com/office/drawing/2014/main" id="{933A15F5-6497-2246-AB9E-BEE12AA9C532}"/>
                </a:ext>
              </a:extLst>
            </p:cNvPr>
            <p:cNvSpPr>
              <a:spLocks/>
            </p:cNvSpPr>
            <p:nvPr/>
          </p:nvSpPr>
          <p:spPr bwMode="auto">
            <a:xfrm>
              <a:off x="1843" y="3496"/>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0" name="Freeform 1868">
              <a:extLst>
                <a:ext uri="{FF2B5EF4-FFF2-40B4-BE49-F238E27FC236}">
                  <a16:creationId xmlns:a16="http://schemas.microsoft.com/office/drawing/2014/main" id="{9630857B-D82F-6F4B-84D3-03F68FE0C695}"/>
                </a:ext>
              </a:extLst>
            </p:cNvPr>
            <p:cNvSpPr>
              <a:spLocks/>
            </p:cNvSpPr>
            <p:nvPr/>
          </p:nvSpPr>
          <p:spPr bwMode="auto">
            <a:xfrm>
              <a:off x="1845" y="3498"/>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1" name="Freeform 1869">
              <a:extLst>
                <a:ext uri="{FF2B5EF4-FFF2-40B4-BE49-F238E27FC236}">
                  <a16:creationId xmlns:a16="http://schemas.microsoft.com/office/drawing/2014/main" id="{27277A7F-A30A-A744-8A40-1BB14F7F1BB9}"/>
                </a:ext>
              </a:extLst>
            </p:cNvPr>
            <p:cNvSpPr>
              <a:spLocks/>
            </p:cNvSpPr>
            <p:nvPr/>
          </p:nvSpPr>
          <p:spPr bwMode="auto">
            <a:xfrm>
              <a:off x="1847" y="3498"/>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2" name="Freeform 1870">
              <a:extLst>
                <a:ext uri="{FF2B5EF4-FFF2-40B4-BE49-F238E27FC236}">
                  <a16:creationId xmlns:a16="http://schemas.microsoft.com/office/drawing/2014/main" id="{9657B912-4055-DE44-ABC9-2E89321C76FA}"/>
                </a:ext>
              </a:extLst>
            </p:cNvPr>
            <p:cNvSpPr>
              <a:spLocks/>
            </p:cNvSpPr>
            <p:nvPr/>
          </p:nvSpPr>
          <p:spPr bwMode="auto">
            <a:xfrm>
              <a:off x="1848" y="3499"/>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3" name="Freeform 1871">
              <a:extLst>
                <a:ext uri="{FF2B5EF4-FFF2-40B4-BE49-F238E27FC236}">
                  <a16:creationId xmlns:a16="http://schemas.microsoft.com/office/drawing/2014/main" id="{31AB0A25-ED60-3A46-B461-837A6C49193D}"/>
                </a:ext>
              </a:extLst>
            </p:cNvPr>
            <p:cNvSpPr>
              <a:spLocks/>
            </p:cNvSpPr>
            <p:nvPr/>
          </p:nvSpPr>
          <p:spPr bwMode="auto">
            <a:xfrm>
              <a:off x="1850" y="350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4" name="Freeform 1872">
              <a:extLst>
                <a:ext uri="{FF2B5EF4-FFF2-40B4-BE49-F238E27FC236}">
                  <a16:creationId xmlns:a16="http://schemas.microsoft.com/office/drawing/2014/main" id="{DAD3E8BC-84D6-364D-943D-FCA427B5BAD7}"/>
                </a:ext>
              </a:extLst>
            </p:cNvPr>
            <p:cNvSpPr>
              <a:spLocks/>
            </p:cNvSpPr>
            <p:nvPr/>
          </p:nvSpPr>
          <p:spPr bwMode="auto">
            <a:xfrm>
              <a:off x="1852" y="350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5" name="Freeform 1873">
              <a:extLst>
                <a:ext uri="{FF2B5EF4-FFF2-40B4-BE49-F238E27FC236}">
                  <a16:creationId xmlns:a16="http://schemas.microsoft.com/office/drawing/2014/main" id="{E3489FA8-3E9F-5045-924F-9DB3514F8610}"/>
                </a:ext>
              </a:extLst>
            </p:cNvPr>
            <p:cNvSpPr>
              <a:spLocks/>
            </p:cNvSpPr>
            <p:nvPr/>
          </p:nvSpPr>
          <p:spPr bwMode="auto">
            <a:xfrm>
              <a:off x="1854" y="3502"/>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4"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6" name="Freeform 1874">
              <a:extLst>
                <a:ext uri="{FF2B5EF4-FFF2-40B4-BE49-F238E27FC236}">
                  <a16:creationId xmlns:a16="http://schemas.microsoft.com/office/drawing/2014/main" id="{3E0E6AC4-5017-EF44-82EE-30C79CD73078}"/>
                </a:ext>
              </a:extLst>
            </p:cNvPr>
            <p:cNvSpPr>
              <a:spLocks/>
            </p:cNvSpPr>
            <p:nvPr/>
          </p:nvSpPr>
          <p:spPr bwMode="auto">
            <a:xfrm>
              <a:off x="1855" y="3503"/>
              <a:ext cx="93" cy="158"/>
            </a:xfrm>
            <a:custGeom>
              <a:avLst/>
              <a:gdLst>
                <a:gd name="T0" fmla="*/ 0 w 278"/>
                <a:gd name="T1" fmla="*/ 157 h 473"/>
                <a:gd name="T2" fmla="*/ 91 w 278"/>
                <a:gd name="T3" fmla="*/ 0 h 473"/>
                <a:gd name="T4" fmla="*/ 93 w 278"/>
                <a:gd name="T5" fmla="*/ 1 h 473"/>
                <a:gd name="T6" fmla="*/ 2 w 278"/>
                <a:gd name="T7" fmla="*/ 158 h 473"/>
                <a:gd name="T8" fmla="*/ 0 w 278"/>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3">
                  <a:moveTo>
                    <a:pt x="0" y="470"/>
                  </a:moveTo>
                  <a:lnTo>
                    <a:pt x="273" y="0"/>
                  </a:lnTo>
                  <a:lnTo>
                    <a:pt x="278" y="3"/>
                  </a:lnTo>
                  <a:lnTo>
                    <a:pt x="6" y="473"/>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7" name="Freeform 1875">
              <a:extLst>
                <a:ext uri="{FF2B5EF4-FFF2-40B4-BE49-F238E27FC236}">
                  <a16:creationId xmlns:a16="http://schemas.microsoft.com/office/drawing/2014/main" id="{32B10F8B-F8EE-774B-83CC-00B6557FAA65}"/>
                </a:ext>
              </a:extLst>
            </p:cNvPr>
            <p:cNvSpPr>
              <a:spLocks/>
            </p:cNvSpPr>
            <p:nvPr/>
          </p:nvSpPr>
          <p:spPr bwMode="auto">
            <a:xfrm>
              <a:off x="1857" y="350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8" name="Freeform 1876">
              <a:extLst>
                <a:ext uri="{FF2B5EF4-FFF2-40B4-BE49-F238E27FC236}">
                  <a16:creationId xmlns:a16="http://schemas.microsoft.com/office/drawing/2014/main" id="{D8B5453C-7106-244F-9C99-569F2AE0240F}"/>
                </a:ext>
              </a:extLst>
            </p:cNvPr>
            <p:cNvSpPr>
              <a:spLocks/>
            </p:cNvSpPr>
            <p:nvPr/>
          </p:nvSpPr>
          <p:spPr bwMode="auto">
            <a:xfrm>
              <a:off x="1859" y="350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19" name="Freeform 1877">
              <a:extLst>
                <a:ext uri="{FF2B5EF4-FFF2-40B4-BE49-F238E27FC236}">
                  <a16:creationId xmlns:a16="http://schemas.microsoft.com/office/drawing/2014/main" id="{F8583E40-D81C-5B4E-8A87-6565059958A8}"/>
                </a:ext>
              </a:extLst>
            </p:cNvPr>
            <p:cNvSpPr>
              <a:spLocks/>
            </p:cNvSpPr>
            <p:nvPr/>
          </p:nvSpPr>
          <p:spPr bwMode="auto">
            <a:xfrm>
              <a:off x="1861" y="350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0" name="Freeform 1878">
              <a:extLst>
                <a:ext uri="{FF2B5EF4-FFF2-40B4-BE49-F238E27FC236}">
                  <a16:creationId xmlns:a16="http://schemas.microsoft.com/office/drawing/2014/main" id="{86773009-A7F9-D449-B02F-68BF57B63D83}"/>
                </a:ext>
              </a:extLst>
            </p:cNvPr>
            <p:cNvSpPr>
              <a:spLocks/>
            </p:cNvSpPr>
            <p:nvPr/>
          </p:nvSpPr>
          <p:spPr bwMode="auto">
            <a:xfrm>
              <a:off x="1862" y="3507"/>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1" name="Freeform 1879">
              <a:extLst>
                <a:ext uri="{FF2B5EF4-FFF2-40B4-BE49-F238E27FC236}">
                  <a16:creationId xmlns:a16="http://schemas.microsoft.com/office/drawing/2014/main" id="{DBDADA2C-1D87-F14D-87C8-124F4CC98A7E}"/>
                </a:ext>
              </a:extLst>
            </p:cNvPr>
            <p:cNvSpPr>
              <a:spLocks/>
            </p:cNvSpPr>
            <p:nvPr/>
          </p:nvSpPr>
          <p:spPr bwMode="auto">
            <a:xfrm>
              <a:off x="1864" y="350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2" name="Freeform 1880">
              <a:extLst>
                <a:ext uri="{FF2B5EF4-FFF2-40B4-BE49-F238E27FC236}">
                  <a16:creationId xmlns:a16="http://schemas.microsoft.com/office/drawing/2014/main" id="{8BEB0FD0-597E-4A49-B0E4-2DD21ADBC54A}"/>
                </a:ext>
              </a:extLst>
            </p:cNvPr>
            <p:cNvSpPr>
              <a:spLocks/>
            </p:cNvSpPr>
            <p:nvPr/>
          </p:nvSpPr>
          <p:spPr bwMode="auto">
            <a:xfrm>
              <a:off x="1866" y="350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3" name="Freeform 1881">
              <a:extLst>
                <a:ext uri="{FF2B5EF4-FFF2-40B4-BE49-F238E27FC236}">
                  <a16:creationId xmlns:a16="http://schemas.microsoft.com/office/drawing/2014/main" id="{C92EB19A-ABD7-1C45-8880-8F0017AFB2DD}"/>
                </a:ext>
              </a:extLst>
            </p:cNvPr>
            <p:cNvSpPr>
              <a:spLocks/>
            </p:cNvSpPr>
            <p:nvPr/>
          </p:nvSpPr>
          <p:spPr bwMode="auto">
            <a:xfrm>
              <a:off x="1867" y="351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4" name="Freeform 1882">
              <a:extLst>
                <a:ext uri="{FF2B5EF4-FFF2-40B4-BE49-F238E27FC236}">
                  <a16:creationId xmlns:a16="http://schemas.microsoft.com/office/drawing/2014/main" id="{8883F07B-E671-914E-A210-69A1F46C0281}"/>
                </a:ext>
              </a:extLst>
            </p:cNvPr>
            <p:cNvSpPr>
              <a:spLocks/>
            </p:cNvSpPr>
            <p:nvPr/>
          </p:nvSpPr>
          <p:spPr bwMode="auto">
            <a:xfrm>
              <a:off x="1869" y="3511"/>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5" name="Freeform 1883">
              <a:extLst>
                <a:ext uri="{FF2B5EF4-FFF2-40B4-BE49-F238E27FC236}">
                  <a16:creationId xmlns:a16="http://schemas.microsoft.com/office/drawing/2014/main" id="{5977E757-02B7-D94A-A420-384EAE009C78}"/>
                </a:ext>
              </a:extLst>
            </p:cNvPr>
            <p:cNvSpPr>
              <a:spLocks/>
            </p:cNvSpPr>
            <p:nvPr/>
          </p:nvSpPr>
          <p:spPr bwMode="auto">
            <a:xfrm>
              <a:off x="1871" y="35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6" name="Freeform 1884">
              <a:extLst>
                <a:ext uri="{FF2B5EF4-FFF2-40B4-BE49-F238E27FC236}">
                  <a16:creationId xmlns:a16="http://schemas.microsoft.com/office/drawing/2014/main" id="{9DABC8BA-AE99-9440-A0EB-909C14179132}"/>
                </a:ext>
              </a:extLst>
            </p:cNvPr>
            <p:cNvSpPr>
              <a:spLocks/>
            </p:cNvSpPr>
            <p:nvPr/>
          </p:nvSpPr>
          <p:spPr bwMode="auto">
            <a:xfrm>
              <a:off x="1872" y="3513"/>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7" name="Freeform 1885">
              <a:extLst>
                <a:ext uri="{FF2B5EF4-FFF2-40B4-BE49-F238E27FC236}">
                  <a16:creationId xmlns:a16="http://schemas.microsoft.com/office/drawing/2014/main" id="{9A93323C-F465-9547-8BEE-BE7D065066C0}"/>
                </a:ext>
              </a:extLst>
            </p:cNvPr>
            <p:cNvSpPr>
              <a:spLocks/>
            </p:cNvSpPr>
            <p:nvPr/>
          </p:nvSpPr>
          <p:spPr bwMode="auto">
            <a:xfrm>
              <a:off x="1874" y="351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8" name="Freeform 1886">
              <a:extLst>
                <a:ext uri="{FF2B5EF4-FFF2-40B4-BE49-F238E27FC236}">
                  <a16:creationId xmlns:a16="http://schemas.microsoft.com/office/drawing/2014/main" id="{6632D5ED-FAF5-624E-906F-24070EF3D530}"/>
                </a:ext>
              </a:extLst>
            </p:cNvPr>
            <p:cNvSpPr>
              <a:spLocks/>
            </p:cNvSpPr>
            <p:nvPr/>
          </p:nvSpPr>
          <p:spPr bwMode="auto">
            <a:xfrm>
              <a:off x="1876" y="3515"/>
              <a:ext cx="92" cy="158"/>
            </a:xfrm>
            <a:custGeom>
              <a:avLst/>
              <a:gdLst>
                <a:gd name="T0" fmla="*/ 0 w 277"/>
                <a:gd name="T1" fmla="*/ 157 h 472"/>
                <a:gd name="T2" fmla="*/ 90 w 277"/>
                <a:gd name="T3" fmla="*/ 0 h 472"/>
                <a:gd name="T4" fmla="*/ 92 w 277"/>
                <a:gd name="T5" fmla="*/ 1 h 472"/>
                <a:gd name="T6" fmla="*/ 1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29" name="Freeform 1887">
              <a:extLst>
                <a:ext uri="{FF2B5EF4-FFF2-40B4-BE49-F238E27FC236}">
                  <a16:creationId xmlns:a16="http://schemas.microsoft.com/office/drawing/2014/main" id="{13E62854-C3C3-C54C-82BF-3A5F69577ED1}"/>
                </a:ext>
              </a:extLst>
            </p:cNvPr>
            <p:cNvSpPr>
              <a:spLocks/>
            </p:cNvSpPr>
            <p:nvPr/>
          </p:nvSpPr>
          <p:spPr bwMode="auto">
            <a:xfrm>
              <a:off x="1877" y="351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0" name="Freeform 1888">
              <a:extLst>
                <a:ext uri="{FF2B5EF4-FFF2-40B4-BE49-F238E27FC236}">
                  <a16:creationId xmlns:a16="http://schemas.microsoft.com/office/drawing/2014/main" id="{8121BA86-D852-BE41-A5CD-49FDA94C6134}"/>
                </a:ext>
              </a:extLst>
            </p:cNvPr>
            <p:cNvSpPr>
              <a:spLocks/>
            </p:cNvSpPr>
            <p:nvPr/>
          </p:nvSpPr>
          <p:spPr bwMode="auto">
            <a:xfrm>
              <a:off x="1879" y="3517"/>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1" name="Freeform 1889">
              <a:extLst>
                <a:ext uri="{FF2B5EF4-FFF2-40B4-BE49-F238E27FC236}">
                  <a16:creationId xmlns:a16="http://schemas.microsoft.com/office/drawing/2014/main" id="{331A3A58-8CFD-C244-8F37-B23AC5E648F0}"/>
                </a:ext>
              </a:extLst>
            </p:cNvPr>
            <p:cNvSpPr>
              <a:spLocks/>
            </p:cNvSpPr>
            <p:nvPr/>
          </p:nvSpPr>
          <p:spPr bwMode="auto">
            <a:xfrm>
              <a:off x="1881" y="351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2" name="Freeform 1890">
              <a:extLst>
                <a:ext uri="{FF2B5EF4-FFF2-40B4-BE49-F238E27FC236}">
                  <a16:creationId xmlns:a16="http://schemas.microsoft.com/office/drawing/2014/main" id="{4F54CD21-50AD-314F-935B-325312C37A88}"/>
                </a:ext>
              </a:extLst>
            </p:cNvPr>
            <p:cNvSpPr>
              <a:spLocks/>
            </p:cNvSpPr>
            <p:nvPr/>
          </p:nvSpPr>
          <p:spPr bwMode="auto">
            <a:xfrm>
              <a:off x="1883" y="351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3" name="Freeform 1891">
              <a:extLst>
                <a:ext uri="{FF2B5EF4-FFF2-40B4-BE49-F238E27FC236}">
                  <a16:creationId xmlns:a16="http://schemas.microsoft.com/office/drawing/2014/main" id="{D545E964-83AE-BB4B-ABD2-2ACCF1E6EC45}"/>
                </a:ext>
              </a:extLst>
            </p:cNvPr>
            <p:cNvSpPr>
              <a:spLocks/>
            </p:cNvSpPr>
            <p:nvPr/>
          </p:nvSpPr>
          <p:spPr bwMode="auto">
            <a:xfrm>
              <a:off x="1885" y="352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4" name="Freeform 1892">
              <a:extLst>
                <a:ext uri="{FF2B5EF4-FFF2-40B4-BE49-F238E27FC236}">
                  <a16:creationId xmlns:a16="http://schemas.microsoft.com/office/drawing/2014/main" id="{E2FFC82C-C439-F345-B9FE-B5EEAEA5ABE9}"/>
                </a:ext>
              </a:extLst>
            </p:cNvPr>
            <p:cNvSpPr>
              <a:spLocks/>
            </p:cNvSpPr>
            <p:nvPr/>
          </p:nvSpPr>
          <p:spPr bwMode="auto">
            <a:xfrm>
              <a:off x="1886" y="3521"/>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5" y="474"/>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5" name="Freeform 1893">
              <a:extLst>
                <a:ext uri="{FF2B5EF4-FFF2-40B4-BE49-F238E27FC236}">
                  <a16:creationId xmlns:a16="http://schemas.microsoft.com/office/drawing/2014/main" id="{FF4A1B67-E275-C447-86B6-2E3D66703F34}"/>
                </a:ext>
              </a:extLst>
            </p:cNvPr>
            <p:cNvSpPr>
              <a:spLocks/>
            </p:cNvSpPr>
            <p:nvPr/>
          </p:nvSpPr>
          <p:spPr bwMode="auto">
            <a:xfrm>
              <a:off x="1888" y="352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6" name="Freeform 1894">
              <a:extLst>
                <a:ext uri="{FF2B5EF4-FFF2-40B4-BE49-F238E27FC236}">
                  <a16:creationId xmlns:a16="http://schemas.microsoft.com/office/drawing/2014/main" id="{89198EC6-5475-D34C-B92D-3D9B5D475770}"/>
                </a:ext>
              </a:extLst>
            </p:cNvPr>
            <p:cNvSpPr>
              <a:spLocks/>
            </p:cNvSpPr>
            <p:nvPr/>
          </p:nvSpPr>
          <p:spPr bwMode="auto">
            <a:xfrm>
              <a:off x="1890" y="35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7" name="Freeform 1895">
              <a:extLst>
                <a:ext uri="{FF2B5EF4-FFF2-40B4-BE49-F238E27FC236}">
                  <a16:creationId xmlns:a16="http://schemas.microsoft.com/office/drawing/2014/main" id="{F5679EB2-5980-F749-93DE-76EB5C997F3E}"/>
                </a:ext>
              </a:extLst>
            </p:cNvPr>
            <p:cNvSpPr>
              <a:spLocks/>
            </p:cNvSpPr>
            <p:nvPr/>
          </p:nvSpPr>
          <p:spPr bwMode="auto">
            <a:xfrm>
              <a:off x="1891" y="3524"/>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4" y="474"/>
                  </a:lnTo>
                  <a:lnTo>
                    <a:pt x="0" y="472"/>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8" name="Freeform 1896">
              <a:extLst>
                <a:ext uri="{FF2B5EF4-FFF2-40B4-BE49-F238E27FC236}">
                  <a16:creationId xmlns:a16="http://schemas.microsoft.com/office/drawing/2014/main" id="{02B2CB85-ACAC-F44F-A926-1C4A9D52968E}"/>
                </a:ext>
              </a:extLst>
            </p:cNvPr>
            <p:cNvSpPr>
              <a:spLocks/>
            </p:cNvSpPr>
            <p:nvPr/>
          </p:nvSpPr>
          <p:spPr bwMode="auto">
            <a:xfrm>
              <a:off x="1893" y="3525"/>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6" y="474"/>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39" name="Freeform 1897">
              <a:extLst>
                <a:ext uri="{FF2B5EF4-FFF2-40B4-BE49-F238E27FC236}">
                  <a16:creationId xmlns:a16="http://schemas.microsoft.com/office/drawing/2014/main" id="{839629FB-E52F-0A4E-B9B5-BC4B174B65F4}"/>
                </a:ext>
              </a:extLst>
            </p:cNvPr>
            <p:cNvSpPr>
              <a:spLocks/>
            </p:cNvSpPr>
            <p:nvPr/>
          </p:nvSpPr>
          <p:spPr bwMode="auto">
            <a:xfrm>
              <a:off x="1895" y="352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0" name="Freeform 1898">
              <a:extLst>
                <a:ext uri="{FF2B5EF4-FFF2-40B4-BE49-F238E27FC236}">
                  <a16:creationId xmlns:a16="http://schemas.microsoft.com/office/drawing/2014/main" id="{DA50D446-07B0-2746-8762-24FAB8E899B3}"/>
                </a:ext>
              </a:extLst>
            </p:cNvPr>
            <p:cNvSpPr>
              <a:spLocks/>
            </p:cNvSpPr>
            <p:nvPr/>
          </p:nvSpPr>
          <p:spPr bwMode="auto">
            <a:xfrm>
              <a:off x="1896" y="3527"/>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1" name="Freeform 1899">
              <a:extLst>
                <a:ext uri="{FF2B5EF4-FFF2-40B4-BE49-F238E27FC236}">
                  <a16:creationId xmlns:a16="http://schemas.microsoft.com/office/drawing/2014/main" id="{CE8D6CE6-53EF-E44B-BC96-F5572F65EE46}"/>
                </a:ext>
              </a:extLst>
            </p:cNvPr>
            <p:cNvSpPr>
              <a:spLocks/>
            </p:cNvSpPr>
            <p:nvPr/>
          </p:nvSpPr>
          <p:spPr bwMode="auto">
            <a:xfrm>
              <a:off x="1898" y="352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2" name="Freeform 1900">
              <a:extLst>
                <a:ext uri="{FF2B5EF4-FFF2-40B4-BE49-F238E27FC236}">
                  <a16:creationId xmlns:a16="http://schemas.microsoft.com/office/drawing/2014/main" id="{CB5E7E4D-8988-1C4C-8C3F-D4D5358EFCEB}"/>
                </a:ext>
              </a:extLst>
            </p:cNvPr>
            <p:cNvSpPr>
              <a:spLocks/>
            </p:cNvSpPr>
            <p:nvPr/>
          </p:nvSpPr>
          <p:spPr bwMode="auto">
            <a:xfrm>
              <a:off x="1900" y="3529"/>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3" name="Freeform 1901">
              <a:extLst>
                <a:ext uri="{FF2B5EF4-FFF2-40B4-BE49-F238E27FC236}">
                  <a16:creationId xmlns:a16="http://schemas.microsoft.com/office/drawing/2014/main" id="{FDC58812-DF05-6D4F-8532-C3C814D68AF9}"/>
                </a:ext>
              </a:extLst>
            </p:cNvPr>
            <p:cNvSpPr>
              <a:spLocks/>
            </p:cNvSpPr>
            <p:nvPr/>
          </p:nvSpPr>
          <p:spPr bwMode="auto">
            <a:xfrm>
              <a:off x="1901" y="3530"/>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4" name="Freeform 1902">
              <a:extLst>
                <a:ext uri="{FF2B5EF4-FFF2-40B4-BE49-F238E27FC236}">
                  <a16:creationId xmlns:a16="http://schemas.microsoft.com/office/drawing/2014/main" id="{EEBDD9A1-E610-6D43-8B27-137B9ABB4D93}"/>
                </a:ext>
              </a:extLst>
            </p:cNvPr>
            <p:cNvSpPr>
              <a:spLocks/>
            </p:cNvSpPr>
            <p:nvPr/>
          </p:nvSpPr>
          <p:spPr bwMode="auto">
            <a:xfrm>
              <a:off x="1903" y="353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5" name="Freeform 1903">
              <a:extLst>
                <a:ext uri="{FF2B5EF4-FFF2-40B4-BE49-F238E27FC236}">
                  <a16:creationId xmlns:a16="http://schemas.microsoft.com/office/drawing/2014/main" id="{9672ACB4-FBAB-E840-8008-5320A477E4A0}"/>
                </a:ext>
              </a:extLst>
            </p:cNvPr>
            <p:cNvSpPr>
              <a:spLocks/>
            </p:cNvSpPr>
            <p:nvPr/>
          </p:nvSpPr>
          <p:spPr bwMode="auto">
            <a:xfrm>
              <a:off x="1905" y="353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6" name="Freeform 1904">
              <a:extLst>
                <a:ext uri="{FF2B5EF4-FFF2-40B4-BE49-F238E27FC236}">
                  <a16:creationId xmlns:a16="http://schemas.microsoft.com/office/drawing/2014/main" id="{B1CBF699-EAC6-F547-B169-978BCD1B4E28}"/>
                </a:ext>
              </a:extLst>
            </p:cNvPr>
            <p:cNvSpPr>
              <a:spLocks/>
            </p:cNvSpPr>
            <p:nvPr/>
          </p:nvSpPr>
          <p:spPr bwMode="auto">
            <a:xfrm>
              <a:off x="1907" y="353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7" name="Freeform 1905">
              <a:extLst>
                <a:ext uri="{FF2B5EF4-FFF2-40B4-BE49-F238E27FC236}">
                  <a16:creationId xmlns:a16="http://schemas.microsoft.com/office/drawing/2014/main" id="{BEA3883A-0E18-5342-A40C-4CD55F323A30}"/>
                </a:ext>
              </a:extLst>
            </p:cNvPr>
            <p:cNvSpPr>
              <a:spLocks/>
            </p:cNvSpPr>
            <p:nvPr/>
          </p:nvSpPr>
          <p:spPr bwMode="auto">
            <a:xfrm>
              <a:off x="1909" y="3534"/>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8" name="Freeform 1906">
              <a:extLst>
                <a:ext uri="{FF2B5EF4-FFF2-40B4-BE49-F238E27FC236}">
                  <a16:creationId xmlns:a16="http://schemas.microsoft.com/office/drawing/2014/main" id="{459A0749-9CCF-4341-A737-23A5AA2B8163}"/>
                </a:ext>
              </a:extLst>
            </p:cNvPr>
            <p:cNvSpPr>
              <a:spLocks/>
            </p:cNvSpPr>
            <p:nvPr/>
          </p:nvSpPr>
          <p:spPr bwMode="auto">
            <a:xfrm>
              <a:off x="1910" y="353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49" name="Freeform 1907">
              <a:extLst>
                <a:ext uri="{FF2B5EF4-FFF2-40B4-BE49-F238E27FC236}">
                  <a16:creationId xmlns:a16="http://schemas.microsoft.com/office/drawing/2014/main" id="{6B9E2016-210F-CA42-9D9C-5B47B4E34649}"/>
                </a:ext>
              </a:extLst>
            </p:cNvPr>
            <p:cNvSpPr>
              <a:spLocks/>
            </p:cNvSpPr>
            <p:nvPr/>
          </p:nvSpPr>
          <p:spPr bwMode="auto">
            <a:xfrm>
              <a:off x="1912" y="353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0" name="Freeform 1908">
              <a:extLst>
                <a:ext uri="{FF2B5EF4-FFF2-40B4-BE49-F238E27FC236}">
                  <a16:creationId xmlns:a16="http://schemas.microsoft.com/office/drawing/2014/main" id="{329E7114-A8EB-CD46-804F-E231A7EB8300}"/>
                </a:ext>
              </a:extLst>
            </p:cNvPr>
            <p:cNvSpPr>
              <a:spLocks/>
            </p:cNvSpPr>
            <p:nvPr/>
          </p:nvSpPr>
          <p:spPr bwMode="auto">
            <a:xfrm>
              <a:off x="1914" y="353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1" name="Freeform 1909">
              <a:extLst>
                <a:ext uri="{FF2B5EF4-FFF2-40B4-BE49-F238E27FC236}">
                  <a16:creationId xmlns:a16="http://schemas.microsoft.com/office/drawing/2014/main" id="{6D92E554-3F0A-0D48-81E0-AC3F08600B38}"/>
                </a:ext>
              </a:extLst>
            </p:cNvPr>
            <p:cNvSpPr>
              <a:spLocks/>
            </p:cNvSpPr>
            <p:nvPr/>
          </p:nvSpPr>
          <p:spPr bwMode="auto">
            <a:xfrm>
              <a:off x="1915" y="3538"/>
              <a:ext cx="93" cy="157"/>
            </a:xfrm>
            <a:custGeom>
              <a:avLst/>
              <a:gdLst>
                <a:gd name="T0" fmla="*/ 0 w 277"/>
                <a:gd name="T1" fmla="*/ 156 h 472"/>
                <a:gd name="T2" fmla="*/ 91 w 277"/>
                <a:gd name="T3" fmla="*/ 0 h 472"/>
                <a:gd name="T4" fmla="*/ 93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2" name="Freeform 1910">
              <a:extLst>
                <a:ext uri="{FF2B5EF4-FFF2-40B4-BE49-F238E27FC236}">
                  <a16:creationId xmlns:a16="http://schemas.microsoft.com/office/drawing/2014/main" id="{43D5A65A-9340-E24F-A664-C371566C46C5}"/>
                </a:ext>
              </a:extLst>
            </p:cNvPr>
            <p:cNvSpPr>
              <a:spLocks/>
            </p:cNvSpPr>
            <p:nvPr/>
          </p:nvSpPr>
          <p:spPr bwMode="auto">
            <a:xfrm>
              <a:off x="1917" y="353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3" name="Freeform 1911">
              <a:extLst>
                <a:ext uri="{FF2B5EF4-FFF2-40B4-BE49-F238E27FC236}">
                  <a16:creationId xmlns:a16="http://schemas.microsoft.com/office/drawing/2014/main" id="{58A9BE0E-7DB9-E643-9141-AC5EFD722130}"/>
                </a:ext>
              </a:extLst>
            </p:cNvPr>
            <p:cNvSpPr>
              <a:spLocks/>
            </p:cNvSpPr>
            <p:nvPr/>
          </p:nvSpPr>
          <p:spPr bwMode="auto">
            <a:xfrm>
              <a:off x="1919" y="354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4" name="Freeform 1912">
              <a:extLst>
                <a:ext uri="{FF2B5EF4-FFF2-40B4-BE49-F238E27FC236}">
                  <a16:creationId xmlns:a16="http://schemas.microsoft.com/office/drawing/2014/main" id="{5791CED9-319F-2D4E-A77E-933B3627ADB4}"/>
                </a:ext>
              </a:extLst>
            </p:cNvPr>
            <p:cNvSpPr>
              <a:spLocks/>
            </p:cNvSpPr>
            <p:nvPr/>
          </p:nvSpPr>
          <p:spPr bwMode="auto">
            <a:xfrm>
              <a:off x="1920" y="354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5" name="Freeform 1913">
              <a:extLst>
                <a:ext uri="{FF2B5EF4-FFF2-40B4-BE49-F238E27FC236}">
                  <a16:creationId xmlns:a16="http://schemas.microsoft.com/office/drawing/2014/main" id="{F9E6555E-82FB-AE4B-AE42-4B3C315799EE}"/>
                </a:ext>
              </a:extLst>
            </p:cNvPr>
            <p:cNvSpPr>
              <a:spLocks/>
            </p:cNvSpPr>
            <p:nvPr/>
          </p:nvSpPr>
          <p:spPr bwMode="auto">
            <a:xfrm>
              <a:off x="1922" y="3542"/>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6" name="Freeform 1914">
              <a:extLst>
                <a:ext uri="{FF2B5EF4-FFF2-40B4-BE49-F238E27FC236}">
                  <a16:creationId xmlns:a16="http://schemas.microsoft.com/office/drawing/2014/main" id="{56A0AA80-A64E-544F-8AF3-87A3F24398E7}"/>
                </a:ext>
              </a:extLst>
            </p:cNvPr>
            <p:cNvSpPr>
              <a:spLocks/>
            </p:cNvSpPr>
            <p:nvPr/>
          </p:nvSpPr>
          <p:spPr bwMode="auto">
            <a:xfrm>
              <a:off x="1924" y="354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7" name="Freeform 1915">
              <a:extLst>
                <a:ext uri="{FF2B5EF4-FFF2-40B4-BE49-F238E27FC236}">
                  <a16:creationId xmlns:a16="http://schemas.microsoft.com/office/drawing/2014/main" id="{A194817B-5289-2D48-AB7E-9612A1155BFC}"/>
                </a:ext>
              </a:extLst>
            </p:cNvPr>
            <p:cNvSpPr>
              <a:spLocks/>
            </p:cNvSpPr>
            <p:nvPr/>
          </p:nvSpPr>
          <p:spPr bwMode="auto">
            <a:xfrm>
              <a:off x="1925" y="354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8" name="Freeform 1916">
              <a:extLst>
                <a:ext uri="{FF2B5EF4-FFF2-40B4-BE49-F238E27FC236}">
                  <a16:creationId xmlns:a16="http://schemas.microsoft.com/office/drawing/2014/main" id="{75E54CBE-266C-9249-8154-D6D3F871C929}"/>
                </a:ext>
              </a:extLst>
            </p:cNvPr>
            <p:cNvSpPr>
              <a:spLocks/>
            </p:cNvSpPr>
            <p:nvPr/>
          </p:nvSpPr>
          <p:spPr bwMode="auto">
            <a:xfrm>
              <a:off x="1927" y="354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59" name="Freeform 1917">
              <a:extLst>
                <a:ext uri="{FF2B5EF4-FFF2-40B4-BE49-F238E27FC236}">
                  <a16:creationId xmlns:a16="http://schemas.microsoft.com/office/drawing/2014/main" id="{33346F1A-7CF7-A74A-A33D-0F5669CA67C6}"/>
                </a:ext>
              </a:extLst>
            </p:cNvPr>
            <p:cNvSpPr>
              <a:spLocks/>
            </p:cNvSpPr>
            <p:nvPr/>
          </p:nvSpPr>
          <p:spPr bwMode="auto">
            <a:xfrm>
              <a:off x="1929" y="354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0" name="Freeform 1918">
              <a:extLst>
                <a:ext uri="{FF2B5EF4-FFF2-40B4-BE49-F238E27FC236}">
                  <a16:creationId xmlns:a16="http://schemas.microsoft.com/office/drawing/2014/main" id="{0D0DD47B-A17E-5041-BC3C-87E049A6A771}"/>
                </a:ext>
              </a:extLst>
            </p:cNvPr>
            <p:cNvSpPr>
              <a:spLocks/>
            </p:cNvSpPr>
            <p:nvPr/>
          </p:nvSpPr>
          <p:spPr bwMode="auto">
            <a:xfrm>
              <a:off x="1931" y="354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3"/>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1" name="Freeform 1919">
              <a:extLst>
                <a:ext uri="{FF2B5EF4-FFF2-40B4-BE49-F238E27FC236}">
                  <a16:creationId xmlns:a16="http://schemas.microsoft.com/office/drawing/2014/main" id="{C3207D61-1180-274E-BE40-AE6F0B77CD1D}"/>
                </a:ext>
              </a:extLst>
            </p:cNvPr>
            <p:cNvSpPr>
              <a:spLocks/>
            </p:cNvSpPr>
            <p:nvPr/>
          </p:nvSpPr>
          <p:spPr bwMode="auto">
            <a:xfrm>
              <a:off x="1932" y="3548"/>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2" name="Freeform 1920">
              <a:extLst>
                <a:ext uri="{FF2B5EF4-FFF2-40B4-BE49-F238E27FC236}">
                  <a16:creationId xmlns:a16="http://schemas.microsoft.com/office/drawing/2014/main" id="{028D10CE-C135-A843-9F95-01B4BD81ABE4}"/>
                </a:ext>
              </a:extLst>
            </p:cNvPr>
            <p:cNvSpPr>
              <a:spLocks/>
            </p:cNvSpPr>
            <p:nvPr/>
          </p:nvSpPr>
          <p:spPr bwMode="auto">
            <a:xfrm>
              <a:off x="1934" y="354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3" name="Freeform 1921">
              <a:extLst>
                <a:ext uri="{FF2B5EF4-FFF2-40B4-BE49-F238E27FC236}">
                  <a16:creationId xmlns:a16="http://schemas.microsoft.com/office/drawing/2014/main" id="{7EB08F50-EE70-C34C-8BD6-D79B47C0B22D}"/>
                </a:ext>
              </a:extLst>
            </p:cNvPr>
            <p:cNvSpPr>
              <a:spLocks/>
            </p:cNvSpPr>
            <p:nvPr/>
          </p:nvSpPr>
          <p:spPr bwMode="auto">
            <a:xfrm>
              <a:off x="1936" y="3550"/>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4" name="Freeform 1922">
              <a:extLst>
                <a:ext uri="{FF2B5EF4-FFF2-40B4-BE49-F238E27FC236}">
                  <a16:creationId xmlns:a16="http://schemas.microsoft.com/office/drawing/2014/main" id="{B906BA3F-8AE7-0C49-B1F7-BCFAE4BC4E97}"/>
                </a:ext>
              </a:extLst>
            </p:cNvPr>
            <p:cNvSpPr>
              <a:spLocks/>
            </p:cNvSpPr>
            <p:nvPr/>
          </p:nvSpPr>
          <p:spPr bwMode="auto">
            <a:xfrm>
              <a:off x="1938" y="3551"/>
              <a:ext cx="92" cy="157"/>
            </a:xfrm>
            <a:custGeom>
              <a:avLst/>
              <a:gdLst>
                <a:gd name="T0" fmla="*/ 0 w 276"/>
                <a:gd name="T1" fmla="*/ 156 h 473"/>
                <a:gd name="T2" fmla="*/ 90 w 276"/>
                <a:gd name="T3" fmla="*/ 0 h 473"/>
                <a:gd name="T4" fmla="*/ 92 w 276"/>
                <a:gd name="T5" fmla="*/ 1 h 473"/>
                <a:gd name="T6" fmla="*/ 1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5" name="Freeform 1923">
              <a:extLst>
                <a:ext uri="{FF2B5EF4-FFF2-40B4-BE49-F238E27FC236}">
                  <a16:creationId xmlns:a16="http://schemas.microsoft.com/office/drawing/2014/main" id="{1D66AF6B-A3BE-4649-9E6C-B42208CB2FD9}"/>
                </a:ext>
              </a:extLst>
            </p:cNvPr>
            <p:cNvSpPr>
              <a:spLocks/>
            </p:cNvSpPr>
            <p:nvPr/>
          </p:nvSpPr>
          <p:spPr bwMode="auto">
            <a:xfrm>
              <a:off x="1939" y="355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5"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6" name="Freeform 1924">
              <a:extLst>
                <a:ext uri="{FF2B5EF4-FFF2-40B4-BE49-F238E27FC236}">
                  <a16:creationId xmlns:a16="http://schemas.microsoft.com/office/drawing/2014/main" id="{F2A902E6-6DDE-204C-AA6C-6D674D097C5F}"/>
                </a:ext>
              </a:extLst>
            </p:cNvPr>
            <p:cNvSpPr>
              <a:spLocks/>
            </p:cNvSpPr>
            <p:nvPr/>
          </p:nvSpPr>
          <p:spPr bwMode="auto">
            <a:xfrm>
              <a:off x="1941" y="35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7" name="Freeform 1925">
              <a:extLst>
                <a:ext uri="{FF2B5EF4-FFF2-40B4-BE49-F238E27FC236}">
                  <a16:creationId xmlns:a16="http://schemas.microsoft.com/office/drawing/2014/main" id="{CB70A2BA-3C2C-DA43-BFA9-0B8B1FA6ACB2}"/>
                </a:ext>
              </a:extLst>
            </p:cNvPr>
            <p:cNvSpPr>
              <a:spLocks/>
            </p:cNvSpPr>
            <p:nvPr/>
          </p:nvSpPr>
          <p:spPr bwMode="auto">
            <a:xfrm>
              <a:off x="1943" y="355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8" name="Freeform 1926">
              <a:extLst>
                <a:ext uri="{FF2B5EF4-FFF2-40B4-BE49-F238E27FC236}">
                  <a16:creationId xmlns:a16="http://schemas.microsoft.com/office/drawing/2014/main" id="{4E6F1B08-5A46-D44A-AFBF-F5DE3D0FDBBB}"/>
                </a:ext>
              </a:extLst>
            </p:cNvPr>
            <p:cNvSpPr>
              <a:spLocks/>
            </p:cNvSpPr>
            <p:nvPr/>
          </p:nvSpPr>
          <p:spPr bwMode="auto">
            <a:xfrm>
              <a:off x="1944" y="355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69" name="Freeform 1927">
              <a:extLst>
                <a:ext uri="{FF2B5EF4-FFF2-40B4-BE49-F238E27FC236}">
                  <a16:creationId xmlns:a16="http://schemas.microsoft.com/office/drawing/2014/main" id="{65850DE8-585D-DA4D-B5F3-939C1029D726}"/>
                </a:ext>
              </a:extLst>
            </p:cNvPr>
            <p:cNvSpPr>
              <a:spLocks/>
            </p:cNvSpPr>
            <p:nvPr/>
          </p:nvSpPr>
          <p:spPr bwMode="auto">
            <a:xfrm>
              <a:off x="1946" y="3556"/>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2"/>
                  </a:lnTo>
                  <a:lnTo>
                    <a:pt x="5"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0" name="Freeform 1928">
              <a:extLst>
                <a:ext uri="{FF2B5EF4-FFF2-40B4-BE49-F238E27FC236}">
                  <a16:creationId xmlns:a16="http://schemas.microsoft.com/office/drawing/2014/main" id="{329D18F7-7F1D-4E4B-977E-26C8A7C6B694}"/>
                </a:ext>
              </a:extLst>
            </p:cNvPr>
            <p:cNvSpPr>
              <a:spLocks/>
            </p:cNvSpPr>
            <p:nvPr/>
          </p:nvSpPr>
          <p:spPr bwMode="auto">
            <a:xfrm>
              <a:off x="1948" y="35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1" name="Freeform 1929">
              <a:extLst>
                <a:ext uri="{FF2B5EF4-FFF2-40B4-BE49-F238E27FC236}">
                  <a16:creationId xmlns:a16="http://schemas.microsoft.com/office/drawing/2014/main" id="{C184554F-8035-E248-9F3F-152006960A9D}"/>
                </a:ext>
              </a:extLst>
            </p:cNvPr>
            <p:cNvSpPr>
              <a:spLocks/>
            </p:cNvSpPr>
            <p:nvPr/>
          </p:nvSpPr>
          <p:spPr bwMode="auto">
            <a:xfrm>
              <a:off x="1949" y="3558"/>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2" name="Freeform 1930">
              <a:extLst>
                <a:ext uri="{FF2B5EF4-FFF2-40B4-BE49-F238E27FC236}">
                  <a16:creationId xmlns:a16="http://schemas.microsoft.com/office/drawing/2014/main" id="{5F42ED0D-CA7C-D44D-ADA7-99CF1E1BC102}"/>
                </a:ext>
              </a:extLst>
            </p:cNvPr>
            <p:cNvSpPr>
              <a:spLocks/>
            </p:cNvSpPr>
            <p:nvPr/>
          </p:nvSpPr>
          <p:spPr bwMode="auto">
            <a:xfrm>
              <a:off x="1951" y="35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3" name="Freeform 1931">
              <a:extLst>
                <a:ext uri="{FF2B5EF4-FFF2-40B4-BE49-F238E27FC236}">
                  <a16:creationId xmlns:a16="http://schemas.microsoft.com/office/drawing/2014/main" id="{9471E942-3691-274E-9FDB-DC3AC909F0A9}"/>
                </a:ext>
              </a:extLst>
            </p:cNvPr>
            <p:cNvSpPr>
              <a:spLocks/>
            </p:cNvSpPr>
            <p:nvPr/>
          </p:nvSpPr>
          <p:spPr bwMode="auto">
            <a:xfrm>
              <a:off x="1953" y="3560"/>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4" name="Freeform 1932">
              <a:extLst>
                <a:ext uri="{FF2B5EF4-FFF2-40B4-BE49-F238E27FC236}">
                  <a16:creationId xmlns:a16="http://schemas.microsoft.com/office/drawing/2014/main" id="{AE765EB6-5827-8343-AB27-EFF652141BB4}"/>
                </a:ext>
              </a:extLst>
            </p:cNvPr>
            <p:cNvSpPr>
              <a:spLocks/>
            </p:cNvSpPr>
            <p:nvPr/>
          </p:nvSpPr>
          <p:spPr bwMode="auto">
            <a:xfrm>
              <a:off x="1954" y="356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5" name="Freeform 1933">
              <a:extLst>
                <a:ext uri="{FF2B5EF4-FFF2-40B4-BE49-F238E27FC236}">
                  <a16:creationId xmlns:a16="http://schemas.microsoft.com/office/drawing/2014/main" id="{AE303439-5FCE-F74B-A5C0-CBC720AF9FA4}"/>
                </a:ext>
              </a:extLst>
            </p:cNvPr>
            <p:cNvSpPr>
              <a:spLocks/>
            </p:cNvSpPr>
            <p:nvPr/>
          </p:nvSpPr>
          <p:spPr bwMode="auto">
            <a:xfrm>
              <a:off x="1956" y="3562"/>
              <a:ext cx="93" cy="157"/>
            </a:xfrm>
            <a:custGeom>
              <a:avLst/>
              <a:gdLst>
                <a:gd name="T0" fmla="*/ 0 w 278"/>
                <a:gd name="T1" fmla="*/ 156 h 473"/>
                <a:gd name="T2" fmla="*/ 91 w 278"/>
                <a:gd name="T3" fmla="*/ 0 h 473"/>
                <a:gd name="T4" fmla="*/ 93 w 278"/>
                <a:gd name="T5" fmla="*/ 1 h 473"/>
                <a:gd name="T6" fmla="*/ 2 w 278"/>
                <a:gd name="T7" fmla="*/ 157 h 473"/>
                <a:gd name="T8" fmla="*/ 0 w 278"/>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3">
                  <a:moveTo>
                    <a:pt x="0" y="470"/>
                  </a:moveTo>
                  <a:lnTo>
                    <a:pt x="272" y="0"/>
                  </a:lnTo>
                  <a:lnTo>
                    <a:pt x="278" y="3"/>
                  </a:lnTo>
                  <a:lnTo>
                    <a:pt x="6" y="473"/>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6" name="Freeform 1934">
              <a:extLst>
                <a:ext uri="{FF2B5EF4-FFF2-40B4-BE49-F238E27FC236}">
                  <a16:creationId xmlns:a16="http://schemas.microsoft.com/office/drawing/2014/main" id="{F196473A-22EC-9540-A622-560EF92240B6}"/>
                </a:ext>
              </a:extLst>
            </p:cNvPr>
            <p:cNvSpPr>
              <a:spLocks/>
            </p:cNvSpPr>
            <p:nvPr/>
          </p:nvSpPr>
          <p:spPr bwMode="auto">
            <a:xfrm>
              <a:off x="1855" y="3530"/>
              <a:ext cx="137" cy="130"/>
            </a:xfrm>
            <a:custGeom>
              <a:avLst/>
              <a:gdLst>
                <a:gd name="T0" fmla="*/ 62 w 409"/>
                <a:gd name="T1" fmla="*/ 130 h 389"/>
                <a:gd name="T2" fmla="*/ 48 w 409"/>
                <a:gd name="T3" fmla="*/ 127 h 389"/>
                <a:gd name="T4" fmla="*/ 36 w 409"/>
                <a:gd name="T5" fmla="*/ 122 h 389"/>
                <a:gd name="T6" fmla="*/ 25 w 409"/>
                <a:gd name="T7" fmla="*/ 115 h 389"/>
                <a:gd name="T8" fmla="*/ 16 w 409"/>
                <a:gd name="T9" fmla="*/ 107 h 389"/>
                <a:gd name="T10" fmla="*/ 8 w 409"/>
                <a:gd name="T11" fmla="*/ 96 h 389"/>
                <a:gd name="T12" fmla="*/ 3 w 409"/>
                <a:gd name="T13" fmla="*/ 85 h 389"/>
                <a:gd name="T14" fmla="*/ 1 w 409"/>
                <a:gd name="T15" fmla="*/ 72 h 389"/>
                <a:gd name="T16" fmla="*/ 1 w 409"/>
                <a:gd name="T17" fmla="*/ 58 h 389"/>
                <a:gd name="T18" fmla="*/ 3 w 409"/>
                <a:gd name="T19" fmla="*/ 46 h 389"/>
                <a:gd name="T20" fmla="*/ 8 w 409"/>
                <a:gd name="T21" fmla="*/ 34 h 389"/>
                <a:gd name="T22" fmla="*/ 16 w 409"/>
                <a:gd name="T23" fmla="*/ 24 h 389"/>
                <a:gd name="T24" fmla="*/ 25 w 409"/>
                <a:gd name="T25" fmla="*/ 15 h 389"/>
                <a:gd name="T26" fmla="*/ 36 w 409"/>
                <a:gd name="T27" fmla="*/ 8 h 389"/>
                <a:gd name="T28" fmla="*/ 48 w 409"/>
                <a:gd name="T29" fmla="*/ 3 h 389"/>
                <a:gd name="T30" fmla="*/ 62 w 409"/>
                <a:gd name="T31" fmla="*/ 0 h 389"/>
                <a:gd name="T32" fmla="*/ 76 w 409"/>
                <a:gd name="T33" fmla="*/ 0 h 389"/>
                <a:gd name="T34" fmla="*/ 89 w 409"/>
                <a:gd name="T35" fmla="*/ 3 h 389"/>
                <a:gd name="T36" fmla="*/ 101 w 409"/>
                <a:gd name="T37" fmla="*/ 8 h 389"/>
                <a:gd name="T38" fmla="*/ 112 w 409"/>
                <a:gd name="T39" fmla="*/ 15 h 389"/>
                <a:gd name="T40" fmla="*/ 122 w 409"/>
                <a:gd name="T41" fmla="*/ 24 h 389"/>
                <a:gd name="T42" fmla="*/ 129 w 409"/>
                <a:gd name="T43" fmla="*/ 34 h 389"/>
                <a:gd name="T44" fmla="*/ 134 w 409"/>
                <a:gd name="T45" fmla="*/ 46 h 389"/>
                <a:gd name="T46" fmla="*/ 137 w 409"/>
                <a:gd name="T47" fmla="*/ 58 h 389"/>
                <a:gd name="T48" fmla="*/ 137 w 409"/>
                <a:gd name="T49" fmla="*/ 72 h 389"/>
                <a:gd name="T50" fmla="*/ 134 w 409"/>
                <a:gd name="T51" fmla="*/ 85 h 389"/>
                <a:gd name="T52" fmla="*/ 129 w 409"/>
                <a:gd name="T53" fmla="*/ 96 h 389"/>
                <a:gd name="T54" fmla="*/ 122 w 409"/>
                <a:gd name="T55" fmla="*/ 107 h 389"/>
                <a:gd name="T56" fmla="*/ 112 w 409"/>
                <a:gd name="T57" fmla="*/ 115 h 389"/>
                <a:gd name="T58" fmla="*/ 101 w 409"/>
                <a:gd name="T59" fmla="*/ 122 h 389"/>
                <a:gd name="T60" fmla="*/ 89 w 409"/>
                <a:gd name="T61" fmla="*/ 127 h 389"/>
                <a:gd name="T62" fmla="*/ 76 w 409"/>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6" y="389"/>
                  </a:moveTo>
                  <a:lnTo>
                    <a:pt x="184" y="388"/>
                  </a:lnTo>
                  <a:lnTo>
                    <a:pt x="164" y="386"/>
                  </a:lnTo>
                  <a:lnTo>
                    <a:pt x="144" y="381"/>
                  </a:lnTo>
                  <a:lnTo>
                    <a:pt x="125" y="374"/>
                  </a:lnTo>
                  <a:lnTo>
                    <a:pt x="108" y="366"/>
                  </a:lnTo>
                  <a:lnTo>
                    <a:pt x="91" y="356"/>
                  </a:lnTo>
                  <a:lnTo>
                    <a:pt x="75" y="344"/>
                  </a:lnTo>
                  <a:lnTo>
                    <a:pt x="61" y="333"/>
                  </a:lnTo>
                  <a:lnTo>
                    <a:pt x="48" y="319"/>
                  </a:lnTo>
                  <a:lnTo>
                    <a:pt x="36" y="303"/>
                  </a:lnTo>
                  <a:lnTo>
                    <a:pt x="25" y="288"/>
                  </a:lnTo>
                  <a:lnTo>
                    <a:pt x="17" y="270"/>
                  </a:lnTo>
                  <a:lnTo>
                    <a:pt x="10" y="253"/>
                  </a:lnTo>
                  <a:lnTo>
                    <a:pt x="4" y="234"/>
                  </a:lnTo>
                  <a:lnTo>
                    <a:pt x="2" y="215"/>
                  </a:lnTo>
                  <a:lnTo>
                    <a:pt x="0" y="195"/>
                  </a:lnTo>
                  <a:lnTo>
                    <a:pt x="2" y="175"/>
                  </a:lnTo>
                  <a:lnTo>
                    <a:pt x="4" y="156"/>
                  </a:lnTo>
                  <a:lnTo>
                    <a:pt x="10" y="137"/>
                  </a:lnTo>
                  <a:lnTo>
                    <a:pt x="17" y="119"/>
                  </a:lnTo>
                  <a:lnTo>
                    <a:pt x="25" y="103"/>
                  </a:lnTo>
                  <a:lnTo>
                    <a:pt x="36" y="86"/>
                  </a:lnTo>
                  <a:lnTo>
                    <a:pt x="48" y="71"/>
                  </a:lnTo>
                  <a:lnTo>
                    <a:pt x="61" y="58"/>
                  </a:lnTo>
                  <a:lnTo>
                    <a:pt x="75" y="45"/>
                  </a:lnTo>
                  <a:lnTo>
                    <a:pt x="91" y="33"/>
                  </a:lnTo>
                  <a:lnTo>
                    <a:pt x="108" y="24"/>
                  </a:lnTo>
                  <a:lnTo>
                    <a:pt x="125" y="16"/>
                  </a:lnTo>
                  <a:lnTo>
                    <a:pt x="144" y="10"/>
                  </a:lnTo>
                  <a:lnTo>
                    <a:pt x="164" y="4"/>
                  </a:lnTo>
                  <a:lnTo>
                    <a:pt x="184" y="1"/>
                  </a:lnTo>
                  <a:lnTo>
                    <a:pt x="206" y="0"/>
                  </a:lnTo>
                  <a:lnTo>
                    <a:pt x="226" y="1"/>
                  </a:lnTo>
                  <a:lnTo>
                    <a:pt x="247" y="4"/>
                  </a:lnTo>
                  <a:lnTo>
                    <a:pt x="266" y="10"/>
                  </a:lnTo>
                  <a:lnTo>
                    <a:pt x="284" y="16"/>
                  </a:lnTo>
                  <a:lnTo>
                    <a:pt x="302" y="24"/>
                  </a:lnTo>
                  <a:lnTo>
                    <a:pt x="320" y="33"/>
                  </a:lnTo>
                  <a:lnTo>
                    <a:pt x="335" y="45"/>
                  </a:lnTo>
                  <a:lnTo>
                    <a:pt x="349" y="58"/>
                  </a:lnTo>
                  <a:lnTo>
                    <a:pt x="363" y="71"/>
                  </a:lnTo>
                  <a:lnTo>
                    <a:pt x="375" y="86"/>
                  </a:lnTo>
                  <a:lnTo>
                    <a:pt x="385" y="103"/>
                  </a:lnTo>
                  <a:lnTo>
                    <a:pt x="394" y="119"/>
                  </a:lnTo>
                  <a:lnTo>
                    <a:pt x="401" y="137"/>
                  </a:lnTo>
                  <a:lnTo>
                    <a:pt x="406" y="156"/>
                  </a:lnTo>
                  <a:lnTo>
                    <a:pt x="408" y="175"/>
                  </a:lnTo>
                  <a:lnTo>
                    <a:pt x="409" y="195"/>
                  </a:lnTo>
                  <a:lnTo>
                    <a:pt x="408" y="215"/>
                  </a:lnTo>
                  <a:lnTo>
                    <a:pt x="406" y="234"/>
                  </a:lnTo>
                  <a:lnTo>
                    <a:pt x="401" y="253"/>
                  </a:lnTo>
                  <a:lnTo>
                    <a:pt x="394" y="270"/>
                  </a:lnTo>
                  <a:lnTo>
                    <a:pt x="385" y="288"/>
                  </a:lnTo>
                  <a:lnTo>
                    <a:pt x="375" y="303"/>
                  </a:lnTo>
                  <a:lnTo>
                    <a:pt x="363" y="319"/>
                  </a:lnTo>
                  <a:lnTo>
                    <a:pt x="349" y="333"/>
                  </a:lnTo>
                  <a:lnTo>
                    <a:pt x="335" y="344"/>
                  </a:lnTo>
                  <a:lnTo>
                    <a:pt x="320" y="356"/>
                  </a:lnTo>
                  <a:lnTo>
                    <a:pt x="302" y="366"/>
                  </a:lnTo>
                  <a:lnTo>
                    <a:pt x="284" y="374"/>
                  </a:lnTo>
                  <a:lnTo>
                    <a:pt x="266" y="381"/>
                  </a:lnTo>
                  <a:lnTo>
                    <a:pt x="247" y="386"/>
                  </a:lnTo>
                  <a:lnTo>
                    <a:pt x="226" y="388"/>
                  </a:lnTo>
                  <a:lnTo>
                    <a:pt x="206"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7" name="Freeform 1935">
              <a:extLst>
                <a:ext uri="{FF2B5EF4-FFF2-40B4-BE49-F238E27FC236}">
                  <a16:creationId xmlns:a16="http://schemas.microsoft.com/office/drawing/2014/main" id="{47518277-84A9-ED41-A92F-439EEE0BCFB8}"/>
                </a:ext>
              </a:extLst>
            </p:cNvPr>
            <p:cNvSpPr>
              <a:spLocks/>
            </p:cNvSpPr>
            <p:nvPr/>
          </p:nvSpPr>
          <p:spPr bwMode="auto">
            <a:xfrm>
              <a:off x="1799" y="3471"/>
              <a:ext cx="90" cy="157"/>
            </a:xfrm>
            <a:custGeom>
              <a:avLst/>
              <a:gdLst>
                <a:gd name="T0" fmla="*/ 0 w 271"/>
                <a:gd name="T1" fmla="*/ 157 h 471"/>
                <a:gd name="T2" fmla="*/ 90 w 271"/>
                <a:gd name="T3" fmla="*/ 0 h 471"/>
                <a:gd name="T4" fmla="*/ 90 w 271"/>
                <a:gd name="T5" fmla="*/ 0 h 471"/>
                <a:gd name="T6" fmla="*/ 0 w 271"/>
                <a:gd name="T7" fmla="*/ 157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1" h="471">
                  <a:moveTo>
                    <a:pt x="0" y="471"/>
                  </a:moveTo>
                  <a:lnTo>
                    <a:pt x="271" y="0"/>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8" name="Freeform 1936">
              <a:extLst>
                <a:ext uri="{FF2B5EF4-FFF2-40B4-BE49-F238E27FC236}">
                  <a16:creationId xmlns:a16="http://schemas.microsoft.com/office/drawing/2014/main" id="{B3310BDF-A684-144A-BE55-3018EAC7A9B4}"/>
                </a:ext>
              </a:extLst>
            </p:cNvPr>
            <p:cNvSpPr>
              <a:spLocks/>
            </p:cNvSpPr>
            <p:nvPr/>
          </p:nvSpPr>
          <p:spPr bwMode="auto">
            <a:xfrm>
              <a:off x="1799" y="3471"/>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E8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79" name="Freeform 1937">
              <a:extLst>
                <a:ext uri="{FF2B5EF4-FFF2-40B4-BE49-F238E27FC236}">
                  <a16:creationId xmlns:a16="http://schemas.microsoft.com/office/drawing/2014/main" id="{11FC32D3-B5F8-D247-AEA8-ABFA8A10DD0A}"/>
                </a:ext>
              </a:extLst>
            </p:cNvPr>
            <p:cNvSpPr>
              <a:spLocks/>
            </p:cNvSpPr>
            <p:nvPr/>
          </p:nvSpPr>
          <p:spPr bwMode="auto">
            <a:xfrm>
              <a:off x="1800" y="3472"/>
              <a:ext cx="93" cy="157"/>
            </a:xfrm>
            <a:custGeom>
              <a:avLst/>
              <a:gdLst>
                <a:gd name="T0" fmla="*/ 0 w 277"/>
                <a:gd name="T1" fmla="*/ 156 h 473"/>
                <a:gd name="T2" fmla="*/ 92 w 277"/>
                <a:gd name="T3" fmla="*/ 0 h 473"/>
                <a:gd name="T4" fmla="*/ 93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3"/>
                  </a:lnTo>
                  <a:lnTo>
                    <a:pt x="6" y="473"/>
                  </a:lnTo>
                  <a:lnTo>
                    <a:pt x="0" y="470"/>
                  </a:lnTo>
                  <a:close/>
                </a:path>
              </a:pathLst>
            </a:custGeom>
            <a:solidFill>
              <a:srgbClr val="E6F0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0" name="Freeform 1938">
              <a:extLst>
                <a:ext uri="{FF2B5EF4-FFF2-40B4-BE49-F238E27FC236}">
                  <a16:creationId xmlns:a16="http://schemas.microsoft.com/office/drawing/2014/main" id="{3803896E-D4C0-574E-AB27-2A2E7DCF844D}"/>
                </a:ext>
              </a:extLst>
            </p:cNvPr>
            <p:cNvSpPr>
              <a:spLocks/>
            </p:cNvSpPr>
            <p:nvPr/>
          </p:nvSpPr>
          <p:spPr bwMode="auto">
            <a:xfrm>
              <a:off x="1802" y="3473"/>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E4EE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1" name="Freeform 1939">
              <a:extLst>
                <a:ext uri="{FF2B5EF4-FFF2-40B4-BE49-F238E27FC236}">
                  <a16:creationId xmlns:a16="http://schemas.microsoft.com/office/drawing/2014/main" id="{ADB03ACA-9509-7147-AA54-9BA614DA55EB}"/>
                </a:ext>
              </a:extLst>
            </p:cNvPr>
            <p:cNvSpPr>
              <a:spLocks/>
            </p:cNvSpPr>
            <p:nvPr/>
          </p:nvSpPr>
          <p:spPr bwMode="auto">
            <a:xfrm>
              <a:off x="1804" y="3474"/>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E1EC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2" name="Freeform 1940">
              <a:extLst>
                <a:ext uri="{FF2B5EF4-FFF2-40B4-BE49-F238E27FC236}">
                  <a16:creationId xmlns:a16="http://schemas.microsoft.com/office/drawing/2014/main" id="{06C4D2F9-7E44-5741-B87B-B394DA897110}"/>
                </a:ext>
              </a:extLst>
            </p:cNvPr>
            <p:cNvSpPr>
              <a:spLocks/>
            </p:cNvSpPr>
            <p:nvPr/>
          </p:nvSpPr>
          <p:spPr bwMode="auto">
            <a:xfrm>
              <a:off x="1806" y="3475"/>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DFE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3" name="Freeform 1941">
              <a:extLst>
                <a:ext uri="{FF2B5EF4-FFF2-40B4-BE49-F238E27FC236}">
                  <a16:creationId xmlns:a16="http://schemas.microsoft.com/office/drawing/2014/main" id="{4E79F7FC-C47B-774D-8148-2F0C67B304EC}"/>
                </a:ext>
              </a:extLst>
            </p:cNvPr>
            <p:cNvSpPr>
              <a:spLocks/>
            </p:cNvSpPr>
            <p:nvPr/>
          </p:nvSpPr>
          <p:spPr bwMode="auto">
            <a:xfrm>
              <a:off x="1808" y="3476"/>
              <a:ext cx="91" cy="157"/>
            </a:xfrm>
            <a:custGeom>
              <a:avLst/>
              <a:gdLst>
                <a:gd name="T0" fmla="*/ 0 w 275"/>
                <a:gd name="T1" fmla="*/ 156 h 473"/>
                <a:gd name="T2" fmla="*/ 90 w 275"/>
                <a:gd name="T3" fmla="*/ 0 h 473"/>
                <a:gd name="T4" fmla="*/ 91 w 275"/>
                <a:gd name="T5" fmla="*/ 1 h 473"/>
                <a:gd name="T6" fmla="*/ 1 w 275"/>
                <a:gd name="T7" fmla="*/ 157 h 473"/>
                <a:gd name="T8" fmla="*/ 0 w 275"/>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3"/>
                  </a:lnTo>
                  <a:lnTo>
                    <a:pt x="4" y="473"/>
                  </a:lnTo>
                  <a:lnTo>
                    <a:pt x="0" y="470"/>
                  </a:lnTo>
                  <a:close/>
                </a:path>
              </a:pathLst>
            </a:custGeom>
            <a:solidFill>
              <a:srgbClr val="DCE8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4" name="Freeform 1942">
              <a:extLst>
                <a:ext uri="{FF2B5EF4-FFF2-40B4-BE49-F238E27FC236}">
                  <a16:creationId xmlns:a16="http://schemas.microsoft.com/office/drawing/2014/main" id="{1DC5BE70-4000-534A-9083-C5D1E5DDD635}"/>
                </a:ext>
              </a:extLst>
            </p:cNvPr>
            <p:cNvSpPr>
              <a:spLocks/>
            </p:cNvSpPr>
            <p:nvPr/>
          </p:nvSpPr>
          <p:spPr bwMode="auto">
            <a:xfrm>
              <a:off x="1809" y="347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AE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5" name="Freeform 1943">
              <a:extLst>
                <a:ext uri="{FF2B5EF4-FFF2-40B4-BE49-F238E27FC236}">
                  <a16:creationId xmlns:a16="http://schemas.microsoft.com/office/drawing/2014/main" id="{DE39CC6E-B3D7-E744-AC38-DC06EB64C571}"/>
                </a:ext>
              </a:extLst>
            </p:cNvPr>
            <p:cNvSpPr>
              <a:spLocks/>
            </p:cNvSpPr>
            <p:nvPr/>
          </p:nvSpPr>
          <p:spPr bwMode="auto">
            <a:xfrm>
              <a:off x="1811" y="347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D7E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6" name="Freeform 1944">
              <a:extLst>
                <a:ext uri="{FF2B5EF4-FFF2-40B4-BE49-F238E27FC236}">
                  <a16:creationId xmlns:a16="http://schemas.microsoft.com/office/drawing/2014/main" id="{38726B8E-6BD8-8B4C-AD69-35169388A8DE}"/>
                </a:ext>
              </a:extLst>
            </p:cNvPr>
            <p:cNvSpPr>
              <a:spLocks/>
            </p:cNvSpPr>
            <p:nvPr/>
          </p:nvSpPr>
          <p:spPr bwMode="auto">
            <a:xfrm>
              <a:off x="1813" y="347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5" y="473"/>
                  </a:lnTo>
                  <a:lnTo>
                    <a:pt x="0" y="470"/>
                  </a:lnTo>
                  <a:close/>
                </a:path>
              </a:pathLst>
            </a:custGeom>
            <a:solidFill>
              <a:srgbClr val="D5E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7" name="Freeform 1945">
              <a:extLst>
                <a:ext uri="{FF2B5EF4-FFF2-40B4-BE49-F238E27FC236}">
                  <a16:creationId xmlns:a16="http://schemas.microsoft.com/office/drawing/2014/main" id="{DC7C06EB-487F-2443-8CB7-A8689D5C3C89}"/>
                </a:ext>
              </a:extLst>
            </p:cNvPr>
            <p:cNvSpPr>
              <a:spLocks/>
            </p:cNvSpPr>
            <p:nvPr/>
          </p:nvSpPr>
          <p:spPr bwMode="auto">
            <a:xfrm>
              <a:off x="1814" y="3479"/>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4" y="474"/>
                  </a:lnTo>
                  <a:lnTo>
                    <a:pt x="0" y="471"/>
                  </a:lnTo>
                  <a:close/>
                </a:path>
              </a:pathLst>
            </a:custGeom>
            <a:solidFill>
              <a:srgbClr val="D2E0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8" name="Freeform 1946">
              <a:extLst>
                <a:ext uri="{FF2B5EF4-FFF2-40B4-BE49-F238E27FC236}">
                  <a16:creationId xmlns:a16="http://schemas.microsoft.com/office/drawing/2014/main" id="{1DF59E5D-D902-A44E-B678-CB7D3D2D862B}"/>
                </a:ext>
              </a:extLst>
            </p:cNvPr>
            <p:cNvSpPr>
              <a:spLocks/>
            </p:cNvSpPr>
            <p:nvPr/>
          </p:nvSpPr>
          <p:spPr bwMode="auto">
            <a:xfrm>
              <a:off x="1816" y="3481"/>
              <a:ext cx="92" cy="157"/>
            </a:xfrm>
            <a:custGeom>
              <a:avLst/>
              <a:gdLst>
                <a:gd name="T0" fmla="*/ 0 w 277"/>
                <a:gd name="T1" fmla="*/ 156 h 472"/>
                <a:gd name="T2" fmla="*/ 91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3" y="0"/>
                  </a:lnTo>
                  <a:lnTo>
                    <a:pt x="277" y="2"/>
                  </a:lnTo>
                  <a:lnTo>
                    <a:pt x="6" y="472"/>
                  </a:lnTo>
                  <a:lnTo>
                    <a:pt x="0" y="470"/>
                  </a:lnTo>
                  <a:close/>
                </a:path>
              </a:pathLst>
            </a:custGeom>
            <a:solidFill>
              <a:srgbClr val="D0DE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89" name="Freeform 1947">
              <a:extLst>
                <a:ext uri="{FF2B5EF4-FFF2-40B4-BE49-F238E27FC236}">
                  <a16:creationId xmlns:a16="http://schemas.microsoft.com/office/drawing/2014/main" id="{F3729BFA-C498-AB44-9255-A9676AD914AB}"/>
                </a:ext>
              </a:extLst>
            </p:cNvPr>
            <p:cNvSpPr>
              <a:spLocks/>
            </p:cNvSpPr>
            <p:nvPr/>
          </p:nvSpPr>
          <p:spPr bwMode="auto">
            <a:xfrm>
              <a:off x="1818" y="3481"/>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CDDC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0" name="Freeform 1948">
              <a:extLst>
                <a:ext uri="{FF2B5EF4-FFF2-40B4-BE49-F238E27FC236}">
                  <a16:creationId xmlns:a16="http://schemas.microsoft.com/office/drawing/2014/main" id="{16613D9E-F53E-5A45-BAC0-7DA677A38ECE}"/>
                </a:ext>
              </a:extLst>
            </p:cNvPr>
            <p:cNvSpPr>
              <a:spLocks/>
            </p:cNvSpPr>
            <p:nvPr/>
          </p:nvSpPr>
          <p:spPr bwMode="auto">
            <a:xfrm>
              <a:off x="1819" y="3483"/>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CBDA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1" name="Freeform 1949">
              <a:extLst>
                <a:ext uri="{FF2B5EF4-FFF2-40B4-BE49-F238E27FC236}">
                  <a16:creationId xmlns:a16="http://schemas.microsoft.com/office/drawing/2014/main" id="{5E68CF2D-8D75-1941-B0F5-3E84C7C758B2}"/>
                </a:ext>
              </a:extLst>
            </p:cNvPr>
            <p:cNvSpPr>
              <a:spLocks/>
            </p:cNvSpPr>
            <p:nvPr/>
          </p:nvSpPr>
          <p:spPr bwMode="auto">
            <a:xfrm>
              <a:off x="1821" y="348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C8D8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2" name="Freeform 1950">
              <a:extLst>
                <a:ext uri="{FF2B5EF4-FFF2-40B4-BE49-F238E27FC236}">
                  <a16:creationId xmlns:a16="http://schemas.microsoft.com/office/drawing/2014/main" id="{3D08FE89-0AA8-694E-90EB-C48DCFF7572C}"/>
                </a:ext>
              </a:extLst>
            </p:cNvPr>
            <p:cNvSpPr>
              <a:spLocks/>
            </p:cNvSpPr>
            <p:nvPr/>
          </p:nvSpPr>
          <p:spPr bwMode="auto">
            <a:xfrm>
              <a:off x="1823" y="3485"/>
              <a:ext cx="92" cy="157"/>
            </a:xfrm>
            <a:custGeom>
              <a:avLst/>
              <a:gdLst>
                <a:gd name="T0" fmla="*/ 0 w 277"/>
                <a:gd name="T1" fmla="*/ 156 h 472"/>
                <a:gd name="T2" fmla="*/ 90 w 277"/>
                <a:gd name="T3" fmla="*/ 0 h 472"/>
                <a:gd name="T4" fmla="*/ 92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C6D6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3" name="Freeform 1951">
              <a:extLst>
                <a:ext uri="{FF2B5EF4-FFF2-40B4-BE49-F238E27FC236}">
                  <a16:creationId xmlns:a16="http://schemas.microsoft.com/office/drawing/2014/main" id="{F1BC419F-C721-8B48-AD91-3CD226C11466}"/>
                </a:ext>
              </a:extLst>
            </p:cNvPr>
            <p:cNvSpPr>
              <a:spLocks/>
            </p:cNvSpPr>
            <p:nvPr/>
          </p:nvSpPr>
          <p:spPr bwMode="auto">
            <a:xfrm>
              <a:off x="1824" y="3485"/>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5" y="474"/>
                  </a:lnTo>
                  <a:lnTo>
                    <a:pt x="0" y="470"/>
                  </a:lnTo>
                  <a:close/>
                </a:path>
              </a:pathLst>
            </a:custGeom>
            <a:solidFill>
              <a:srgbClr val="C3D4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4" name="Freeform 1952">
              <a:extLst>
                <a:ext uri="{FF2B5EF4-FFF2-40B4-BE49-F238E27FC236}">
                  <a16:creationId xmlns:a16="http://schemas.microsoft.com/office/drawing/2014/main" id="{A00AA6AD-BE6F-9044-9C47-469D8CE90CD3}"/>
                </a:ext>
              </a:extLst>
            </p:cNvPr>
            <p:cNvSpPr>
              <a:spLocks/>
            </p:cNvSpPr>
            <p:nvPr/>
          </p:nvSpPr>
          <p:spPr bwMode="auto">
            <a:xfrm>
              <a:off x="1826" y="3487"/>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C1D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5" name="Freeform 1953">
              <a:extLst>
                <a:ext uri="{FF2B5EF4-FFF2-40B4-BE49-F238E27FC236}">
                  <a16:creationId xmlns:a16="http://schemas.microsoft.com/office/drawing/2014/main" id="{DD2A5BC2-FE3F-2C41-A277-549B24F631E3}"/>
                </a:ext>
              </a:extLst>
            </p:cNvPr>
            <p:cNvSpPr>
              <a:spLocks/>
            </p:cNvSpPr>
            <p:nvPr/>
          </p:nvSpPr>
          <p:spPr bwMode="auto">
            <a:xfrm>
              <a:off x="1828" y="348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3"/>
                  </a:lnTo>
                  <a:lnTo>
                    <a:pt x="5" y="474"/>
                  </a:lnTo>
                  <a:lnTo>
                    <a:pt x="0" y="471"/>
                  </a:lnTo>
                  <a:close/>
                </a:path>
              </a:pathLst>
            </a:custGeom>
            <a:solidFill>
              <a:srgbClr val="BFD0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6" name="Freeform 1954">
              <a:extLst>
                <a:ext uri="{FF2B5EF4-FFF2-40B4-BE49-F238E27FC236}">
                  <a16:creationId xmlns:a16="http://schemas.microsoft.com/office/drawing/2014/main" id="{58B5757F-660E-6D4A-A8C3-DD7CB315AD8C}"/>
                </a:ext>
              </a:extLst>
            </p:cNvPr>
            <p:cNvSpPr>
              <a:spLocks/>
            </p:cNvSpPr>
            <p:nvPr/>
          </p:nvSpPr>
          <p:spPr bwMode="auto">
            <a:xfrm>
              <a:off x="1830" y="348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3"/>
                  </a:lnTo>
                  <a:lnTo>
                    <a:pt x="6" y="474"/>
                  </a:lnTo>
                  <a:lnTo>
                    <a:pt x="0" y="471"/>
                  </a:lnTo>
                  <a:close/>
                </a:path>
              </a:pathLst>
            </a:custGeom>
            <a:solidFill>
              <a:srgbClr val="BCCE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7" name="Freeform 1955">
              <a:extLst>
                <a:ext uri="{FF2B5EF4-FFF2-40B4-BE49-F238E27FC236}">
                  <a16:creationId xmlns:a16="http://schemas.microsoft.com/office/drawing/2014/main" id="{564FB13D-D015-0F47-933B-54B8593EF6FC}"/>
                </a:ext>
              </a:extLst>
            </p:cNvPr>
            <p:cNvSpPr>
              <a:spLocks/>
            </p:cNvSpPr>
            <p:nvPr/>
          </p:nvSpPr>
          <p:spPr bwMode="auto">
            <a:xfrm>
              <a:off x="1832" y="3489"/>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1"/>
                  </a:moveTo>
                  <a:lnTo>
                    <a:pt x="271" y="0"/>
                  </a:lnTo>
                  <a:lnTo>
                    <a:pt x="275" y="3"/>
                  </a:lnTo>
                  <a:lnTo>
                    <a:pt x="4" y="473"/>
                  </a:lnTo>
                  <a:lnTo>
                    <a:pt x="0" y="471"/>
                  </a:lnTo>
                  <a:close/>
                </a:path>
              </a:pathLst>
            </a:custGeom>
            <a:solidFill>
              <a:srgbClr val="BACC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8" name="Freeform 1956">
              <a:extLst>
                <a:ext uri="{FF2B5EF4-FFF2-40B4-BE49-F238E27FC236}">
                  <a16:creationId xmlns:a16="http://schemas.microsoft.com/office/drawing/2014/main" id="{1CC404FD-A006-EA46-BF0E-22047275C183}"/>
                </a:ext>
              </a:extLst>
            </p:cNvPr>
            <p:cNvSpPr>
              <a:spLocks/>
            </p:cNvSpPr>
            <p:nvPr/>
          </p:nvSpPr>
          <p:spPr bwMode="auto">
            <a:xfrm>
              <a:off x="1833" y="3490"/>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B7CA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999" name="Freeform 1957">
              <a:extLst>
                <a:ext uri="{FF2B5EF4-FFF2-40B4-BE49-F238E27FC236}">
                  <a16:creationId xmlns:a16="http://schemas.microsoft.com/office/drawing/2014/main" id="{6E484AD2-835E-4A49-8FFD-719EB84EFC2B}"/>
                </a:ext>
              </a:extLst>
            </p:cNvPr>
            <p:cNvSpPr>
              <a:spLocks/>
            </p:cNvSpPr>
            <p:nvPr/>
          </p:nvSpPr>
          <p:spPr bwMode="auto">
            <a:xfrm>
              <a:off x="1835" y="349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B5C8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0" name="Freeform 1958">
              <a:extLst>
                <a:ext uri="{FF2B5EF4-FFF2-40B4-BE49-F238E27FC236}">
                  <a16:creationId xmlns:a16="http://schemas.microsoft.com/office/drawing/2014/main" id="{0B6F3E91-948C-F746-B884-791692175290}"/>
                </a:ext>
              </a:extLst>
            </p:cNvPr>
            <p:cNvSpPr>
              <a:spLocks/>
            </p:cNvSpPr>
            <p:nvPr/>
          </p:nvSpPr>
          <p:spPr bwMode="auto">
            <a:xfrm>
              <a:off x="1837" y="3492"/>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5" y="474"/>
                  </a:lnTo>
                  <a:lnTo>
                    <a:pt x="0" y="470"/>
                  </a:lnTo>
                  <a:close/>
                </a:path>
              </a:pathLst>
            </a:custGeom>
            <a:solidFill>
              <a:srgbClr val="B2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1" name="Freeform 1959">
              <a:extLst>
                <a:ext uri="{FF2B5EF4-FFF2-40B4-BE49-F238E27FC236}">
                  <a16:creationId xmlns:a16="http://schemas.microsoft.com/office/drawing/2014/main" id="{6D31B1B6-A595-DC4D-81EE-BDBE9B8D2A12}"/>
                </a:ext>
              </a:extLst>
            </p:cNvPr>
            <p:cNvSpPr>
              <a:spLocks/>
            </p:cNvSpPr>
            <p:nvPr/>
          </p:nvSpPr>
          <p:spPr bwMode="auto">
            <a:xfrm>
              <a:off x="1838" y="3493"/>
              <a:ext cx="93" cy="158"/>
            </a:xfrm>
            <a:custGeom>
              <a:avLst/>
              <a:gdLst>
                <a:gd name="T0" fmla="*/ 0 w 277"/>
                <a:gd name="T1" fmla="*/ 157 h 473"/>
                <a:gd name="T2" fmla="*/ 91 w 277"/>
                <a:gd name="T3" fmla="*/ 0 h 473"/>
                <a:gd name="T4" fmla="*/ 93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4" y="473"/>
                  </a:lnTo>
                  <a:lnTo>
                    <a:pt x="0" y="471"/>
                  </a:lnTo>
                  <a:close/>
                </a:path>
              </a:pathLst>
            </a:custGeom>
            <a:solidFill>
              <a:srgbClr val="B0C4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2" name="Freeform 1960">
              <a:extLst>
                <a:ext uri="{FF2B5EF4-FFF2-40B4-BE49-F238E27FC236}">
                  <a16:creationId xmlns:a16="http://schemas.microsoft.com/office/drawing/2014/main" id="{885AC564-9F05-6447-B84F-B9BD8EE4F775}"/>
                </a:ext>
              </a:extLst>
            </p:cNvPr>
            <p:cNvSpPr>
              <a:spLocks/>
            </p:cNvSpPr>
            <p:nvPr/>
          </p:nvSpPr>
          <p:spPr bwMode="auto">
            <a:xfrm>
              <a:off x="1840" y="3494"/>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6" y="474"/>
                  </a:lnTo>
                  <a:lnTo>
                    <a:pt x="0" y="470"/>
                  </a:lnTo>
                  <a:close/>
                </a:path>
              </a:pathLst>
            </a:custGeom>
            <a:solidFill>
              <a:srgbClr val="ADC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3" name="Freeform 1961">
              <a:extLst>
                <a:ext uri="{FF2B5EF4-FFF2-40B4-BE49-F238E27FC236}">
                  <a16:creationId xmlns:a16="http://schemas.microsoft.com/office/drawing/2014/main" id="{E2D9EE81-4CED-4946-80FE-3BCF6323AC49}"/>
                </a:ext>
              </a:extLst>
            </p:cNvPr>
            <p:cNvSpPr>
              <a:spLocks/>
            </p:cNvSpPr>
            <p:nvPr/>
          </p:nvSpPr>
          <p:spPr bwMode="auto">
            <a:xfrm>
              <a:off x="1842" y="349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ABC0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4" name="Freeform 1962">
              <a:extLst>
                <a:ext uri="{FF2B5EF4-FFF2-40B4-BE49-F238E27FC236}">
                  <a16:creationId xmlns:a16="http://schemas.microsoft.com/office/drawing/2014/main" id="{38CEA0D7-CB74-6A44-845D-BC931D335B54}"/>
                </a:ext>
              </a:extLst>
            </p:cNvPr>
            <p:cNvSpPr>
              <a:spLocks/>
            </p:cNvSpPr>
            <p:nvPr/>
          </p:nvSpPr>
          <p:spPr bwMode="auto">
            <a:xfrm>
              <a:off x="1843" y="3496"/>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6" y="474"/>
                  </a:lnTo>
                  <a:lnTo>
                    <a:pt x="0" y="470"/>
                  </a:lnTo>
                  <a:close/>
                </a:path>
              </a:pathLst>
            </a:custGeom>
            <a:solidFill>
              <a:srgbClr val="A8BE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5" name="Freeform 1963">
              <a:extLst>
                <a:ext uri="{FF2B5EF4-FFF2-40B4-BE49-F238E27FC236}">
                  <a16:creationId xmlns:a16="http://schemas.microsoft.com/office/drawing/2014/main" id="{ECF14326-7D69-444E-B32D-6E630C6922A7}"/>
                </a:ext>
              </a:extLst>
            </p:cNvPr>
            <p:cNvSpPr>
              <a:spLocks/>
            </p:cNvSpPr>
            <p:nvPr/>
          </p:nvSpPr>
          <p:spPr bwMode="auto">
            <a:xfrm>
              <a:off x="1845" y="3498"/>
              <a:ext cx="92" cy="157"/>
            </a:xfrm>
            <a:custGeom>
              <a:avLst/>
              <a:gdLst>
                <a:gd name="T0" fmla="*/ 0 w 276"/>
                <a:gd name="T1" fmla="*/ 156 h 472"/>
                <a:gd name="T2" fmla="*/ 90 w 276"/>
                <a:gd name="T3" fmla="*/ 0 h 472"/>
                <a:gd name="T4" fmla="*/ 92 w 276"/>
                <a:gd name="T5" fmla="*/ 1 h 472"/>
                <a:gd name="T6" fmla="*/ 2 w 276"/>
                <a:gd name="T7" fmla="*/ 157 h 472"/>
                <a:gd name="T8" fmla="*/ 0 w 276"/>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1" y="0"/>
                  </a:lnTo>
                  <a:lnTo>
                    <a:pt x="276" y="2"/>
                  </a:lnTo>
                  <a:lnTo>
                    <a:pt x="5" y="472"/>
                  </a:lnTo>
                  <a:lnTo>
                    <a:pt x="0" y="470"/>
                  </a:lnTo>
                  <a:close/>
                </a:path>
              </a:pathLst>
            </a:custGeom>
            <a:solidFill>
              <a:srgbClr val="A6B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6" name="Freeform 1964">
              <a:extLst>
                <a:ext uri="{FF2B5EF4-FFF2-40B4-BE49-F238E27FC236}">
                  <a16:creationId xmlns:a16="http://schemas.microsoft.com/office/drawing/2014/main" id="{A37785CF-17F0-2146-ACD8-E7CE797805F7}"/>
                </a:ext>
              </a:extLst>
            </p:cNvPr>
            <p:cNvSpPr>
              <a:spLocks/>
            </p:cNvSpPr>
            <p:nvPr/>
          </p:nvSpPr>
          <p:spPr bwMode="auto">
            <a:xfrm>
              <a:off x="1847" y="3498"/>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3"/>
                  </a:lnTo>
                  <a:lnTo>
                    <a:pt x="4" y="474"/>
                  </a:lnTo>
                  <a:lnTo>
                    <a:pt x="0" y="470"/>
                  </a:lnTo>
                  <a:close/>
                </a:path>
              </a:pathLst>
            </a:custGeom>
            <a:solidFill>
              <a:srgbClr val="A3BA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7" name="Freeform 1965">
              <a:extLst>
                <a:ext uri="{FF2B5EF4-FFF2-40B4-BE49-F238E27FC236}">
                  <a16:creationId xmlns:a16="http://schemas.microsoft.com/office/drawing/2014/main" id="{D8E809ED-06D8-C94E-A7D0-126CA80FA4C5}"/>
                </a:ext>
              </a:extLst>
            </p:cNvPr>
            <p:cNvSpPr>
              <a:spLocks/>
            </p:cNvSpPr>
            <p:nvPr/>
          </p:nvSpPr>
          <p:spPr bwMode="auto">
            <a:xfrm>
              <a:off x="1848" y="3499"/>
              <a:ext cx="93" cy="158"/>
            </a:xfrm>
            <a:custGeom>
              <a:avLst/>
              <a:gdLst>
                <a:gd name="T0" fmla="*/ 0 w 277"/>
                <a:gd name="T1" fmla="*/ 157 h 473"/>
                <a:gd name="T2" fmla="*/ 91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5" y="473"/>
                  </a:lnTo>
                  <a:lnTo>
                    <a:pt x="0" y="471"/>
                  </a:lnTo>
                  <a:close/>
                </a:path>
              </a:pathLst>
            </a:custGeom>
            <a:solidFill>
              <a:srgbClr val="A1B8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8" name="Freeform 1966">
              <a:extLst>
                <a:ext uri="{FF2B5EF4-FFF2-40B4-BE49-F238E27FC236}">
                  <a16:creationId xmlns:a16="http://schemas.microsoft.com/office/drawing/2014/main" id="{ADD7FFB4-E420-BF43-B848-1F40A7672013}"/>
                </a:ext>
              </a:extLst>
            </p:cNvPr>
            <p:cNvSpPr>
              <a:spLocks/>
            </p:cNvSpPr>
            <p:nvPr/>
          </p:nvSpPr>
          <p:spPr bwMode="auto">
            <a:xfrm>
              <a:off x="1850" y="3500"/>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9EB6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09" name="Freeform 1967">
              <a:extLst>
                <a:ext uri="{FF2B5EF4-FFF2-40B4-BE49-F238E27FC236}">
                  <a16:creationId xmlns:a16="http://schemas.microsoft.com/office/drawing/2014/main" id="{D4F1D2D8-BA5C-9048-932E-89A1823AEC57}"/>
                </a:ext>
              </a:extLst>
            </p:cNvPr>
            <p:cNvSpPr>
              <a:spLocks/>
            </p:cNvSpPr>
            <p:nvPr/>
          </p:nvSpPr>
          <p:spPr bwMode="auto">
            <a:xfrm>
              <a:off x="1852" y="3501"/>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9CB4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0" name="Freeform 1968">
              <a:extLst>
                <a:ext uri="{FF2B5EF4-FFF2-40B4-BE49-F238E27FC236}">
                  <a16:creationId xmlns:a16="http://schemas.microsoft.com/office/drawing/2014/main" id="{0FB7A880-7E27-D04E-9133-56BC12E6F846}"/>
                </a:ext>
              </a:extLst>
            </p:cNvPr>
            <p:cNvSpPr>
              <a:spLocks/>
            </p:cNvSpPr>
            <p:nvPr/>
          </p:nvSpPr>
          <p:spPr bwMode="auto">
            <a:xfrm>
              <a:off x="1854" y="3502"/>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4" y="473"/>
                  </a:lnTo>
                  <a:lnTo>
                    <a:pt x="0" y="470"/>
                  </a:lnTo>
                  <a:close/>
                </a:path>
              </a:pathLst>
            </a:custGeom>
            <a:solidFill>
              <a:srgbClr val="9AB1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1" name="Freeform 1969">
              <a:extLst>
                <a:ext uri="{FF2B5EF4-FFF2-40B4-BE49-F238E27FC236}">
                  <a16:creationId xmlns:a16="http://schemas.microsoft.com/office/drawing/2014/main" id="{84F730EE-9579-434D-90E2-9B865995FC6F}"/>
                </a:ext>
              </a:extLst>
            </p:cNvPr>
            <p:cNvSpPr>
              <a:spLocks/>
            </p:cNvSpPr>
            <p:nvPr/>
          </p:nvSpPr>
          <p:spPr bwMode="auto">
            <a:xfrm>
              <a:off x="1855" y="3503"/>
              <a:ext cx="93" cy="158"/>
            </a:xfrm>
            <a:custGeom>
              <a:avLst/>
              <a:gdLst>
                <a:gd name="T0" fmla="*/ 0 w 278"/>
                <a:gd name="T1" fmla="*/ 157 h 473"/>
                <a:gd name="T2" fmla="*/ 91 w 278"/>
                <a:gd name="T3" fmla="*/ 0 h 473"/>
                <a:gd name="T4" fmla="*/ 93 w 278"/>
                <a:gd name="T5" fmla="*/ 1 h 473"/>
                <a:gd name="T6" fmla="*/ 2 w 278"/>
                <a:gd name="T7" fmla="*/ 158 h 473"/>
                <a:gd name="T8" fmla="*/ 0 w 278"/>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3">
                  <a:moveTo>
                    <a:pt x="0" y="470"/>
                  </a:moveTo>
                  <a:lnTo>
                    <a:pt x="273" y="0"/>
                  </a:lnTo>
                  <a:lnTo>
                    <a:pt x="278" y="3"/>
                  </a:lnTo>
                  <a:lnTo>
                    <a:pt x="6" y="473"/>
                  </a:lnTo>
                  <a:lnTo>
                    <a:pt x="0" y="470"/>
                  </a:lnTo>
                  <a:close/>
                </a:path>
              </a:pathLst>
            </a:custGeom>
            <a:solidFill>
              <a:srgbClr val="97A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2" name="Freeform 1970">
              <a:extLst>
                <a:ext uri="{FF2B5EF4-FFF2-40B4-BE49-F238E27FC236}">
                  <a16:creationId xmlns:a16="http://schemas.microsoft.com/office/drawing/2014/main" id="{128891B9-C180-3A4F-AE07-1DBC70F588BF}"/>
                </a:ext>
              </a:extLst>
            </p:cNvPr>
            <p:cNvSpPr>
              <a:spLocks/>
            </p:cNvSpPr>
            <p:nvPr/>
          </p:nvSpPr>
          <p:spPr bwMode="auto">
            <a:xfrm>
              <a:off x="1857" y="3504"/>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5" y="473"/>
                  </a:lnTo>
                  <a:lnTo>
                    <a:pt x="0" y="470"/>
                  </a:lnTo>
                  <a:close/>
                </a:path>
              </a:pathLst>
            </a:custGeom>
            <a:solidFill>
              <a:srgbClr val="95AD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3" name="Freeform 1971">
              <a:extLst>
                <a:ext uri="{FF2B5EF4-FFF2-40B4-BE49-F238E27FC236}">
                  <a16:creationId xmlns:a16="http://schemas.microsoft.com/office/drawing/2014/main" id="{17E0B1C4-F067-2D4E-836E-7556501C33D0}"/>
                </a:ext>
              </a:extLst>
            </p:cNvPr>
            <p:cNvSpPr>
              <a:spLocks/>
            </p:cNvSpPr>
            <p:nvPr/>
          </p:nvSpPr>
          <p:spPr bwMode="auto">
            <a:xfrm>
              <a:off x="1859" y="3505"/>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92AB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4" name="Freeform 1972">
              <a:extLst>
                <a:ext uri="{FF2B5EF4-FFF2-40B4-BE49-F238E27FC236}">
                  <a16:creationId xmlns:a16="http://schemas.microsoft.com/office/drawing/2014/main" id="{BABE3605-11F6-5D4B-9BC1-4BFD259A89C7}"/>
                </a:ext>
              </a:extLst>
            </p:cNvPr>
            <p:cNvSpPr>
              <a:spLocks/>
            </p:cNvSpPr>
            <p:nvPr/>
          </p:nvSpPr>
          <p:spPr bwMode="auto">
            <a:xfrm>
              <a:off x="1861" y="3506"/>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4" y="474"/>
                  </a:lnTo>
                  <a:lnTo>
                    <a:pt x="0" y="471"/>
                  </a:lnTo>
                  <a:close/>
                </a:path>
              </a:pathLst>
            </a:custGeom>
            <a:solidFill>
              <a:srgbClr val="90A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5" name="Freeform 1973">
              <a:extLst>
                <a:ext uri="{FF2B5EF4-FFF2-40B4-BE49-F238E27FC236}">
                  <a16:creationId xmlns:a16="http://schemas.microsoft.com/office/drawing/2014/main" id="{B74EE976-86DA-EF42-8489-D42867DACC95}"/>
                </a:ext>
              </a:extLst>
            </p:cNvPr>
            <p:cNvSpPr>
              <a:spLocks/>
            </p:cNvSpPr>
            <p:nvPr/>
          </p:nvSpPr>
          <p:spPr bwMode="auto">
            <a:xfrm>
              <a:off x="1862" y="3507"/>
              <a:ext cx="92" cy="158"/>
            </a:xfrm>
            <a:custGeom>
              <a:avLst/>
              <a:gdLst>
                <a:gd name="T0" fmla="*/ 0 w 277"/>
                <a:gd name="T1" fmla="*/ 157 h 473"/>
                <a:gd name="T2" fmla="*/ 91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3" y="0"/>
                  </a:lnTo>
                  <a:lnTo>
                    <a:pt x="277" y="2"/>
                  </a:lnTo>
                  <a:lnTo>
                    <a:pt x="5" y="473"/>
                  </a:lnTo>
                  <a:lnTo>
                    <a:pt x="0" y="470"/>
                  </a:lnTo>
                  <a:close/>
                </a:path>
              </a:pathLst>
            </a:custGeom>
            <a:solidFill>
              <a:srgbClr val="8DA7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6" name="Freeform 1974">
              <a:extLst>
                <a:ext uri="{FF2B5EF4-FFF2-40B4-BE49-F238E27FC236}">
                  <a16:creationId xmlns:a16="http://schemas.microsoft.com/office/drawing/2014/main" id="{D880D433-5904-3D43-8854-43AE03DC21B3}"/>
                </a:ext>
              </a:extLst>
            </p:cNvPr>
            <p:cNvSpPr>
              <a:spLocks/>
            </p:cNvSpPr>
            <p:nvPr/>
          </p:nvSpPr>
          <p:spPr bwMode="auto">
            <a:xfrm>
              <a:off x="1864" y="350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8BA5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7" name="Freeform 1975">
              <a:extLst>
                <a:ext uri="{FF2B5EF4-FFF2-40B4-BE49-F238E27FC236}">
                  <a16:creationId xmlns:a16="http://schemas.microsoft.com/office/drawing/2014/main" id="{2593943B-7A3C-9B4A-A8B0-EFFB3A24CD39}"/>
                </a:ext>
              </a:extLst>
            </p:cNvPr>
            <p:cNvSpPr>
              <a:spLocks/>
            </p:cNvSpPr>
            <p:nvPr/>
          </p:nvSpPr>
          <p:spPr bwMode="auto">
            <a:xfrm>
              <a:off x="1866" y="3509"/>
              <a:ext cx="92" cy="158"/>
            </a:xfrm>
            <a:custGeom>
              <a:avLst/>
              <a:gdLst>
                <a:gd name="T0" fmla="*/ 0 w 277"/>
                <a:gd name="T1" fmla="*/ 157 h 472"/>
                <a:gd name="T2" fmla="*/ 90 w 277"/>
                <a:gd name="T3" fmla="*/ 0 h 472"/>
                <a:gd name="T4" fmla="*/ 92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88A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8" name="Freeform 1976">
              <a:extLst>
                <a:ext uri="{FF2B5EF4-FFF2-40B4-BE49-F238E27FC236}">
                  <a16:creationId xmlns:a16="http://schemas.microsoft.com/office/drawing/2014/main" id="{04CC9CBF-00DE-CC4C-B393-A7EC9544C82B}"/>
                </a:ext>
              </a:extLst>
            </p:cNvPr>
            <p:cNvSpPr>
              <a:spLocks/>
            </p:cNvSpPr>
            <p:nvPr/>
          </p:nvSpPr>
          <p:spPr bwMode="auto">
            <a:xfrm>
              <a:off x="1867" y="3510"/>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86A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19" name="Freeform 1977">
              <a:extLst>
                <a:ext uri="{FF2B5EF4-FFF2-40B4-BE49-F238E27FC236}">
                  <a16:creationId xmlns:a16="http://schemas.microsoft.com/office/drawing/2014/main" id="{47F7EC53-8103-904C-8F56-4E09F384C2F8}"/>
                </a:ext>
              </a:extLst>
            </p:cNvPr>
            <p:cNvSpPr>
              <a:spLocks/>
            </p:cNvSpPr>
            <p:nvPr/>
          </p:nvSpPr>
          <p:spPr bwMode="auto">
            <a:xfrm>
              <a:off x="1869" y="3511"/>
              <a:ext cx="92" cy="158"/>
            </a:xfrm>
            <a:custGeom>
              <a:avLst/>
              <a:gdLst>
                <a:gd name="T0" fmla="*/ 0 w 276"/>
                <a:gd name="T1" fmla="*/ 157 h 472"/>
                <a:gd name="T2" fmla="*/ 91 w 276"/>
                <a:gd name="T3" fmla="*/ 0 h 472"/>
                <a:gd name="T4" fmla="*/ 92 w 276"/>
                <a:gd name="T5" fmla="*/ 1 h 472"/>
                <a:gd name="T6" fmla="*/ 2 w 276"/>
                <a:gd name="T7" fmla="*/ 158 h 472"/>
                <a:gd name="T8" fmla="*/ 0 w 276"/>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2">
                  <a:moveTo>
                    <a:pt x="0" y="470"/>
                  </a:moveTo>
                  <a:lnTo>
                    <a:pt x="272" y="0"/>
                  </a:lnTo>
                  <a:lnTo>
                    <a:pt x="276" y="2"/>
                  </a:lnTo>
                  <a:lnTo>
                    <a:pt x="5" y="472"/>
                  </a:lnTo>
                  <a:lnTo>
                    <a:pt x="0" y="470"/>
                  </a:lnTo>
                  <a:close/>
                </a:path>
              </a:pathLst>
            </a:custGeom>
            <a:solidFill>
              <a:srgbClr val="839F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0" name="Freeform 1978">
              <a:extLst>
                <a:ext uri="{FF2B5EF4-FFF2-40B4-BE49-F238E27FC236}">
                  <a16:creationId xmlns:a16="http://schemas.microsoft.com/office/drawing/2014/main" id="{CAFF4004-EF31-5449-BA4C-C670A3DB511F}"/>
                </a:ext>
              </a:extLst>
            </p:cNvPr>
            <p:cNvSpPr>
              <a:spLocks/>
            </p:cNvSpPr>
            <p:nvPr/>
          </p:nvSpPr>
          <p:spPr bwMode="auto">
            <a:xfrm>
              <a:off x="1871" y="351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4"/>
                  </a:lnTo>
                  <a:lnTo>
                    <a:pt x="5" y="474"/>
                  </a:lnTo>
                  <a:lnTo>
                    <a:pt x="0" y="470"/>
                  </a:lnTo>
                  <a:close/>
                </a:path>
              </a:pathLst>
            </a:custGeom>
            <a:solidFill>
              <a:srgbClr val="819D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1" name="Freeform 1979">
              <a:extLst>
                <a:ext uri="{FF2B5EF4-FFF2-40B4-BE49-F238E27FC236}">
                  <a16:creationId xmlns:a16="http://schemas.microsoft.com/office/drawing/2014/main" id="{B673C2D6-C95B-3E4C-8061-90A734E6B0C0}"/>
                </a:ext>
              </a:extLst>
            </p:cNvPr>
            <p:cNvSpPr>
              <a:spLocks/>
            </p:cNvSpPr>
            <p:nvPr/>
          </p:nvSpPr>
          <p:spPr bwMode="auto">
            <a:xfrm>
              <a:off x="1872" y="3513"/>
              <a:ext cx="93" cy="158"/>
            </a:xfrm>
            <a:custGeom>
              <a:avLst/>
              <a:gdLst>
                <a:gd name="T0" fmla="*/ 0 w 277"/>
                <a:gd name="T1" fmla="*/ 157 h 472"/>
                <a:gd name="T2" fmla="*/ 91 w 277"/>
                <a:gd name="T3" fmla="*/ 0 h 472"/>
                <a:gd name="T4" fmla="*/ 93 w 277"/>
                <a:gd name="T5" fmla="*/ 1 h 472"/>
                <a:gd name="T6" fmla="*/ 2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7E9B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2" name="Freeform 1980">
              <a:extLst>
                <a:ext uri="{FF2B5EF4-FFF2-40B4-BE49-F238E27FC236}">
                  <a16:creationId xmlns:a16="http://schemas.microsoft.com/office/drawing/2014/main" id="{E823B464-0565-2847-8FA8-64B15976AA30}"/>
                </a:ext>
              </a:extLst>
            </p:cNvPr>
            <p:cNvSpPr>
              <a:spLocks/>
            </p:cNvSpPr>
            <p:nvPr/>
          </p:nvSpPr>
          <p:spPr bwMode="auto">
            <a:xfrm>
              <a:off x="1874" y="3514"/>
              <a:ext cx="92" cy="158"/>
            </a:xfrm>
            <a:custGeom>
              <a:avLst/>
              <a:gdLst>
                <a:gd name="T0" fmla="*/ 0 w 276"/>
                <a:gd name="T1" fmla="*/ 157 h 474"/>
                <a:gd name="T2" fmla="*/ 90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5" y="474"/>
                  </a:lnTo>
                  <a:lnTo>
                    <a:pt x="0" y="470"/>
                  </a:lnTo>
                  <a:close/>
                </a:path>
              </a:pathLst>
            </a:custGeom>
            <a:solidFill>
              <a:srgbClr val="7C99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3" name="Freeform 1981">
              <a:extLst>
                <a:ext uri="{FF2B5EF4-FFF2-40B4-BE49-F238E27FC236}">
                  <a16:creationId xmlns:a16="http://schemas.microsoft.com/office/drawing/2014/main" id="{91B40335-12F6-974C-A88E-E81536542921}"/>
                </a:ext>
              </a:extLst>
            </p:cNvPr>
            <p:cNvSpPr>
              <a:spLocks/>
            </p:cNvSpPr>
            <p:nvPr/>
          </p:nvSpPr>
          <p:spPr bwMode="auto">
            <a:xfrm>
              <a:off x="1876" y="3515"/>
              <a:ext cx="92" cy="158"/>
            </a:xfrm>
            <a:custGeom>
              <a:avLst/>
              <a:gdLst>
                <a:gd name="T0" fmla="*/ 0 w 277"/>
                <a:gd name="T1" fmla="*/ 157 h 472"/>
                <a:gd name="T2" fmla="*/ 90 w 277"/>
                <a:gd name="T3" fmla="*/ 0 h 472"/>
                <a:gd name="T4" fmla="*/ 92 w 277"/>
                <a:gd name="T5" fmla="*/ 1 h 472"/>
                <a:gd name="T6" fmla="*/ 1 w 277"/>
                <a:gd name="T7" fmla="*/ 158 h 472"/>
                <a:gd name="T8" fmla="*/ 0 w 277"/>
                <a:gd name="T9" fmla="*/ 157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4" y="472"/>
                  </a:lnTo>
                  <a:lnTo>
                    <a:pt x="0" y="470"/>
                  </a:lnTo>
                  <a:close/>
                </a:path>
              </a:pathLst>
            </a:custGeom>
            <a:solidFill>
              <a:srgbClr val="7997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4" name="Freeform 1982">
              <a:extLst>
                <a:ext uri="{FF2B5EF4-FFF2-40B4-BE49-F238E27FC236}">
                  <a16:creationId xmlns:a16="http://schemas.microsoft.com/office/drawing/2014/main" id="{59B5A9C2-5227-454C-88F3-85DECB5AB72C}"/>
                </a:ext>
              </a:extLst>
            </p:cNvPr>
            <p:cNvSpPr>
              <a:spLocks/>
            </p:cNvSpPr>
            <p:nvPr/>
          </p:nvSpPr>
          <p:spPr bwMode="auto">
            <a:xfrm>
              <a:off x="1877" y="3516"/>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6" y="474"/>
                  </a:lnTo>
                  <a:lnTo>
                    <a:pt x="0" y="470"/>
                  </a:lnTo>
                  <a:close/>
                </a:path>
              </a:pathLst>
            </a:custGeom>
            <a:solidFill>
              <a:srgbClr val="779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5" name="Freeform 1983">
              <a:extLst>
                <a:ext uri="{FF2B5EF4-FFF2-40B4-BE49-F238E27FC236}">
                  <a16:creationId xmlns:a16="http://schemas.microsoft.com/office/drawing/2014/main" id="{6842C6BA-1E74-314D-AAE0-616C996A25C6}"/>
                </a:ext>
              </a:extLst>
            </p:cNvPr>
            <p:cNvSpPr>
              <a:spLocks/>
            </p:cNvSpPr>
            <p:nvPr/>
          </p:nvSpPr>
          <p:spPr bwMode="auto">
            <a:xfrm>
              <a:off x="1879" y="3517"/>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749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6" name="Freeform 1984">
              <a:extLst>
                <a:ext uri="{FF2B5EF4-FFF2-40B4-BE49-F238E27FC236}">
                  <a16:creationId xmlns:a16="http://schemas.microsoft.com/office/drawing/2014/main" id="{DE755F3A-669A-AC46-94D3-FCDA2E018893}"/>
                </a:ext>
              </a:extLst>
            </p:cNvPr>
            <p:cNvSpPr>
              <a:spLocks/>
            </p:cNvSpPr>
            <p:nvPr/>
          </p:nvSpPr>
          <p:spPr bwMode="auto">
            <a:xfrm>
              <a:off x="1881" y="351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5" y="474"/>
                  </a:lnTo>
                  <a:lnTo>
                    <a:pt x="0" y="470"/>
                  </a:lnTo>
                  <a:close/>
                </a:path>
              </a:pathLst>
            </a:custGeom>
            <a:solidFill>
              <a:srgbClr val="729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7" name="Freeform 1985">
              <a:extLst>
                <a:ext uri="{FF2B5EF4-FFF2-40B4-BE49-F238E27FC236}">
                  <a16:creationId xmlns:a16="http://schemas.microsoft.com/office/drawing/2014/main" id="{1D8F1FBA-9734-504A-8E5F-A4F1D398D7AC}"/>
                </a:ext>
              </a:extLst>
            </p:cNvPr>
            <p:cNvSpPr>
              <a:spLocks/>
            </p:cNvSpPr>
            <p:nvPr/>
          </p:nvSpPr>
          <p:spPr bwMode="auto">
            <a:xfrm>
              <a:off x="1883" y="3519"/>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708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8" name="Freeform 1986">
              <a:extLst>
                <a:ext uri="{FF2B5EF4-FFF2-40B4-BE49-F238E27FC236}">
                  <a16:creationId xmlns:a16="http://schemas.microsoft.com/office/drawing/2014/main" id="{0B7C7029-CA8D-6D49-B3D5-56CCE8F641BF}"/>
                </a:ext>
              </a:extLst>
            </p:cNvPr>
            <p:cNvSpPr>
              <a:spLocks/>
            </p:cNvSpPr>
            <p:nvPr/>
          </p:nvSpPr>
          <p:spPr bwMode="auto">
            <a:xfrm>
              <a:off x="1885" y="3520"/>
              <a:ext cx="92" cy="158"/>
            </a:xfrm>
            <a:custGeom>
              <a:avLst/>
              <a:gdLst>
                <a:gd name="T0" fmla="*/ 0 w 277"/>
                <a:gd name="T1" fmla="*/ 157 h 473"/>
                <a:gd name="T2" fmla="*/ 90 w 277"/>
                <a:gd name="T3" fmla="*/ 0 h 473"/>
                <a:gd name="T4" fmla="*/ 92 w 277"/>
                <a:gd name="T5" fmla="*/ 1 h 473"/>
                <a:gd name="T6" fmla="*/ 1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4" y="473"/>
                  </a:lnTo>
                  <a:lnTo>
                    <a:pt x="0" y="470"/>
                  </a:lnTo>
                  <a:close/>
                </a:path>
              </a:pathLst>
            </a:custGeom>
            <a:solidFill>
              <a:srgbClr val="6D8D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29" name="Freeform 1987">
              <a:extLst>
                <a:ext uri="{FF2B5EF4-FFF2-40B4-BE49-F238E27FC236}">
                  <a16:creationId xmlns:a16="http://schemas.microsoft.com/office/drawing/2014/main" id="{76D16DAB-5724-D746-BEB3-A6E885039440}"/>
                </a:ext>
              </a:extLst>
            </p:cNvPr>
            <p:cNvSpPr>
              <a:spLocks/>
            </p:cNvSpPr>
            <p:nvPr/>
          </p:nvSpPr>
          <p:spPr bwMode="auto">
            <a:xfrm>
              <a:off x="1886" y="3521"/>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3"/>
                  </a:lnTo>
                  <a:lnTo>
                    <a:pt x="5" y="474"/>
                  </a:lnTo>
                  <a:lnTo>
                    <a:pt x="0" y="470"/>
                  </a:lnTo>
                  <a:close/>
                </a:path>
              </a:pathLst>
            </a:custGeom>
            <a:solidFill>
              <a:srgbClr val="6B8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0" name="Freeform 1988">
              <a:extLst>
                <a:ext uri="{FF2B5EF4-FFF2-40B4-BE49-F238E27FC236}">
                  <a16:creationId xmlns:a16="http://schemas.microsoft.com/office/drawing/2014/main" id="{8FDBE18C-9E77-BF48-B870-D4CDFBDB15B7}"/>
                </a:ext>
              </a:extLst>
            </p:cNvPr>
            <p:cNvSpPr>
              <a:spLocks/>
            </p:cNvSpPr>
            <p:nvPr/>
          </p:nvSpPr>
          <p:spPr bwMode="auto">
            <a:xfrm>
              <a:off x="1888" y="352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2" y="0"/>
                  </a:lnTo>
                  <a:lnTo>
                    <a:pt x="277" y="3"/>
                  </a:lnTo>
                  <a:lnTo>
                    <a:pt x="6" y="473"/>
                  </a:lnTo>
                  <a:lnTo>
                    <a:pt x="0" y="471"/>
                  </a:lnTo>
                  <a:close/>
                </a:path>
              </a:pathLst>
            </a:custGeom>
            <a:solidFill>
              <a:srgbClr val="6889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1" name="Freeform 1989">
              <a:extLst>
                <a:ext uri="{FF2B5EF4-FFF2-40B4-BE49-F238E27FC236}">
                  <a16:creationId xmlns:a16="http://schemas.microsoft.com/office/drawing/2014/main" id="{5F50C87E-8A31-A541-9C4B-C53B2CE63CFB}"/>
                </a:ext>
              </a:extLst>
            </p:cNvPr>
            <p:cNvSpPr>
              <a:spLocks/>
            </p:cNvSpPr>
            <p:nvPr/>
          </p:nvSpPr>
          <p:spPr bwMode="auto">
            <a:xfrm>
              <a:off x="1890" y="3523"/>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6687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2" name="Freeform 1990">
              <a:extLst>
                <a:ext uri="{FF2B5EF4-FFF2-40B4-BE49-F238E27FC236}">
                  <a16:creationId xmlns:a16="http://schemas.microsoft.com/office/drawing/2014/main" id="{A103899E-F195-B242-B1DF-4BBF3C0C70F8}"/>
                </a:ext>
              </a:extLst>
            </p:cNvPr>
            <p:cNvSpPr>
              <a:spLocks/>
            </p:cNvSpPr>
            <p:nvPr/>
          </p:nvSpPr>
          <p:spPr bwMode="auto">
            <a:xfrm>
              <a:off x="1891" y="3524"/>
              <a:ext cx="93" cy="158"/>
            </a:xfrm>
            <a:custGeom>
              <a:avLst/>
              <a:gdLst>
                <a:gd name="T0" fmla="*/ 0 w 277"/>
                <a:gd name="T1" fmla="*/ 157 h 474"/>
                <a:gd name="T2" fmla="*/ 91 w 277"/>
                <a:gd name="T3" fmla="*/ 0 h 474"/>
                <a:gd name="T4" fmla="*/ 93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4" y="474"/>
                  </a:lnTo>
                  <a:lnTo>
                    <a:pt x="0" y="472"/>
                  </a:lnTo>
                  <a:close/>
                </a:path>
              </a:pathLst>
            </a:custGeom>
            <a:solidFill>
              <a:srgbClr val="638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3" name="Freeform 1991">
              <a:extLst>
                <a:ext uri="{FF2B5EF4-FFF2-40B4-BE49-F238E27FC236}">
                  <a16:creationId xmlns:a16="http://schemas.microsoft.com/office/drawing/2014/main" id="{54322EA2-9410-C845-A17D-E7899242B5B4}"/>
                </a:ext>
              </a:extLst>
            </p:cNvPr>
            <p:cNvSpPr>
              <a:spLocks/>
            </p:cNvSpPr>
            <p:nvPr/>
          </p:nvSpPr>
          <p:spPr bwMode="auto">
            <a:xfrm>
              <a:off x="1893" y="3525"/>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2"/>
                  </a:lnTo>
                  <a:lnTo>
                    <a:pt x="6" y="474"/>
                  </a:lnTo>
                  <a:lnTo>
                    <a:pt x="0" y="470"/>
                  </a:lnTo>
                  <a:close/>
                </a:path>
              </a:pathLst>
            </a:custGeom>
            <a:solidFill>
              <a:srgbClr val="6183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4" name="Freeform 1992">
              <a:extLst>
                <a:ext uri="{FF2B5EF4-FFF2-40B4-BE49-F238E27FC236}">
                  <a16:creationId xmlns:a16="http://schemas.microsoft.com/office/drawing/2014/main" id="{2CDE292C-4945-414D-803B-4F76C0488F0F}"/>
                </a:ext>
              </a:extLst>
            </p:cNvPr>
            <p:cNvSpPr>
              <a:spLocks/>
            </p:cNvSpPr>
            <p:nvPr/>
          </p:nvSpPr>
          <p:spPr bwMode="auto">
            <a:xfrm>
              <a:off x="1895" y="352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5E8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5" name="Freeform 1993">
              <a:extLst>
                <a:ext uri="{FF2B5EF4-FFF2-40B4-BE49-F238E27FC236}">
                  <a16:creationId xmlns:a16="http://schemas.microsoft.com/office/drawing/2014/main" id="{0EBBB8C4-10AE-2843-9239-7351C4FFD2B5}"/>
                </a:ext>
              </a:extLst>
            </p:cNvPr>
            <p:cNvSpPr>
              <a:spLocks/>
            </p:cNvSpPr>
            <p:nvPr/>
          </p:nvSpPr>
          <p:spPr bwMode="auto">
            <a:xfrm>
              <a:off x="1896" y="3527"/>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5C7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6" name="Freeform 1994">
              <a:extLst>
                <a:ext uri="{FF2B5EF4-FFF2-40B4-BE49-F238E27FC236}">
                  <a16:creationId xmlns:a16="http://schemas.microsoft.com/office/drawing/2014/main" id="{2DBE9054-4062-DC4C-8D60-E97408032FFE}"/>
                </a:ext>
              </a:extLst>
            </p:cNvPr>
            <p:cNvSpPr>
              <a:spLocks/>
            </p:cNvSpPr>
            <p:nvPr/>
          </p:nvSpPr>
          <p:spPr bwMode="auto">
            <a:xfrm>
              <a:off x="1898" y="352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597D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7" name="Freeform 1995">
              <a:extLst>
                <a:ext uri="{FF2B5EF4-FFF2-40B4-BE49-F238E27FC236}">
                  <a16:creationId xmlns:a16="http://schemas.microsoft.com/office/drawing/2014/main" id="{50EFF23F-59D5-A449-AAEB-E92B7CB3ECC4}"/>
                </a:ext>
              </a:extLst>
            </p:cNvPr>
            <p:cNvSpPr>
              <a:spLocks/>
            </p:cNvSpPr>
            <p:nvPr/>
          </p:nvSpPr>
          <p:spPr bwMode="auto">
            <a:xfrm>
              <a:off x="1900" y="3529"/>
              <a:ext cx="92" cy="158"/>
            </a:xfrm>
            <a:custGeom>
              <a:avLst/>
              <a:gdLst>
                <a:gd name="T0" fmla="*/ 0 w 277"/>
                <a:gd name="T1" fmla="*/ 157 h 474"/>
                <a:gd name="T2" fmla="*/ 90 w 277"/>
                <a:gd name="T3" fmla="*/ 0 h 474"/>
                <a:gd name="T4" fmla="*/ 92 w 277"/>
                <a:gd name="T5" fmla="*/ 1 h 474"/>
                <a:gd name="T6" fmla="*/ 1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3"/>
                  </a:lnTo>
                  <a:lnTo>
                    <a:pt x="4" y="474"/>
                  </a:lnTo>
                  <a:lnTo>
                    <a:pt x="0" y="470"/>
                  </a:lnTo>
                  <a:close/>
                </a:path>
              </a:pathLst>
            </a:custGeom>
            <a:solidFill>
              <a:srgbClr val="577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8" name="Freeform 1996">
              <a:extLst>
                <a:ext uri="{FF2B5EF4-FFF2-40B4-BE49-F238E27FC236}">
                  <a16:creationId xmlns:a16="http://schemas.microsoft.com/office/drawing/2014/main" id="{995776AF-0A12-3646-B4E3-877E279547BA}"/>
                </a:ext>
              </a:extLst>
            </p:cNvPr>
            <p:cNvSpPr>
              <a:spLocks/>
            </p:cNvSpPr>
            <p:nvPr/>
          </p:nvSpPr>
          <p:spPr bwMode="auto">
            <a:xfrm>
              <a:off x="1901" y="3530"/>
              <a:ext cx="93" cy="158"/>
            </a:xfrm>
            <a:custGeom>
              <a:avLst/>
              <a:gdLst>
                <a:gd name="T0" fmla="*/ 0 w 277"/>
                <a:gd name="T1" fmla="*/ 157 h 473"/>
                <a:gd name="T2" fmla="*/ 92 w 277"/>
                <a:gd name="T3" fmla="*/ 0 h 473"/>
                <a:gd name="T4" fmla="*/ 93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3" y="0"/>
                  </a:lnTo>
                  <a:lnTo>
                    <a:pt x="277" y="3"/>
                  </a:lnTo>
                  <a:lnTo>
                    <a:pt x="6" y="473"/>
                  </a:lnTo>
                  <a:lnTo>
                    <a:pt x="0" y="471"/>
                  </a:lnTo>
                  <a:close/>
                </a:path>
              </a:pathLst>
            </a:custGeom>
            <a:solidFill>
              <a:srgbClr val="5479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39" name="Freeform 1997">
              <a:extLst>
                <a:ext uri="{FF2B5EF4-FFF2-40B4-BE49-F238E27FC236}">
                  <a16:creationId xmlns:a16="http://schemas.microsoft.com/office/drawing/2014/main" id="{B407AF8A-5866-024D-9D53-3CBE4175401C}"/>
                </a:ext>
              </a:extLst>
            </p:cNvPr>
            <p:cNvSpPr>
              <a:spLocks/>
            </p:cNvSpPr>
            <p:nvPr/>
          </p:nvSpPr>
          <p:spPr bwMode="auto">
            <a:xfrm>
              <a:off x="1903" y="3531"/>
              <a:ext cx="92" cy="158"/>
            </a:xfrm>
            <a:custGeom>
              <a:avLst/>
              <a:gdLst>
                <a:gd name="T0" fmla="*/ 0 w 276"/>
                <a:gd name="T1" fmla="*/ 157 h 473"/>
                <a:gd name="T2" fmla="*/ 90 w 276"/>
                <a:gd name="T3" fmla="*/ 0 h 473"/>
                <a:gd name="T4" fmla="*/ 92 w 276"/>
                <a:gd name="T5" fmla="*/ 1 h 473"/>
                <a:gd name="T6" fmla="*/ 2 w 276"/>
                <a:gd name="T7" fmla="*/ 158 h 473"/>
                <a:gd name="T8" fmla="*/ 0 w 276"/>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5" y="473"/>
                  </a:lnTo>
                  <a:lnTo>
                    <a:pt x="0" y="470"/>
                  </a:lnTo>
                  <a:close/>
                </a:path>
              </a:pathLst>
            </a:custGeom>
            <a:solidFill>
              <a:srgbClr val="5277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0" name="Freeform 1998">
              <a:extLst>
                <a:ext uri="{FF2B5EF4-FFF2-40B4-BE49-F238E27FC236}">
                  <a16:creationId xmlns:a16="http://schemas.microsoft.com/office/drawing/2014/main" id="{CC148FB3-DC47-834F-9AA5-2A72C1B235BC}"/>
                </a:ext>
              </a:extLst>
            </p:cNvPr>
            <p:cNvSpPr>
              <a:spLocks/>
            </p:cNvSpPr>
            <p:nvPr/>
          </p:nvSpPr>
          <p:spPr bwMode="auto">
            <a:xfrm>
              <a:off x="1905" y="3532"/>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4F75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1" name="Freeform 1999">
              <a:extLst>
                <a:ext uri="{FF2B5EF4-FFF2-40B4-BE49-F238E27FC236}">
                  <a16:creationId xmlns:a16="http://schemas.microsoft.com/office/drawing/2014/main" id="{8CC0C2F0-E5B1-F145-AFE6-AA01A7551845}"/>
                </a:ext>
              </a:extLst>
            </p:cNvPr>
            <p:cNvSpPr>
              <a:spLocks/>
            </p:cNvSpPr>
            <p:nvPr/>
          </p:nvSpPr>
          <p:spPr bwMode="auto">
            <a:xfrm>
              <a:off x="1907" y="3533"/>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4D72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2" name="Freeform 2000">
              <a:extLst>
                <a:ext uri="{FF2B5EF4-FFF2-40B4-BE49-F238E27FC236}">
                  <a16:creationId xmlns:a16="http://schemas.microsoft.com/office/drawing/2014/main" id="{612587CA-F3FB-4C4E-854E-18457CC83ADA}"/>
                </a:ext>
              </a:extLst>
            </p:cNvPr>
            <p:cNvSpPr>
              <a:spLocks/>
            </p:cNvSpPr>
            <p:nvPr/>
          </p:nvSpPr>
          <p:spPr bwMode="auto">
            <a:xfrm>
              <a:off x="1909" y="3534"/>
              <a:ext cx="91" cy="158"/>
            </a:xfrm>
            <a:custGeom>
              <a:avLst/>
              <a:gdLst>
                <a:gd name="T0" fmla="*/ 0 w 275"/>
                <a:gd name="T1" fmla="*/ 157 h 473"/>
                <a:gd name="T2" fmla="*/ 90 w 275"/>
                <a:gd name="T3" fmla="*/ 0 h 473"/>
                <a:gd name="T4" fmla="*/ 91 w 275"/>
                <a:gd name="T5" fmla="*/ 1 h 473"/>
                <a:gd name="T6" fmla="*/ 1 w 275"/>
                <a:gd name="T7" fmla="*/ 158 h 473"/>
                <a:gd name="T8" fmla="*/ 0 w 275"/>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73">
                  <a:moveTo>
                    <a:pt x="0" y="470"/>
                  </a:moveTo>
                  <a:lnTo>
                    <a:pt x="271" y="0"/>
                  </a:lnTo>
                  <a:lnTo>
                    <a:pt x="275" y="2"/>
                  </a:lnTo>
                  <a:lnTo>
                    <a:pt x="4" y="473"/>
                  </a:lnTo>
                  <a:lnTo>
                    <a:pt x="0" y="470"/>
                  </a:lnTo>
                  <a:close/>
                </a:path>
              </a:pathLst>
            </a:custGeom>
            <a:solidFill>
              <a:srgbClr val="4B70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3" name="Freeform 2001">
              <a:extLst>
                <a:ext uri="{FF2B5EF4-FFF2-40B4-BE49-F238E27FC236}">
                  <a16:creationId xmlns:a16="http://schemas.microsoft.com/office/drawing/2014/main" id="{259B1A3F-90CC-9E44-AF4A-1426ADB744C2}"/>
                </a:ext>
              </a:extLst>
            </p:cNvPr>
            <p:cNvSpPr>
              <a:spLocks/>
            </p:cNvSpPr>
            <p:nvPr/>
          </p:nvSpPr>
          <p:spPr bwMode="auto">
            <a:xfrm>
              <a:off x="1910" y="353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86E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4" name="Freeform 2002">
              <a:extLst>
                <a:ext uri="{FF2B5EF4-FFF2-40B4-BE49-F238E27FC236}">
                  <a16:creationId xmlns:a16="http://schemas.microsoft.com/office/drawing/2014/main" id="{E136018A-AD19-0C4D-80B7-C6AA2112F1A7}"/>
                </a:ext>
              </a:extLst>
            </p:cNvPr>
            <p:cNvSpPr>
              <a:spLocks/>
            </p:cNvSpPr>
            <p:nvPr/>
          </p:nvSpPr>
          <p:spPr bwMode="auto">
            <a:xfrm>
              <a:off x="1912" y="3536"/>
              <a:ext cx="92" cy="158"/>
            </a:xfrm>
            <a:custGeom>
              <a:avLst/>
              <a:gdLst>
                <a:gd name="T0" fmla="*/ 0 w 277"/>
                <a:gd name="T1" fmla="*/ 157 h 473"/>
                <a:gd name="T2" fmla="*/ 90 w 277"/>
                <a:gd name="T3" fmla="*/ 0 h 473"/>
                <a:gd name="T4" fmla="*/ 92 w 277"/>
                <a:gd name="T5" fmla="*/ 1 h 473"/>
                <a:gd name="T6" fmla="*/ 2 w 277"/>
                <a:gd name="T7" fmla="*/ 158 h 473"/>
                <a:gd name="T8" fmla="*/ 0 w 277"/>
                <a:gd name="T9" fmla="*/ 157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6" y="473"/>
                  </a:lnTo>
                  <a:lnTo>
                    <a:pt x="0" y="470"/>
                  </a:lnTo>
                  <a:close/>
                </a:path>
              </a:pathLst>
            </a:custGeom>
            <a:solidFill>
              <a:srgbClr val="466C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5" name="Freeform 2003">
              <a:extLst>
                <a:ext uri="{FF2B5EF4-FFF2-40B4-BE49-F238E27FC236}">
                  <a16:creationId xmlns:a16="http://schemas.microsoft.com/office/drawing/2014/main" id="{6D85E1D4-7C9C-5642-837F-1F6F9D6531CE}"/>
                </a:ext>
              </a:extLst>
            </p:cNvPr>
            <p:cNvSpPr>
              <a:spLocks/>
            </p:cNvSpPr>
            <p:nvPr/>
          </p:nvSpPr>
          <p:spPr bwMode="auto">
            <a:xfrm>
              <a:off x="1914" y="3537"/>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1" y="0"/>
                  </a:lnTo>
                  <a:lnTo>
                    <a:pt x="277" y="4"/>
                  </a:lnTo>
                  <a:lnTo>
                    <a:pt x="5" y="474"/>
                  </a:lnTo>
                  <a:lnTo>
                    <a:pt x="0" y="471"/>
                  </a:lnTo>
                  <a:close/>
                </a:path>
              </a:pathLst>
            </a:custGeom>
            <a:solidFill>
              <a:srgbClr val="436A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6" name="Freeform 2004">
              <a:extLst>
                <a:ext uri="{FF2B5EF4-FFF2-40B4-BE49-F238E27FC236}">
                  <a16:creationId xmlns:a16="http://schemas.microsoft.com/office/drawing/2014/main" id="{2D6F2629-E1AB-1942-B8C9-11CD87165ECE}"/>
                </a:ext>
              </a:extLst>
            </p:cNvPr>
            <p:cNvSpPr>
              <a:spLocks/>
            </p:cNvSpPr>
            <p:nvPr/>
          </p:nvSpPr>
          <p:spPr bwMode="auto">
            <a:xfrm>
              <a:off x="1915" y="3538"/>
              <a:ext cx="93" cy="157"/>
            </a:xfrm>
            <a:custGeom>
              <a:avLst/>
              <a:gdLst>
                <a:gd name="T0" fmla="*/ 0 w 277"/>
                <a:gd name="T1" fmla="*/ 156 h 472"/>
                <a:gd name="T2" fmla="*/ 91 w 277"/>
                <a:gd name="T3" fmla="*/ 0 h 472"/>
                <a:gd name="T4" fmla="*/ 93 w 277"/>
                <a:gd name="T5" fmla="*/ 1 h 472"/>
                <a:gd name="T6" fmla="*/ 1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4" y="472"/>
                  </a:lnTo>
                  <a:lnTo>
                    <a:pt x="0" y="470"/>
                  </a:lnTo>
                  <a:close/>
                </a:path>
              </a:pathLst>
            </a:custGeom>
            <a:solidFill>
              <a:srgbClr val="4168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7" name="Freeform 2005">
              <a:extLst>
                <a:ext uri="{FF2B5EF4-FFF2-40B4-BE49-F238E27FC236}">
                  <a16:creationId xmlns:a16="http://schemas.microsoft.com/office/drawing/2014/main" id="{8601D225-48E5-1746-A09E-E127AE55839A}"/>
                </a:ext>
              </a:extLst>
            </p:cNvPr>
            <p:cNvSpPr>
              <a:spLocks/>
            </p:cNvSpPr>
            <p:nvPr/>
          </p:nvSpPr>
          <p:spPr bwMode="auto">
            <a:xfrm>
              <a:off x="1917" y="3539"/>
              <a:ext cx="92" cy="158"/>
            </a:xfrm>
            <a:custGeom>
              <a:avLst/>
              <a:gdLst>
                <a:gd name="T0" fmla="*/ 0 w 277"/>
                <a:gd name="T1" fmla="*/ 157 h 474"/>
                <a:gd name="T2" fmla="*/ 91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3" y="0"/>
                  </a:lnTo>
                  <a:lnTo>
                    <a:pt x="277" y="4"/>
                  </a:lnTo>
                  <a:lnTo>
                    <a:pt x="6" y="474"/>
                  </a:lnTo>
                  <a:lnTo>
                    <a:pt x="0" y="470"/>
                  </a:lnTo>
                  <a:close/>
                </a:path>
              </a:pathLst>
            </a:custGeom>
            <a:solidFill>
              <a:srgbClr val="3E66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8" name="Freeform 2006">
              <a:extLst>
                <a:ext uri="{FF2B5EF4-FFF2-40B4-BE49-F238E27FC236}">
                  <a16:creationId xmlns:a16="http://schemas.microsoft.com/office/drawing/2014/main" id="{E52884F9-6298-F245-9628-DD455C301BDB}"/>
                </a:ext>
              </a:extLst>
            </p:cNvPr>
            <p:cNvSpPr>
              <a:spLocks/>
            </p:cNvSpPr>
            <p:nvPr/>
          </p:nvSpPr>
          <p:spPr bwMode="auto">
            <a:xfrm>
              <a:off x="1919" y="3540"/>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1" y="0"/>
                  </a:lnTo>
                  <a:lnTo>
                    <a:pt x="277" y="2"/>
                  </a:lnTo>
                  <a:lnTo>
                    <a:pt x="5" y="472"/>
                  </a:lnTo>
                  <a:lnTo>
                    <a:pt x="0" y="470"/>
                  </a:lnTo>
                  <a:close/>
                </a:path>
              </a:pathLst>
            </a:custGeom>
            <a:solidFill>
              <a:srgbClr val="3C64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49" name="Freeform 2007">
              <a:extLst>
                <a:ext uri="{FF2B5EF4-FFF2-40B4-BE49-F238E27FC236}">
                  <a16:creationId xmlns:a16="http://schemas.microsoft.com/office/drawing/2014/main" id="{BEC2E3F4-3E94-8747-A4D2-C1182CAE432D}"/>
                </a:ext>
              </a:extLst>
            </p:cNvPr>
            <p:cNvSpPr>
              <a:spLocks/>
            </p:cNvSpPr>
            <p:nvPr/>
          </p:nvSpPr>
          <p:spPr bwMode="auto">
            <a:xfrm>
              <a:off x="1920" y="3541"/>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4"/>
                  </a:lnTo>
                  <a:lnTo>
                    <a:pt x="5" y="474"/>
                  </a:lnTo>
                  <a:lnTo>
                    <a:pt x="0" y="470"/>
                  </a:lnTo>
                  <a:close/>
                </a:path>
              </a:pathLst>
            </a:custGeom>
            <a:solidFill>
              <a:srgbClr val="396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0" name="Freeform 2008">
              <a:extLst>
                <a:ext uri="{FF2B5EF4-FFF2-40B4-BE49-F238E27FC236}">
                  <a16:creationId xmlns:a16="http://schemas.microsoft.com/office/drawing/2014/main" id="{10DADBD1-2C9A-5F4A-88BA-008142178F73}"/>
                </a:ext>
              </a:extLst>
            </p:cNvPr>
            <p:cNvSpPr>
              <a:spLocks/>
            </p:cNvSpPr>
            <p:nvPr/>
          </p:nvSpPr>
          <p:spPr bwMode="auto">
            <a:xfrm>
              <a:off x="1922" y="3542"/>
              <a:ext cx="92" cy="157"/>
            </a:xfrm>
            <a:custGeom>
              <a:avLst/>
              <a:gdLst>
                <a:gd name="T0" fmla="*/ 0 w 277"/>
                <a:gd name="T1" fmla="*/ 156 h 472"/>
                <a:gd name="T2" fmla="*/ 90 w 277"/>
                <a:gd name="T3" fmla="*/ 0 h 472"/>
                <a:gd name="T4" fmla="*/ 92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6" y="472"/>
                  </a:lnTo>
                  <a:lnTo>
                    <a:pt x="0" y="470"/>
                  </a:lnTo>
                  <a:close/>
                </a:path>
              </a:pathLst>
            </a:custGeom>
            <a:solidFill>
              <a:srgbClr val="376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1" name="Freeform 2009">
              <a:extLst>
                <a:ext uri="{FF2B5EF4-FFF2-40B4-BE49-F238E27FC236}">
                  <a16:creationId xmlns:a16="http://schemas.microsoft.com/office/drawing/2014/main" id="{0CE8140C-51B6-B64D-97C3-5E84455AD760}"/>
                </a:ext>
              </a:extLst>
            </p:cNvPr>
            <p:cNvSpPr>
              <a:spLocks/>
            </p:cNvSpPr>
            <p:nvPr/>
          </p:nvSpPr>
          <p:spPr bwMode="auto">
            <a:xfrm>
              <a:off x="1924" y="3543"/>
              <a:ext cx="92" cy="158"/>
            </a:xfrm>
            <a:custGeom>
              <a:avLst/>
              <a:gdLst>
                <a:gd name="T0" fmla="*/ 0 w 276"/>
                <a:gd name="T1" fmla="*/ 157 h 474"/>
                <a:gd name="T2" fmla="*/ 90 w 276"/>
                <a:gd name="T3" fmla="*/ 0 h 474"/>
                <a:gd name="T4" fmla="*/ 92 w 276"/>
                <a:gd name="T5" fmla="*/ 1 h 474"/>
                <a:gd name="T6" fmla="*/ 1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1" y="0"/>
                  </a:lnTo>
                  <a:lnTo>
                    <a:pt x="276" y="4"/>
                  </a:lnTo>
                  <a:lnTo>
                    <a:pt x="4" y="474"/>
                  </a:lnTo>
                  <a:lnTo>
                    <a:pt x="0" y="470"/>
                  </a:lnTo>
                  <a:close/>
                </a:path>
              </a:pathLst>
            </a:custGeom>
            <a:solidFill>
              <a:srgbClr val="345E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2" name="Freeform 2010">
              <a:extLst>
                <a:ext uri="{FF2B5EF4-FFF2-40B4-BE49-F238E27FC236}">
                  <a16:creationId xmlns:a16="http://schemas.microsoft.com/office/drawing/2014/main" id="{A096A853-2D5D-2A42-AD79-41A067215790}"/>
                </a:ext>
              </a:extLst>
            </p:cNvPr>
            <p:cNvSpPr>
              <a:spLocks/>
            </p:cNvSpPr>
            <p:nvPr/>
          </p:nvSpPr>
          <p:spPr bwMode="auto">
            <a:xfrm>
              <a:off x="1925" y="3544"/>
              <a:ext cx="93" cy="157"/>
            </a:xfrm>
            <a:custGeom>
              <a:avLst/>
              <a:gdLst>
                <a:gd name="T0" fmla="*/ 0 w 277"/>
                <a:gd name="T1" fmla="*/ 156 h 472"/>
                <a:gd name="T2" fmla="*/ 91 w 277"/>
                <a:gd name="T3" fmla="*/ 0 h 472"/>
                <a:gd name="T4" fmla="*/ 93 w 277"/>
                <a:gd name="T5" fmla="*/ 1 h 472"/>
                <a:gd name="T6" fmla="*/ 2 w 277"/>
                <a:gd name="T7" fmla="*/ 157 h 472"/>
                <a:gd name="T8" fmla="*/ 0 w 277"/>
                <a:gd name="T9" fmla="*/ 156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2">
                  <a:moveTo>
                    <a:pt x="0" y="470"/>
                  </a:moveTo>
                  <a:lnTo>
                    <a:pt x="272" y="0"/>
                  </a:lnTo>
                  <a:lnTo>
                    <a:pt x="277" y="2"/>
                  </a:lnTo>
                  <a:lnTo>
                    <a:pt x="5" y="472"/>
                  </a:lnTo>
                  <a:lnTo>
                    <a:pt x="0" y="470"/>
                  </a:lnTo>
                  <a:close/>
                </a:path>
              </a:pathLst>
            </a:custGeom>
            <a:solidFill>
              <a:srgbClr val="325C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3" name="Freeform 2011">
              <a:extLst>
                <a:ext uri="{FF2B5EF4-FFF2-40B4-BE49-F238E27FC236}">
                  <a16:creationId xmlns:a16="http://schemas.microsoft.com/office/drawing/2014/main" id="{8BE2309C-CAB7-D749-8088-501A4F046C40}"/>
                </a:ext>
              </a:extLst>
            </p:cNvPr>
            <p:cNvSpPr>
              <a:spLocks/>
            </p:cNvSpPr>
            <p:nvPr/>
          </p:nvSpPr>
          <p:spPr bwMode="auto">
            <a:xfrm>
              <a:off x="1927" y="3545"/>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3"/>
                  </a:lnTo>
                  <a:lnTo>
                    <a:pt x="6" y="474"/>
                  </a:lnTo>
                  <a:lnTo>
                    <a:pt x="0" y="470"/>
                  </a:lnTo>
                  <a:close/>
                </a:path>
              </a:pathLst>
            </a:custGeom>
            <a:solidFill>
              <a:srgbClr val="2F5A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4" name="Freeform 2012">
              <a:extLst>
                <a:ext uri="{FF2B5EF4-FFF2-40B4-BE49-F238E27FC236}">
                  <a16:creationId xmlns:a16="http://schemas.microsoft.com/office/drawing/2014/main" id="{00D9E059-09DA-B543-9B85-5C1FA4490332}"/>
                </a:ext>
              </a:extLst>
            </p:cNvPr>
            <p:cNvSpPr>
              <a:spLocks/>
            </p:cNvSpPr>
            <p:nvPr/>
          </p:nvSpPr>
          <p:spPr bwMode="auto">
            <a:xfrm>
              <a:off x="1929" y="3546"/>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1"/>
                  </a:moveTo>
                  <a:lnTo>
                    <a:pt x="271" y="0"/>
                  </a:lnTo>
                  <a:lnTo>
                    <a:pt x="277" y="3"/>
                  </a:lnTo>
                  <a:lnTo>
                    <a:pt x="5" y="473"/>
                  </a:lnTo>
                  <a:lnTo>
                    <a:pt x="0" y="471"/>
                  </a:lnTo>
                  <a:close/>
                </a:path>
              </a:pathLst>
            </a:custGeom>
            <a:solidFill>
              <a:srgbClr val="2D5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5" name="Freeform 2013">
              <a:extLst>
                <a:ext uri="{FF2B5EF4-FFF2-40B4-BE49-F238E27FC236}">
                  <a16:creationId xmlns:a16="http://schemas.microsoft.com/office/drawing/2014/main" id="{12804472-18BE-4E49-B168-EAEC0D47C4E3}"/>
                </a:ext>
              </a:extLst>
            </p:cNvPr>
            <p:cNvSpPr>
              <a:spLocks/>
            </p:cNvSpPr>
            <p:nvPr/>
          </p:nvSpPr>
          <p:spPr bwMode="auto">
            <a:xfrm>
              <a:off x="1931" y="3547"/>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3"/>
                  </a:lnTo>
                  <a:lnTo>
                    <a:pt x="5" y="474"/>
                  </a:lnTo>
                  <a:lnTo>
                    <a:pt x="0" y="470"/>
                  </a:lnTo>
                  <a:close/>
                </a:path>
              </a:pathLst>
            </a:custGeom>
            <a:solidFill>
              <a:srgbClr val="2A5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6" name="Freeform 2014">
              <a:extLst>
                <a:ext uri="{FF2B5EF4-FFF2-40B4-BE49-F238E27FC236}">
                  <a16:creationId xmlns:a16="http://schemas.microsoft.com/office/drawing/2014/main" id="{5A824E1D-CE7F-CC45-A065-0BA3848A582D}"/>
                </a:ext>
              </a:extLst>
            </p:cNvPr>
            <p:cNvSpPr>
              <a:spLocks/>
            </p:cNvSpPr>
            <p:nvPr/>
          </p:nvSpPr>
          <p:spPr bwMode="auto">
            <a:xfrm>
              <a:off x="1932" y="3548"/>
              <a:ext cx="92" cy="157"/>
            </a:xfrm>
            <a:custGeom>
              <a:avLst/>
              <a:gdLst>
                <a:gd name="T0" fmla="*/ 0 w 276"/>
                <a:gd name="T1" fmla="*/ 156 h 473"/>
                <a:gd name="T2" fmla="*/ 90 w 276"/>
                <a:gd name="T3" fmla="*/ 0 h 473"/>
                <a:gd name="T4" fmla="*/ 92 w 276"/>
                <a:gd name="T5" fmla="*/ 1 h 473"/>
                <a:gd name="T6" fmla="*/ 2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1"/>
                  </a:moveTo>
                  <a:lnTo>
                    <a:pt x="271" y="0"/>
                  </a:lnTo>
                  <a:lnTo>
                    <a:pt x="276" y="3"/>
                  </a:lnTo>
                  <a:lnTo>
                    <a:pt x="5" y="473"/>
                  </a:lnTo>
                  <a:lnTo>
                    <a:pt x="0" y="471"/>
                  </a:lnTo>
                  <a:close/>
                </a:path>
              </a:pathLst>
            </a:custGeom>
            <a:solidFill>
              <a:srgbClr val="2854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057" name="Freeform 2015">
              <a:extLst>
                <a:ext uri="{FF2B5EF4-FFF2-40B4-BE49-F238E27FC236}">
                  <a16:creationId xmlns:a16="http://schemas.microsoft.com/office/drawing/2014/main" id="{7BFC7CB7-3BFD-814C-8E6C-16FE05C07339}"/>
                </a:ext>
              </a:extLst>
            </p:cNvPr>
            <p:cNvSpPr>
              <a:spLocks/>
            </p:cNvSpPr>
            <p:nvPr/>
          </p:nvSpPr>
          <p:spPr bwMode="auto">
            <a:xfrm>
              <a:off x="1934" y="3549"/>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3"/>
                  </a:lnTo>
                  <a:lnTo>
                    <a:pt x="5" y="473"/>
                  </a:lnTo>
                  <a:lnTo>
                    <a:pt x="0" y="470"/>
                  </a:lnTo>
                  <a:close/>
                </a:path>
              </a:pathLst>
            </a:custGeom>
            <a:solidFill>
              <a:srgbClr val="265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4" name="Group 2217">
            <a:extLst>
              <a:ext uri="{FF2B5EF4-FFF2-40B4-BE49-F238E27FC236}">
                <a16:creationId xmlns:a16="http://schemas.microsoft.com/office/drawing/2014/main" id="{D8930902-1D07-7847-B3EE-04E1DB346FCF}"/>
              </a:ext>
            </a:extLst>
          </p:cNvPr>
          <p:cNvGrpSpPr>
            <a:grpSpLocks/>
          </p:cNvGrpSpPr>
          <p:nvPr/>
        </p:nvGrpSpPr>
        <p:grpSpPr bwMode="auto">
          <a:xfrm>
            <a:off x="1687513" y="4335463"/>
            <a:ext cx="1003300" cy="1023937"/>
            <a:chOff x="1449" y="3094"/>
            <a:chExt cx="632" cy="645"/>
          </a:xfrm>
        </p:grpSpPr>
        <p:sp>
          <p:nvSpPr>
            <p:cNvPr id="43658" name="Freeform 2017">
              <a:extLst>
                <a:ext uri="{FF2B5EF4-FFF2-40B4-BE49-F238E27FC236}">
                  <a16:creationId xmlns:a16="http://schemas.microsoft.com/office/drawing/2014/main" id="{820A72C3-8C89-FB48-91FA-29AE21DFDC2A}"/>
                </a:ext>
              </a:extLst>
            </p:cNvPr>
            <p:cNvSpPr>
              <a:spLocks/>
            </p:cNvSpPr>
            <p:nvPr/>
          </p:nvSpPr>
          <p:spPr bwMode="auto">
            <a:xfrm>
              <a:off x="1936" y="3550"/>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3"/>
                  </a:lnTo>
                  <a:lnTo>
                    <a:pt x="6" y="473"/>
                  </a:lnTo>
                  <a:lnTo>
                    <a:pt x="0" y="470"/>
                  </a:lnTo>
                  <a:close/>
                </a:path>
              </a:pathLst>
            </a:custGeom>
            <a:solidFill>
              <a:srgbClr val="2350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9" name="Freeform 2018">
              <a:extLst>
                <a:ext uri="{FF2B5EF4-FFF2-40B4-BE49-F238E27FC236}">
                  <a16:creationId xmlns:a16="http://schemas.microsoft.com/office/drawing/2014/main" id="{B1E2EDC0-B396-3640-9A6B-9FB8D1ADA0A8}"/>
                </a:ext>
              </a:extLst>
            </p:cNvPr>
            <p:cNvSpPr>
              <a:spLocks/>
            </p:cNvSpPr>
            <p:nvPr/>
          </p:nvSpPr>
          <p:spPr bwMode="auto">
            <a:xfrm>
              <a:off x="1938" y="3551"/>
              <a:ext cx="92" cy="157"/>
            </a:xfrm>
            <a:custGeom>
              <a:avLst/>
              <a:gdLst>
                <a:gd name="T0" fmla="*/ 0 w 276"/>
                <a:gd name="T1" fmla="*/ 156 h 473"/>
                <a:gd name="T2" fmla="*/ 90 w 276"/>
                <a:gd name="T3" fmla="*/ 0 h 473"/>
                <a:gd name="T4" fmla="*/ 92 w 276"/>
                <a:gd name="T5" fmla="*/ 1 h 473"/>
                <a:gd name="T6" fmla="*/ 1 w 276"/>
                <a:gd name="T7" fmla="*/ 157 h 473"/>
                <a:gd name="T8" fmla="*/ 0 w 276"/>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3">
                  <a:moveTo>
                    <a:pt x="0" y="470"/>
                  </a:moveTo>
                  <a:lnTo>
                    <a:pt x="271" y="0"/>
                  </a:lnTo>
                  <a:lnTo>
                    <a:pt x="276" y="3"/>
                  </a:lnTo>
                  <a:lnTo>
                    <a:pt x="4" y="473"/>
                  </a:lnTo>
                  <a:lnTo>
                    <a:pt x="0" y="470"/>
                  </a:lnTo>
                  <a:close/>
                </a:path>
              </a:pathLst>
            </a:custGeom>
            <a:solidFill>
              <a:srgbClr val="214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0" name="Freeform 2019">
              <a:extLst>
                <a:ext uri="{FF2B5EF4-FFF2-40B4-BE49-F238E27FC236}">
                  <a16:creationId xmlns:a16="http://schemas.microsoft.com/office/drawing/2014/main" id="{E689621E-EC91-3A40-A161-1840E3736CF3}"/>
                </a:ext>
              </a:extLst>
            </p:cNvPr>
            <p:cNvSpPr>
              <a:spLocks/>
            </p:cNvSpPr>
            <p:nvPr/>
          </p:nvSpPr>
          <p:spPr bwMode="auto">
            <a:xfrm>
              <a:off x="1939" y="3552"/>
              <a:ext cx="92" cy="157"/>
            </a:xfrm>
            <a:custGeom>
              <a:avLst/>
              <a:gdLst>
                <a:gd name="T0" fmla="*/ 0 w 277"/>
                <a:gd name="T1" fmla="*/ 156 h 473"/>
                <a:gd name="T2" fmla="*/ 90 w 277"/>
                <a:gd name="T3" fmla="*/ 0 h 473"/>
                <a:gd name="T4" fmla="*/ 92 w 277"/>
                <a:gd name="T5" fmla="*/ 1 h 473"/>
                <a:gd name="T6" fmla="*/ 2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2" y="0"/>
                  </a:lnTo>
                  <a:lnTo>
                    <a:pt x="277" y="2"/>
                  </a:lnTo>
                  <a:lnTo>
                    <a:pt x="5" y="473"/>
                  </a:lnTo>
                  <a:lnTo>
                    <a:pt x="0" y="470"/>
                  </a:lnTo>
                  <a:close/>
                </a:path>
              </a:pathLst>
            </a:custGeom>
            <a:solidFill>
              <a:srgbClr val="1E4C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1" name="Freeform 2020">
              <a:extLst>
                <a:ext uri="{FF2B5EF4-FFF2-40B4-BE49-F238E27FC236}">
                  <a16:creationId xmlns:a16="http://schemas.microsoft.com/office/drawing/2014/main" id="{DC6CB8DD-EC5E-794C-BA6D-368B2098971F}"/>
                </a:ext>
              </a:extLst>
            </p:cNvPr>
            <p:cNvSpPr>
              <a:spLocks/>
            </p:cNvSpPr>
            <p:nvPr/>
          </p:nvSpPr>
          <p:spPr bwMode="auto">
            <a:xfrm>
              <a:off x="1941" y="3552"/>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2" y="0"/>
                  </a:lnTo>
                  <a:lnTo>
                    <a:pt x="277" y="4"/>
                  </a:lnTo>
                  <a:lnTo>
                    <a:pt x="6" y="474"/>
                  </a:lnTo>
                  <a:lnTo>
                    <a:pt x="0" y="471"/>
                  </a:lnTo>
                  <a:close/>
                </a:path>
              </a:pathLst>
            </a:custGeom>
            <a:solidFill>
              <a:srgbClr val="1C4A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2" name="Freeform 2021">
              <a:extLst>
                <a:ext uri="{FF2B5EF4-FFF2-40B4-BE49-F238E27FC236}">
                  <a16:creationId xmlns:a16="http://schemas.microsoft.com/office/drawing/2014/main" id="{40C6B178-1971-5D48-9BF3-2F2A3B768C1A}"/>
                </a:ext>
              </a:extLst>
            </p:cNvPr>
            <p:cNvSpPr>
              <a:spLocks/>
            </p:cNvSpPr>
            <p:nvPr/>
          </p:nvSpPr>
          <p:spPr bwMode="auto">
            <a:xfrm>
              <a:off x="1943" y="3554"/>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1" y="0"/>
                  </a:lnTo>
                  <a:lnTo>
                    <a:pt x="277" y="2"/>
                  </a:lnTo>
                  <a:lnTo>
                    <a:pt x="5" y="474"/>
                  </a:lnTo>
                  <a:lnTo>
                    <a:pt x="0" y="470"/>
                  </a:lnTo>
                  <a:close/>
                </a:path>
              </a:pathLst>
            </a:custGeom>
            <a:solidFill>
              <a:srgbClr val="194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3" name="Freeform 2022">
              <a:extLst>
                <a:ext uri="{FF2B5EF4-FFF2-40B4-BE49-F238E27FC236}">
                  <a16:creationId xmlns:a16="http://schemas.microsoft.com/office/drawing/2014/main" id="{66DDC6F6-1940-364D-A14E-50EC6DFB085F}"/>
                </a:ext>
              </a:extLst>
            </p:cNvPr>
            <p:cNvSpPr>
              <a:spLocks/>
            </p:cNvSpPr>
            <p:nvPr/>
          </p:nvSpPr>
          <p:spPr bwMode="auto">
            <a:xfrm>
              <a:off x="1944" y="3554"/>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5" y="474"/>
                  </a:lnTo>
                  <a:lnTo>
                    <a:pt x="0" y="472"/>
                  </a:lnTo>
                  <a:close/>
                </a:path>
              </a:pathLst>
            </a:custGeom>
            <a:solidFill>
              <a:srgbClr val="1746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4" name="Freeform 2023">
              <a:extLst>
                <a:ext uri="{FF2B5EF4-FFF2-40B4-BE49-F238E27FC236}">
                  <a16:creationId xmlns:a16="http://schemas.microsoft.com/office/drawing/2014/main" id="{8C12E042-7911-BF40-B4B6-E07A93B2D6D4}"/>
                </a:ext>
              </a:extLst>
            </p:cNvPr>
            <p:cNvSpPr>
              <a:spLocks/>
            </p:cNvSpPr>
            <p:nvPr/>
          </p:nvSpPr>
          <p:spPr bwMode="auto">
            <a:xfrm>
              <a:off x="1946" y="3556"/>
              <a:ext cx="92" cy="158"/>
            </a:xfrm>
            <a:custGeom>
              <a:avLst/>
              <a:gdLst>
                <a:gd name="T0" fmla="*/ 0 w 276"/>
                <a:gd name="T1" fmla="*/ 157 h 474"/>
                <a:gd name="T2" fmla="*/ 91 w 276"/>
                <a:gd name="T3" fmla="*/ 0 h 474"/>
                <a:gd name="T4" fmla="*/ 92 w 276"/>
                <a:gd name="T5" fmla="*/ 1 h 474"/>
                <a:gd name="T6" fmla="*/ 2 w 276"/>
                <a:gd name="T7" fmla="*/ 158 h 474"/>
                <a:gd name="T8" fmla="*/ 0 w 276"/>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474">
                  <a:moveTo>
                    <a:pt x="0" y="470"/>
                  </a:moveTo>
                  <a:lnTo>
                    <a:pt x="272" y="0"/>
                  </a:lnTo>
                  <a:lnTo>
                    <a:pt x="276" y="2"/>
                  </a:lnTo>
                  <a:lnTo>
                    <a:pt x="5" y="474"/>
                  </a:lnTo>
                  <a:lnTo>
                    <a:pt x="0" y="470"/>
                  </a:lnTo>
                  <a:close/>
                </a:path>
              </a:pathLst>
            </a:custGeom>
            <a:solidFill>
              <a:srgbClr val="1444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5" name="Freeform 2024">
              <a:extLst>
                <a:ext uri="{FF2B5EF4-FFF2-40B4-BE49-F238E27FC236}">
                  <a16:creationId xmlns:a16="http://schemas.microsoft.com/office/drawing/2014/main" id="{7EA5A350-CDCE-8141-AE65-A61DF3153E5F}"/>
                </a:ext>
              </a:extLst>
            </p:cNvPr>
            <p:cNvSpPr>
              <a:spLocks/>
            </p:cNvSpPr>
            <p:nvPr/>
          </p:nvSpPr>
          <p:spPr bwMode="auto">
            <a:xfrm>
              <a:off x="1948" y="3556"/>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1" y="0"/>
                  </a:lnTo>
                  <a:lnTo>
                    <a:pt x="277" y="4"/>
                  </a:lnTo>
                  <a:lnTo>
                    <a:pt x="5" y="474"/>
                  </a:lnTo>
                  <a:lnTo>
                    <a:pt x="0" y="472"/>
                  </a:lnTo>
                  <a:close/>
                </a:path>
              </a:pathLst>
            </a:custGeom>
            <a:solidFill>
              <a:srgbClr val="1242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6" name="Freeform 2025">
              <a:extLst>
                <a:ext uri="{FF2B5EF4-FFF2-40B4-BE49-F238E27FC236}">
                  <a16:creationId xmlns:a16="http://schemas.microsoft.com/office/drawing/2014/main" id="{B90FC7A9-25C5-8847-9491-C11C0C788AF5}"/>
                </a:ext>
              </a:extLst>
            </p:cNvPr>
            <p:cNvSpPr>
              <a:spLocks/>
            </p:cNvSpPr>
            <p:nvPr/>
          </p:nvSpPr>
          <p:spPr bwMode="auto">
            <a:xfrm>
              <a:off x="1949" y="3558"/>
              <a:ext cx="93" cy="158"/>
            </a:xfrm>
            <a:custGeom>
              <a:avLst/>
              <a:gdLst>
                <a:gd name="T0" fmla="*/ 0 w 277"/>
                <a:gd name="T1" fmla="*/ 157 h 474"/>
                <a:gd name="T2" fmla="*/ 91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0"/>
                  </a:moveTo>
                  <a:lnTo>
                    <a:pt x="272" y="0"/>
                  </a:lnTo>
                  <a:lnTo>
                    <a:pt x="277" y="2"/>
                  </a:lnTo>
                  <a:lnTo>
                    <a:pt x="5" y="474"/>
                  </a:lnTo>
                  <a:lnTo>
                    <a:pt x="0" y="470"/>
                  </a:lnTo>
                  <a:close/>
                </a:path>
              </a:pathLst>
            </a:custGeom>
            <a:solidFill>
              <a:srgbClr val="0F4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7" name="Freeform 2026">
              <a:extLst>
                <a:ext uri="{FF2B5EF4-FFF2-40B4-BE49-F238E27FC236}">
                  <a16:creationId xmlns:a16="http://schemas.microsoft.com/office/drawing/2014/main" id="{2AC41882-9A21-B141-8BFB-BFB8188693D9}"/>
                </a:ext>
              </a:extLst>
            </p:cNvPr>
            <p:cNvSpPr>
              <a:spLocks/>
            </p:cNvSpPr>
            <p:nvPr/>
          </p:nvSpPr>
          <p:spPr bwMode="auto">
            <a:xfrm>
              <a:off x="1951" y="3558"/>
              <a:ext cx="92" cy="158"/>
            </a:xfrm>
            <a:custGeom>
              <a:avLst/>
              <a:gdLst>
                <a:gd name="T0" fmla="*/ 0 w 277"/>
                <a:gd name="T1" fmla="*/ 157 h 474"/>
                <a:gd name="T2" fmla="*/ 90 w 277"/>
                <a:gd name="T3" fmla="*/ 0 h 474"/>
                <a:gd name="T4" fmla="*/ 92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2"/>
                  </a:moveTo>
                  <a:lnTo>
                    <a:pt x="272" y="0"/>
                  </a:lnTo>
                  <a:lnTo>
                    <a:pt x="277" y="4"/>
                  </a:lnTo>
                  <a:lnTo>
                    <a:pt x="6" y="474"/>
                  </a:lnTo>
                  <a:lnTo>
                    <a:pt x="0" y="472"/>
                  </a:lnTo>
                  <a:close/>
                </a:path>
              </a:pathLst>
            </a:custGeom>
            <a:solidFill>
              <a:srgbClr val="0D3E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8" name="Freeform 2027">
              <a:extLst>
                <a:ext uri="{FF2B5EF4-FFF2-40B4-BE49-F238E27FC236}">
                  <a16:creationId xmlns:a16="http://schemas.microsoft.com/office/drawing/2014/main" id="{9AD93B60-53B9-9B41-99D1-8FFB403F1377}"/>
                </a:ext>
              </a:extLst>
            </p:cNvPr>
            <p:cNvSpPr>
              <a:spLocks/>
            </p:cNvSpPr>
            <p:nvPr/>
          </p:nvSpPr>
          <p:spPr bwMode="auto">
            <a:xfrm>
              <a:off x="1953" y="3560"/>
              <a:ext cx="92" cy="157"/>
            </a:xfrm>
            <a:custGeom>
              <a:avLst/>
              <a:gdLst>
                <a:gd name="T0" fmla="*/ 0 w 277"/>
                <a:gd name="T1" fmla="*/ 156 h 473"/>
                <a:gd name="T2" fmla="*/ 90 w 277"/>
                <a:gd name="T3" fmla="*/ 0 h 473"/>
                <a:gd name="T4" fmla="*/ 92 w 277"/>
                <a:gd name="T5" fmla="*/ 1 h 473"/>
                <a:gd name="T6" fmla="*/ 1 w 277"/>
                <a:gd name="T7" fmla="*/ 157 h 473"/>
                <a:gd name="T8" fmla="*/ 0 w 277"/>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3">
                  <a:moveTo>
                    <a:pt x="0" y="470"/>
                  </a:moveTo>
                  <a:lnTo>
                    <a:pt x="271" y="0"/>
                  </a:lnTo>
                  <a:lnTo>
                    <a:pt x="277" y="2"/>
                  </a:lnTo>
                  <a:lnTo>
                    <a:pt x="4" y="473"/>
                  </a:lnTo>
                  <a:lnTo>
                    <a:pt x="0" y="470"/>
                  </a:lnTo>
                  <a:close/>
                </a:path>
              </a:pathLst>
            </a:custGeom>
            <a:solidFill>
              <a:srgbClr val="0A3C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69" name="Freeform 2028">
              <a:extLst>
                <a:ext uri="{FF2B5EF4-FFF2-40B4-BE49-F238E27FC236}">
                  <a16:creationId xmlns:a16="http://schemas.microsoft.com/office/drawing/2014/main" id="{FE3991C7-57B6-3C46-AFD8-83F77C0898AA}"/>
                </a:ext>
              </a:extLst>
            </p:cNvPr>
            <p:cNvSpPr>
              <a:spLocks/>
            </p:cNvSpPr>
            <p:nvPr/>
          </p:nvSpPr>
          <p:spPr bwMode="auto">
            <a:xfrm>
              <a:off x="1954" y="3560"/>
              <a:ext cx="93" cy="158"/>
            </a:xfrm>
            <a:custGeom>
              <a:avLst/>
              <a:gdLst>
                <a:gd name="T0" fmla="*/ 0 w 277"/>
                <a:gd name="T1" fmla="*/ 157 h 474"/>
                <a:gd name="T2" fmla="*/ 92 w 277"/>
                <a:gd name="T3" fmla="*/ 0 h 474"/>
                <a:gd name="T4" fmla="*/ 93 w 277"/>
                <a:gd name="T5" fmla="*/ 1 h 474"/>
                <a:gd name="T6" fmla="*/ 2 w 277"/>
                <a:gd name="T7" fmla="*/ 158 h 474"/>
                <a:gd name="T8" fmla="*/ 0 w 277"/>
                <a:gd name="T9" fmla="*/ 157 h 4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474">
                  <a:moveTo>
                    <a:pt x="0" y="471"/>
                  </a:moveTo>
                  <a:lnTo>
                    <a:pt x="273" y="0"/>
                  </a:lnTo>
                  <a:lnTo>
                    <a:pt x="277" y="4"/>
                  </a:lnTo>
                  <a:lnTo>
                    <a:pt x="5" y="474"/>
                  </a:lnTo>
                  <a:lnTo>
                    <a:pt x="0" y="471"/>
                  </a:lnTo>
                  <a:close/>
                </a:path>
              </a:pathLst>
            </a:custGeom>
            <a:solidFill>
              <a:srgbClr val="083A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0" name="Freeform 2029">
              <a:extLst>
                <a:ext uri="{FF2B5EF4-FFF2-40B4-BE49-F238E27FC236}">
                  <a16:creationId xmlns:a16="http://schemas.microsoft.com/office/drawing/2014/main" id="{48FE7960-AB58-754D-BC67-D2F16BF67B18}"/>
                </a:ext>
              </a:extLst>
            </p:cNvPr>
            <p:cNvSpPr>
              <a:spLocks/>
            </p:cNvSpPr>
            <p:nvPr/>
          </p:nvSpPr>
          <p:spPr bwMode="auto">
            <a:xfrm>
              <a:off x="1956" y="3562"/>
              <a:ext cx="93" cy="157"/>
            </a:xfrm>
            <a:custGeom>
              <a:avLst/>
              <a:gdLst>
                <a:gd name="T0" fmla="*/ 0 w 278"/>
                <a:gd name="T1" fmla="*/ 156 h 473"/>
                <a:gd name="T2" fmla="*/ 91 w 278"/>
                <a:gd name="T3" fmla="*/ 0 h 473"/>
                <a:gd name="T4" fmla="*/ 93 w 278"/>
                <a:gd name="T5" fmla="*/ 1 h 473"/>
                <a:gd name="T6" fmla="*/ 2 w 278"/>
                <a:gd name="T7" fmla="*/ 157 h 473"/>
                <a:gd name="T8" fmla="*/ 0 w 278"/>
                <a:gd name="T9" fmla="*/ 156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473">
                  <a:moveTo>
                    <a:pt x="0" y="470"/>
                  </a:moveTo>
                  <a:lnTo>
                    <a:pt x="272" y="0"/>
                  </a:lnTo>
                  <a:lnTo>
                    <a:pt x="278" y="3"/>
                  </a:lnTo>
                  <a:lnTo>
                    <a:pt x="6" y="473"/>
                  </a:lnTo>
                  <a:lnTo>
                    <a:pt x="0" y="470"/>
                  </a:lnTo>
                  <a:close/>
                </a:path>
              </a:pathLst>
            </a:custGeom>
            <a:solidFill>
              <a:srgbClr val="0538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1" name="Freeform 2030">
              <a:extLst>
                <a:ext uri="{FF2B5EF4-FFF2-40B4-BE49-F238E27FC236}">
                  <a16:creationId xmlns:a16="http://schemas.microsoft.com/office/drawing/2014/main" id="{47E33268-CE0C-CB41-ACED-22BBE9DAB4F8}"/>
                </a:ext>
              </a:extLst>
            </p:cNvPr>
            <p:cNvSpPr>
              <a:spLocks/>
            </p:cNvSpPr>
            <p:nvPr/>
          </p:nvSpPr>
          <p:spPr bwMode="auto">
            <a:xfrm>
              <a:off x="1855" y="3530"/>
              <a:ext cx="137" cy="130"/>
            </a:xfrm>
            <a:custGeom>
              <a:avLst/>
              <a:gdLst>
                <a:gd name="T0" fmla="*/ 62 w 409"/>
                <a:gd name="T1" fmla="*/ 130 h 389"/>
                <a:gd name="T2" fmla="*/ 48 w 409"/>
                <a:gd name="T3" fmla="*/ 127 h 389"/>
                <a:gd name="T4" fmla="*/ 36 w 409"/>
                <a:gd name="T5" fmla="*/ 122 h 389"/>
                <a:gd name="T6" fmla="*/ 25 w 409"/>
                <a:gd name="T7" fmla="*/ 115 h 389"/>
                <a:gd name="T8" fmla="*/ 16 w 409"/>
                <a:gd name="T9" fmla="*/ 107 h 389"/>
                <a:gd name="T10" fmla="*/ 8 w 409"/>
                <a:gd name="T11" fmla="*/ 96 h 389"/>
                <a:gd name="T12" fmla="*/ 3 w 409"/>
                <a:gd name="T13" fmla="*/ 85 h 389"/>
                <a:gd name="T14" fmla="*/ 1 w 409"/>
                <a:gd name="T15" fmla="*/ 72 h 389"/>
                <a:gd name="T16" fmla="*/ 1 w 409"/>
                <a:gd name="T17" fmla="*/ 58 h 389"/>
                <a:gd name="T18" fmla="*/ 3 w 409"/>
                <a:gd name="T19" fmla="*/ 46 h 389"/>
                <a:gd name="T20" fmla="*/ 8 w 409"/>
                <a:gd name="T21" fmla="*/ 34 h 389"/>
                <a:gd name="T22" fmla="*/ 16 w 409"/>
                <a:gd name="T23" fmla="*/ 24 h 389"/>
                <a:gd name="T24" fmla="*/ 25 w 409"/>
                <a:gd name="T25" fmla="*/ 15 h 389"/>
                <a:gd name="T26" fmla="*/ 36 w 409"/>
                <a:gd name="T27" fmla="*/ 8 h 389"/>
                <a:gd name="T28" fmla="*/ 48 w 409"/>
                <a:gd name="T29" fmla="*/ 3 h 389"/>
                <a:gd name="T30" fmla="*/ 62 w 409"/>
                <a:gd name="T31" fmla="*/ 0 h 389"/>
                <a:gd name="T32" fmla="*/ 76 w 409"/>
                <a:gd name="T33" fmla="*/ 0 h 389"/>
                <a:gd name="T34" fmla="*/ 89 w 409"/>
                <a:gd name="T35" fmla="*/ 3 h 389"/>
                <a:gd name="T36" fmla="*/ 101 w 409"/>
                <a:gd name="T37" fmla="*/ 8 h 389"/>
                <a:gd name="T38" fmla="*/ 112 w 409"/>
                <a:gd name="T39" fmla="*/ 15 h 389"/>
                <a:gd name="T40" fmla="*/ 122 w 409"/>
                <a:gd name="T41" fmla="*/ 24 h 389"/>
                <a:gd name="T42" fmla="*/ 129 w 409"/>
                <a:gd name="T43" fmla="*/ 34 h 389"/>
                <a:gd name="T44" fmla="*/ 134 w 409"/>
                <a:gd name="T45" fmla="*/ 46 h 389"/>
                <a:gd name="T46" fmla="*/ 137 w 409"/>
                <a:gd name="T47" fmla="*/ 58 h 389"/>
                <a:gd name="T48" fmla="*/ 137 w 409"/>
                <a:gd name="T49" fmla="*/ 72 h 389"/>
                <a:gd name="T50" fmla="*/ 134 w 409"/>
                <a:gd name="T51" fmla="*/ 85 h 389"/>
                <a:gd name="T52" fmla="*/ 129 w 409"/>
                <a:gd name="T53" fmla="*/ 96 h 389"/>
                <a:gd name="T54" fmla="*/ 122 w 409"/>
                <a:gd name="T55" fmla="*/ 107 h 389"/>
                <a:gd name="T56" fmla="*/ 112 w 409"/>
                <a:gd name="T57" fmla="*/ 115 h 389"/>
                <a:gd name="T58" fmla="*/ 101 w 409"/>
                <a:gd name="T59" fmla="*/ 122 h 389"/>
                <a:gd name="T60" fmla="*/ 89 w 409"/>
                <a:gd name="T61" fmla="*/ 127 h 389"/>
                <a:gd name="T62" fmla="*/ 76 w 409"/>
                <a:gd name="T63" fmla="*/ 130 h 3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9" h="389">
                  <a:moveTo>
                    <a:pt x="206" y="389"/>
                  </a:moveTo>
                  <a:lnTo>
                    <a:pt x="184" y="388"/>
                  </a:lnTo>
                  <a:lnTo>
                    <a:pt x="164" y="386"/>
                  </a:lnTo>
                  <a:lnTo>
                    <a:pt x="144" y="381"/>
                  </a:lnTo>
                  <a:lnTo>
                    <a:pt x="125" y="374"/>
                  </a:lnTo>
                  <a:lnTo>
                    <a:pt x="108" y="366"/>
                  </a:lnTo>
                  <a:lnTo>
                    <a:pt x="91" y="356"/>
                  </a:lnTo>
                  <a:lnTo>
                    <a:pt x="75" y="344"/>
                  </a:lnTo>
                  <a:lnTo>
                    <a:pt x="61" y="333"/>
                  </a:lnTo>
                  <a:lnTo>
                    <a:pt x="48" y="319"/>
                  </a:lnTo>
                  <a:lnTo>
                    <a:pt x="36" y="303"/>
                  </a:lnTo>
                  <a:lnTo>
                    <a:pt x="25" y="288"/>
                  </a:lnTo>
                  <a:lnTo>
                    <a:pt x="17" y="270"/>
                  </a:lnTo>
                  <a:lnTo>
                    <a:pt x="10" y="253"/>
                  </a:lnTo>
                  <a:lnTo>
                    <a:pt x="4" y="234"/>
                  </a:lnTo>
                  <a:lnTo>
                    <a:pt x="2" y="215"/>
                  </a:lnTo>
                  <a:lnTo>
                    <a:pt x="0" y="195"/>
                  </a:lnTo>
                  <a:lnTo>
                    <a:pt x="2" y="175"/>
                  </a:lnTo>
                  <a:lnTo>
                    <a:pt x="4" y="156"/>
                  </a:lnTo>
                  <a:lnTo>
                    <a:pt x="10" y="137"/>
                  </a:lnTo>
                  <a:lnTo>
                    <a:pt x="17" y="119"/>
                  </a:lnTo>
                  <a:lnTo>
                    <a:pt x="25" y="103"/>
                  </a:lnTo>
                  <a:lnTo>
                    <a:pt x="36" y="86"/>
                  </a:lnTo>
                  <a:lnTo>
                    <a:pt x="48" y="71"/>
                  </a:lnTo>
                  <a:lnTo>
                    <a:pt x="61" y="58"/>
                  </a:lnTo>
                  <a:lnTo>
                    <a:pt x="75" y="45"/>
                  </a:lnTo>
                  <a:lnTo>
                    <a:pt x="91" y="33"/>
                  </a:lnTo>
                  <a:lnTo>
                    <a:pt x="108" y="24"/>
                  </a:lnTo>
                  <a:lnTo>
                    <a:pt x="125" y="16"/>
                  </a:lnTo>
                  <a:lnTo>
                    <a:pt x="144" y="10"/>
                  </a:lnTo>
                  <a:lnTo>
                    <a:pt x="164" y="4"/>
                  </a:lnTo>
                  <a:lnTo>
                    <a:pt x="184" y="1"/>
                  </a:lnTo>
                  <a:lnTo>
                    <a:pt x="206" y="0"/>
                  </a:lnTo>
                  <a:lnTo>
                    <a:pt x="226" y="1"/>
                  </a:lnTo>
                  <a:lnTo>
                    <a:pt x="247" y="4"/>
                  </a:lnTo>
                  <a:lnTo>
                    <a:pt x="266" y="10"/>
                  </a:lnTo>
                  <a:lnTo>
                    <a:pt x="284" y="16"/>
                  </a:lnTo>
                  <a:lnTo>
                    <a:pt x="302" y="24"/>
                  </a:lnTo>
                  <a:lnTo>
                    <a:pt x="320" y="33"/>
                  </a:lnTo>
                  <a:lnTo>
                    <a:pt x="335" y="45"/>
                  </a:lnTo>
                  <a:lnTo>
                    <a:pt x="349" y="58"/>
                  </a:lnTo>
                  <a:lnTo>
                    <a:pt x="363" y="71"/>
                  </a:lnTo>
                  <a:lnTo>
                    <a:pt x="375" y="86"/>
                  </a:lnTo>
                  <a:lnTo>
                    <a:pt x="385" y="103"/>
                  </a:lnTo>
                  <a:lnTo>
                    <a:pt x="394" y="119"/>
                  </a:lnTo>
                  <a:lnTo>
                    <a:pt x="401" y="137"/>
                  </a:lnTo>
                  <a:lnTo>
                    <a:pt x="406" y="156"/>
                  </a:lnTo>
                  <a:lnTo>
                    <a:pt x="408" y="175"/>
                  </a:lnTo>
                  <a:lnTo>
                    <a:pt x="409" y="195"/>
                  </a:lnTo>
                  <a:lnTo>
                    <a:pt x="408" y="215"/>
                  </a:lnTo>
                  <a:lnTo>
                    <a:pt x="406" y="234"/>
                  </a:lnTo>
                  <a:lnTo>
                    <a:pt x="401" y="253"/>
                  </a:lnTo>
                  <a:lnTo>
                    <a:pt x="394" y="270"/>
                  </a:lnTo>
                  <a:lnTo>
                    <a:pt x="385" y="288"/>
                  </a:lnTo>
                  <a:lnTo>
                    <a:pt x="375" y="303"/>
                  </a:lnTo>
                  <a:lnTo>
                    <a:pt x="363" y="319"/>
                  </a:lnTo>
                  <a:lnTo>
                    <a:pt x="349" y="333"/>
                  </a:lnTo>
                  <a:lnTo>
                    <a:pt x="335" y="344"/>
                  </a:lnTo>
                  <a:lnTo>
                    <a:pt x="320" y="356"/>
                  </a:lnTo>
                  <a:lnTo>
                    <a:pt x="302" y="366"/>
                  </a:lnTo>
                  <a:lnTo>
                    <a:pt x="284" y="374"/>
                  </a:lnTo>
                  <a:lnTo>
                    <a:pt x="266" y="381"/>
                  </a:lnTo>
                  <a:lnTo>
                    <a:pt x="247" y="386"/>
                  </a:lnTo>
                  <a:lnTo>
                    <a:pt x="226" y="388"/>
                  </a:lnTo>
                  <a:lnTo>
                    <a:pt x="206" y="3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43672" name="Freeform 2031">
              <a:extLst>
                <a:ext uri="{FF2B5EF4-FFF2-40B4-BE49-F238E27FC236}">
                  <a16:creationId xmlns:a16="http://schemas.microsoft.com/office/drawing/2014/main" id="{6F28B4A9-1113-B046-AD2E-C2181AFD87F2}"/>
                </a:ext>
              </a:extLst>
            </p:cNvPr>
            <p:cNvSpPr>
              <a:spLocks/>
            </p:cNvSpPr>
            <p:nvPr/>
          </p:nvSpPr>
          <p:spPr bwMode="auto">
            <a:xfrm>
              <a:off x="1896" y="3233"/>
              <a:ext cx="44" cy="68"/>
            </a:xfrm>
            <a:custGeom>
              <a:avLst/>
              <a:gdLst>
                <a:gd name="T0" fmla="*/ 28 w 132"/>
                <a:gd name="T1" fmla="*/ 68 h 204"/>
                <a:gd name="T2" fmla="*/ 0 w 132"/>
                <a:gd name="T3" fmla="*/ 4 h 204"/>
                <a:gd name="T4" fmla="*/ 44 w 132"/>
                <a:gd name="T5" fmla="*/ 0 h 204"/>
                <a:gd name="T6" fmla="*/ 28 w 132"/>
                <a:gd name="T7" fmla="*/ 68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204">
                  <a:moveTo>
                    <a:pt x="85" y="204"/>
                  </a:moveTo>
                  <a:lnTo>
                    <a:pt x="0" y="12"/>
                  </a:lnTo>
                  <a:lnTo>
                    <a:pt x="132" y="0"/>
                  </a:lnTo>
                  <a:lnTo>
                    <a:pt x="85"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3" name="Freeform 2032">
              <a:extLst>
                <a:ext uri="{FF2B5EF4-FFF2-40B4-BE49-F238E27FC236}">
                  <a16:creationId xmlns:a16="http://schemas.microsoft.com/office/drawing/2014/main" id="{1DB38054-67B5-494A-8A30-06C9D2E1547A}"/>
                </a:ext>
              </a:extLst>
            </p:cNvPr>
            <p:cNvSpPr>
              <a:spLocks/>
            </p:cNvSpPr>
            <p:nvPr/>
          </p:nvSpPr>
          <p:spPr bwMode="auto">
            <a:xfrm>
              <a:off x="1678" y="3156"/>
              <a:ext cx="11" cy="8"/>
            </a:xfrm>
            <a:custGeom>
              <a:avLst/>
              <a:gdLst>
                <a:gd name="T0" fmla="*/ 0 w 32"/>
                <a:gd name="T1" fmla="*/ 7 h 24"/>
                <a:gd name="T2" fmla="*/ 1 w 32"/>
                <a:gd name="T3" fmla="*/ 0 h 24"/>
                <a:gd name="T4" fmla="*/ 6 w 32"/>
                <a:gd name="T5" fmla="*/ 1 h 24"/>
                <a:gd name="T6" fmla="*/ 11 w 32"/>
                <a:gd name="T7" fmla="*/ 1 h 24"/>
                <a:gd name="T8" fmla="*/ 10 w 32"/>
                <a:gd name="T9" fmla="*/ 8 h 24"/>
                <a:gd name="T10" fmla="*/ 5 w 32"/>
                <a:gd name="T11" fmla="*/ 8 h 24"/>
                <a:gd name="T12" fmla="*/ 0 w 32"/>
                <a:gd name="T13" fmla="*/ 7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22"/>
                  </a:moveTo>
                  <a:lnTo>
                    <a:pt x="2" y="0"/>
                  </a:lnTo>
                  <a:lnTo>
                    <a:pt x="16" y="3"/>
                  </a:lnTo>
                  <a:lnTo>
                    <a:pt x="32" y="4"/>
                  </a:lnTo>
                  <a:lnTo>
                    <a:pt x="29" y="24"/>
                  </a:lnTo>
                  <a:lnTo>
                    <a:pt x="15" y="23"/>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4" name="Freeform 2033">
              <a:extLst>
                <a:ext uri="{FF2B5EF4-FFF2-40B4-BE49-F238E27FC236}">
                  <a16:creationId xmlns:a16="http://schemas.microsoft.com/office/drawing/2014/main" id="{F9AE620B-B532-A64F-9EE5-EC28C6331596}"/>
                </a:ext>
              </a:extLst>
            </p:cNvPr>
            <p:cNvSpPr>
              <a:spLocks/>
            </p:cNvSpPr>
            <p:nvPr/>
          </p:nvSpPr>
          <p:spPr bwMode="auto">
            <a:xfrm>
              <a:off x="1679" y="3155"/>
              <a:ext cx="4" cy="2"/>
            </a:xfrm>
            <a:custGeom>
              <a:avLst/>
              <a:gdLst>
                <a:gd name="T0" fmla="*/ 4 w 14"/>
                <a:gd name="T1" fmla="*/ 2 h 5"/>
                <a:gd name="T2" fmla="*/ 0 w 14"/>
                <a:gd name="T3" fmla="*/ 1 h 5"/>
                <a:gd name="T4" fmla="*/ 0 w 14"/>
                <a:gd name="T5" fmla="*/ 0 h 5"/>
                <a:gd name="T6" fmla="*/ 0 w 14"/>
                <a:gd name="T7" fmla="*/ 0 h 5"/>
                <a:gd name="T8" fmla="*/ 4 w 14"/>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5">
                  <a:moveTo>
                    <a:pt x="14" y="5"/>
                  </a:moveTo>
                  <a:lnTo>
                    <a:pt x="0" y="2"/>
                  </a:lnTo>
                  <a:lnTo>
                    <a:pt x="0" y="0"/>
                  </a:lnTo>
                  <a:lnTo>
                    <a:pt x="1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5" name="Freeform 2034">
              <a:extLst>
                <a:ext uri="{FF2B5EF4-FFF2-40B4-BE49-F238E27FC236}">
                  <a16:creationId xmlns:a16="http://schemas.microsoft.com/office/drawing/2014/main" id="{3BA4CE3D-CC34-B646-A443-D209EEFC4193}"/>
                </a:ext>
              </a:extLst>
            </p:cNvPr>
            <p:cNvSpPr>
              <a:spLocks/>
            </p:cNvSpPr>
            <p:nvPr/>
          </p:nvSpPr>
          <p:spPr bwMode="auto">
            <a:xfrm>
              <a:off x="1679" y="3149"/>
              <a:ext cx="11" cy="9"/>
            </a:xfrm>
            <a:custGeom>
              <a:avLst/>
              <a:gdLst>
                <a:gd name="T0" fmla="*/ 0 w 34"/>
                <a:gd name="T1" fmla="*/ 6 h 28"/>
                <a:gd name="T2" fmla="*/ 2 w 34"/>
                <a:gd name="T3" fmla="*/ 0 h 28"/>
                <a:gd name="T4" fmla="*/ 7 w 34"/>
                <a:gd name="T5" fmla="*/ 1 h 28"/>
                <a:gd name="T6" fmla="*/ 11 w 34"/>
                <a:gd name="T7" fmla="*/ 3 h 28"/>
                <a:gd name="T8" fmla="*/ 9 w 34"/>
                <a:gd name="T9" fmla="*/ 9 h 28"/>
                <a:gd name="T10" fmla="*/ 5 w 34"/>
                <a:gd name="T11" fmla="*/ 8 h 28"/>
                <a:gd name="T12" fmla="*/ 0 w 34"/>
                <a:gd name="T13" fmla="*/ 6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8">
                  <a:moveTo>
                    <a:pt x="0" y="20"/>
                  </a:moveTo>
                  <a:lnTo>
                    <a:pt x="7" y="0"/>
                  </a:lnTo>
                  <a:lnTo>
                    <a:pt x="21" y="4"/>
                  </a:lnTo>
                  <a:lnTo>
                    <a:pt x="34" y="8"/>
                  </a:lnTo>
                  <a:lnTo>
                    <a:pt x="28" y="28"/>
                  </a:lnTo>
                  <a:lnTo>
                    <a:pt x="14" y="25"/>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6" name="Freeform 2035">
              <a:extLst>
                <a:ext uri="{FF2B5EF4-FFF2-40B4-BE49-F238E27FC236}">
                  <a16:creationId xmlns:a16="http://schemas.microsoft.com/office/drawing/2014/main" id="{970B146E-9EF0-0E45-8915-8F4F3206DF29}"/>
                </a:ext>
              </a:extLst>
            </p:cNvPr>
            <p:cNvSpPr>
              <a:spLocks/>
            </p:cNvSpPr>
            <p:nvPr/>
          </p:nvSpPr>
          <p:spPr bwMode="auto">
            <a:xfrm>
              <a:off x="1681" y="3148"/>
              <a:ext cx="5" cy="2"/>
            </a:xfrm>
            <a:custGeom>
              <a:avLst/>
              <a:gdLst>
                <a:gd name="T0" fmla="*/ 5 w 14"/>
                <a:gd name="T1" fmla="*/ 2 h 6"/>
                <a:gd name="T2" fmla="*/ 0 w 14"/>
                <a:gd name="T3" fmla="*/ 1 h 6"/>
                <a:gd name="T4" fmla="*/ 0 w 14"/>
                <a:gd name="T5" fmla="*/ 0 h 6"/>
                <a:gd name="T6" fmla="*/ 5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0"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7" name="Freeform 2036">
              <a:extLst>
                <a:ext uri="{FF2B5EF4-FFF2-40B4-BE49-F238E27FC236}">
                  <a16:creationId xmlns:a16="http://schemas.microsoft.com/office/drawing/2014/main" id="{71E5271A-76DD-FF45-8746-C2C368EECB65}"/>
                </a:ext>
              </a:extLst>
            </p:cNvPr>
            <p:cNvSpPr>
              <a:spLocks/>
            </p:cNvSpPr>
            <p:nvPr/>
          </p:nvSpPr>
          <p:spPr bwMode="auto">
            <a:xfrm>
              <a:off x="1681" y="3141"/>
              <a:ext cx="12" cy="11"/>
            </a:xfrm>
            <a:custGeom>
              <a:avLst/>
              <a:gdLst>
                <a:gd name="T0" fmla="*/ 0 w 37"/>
                <a:gd name="T1" fmla="*/ 7 h 33"/>
                <a:gd name="T2" fmla="*/ 4 w 37"/>
                <a:gd name="T3" fmla="*/ 0 h 33"/>
                <a:gd name="T4" fmla="*/ 8 w 37"/>
                <a:gd name="T5" fmla="*/ 2 h 33"/>
                <a:gd name="T6" fmla="*/ 12 w 37"/>
                <a:gd name="T7" fmla="*/ 4 h 33"/>
                <a:gd name="T8" fmla="*/ 9 w 37"/>
                <a:gd name="T9" fmla="*/ 11 h 33"/>
                <a:gd name="T10" fmla="*/ 5 w 37"/>
                <a:gd name="T11" fmla="*/ 9 h 33"/>
                <a:gd name="T12" fmla="*/ 0 w 37"/>
                <a:gd name="T13" fmla="*/ 7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3">
                  <a:moveTo>
                    <a:pt x="0" y="20"/>
                  </a:moveTo>
                  <a:lnTo>
                    <a:pt x="11" y="0"/>
                  </a:lnTo>
                  <a:lnTo>
                    <a:pt x="24" y="6"/>
                  </a:lnTo>
                  <a:lnTo>
                    <a:pt x="37" y="13"/>
                  </a:lnTo>
                  <a:lnTo>
                    <a:pt x="27" y="33"/>
                  </a:lnTo>
                  <a:lnTo>
                    <a:pt x="14" y="26"/>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8" name="Freeform 2037">
              <a:extLst>
                <a:ext uri="{FF2B5EF4-FFF2-40B4-BE49-F238E27FC236}">
                  <a16:creationId xmlns:a16="http://schemas.microsoft.com/office/drawing/2014/main" id="{55204361-DBCF-9C43-B96F-14C55BEC6D6E}"/>
                </a:ext>
              </a:extLst>
            </p:cNvPr>
            <p:cNvSpPr>
              <a:spLocks/>
            </p:cNvSpPr>
            <p:nvPr/>
          </p:nvSpPr>
          <p:spPr bwMode="auto">
            <a:xfrm>
              <a:off x="1685" y="3140"/>
              <a:ext cx="4" cy="3"/>
            </a:xfrm>
            <a:custGeom>
              <a:avLst/>
              <a:gdLst>
                <a:gd name="T0" fmla="*/ 4 w 13"/>
                <a:gd name="T1" fmla="*/ 3 h 9"/>
                <a:gd name="T2" fmla="*/ 0 w 13"/>
                <a:gd name="T3" fmla="*/ 1 h 9"/>
                <a:gd name="T4" fmla="*/ 0 w 13"/>
                <a:gd name="T5" fmla="*/ 0 h 9"/>
                <a:gd name="T6" fmla="*/ 4 w 13"/>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13" y="9"/>
                  </a:moveTo>
                  <a:lnTo>
                    <a:pt x="0" y="3"/>
                  </a:lnTo>
                  <a:lnTo>
                    <a:pt x="0" y="0"/>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79" name="Freeform 2038">
              <a:extLst>
                <a:ext uri="{FF2B5EF4-FFF2-40B4-BE49-F238E27FC236}">
                  <a16:creationId xmlns:a16="http://schemas.microsoft.com/office/drawing/2014/main" id="{7D9EAEC6-DE5F-3F4D-8CDA-47439FC33DF5}"/>
                </a:ext>
              </a:extLst>
            </p:cNvPr>
            <p:cNvSpPr>
              <a:spLocks/>
            </p:cNvSpPr>
            <p:nvPr/>
          </p:nvSpPr>
          <p:spPr bwMode="auto">
            <a:xfrm>
              <a:off x="1685" y="3134"/>
              <a:ext cx="12" cy="12"/>
            </a:xfrm>
            <a:custGeom>
              <a:avLst/>
              <a:gdLst>
                <a:gd name="T0" fmla="*/ 0 w 38"/>
                <a:gd name="T1" fmla="*/ 6 h 36"/>
                <a:gd name="T2" fmla="*/ 4 w 38"/>
                <a:gd name="T3" fmla="*/ 0 h 36"/>
                <a:gd name="T4" fmla="*/ 8 w 38"/>
                <a:gd name="T5" fmla="*/ 3 h 36"/>
                <a:gd name="T6" fmla="*/ 12 w 38"/>
                <a:gd name="T7" fmla="*/ 6 h 36"/>
                <a:gd name="T8" fmla="*/ 8 w 38"/>
                <a:gd name="T9" fmla="*/ 12 h 36"/>
                <a:gd name="T10" fmla="*/ 4 w 38"/>
                <a:gd name="T11" fmla="*/ 9 h 36"/>
                <a:gd name="T12" fmla="*/ 0 w 38"/>
                <a:gd name="T13" fmla="*/ 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6">
                  <a:moveTo>
                    <a:pt x="0" y="19"/>
                  </a:moveTo>
                  <a:lnTo>
                    <a:pt x="14" y="0"/>
                  </a:lnTo>
                  <a:lnTo>
                    <a:pt x="26" y="9"/>
                  </a:lnTo>
                  <a:lnTo>
                    <a:pt x="38" y="17"/>
                  </a:lnTo>
                  <a:lnTo>
                    <a:pt x="25" y="36"/>
                  </a:lnTo>
                  <a:lnTo>
                    <a:pt x="13" y="28"/>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0" name="Freeform 2039">
              <a:extLst>
                <a:ext uri="{FF2B5EF4-FFF2-40B4-BE49-F238E27FC236}">
                  <a16:creationId xmlns:a16="http://schemas.microsoft.com/office/drawing/2014/main" id="{861FECFA-C6D3-874A-81E5-C0355F437F18}"/>
                </a:ext>
              </a:extLst>
            </p:cNvPr>
            <p:cNvSpPr>
              <a:spLocks/>
            </p:cNvSpPr>
            <p:nvPr/>
          </p:nvSpPr>
          <p:spPr bwMode="auto">
            <a:xfrm>
              <a:off x="1689" y="3134"/>
              <a:ext cx="4" cy="3"/>
            </a:xfrm>
            <a:custGeom>
              <a:avLst/>
              <a:gdLst>
                <a:gd name="T0" fmla="*/ 4 w 12"/>
                <a:gd name="T1" fmla="*/ 3 h 10"/>
                <a:gd name="T2" fmla="*/ 0 w 12"/>
                <a:gd name="T3" fmla="*/ 0 h 10"/>
                <a:gd name="T4" fmla="*/ 0 w 12"/>
                <a:gd name="T5" fmla="*/ 0 h 10"/>
                <a:gd name="T6" fmla="*/ 4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1"/>
                  </a:lnTo>
                  <a:lnTo>
                    <a:pt x="1"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1" name="Freeform 2040">
              <a:extLst>
                <a:ext uri="{FF2B5EF4-FFF2-40B4-BE49-F238E27FC236}">
                  <a16:creationId xmlns:a16="http://schemas.microsoft.com/office/drawing/2014/main" id="{0F47F466-2023-B04D-A9D9-8EDEE961B013}"/>
                </a:ext>
              </a:extLst>
            </p:cNvPr>
            <p:cNvSpPr>
              <a:spLocks/>
            </p:cNvSpPr>
            <p:nvPr/>
          </p:nvSpPr>
          <p:spPr bwMode="auto">
            <a:xfrm>
              <a:off x="1690" y="3127"/>
              <a:ext cx="12" cy="13"/>
            </a:xfrm>
            <a:custGeom>
              <a:avLst/>
              <a:gdLst>
                <a:gd name="T0" fmla="*/ 0 w 38"/>
                <a:gd name="T1" fmla="*/ 7 h 38"/>
                <a:gd name="T2" fmla="*/ 5 w 38"/>
                <a:gd name="T3" fmla="*/ 0 h 38"/>
                <a:gd name="T4" fmla="*/ 9 w 38"/>
                <a:gd name="T5" fmla="*/ 3 h 38"/>
                <a:gd name="T6" fmla="*/ 12 w 38"/>
                <a:gd name="T7" fmla="*/ 7 h 38"/>
                <a:gd name="T8" fmla="*/ 7 w 38"/>
                <a:gd name="T9" fmla="*/ 13 h 38"/>
                <a:gd name="T10" fmla="*/ 3 w 38"/>
                <a:gd name="T11" fmla="*/ 10 h 38"/>
                <a:gd name="T12" fmla="*/ 0 w 38"/>
                <a:gd name="T13" fmla="*/ 7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0" y="19"/>
                  </a:moveTo>
                  <a:lnTo>
                    <a:pt x="15" y="0"/>
                  </a:lnTo>
                  <a:lnTo>
                    <a:pt x="27" y="10"/>
                  </a:lnTo>
                  <a:lnTo>
                    <a:pt x="38" y="20"/>
                  </a:lnTo>
                  <a:lnTo>
                    <a:pt x="21" y="38"/>
                  </a:lnTo>
                  <a:lnTo>
                    <a:pt x="11" y="29"/>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2" name="Freeform 2041">
              <a:extLst>
                <a:ext uri="{FF2B5EF4-FFF2-40B4-BE49-F238E27FC236}">
                  <a16:creationId xmlns:a16="http://schemas.microsoft.com/office/drawing/2014/main" id="{72AC2F82-E3F0-904F-B6DA-7AD594EA16C5}"/>
                </a:ext>
              </a:extLst>
            </p:cNvPr>
            <p:cNvSpPr>
              <a:spLocks/>
            </p:cNvSpPr>
            <p:nvPr/>
          </p:nvSpPr>
          <p:spPr bwMode="auto">
            <a:xfrm>
              <a:off x="1695" y="3127"/>
              <a:ext cx="4" cy="4"/>
            </a:xfrm>
            <a:custGeom>
              <a:avLst/>
              <a:gdLst>
                <a:gd name="T0" fmla="*/ 4 w 12"/>
                <a:gd name="T1" fmla="*/ 4 h 11"/>
                <a:gd name="T2" fmla="*/ 0 w 12"/>
                <a:gd name="T3" fmla="*/ 0 h 11"/>
                <a:gd name="T4" fmla="*/ 1 w 12"/>
                <a:gd name="T5" fmla="*/ 0 h 11"/>
                <a:gd name="T6" fmla="*/ 4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11"/>
                  </a:moveTo>
                  <a:lnTo>
                    <a:pt x="0" y="1"/>
                  </a:lnTo>
                  <a:lnTo>
                    <a:pt x="2" y="0"/>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3" name="Freeform 2042">
              <a:extLst>
                <a:ext uri="{FF2B5EF4-FFF2-40B4-BE49-F238E27FC236}">
                  <a16:creationId xmlns:a16="http://schemas.microsoft.com/office/drawing/2014/main" id="{5A1F06BD-FDE5-F945-95DB-4A6B2F6B6C35}"/>
                </a:ext>
              </a:extLst>
            </p:cNvPr>
            <p:cNvSpPr>
              <a:spLocks/>
            </p:cNvSpPr>
            <p:nvPr/>
          </p:nvSpPr>
          <p:spPr bwMode="auto">
            <a:xfrm>
              <a:off x="1695" y="3121"/>
              <a:ext cx="14" cy="14"/>
            </a:xfrm>
            <a:custGeom>
              <a:avLst/>
              <a:gdLst>
                <a:gd name="T0" fmla="*/ 0 w 40"/>
                <a:gd name="T1" fmla="*/ 6 h 40"/>
                <a:gd name="T2" fmla="*/ 7 w 40"/>
                <a:gd name="T3" fmla="*/ 0 h 40"/>
                <a:gd name="T4" fmla="*/ 10 w 40"/>
                <a:gd name="T5" fmla="*/ 4 h 40"/>
                <a:gd name="T6" fmla="*/ 14 w 40"/>
                <a:gd name="T7" fmla="*/ 8 h 40"/>
                <a:gd name="T8" fmla="*/ 7 w 40"/>
                <a:gd name="T9" fmla="*/ 14 h 40"/>
                <a:gd name="T10" fmla="*/ 4 w 40"/>
                <a:gd name="T11" fmla="*/ 10 h 40"/>
                <a:gd name="T12" fmla="*/ 0 w 40"/>
                <a:gd name="T13" fmla="*/ 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17"/>
                  </a:moveTo>
                  <a:lnTo>
                    <a:pt x="20" y="0"/>
                  </a:lnTo>
                  <a:lnTo>
                    <a:pt x="29" y="11"/>
                  </a:lnTo>
                  <a:lnTo>
                    <a:pt x="40" y="22"/>
                  </a:lnTo>
                  <a:lnTo>
                    <a:pt x="20" y="40"/>
                  </a:lnTo>
                  <a:lnTo>
                    <a:pt x="10" y="28"/>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4" name="Freeform 2043">
              <a:extLst>
                <a:ext uri="{FF2B5EF4-FFF2-40B4-BE49-F238E27FC236}">
                  <a16:creationId xmlns:a16="http://schemas.microsoft.com/office/drawing/2014/main" id="{2C74936F-30F2-E042-B0E8-E10486484243}"/>
                </a:ext>
              </a:extLst>
            </p:cNvPr>
            <p:cNvSpPr>
              <a:spLocks/>
            </p:cNvSpPr>
            <p:nvPr/>
          </p:nvSpPr>
          <p:spPr bwMode="auto">
            <a:xfrm>
              <a:off x="1702" y="3121"/>
              <a:ext cx="3" cy="4"/>
            </a:xfrm>
            <a:custGeom>
              <a:avLst/>
              <a:gdLst>
                <a:gd name="T0" fmla="*/ 3 w 9"/>
                <a:gd name="T1" fmla="*/ 4 h 11"/>
                <a:gd name="T2" fmla="*/ 0 w 9"/>
                <a:gd name="T3" fmla="*/ 0 h 11"/>
                <a:gd name="T4" fmla="*/ 0 w 9"/>
                <a:gd name="T5" fmla="*/ 0 h 11"/>
                <a:gd name="T6" fmla="*/ 3 w 9"/>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9" y="11"/>
                  </a:moveTo>
                  <a:lnTo>
                    <a:pt x="0" y="0"/>
                  </a:lnTo>
                  <a:lnTo>
                    <a:pt x="1" y="0"/>
                  </a:lnTo>
                  <a:lnTo>
                    <a:pt x="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5" name="Freeform 2044">
              <a:extLst>
                <a:ext uri="{FF2B5EF4-FFF2-40B4-BE49-F238E27FC236}">
                  <a16:creationId xmlns:a16="http://schemas.microsoft.com/office/drawing/2014/main" id="{65C2ED8B-831A-E044-AE82-4828932CDA54}"/>
                </a:ext>
              </a:extLst>
            </p:cNvPr>
            <p:cNvSpPr>
              <a:spLocks/>
            </p:cNvSpPr>
            <p:nvPr/>
          </p:nvSpPr>
          <p:spPr bwMode="auto">
            <a:xfrm>
              <a:off x="1702" y="3116"/>
              <a:ext cx="13" cy="13"/>
            </a:xfrm>
            <a:custGeom>
              <a:avLst/>
              <a:gdLst>
                <a:gd name="T0" fmla="*/ 0 w 39"/>
                <a:gd name="T1" fmla="*/ 6 h 40"/>
                <a:gd name="T2" fmla="*/ 7 w 39"/>
                <a:gd name="T3" fmla="*/ 0 h 40"/>
                <a:gd name="T4" fmla="*/ 10 w 39"/>
                <a:gd name="T5" fmla="*/ 4 h 40"/>
                <a:gd name="T6" fmla="*/ 13 w 39"/>
                <a:gd name="T7" fmla="*/ 8 h 40"/>
                <a:gd name="T8" fmla="*/ 6 w 39"/>
                <a:gd name="T9" fmla="*/ 13 h 40"/>
                <a:gd name="T10" fmla="*/ 3 w 39"/>
                <a:gd name="T11" fmla="*/ 9 h 40"/>
                <a:gd name="T12" fmla="*/ 0 w 39"/>
                <a:gd name="T13" fmla="*/ 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0">
                  <a:moveTo>
                    <a:pt x="0" y="17"/>
                  </a:moveTo>
                  <a:lnTo>
                    <a:pt x="21" y="0"/>
                  </a:lnTo>
                  <a:lnTo>
                    <a:pt x="31" y="12"/>
                  </a:lnTo>
                  <a:lnTo>
                    <a:pt x="39" y="24"/>
                  </a:lnTo>
                  <a:lnTo>
                    <a:pt x="18" y="40"/>
                  </a:lnTo>
                  <a:lnTo>
                    <a:pt x="8" y="28"/>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6" name="Freeform 2045">
              <a:extLst>
                <a:ext uri="{FF2B5EF4-FFF2-40B4-BE49-F238E27FC236}">
                  <a16:creationId xmlns:a16="http://schemas.microsoft.com/office/drawing/2014/main" id="{63716A0A-4F0B-A947-835D-D192FBBF5778}"/>
                </a:ext>
              </a:extLst>
            </p:cNvPr>
            <p:cNvSpPr>
              <a:spLocks/>
            </p:cNvSpPr>
            <p:nvPr/>
          </p:nvSpPr>
          <p:spPr bwMode="auto">
            <a:xfrm>
              <a:off x="1709" y="3115"/>
              <a:ext cx="4" cy="5"/>
            </a:xfrm>
            <a:custGeom>
              <a:avLst/>
              <a:gdLst>
                <a:gd name="T0" fmla="*/ 4 w 10"/>
                <a:gd name="T1" fmla="*/ 5 h 13"/>
                <a:gd name="T2" fmla="*/ 0 w 10"/>
                <a:gd name="T3" fmla="*/ 0 h 13"/>
                <a:gd name="T4" fmla="*/ 0 w 10"/>
                <a:gd name="T5" fmla="*/ 0 h 13"/>
                <a:gd name="T6" fmla="*/ 4 w 10"/>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13"/>
                  </a:moveTo>
                  <a:lnTo>
                    <a:pt x="0" y="1"/>
                  </a:lnTo>
                  <a:lnTo>
                    <a:pt x="1" y="0"/>
                  </a:ln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7" name="Freeform 2046">
              <a:extLst>
                <a:ext uri="{FF2B5EF4-FFF2-40B4-BE49-F238E27FC236}">
                  <a16:creationId xmlns:a16="http://schemas.microsoft.com/office/drawing/2014/main" id="{6336180F-4725-9042-8354-2DD2A43E31C5}"/>
                </a:ext>
              </a:extLst>
            </p:cNvPr>
            <p:cNvSpPr>
              <a:spLocks/>
            </p:cNvSpPr>
            <p:nvPr/>
          </p:nvSpPr>
          <p:spPr bwMode="auto">
            <a:xfrm>
              <a:off x="1710" y="3111"/>
              <a:ext cx="13" cy="13"/>
            </a:xfrm>
            <a:custGeom>
              <a:avLst/>
              <a:gdLst>
                <a:gd name="T0" fmla="*/ 0 w 40"/>
                <a:gd name="T1" fmla="*/ 5 h 40"/>
                <a:gd name="T2" fmla="*/ 8 w 40"/>
                <a:gd name="T3" fmla="*/ 0 h 40"/>
                <a:gd name="T4" fmla="*/ 10 w 40"/>
                <a:gd name="T5" fmla="*/ 4 h 40"/>
                <a:gd name="T6" fmla="*/ 13 w 40"/>
                <a:gd name="T7" fmla="*/ 8 h 40"/>
                <a:gd name="T8" fmla="*/ 5 w 40"/>
                <a:gd name="T9" fmla="*/ 13 h 40"/>
                <a:gd name="T10" fmla="*/ 3 w 40"/>
                <a:gd name="T11" fmla="*/ 9 h 40"/>
                <a:gd name="T12" fmla="*/ 0 w 40"/>
                <a:gd name="T13" fmla="*/ 5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14"/>
                  </a:moveTo>
                  <a:lnTo>
                    <a:pt x="25" y="0"/>
                  </a:lnTo>
                  <a:lnTo>
                    <a:pt x="32" y="11"/>
                  </a:lnTo>
                  <a:lnTo>
                    <a:pt x="40" y="24"/>
                  </a:lnTo>
                  <a:lnTo>
                    <a:pt x="16" y="40"/>
                  </a:lnTo>
                  <a:lnTo>
                    <a:pt x="9" y="27"/>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8" name="Freeform 2047">
              <a:extLst>
                <a:ext uri="{FF2B5EF4-FFF2-40B4-BE49-F238E27FC236}">
                  <a16:creationId xmlns:a16="http://schemas.microsoft.com/office/drawing/2014/main" id="{5A84A124-2B60-CA4D-8EB4-C22D52309D8A}"/>
                </a:ext>
              </a:extLst>
            </p:cNvPr>
            <p:cNvSpPr>
              <a:spLocks/>
            </p:cNvSpPr>
            <p:nvPr/>
          </p:nvSpPr>
          <p:spPr bwMode="auto">
            <a:xfrm>
              <a:off x="1718" y="3110"/>
              <a:ext cx="2" cy="4"/>
            </a:xfrm>
            <a:custGeom>
              <a:avLst/>
              <a:gdLst>
                <a:gd name="T0" fmla="*/ 2 w 7"/>
                <a:gd name="T1" fmla="*/ 4 h 12"/>
                <a:gd name="T2" fmla="*/ 0 w 7"/>
                <a:gd name="T3" fmla="*/ 0 h 12"/>
                <a:gd name="T4" fmla="*/ 0 w 7"/>
                <a:gd name="T5" fmla="*/ 0 h 12"/>
                <a:gd name="T6" fmla="*/ 2 w 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2">
                  <a:moveTo>
                    <a:pt x="7" y="12"/>
                  </a:moveTo>
                  <a:lnTo>
                    <a:pt x="0" y="1"/>
                  </a:lnTo>
                  <a:lnTo>
                    <a:pt x="1" y="0"/>
                  </a:lnTo>
                  <a:lnTo>
                    <a:pt x="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89" name="Freeform 2048">
              <a:extLst>
                <a:ext uri="{FF2B5EF4-FFF2-40B4-BE49-F238E27FC236}">
                  <a16:creationId xmlns:a16="http://schemas.microsoft.com/office/drawing/2014/main" id="{31F768EB-6E2B-DB40-8883-0E710CF4CDA7}"/>
                </a:ext>
              </a:extLst>
            </p:cNvPr>
            <p:cNvSpPr>
              <a:spLocks/>
            </p:cNvSpPr>
            <p:nvPr/>
          </p:nvSpPr>
          <p:spPr bwMode="auto">
            <a:xfrm>
              <a:off x="1718" y="3102"/>
              <a:ext cx="23" cy="17"/>
            </a:xfrm>
            <a:custGeom>
              <a:avLst/>
              <a:gdLst>
                <a:gd name="T0" fmla="*/ 0 w 67"/>
                <a:gd name="T1" fmla="*/ 8 h 52"/>
                <a:gd name="T2" fmla="*/ 19 w 67"/>
                <a:gd name="T3" fmla="*/ 0 h 52"/>
                <a:gd name="T4" fmla="*/ 21 w 67"/>
                <a:gd name="T5" fmla="*/ 5 h 52"/>
                <a:gd name="T6" fmla="*/ 23 w 67"/>
                <a:gd name="T7" fmla="*/ 9 h 52"/>
                <a:gd name="T8" fmla="*/ 4 w 67"/>
                <a:gd name="T9" fmla="*/ 17 h 52"/>
                <a:gd name="T10" fmla="*/ 2 w 67"/>
                <a:gd name="T11" fmla="*/ 12 h 52"/>
                <a:gd name="T12" fmla="*/ 0 w 67"/>
                <a:gd name="T13" fmla="*/ 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52">
                  <a:moveTo>
                    <a:pt x="0" y="25"/>
                  </a:moveTo>
                  <a:lnTo>
                    <a:pt x="56" y="0"/>
                  </a:lnTo>
                  <a:lnTo>
                    <a:pt x="61" y="14"/>
                  </a:lnTo>
                  <a:lnTo>
                    <a:pt x="67" y="27"/>
                  </a:lnTo>
                  <a:lnTo>
                    <a:pt x="13" y="52"/>
                  </a:lnTo>
                  <a:lnTo>
                    <a:pt x="6" y="37"/>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0" name="Freeform 2049">
              <a:extLst>
                <a:ext uri="{FF2B5EF4-FFF2-40B4-BE49-F238E27FC236}">
                  <a16:creationId xmlns:a16="http://schemas.microsoft.com/office/drawing/2014/main" id="{49C400ED-6201-5A41-AA06-D0E699834C12}"/>
                </a:ext>
              </a:extLst>
            </p:cNvPr>
            <p:cNvSpPr>
              <a:spLocks/>
            </p:cNvSpPr>
            <p:nvPr/>
          </p:nvSpPr>
          <p:spPr bwMode="auto">
            <a:xfrm>
              <a:off x="1737" y="3102"/>
              <a:ext cx="2" cy="5"/>
            </a:xfrm>
            <a:custGeom>
              <a:avLst/>
              <a:gdLst>
                <a:gd name="T0" fmla="*/ 2 w 5"/>
                <a:gd name="T1" fmla="*/ 5 h 15"/>
                <a:gd name="T2" fmla="*/ 0 w 5"/>
                <a:gd name="T3" fmla="*/ 0 h 15"/>
                <a:gd name="T4" fmla="*/ 1 w 5"/>
                <a:gd name="T5" fmla="*/ 0 h 15"/>
                <a:gd name="T6" fmla="*/ 2 w 5"/>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5" y="15"/>
                  </a:moveTo>
                  <a:lnTo>
                    <a:pt x="0" y="1"/>
                  </a:lnTo>
                  <a:lnTo>
                    <a:pt x="2" y="0"/>
                  </a:lnTo>
                  <a:lnTo>
                    <a:pt x="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1" name="Freeform 2050">
              <a:extLst>
                <a:ext uri="{FF2B5EF4-FFF2-40B4-BE49-F238E27FC236}">
                  <a16:creationId xmlns:a16="http://schemas.microsoft.com/office/drawing/2014/main" id="{68C28D21-AE75-5B4D-AEBE-190C09FBCE45}"/>
                </a:ext>
              </a:extLst>
            </p:cNvPr>
            <p:cNvSpPr>
              <a:spLocks/>
            </p:cNvSpPr>
            <p:nvPr/>
          </p:nvSpPr>
          <p:spPr bwMode="auto">
            <a:xfrm>
              <a:off x="1738" y="3096"/>
              <a:ext cx="22" cy="15"/>
            </a:xfrm>
            <a:custGeom>
              <a:avLst/>
              <a:gdLst>
                <a:gd name="T0" fmla="*/ 0 w 68"/>
                <a:gd name="T1" fmla="*/ 6 h 46"/>
                <a:gd name="T2" fmla="*/ 19 w 68"/>
                <a:gd name="T3" fmla="*/ 0 h 46"/>
                <a:gd name="T4" fmla="*/ 21 w 68"/>
                <a:gd name="T5" fmla="*/ 5 h 46"/>
                <a:gd name="T6" fmla="*/ 22 w 68"/>
                <a:gd name="T7" fmla="*/ 9 h 46"/>
                <a:gd name="T8" fmla="*/ 2 w 68"/>
                <a:gd name="T9" fmla="*/ 15 h 46"/>
                <a:gd name="T10" fmla="*/ 1 w 68"/>
                <a:gd name="T11" fmla="*/ 10 h 46"/>
                <a:gd name="T12" fmla="*/ 0 w 68"/>
                <a:gd name="T13" fmla="*/ 6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46">
                  <a:moveTo>
                    <a:pt x="0" y="17"/>
                  </a:moveTo>
                  <a:lnTo>
                    <a:pt x="60" y="0"/>
                  </a:lnTo>
                  <a:lnTo>
                    <a:pt x="65" y="14"/>
                  </a:lnTo>
                  <a:lnTo>
                    <a:pt x="68" y="28"/>
                  </a:lnTo>
                  <a:lnTo>
                    <a:pt x="7" y="46"/>
                  </a:lnTo>
                  <a:lnTo>
                    <a:pt x="3" y="32"/>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2" name="Freeform 2051">
              <a:extLst>
                <a:ext uri="{FF2B5EF4-FFF2-40B4-BE49-F238E27FC236}">
                  <a16:creationId xmlns:a16="http://schemas.microsoft.com/office/drawing/2014/main" id="{532F8516-C765-844B-82F8-114FEAA82728}"/>
                </a:ext>
              </a:extLst>
            </p:cNvPr>
            <p:cNvSpPr>
              <a:spLocks/>
            </p:cNvSpPr>
            <p:nvPr/>
          </p:nvSpPr>
          <p:spPr bwMode="auto">
            <a:xfrm>
              <a:off x="1758" y="3096"/>
              <a:ext cx="1" cy="5"/>
            </a:xfrm>
            <a:custGeom>
              <a:avLst/>
              <a:gdLst>
                <a:gd name="T0" fmla="*/ 1 w 5"/>
                <a:gd name="T1" fmla="*/ 5 h 14"/>
                <a:gd name="T2" fmla="*/ 0 w 5"/>
                <a:gd name="T3" fmla="*/ 0 h 14"/>
                <a:gd name="T4" fmla="*/ 0 w 5"/>
                <a:gd name="T5" fmla="*/ 0 h 14"/>
                <a:gd name="T6" fmla="*/ 1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2"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3" name="Freeform 2052">
              <a:extLst>
                <a:ext uri="{FF2B5EF4-FFF2-40B4-BE49-F238E27FC236}">
                  <a16:creationId xmlns:a16="http://schemas.microsoft.com/office/drawing/2014/main" id="{A7A98293-7376-E842-8BC2-9EC3DC03A0F8}"/>
                </a:ext>
              </a:extLst>
            </p:cNvPr>
            <p:cNvSpPr>
              <a:spLocks/>
            </p:cNvSpPr>
            <p:nvPr/>
          </p:nvSpPr>
          <p:spPr bwMode="auto">
            <a:xfrm>
              <a:off x="1758" y="3094"/>
              <a:ext cx="23" cy="12"/>
            </a:xfrm>
            <a:custGeom>
              <a:avLst/>
              <a:gdLst>
                <a:gd name="T0" fmla="*/ 0 w 69"/>
                <a:gd name="T1" fmla="*/ 2 h 37"/>
                <a:gd name="T2" fmla="*/ 22 w 69"/>
                <a:gd name="T3" fmla="*/ 0 h 37"/>
                <a:gd name="T4" fmla="*/ 23 w 69"/>
                <a:gd name="T5" fmla="*/ 5 h 37"/>
                <a:gd name="T6" fmla="*/ 23 w 69"/>
                <a:gd name="T7" fmla="*/ 10 h 37"/>
                <a:gd name="T8" fmla="*/ 1 w 69"/>
                <a:gd name="T9" fmla="*/ 12 h 37"/>
                <a:gd name="T10" fmla="*/ 1 w 69"/>
                <a:gd name="T11" fmla="*/ 7 h 37"/>
                <a:gd name="T12" fmla="*/ 0 w 69"/>
                <a:gd name="T13" fmla="*/ 2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37">
                  <a:moveTo>
                    <a:pt x="0" y="7"/>
                  </a:moveTo>
                  <a:lnTo>
                    <a:pt x="66" y="0"/>
                  </a:lnTo>
                  <a:lnTo>
                    <a:pt x="68" y="14"/>
                  </a:lnTo>
                  <a:lnTo>
                    <a:pt x="69" y="30"/>
                  </a:lnTo>
                  <a:lnTo>
                    <a:pt x="4" y="37"/>
                  </a:lnTo>
                  <a:lnTo>
                    <a:pt x="3"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4" name="Freeform 2053">
              <a:extLst>
                <a:ext uri="{FF2B5EF4-FFF2-40B4-BE49-F238E27FC236}">
                  <a16:creationId xmlns:a16="http://schemas.microsoft.com/office/drawing/2014/main" id="{0452A95E-97F1-C148-903D-F06FD2124593}"/>
                </a:ext>
              </a:extLst>
            </p:cNvPr>
            <p:cNvSpPr>
              <a:spLocks/>
            </p:cNvSpPr>
            <p:nvPr/>
          </p:nvSpPr>
          <p:spPr bwMode="auto">
            <a:xfrm>
              <a:off x="1780" y="3094"/>
              <a:ext cx="1" cy="4"/>
            </a:xfrm>
            <a:custGeom>
              <a:avLst/>
              <a:gdLst>
                <a:gd name="T0" fmla="*/ 1 w 2"/>
                <a:gd name="T1" fmla="*/ 4 h 14"/>
                <a:gd name="T2" fmla="*/ 0 w 2"/>
                <a:gd name="T3" fmla="*/ 0 h 14"/>
                <a:gd name="T4" fmla="*/ 1 w 2"/>
                <a:gd name="T5" fmla="*/ 0 h 14"/>
                <a:gd name="T6" fmla="*/ 1 w 2"/>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2" y="0"/>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5" name="Freeform 2054">
              <a:extLst>
                <a:ext uri="{FF2B5EF4-FFF2-40B4-BE49-F238E27FC236}">
                  <a16:creationId xmlns:a16="http://schemas.microsoft.com/office/drawing/2014/main" id="{5752FFE5-BD7A-2945-B78B-11CAFDB3BDA0}"/>
                </a:ext>
              </a:extLst>
            </p:cNvPr>
            <p:cNvSpPr>
              <a:spLocks/>
            </p:cNvSpPr>
            <p:nvPr/>
          </p:nvSpPr>
          <p:spPr bwMode="auto">
            <a:xfrm>
              <a:off x="1781" y="3094"/>
              <a:ext cx="11" cy="10"/>
            </a:xfrm>
            <a:custGeom>
              <a:avLst/>
              <a:gdLst>
                <a:gd name="T0" fmla="*/ 0 w 34"/>
                <a:gd name="T1" fmla="*/ 0 h 30"/>
                <a:gd name="T2" fmla="*/ 11 w 34"/>
                <a:gd name="T3" fmla="*/ 0 h 30"/>
                <a:gd name="T4" fmla="*/ 11 w 34"/>
                <a:gd name="T5" fmla="*/ 5 h 30"/>
                <a:gd name="T6" fmla="*/ 11 w 34"/>
                <a:gd name="T7" fmla="*/ 10 h 30"/>
                <a:gd name="T8" fmla="*/ 0 w 34"/>
                <a:gd name="T9" fmla="*/ 10 h 30"/>
                <a:gd name="T10" fmla="*/ 0 w 34"/>
                <a:gd name="T11" fmla="*/ 5 h 30"/>
                <a:gd name="T12" fmla="*/ 0 w 3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0">
                  <a:moveTo>
                    <a:pt x="0" y="0"/>
                  </a:moveTo>
                  <a:lnTo>
                    <a:pt x="34" y="0"/>
                  </a:lnTo>
                  <a:lnTo>
                    <a:pt x="33" y="15"/>
                  </a:lnTo>
                  <a:lnTo>
                    <a:pt x="33" y="30"/>
                  </a:lnTo>
                  <a:lnTo>
                    <a:pt x="0" y="30"/>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6" name="Freeform 2055">
              <a:extLst>
                <a:ext uri="{FF2B5EF4-FFF2-40B4-BE49-F238E27FC236}">
                  <a16:creationId xmlns:a16="http://schemas.microsoft.com/office/drawing/2014/main" id="{DE41BFC1-30D7-8E4B-9B53-EFFCFCFDBFE9}"/>
                </a:ext>
              </a:extLst>
            </p:cNvPr>
            <p:cNvSpPr>
              <a:spLocks/>
            </p:cNvSpPr>
            <p:nvPr/>
          </p:nvSpPr>
          <p:spPr bwMode="auto">
            <a:xfrm>
              <a:off x="1792" y="3094"/>
              <a:ext cx="1" cy="5"/>
            </a:xfrm>
            <a:custGeom>
              <a:avLst/>
              <a:gdLst>
                <a:gd name="T0" fmla="*/ 0 w 2"/>
                <a:gd name="T1" fmla="*/ 5 h 15"/>
                <a:gd name="T2" fmla="*/ 1 w 2"/>
                <a:gd name="T3" fmla="*/ 0 h 15"/>
                <a:gd name="T4" fmla="*/ 1 w 2"/>
                <a:gd name="T5" fmla="*/ 0 h 15"/>
                <a:gd name="T6" fmla="*/ 0 w 2"/>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
                  <a:moveTo>
                    <a:pt x="0" y="15"/>
                  </a:moveTo>
                  <a:lnTo>
                    <a:pt x="1" y="0"/>
                  </a:lnTo>
                  <a:lnTo>
                    <a:pt x="2"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7" name="Freeform 2056">
              <a:extLst>
                <a:ext uri="{FF2B5EF4-FFF2-40B4-BE49-F238E27FC236}">
                  <a16:creationId xmlns:a16="http://schemas.microsoft.com/office/drawing/2014/main" id="{46033A2D-2750-A14E-B2D8-83BA2DB4AA71}"/>
                </a:ext>
              </a:extLst>
            </p:cNvPr>
            <p:cNvSpPr>
              <a:spLocks/>
            </p:cNvSpPr>
            <p:nvPr/>
          </p:nvSpPr>
          <p:spPr bwMode="auto">
            <a:xfrm>
              <a:off x="1791" y="3094"/>
              <a:ext cx="13" cy="11"/>
            </a:xfrm>
            <a:custGeom>
              <a:avLst/>
              <a:gdLst>
                <a:gd name="T0" fmla="*/ 1 w 37"/>
                <a:gd name="T1" fmla="*/ 0 h 33"/>
                <a:gd name="T2" fmla="*/ 13 w 37"/>
                <a:gd name="T3" fmla="*/ 1 h 33"/>
                <a:gd name="T4" fmla="*/ 13 w 37"/>
                <a:gd name="T5" fmla="*/ 6 h 33"/>
                <a:gd name="T6" fmla="*/ 12 w 37"/>
                <a:gd name="T7" fmla="*/ 11 h 33"/>
                <a:gd name="T8" fmla="*/ 0 w 37"/>
                <a:gd name="T9" fmla="*/ 10 h 33"/>
                <a:gd name="T10" fmla="*/ 1 w 37"/>
                <a:gd name="T11" fmla="*/ 5 h 33"/>
                <a:gd name="T12" fmla="*/ 1 w 37"/>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3">
                  <a:moveTo>
                    <a:pt x="4" y="0"/>
                  </a:moveTo>
                  <a:lnTo>
                    <a:pt x="37" y="4"/>
                  </a:lnTo>
                  <a:lnTo>
                    <a:pt x="36" y="18"/>
                  </a:lnTo>
                  <a:lnTo>
                    <a:pt x="35" y="33"/>
                  </a:lnTo>
                  <a:lnTo>
                    <a:pt x="0" y="30"/>
                  </a:lnTo>
                  <a:lnTo>
                    <a:pt x="2" y="15"/>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8" name="Freeform 2057">
              <a:extLst>
                <a:ext uri="{FF2B5EF4-FFF2-40B4-BE49-F238E27FC236}">
                  <a16:creationId xmlns:a16="http://schemas.microsoft.com/office/drawing/2014/main" id="{A0753217-085F-1F49-950F-A9F6AD82F04F}"/>
                </a:ext>
              </a:extLst>
            </p:cNvPr>
            <p:cNvSpPr>
              <a:spLocks/>
            </p:cNvSpPr>
            <p:nvPr/>
          </p:nvSpPr>
          <p:spPr bwMode="auto">
            <a:xfrm>
              <a:off x="1803" y="3095"/>
              <a:ext cx="1" cy="5"/>
            </a:xfrm>
            <a:custGeom>
              <a:avLst/>
              <a:gdLst>
                <a:gd name="T0" fmla="*/ 0 w 2"/>
                <a:gd name="T1" fmla="*/ 5 h 14"/>
                <a:gd name="T2" fmla="*/ 1 w 2"/>
                <a:gd name="T3" fmla="*/ 0 h 14"/>
                <a:gd name="T4" fmla="*/ 1 w 2"/>
                <a:gd name="T5" fmla="*/ 0 h 14"/>
                <a:gd name="T6" fmla="*/ 0 w 2"/>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14"/>
                  </a:moveTo>
                  <a:lnTo>
                    <a:pt x="1" y="0"/>
                  </a:lnTo>
                  <a:lnTo>
                    <a:pt x="2"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99" name="Freeform 2058">
              <a:extLst>
                <a:ext uri="{FF2B5EF4-FFF2-40B4-BE49-F238E27FC236}">
                  <a16:creationId xmlns:a16="http://schemas.microsoft.com/office/drawing/2014/main" id="{9687084A-C092-0440-AC88-20E0F8D95651}"/>
                </a:ext>
              </a:extLst>
            </p:cNvPr>
            <p:cNvSpPr>
              <a:spLocks/>
            </p:cNvSpPr>
            <p:nvPr/>
          </p:nvSpPr>
          <p:spPr bwMode="auto">
            <a:xfrm>
              <a:off x="1802" y="3095"/>
              <a:ext cx="13" cy="12"/>
            </a:xfrm>
            <a:custGeom>
              <a:avLst/>
              <a:gdLst>
                <a:gd name="T0" fmla="*/ 2 w 39"/>
                <a:gd name="T1" fmla="*/ 0 h 35"/>
                <a:gd name="T2" fmla="*/ 13 w 39"/>
                <a:gd name="T3" fmla="*/ 2 h 35"/>
                <a:gd name="T4" fmla="*/ 12 w 39"/>
                <a:gd name="T5" fmla="*/ 7 h 35"/>
                <a:gd name="T6" fmla="*/ 11 w 39"/>
                <a:gd name="T7" fmla="*/ 12 h 35"/>
                <a:gd name="T8" fmla="*/ 0 w 39"/>
                <a:gd name="T9" fmla="*/ 10 h 35"/>
                <a:gd name="T10" fmla="*/ 1 w 39"/>
                <a:gd name="T11" fmla="*/ 5 h 35"/>
                <a:gd name="T12" fmla="*/ 2 w 39"/>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5">
                  <a:moveTo>
                    <a:pt x="5" y="0"/>
                  </a:moveTo>
                  <a:lnTo>
                    <a:pt x="39" y="7"/>
                  </a:lnTo>
                  <a:lnTo>
                    <a:pt x="37" y="21"/>
                  </a:lnTo>
                  <a:lnTo>
                    <a:pt x="33" y="35"/>
                  </a:lnTo>
                  <a:lnTo>
                    <a:pt x="0" y="29"/>
                  </a:lnTo>
                  <a:lnTo>
                    <a:pt x="3"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0" name="Freeform 2059">
              <a:extLst>
                <a:ext uri="{FF2B5EF4-FFF2-40B4-BE49-F238E27FC236}">
                  <a16:creationId xmlns:a16="http://schemas.microsoft.com/office/drawing/2014/main" id="{B79C6E04-27CF-7340-8E6D-9B965B703705}"/>
                </a:ext>
              </a:extLst>
            </p:cNvPr>
            <p:cNvSpPr>
              <a:spLocks/>
            </p:cNvSpPr>
            <p:nvPr/>
          </p:nvSpPr>
          <p:spPr bwMode="auto">
            <a:xfrm>
              <a:off x="1815" y="3097"/>
              <a:ext cx="1" cy="5"/>
            </a:xfrm>
            <a:custGeom>
              <a:avLst/>
              <a:gdLst>
                <a:gd name="T0" fmla="*/ 0 w 3"/>
                <a:gd name="T1" fmla="*/ 5 h 14"/>
                <a:gd name="T2" fmla="*/ 1 w 3"/>
                <a:gd name="T3" fmla="*/ 0 h 14"/>
                <a:gd name="T4" fmla="*/ 1 w 3"/>
                <a:gd name="T5" fmla="*/ 0 h 14"/>
                <a:gd name="T6" fmla="*/ 0 w 3"/>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14"/>
                  </a:moveTo>
                  <a:lnTo>
                    <a:pt x="2" y="0"/>
                  </a:lnTo>
                  <a:lnTo>
                    <a:pt x="3"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1" name="Freeform 2060">
              <a:extLst>
                <a:ext uri="{FF2B5EF4-FFF2-40B4-BE49-F238E27FC236}">
                  <a16:creationId xmlns:a16="http://schemas.microsoft.com/office/drawing/2014/main" id="{537F855D-4BA7-8D45-AE26-84E409FD4B9B}"/>
                </a:ext>
              </a:extLst>
            </p:cNvPr>
            <p:cNvSpPr>
              <a:spLocks/>
            </p:cNvSpPr>
            <p:nvPr/>
          </p:nvSpPr>
          <p:spPr bwMode="auto">
            <a:xfrm>
              <a:off x="1813" y="3097"/>
              <a:ext cx="14" cy="13"/>
            </a:xfrm>
            <a:custGeom>
              <a:avLst/>
              <a:gdLst>
                <a:gd name="T0" fmla="*/ 3 w 43"/>
                <a:gd name="T1" fmla="*/ 0 h 37"/>
                <a:gd name="T2" fmla="*/ 14 w 43"/>
                <a:gd name="T3" fmla="*/ 3 h 37"/>
                <a:gd name="T4" fmla="*/ 12 w 43"/>
                <a:gd name="T5" fmla="*/ 8 h 37"/>
                <a:gd name="T6" fmla="*/ 11 w 43"/>
                <a:gd name="T7" fmla="*/ 13 h 37"/>
                <a:gd name="T8" fmla="*/ 0 w 43"/>
                <a:gd name="T9" fmla="*/ 10 h 37"/>
                <a:gd name="T10" fmla="*/ 2 w 43"/>
                <a:gd name="T11" fmla="*/ 5 h 37"/>
                <a:gd name="T12" fmla="*/ 3 w 4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7">
                  <a:moveTo>
                    <a:pt x="8" y="0"/>
                  </a:moveTo>
                  <a:lnTo>
                    <a:pt x="43" y="9"/>
                  </a:lnTo>
                  <a:lnTo>
                    <a:pt x="38" y="23"/>
                  </a:lnTo>
                  <a:lnTo>
                    <a:pt x="34" y="37"/>
                  </a:lnTo>
                  <a:lnTo>
                    <a:pt x="0" y="28"/>
                  </a:lnTo>
                  <a:lnTo>
                    <a:pt x="5" y="1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2" name="Freeform 2061">
              <a:extLst>
                <a:ext uri="{FF2B5EF4-FFF2-40B4-BE49-F238E27FC236}">
                  <a16:creationId xmlns:a16="http://schemas.microsoft.com/office/drawing/2014/main" id="{9518B97D-2776-944E-8DE0-F863EA4457AF}"/>
                </a:ext>
              </a:extLst>
            </p:cNvPr>
            <p:cNvSpPr>
              <a:spLocks/>
            </p:cNvSpPr>
            <p:nvPr/>
          </p:nvSpPr>
          <p:spPr bwMode="auto">
            <a:xfrm>
              <a:off x="1826" y="3100"/>
              <a:ext cx="2" cy="5"/>
            </a:xfrm>
            <a:custGeom>
              <a:avLst/>
              <a:gdLst>
                <a:gd name="T0" fmla="*/ 0 w 6"/>
                <a:gd name="T1" fmla="*/ 5 h 14"/>
                <a:gd name="T2" fmla="*/ 2 w 6"/>
                <a:gd name="T3" fmla="*/ 0 h 14"/>
                <a:gd name="T4" fmla="*/ 2 w 6"/>
                <a:gd name="T5" fmla="*/ 0 h 14"/>
                <a:gd name="T6" fmla="*/ 0 w 6"/>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3" name="Freeform 2062">
              <a:extLst>
                <a:ext uri="{FF2B5EF4-FFF2-40B4-BE49-F238E27FC236}">
                  <a16:creationId xmlns:a16="http://schemas.microsoft.com/office/drawing/2014/main" id="{C2715366-47FA-644A-9661-48EF021007F8}"/>
                </a:ext>
              </a:extLst>
            </p:cNvPr>
            <p:cNvSpPr>
              <a:spLocks/>
            </p:cNvSpPr>
            <p:nvPr/>
          </p:nvSpPr>
          <p:spPr bwMode="auto">
            <a:xfrm>
              <a:off x="1824" y="3101"/>
              <a:ext cx="15" cy="13"/>
            </a:xfrm>
            <a:custGeom>
              <a:avLst/>
              <a:gdLst>
                <a:gd name="T0" fmla="*/ 4 w 44"/>
                <a:gd name="T1" fmla="*/ 0 h 40"/>
                <a:gd name="T2" fmla="*/ 15 w 44"/>
                <a:gd name="T3" fmla="*/ 4 h 40"/>
                <a:gd name="T4" fmla="*/ 13 w 44"/>
                <a:gd name="T5" fmla="*/ 8 h 40"/>
                <a:gd name="T6" fmla="*/ 11 w 44"/>
                <a:gd name="T7" fmla="*/ 13 h 40"/>
                <a:gd name="T8" fmla="*/ 0 w 44"/>
                <a:gd name="T9" fmla="*/ 9 h 40"/>
                <a:gd name="T10" fmla="*/ 2 w 44"/>
                <a:gd name="T11" fmla="*/ 4 h 40"/>
                <a:gd name="T12" fmla="*/ 4 w 44"/>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0">
                  <a:moveTo>
                    <a:pt x="11" y="0"/>
                  </a:moveTo>
                  <a:lnTo>
                    <a:pt x="44" y="13"/>
                  </a:lnTo>
                  <a:lnTo>
                    <a:pt x="38" y="26"/>
                  </a:lnTo>
                  <a:lnTo>
                    <a:pt x="33" y="40"/>
                  </a:lnTo>
                  <a:lnTo>
                    <a:pt x="0" y="27"/>
                  </a:lnTo>
                  <a:lnTo>
                    <a:pt x="5" y="1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4" name="Freeform 2063">
              <a:extLst>
                <a:ext uri="{FF2B5EF4-FFF2-40B4-BE49-F238E27FC236}">
                  <a16:creationId xmlns:a16="http://schemas.microsoft.com/office/drawing/2014/main" id="{B58A179E-0D3C-D14A-BDB4-4285BD6D8781}"/>
                </a:ext>
              </a:extLst>
            </p:cNvPr>
            <p:cNvSpPr>
              <a:spLocks/>
            </p:cNvSpPr>
            <p:nvPr/>
          </p:nvSpPr>
          <p:spPr bwMode="auto">
            <a:xfrm>
              <a:off x="1837" y="3105"/>
              <a:ext cx="2" cy="4"/>
            </a:xfrm>
            <a:custGeom>
              <a:avLst/>
              <a:gdLst>
                <a:gd name="T0" fmla="*/ 0 w 7"/>
                <a:gd name="T1" fmla="*/ 4 h 13"/>
                <a:gd name="T2" fmla="*/ 2 w 7"/>
                <a:gd name="T3" fmla="*/ 0 h 13"/>
                <a:gd name="T4" fmla="*/ 2 w 7"/>
                <a:gd name="T5" fmla="*/ 0 h 13"/>
                <a:gd name="T6" fmla="*/ 0 w 7"/>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0" y="13"/>
                  </a:moveTo>
                  <a:lnTo>
                    <a:pt x="6" y="0"/>
                  </a:lnTo>
                  <a:lnTo>
                    <a:pt x="7"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5" name="Freeform 2064">
              <a:extLst>
                <a:ext uri="{FF2B5EF4-FFF2-40B4-BE49-F238E27FC236}">
                  <a16:creationId xmlns:a16="http://schemas.microsoft.com/office/drawing/2014/main" id="{46E6A750-1F82-854C-B882-53D095916ADF}"/>
                </a:ext>
              </a:extLst>
            </p:cNvPr>
            <p:cNvSpPr>
              <a:spLocks/>
            </p:cNvSpPr>
            <p:nvPr/>
          </p:nvSpPr>
          <p:spPr bwMode="auto">
            <a:xfrm>
              <a:off x="1835" y="3105"/>
              <a:ext cx="15" cy="15"/>
            </a:xfrm>
            <a:custGeom>
              <a:avLst/>
              <a:gdLst>
                <a:gd name="T0" fmla="*/ 4 w 45"/>
                <a:gd name="T1" fmla="*/ 0 h 44"/>
                <a:gd name="T2" fmla="*/ 15 w 45"/>
                <a:gd name="T3" fmla="*/ 6 h 44"/>
                <a:gd name="T4" fmla="*/ 13 w 45"/>
                <a:gd name="T5" fmla="*/ 11 h 44"/>
                <a:gd name="T6" fmla="*/ 11 w 45"/>
                <a:gd name="T7" fmla="*/ 15 h 44"/>
                <a:gd name="T8" fmla="*/ 0 w 45"/>
                <a:gd name="T9" fmla="*/ 9 h 44"/>
                <a:gd name="T10" fmla="*/ 2 w 45"/>
                <a:gd name="T11" fmla="*/ 4 h 44"/>
                <a:gd name="T12" fmla="*/ 4 w 45"/>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4">
                  <a:moveTo>
                    <a:pt x="13" y="0"/>
                  </a:moveTo>
                  <a:lnTo>
                    <a:pt x="45" y="18"/>
                  </a:lnTo>
                  <a:lnTo>
                    <a:pt x="39" y="31"/>
                  </a:lnTo>
                  <a:lnTo>
                    <a:pt x="32" y="44"/>
                  </a:lnTo>
                  <a:lnTo>
                    <a:pt x="0" y="26"/>
                  </a:lnTo>
                  <a:lnTo>
                    <a:pt x="6" y="13"/>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6" name="Freeform 2065">
              <a:extLst>
                <a:ext uri="{FF2B5EF4-FFF2-40B4-BE49-F238E27FC236}">
                  <a16:creationId xmlns:a16="http://schemas.microsoft.com/office/drawing/2014/main" id="{1846F421-11F6-1E41-8C93-A5B2DE45D1CF}"/>
                </a:ext>
              </a:extLst>
            </p:cNvPr>
            <p:cNvSpPr>
              <a:spLocks/>
            </p:cNvSpPr>
            <p:nvPr/>
          </p:nvSpPr>
          <p:spPr bwMode="auto">
            <a:xfrm>
              <a:off x="1848" y="3111"/>
              <a:ext cx="2" cy="4"/>
            </a:xfrm>
            <a:custGeom>
              <a:avLst/>
              <a:gdLst>
                <a:gd name="T0" fmla="*/ 0 w 8"/>
                <a:gd name="T1" fmla="*/ 4 h 13"/>
                <a:gd name="T2" fmla="*/ 2 w 8"/>
                <a:gd name="T3" fmla="*/ 0 h 13"/>
                <a:gd name="T4" fmla="*/ 2 w 8"/>
                <a:gd name="T5" fmla="*/ 0 h 13"/>
                <a:gd name="T6" fmla="*/ 0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6" y="0"/>
                  </a:lnTo>
                  <a:lnTo>
                    <a:pt x="8"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7" name="Freeform 2066">
              <a:extLst>
                <a:ext uri="{FF2B5EF4-FFF2-40B4-BE49-F238E27FC236}">
                  <a16:creationId xmlns:a16="http://schemas.microsoft.com/office/drawing/2014/main" id="{D1B7F571-1B8B-1147-85B0-D86953816BF3}"/>
                </a:ext>
              </a:extLst>
            </p:cNvPr>
            <p:cNvSpPr>
              <a:spLocks/>
            </p:cNvSpPr>
            <p:nvPr/>
          </p:nvSpPr>
          <p:spPr bwMode="auto">
            <a:xfrm>
              <a:off x="1845" y="3111"/>
              <a:ext cx="16" cy="15"/>
            </a:xfrm>
            <a:custGeom>
              <a:avLst/>
              <a:gdLst>
                <a:gd name="T0" fmla="*/ 5 w 47"/>
                <a:gd name="T1" fmla="*/ 0 h 46"/>
                <a:gd name="T2" fmla="*/ 16 w 47"/>
                <a:gd name="T3" fmla="*/ 7 h 46"/>
                <a:gd name="T4" fmla="*/ 13 w 47"/>
                <a:gd name="T5" fmla="*/ 11 h 46"/>
                <a:gd name="T6" fmla="*/ 10 w 47"/>
                <a:gd name="T7" fmla="*/ 15 h 46"/>
                <a:gd name="T8" fmla="*/ 0 w 47"/>
                <a:gd name="T9" fmla="*/ 8 h 46"/>
                <a:gd name="T10" fmla="*/ 3 w 47"/>
                <a:gd name="T11" fmla="*/ 4 h 46"/>
                <a:gd name="T12" fmla="*/ 5 w 47"/>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6">
                  <a:moveTo>
                    <a:pt x="16" y="0"/>
                  </a:moveTo>
                  <a:lnTo>
                    <a:pt x="47" y="21"/>
                  </a:lnTo>
                  <a:lnTo>
                    <a:pt x="39" y="33"/>
                  </a:lnTo>
                  <a:lnTo>
                    <a:pt x="30" y="46"/>
                  </a:lnTo>
                  <a:lnTo>
                    <a:pt x="0" y="25"/>
                  </a:lnTo>
                  <a:lnTo>
                    <a:pt x="8" y="13"/>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8" name="Freeform 2067">
              <a:extLst>
                <a:ext uri="{FF2B5EF4-FFF2-40B4-BE49-F238E27FC236}">
                  <a16:creationId xmlns:a16="http://schemas.microsoft.com/office/drawing/2014/main" id="{6C4C6C93-7031-4B4D-AC6F-1EC60FAF8C29}"/>
                </a:ext>
              </a:extLst>
            </p:cNvPr>
            <p:cNvSpPr>
              <a:spLocks/>
            </p:cNvSpPr>
            <p:nvPr/>
          </p:nvSpPr>
          <p:spPr bwMode="auto">
            <a:xfrm>
              <a:off x="1858" y="3118"/>
              <a:ext cx="3" cy="4"/>
            </a:xfrm>
            <a:custGeom>
              <a:avLst/>
              <a:gdLst>
                <a:gd name="T0" fmla="*/ 0 w 9"/>
                <a:gd name="T1" fmla="*/ 4 h 12"/>
                <a:gd name="T2" fmla="*/ 3 w 9"/>
                <a:gd name="T3" fmla="*/ 0 h 12"/>
                <a:gd name="T4" fmla="*/ 3 w 9"/>
                <a:gd name="T5" fmla="*/ 0 h 12"/>
                <a:gd name="T6" fmla="*/ 0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09" name="Freeform 2068">
              <a:extLst>
                <a:ext uri="{FF2B5EF4-FFF2-40B4-BE49-F238E27FC236}">
                  <a16:creationId xmlns:a16="http://schemas.microsoft.com/office/drawing/2014/main" id="{1689567B-F2CA-8E40-80FD-93E0466C0584}"/>
                </a:ext>
              </a:extLst>
            </p:cNvPr>
            <p:cNvSpPr>
              <a:spLocks/>
            </p:cNvSpPr>
            <p:nvPr/>
          </p:nvSpPr>
          <p:spPr bwMode="auto">
            <a:xfrm>
              <a:off x="1855" y="3118"/>
              <a:ext cx="16" cy="16"/>
            </a:xfrm>
            <a:custGeom>
              <a:avLst/>
              <a:gdLst>
                <a:gd name="T0" fmla="*/ 6 w 48"/>
                <a:gd name="T1" fmla="*/ 0 h 47"/>
                <a:gd name="T2" fmla="*/ 16 w 48"/>
                <a:gd name="T3" fmla="*/ 9 h 47"/>
                <a:gd name="T4" fmla="*/ 13 w 48"/>
                <a:gd name="T5" fmla="*/ 12 h 47"/>
                <a:gd name="T6" fmla="*/ 10 w 48"/>
                <a:gd name="T7" fmla="*/ 16 h 47"/>
                <a:gd name="T8" fmla="*/ 0 w 48"/>
                <a:gd name="T9" fmla="*/ 8 h 47"/>
                <a:gd name="T10" fmla="*/ 3 w 48"/>
                <a:gd name="T11" fmla="*/ 4 h 47"/>
                <a:gd name="T12" fmla="*/ 6 w 48"/>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7">
                  <a:moveTo>
                    <a:pt x="19" y="0"/>
                  </a:moveTo>
                  <a:lnTo>
                    <a:pt x="48" y="25"/>
                  </a:lnTo>
                  <a:lnTo>
                    <a:pt x="39" y="36"/>
                  </a:lnTo>
                  <a:lnTo>
                    <a:pt x="30" y="47"/>
                  </a:lnTo>
                  <a:lnTo>
                    <a:pt x="0" y="23"/>
                  </a:lnTo>
                  <a:lnTo>
                    <a:pt x="10" y="1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0" name="Freeform 2069">
              <a:extLst>
                <a:ext uri="{FF2B5EF4-FFF2-40B4-BE49-F238E27FC236}">
                  <a16:creationId xmlns:a16="http://schemas.microsoft.com/office/drawing/2014/main" id="{BD181FDC-4A04-5940-AA3A-10BA1F5D3FC2}"/>
                </a:ext>
              </a:extLst>
            </p:cNvPr>
            <p:cNvSpPr>
              <a:spLocks/>
            </p:cNvSpPr>
            <p:nvPr/>
          </p:nvSpPr>
          <p:spPr bwMode="auto">
            <a:xfrm>
              <a:off x="1868" y="3127"/>
              <a:ext cx="3" cy="3"/>
            </a:xfrm>
            <a:custGeom>
              <a:avLst/>
              <a:gdLst>
                <a:gd name="T0" fmla="*/ 0 w 11"/>
                <a:gd name="T1" fmla="*/ 3 h 11"/>
                <a:gd name="T2" fmla="*/ 2 w 11"/>
                <a:gd name="T3" fmla="*/ 0 h 11"/>
                <a:gd name="T4" fmla="*/ 3 w 11"/>
                <a:gd name="T5" fmla="*/ 0 h 11"/>
                <a:gd name="T6" fmla="*/ 0 w 11"/>
                <a:gd name="T7" fmla="*/ 3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11"/>
                  </a:moveTo>
                  <a:lnTo>
                    <a:pt x="9" y="0"/>
                  </a:lnTo>
                  <a:lnTo>
                    <a:pt x="11"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1" name="Freeform 2070">
              <a:extLst>
                <a:ext uri="{FF2B5EF4-FFF2-40B4-BE49-F238E27FC236}">
                  <a16:creationId xmlns:a16="http://schemas.microsoft.com/office/drawing/2014/main" id="{C9F0960B-1C46-A643-B029-5155791DE2D3}"/>
                </a:ext>
              </a:extLst>
            </p:cNvPr>
            <p:cNvSpPr>
              <a:spLocks/>
            </p:cNvSpPr>
            <p:nvPr/>
          </p:nvSpPr>
          <p:spPr bwMode="auto">
            <a:xfrm>
              <a:off x="1864" y="3127"/>
              <a:ext cx="17" cy="17"/>
            </a:xfrm>
            <a:custGeom>
              <a:avLst/>
              <a:gdLst>
                <a:gd name="T0" fmla="*/ 7 w 50"/>
                <a:gd name="T1" fmla="*/ 0 h 50"/>
                <a:gd name="T2" fmla="*/ 17 w 50"/>
                <a:gd name="T3" fmla="*/ 10 h 50"/>
                <a:gd name="T4" fmla="*/ 13 w 50"/>
                <a:gd name="T5" fmla="*/ 13 h 50"/>
                <a:gd name="T6" fmla="*/ 10 w 50"/>
                <a:gd name="T7" fmla="*/ 17 h 50"/>
                <a:gd name="T8" fmla="*/ 0 w 50"/>
                <a:gd name="T9" fmla="*/ 7 h 50"/>
                <a:gd name="T10" fmla="*/ 4 w 50"/>
                <a:gd name="T11" fmla="*/ 3 h 50"/>
                <a:gd name="T12" fmla="*/ 7 w 50"/>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50">
                  <a:moveTo>
                    <a:pt x="22" y="0"/>
                  </a:moveTo>
                  <a:lnTo>
                    <a:pt x="50" y="28"/>
                  </a:lnTo>
                  <a:lnTo>
                    <a:pt x="39" y="39"/>
                  </a:lnTo>
                  <a:lnTo>
                    <a:pt x="29" y="50"/>
                  </a:lnTo>
                  <a:lnTo>
                    <a:pt x="0" y="20"/>
                  </a:lnTo>
                  <a:lnTo>
                    <a:pt x="11"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2" name="Freeform 2071">
              <a:extLst>
                <a:ext uri="{FF2B5EF4-FFF2-40B4-BE49-F238E27FC236}">
                  <a16:creationId xmlns:a16="http://schemas.microsoft.com/office/drawing/2014/main" id="{88EF4BCA-7A62-C64E-814B-46A05C6DABED}"/>
                </a:ext>
              </a:extLst>
            </p:cNvPr>
            <p:cNvSpPr>
              <a:spLocks/>
            </p:cNvSpPr>
            <p:nvPr/>
          </p:nvSpPr>
          <p:spPr bwMode="auto">
            <a:xfrm>
              <a:off x="1877" y="3136"/>
              <a:ext cx="4" cy="4"/>
            </a:xfrm>
            <a:custGeom>
              <a:avLst/>
              <a:gdLst>
                <a:gd name="T0" fmla="*/ 0 w 12"/>
                <a:gd name="T1" fmla="*/ 4 h 11"/>
                <a:gd name="T2" fmla="*/ 4 w 12"/>
                <a:gd name="T3" fmla="*/ 0 h 11"/>
                <a:gd name="T4" fmla="*/ 4 w 12"/>
                <a:gd name="T5" fmla="*/ 1 h 11"/>
                <a:gd name="T6" fmla="*/ 0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11"/>
                  </a:moveTo>
                  <a:lnTo>
                    <a:pt x="11" y="0"/>
                  </a:lnTo>
                  <a:lnTo>
                    <a:pt x="12" y="2"/>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3" name="Freeform 2072">
              <a:extLst>
                <a:ext uri="{FF2B5EF4-FFF2-40B4-BE49-F238E27FC236}">
                  <a16:creationId xmlns:a16="http://schemas.microsoft.com/office/drawing/2014/main" id="{AB2B1ABC-FDC2-874D-98C6-D1ED68F95159}"/>
                </a:ext>
              </a:extLst>
            </p:cNvPr>
            <p:cNvSpPr>
              <a:spLocks/>
            </p:cNvSpPr>
            <p:nvPr/>
          </p:nvSpPr>
          <p:spPr bwMode="auto">
            <a:xfrm>
              <a:off x="1874" y="3137"/>
              <a:ext cx="16" cy="17"/>
            </a:xfrm>
            <a:custGeom>
              <a:avLst/>
              <a:gdLst>
                <a:gd name="T0" fmla="*/ 7 w 49"/>
                <a:gd name="T1" fmla="*/ 0 h 52"/>
                <a:gd name="T2" fmla="*/ 16 w 49"/>
                <a:gd name="T3" fmla="*/ 11 h 52"/>
                <a:gd name="T4" fmla="*/ 12 w 49"/>
                <a:gd name="T5" fmla="*/ 14 h 52"/>
                <a:gd name="T6" fmla="*/ 8 w 49"/>
                <a:gd name="T7" fmla="*/ 17 h 52"/>
                <a:gd name="T8" fmla="*/ 0 w 49"/>
                <a:gd name="T9" fmla="*/ 6 h 52"/>
                <a:gd name="T10" fmla="*/ 3 w 49"/>
                <a:gd name="T11" fmla="*/ 3 h 52"/>
                <a:gd name="T12" fmla="*/ 7 w 49"/>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52">
                  <a:moveTo>
                    <a:pt x="22" y="0"/>
                  </a:moveTo>
                  <a:lnTo>
                    <a:pt x="49" y="34"/>
                  </a:lnTo>
                  <a:lnTo>
                    <a:pt x="37" y="42"/>
                  </a:lnTo>
                  <a:lnTo>
                    <a:pt x="26" y="52"/>
                  </a:lnTo>
                  <a:lnTo>
                    <a:pt x="0" y="19"/>
                  </a:lnTo>
                  <a:lnTo>
                    <a:pt x="10" y="9"/>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4" name="Freeform 2073">
              <a:extLst>
                <a:ext uri="{FF2B5EF4-FFF2-40B4-BE49-F238E27FC236}">
                  <a16:creationId xmlns:a16="http://schemas.microsoft.com/office/drawing/2014/main" id="{9F1EFE94-76D6-9847-A5EA-98AC38AFAEFA}"/>
                </a:ext>
              </a:extLst>
            </p:cNvPr>
            <p:cNvSpPr>
              <a:spLocks/>
            </p:cNvSpPr>
            <p:nvPr/>
          </p:nvSpPr>
          <p:spPr bwMode="auto">
            <a:xfrm>
              <a:off x="1886" y="3148"/>
              <a:ext cx="4" cy="3"/>
            </a:xfrm>
            <a:custGeom>
              <a:avLst/>
              <a:gdLst>
                <a:gd name="T0" fmla="*/ 0 w 12"/>
                <a:gd name="T1" fmla="*/ 3 h 8"/>
                <a:gd name="T2" fmla="*/ 4 w 12"/>
                <a:gd name="T3" fmla="*/ 0 h 8"/>
                <a:gd name="T4" fmla="*/ 4 w 12"/>
                <a:gd name="T5" fmla="*/ 0 h 8"/>
                <a:gd name="T6" fmla="*/ 0 w 12"/>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8"/>
                  </a:moveTo>
                  <a:lnTo>
                    <a:pt x="12" y="0"/>
                  </a:lnTo>
                  <a:lnTo>
                    <a:pt x="12"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5" name="Freeform 2074">
              <a:extLst>
                <a:ext uri="{FF2B5EF4-FFF2-40B4-BE49-F238E27FC236}">
                  <a16:creationId xmlns:a16="http://schemas.microsoft.com/office/drawing/2014/main" id="{D66B6025-DE1C-AD47-9069-CE186811AE96}"/>
                </a:ext>
              </a:extLst>
            </p:cNvPr>
            <p:cNvSpPr>
              <a:spLocks/>
            </p:cNvSpPr>
            <p:nvPr/>
          </p:nvSpPr>
          <p:spPr bwMode="auto">
            <a:xfrm>
              <a:off x="1882" y="3149"/>
              <a:ext cx="16" cy="17"/>
            </a:xfrm>
            <a:custGeom>
              <a:avLst/>
              <a:gdLst>
                <a:gd name="T0" fmla="*/ 8 w 50"/>
                <a:gd name="T1" fmla="*/ 0 h 53"/>
                <a:gd name="T2" fmla="*/ 16 w 50"/>
                <a:gd name="T3" fmla="*/ 12 h 53"/>
                <a:gd name="T4" fmla="*/ 12 w 50"/>
                <a:gd name="T5" fmla="*/ 15 h 53"/>
                <a:gd name="T6" fmla="*/ 8 w 50"/>
                <a:gd name="T7" fmla="*/ 17 h 53"/>
                <a:gd name="T8" fmla="*/ 0 w 50"/>
                <a:gd name="T9" fmla="*/ 5 h 53"/>
                <a:gd name="T10" fmla="*/ 4 w 50"/>
                <a:gd name="T11" fmla="*/ 2 h 53"/>
                <a:gd name="T12" fmla="*/ 8 w 50"/>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53">
                  <a:moveTo>
                    <a:pt x="25" y="0"/>
                  </a:moveTo>
                  <a:lnTo>
                    <a:pt x="50" y="38"/>
                  </a:lnTo>
                  <a:lnTo>
                    <a:pt x="37" y="46"/>
                  </a:lnTo>
                  <a:lnTo>
                    <a:pt x="25" y="53"/>
                  </a:lnTo>
                  <a:lnTo>
                    <a:pt x="0" y="15"/>
                  </a:lnTo>
                  <a:lnTo>
                    <a:pt x="13"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6" name="Freeform 2075">
              <a:extLst>
                <a:ext uri="{FF2B5EF4-FFF2-40B4-BE49-F238E27FC236}">
                  <a16:creationId xmlns:a16="http://schemas.microsoft.com/office/drawing/2014/main" id="{FB52D22A-F81A-F24A-8E78-000E28E13194}"/>
                </a:ext>
              </a:extLst>
            </p:cNvPr>
            <p:cNvSpPr>
              <a:spLocks/>
            </p:cNvSpPr>
            <p:nvPr/>
          </p:nvSpPr>
          <p:spPr bwMode="auto">
            <a:xfrm>
              <a:off x="1894" y="3161"/>
              <a:ext cx="5" cy="3"/>
            </a:xfrm>
            <a:custGeom>
              <a:avLst/>
              <a:gdLst>
                <a:gd name="T0" fmla="*/ 0 w 14"/>
                <a:gd name="T1" fmla="*/ 3 h 8"/>
                <a:gd name="T2" fmla="*/ 5 w 14"/>
                <a:gd name="T3" fmla="*/ 0 h 8"/>
                <a:gd name="T4" fmla="*/ 5 w 14"/>
                <a:gd name="T5" fmla="*/ 0 h 8"/>
                <a:gd name="T6" fmla="*/ 0 w 14"/>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0" y="8"/>
                  </a:moveTo>
                  <a:lnTo>
                    <a:pt x="13" y="0"/>
                  </a:lnTo>
                  <a:lnTo>
                    <a:pt x="14"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7" name="Freeform 2076">
              <a:extLst>
                <a:ext uri="{FF2B5EF4-FFF2-40B4-BE49-F238E27FC236}">
                  <a16:creationId xmlns:a16="http://schemas.microsoft.com/office/drawing/2014/main" id="{F8A61568-E753-A14D-B4EE-C10BE055BDC6}"/>
                </a:ext>
              </a:extLst>
            </p:cNvPr>
            <p:cNvSpPr>
              <a:spLocks/>
            </p:cNvSpPr>
            <p:nvPr/>
          </p:nvSpPr>
          <p:spPr bwMode="auto">
            <a:xfrm>
              <a:off x="1890" y="3162"/>
              <a:ext cx="16" cy="18"/>
            </a:xfrm>
            <a:custGeom>
              <a:avLst/>
              <a:gdLst>
                <a:gd name="T0" fmla="*/ 9 w 48"/>
                <a:gd name="T1" fmla="*/ 0 h 56"/>
                <a:gd name="T2" fmla="*/ 16 w 48"/>
                <a:gd name="T3" fmla="*/ 14 h 56"/>
                <a:gd name="T4" fmla="*/ 12 w 48"/>
                <a:gd name="T5" fmla="*/ 16 h 56"/>
                <a:gd name="T6" fmla="*/ 7 w 48"/>
                <a:gd name="T7" fmla="*/ 18 h 56"/>
                <a:gd name="T8" fmla="*/ 0 w 48"/>
                <a:gd name="T9" fmla="*/ 4 h 56"/>
                <a:gd name="T10" fmla="*/ 4 w 48"/>
                <a:gd name="T11" fmla="*/ 2 h 56"/>
                <a:gd name="T12" fmla="*/ 9 w 48"/>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27" y="0"/>
                  </a:moveTo>
                  <a:lnTo>
                    <a:pt x="48" y="42"/>
                  </a:lnTo>
                  <a:lnTo>
                    <a:pt x="35" y="49"/>
                  </a:lnTo>
                  <a:lnTo>
                    <a:pt x="22" y="56"/>
                  </a:lnTo>
                  <a:lnTo>
                    <a:pt x="0" y="13"/>
                  </a:lnTo>
                  <a:lnTo>
                    <a:pt x="13" y="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8" name="Freeform 2077">
              <a:extLst>
                <a:ext uri="{FF2B5EF4-FFF2-40B4-BE49-F238E27FC236}">
                  <a16:creationId xmlns:a16="http://schemas.microsoft.com/office/drawing/2014/main" id="{2285277F-0D50-2248-85AE-2144350EBCFF}"/>
                </a:ext>
              </a:extLst>
            </p:cNvPr>
            <p:cNvSpPr>
              <a:spLocks/>
            </p:cNvSpPr>
            <p:nvPr/>
          </p:nvSpPr>
          <p:spPr bwMode="auto">
            <a:xfrm>
              <a:off x="1901" y="3176"/>
              <a:ext cx="5" cy="2"/>
            </a:xfrm>
            <a:custGeom>
              <a:avLst/>
              <a:gdLst>
                <a:gd name="T0" fmla="*/ 0 w 14"/>
                <a:gd name="T1" fmla="*/ 2 h 7"/>
                <a:gd name="T2" fmla="*/ 5 w 14"/>
                <a:gd name="T3" fmla="*/ 0 h 7"/>
                <a:gd name="T4" fmla="*/ 5 w 14"/>
                <a:gd name="T5" fmla="*/ 1 h 7"/>
                <a:gd name="T6" fmla="*/ 0 w 14"/>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7"/>
                  </a:moveTo>
                  <a:lnTo>
                    <a:pt x="13" y="0"/>
                  </a:lnTo>
                  <a:lnTo>
                    <a:pt x="14" y="2"/>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19" name="Freeform 2078">
              <a:extLst>
                <a:ext uri="{FF2B5EF4-FFF2-40B4-BE49-F238E27FC236}">
                  <a16:creationId xmlns:a16="http://schemas.microsoft.com/office/drawing/2014/main" id="{1A65588A-2E3D-364B-8CEA-BDD47CDB7A91}"/>
                </a:ext>
              </a:extLst>
            </p:cNvPr>
            <p:cNvSpPr>
              <a:spLocks/>
            </p:cNvSpPr>
            <p:nvPr/>
          </p:nvSpPr>
          <p:spPr bwMode="auto">
            <a:xfrm>
              <a:off x="1897" y="3176"/>
              <a:ext cx="15" cy="20"/>
            </a:xfrm>
            <a:custGeom>
              <a:avLst/>
              <a:gdLst>
                <a:gd name="T0" fmla="*/ 9 w 47"/>
                <a:gd name="T1" fmla="*/ 0 h 58"/>
                <a:gd name="T2" fmla="*/ 15 w 47"/>
                <a:gd name="T3" fmla="*/ 17 h 58"/>
                <a:gd name="T4" fmla="*/ 11 w 47"/>
                <a:gd name="T5" fmla="*/ 19 h 58"/>
                <a:gd name="T6" fmla="*/ 6 w 47"/>
                <a:gd name="T7" fmla="*/ 20 h 58"/>
                <a:gd name="T8" fmla="*/ 0 w 47"/>
                <a:gd name="T9" fmla="*/ 4 h 58"/>
                <a:gd name="T10" fmla="*/ 4 w 47"/>
                <a:gd name="T11" fmla="*/ 2 h 58"/>
                <a:gd name="T12" fmla="*/ 9 w 47"/>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58">
                  <a:moveTo>
                    <a:pt x="28" y="0"/>
                  </a:moveTo>
                  <a:lnTo>
                    <a:pt x="47" y="48"/>
                  </a:lnTo>
                  <a:lnTo>
                    <a:pt x="33" y="54"/>
                  </a:lnTo>
                  <a:lnTo>
                    <a:pt x="20" y="58"/>
                  </a:lnTo>
                  <a:lnTo>
                    <a:pt x="0" y="11"/>
                  </a:lnTo>
                  <a:lnTo>
                    <a:pt x="14" y="5"/>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0" name="Freeform 2079">
              <a:extLst>
                <a:ext uri="{FF2B5EF4-FFF2-40B4-BE49-F238E27FC236}">
                  <a16:creationId xmlns:a16="http://schemas.microsoft.com/office/drawing/2014/main" id="{21170858-36DD-844A-BF82-99E7314AD481}"/>
                </a:ext>
              </a:extLst>
            </p:cNvPr>
            <p:cNvSpPr>
              <a:spLocks/>
            </p:cNvSpPr>
            <p:nvPr/>
          </p:nvSpPr>
          <p:spPr bwMode="auto">
            <a:xfrm>
              <a:off x="1908" y="3192"/>
              <a:ext cx="4" cy="2"/>
            </a:xfrm>
            <a:custGeom>
              <a:avLst/>
              <a:gdLst>
                <a:gd name="T0" fmla="*/ 0 w 14"/>
                <a:gd name="T1" fmla="*/ 2 h 6"/>
                <a:gd name="T2" fmla="*/ 4 w 14"/>
                <a:gd name="T3" fmla="*/ 0 h 6"/>
                <a:gd name="T4" fmla="*/ 4 w 14"/>
                <a:gd name="T5" fmla="*/ 0 h 6"/>
                <a:gd name="T6" fmla="*/ 0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14" y="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1" name="Freeform 2080">
              <a:extLst>
                <a:ext uri="{FF2B5EF4-FFF2-40B4-BE49-F238E27FC236}">
                  <a16:creationId xmlns:a16="http://schemas.microsoft.com/office/drawing/2014/main" id="{D621519C-11C9-834F-A9E9-EC6FD65CBBB7}"/>
                </a:ext>
              </a:extLst>
            </p:cNvPr>
            <p:cNvSpPr>
              <a:spLocks/>
            </p:cNvSpPr>
            <p:nvPr/>
          </p:nvSpPr>
          <p:spPr bwMode="auto">
            <a:xfrm>
              <a:off x="1903" y="3193"/>
              <a:ext cx="15" cy="20"/>
            </a:xfrm>
            <a:custGeom>
              <a:avLst/>
              <a:gdLst>
                <a:gd name="T0" fmla="*/ 9 w 45"/>
                <a:gd name="T1" fmla="*/ 0 h 61"/>
                <a:gd name="T2" fmla="*/ 15 w 45"/>
                <a:gd name="T3" fmla="*/ 17 h 61"/>
                <a:gd name="T4" fmla="*/ 10 w 45"/>
                <a:gd name="T5" fmla="*/ 19 h 61"/>
                <a:gd name="T6" fmla="*/ 6 w 45"/>
                <a:gd name="T7" fmla="*/ 20 h 61"/>
                <a:gd name="T8" fmla="*/ 0 w 45"/>
                <a:gd name="T9" fmla="*/ 3 h 61"/>
                <a:gd name="T10" fmla="*/ 5 w 45"/>
                <a:gd name="T11" fmla="*/ 2 h 61"/>
                <a:gd name="T12" fmla="*/ 9 w 45"/>
                <a:gd name="T13" fmla="*/ 0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61">
                  <a:moveTo>
                    <a:pt x="28" y="0"/>
                  </a:moveTo>
                  <a:lnTo>
                    <a:pt x="45" y="53"/>
                  </a:lnTo>
                  <a:lnTo>
                    <a:pt x="31" y="58"/>
                  </a:lnTo>
                  <a:lnTo>
                    <a:pt x="17" y="61"/>
                  </a:lnTo>
                  <a:lnTo>
                    <a:pt x="0" y="8"/>
                  </a:lnTo>
                  <a:lnTo>
                    <a:pt x="14" y="5"/>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2" name="Freeform 2081">
              <a:extLst>
                <a:ext uri="{FF2B5EF4-FFF2-40B4-BE49-F238E27FC236}">
                  <a16:creationId xmlns:a16="http://schemas.microsoft.com/office/drawing/2014/main" id="{A15A68D5-DCD2-214D-AF9E-E34CA8DE2859}"/>
                </a:ext>
              </a:extLst>
            </p:cNvPr>
            <p:cNvSpPr>
              <a:spLocks/>
            </p:cNvSpPr>
            <p:nvPr/>
          </p:nvSpPr>
          <p:spPr bwMode="auto">
            <a:xfrm>
              <a:off x="1913" y="3210"/>
              <a:ext cx="5" cy="2"/>
            </a:xfrm>
            <a:custGeom>
              <a:avLst/>
              <a:gdLst>
                <a:gd name="T0" fmla="*/ 0 w 15"/>
                <a:gd name="T1" fmla="*/ 2 h 5"/>
                <a:gd name="T2" fmla="*/ 5 w 15"/>
                <a:gd name="T3" fmla="*/ 0 h 5"/>
                <a:gd name="T4" fmla="*/ 5 w 15"/>
                <a:gd name="T5" fmla="*/ 0 h 5"/>
                <a:gd name="T6" fmla="*/ 0 w 15"/>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5"/>
                  </a:moveTo>
                  <a:lnTo>
                    <a:pt x="14" y="0"/>
                  </a:lnTo>
                  <a:lnTo>
                    <a:pt x="15" y="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3" name="Freeform 2082">
              <a:extLst>
                <a:ext uri="{FF2B5EF4-FFF2-40B4-BE49-F238E27FC236}">
                  <a16:creationId xmlns:a16="http://schemas.microsoft.com/office/drawing/2014/main" id="{C7FE0338-C6B4-074B-8BF9-DC0306B20600}"/>
                </a:ext>
              </a:extLst>
            </p:cNvPr>
            <p:cNvSpPr>
              <a:spLocks/>
            </p:cNvSpPr>
            <p:nvPr/>
          </p:nvSpPr>
          <p:spPr bwMode="auto">
            <a:xfrm>
              <a:off x="1909" y="3211"/>
              <a:ext cx="16" cy="38"/>
            </a:xfrm>
            <a:custGeom>
              <a:avLst/>
              <a:gdLst>
                <a:gd name="T0" fmla="*/ 9 w 49"/>
                <a:gd name="T1" fmla="*/ 0 h 116"/>
                <a:gd name="T2" fmla="*/ 16 w 49"/>
                <a:gd name="T3" fmla="*/ 36 h 116"/>
                <a:gd name="T4" fmla="*/ 11 w 49"/>
                <a:gd name="T5" fmla="*/ 37 h 116"/>
                <a:gd name="T6" fmla="*/ 7 w 49"/>
                <a:gd name="T7" fmla="*/ 38 h 116"/>
                <a:gd name="T8" fmla="*/ 0 w 49"/>
                <a:gd name="T9" fmla="*/ 2 h 116"/>
                <a:gd name="T10" fmla="*/ 5 w 49"/>
                <a:gd name="T11" fmla="*/ 1 h 116"/>
                <a:gd name="T12" fmla="*/ 9 w 49"/>
                <a:gd name="T13" fmla="*/ 0 h 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16">
                  <a:moveTo>
                    <a:pt x="29" y="0"/>
                  </a:moveTo>
                  <a:lnTo>
                    <a:pt x="49" y="110"/>
                  </a:lnTo>
                  <a:lnTo>
                    <a:pt x="35" y="113"/>
                  </a:lnTo>
                  <a:lnTo>
                    <a:pt x="20" y="116"/>
                  </a:lnTo>
                  <a:lnTo>
                    <a:pt x="0" y="6"/>
                  </a:lnTo>
                  <a:lnTo>
                    <a:pt x="14" y="4"/>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4" name="Freeform 2083">
              <a:extLst>
                <a:ext uri="{FF2B5EF4-FFF2-40B4-BE49-F238E27FC236}">
                  <a16:creationId xmlns:a16="http://schemas.microsoft.com/office/drawing/2014/main" id="{B75E1DD2-CD49-7243-A1B2-37A0A165F3B2}"/>
                </a:ext>
              </a:extLst>
            </p:cNvPr>
            <p:cNvSpPr>
              <a:spLocks/>
            </p:cNvSpPr>
            <p:nvPr/>
          </p:nvSpPr>
          <p:spPr bwMode="auto">
            <a:xfrm>
              <a:off x="1992" y="3538"/>
              <a:ext cx="67" cy="57"/>
            </a:xfrm>
            <a:custGeom>
              <a:avLst/>
              <a:gdLst>
                <a:gd name="T0" fmla="*/ 0 w 201"/>
                <a:gd name="T1" fmla="*/ 57 h 171"/>
                <a:gd name="T2" fmla="*/ 41 w 201"/>
                <a:gd name="T3" fmla="*/ 0 h 171"/>
                <a:gd name="T4" fmla="*/ 67 w 201"/>
                <a:gd name="T5" fmla="*/ 36 h 171"/>
                <a:gd name="T6" fmla="*/ 0 w 201"/>
                <a:gd name="T7" fmla="*/ 57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171">
                  <a:moveTo>
                    <a:pt x="0" y="171"/>
                  </a:moveTo>
                  <a:lnTo>
                    <a:pt x="123" y="0"/>
                  </a:lnTo>
                  <a:lnTo>
                    <a:pt x="201" y="107"/>
                  </a:lnTo>
                  <a:lnTo>
                    <a:pt x="0"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5" name="Freeform 2084">
              <a:extLst>
                <a:ext uri="{FF2B5EF4-FFF2-40B4-BE49-F238E27FC236}">
                  <a16:creationId xmlns:a16="http://schemas.microsoft.com/office/drawing/2014/main" id="{EFAEC8C9-6637-D749-99E2-161C4C7AB1F7}"/>
                </a:ext>
              </a:extLst>
            </p:cNvPr>
            <p:cNvSpPr>
              <a:spLocks/>
            </p:cNvSpPr>
            <p:nvPr/>
          </p:nvSpPr>
          <p:spPr bwMode="auto">
            <a:xfrm>
              <a:off x="1751" y="3223"/>
              <a:ext cx="78" cy="14"/>
            </a:xfrm>
            <a:custGeom>
              <a:avLst/>
              <a:gdLst>
                <a:gd name="T0" fmla="*/ 0 w 235"/>
                <a:gd name="T1" fmla="*/ 0 h 42"/>
                <a:gd name="T2" fmla="*/ 78 w 235"/>
                <a:gd name="T3" fmla="*/ 4 h 42"/>
                <a:gd name="T4" fmla="*/ 77 w 235"/>
                <a:gd name="T5" fmla="*/ 9 h 42"/>
                <a:gd name="T6" fmla="*/ 77 w 235"/>
                <a:gd name="T7" fmla="*/ 14 h 42"/>
                <a:gd name="T8" fmla="*/ 0 w 235"/>
                <a:gd name="T9" fmla="*/ 10 h 42"/>
                <a:gd name="T10" fmla="*/ 0 w 235"/>
                <a:gd name="T11" fmla="*/ 5 h 42"/>
                <a:gd name="T12" fmla="*/ 0 w 235"/>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42">
                  <a:moveTo>
                    <a:pt x="1" y="0"/>
                  </a:moveTo>
                  <a:lnTo>
                    <a:pt x="235" y="13"/>
                  </a:lnTo>
                  <a:lnTo>
                    <a:pt x="233" y="27"/>
                  </a:lnTo>
                  <a:lnTo>
                    <a:pt x="233" y="42"/>
                  </a:lnTo>
                  <a:lnTo>
                    <a:pt x="0" y="29"/>
                  </a:lnTo>
                  <a:lnTo>
                    <a:pt x="0" y="15"/>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6" name="Freeform 2085">
              <a:extLst>
                <a:ext uri="{FF2B5EF4-FFF2-40B4-BE49-F238E27FC236}">
                  <a16:creationId xmlns:a16="http://schemas.microsoft.com/office/drawing/2014/main" id="{BCFF3384-0A7F-844C-AB0D-1E87A2F70235}"/>
                </a:ext>
              </a:extLst>
            </p:cNvPr>
            <p:cNvSpPr>
              <a:spLocks/>
            </p:cNvSpPr>
            <p:nvPr/>
          </p:nvSpPr>
          <p:spPr bwMode="auto">
            <a:xfrm>
              <a:off x="1829" y="3228"/>
              <a:ext cx="1" cy="4"/>
            </a:xfrm>
            <a:custGeom>
              <a:avLst/>
              <a:gdLst>
                <a:gd name="T0" fmla="*/ 0 w 4"/>
                <a:gd name="T1" fmla="*/ 4 h 14"/>
                <a:gd name="T2" fmla="*/ 1 w 4"/>
                <a:gd name="T3" fmla="*/ 0 h 14"/>
                <a:gd name="T4" fmla="*/ 1 w 4"/>
                <a:gd name="T5" fmla="*/ 0 h 14"/>
                <a:gd name="T6" fmla="*/ 0 w 4"/>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2"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7" name="Freeform 2086">
              <a:extLst>
                <a:ext uri="{FF2B5EF4-FFF2-40B4-BE49-F238E27FC236}">
                  <a16:creationId xmlns:a16="http://schemas.microsoft.com/office/drawing/2014/main" id="{51425455-F9EF-A94D-9BD8-A88F06871113}"/>
                </a:ext>
              </a:extLst>
            </p:cNvPr>
            <p:cNvSpPr>
              <a:spLocks/>
            </p:cNvSpPr>
            <p:nvPr/>
          </p:nvSpPr>
          <p:spPr bwMode="auto">
            <a:xfrm>
              <a:off x="1828" y="3228"/>
              <a:ext cx="67" cy="21"/>
            </a:xfrm>
            <a:custGeom>
              <a:avLst/>
              <a:gdLst>
                <a:gd name="T0" fmla="*/ 2 w 201"/>
                <a:gd name="T1" fmla="*/ 0 h 64"/>
                <a:gd name="T2" fmla="*/ 67 w 201"/>
                <a:gd name="T3" fmla="*/ 11 h 64"/>
                <a:gd name="T4" fmla="*/ 66 w 201"/>
                <a:gd name="T5" fmla="*/ 16 h 64"/>
                <a:gd name="T6" fmla="*/ 65 w 201"/>
                <a:gd name="T7" fmla="*/ 21 h 64"/>
                <a:gd name="T8" fmla="*/ 0 w 201"/>
                <a:gd name="T9" fmla="*/ 9 h 64"/>
                <a:gd name="T10" fmla="*/ 1 w 201"/>
                <a:gd name="T11" fmla="*/ 5 h 64"/>
                <a:gd name="T12" fmla="*/ 2 w 201"/>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64">
                  <a:moveTo>
                    <a:pt x="6" y="0"/>
                  </a:moveTo>
                  <a:lnTo>
                    <a:pt x="201" y="34"/>
                  </a:lnTo>
                  <a:lnTo>
                    <a:pt x="199" y="49"/>
                  </a:lnTo>
                  <a:lnTo>
                    <a:pt x="196" y="64"/>
                  </a:lnTo>
                  <a:lnTo>
                    <a:pt x="0" y="28"/>
                  </a:lnTo>
                  <a:lnTo>
                    <a:pt x="2" y="1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8" name="Freeform 2087">
              <a:extLst>
                <a:ext uri="{FF2B5EF4-FFF2-40B4-BE49-F238E27FC236}">
                  <a16:creationId xmlns:a16="http://schemas.microsoft.com/office/drawing/2014/main" id="{B4A9BF53-9171-3C4D-A3DC-15267829F234}"/>
                </a:ext>
              </a:extLst>
            </p:cNvPr>
            <p:cNvSpPr>
              <a:spLocks/>
            </p:cNvSpPr>
            <p:nvPr/>
          </p:nvSpPr>
          <p:spPr bwMode="auto">
            <a:xfrm>
              <a:off x="1894" y="3239"/>
              <a:ext cx="2" cy="5"/>
            </a:xfrm>
            <a:custGeom>
              <a:avLst/>
              <a:gdLst>
                <a:gd name="T0" fmla="*/ 0 w 4"/>
                <a:gd name="T1" fmla="*/ 5 h 15"/>
                <a:gd name="T2" fmla="*/ 1 w 4"/>
                <a:gd name="T3" fmla="*/ 0 h 15"/>
                <a:gd name="T4" fmla="*/ 2 w 4"/>
                <a:gd name="T5" fmla="*/ 0 h 15"/>
                <a:gd name="T6" fmla="*/ 0 w 4"/>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0" y="15"/>
                  </a:moveTo>
                  <a:lnTo>
                    <a:pt x="2" y="0"/>
                  </a:lnTo>
                  <a:lnTo>
                    <a:pt x="4" y="1"/>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29" name="Freeform 2088">
              <a:extLst>
                <a:ext uri="{FF2B5EF4-FFF2-40B4-BE49-F238E27FC236}">
                  <a16:creationId xmlns:a16="http://schemas.microsoft.com/office/drawing/2014/main" id="{53338571-F382-1640-92B5-75D4986441D7}"/>
                </a:ext>
              </a:extLst>
            </p:cNvPr>
            <p:cNvSpPr>
              <a:spLocks/>
            </p:cNvSpPr>
            <p:nvPr/>
          </p:nvSpPr>
          <p:spPr bwMode="auto">
            <a:xfrm>
              <a:off x="1893" y="3239"/>
              <a:ext cx="31" cy="18"/>
            </a:xfrm>
            <a:custGeom>
              <a:avLst/>
              <a:gdLst>
                <a:gd name="T0" fmla="*/ 3 w 94"/>
                <a:gd name="T1" fmla="*/ 0 h 53"/>
                <a:gd name="T2" fmla="*/ 31 w 94"/>
                <a:gd name="T3" fmla="*/ 8 h 53"/>
                <a:gd name="T4" fmla="*/ 29 w 94"/>
                <a:gd name="T5" fmla="*/ 13 h 53"/>
                <a:gd name="T6" fmla="*/ 28 w 94"/>
                <a:gd name="T7" fmla="*/ 18 h 53"/>
                <a:gd name="T8" fmla="*/ 0 w 94"/>
                <a:gd name="T9" fmla="*/ 10 h 53"/>
                <a:gd name="T10" fmla="*/ 2 w 94"/>
                <a:gd name="T11" fmla="*/ 5 h 53"/>
                <a:gd name="T12" fmla="*/ 3 w 94"/>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53">
                  <a:moveTo>
                    <a:pt x="9" y="0"/>
                  </a:moveTo>
                  <a:lnTo>
                    <a:pt x="94" y="25"/>
                  </a:lnTo>
                  <a:lnTo>
                    <a:pt x="89" y="39"/>
                  </a:lnTo>
                  <a:lnTo>
                    <a:pt x="85" y="53"/>
                  </a:lnTo>
                  <a:lnTo>
                    <a:pt x="0" y="29"/>
                  </a:lnTo>
                  <a:lnTo>
                    <a:pt x="5" y="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0" name="Freeform 2089">
              <a:extLst>
                <a:ext uri="{FF2B5EF4-FFF2-40B4-BE49-F238E27FC236}">
                  <a16:creationId xmlns:a16="http://schemas.microsoft.com/office/drawing/2014/main" id="{58E53CE2-B7C3-6449-AF8D-702A48564904}"/>
                </a:ext>
              </a:extLst>
            </p:cNvPr>
            <p:cNvSpPr>
              <a:spLocks/>
            </p:cNvSpPr>
            <p:nvPr/>
          </p:nvSpPr>
          <p:spPr bwMode="auto">
            <a:xfrm>
              <a:off x="1922" y="3248"/>
              <a:ext cx="2" cy="4"/>
            </a:xfrm>
            <a:custGeom>
              <a:avLst/>
              <a:gdLst>
                <a:gd name="T0" fmla="*/ 0 w 6"/>
                <a:gd name="T1" fmla="*/ 4 h 14"/>
                <a:gd name="T2" fmla="*/ 2 w 6"/>
                <a:gd name="T3" fmla="*/ 0 h 14"/>
                <a:gd name="T4" fmla="*/ 2 w 6"/>
                <a:gd name="T5" fmla="*/ 0 h 14"/>
                <a:gd name="T6" fmla="*/ 0 w 6"/>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1" name="Freeform 2090">
              <a:extLst>
                <a:ext uri="{FF2B5EF4-FFF2-40B4-BE49-F238E27FC236}">
                  <a16:creationId xmlns:a16="http://schemas.microsoft.com/office/drawing/2014/main" id="{483FF3BB-E7F8-C344-9D0C-F487C447F866}"/>
                </a:ext>
              </a:extLst>
            </p:cNvPr>
            <p:cNvSpPr>
              <a:spLocks/>
            </p:cNvSpPr>
            <p:nvPr/>
          </p:nvSpPr>
          <p:spPr bwMode="auto">
            <a:xfrm>
              <a:off x="1921" y="3248"/>
              <a:ext cx="29" cy="19"/>
            </a:xfrm>
            <a:custGeom>
              <a:avLst/>
              <a:gdLst>
                <a:gd name="T0" fmla="*/ 4 w 87"/>
                <a:gd name="T1" fmla="*/ 0 h 57"/>
                <a:gd name="T2" fmla="*/ 29 w 87"/>
                <a:gd name="T3" fmla="*/ 10 h 57"/>
                <a:gd name="T4" fmla="*/ 27 w 87"/>
                <a:gd name="T5" fmla="*/ 15 h 57"/>
                <a:gd name="T6" fmla="*/ 26 w 87"/>
                <a:gd name="T7" fmla="*/ 19 h 57"/>
                <a:gd name="T8" fmla="*/ 0 w 87"/>
                <a:gd name="T9" fmla="*/ 9 h 57"/>
                <a:gd name="T10" fmla="*/ 2 w 87"/>
                <a:gd name="T11" fmla="*/ 5 h 57"/>
                <a:gd name="T12" fmla="*/ 4 w 87"/>
                <a:gd name="T13" fmla="*/ 0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57">
                  <a:moveTo>
                    <a:pt x="11" y="0"/>
                  </a:moveTo>
                  <a:lnTo>
                    <a:pt x="87" y="29"/>
                  </a:lnTo>
                  <a:lnTo>
                    <a:pt x="81" y="44"/>
                  </a:lnTo>
                  <a:lnTo>
                    <a:pt x="77" y="57"/>
                  </a:lnTo>
                  <a:lnTo>
                    <a:pt x="0" y="28"/>
                  </a:lnTo>
                  <a:lnTo>
                    <a:pt x="5"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2" name="Freeform 2091">
              <a:extLst>
                <a:ext uri="{FF2B5EF4-FFF2-40B4-BE49-F238E27FC236}">
                  <a16:creationId xmlns:a16="http://schemas.microsoft.com/office/drawing/2014/main" id="{EE3960B2-CC32-A544-BAA1-4CEB34947417}"/>
                </a:ext>
              </a:extLst>
            </p:cNvPr>
            <p:cNvSpPr>
              <a:spLocks/>
            </p:cNvSpPr>
            <p:nvPr/>
          </p:nvSpPr>
          <p:spPr bwMode="auto">
            <a:xfrm>
              <a:off x="1948" y="3257"/>
              <a:ext cx="2" cy="5"/>
            </a:xfrm>
            <a:custGeom>
              <a:avLst/>
              <a:gdLst>
                <a:gd name="T0" fmla="*/ 0 w 7"/>
                <a:gd name="T1" fmla="*/ 5 h 15"/>
                <a:gd name="T2" fmla="*/ 2 w 7"/>
                <a:gd name="T3" fmla="*/ 0 h 15"/>
                <a:gd name="T4" fmla="*/ 2 w 7"/>
                <a:gd name="T5" fmla="*/ 1 h 15"/>
                <a:gd name="T6" fmla="*/ 0 w 7"/>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5">
                  <a:moveTo>
                    <a:pt x="0" y="15"/>
                  </a:moveTo>
                  <a:lnTo>
                    <a:pt x="6" y="0"/>
                  </a:lnTo>
                  <a:lnTo>
                    <a:pt x="7"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3" name="Freeform 2092">
              <a:extLst>
                <a:ext uri="{FF2B5EF4-FFF2-40B4-BE49-F238E27FC236}">
                  <a16:creationId xmlns:a16="http://schemas.microsoft.com/office/drawing/2014/main" id="{AD32C174-244B-3547-B499-0DF123083433}"/>
                </a:ext>
              </a:extLst>
            </p:cNvPr>
            <p:cNvSpPr>
              <a:spLocks/>
            </p:cNvSpPr>
            <p:nvPr/>
          </p:nvSpPr>
          <p:spPr bwMode="auto">
            <a:xfrm>
              <a:off x="1946" y="3258"/>
              <a:ext cx="27" cy="20"/>
            </a:xfrm>
            <a:custGeom>
              <a:avLst/>
              <a:gdLst>
                <a:gd name="T0" fmla="*/ 4 w 81"/>
                <a:gd name="T1" fmla="*/ 0 h 59"/>
                <a:gd name="T2" fmla="*/ 27 w 81"/>
                <a:gd name="T3" fmla="*/ 11 h 59"/>
                <a:gd name="T4" fmla="*/ 25 w 81"/>
                <a:gd name="T5" fmla="*/ 16 h 59"/>
                <a:gd name="T6" fmla="*/ 23 w 81"/>
                <a:gd name="T7" fmla="*/ 20 h 59"/>
                <a:gd name="T8" fmla="*/ 0 w 81"/>
                <a:gd name="T9" fmla="*/ 9 h 59"/>
                <a:gd name="T10" fmla="*/ 2 w 81"/>
                <a:gd name="T11" fmla="*/ 4 h 59"/>
                <a:gd name="T12" fmla="*/ 4 w 81"/>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59">
                  <a:moveTo>
                    <a:pt x="12" y="0"/>
                  </a:moveTo>
                  <a:lnTo>
                    <a:pt x="81" y="33"/>
                  </a:lnTo>
                  <a:lnTo>
                    <a:pt x="74" y="46"/>
                  </a:lnTo>
                  <a:lnTo>
                    <a:pt x="68" y="59"/>
                  </a:lnTo>
                  <a:lnTo>
                    <a:pt x="0" y="26"/>
                  </a:lnTo>
                  <a:lnTo>
                    <a:pt x="5" y="13"/>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4" name="Freeform 2093">
              <a:extLst>
                <a:ext uri="{FF2B5EF4-FFF2-40B4-BE49-F238E27FC236}">
                  <a16:creationId xmlns:a16="http://schemas.microsoft.com/office/drawing/2014/main" id="{1F1F0171-E7C7-0D46-A022-0799D4F0755B}"/>
                </a:ext>
              </a:extLst>
            </p:cNvPr>
            <p:cNvSpPr>
              <a:spLocks/>
            </p:cNvSpPr>
            <p:nvPr/>
          </p:nvSpPr>
          <p:spPr bwMode="auto">
            <a:xfrm>
              <a:off x="1971" y="3269"/>
              <a:ext cx="2" cy="4"/>
            </a:xfrm>
            <a:custGeom>
              <a:avLst/>
              <a:gdLst>
                <a:gd name="T0" fmla="*/ 0 w 8"/>
                <a:gd name="T1" fmla="*/ 4 h 13"/>
                <a:gd name="T2" fmla="*/ 2 w 8"/>
                <a:gd name="T3" fmla="*/ 0 h 13"/>
                <a:gd name="T4" fmla="*/ 2 w 8"/>
                <a:gd name="T5" fmla="*/ 0 h 13"/>
                <a:gd name="T6" fmla="*/ 0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5" name="Freeform 2094">
              <a:extLst>
                <a:ext uri="{FF2B5EF4-FFF2-40B4-BE49-F238E27FC236}">
                  <a16:creationId xmlns:a16="http://schemas.microsoft.com/office/drawing/2014/main" id="{0EF2EDB4-727A-364C-915D-CD509ECF22A9}"/>
                </a:ext>
              </a:extLst>
            </p:cNvPr>
            <p:cNvSpPr>
              <a:spLocks/>
            </p:cNvSpPr>
            <p:nvPr/>
          </p:nvSpPr>
          <p:spPr bwMode="auto">
            <a:xfrm>
              <a:off x="1968" y="3269"/>
              <a:ext cx="25" cy="21"/>
            </a:xfrm>
            <a:custGeom>
              <a:avLst/>
              <a:gdLst>
                <a:gd name="T0" fmla="*/ 5 w 75"/>
                <a:gd name="T1" fmla="*/ 0 h 62"/>
                <a:gd name="T2" fmla="*/ 25 w 75"/>
                <a:gd name="T3" fmla="*/ 13 h 62"/>
                <a:gd name="T4" fmla="*/ 23 w 75"/>
                <a:gd name="T5" fmla="*/ 17 h 62"/>
                <a:gd name="T6" fmla="*/ 20 w 75"/>
                <a:gd name="T7" fmla="*/ 21 h 62"/>
                <a:gd name="T8" fmla="*/ 0 w 75"/>
                <a:gd name="T9" fmla="*/ 9 h 62"/>
                <a:gd name="T10" fmla="*/ 2 w 75"/>
                <a:gd name="T11" fmla="*/ 4 h 62"/>
                <a:gd name="T12" fmla="*/ 5 w 75"/>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62">
                  <a:moveTo>
                    <a:pt x="15" y="0"/>
                  </a:moveTo>
                  <a:lnTo>
                    <a:pt x="75" y="37"/>
                  </a:lnTo>
                  <a:lnTo>
                    <a:pt x="68" y="49"/>
                  </a:lnTo>
                  <a:lnTo>
                    <a:pt x="60" y="62"/>
                  </a:lnTo>
                  <a:lnTo>
                    <a:pt x="0" y="26"/>
                  </a:lnTo>
                  <a:lnTo>
                    <a:pt x="7" y="1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6" name="Freeform 2095">
              <a:extLst>
                <a:ext uri="{FF2B5EF4-FFF2-40B4-BE49-F238E27FC236}">
                  <a16:creationId xmlns:a16="http://schemas.microsoft.com/office/drawing/2014/main" id="{D89C3FDD-C78F-1A4B-9502-5CC2AB035623}"/>
                </a:ext>
              </a:extLst>
            </p:cNvPr>
            <p:cNvSpPr>
              <a:spLocks/>
            </p:cNvSpPr>
            <p:nvPr/>
          </p:nvSpPr>
          <p:spPr bwMode="auto">
            <a:xfrm>
              <a:off x="1991" y="3281"/>
              <a:ext cx="3" cy="4"/>
            </a:xfrm>
            <a:custGeom>
              <a:avLst/>
              <a:gdLst>
                <a:gd name="T0" fmla="*/ 0 w 8"/>
                <a:gd name="T1" fmla="*/ 4 h 12"/>
                <a:gd name="T2" fmla="*/ 3 w 8"/>
                <a:gd name="T3" fmla="*/ 0 h 12"/>
                <a:gd name="T4" fmla="*/ 3 w 8"/>
                <a:gd name="T5" fmla="*/ 1 h 12"/>
                <a:gd name="T6" fmla="*/ 0 w 8"/>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12"/>
                  </a:moveTo>
                  <a:lnTo>
                    <a:pt x="7" y="0"/>
                  </a:lnTo>
                  <a:lnTo>
                    <a:pt x="8" y="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7" name="Freeform 2096">
              <a:extLst>
                <a:ext uri="{FF2B5EF4-FFF2-40B4-BE49-F238E27FC236}">
                  <a16:creationId xmlns:a16="http://schemas.microsoft.com/office/drawing/2014/main" id="{C5D7B5C3-CE61-3A42-92BA-9B2F1A950125}"/>
                </a:ext>
              </a:extLst>
            </p:cNvPr>
            <p:cNvSpPr>
              <a:spLocks/>
            </p:cNvSpPr>
            <p:nvPr/>
          </p:nvSpPr>
          <p:spPr bwMode="auto">
            <a:xfrm>
              <a:off x="1988" y="3282"/>
              <a:ext cx="23" cy="21"/>
            </a:xfrm>
            <a:custGeom>
              <a:avLst/>
              <a:gdLst>
                <a:gd name="T0" fmla="*/ 6 w 70"/>
                <a:gd name="T1" fmla="*/ 0 h 63"/>
                <a:gd name="T2" fmla="*/ 23 w 70"/>
                <a:gd name="T3" fmla="*/ 13 h 63"/>
                <a:gd name="T4" fmla="*/ 20 w 70"/>
                <a:gd name="T5" fmla="*/ 17 h 63"/>
                <a:gd name="T6" fmla="*/ 17 w 70"/>
                <a:gd name="T7" fmla="*/ 21 h 63"/>
                <a:gd name="T8" fmla="*/ 0 w 70"/>
                <a:gd name="T9" fmla="*/ 7 h 63"/>
                <a:gd name="T10" fmla="*/ 3 w 70"/>
                <a:gd name="T11" fmla="*/ 3 h 63"/>
                <a:gd name="T12" fmla="*/ 6 w 70"/>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3">
                  <a:moveTo>
                    <a:pt x="17" y="0"/>
                  </a:moveTo>
                  <a:lnTo>
                    <a:pt x="70" y="40"/>
                  </a:lnTo>
                  <a:lnTo>
                    <a:pt x="62" y="51"/>
                  </a:lnTo>
                  <a:lnTo>
                    <a:pt x="53" y="63"/>
                  </a:lnTo>
                  <a:lnTo>
                    <a:pt x="0" y="22"/>
                  </a:lnTo>
                  <a:lnTo>
                    <a:pt x="9" y="1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8" name="Freeform 2097">
              <a:extLst>
                <a:ext uri="{FF2B5EF4-FFF2-40B4-BE49-F238E27FC236}">
                  <a16:creationId xmlns:a16="http://schemas.microsoft.com/office/drawing/2014/main" id="{3A12141A-36D2-3145-833B-6EEE1CD84769}"/>
                </a:ext>
              </a:extLst>
            </p:cNvPr>
            <p:cNvSpPr>
              <a:spLocks/>
            </p:cNvSpPr>
            <p:nvPr/>
          </p:nvSpPr>
          <p:spPr bwMode="auto">
            <a:xfrm>
              <a:off x="2009" y="3295"/>
              <a:ext cx="3" cy="4"/>
            </a:xfrm>
            <a:custGeom>
              <a:avLst/>
              <a:gdLst>
                <a:gd name="T0" fmla="*/ 0 w 9"/>
                <a:gd name="T1" fmla="*/ 4 h 11"/>
                <a:gd name="T2" fmla="*/ 3 w 9"/>
                <a:gd name="T3" fmla="*/ 0 h 11"/>
                <a:gd name="T4" fmla="*/ 3 w 9"/>
                <a:gd name="T5" fmla="*/ 0 h 11"/>
                <a:gd name="T6" fmla="*/ 0 w 9"/>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11"/>
                  </a:moveTo>
                  <a:lnTo>
                    <a:pt x="8" y="0"/>
                  </a:lnTo>
                  <a:lnTo>
                    <a:pt x="9"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39" name="Freeform 2098">
              <a:extLst>
                <a:ext uri="{FF2B5EF4-FFF2-40B4-BE49-F238E27FC236}">
                  <a16:creationId xmlns:a16="http://schemas.microsoft.com/office/drawing/2014/main" id="{7553B570-2E09-7145-AE60-2761E90D975D}"/>
                </a:ext>
              </a:extLst>
            </p:cNvPr>
            <p:cNvSpPr>
              <a:spLocks/>
            </p:cNvSpPr>
            <p:nvPr/>
          </p:nvSpPr>
          <p:spPr bwMode="auto">
            <a:xfrm>
              <a:off x="2005" y="3295"/>
              <a:ext cx="23" cy="22"/>
            </a:xfrm>
            <a:custGeom>
              <a:avLst/>
              <a:gdLst>
                <a:gd name="T0" fmla="*/ 7 w 68"/>
                <a:gd name="T1" fmla="*/ 0 h 64"/>
                <a:gd name="T2" fmla="*/ 23 w 68"/>
                <a:gd name="T3" fmla="*/ 15 h 64"/>
                <a:gd name="T4" fmla="*/ 19 w 68"/>
                <a:gd name="T5" fmla="*/ 19 h 64"/>
                <a:gd name="T6" fmla="*/ 16 w 68"/>
                <a:gd name="T7" fmla="*/ 22 h 64"/>
                <a:gd name="T8" fmla="*/ 0 w 68"/>
                <a:gd name="T9" fmla="*/ 8 h 64"/>
                <a:gd name="T10" fmla="*/ 4 w 68"/>
                <a:gd name="T11" fmla="*/ 4 h 64"/>
                <a:gd name="T12" fmla="*/ 7 w 68"/>
                <a:gd name="T13" fmla="*/ 0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64">
                  <a:moveTo>
                    <a:pt x="20" y="0"/>
                  </a:moveTo>
                  <a:lnTo>
                    <a:pt x="68" y="43"/>
                  </a:lnTo>
                  <a:lnTo>
                    <a:pt x="57" y="54"/>
                  </a:lnTo>
                  <a:lnTo>
                    <a:pt x="46" y="64"/>
                  </a:lnTo>
                  <a:lnTo>
                    <a:pt x="0" y="22"/>
                  </a:lnTo>
                  <a:lnTo>
                    <a:pt x="11"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0" name="Freeform 2099">
              <a:extLst>
                <a:ext uri="{FF2B5EF4-FFF2-40B4-BE49-F238E27FC236}">
                  <a16:creationId xmlns:a16="http://schemas.microsoft.com/office/drawing/2014/main" id="{BB27A189-CD0D-8F44-A2DC-AD142FB0A5D2}"/>
                </a:ext>
              </a:extLst>
            </p:cNvPr>
            <p:cNvSpPr>
              <a:spLocks/>
            </p:cNvSpPr>
            <p:nvPr/>
          </p:nvSpPr>
          <p:spPr bwMode="auto">
            <a:xfrm>
              <a:off x="2024" y="3310"/>
              <a:ext cx="4" cy="3"/>
            </a:xfrm>
            <a:custGeom>
              <a:avLst/>
              <a:gdLst>
                <a:gd name="T0" fmla="*/ 0 w 11"/>
                <a:gd name="T1" fmla="*/ 3 h 11"/>
                <a:gd name="T2" fmla="*/ 4 w 11"/>
                <a:gd name="T3" fmla="*/ 0 h 11"/>
                <a:gd name="T4" fmla="*/ 4 w 11"/>
                <a:gd name="T5" fmla="*/ 0 h 11"/>
                <a:gd name="T6" fmla="*/ 0 w 11"/>
                <a:gd name="T7" fmla="*/ 3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11"/>
                  </a:moveTo>
                  <a:lnTo>
                    <a:pt x="11" y="0"/>
                  </a:lnTo>
                  <a:lnTo>
                    <a:pt x="11"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1" name="Freeform 2100">
              <a:extLst>
                <a:ext uri="{FF2B5EF4-FFF2-40B4-BE49-F238E27FC236}">
                  <a16:creationId xmlns:a16="http://schemas.microsoft.com/office/drawing/2014/main" id="{9F50E123-50AB-784D-B149-CC7997966958}"/>
                </a:ext>
              </a:extLst>
            </p:cNvPr>
            <p:cNvSpPr>
              <a:spLocks/>
            </p:cNvSpPr>
            <p:nvPr/>
          </p:nvSpPr>
          <p:spPr bwMode="auto">
            <a:xfrm>
              <a:off x="2020" y="3310"/>
              <a:ext cx="21" cy="22"/>
            </a:xfrm>
            <a:custGeom>
              <a:avLst/>
              <a:gdLst>
                <a:gd name="T0" fmla="*/ 7 w 62"/>
                <a:gd name="T1" fmla="*/ 0 h 65"/>
                <a:gd name="T2" fmla="*/ 21 w 62"/>
                <a:gd name="T3" fmla="*/ 16 h 65"/>
                <a:gd name="T4" fmla="*/ 17 w 62"/>
                <a:gd name="T5" fmla="*/ 19 h 65"/>
                <a:gd name="T6" fmla="*/ 13 w 62"/>
                <a:gd name="T7" fmla="*/ 22 h 65"/>
                <a:gd name="T8" fmla="*/ 0 w 62"/>
                <a:gd name="T9" fmla="*/ 6 h 65"/>
                <a:gd name="T10" fmla="*/ 4 w 62"/>
                <a:gd name="T11" fmla="*/ 3 h 65"/>
                <a:gd name="T12" fmla="*/ 7 w 62"/>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65">
                  <a:moveTo>
                    <a:pt x="22" y="0"/>
                  </a:moveTo>
                  <a:lnTo>
                    <a:pt x="62" y="46"/>
                  </a:lnTo>
                  <a:lnTo>
                    <a:pt x="51" y="56"/>
                  </a:lnTo>
                  <a:lnTo>
                    <a:pt x="39" y="65"/>
                  </a:lnTo>
                  <a:lnTo>
                    <a:pt x="0" y="19"/>
                  </a:lnTo>
                  <a:lnTo>
                    <a:pt x="11"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2" name="Freeform 2101">
              <a:extLst>
                <a:ext uri="{FF2B5EF4-FFF2-40B4-BE49-F238E27FC236}">
                  <a16:creationId xmlns:a16="http://schemas.microsoft.com/office/drawing/2014/main" id="{B89C2342-1710-5849-A15D-70251D6CD10D}"/>
                </a:ext>
              </a:extLst>
            </p:cNvPr>
            <p:cNvSpPr>
              <a:spLocks/>
            </p:cNvSpPr>
            <p:nvPr/>
          </p:nvSpPr>
          <p:spPr bwMode="auto">
            <a:xfrm>
              <a:off x="2037" y="3325"/>
              <a:ext cx="4" cy="4"/>
            </a:xfrm>
            <a:custGeom>
              <a:avLst/>
              <a:gdLst>
                <a:gd name="T0" fmla="*/ 0 w 12"/>
                <a:gd name="T1" fmla="*/ 4 h 10"/>
                <a:gd name="T2" fmla="*/ 4 w 12"/>
                <a:gd name="T3" fmla="*/ 0 h 10"/>
                <a:gd name="T4" fmla="*/ 4 w 12"/>
                <a:gd name="T5" fmla="*/ 1 h 10"/>
                <a:gd name="T6" fmla="*/ 0 w 12"/>
                <a:gd name="T7" fmla="*/ 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1" y="0"/>
                  </a:lnTo>
                  <a:lnTo>
                    <a:pt x="12" y="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3" name="Freeform 2102">
              <a:extLst>
                <a:ext uri="{FF2B5EF4-FFF2-40B4-BE49-F238E27FC236}">
                  <a16:creationId xmlns:a16="http://schemas.microsoft.com/office/drawing/2014/main" id="{4892478A-B84F-C04C-A0E7-6AA579743F00}"/>
                </a:ext>
              </a:extLst>
            </p:cNvPr>
            <p:cNvSpPr>
              <a:spLocks/>
            </p:cNvSpPr>
            <p:nvPr/>
          </p:nvSpPr>
          <p:spPr bwMode="auto">
            <a:xfrm>
              <a:off x="2033" y="3326"/>
              <a:ext cx="19" cy="21"/>
            </a:xfrm>
            <a:custGeom>
              <a:avLst/>
              <a:gdLst>
                <a:gd name="T0" fmla="*/ 8 w 58"/>
                <a:gd name="T1" fmla="*/ 0 h 63"/>
                <a:gd name="T2" fmla="*/ 19 w 58"/>
                <a:gd name="T3" fmla="*/ 16 h 63"/>
                <a:gd name="T4" fmla="*/ 15 w 58"/>
                <a:gd name="T5" fmla="*/ 18 h 63"/>
                <a:gd name="T6" fmla="*/ 11 w 58"/>
                <a:gd name="T7" fmla="*/ 21 h 63"/>
                <a:gd name="T8" fmla="*/ 0 w 58"/>
                <a:gd name="T9" fmla="*/ 5 h 63"/>
                <a:gd name="T10" fmla="*/ 4 w 58"/>
                <a:gd name="T11" fmla="*/ 3 h 63"/>
                <a:gd name="T12" fmla="*/ 8 w 58"/>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3">
                  <a:moveTo>
                    <a:pt x="25" y="0"/>
                  </a:moveTo>
                  <a:lnTo>
                    <a:pt x="58" y="47"/>
                  </a:lnTo>
                  <a:lnTo>
                    <a:pt x="46" y="55"/>
                  </a:lnTo>
                  <a:lnTo>
                    <a:pt x="33" y="63"/>
                  </a:lnTo>
                  <a:lnTo>
                    <a:pt x="0" y="16"/>
                  </a:lnTo>
                  <a:lnTo>
                    <a:pt x="13"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4" name="Freeform 2103">
              <a:extLst>
                <a:ext uri="{FF2B5EF4-FFF2-40B4-BE49-F238E27FC236}">
                  <a16:creationId xmlns:a16="http://schemas.microsoft.com/office/drawing/2014/main" id="{6E5B2A74-37C5-E44B-8801-762CDA67FFBC}"/>
                </a:ext>
              </a:extLst>
            </p:cNvPr>
            <p:cNvSpPr>
              <a:spLocks/>
            </p:cNvSpPr>
            <p:nvPr/>
          </p:nvSpPr>
          <p:spPr bwMode="auto">
            <a:xfrm>
              <a:off x="2048" y="3342"/>
              <a:ext cx="5" cy="2"/>
            </a:xfrm>
            <a:custGeom>
              <a:avLst/>
              <a:gdLst>
                <a:gd name="T0" fmla="*/ 0 w 13"/>
                <a:gd name="T1" fmla="*/ 2 h 8"/>
                <a:gd name="T2" fmla="*/ 5 w 13"/>
                <a:gd name="T3" fmla="*/ 0 h 8"/>
                <a:gd name="T4" fmla="*/ 5 w 13"/>
                <a:gd name="T5" fmla="*/ 0 h 8"/>
                <a:gd name="T6" fmla="*/ 0 w 13"/>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5" name="Freeform 2104">
              <a:extLst>
                <a:ext uri="{FF2B5EF4-FFF2-40B4-BE49-F238E27FC236}">
                  <a16:creationId xmlns:a16="http://schemas.microsoft.com/office/drawing/2014/main" id="{AA65BD50-E2B7-5347-BB69-BF4080A6B00C}"/>
                </a:ext>
              </a:extLst>
            </p:cNvPr>
            <p:cNvSpPr>
              <a:spLocks/>
            </p:cNvSpPr>
            <p:nvPr/>
          </p:nvSpPr>
          <p:spPr bwMode="auto">
            <a:xfrm>
              <a:off x="2044" y="3342"/>
              <a:ext cx="18" cy="21"/>
            </a:xfrm>
            <a:custGeom>
              <a:avLst/>
              <a:gdLst>
                <a:gd name="T0" fmla="*/ 9 w 53"/>
                <a:gd name="T1" fmla="*/ 0 h 63"/>
                <a:gd name="T2" fmla="*/ 18 w 53"/>
                <a:gd name="T3" fmla="*/ 16 h 63"/>
                <a:gd name="T4" fmla="*/ 14 w 53"/>
                <a:gd name="T5" fmla="*/ 19 h 63"/>
                <a:gd name="T6" fmla="*/ 9 w 53"/>
                <a:gd name="T7" fmla="*/ 21 h 63"/>
                <a:gd name="T8" fmla="*/ 0 w 53"/>
                <a:gd name="T9" fmla="*/ 5 h 63"/>
                <a:gd name="T10" fmla="*/ 4 w 53"/>
                <a:gd name="T11" fmla="*/ 2 h 63"/>
                <a:gd name="T12" fmla="*/ 9 w 53"/>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63">
                  <a:moveTo>
                    <a:pt x="26" y="0"/>
                  </a:moveTo>
                  <a:lnTo>
                    <a:pt x="53" y="49"/>
                  </a:lnTo>
                  <a:lnTo>
                    <a:pt x="40" y="56"/>
                  </a:lnTo>
                  <a:lnTo>
                    <a:pt x="27" y="63"/>
                  </a:lnTo>
                  <a:lnTo>
                    <a:pt x="0" y="14"/>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6" name="Freeform 2105">
              <a:extLst>
                <a:ext uri="{FF2B5EF4-FFF2-40B4-BE49-F238E27FC236}">
                  <a16:creationId xmlns:a16="http://schemas.microsoft.com/office/drawing/2014/main" id="{B789FB22-75E8-FA47-AB56-3F9507602127}"/>
                </a:ext>
              </a:extLst>
            </p:cNvPr>
            <p:cNvSpPr>
              <a:spLocks/>
            </p:cNvSpPr>
            <p:nvPr/>
          </p:nvSpPr>
          <p:spPr bwMode="auto">
            <a:xfrm>
              <a:off x="2057" y="3358"/>
              <a:ext cx="5" cy="3"/>
            </a:xfrm>
            <a:custGeom>
              <a:avLst/>
              <a:gdLst>
                <a:gd name="T0" fmla="*/ 0 w 13"/>
                <a:gd name="T1" fmla="*/ 3 h 7"/>
                <a:gd name="T2" fmla="*/ 5 w 13"/>
                <a:gd name="T3" fmla="*/ 0 h 7"/>
                <a:gd name="T4" fmla="*/ 5 w 13"/>
                <a:gd name="T5" fmla="*/ 1 h 7"/>
                <a:gd name="T6" fmla="*/ 0 w 13"/>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2"/>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7" name="Freeform 2106">
              <a:extLst>
                <a:ext uri="{FF2B5EF4-FFF2-40B4-BE49-F238E27FC236}">
                  <a16:creationId xmlns:a16="http://schemas.microsoft.com/office/drawing/2014/main" id="{B35E3A1E-2043-D44C-8074-37650554703B}"/>
                </a:ext>
              </a:extLst>
            </p:cNvPr>
            <p:cNvSpPr>
              <a:spLocks/>
            </p:cNvSpPr>
            <p:nvPr/>
          </p:nvSpPr>
          <p:spPr bwMode="auto">
            <a:xfrm>
              <a:off x="2053" y="3359"/>
              <a:ext cx="16" cy="20"/>
            </a:xfrm>
            <a:custGeom>
              <a:avLst/>
              <a:gdLst>
                <a:gd name="T0" fmla="*/ 9 w 48"/>
                <a:gd name="T1" fmla="*/ 0 h 61"/>
                <a:gd name="T2" fmla="*/ 16 w 48"/>
                <a:gd name="T3" fmla="*/ 16 h 61"/>
                <a:gd name="T4" fmla="*/ 12 w 48"/>
                <a:gd name="T5" fmla="*/ 18 h 61"/>
                <a:gd name="T6" fmla="*/ 7 w 48"/>
                <a:gd name="T7" fmla="*/ 20 h 61"/>
                <a:gd name="T8" fmla="*/ 0 w 48"/>
                <a:gd name="T9" fmla="*/ 4 h 61"/>
                <a:gd name="T10" fmla="*/ 5 w 48"/>
                <a:gd name="T11" fmla="*/ 2 h 61"/>
                <a:gd name="T12" fmla="*/ 9 w 48"/>
                <a:gd name="T13" fmla="*/ 0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61">
                  <a:moveTo>
                    <a:pt x="27" y="0"/>
                  </a:moveTo>
                  <a:lnTo>
                    <a:pt x="48" y="49"/>
                  </a:lnTo>
                  <a:lnTo>
                    <a:pt x="35" y="55"/>
                  </a:lnTo>
                  <a:lnTo>
                    <a:pt x="21" y="61"/>
                  </a:lnTo>
                  <a:lnTo>
                    <a:pt x="0" y="11"/>
                  </a:lnTo>
                  <a:lnTo>
                    <a:pt x="14"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8" name="Freeform 2107">
              <a:extLst>
                <a:ext uri="{FF2B5EF4-FFF2-40B4-BE49-F238E27FC236}">
                  <a16:creationId xmlns:a16="http://schemas.microsoft.com/office/drawing/2014/main" id="{48455C4C-7FE4-A34A-B99F-FD139863F421}"/>
                </a:ext>
              </a:extLst>
            </p:cNvPr>
            <p:cNvSpPr>
              <a:spLocks/>
            </p:cNvSpPr>
            <p:nvPr/>
          </p:nvSpPr>
          <p:spPr bwMode="auto">
            <a:xfrm>
              <a:off x="2064" y="3375"/>
              <a:ext cx="5" cy="2"/>
            </a:xfrm>
            <a:custGeom>
              <a:avLst/>
              <a:gdLst>
                <a:gd name="T0" fmla="*/ 0 w 15"/>
                <a:gd name="T1" fmla="*/ 2 h 6"/>
                <a:gd name="T2" fmla="*/ 4 w 15"/>
                <a:gd name="T3" fmla="*/ 0 h 6"/>
                <a:gd name="T4" fmla="*/ 5 w 15"/>
                <a:gd name="T5" fmla="*/ 1 h 6"/>
                <a:gd name="T6" fmla="*/ 0 w 15"/>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0" y="6"/>
                  </a:moveTo>
                  <a:lnTo>
                    <a:pt x="13" y="0"/>
                  </a:lnTo>
                  <a:lnTo>
                    <a:pt x="15" y="2"/>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49" name="Freeform 2108">
              <a:extLst>
                <a:ext uri="{FF2B5EF4-FFF2-40B4-BE49-F238E27FC236}">
                  <a16:creationId xmlns:a16="http://schemas.microsoft.com/office/drawing/2014/main" id="{18787C14-567E-C34D-8A9A-766372A0391F}"/>
                </a:ext>
              </a:extLst>
            </p:cNvPr>
            <p:cNvSpPr>
              <a:spLocks/>
            </p:cNvSpPr>
            <p:nvPr/>
          </p:nvSpPr>
          <p:spPr bwMode="auto">
            <a:xfrm>
              <a:off x="2060" y="3376"/>
              <a:ext cx="14" cy="20"/>
            </a:xfrm>
            <a:custGeom>
              <a:avLst/>
              <a:gdLst>
                <a:gd name="T0" fmla="*/ 9 w 44"/>
                <a:gd name="T1" fmla="*/ 0 h 59"/>
                <a:gd name="T2" fmla="*/ 14 w 44"/>
                <a:gd name="T3" fmla="*/ 17 h 59"/>
                <a:gd name="T4" fmla="*/ 10 w 44"/>
                <a:gd name="T5" fmla="*/ 19 h 59"/>
                <a:gd name="T6" fmla="*/ 5 w 44"/>
                <a:gd name="T7" fmla="*/ 20 h 59"/>
                <a:gd name="T8" fmla="*/ 0 w 44"/>
                <a:gd name="T9" fmla="*/ 3 h 59"/>
                <a:gd name="T10" fmla="*/ 4 w 44"/>
                <a:gd name="T11" fmla="*/ 1 h 59"/>
                <a:gd name="T12" fmla="*/ 9 w 44"/>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9">
                  <a:moveTo>
                    <a:pt x="29" y="0"/>
                  </a:moveTo>
                  <a:lnTo>
                    <a:pt x="44" y="51"/>
                  </a:lnTo>
                  <a:lnTo>
                    <a:pt x="30" y="56"/>
                  </a:lnTo>
                  <a:lnTo>
                    <a:pt x="16" y="59"/>
                  </a:lnTo>
                  <a:lnTo>
                    <a:pt x="0" y="9"/>
                  </a:lnTo>
                  <a:lnTo>
                    <a:pt x="14" y="4"/>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0" name="Freeform 2109">
              <a:extLst>
                <a:ext uri="{FF2B5EF4-FFF2-40B4-BE49-F238E27FC236}">
                  <a16:creationId xmlns:a16="http://schemas.microsoft.com/office/drawing/2014/main" id="{D9477071-BD1B-4643-9258-CA70B259EE44}"/>
                </a:ext>
              </a:extLst>
            </p:cNvPr>
            <p:cNvSpPr>
              <a:spLocks/>
            </p:cNvSpPr>
            <p:nvPr/>
          </p:nvSpPr>
          <p:spPr bwMode="auto">
            <a:xfrm>
              <a:off x="2070" y="3393"/>
              <a:ext cx="4" cy="2"/>
            </a:xfrm>
            <a:custGeom>
              <a:avLst/>
              <a:gdLst>
                <a:gd name="T0" fmla="*/ 0 w 14"/>
                <a:gd name="T1" fmla="*/ 2 h 5"/>
                <a:gd name="T2" fmla="*/ 4 w 14"/>
                <a:gd name="T3" fmla="*/ 0 h 5"/>
                <a:gd name="T4" fmla="*/ 4 w 14"/>
                <a:gd name="T5" fmla="*/ 0 h 5"/>
                <a:gd name="T6" fmla="*/ 0 w 14"/>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5"/>
                  </a:moveTo>
                  <a:lnTo>
                    <a:pt x="14" y="0"/>
                  </a:lnTo>
                  <a:lnTo>
                    <a:pt x="14" y="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1" name="Freeform 2110">
              <a:extLst>
                <a:ext uri="{FF2B5EF4-FFF2-40B4-BE49-F238E27FC236}">
                  <a16:creationId xmlns:a16="http://schemas.microsoft.com/office/drawing/2014/main" id="{8EC99CD9-CE70-6D46-BBF1-A7EA2B3FC43D}"/>
                </a:ext>
              </a:extLst>
            </p:cNvPr>
            <p:cNvSpPr>
              <a:spLocks/>
            </p:cNvSpPr>
            <p:nvPr/>
          </p:nvSpPr>
          <p:spPr bwMode="auto">
            <a:xfrm>
              <a:off x="2065" y="3393"/>
              <a:ext cx="13" cy="20"/>
            </a:xfrm>
            <a:custGeom>
              <a:avLst/>
              <a:gdLst>
                <a:gd name="T0" fmla="*/ 9 w 40"/>
                <a:gd name="T1" fmla="*/ 0 h 58"/>
                <a:gd name="T2" fmla="*/ 13 w 40"/>
                <a:gd name="T3" fmla="*/ 18 h 58"/>
                <a:gd name="T4" fmla="*/ 8 w 40"/>
                <a:gd name="T5" fmla="*/ 19 h 58"/>
                <a:gd name="T6" fmla="*/ 3 w 40"/>
                <a:gd name="T7" fmla="*/ 20 h 58"/>
                <a:gd name="T8" fmla="*/ 0 w 40"/>
                <a:gd name="T9" fmla="*/ 2 h 58"/>
                <a:gd name="T10" fmla="*/ 5 w 40"/>
                <a:gd name="T11" fmla="*/ 1 h 58"/>
                <a:gd name="T12" fmla="*/ 9 w 40"/>
                <a:gd name="T13" fmla="*/ 0 h 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58">
                  <a:moveTo>
                    <a:pt x="28" y="0"/>
                  </a:moveTo>
                  <a:lnTo>
                    <a:pt x="40" y="52"/>
                  </a:lnTo>
                  <a:lnTo>
                    <a:pt x="24" y="54"/>
                  </a:lnTo>
                  <a:lnTo>
                    <a:pt x="10" y="58"/>
                  </a:lnTo>
                  <a:lnTo>
                    <a:pt x="0" y="6"/>
                  </a:lnTo>
                  <a:lnTo>
                    <a:pt x="14" y="4"/>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2" name="Freeform 2111">
              <a:extLst>
                <a:ext uri="{FF2B5EF4-FFF2-40B4-BE49-F238E27FC236}">
                  <a16:creationId xmlns:a16="http://schemas.microsoft.com/office/drawing/2014/main" id="{9101C0D6-58F8-BD46-8A83-ED7314BADBAC}"/>
                </a:ext>
              </a:extLst>
            </p:cNvPr>
            <p:cNvSpPr>
              <a:spLocks/>
            </p:cNvSpPr>
            <p:nvPr/>
          </p:nvSpPr>
          <p:spPr bwMode="auto">
            <a:xfrm>
              <a:off x="2073" y="3411"/>
              <a:ext cx="5" cy="1"/>
            </a:xfrm>
            <a:custGeom>
              <a:avLst/>
              <a:gdLst>
                <a:gd name="T0" fmla="*/ 0 w 16"/>
                <a:gd name="T1" fmla="*/ 1 h 2"/>
                <a:gd name="T2" fmla="*/ 5 w 16"/>
                <a:gd name="T3" fmla="*/ 0 h 2"/>
                <a:gd name="T4" fmla="*/ 5 w 16"/>
                <a:gd name="T5" fmla="*/ 1 h 2"/>
                <a:gd name="T6" fmla="*/ 0 w 16"/>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
                  <a:moveTo>
                    <a:pt x="0" y="2"/>
                  </a:moveTo>
                  <a:lnTo>
                    <a:pt x="16" y="0"/>
                  </a:lnTo>
                  <a:lnTo>
                    <a:pt x="16"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3" name="Freeform 2112">
              <a:extLst>
                <a:ext uri="{FF2B5EF4-FFF2-40B4-BE49-F238E27FC236}">
                  <a16:creationId xmlns:a16="http://schemas.microsoft.com/office/drawing/2014/main" id="{D106961A-DFD8-9A4C-AE9D-C74FD83F3A1E}"/>
                </a:ext>
              </a:extLst>
            </p:cNvPr>
            <p:cNvSpPr>
              <a:spLocks/>
            </p:cNvSpPr>
            <p:nvPr/>
          </p:nvSpPr>
          <p:spPr bwMode="auto">
            <a:xfrm>
              <a:off x="2068" y="3411"/>
              <a:ext cx="12" cy="19"/>
            </a:xfrm>
            <a:custGeom>
              <a:avLst/>
              <a:gdLst>
                <a:gd name="T0" fmla="*/ 10 w 36"/>
                <a:gd name="T1" fmla="*/ 0 h 56"/>
                <a:gd name="T2" fmla="*/ 12 w 36"/>
                <a:gd name="T3" fmla="*/ 18 h 56"/>
                <a:gd name="T4" fmla="*/ 7 w 36"/>
                <a:gd name="T5" fmla="*/ 18 h 56"/>
                <a:gd name="T6" fmla="*/ 2 w 36"/>
                <a:gd name="T7" fmla="*/ 19 h 56"/>
                <a:gd name="T8" fmla="*/ 0 w 36"/>
                <a:gd name="T9" fmla="*/ 1 h 56"/>
                <a:gd name="T10" fmla="*/ 5 w 36"/>
                <a:gd name="T11" fmla="*/ 0 h 56"/>
                <a:gd name="T12" fmla="*/ 10 w 36"/>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6">
                  <a:moveTo>
                    <a:pt x="30" y="0"/>
                  </a:moveTo>
                  <a:lnTo>
                    <a:pt x="36" y="52"/>
                  </a:lnTo>
                  <a:lnTo>
                    <a:pt x="21" y="53"/>
                  </a:lnTo>
                  <a:lnTo>
                    <a:pt x="6" y="56"/>
                  </a:lnTo>
                  <a:lnTo>
                    <a:pt x="0" y="4"/>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4" name="Freeform 2113">
              <a:extLst>
                <a:ext uri="{FF2B5EF4-FFF2-40B4-BE49-F238E27FC236}">
                  <a16:creationId xmlns:a16="http://schemas.microsoft.com/office/drawing/2014/main" id="{84E3BCB1-3070-C146-80DF-B400EDADC3B4}"/>
                </a:ext>
              </a:extLst>
            </p:cNvPr>
            <p:cNvSpPr>
              <a:spLocks/>
            </p:cNvSpPr>
            <p:nvPr/>
          </p:nvSpPr>
          <p:spPr bwMode="auto">
            <a:xfrm>
              <a:off x="2075" y="3428"/>
              <a:ext cx="5" cy="1"/>
            </a:xfrm>
            <a:custGeom>
              <a:avLst/>
              <a:gdLst>
                <a:gd name="T0" fmla="*/ 0 w 15"/>
                <a:gd name="T1" fmla="*/ 1 h 1"/>
                <a:gd name="T2" fmla="*/ 5 w 15"/>
                <a:gd name="T3" fmla="*/ 0 h 1"/>
                <a:gd name="T4" fmla="*/ 5 w 15"/>
                <a:gd name="T5" fmla="*/ 1 h 1"/>
                <a:gd name="T6" fmla="*/ 0 w 1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0" y="1"/>
                  </a:moveTo>
                  <a:lnTo>
                    <a:pt x="15" y="0"/>
                  </a:lnTo>
                  <a:lnTo>
                    <a:pt x="15"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5" name="Freeform 2114">
              <a:extLst>
                <a:ext uri="{FF2B5EF4-FFF2-40B4-BE49-F238E27FC236}">
                  <a16:creationId xmlns:a16="http://schemas.microsoft.com/office/drawing/2014/main" id="{3B22029D-D64C-5040-9787-F77EE871B9E5}"/>
                </a:ext>
              </a:extLst>
            </p:cNvPr>
            <p:cNvSpPr>
              <a:spLocks/>
            </p:cNvSpPr>
            <p:nvPr/>
          </p:nvSpPr>
          <p:spPr bwMode="auto">
            <a:xfrm>
              <a:off x="2070" y="3429"/>
              <a:ext cx="11" cy="17"/>
            </a:xfrm>
            <a:custGeom>
              <a:avLst/>
              <a:gdLst>
                <a:gd name="T0" fmla="*/ 10 w 32"/>
                <a:gd name="T1" fmla="*/ 0 h 52"/>
                <a:gd name="T2" fmla="*/ 11 w 32"/>
                <a:gd name="T3" fmla="*/ 17 h 52"/>
                <a:gd name="T4" fmla="*/ 6 w 32"/>
                <a:gd name="T5" fmla="*/ 17 h 52"/>
                <a:gd name="T6" fmla="*/ 1 w 32"/>
                <a:gd name="T7" fmla="*/ 17 h 52"/>
                <a:gd name="T8" fmla="*/ 0 w 32"/>
                <a:gd name="T9" fmla="*/ 0 h 52"/>
                <a:gd name="T10" fmla="*/ 5 w 32"/>
                <a:gd name="T11" fmla="*/ 0 h 52"/>
                <a:gd name="T12" fmla="*/ 10 w 32"/>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2">
                  <a:moveTo>
                    <a:pt x="30" y="0"/>
                  </a:moveTo>
                  <a:lnTo>
                    <a:pt x="32" y="51"/>
                  </a:lnTo>
                  <a:lnTo>
                    <a:pt x="17" y="51"/>
                  </a:lnTo>
                  <a:lnTo>
                    <a:pt x="2" y="52"/>
                  </a:lnTo>
                  <a:lnTo>
                    <a:pt x="0" y="1"/>
                  </a:lnTo>
                  <a:lnTo>
                    <a:pt x="15"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6" name="Freeform 2115">
              <a:extLst>
                <a:ext uri="{FF2B5EF4-FFF2-40B4-BE49-F238E27FC236}">
                  <a16:creationId xmlns:a16="http://schemas.microsoft.com/office/drawing/2014/main" id="{E80D1A06-53DF-2C4D-98ED-1B98DF19571D}"/>
                </a:ext>
              </a:extLst>
            </p:cNvPr>
            <p:cNvSpPr>
              <a:spLocks/>
            </p:cNvSpPr>
            <p:nvPr/>
          </p:nvSpPr>
          <p:spPr bwMode="auto">
            <a:xfrm>
              <a:off x="2076" y="3446"/>
              <a:ext cx="5" cy="1"/>
            </a:xfrm>
            <a:custGeom>
              <a:avLst/>
              <a:gdLst>
                <a:gd name="T0" fmla="*/ 0 w 15"/>
                <a:gd name="T1" fmla="*/ 0 h 1"/>
                <a:gd name="T2" fmla="*/ 5 w 15"/>
                <a:gd name="T3" fmla="*/ 0 h 1"/>
                <a:gd name="T4" fmla="*/ 5 w 15"/>
                <a:gd name="T5" fmla="*/ 1 h 1"/>
                <a:gd name="T6" fmla="*/ 0 w 1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0" y="0"/>
                  </a:moveTo>
                  <a:lnTo>
                    <a:pt x="15" y="0"/>
                  </a:lnTo>
                  <a:lnTo>
                    <a:pt x="15"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7" name="Freeform 2116">
              <a:extLst>
                <a:ext uri="{FF2B5EF4-FFF2-40B4-BE49-F238E27FC236}">
                  <a16:creationId xmlns:a16="http://schemas.microsoft.com/office/drawing/2014/main" id="{8CF9827E-97CF-8B46-85D2-AE3871F4374B}"/>
                </a:ext>
              </a:extLst>
            </p:cNvPr>
            <p:cNvSpPr>
              <a:spLocks/>
            </p:cNvSpPr>
            <p:nvPr/>
          </p:nvSpPr>
          <p:spPr bwMode="auto">
            <a:xfrm>
              <a:off x="2068" y="3445"/>
              <a:ext cx="13" cy="34"/>
            </a:xfrm>
            <a:custGeom>
              <a:avLst/>
              <a:gdLst>
                <a:gd name="T0" fmla="*/ 13 w 38"/>
                <a:gd name="T1" fmla="*/ 1 h 102"/>
                <a:gd name="T2" fmla="*/ 10 w 38"/>
                <a:gd name="T3" fmla="*/ 34 h 102"/>
                <a:gd name="T4" fmla="*/ 5 w 38"/>
                <a:gd name="T5" fmla="*/ 34 h 102"/>
                <a:gd name="T6" fmla="*/ 0 w 38"/>
                <a:gd name="T7" fmla="*/ 33 h 102"/>
                <a:gd name="T8" fmla="*/ 3 w 38"/>
                <a:gd name="T9" fmla="*/ 0 h 102"/>
                <a:gd name="T10" fmla="*/ 8 w 38"/>
                <a:gd name="T11" fmla="*/ 0 h 102"/>
                <a:gd name="T12" fmla="*/ 13 w 38"/>
                <a:gd name="T13" fmla="*/ 1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02">
                  <a:moveTo>
                    <a:pt x="38" y="2"/>
                  </a:moveTo>
                  <a:lnTo>
                    <a:pt x="30" y="102"/>
                  </a:lnTo>
                  <a:lnTo>
                    <a:pt x="14" y="101"/>
                  </a:lnTo>
                  <a:lnTo>
                    <a:pt x="0" y="100"/>
                  </a:lnTo>
                  <a:lnTo>
                    <a:pt x="8" y="0"/>
                  </a:lnTo>
                  <a:lnTo>
                    <a:pt x="23" y="1"/>
                  </a:lnTo>
                  <a:lnTo>
                    <a:pt x="3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8" name="Freeform 2117">
              <a:extLst>
                <a:ext uri="{FF2B5EF4-FFF2-40B4-BE49-F238E27FC236}">
                  <a16:creationId xmlns:a16="http://schemas.microsoft.com/office/drawing/2014/main" id="{4300422D-48C1-0A40-8CB6-FD1B95EA88FB}"/>
                </a:ext>
              </a:extLst>
            </p:cNvPr>
            <p:cNvSpPr>
              <a:spLocks/>
            </p:cNvSpPr>
            <p:nvPr/>
          </p:nvSpPr>
          <p:spPr bwMode="auto">
            <a:xfrm>
              <a:off x="2073" y="3479"/>
              <a:ext cx="5" cy="1"/>
            </a:xfrm>
            <a:custGeom>
              <a:avLst/>
              <a:gdLst>
                <a:gd name="T0" fmla="*/ 0 w 16"/>
                <a:gd name="T1" fmla="*/ 0 h 4"/>
                <a:gd name="T2" fmla="*/ 5 w 16"/>
                <a:gd name="T3" fmla="*/ 0 h 4"/>
                <a:gd name="T4" fmla="*/ 4 w 16"/>
                <a:gd name="T5" fmla="*/ 1 h 4"/>
                <a:gd name="T6" fmla="*/ 0 w 1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0" y="0"/>
                  </a:moveTo>
                  <a:lnTo>
                    <a:pt x="16" y="1"/>
                  </a:lnTo>
                  <a:lnTo>
                    <a:pt x="1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59" name="Freeform 2118">
              <a:extLst>
                <a:ext uri="{FF2B5EF4-FFF2-40B4-BE49-F238E27FC236}">
                  <a16:creationId xmlns:a16="http://schemas.microsoft.com/office/drawing/2014/main" id="{1C045FEF-681D-EA47-841D-30DB382013C0}"/>
                </a:ext>
              </a:extLst>
            </p:cNvPr>
            <p:cNvSpPr>
              <a:spLocks/>
            </p:cNvSpPr>
            <p:nvPr/>
          </p:nvSpPr>
          <p:spPr bwMode="auto">
            <a:xfrm>
              <a:off x="2061" y="3478"/>
              <a:ext cx="17" cy="33"/>
            </a:xfrm>
            <a:custGeom>
              <a:avLst/>
              <a:gdLst>
                <a:gd name="T0" fmla="*/ 17 w 50"/>
                <a:gd name="T1" fmla="*/ 2 h 99"/>
                <a:gd name="T2" fmla="*/ 10 w 50"/>
                <a:gd name="T3" fmla="*/ 33 h 99"/>
                <a:gd name="T4" fmla="*/ 5 w 50"/>
                <a:gd name="T5" fmla="*/ 32 h 99"/>
                <a:gd name="T6" fmla="*/ 0 w 50"/>
                <a:gd name="T7" fmla="*/ 31 h 99"/>
                <a:gd name="T8" fmla="*/ 7 w 50"/>
                <a:gd name="T9" fmla="*/ 0 h 99"/>
                <a:gd name="T10" fmla="*/ 12 w 50"/>
                <a:gd name="T11" fmla="*/ 1 h 99"/>
                <a:gd name="T12" fmla="*/ 17 w 50"/>
                <a:gd name="T13" fmla="*/ 2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99">
                  <a:moveTo>
                    <a:pt x="50" y="7"/>
                  </a:moveTo>
                  <a:lnTo>
                    <a:pt x="29" y="99"/>
                  </a:lnTo>
                  <a:lnTo>
                    <a:pt x="14" y="96"/>
                  </a:lnTo>
                  <a:lnTo>
                    <a:pt x="0" y="93"/>
                  </a:lnTo>
                  <a:lnTo>
                    <a:pt x="22" y="0"/>
                  </a:lnTo>
                  <a:lnTo>
                    <a:pt x="36" y="3"/>
                  </a:lnTo>
                  <a:lnTo>
                    <a:pt x="5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0" name="Freeform 2119">
              <a:extLst>
                <a:ext uri="{FF2B5EF4-FFF2-40B4-BE49-F238E27FC236}">
                  <a16:creationId xmlns:a16="http://schemas.microsoft.com/office/drawing/2014/main" id="{79DACA8C-65D5-0745-B784-912D3CFD25AC}"/>
                </a:ext>
              </a:extLst>
            </p:cNvPr>
            <p:cNvSpPr>
              <a:spLocks/>
            </p:cNvSpPr>
            <p:nvPr/>
          </p:nvSpPr>
          <p:spPr bwMode="auto">
            <a:xfrm>
              <a:off x="2066" y="3510"/>
              <a:ext cx="5" cy="2"/>
            </a:xfrm>
            <a:custGeom>
              <a:avLst/>
              <a:gdLst>
                <a:gd name="T0" fmla="*/ 0 w 15"/>
                <a:gd name="T1" fmla="*/ 0 h 5"/>
                <a:gd name="T2" fmla="*/ 5 w 15"/>
                <a:gd name="T3" fmla="*/ 1 h 5"/>
                <a:gd name="T4" fmla="*/ 5 w 15"/>
                <a:gd name="T5" fmla="*/ 2 h 5"/>
                <a:gd name="T6" fmla="*/ 0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0"/>
                  </a:moveTo>
                  <a:lnTo>
                    <a:pt x="15" y="3"/>
                  </a:lnTo>
                  <a:lnTo>
                    <a:pt x="14"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1" name="Freeform 2120">
              <a:extLst>
                <a:ext uri="{FF2B5EF4-FFF2-40B4-BE49-F238E27FC236}">
                  <a16:creationId xmlns:a16="http://schemas.microsoft.com/office/drawing/2014/main" id="{791FBB64-4414-354E-A22D-38EF707DE0A1}"/>
                </a:ext>
              </a:extLst>
            </p:cNvPr>
            <p:cNvSpPr>
              <a:spLocks/>
            </p:cNvSpPr>
            <p:nvPr/>
          </p:nvSpPr>
          <p:spPr bwMode="auto">
            <a:xfrm>
              <a:off x="2050" y="3508"/>
              <a:ext cx="20" cy="32"/>
            </a:xfrm>
            <a:custGeom>
              <a:avLst/>
              <a:gdLst>
                <a:gd name="T0" fmla="*/ 20 w 60"/>
                <a:gd name="T1" fmla="*/ 4 h 95"/>
                <a:gd name="T2" fmla="*/ 9 w 60"/>
                <a:gd name="T3" fmla="*/ 32 h 95"/>
                <a:gd name="T4" fmla="*/ 4 w 60"/>
                <a:gd name="T5" fmla="*/ 30 h 95"/>
                <a:gd name="T6" fmla="*/ 0 w 60"/>
                <a:gd name="T7" fmla="*/ 28 h 95"/>
                <a:gd name="T8" fmla="*/ 11 w 60"/>
                <a:gd name="T9" fmla="*/ 0 h 95"/>
                <a:gd name="T10" fmla="*/ 15 w 60"/>
                <a:gd name="T11" fmla="*/ 2 h 95"/>
                <a:gd name="T12" fmla="*/ 20 w 60"/>
                <a:gd name="T13" fmla="*/ 4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95">
                  <a:moveTo>
                    <a:pt x="60" y="11"/>
                  </a:moveTo>
                  <a:lnTo>
                    <a:pt x="27" y="95"/>
                  </a:lnTo>
                  <a:lnTo>
                    <a:pt x="13" y="89"/>
                  </a:lnTo>
                  <a:lnTo>
                    <a:pt x="0" y="84"/>
                  </a:lnTo>
                  <a:lnTo>
                    <a:pt x="33" y="0"/>
                  </a:lnTo>
                  <a:lnTo>
                    <a:pt x="46" y="6"/>
                  </a:lnTo>
                  <a:lnTo>
                    <a:pt x="6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2" name="Freeform 2121">
              <a:extLst>
                <a:ext uri="{FF2B5EF4-FFF2-40B4-BE49-F238E27FC236}">
                  <a16:creationId xmlns:a16="http://schemas.microsoft.com/office/drawing/2014/main" id="{0A086418-0E3C-DA45-A85F-34DD30103FFA}"/>
                </a:ext>
              </a:extLst>
            </p:cNvPr>
            <p:cNvSpPr>
              <a:spLocks/>
            </p:cNvSpPr>
            <p:nvPr/>
          </p:nvSpPr>
          <p:spPr bwMode="auto">
            <a:xfrm>
              <a:off x="2055" y="3538"/>
              <a:ext cx="4" cy="2"/>
            </a:xfrm>
            <a:custGeom>
              <a:avLst/>
              <a:gdLst>
                <a:gd name="T0" fmla="*/ 0 w 14"/>
                <a:gd name="T1" fmla="*/ 0 h 7"/>
                <a:gd name="T2" fmla="*/ 4 w 14"/>
                <a:gd name="T3" fmla="*/ 2 h 7"/>
                <a:gd name="T4" fmla="*/ 4 w 14"/>
                <a:gd name="T5" fmla="*/ 2 h 7"/>
                <a:gd name="T6" fmla="*/ 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0"/>
                  </a:moveTo>
                  <a:lnTo>
                    <a:pt x="14"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3" name="Freeform 2122">
              <a:extLst>
                <a:ext uri="{FF2B5EF4-FFF2-40B4-BE49-F238E27FC236}">
                  <a16:creationId xmlns:a16="http://schemas.microsoft.com/office/drawing/2014/main" id="{59EC27DE-4427-734F-8EE4-35C57F1047E8}"/>
                </a:ext>
              </a:extLst>
            </p:cNvPr>
            <p:cNvSpPr>
              <a:spLocks/>
            </p:cNvSpPr>
            <p:nvPr/>
          </p:nvSpPr>
          <p:spPr bwMode="auto">
            <a:xfrm>
              <a:off x="2044" y="3535"/>
              <a:ext cx="15" cy="17"/>
            </a:xfrm>
            <a:custGeom>
              <a:avLst/>
              <a:gdLst>
                <a:gd name="T0" fmla="*/ 15 w 45"/>
                <a:gd name="T1" fmla="*/ 5 h 51"/>
                <a:gd name="T2" fmla="*/ 9 w 45"/>
                <a:gd name="T3" fmla="*/ 17 h 51"/>
                <a:gd name="T4" fmla="*/ 4 w 45"/>
                <a:gd name="T5" fmla="*/ 15 h 51"/>
                <a:gd name="T6" fmla="*/ 0 w 45"/>
                <a:gd name="T7" fmla="*/ 12 h 51"/>
                <a:gd name="T8" fmla="*/ 6 w 45"/>
                <a:gd name="T9" fmla="*/ 0 h 51"/>
                <a:gd name="T10" fmla="*/ 11 w 45"/>
                <a:gd name="T11" fmla="*/ 2 h 51"/>
                <a:gd name="T12" fmla="*/ 15 w 45"/>
                <a:gd name="T13" fmla="*/ 5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51">
                  <a:moveTo>
                    <a:pt x="45" y="14"/>
                  </a:moveTo>
                  <a:lnTo>
                    <a:pt x="26" y="51"/>
                  </a:lnTo>
                  <a:lnTo>
                    <a:pt x="13" y="44"/>
                  </a:lnTo>
                  <a:lnTo>
                    <a:pt x="0" y="37"/>
                  </a:lnTo>
                  <a:lnTo>
                    <a:pt x="19" y="0"/>
                  </a:lnTo>
                  <a:lnTo>
                    <a:pt x="32" y="7"/>
                  </a:lnTo>
                  <a:lnTo>
                    <a:pt x="4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4" name="Freeform 2123">
              <a:extLst>
                <a:ext uri="{FF2B5EF4-FFF2-40B4-BE49-F238E27FC236}">
                  <a16:creationId xmlns:a16="http://schemas.microsoft.com/office/drawing/2014/main" id="{BAE1DB14-BA3A-4E49-9AE1-D4C0613BA019}"/>
                </a:ext>
              </a:extLst>
            </p:cNvPr>
            <p:cNvSpPr>
              <a:spLocks/>
            </p:cNvSpPr>
            <p:nvPr/>
          </p:nvSpPr>
          <p:spPr bwMode="auto">
            <a:xfrm>
              <a:off x="2048" y="3550"/>
              <a:ext cx="5" cy="2"/>
            </a:xfrm>
            <a:custGeom>
              <a:avLst/>
              <a:gdLst>
                <a:gd name="T0" fmla="*/ 0 w 13"/>
                <a:gd name="T1" fmla="*/ 0 h 7"/>
                <a:gd name="T2" fmla="*/ 5 w 13"/>
                <a:gd name="T3" fmla="*/ 2 h 7"/>
                <a:gd name="T4" fmla="*/ 5 w 13"/>
                <a:gd name="T5" fmla="*/ 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12"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5" name="Freeform 2124">
              <a:extLst>
                <a:ext uri="{FF2B5EF4-FFF2-40B4-BE49-F238E27FC236}">
                  <a16:creationId xmlns:a16="http://schemas.microsoft.com/office/drawing/2014/main" id="{04AD8717-1E7A-2343-B628-72039CAC54B5}"/>
                </a:ext>
              </a:extLst>
            </p:cNvPr>
            <p:cNvSpPr>
              <a:spLocks/>
            </p:cNvSpPr>
            <p:nvPr/>
          </p:nvSpPr>
          <p:spPr bwMode="auto">
            <a:xfrm>
              <a:off x="2037" y="3547"/>
              <a:ext cx="15" cy="17"/>
            </a:xfrm>
            <a:custGeom>
              <a:avLst/>
              <a:gdLst>
                <a:gd name="T0" fmla="*/ 15 w 46"/>
                <a:gd name="T1" fmla="*/ 5 h 50"/>
                <a:gd name="T2" fmla="*/ 8 w 46"/>
                <a:gd name="T3" fmla="*/ 17 h 50"/>
                <a:gd name="T4" fmla="*/ 4 w 46"/>
                <a:gd name="T5" fmla="*/ 14 h 50"/>
                <a:gd name="T6" fmla="*/ 0 w 46"/>
                <a:gd name="T7" fmla="*/ 11 h 50"/>
                <a:gd name="T8" fmla="*/ 7 w 46"/>
                <a:gd name="T9" fmla="*/ 0 h 50"/>
                <a:gd name="T10" fmla="*/ 11 w 46"/>
                <a:gd name="T11" fmla="*/ 3 h 50"/>
                <a:gd name="T12" fmla="*/ 15 w 46"/>
                <a:gd name="T13" fmla="*/ 5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50">
                  <a:moveTo>
                    <a:pt x="46" y="15"/>
                  </a:moveTo>
                  <a:lnTo>
                    <a:pt x="25" y="50"/>
                  </a:lnTo>
                  <a:lnTo>
                    <a:pt x="12" y="41"/>
                  </a:lnTo>
                  <a:lnTo>
                    <a:pt x="0" y="33"/>
                  </a:lnTo>
                  <a:lnTo>
                    <a:pt x="21" y="0"/>
                  </a:lnTo>
                  <a:lnTo>
                    <a:pt x="34" y="8"/>
                  </a:lnTo>
                  <a:lnTo>
                    <a:pt x="4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6" name="Freeform 2125">
              <a:extLst>
                <a:ext uri="{FF2B5EF4-FFF2-40B4-BE49-F238E27FC236}">
                  <a16:creationId xmlns:a16="http://schemas.microsoft.com/office/drawing/2014/main" id="{CC143448-BBDE-944F-ADC9-6E7E01334A6B}"/>
                </a:ext>
              </a:extLst>
            </p:cNvPr>
            <p:cNvSpPr>
              <a:spLocks/>
            </p:cNvSpPr>
            <p:nvPr/>
          </p:nvSpPr>
          <p:spPr bwMode="auto">
            <a:xfrm>
              <a:off x="2041" y="3561"/>
              <a:ext cx="4" cy="3"/>
            </a:xfrm>
            <a:custGeom>
              <a:avLst/>
              <a:gdLst>
                <a:gd name="T0" fmla="*/ 0 w 13"/>
                <a:gd name="T1" fmla="*/ 0 h 10"/>
                <a:gd name="T2" fmla="*/ 4 w 13"/>
                <a:gd name="T3" fmla="*/ 3 h 10"/>
                <a:gd name="T4" fmla="*/ 3 w 13"/>
                <a:gd name="T5" fmla="*/ 3 h 10"/>
                <a:gd name="T6" fmla="*/ 0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0"/>
                  </a:moveTo>
                  <a:lnTo>
                    <a:pt x="13" y="9"/>
                  </a:lnTo>
                  <a:lnTo>
                    <a:pt x="11"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7" name="Freeform 2126">
              <a:extLst>
                <a:ext uri="{FF2B5EF4-FFF2-40B4-BE49-F238E27FC236}">
                  <a16:creationId xmlns:a16="http://schemas.microsoft.com/office/drawing/2014/main" id="{5B02D1D5-9D4E-184E-AD20-51345090446C}"/>
                </a:ext>
              </a:extLst>
            </p:cNvPr>
            <p:cNvSpPr>
              <a:spLocks/>
            </p:cNvSpPr>
            <p:nvPr/>
          </p:nvSpPr>
          <p:spPr bwMode="auto">
            <a:xfrm>
              <a:off x="2032" y="3558"/>
              <a:ext cx="13" cy="13"/>
            </a:xfrm>
            <a:custGeom>
              <a:avLst/>
              <a:gdLst>
                <a:gd name="T0" fmla="*/ 13 w 38"/>
                <a:gd name="T1" fmla="*/ 6 h 39"/>
                <a:gd name="T2" fmla="*/ 8 w 38"/>
                <a:gd name="T3" fmla="*/ 13 h 39"/>
                <a:gd name="T4" fmla="*/ 4 w 38"/>
                <a:gd name="T5" fmla="*/ 10 h 39"/>
                <a:gd name="T6" fmla="*/ 0 w 38"/>
                <a:gd name="T7" fmla="*/ 7 h 39"/>
                <a:gd name="T8" fmla="*/ 5 w 38"/>
                <a:gd name="T9" fmla="*/ 0 h 39"/>
                <a:gd name="T10" fmla="*/ 9 w 38"/>
                <a:gd name="T11" fmla="*/ 3 h 39"/>
                <a:gd name="T12" fmla="*/ 13 w 38"/>
                <a:gd name="T13" fmla="*/ 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38" y="19"/>
                  </a:moveTo>
                  <a:lnTo>
                    <a:pt x="23" y="39"/>
                  </a:lnTo>
                  <a:lnTo>
                    <a:pt x="11" y="29"/>
                  </a:lnTo>
                  <a:lnTo>
                    <a:pt x="0" y="21"/>
                  </a:lnTo>
                  <a:lnTo>
                    <a:pt x="16" y="0"/>
                  </a:lnTo>
                  <a:lnTo>
                    <a:pt x="27" y="9"/>
                  </a:lnTo>
                  <a:lnTo>
                    <a:pt x="3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8" name="Freeform 2127">
              <a:extLst>
                <a:ext uri="{FF2B5EF4-FFF2-40B4-BE49-F238E27FC236}">
                  <a16:creationId xmlns:a16="http://schemas.microsoft.com/office/drawing/2014/main" id="{15F6AD8F-1B34-9E4D-925E-E44383802591}"/>
                </a:ext>
              </a:extLst>
            </p:cNvPr>
            <p:cNvSpPr>
              <a:spLocks/>
            </p:cNvSpPr>
            <p:nvPr/>
          </p:nvSpPr>
          <p:spPr bwMode="auto">
            <a:xfrm>
              <a:off x="1751" y="3695"/>
              <a:ext cx="68" cy="44"/>
            </a:xfrm>
            <a:custGeom>
              <a:avLst/>
              <a:gdLst>
                <a:gd name="T0" fmla="*/ 0 w 202"/>
                <a:gd name="T1" fmla="*/ 26 h 132"/>
                <a:gd name="T2" fmla="*/ 66 w 202"/>
                <a:gd name="T3" fmla="*/ 0 h 132"/>
                <a:gd name="T4" fmla="*/ 68 w 202"/>
                <a:gd name="T5" fmla="*/ 44 h 132"/>
                <a:gd name="T6" fmla="*/ 0 w 202"/>
                <a:gd name="T7" fmla="*/ 26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132">
                  <a:moveTo>
                    <a:pt x="0" y="77"/>
                  </a:moveTo>
                  <a:lnTo>
                    <a:pt x="195" y="0"/>
                  </a:lnTo>
                  <a:lnTo>
                    <a:pt x="202" y="132"/>
                  </a:lnTo>
                  <a:lnTo>
                    <a:pt x="0"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69" name="Freeform 2128">
              <a:extLst>
                <a:ext uri="{FF2B5EF4-FFF2-40B4-BE49-F238E27FC236}">
                  <a16:creationId xmlns:a16="http://schemas.microsoft.com/office/drawing/2014/main" id="{56DD4F4F-D540-3246-878E-5FE33C6B0BB4}"/>
                </a:ext>
              </a:extLst>
            </p:cNvPr>
            <p:cNvSpPr>
              <a:spLocks/>
            </p:cNvSpPr>
            <p:nvPr/>
          </p:nvSpPr>
          <p:spPr bwMode="auto">
            <a:xfrm>
              <a:off x="1991" y="3361"/>
              <a:ext cx="10" cy="11"/>
            </a:xfrm>
            <a:custGeom>
              <a:avLst/>
              <a:gdLst>
                <a:gd name="T0" fmla="*/ 1 w 28"/>
                <a:gd name="T1" fmla="*/ 0 h 33"/>
                <a:gd name="T2" fmla="*/ 10 w 28"/>
                <a:gd name="T3" fmla="*/ 1 h 33"/>
                <a:gd name="T4" fmla="*/ 10 w 28"/>
                <a:gd name="T5" fmla="*/ 6 h 33"/>
                <a:gd name="T6" fmla="*/ 9 w 28"/>
                <a:gd name="T7" fmla="*/ 11 h 33"/>
                <a:gd name="T8" fmla="*/ 0 w 28"/>
                <a:gd name="T9" fmla="*/ 10 h 33"/>
                <a:gd name="T10" fmla="*/ 0 w 28"/>
                <a:gd name="T11" fmla="*/ 5 h 33"/>
                <a:gd name="T12" fmla="*/ 1 w 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3">
                  <a:moveTo>
                    <a:pt x="4" y="0"/>
                  </a:moveTo>
                  <a:lnTo>
                    <a:pt x="28" y="4"/>
                  </a:lnTo>
                  <a:lnTo>
                    <a:pt x="27" y="18"/>
                  </a:lnTo>
                  <a:lnTo>
                    <a:pt x="25" y="33"/>
                  </a:lnTo>
                  <a:lnTo>
                    <a:pt x="0" y="30"/>
                  </a:lnTo>
                  <a:lnTo>
                    <a:pt x="1" y="1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0" name="Freeform 2129">
              <a:extLst>
                <a:ext uri="{FF2B5EF4-FFF2-40B4-BE49-F238E27FC236}">
                  <a16:creationId xmlns:a16="http://schemas.microsoft.com/office/drawing/2014/main" id="{E61E7F22-7EAB-FD46-BF78-1E26625FF601}"/>
                </a:ext>
              </a:extLst>
            </p:cNvPr>
            <p:cNvSpPr>
              <a:spLocks/>
            </p:cNvSpPr>
            <p:nvPr/>
          </p:nvSpPr>
          <p:spPr bwMode="auto">
            <a:xfrm>
              <a:off x="2000" y="3362"/>
              <a:ext cx="2" cy="5"/>
            </a:xfrm>
            <a:custGeom>
              <a:avLst/>
              <a:gdLst>
                <a:gd name="T0" fmla="*/ 0 w 5"/>
                <a:gd name="T1" fmla="*/ 5 h 14"/>
                <a:gd name="T2" fmla="*/ 0 w 5"/>
                <a:gd name="T3" fmla="*/ 0 h 14"/>
                <a:gd name="T4" fmla="*/ 2 w 5"/>
                <a:gd name="T5" fmla="*/ 0 h 14"/>
                <a:gd name="T6" fmla="*/ 2 w 5"/>
                <a:gd name="T7" fmla="*/ 0 h 14"/>
                <a:gd name="T8" fmla="*/ 0 w 5"/>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0" y="14"/>
                  </a:moveTo>
                  <a:lnTo>
                    <a:pt x="1" y="0"/>
                  </a:lnTo>
                  <a:lnTo>
                    <a:pt x="4" y="1"/>
                  </a:lnTo>
                  <a:lnTo>
                    <a:pt x="5"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1" name="Freeform 2130">
              <a:extLst>
                <a:ext uri="{FF2B5EF4-FFF2-40B4-BE49-F238E27FC236}">
                  <a16:creationId xmlns:a16="http://schemas.microsoft.com/office/drawing/2014/main" id="{52B76B71-8683-F544-8B0B-9DE5A9E40B51}"/>
                </a:ext>
              </a:extLst>
            </p:cNvPr>
            <p:cNvSpPr>
              <a:spLocks/>
            </p:cNvSpPr>
            <p:nvPr/>
          </p:nvSpPr>
          <p:spPr bwMode="auto">
            <a:xfrm>
              <a:off x="1999" y="3362"/>
              <a:ext cx="11" cy="13"/>
            </a:xfrm>
            <a:custGeom>
              <a:avLst/>
              <a:gdLst>
                <a:gd name="T0" fmla="*/ 3 w 34"/>
                <a:gd name="T1" fmla="*/ 0 h 37"/>
                <a:gd name="T2" fmla="*/ 11 w 34"/>
                <a:gd name="T3" fmla="*/ 3 h 37"/>
                <a:gd name="T4" fmla="*/ 9 w 34"/>
                <a:gd name="T5" fmla="*/ 8 h 37"/>
                <a:gd name="T6" fmla="*/ 8 w 34"/>
                <a:gd name="T7" fmla="*/ 13 h 37"/>
                <a:gd name="T8" fmla="*/ 0 w 34"/>
                <a:gd name="T9" fmla="*/ 9 h 37"/>
                <a:gd name="T10" fmla="*/ 1 w 34"/>
                <a:gd name="T11" fmla="*/ 5 h 37"/>
                <a:gd name="T12" fmla="*/ 3 w 34"/>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7">
                  <a:moveTo>
                    <a:pt x="9" y="0"/>
                  </a:moveTo>
                  <a:lnTo>
                    <a:pt x="34" y="8"/>
                  </a:lnTo>
                  <a:lnTo>
                    <a:pt x="29" y="23"/>
                  </a:lnTo>
                  <a:lnTo>
                    <a:pt x="24" y="37"/>
                  </a:lnTo>
                  <a:lnTo>
                    <a:pt x="0" y="27"/>
                  </a:lnTo>
                  <a:lnTo>
                    <a:pt x="4" y="13"/>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2" name="Freeform 2131">
              <a:extLst>
                <a:ext uri="{FF2B5EF4-FFF2-40B4-BE49-F238E27FC236}">
                  <a16:creationId xmlns:a16="http://schemas.microsoft.com/office/drawing/2014/main" id="{072A6B4B-C689-A246-BD8B-3789DA801A89}"/>
                </a:ext>
              </a:extLst>
            </p:cNvPr>
            <p:cNvSpPr>
              <a:spLocks/>
            </p:cNvSpPr>
            <p:nvPr/>
          </p:nvSpPr>
          <p:spPr bwMode="auto">
            <a:xfrm>
              <a:off x="2009" y="3365"/>
              <a:ext cx="2" cy="5"/>
            </a:xfrm>
            <a:custGeom>
              <a:avLst/>
              <a:gdLst>
                <a:gd name="T0" fmla="*/ 0 w 7"/>
                <a:gd name="T1" fmla="*/ 5 h 15"/>
                <a:gd name="T2" fmla="*/ 1 w 7"/>
                <a:gd name="T3" fmla="*/ 0 h 15"/>
                <a:gd name="T4" fmla="*/ 2 w 7"/>
                <a:gd name="T5" fmla="*/ 1 h 15"/>
                <a:gd name="T6" fmla="*/ 2 w 7"/>
                <a:gd name="T7" fmla="*/ 1 h 15"/>
                <a:gd name="T8" fmla="*/ 0 w 7"/>
                <a:gd name="T9" fmla="*/ 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0" y="15"/>
                  </a:moveTo>
                  <a:lnTo>
                    <a:pt x="5" y="0"/>
                  </a:lnTo>
                  <a:lnTo>
                    <a:pt x="7" y="2"/>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3" name="Freeform 2132">
              <a:extLst>
                <a:ext uri="{FF2B5EF4-FFF2-40B4-BE49-F238E27FC236}">
                  <a16:creationId xmlns:a16="http://schemas.microsoft.com/office/drawing/2014/main" id="{ECEAAA18-3ADB-054E-B0D4-D1BA1BCE0704}"/>
                </a:ext>
              </a:extLst>
            </p:cNvPr>
            <p:cNvSpPr>
              <a:spLocks/>
            </p:cNvSpPr>
            <p:nvPr/>
          </p:nvSpPr>
          <p:spPr bwMode="auto">
            <a:xfrm>
              <a:off x="2006" y="3366"/>
              <a:ext cx="14" cy="13"/>
            </a:xfrm>
            <a:custGeom>
              <a:avLst/>
              <a:gdLst>
                <a:gd name="T0" fmla="*/ 5 w 40"/>
                <a:gd name="T1" fmla="*/ 0 h 40"/>
                <a:gd name="T2" fmla="*/ 14 w 40"/>
                <a:gd name="T3" fmla="*/ 5 h 40"/>
                <a:gd name="T4" fmla="*/ 12 w 40"/>
                <a:gd name="T5" fmla="*/ 9 h 40"/>
                <a:gd name="T6" fmla="*/ 9 w 40"/>
                <a:gd name="T7" fmla="*/ 13 h 40"/>
                <a:gd name="T8" fmla="*/ 0 w 40"/>
                <a:gd name="T9" fmla="*/ 8 h 40"/>
                <a:gd name="T10" fmla="*/ 2 w 40"/>
                <a:gd name="T11" fmla="*/ 4 h 40"/>
                <a:gd name="T12" fmla="*/ 5 w 40"/>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14" y="0"/>
                  </a:moveTo>
                  <a:lnTo>
                    <a:pt x="40" y="14"/>
                  </a:lnTo>
                  <a:lnTo>
                    <a:pt x="33" y="27"/>
                  </a:lnTo>
                  <a:lnTo>
                    <a:pt x="25" y="40"/>
                  </a:lnTo>
                  <a:lnTo>
                    <a:pt x="0" y="25"/>
                  </a:lnTo>
                  <a:lnTo>
                    <a:pt x="7" y="13"/>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4" name="Freeform 2133">
              <a:extLst>
                <a:ext uri="{FF2B5EF4-FFF2-40B4-BE49-F238E27FC236}">
                  <a16:creationId xmlns:a16="http://schemas.microsoft.com/office/drawing/2014/main" id="{4E18BC08-0AC9-554A-8A86-3215C130EA77}"/>
                </a:ext>
              </a:extLst>
            </p:cNvPr>
            <p:cNvSpPr>
              <a:spLocks/>
            </p:cNvSpPr>
            <p:nvPr/>
          </p:nvSpPr>
          <p:spPr bwMode="auto">
            <a:xfrm>
              <a:off x="2017" y="3370"/>
              <a:ext cx="3" cy="5"/>
            </a:xfrm>
            <a:custGeom>
              <a:avLst/>
              <a:gdLst>
                <a:gd name="T0" fmla="*/ 0 w 8"/>
                <a:gd name="T1" fmla="*/ 5 h 13"/>
                <a:gd name="T2" fmla="*/ 3 w 8"/>
                <a:gd name="T3" fmla="*/ 0 h 13"/>
                <a:gd name="T4" fmla="*/ 3 w 8"/>
                <a:gd name="T5" fmla="*/ 0 h 13"/>
                <a:gd name="T6" fmla="*/ 0 w 8"/>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5" name="Freeform 2134">
              <a:extLst>
                <a:ext uri="{FF2B5EF4-FFF2-40B4-BE49-F238E27FC236}">
                  <a16:creationId xmlns:a16="http://schemas.microsoft.com/office/drawing/2014/main" id="{2D5CDAF2-CB25-2941-A7A4-97481A09E73F}"/>
                </a:ext>
              </a:extLst>
            </p:cNvPr>
            <p:cNvSpPr>
              <a:spLocks/>
            </p:cNvSpPr>
            <p:nvPr/>
          </p:nvSpPr>
          <p:spPr bwMode="auto">
            <a:xfrm>
              <a:off x="2014" y="3371"/>
              <a:ext cx="14" cy="14"/>
            </a:xfrm>
            <a:custGeom>
              <a:avLst/>
              <a:gdLst>
                <a:gd name="T0" fmla="*/ 6 w 42"/>
                <a:gd name="T1" fmla="*/ 0 h 43"/>
                <a:gd name="T2" fmla="*/ 14 w 42"/>
                <a:gd name="T3" fmla="*/ 7 h 43"/>
                <a:gd name="T4" fmla="*/ 11 w 42"/>
                <a:gd name="T5" fmla="*/ 10 h 43"/>
                <a:gd name="T6" fmla="*/ 8 w 42"/>
                <a:gd name="T7" fmla="*/ 14 h 43"/>
                <a:gd name="T8" fmla="*/ 0 w 42"/>
                <a:gd name="T9" fmla="*/ 7 h 43"/>
                <a:gd name="T10" fmla="*/ 3 w 42"/>
                <a:gd name="T11" fmla="*/ 4 h 43"/>
                <a:gd name="T12" fmla="*/ 6 w 42"/>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17" y="0"/>
                  </a:moveTo>
                  <a:lnTo>
                    <a:pt x="42" y="20"/>
                  </a:lnTo>
                  <a:lnTo>
                    <a:pt x="34" y="32"/>
                  </a:lnTo>
                  <a:lnTo>
                    <a:pt x="24" y="43"/>
                  </a:lnTo>
                  <a:lnTo>
                    <a:pt x="0" y="23"/>
                  </a:lnTo>
                  <a:lnTo>
                    <a:pt x="9"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6" name="Freeform 2135">
              <a:extLst>
                <a:ext uri="{FF2B5EF4-FFF2-40B4-BE49-F238E27FC236}">
                  <a16:creationId xmlns:a16="http://schemas.microsoft.com/office/drawing/2014/main" id="{F065BC87-E18C-9C48-81FC-A72687C5FA10}"/>
                </a:ext>
              </a:extLst>
            </p:cNvPr>
            <p:cNvSpPr>
              <a:spLocks/>
            </p:cNvSpPr>
            <p:nvPr/>
          </p:nvSpPr>
          <p:spPr bwMode="auto">
            <a:xfrm>
              <a:off x="2026" y="3377"/>
              <a:ext cx="3" cy="4"/>
            </a:xfrm>
            <a:custGeom>
              <a:avLst/>
              <a:gdLst>
                <a:gd name="T0" fmla="*/ 0 w 9"/>
                <a:gd name="T1" fmla="*/ 4 h 12"/>
                <a:gd name="T2" fmla="*/ 3 w 9"/>
                <a:gd name="T3" fmla="*/ 0 h 12"/>
                <a:gd name="T4" fmla="*/ 3 w 9"/>
                <a:gd name="T5" fmla="*/ 0 h 12"/>
                <a:gd name="T6" fmla="*/ 0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7" name="Freeform 2136">
              <a:extLst>
                <a:ext uri="{FF2B5EF4-FFF2-40B4-BE49-F238E27FC236}">
                  <a16:creationId xmlns:a16="http://schemas.microsoft.com/office/drawing/2014/main" id="{A38F9171-B4A8-4B41-90FB-F3AC58E51798}"/>
                </a:ext>
              </a:extLst>
            </p:cNvPr>
            <p:cNvSpPr>
              <a:spLocks/>
            </p:cNvSpPr>
            <p:nvPr/>
          </p:nvSpPr>
          <p:spPr bwMode="auto">
            <a:xfrm>
              <a:off x="2022" y="3378"/>
              <a:ext cx="15" cy="15"/>
            </a:xfrm>
            <a:custGeom>
              <a:avLst/>
              <a:gdLst>
                <a:gd name="T0" fmla="*/ 7 w 45"/>
                <a:gd name="T1" fmla="*/ 0 h 45"/>
                <a:gd name="T2" fmla="*/ 15 w 45"/>
                <a:gd name="T3" fmla="*/ 8 h 45"/>
                <a:gd name="T4" fmla="*/ 11 w 45"/>
                <a:gd name="T5" fmla="*/ 11 h 45"/>
                <a:gd name="T6" fmla="*/ 8 w 45"/>
                <a:gd name="T7" fmla="*/ 15 h 45"/>
                <a:gd name="T8" fmla="*/ 0 w 45"/>
                <a:gd name="T9" fmla="*/ 7 h 45"/>
                <a:gd name="T10" fmla="*/ 4 w 45"/>
                <a:gd name="T11" fmla="*/ 4 h 45"/>
                <a:gd name="T12" fmla="*/ 7 w 45"/>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5">
                  <a:moveTo>
                    <a:pt x="20" y="0"/>
                  </a:moveTo>
                  <a:lnTo>
                    <a:pt x="45" y="24"/>
                  </a:lnTo>
                  <a:lnTo>
                    <a:pt x="34" y="34"/>
                  </a:lnTo>
                  <a:lnTo>
                    <a:pt x="24" y="45"/>
                  </a:lnTo>
                  <a:lnTo>
                    <a:pt x="0" y="21"/>
                  </a:lnTo>
                  <a:lnTo>
                    <a:pt x="11"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8" name="Freeform 2137">
              <a:extLst>
                <a:ext uri="{FF2B5EF4-FFF2-40B4-BE49-F238E27FC236}">
                  <a16:creationId xmlns:a16="http://schemas.microsoft.com/office/drawing/2014/main" id="{486E2406-4A45-6641-B086-5538B4BC66B9}"/>
                </a:ext>
              </a:extLst>
            </p:cNvPr>
            <p:cNvSpPr>
              <a:spLocks/>
            </p:cNvSpPr>
            <p:nvPr/>
          </p:nvSpPr>
          <p:spPr bwMode="auto">
            <a:xfrm>
              <a:off x="2033" y="3386"/>
              <a:ext cx="4" cy="3"/>
            </a:xfrm>
            <a:custGeom>
              <a:avLst/>
              <a:gdLst>
                <a:gd name="T0" fmla="*/ 0 w 12"/>
                <a:gd name="T1" fmla="*/ 3 h 10"/>
                <a:gd name="T2" fmla="*/ 4 w 12"/>
                <a:gd name="T3" fmla="*/ 0 h 10"/>
                <a:gd name="T4" fmla="*/ 4 w 12"/>
                <a:gd name="T5" fmla="*/ 0 h 10"/>
                <a:gd name="T6" fmla="*/ 0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1" y="0"/>
                  </a:lnTo>
                  <a:lnTo>
                    <a:pt x="12"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79" name="Freeform 2138">
              <a:extLst>
                <a:ext uri="{FF2B5EF4-FFF2-40B4-BE49-F238E27FC236}">
                  <a16:creationId xmlns:a16="http://schemas.microsoft.com/office/drawing/2014/main" id="{1C9DA030-DDDC-7E47-82D2-22FEBDA2C623}"/>
                </a:ext>
              </a:extLst>
            </p:cNvPr>
            <p:cNvSpPr>
              <a:spLocks/>
            </p:cNvSpPr>
            <p:nvPr/>
          </p:nvSpPr>
          <p:spPr bwMode="auto">
            <a:xfrm>
              <a:off x="2030" y="3386"/>
              <a:ext cx="15" cy="16"/>
            </a:xfrm>
            <a:custGeom>
              <a:avLst/>
              <a:gdLst>
                <a:gd name="T0" fmla="*/ 8 w 45"/>
                <a:gd name="T1" fmla="*/ 0 h 47"/>
                <a:gd name="T2" fmla="*/ 15 w 45"/>
                <a:gd name="T3" fmla="*/ 10 h 47"/>
                <a:gd name="T4" fmla="*/ 11 w 45"/>
                <a:gd name="T5" fmla="*/ 13 h 47"/>
                <a:gd name="T6" fmla="*/ 8 w 45"/>
                <a:gd name="T7" fmla="*/ 16 h 47"/>
                <a:gd name="T8" fmla="*/ 0 w 45"/>
                <a:gd name="T9" fmla="*/ 6 h 47"/>
                <a:gd name="T10" fmla="*/ 4 w 45"/>
                <a:gd name="T11" fmla="*/ 3 h 47"/>
                <a:gd name="T12" fmla="*/ 8 w 45"/>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7">
                  <a:moveTo>
                    <a:pt x="23" y="0"/>
                  </a:moveTo>
                  <a:lnTo>
                    <a:pt x="45" y="28"/>
                  </a:lnTo>
                  <a:lnTo>
                    <a:pt x="34" y="38"/>
                  </a:lnTo>
                  <a:lnTo>
                    <a:pt x="23" y="47"/>
                  </a:lnTo>
                  <a:lnTo>
                    <a:pt x="0" y="19"/>
                  </a:lnTo>
                  <a:lnTo>
                    <a:pt x="11" y="9"/>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0" name="Freeform 2139">
              <a:extLst>
                <a:ext uri="{FF2B5EF4-FFF2-40B4-BE49-F238E27FC236}">
                  <a16:creationId xmlns:a16="http://schemas.microsoft.com/office/drawing/2014/main" id="{3A713B57-3BCE-1B49-996A-0B01D889665A}"/>
                </a:ext>
              </a:extLst>
            </p:cNvPr>
            <p:cNvSpPr>
              <a:spLocks/>
            </p:cNvSpPr>
            <p:nvPr/>
          </p:nvSpPr>
          <p:spPr bwMode="auto">
            <a:xfrm>
              <a:off x="2041" y="3395"/>
              <a:ext cx="4" cy="4"/>
            </a:xfrm>
            <a:custGeom>
              <a:avLst/>
              <a:gdLst>
                <a:gd name="T0" fmla="*/ 0 w 13"/>
                <a:gd name="T1" fmla="*/ 4 h 10"/>
                <a:gd name="T2" fmla="*/ 3 w 13"/>
                <a:gd name="T3" fmla="*/ 0 h 10"/>
                <a:gd name="T4" fmla="*/ 4 w 13"/>
                <a:gd name="T5" fmla="*/ 0 h 10"/>
                <a:gd name="T6" fmla="*/ 0 w 13"/>
                <a:gd name="T7" fmla="*/ 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10"/>
                  </a:moveTo>
                  <a:lnTo>
                    <a:pt x="11" y="0"/>
                  </a:lnTo>
                  <a:lnTo>
                    <a:pt x="13"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1" name="Freeform 2140">
              <a:extLst>
                <a:ext uri="{FF2B5EF4-FFF2-40B4-BE49-F238E27FC236}">
                  <a16:creationId xmlns:a16="http://schemas.microsoft.com/office/drawing/2014/main" id="{8C2D8426-F3BF-4443-B69D-276679E3FB3C}"/>
                </a:ext>
              </a:extLst>
            </p:cNvPr>
            <p:cNvSpPr>
              <a:spLocks/>
            </p:cNvSpPr>
            <p:nvPr/>
          </p:nvSpPr>
          <p:spPr bwMode="auto">
            <a:xfrm>
              <a:off x="2037" y="3396"/>
              <a:ext cx="15" cy="16"/>
            </a:xfrm>
            <a:custGeom>
              <a:avLst/>
              <a:gdLst>
                <a:gd name="T0" fmla="*/ 8 w 46"/>
                <a:gd name="T1" fmla="*/ 0 h 50"/>
                <a:gd name="T2" fmla="*/ 15 w 46"/>
                <a:gd name="T3" fmla="*/ 11 h 50"/>
                <a:gd name="T4" fmla="*/ 11 w 46"/>
                <a:gd name="T5" fmla="*/ 13 h 50"/>
                <a:gd name="T6" fmla="*/ 7 w 46"/>
                <a:gd name="T7" fmla="*/ 16 h 50"/>
                <a:gd name="T8" fmla="*/ 0 w 46"/>
                <a:gd name="T9" fmla="*/ 5 h 50"/>
                <a:gd name="T10" fmla="*/ 4 w 46"/>
                <a:gd name="T11" fmla="*/ 3 h 50"/>
                <a:gd name="T12" fmla="*/ 8 w 46"/>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50">
                  <a:moveTo>
                    <a:pt x="25" y="0"/>
                  </a:moveTo>
                  <a:lnTo>
                    <a:pt x="46" y="33"/>
                  </a:lnTo>
                  <a:lnTo>
                    <a:pt x="34" y="42"/>
                  </a:lnTo>
                  <a:lnTo>
                    <a:pt x="21" y="50"/>
                  </a:lnTo>
                  <a:lnTo>
                    <a:pt x="0" y="17"/>
                  </a:lnTo>
                  <a:lnTo>
                    <a:pt x="12" y="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2" name="Freeform 2141">
              <a:extLst>
                <a:ext uri="{FF2B5EF4-FFF2-40B4-BE49-F238E27FC236}">
                  <a16:creationId xmlns:a16="http://schemas.microsoft.com/office/drawing/2014/main" id="{D3F2864D-2C1A-A548-A909-03D32DB4C7F5}"/>
                </a:ext>
              </a:extLst>
            </p:cNvPr>
            <p:cNvSpPr>
              <a:spLocks/>
            </p:cNvSpPr>
            <p:nvPr/>
          </p:nvSpPr>
          <p:spPr bwMode="auto">
            <a:xfrm>
              <a:off x="2048" y="3407"/>
              <a:ext cx="5" cy="3"/>
            </a:xfrm>
            <a:custGeom>
              <a:avLst/>
              <a:gdLst>
                <a:gd name="T0" fmla="*/ 0 w 13"/>
                <a:gd name="T1" fmla="*/ 3 h 9"/>
                <a:gd name="T2" fmla="*/ 5 w 13"/>
                <a:gd name="T3" fmla="*/ 0 h 9"/>
                <a:gd name="T4" fmla="*/ 5 w 13"/>
                <a:gd name="T5" fmla="*/ 0 h 9"/>
                <a:gd name="T6" fmla="*/ 0 w 13"/>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9"/>
                  </a:moveTo>
                  <a:lnTo>
                    <a:pt x="12" y="0"/>
                  </a:lnTo>
                  <a:lnTo>
                    <a:pt x="13" y="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3" name="Freeform 2142">
              <a:extLst>
                <a:ext uri="{FF2B5EF4-FFF2-40B4-BE49-F238E27FC236}">
                  <a16:creationId xmlns:a16="http://schemas.microsoft.com/office/drawing/2014/main" id="{46F33277-AA69-554B-81BA-B50F8AA66282}"/>
                </a:ext>
              </a:extLst>
            </p:cNvPr>
            <p:cNvSpPr>
              <a:spLocks/>
            </p:cNvSpPr>
            <p:nvPr/>
          </p:nvSpPr>
          <p:spPr bwMode="auto">
            <a:xfrm>
              <a:off x="2044" y="3407"/>
              <a:ext cx="15" cy="17"/>
            </a:xfrm>
            <a:custGeom>
              <a:avLst/>
              <a:gdLst>
                <a:gd name="T0" fmla="*/ 9 w 45"/>
                <a:gd name="T1" fmla="*/ 0 h 50"/>
                <a:gd name="T2" fmla="*/ 15 w 45"/>
                <a:gd name="T3" fmla="*/ 12 h 50"/>
                <a:gd name="T4" fmla="*/ 11 w 45"/>
                <a:gd name="T5" fmla="*/ 15 h 50"/>
                <a:gd name="T6" fmla="*/ 6 w 45"/>
                <a:gd name="T7" fmla="*/ 17 h 50"/>
                <a:gd name="T8" fmla="*/ 0 w 45"/>
                <a:gd name="T9" fmla="*/ 5 h 50"/>
                <a:gd name="T10" fmla="*/ 4 w 45"/>
                <a:gd name="T11" fmla="*/ 3 h 50"/>
                <a:gd name="T12" fmla="*/ 9 w 45"/>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50">
                  <a:moveTo>
                    <a:pt x="26" y="0"/>
                  </a:moveTo>
                  <a:lnTo>
                    <a:pt x="45" y="36"/>
                  </a:lnTo>
                  <a:lnTo>
                    <a:pt x="32" y="43"/>
                  </a:lnTo>
                  <a:lnTo>
                    <a:pt x="19" y="50"/>
                  </a:lnTo>
                  <a:lnTo>
                    <a:pt x="0" y="15"/>
                  </a:lnTo>
                  <a:lnTo>
                    <a:pt x="13" y="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4" name="Freeform 2143">
              <a:extLst>
                <a:ext uri="{FF2B5EF4-FFF2-40B4-BE49-F238E27FC236}">
                  <a16:creationId xmlns:a16="http://schemas.microsoft.com/office/drawing/2014/main" id="{7BB53559-B039-5447-A692-0DBF85AE6B85}"/>
                </a:ext>
              </a:extLst>
            </p:cNvPr>
            <p:cNvSpPr>
              <a:spLocks/>
            </p:cNvSpPr>
            <p:nvPr/>
          </p:nvSpPr>
          <p:spPr bwMode="auto">
            <a:xfrm>
              <a:off x="2055" y="3419"/>
              <a:ext cx="4" cy="2"/>
            </a:xfrm>
            <a:custGeom>
              <a:avLst/>
              <a:gdLst>
                <a:gd name="T0" fmla="*/ 0 w 14"/>
                <a:gd name="T1" fmla="*/ 2 h 7"/>
                <a:gd name="T2" fmla="*/ 4 w 14"/>
                <a:gd name="T3" fmla="*/ 0 h 7"/>
                <a:gd name="T4" fmla="*/ 4 w 14"/>
                <a:gd name="T5" fmla="*/ 0 h 7"/>
                <a:gd name="T6" fmla="*/ 0 w 14"/>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7"/>
                  </a:moveTo>
                  <a:lnTo>
                    <a:pt x="13" y="0"/>
                  </a:lnTo>
                  <a:lnTo>
                    <a:pt x="14" y="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5" name="Freeform 2144">
              <a:extLst>
                <a:ext uri="{FF2B5EF4-FFF2-40B4-BE49-F238E27FC236}">
                  <a16:creationId xmlns:a16="http://schemas.microsoft.com/office/drawing/2014/main" id="{0F336F0A-8134-764F-AF30-7ED58AC39104}"/>
                </a:ext>
              </a:extLst>
            </p:cNvPr>
            <p:cNvSpPr>
              <a:spLocks/>
            </p:cNvSpPr>
            <p:nvPr/>
          </p:nvSpPr>
          <p:spPr bwMode="auto">
            <a:xfrm>
              <a:off x="2050" y="3419"/>
              <a:ext cx="20" cy="31"/>
            </a:xfrm>
            <a:custGeom>
              <a:avLst/>
              <a:gdLst>
                <a:gd name="T0" fmla="*/ 9 w 60"/>
                <a:gd name="T1" fmla="*/ 0 h 92"/>
                <a:gd name="T2" fmla="*/ 20 w 60"/>
                <a:gd name="T3" fmla="*/ 27 h 92"/>
                <a:gd name="T4" fmla="*/ 15 w 60"/>
                <a:gd name="T5" fmla="*/ 29 h 92"/>
                <a:gd name="T6" fmla="*/ 11 w 60"/>
                <a:gd name="T7" fmla="*/ 31 h 92"/>
                <a:gd name="T8" fmla="*/ 0 w 60"/>
                <a:gd name="T9" fmla="*/ 4 h 92"/>
                <a:gd name="T10" fmla="*/ 4 w 60"/>
                <a:gd name="T11" fmla="*/ 2 h 92"/>
                <a:gd name="T12" fmla="*/ 9 w 60"/>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92">
                  <a:moveTo>
                    <a:pt x="27" y="0"/>
                  </a:moveTo>
                  <a:lnTo>
                    <a:pt x="60" y="81"/>
                  </a:lnTo>
                  <a:lnTo>
                    <a:pt x="46" y="87"/>
                  </a:lnTo>
                  <a:lnTo>
                    <a:pt x="33" y="92"/>
                  </a:lnTo>
                  <a:lnTo>
                    <a:pt x="0" y="12"/>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6" name="Freeform 2145">
              <a:extLst>
                <a:ext uri="{FF2B5EF4-FFF2-40B4-BE49-F238E27FC236}">
                  <a16:creationId xmlns:a16="http://schemas.microsoft.com/office/drawing/2014/main" id="{970851DC-5D11-5041-8CF8-B1C1D5F05D0A}"/>
                </a:ext>
              </a:extLst>
            </p:cNvPr>
            <p:cNvSpPr>
              <a:spLocks/>
            </p:cNvSpPr>
            <p:nvPr/>
          </p:nvSpPr>
          <p:spPr bwMode="auto">
            <a:xfrm>
              <a:off x="2066" y="3446"/>
              <a:ext cx="5" cy="2"/>
            </a:xfrm>
            <a:custGeom>
              <a:avLst/>
              <a:gdLst>
                <a:gd name="T0" fmla="*/ 0 w 15"/>
                <a:gd name="T1" fmla="*/ 2 h 6"/>
                <a:gd name="T2" fmla="*/ 5 w 15"/>
                <a:gd name="T3" fmla="*/ 0 h 6"/>
                <a:gd name="T4" fmla="*/ 5 w 15"/>
                <a:gd name="T5" fmla="*/ 1 h 6"/>
                <a:gd name="T6" fmla="*/ 0 w 15"/>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0" y="6"/>
                  </a:moveTo>
                  <a:lnTo>
                    <a:pt x="14" y="0"/>
                  </a:lnTo>
                  <a:lnTo>
                    <a:pt x="15" y="3"/>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7" name="Freeform 2146">
              <a:extLst>
                <a:ext uri="{FF2B5EF4-FFF2-40B4-BE49-F238E27FC236}">
                  <a16:creationId xmlns:a16="http://schemas.microsoft.com/office/drawing/2014/main" id="{503FB1CD-3C79-8C4E-A93F-CC897B44504A}"/>
                </a:ext>
              </a:extLst>
            </p:cNvPr>
            <p:cNvSpPr>
              <a:spLocks/>
            </p:cNvSpPr>
            <p:nvPr/>
          </p:nvSpPr>
          <p:spPr bwMode="auto">
            <a:xfrm>
              <a:off x="2061" y="3447"/>
              <a:ext cx="17" cy="32"/>
            </a:xfrm>
            <a:custGeom>
              <a:avLst/>
              <a:gdLst>
                <a:gd name="T0" fmla="*/ 10 w 50"/>
                <a:gd name="T1" fmla="*/ 0 h 96"/>
                <a:gd name="T2" fmla="*/ 17 w 50"/>
                <a:gd name="T3" fmla="*/ 30 h 96"/>
                <a:gd name="T4" fmla="*/ 12 w 50"/>
                <a:gd name="T5" fmla="*/ 31 h 96"/>
                <a:gd name="T6" fmla="*/ 7 w 50"/>
                <a:gd name="T7" fmla="*/ 32 h 96"/>
                <a:gd name="T8" fmla="*/ 0 w 50"/>
                <a:gd name="T9" fmla="*/ 2 h 96"/>
                <a:gd name="T10" fmla="*/ 5 w 50"/>
                <a:gd name="T11" fmla="*/ 1 h 96"/>
                <a:gd name="T12" fmla="*/ 10 w 50"/>
                <a:gd name="T13" fmla="*/ 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96">
                  <a:moveTo>
                    <a:pt x="29" y="0"/>
                  </a:moveTo>
                  <a:lnTo>
                    <a:pt x="50" y="89"/>
                  </a:lnTo>
                  <a:lnTo>
                    <a:pt x="36" y="93"/>
                  </a:lnTo>
                  <a:lnTo>
                    <a:pt x="22" y="96"/>
                  </a:lnTo>
                  <a:lnTo>
                    <a:pt x="0" y="7"/>
                  </a:lnTo>
                  <a:lnTo>
                    <a:pt x="14" y="3"/>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8" name="Freeform 2147">
              <a:extLst>
                <a:ext uri="{FF2B5EF4-FFF2-40B4-BE49-F238E27FC236}">
                  <a16:creationId xmlns:a16="http://schemas.microsoft.com/office/drawing/2014/main" id="{88D220F1-D5C6-6740-898E-DC2AFC4ECC4B}"/>
                </a:ext>
              </a:extLst>
            </p:cNvPr>
            <p:cNvSpPr>
              <a:spLocks/>
            </p:cNvSpPr>
            <p:nvPr/>
          </p:nvSpPr>
          <p:spPr bwMode="auto">
            <a:xfrm>
              <a:off x="2073" y="3477"/>
              <a:ext cx="5" cy="1"/>
            </a:xfrm>
            <a:custGeom>
              <a:avLst/>
              <a:gdLst>
                <a:gd name="T0" fmla="*/ 0 w 14"/>
                <a:gd name="T1" fmla="*/ 1 h 4"/>
                <a:gd name="T2" fmla="*/ 5 w 14"/>
                <a:gd name="T3" fmla="*/ 0 h 4"/>
                <a:gd name="T4" fmla="*/ 5 w 14"/>
                <a:gd name="T5" fmla="*/ 1 h 4"/>
                <a:gd name="T6" fmla="*/ 0 w 14"/>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0" y="4"/>
                  </a:moveTo>
                  <a:lnTo>
                    <a:pt x="14" y="0"/>
                  </a:lnTo>
                  <a:lnTo>
                    <a:pt x="14" y="3"/>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89" name="Freeform 2148">
              <a:extLst>
                <a:ext uri="{FF2B5EF4-FFF2-40B4-BE49-F238E27FC236}">
                  <a16:creationId xmlns:a16="http://schemas.microsoft.com/office/drawing/2014/main" id="{909059B5-84AD-AB4B-8F7C-FD31405A60C8}"/>
                </a:ext>
              </a:extLst>
            </p:cNvPr>
            <p:cNvSpPr>
              <a:spLocks/>
            </p:cNvSpPr>
            <p:nvPr/>
          </p:nvSpPr>
          <p:spPr bwMode="auto">
            <a:xfrm>
              <a:off x="2068" y="3478"/>
              <a:ext cx="13" cy="33"/>
            </a:xfrm>
            <a:custGeom>
              <a:avLst/>
              <a:gdLst>
                <a:gd name="T0" fmla="*/ 10 w 38"/>
                <a:gd name="T1" fmla="*/ 0 h 99"/>
                <a:gd name="T2" fmla="*/ 13 w 38"/>
                <a:gd name="T3" fmla="*/ 32 h 99"/>
                <a:gd name="T4" fmla="*/ 8 w 38"/>
                <a:gd name="T5" fmla="*/ 32 h 99"/>
                <a:gd name="T6" fmla="*/ 3 w 38"/>
                <a:gd name="T7" fmla="*/ 33 h 99"/>
                <a:gd name="T8" fmla="*/ 0 w 38"/>
                <a:gd name="T9" fmla="*/ 1 h 99"/>
                <a:gd name="T10" fmla="*/ 5 w 38"/>
                <a:gd name="T11" fmla="*/ 0 h 99"/>
                <a:gd name="T12" fmla="*/ 10 w 38"/>
                <a:gd name="T13" fmla="*/ 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99">
                  <a:moveTo>
                    <a:pt x="28" y="0"/>
                  </a:moveTo>
                  <a:lnTo>
                    <a:pt x="38" y="95"/>
                  </a:lnTo>
                  <a:lnTo>
                    <a:pt x="23" y="97"/>
                  </a:lnTo>
                  <a:lnTo>
                    <a:pt x="8" y="99"/>
                  </a:lnTo>
                  <a:lnTo>
                    <a:pt x="0" y="2"/>
                  </a:lnTo>
                  <a:lnTo>
                    <a:pt x="14" y="1"/>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0" name="Freeform 2149">
              <a:extLst>
                <a:ext uri="{FF2B5EF4-FFF2-40B4-BE49-F238E27FC236}">
                  <a16:creationId xmlns:a16="http://schemas.microsoft.com/office/drawing/2014/main" id="{6B17CEE1-AE24-5841-AD65-5E0EF9446CBD}"/>
                </a:ext>
              </a:extLst>
            </p:cNvPr>
            <p:cNvSpPr>
              <a:spLocks/>
            </p:cNvSpPr>
            <p:nvPr/>
          </p:nvSpPr>
          <p:spPr bwMode="auto">
            <a:xfrm>
              <a:off x="2076" y="3510"/>
              <a:ext cx="5" cy="1"/>
            </a:xfrm>
            <a:custGeom>
              <a:avLst/>
              <a:gdLst>
                <a:gd name="T0" fmla="*/ 0 w 15"/>
                <a:gd name="T1" fmla="*/ 1 h 2"/>
                <a:gd name="T2" fmla="*/ 5 w 15"/>
                <a:gd name="T3" fmla="*/ 0 h 2"/>
                <a:gd name="T4" fmla="*/ 5 w 15"/>
                <a:gd name="T5" fmla="*/ 1 h 2"/>
                <a:gd name="T6" fmla="*/ 0 w 15"/>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5" y="0"/>
                  </a:lnTo>
                  <a:lnTo>
                    <a:pt x="15"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1" name="Freeform 2150">
              <a:extLst>
                <a:ext uri="{FF2B5EF4-FFF2-40B4-BE49-F238E27FC236}">
                  <a16:creationId xmlns:a16="http://schemas.microsoft.com/office/drawing/2014/main" id="{68741D07-E87C-C74E-BD0B-714F978A3B02}"/>
                </a:ext>
              </a:extLst>
            </p:cNvPr>
            <p:cNvSpPr>
              <a:spLocks/>
            </p:cNvSpPr>
            <p:nvPr/>
          </p:nvSpPr>
          <p:spPr bwMode="auto">
            <a:xfrm>
              <a:off x="2070" y="3510"/>
              <a:ext cx="11" cy="17"/>
            </a:xfrm>
            <a:custGeom>
              <a:avLst/>
              <a:gdLst>
                <a:gd name="T0" fmla="*/ 11 w 32"/>
                <a:gd name="T1" fmla="*/ 0 h 51"/>
                <a:gd name="T2" fmla="*/ 10 w 32"/>
                <a:gd name="T3" fmla="*/ 17 h 51"/>
                <a:gd name="T4" fmla="*/ 5 w 32"/>
                <a:gd name="T5" fmla="*/ 17 h 51"/>
                <a:gd name="T6" fmla="*/ 0 w 32"/>
                <a:gd name="T7" fmla="*/ 17 h 51"/>
                <a:gd name="T8" fmla="*/ 1 w 32"/>
                <a:gd name="T9" fmla="*/ 0 h 51"/>
                <a:gd name="T10" fmla="*/ 6 w 32"/>
                <a:gd name="T11" fmla="*/ 0 h 51"/>
                <a:gd name="T12" fmla="*/ 11 w 32"/>
                <a:gd name="T13" fmla="*/ 0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1">
                  <a:moveTo>
                    <a:pt x="32" y="1"/>
                  </a:moveTo>
                  <a:lnTo>
                    <a:pt x="30" y="51"/>
                  </a:lnTo>
                  <a:lnTo>
                    <a:pt x="15" y="51"/>
                  </a:lnTo>
                  <a:lnTo>
                    <a:pt x="0" y="50"/>
                  </a:lnTo>
                  <a:lnTo>
                    <a:pt x="2" y="0"/>
                  </a:lnTo>
                  <a:lnTo>
                    <a:pt x="17" y="1"/>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2" name="Freeform 2151">
              <a:extLst>
                <a:ext uri="{FF2B5EF4-FFF2-40B4-BE49-F238E27FC236}">
                  <a16:creationId xmlns:a16="http://schemas.microsoft.com/office/drawing/2014/main" id="{E8BD25B0-87D8-B84D-96F2-50C037B2A2EC}"/>
                </a:ext>
              </a:extLst>
            </p:cNvPr>
            <p:cNvSpPr>
              <a:spLocks/>
            </p:cNvSpPr>
            <p:nvPr/>
          </p:nvSpPr>
          <p:spPr bwMode="auto">
            <a:xfrm>
              <a:off x="2075" y="3527"/>
              <a:ext cx="5" cy="1"/>
            </a:xfrm>
            <a:custGeom>
              <a:avLst/>
              <a:gdLst>
                <a:gd name="T0" fmla="*/ 0 w 15"/>
                <a:gd name="T1" fmla="*/ 0 h 1"/>
                <a:gd name="T2" fmla="*/ 5 w 15"/>
                <a:gd name="T3" fmla="*/ 0 h 1"/>
                <a:gd name="T4" fmla="*/ 5 w 15"/>
                <a:gd name="T5" fmla="*/ 1 h 1"/>
                <a:gd name="T6" fmla="*/ 0 w 1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a:moveTo>
                    <a:pt x="0" y="0"/>
                  </a:moveTo>
                  <a:lnTo>
                    <a:pt x="15" y="0"/>
                  </a:lnTo>
                  <a:lnTo>
                    <a:pt x="15"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3" name="Freeform 2152">
              <a:extLst>
                <a:ext uri="{FF2B5EF4-FFF2-40B4-BE49-F238E27FC236}">
                  <a16:creationId xmlns:a16="http://schemas.microsoft.com/office/drawing/2014/main" id="{71306297-8C2C-964C-93C4-33005DF4009E}"/>
                </a:ext>
              </a:extLst>
            </p:cNvPr>
            <p:cNvSpPr>
              <a:spLocks/>
            </p:cNvSpPr>
            <p:nvPr/>
          </p:nvSpPr>
          <p:spPr bwMode="auto">
            <a:xfrm>
              <a:off x="2068" y="3526"/>
              <a:ext cx="12" cy="18"/>
            </a:xfrm>
            <a:custGeom>
              <a:avLst/>
              <a:gdLst>
                <a:gd name="T0" fmla="*/ 12 w 36"/>
                <a:gd name="T1" fmla="*/ 1 h 53"/>
                <a:gd name="T2" fmla="*/ 10 w 36"/>
                <a:gd name="T3" fmla="*/ 18 h 53"/>
                <a:gd name="T4" fmla="*/ 5 w 36"/>
                <a:gd name="T5" fmla="*/ 17 h 53"/>
                <a:gd name="T6" fmla="*/ 0 w 36"/>
                <a:gd name="T7" fmla="*/ 17 h 53"/>
                <a:gd name="T8" fmla="*/ 2 w 36"/>
                <a:gd name="T9" fmla="*/ 0 h 53"/>
                <a:gd name="T10" fmla="*/ 7 w 36"/>
                <a:gd name="T11" fmla="*/ 1 h 53"/>
                <a:gd name="T12" fmla="*/ 12 w 36"/>
                <a:gd name="T13" fmla="*/ 1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3">
                  <a:moveTo>
                    <a:pt x="36" y="3"/>
                  </a:moveTo>
                  <a:lnTo>
                    <a:pt x="30" y="53"/>
                  </a:lnTo>
                  <a:lnTo>
                    <a:pt x="14" y="51"/>
                  </a:lnTo>
                  <a:lnTo>
                    <a:pt x="0" y="49"/>
                  </a:lnTo>
                  <a:lnTo>
                    <a:pt x="6" y="0"/>
                  </a:lnTo>
                  <a:lnTo>
                    <a:pt x="21" y="2"/>
                  </a:lnTo>
                  <a:lnTo>
                    <a:pt x="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4" name="Freeform 2153">
              <a:extLst>
                <a:ext uri="{FF2B5EF4-FFF2-40B4-BE49-F238E27FC236}">
                  <a16:creationId xmlns:a16="http://schemas.microsoft.com/office/drawing/2014/main" id="{CF74CFF8-AE48-A946-A2D2-ED1DA559AB3C}"/>
                </a:ext>
              </a:extLst>
            </p:cNvPr>
            <p:cNvSpPr>
              <a:spLocks/>
            </p:cNvSpPr>
            <p:nvPr/>
          </p:nvSpPr>
          <p:spPr bwMode="auto">
            <a:xfrm>
              <a:off x="2073" y="3543"/>
              <a:ext cx="5" cy="2"/>
            </a:xfrm>
            <a:custGeom>
              <a:avLst/>
              <a:gdLst>
                <a:gd name="T0" fmla="*/ 0 w 16"/>
                <a:gd name="T1" fmla="*/ 0 h 4"/>
                <a:gd name="T2" fmla="*/ 5 w 16"/>
                <a:gd name="T3" fmla="*/ 1 h 4"/>
                <a:gd name="T4" fmla="*/ 5 w 16"/>
                <a:gd name="T5" fmla="*/ 2 h 4"/>
                <a:gd name="T6" fmla="*/ 0 w 1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4">
                  <a:moveTo>
                    <a:pt x="0" y="0"/>
                  </a:moveTo>
                  <a:lnTo>
                    <a:pt x="16" y="2"/>
                  </a:lnTo>
                  <a:lnTo>
                    <a:pt x="16"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5" name="Freeform 2154">
              <a:extLst>
                <a:ext uri="{FF2B5EF4-FFF2-40B4-BE49-F238E27FC236}">
                  <a16:creationId xmlns:a16="http://schemas.microsoft.com/office/drawing/2014/main" id="{4BFCF955-52C9-4440-BE1C-DF9D7D8BB7E8}"/>
                </a:ext>
              </a:extLst>
            </p:cNvPr>
            <p:cNvSpPr>
              <a:spLocks/>
            </p:cNvSpPr>
            <p:nvPr/>
          </p:nvSpPr>
          <p:spPr bwMode="auto">
            <a:xfrm>
              <a:off x="2065" y="3542"/>
              <a:ext cx="13" cy="19"/>
            </a:xfrm>
            <a:custGeom>
              <a:avLst/>
              <a:gdLst>
                <a:gd name="T0" fmla="*/ 13 w 40"/>
                <a:gd name="T1" fmla="*/ 2 h 56"/>
                <a:gd name="T2" fmla="*/ 9 w 40"/>
                <a:gd name="T3" fmla="*/ 19 h 56"/>
                <a:gd name="T4" fmla="*/ 5 w 40"/>
                <a:gd name="T5" fmla="*/ 18 h 56"/>
                <a:gd name="T6" fmla="*/ 0 w 40"/>
                <a:gd name="T7" fmla="*/ 17 h 56"/>
                <a:gd name="T8" fmla="*/ 3 w 40"/>
                <a:gd name="T9" fmla="*/ 0 h 56"/>
                <a:gd name="T10" fmla="*/ 8 w 40"/>
                <a:gd name="T11" fmla="*/ 1 h 56"/>
                <a:gd name="T12" fmla="*/ 13 w 40"/>
                <a:gd name="T13" fmla="*/ 2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56">
                  <a:moveTo>
                    <a:pt x="40" y="7"/>
                  </a:moveTo>
                  <a:lnTo>
                    <a:pt x="28" y="56"/>
                  </a:lnTo>
                  <a:lnTo>
                    <a:pt x="14" y="53"/>
                  </a:lnTo>
                  <a:lnTo>
                    <a:pt x="0" y="51"/>
                  </a:lnTo>
                  <a:lnTo>
                    <a:pt x="10" y="0"/>
                  </a:lnTo>
                  <a:lnTo>
                    <a:pt x="24" y="3"/>
                  </a:lnTo>
                  <a:lnTo>
                    <a:pt x="4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6" name="Freeform 2155">
              <a:extLst>
                <a:ext uri="{FF2B5EF4-FFF2-40B4-BE49-F238E27FC236}">
                  <a16:creationId xmlns:a16="http://schemas.microsoft.com/office/drawing/2014/main" id="{F1D28E85-ED95-2745-B27D-8263383FEECF}"/>
                </a:ext>
              </a:extLst>
            </p:cNvPr>
            <p:cNvSpPr>
              <a:spLocks/>
            </p:cNvSpPr>
            <p:nvPr/>
          </p:nvSpPr>
          <p:spPr bwMode="auto">
            <a:xfrm>
              <a:off x="2070" y="3560"/>
              <a:ext cx="4" cy="2"/>
            </a:xfrm>
            <a:custGeom>
              <a:avLst/>
              <a:gdLst>
                <a:gd name="T0" fmla="*/ 0 w 14"/>
                <a:gd name="T1" fmla="*/ 0 h 5"/>
                <a:gd name="T2" fmla="*/ 4 w 14"/>
                <a:gd name="T3" fmla="*/ 1 h 5"/>
                <a:gd name="T4" fmla="*/ 4 w 14"/>
                <a:gd name="T5" fmla="*/ 2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3"/>
                  </a:lnTo>
                  <a:lnTo>
                    <a:pt x="14"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7" name="Freeform 2156">
              <a:extLst>
                <a:ext uri="{FF2B5EF4-FFF2-40B4-BE49-F238E27FC236}">
                  <a16:creationId xmlns:a16="http://schemas.microsoft.com/office/drawing/2014/main" id="{A27ECC3A-435E-234F-A8E5-80D2A330A795}"/>
                </a:ext>
              </a:extLst>
            </p:cNvPr>
            <p:cNvSpPr>
              <a:spLocks/>
            </p:cNvSpPr>
            <p:nvPr/>
          </p:nvSpPr>
          <p:spPr bwMode="auto">
            <a:xfrm>
              <a:off x="2060" y="3558"/>
              <a:ext cx="14" cy="20"/>
            </a:xfrm>
            <a:custGeom>
              <a:avLst/>
              <a:gdLst>
                <a:gd name="T0" fmla="*/ 14 w 44"/>
                <a:gd name="T1" fmla="*/ 3 h 59"/>
                <a:gd name="T2" fmla="*/ 9 w 44"/>
                <a:gd name="T3" fmla="*/ 20 h 59"/>
                <a:gd name="T4" fmla="*/ 4 w 44"/>
                <a:gd name="T5" fmla="*/ 18 h 59"/>
                <a:gd name="T6" fmla="*/ 0 w 44"/>
                <a:gd name="T7" fmla="*/ 17 h 59"/>
                <a:gd name="T8" fmla="*/ 5 w 44"/>
                <a:gd name="T9" fmla="*/ 0 h 59"/>
                <a:gd name="T10" fmla="*/ 10 w 44"/>
                <a:gd name="T11" fmla="*/ 2 h 59"/>
                <a:gd name="T12" fmla="*/ 14 w 44"/>
                <a:gd name="T13" fmla="*/ 3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9">
                  <a:moveTo>
                    <a:pt x="44" y="10"/>
                  </a:moveTo>
                  <a:lnTo>
                    <a:pt x="29" y="59"/>
                  </a:lnTo>
                  <a:lnTo>
                    <a:pt x="14" y="54"/>
                  </a:lnTo>
                  <a:lnTo>
                    <a:pt x="0" y="50"/>
                  </a:lnTo>
                  <a:lnTo>
                    <a:pt x="16" y="0"/>
                  </a:lnTo>
                  <a:lnTo>
                    <a:pt x="30" y="5"/>
                  </a:lnTo>
                  <a:lnTo>
                    <a:pt x="4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8" name="Freeform 2157">
              <a:extLst>
                <a:ext uri="{FF2B5EF4-FFF2-40B4-BE49-F238E27FC236}">
                  <a16:creationId xmlns:a16="http://schemas.microsoft.com/office/drawing/2014/main" id="{3A4AACFB-F3A5-BD40-81E2-E796F1581833}"/>
                </a:ext>
              </a:extLst>
            </p:cNvPr>
            <p:cNvSpPr>
              <a:spLocks/>
            </p:cNvSpPr>
            <p:nvPr/>
          </p:nvSpPr>
          <p:spPr bwMode="auto">
            <a:xfrm>
              <a:off x="2064" y="3576"/>
              <a:ext cx="5" cy="2"/>
            </a:xfrm>
            <a:custGeom>
              <a:avLst/>
              <a:gdLst>
                <a:gd name="T0" fmla="*/ 0 w 15"/>
                <a:gd name="T1" fmla="*/ 0 h 6"/>
                <a:gd name="T2" fmla="*/ 5 w 15"/>
                <a:gd name="T3" fmla="*/ 2 h 6"/>
                <a:gd name="T4" fmla="*/ 4 w 15"/>
                <a:gd name="T5" fmla="*/ 2 h 6"/>
                <a:gd name="T6" fmla="*/ 0 w 1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0" y="0"/>
                  </a:moveTo>
                  <a:lnTo>
                    <a:pt x="15" y="5"/>
                  </a:lnTo>
                  <a:lnTo>
                    <a:pt x="13"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799" name="Freeform 2158">
              <a:extLst>
                <a:ext uri="{FF2B5EF4-FFF2-40B4-BE49-F238E27FC236}">
                  <a16:creationId xmlns:a16="http://schemas.microsoft.com/office/drawing/2014/main" id="{EECBFBCE-4069-1740-BF0D-0C89B5751089}"/>
                </a:ext>
              </a:extLst>
            </p:cNvPr>
            <p:cNvSpPr>
              <a:spLocks/>
            </p:cNvSpPr>
            <p:nvPr/>
          </p:nvSpPr>
          <p:spPr bwMode="auto">
            <a:xfrm>
              <a:off x="2053" y="3574"/>
              <a:ext cx="16" cy="21"/>
            </a:xfrm>
            <a:custGeom>
              <a:avLst/>
              <a:gdLst>
                <a:gd name="T0" fmla="*/ 16 w 48"/>
                <a:gd name="T1" fmla="*/ 4 h 62"/>
                <a:gd name="T2" fmla="*/ 9 w 48"/>
                <a:gd name="T3" fmla="*/ 21 h 62"/>
                <a:gd name="T4" fmla="*/ 5 w 48"/>
                <a:gd name="T5" fmla="*/ 19 h 62"/>
                <a:gd name="T6" fmla="*/ 0 w 48"/>
                <a:gd name="T7" fmla="*/ 17 h 62"/>
                <a:gd name="T8" fmla="*/ 7 w 48"/>
                <a:gd name="T9" fmla="*/ 0 h 62"/>
                <a:gd name="T10" fmla="*/ 12 w 48"/>
                <a:gd name="T11" fmla="*/ 2 h 62"/>
                <a:gd name="T12" fmla="*/ 16 w 48"/>
                <a:gd name="T13" fmla="*/ 4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62">
                  <a:moveTo>
                    <a:pt x="48" y="12"/>
                  </a:moveTo>
                  <a:lnTo>
                    <a:pt x="27" y="62"/>
                  </a:lnTo>
                  <a:lnTo>
                    <a:pt x="14" y="56"/>
                  </a:lnTo>
                  <a:lnTo>
                    <a:pt x="0" y="49"/>
                  </a:lnTo>
                  <a:lnTo>
                    <a:pt x="21" y="0"/>
                  </a:lnTo>
                  <a:lnTo>
                    <a:pt x="35" y="6"/>
                  </a:lnTo>
                  <a:lnTo>
                    <a:pt x="4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0" name="Freeform 2159">
              <a:extLst>
                <a:ext uri="{FF2B5EF4-FFF2-40B4-BE49-F238E27FC236}">
                  <a16:creationId xmlns:a16="http://schemas.microsoft.com/office/drawing/2014/main" id="{C615500A-65F3-2F40-8F84-1F9B1838EBD4}"/>
                </a:ext>
              </a:extLst>
            </p:cNvPr>
            <p:cNvSpPr>
              <a:spLocks/>
            </p:cNvSpPr>
            <p:nvPr/>
          </p:nvSpPr>
          <p:spPr bwMode="auto">
            <a:xfrm>
              <a:off x="2057" y="3593"/>
              <a:ext cx="5" cy="2"/>
            </a:xfrm>
            <a:custGeom>
              <a:avLst/>
              <a:gdLst>
                <a:gd name="T0" fmla="*/ 0 w 13"/>
                <a:gd name="T1" fmla="*/ 0 h 7"/>
                <a:gd name="T2" fmla="*/ 5 w 13"/>
                <a:gd name="T3" fmla="*/ 2 h 7"/>
                <a:gd name="T4" fmla="*/ 5 w 13"/>
                <a:gd name="T5" fmla="*/ 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2"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1" name="Freeform 2160">
              <a:extLst>
                <a:ext uri="{FF2B5EF4-FFF2-40B4-BE49-F238E27FC236}">
                  <a16:creationId xmlns:a16="http://schemas.microsoft.com/office/drawing/2014/main" id="{D820166F-6C3F-244B-8D76-7102D1801595}"/>
                </a:ext>
              </a:extLst>
            </p:cNvPr>
            <p:cNvSpPr>
              <a:spLocks/>
            </p:cNvSpPr>
            <p:nvPr/>
          </p:nvSpPr>
          <p:spPr bwMode="auto">
            <a:xfrm>
              <a:off x="2044" y="3590"/>
              <a:ext cx="17" cy="21"/>
            </a:xfrm>
            <a:custGeom>
              <a:avLst/>
              <a:gdLst>
                <a:gd name="T0" fmla="*/ 17 w 52"/>
                <a:gd name="T1" fmla="*/ 5 h 62"/>
                <a:gd name="T2" fmla="*/ 8 w 52"/>
                <a:gd name="T3" fmla="*/ 21 h 62"/>
                <a:gd name="T4" fmla="*/ 4 w 52"/>
                <a:gd name="T5" fmla="*/ 19 h 62"/>
                <a:gd name="T6" fmla="*/ 0 w 52"/>
                <a:gd name="T7" fmla="*/ 16 h 62"/>
                <a:gd name="T8" fmla="*/ 9 w 52"/>
                <a:gd name="T9" fmla="*/ 0 h 62"/>
                <a:gd name="T10" fmla="*/ 13 w 52"/>
                <a:gd name="T11" fmla="*/ 3 h 62"/>
                <a:gd name="T12" fmla="*/ 17 w 52"/>
                <a:gd name="T13" fmla="*/ 5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62">
                  <a:moveTo>
                    <a:pt x="52" y="15"/>
                  </a:moveTo>
                  <a:lnTo>
                    <a:pt x="25" y="62"/>
                  </a:lnTo>
                  <a:lnTo>
                    <a:pt x="13" y="55"/>
                  </a:lnTo>
                  <a:lnTo>
                    <a:pt x="0" y="48"/>
                  </a:lnTo>
                  <a:lnTo>
                    <a:pt x="27" y="0"/>
                  </a:lnTo>
                  <a:lnTo>
                    <a:pt x="40" y="8"/>
                  </a:lnTo>
                  <a:lnTo>
                    <a:pt x="5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2" name="Freeform 2161">
              <a:extLst>
                <a:ext uri="{FF2B5EF4-FFF2-40B4-BE49-F238E27FC236}">
                  <a16:creationId xmlns:a16="http://schemas.microsoft.com/office/drawing/2014/main" id="{7BDA448B-E1DE-734E-B9C9-794C0775A2BC}"/>
                </a:ext>
              </a:extLst>
            </p:cNvPr>
            <p:cNvSpPr>
              <a:spLocks/>
            </p:cNvSpPr>
            <p:nvPr/>
          </p:nvSpPr>
          <p:spPr bwMode="auto">
            <a:xfrm>
              <a:off x="2048" y="3609"/>
              <a:ext cx="4" cy="2"/>
            </a:xfrm>
            <a:custGeom>
              <a:avLst/>
              <a:gdLst>
                <a:gd name="T0" fmla="*/ 0 w 12"/>
                <a:gd name="T1" fmla="*/ 0 h 8"/>
                <a:gd name="T2" fmla="*/ 4 w 12"/>
                <a:gd name="T3" fmla="*/ 2 h 8"/>
                <a:gd name="T4" fmla="*/ 4 w 12"/>
                <a:gd name="T5" fmla="*/ 2 h 8"/>
                <a:gd name="T6" fmla="*/ 0 w 1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0"/>
                  </a:moveTo>
                  <a:lnTo>
                    <a:pt x="12" y="7"/>
                  </a:lnTo>
                  <a:lnTo>
                    <a:pt x="1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3" name="Freeform 2162">
              <a:extLst>
                <a:ext uri="{FF2B5EF4-FFF2-40B4-BE49-F238E27FC236}">
                  <a16:creationId xmlns:a16="http://schemas.microsoft.com/office/drawing/2014/main" id="{35379E41-8C02-454D-B49E-526928913B38}"/>
                </a:ext>
              </a:extLst>
            </p:cNvPr>
            <p:cNvSpPr>
              <a:spLocks/>
            </p:cNvSpPr>
            <p:nvPr/>
          </p:nvSpPr>
          <p:spPr bwMode="auto">
            <a:xfrm>
              <a:off x="2033" y="3606"/>
              <a:ext cx="19" cy="21"/>
            </a:xfrm>
            <a:custGeom>
              <a:avLst/>
              <a:gdLst>
                <a:gd name="T0" fmla="*/ 19 w 58"/>
                <a:gd name="T1" fmla="*/ 5 h 62"/>
                <a:gd name="T2" fmla="*/ 8 w 58"/>
                <a:gd name="T3" fmla="*/ 21 h 62"/>
                <a:gd name="T4" fmla="*/ 4 w 58"/>
                <a:gd name="T5" fmla="*/ 18 h 62"/>
                <a:gd name="T6" fmla="*/ 0 w 58"/>
                <a:gd name="T7" fmla="*/ 16 h 62"/>
                <a:gd name="T8" fmla="*/ 11 w 58"/>
                <a:gd name="T9" fmla="*/ 0 h 62"/>
                <a:gd name="T10" fmla="*/ 15 w 58"/>
                <a:gd name="T11" fmla="*/ 3 h 62"/>
                <a:gd name="T12" fmla="*/ 19 w 58"/>
                <a:gd name="T13" fmla="*/ 5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62">
                  <a:moveTo>
                    <a:pt x="58" y="16"/>
                  </a:moveTo>
                  <a:lnTo>
                    <a:pt x="25" y="62"/>
                  </a:lnTo>
                  <a:lnTo>
                    <a:pt x="12" y="54"/>
                  </a:lnTo>
                  <a:lnTo>
                    <a:pt x="0" y="46"/>
                  </a:lnTo>
                  <a:lnTo>
                    <a:pt x="33" y="0"/>
                  </a:lnTo>
                  <a:lnTo>
                    <a:pt x="46" y="8"/>
                  </a:lnTo>
                  <a:lnTo>
                    <a:pt x="5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4" name="Freeform 2163">
              <a:extLst>
                <a:ext uri="{FF2B5EF4-FFF2-40B4-BE49-F238E27FC236}">
                  <a16:creationId xmlns:a16="http://schemas.microsoft.com/office/drawing/2014/main" id="{57AD0A6F-E745-C146-87D7-83BA653941C1}"/>
                </a:ext>
              </a:extLst>
            </p:cNvPr>
            <p:cNvSpPr>
              <a:spLocks/>
            </p:cNvSpPr>
            <p:nvPr/>
          </p:nvSpPr>
          <p:spPr bwMode="auto">
            <a:xfrm>
              <a:off x="2037" y="3624"/>
              <a:ext cx="4" cy="3"/>
            </a:xfrm>
            <a:custGeom>
              <a:avLst/>
              <a:gdLst>
                <a:gd name="T0" fmla="*/ 0 w 13"/>
                <a:gd name="T1" fmla="*/ 0 h 9"/>
                <a:gd name="T2" fmla="*/ 4 w 13"/>
                <a:gd name="T3" fmla="*/ 3 h 9"/>
                <a:gd name="T4" fmla="*/ 4 w 13"/>
                <a:gd name="T5" fmla="*/ 3 h 9"/>
                <a:gd name="T6" fmla="*/ 0 w 1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0"/>
                  </a:moveTo>
                  <a:lnTo>
                    <a:pt x="13" y="8"/>
                  </a:lnTo>
                  <a:lnTo>
                    <a:pt x="12"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5" name="Freeform 2164">
              <a:extLst>
                <a:ext uri="{FF2B5EF4-FFF2-40B4-BE49-F238E27FC236}">
                  <a16:creationId xmlns:a16="http://schemas.microsoft.com/office/drawing/2014/main" id="{4479C38D-F896-904D-86F4-E61BA9C1E58A}"/>
                </a:ext>
              </a:extLst>
            </p:cNvPr>
            <p:cNvSpPr>
              <a:spLocks/>
            </p:cNvSpPr>
            <p:nvPr/>
          </p:nvSpPr>
          <p:spPr bwMode="auto">
            <a:xfrm>
              <a:off x="2020" y="3621"/>
              <a:ext cx="21" cy="21"/>
            </a:xfrm>
            <a:custGeom>
              <a:avLst/>
              <a:gdLst>
                <a:gd name="T0" fmla="*/ 21 w 62"/>
                <a:gd name="T1" fmla="*/ 6 h 63"/>
                <a:gd name="T2" fmla="*/ 7 w 62"/>
                <a:gd name="T3" fmla="*/ 21 h 63"/>
                <a:gd name="T4" fmla="*/ 4 w 62"/>
                <a:gd name="T5" fmla="*/ 18 h 63"/>
                <a:gd name="T6" fmla="*/ 0 w 62"/>
                <a:gd name="T7" fmla="*/ 14 h 63"/>
                <a:gd name="T8" fmla="*/ 13 w 62"/>
                <a:gd name="T9" fmla="*/ 0 h 63"/>
                <a:gd name="T10" fmla="*/ 17 w 62"/>
                <a:gd name="T11" fmla="*/ 3 h 63"/>
                <a:gd name="T12" fmla="*/ 21 w 62"/>
                <a:gd name="T13" fmla="*/ 6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63">
                  <a:moveTo>
                    <a:pt x="62" y="18"/>
                  </a:moveTo>
                  <a:lnTo>
                    <a:pt x="22" y="63"/>
                  </a:lnTo>
                  <a:lnTo>
                    <a:pt x="11" y="53"/>
                  </a:lnTo>
                  <a:lnTo>
                    <a:pt x="0" y="43"/>
                  </a:lnTo>
                  <a:lnTo>
                    <a:pt x="39" y="0"/>
                  </a:lnTo>
                  <a:lnTo>
                    <a:pt x="50" y="9"/>
                  </a:lnTo>
                  <a:lnTo>
                    <a:pt x="6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6" name="Freeform 2165">
              <a:extLst>
                <a:ext uri="{FF2B5EF4-FFF2-40B4-BE49-F238E27FC236}">
                  <a16:creationId xmlns:a16="http://schemas.microsoft.com/office/drawing/2014/main" id="{AB30D374-DE0A-7E48-AEF7-71AF72658318}"/>
                </a:ext>
              </a:extLst>
            </p:cNvPr>
            <p:cNvSpPr>
              <a:spLocks/>
            </p:cNvSpPr>
            <p:nvPr/>
          </p:nvSpPr>
          <p:spPr bwMode="auto">
            <a:xfrm>
              <a:off x="2024" y="3639"/>
              <a:ext cx="4" cy="3"/>
            </a:xfrm>
            <a:custGeom>
              <a:avLst/>
              <a:gdLst>
                <a:gd name="T0" fmla="*/ 0 w 11"/>
                <a:gd name="T1" fmla="*/ 0 h 10"/>
                <a:gd name="T2" fmla="*/ 4 w 11"/>
                <a:gd name="T3" fmla="*/ 3 h 10"/>
                <a:gd name="T4" fmla="*/ 3 w 11"/>
                <a:gd name="T5" fmla="*/ 3 h 10"/>
                <a:gd name="T6" fmla="*/ 0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0"/>
                  </a:moveTo>
                  <a:lnTo>
                    <a:pt x="11" y="10"/>
                  </a:lnTo>
                  <a:lnTo>
                    <a:pt x="9"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7" name="Freeform 2166">
              <a:extLst>
                <a:ext uri="{FF2B5EF4-FFF2-40B4-BE49-F238E27FC236}">
                  <a16:creationId xmlns:a16="http://schemas.microsoft.com/office/drawing/2014/main" id="{8FD86CB8-9B19-4648-9198-2AA311CB9660}"/>
                </a:ext>
              </a:extLst>
            </p:cNvPr>
            <p:cNvSpPr>
              <a:spLocks/>
            </p:cNvSpPr>
            <p:nvPr/>
          </p:nvSpPr>
          <p:spPr bwMode="auto">
            <a:xfrm>
              <a:off x="2005" y="3635"/>
              <a:ext cx="22" cy="21"/>
            </a:xfrm>
            <a:custGeom>
              <a:avLst/>
              <a:gdLst>
                <a:gd name="T0" fmla="*/ 22 w 66"/>
                <a:gd name="T1" fmla="*/ 7 h 64"/>
                <a:gd name="T2" fmla="*/ 7 w 66"/>
                <a:gd name="T3" fmla="*/ 21 h 64"/>
                <a:gd name="T4" fmla="*/ 4 w 66"/>
                <a:gd name="T5" fmla="*/ 17 h 64"/>
                <a:gd name="T6" fmla="*/ 0 w 66"/>
                <a:gd name="T7" fmla="*/ 13 h 64"/>
                <a:gd name="T8" fmla="*/ 16 w 66"/>
                <a:gd name="T9" fmla="*/ 0 h 64"/>
                <a:gd name="T10" fmla="*/ 19 w 66"/>
                <a:gd name="T11" fmla="*/ 4 h 64"/>
                <a:gd name="T12" fmla="*/ 22 w 66"/>
                <a:gd name="T13" fmla="*/ 7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64">
                  <a:moveTo>
                    <a:pt x="66" y="21"/>
                  </a:moveTo>
                  <a:lnTo>
                    <a:pt x="20" y="64"/>
                  </a:lnTo>
                  <a:lnTo>
                    <a:pt x="11" y="53"/>
                  </a:lnTo>
                  <a:lnTo>
                    <a:pt x="0" y="41"/>
                  </a:lnTo>
                  <a:lnTo>
                    <a:pt x="48" y="0"/>
                  </a:lnTo>
                  <a:lnTo>
                    <a:pt x="57" y="11"/>
                  </a:lnTo>
                  <a:lnTo>
                    <a:pt x="6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8" name="Freeform 2167">
              <a:extLst>
                <a:ext uri="{FF2B5EF4-FFF2-40B4-BE49-F238E27FC236}">
                  <a16:creationId xmlns:a16="http://schemas.microsoft.com/office/drawing/2014/main" id="{6B102604-8059-4F42-A2CD-C8C395692FAF}"/>
                </a:ext>
              </a:extLst>
            </p:cNvPr>
            <p:cNvSpPr>
              <a:spLocks/>
            </p:cNvSpPr>
            <p:nvPr/>
          </p:nvSpPr>
          <p:spPr bwMode="auto">
            <a:xfrm>
              <a:off x="2009" y="3653"/>
              <a:ext cx="3" cy="4"/>
            </a:xfrm>
            <a:custGeom>
              <a:avLst/>
              <a:gdLst>
                <a:gd name="T0" fmla="*/ 0 w 9"/>
                <a:gd name="T1" fmla="*/ 0 h 12"/>
                <a:gd name="T2" fmla="*/ 3 w 9"/>
                <a:gd name="T3" fmla="*/ 4 h 12"/>
                <a:gd name="T4" fmla="*/ 3 w 9"/>
                <a:gd name="T5" fmla="*/ 4 h 12"/>
                <a:gd name="T6" fmla="*/ 0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0"/>
                  </a:moveTo>
                  <a:lnTo>
                    <a:pt x="9" y="11"/>
                  </a:lnTo>
                  <a:lnTo>
                    <a:pt x="8"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09" name="Freeform 2168">
              <a:extLst>
                <a:ext uri="{FF2B5EF4-FFF2-40B4-BE49-F238E27FC236}">
                  <a16:creationId xmlns:a16="http://schemas.microsoft.com/office/drawing/2014/main" id="{C67B0238-7BF4-024F-9113-7F281298235C}"/>
                </a:ext>
              </a:extLst>
            </p:cNvPr>
            <p:cNvSpPr>
              <a:spLocks/>
            </p:cNvSpPr>
            <p:nvPr/>
          </p:nvSpPr>
          <p:spPr bwMode="auto">
            <a:xfrm>
              <a:off x="1988" y="3648"/>
              <a:ext cx="23" cy="22"/>
            </a:xfrm>
            <a:custGeom>
              <a:avLst/>
              <a:gdLst>
                <a:gd name="T0" fmla="*/ 23 w 70"/>
                <a:gd name="T1" fmla="*/ 9 h 64"/>
                <a:gd name="T2" fmla="*/ 6 w 70"/>
                <a:gd name="T3" fmla="*/ 22 h 64"/>
                <a:gd name="T4" fmla="*/ 3 w 70"/>
                <a:gd name="T5" fmla="*/ 18 h 64"/>
                <a:gd name="T6" fmla="*/ 0 w 70"/>
                <a:gd name="T7" fmla="*/ 14 h 64"/>
                <a:gd name="T8" fmla="*/ 17 w 70"/>
                <a:gd name="T9" fmla="*/ 0 h 64"/>
                <a:gd name="T10" fmla="*/ 20 w 70"/>
                <a:gd name="T11" fmla="*/ 4 h 64"/>
                <a:gd name="T12" fmla="*/ 23 w 70"/>
                <a:gd name="T13" fmla="*/ 9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4">
                  <a:moveTo>
                    <a:pt x="70" y="25"/>
                  </a:moveTo>
                  <a:lnTo>
                    <a:pt x="17" y="64"/>
                  </a:lnTo>
                  <a:lnTo>
                    <a:pt x="9" y="52"/>
                  </a:lnTo>
                  <a:lnTo>
                    <a:pt x="0" y="40"/>
                  </a:lnTo>
                  <a:lnTo>
                    <a:pt x="53" y="0"/>
                  </a:lnTo>
                  <a:lnTo>
                    <a:pt x="62" y="13"/>
                  </a:lnTo>
                  <a:lnTo>
                    <a:pt x="7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0" name="Freeform 2169">
              <a:extLst>
                <a:ext uri="{FF2B5EF4-FFF2-40B4-BE49-F238E27FC236}">
                  <a16:creationId xmlns:a16="http://schemas.microsoft.com/office/drawing/2014/main" id="{ECE5C0A4-7529-FA4F-B12B-C1627E8C925B}"/>
                </a:ext>
              </a:extLst>
            </p:cNvPr>
            <p:cNvSpPr>
              <a:spLocks/>
            </p:cNvSpPr>
            <p:nvPr/>
          </p:nvSpPr>
          <p:spPr bwMode="auto">
            <a:xfrm>
              <a:off x="1991" y="3666"/>
              <a:ext cx="3" cy="4"/>
            </a:xfrm>
            <a:custGeom>
              <a:avLst/>
              <a:gdLst>
                <a:gd name="T0" fmla="*/ 0 w 8"/>
                <a:gd name="T1" fmla="*/ 0 h 12"/>
                <a:gd name="T2" fmla="*/ 3 w 8"/>
                <a:gd name="T3" fmla="*/ 4 h 12"/>
                <a:gd name="T4" fmla="*/ 3 w 8"/>
                <a:gd name="T5" fmla="*/ 4 h 12"/>
                <a:gd name="T6" fmla="*/ 0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lnTo>
                    <a:pt x="8" y="12"/>
                  </a:lnTo>
                  <a:lnTo>
                    <a:pt x="7"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1" name="Freeform 2170">
              <a:extLst>
                <a:ext uri="{FF2B5EF4-FFF2-40B4-BE49-F238E27FC236}">
                  <a16:creationId xmlns:a16="http://schemas.microsoft.com/office/drawing/2014/main" id="{6CFF60D8-724F-BD4C-891E-F0CB23AC3B38}"/>
                </a:ext>
              </a:extLst>
            </p:cNvPr>
            <p:cNvSpPr>
              <a:spLocks/>
            </p:cNvSpPr>
            <p:nvPr/>
          </p:nvSpPr>
          <p:spPr bwMode="auto">
            <a:xfrm>
              <a:off x="1968" y="3661"/>
              <a:ext cx="25" cy="21"/>
            </a:xfrm>
            <a:custGeom>
              <a:avLst/>
              <a:gdLst>
                <a:gd name="T0" fmla="*/ 25 w 75"/>
                <a:gd name="T1" fmla="*/ 9 h 61"/>
                <a:gd name="T2" fmla="*/ 5 w 75"/>
                <a:gd name="T3" fmla="*/ 21 h 61"/>
                <a:gd name="T4" fmla="*/ 2 w 75"/>
                <a:gd name="T5" fmla="*/ 17 h 61"/>
                <a:gd name="T6" fmla="*/ 0 w 75"/>
                <a:gd name="T7" fmla="*/ 12 h 61"/>
                <a:gd name="T8" fmla="*/ 20 w 75"/>
                <a:gd name="T9" fmla="*/ 0 h 61"/>
                <a:gd name="T10" fmla="*/ 23 w 75"/>
                <a:gd name="T11" fmla="*/ 4 h 61"/>
                <a:gd name="T12" fmla="*/ 25 w 75"/>
                <a:gd name="T13" fmla="*/ 9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61">
                  <a:moveTo>
                    <a:pt x="75" y="25"/>
                  </a:moveTo>
                  <a:lnTo>
                    <a:pt x="15" y="61"/>
                  </a:lnTo>
                  <a:lnTo>
                    <a:pt x="7" y="48"/>
                  </a:lnTo>
                  <a:lnTo>
                    <a:pt x="0" y="35"/>
                  </a:lnTo>
                  <a:lnTo>
                    <a:pt x="60" y="0"/>
                  </a:lnTo>
                  <a:lnTo>
                    <a:pt x="68" y="13"/>
                  </a:lnTo>
                  <a:lnTo>
                    <a:pt x="7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2" name="Freeform 2171">
              <a:extLst>
                <a:ext uri="{FF2B5EF4-FFF2-40B4-BE49-F238E27FC236}">
                  <a16:creationId xmlns:a16="http://schemas.microsoft.com/office/drawing/2014/main" id="{91A879F8-757F-4F46-80E1-1998FA783467}"/>
                </a:ext>
              </a:extLst>
            </p:cNvPr>
            <p:cNvSpPr>
              <a:spLocks/>
            </p:cNvSpPr>
            <p:nvPr/>
          </p:nvSpPr>
          <p:spPr bwMode="auto">
            <a:xfrm>
              <a:off x="1971" y="3677"/>
              <a:ext cx="2" cy="5"/>
            </a:xfrm>
            <a:custGeom>
              <a:avLst/>
              <a:gdLst>
                <a:gd name="T0" fmla="*/ 0 w 8"/>
                <a:gd name="T1" fmla="*/ 0 h 13"/>
                <a:gd name="T2" fmla="*/ 2 w 8"/>
                <a:gd name="T3" fmla="*/ 5 h 13"/>
                <a:gd name="T4" fmla="*/ 2 w 8"/>
                <a:gd name="T5" fmla="*/ 5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3"/>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3" name="Freeform 2172">
              <a:extLst>
                <a:ext uri="{FF2B5EF4-FFF2-40B4-BE49-F238E27FC236}">
                  <a16:creationId xmlns:a16="http://schemas.microsoft.com/office/drawing/2014/main" id="{0B414327-A84F-3E4C-8CB3-8A7E7BA94B35}"/>
                </a:ext>
              </a:extLst>
            </p:cNvPr>
            <p:cNvSpPr>
              <a:spLocks/>
            </p:cNvSpPr>
            <p:nvPr/>
          </p:nvSpPr>
          <p:spPr bwMode="auto">
            <a:xfrm>
              <a:off x="1946" y="3673"/>
              <a:ext cx="27" cy="20"/>
            </a:xfrm>
            <a:custGeom>
              <a:avLst/>
              <a:gdLst>
                <a:gd name="T0" fmla="*/ 27 w 81"/>
                <a:gd name="T1" fmla="*/ 9 h 59"/>
                <a:gd name="T2" fmla="*/ 4 w 81"/>
                <a:gd name="T3" fmla="*/ 20 h 59"/>
                <a:gd name="T4" fmla="*/ 2 w 81"/>
                <a:gd name="T5" fmla="*/ 15 h 59"/>
                <a:gd name="T6" fmla="*/ 0 w 81"/>
                <a:gd name="T7" fmla="*/ 11 h 59"/>
                <a:gd name="T8" fmla="*/ 23 w 81"/>
                <a:gd name="T9" fmla="*/ 0 h 59"/>
                <a:gd name="T10" fmla="*/ 25 w 81"/>
                <a:gd name="T11" fmla="*/ 4 h 59"/>
                <a:gd name="T12" fmla="*/ 27 w 81"/>
                <a:gd name="T13" fmla="*/ 9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59">
                  <a:moveTo>
                    <a:pt x="81" y="26"/>
                  </a:moveTo>
                  <a:lnTo>
                    <a:pt x="12" y="59"/>
                  </a:lnTo>
                  <a:lnTo>
                    <a:pt x="5" y="45"/>
                  </a:lnTo>
                  <a:lnTo>
                    <a:pt x="0" y="32"/>
                  </a:lnTo>
                  <a:lnTo>
                    <a:pt x="68" y="0"/>
                  </a:lnTo>
                  <a:lnTo>
                    <a:pt x="74" y="13"/>
                  </a:lnTo>
                  <a:lnTo>
                    <a:pt x="8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4" name="Freeform 2173">
              <a:extLst>
                <a:ext uri="{FF2B5EF4-FFF2-40B4-BE49-F238E27FC236}">
                  <a16:creationId xmlns:a16="http://schemas.microsoft.com/office/drawing/2014/main" id="{DC2F792B-057A-694A-94C7-4A619F31C381}"/>
                </a:ext>
              </a:extLst>
            </p:cNvPr>
            <p:cNvSpPr>
              <a:spLocks/>
            </p:cNvSpPr>
            <p:nvPr/>
          </p:nvSpPr>
          <p:spPr bwMode="auto">
            <a:xfrm>
              <a:off x="1948" y="3688"/>
              <a:ext cx="2" cy="5"/>
            </a:xfrm>
            <a:custGeom>
              <a:avLst/>
              <a:gdLst>
                <a:gd name="T0" fmla="*/ 0 w 7"/>
                <a:gd name="T1" fmla="*/ 0 h 14"/>
                <a:gd name="T2" fmla="*/ 2 w 7"/>
                <a:gd name="T3" fmla="*/ 5 h 14"/>
                <a:gd name="T4" fmla="*/ 1 w 7"/>
                <a:gd name="T5" fmla="*/ 5 h 14"/>
                <a:gd name="T6" fmla="*/ 0 w 7"/>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0" y="0"/>
                  </a:moveTo>
                  <a:lnTo>
                    <a:pt x="7" y="14"/>
                  </a:lnTo>
                  <a:lnTo>
                    <a:pt x="5"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5" name="Freeform 2174">
              <a:extLst>
                <a:ext uri="{FF2B5EF4-FFF2-40B4-BE49-F238E27FC236}">
                  <a16:creationId xmlns:a16="http://schemas.microsoft.com/office/drawing/2014/main" id="{B16C17E8-75F7-D843-A3F0-4DE57A156C26}"/>
                </a:ext>
              </a:extLst>
            </p:cNvPr>
            <p:cNvSpPr>
              <a:spLocks/>
            </p:cNvSpPr>
            <p:nvPr/>
          </p:nvSpPr>
          <p:spPr bwMode="auto">
            <a:xfrm>
              <a:off x="1893" y="3684"/>
              <a:ext cx="56" cy="26"/>
            </a:xfrm>
            <a:custGeom>
              <a:avLst/>
              <a:gdLst>
                <a:gd name="T0" fmla="*/ 56 w 170"/>
                <a:gd name="T1" fmla="*/ 9 h 80"/>
                <a:gd name="T2" fmla="*/ 3 w 170"/>
                <a:gd name="T3" fmla="*/ 26 h 80"/>
                <a:gd name="T4" fmla="*/ 2 w 170"/>
                <a:gd name="T5" fmla="*/ 21 h 80"/>
                <a:gd name="T6" fmla="*/ 0 w 170"/>
                <a:gd name="T7" fmla="*/ 17 h 80"/>
                <a:gd name="T8" fmla="*/ 53 w 170"/>
                <a:gd name="T9" fmla="*/ 0 h 80"/>
                <a:gd name="T10" fmla="*/ 54 w 170"/>
                <a:gd name="T11" fmla="*/ 4 h 80"/>
                <a:gd name="T12" fmla="*/ 56 w 170"/>
                <a:gd name="T13" fmla="*/ 9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80">
                  <a:moveTo>
                    <a:pt x="170" y="27"/>
                  </a:moveTo>
                  <a:lnTo>
                    <a:pt x="10" y="80"/>
                  </a:lnTo>
                  <a:lnTo>
                    <a:pt x="5" y="66"/>
                  </a:lnTo>
                  <a:lnTo>
                    <a:pt x="0" y="52"/>
                  </a:lnTo>
                  <a:lnTo>
                    <a:pt x="161" y="0"/>
                  </a:lnTo>
                  <a:lnTo>
                    <a:pt x="165" y="13"/>
                  </a:lnTo>
                  <a:lnTo>
                    <a:pt x="17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6" name="Freeform 2175">
              <a:extLst>
                <a:ext uri="{FF2B5EF4-FFF2-40B4-BE49-F238E27FC236}">
                  <a16:creationId xmlns:a16="http://schemas.microsoft.com/office/drawing/2014/main" id="{CFAF6D22-9D82-0F4C-B36A-1A9F2DA593E0}"/>
                </a:ext>
              </a:extLst>
            </p:cNvPr>
            <p:cNvSpPr>
              <a:spLocks/>
            </p:cNvSpPr>
            <p:nvPr/>
          </p:nvSpPr>
          <p:spPr bwMode="auto">
            <a:xfrm>
              <a:off x="1894" y="3706"/>
              <a:ext cx="2" cy="4"/>
            </a:xfrm>
            <a:custGeom>
              <a:avLst/>
              <a:gdLst>
                <a:gd name="T0" fmla="*/ 0 w 5"/>
                <a:gd name="T1" fmla="*/ 0 h 14"/>
                <a:gd name="T2" fmla="*/ 2 w 5"/>
                <a:gd name="T3" fmla="*/ 4 h 14"/>
                <a:gd name="T4" fmla="*/ 1 w 5"/>
                <a:gd name="T5" fmla="*/ 4 h 14"/>
                <a:gd name="T6" fmla="*/ 0 w 5"/>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0"/>
                  </a:moveTo>
                  <a:lnTo>
                    <a:pt x="5" y="14"/>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7" name="Freeform 2176">
              <a:extLst>
                <a:ext uri="{FF2B5EF4-FFF2-40B4-BE49-F238E27FC236}">
                  <a16:creationId xmlns:a16="http://schemas.microsoft.com/office/drawing/2014/main" id="{816E27EF-BA84-B14C-87EC-3E683706D368}"/>
                </a:ext>
              </a:extLst>
            </p:cNvPr>
            <p:cNvSpPr>
              <a:spLocks/>
            </p:cNvSpPr>
            <p:nvPr/>
          </p:nvSpPr>
          <p:spPr bwMode="auto">
            <a:xfrm>
              <a:off x="1828" y="3701"/>
              <a:ext cx="67" cy="21"/>
            </a:xfrm>
            <a:custGeom>
              <a:avLst/>
              <a:gdLst>
                <a:gd name="T0" fmla="*/ 67 w 201"/>
                <a:gd name="T1" fmla="*/ 9 h 62"/>
                <a:gd name="T2" fmla="*/ 2 w 201"/>
                <a:gd name="T3" fmla="*/ 21 h 62"/>
                <a:gd name="T4" fmla="*/ 1 w 201"/>
                <a:gd name="T5" fmla="*/ 16 h 62"/>
                <a:gd name="T6" fmla="*/ 0 w 201"/>
                <a:gd name="T7" fmla="*/ 11 h 62"/>
                <a:gd name="T8" fmla="*/ 66 w 201"/>
                <a:gd name="T9" fmla="*/ 0 h 62"/>
                <a:gd name="T10" fmla="*/ 66 w 201"/>
                <a:gd name="T11" fmla="*/ 5 h 62"/>
                <a:gd name="T12" fmla="*/ 67 w 201"/>
                <a:gd name="T13" fmla="*/ 9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 h="62">
                  <a:moveTo>
                    <a:pt x="201" y="28"/>
                  </a:moveTo>
                  <a:lnTo>
                    <a:pt x="6" y="62"/>
                  </a:lnTo>
                  <a:lnTo>
                    <a:pt x="4" y="48"/>
                  </a:lnTo>
                  <a:lnTo>
                    <a:pt x="0" y="33"/>
                  </a:lnTo>
                  <a:lnTo>
                    <a:pt x="197" y="0"/>
                  </a:lnTo>
                  <a:lnTo>
                    <a:pt x="199" y="14"/>
                  </a:lnTo>
                  <a:lnTo>
                    <a:pt x="20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8" name="Freeform 2177">
              <a:extLst>
                <a:ext uri="{FF2B5EF4-FFF2-40B4-BE49-F238E27FC236}">
                  <a16:creationId xmlns:a16="http://schemas.microsoft.com/office/drawing/2014/main" id="{713E3DEE-55C5-604C-8750-076F60B60574}"/>
                </a:ext>
              </a:extLst>
            </p:cNvPr>
            <p:cNvSpPr>
              <a:spLocks/>
            </p:cNvSpPr>
            <p:nvPr/>
          </p:nvSpPr>
          <p:spPr bwMode="auto">
            <a:xfrm>
              <a:off x="1829" y="3717"/>
              <a:ext cx="1" cy="5"/>
            </a:xfrm>
            <a:custGeom>
              <a:avLst/>
              <a:gdLst>
                <a:gd name="T0" fmla="*/ 0 w 2"/>
                <a:gd name="T1" fmla="*/ 0 h 14"/>
                <a:gd name="T2" fmla="*/ 1 w 2"/>
                <a:gd name="T3" fmla="*/ 5 h 14"/>
                <a:gd name="T4" fmla="*/ 0 w 2"/>
                <a:gd name="T5" fmla="*/ 5 h 14"/>
                <a:gd name="T6" fmla="*/ 0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0"/>
                  </a:moveTo>
                  <a:lnTo>
                    <a:pt x="2"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19" name="Freeform 2178">
              <a:extLst>
                <a:ext uri="{FF2B5EF4-FFF2-40B4-BE49-F238E27FC236}">
                  <a16:creationId xmlns:a16="http://schemas.microsoft.com/office/drawing/2014/main" id="{E3E6084E-A3EB-BB46-8375-DD0975AB1856}"/>
                </a:ext>
              </a:extLst>
            </p:cNvPr>
            <p:cNvSpPr>
              <a:spLocks/>
            </p:cNvSpPr>
            <p:nvPr/>
          </p:nvSpPr>
          <p:spPr bwMode="auto">
            <a:xfrm>
              <a:off x="1804" y="3712"/>
              <a:ext cx="25" cy="11"/>
            </a:xfrm>
            <a:custGeom>
              <a:avLst/>
              <a:gdLst>
                <a:gd name="T0" fmla="*/ 25 w 76"/>
                <a:gd name="T1" fmla="*/ 10 h 33"/>
                <a:gd name="T2" fmla="*/ 0 w 76"/>
                <a:gd name="T3" fmla="*/ 11 h 33"/>
                <a:gd name="T4" fmla="*/ 0 w 76"/>
                <a:gd name="T5" fmla="*/ 6 h 33"/>
                <a:gd name="T6" fmla="*/ 0 w 76"/>
                <a:gd name="T7" fmla="*/ 1 h 33"/>
                <a:gd name="T8" fmla="*/ 24 w 76"/>
                <a:gd name="T9" fmla="*/ 0 h 33"/>
                <a:gd name="T10" fmla="*/ 25 w 76"/>
                <a:gd name="T11" fmla="*/ 5 h 33"/>
                <a:gd name="T12" fmla="*/ 25 w 76"/>
                <a:gd name="T13" fmla="*/ 1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33">
                  <a:moveTo>
                    <a:pt x="76" y="29"/>
                  </a:moveTo>
                  <a:lnTo>
                    <a:pt x="1" y="33"/>
                  </a:lnTo>
                  <a:lnTo>
                    <a:pt x="0" y="19"/>
                  </a:lnTo>
                  <a:lnTo>
                    <a:pt x="0" y="3"/>
                  </a:lnTo>
                  <a:lnTo>
                    <a:pt x="74" y="0"/>
                  </a:lnTo>
                  <a:lnTo>
                    <a:pt x="76" y="15"/>
                  </a:lnTo>
                  <a:lnTo>
                    <a:pt x="7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0" name="Freeform 2179">
              <a:extLst>
                <a:ext uri="{FF2B5EF4-FFF2-40B4-BE49-F238E27FC236}">
                  <a16:creationId xmlns:a16="http://schemas.microsoft.com/office/drawing/2014/main" id="{411DFCAC-9659-7240-A21A-628070ADA748}"/>
                </a:ext>
              </a:extLst>
            </p:cNvPr>
            <p:cNvSpPr>
              <a:spLocks/>
            </p:cNvSpPr>
            <p:nvPr/>
          </p:nvSpPr>
          <p:spPr bwMode="auto">
            <a:xfrm>
              <a:off x="1547" y="3210"/>
              <a:ext cx="68" cy="44"/>
            </a:xfrm>
            <a:custGeom>
              <a:avLst/>
              <a:gdLst>
                <a:gd name="T0" fmla="*/ 68 w 203"/>
                <a:gd name="T1" fmla="*/ 18 h 132"/>
                <a:gd name="T2" fmla="*/ 3 w 203"/>
                <a:gd name="T3" fmla="*/ 44 h 132"/>
                <a:gd name="T4" fmla="*/ 0 w 203"/>
                <a:gd name="T5" fmla="*/ 0 h 132"/>
                <a:gd name="T6" fmla="*/ 68 w 203"/>
                <a:gd name="T7" fmla="*/ 18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 h="132">
                  <a:moveTo>
                    <a:pt x="203" y="54"/>
                  </a:moveTo>
                  <a:lnTo>
                    <a:pt x="9" y="132"/>
                  </a:lnTo>
                  <a:lnTo>
                    <a:pt x="0" y="0"/>
                  </a:lnTo>
                  <a:lnTo>
                    <a:pt x="203"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1" name="Freeform 2180">
              <a:extLst>
                <a:ext uri="{FF2B5EF4-FFF2-40B4-BE49-F238E27FC236}">
                  <a16:creationId xmlns:a16="http://schemas.microsoft.com/office/drawing/2014/main" id="{51C2B031-7BBA-474B-8786-3CD8AFEA7636}"/>
                </a:ext>
              </a:extLst>
            </p:cNvPr>
            <p:cNvSpPr>
              <a:spLocks/>
            </p:cNvSpPr>
            <p:nvPr/>
          </p:nvSpPr>
          <p:spPr bwMode="auto">
            <a:xfrm>
              <a:off x="1449" y="3292"/>
              <a:ext cx="11" cy="9"/>
            </a:xfrm>
            <a:custGeom>
              <a:avLst/>
              <a:gdLst>
                <a:gd name="T0" fmla="*/ 0 w 32"/>
                <a:gd name="T1" fmla="*/ 8 h 28"/>
                <a:gd name="T2" fmla="*/ 1 w 32"/>
                <a:gd name="T3" fmla="*/ 0 h 28"/>
                <a:gd name="T4" fmla="*/ 6 w 32"/>
                <a:gd name="T5" fmla="*/ 0 h 28"/>
                <a:gd name="T6" fmla="*/ 11 w 32"/>
                <a:gd name="T7" fmla="*/ 1 h 28"/>
                <a:gd name="T8" fmla="*/ 10 w 32"/>
                <a:gd name="T9" fmla="*/ 9 h 28"/>
                <a:gd name="T10" fmla="*/ 5 w 32"/>
                <a:gd name="T11" fmla="*/ 9 h 28"/>
                <a:gd name="T12" fmla="*/ 0 w 32"/>
                <a:gd name="T13" fmla="*/ 8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8">
                  <a:moveTo>
                    <a:pt x="0" y="26"/>
                  </a:moveTo>
                  <a:lnTo>
                    <a:pt x="2" y="0"/>
                  </a:lnTo>
                  <a:lnTo>
                    <a:pt x="16" y="1"/>
                  </a:lnTo>
                  <a:lnTo>
                    <a:pt x="32" y="3"/>
                  </a:lnTo>
                  <a:lnTo>
                    <a:pt x="29" y="28"/>
                  </a:lnTo>
                  <a:lnTo>
                    <a:pt x="15" y="27"/>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2" name="Freeform 2181">
              <a:extLst>
                <a:ext uri="{FF2B5EF4-FFF2-40B4-BE49-F238E27FC236}">
                  <a16:creationId xmlns:a16="http://schemas.microsoft.com/office/drawing/2014/main" id="{BF6405ED-2F47-B144-BD5A-608D6A354714}"/>
                </a:ext>
              </a:extLst>
            </p:cNvPr>
            <p:cNvSpPr>
              <a:spLocks/>
            </p:cNvSpPr>
            <p:nvPr/>
          </p:nvSpPr>
          <p:spPr bwMode="auto">
            <a:xfrm>
              <a:off x="1450" y="3291"/>
              <a:ext cx="4" cy="1"/>
            </a:xfrm>
            <a:custGeom>
              <a:avLst/>
              <a:gdLst>
                <a:gd name="T0" fmla="*/ 4 w 14"/>
                <a:gd name="T1" fmla="*/ 1 h 3"/>
                <a:gd name="T2" fmla="*/ 0 w 14"/>
                <a:gd name="T3" fmla="*/ 1 h 3"/>
                <a:gd name="T4" fmla="*/ 0 w 14"/>
                <a:gd name="T5" fmla="*/ 0 h 3"/>
                <a:gd name="T6" fmla="*/ 4 w 14"/>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3"/>
                  </a:moveTo>
                  <a:lnTo>
                    <a:pt x="0" y="2"/>
                  </a:lnTo>
                  <a:lnTo>
                    <a:pt x="0" y="0"/>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3" name="Freeform 2182">
              <a:extLst>
                <a:ext uri="{FF2B5EF4-FFF2-40B4-BE49-F238E27FC236}">
                  <a16:creationId xmlns:a16="http://schemas.microsoft.com/office/drawing/2014/main" id="{BFD19BE9-9D3A-C24E-9670-9C7B68DA2EA1}"/>
                </a:ext>
              </a:extLst>
            </p:cNvPr>
            <p:cNvSpPr>
              <a:spLocks/>
            </p:cNvSpPr>
            <p:nvPr/>
          </p:nvSpPr>
          <p:spPr bwMode="auto">
            <a:xfrm>
              <a:off x="1450" y="3283"/>
              <a:ext cx="11" cy="10"/>
            </a:xfrm>
            <a:custGeom>
              <a:avLst/>
              <a:gdLst>
                <a:gd name="T0" fmla="*/ 0 w 34"/>
                <a:gd name="T1" fmla="*/ 8 h 31"/>
                <a:gd name="T2" fmla="*/ 2 w 34"/>
                <a:gd name="T3" fmla="*/ 0 h 31"/>
                <a:gd name="T4" fmla="*/ 6 w 34"/>
                <a:gd name="T5" fmla="*/ 1 h 31"/>
                <a:gd name="T6" fmla="*/ 11 w 34"/>
                <a:gd name="T7" fmla="*/ 2 h 31"/>
                <a:gd name="T8" fmla="*/ 9 w 34"/>
                <a:gd name="T9" fmla="*/ 10 h 31"/>
                <a:gd name="T10" fmla="*/ 5 w 34"/>
                <a:gd name="T11" fmla="*/ 9 h 31"/>
                <a:gd name="T12" fmla="*/ 0 w 34"/>
                <a:gd name="T13" fmla="*/ 8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31">
                  <a:moveTo>
                    <a:pt x="0" y="25"/>
                  </a:moveTo>
                  <a:lnTo>
                    <a:pt x="6" y="0"/>
                  </a:lnTo>
                  <a:lnTo>
                    <a:pt x="20" y="4"/>
                  </a:lnTo>
                  <a:lnTo>
                    <a:pt x="34" y="6"/>
                  </a:lnTo>
                  <a:lnTo>
                    <a:pt x="28" y="31"/>
                  </a:lnTo>
                  <a:lnTo>
                    <a:pt x="14" y="28"/>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4" name="Freeform 2183">
              <a:extLst>
                <a:ext uri="{FF2B5EF4-FFF2-40B4-BE49-F238E27FC236}">
                  <a16:creationId xmlns:a16="http://schemas.microsoft.com/office/drawing/2014/main" id="{675D07B9-6AD8-5447-9421-CD28FCEC25DF}"/>
                </a:ext>
              </a:extLst>
            </p:cNvPr>
            <p:cNvSpPr>
              <a:spLocks/>
            </p:cNvSpPr>
            <p:nvPr/>
          </p:nvSpPr>
          <p:spPr bwMode="auto">
            <a:xfrm>
              <a:off x="1452" y="3282"/>
              <a:ext cx="4" cy="2"/>
            </a:xfrm>
            <a:custGeom>
              <a:avLst/>
              <a:gdLst>
                <a:gd name="T0" fmla="*/ 4 w 14"/>
                <a:gd name="T1" fmla="*/ 2 h 6"/>
                <a:gd name="T2" fmla="*/ 0 w 14"/>
                <a:gd name="T3" fmla="*/ 1 h 6"/>
                <a:gd name="T4" fmla="*/ 0 w 14"/>
                <a:gd name="T5" fmla="*/ 0 h 6"/>
                <a:gd name="T6" fmla="*/ 4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0"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5" name="Freeform 2184">
              <a:extLst>
                <a:ext uri="{FF2B5EF4-FFF2-40B4-BE49-F238E27FC236}">
                  <a16:creationId xmlns:a16="http://schemas.microsoft.com/office/drawing/2014/main" id="{67D126A9-9E53-A847-81BF-512299031A0C}"/>
                </a:ext>
              </a:extLst>
            </p:cNvPr>
            <p:cNvSpPr>
              <a:spLocks/>
            </p:cNvSpPr>
            <p:nvPr/>
          </p:nvSpPr>
          <p:spPr bwMode="auto">
            <a:xfrm>
              <a:off x="1452" y="3278"/>
              <a:ext cx="10" cy="8"/>
            </a:xfrm>
            <a:custGeom>
              <a:avLst/>
              <a:gdLst>
                <a:gd name="T0" fmla="*/ 0 w 32"/>
                <a:gd name="T1" fmla="*/ 4 h 22"/>
                <a:gd name="T2" fmla="*/ 2 w 32"/>
                <a:gd name="T3" fmla="*/ 0 h 22"/>
                <a:gd name="T4" fmla="*/ 6 w 32"/>
                <a:gd name="T5" fmla="*/ 2 h 22"/>
                <a:gd name="T6" fmla="*/ 10 w 32"/>
                <a:gd name="T7" fmla="*/ 4 h 22"/>
                <a:gd name="T8" fmla="*/ 9 w 32"/>
                <a:gd name="T9" fmla="*/ 8 h 22"/>
                <a:gd name="T10" fmla="*/ 4 w 32"/>
                <a:gd name="T11" fmla="*/ 7 h 22"/>
                <a:gd name="T12" fmla="*/ 0 w 32"/>
                <a:gd name="T13" fmla="*/ 4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2">
                  <a:moveTo>
                    <a:pt x="0" y="12"/>
                  </a:moveTo>
                  <a:lnTo>
                    <a:pt x="5" y="0"/>
                  </a:lnTo>
                  <a:lnTo>
                    <a:pt x="19" y="6"/>
                  </a:lnTo>
                  <a:lnTo>
                    <a:pt x="32" y="11"/>
                  </a:lnTo>
                  <a:lnTo>
                    <a:pt x="28" y="22"/>
                  </a:lnTo>
                  <a:lnTo>
                    <a:pt x="14" y="18"/>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6" name="Freeform 2185">
              <a:extLst>
                <a:ext uri="{FF2B5EF4-FFF2-40B4-BE49-F238E27FC236}">
                  <a16:creationId xmlns:a16="http://schemas.microsoft.com/office/drawing/2014/main" id="{840C7D3D-9EA2-9049-AA20-82E4900B0709}"/>
                </a:ext>
              </a:extLst>
            </p:cNvPr>
            <p:cNvSpPr>
              <a:spLocks/>
            </p:cNvSpPr>
            <p:nvPr/>
          </p:nvSpPr>
          <p:spPr bwMode="auto">
            <a:xfrm>
              <a:off x="1453" y="3278"/>
              <a:ext cx="5" cy="2"/>
            </a:xfrm>
            <a:custGeom>
              <a:avLst/>
              <a:gdLst>
                <a:gd name="T0" fmla="*/ 5 w 14"/>
                <a:gd name="T1" fmla="*/ 2 h 7"/>
                <a:gd name="T2" fmla="*/ 0 w 14"/>
                <a:gd name="T3" fmla="*/ 0 h 7"/>
                <a:gd name="T4" fmla="*/ 0 w 14"/>
                <a:gd name="T5" fmla="*/ 0 h 7"/>
                <a:gd name="T6" fmla="*/ 5 w 14"/>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7"/>
                  </a:moveTo>
                  <a:lnTo>
                    <a:pt x="0" y="1"/>
                  </a:lnTo>
                  <a:lnTo>
                    <a:pt x="0" y="0"/>
                  </a:ln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7" name="Freeform 2186">
              <a:extLst>
                <a:ext uri="{FF2B5EF4-FFF2-40B4-BE49-F238E27FC236}">
                  <a16:creationId xmlns:a16="http://schemas.microsoft.com/office/drawing/2014/main" id="{93743A57-BC7E-6F47-A57B-E05EE9322358}"/>
                </a:ext>
              </a:extLst>
            </p:cNvPr>
            <p:cNvSpPr>
              <a:spLocks/>
            </p:cNvSpPr>
            <p:nvPr/>
          </p:nvSpPr>
          <p:spPr bwMode="auto">
            <a:xfrm>
              <a:off x="1453" y="3274"/>
              <a:ext cx="11" cy="8"/>
            </a:xfrm>
            <a:custGeom>
              <a:avLst/>
              <a:gdLst>
                <a:gd name="T0" fmla="*/ 0 w 32"/>
                <a:gd name="T1" fmla="*/ 4 h 24"/>
                <a:gd name="T2" fmla="*/ 2 w 32"/>
                <a:gd name="T3" fmla="*/ 0 h 24"/>
                <a:gd name="T4" fmla="*/ 7 w 32"/>
                <a:gd name="T5" fmla="*/ 2 h 24"/>
                <a:gd name="T6" fmla="*/ 11 w 32"/>
                <a:gd name="T7" fmla="*/ 4 h 24"/>
                <a:gd name="T8" fmla="*/ 9 w 32"/>
                <a:gd name="T9" fmla="*/ 8 h 24"/>
                <a:gd name="T10" fmla="*/ 5 w 32"/>
                <a:gd name="T11" fmla="*/ 6 h 24"/>
                <a:gd name="T12" fmla="*/ 0 w 32"/>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4">
                  <a:moveTo>
                    <a:pt x="0" y="11"/>
                  </a:moveTo>
                  <a:lnTo>
                    <a:pt x="6" y="0"/>
                  </a:lnTo>
                  <a:lnTo>
                    <a:pt x="19" y="6"/>
                  </a:lnTo>
                  <a:lnTo>
                    <a:pt x="32" y="12"/>
                  </a:lnTo>
                  <a:lnTo>
                    <a:pt x="27" y="24"/>
                  </a:lnTo>
                  <a:lnTo>
                    <a:pt x="14" y="18"/>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8" name="Freeform 2187">
              <a:extLst>
                <a:ext uri="{FF2B5EF4-FFF2-40B4-BE49-F238E27FC236}">
                  <a16:creationId xmlns:a16="http://schemas.microsoft.com/office/drawing/2014/main" id="{4586433D-628C-084E-9123-A4913B779E2D}"/>
                </a:ext>
              </a:extLst>
            </p:cNvPr>
            <p:cNvSpPr>
              <a:spLocks/>
            </p:cNvSpPr>
            <p:nvPr/>
          </p:nvSpPr>
          <p:spPr bwMode="auto">
            <a:xfrm>
              <a:off x="1455" y="3274"/>
              <a:ext cx="5" cy="2"/>
            </a:xfrm>
            <a:custGeom>
              <a:avLst/>
              <a:gdLst>
                <a:gd name="T0" fmla="*/ 5 w 13"/>
                <a:gd name="T1" fmla="*/ 2 h 7"/>
                <a:gd name="T2" fmla="*/ 0 w 13"/>
                <a:gd name="T3" fmla="*/ 0 h 7"/>
                <a:gd name="T4" fmla="*/ 0 w 13"/>
                <a:gd name="T5" fmla="*/ 0 h 7"/>
                <a:gd name="T6" fmla="*/ 5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29" name="Freeform 2188">
              <a:extLst>
                <a:ext uri="{FF2B5EF4-FFF2-40B4-BE49-F238E27FC236}">
                  <a16:creationId xmlns:a16="http://schemas.microsoft.com/office/drawing/2014/main" id="{5C28100D-45DE-1243-BFF4-56D7D6EF17A8}"/>
                </a:ext>
              </a:extLst>
            </p:cNvPr>
            <p:cNvSpPr>
              <a:spLocks/>
            </p:cNvSpPr>
            <p:nvPr/>
          </p:nvSpPr>
          <p:spPr bwMode="auto">
            <a:xfrm>
              <a:off x="1455" y="3270"/>
              <a:ext cx="11" cy="9"/>
            </a:xfrm>
            <a:custGeom>
              <a:avLst/>
              <a:gdLst>
                <a:gd name="T0" fmla="*/ 0 w 31"/>
                <a:gd name="T1" fmla="*/ 4 h 25"/>
                <a:gd name="T2" fmla="*/ 2 w 31"/>
                <a:gd name="T3" fmla="*/ 0 h 25"/>
                <a:gd name="T4" fmla="*/ 6 w 31"/>
                <a:gd name="T5" fmla="*/ 3 h 25"/>
                <a:gd name="T6" fmla="*/ 11 w 31"/>
                <a:gd name="T7" fmla="*/ 5 h 25"/>
                <a:gd name="T8" fmla="*/ 9 w 31"/>
                <a:gd name="T9" fmla="*/ 9 h 25"/>
                <a:gd name="T10" fmla="*/ 5 w 31"/>
                <a:gd name="T11" fmla="*/ 6 h 25"/>
                <a:gd name="T12" fmla="*/ 0 w 31"/>
                <a:gd name="T13" fmla="*/ 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5">
                  <a:moveTo>
                    <a:pt x="0" y="11"/>
                  </a:moveTo>
                  <a:lnTo>
                    <a:pt x="6" y="0"/>
                  </a:lnTo>
                  <a:lnTo>
                    <a:pt x="18" y="7"/>
                  </a:lnTo>
                  <a:lnTo>
                    <a:pt x="31" y="14"/>
                  </a:lnTo>
                  <a:lnTo>
                    <a:pt x="26" y="25"/>
                  </a:lnTo>
                  <a:lnTo>
                    <a:pt x="13" y="18"/>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0" name="Freeform 2189">
              <a:extLst>
                <a:ext uri="{FF2B5EF4-FFF2-40B4-BE49-F238E27FC236}">
                  <a16:creationId xmlns:a16="http://schemas.microsoft.com/office/drawing/2014/main" id="{BD23EF46-BDDF-2244-92A0-82B962CD43C4}"/>
                </a:ext>
              </a:extLst>
            </p:cNvPr>
            <p:cNvSpPr>
              <a:spLocks/>
            </p:cNvSpPr>
            <p:nvPr/>
          </p:nvSpPr>
          <p:spPr bwMode="auto">
            <a:xfrm>
              <a:off x="1457" y="3270"/>
              <a:ext cx="4" cy="3"/>
            </a:xfrm>
            <a:custGeom>
              <a:avLst/>
              <a:gdLst>
                <a:gd name="T0" fmla="*/ 4 w 12"/>
                <a:gd name="T1" fmla="*/ 3 h 8"/>
                <a:gd name="T2" fmla="*/ 0 w 12"/>
                <a:gd name="T3" fmla="*/ 0 h 8"/>
                <a:gd name="T4" fmla="*/ 0 w 12"/>
                <a:gd name="T5" fmla="*/ 0 h 8"/>
                <a:gd name="T6" fmla="*/ 4 w 12"/>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12" y="8"/>
                  </a:moveTo>
                  <a:lnTo>
                    <a:pt x="0" y="1"/>
                  </a:lnTo>
                  <a:lnTo>
                    <a:pt x="1" y="0"/>
                  </a:lnTo>
                  <a:lnTo>
                    <a:pt x="1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1" name="Freeform 2190">
              <a:extLst>
                <a:ext uri="{FF2B5EF4-FFF2-40B4-BE49-F238E27FC236}">
                  <a16:creationId xmlns:a16="http://schemas.microsoft.com/office/drawing/2014/main" id="{6BD78656-3BCA-A842-BB0C-F737C33D5246}"/>
                </a:ext>
              </a:extLst>
            </p:cNvPr>
            <p:cNvSpPr>
              <a:spLocks/>
            </p:cNvSpPr>
            <p:nvPr/>
          </p:nvSpPr>
          <p:spPr bwMode="auto">
            <a:xfrm>
              <a:off x="1458" y="3267"/>
              <a:ext cx="10" cy="9"/>
            </a:xfrm>
            <a:custGeom>
              <a:avLst/>
              <a:gdLst>
                <a:gd name="T0" fmla="*/ 0 w 31"/>
                <a:gd name="T1" fmla="*/ 3 h 27"/>
                <a:gd name="T2" fmla="*/ 2 w 31"/>
                <a:gd name="T3" fmla="*/ 0 h 27"/>
                <a:gd name="T4" fmla="*/ 6 w 31"/>
                <a:gd name="T5" fmla="*/ 3 h 27"/>
                <a:gd name="T6" fmla="*/ 10 w 31"/>
                <a:gd name="T7" fmla="*/ 5 h 27"/>
                <a:gd name="T8" fmla="*/ 8 w 31"/>
                <a:gd name="T9" fmla="*/ 9 h 27"/>
                <a:gd name="T10" fmla="*/ 4 w 31"/>
                <a:gd name="T11" fmla="*/ 6 h 27"/>
                <a:gd name="T12" fmla="*/ 0 w 31"/>
                <a:gd name="T13" fmla="*/ 3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7">
                  <a:moveTo>
                    <a:pt x="0" y="10"/>
                  </a:moveTo>
                  <a:lnTo>
                    <a:pt x="7" y="0"/>
                  </a:lnTo>
                  <a:lnTo>
                    <a:pt x="19" y="8"/>
                  </a:lnTo>
                  <a:lnTo>
                    <a:pt x="31" y="16"/>
                  </a:lnTo>
                  <a:lnTo>
                    <a:pt x="24" y="27"/>
                  </a:lnTo>
                  <a:lnTo>
                    <a:pt x="11" y="1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2" name="Freeform 2191">
              <a:extLst>
                <a:ext uri="{FF2B5EF4-FFF2-40B4-BE49-F238E27FC236}">
                  <a16:creationId xmlns:a16="http://schemas.microsoft.com/office/drawing/2014/main" id="{AC3C33B4-DC26-C744-B184-42F829277F89}"/>
                </a:ext>
              </a:extLst>
            </p:cNvPr>
            <p:cNvSpPr>
              <a:spLocks/>
            </p:cNvSpPr>
            <p:nvPr/>
          </p:nvSpPr>
          <p:spPr bwMode="auto">
            <a:xfrm>
              <a:off x="1460" y="3266"/>
              <a:ext cx="4" cy="3"/>
            </a:xfrm>
            <a:custGeom>
              <a:avLst/>
              <a:gdLst>
                <a:gd name="T0" fmla="*/ 4 w 12"/>
                <a:gd name="T1" fmla="*/ 3 h 10"/>
                <a:gd name="T2" fmla="*/ 0 w 12"/>
                <a:gd name="T3" fmla="*/ 1 h 10"/>
                <a:gd name="T4" fmla="*/ 0 w 12"/>
                <a:gd name="T5" fmla="*/ 0 h 10"/>
                <a:gd name="T6" fmla="*/ 4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2"/>
                  </a:lnTo>
                  <a:lnTo>
                    <a:pt x="1"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3" name="Freeform 2192">
              <a:extLst>
                <a:ext uri="{FF2B5EF4-FFF2-40B4-BE49-F238E27FC236}">
                  <a16:creationId xmlns:a16="http://schemas.microsoft.com/office/drawing/2014/main" id="{9D5D9C63-3E7D-1146-9C1E-CCAAD7CEC327}"/>
                </a:ext>
              </a:extLst>
            </p:cNvPr>
            <p:cNvSpPr>
              <a:spLocks/>
            </p:cNvSpPr>
            <p:nvPr/>
          </p:nvSpPr>
          <p:spPr bwMode="auto">
            <a:xfrm>
              <a:off x="1460" y="3259"/>
              <a:ext cx="13" cy="13"/>
            </a:xfrm>
            <a:custGeom>
              <a:avLst/>
              <a:gdLst>
                <a:gd name="T0" fmla="*/ 0 w 39"/>
                <a:gd name="T1" fmla="*/ 7 h 39"/>
                <a:gd name="T2" fmla="*/ 5 w 39"/>
                <a:gd name="T3" fmla="*/ 0 h 39"/>
                <a:gd name="T4" fmla="*/ 9 w 39"/>
                <a:gd name="T5" fmla="*/ 3 h 39"/>
                <a:gd name="T6" fmla="*/ 13 w 39"/>
                <a:gd name="T7" fmla="*/ 6 h 39"/>
                <a:gd name="T8" fmla="*/ 7 w 39"/>
                <a:gd name="T9" fmla="*/ 13 h 39"/>
                <a:gd name="T10" fmla="*/ 4 w 39"/>
                <a:gd name="T11" fmla="*/ 10 h 39"/>
                <a:gd name="T12" fmla="*/ 0 w 39"/>
                <a:gd name="T13" fmla="*/ 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9">
                  <a:moveTo>
                    <a:pt x="0" y="20"/>
                  </a:moveTo>
                  <a:lnTo>
                    <a:pt x="16" y="0"/>
                  </a:lnTo>
                  <a:lnTo>
                    <a:pt x="28" y="10"/>
                  </a:lnTo>
                  <a:lnTo>
                    <a:pt x="39" y="19"/>
                  </a:lnTo>
                  <a:lnTo>
                    <a:pt x="22" y="39"/>
                  </a:lnTo>
                  <a:lnTo>
                    <a:pt x="11" y="3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4" name="Freeform 2193">
              <a:extLst>
                <a:ext uri="{FF2B5EF4-FFF2-40B4-BE49-F238E27FC236}">
                  <a16:creationId xmlns:a16="http://schemas.microsoft.com/office/drawing/2014/main" id="{92125023-5AD4-704E-A53E-BC69ECD3C9D3}"/>
                </a:ext>
              </a:extLst>
            </p:cNvPr>
            <p:cNvSpPr>
              <a:spLocks/>
            </p:cNvSpPr>
            <p:nvPr/>
          </p:nvSpPr>
          <p:spPr bwMode="auto">
            <a:xfrm>
              <a:off x="1466" y="3259"/>
              <a:ext cx="4" cy="4"/>
            </a:xfrm>
            <a:custGeom>
              <a:avLst/>
              <a:gdLst>
                <a:gd name="T0" fmla="*/ 4 w 12"/>
                <a:gd name="T1" fmla="*/ 4 h 11"/>
                <a:gd name="T2" fmla="*/ 0 w 12"/>
                <a:gd name="T3" fmla="*/ 0 h 11"/>
                <a:gd name="T4" fmla="*/ 1 w 12"/>
                <a:gd name="T5" fmla="*/ 0 h 11"/>
                <a:gd name="T6" fmla="*/ 4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11"/>
                  </a:moveTo>
                  <a:lnTo>
                    <a:pt x="0" y="1"/>
                  </a:lnTo>
                  <a:lnTo>
                    <a:pt x="2" y="0"/>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5" name="Freeform 2194">
              <a:extLst>
                <a:ext uri="{FF2B5EF4-FFF2-40B4-BE49-F238E27FC236}">
                  <a16:creationId xmlns:a16="http://schemas.microsoft.com/office/drawing/2014/main" id="{1BFD2D35-E8E5-9546-BBE8-2FFEE61102C1}"/>
                </a:ext>
              </a:extLst>
            </p:cNvPr>
            <p:cNvSpPr>
              <a:spLocks/>
            </p:cNvSpPr>
            <p:nvPr/>
          </p:nvSpPr>
          <p:spPr bwMode="auto">
            <a:xfrm>
              <a:off x="1466" y="3253"/>
              <a:ext cx="14" cy="14"/>
            </a:xfrm>
            <a:custGeom>
              <a:avLst/>
              <a:gdLst>
                <a:gd name="T0" fmla="*/ 0 w 40"/>
                <a:gd name="T1" fmla="*/ 6 h 41"/>
                <a:gd name="T2" fmla="*/ 7 w 40"/>
                <a:gd name="T3" fmla="*/ 0 h 41"/>
                <a:gd name="T4" fmla="*/ 11 w 40"/>
                <a:gd name="T5" fmla="*/ 4 h 41"/>
                <a:gd name="T6" fmla="*/ 14 w 40"/>
                <a:gd name="T7" fmla="*/ 8 h 41"/>
                <a:gd name="T8" fmla="*/ 7 w 40"/>
                <a:gd name="T9" fmla="*/ 14 h 41"/>
                <a:gd name="T10" fmla="*/ 4 w 40"/>
                <a:gd name="T11" fmla="*/ 10 h 41"/>
                <a:gd name="T12" fmla="*/ 0 w 40"/>
                <a:gd name="T13" fmla="*/ 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1">
                  <a:moveTo>
                    <a:pt x="0" y="18"/>
                  </a:moveTo>
                  <a:lnTo>
                    <a:pt x="21" y="0"/>
                  </a:lnTo>
                  <a:lnTo>
                    <a:pt x="30" y="11"/>
                  </a:lnTo>
                  <a:lnTo>
                    <a:pt x="40" y="23"/>
                  </a:lnTo>
                  <a:lnTo>
                    <a:pt x="20" y="41"/>
                  </a:lnTo>
                  <a:lnTo>
                    <a:pt x="10" y="29"/>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6" name="Freeform 2195">
              <a:extLst>
                <a:ext uri="{FF2B5EF4-FFF2-40B4-BE49-F238E27FC236}">
                  <a16:creationId xmlns:a16="http://schemas.microsoft.com/office/drawing/2014/main" id="{CA9E159D-84C0-6145-B059-72D86E18DA73}"/>
                </a:ext>
              </a:extLst>
            </p:cNvPr>
            <p:cNvSpPr>
              <a:spLocks/>
            </p:cNvSpPr>
            <p:nvPr/>
          </p:nvSpPr>
          <p:spPr bwMode="auto">
            <a:xfrm>
              <a:off x="1473" y="3253"/>
              <a:ext cx="3" cy="4"/>
            </a:xfrm>
            <a:custGeom>
              <a:avLst/>
              <a:gdLst>
                <a:gd name="T0" fmla="*/ 3 w 9"/>
                <a:gd name="T1" fmla="*/ 4 h 12"/>
                <a:gd name="T2" fmla="*/ 0 w 9"/>
                <a:gd name="T3" fmla="*/ 0 h 12"/>
                <a:gd name="T4" fmla="*/ 0 w 9"/>
                <a:gd name="T5" fmla="*/ 0 h 12"/>
                <a:gd name="T6" fmla="*/ 3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1"/>
                  </a:lnTo>
                  <a:lnTo>
                    <a:pt x="1" y="0"/>
                  </a:lnTo>
                  <a:lnTo>
                    <a:pt x="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7" name="Freeform 2196">
              <a:extLst>
                <a:ext uri="{FF2B5EF4-FFF2-40B4-BE49-F238E27FC236}">
                  <a16:creationId xmlns:a16="http://schemas.microsoft.com/office/drawing/2014/main" id="{7534561F-28CF-F74A-9B28-75863F63C314}"/>
                </a:ext>
              </a:extLst>
            </p:cNvPr>
            <p:cNvSpPr>
              <a:spLocks/>
            </p:cNvSpPr>
            <p:nvPr/>
          </p:nvSpPr>
          <p:spPr bwMode="auto">
            <a:xfrm>
              <a:off x="1474" y="3247"/>
              <a:ext cx="13" cy="14"/>
            </a:xfrm>
            <a:custGeom>
              <a:avLst/>
              <a:gdLst>
                <a:gd name="T0" fmla="*/ 0 w 41"/>
                <a:gd name="T1" fmla="*/ 6 h 40"/>
                <a:gd name="T2" fmla="*/ 8 w 41"/>
                <a:gd name="T3" fmla="*/ 0 h 40"/>
                <a:gd name="T4" fmla="*/ 10 w 41"/>
                <a:gd name="T5" fmla="*/ 4 h 40"/>
                <a:gd name="T6" fmla="*/ 13 w 41"/>
                <a:gd name="T7" fmla="*/ 9 h 40"/>
                <a:gd name="T8" fmla="*/ 5 w 41"/>
                <a:gd name="T9" fmla="*/ 14 h 40"/>
                <a:gd name="T10" fmla="*/ 3 w 41"/>
                <a:gd name="T11" fmla="*/ 10 h 40"/>
                <a:gd name="T12" fmla="*/ 0 w 41"/>
                <a:gd name="T13" fmla="*/ 6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0">
                  <a:moveTo>
                    <a:pt x="0" y="16"/>
                  </a:moveTo>
                  <a:lnTo>
                    <a:pt x="25" y="0"/>
                  </a:lnTo>
                  <a:lnTo>
                    <a:pt x="33" y="12"/>
                  </a:lnTo>
                  <a:lnTo>
                    <a:pt x="41" y="25"/>
                  </a:lnTo>
                  <a:lnTo>
                    <a:pt x="16" y="40"/>
                  </a:lnTo>
                  <a:lnTo>
                    <a:pt x="8" y="28"/>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8" name="Freeform 2197">
              <a:extLst>
                <a:ext uri="{FF2B5EF4-FFF2-40B4-BE49-F238E27FC236}">
                  <a16:creationId xmlns:a16="http://schemas.microsoft.com/office/drawing/2014/main" id="{68E753CC-6F88-4444-84F9-2D092EDE1911}"/>
                </a:ext>
              </a:extLst>
            </p:cNvPr>
            <p:cNvSpPr>
              <a:spLocks/>
            </p:cNvSpPr>
            <p:nvPr/>
          </p:nvSpPr>
          <p:spPr bwMode="auto">
            <a:xfrm>
              <a:off x="1482" y="3247"/>
              <a:ext cx="3" cy="4"/>
            </a:xfrm>
            <a:custGeom>
              <a:avLst/>
              <a:gdLst>
                <a:gd name="T0" fmla="*/ 3 w 8"/>
                <a:gd name="T1" fmla="*/ 4 h 13"/>
                <a:gd name="T2" fmla="*/ 0 w 8"/>
                <a:gd name="T3" fmla="*/ 0 h 13"/>
                <a:gd name="T4" fmla="*/ 0 w 8"/>
                <a:gd name="T5" fmla="*/ 0 h 13"/>
                <a:gd name="T6" fmla="*/ 3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1" y="0"/>
                  </a:lnTo>
                  <a:lnTo>
                    <a:pt x="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39" name="Freeform 2198">
              <a:extLst>
                <a:ext uri="{FF2B5EF4-FFF2-40B4-BE49-F238E27FC236}">
                  <a16:creationId xmlns:a16="http://schemas.microsoft.com/office/drawing/2014/main" id="{3F2B8D6E-C131-E541-9932-F24B67657D86}"/>
                </a:ext>
              </a:extLst>
            </p:cNvPr>
            <p:cNvSpPr>
              <a:spLocks/>
            </p:cNvSpPr>
            <p:nvPr/>
          </p:nvSpPr>
          <p:spPr bwMode="auto">
            <a:xfrm>
              <a:off x="1482" y="3242"/>
              <a:ext cx="14" cy="14"/>
            </a:xfrm>
            <a:custGeom>
              <a:avLst/>
              <a:gdLst>
                <a:gd name="T0" fmla="*/ 0 w 42"/>
                <a:gd name="T1" fmla="*/ 5 h 41"/>
                <a:gd name="T2" fmla="*/ 9 w 42"/>
                <a:gd name="T3" fmla="*/ 0 h 41"/>
                <a:gd name="T4" fmla="*/ 12 w 42"/>
                <a:gd name="T5" fmla="*/ 4 h 41"/>
                <a:gd name="T6" fmla="*/ 14 w 42"/>
                <a:gd name="T7" fmla="*/ 9 h 41"/>
                <a:gd name="T8" fmla="*/ 5 w 42"/>
                <a:gd name="T9" fmla="*/ 14 h 41"/>
                <a:gd name="T10" fmla="*/ 2 w 42"/>
                <a:gd name="T11" fmla="*/ 10 h 41"/>
                <a:gd name="T12" fmla="*/ 0 w 42"/>
                <a:gd name="T13" fmla="*/ 5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1">
                  <a:moveTo>
                    <a:pt x="0" y="15"/>
                  </a:moveTo>
                  <a:lnTo>
                    <a:pt x="28" y="0"/>
                  </a:lnTo>
                  <a:lnTo>
                    <a:pt x="35" y="13"/>
                  </a:lnTo>
                  <a:lnTo>
                    <a:pt x="42" y="26"/>
                  </a:lnTo>
                  <a:lnTo>
                    <a:pt x="14" y="41"/>
                  </a:lnTo>
                  <a:lnTo>
                    <a:pt x="7" y="28"/>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0" name="Freeform 2199">
              <a:extLst>
                <a:ext uri="{FF2B5EF4-FFF2-40B4-BE49-F238E27FC236}">
                  <a16:creationId xmlns:a16="http://schemas.microsoft.com/office/drawing/2014/main" id="{D6916614-ECC6-5D4E-80E5-D7769B5AF4DF}"/>
                </a:ext>
              </a:extLst>
            </p:cNvPr>
            <p:cNvSpPr>
              <a:spLocks/>
            </p:cNvSpPr>
            <p:nvPr/>
          </p:nvSpPr>
          <p:spPr bwMode="auto">
            <a:xfrm>
              <a:off x="1492" y="3242"/>
              <a:ext cx="2" cy="4"/>
            </a:xfrm>
            <a:custGeom>
              <a:avLst/>
              <a:gdLst>
                <a:gd name="T0" fmla="*/ 2 w 7"/>
                <a:gd name="T1" fmla="*/ 4 h 14"/>
                <a:gd name="T2" fmla="*/ 0 w 7"/>
                <a:gd name="T3" fmla="*/ 0 h 14"/>
                <a:gd name="T4" fmla="*/ 0 w 7"/>
                <a:gd name="T5" fmla="*/ 0 h 14"/>
                <a:gd name="T6" fmla="*/ 2 w 7"/>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1"/>
                  </a:lnTo>
                  <a:lnTo>
                    <a:pt x="1"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1" name="Freeform 2200">
              <a:extLst>
                <a:ext uri="{FF2B5EF4-FFF2-40B4-BE49-F238E27FC236}">
                  <a16:creationId xmlns:a16="http://schemas.microsoft.com/office/drawing/2014/main" id="{EE33C6AD-88AB-0F47-B40C-41256CF65437}"/>
                </a:ext>
              </a:extLst>
            </p:cNvPr>
            <p:cNvSpPr>
              <a:spLocks/>
            </p:cNvSpPr>
            <p:nvPr/>
          </p:nvSpPr>
          <p:spPr bwMode="auto">
            <a:xfrm>
              <a:off x="1492" y="3237"/>
              <a:ext cx="15" cy="14"/>
            </a:xfrm>
            <a:custGeom>
              <a:avLst/>
              <a:gdLst>
                <a:gd name="T0" fmla="*/ 0 w 44"/>
                <a:gd name="T1" fmla="*/ 4 h 42"/>
                <a:gd name="T2" fmla="*/ 11 w 44"/>
                <a:gd name="T3" fmla="*/ 0 h 42"/>
                <a:gd name="T4" fmla="*/ 13 w 44"/>
                <a:gd name="T5" fmla="*/ 5 h 42"/>
                <a:gd name="T6" fmla="*/ 15 w 44"/>
                <a:gd name="T7" fmla="*/ 10 h 42"/>
                <a:gd name="T8" fmla="*/ 4 w 44"/>
                <a:gd name="T9" fmla="*/ 14 h 42"/>
                <a:gd name="T10" fmla="*/ 2 w 44"/>
                <a:gd name="T11" fmla="*/ 9 h 42"/>
                <a:gd name="T12" fmla="*/ 0 w 44"/>
                <a:gd name="T13" fmla="*/ 4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2">
                  <a:moveTo>
                    <a:pt x="0" y="13"/>
                  </a:moveTo>
                  <a:lnTo>
                    <a:pt x="33" y="0"/>
                  </a:lnTo>
                  <a:lnTo>
                    <a:pt x="38" y="14"/>
                  </a:lnTo>
                  <a:lnTo>
                    <a:pt x="44" y="29"/>
                  </a:lnTo>
                  <a:lnTo>
                    <a:pt x="12" y="42"/>
                  </a:lnTo>
                  <a:lnTo>
                    <a:pt x="6" y="2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2" name="Freeform 2201">
              <a:extLst>
                <a:ext uri="{FF2B5EF4-FFF2-40B4-BE49-F238E27FC236}">
                  <a16:creationId xmlns:a16="http://schemas.microsoft.com/office/drawing/2014/main" id="{CA8D78C3-4FD1-6043-84BD-7B73C810AB0F}"/>
                </a:ext>
              </a:extLst>
            </p:cNvPr>
            <p:cNvSpPr>
              <a:spLocks/>
            </p:cNvSpPr>
            <p:nvPr/>
          </p:nvSpPr>
          <p:spPr bwMode="auto">
            <a:xfrm>
              <a:off x="1503" y="3237"/>
              <a:ext cx="2" cy="5"/>
            </a:xfrm>
            <a:custGeom>
              <a:avLst/>
              <a:gdLst>
                <a:gd name="T0" fmla="*/ 2 w 5"/>
                <a:gd name="T1" fmla="*/ 5 h 14"/>
                <a:gd name="T2" fmla="*/ 0 w 5"/>
                <a:gd name="T3" fmla="*/ 0 h 14"/>
                <a:gd name="T4" fmla="*/ 0 w 5"/>
                <a:gd name="T5" fmla="*/ 0 h 14"/>
                <a:gd name="T6" fmla="*/ 2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3" name="Freeform 2202">
              <a:extLst>
                <a:ext uri="{FF2B5EF4-FFF2-40B4-BE49-F238E27FC236}">
                  <a16:creationId xmlns:a16="http://schemas.microsoft.com/office/drawing/2014/main" id="{8BB0B652-6F91-AF4F-A720-90FD4CB1F160}"/>
                </a:ext>
              </a:extLst>
            </p:cNvPr>
            <p:cNvSpPr>
              <a:spLocks/>
            </p:cNvSpPr>
            <p:nvPr/>
          </p:nvSpPr>
          <p:spPr bwMode="auto">
            <a:xfrm>
              <a:off x="1503" y="3234"/>
              <a:ext cx="15" cy="13"/>
            </a:xfrm>
            <a:custGeom>
              <a:avLst/>
              <a:gdLst>
                <a:gd name="T0" fmla="*/ 0 w 45"/>
                <a:gd name="T1" fmla="*/ 3 h 39"/>
                <a:gd name="T2" fmla="*/ 12 w 45"/>
                <a:gd name="T3" fmla="*/ 0 h 39"/>
                <a:gd name="T4" fmla="*/ 14 w 45"/>
                <a:gd name="T5" fmla="*/ 5 h 39"/>
                <a:gd name="T6" fmla="*/ 15 w 45"/>
                <a:gd name="T7" fmla="*/ 9 h 39"/>
                <a:gd name="T8" fmla="*/ 3 w 45"/>
                <a:gd name="T9" fmla="*/ 13 h 39"/>
                <a:gd name="T10" fmla="*/ 2 w 45"/>
                <a:gd name="T11" fmla="*/ 8 h 39"/>
                <a:gd name="T12" fmla="*/ 0 w 45"/>
                <a:gd name="T13" fmla="*/ 3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9">
                  <a:moveTo>
                    <a:pt x="0" y="10"/>
                  </a:moveTo>
                  <a:lnTo>
                    <a:pt x="37" y="0"/>
                  </a:lnTo>
                  <a:lnTo>
                    <a:pt x="42" y="14"/>
                  </a:lnTo>
                  <a:lnTo>
                    <a:pt x="45" y="28"/>
                  </a:lnTo>
                  <a:lnTo>
                    <a:pt x="10" y="39"/>
                  </a:lnTo>
                  <a:lnTo>
                    <a:pt x="5" y="24"/>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4" name="Freeform 2203">
              <a:extLst>
                <a:ext uri="{FF2B5EF4-FFF2-40B4-BE49-F238E27FC236}">
                  <a16:creationId xmlns:a16="http://schemas.microsoft.com/office/drawing/2014/main" id="{C82B2BED-3B9E-C64A-A1D8-6FC8208CB392}"/>
                </a:ext>
              </a:extLst>
            </p:cNvPr>
            <p:cNvSpPr>
              <a:spLocks/>
            </p:cNvSpPr>
            <p:nvPr/>
          </p:nvSpPr>
          <p:spPr bwMode="auto">
            <a:xfrm>
              <a:off x="1515" y="3234"/>
              <a:ext cx="2" cy="5"/>
            </a:xfrm>
            <a:custGeom>
              <a:avLst/>
              <a:gdLst>
                <a:gd name="T0" fmla="*/ 2 w 5"/>
                <a:gd name="T1" fmla="*/ 5 h 14"/>
                <a:gd name="T2" fmla="*/ 0 w 5"/>
                <a:gd name="T3" fmla="*/ 0 h 14"/>
                <a:gd name="T4" fmla="*/ 0 w 5"/>
                <a:gd name="T5" fmla="*/ 0 h 14"/>
                <a:gd name="T6" fmla="*/ 2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1"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5" name="Freeform 2204">
              <a:extLst>
                <a:ext uri="{FF2B5EF4-FFF2-40B4-BE49-F238E27FC236}">
                  <a16:creationId xmlns:a16="http://schemas.microsoft.com/office/drawing/2014/main" id="{EC213A3B-A7DF-8248-B8D1-8F14010B56B2}"/>
                </a:ext>
              </a:extLst>
            </p:cNvPr>
            <p:cNvSpPr>
              <a:spLocks/>
            </p:cNvSpPr>
            <p:nvPr/>
          </p:nvSpPr>
          <p:spPr bwMode="auto">
            <a:xfrm>
              <a:off x="1516" y="3231"/>
              <a:ext cx="15" cy="12"/>
            </a:xfrm>
            <a:custGeom>
              <a:avLst/>
              <a:gdLst>
                <a:gd name="T0" fmla="*/ 0 w 46"/>
                <a:gd name="T1" fmla="*/ 3 h 38"/>
                <a:gd name="T2" fmla="*/ 13 w 46"/>
                <a:gd name="T3" fmla="*/ 0 h 38"/>
                <a:gd name="T4" fmla="*/ 14 w 46"/>
                <a:gd name="T5" fmla="*/ 4 h 38"/>
                <a:gd name="T6" fmla="*/ 15 w 46"/>
                <a:gd name="T7" fmla="*/ 9 h 38"/>
                <a:gd name="T8" fmla="*/ 2 w 46"/>
                <a:gd name="T9" fmla="*/ 12 h 38"/>
                <a:gd name="T10" fmla="*/ 1 w 46"/>
                <a:gd name="T11" fmla="*/ 8 h 38"/>
                <a:gd name="T12" fmla="*/ 0 w 46"/>
                <a:gd name="T13" fmla="*/ 3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8">
                  <a:moveTo>
                    <a:pt x="0" y="10"/>
                  </a:moveTo>
                  <a:lnTo>
                    <a:pt x="39" y="0"/>
                  </a:lnTo>
                  <a:lnTo>
                    <a:pt x="43" y="14"/>
                  </a:lnTo>
                  <a:lnTo>
                    <a:pt x="46" y="29"/>
                  </a:lnTo>
                  <a:lnTo>
                    <a:pt x="6" y="38"/>
                  </a:lnTo>
                  <a:lnTo>
                    <a:pt x="4" y="24"/>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6" name="Freeform 2205">
              <a:extLst>
                <a:ext uri="{FF2B5EF4-FFF2-40B4-BE49-F238E27FC236}">
                  <a16:creationId xmlns:a16="http://schemas.microsoft.com/office/drawing/2014/main" id="{01136B39-69BD-6349-928E-581E2F4A550E}"/>
                </a:ext>
              </a:extLst>
            </p:cNvPr>
            <p:cNvSpPr>
              <a:spLocks/>
            </p:cNvSpPr>
            <p:nvPr/>
          </p:nvSpPr>
          <p:spPr bwMode="auto">
            <a:xfrm>
              <a:off x="1529" y="3230"/>
              <a:ext cx="1" cy="5"/>
            </a:xfrm>
            <a:custGeom>
              <a:avLst/>
              <a:gdLst>
                <a:gd name="T0" fmla="*/ 1 w 4"/>
                <a:gd name="T1" fmla="*/ 5 h 15"/>
                <a:gd name="T2" fmla="*/ 0 w 4"/>
                <a:gd name="T3" fmla="*/ 0 h 15"/>
                <a:gd name="T4" fmla="*/ 0 w 4"/>
                <a:gd name="T5" fmla="*/ 0 h 15"/>
                <a:gd name="T6" fmla="*/ 1 w 4"/>
                <a:gd name="T7" fmla="*/ 5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5">
                  <a:moveTo>
                    <a:pt x="4" y="15"/>
                  </a:moveTo>
                  <a:lnTo>
                    <a:pt x="0" y="1"/>
                  </a:lnTo>
                  <a:lnTo>
                    <a:pt x="1" y="0"/>
                  </a:lnTo>
                  <a:lnTo>
                    <a:pt x="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7" name="Freeform 2206">
              <a:extLst>
                <a:ext uri="{FF2B5EF4-FFF2-40B4-BE49-F238E27FC236}">
                  <a16:creationId xmlns:a16="http://schemas.microsoft.com/office/drawing/2014/main" id="{29B628BC-6CA1-0C4A-AF3E-3A2D1C9B96A4}"/>
                </a:ext>
              </a:extLst>
            </p:cNvPr>
            <p:cNvSpPr>
              <a:spLocks/>
            </p:cNvSpPr>
            <p:nvPr/>
          </p:nvSpPr>
          <p:spPr bwMode="auto">
            <a:xfrm>
              <a:off x="1529" y="3228"/>
              <a:ext cx="16" cy="12"/>
            </a:xfrm>
            <a:custGeom>
              <a:avLst/>
              <a:gdLst>
                <a:gd name="T0" fmla="*/ 0 w 48"/>
                <a:gd name="T1" fmla="*/ 2 h 37"/>
                <a:gd name="T2" fmla="*/ 15 w 48"/>
                <a:gd name="T3" fmla="*/ 0 h 37"/>
                <a:gd name="T4" fmla="*/ 15 w 48"/>
                <a:gd name="T5" fmla="*/ 5 h 37"/>
                <a:gd name="T6" fmla="*/ 16 w 48"/>
                <a:gd name="T7" fmla="*/ 10 h 37"/>
                <a:gd name="T8" fmla="*/ 2 w 48"/>
                <a:gd name="T9" fmla="*/ 12 h 37"/>
                <a:gd name="T10" fmla="*/ 1 w 48"/>
                <a:gd name="T11" fmla="*/ 7 h 37"/>
                <a:gd name="T12" fmla="*/ 0 w 48"/>
                <a:gd name="T13" fmla="*/ 2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37">
                  <a:moveTo>
                    <a:pt x="0" y="7"/>
                  </a:moveTo>
                  <a:lnTo>
                    <a:pt x="44" y="0"/>
                  </a:lnTo>
                  <a:lnTo>
                    <a:pt x="46" y="14"/>
                  </a:lnTo>
                  <a:lnTo>
                    <a:pt x="48" y="30"/>
                  </a:lnTo>
                  <a:lnTo>
                    <a:pt x="5" y="37"/>
                  </a:lnTo>
                  <a:lnTo>
                    <a:pt x="3" y="22"/>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8" name="Freeform 2207">
              <a:extLst>
                <a:ext uri="{FF2B5EF4-FFF2-40B4-BE49-F238E27FC236}">
                  <a16:creationId xmlns:a16="http://schemas.microsoft.com/office/drawing/2014/main" id="{CC9C59C0-0983-9C45-8EDD-F88D75F0EC55}"/>
                </a:ext>
              </a:extLst>
            </p:cNvPr>
            <p:cNvSpPr>
              <a:spLocks/>
            </p:cNvSpPr>
            <p:nvPr/>
          </p:nvSpPr>
          <p:spPr bwMode="auto">
            <a:xfrm>
              <a:off x="1544" y="3228"/>
              <a:ext cx="1" cy="5"/>
            </a:xfrm>
            <a:custGeom>
              <a:avLst/>
              <a:gdLst>
                <a:gd name="T0" fmla="*/ 1 w 2"/>
                <a:gd name="T1" fmla="*/ 5 h 14"/>
                <a:gd name="T2" fmla="*/ 0 w 2"/>
                <a:gd name="T3" fmla="*/ 0 h 14"/>
                <a:gd name="T4" fmla="*/ 1 w 2"/>
                <a:gd name="T5" fmla="*/ 0 h 14"/>
                <a:gd name="T6" fmla="*/ 1 w 2"/>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1" y="0"/>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49" name="Freeform 2208">
              <a:extLst>
                <a:ext uri="{FF2B5EF4-FFF2-40B4-BE49-F238E27FC236}">
                  <a16:creationId xmlns:a16="http://schemas.microsoft.com/office/drawing/2014/main" id="{DB0DE283-2116-AD4F-802A-27077C047716}"/>
                </a:ext>
              </a:extLst>
            </p:cNvPr>
            <p:cNvSpPr>
              <a:spLocks/>
            </p:cNvSpPr>
            <p:nvPr/>
          </p:nvSpPr>
          <p:spPr bwMode="auto">
            <a:xfrm>
              <a:off x="1544" y="3226"/>
              <a:ext cx="18" cy="12"/>
            </a:xfrm>
            <a:custGeom>
              <a:avLst/>
              <a:gdLst>
                <a:gd name="T0" fmla="*/ 0 w 55"/>
                <a:gd name="T1" fmla="*/ 2 h 36"/>
                <a:gd name="T2" fmla="*/ 17 w 55"/>
                <a:gd name="T3" fmla="*/ 0 h 36"/>
                <a:gd name="T4" fmla="*/ 17 w 55"/>
                <a:gd name="T5" fmla="*/ 5 h 36"/>
                <a:gd name="T6" fmla="*/ 18 w 55"/>
                <a:gd name="T7" fmla="*/ 10 h 36"/>
                <a:gd name="T8" fmla="*/ 1 w 55"/>
                <a:gd name="T9" fmla="*/ 12 h 36"/>
                <a:gd name="T10" fmla="*/ 0 w 55"/>
                <a:gd name="T11" fmla="*/ 7 h 36"/>
                <a:gd name="T12" fmla="*/ 0 w 55"/>
                <a:gd name="T13" fmla="*/ 2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6">
                  <a:moveTo>
                    <a:pt x="0" y="6"/>
                  </a:moveTo>
                  <a:lnTo>
                    <a:pt x="52" y="0"/>
                  </a:lnTo>
                  <a:lnTo>
                    <a:pt x="53" y="16"/>
                  </a:lnTo>
                  <a:lnTo>
                    <a:pt x="55" y="30"/>
                  </a:lnTo>
                  <a:lnTo>
                    <a:pt x="2" y="36"/>
                  </a:lnTo>
                  <a:lnTo>
                    <a:pt x="1" y="2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0" name="Freeform 2209">
              <a:extLst>
                <a:ext uri="{FF2B5EF4-FFF2-40B4-BE49-F238E27FC236}">
                  <a16:creationId xmlns:a16="http://schemas.microsoft.com/office/drawing/2014/main" id="{7F0F8582-7AE8-7C44-857A-275293305541}"/>
                </a:ext>
              </a:extLst>
            </p:cNvPr>
            <p:cNvSpPr>
              <a:spLocks/>
            </p:cNvSpPr>
            <p:nvPr/>
          </p:nvSpPr>
          <p:spPr bwMode="auto">
            <a:xfrm>
              <a:off x="1787" y="3352"/>
              <a:ext cx="68" cy="43"/>
            </a:xfrm>
            <a:custGeom>
              <a:avLst/>
              <a:gdLst>
                <a:gd name="T0" fmla="*/ 68 w 205"/>
                <a:gd name="T1" fmla="*/ 14 h 131"/>
                <a:gd name="T2" fmla="*/ 5 w 205"/>
                <a:gd name="T3" fmla="*/ 43 h 131"/>
                <a:gd name="T4" fmla="*/ 0 w 205"/>
                <a:gd name="T5" fmla="*/ 0 h 131"/>
                <a:gd name="T6" fmla="*/ 68 w 205"/>
                <a:gd name="T7" fmla="*/ 14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 h="131">
                  <a:moveTo>
                    <a:pt x="205" y="43"/>
                  </a:moveTo>
                  <a:lnTo>
                    <a:pt x="16" y="131"/>
                  </a:lnTo>
                  <a:lnTo>
                    <a:pt x="0" y="0"/>
                  </a:lnTo>
                  <a:lnTo>
                    <a:pt x="205"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1" name="Freeform 2210">
              <a:extLst>
                <a:ext uri="{FF2B5EF4-FFF2-40B4-BE49-F238E27FC236}">
                  <a16:creationId xmlns:a16="http://schemas.microsoft.com/office/drawing/2014/main" id="{0AB03EAB-3F38-4A46-BE13-6179CC15C91C}"/>
                </a:ext>
              </a:extLst>
            </p:cNvPr>
            <p:cNvSpPr>
              <a:spLocks/>
            </p:cNvSpPr>
            <p:nvPr/>
          </p:nvSpPr>
          <p:spPr bwMode="auto">
            <a:xfrm>
              <a:off x="1522" y="3587"/>
              <a:ext cx="44" cy="13"/>
            </a:xfrm>
            <a:custGeom>
              <a:avLst/>
              <a:gdLst>
                <a:gd name="T0" fmla="*/ 0 w 132"/>
                <a:gd name="T1" fmla="*/ 3 h 38"/>
                <a:gd name="T2" fmla="*/ 44 w 132"/>
                <a:gd name="T3" fmla="*/ 0 h 38"/>
                <a:gd name="T4" fmla="*/ 44 w 132"/>
                <a:gd name="T5" fmla="*/ 5 h 38"/>
                <a:gd name="T6" fmla="*/ 44 w 132"/>
                <a:gd name="T7" fmla="*/ 10 h 38"/>
                <a:gd name="T8" fmla="*/ 0 w 132"/>
                <a:gd name="T9" fmla="*/ 13 h 38"/>
                <a:gd name="T10" fmla="*/ 0 w 132"/>
                <a:gd name="T11" fmla="*/ 8 h 38"/>
                <a:gd name="T12" fmla="*/ 0 w 132"/>
                <a:gd name="T13" fmla="*/ 3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38">
                  <a:moveTo>
                    <a:pt x="0" y="9"/>
                  </a:moveTo>
                  <a:lnTo>
                    <a:pt x="131" y="0"/>
                  </a:lnTo>
                  <a:lnTo>
                    <a:pt x="131" y="16"/>
                  </a:lnTo>
                  <a:lnTo>
                    <a:pt x="132" y="30"/>
                  </a:lnTo>
                  <a:lnTo>
                    <a:pt x="1" y="38"/>
                  </a:lnTo>
                  <a:lnTo>
                    <a:pt x="1" y="23"/>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2" name="Freeform 2211">
              <a:extLst>
                <a:ext uri="{FF2B5EF4-FFF2-40B4-BE49-F238E27FC236}">
                  <a16:creationId xmlns:a16="http://schemas.microsoft.com/office/drawing/2014/main" id="{2D3AC50B-A016-C84E-952E-9A56B2EEA525}"/>
                </a:ext>
              </a:extLst>
            </p:cNvPr>
            <p:cNvSpPr>
              <a:spLocks/>
            </p:cNvSpPr>
            <p:nvPr/>
          </p:nvSpPr>
          <p:spPr bwMode="auto">
            <a:xfrm>
              <a:off x="1566" y="3593"/>
              <a:ext cx="1" cy="4"/>
            </a:xfrm>
            <a:custGeom>
              <a:avLst/>
              <a:gdLst>
                <a:gd name="T0" fmla="*/ 0 w 2"/>
                <a:gd name="T1" fmla="*/ 0 h 14"/>
                <a:gd name="T2" fmla="*/ 1 w 2"/>
                <a:gd name="T3" fmla="*/ 4 h 14"/>
                <a:gd name="T4" fmla="*/ 1 w 2"/>
                <a:gd name="T5" fmla="*/ 4 h 14"/>
                <a:gd name="T6" fmla="*/ 0 w 2"/>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0"/>
                  </a:moveTo>
                  <a:lnTo>
                    <a:pt x="2" y="14"/>
                  </a:lnTo>
                  <a:lnTo>
                    <a:pt x="1"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3" name="Freeform 2212">
              <a:extLst>
                <a:ext uri="{FF2B5EF4-FFF2-40B4-BE49-F238E27FC236}">
                  <a16:creationId xmlns:a16="http://schemas.microsoft.com/office/drawing/2014/main" id="{2CE6086C-2894-0D47-AFD5-0C8C63E8264A}"/>
                </a:ext>
              </a:extLst>
            </p:cNvPr>
            <p:cNvSpPr>
              <a:spLocks/>
            </p:cNvSpPr>
            <p:nvPr/>
          </p:nvSpPr>
          <p:spPr bwMode="auto">
            <a:xfrm>
              <a:off x="1565" y="3584"/>
              <a:ext cx="20" cy="13"/>
            </a:xfrm>
            <a:custGeom>
              <a:avLst/>
              <a:gdLst>
                <a:gd name="T0" fmla="*/ 0 w 61"/>
                <a:gd name="T1" fmla="*/ 3 h 39"/>
                <a:gd name="T2" fmla="*/ 18 w 61"/>
                <a:gd name="T3" fmla="*/ 0 h 39"/>
                <a:gd name="T4" fmla="*/ 19 w 61"/>
                <a:gd name="T5" fmla="*/ 5 h 39"/>
                <a:gd name="T6" fmla="*/ 20 w 61"/>
                <a:gd name="T7" fmla="*/ 10 h 39"/>
                <a:gd name="T8" fmla="*/ 2 w 61"/>
                <a:gd name="T9" fmla="*/ 13 h 39"/>
                <a:gd name="T10" fmla="*/ 1 w 61"/>
                <a:gd name="T11" fmla="*/ 8 h 39"/>
                <a:gd name="T12" fmla="*/ 0 w 61"/>
                <a:gd name="T13" fmla="*/ 3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9">
                  <a:moveTo>
                    <a:pt x="0" y="9"/>
                  </a:moveTo>
                  <a:lnTo>
                    <a:pt x="56" y="0"/>
                  </a:lnTo>
                  <a:lnTo>
                    <a:pt x="58" y="15"/>
                  </a:lnTo>
                  <a:lnTo>
                    <a:pt x="61" y="29"/>
                  </a:lnTo>
                  <a:lnTo>
                    <a:pt x="5" y="39"/>
                  </a:lnTo>
                  <a:lnTo>
                    <a:pt x="3" y="2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4" name="Freeform 2213">
              <a:extLst>
                <a:ext uri="{FF2B5EF4-FFF2-40B4-BE49-F238E27FC236}">
                  <a16:creationId xmlns:a16="http://schemas.microsoft.com/office/drawing/2014/main" id="{805AFF8F-F256-8841-B8DD-0DFF19F52A5A}"/>
                </a:ext>
              </a:extLst>
            </p:cNvPr>
            <p:cNvSpPr>
              <a:spLocks/>
            </p:cNvSpPr>
            <p:nvPr/>
          </p:nvSpPr>
          <p:spPr bwMode="auto">
            <a:xfrm>
              <a:off x="1584" y="3589"/>
              <a:ext cx="1" cy="5"/>
            </a:xfrm>
            <a:custGeom>
              <a:avLst/>
              <a:gdLst>
                <a:gd name="T0" fmla="*/ 0 w 4"/>
                <a:gd name="T1" fmla="*/ 0 h 14"/>
                <a:gd name="T2" fmla="*/ 1 w 4"/>
                <a:gd name="T3" fmla="*/ 5 h 14"/>
                <a:gd name="T4" fmla="*/ 1 w 4"/>
                <a:gd name="T5" fmla="*/ 5 h 14"/>
                <a:gd name="T6" fmla="*/ 0 w 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0"/>
                  </a:moveTo>
                  <a:lnTo>
                    <a:pt x="4" y="14"/>
                  </a:lnTo>
                  <a:lnTo>
                    <a:pt x="3"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5" name="Freeform 2214">
              <a:extLst>
                <a:ext uri="{FF2B5EF4-FFF2-40B4-BE49-F238E27FC236}">
                  <a16:creationId xmlns:a16="http://schemas.microsoft.com/office/drawing/2014/main" id="{D73186FA-DD41-BC41-BF75-CF4ED5162CDE}"/>
                </a:ext>
              </a:extLst>
            </p:cNvPr>
            <p:cNvSpPr>
              <a:spLocks/>
            </p:cNvSpPr>
            <p:nvPr/>
          </p:nvSpPr>
          <p:spPr bwMode="auto">
            <a:xfrm>
              <a:off x="1583" y="3580"/>
              <a:ext cx="19" cy="14"/>
            </a:xfrm>
            <a:custGeom>
              <a:avLst/>
              <a:gdLst>
                <a:gd name="T0" fmla="*/ 0 w 56"/>
                <a:gd name="T1" fmla="*/ 4 h 41"/>
                <a:gd name="T2" fmla="*/ 17 w 56"/>
                <a:gd name="T3" fmla="*/ 0 h 41"/>
                <a:gd name="T4" fmla="*/ 18 w 56"/>
                <a:gd name="T5" fmla="*/ 5 h 41"/>
                <a:gd name="T6" fmla="*/ 19 w 56"/>
                <a:gd name="T7" fmla="*/ 10 h 41"/>
                <a:gd name="T8" fmla="*/ 2 w 56"/>
                <a:gd name="T9" fmla="*/ 14 h 41"/>
                <a:gd name="T10" fmla="*/ 1 w 56"/>
                <a:gd name="T11" fmla="*/ 9 h 41"/>
                <a:gd name="T12" fmla="*/ 0 w 56"/>
                <a:gd name="T13" fmla="*/ 4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1">
                  <a:moveTo>
                    <a:pt x="0" y="13"/>
                  </a:moveTo>
                  <a:lnTo>
                    <a:pt x="49" y="0"/>
                  </a:lnTo>
                  <a:lnTo>
                    <a:pt x="53" y="14"/>
                  </a:lnTo>
                  <a:lnTo>
                    <a:pt x="56" y="28"/>
                  </a:lnTo>
                  <a:lnTo>
                    <a:pt x="7" y="41"/>
                  </a:lnTo>
                  <a:lnTo>
                    <a:pt x="3" y="2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6" name="Freeform 2215">
              <a:extLst>
                <a:ext uri="{FF2B5EF4-FFF2-40B4-BE49-F238E27FC236}">
                  <a16:creationId xmlns:a16="http://schemas.microsoft.com/office/drawing/2014/main" id="{22742F75-937C-8F4A-A3BE-05DC3732EDCB}"/>
                </a:ext>
              </a:extLst>
            </p:cNvPr>
            <p:cNvSpPr>
              <a:spLocks/>
            </p:cNvSpPr>
            <p:nvPr/>
          </p:nvSpPr>
          <p:spPr bwMode="auto">
            <a:xfrm>
              <a:off x="1601" y="3585"/>
              <a:ext cx="1" cy="5"/>
            </a:xfrm>
            <a:custGeom>
              <a:avLst/>
              <a:gdLst>
                <a:gd name="T0" fmla="*/ 0 w 4"/>
                <a:gd name="T1" fmla="*/ 0 h 14"/>
                <a:gd name="T2" fmla="*/ 1 w 4"/>
                <a:gd name="T3" fmla="*/ 5 h 14"/>
                <a:gd name="T4" fmla="*/ 1 w 4"/>
                <a:gd name="T5" fmla="*/ 5 h 14"/>
                <a:gd name="T6" fmla="*/ 0 w 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0"/>
                  </a:moveTo>
                  <a:lnTo>
                    <a:pt x="4" y="14"/>
                  </a:lnTo>
                  <a:lnTo>
                    <a:pt x="3"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857" name="Freeform 2216">
              <a:extLst>
                <a:ext uri="{FF2B5EF4-FFF2-40B4-BE49-F238E27FC236}">
                  <a16:creationId xmlns:a16="http://schemas.microsoft.com/office/drawing/2014/main" id="{A42E3B35-E0C6-8141-AE1A-F1D997A34D90}"/>
                </a:ext>
              </a:extLst>
            </p:cNvPr>
            <p:cNvSpPr>
              <a:spLocks/>
            </p:cNvSpPr>
            <p:nvPr/>
          </p:nvSpPr>
          <p:spPr bwMode="auto">
            <a:xfrm>
              <a:off x="1599" y="3575"/>
              <a:ext cx="18" cy="15"/>
            </a:xfrm>
            <a:custGeom>
              <a:avLst/>
              <a:gdLst>
                <a:gd name="T0" fmla="*/ 0 w 53"/>
                <a:gd name="T1" fmla="*/ 5 h 43"/>
                <a:gd name="T2" fmla="*/ 15 w 53"/>
                <a:gd name="T3" fmla="*/ 0 h 43"/>
                <a:gd name="T4" fmla="*/ 16 w 53"/>
                <a:gd name="T5" fmla="*/ 5 h 43"/>
                <a:gd name="T6" fmla="*/ 18 w 53"/>
                <a:gd name="T7" fmla="*/ 10 h 43"/>
                <a:gd name="T8" fmla="*/ 3 w 53"/>
                <a:gd name="T9" fmla="*/ 15 h 43"/>
                <a:gd name="T10" fmla="*/ 2 w 53"/>
                <a:gd name="T11" fmla="*/ 10 h 43"/>
                <a:gd name="T12" fmla="*/ 0 w 53"/>
                <a:gd name="T13" fmla="*/ 5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3">
                  <a:moveTo>
                    <a:pt x="0" y="15"/>
                  </a:moveTo>
                  <a:lnTo>
                    <a:pt x="44" y="0"/>
                  </a:lnTo>
                  <a:lnTo>
                    <a:pt x="48" y="14"/>
                  </a:lnTo>
                  <a:lnTo>
                    <a:pt x="53" y="28"/>
                  </a:lnTo>
                  <a:lnTo>
                    <a:pt x="9" y="43"/>
                  </a:lnTo>
                  <a:lnTo>
                    <a:pt x="5" y="29"/>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5825" name="Group 2418">
            <a:extLst>
              <a:ext uri="{FF2B5EF4-FFF2-40B4-BE49-F238E27FC236}">
                <a16:creationId xmlns:a16="http://schemas.microsoft.com/office/drawing/2014/main" id="{B16FEB32-DA79-9A4E-854D-C0CD3C7432E7}"/>
              </a:ext>
            </a:extLst>
          </p:cNvPr>
          <p:cNvGrpSpPr>
            <a:grpSpLocks/>
          </p:cNvGrpSpPr>
          <p:nvPr/>
        </p:nvGrpSpPr>
        <p:grpSpPr bwMode="auto">
          <a:xfrm>
            <a:off x="1687513" y="4651375"/>
            <a:ext cx="758825" cy="708025"/>
            <a:chOff x="1449" y="3293"/>
            <a:chExt cx="478" cy="446"/>
          </a:xfrm>
        </p:grpSpPr>
        <p:sp>
          <p:nvSpPr>
            <p:cNvPr id="43458" name="Freeform 2218">
              <a:extLst>
                <a:ext uri="{FF2B5EF4-FFF2-40B4-BE49-F238E27FC236}">
                  <a16:creationId xmlns:a16="http://schemas.microsoft.com/office/drawing/2014/main" id="{1CE9E55E-0F95-1A49-8437-EE1B54AD4AE0}"/>
                </a:ext>
              </a:extLst>
            </p:cNvPr>
            <p:cNvSpPr>
              <a:spLocks/>
            </p:cNvSpPr>
            <p:nvPr/>
          </p:nvSpPr>
          <p:spPr bwMode="auto">
            <a:xfrm>
              <a:off x="1615" y="3580"/>
              <a:ext cx="2" cy="5"/>
            </a:xfrm>
            <a:custGeom>
              <a:avLst/>
              <a:gdLst>
                <a:gd name="T0" fmla="*/ 0 w 6"/>
                <a:gd name="T1" fmla="*/ 0 h 14"/>
                <a:gd name="T2" fmla="*/ 2 w 6"/>
                <a:gd name="T3" fmla="*/ 5 h 14"/>
                <a:gd name="T4" fmla="*/ 2 w 6"/>
                <a:gd name="T5" fmla="*/ 5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3"/>
                  </a:lnTo>
                  <a:lnTo>
                    <a:pt x="5"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9" name="Freeform 2219">
              <a:extLst>
                <a:ext uri="{FF2B5EF4-FFF2-40B4-BE49-F238E27FC236}">
                  <a16:creationId xmlns:a16="http://schemas.microsoft.com/office/drawing/2014/main" id="{FB935A3F-6765-0146-A297-78BA07BD152C}"/>
                </a:ext>
              </a:extLst>
            </p:cNvPr>
            <p:cNvSpPr>
              <a:spLocks/>
            </p:cNvSpPr>
            <p:nvPr/>
          </p:nvSpPr>
          <p:spPr bwMode="auto">
            <a:xfrm>
              <a:off x="1613" y="3569"/>
              <a:ext cx="17" cy="15"/>
            </a:xfrm>
            <a:custGeom>
              <a:avLst/>
              <a:gdLst>
                <a:gd name="T0" fmla="*/ 0 w 52"/>
                <a:gd name="T1" fmla="*/ 6 h 45"/>
                <a:gd name="T2" fmla="*/ 13 w 52"/>
                <a:gd name="T3" fmla="*/ 0 h 45"/>
                <a:gd name="T4" fmla="*/ 15 w 52"/>
                <a:gd name="T5" fmla="*/ 4 h 45"/>
                <a:gd name="T6" fmla="*/ 17 w 52"/>
                <a:gd name="T7" fmla="*/ 9 h 45"/>
                <a:gd name="T8" fmla="*/ 4 w 52"/>
                <a:gd name="T9" fmla="*/ 15 h 45"/>
                <a:gd name="T10" fmla="*/ 2 w 52"/>
                <a:gd name="T11" fmla="*/ 11 h 45"/>
                <a:gd name="T12" fmla="*/ 0 w 52"/>
                <a:gd name="T13" fmla="*/ 6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5">
                  <a:moveTo>
                    <a:pt x="0" y="19"/>
                  </a:moveTo>
                  <a:lnTo>
                    <a:pt x="39" y="0"/>
                  </a:lnTo>
                  <a:lnTo>
                    <a:pt x="45" y="13"/>
                  </a:lnTo>
                  <a:lnTo>
                    <a:pt x="52" y="27"/>
                  </a:lnTo>
                  <a:lnTo>
                    <a:pt x="13" y="45"/>
                  </a:lnTo>
                  <a:lnTo>
                    <a:pt x="7" y="3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0" name="Freeform 2220">
              <a:extLst>
                <a:ext uri="{FF2B5EF4-FFF2-40B4-BE49-F238E27FC236}">
                  <a16:creationId xmlns:a16="http://schemas.microsoft.com/office/drawing/2014/main" id="{5EFE64AE-EDC4-1F4D-A8F8-2CF1120A3218}"/>
                </a:ext>
              </a:extLst>
            </p:cNvPr>
            <p:cNvSpPr>
              <a:spLocks/>
            </p:cNvSpPr>
            <p:nvPr/>
          </p:nvSpPr>
          <p:spPr bwMode="auto">
            <a:xfrm>
              <a:off x="1628" y="3574"/>
              <a:ext cx="2" cy="4"/>
            </a:xfrm>
            <a:custGeom>
              <a:avLst/>
              <a:gdLst>
                <a:gd name="T0" fmla="*/ 0 w 8"/>
                <a:gd name="T1" fmla="*/ 0 h 14"/>
                <a:gd name="T2" fmla="*/ 2 w 8"/>
                <a:gd name="T3" fmla="*/ 4 h 14"/>
                <a:gd name="T4" fmla="*/ 2 w 8"/>
                <a:gd name="T5" fmla="*/ 4 h 14"/>
                <a:gd name="T6" fmla="*/ 0 w 8"/>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4">
                  <a:moveTo>
                    <a:pt x="0" y="0"/>
                  </a:moveTo>
                  <a:lnTo>
                    <a:pt x="8" y="13"/>
                  </a:lnTo>
                  <a:lnTo>
                    <a:pt x="7"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1" name="Freeform 2221">
              <a:extLst>
                <a:ext uri="{FF2B5EF4-FFF2-40B4-BE49-F238E27FC236}">
                  <a16:creationId xmlns:a16="http://schemas.microsoft.com/office/drawing/2014/main" id="{4FD4584E-A1F3-6342-80AB-0BFF62D83FCD}"/>
                </a:ext>
              </a:extLst>
            </p:cNvPr>
            <p:cNvSpPr>
              <a:spLocks/>
            </p:cNvSpPr>
            <p:nvPr/>
          </p:nvSpPr>
          <p:spPr bwMode="auto">
            <a:xfrm>
              <a:off x="1625" y="3563"/>
              <a:ext cx="16" cy="15"/>
            </a:xfrm>
            <a:custGeom>
              <a:avLst/>
              <a:gdLst>
                <a:gd name="T0" fmla="*/ 0 w 48"/>
                <a:gd name="T1" fmla="*/ 7 h 46"/>
                <a:gd name="T2" fmla="*/ 11 w 48"/>
                <a:gd name="T3" fmla="*/ 0 h 46"/>
                <a:gd name="T4" fmla="*/ 14 w 48"/>
                <a:gd name="T5" fmla="*/ 4 h 46"/>
                <a:gd name="T6" fmla="*/ 16 w 48"/>
                <a:gd name="T7" fmla="*/ 8 h 46"/>
                <a:gd name="T8" fmla="*/ 5 w 48"/>
                <a:gd name="T9" fmla="*/ 15 h 46"/>
                <a:gd name="T10" fmla="*/ 2 w 48"/>
                <a:gd name="T11" fmla="*/ 11 h 46"/>
                <a:gd name="T12" fmla="*/ 0 w 48"/>
                <a:gd name="T13" fmla="*/ 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6">
                  <a:moveTo>
                    <a:pt x="0" y="21"/>
                  </a:moveTo>
                  <a:lnTo>
                    <a:pt x="33" y="0"/>
                  </a:lnTo>
                  <a:lnTo>
                    <a:pt x="41" y="13"/>
                  </a:lnTo>
                  <a:lnTo>
                    <a:pt x="48" y="25"/>
                  </a:lnTo>
                  <a:lnTo>
                    <a:pt x="15" y="46"/>
                  </a:lnTo>
                  <a:lnTo>
                    <a:pt x="7" y="33"/>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2" name="Freeform 2222">
              <a:extLst>
                <a:ext uri="{FF2B5EF4-FFF2-40B4-BE49-F238E27FC236}">
                  <a16:creationId xmlns:a16="http://schemas.microsoft.com/office/drawing/2014/main" id="{1025CEC2-3BFF-7648-A965-25F519DE3341}"/>
                </a:ext>
              </a:extLst>
            </p:cNvPr>
            <p:cNvSpPr>
              <a:spLocks/>
            </p:cNvSpPr>
            <p:nvPr/>
          </p:nvSpPr>
          <p:spPr bwMode="auto">
            <a:xfrm>
              <a:off x="1639" y="3567"/>
              <a:ext cx="3" cy="4"/>
            </a:xfrm>
            <a:custGeom>
              <a:avLst/>
              <a:gdLst>
                <a:gd name="T0" fmla="*/ 0 w 8"/>
                <a:gd name="T1" fmla="*/ 0 h 12"/>
                <a:gd name="T2" fmla="*/ 3 w 8"/>
                <a:gd name="T3" fmla="*/ 4 h 12"/>
                <a:gd name="T4" fmla="*/ 3 w 8"/>
                <a:gd name="T5" fmla="*/ 4 h 12"/>
                <a:gd name="T6" fmla="*/ 0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0" y="0"/>
                  </a:moveTo>
                  <a:lnTo>
                    <a:pt x="8" y="11"/>
                  </a:lnTo>
                  <a:lnTo>
                    <a:pt x="7"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3" name="Freeform 2223">
              <a:extLst>
                <a:ext uri="{FF2B5EF4-FFF2-40B4-BE49-F238E27FC236}">
                  <a16:creationId xmlns:a16="http://schemas.microsoft.com/office/drawing/2014/main" id="{3AE4CB07-2D6D-AD49-A466-3EB76512BE85}"/>
                </a:ext>
              </a:extLst>
            </p:cNvPr>
            <p:cNvSpPr>
              <a:spLocks/>
            </p:cNvSpPr>
            <p:nvPr/>
          </p:nvSpPr>
          <p:spPr bwMode="auto">
            <a:xfrm>
              <a:off x="1636" y="3555"/>
              <a:ext cx="16" cy="16"/>
            </a:xfrm>
            <a:custGeom>
              <a:avLst/>
              <a:gdLst>
                <a:gd name="T0" fmla="*/ 0 w 47"/>
                <a:gd name="T1" fmla="*/ 8 h 46"/>
                <a:gd name="T2" fmla="*/ 10 w 47"/>
                <a:gd name="T3" fmla="*/ 0 h 46"/>
                <a:gd name="T4" fmla="*/ 13 w 47"/>
                <a:gd name="T5" fmla="*/ 4 h 46"/>
                <a:gd name="T6" fmla="*/ 16 w 47"/>
                <a:gd name="T7" fmla="*/ 8 h 46"/>
                <a:gd name="T8" fmla="*/ 6 w 47"/>
                <a:gd name="T9" fmla="*/ 16 h 46"/>
                <a:gd name="T10" fmla="*/ 3 w 47"/>
                <a:gd name="T11" fmla="*/ 12 h 46"/>
                <a:gd name="T12" fmla="*/ 0 w 47"/>
                <a:gd name="T13" fmla="*/ 8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6">
                  <a:moveTo>
                    <a:pt x="0" y="23"/>
                  </a:moveTo>
                  <a:lnTo>
                    <a:pt x="29" y="0"/>
                  </a:lnTo>
                  <a:lnTo>
                    <a:pt x="39" y="12"/>
                  </a:lnTo>
                  <a:lnTo>
                    <a:pt x="47" y="23"/>
                  </a:lnTo>
                  <a:lnTo>
                    <a:pt x="17" y="46"/>
                  </a:lnTo>
                  <a:lnTo>
                    <a:pt x="9" y="35"/>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4" name="Freeform 2224">
              <a:extLst>
                <a:ext uri="{FF2B5EF4-FFF2-40B4-BE49-F238E27FC236}">
                  <a16:creationId xmlns:a16="http://schemas.microsoft.com/office/drawing/2014/main" id="{FDEBE724-FDB3-2E47-AF23-A5DE01563CD1}"/>
                </a:ext>
              </a:extLst>
            </p:cNvPr>
            <p:cNvSpPr>
              <a:spLocks/>
            </p:cNvSpPr>
            <p:nvPr/>
          </p:nvSpPr>
          <p:spPr bwMode="auto">
            <a:xfrm>
              <a:off x="1649" y="3559"/>
              <a:ext cx="3" cy="4"/>
            </a:xfrm>
            <a:custGeom>
              <a:avLst/>
              <a:gdLst>
                <a:gd name="T0" fmla="*/ 0 w 9"/>
                <a:gd name="T1" fmla="*/ 0 h 11"/>
                <a:gd name="T2" fmla="*/ 3 w 9"/>
                <a:gd name="T3" fmla="*/ 4 h 11"/>
                <a:gd name="T4" fmla="*/ 3 w 9"/>
                <a:gd name="T5" fmla="*/ 4 h 11"/>
                <a:gd name="T6" fmla="*/ 0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0"/>
                  </a:moveTo>
                  <a:lnTo>
                    <a:pt x="9" y="10"/>
                  </a:lnTo>
                  <a:lnTo>
                    <a:pt x="8"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5" name="Freeform 2225">
              <a:extLst>
                <a:ext uri="{FF2B5EF4-FFF2-40B4-BE49-F238E27FC236}">
                  <a16:creationId xmlns:a16="http://schemas.microsoft.com/office/drawing/2014/main" id="{2963EC91-D25D-F34E-98DE-FE4AF003480F}"/>
                </a:ext>
              </a:extLst>
            </p:cNvPr>
            <p:cNvSpPr>
              <a:spLocks/>
            </p:cNvSpPr>
            <p:nvPr/>
          </p:nvSpPr>
          <p:spPr bwMode="auto">
            <a:xfrm>
              <a:off x="1645" y="3547"/>
              <a:ext cx="16" cy="16"/>
            </a:xfrm>
            <a:custGeom>
              <a:avLst/>
              <a:gdLst>
                <a:gd name="T0" fmla="*/ 0 w 46"/>
                <a:gd name="T1" fmla="*/ 9 h 46"/>
                <a:gd name="T2" fmla="*/ 9 w 46"/>
                <a:gd name="T3" fmla="*/ 0 h 46"/>
                <a:gd name="T4" fmla="*/ 12 w 46"/>
                <a:gd name="T5" fmla="*/ 4 h 46"/>
                <a:gd name="T6" fmla="*/ 16 w 46"/>
                <a:gd name="T7" fmla="*/ 7 h 46"/>
                <a:gd name="T8" fmla="*/ 7 w 46"/>
                <a:gd name="T9" fmla="*/ 16 h 46"/>
                <a:gd name="T10" fmla="*/ 4 w 46"/>
                <a:gd name="T11" fmla="*/ 13 h 46"/>
                <a:gd name="T12" fmla="*/ 0 w 46"/>
                <a:gd name="T13" fmla="*/ 9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0" y="25"/>
                  </a:moveTo>
                  <a:lnTo>
                    <a:pt x="26" y="0"/>
                  </a:lnTo>
                  <a:lnTo>
                    <a:pt x="35" y="11"/>
                  </a:lnTo>
                  <a:lnTo>
                    <a:pt x="46" y="21"/>
                  </a:lnTo>
                  <a:lnTo>
                    <a:pt x="20" y="46"/>
                  </a:lnTo>
                  <a:lnTo>
                    <a:pt x="11" y="36"/>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6" name="Freeform 2226">
              <a:extLst>
                <a:ext uri="{FF2B5EF4-FFF2-40B4-BE49-F238E27FC236}">
                  <a16:creationId xmlns:a16="http://schemas.microsoft.com/office/drawing/2014/main" id="{F8622342-5E76-B742-8A12-1476405CFE87}"/>
                </a:ext>
              </a:extLst>
            </p:cNvPr>
            <p:cNvSpPr>
              <a:spLocks/>
            </p:cNvSpPr>
            <p:nvPr/>
          </p:nvSpPr>
          <p:spPr bwMode="auto">
            <a:xfrm>
              <a:off x="1657" y="3551"/>
              <a:ext cx="4" cy="3"/>
            </a:xfrm>
            <a:custGeom>
              <a:avLst/>
              <a:gdLst>
                <a:gd name="T0" fmla="*/ 0 w 12"/>
                <a:gd name="T1" fmla="*/ 0 h 10"/>
                <a:gd name="T2" fmla="*/ 4 w 12"/>
                <a:gd name="T3" fmla="*/ 3 h 10"/>
                <a:gd name="T4" fmla="*/ 4 w 12"/>
                <a:gd name="T5" fmla="*/ 3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9"/>
                  </a:lnTo>
                  <a:lnTo>
                    <a:pt x="11"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7" name="Freeform 2227">
              <a:extLst>
                <a:ext uri="{FF2B5EF4-FFF2-40B4-BE49-F238E27FC236}">
                  <a16:creationId xmlns:a16="http://schemas.microsoft.com/office/drawing/2014/main" id="{EC6C7852-B02B-C54A-97FC-E84FABCD8412}"/>
                </a:ext>
              </a:extLst>
            </p:cNvPr>
            <p:cNvSpPr>
              <a:spLocks/>
            </p:cNvSpPr>
            <p:nvPr/>
          </p:nvSpPr>
          <p:spPr bwMode="auto">
            <a:xfrm>
              <a:off x="1654" y="3539"/>
              <a:ext cx="15" cy="15"/>
            </a:xfrm>
            <a:custGeom>
              <a:avLst/>
              <a:gdLst>
                <a:gd name="T0" fmla="*/ 0 w 45"/>
                <a:gd name="T1" fmla="*/ 9 h 46"/>
                <a:gd name="T2" fmla="*/ 7 w 45"/>
                <a:gd name="T3" fmla="*/ 0 h 46"/>
                <a:gd name="T4" fmla="*/ 11 w 45"/>
                <a:gd name="T5" fmla="*/ 3 h 46"/>
                <a:gd name="T6" fmla="*/ 15 w 45"/>
                <a:gd name="T7" fmla="*/ 6 h 46"/>
                <a:gd name="T8" fmla="*/ 7 w 45"/>
                <a:gd name="T9" fmla="*/ 15 h 46"/>
                <a:gd name="T10" fmla="*/ 3 w 45"/>
                <a:gd name="T11" fmla="*/ 12 h 46"/>
                <a:gd name="T12" fmla="*/ 0 w 45"/>
                <a:gd name="T13" fmla="*/ 9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6">
                  <a:moveTo>
                    <a:pt x="0" y="27"/>
                  </a:moveTo>
                  <a:lnTo>
                    <a:pt x="22" y="0"/>
                  </a:lnTo>
                  <a:lnTo>
                    <a:pt x="33" y="10"/>
                  </a:lnTo>
                  <a:lnTo>
                    <a:pt x="45" y="19"/>
                  </a:lnTo>
                  <a:lnTo>
                    <a:pt x="22" y="46"/>
                  </a:lnTo>
                  <a:lnTo>
                    <a:pt x="10" y="3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8" name="Freeform 2228">
              <a:extLst>
                <a:ext uri="{FF2B5EF4-FFF2-40B4-BE49-F238E27FC236}">
                  <a16:creationId xmlns:a16="http://schemas.microsoft.com/office/drawing/2014/main" id="{1E7A20CB-6583-0949-8B40-D13B38F3894B}"/>
                </a:ext>
              </a:extLst>
            </p:cNvPr>
            <p:cNvSpPr>
              <a:spLocks/>
            </p:cNvSpPr>
            <p:nvPr/>
          </p:nvSpPr>
          <p:spPr bwMode="auto">
            <a:xfrm>
              <a:off x="1665" y="3542"/>
              <a:ext cx="4" cy="3"/>
            </a:xfrm>
            <a:custGeom>
              <a:avLst/>
              <a:gdLst>
                <a:gd name="T0" fmla="*/ 0 w 13"/>
                <a:gd name="T1" fmla="*/ 0 h 9"/>
                <a:gd name="T2" fmla="*/ 4 w 13"/>
                <a:gd name="T3" fmla="*/ 2 h 9"/>
                <a:gd name="T4" fmla="*/ 4 w 13"/>
                <a:gd name="T5" fmla="*/ 3 h 9"/>
                <a:gd name="T6" fmla="*/ 0 w 1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0"/>
                  </a:moveTo>
                  <a:lnTo>
                    <a:pt x="13" y="7"/>
                  </a:lnTo>
                  <a:lnTo>
                    <a:pt x="12"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69" name="Freeform 2229">
              <a:extLst>
                <a:ext uri="{FF2B5EF4-FFF2-40B4-BE49-F238E27FC236}">
                  <a16:creationId xmlns:a16="http://schemas.microsoft.com/office/drawing/2014/main" id="{832588DE-3695-5640-87B3-CBE1548D37C0}"/>
                </a:ext>
              </a:extLst>
            </p:cNvPr>
            <p:cNvSpPr>
              <a:spLocks/>
            </p:cNvSpPr>
            <p:nvPr/>
          </p:nvSpPr>
          <p:spPr bwMode="auto">
            <a:xfrm>
              <a:off x="1661" y="3520"/>
              <a:ext cx="20" cy="24"/>
            </a:xfrm>
            <a:custGeom>
              <a:avLst/>
              <a:gdLst>
                <a:gd name="T0" fmla="*/ 0 w 61"/>
                <a:gd name="T1" fmla="*/ 19 h 73"/>
                <a:gd name="T2" fmla="*/ 12 w 61"/>
                <a:gd name="T3" fmla="*/ 0 h 73"/>
                <a:gd name="T4" fmla="*/ 16 w 61"/>
                <a:gd name="T5" fmla="*/ 3 h 73"/>
                <a:gd name="T6" fmla="*/ 20 w 61"/>
                <a:gd name="T7" fmla="*/ 5 h 73"/>
                <a:gd name="T8" fmla="*/ 8 w 61"/>
                <a:gd name="T9" fmla="*/ 24 h 73"/>
                <a:gd name="T10" fmla="*/ 4 w 61"/>
                <a:gd name="T11" fmla="*/ 22 h 73"/>
                <a:gd name="T12" fmla="*/ 0 w 61"/>
                <a:gd name="T13" fmla="*/ 1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73">
                  <a:moveTo>
                    <a:pt x="0" y="57"/>
                  </a:moveTo>
                  <a:lnTo>
                    <a:pt x="36" y="0"/>
                  </a:lnTo>
                  <a:lnTo>
                    <a:pt x="48" y="8"/>
                  </a:lnTo>
                  <a:lnTo>
                    <a:pt x="61" y="15"/>
                  </a:lnTo>
                  <a:lnTo>
                    <a:pt x="25" y="73"/>
                  </a:lnTo>
                  <a:lnTo>
                    <a:pt x="12" y="66"/>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0" name="Freeform 2230">
              <a:extLst>
                <a:ext uri="{FF2B5EF4-FFF2-40B4-BE49-F238E27FC236}">
                  <a16:creationId xmlns:a16="http://schemas.microsoft.com/office/drawing/2014/main" id="{B23162D9-E29F-E44D-946A-3330673382C8}"/>
                </a:ext>
              </a:extLst>
            </p:cNvPr>
            <p:cNvSpPr>
              <a:spLocks/>
            </p:cNvSpPr>
            <p:nvPr/>
          </p:nvSpPr>
          <p:spPr bwMode="auto">
            <a:xfrm>
              <a:off x="1677" y="3523"/>
              <a:ext cx="4" cy="2"/>
            </a:xfrm>
            <a:custGeom>
              <a:avLst/>
              <a:gdLst>
                <a:gd name="T0" fmla="*/ 0 w 13"/>
                <a:gd name="T1" fmla="*/ 0 h 7"/>
                <a:gd name="T2" fmla="*/ 4 w 13"/>
                <a:gd name="T3" fmla="*/ 2 h 7"/>
                <a:gd name="T4" fmla="*/ 4 w 13"/>
                <a:gd name="T5" fmla="*/ 2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1" name="Freeform 2231">
              <a:extLst>
                <a:ext uri="{FF2B5EF4-FFF2-40B4-BE49-F238E27FC236}">
                  <a16:creationId xmlns:a16="http://schemas.microsoft.com/office/drawing/2014/main" id="{909F32D8-8CC2-F647-B628-583CD54580D1}"/>
                </a:ext>
              </a:extLst>
            </p:cNvPr>
            <p:cNvSpPr>
              <a:spLocks/>
            </p:cNvSpPr>
            <p:nvPr/>
          </p:nvSpPr>
          <p:spPr bwMode="auto">
            <a:xfrm>
              <a:off x="1672" y="3500"/>
              <a:ext cx="19" cy="25"/>
            </a:xfrm>
            <a:custGeom>
              <a:avLst/>
              <a:gdLst>
                <a:gd name="T0" fmla="*/ 0 w 56"/>
                <a:gd name="T1" fmla="*/ 21 h 74"/>
                <a:gd name="T2" fmla="*/ 10 w 56"/>
                <a:gd name="T3" fmla="*/ 0 h 74"/>
                <a:gd name="T4" fmla="*/ 14 w 56"/>
                <a:gd name="T5" fmla="*/ 2 h 74"/>
                <a:gd name="T6" fmla="*/ 19 w 56"/>
                <a:gd name="T7" fmla="*/ 4 h 74"/>
                <a:gd name="T8" fmla="*/ 9 w 56"/>
                <a:gd name="T9" fmla="*/ 25 h 74"/>
                <a:gd name="T10" fmla="*/ 4 w 56"/>
                <a:gd name="T11" fmla="*/ 23 h 74"/>
                <a:gd name="T12" fmla="*/ 0 w 56"/>
                <a:gd name="T13" fmla="*/ 21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74">
                  <a:moveTo>
                    <a:pt x="0" y="61"/>
                  </a:moveTo>
                  <a:lnTo>
                    <a:pt x="29" y="0"/>
                  </a:lnTo>
                  <a:lnTo>
                    <a:pt x="42" y="5"/>
                  </a:lnTo>
                  <a:lnTo>
                    <a:pt x="56" y="11"/>
                  </a:lnTo>
                  <a:lnTo>
                    <a:pt x="26" y="74"/>
                  </a:lnTo>
                  <a:lnTo>
                    <a:pt x="13" y="68"/>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2" name="Freeform 2232">
              <a:extLst>
                <a:ext uri="{FF2B5EF4-FFF2-40B4-BE49-F238E27FC236}">
                  <a16:creationId xmlns:a16="http://schemas.microsoft.com/office/drawing/2014/main" id="{B6D075B3-805A-9744-A8AE-9A707DC70910}"/>
                </a:ext>
              </a:extLst>
            </p:cNvPr>
            <p:cNvSpPr>
              <a:spLocks/>
            </p:cNvSpPr>
            <p:nvPr/>
          </p:nvSpPr>
          <p:spPr bwMode="auto">
            <a:xfrm>
              <a:off x="1686" y="3502"/>
              <a:ext cx="5" cy="2"/>
            </a:xfrm>
            <a:custGeom>
              <a:avLst/>
              <a:gdLst>
                <a:gd name="T0" fmla="*/ 0 w 14"/>
                <a:gd name="T1" fmla="*/ 0 h 6"/>
                <a:gd name="T2" fmla="*/ 5 w 14"/>
                <a:gd name="T3" fmla="*/ 2 h 6"/>
                <a:gd name="T4" fmla="*/ 5 w 14"/>
                <a:gd name="T5" fmla="*/ 2 h 6"/>
                <a:gd name="T6" fmla="*/ 0 w 1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0"/>
                  </a:moveTo>
                  <a:lnTo>
                    <a:pt x="14" y="5"/>
                  </a:lnTo>
                  <a:lnTo>
                    <a:pt x="14"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3" name="Freeform 2233">
              <a:extLst>
                <a:ext uri="{FF2B5EF4-FFF2-40B4-BE49-F238E27FC236}">
                  <a16:creationId xmlns:a16="http://schemas.microsoft.com/office/drawing/2014/main" id="{0A47F6CE-C570-AD45-9E01-CD6579D269EF}"/>
                </a:ext>
              </a:extLst>
            </p:cNvPr>
            <p:cNvSpPr>
              <a:spLocks/>
            </p:cNvSpPr>
            <p:nvPr/>
          </p:nvSpPr>
          <p:spPr bwMode="auto">
            <a:xfrm>
              <a:off x="1682" y="3479"/>
              <a:ext cx="17" cy="24"/>
            </a:xfrm>
            <a:custGeom>
              <a:avLst/>
              <a:gdLst>
                <a:gd name="T0" fmla="*/ 0 w 51"/>
                <a:gd name="T1" fmla="*/ 21 h 74"/>
                <a:gd name="T2" fmla="*/ 8 w 51"/>
                <a:gd name="T3" fmla="*/ 0 h 74"/>
                <a:gd name="T4" fmla="*/ 12 w 51"/>
                <a:gd name="T5" fmla="*/ 2 h 74"/>
                <a:gd name="T6" fmla="*/ 17 w 51"/>
                <a:gd name="T7" fmla="*/ 4 h 74"/>
                <a:gd name="T8" fmla="*/ 9 w 51"/>
                <a:gd name="T9" fmla="*/ 24 h 74"/>
                <a:gd name="T10" fmla="*/ 4 w 51"/>
                <a:gd name="T11" fmla="*/ 22 h 74"/>
                <a:gd name="T12" fmla="*/ 0 w 51"/>
                <a:gd name="T13" fmla="*/ 21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74">
                  <a:moveTo>
                    <a:pt x="0" y="64"/>
                  </a:moveTo>
                  <a:lnTo>
                    <a:pt x="23" y="0"/>
                  </a:lnTo>
                  <a:lnTo>
                    <a:pt x="37" y="6"/>
                  </a:lnTo>
                  <a:lnTo>
                    <a:pt x="51" y="11"/>
                  </a:lnTo>
                  <a:lnTo>
                    <a:pt x="27" y="74"/>
                  </a:lnTo>
                  <a:lnTo>
                    <a:pt x="13" y="69"/>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4" name="Freeform 2234">
              <a:extLst>
                <a:ext uri="{FF2B5EF4-FFF2-40B4-BE49-F238E27FC236}">
                  <a16:creationId xmlns:a16="http://schemas.microsoft.com/office/drawing/2014/main" id="{3EBBBE72-C6A0-E549-9DEF-B61A3BC7DF05}"/>
                </a:ext>
              </a:extLst>
            </p:cNvPr>
            <p:cNvSpPr>
              <a:spLocks/>
            </p:cNvSpPr>
            <p:nvPr/>
          </p:nvSpPr>
          <p:spPr bwMode="auto">
            <a:xfrm>
              <a:off x="1694" y="3481"/>
              <a:ext cx="5" cy="1"/>
            </a:xfrm>
            <a:custGeom>
              <a:avLst/>
              <a:gdLst>
                <a:gd name="T0" fmla="*/ 0 w 14"/>
                <a:gd name="T1" fmla="*/ 0 h 5"/>
                <a:gd name="T2" fmla="*/ 5 w 14"/>
                <a:gd name="T3" fmla="*/ 1 h 5"/>
                <a:gd name="T4" fmla="*/ 5 w 14"/>
                <a:gd name="T5" fmla="*/ 1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5" name="Freeform 2235">
              <a:extLst>
                <a:ext uri="{FF2B5EF4-FFF2-40B4-BE49-F238E27FC236}">
                  <a16:creationId xmlns:a16="http://schemas.microsoft.com/office/drawing/2014/main" id="{BD4486B3-7ACC-F346-9360-92F64AAE4816}"/>
                </a:ext>
              </a:extLst>
            </p:cNvPr>
            <p:cNvSpPr>
              <a:spLocks/>
            </p:cNvSpPr>
            <p:nvPr/>
          </p:nvSpPr>
          <p:spPr bwMode="auto">
            <a:xfrm>
              <a:off x="1690" y="3457"/>
              <a:ext cx="17" cy="25"/>
            </a:xfrm>
            <a:custGeom>
              <a:avLst/>
              <a:gdLst>
                <a:gd name="T0" fmla="*/ 0 w 52"/>
                <a:gd name="T1" fmla="*/ 21 h 75"/>
                <a:gd name="T2" fmla="*/ 8 w 52"/>
                <a:gd name="T3" fmla="*/ 0 h 75"/>
                <a:gd name="T4" fmla="*/ 12 w 52"/>
                <a:gd name="T5" fmla="*/ 2 h 75"/>
                <a:gd name="T6" fmla="*/ 17 w 52"/>
                <a:gd name="T7" fmla="*/ 3 h 75"/>
                <a:gd name="T8" fmla="*/ 9 w 52"/>
                <a:gd name="T9" fmla="*/ 25 h 75"/>
                <a:gd name="T10" fmla="*/ 5 w 52"/>
                <a:gd name="T11" fmla="*/ 23 h 75"/>
                <a:gd name="T12" fmla="*/ 0 w 52"/>
                <a:gd name="T13" fmla="*/ 21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75">
                  <a:moveTo>
                    <a:pt x="0" y="64"/>
                  </a:moveTo>
                  <a:lnTo>
                    <a:pt x="24" y="0"/>
                  </a:lnTo>
                  <a:lnTo>
                    <a:pt x="38" y="5"/>
                  </a:lnTo>
                  <a:lnTo>
                    <a:pt x="52" y="10"/>
                  </a:lnTo>
                  <a:lnTo>
                    <a:pt x="28" y="75"/>
                  </a:lnTo>
                  <a:lnTo>
                    <a:pt x="14" y="70"/>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6" name="Freeform 2236">
              <a:extLst>
                <a:ext uri="{FF2B5EF4-FFF2-40B4-BE49-F238E27FC236}">
                  <a16:creationId xmlns:a16="http://schemas.microsoft.com/office/drawing/2014/main" id="{E03FD771-2A05-C948-BCF3-692F2252B77D}"/>
                </a:ext>
              </a:extLst>
            </p:cNvPr>
            <p:cNvSpPr>
              <a:spLocks/>
            </p:cNvSpPr>
            <p:nvPr/>
          </p:nvSpPr>
          <p:spPr bwMode="auto">
            <a:xfrm>
              <a:off x="1698" y="3457"/>
              <a:ext cx="4" cy="2"/>
            </a:xfrm>
            <a:custGeom>
              <a:avLst/>
              <a:gdLst>
                <a:gd name="T0" fmla="*/ 4 w 14"/>
                <a:gd name="T1" fmla="*/ 2 h 6"/>
                <a:gd name="T2" fmla="*/ 0 w 14"/>
                <a:gd name="T3" fmla="*/ 0 h 6"/>
                <a:gd name="T4" fmla="*/ 0 w 14"/>
                <a:gd name="T5" fmla="*/ 0 h 6"/>
                <a:gd name="T6" fmla="*/ 4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1"/>
                  </a:lnTo>
                  <a:lnTo>
                    <a:pt x="1"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7" name="Freeform 2237">
              <a:extLst>
                <a:ext uri="{FF2B5EF4-FFF2-40B4-BE49-F238E27FC236}">
                  <a16:creationId xmlns:a16="http://schemas.microsoft.com/office/drawing/2014/main" id="{D09220C8-9395-F14E-87C4-48171918B0D2}"/>
                </a:ext>
              </a:extLst>
            </p:cNvPr>
            <p:cNvSpPr>
              <a:spLocks/>
            </p:cNvSpPr>
            <p:nvPr/>
          </p:nvSpPr>
          <p:spPr bwMode="auto">
            <a:xfrm>
              <a:off x="1698" y="3436"/>
              <a:ext cx="18" cy="25"/>
            </a:xfrm>
            <a:custGeom>
              <a:avLst/>
              <a:gdLst>
                <a:gd name="T0" fmla="*/ 0 w 53"/>
                <a:gd name="T1" fmla="*/ 21 h 74"/>
                <a:gd name="T2" fmla="*/ 9 w 53"/>
                <a:gd name="T3" fmla="*/ 0 h 74"/>
                <a:gd name="T4" fmla="*/ 14 w 53"/>
                <a:gd name="T5" fmla="*/ 2 h 74"/>
                <a:gd name="T6" fmla="*/ 18 w 53"/>
                <a:gd name="T7" fmla="*/ 4 h 74"/>
                <a:gd name="T8" fmla="*/ 9 w 53"/>
                <a:gd name="T9" fmla="*/ 25 h 74"/>
                <a:gd name="T10" fmla="*/ 4 w 53"/>
                <a:gd name="T11" fmla="*/ 23 h 74"/>
                <a:gd name="T12" fmla="*/ 0 w 53"/>
                <a:gd name="T13" fmla="*/ 21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74">
                  <a:moveTo>
                    <a:pt x="0" y="62"/>
                  </a:moveTo>
                  <a:lnTo>
                    <a:pt x="26" y="0"/>
                  </a:lnTo>
                  <a:lnTo>
                    <a:pt x="40" y="6"/>
                  </a:lnTo>
                  <a:lnTo>
                    <a:pt x="53" y="11"/>
                  </a:lnTo>
                  <a:lnTo>
                    <a:pt x="27" y="74"/>
                  </a:lnTo>
                  <a:lnTo>
                    <a:pt x="13" y="68"/>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8" name="Freeform 2238">
              <a:extLst>
                <a:ext uri="{FF2B5EF4-FFF2-40B4-BE49-F238E27FC236}">
                  <a16:creationId xmlns:a16="http://schemas.microsoft.com/office/drawing/2014/main" id="{C6F47FD3-E07A-2342-821D-EC5F2D7BD110}"/>
                </a:ext>
              </a:extLst>
            </p:cNvPr>
            <p:cNvSpPr>
              <a:spLocks/>
            </p:cNvSpPr>
            <p:nvPr/>
          </p:nvSpPr>
          <p:spPr bwMode="auto">
            <a:xfrm>
              <a:off x="1707" y="3436"/>
              <a:ext cx="4" cy="2"/>
            </a:xfrm>
            <a:custGeom>
              <a:avLst/>
              <a:gdLst>
                <a:gd name="T0" fmla="*/ 4 w 14"/>
                <a:gd name="T1" fmla="*/ 2 h 8"/>
                <a:gd name="T2" fmla="*/ 0 w 14"/>
                <a:gd name="T3" fmla="*/ 1 h 8"/>
                <a:gd name="T4" fmla="*/ 0 w 14"/>
                <a:gd name="T5" fmla="*/ 0 h 8"/>
                <a:gd name="T6" fmla="*/ 4 w 14"/>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14" y="8"/>
                  </a:moveTo>
                  <a:lnTo>
                    <a:pt x="0" y="2"/>
                  </a:lnTo>
                  <a:lnTo>
                    <a:pt x="1" y="0"/>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79" name="Freeform 2239">
              <a:extLst>
                <a:ext uri="{FF2B5EF4-FFF2-40B4-BE49-F238E27FC236}">
                  <a16:creationId xmlns:a16="http://schemas.microsoft.com/office/drawing/2014/main" id="{0081BA6A-5DE0-E64A-87DB-A84A66566491}"/>
                </a:ext>
              </a:extLst>
            </p:cNvPr>
            <p:cNvSpPr>
              <a:spLocks/>
            </p:cNvSpPr>
            <p:nvPr/>
          </p:nvSpPr>
          <p:spPr bwMode="auto">
            <a:xfrm>
              <a:off x="1707" y="3417"/>
              <a:ext cx="20" cy="24"/>
            </a:xfrm>
            <a:custGeom>
              <a:avLst/>
              <a:gdLst>
                <a:gd name="T0" fmla="*/ 0 w 59"/>
                <a:gd name="T1" fmla="*/ 19 h 73"/>
                <a:gd name="T2" fmla="*/ 12 w 59"/>
                <a:gd name="T3" fmla="*/ 0 h 73"/>
                <a:gd name="T4" fmla="*/ 16 w 59"/>
                <a:gd name="T5" fmla="*/ 2 h 73"/>
                <a:gd name="T6" fmla="*/ 20 w 59"/>
                <a:gd name="T7" fmla="*/ 5 h 73"/>
                <a:gd name="T8" fmla="*/ 9 w 59"/>
                <a:gd name="T9" fmla="*/ 24 h 73"/>
                <a:gd name="T10" fmla="*/ 4 w 59"/>
                <a:gd name="T11" fmla="*/ 21 h 73"/>
                <a:gd name="T12" fmla="*/ 0 w 59"/>
                <a:gd name="T13" fmla="*/ 19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73">
                  <a:moveTo>
                    <a:pt x="0" y="57"/>
                  </a:moveTo>
                  <a:lnTo>
                    <a:pt x="34" y="0"/>
                  </a:lnTo>
                  <a:lnTo>
                    <a:pt x="47" y="7"/>
                  </a:lnTo>
                  <a:lnTo>
                    <a:pt x="59" y="14"/>
                  </a:lnTo>
                  <a:lnTo>
                    <a:pt x="26" y="73"/>
                  </a:lnTo>
                  <a:lnTo>
                    <a:pt x="13" y="65"/>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0" name="Freeform 2240">
              <a:extLst>
                <a:ext uri="{FF2B5EF4-FFF2-40B4-BE49-F238E27FC236}">
                  <a16:creationId xmlns:a16="http://schemas.microsoft.com/office/drawing/2014/main" id="{24BC657C-5ACB-0D44-BC8B-065E028AFE60}"/>
                </a:ext>
              </a:extLst>
            </p:cNvPr>
            <p:cNvSpPr>
              <a:spLocks/>
            </p:cNvSpPr>
            <p:nvPr/>
          </p:nvSpPr>
          <p:spPr bwMode="auto">
            <a:xfrm>
              <a:off x="1718" y="3416"/>
              <a:ext cx="5" cy="3"/>
            </a:xfrm>
            <a:custGeom>
              <a:avLst/>
              <a:gdLst>
                <a:gd name="T0" fmla="*/ 5 w 13"/>
                <a:gd name="T1" fmla="*/ 3 h 8"/>
                <a:gd name="T2" fmla="*/ 0 w 13"/>
                <a:gd name="T3" fmla="*/ 0 h 8"/>
                <a:gd name="T4" fmla="*/ 0 w 13"/>
                <a:gd name="T5" fmla="*/ 0 h 8"/>
                <a:gd name="T6" fmla="*/ 5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1"/>
                  </a:lnTo>
                  <a:lnTo>
                    <a:pt x="1" y="0"/>
                  </a:lnTo>
                  <a:lnTo>
                    <a:pt x="1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1" name="Freeform 2241">
              <a:extLst>
                <a:ext uri="{FF2B5EF4-FFF2-40B4-BE49-F238E27FC236}">
                  <a16:creationId xmlns:a16="http://schemas.microsoft.com/office/drawing/2014/main" id="{AAEB25D7-0B92-0B4B-903D-391E895D3E41}"/>
                </a:ext>
              </a:extLst>
            </p:cNvPr>
            <p:cNvSpPr>
              <a:spLocks/>
            </p:cNvSpPr>
            <p:nvPr/>
          </p:nvSpPr>
          <p:spPr bwMode="auto">
            <a:xfrm>
              <a:off x="1719" y="3407"/>
              <a:ext cx="14" cy="15"/>
            </a:xfrm>
            <a:custGeom>
              <a:avLst/>
              <a:gdLst>
                <a:gd name="T0" fmla="*/ 0 w 44"/>
                <a:gd name="T1" fmla="*/ 9 h 45"/>
                <a:gd name="T2" fmla="*/ 6 w 44"/>
                <a:gd name="T3" fmla="*/ 0 h 45"/>
                <a:gd name="T4" fmla="*/ 10 w 44"/>
                <a:gd name="T5" fmla="*/ 3 h 45"/>
                <a:gd name="T6" fmla="*/ 14 w 44"/>
                <a:gd name="T7" fmla="*/ 6 h 45"/>
                <a:gd name="T8" fmla="*/ 7 w 44"/>
                <a:gd name="T9" fmla="*/ 15 h 45"/>
                <a:gd name="T10" fmla="*/ 4 w 44"/>
                <a:gd name="T11" fmla="*/ 12 h 45"/>
                <a:gd name="T12" fmla="*/ 0 w 44"/>
                <a:gd name="T13" fmla="*/ 9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5">
                  <a:moveTo>
                    <a:pt x="0" y="28"/>
                  </a:moveTo>
                  <a:lnTo>
                    <a:pt x="20" y="0"/>
                  </a:lnTo>
                  <a:lnTo>
                    <a:pt x="32" y="9"/>
                  </a:lnTo>
                  <a:lnTo>
                    <a:pt x="44" y="18"/>
                  </a:lnTo>
                  <a:lnTo>
                    <a:pt x="23" y="45"/>
                  </a:lnTo>
                  <a:lnTo>
                    <a:pt x="12" y="36"/>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2" name="Freeform 2242">
              <a:extLst>
                <a:ext uri="{FF2B5EF4-FFF2-40B4-BE49-F238E27FC236}">
                  <a16:creationId xmlns:a16="http://schemas.microsoft.com/office/drawing/2014/main" id="{6ABF26F7-DEDF-7B48-A290-3425ED3820A3}"/>
                </a:ext>
              </a:extLst>
            </p:cNvPr>
            <p:cNvSpPr>
              <a:spLocks/>
            </p:cNvSpPr>
            <p:nvPr/>
          </p:nvSpPr>
          <p:spPr bwMode="auto">
            <a:xfrm>
              <a:off x="1725" y="3407"/>
              <a:ext cx="4" cy="3"/>
            </a:xfrm>
            <a:custGeom>
              <a:avLst/>
              <a:gdLst>
                <a:gd name="T0" fmla="*/ 4 w 12"/>
                <a:gd name="T1" fmla="*/ 3 h 10"/>
                <a:gd name="T2" fmla="*/ 0 w 12"/>
                <a:gd name="T3" fmla="*/ 0 h 10"/>
                <a:gd name="T4" fmla="*/ 1 w 12"/>
                <a:gd name="T5" fmla="*/ 0 h 10"/>
                <a:gd name="T6" fmla="*/ 4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1"/>
                  </a:lnTo>
                  <a:lnTo>
                    <a:pt x="2"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3" name="Freeform 2243">
              <a:extLst>
                <a:ext uri="{FF2B5EF4-FFF2-40B4-BE49-F238E27FC236}">
                  <a16:creationId xmlns:a16="http://schemas.microsoft.com/office/drawing/2014/main" id="{CA47F889-C79B-2647-AC26-A32EB7E65445}"/>
                </a:ext>
              </a:extLst>
            </p:cNvPr>
            <p:cNvSpPr>
              <a:spLocks/>
            </p:cNvSpPr>
            <p:nvPr/>
          </p:nvSpPr>
          <p:spPr bwMode="auto">
            <a:xfrm>
              <a:off x="1726" y="3398"/>
              <a:ext cx="15" cy="15"/>
            </a:xfrm>
            <a:custGeom>
              <a:avLst/>
              <a:gdLst>
                <a:gd name="T0" fmla="*/ 0 w 44"/>
                <a:gd name="T1" fmla="*/ 8 h 46"/>
                <a:gd name="T2" fmla="*/ 8 w 44"/>
                <a:gd name="T3" fmla="*/ 0 h 46"/>
                <a:gd name="T4" fmla="*/ 12 w 44"/>
                <a:gd name="T5" fmla="*/ 4 h 46"/>
                <a:gd name="T6" fmla="*/ 15 w 44"/>
                <a:gd name="T7" fmla="*/ 7 h 46"/>
                <a:gd name="T8" fmla="*/ 7 w 44"/>
                <a:gd name="T9" fmla="*/ 15 h 46"/>
                <a:gd name="T10" fmla="*/ 3 w 44"/>
                <a:gd name="T11" fmla="*/ 12 h 46"/>
                <a:gd name="T12" fmla="*/ 0 w 44"/>
                <a:gd name="T13" fmla="*/ 8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6">
                  <a:moveTo>
                    <a:pt x="0" y="26"/>
                  </a:moveTo>
                  <a:lnTo>
                    <a:pt x="23" y="0"/>
                  </a:lnTo>
                  <a:lnTo>
                    <a:pt x="34" y="11"/>
                  </a:lnTo>
                  <a:lnTo>
                    <a:pt x="44" y="22"/>
                  </a:lnTo>
                  <a:lnTo>
                    <a:pt x="21" y="46"/>
                  </a:lnTo>
                  <a:lnTo>
                    <a:pt x="10" y="36"/>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4" name="Freeform 2244">
              <a:extLst>
                <a:ext uri="{FF2B5EF4-FFF2-40B4-BE49-F238E27FC236}">
                  <a16:creationId xmlns:a16="http://schemas.microsoft.com/office/drawing/2014/main" id="{CC0033FF-5CDC-2445-B657-7A9183AE717F}"/>
                </a:ext>
              </a:extLst>
            </p:cNvPr>
            <p:cNvSpPr>
              <a:spLocks/>
            </p:cNvSpPr>
            <p:nvPr/>
          </p:nvSpPr>
          <p:spPr bwMode="auto">
            <a:xfrm>
              <a:off x="1734" y="3398"/>
              <a:ext cx="3" cy="4"/>
            </a:xfrm>
            <a:custGeom>
              <a:avLst/>
              <a:gdLst>
                <a:gd name="T0" fmla="*/ 3 w 11"/>
                <a:gd name="T1" fmla="*/ 4 h 12"/>
                <a:gd name="T2" fmla="*/ 0 w 11"/>
                <a:gd name="T3" fmla="*/ 0 h 12"/>
                <a:gd name="T4" fmla="*/ 0 w 11"/>
                <a:gd name="T5" fmla="*/ 0 h 12"/>
                <a:gd name="T6" fmla="*/ 3 w 11"/>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11" y="12"/>
                  </a:moveTo>
                  <a:lnTo>
                    <a:pt x="0" y="1"/>
                  </a:lnTo>
                  <a:lnTo>
                    <a:pt x="1" y="0"/>
                  </a:lnTo>
                  <a:lnTo>
                    <a:pt x="1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5" name="Freeform 2245">
              <a:extLst>
                <a:ext uri="{FF2B5EF4-FFF2-40B4-BE49-F238E27FC236}">
                  <a16:creationId xmlns:a16="http://schemas.microsoft.com/office/drawing/2014/main" id="{7031B24B-D054-3D42-B01C-866EC793C009}"/>
                </a:ext>
              </a:extLst>
            </p:cNvPr>
            <p:cNvSpPr>
              <a:spLocks/>
            </p:cNvSpPr>
            <p:nvPr/>
          </p:nvSpPr>
          <p:spPr bwMode="auto">
            <a:xfrm>
              <a:off x="1734" y="3390"/>
              <a:ext cx="15" cy="16"/>
            </a:xfrm>
            <a:custGeom>
              <a:avLst/>
              <a:gdLst>
                <a:gd name="T0" fmla="*/ 0 w 46"/>
                <a:gd name="T1" fmla="*/ 8 h 46"/>
                <a:gd name="T2" fmla="*/ 9 w 46"/>
                <a:gd name="T3" fmla="*/ 0 h 46"/>
                <a:gd name="T4" fmla="*/ 12 w 46"/>
                <a:gd name="T5" fmla="*/ 3 h 46"/>
                <a:gd name="T6" fmla="*/ 15 w 46"/>
                <a:gd name="T7" fmla="*/ 8 h 46"/>
                <a:gd name="T8" fmla="*/ 6 w 46"/>
                <a:gd name="T9" fmla="*/ 16 h 46"/>
                <a:gd name="T10" fmla="*/ 3 w 46"/>
                <a:gd name="T11" fmla="*/ 12 h 46"/>
                <a:gd name="T12" fmla="*/ 0 w 46"/>
                <a:gd name="T13" fmla="*/ 8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0" y="22"/>
                  </a:moveTo>
                  <a:lnTo>
                    <a:pt x="27" y="0"/>
                  </a:lnTo>
                  <a:lnTo>
                    <a:pt x="37" y="10"/>
                  </a:lnTo>
                  <a:lnTo>
                    <a:pt x="46" y="22"/>
                  </a:lnTo>
                  <a:lnTo>
                    <a:pt x="19" y="46"/>
                  </a:lnTo>
                  <a:lnTo>
                    <a:pt x="10" y="34"/>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6" name="Freeform 2246">
              <a:extLst>
                <a:ext uri="{FF2B5EF4-FFF2-40B4-BE49-F238E27FC236}">
                  <a16:creationId xmlns:a16="http://schemas.microsoft.com/office/drawing/2014/main" id="{93C07114-8675-D142-9C15-74E35FF23ADA}"/>
                </a:ext>
              </a:extLst>
            </p:cNvPr>
            <p:cNvSpPr>
              <a:spLocks/>
            </p:cNvSpPr>
            <p:nvPr/>
          </p:nvSpPr>
          <p:spPr bwMode="auto">
            <a:xfrm>
              <a:off x="1743" y="3390"/>
              <a:ext cx="3" cy="4"/>
            </a:xfrm>
            <a:custGeom>
              <a:avLst/>
              <a:gdLst>
                <a:gd name="T0" fmla="*/ 3 w 10"/>
                <a:gd name="T1" fmla="*/ 4 h 11"/>
                <a:gd name="T2" fmla="*/ 0 w 10"/>
                <a:gd name="T3" fmla="*/ 0 h 11"/>
                <a:gd name="T4" fmla="*/ 1 w 10"/>
                <a:gd name="T5" fmla="*/ 0 h 11"/>
                <a:gd name="T6" fmla="*/ 3 w 10"/>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11"/>
                  </a:moveTo>
                  <a:lnTo>
                    <a:pt x="0" y="1"/>
                  </a:lnTo>
                  <a:lnTo>
                    <a:pt x="2" y="0"/>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7" name="Freeform 2247">
              <a:extLst>
                <a:ext uri="{FF2B5EF4-FFF2-40B4-BE49-F238E27FC236}">
                  <a16:creationId xmlns:a16="http://schemas.microsoft.com/office/drawing/2014/main" id="{EBA50343-6F94-2E45-917A-3F7079A32C3C}"/>
                </a:ext>
              </a:extLst>
            </p:cNvPr>
            <p:cNvSpPr>
              <a:spLocks/>
            </p:cNvSpPr>
            <p:nvPr/>
          </p:nvSpPr>
          <p:spPr bwMode="auto">
            <a:xfrm>
              <a:off x="1744" y="3383"/>
              <a:ext cx="15" cy="15"/>
            </a:xfrm>
            <a:custGeom>
              <a:avLst/>
              <a:gdLst>
                <a:gd name="T0" fmla="*/ 0 w 47"/>
                <a:gd name="T1" fmla="*/ 7 h 46"/>
                <a:gd name="T2" fmla="*/ 10 w 47"/>
                <a:gd name="T3" fmla="*/ 0 h 46"/>
                <a:gd name="T4" fmla="*/ 13 w 47"/>
                <a:gd name="T5" fmla="*/ 4 h 46"/>
                <a:gd name="T6" fmla="*/ 15 w 47"/>
                <a:gd name="T7" fmla="*/ 8 h 46"/>
                <a:gd name="T8" fmla="*/ 5 w 47"/>
                <a:gd name="T9" fmla="*/ 15 h 46"/>
                <a:gd name="T10" fmla="*/ 3 w 47"/>
                <a:gd name="T11" fmla="*/ 11 h 46"/>
                <a:gd name="T12" fmla="*/ 0 w 47"/>
                <a:gd name="T13" fmla="*/ 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6">
                  <a:moveTo>
                    <a:pt x="0" y="22"/>
                  </a:moveTo>
                  <a:lnTo>
                    <a:pt x="31" y="0"/>
                  </a:lnTo>
                  <a:lnTo>
                    <a:pt x="40" y="13"/>
                  </a:lnTo>
                  <a:lnTo>
                    <a:pt x="47" y="25"/>
                  </a:lnTo>
                  <a:lnTo>
                    <a:pt x="16" y="46"/>
                  </a:lnTo>
                  <a:lnTo>
                    <a:pt x="8" y="33"/>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8" name="Freeform 2248">
              <a:extLst>
                <a:ext uri="{FF2B5EF4-FFF2-40B4-BE49-F238E27FC236}">
                  <a16:creationId xmlns:a16="http://schemas.microsoft.com/office/drawing/2014/main" id="{8BC7BF35-B4BB-C34F-B994-2493515C9C2A}"/>
                </a:ext>
              </a:extLst>
            </p:cNvPr>
            <p:cNvSpPr>
              <a:spLocks/>
            </p:cNvSpPr>
            <p:nvPr/>
          </p:nvSpPr>
          <p:spPr bwMode="auto">
            <a:xfrm>
              <a:off x="1754" y="3383"/>
              <a:ext cx="3" cy="4"/>
            </a:xfrm>
            <a:custGeom>
              <a:avLst/>
              <a:gdLst>
                <a:gd name="T0" fmla="*/ 3 w 9"/>
                <a:gd name="T1" fmla="*/ 4 h 13"/>
                <a:gd name="T2" fmla="*/ 0 w 9"/>
                <a:gd name="T3" fmla="*/ 0 h 13"/>
                <a:gd name="T4" fmla="*/ 1 w 9"/>
                <a:gd name="T5" fmla="*/ 0 h 13"/>
                <a:gd name="T6" fmla="*/ 3 w 9"/>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13"/>
                  </a:moveTo>
                  <a:lnTo>
                    <a:pt x="0" y="0"/>
                  </a:lnTo>
                  <a:lnTo>
                    <a:pt x="2" y="0"/>
                  </a:lnTo>
                  <a:lnTo>
                    <a:pt x="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89" name="Freeform 2249">
              <a:extLst>
                <a:ext uri="{FF2B5EF4-FFF2-40B4-BE49-F238E27FC236}">
                  <a16:creationId xmlns:a16="http://schemas.microsoft.com/office/drawing/2014/main" id="{DEF79BEF-A90E-C243-B7D8-EB4DC1F7BBAD}"/>
                </a:ext>
              </a:extLst>
            </p:cNvPr>
            <p:cNvSpPr>
              <a:spLocks/>
            </p:cNvSpPr>
            <p:nvPr/>
          </p:nvSpPr>
          <p:spPr bwMode="auto">
            <a:xfrm>
              <a:off x="1755" y="3377"/>
              <a:ext cx="16" cy="14"/>
            </a:xfrm>
            <a:custGeom>
              <a:avLst/>
              <a:gdLst>
                <a:gd name="T0" fmla="*/ 0 w 48"/>
                <a:gd name="T1" fmla="*/ 6 h 44"/>
                <a:gd name="T2" fmla="*/ 12 w 48"/>
                <a:gd name="T3" fmla="*/ 0 h 44"/>
                <a:gd name="T4" fmla="*/ 14 w 48"/>
                <a:gd name="T5" fmla="*/ 4 h 44"/>
                <a:gd name="T6" fmla="*/ 16 w 48"/>
                <a:gd name="T7" fmla="*/ 8 h 44"/>
                <a:gd name="T8" fmla="*/ 4 w 48"/>
                <a:gd name="T9" fmla="*/ 14 h 44"/>
                <a:gd name="T10" fmla="*/ 2 w 48"/>
                <a:gd name="T11" fmla="*/ 10 h 44"/>
                <a:gd name="T12" fmla="*/ 0 w 48"/>
                <a:gd name="T13" fmla="*/ 6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4">
                  <a:moveTo>
                    <a:pt x="0" y="18"/>
                  </a:moveTo>
                  <a:lnTo>
                    <a:pt x="35" y="0"/>
                  </a:lnTo>
                  <a:lnTo>
                    <a:pt x="42" y="12"/>
                  </a:lnTo>
                  <a:lnTo>
                    <a:pt x="48" y="25"/>
                  </a:lnTo>
                  <a:lnTo>
                    <a:pt x="13" y="44"/>
                  </a:lnTo>
                  <a:lnTo>
                    <a:pt x="7" y="31"/>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0" name="Freeform 2250">
              <a:extLst>
                <a:ext uri="{FF2B5EF4-FFF2-40B4-BE49-F238E27FC236}">
                  <a16:creationId xmlns:a16="http://schemas.microsoft.com/office/drawing/2014/main" id="{654EFBA2-69C8-884B-B2D4-D8574F9066BA}"/>
                </a:ext>
              </a:extLst>
            </p:cNvPr>
            <p:cNvSpPr>
              <a:spLocks/>
            </p:cNvSpPr>
            <p:nvPr/>
          </p:nvSpPr>
          <p:spPr bwMode="auto">
            <a:xfrm>
              <a:off x="1766" y="3376"/>
              <a:ext cx="3" cy="5"/>
            </a:xfrm>
            <a:custGeom>
              <a:avLst/>
              <a:gdLst>
                <a:gd name="T0" fmla="*/ 3 w 7"/>
                <a:gd name="T1" fmla="*/ 5 h 14"/>
                <a:gd name="T2" fmla="*/ 0 w 7"/>
                <a:gd name="T3" fmla="*/ 1 h 14"/>
                <a:gd name="T4" fmla="*/ 0 w 7"/>
                <a:gd name="T5" fmla="*/ 0 h 14"/>
                <a:gd name="T6" fmla="*/ 3 w 7"/>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2"/>
                  </a:lnTo>
                  <a:lnTo>
                    <a:pt x="1"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1" name="Freeform 2251">
              <a:extLst>
                <a:ext uri="{FF2B5EF4-FFF2-40B4-BE49-F238E27FC236}">
                  <a16:creationId xmlns:a16="http://schemas.microsoft.com/office/drawing/2014/main" id="{C183D890-D819-0A4E-AE4A-D3BCB3D4E10A}"/>
                </a:ext>
              </a:extLst>
            </p:cNvPr>
            <p:cNvSpPr>
              <a:spLocks/>
            </p:cNvSpPr>
            <p:nvPr/>
          </p:nvSpPr>
          <p:spPr bwMode="auto">
            <a:xfrm>
              <a:off x="1767" y="3371"/>
              <a:ext cx="17" cy="15"/>
            </a:xfrm>
            <a:custGeom>
              <a:avLst/>
              <a:gdLst>
                <a:gd name="T0" fmla="*/ 0 w 52"/>
                <a:gd name="T1" fmla="*/ 5 h 44"/>
                <a:gd name="T2" fmla="*/ 13 w 52"/>
                <a:gd name="T3" fmla="*/ 0 h 44"/>
                <a:gd name="T4" fmla="*/ 15 w 52"/>
                <a:gd name="T5" fmla="*/ 5 h 44"/>
                <a:gd name="T6" fmla="*/ 17 w 52"/>
                <a:gd name="T7" fmla="*/ 10 h 44"/>
                <a:gd name="T8" fmla="*/ 4 w 52"/>
                <a:gd name="T9" fmla="*/ 15 h 44"/>
                <a:gd name="T10" fmla="*/ 2 w 52"/>
                <a:gd name="T11" fmla="*/ 10 h 44"/>
                <a:gd name="T12" fmla="*/ 0 w 52"/>
                <a:gd name="T13" fmla="*/ 5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4">
                  <a:moveTo>
                    <a:pt x="0" y="15"/>
                  </a:moveTo>
                  <a:lnTo>
                    <a:pt x="41" y="0"/>
                  </a:lnTo>
                  <a:lnTo>
                    <a:pt x="46" y="14"/>
                  </a:lnTo>
                  <a:lnTo>
                    <a:pt x="52" y="28"/>
                  </a:lnTo>
                  <a:lnTo>
                    <a:pt x="11" y="44"/>
                  </a:lnTo>
                  <a:lnTo>
                    <a:pt x="6" y="29"/>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2" name="Freeform 2252">
              <a:extLst>
                <a:ext uri="{FF2B5EF4-FFF2-40B4-BE49-F238E27FC236}">
                  <a16:creationId xmlns:a16="http://schemas.microsoft.com/office/drawing/2014/main" id="{9ABDB933-4A41-754D-8059-CD541BA153EA}"/>
                </a:ext>
              </a:extLst>
            </p:cNvPr>
            <p:cNvSpPr>
              <a:spLocks/>
            </p:cNvSpPr>
            <p:nvPr/>
          </p:nvSpPr>
          <p:spPr bwMode="auto">
            <a:xfrm>
              <a:off x="1780" y="3371"/>
              <a:ext cx="2" cy="5"/>
            </a:xfrm>
            <a:custGeom>
              <a:avLst/>
              <a:gdLst>
                <a:gd name="T0" fmla="*/ 2 w 5"/>
                <a:gd name="T1" fmla="*/ 5 h 14"/>
                <a:gd name="T2" fmla="*/ 0 w 5"/>
                <a:gd name="T3" fmla="*/ 0 h 14"/>
                <a:gd name="T4" fmla="*/ 1 w 5"/>
                <a:gd name="T5" fmla="*/ 0 h 14"/>
                <a:gd name="T6" fmla="*/ 2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2"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3" name="Freeform 2253">
              <a:extLst>
                <a:ext uri="{FF2B5EF4-FFF2-40B4-BE49-F238E27FC236}">
                  <a16:creationId xmlns:a16="http://schemas.microsoft.com/office/drawing/2014/main" id="{EFCA5099-C9E6-D04C-81E7-B97B95962FEF}"/>
                </a:ext>
              </a:extLst>
            </p:cNvPr>
            <p:cNvSpPr>
              <a:spLocks/>
            </p:cNvSpPr>
            <p:nvPr/>
          </p:nvSpPr>
          <p:spPr bwMode="auto">
            <a:xfrm>
              <a:off x="1781" y="3367"/>
              <a:ext cx="18" cy="13"/>
            </a:xfrm>
            <a:custGeom>
              <a:avLst/>
              <a:gdLst>
                <a:gd name="T0" fmla="*/ 0 w 53"/>
                <a:gd name="T1" fmla="*/ 4 h 41"/>
                <a:gd name="T2" fmla="*/ 16 w 53"/>
                <a:gd name="T3" fmla="*/ 0 h 41"/>
                <a:gd name="T4" fmla="*/ 17 w 53"/>
                <a:gd name="T5" fmla="*/ 4 h 41"/>
                <a:gd name="T6" fmla="*/ 18 w 53"/>
                <a:gd name="T7" fmla="*/ 9 h 41"/>
                <a:gd name="T8" fmla="*/ 2 w 53"/>
                <a:gd name="T9" fmla="*/ 13 h 41"/>
                <a:gd name="T10" fmla="*/ 1 w 53"/>
                <a:gd name="T11" fmla="*/ 9 h 41"/>
                <a:gd name="T12" fmla="*/ 0 w 53"/>
                <a:gd name="T13" fmla="*/ 4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1">
                  <a:moveTo>
                    <a:pt x="0" y="13"/>
                  </a:moveTo>
                  <a:lnTo>
                    <a:pt x="46" y="0"/>
                  </a:lnTo>
                  <a:lnTo>
                    <a:pt x="49" y="14"/>
                  </a:lnTo>
                  <a:lnTo>
                    <a:pt x="53" y="28"/>
                  </a:lnTo>
                  <a:lnTo>
                    <a:pt x="7" y="41"/>
                  </a:lnTo>
                  <a:lnTo>
                    <a:pt x="3" y="27"/>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4" name="Freeform 2254">
              <a:extLst>
                <a:ext uri="{FF2B5EF4-FFF2-40B4-BE49-F238E27FC236}">
                  <a16:creationId xmlns:a16="http://schemas.microsoft.com/office/drawing/2014/main" id="{301C11BF-1421-D545-8DA0-6E4574C61ADA}"/>
                </a:ext>
              </a:extLst>
            </p:cNvPr>
            <p:cNvSpPr>
              <a:spLocks/>
            </p:cNvSpPr>
            <p:nvPr/>
          </p:nvSpPr>
          <p:spPr bwMode="auto">
            <a:xfrm>
              <a:off x="1796" y="3367"/>
              <a:ext cx="1" cy="4"/>
            </a:xfrm>
            <a:custGeom>
              <a:avLst/>
              <a:gdLst>
                <a:gd name="T0" fmla="*/ 1 w 3"/>
                <a:gd name="T1" fmla="*/ 4 h 14"/>
                <a:gd name="T2" fmla="*/ 0 w 3"/>
                <a:gd name="T3" fmla="*/ 0 h 14"/>
                <a:gd name="T4" fmla="*/ 0 w 3"/>
                <a:gd name="T5" fmla="*/ 0 h 14"/>
                <a:gd name="T6" fmla="*/ 1 w 3"/>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3" y="14"/>
                  </a:moveTo>
                  <a:lnTo>
                    <a:pt x="0" y="0"/>
                  </a:lnTo>
                  <a:lnTo>
                    <a:pt x="1" y="0"/>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5" name="Freeform 2255">
              <a:extLst>
                <a:ext uri="{FF2B5EF4-FFF2-40B4-BE49-F238E27FC236}">
                  <a16:creationId xmlns:a16="http://schemas.microsoft.com/office/drawing/2014/main" id="{6363565B-E4A6-8D48-AB41-C0B856137E65}"/>
                </a:ext>
              </a:extLst>
            </p:cNvPr>
            <p:cNvSpPr>
              <a:spLocks/>
            </p:cNvSpPr>
            <p:nvPr/>
          </p:nvSpPr>
          <p:spPr bwMode="auto">
            <a:xfrm>
              <a:off x="1797" y="3366"/>
              <a:ext cx="7" cy="11"/>
            </a:xfrm>
            <a:custGeom>
              <a:avLst/>
              <a:gdLst>
                <a:gd name="T0" fmla="*/ 0 w 21"/>
                <a:gd name="T1" fmla="*/ 1 h 32"/>
                <a:gd name="T2" fmla="*/ 5 w 21"/>
                <a:gd name="T3" fmla="*/ 0 h 32"/>
                <a:gd name="T4" fmla="*/ 6 w 21"/>
                <a:gd name="T5" fmla="*/ 5 h 32"/>
                <a:gd name="T6" fmla="*/ 7 w 21"/>
                <a:gd name="T7" fmla="*/ 10 h 32"/>
                <a:gd name="T8" fmla="*/ 1 w 21"/>
                <a:gd name="T9" fmla="*/ 11 h 32"/>
                <a:gd name="T10" fmla="*/ 1 w 21"/>
                <a:gd name="T11" fmla="*/ 6 h 32"/>
                <a:gd name="T12" fmla="*/ 0 w 21"/>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0" y="2"/>
                  </a:moveTo>
                  <a:lnTo>
                    <a:pt x="15" y="0"/>
                  </a:lnTo>
                  <a:lnTo>
                    <a:pt x="19" y="14"/>
                  </a:lnTo>
                  <a:lnTo>
                    <a:pt x="21" y="28"/>
                  </a:lnTo>
                  <a:lnTo>
                    <a:pt x="4" y="32"/>
                  </a:lnTo>
                  <a:lnTo>
                    <a:pt x="2"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6" name="Freeform 2256">
              <a:extLst>
                <a:ext uri="{FF2B5EF4-FFF2-40B4-BE49-F238E27FC236}">
                  <a16:creationId xmlns:a16="http://schemas.microsoft.com/office/drawing/2014/main" id="{9F912465-A0F9-A041-AEA9-5819771D702F}"/>
                </a:ext>
              </a:extLst>
            </p:cNvPr>
            <p:cNvSpPr>
              <a:spLocks/>
            </p:cNvSpPr>
            <p:nvPr/>
          </p:nvSpPr>
          <p:spPr bwMode="auto">
            <a:xfrm>
              <a:off x="1548" y="3695"/>
              <a:ext cx="67" cy="44"/>
            </a:xfrm>
            <a:custGeom>
              <a:avLst/>
              <a:gdLst>
                <a:gd name="T0" fmla="*/ 67 w 201"/>
                <a:gd name="T1" fmla="*/ 26 h 132"/>
                <a:gd name="T2" fmla="*/ 0 w 201"/>
                <a:gd name="T3" fmla="*/ 44 h 132"/>
                <a:gd name="T4" fmla="*/ 2 w 201"/>
                <a:gd name="T5" fmla="*/ 0 h 132"/>
                <a:gd name="T6" fmla="*/ 67 w 201"/>
                <a:gd name="T7" fmla="*/ 26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132">
                  <a:moveTo>
                    <a:pt x="201" y="77"/>
                  </a:moveTo>
                  <a:lnTo>
                    <a:pt x="0" y="132"/>
                  </a:lnTo>
                  <a:lnTo>
                    <a:pt x="7" y="0"/>
                  </a:lnTo>
                  <a:lnTo>
                    <a:pt x="201"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7" name="Freeform 2257">
              <a:extLst>
                <a:ext uri="{FF2B5EF4-FFF2-40B4-BE49-F238E27FC236}">
                  <a16:creationId xmlns:a16="http://schemas.microsoft.com/office/drawing/2014/main" id="{7F3AC739-62AF-3B4D-97C2-FB6C1A3C557C}"/>
                </a:ext>
              </a:extLst>
            </p:cNvPr>
            <p:cNvSpPr>
              <a:spLocks/>
            </p:cNvSpPr>
            <p:nvPr/>
          </p:nvSpPr>
          <p:spPr bwMode="auto">
            <a:xfrm>
              <a:off x="1449" y="3660"/>
              <a:ext cx="10" cy="4"/>
            </a:xfrm>
            <a:custGeom>
              <a:avLst/>
              <a:gdLst>
                <a:gd name="T0" fmla="*/ 10 w 30"/>
                <a:gd name="T1" fmla="*/ 0 h 12"/>
                <a:gd name="T2" fmla="*/ 10 w 30"/>
                <a:gd name="T3" fmla="*/ 4 h 12"/>
                <a:gd name="T4" fmla="*/ 5 w 30"/>
                <a:gd name="T5" fmla="*/ 4 h 12"/>
                <a:gd name="T6" fmla="*/ 0 w 30"/>
                <a:gd name="T7" fmla="*/ 4 h 12"/>
                <a:gd name="T8" fmla="*/ 0 w 30"/>
                <a:gd name="T9" fmla="*/ 0 h 12"/>
                <a:gd name="T10" fmla="*/ 5 w 30"/>
                <a:gd name="T11" fmla="*/ 0 h 12"/>
                <a:gd name="T12" fmla="*/ 10 w 3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2">
                  <a:moveTo>
                    <a:pt x="29" y="0"/>
                  </a:moveTo>
                  <a:lnTo>
                    <a:pt x="30" y="11"/>
                  </a:lnTo>
                  <a:lnTo>
                    <a:pt x="15" y="12"/>
                  </a:lnTo>
                  <a:lnTo>
                    <a:pt x="1" y="12"/>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8" name="Freeform 2258">
              <a:extLst>
                <a:ext uri="{FF2B5EF4-FFF2-40B4-BE49-F238E27FC236}">
                  <a16:creationId xmlns:a16="http://schemas.microsoft.com/office/drawing/2014/main" id="{F3A575F6-F9E1-4E43-ADAA-8F02F940F750}"/>
                </a:ext>
              </a:extLst>
            </p:cNvPr>
            <p:cNvSpPr>
              <a:spLocks/>
            </p:cNvSpPr>
            <p:nvPr/>
          </p:nvSpPr>
          <p:spPr bwMode="auto">
            <a:xfrm>
              <a:off x="1449" y="3664"/>
              <a:ext cx="5" cy="1"/>
            </a:xfrm>
            <a:custGeom>
              <a:avLst/>
              <a:gdLst>
                <a:gd name="T0" fmla="*/ 5 w 14"/>
                <a:gd name="T1" fmla="*/ 0 h 1"/>
                <a:gd name="T2" fmla="*/ 0 w 14"/>
                <a:gd name="T3" fmla="*/ 1 h 1"/>
                <a:gd name="T4" fmla="*/ 0 w 14"/>
                <a:gd name="T5" fmla="*/ 0 h 1"/>
                <a:gd name="T6" fmla="*/ 5 w 1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
                  <a:moveTo>
                    <a:pt x="14" y="0"/>
                  </a:moveTo>
                  <a:lnTo>
                    <a:pt x="0" y="1"/>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99" name="Freeform 2259">
              <a:extLst>
                <a:ext uri="{FF2B5EF4-FFF2-40B4-BE49-F238E27FC236}">
                  <a16:creationId xmlns:a16="http://schemas.microsoft.com/office/drawing/2014/main" id="{C51EB163-8416-F347-9412-ECFFE215E19D}"/>
                </a:ext>
              </a:extLst>
            </p:cNvPr>
            <p:cNvSpPr>
              <a:spLocks/>
            </p:cNvSpPr>
            <p:nvPr/>
          </p:nvSpPr>
          <p:spPr bwMode="auto">
            <a:xfrm>
              <a:off x="1449" y="3663"/>
              <a:ext cx="11" cy="5"/>
            </a:xfrm>
            <a:custGeom>
              <a:avLst/>
              <a:gdLst>
                <a:gd name="T0" fmla="*/ 10 w 31"/>
                <a:gd name="T1" fmla="*/ 0 h 15"/>
                <a:gd name="T2" fmla="*/ 11 w 31"/>
                <a:gd name="T3" fmla="*/ 3 h 15"/>
                <a:gd name="T4" fmla="*/ 5 w 31"/>
                <a:gd name="T5" fmla="*/ 4 h 15"/>
                <a:gd name="T6" fmla="*/ 0 w 31"/>
                <a:gd name="T7" fmla="*/ 5 h 15"/>
                <a:gd name="T8" fmla="*/ 0 w 31"/>
                <a:gd name="T9" fmla="*/ 1 h 15"/>
                <a:gd name="T10" fmla="*/ 5 w 31"/>
                <a:gd name="T11" fmla="*/ 1 h 15"/>
                <a:gd name="T12" fmla="*/ 10 w 31"/>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5">
                  <a:moveTo>
                    <a:pt x="29" y="0"/>
                  </a:moveTo>
                  <a:lnTo>
                    <a:pt x="31" y="10"/>
                  </a:lnTo>
                  <a:lnTo>
                    <a:pt x="15" y="13"/>
                  </a:lnTo>
                  <a:lnTo>
                    <a:pt x="1" y="15"/>
                  </a:lnTo>
                  <a:lnTo>
                    <a:pt x="0" y="3"/>
                  </a:lnTo>
                  <a:lnTo>
                    <a:pt x="14" y="2"/>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0" name="Freeform 2260">
              <a:extLst>
                <a:ext uri="{FF2B5EF4-FFF2-40B4-BE49-F238E27FC236}">
                  <a16:creationId xmlns:a16="http://schemas.microsoft.com/office/drawing/2014/main" id="{20EC6228-43FD-E54A-AD8E-65BE6913B11A}"/>
                </a:ext>
              </a:extLst>
            </p:cNvPr>
            <p:cNvSpPr>
              <a:spLocks/>
            </p:cNvSpPr>
            <p:nvPr/>
          </p:nvSpPr>
          <p:spPr bwMode="auto">
            <a:xfrm>
              <a:off x="1450" y="3667"/>
              <a:ext cx="4" cy="1"/>
            </a:xfrm>
            <a:custGeom>
              <a:avLst/>
              <a:gdLst>
                <a:gd name="T0" fmla="*/ 4 w 14"/>
                <a:gd name="T1" fmla="*/ 0 h 3"/>
                <a:gd name="T2" fmla="*/ 0 w 14"/>
                <a:gd name="T3" fmla="*/ 1 h 3"/>
                <a:gd name="T4" fmla="*/ 0 w 14"/>
                <a:gd name="T5" fmla="*/ 1 h 3"/>
                <a:gd name="T6" fmla="*/ 4 w 1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0"/>
                  </a:moveTo>
                  <a:lnTo>
                    <a:pt x="0" y="3"/>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1" name="Freeform 2261">
              <a:extLst>
                <a:ext uri="{FF2B5EF4-FFF2-40B4-BE49-F238E27FC236}">
                  <a16:creationId xmlns:a16="http://schemas.microsoft.com/office/drawing/2014/main" id="{8DE263C9-65E6-3049-955A-5DE4D76BF5A8}"/>
                </a:ext>
              </a:extLst>
            </p:cNvPr>
            <p:cNvSpPr>
              <a:spLocks/>
            </p:cNvSpPr>
            <p:nvPr/>
          </p:nvSpPr>
          <p:spPr bwMode="auto">
            <a:xfrm>
              <a:off x="1450" y="3666"/>
              <a:ext cx="10" cy="6"/>
            </a:xfrm>
            <a:custGeom>
              <a:avLst/>
              <a:gdLst>
                <a:gd name="T0" fmla="*/ 9 w 32"/>
                <a:gd name="T1" fmla="*/ 0 h 18"/>
                <a:gd name="T2" fmla="*/ 10 w 32"/>
                <a:gd name="T3" fmla="*/ 4 h 18"/>
                <a:gd name="T4" fmla="*/ 5 w 32"/>
                <a:gd name="T5" fmla="*/ 5 h 18"/>
                <a:gd name="T6" fmla="*/ 1 w 32"/>
                <a:gd name="T7" fmla="*/ 6 h 18"/>
                <a:gd name="T8" fmla="*/ 0 w 32"/>
                <a:gd name="T9" fmla="*/ 2 h 18"/>
                <a:gd name="T10" fmla="*/ 4 w 32"/>
                <a:gd name="T11" fmla="*/ 1 h 18"/>
                <a:gd name="T12" fmla="*/ 9 w 32"/>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8">
                  <a:moveTo>
                    <a:pt x="30" y="0"/>
                  </a:moveTo>
                  <a:lnTo>
                    <a:pt x="32" y="11"/>
                  </a:lnTo>
                  <a:lnTo>
                    <a:pt x="17" y="14"/>
                  </a:lnTo>
                  <a:lnTo>
                    <a:pt x="2" y="18"/>
                  </a:lnTo>
                  <a:lnTo>
                    <a:pt x="0" y="7"/>
                  </a:lnTo>
                  <a:lnTo>
                    <a:pt x="14" y="4"/>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2" name="Freeform 2262">
              <a:extLst>
                <a:ext uri="{FF2B5EF4-FFF2-40B4-BE49-F238E27FC236}">
                  <a16:creationId xmlns:a16="http://schemas.microsoft.com/office/drawing/2014/main" id="{964AAC68-5294-394D-8C26-6682516A3B7D}"/>
                </a:ext>
              </a:extLst>
            </p:cNvPr>
            <p:cNvSpPr>
              <a:spLocks/>
            </p:cNvSpPr>
            <p:nvPr/>
          </p:nvSpPr>
          <p:spPr bwMode="auto">
            <a:xfrm>
              <a:off x="1450" y="3671"/>
              <a:ext cx="5" cy="1"/>
            </a:xfrm>
            <a:custGeom>
              <a:avLst/>
              <a:gdLst>
                <a:gd name="T0" fmla="*/ 5 w 15"/>
                <a:gd name="T1" fmla="*/ 0 h 5"/>
                <a:gd name="T2" fmla="*/ 1 w 15"/>
                <a:gd name="T3" fmla="*/ 1 h 5"/>
                <a:gd name="T4" fmla="*/ 0 w 15"/>
                <a:gd name="T5" fmla="*/ 1 h 5"/>
                <a:gd name="T6" fmla="*/ 5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5" y="0"/>
                  </a:moveTo>
                  <a:lnTo>
                    <a:pt x="2" y="5"/>
                  </a:lnTo>
                  <a:lnTo>
                    <a:pt x="0" y="4"/>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3" name="Freeform 2263">
              <a:extLst>
                <a:ext uri="{FF2B5EF4-FFF2-40B4-BE49-F238E27FC236}">
                  <a16:creationId xmlns:a16="http://schemas.microsoft.com/office/drawing/2014/main" id="{E5D0E9B5-E5AB-2940-B65C-B0978354133F}"/>
                </a:ext>
              </a:extLst>
            </p:cNvPr>
            <p:cNvSpPr>
              <a:spLocks/>
            </p:cNvSpPr>
            <p:nvPr/>
          </p:nvSpPr>
          <p:spPr bwMode="auto">
            <a:xfrm>
              <a:off x="1451" y="3669"/>
              <a:ext cx="10" cy="7"/>
            </a:xfrm>
            <a:custGeom>
              <a:avLst/>
              <a:gdLst>
                <a:gd name="T0" fmla="*/ 9 w 30"/>
                <a:gd name="T1" fmla="*/ 0 h 21"/>
                <a:gd name="T2" fmla="*/ 10 w 30"/>
                <a:gd name="T3" fmla="*/ 4 h 21"/>
                <a:gd name="T4" fmla="*/ 5 w 30"/>
                <a:gd name="T5" fmla="*/ 5 h 21"/>
                <a:gd name="T6" fmla="*/ 1 w 30"/>
                <a:gd name="T7" fmla="*/ 7 h 21"/>
                <a:gd name="T8" fmla="*/ 0 w 30"/>
                <a:gd name="T9" fmla="*/ 3 h 21"/>
                <a:gd name="T10" fmla="*/ 4 w 30"/>
                <a:gd name="T11" fmla="*/ 2 h 21"/>
                <a:gd name="T12" fmla="*/ 9 w 30"/>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1">
                  <a:moveTo>
                    <a:pt x="27" y="0"/>
                  </a:moveTo>
                  <a:lnTo>
                    <a:pt x="30" y="11"/>
                  </a:lnTo>
                  <a:lnTo>
                    <a:pt x="16" y="16"/>
                  </a:lnTo>
                  <a:lnTo>
                    <a:pt x="2" y="21"/>
                  </a:lnTo>
                  <a:lnTo>
                    <a:pt x="0" y="10"/>
                  </a:lnTo>
                  <a:lnTo>
                    <a:pt x="13"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4" name="Freeform 2264">
              <a:extLst>
                <a:ext uri="{FF2B5EF4-FFF2-40B4-BE49-F238E27FC236}">
                  <a16:creationId xmlns:a16="http://schemas.microsoft.com/office/drawing/2014/main" id="{DAD7DEFE-5748-DB4B-9E67-BCAD69D9C3E9}"/>
                </a:ext>
              </a:extLst>
            </p:cNvPr>
            <p:cNvSpPr>
              <a:spLocks/>
            </p:cNvSpPr>
            <p:nvPr/>
          </p:nvSpPr>
          <p:spPr bwMode="auto">
            <a:xfrm>
              <a:off x="1452" y="3674"/>
              <a:ext cx="4" cy="2"/>
            </a:xfrm>
            <a:custGeom>
              <a:avLst/>
              <a:gdLst>
                <a:gd name="T0" fmla="*/ 4 w 14"/>
                <a:gd name="T1" fmla="*/ 0 h 6"/>
                <a:gd name="T2" fmla="*/ 0 w 14"/>
                <a:gd name="T3" fmla="*/ 2 h 6"/>
                <a:gd name="T4" fmla="*/ 0 w 14"/>
                <a:gd name="T5" fmla="*/ 2 h 6"/>
                <a:gd name="T6" fmla="*/ 4 w 1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0"/>
                  </a:moveTo>
                  <a:lnTo>
                    <a:pt x="1" y="6"/>
                  </a:ln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5" name="Freeform 2265">
              <a:extLst>
                <a:ext uri="{FF2B5EF4-FFF2-40B4-BE49-F238E27FC236}">
                  <a16:creationId xmlns:a16="http://schemas.microsoft.com/office/drawing/2014/main" id="{C79E9B70-06E3-8946-833A-D6082E81BBBF}"/>
                </a:ext>
              </a:extLst>
            </p:cNvPr>
            <p:cNvSpPr>
              <a:spLocks/>
            </p:cNvSpPr>
            <p:nvPr/>
          </p:nvSpPr>
          <p:spPr bwMode="auto">
            <a:xfrm>
              <a:off x="1452" y="3672"/>
              <a:ext cx="10" cy="7"/>
            </a:xfrm>
            <a:custGeom>
              <a:avLst/>
              <a:gdLst>
                <a:gd name="T0" fmla="*/ 9 w 31"/>
                <a:gd name="T1" fmla="*/ 0 h 21"/>
                <a:gd name="T2" fmla="*/ 10 w 31"/>
                <a:gd name="T3" fmla="*/ 3 h 21"/>
                <a:gd name="T4" fmla="*/ 6 w 31"/>
                <a:gd name="T5" fmla="*/ 5 h 21"/>
                <a:gd name="T6" fmla="*/ 1 w 31"/>
                <a:gd name="T7" fmla="*/ 7 h 21"/>
                <a:gd name="T8" fmla="*/ 0 w 31"/>
                <a:gd name="T9" fmla="*/ 4 h 21"/>
                <a:gd name="T10" fmla="*/ 4 w 31"/>
                <a:gd name="T11" fmla="*/ 2 h 21"/>
                <a:gd name="T12" fmla="*/ 9 w 31"/>
                <a:gd name="T13" fmla="*/ 0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1">
                  <a:moveTo>
                    <a:pt x="27" y="0"/>
                  </a:moveTo>
                  <a:lnTo>
                    <a:pt x="31" y="9"/>
                  </a:lnTo>
                  <a:lnTo>
                    <a:pt x="18" y="15"/>
                  </a:lnTo>
                  <a:lnTo>
                    <a:pt x="4" y="21"/>
                  </a:lnTo>
                  <a:lnTo>
                    <a:pt x="0" y="12"/>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6" name="Freeform 2266">
              <a:extLst>
                <a:ext uri="{FF2B5EF4-FFF2-40B4-BE49-F238E27FC236}">
                  <a16:creationId xmlns:a16="http://schemas.microsoft.com/office/drawing/2014/main" id="{2337912E-E2F5-CF47-B899-42D1D4BCC6DE}"/>
                </a:ext>
              </a:extLst>
            </p:cNvPr>
            <p:cNvSpPr>
              <a:spLocks/>
            </p:cNvSpPr>
            <p:nvPr/>
          </p:nvSpPr>
          <p:spPr bwMode="auto">
            <a:xfrm>
              <a:off x="1453" y="3677"/>
              <a:ext cx="5" cy="3"/>
            </a:xfrm>
            <a:custGeom>
              <a:avLst/>
              <a:gdLst>
                <a:gd name="T0" fmla="*/ 5 w 14"/>
                <a:gd name="T1" fmla="*/ 0 h 7"/>
                <a:gd name="T2" fmla="*/ 0 w 14"/>
                <a:gd name="T3" fmla="*/ 3 h 7"/>
                <a:gd name="T4" fmla="*/ 0 w 14"/>
                <a:gd name="T5" fmla="*/ 3 h 7"/>
                <a:gd name="T6" fmla="*/ 5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7" name="Freeform 2267">
              <a:extLst>
                <a:ext uri="{FF2B5EF4-FFF2-40B4-BE49-F238E27FC236}">
                  <a16:creationId xmlns:a16="http://schemas.microsoft.com/office/drawing/2014/main" id="{C5A70C5C-B3A3-FC4E-8408-9EECB57D83CF}"/>
                </a:ext>
              </a:extLst>
            </p:cNvPr>
            <p:cNvSpPr>
              <a:spLocks/>
            </p:cNvSpPr>
            <p:nvPr/>
          </p:nvSpPr>
          <p:spPr bwMode="auto">
            <a:xfrm>
              <a:off x="1454" y="3675"/>
              <a:ext cx="10" cy="8"/>
            </a:xfrm>
            <a:custGeom>
              <a:avLst/>
              <a:gdLst>
                <a:gd name="T0" fmla="*/ 8 w 31"/>
                <a:gd name="T1" fmla="*/ 0 h 24"/>
                <a:gd name="T2" fmla="*/ 10 w 31"/>
                <a:gd name="T3" fmla="*/ 3 h 24"/>
                <a:gd name="T4" fmla="*/ 6 w 31"/>
                <a:gd name="T5" fmla="*/ 6 h 24"/>
                <a:gd name="T6" fmla="*/ 2 w 31"/>
                <a:gd name="T7" fmla="*/ 8 h 24"/>
                <a:gd name="T8" fmla="*/ 0 w 31"/>
                <a:gd name="T9" fmla="*/ 5 h 24"/>
                <a:gd name="T10" fmla="*/ 4 w 31"/>
                <a:gd name="T11" fmla="*/ 2 h 24"/>
                <a:gd name="T12" fmla="*/ 8 w 31"/>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4">
                  <a:moveTo>
                    <a:pt x="26" y="0"/>
                  </a:moveTo>
                  <a:lnTo>
                    <a:pt x="31" y="10"/>
                  </a:lnTo>
                  <a:lnTo>
                    <a:pt x="18" y="17"/>
                  </a:lnTo>
                  <a:lnTo>
                    <a:pt x="5" y="24"/>
                  </a:lnTo>
                  <a:lnTo>
                    <a:pt x="0" y="14"/>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8" name="Freeform 2268">
              <a:extLst>
                <a:ext uri="{FF2B5EF4-FFF2-40B4-BE49-F238E27FC236}">
                  <a16:creationId xmlns:a16="http://schemas.microsoft.com/office/drawing/2014/main" id="{7DE36545-0033-4D42-862E-EB0964D7B99D}"/>
                </a:ext>
              </a:extLst>
            </p:cNvPr>
            <p:cNvSpPr>
              <a:spLocks/>
            </p:cNvSpPr>
            <p:nvPr/>
          </p:nvSpPr>
          <p:spPr bwMode="auto">
            <a:xfrm>
              <a:off x="1455" y="3681"/>
              <a:ext cx="5" cy="2"/>
            </a:xfrm>
            <a:custGeom>
              <a:avLst/>
              <a:gdLst>
                <a:gd name="T0" fmla="*/ 5 w 13"/>
                <a:gd name="T1" fmla="*/ 0 h 8"/>
                <a:gd name="T2" fmla="*/ 0 w 13"/>
                <a:gd name="T3" fmla="*/ 2 h 8"/>
                <a:gd name="T4" fmla="*/ 0 w 13"/>
                <a:gd name="T5" fmla="*/ 2 h 8"/>
                <a:gd name="T6" fmla="*/ 5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09" name="Freeform 2269">
              <a:extLst>
                <a:ext uri="{FF2B5EF4-FFF2-40B4-BE49-F238E27FC236}">
                  <a16:creationId xmlns:a16="http://schemas.microsoft.com/office/drawing/2014/main" id="{0FE0A695-80B8-5745-80E7-292C1A3F21CD}"/>
                </a:ext>
              </a:extLst>
            </p:cNvPr>
            <p:cNvSpPr>
              <a:spLocks/>
            </p:cNvSpPr>
            <p:nvPr/>
          </p:nvSpPr>
          <p:spPr bwMode="auto">
            <a:xfrm>
              <a:off x="1456" y="3678"/>
              <a:ext cx="10" cy="8"/>
            </a:xfrm>
            <a:custGeom>
              <a:avLst/>
              <a:gdLst>
                <a:gd name="T0" fmla="*/ 8 w 30"/>
                <a:gd name="T1" fmla="*/ 0 h 26"/>
                <a:gd name="T2" fmla="*/ 10 w 30"/>
                <a:gd name="T3" fmla="*/ 3 h 26"/>
                <a:gd name="T4" fmla="*/ 6 w 30"/>
                <a:gd name="T5" fmla="*/ 6 h 26"/>
                <a:gd name="T6" fmla="*/ 2 w 30"/>
                <a:gd name="T7" fmla="*/ 8 h 26"/>
                <a:gd name="T8" fmla="*/ 0 w 30"/>
                <a:gd name="T9" fmla="*/ 5 h 26"/>
                <a:gd name="T10" fmla="*/ 4 w 30"/>
                <a:gd name="T11" fmla="*/ 3 h 26"/>
                <a:gd name="T12" fmla="*/ 8 w 30"/>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6">
                  <a:moveTo>
                    <a:pt x="25" y="0"/>
                  </a:moveTo>
                  <a:lnTo>
                    <a:pt x="30" y="10"/>
                  </a:lnTo>
                  <a:lnTo>
                    <a:pt x="17" y="18"/>
                  </a:lnTo>
                  <a:lnTo>
                    <a:pt x="6" y="26"/>
                  </a:lnTo>
                  <a:lnTo>
                    <a:pt x="0" y="17"/>
                  </a:lnTo>
                  <a:lnTo>
                    <a:pt x="12" y="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0" name="Freeform 2270">
              <a:extLst>
                <a:ext uri="{FF2B5EF4-FFF2-40B4-BE49-F238E27FC236}">
                  <a16:creationId xmlns:a16="http://schemas.microsoft.com/office/drawing/2014/main" id="{CF9221AA-D8C1-9C41-BA0B-8EB6FF5545CB}"/>
                </a:ext>
              </a:extLst>
            </p:cNvPr>
            <p:cNvSpPr>
              <a:spLocks/>
            </p:cNvSpPr>
            <p:nvPr/>
          </p:nvSpPr>
          <p:spPr bwMode="auto">
            <a:xfrm>
              <a:off x="1458" y="3684"/>
              <a:ext cx="3" cy="3"/>
            </a:xfrm>
            <a:custGeom>
              <a:avLst/>
              <a:gdLst>
                <a:gd name="T0" fmla="*/ 3 w 11"/>
                <a:gd name="T1" fmla="*/ 0 h 10"/>
                <a:gd name="T2" fmla="*/ 0 w 11"/>
                <a:gd name="T3" fmla="*/ 3 h 10"/>
                <a:gd name="T4" fmla="*/ 0 w 11"/>
                <a:gd name="T5" fmla="*/ 2 h 10"/>
                <a:gd name="T6" fmla="*/ 3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0"/>
                  </a:moveTo>
                  <a:lnTo>
                    <a:pt x="1" y="10"/>
                  </a:lnTo>
                  <a:lnTo>
                    <a:pt x="0" y="8"/>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1" name="Freeform 2271">
              <a:extLst>
                <a:ext uri="{FF2B5EF4-FFF2-40B4-BE49-F238E27FC236}">
                  <a16:creationId xmlns:a16="http://schemas.microsoft.com/office/drawing/2014/main" id="{30E0C21E-8D95-FB4A-84BC-683FD986839C}"/>
                </a:ext>
              </a:extLst>
            </p:cNvPr>
            <p:cNvSpPr>
              <a:spLocks/>
            </p:cNvSpPr>
            <p:nvPr/>
          </p:nvSpPr>
          <p:spPr bwMode="auto">
            <a:xfrm>
              <a:off x="1458" y="3681"/>
              <a:ext cx="10" cy="9"/>
            </a:xfrm>
            <a:custGeom>
              <a:avLst/>
              <a:gdLst>
                <a:gd name="T0" fmla="*/ 8 w 29"/>
                <a:gd name="T1" fmla="*/ 0 h 27"/>
                <a:gd name="T2" fmla="*/ 10 w 29"/>
                <a:gd name="T3" fmla="*/ 3 h 27"/>
                <a:gd name="T4" fmla="*/ 6 w 29"/>
                <a:gd name="T5" fmla="*/ 6 h 27"/>
                <a:gd name="T6" fmla="*/ 2 w 29"/>
                <a:gd name="T7" fmla="*/ 9 h 27"/>
                <a:gd name="T8" fmla="*/ 0 w 29"/>
                <a:gd name="T9" fmla="*/ 6 h 27"/>
                <a:gd name="T10" fmla="*/ 3 w 29"/>
                <a:gd name="T11" fmla="*/ 3 h 27"/>
                <a:gd name="T12" fmla="*/ 8 w 29"/>
                <a:gd name="T13" fmla="*/ 0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7">
                  <a:moveTo>
                    <a:pt x="22" y="0"/>
                  </a:moveTo>
                  <a:lnTo>
                    <a:pt x="29" y="9"/>
                  </a:lnTo>
                  <a:lnTo>
                    <a:pt x="18" y="17"/>
                  </a:lnTo>
                  <a:lnTo>
                    <a:pt x="7" y="27"/>
                  </a:lnTo>
                  <a:lnTo>
                    <a:pt x="0" y="19"/>
                  </a:lnTo>
                  <a:lnTo>
                    <a:pt x="10" y="9"/>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2" name="Freeform 2272">
              <a:extLst>
                <a:ext uri="{FF2B5EF4-FFF2-40B4-BE49-F238E27FC236}">
                  <a16:creationId xmlns:a16="http://schemas.microsoft.com/office/drawing/2014/main" id="{D665023E-4768-2D44-8A0C-25574620517F}"/>
                </a:ext>
              </a:extLst>
            </p:cNvPr>
            <p:cNvSpPr>
              <a:spLocks/>
            </p:cNvSpPr>
            <p:nvPr/>
          </p:nvSpPr>
          <p:spPr bwMode="auto">
            <a:xfrm>
              <a:off x="1460" y="3686"/>
              <a:ext cx="4" cy="4"/>
            </a:xfrm>
            <a:custGeom>
              <a:avLst/>
              <a:gdLst>
                <a:gd name="T0" fmla="*/ 4 w 11"/>
                <a:gd name="T1" fmla="*/ 0 h 11"/>
                <a:gd name="T2" fmla="*/ 0 w 11"/>
                <a:gd name="T3" fmla="*/ 4 h 11"/>
                <a:gd name="T4" fmla="*/ 0 w 11"/>
                <a:gd name="T5" fmla="*/ 4 h 11"/>
                <a:gd name="T6" fmla="*/ 4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1" y="11"/>
                  </a:lnTo>
                  <a:lnTo>
                    <a:pt x="0" y="1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3" name="Freeform 2273">
              <a:extLst>
                <a:ext uri="{FF2B5EF4-FFF2-40B4-BE49-F238E27FC236}">
                  <a16:creationId xmlns:a16="http://schemas.microsoft.com/office/drawing/2014/main" id="{B055E4C0-D1EB-FC4D-B245-4023904AE172}"/>
                </a:ext>
              </a:extLst>
            </p:cNvPr>
            <p:cNvSpPr>
              <a:spLocks/>
            </p:cNvSpPr>
            <p:nvPr/>
          </p:nvSpPr>
          <p:spPr bwMode="auto">
            <a:xfrm>
              <a:off x="1461" y="3683"/>
              <a:ext cx="12" cy="12"/>
            </a:xfrm>
            <a:custGeom>
              <a:avLst/>
              <a:gdLst>
                <a:gd name="T0" fmla="*/ 6 w 38"/>
                <a:gd name="T1" fmla="*/ 0 h 37"/>
                <a:gd name="T2" fmla="*/ 12 w 38"/>
                <a:gd name="T3" fmla="*/ 5 h 37"/>
                <a:gd name="T4" fmla="*/ 9 w 38"/>
                <a:gd name="T5" fmla="*/ 9 h 37"/>
                <a:gd name="T6" fmla="*/ 5 w 38"/>
                <a:gd name="T7" fmla="*/ 12 h 37"/>
                <a:gd name="T8" fmla="*/ 0 w 38"/>
                <a:gd name="T9" fmla="*/ 7 h 37"/>
                <a:gd name="T10" fmla="*/ 3 w 38"/>
                <a:gd name="T11" fmla="*/ 3 h 37"/>
                <a:gd name="T12" fmla="*/ 6 w 38"/>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7">
                  <a:moveTo>
                    <a:pt x="20" y="0"/>
                  </a:moveTo>
                  <a:lnTo>
                    <a:pt x="38" y="16"/>
                  </a:lnTo>
                  <a:lnTo>
                    <a:pt x="27" y="27"/>
                  </a:lnTo>
                  <a:lnTo>
                    <a:pt x="17" y="37"/>
                  </a:lnTo>
                  <a:lnTo>
                    <a:pt x="0" y="21"/>
                  </a:lnTo>
                  <a:lnTo>
                    <a:pt x="10"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4" name="Freeform 2274">
              <a:extLst>
                <a:ext uri="{FF2B5EF4-FFF2-40B4-BE49-F238E27FC236}">
                  <a16:creationId xmlns:a16="http://schemas.microsoft.com/office/drawing/2014/main" id="{2C8021DC-2689-5F46-8DC4-CF2479F51843}"/>
                </a:ext>
              </a:extLst>
            </p:cNvPr>
            <p:cNvSpPr>
              <a:spLocks/>
            </p:cNvSpPr>
            <p:nvPr/>
          </p:nvSpPr>
          <p:spPr bwMode="auto">
            <a:xfrm>
              <a:off x="1466" y="3692"/>
              <a:ext cx="4" cy="4"/>
            </a:xfrm>
            <a:custGeom>
              <a:avLst/>
              <a:gdLst>
                <a:gd name="T0" fmla="*/ 4 w 10"/>
                <a:gd name="T1" fmla="*/ 0 h 12"/>
                <a:gd name="T2" fmla="*/ 1 w 10"/>
                <a:gd name="T3" fmla="*/ 4 h 12"/>
                <a:gd name="T4" fmla="*/ 0 w 10"/>
                <a:gd name="T5" fmla="*/ 3 h 12"/>
                <a:gd name="T6" fmla="*/ 4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0"/>
                  </a:moveTo>
                  <a:lnTo>
                    <a:pt x="2" y="12"/>
                  </a:lnTo>
                  <a:lnTo>
                    <a:pt x="0" y="1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5" name="Freeform 2275">
              <a:extLst>
                <a:ext uri="{FF2B5EF4-FFF2-40B4-BE49-F238E27FC236}">
                  <a16:creationId xmlns:a16="http://schemas.microsoft.com/office/drawing/2014/main" id="{4FE99539-FE2B-9643-8938-22136177880A}"/>
                </a:ext>
              </a:extLst>
            </p:cNvPr>
            <p:cNvSpPr>
              <a:spLocks/>
            </p:cNvSpPr>
            <p:nvPr/>
          </p:nvSpPr>
          <p:spPr bwMode="auto">
            <a:xfrm>
              <a:off x="1467" y="3688"/>
              <a:ext cx="13" cy="13"/>
            </a:xfrm>
            <a:custGeom>
              <a:avLst/>
              <a:gdLst>
                <a:gd name="T0" fmla="*/ 5 w 38"/>
                <a:gd name="T1" fmla="*/ 0 h 39"/>
                <a:gd name="T2" fmla="*/ 13 w 38"/>
                <a:gd name="T3" fmla="*/ 5 h 39"/>
                <a:gd name="T4" fmla="*/ 10 w 38"/>
                <a:gd name="T5" fmla="*/ 9 h 39"/>
                <a:gd name="T6" fmla="*/ 7 w 38"/>
                <a:gd name="T7" fmla="*/ 13 h 39"/>
                <a:gd name="T8" fmla="*/ 0 w 38"/>
                <a:gd name="T9" fmla="*/ 8 h 39"/>
                <a:gd name="T10" fmla="*/ 3 w 38"/>
                <a:gd name="T11" fmla="*/ 4 h 39"/>
                <a:gd name="T12" fmla="*/ 5 w 38"/>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16" y="0"/>
                  </a:moveTo>
                  <a:lnTo>
                    <a:pt x="38" y="15"/>
                  </a:lnTo>
                  <a:lnTo>
                    <a:pt x="28" y="27"/>
                  </a:lnTo>
                  <a:lnTo>
                    <a:pt x="20" y="39"/>
                  </a:lnTo>
                  <a:lnTo>
                    <a:pt x="0" y="24"/>
                  </a:lnTo>
                  <a:lnTo>
                    <a:pt x="8"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6" name="Freeform 2276">
              <a:extLst>
                <a:ext uri="{FF2B5EF4-FFF2-40B4-BE49-F238E27FC236}">
                  <a16:creationId xmlns:a16="http://schemas.microsoft.com/office/drawing/2014/main" id="{CC558A7C-D706-AD4E-921A-592594652E9C}"/>
                </a:ext>
              </a:extLst>
            </p:cNvPr>
            <p:cNvSpPr>
              <a:spLocks/>
            </p:cNvSpPr>
            <p:nvPr/>
          </p:nvSpPr>
          <p:spPr bwMode="auto">
            <a:xfrm>
              <a:off x="1474" y="3697"/>
              <a:ext cx="2" cy="4"/>
            </a:xfrm>
            <a:custGeom>
              <a:avLst/>
              <a:gdLst>
                <a:gd name="T0" fmla="*/ 2 w 8"/>
                <a:gd name="T1" fmla="*/ 0 h 13"/>
                <a:gd name="T2" fmla="*/ 0 w 8"/>
                <a:gd name="T3" fmla="*/ 4 h 13"/>
                <a:gd name="T4" fmla="*/ 0 w 8"/>
                <a:gd name="T5" fmla="*/ 4 h 13"/>
                <a:gd name="T6" fmla="*/ 2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0"/>
                  </a:moveTo>
                  <a:lnTo>
                    <a:pt x="1" y="13"/>
                  </a:lnTo>
                  <a:lnTo>
                    <a:pt x="0" y="1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7" name="Freeform 2277">
              <a:extLst>
                <a:ext uri="{FF2B5EF4-FFF2-40B4-BE49-F238E27FC236}">
                  <a16:creationId xmlns:a16="http://schemas.microsoft.com/office/drawing/2014/main" id="{EED7623A-0F4F-A748-BAA2-F0EFAA2D4257}"/>
                </a:ext>
              </a:extLst>
            </p:cNvPr>
            <p:cNvSpPr>
              <a:spLocks/>
            </p:cNvSpPr>
            <p:nvPr/>
          </p:nvSpPr>
          <p:spPr bwMode="auto">
            <a:xfrm>
              <a:off x="1474" y="3693"/>
              <a:ext cx="13" cy="13"/>
            </a:xfrm>
            <a:custGeom>
              <a:avLst/>
              <a:gdLst>
                <a:gd name="T0" fmla="*/ 5 w 39"/>
                <a:gd name="T1" fmla="*/ 0 h 40"/>
                <a:gd name="T2" fmla="*/ 13 w 39"/>
                <a:gd name="T3" fmla="*/ 5 h 40"/>
                <a:gd name="T4" fmla="*/ 11 w 39"/>
                <a:gd name="T5" fmla="*/ 9 h 40"/>
                <a:gd name="T6" fmla="*/ 8 w 39"/>
                <a:gd name="T7" fmla="*/ 13 h 40"/>
                <a:gd name="T8" fmla="*/ 0 w 39"/>
                <a:gd name="T9" fmla="*/ 8 h 40"/>
                <a:gd name="T10" fmla="*/ 2 w 39"/>
                <a:gd name="T11" fmla="*/ 4 h 40"/>
                <a:gd name="T12" fmla="*/ 5 w 39"/>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0">
                  <a:moveTo>
                    <a:pt x="15" y="0"/>
                  </a:moveTo>
                  <a:lnTo>
                    <a:pt x="39" y="14"/>
                  </a:lnTo>
                  <a:lnTo>
                    <a:pt x="32" y="27"/>
                  </a:lnTo>
                  <a:lnTo>
                    <a:pt x="25" y="40"/>
                  </a:lnTo>
                  <a:lnTo>
                    <a:pt x="0" y="26"/>
                  </a:lnTo>
                  <a:lnTo>
                    <a:pt x="7" y="1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8" name="Freeform 2278">
              <a:extLst>
                <a:ext uri="{FF2B5EF4-FFF2-40B4-BE49-F238E27FC236}">
                  <a16:creationId xmlns:a16="http://schemas.microsoft.com/office/drawing/2014/main" id="{5AE5FA4A-0887-784C-9FD1-0509FAEFA015}"/>
                </a:ext>
              </a:extLst>
            </p:cNvPr>
            <p:cNvSpPr>
              <a:spLocks/>
            </p:cNvSpPr>
            <p:nvPr/>
          </p:nvSpPr>
          <p:spPr bwMode="auto">
            <a:xfrm>
              <a:off x="1482" y="3702"/>
              <a:ext cx="3" cy="4"/>
            </a:xfrm>
            <a:custGeom>
              <a:avLst/>
              <a:gdLst>
                <a:gd name="T0" fmla="*/ 3 w 7"/>
                <a:gd name="T1" fmla="*/ 0 h 13"/>
                <a:gd name="T2" fmla="*/ 0 w 7"/>
                <a:gd name="T3" fmla="*/ 4 h 13"/>
                <a:gd name="T4" fmla="*/ 0 w 7"/>
                <a:gd name="T5" fmla="*/ 4 h 13"/>
                <a:gd name="T6" fmla="*/ 3 w 7"/>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7" y="0"/>
                  </a:moveTo>
                  <a:lnTo>
                    <a:pt x="1" y="13"/>
                  </a:lnTo>
                  <a:lnTo>
                    <a:pt x="0" y="1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19" name="Freeform 2279">
              <a:extLst>
                <a:ext uri="{FF2B5EF4-FFF2-40B4-BE49-F238E27FC236}">
                  <a16:creationId xmlns:a16="http://schemas.microsoft.com/office/drawing/2014/main" id="{55C4D3E7-7026-0F48-B3F6-042B0892A6DF}"/>
                </a:ext>
              </a:extLst>
            </p:cNvPr>
            <p:cNvSpPr>
              <a:spLocks/>
            </p:cNvSpPr>
            <p:nvPr/>
          </p:nvSpPr>
          <p:spPr bwMode="auto">
            <a:xfrm>
              <a:off x="1483" y="3697"/>
              <a:ext cx="13" cy="13"/>
            </a:xfrm>
            <a:custGeom>
              <a:avLst/>
              <a:gdLst>
                <a:gd name="T0" fmla="*/ 4 w 40"/>
                <a:gd name="T1" fmla="*/ 0 h 39"/>
                <a:gd name="T2" fmla="*/ 13 w 40"/>
                <a:gd name="T3" fmla="*/ 4 h 39"/>
                <a:gd name="T4" fmla="*/ 11 w 40"/>
                <a:gd name="T5" fmla="*/ 9 h 39"/>
                <a:gd name="T6" fmla="*/ 9 w 40"/>
                <a:gd name="T7" fmla="*/ 13 h 39"/>
                <a:gd name="T8" fmla="*/ 0 w 40"/>
                <a:gd name="T9" fmla="*/ 9 h 39"/>
                <a:gd name="T10" fmla="*/ 2 w 40"/>
                <a:gd name="T11" fmla="*/ 5 h 39"/>
                <a:gd name="T12" fmla="*/ 4 w 40"/>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39">
                  <a:moveTo>
                    <a:pt x="12" y="0"/>
                  </a:moveTo>
                  <a:lnTo>
                    <a:pt x="40" y="13"/>
                  </a:lnTo>
                  <a:lnTo>
                    <a:pt x="34" y="26"/>
                  </a:lnTo>
                  <a:lnTo>
                    <a:pt x="28" y="39"/>
                  </a:lnTo>
                  <a:lnTo>
                    <a:pt x="0" y="27"/>
                  </a:lnTo>
                  <a:lnTo>
                    <a:pt x="6" y="14"/>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0" name="Freeform 2280">
              <a:extLst>
                <a:ext uri="{FF2B5EF4-FFF2-40B4-BE49-F238E27FC236}">
                  <a16:creationId xmlns:a16="http://schemas.microsoft.com/office/drawing/2014/main" id="{635CDEB3-ECAC-944C-BC28-E8CD29ED57C4}"/>
                </a:ext>
              </a:extLst>
            </p:cNvPr>
            <p:cNvSpPr>
              <a:spLocks/>
            </p:cNvSpPr>
            <p:nvPr/>
          </p:nvSpPr>
          <p:spPr bwMode="auto">
            <a:xfrm>
              <a:off x="1492" y="3706"/>
              <a:ext cx="2" cy="4"/>
            </a:xfrm>
            <a:custGeom>
              <a:avLst/>
              <a:gdLst>
                <a:gd name="T0" fmla="*/ 2 w 6"/>
                <a:gd name="T1" fmla="*/ 0 h 14"/>
                <a:gd name="T2" fmla="*/ 1 w 6"/>
                <a:gd name="T3" fmla="*/ 4 h 14"/>
                <a:gd name="T4" fmla="*/ 0 w 6"/>
                <a:gd name="T5" fmla="*/ 4 h 14"/>
                <a:gd name="T6" fmla="*/ 2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2" y="14"/>
                  </a:lnTo>
                  <a:lnTo>
                    <a:pt x="0" y="1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1" name="Freeform 2281">
              <a:extLst>
                <a:ext uri="{FF2B5EF4-FFF2-40B4-BE49-F238E27FC236}">
                  <a16:creationId xmlns:a16="http://schemas.microsoft.com/office/drawing/2014/main" id="{9970BE2D-F63B-B54C-BDDD-049AC836E759}"/>
                </a:ext>
              </a:extLst>
            </p:cNvPr>
            <p:cNvSpPr>
              <a:spLocks/>
            </p:cNvSpPr>
            <p:nvPr/>
          </p:nvSpPr>
          <p:spPr bwMode="auto">
            <a:xfrm>
              <a:off x="1493" y="3701"/>
              <a:ext cx="13" cy="13"/>
            </a:xfrm>
            <a:custGeom>
              <a:avLst/>
              <a:gdLst>
                <a:gd name="T0" fmla="*/ 3 w 41"/>
                <a:gd name="T1" fmla="*/ 0 h 39"/>
                <a:gd name="T2" fmla="*/ 13 w 41"/>
                <a:gd name="T3" fmla="*/ 4 h 39"/>
                <a:gd name="T4" fmla="*/ 11 w 41"/>
                <a:gd name="T5" fmla="*/ 8 h 39"/>
                <a:gd name="T6" fmla="*/ 10 w 41"/>
                <a:gd name="T7" fmla="*/ 13 h 39"/>
                <a:gd name="T8" fmla="*/ 0 w 41"/>
                <a:gd name="T9" fmla="*/ 9 h 39"/>
                <a:gd name="T10" fmla="*/ 1 w 41"/>
                <a:gd name="T11" fmla="*/ 5 h 39"/>
                <a:gd name="T12" fmla="*/ 3 w 4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39">
                  <a:moveTo>
                    <a:pt x="9" y="0"/>
                  </a:moveTo>
                  <a:lnTo>
                    <a:pt x="41" y="11"/>
                  </a:lnTo>
                  <a:lnTo>
                    <a:pt x="36" y="25"/>
                  </a:lnTo>
                  <a:lnTo>
                    <a:pt x="31" y="39"/>
                  </a:lnTo>
                  <a:lnTo>
                    <a:pt x="0" y="28"/>
                  </a:lnTo>
                  <a:lnTo>
                    <a:pt x="4" y="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2" name="Freeform 2282">
              <a:extLst>
                <a:ext uri="{FF2B5EF4-FFF2-40B4-BE49-F238E27FC236}">
                  <a16:creationId xmlns:a16="http://schemas.microsoft.com/office/drawing/2014/main" id="{2AA71678-8F4C-D145-BC58-1CC0F4799FD9}"/>
                </a:ext>
              </a:extLst>
            </p:cNvPr>
            <p:cNvSpPr>
              <a:spLocks/>
            </p:cNvSpPr>
            <p:nvPr/>
          </p:nvSpPr>
          <p:spPr bwMode="auto">
            <a:xfrm>
              <a:off x="1503" y="3709"/>
              <a:ext cx="2" cy="5"/>
            </a:xfrm>
            <a:custGeom>
              <a:avLst/>
              <a:gdLst>
                <a:gd name="T0" fmla="*/ 2 w 5"/>
                <a:gd name="T1" fmla="*/ 0 h 14"/>
                <a:gd name="T2" fmla="*/ 1 w 5"/>
                <a:gd name="T3" fmla="*/ 5 h 14"/>
                <a:gd name="T4" fmla="*/ 0 w 5"/>
                <a:gd name="T5" fmla="*/ 5 h 14"/>
                <a:gd name="T6" fmla="*/ 2 w 5"/>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0"/>
                  </a:moveTo>
                  <a:lnTo>
                    <a:pt x="2" y="14"/>
                  </a:lnTo>
                  <a:lnTo>
                    <a:pt x="0"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3" name="Freeform 2283">
              <a:extLst>
                <a:ext uri="{FF2B5EF4-FFF2-40B4-BE49-F238E27FC236}">
                  <a16:creationId xmlns:a16="http://schemas.microsoft.com/office/drawing/2014/main" id="{23E16273-35A9-A948-8C2B-7D1B926E7890}"/>
                </a:ext>
              </a:extLst>
            </p:cNvPr>
            <p:cNvSpPr>
              <a:spLocks/>
            </p:cNvSpPr>
            <p:nvPr/>
          </p:nvSpPr>
          <p:spPr bwMode="auto">
            <a:xfrm>
              <a:off x="1504" y="3705"/>
              <a:ext cx="14" cy="12"/>
            </a:xfrm>
            <a:custGeom>
              <a:avLst/>
              <a:gdLst>
                <a:gd name="T0" fmla="*/ 3 w 43"/>
                <a:gd name="T1" fmla="*/ 0 h 37"/>
                <a:gd name="T2" fmla="*/ 14 w 43"/>
                <a:gd name="T3" fmla="*/ 3 h 37"/>
                <a:gd name="T4" fmla="*/ 13 w 43"/>
                <a:gd name="T5" fmla="*/ 7 h 37"/>
                <a:gd name="T6" fmla="*/ 12 w 43"/>
                <a:gd name="T7" fmla="*/ 12 h 37"/>
                <a:gd name="T8" fmla="*/ 0 w 43"/>
                <a:gd name="T9" fmla="*/ 9 h 37"/>
                <a:gd name="T10" fmla="*/ 1 w 43"/>
                <a:gd name="T11" fmla="*/ 5 h 37"/>
                <a:gd name="T12" fmla="*/ 3 w 43"/>
                <a:gd name="T13" fmla="*/ 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7">
                  <a:moveTo>
                    <a:pt x="8" y="0"/>
                  </a:moveTo>
                  <a:lnTo>
                    <a:pt x="43" y="9"/>
                  </a:lnTo>
                  <a:lnTo>
                    <a:pt x="40" y="23"/>
                  </a:lnTo>
                  <a:lnTo>
                    <a:pt x="36" y="37"/>
                  </a:lnTo>
                  <a:lnTo>
                    <a:pt x="0" y="28"/>
                  </a:lnTo>
                  <a:lnTo>
                    <a:pt x="3" y="1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4" name="Freeform 2284">
              <a:extLst>
                <a:ext uri="{FF2B5EF4-FFF2-40B4-BE49-F238E27FC236}">
                  <a16:creationId xmlns:a16="http://schemas.microsoft.com/office/drawing/2014/main" id="{35DD515D-D0CC-C74D-B7AF-D85EE9DE612B}"/>
                </a:ext>
              </a:extLst>
            </p:cNvPr>
            <p:cNvSpPr>
              <a:spLocks/>
            </p:cNvSpPr>
            <p:nvPr/>
          </p:nvSpPr>
          <p:spPr bwMode="auto">
            <a:xfrm>
              <a:off x="1516" y="3712"/>
              <a:ext cx="1" cy="5"/>
            </a:xfrm>
            <a:custGeom>
              <a:avLst/>
              <a:gdLst>
                <a:gd name="T0" fmla="*/ 1 w 4"/>
                <a:gd name="T1" fmla="*/ 0 h 14"/>
                <a:gd name="T2" fmla="*/ 0 w 4"/>
                <a:gd name="T3" fmla="*/ 5 h 14"/>
                <a:gd name="T4" fmla="*/ 0 w 4"/>
                <a:gd name="T5" fmla="*/ 5 h 14"/>
                <a:gd name="T6" fmla="*/ 1 w 4"/>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4" y="0"/>
                  </a:moveTo>
                  <a:lnTo>
                    <a:pt x="1" y="14"/>
                  </a:lnTo>
                  <a:lnTo>
                    <a:pt x="0" y="1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5" name="Freeform 2285">
              <a:extLst>
                <a:ext uri="{FF2B5EF4-FFF2-40B4-BE49-F238E27FC236}">
                  <a16:creationId xmlns:a16="http://schemas.microsoft.com/office/drawing/2014/main" id="{4970C9A6-932E-A64B-81FF-D0FEB74801CB}"/>
                </a:ext>
              </a:extLst>
            </p:cNvPr>
            <p:cNvSpPr>
              <a:spLocks/>
            </p:cNvSpPr>
            <p:nvPr/>
          </p:nvSpPr>
          <p:spPr bwMode="auto">
            <a:xfrm>
              <a:off x="1516" y="3708"/>
              <a:ext cx="29" cy="14"/>
            </a:xfrm>
            <a:custGeom>
              <a:avLst/>
              <a:gdLst>
                <a:gd name="T0" fmla="*/ 2 w 87"/>
                <a:gd name="T1" fmla="*/ 0 h 42"/>
                <a:gd name="T2" fmla="*/ 29 w 87"/>
                <a:gd name="T3" fmla="*/ 5 h 42"/>
                <a:gd name="T4" fmla="*/ 28 w 87"/>
                <a:gd name="T5" fmla="*/ 9 h 42"/>
                <a:gd name="T6" fmla="*/ 28 w 87"/>
                <a:gd name="T7" fmla="*/ 14 h 42"/>
                <a:gd name="T8" fmla="*/ 0 w 87"/>
                <a:gd name="T9" fmla="*/ 9 h 42"/>
                <a:gd name="T10" fmla="*/ 1 w 87"/>
                <a:gd name="T11" fmla="*/ 5 h 42"/>
                <a:gd name="T12" fmla="*/ 2 w 87"/>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42">
                  <a:moveTo>
                    <a:pt x="5" y="0"/>
                  </a:moveTo>
                  <a:lnTo>
                    <a:pt x="87" y="14"/>
                  </a:lnTo>
                  <a:lnTo>
                    <a:pt x="85" y="28"/>
                  </a:lnTo>
                  <a:lnTo>
                    <a:pt x="83" y="42"/>
                  </a:lnTo>
                  <a:lnTo>
                    <a:pt x="0" y="28"/>
                  </a:lnTo>
                  <a:lnTo>
                    <a:pt x="3"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6" name="Freeform 2286">
              <a:extLst>
                <a:ext uri="{FF2B5EF4-FFF2-40B4-BE49-F238E27FC236}">
                  <a16:creationId xmlns:a16="http://schemas.microsoft.com/office/drawing/2014/main" id="{B39C0FC9-D9AF-B746-8B2F-1465F00572D7}"/>
                </a:ext>
              </a:extLst>
            </p:cNvPr>
            <p:cNvSpPr>
              <a:spLocks/>
            </p:cNvSpPr>
            <p:nvPr/>
          </p:nvSpPr>
          <p:spPr bwMode="auto">
            <a:xfrm>
              <a:off x="1544" y="3717"/>
              <a:ext cx="1" cy="5"/>
            </a:xfrm>
            <a:custGeom>
              <a:avLst/>
              <a:gdLst>
                <a:gd name="T0" fmla="*/ 1 w 2"/>
                <a:gd name="T1" fmla="*/ 0 h 16"/>
                <a:gd name="T2" fmla="*/ 1 w 2"/>
                <a:gd name="T3" fmla="*/ 5 h 16"/>
                <a:gd name="T4" fmla="*/ 0 w 2"/>
                <a:gd name="T5" fmla="*/ 4 h 16"/>
                <a:gd name="T6" fmla="*/ 1 w 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6">
                  <a:moveTo>
                    <a:pt x="2" y="0"/>
                  </a:moveTo>
                  <a:lnTo>
                    <a:pt x="1" y="16"/>
                  </a:lnTo>
                  <a:lnTo>
                    <a:pt x="0" y="1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7" name="Freeform 2287">
              <a:extLst>
                <a:ext uri="{FF2B5EF4-FFF2-40B4-BE49-F238E27FC236}">
                  <a16:creationId xmlns:a16="http://schemas.microsoft.com/office/drawing/2014/main" id="{23182984-2841-1944-B900-107ED4813344}"/>
                </a:ext>
              </a:extLst>
            </p:cNvPr>
            <p:cNvSpPr>
              <a:spLocks/>
            </p:cNvSpPr>
            <p:nvPr/>
          </p:nvSpPr>
          <p:spPr bwMode="auto">
            <a:xfrm>
              <a:off x="1544" y="3712"/>
              <a:ext cx="18" cy="11"/>
            </a:xfrm>
            <a:custGeom>
              <a:avLst/>
              <a:gdLst>
                <a:gd name="T0" fmla="*/ 1 w 55"/>
                <a:gd name="T1" fmla="*/ 0 h 33"/>
                <a:gd name="T2" fmla="*/ 18 w 55"/>
                <a:gd name="T3" fmla="*/ 2 h 33"/>
                <a:gd name="T4" fmla="*/ 18 w 55"/>
                <a:gd name="T5" fmla="*/ 6 h 33"/>
                <a:gd name="T6" fmla="*/ 17 w 55"/>
                <a:gd name="T7" fmla="*/ 11 h 33"/>
                <a:gd name="T8" fmla="*/ 0 w 55"/>
                <a:gd name="T9" fmla="*/ 10 h 33"/>
                <a:gd name="T10" fmla="*/ 0 w 55"/>
                <a:gd name="T11" fmla="*/ 5 h 33"/>
                <a:gd name="T12" fmla="*/ 1 w 55"/>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3">
                  <a:moveTo>
                    <a:pt x="2" y="0"/>
                  </a:moveTo>
                  <a:lnTo>
                    <a:pt x="55" y="5"/>
                  </a:lnTo>
                  <a:lnTo>
                    <a:pt x="54" y="19"/>
                  </a:lnTo>
                  <a:lnTo>
                    <a:pt x="52" y="33"/>
                  </a:lnTo>
                  <a:lnTo>
                    <a:pt x="0" y="30"/>
                  </a:lnTo>
                  <a:lnTo>
                    <a:pt x="1" y="1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8" name="Freeform 2288">
              <a:extLst>
                <a:ext uri="{FF2B5EF4-FFF2-40B4-BE49-F238E27FC236}">
                  <a16:creationId xmlns:a16="http://schemas.microsoft.com/office/drawing/2014/main" id="{BFA4E222-28DB-6C48-B6D9-42635B6D7FE7}"/>
                </a:ext>
              </a:extLst>
            </p:cNvPr>
            <p:cNvSpPr>
              <a:spLocks/>
            </p:cNvSpPr>
            <p:nvPr/>
          </p:nvSpPr>
          <p:spPr bwMode="auto">
            <a:xfrm>
              <a:off x="1787" y="3565"/>
              <a:ext cx="68" cy="44"/>
            </a:xfrm>
            <a:custGeom>
              <a:avLst/>
              <a:gdLst>
                <a:gd name="T0" fmla="*/ 68 w 205"/>
                <a:gd name="T1" fmla="*/ 30 h 131"/>
                <a:gd name="T2" fmla="*/ 0 w 205"/>
                <a:gd name="T3" fmla="*/ 44 h 131"/>
                <a:gd name="T4" fmla="*/ 5 w 205"/>
                <a:gd name="T5" fmla="*/ 0 h 131"/>
                <a:gd name="T6" fmla="*/ 68 w 205"/>
                <a:gd name="T7" fmla="*/ 30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 h="131">
                  <a:moveTo>
                    <a:pt x="205" y="89"/>
                  </a:moveTo>
                  <a:lnTo>
                    <a:pt x="0" y="131"/>
                  </a:lnTo>
                  <a:lnTo>
                    <a:pt x="16" y="0"/>
                  </a:lnTo>
                  <a:lnTo>
                    <a:pt x="205"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29" name="Freeform 2289">
              <a:extLst>
                <a:ext uri="{FF2B5EF4-FFF2-40B4-BE49-F238E27FC236}">
                  <a16:creationId xmlns:a16="http://schemas.microsoft.com/office/drawing/2014/main" id="{E64B7A3F-4F29-DF46-B49F-DED5EC4ABBB8}"/>
                </a:ext>
              </a:extLst>
            </p:cNvPr>
            <p:cNvSpPr>
              <a:spLocks/>
            </p:cNvSpPr>
            <p:nvPr/>
          </p:nvSpPr>
          <p:spPr bwMode="auto">
            <a:xfrm>
              <a:off x="1522" y="3361"/>
              <a:ext cx="44" cy="12"/>
            </a:xfrm>
            <a:custGeom>
              <a:avLst/>
              <a:gdLst>
                <a:gd name="T0" fmla="*/ 0 w 132"/>
                <a:gd name="T1" fmla="*/ 0 h 38"/>
                <a:gd name="T2" fmla="*/ 44 w 132"/>
                <a:gd name="T3" fmla="*/ 3 h 38"/>
                <a:gd name="T4" fmla="*/ 44 w 132"/>
                <a:gd name="T5" fmla="*/ 7 h 38"/>
                <a:gd name="T6" fmla="*/ 44 w 132"/>
                <a:gd name="T7" fmla="*/ 12 h 38"/>
                <a:gd name="T8" fmla="*/ 0 w 132"/>
                <a:gd name="T9" fmla="*/ 9 h 38"/>
                <a:gd name="T10" fmla="*/ 0 w 132"/>
                <a:gd name="T11" fmla="*/ 5 h 38"/>
                <a:gd name="T12" fmla="*/ 0 w 132"/>
                <a:gd name="T13" fmla="*/ 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38">
                  <a:moveTo>
                    <a:pt x="1" y="0"/>
                  </a:moveTo>
                  <a:lnTo>
                    <a:pt x="132" y="9"/>
                  </a:lnTo>
                  <a:lnTo>
                    <a:pt x="131" y="23"/>
                  </a:lnTo>
                  <a:lnTo>
                    <a:pt x="131" y="38"/>
                  </a:lnTo>
                  <a:lnTo>
                    <a:pt x="0" y="30"/>
                  </a:lnTo>
                  <a:lnTo>
                    <a:pt x="1" y="16"/>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0" name="Freeform 2290">
              <a:extLst>
                <a:ext uri="{FF2B5EF4-FFF2-40B4-BE49-F238E27FC236}">
                  <a16:creationId xmlns:a16="http://schemas.microsoft.com/office/drawing/2014/main" id="{6A08D7CC-6C1A-9C4F-B615-D85E038C068A}"/>
                </a:ext>
              </a:extLst>
            </p:cNvPr>
            <p:cNvSpPr>
              <a:spLocks/>
            </p:cNvSpPr>
            <p:nvPr/>
          </p:nvSpPr>
          <p:spPr bwMode="auto">
            <a:xfrm>
              <a:off x="1566" y="3364"/>
              <a:ext cx="1" cy="4"/>
            </a:xfrm>
            <a:custGeom>
              <a:avLst/>
              <a:gdLst>
                <a:gd name="T0" fmla="*/ 0 w 2"/>
                <a:gd name="T1" fmla="*/ 4 h 14"/>
                <a:gd name="T2" fmla="*/ 1 w 2"/>
                <a:gd name="T3" fmla="*/ 0 h 14"/>
                <a:gd name="T4" fmla="*/ 1 w 2"/>
                <a:gd name="T5" fmla="*/ 0 h 14"/>
                <a:gd name="T6" fmla="*/ 0 w 2"/>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0" y="14"/>
                  </a:moveTo>
                  <a:lnTo>
                    <a:pt x="1" y="0"/>
                  </a:lnTo>
                  <a:lnTo>
                    <a:pt x="2"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1" name="Freeform 2291">
              <a:extLst>
                <a:ext uri="{FF2B5EF4-FFF2-40B4-BE49-F238E27FC236}">
                  <a16:creationId xmlns:a16="http://schemas.microsoft.com/office/drawing/2014/main" id="{AD14813D-F756-9C41-9538-CF501B10198B}"/>
                </a:ext>
              </a:extLst>
            </p:cNvPr>
            <p:cNvSpPr>
              <a:spLocks/>
            </p:cNvSpPr>
            <p:nvPr/>
          </p:nvSpPr>
          <p:spPr bwMode="auto">
            <a:xfrm>
              <a:off x="1565" y="3364"/>
              <a:ext cx="20" cy="13"/>
            </a:xfrm>
            <a:custGeom>
              <a:avLst/>
              <a:gdLst>
                <a:gd name="T0" fmla="*/ 2 w 61"/>
                <a:gd name="T1" fmla="*/ 0 h 39"/>
                <a:gd name="T2" fmla="*/ 20 w 61"/>
                <a:gd name="T3" fmla="*/ 3 h 39"/>
                <a:gd name="T4" fmla="*/ 19 w 61"/>
                <a:gd name="T5" fmla="*/ 8 h 39"/>
                <a:gd name="T6" fmla="*/ 18 w 61"/>
                <a:gd name="T7" fmla="*/ 13 h 39"/>
                <a:gd name="T8" fmla="*/ 0 w 61"/>
                <a:gd name="T9" fmla="*/ 10 h 39"/>
                <a:gd name="T10" fmla="*/ 1 w 61"/>
                <a:gd name="T11" fmla="*/ 5 h 39"/>
                <a:gd name="T12" fmla="*/ 2 w 61"/>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9">
                  <a:moveTo>
                    <a:pt x="5" y="0"/>
                  </a:moveTo>
                  <a:lnTo>
                    <a:pt x="61" y="9"/>
                  </a:lnTo>
                  <a:lnTo>
                    <a:pt x="58" y="23"/>
                  </a:lnTo>
                  <a:lnTo>
                    <a:pt x="56" y="39"/>
                  </a:lnTo>
                  <a:lnTo>
                    <a:pt x="0" y="29"/>
                  </a:lnTo>
                  <a:lnTo>
                    <a:pt x="3"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2" name="Freeform 2292">
              <a:extLst>
                <a:ext uri="{FF2B5EF4-FFF2-40B4-BE49-F238E27FC236}">
                  <a16:creationId xmlns:a16="http://schemas.microsoft.com/office/drawing/2014/main" id="{82AF695D-12B2-E945-8333-0591487B0C68}"/>
                </a:ext>
              </a:extLst>
            </p:cNvPr>
            <p:cNvSpPr>
              <a:spLocks/>
            </p:cNvSpPr>
            <p:nvPr/>
          </p:nvSpPr>
          <p:spPr bwMode="auto">
            <a:xfrm>
              <a:off x="1584" y="3367"/>
              <a:ext cx="1" cy="4"/>
            </a:xfrm>
            <a:custGeom>
              <a:avLst/>
              <a:gdLst>
                <a:gd name="T0" fmla="*/ 0 w 4"/>
                <a:gd name="T1" fmla="*/ 4 h 14"/>
                <a:gd name="T2" fmla="*/ 1 w 4"/>
                <a:gd name="T3" fmla="*/ 0 h 14"/>
                <a:gd name="T4" fmla="*/ 1 w 4"/>
                <a:gd name="T5" fmla="*/ 0 h 14"/>
                <a:gd name="T6" fmla="*/ 0 w 4"/>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3"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3" name="Freeform 2293">
              <a:extLst>
                <a:ext uri="{FF2B5EF4-FFF2-40B4-BE49-F238E27FC236}">
                  <a16:creationId xmlns:a16="http://schemas.microsoft.com/office/drawing/2014/main" id="{CE7BC78B-829F-3B4A-AC43-577481011116}"/>
                </a:ext>
              </a:extLst>
            </p:cNvPr>
            <p:cNvSpPr>
              <a:spLocks/>
            </p:cNvSpPr>
            <p:nvPr/>
          </p:nvSpPr>
          <p:spPr bwMode="auto">
            <a:xfrm>
              <a:off x="1583" y="3367"/>
              <a:ext cx="19" cy="13"/>
            </a:xfrm>
            <a:custGeom>
              <a:avLst/>
              <a:gdLst>
                <a:gd name="T0" fmla="*/ 2 w 56"/>
                <a:gd name="T1" fmla="*/ 0 h 41"/>
                <a:gd name="T2" fmla="*/ 19 w 56"/>
                <a:gd name="T3" fmla="*/ 4 h 41"/>
                <a:gd name="T4" fmla="*/ 18 w 56"/>
                <a:gd name="T5" fmla="*/ 9 h 41"/>
                <a:gd name="T6" fmla="*/ 17 w 56"/>
                <a:gd name="T7" fmla="*/ 13 h 41"/>
                <a:gd name="T8" fmla="*/ 0 w 56"/>
                <a:gd name="T9" fmla="*/ 9 h 41"/>
                <a:gd name="T10" fmla="*/ 1 w 56"/>
                <a:gd name="T11" fmla="*/ 4 h 41"/>
                <a:gd name="T12" fmla="*/ 2 w 56"/>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41">
                  <a:moveTo>
                    <a:pt x="7" y="0"/>
                  </a:moveTo>
                  <a:lnTo>
                    <a:pt x="56" y="13"/>
                  </a:lnTo>
                  <a:lnTo>
                    <a:pt x="53" y="27"/>
                  </a:lnTo>
                  <a:lnTo>
                    <a:pt x="49" y="41"/>
                  </a:lnTo>
                  <a:lnTo>
                    <a:pt x="0" y="28"/>
                  </a:lnTo>
                  <a:lnTo>
                    <a:pt x="3" y="14"/>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4" name="Freeform 2294">
              <a:extLst>
                <a:ext uri="{FF2B5EF4-FFF2-40B4-BE49-F238E27FC236}">
                  <a16:creationId xmlns:a16="http://schemas.microsoft.com/office/drawing/2014/main" id="{110553ED-BD9E-D24B-A10E-8FF6AEEA0428}"/>
                </a:ext>
              </a:extLst>
            </p:cNvPr>
            <p:cNvSpPr>
              <a:spLocks/>
            </p:cNvSpPr>
            <p:nvPr/>
          </p:nvSpPr>
          <p:spPr bwMode="auto">
            <a:xfrm>
              <a:off x="1601" y="3371"/>
              <a:ext cx="1" cy="5"/>
            </a:xfrm>
            <a:custGeom>
              <a:avLst/>
              <a:gdLst>
                <a:gd name="T0" fmla="*/ 0 w 4"/>
                <a:gd name="T1" fmla="*/ 5 h 14"/>
                <a:gd name="T2" fmla="*/ 1 w 4"/>
                <a:gd name="T3" fmla="*/ 0 h 14"/>
                <a:gd name="T4" fmla="*/ 1 w 4"/>
                <a:gd name="T5" fmla="*/ 0 h 14"/>
                <a:gd name="T6" fmla="*/ 0 w 4"/>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3"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5" name="Freeform 2295">
              <a:extLst>
                <a:ext uri="{FF2B5EF4-FFF2-40B4-BE49-F238E27FC236}">
                  <a16:creationId xmlns:a16="http://schemas.microsoft.com/office/drawing/2014/main" id="{E9DD3F9A-46E2-954F-9ED6-226BE773706C}"/>
                </a:ext>
              </a:extLst>
            </p:cNvPr>
            <p:cNvSpPr>
              <a:spLocks/>
            </p:cNvSpPr>
            <p:nvPr/>
          </p:nvSpPr>
          <p:spPr bwMode="auto">
            <a:xfrm>
              <a:off x="1599" y="3371"/>
              <a:ext cx="18" cy="15"/>
            </a:xfrm>
            <a:custGeom>
              <a:avLst/>
              <a:gdLst>
                <a:gd name="T0" fmla="*/ 3 w 53"/>
                <a:gd name="T1" fmla="*/ 0 h 44"/>
                <a:gd name="T2" fmla="*/ 18 w 53"/>
                <a:gd name="T3" fmla="*/ 5 h 44"/>
                <a:gd name="T4" fmla="*/ 16 w 53"/>
                <a:gd name="T5" fmla="*/ 10 h 44"/>
                <a:gd name="T6" fmla="*/ 15 w 53"/>
                <a:gd name="T7" fmla="*/ 15 h 44"/>
                <a:gd name="T8" fmla="*/ 0 w 53"/>
                <a:gd name="T9" fmla="*/ 10 h 44"/>
                <a:gd name="T10" fmla="*/ 2 w 53"/>
                <a:gd name="T11" fmla="*/ 5 h 44"/>
                <a:gd name="T12" fmla="*/ 3 w 53"/>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4">
                  <a:moveTo>
                    <a:pt x="9" y="0"/>
                  </a:moveTo>
                  <a:lnTo>
                    <a:pt x="53" y="15"/>
                  </a:lnTo>
                  <a:lnTo>
                    <a:pt x="48" y="29"/>
                  </a:lnTo>
                  <a:lnTo>
                    <a:pt x="44" y="44"/>
                  </a:lnTo>
                  <a:lnTo>
                    <a:pt x="0" y="28"/>
                  </a:lnTo>
                  <a:lnTo>
                    <a:pt x="5" y="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6" name="Freeform 2296">
              <a:extLst>
                <a:ext uri="{FF2B5EF4-FFF2-40B4-BE49-F238E27FC236}">
                  <a16:creationId xmlns:a16="http://schemas.microsoft.com/office/drawing/2014/main" id="{BDBC518F-98C5-5646-A7D8-B58E438B769D}"/>
                </a:ext>
              </a:extLst>
            </p:cNvPr>
            <p:cNvSpPr>
              <a:spLocks/>
            </p:cNvSpPr>
            <p:nvPr/>
          </p:nvSpPr>
          <p:spPr bwMode="auto">
            <a:xfrm>
              <a:off x="1615" y="3376"/>
              <a:ext cx="2" cy="5"/>
            </a:xfrm>
            <a:custGeom>
              <a:avLst/>
              <a:gdLst>
                <a:gd name="T0" fmla="*/ 0 w 6"/>
                <a:gd name="T1" fmla="*/ 5 h 14"/>
                <a:gd name="T2" fmla="*/ 2 w 6"/>
                <a:gd name="T3" fmla="*/ 0 h 14"/>
                <a:gd name="T4" fmla="*/ 2 w 6"/>
                <a:gd name="T5" fmla="*/ 1 h 14"/>
                <a:gd name="T6" fmla="*/ 0 w 6"/>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7" name="Freeform 2297">
              <a:extLst>
                <a:ext uri="{FF2B5EF4-FFF2-40B4-BE49-F238E27FC236}">
                  <a16:creationId xmlns:a16="http://schemas.microsoft.com/office/drawing/2014/main" id="{F5334C05-64F0-BA47-B090-62872E22872A}"/>
                </a:ext>
              </a:extLst>
            </p:cNvPr>
            <p:cNvSpPr>
              <a:spLocks/>
            </p:cNvSpPr>
            <p:nvPr/>
          </p:nvSpPr>
          <p:spPr bwMode="auto">
            <a:xfrm>
              <a:off x="1613" y="3377"/>
              <a:ext cx="17" cy="14"/>
            </a:xfrm>
            <a:custGeom>
              <a:avLst/>
              <a:gdLst>
                <a:gd name="T0" fmla="*/ 4 w 52"/>
                <a:gd name="T1" fmla="*/ 0 h 44"/>
                <a:gd name="T2" fmla="*/ 17 w 52"/>
                <a:gd name="T3" fmla="*/ 5 h 44"/>
                <a:gd name="T4" fmla="*/ 15 w 52"/>
                <a:gd name="T5" fmla="*/ 10 h 44"/>
                <a:gd name="T6" fmla="*/ 13 w 52"/>
                <a:gd name="T7" fmla="*/ 14 h 44"/>
                <a:gd name="T8" fmla="*/ 0 w 52"/>
                <a:gd name="T9" fmla="*/ 8 h 44"/>
                <a:gd name="T10" fmla="*/ 2 w 52"/>
                <a:gd name="T11" fmla="*/ 4 h 44"/>
                <a:gd name="T12" fmla="*/ 4 w 52"/>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4">
                  <a:moveTo>
                    <a:pt x="13" y="0"/>
                  </a:moveTo>
                  <a:lnTo>
                    <a:pt x="52" y="17"/>
                  </a:lnTo>
                  <a:lnTo>
                    <a:pt x="45" y="31"/>
                  </a:lnTo>
                  <a:lnTo>
                    <a:pt x="39" y="44"/>
                  </a:lnTo>
                  <a:lnTo>
                    <a:pt x="0" y="25"/>
                  </a:lnTo>
                  <a:lnTo>
                    <a:pt x="7" y="12"/>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8" name="Freeform 2298">
              <a:extLst>
                <a:ext uri="{FF2B5EF4-FFF2-40B4-BE49-F238E27FC236}">
                  <a16:creationId xmlns:a16="http://schemas.microsoft.com/office/drawing/2014/main" id="{3676D46F-E3F1-4340-B56B-3EC7A2924543}"/>
                </a:ext>
              </a:extLst>
            </p:cNvPr>
            <p:cNvSpPr>
              <a:spLocks/>
            </p:cNvSpPr>
            <p:nvPr/>
          </p:nvSpPr>
          <p:spPr bwMode="auto">
            <a:xfrm>
              <a:off x="1628" y="3382"/>
              <a:ext cx="2" cy="5"/>
            </a:xfrm>
            <a:custGeom>
              <a:avLst/>
              <a:gdLst>
                <a:gd name="T0" fmla="*/ 0 w 8"/>
                <a:gd name="T1" fmla="*/ 5 h 14"/>
                <a:gd name="T2" fmla="*/ 2 w 8"/>
                <a:gd name="T3" fmla="*/ 0 h 14"/>
                <a:gd name="T4" fmla="*/ 2 w 8"/>
                <a:gd name="T5" fmla="*/ 0 h 14"/>
                <a:gd name="T6" fmla="*/ 0 w 8"/>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4">
                  <a:moveTo>
                    <a:pt x="0" y="14"/>
                  </a:moveTo>
                  <a:lnTo>
                    <a:pt x="7" y="0"/>
                  </a:lnTo>
                  <a:lnTo>
                    <a:pt x="8"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39" name="Freeform 2299">
              <a:extLst>
                <a:ext uri="{FF2B5EF4-FFF2-40B4-BE49-F238E27FC236}">
                  <a16:creationId xmlns:a16="http://schemas.microsoft.com/office/drawing/2014/main" id="{370ACCC3-4F37-6740-A740-56293D4CAD52}"/>
                </a:ext>
              </a:extLst>
            </p:cNvPr>
            <p:cNvSpPr>
              <a:spLocks/>
            </p:cNvSpPr>
            <p:nvPr/>
          </p:nvSpPr>
          <p:spPr bwMode="auto">
            <a:xfrm>
              <a:off x="1625" y="3383"/>
              <a:ext cx="16" cy="15"/>
            </a:xfrm>
            <a:custGeom>
              <a:avLst/>
              <a:gdLst>
                <a:gd name="T0" fmla="*/ 5 w 48"/>
                <a:gd name="T1" fmla="*/ 0 h 46"/>
                <a:gd name="T2" fmla="*/ 16 w 48"/>
                <a:gd name="T3" fmla="*/ 7 h 46"/>
                <a:gd name="T4" fmla="*/ 14 w 48"/>
                <a:gd name="T5" fmla="*/ 11 h 46"/>
                <a:gd name="T6" fmla="*/ 11 w 48"/>
                <a:gd name="T7" fmla="*/ 15 h 46"/>
                <a:gd name="T8" fmla="*/ 0 w 48"/>
                <a:gd name="T9" fmla="*/ 8 h 46"/>
                <a:gd name="T10" fmla="*/ 2 w 48"/>
                <a:gd name="T11" fmla="*/ 4 h 46"/>
                <a:gd name="T12" fmla="*/ 5 w 48"/>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6">
                  <a:moveTo>
                    <a:pt x="15" y="0"/>
                  </a:moveTo>
                  <a:lnTo>
                    <a:pt x="48" y="22"/>
                  </a:lnTo>
                  <a:lnTo>
                    <a:pt x="41" y="33"/>
                  </a:lnTo>
                  <a:lnTo>
                    <a:pt x="33" y="46"/>
                  </a:lnTo>
                  <a:lnTo>
                    <a:pt x="0" y="25"/>
                  </a:lnTo>
                  <a:lnTo>
                    <a:pt x="7" y="1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0" name="Freeform 2300">
              <a:extLst>
                <a:ext uri="{FF2B5EF4-FFF2-40B4-BE49-F238E27FC236}">
                  <a16:creationId xmlns:a16="http://schemas.microsoft.com/office/drawing/2014/main" id="{D02C3B2E-93DF-0E41-9F0F-B977FA64A30D}"/>
                </a:ext>
              </a:extLst>
            </p:cNvPr>
            <p:cNvSpPr>
              <a:spLocks/>
            </p:cNvSpPr>
            <p:nvPr/>
          </p:nvSpPr>
          <p:spPr bwMode="auto">
            <a:xfrm>
              <a:off x="1639" y="3390"/>
              <a:ext cx="3" cy="4"/>
            </a:xfrm>
            <a:custGeom>
              <a:avLst/>
              <a:gdLst>
                <a:gd name="T0" fmla="*/ 0 w 8"/>
                <a:gd name="T1" fmla="*/ 4 h 11"/>
                <a:gd name="T2" fmla="*/ 3 w 8"/>
                <a:gd name="T3" fmla="*/ 0 h 11"/>
                <a:gd name="T4" fmla="*/ 3 w 8"/>
                <a:gd name="T5" fmla="*/ 0 h 11"/>
                <a:gd name="T6" fmla="*/ 0 w 8"/>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0" y="11"/>
                  </a:moveTo>
                  <a:lnTo>
                    <a:pt x="7" y="0"/>
                  </a:lnTo>
                  <a:lnTo>
                    <a:pt x="8"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1" name="Freeform 2301">
              <a:extLst>
                <a:ext uri="{FF2B5EF4-FFF2-40B4-BE49-F238E27FC236}">
                  <a16:creationId xmlns:a16="http://schemas.microsoft.com/office/drawing/2014/main" id="{EEEB8865-6512-B042-9D33-D3F87CD637E2}"/>
                </a:ext>
              </a:extLst>
            </p:cNvPr>
            <p:cNvSpPr>
              <a:spLocks/>
            </p:cNvSpPr>
            <p:nvPr/>
          </p:nvSpPr>
          <p:spPr bwMode="auto">
            <a:xfrm>
              <a:off x="1636" y="3390"/>
              <a:ext cx="16" cy="16"/>
            </a:xfrm>
            <a:custGeom>
              <a:avLst/>
              <a:gdLst>
                <a:gd name="T0" fmla="*/ 6 w 47"/>
                <a:gd name="T1" fmla="*/ 0 h 46"/>
                <a:gd name="T2" fmla="*/ 16 w 47"/>
                <a:gd name="T3" fmla="*/ 8 h 46"/>
                <a:gd name="T4" fmla="*/ 13 w 47"/>
                <a:gd name="T5" fmla="*/ 12 h 46"/>
                <a:gd name="T6" fmla="*/ 10 w 47"/>
                <a:gd name="T7" fmla="*/ 16 h 46"/>
                <a:gd name="T8" fmla="*/ 0 w 47"/>
                <a:gd name="T9" fmla="*/ 8 h 46"/>
                <a:gd name="T10" fmla="*/ 3 w 47"/>
                <a:gd name="T11" fmla="*/ 3 h 46"/>
                <a:gd name="T12" fmla="*/ 6 w 47"/>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46">
                  <a:moveTo>
                    <a:pt x="17" y="0"/>
                  </a:moveTo>
                  <a:lnTo>
                    <a:pt x="47" y="22"/>
                  </a:lnTo>
                  <a:lnTo>
                    <a:pt x="39" y="34"/>
                  </a:lnTo>
                  <a:lnTo>
                    <a:pt x="29" y="46"/>
                  </a:lnTo>
                  <a:lnTo>
                    <a:pt x="0" y="22"/>
                  </a:lnTo>
                  <a:lnTo>
                    <a:pt x="9" y="1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2" name="Freeform 2302">
              <a:extLst>
                <a:ext uri="{FF2B5EF4-FFF2-40B4-BE49-F238E27FC236}">
                  <a16:creationId xmlns:a16="http://schemas.microsoft.com/office/drawing/2014/main" id="{2E27637A-57DF-CA43-91F2-707F208BB417}"/>
                </a:ext>
              </a:extLst>
            </p:cNvPr>
            <p:cNvSpPr>
              <a:spLocks/>
            </p:cNvSpPr>
            <p:nvPr/>
          </p:nvSpPr>
          <p:spPr bwMode="auto">
            <a:xfrm>
              <a:off x="1649" y="3398"/>
              <a:ext cx="3" cy="4"/>
            </a:xfrm>
            <a:custGeom>
              <a:avLst/>
              <a:gdLst>
                <a:gd name="T0" fmla="*/ 0 w 9"/>
                <a:gd name="T1" fmla="*/ 4 h 12"/>
                <a:gd name="T2" fmla="*/ 3 w 9"/>
                <a:gd name="T3" fmla="*/ 0 h 12"/>
                <a:gd name="T4" fmla="*/ 3 w 9"/>
                <a:gd name="T5" fmla="*/ 0 h 12"/>
                <a:gd name="T6" fmla="*/ 0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3" name="Freeform 2303">
              <a:extLst>
                <a:ext uri="{FF2B5EF4-FFF2-40B4-BE49-F238E27FC236}">
                  <a16:creationId xmlns:a16="http://schemas.microsoft.com/office/drawing/2014/main" id="{F952A73A-A929-774F-A0B7-5F3292E15B97}"/>
                </a:ext>
              </a:extLst>
            </p:cNvPr>
            <p:cNvSpPr>
              <a:spLocks/>
            </p:cNvSpPr>
            <p:nvPr/>
          </p:nvSpPr>
          <p:spPr bwMode="auto">
            <a:xfrm>
              <a:off x="1645" y="3398"/>
              <a:ext cx="16" cy="15"/>
            </a:xfrm>
            <a:custGeom>
              <a:avLst/>
              <a:gdLst>
                <a:gd name="T0" fmla="*/ 7 w 46"/>
                <a:gd name="T1" fmla="*/ 0 h 46"/>
                <a:gd name="T2" fmla="*/ 16 w 46"/>
                <a:gd name="T3" fmla="*/ 8 h 46"/>
                <a:gd name="T4" fmla="*/ 12 w 46"/>
                <a:gd name="T5" fmla="*/ 12 h 46"/>
                <a:gd name="T6" fmla="*/ 9 w 46"/>
                <a:gd name="T7" fmla="*/ 15 h 46"/>
                <a:gd name="T8" fmla="*/ 0 w 46"/>
                <a:gd name="T9" fmla="*/ 7 h 46"/>
                <a:gd name="T10" fmla="*/ 4 w 46"/>
                <a:gd name="T11" fmla="*/ 4 h 46"/>
                <a:gd name="T12" fmla="*/ 7 w 46"/>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20" y="0"/>
                  </a:moveTo>
                  <a:lnTo>
                    <a:pt x="46" y="25"/>
                  </a:lnTo>
                  <a:lnTo>
                    <a:pt x="35" y="36"/>
                  </a:lnTo>
                  <a:lnTo>
                    <a:pt x="26" y="46"/>
                  </a:lnTo>
                  <a:lnTo>
                    <a:pt x="0" y="22"/>
                  </a:lnTo>
                  <a:lnTo>
                    <a:pt x="11"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4" name="Freeform 2304">
              <a:extLst>
                <a:ext uri="{FF2B5EF4-FFF2-40B4-BE49-F238E27FC236}">
                  <a16:creationId xmlns:a16="http://schemas.microsoft.com/office/drawing/2014/main" id="{25CCA901-7A2D-BD4B-B953-CD8ACF9C606B}"/>
                </a:ext>
              </a:extLst>
            </p:cNvPr>
            <p:cNvSpPr>
              <a:spLocks/>
            </p:cNvSpPr>
            <p:nvPr/>
          </p:nvSpPr>
          <p:spPr bwMode="auto">
            <a:xfrm>
              <a:off x="1657" y="3406"/>
              <a:ext cx="4" cy="4"/>
            </a:xfrm>
            <a:custGeom>
              <a:avLst/>
              <a:gdLst>
                <a:gd name="T0" fmla="*/ 0 w 12"/>
                <a:gd name="T1" fmla="*/ 4 h 11"/>
                <a:gd name="T2" fmla="*/ 4 w 12"/>
                <a:gd name="T3" fmla="*/ 0 h 11"/>
                <a:gd name="T4" fmla="*/ 4 w 12"/>
                <a:gd name="T5" fmla="*/ 0 h 11"/>
                <a:gd name="T6" fmla="*/ 0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11"/>
                  </a:moveTo>
                  <a:lnTo>
                    <a:pt x="11" y="0"/>
                  </a:lnTo>
                  <a:lnTo>
                    <a:pt x="12"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5" name="Freeform 2305">
              <a:extLst>
                <a:ext uri="{FF2B5EF4-FFF2-40B4-BE49-F238E27FC236}">
                  <a16:creationId xmlns:a16="http://schemas.microsoft.com/office/drawing/2014/main" id="{FC34CD1B-019A-FD4C-BA8F-B29E430285C1}"/>
                </a:ext>
              </a:extLst>
            </p:cNvPr>
            <p:cNvSpPr>
              <a:spLocks/>
            </p:cNvSpPr>
            <p:nvPr/>
          </p:nvSpPr>
          <p:spPr bwMode="auto">
            <a:xfrm>
              <a:off x="1654" y="3407"/>
              <a:ext cx="15" cy="15"/>
            </a:xfrm>
            <a:custGeom>
              <a:avLst/>
              <a:gdLst>
                <a:gd name="T0" fmla="*/ 7 w 45"/>
                <a:gd name="T1" fmla="*/ 0 h 46"/>
                <a:gd name="T2" fmla="*/ 15 w 45"/>
                <a:gd name="T3" fmla="*/ 9 h 46"/>
                <a:gd name="T4" fmla="*/ 11 w 45"/>
                <a:gd name="T5" fmla="*/ 12 h 46"/>
                <a:gd name="T6" fmla="*/ 7 w 45"/>
                <a:gd name="T7" fmla="*/ 15 h 46"/>
                <a:gd name="T8" fmla="*/ 0 w 45"/>
                <a:gd name="T9" fmla="*/ 6 h 46"/>
                <a:gd name="T10" fmla="*/ 3 w 45"/>
                <a:gd name="T11" fmla="*/ 3 h 46"/>
                <a:gd name="T12" fmla="*/ 7 w 45"/>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6">
                  <a:moveTo>
                    <a:pt x="22" y="0"/>
                  </a:moveTo>
                  <a:lnTo>
                    <a:pt x="45" y="27"/>
                  </a:lnTo>
                  <a:lnTo>
                    <a:pt x="33" y="37"/>
                  </a:lnTo>
                  <a:lnTo>
                    <a:pt x="22" y="46"/>
                  </a:lnTo>
                  <a:lnTo>
                    <a:pt x="0" y="19"/>
                  </a:lnTo>
                  <a:lnTo>
                    <a:pt x="10"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6" name="Freeform 2306">
              <a:extLst>
                <a:ext uri="{FF2B5EF4-FFF2-40B4-BE49-F238E27FC236}">
                  <a16:creationId xmlns:a16="http://schemas.microsoft.com/office/drawing/2014/main" id="{29D7145A-9716-934D-9EF7-DC25A97AC314}"/>
                </a:ext>
              </a:extLst>
            </p:cNvPr>
            <p:cNvSpPr>
              <a:spLocks/>
            </p:cNvSpPr>
            <p:nvPr/>
          </p:nvSpPr>
          <p:spPr bwMode="auto">
            <a:xfrm>
              <a:off x="1665" y="3416"/>
              <a:ext cx="4" cy="3"/>
            </a:xfrm>
            <a:custGeom>
              <a:avLst/>
              <a:gdLst>
                <a:gd name="T0" fmla="*/ 0 w 13"/>
                <a:gd name="T1" fmla="*/ 3 h 10"/>
                <a:gd name="T2" fmla="*/ 4 w 13"/>
                <a:gd name="T3" fmla="*/ 0 h 10"/>
                <a:gd name="T4" fmla="*/ 4 w 13"/>
                <a:gd name="T5" fmla="*/ 1 h 10"/>
                <a:gd name="T6" fmla="*/ 0 w 13"/>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10"/>
                  </a:moveTo>
                  <a:lnTo>
                    <a:pt x="12" y="0"/>
                  </a:lnTo>
                  <a:lnTo>
                    <a:pt x="13" y="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7" name="Freeform 2307">
              <a:extLst>
                <a:ext uri="{FF2B5EF4-FFF2-40B4-BE49-F238E27FC236}">
                  <a16:creationId xmlns:a16="http://schemas.microsoft.com/office/drawing/2014/main" id="{59A4C7E1-5395-3544-9E8D-B0F31A812C86}"/>
                </a:ext>
              </a:extLst>
            </p:cNvPr>
            <p:cNvSpPr>
              <a:spLocks/>
            </p:cNvSpPr>
            <p:nvPr/>
          </p:nvSpPr>
          <p:spPr bwMode="auto">
            <a:xfrm>
              <a:off x="1661" y="3417"/>
              <a:ext cx="20" cy="24"/>
            </a:xfrm>
            <a:custGeom>
              <a:avLst/>
              <a:gdLst>
                <a:gd name="T0" fmla="*/ 8 w 61"/>
                <a:gd name="T1" fmla="*/ 0 h 73"/>
                <a:gd name="T2" fmla="*/ 20 w 61"/>
                <a:gd name="T3" fmla="*/ 19 h 73"/>
                <a:gd name="T4" fmla="*/ 16 w 61"/>
                <a:gd name="T5" fmla="*/ 21 h 73"/>
                <a:gd name="T6" fmla="*/ 12 w 61"/>
                <a:gd name="T7" fmla="*/ 24 h 73"/>
                <a:gd name="T8" fmla="*/ 0 w 61"/>
                <a:gd name="T9" fmla="*/ 5 h 73"/>
                <a:gd name="T10" fmla="*/ 4 w 61"/>
                <a:gd name="T11" fmla="*/ 2 h 73"/>
                <a:gd name="T12" fmla="*/ 8 w 61"/>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73">
                  <a:moveTo>
                    <a:pt x="25" y="0"/>
                  </a:moveTo>
                  <a:lnTo>
                    <a:pt x="61" y="57"/>
                  </a:lnTo>
                  <a:lnTo>
                    <a:pt x="48" y="65"/>
                  </a:lnTo>
                  <a:lnTo>
                    <a:pt x="36" y="73"/>
                  </a:lnTo>
                  <a:lnTo>
                    <a:pt x="0" y="15"/>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8" name="Freeform 2308">
              <a:extLst>
                <a:ext uri="{FF2B5EF4-FFF2-40B4-BE49-F238E27FC236}">
                  <a16:creationId xmlns:a16="http://schemas.microsoft.com/office/drawing/2014/main" id="{58264E4B-ABF3-4A46-A403-394698D25358}"/>
                </a:ext>
              </a:extLst>
            </p:cNvPr>
            <p:cNvSpPr>
              <a:spLocks/>
            </p:cNvSpPr>
            <p:nvPr/>
          </p:nvSpPr>
          <p:spPr bwMode="auto">
            <a:xfrm>
              <a:off x="1677" y="3436"/>
              <a:ext cx="4" cy="2"/>
            </a:xfrm>
            <a:custGeom>
              <a:avLst/>
              <a:gdLst>
                <a:gd name="T0" fmla="*/ 0 w 13"/>
                <a:gd name="T1" fmla="*/ 2 h 8"/>
                <a:gd name="T2" fmla="*/ 4 w 13"/>
                <a:gd name="T3" fmla="*/ 0 h 8"/>
                <a:gd name="T4" fmla="*/ 4 w 13"/>
                <a:gd name="T5" fmla="*/ 1 h 8"/>
                <a:gd name="T6" fmla="*/ 0 w 13"/>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3" y="0"/>
                  </a:lnTo>
                  <a:lnTo>
                    <a:pt x="13" y="2"/>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49" name="Freeform 2309">
              <a:extLst>
                <a:ext uri="{FF2B5EF4-FFF2-40B4-BE49-F238E27FC236}">
                  <a16:creationId xmlns:a16="http://schemas.microsoft.com/office/drawing/2014/main" id="{469C6E89-81CB-D544-A632-18360B7AA579}"/>
                </a:ext>
              </a:extLst>
            </p:cNvPr>
            <p:cNvSpPr>
              <a:spLocks/>
            </p:cNvSpPr>
            <p:nvPr/>
          </p:nvSpPr>
          <p:spPr bwMode="auto">
            <a:xfrm>
              <a:off x="1672" y="3436"/>
              <a:ext cx="19" cy="25"/>
            </a:xfrm>
            <a:custGeom>
              <a:avLst/>
              <a:gdLst>
                <a:gd name="T0" fmla="*/ 9 w 56"/>
                <a:gd name="T1" fmla="*/ 0 h 74"/>
                <a:gd name="T2" fmla="*/ 19 w 56"/>
                <a:gd name="T3" fmla="*/ 21 h 74"/>
                <a:gd name="T4" fmla="*/ 14 w 56"/>
                <a:gd name="T5" fmla="*/ 23 h 74"/>
                <a:gd name="T6" fmla="*/ 10 w 56"/>
                <a:gd name="T7" fmla="*/ 25 h 74"/>
                <a:gd name="T8" fmla="*/ 0 w 56"/>
                <a:gd name="T9" fmla="*/ 4 h 74"/>
                <a:gd name="T10" fmla="*/ 4 w 56"/>
                <a:gd name="T11" fmla="*/ 2 h 74"/>
                <a:gd name="T12" fmla="*/ 9 w 56"/>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74">
                  <a:moveTo>
                    <a:pt x="26" y="0"/>
                  </a:moveTo>
                  <a:lnTo>
                    <a:pt x="56" y="62"/>
                  </a:lnTo>
                  <a:lnTo>
                    <a:pt x="42" y="68"/>
                  </a:lnTo>
                  <a:lnTo>
                    <a:pt x="29" y="74"/>
                  </a:lnTo>
                  <a:lnTo>
                    <a:pt x="0" y="13"/>
                  </a:lnTo>
                  <a:lnTo>
                    <a:pt x="13" y="6"/>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0" name="Freeform 2310">
              <a:extLst>
                <a:ext uri="{FF2B5EF4-FFF2-40B4-BE49-F238E27FC236}">
                  <a16:creationId xmlns:a16="http://schemas.microsoft.com/office/drawing/2014/main" id="{FBDFF6BA-4EC9-594F-95A5-31AF020A5CD5}"/>
                </a:ext>
              </a:extLst>
            </p:cNvPr>
            <p:cNvSpPr>
              <a:spLocks/>
            </p:cNvSpPr>
            <p:nvPr/>
          </p:nvSpPr>
          <p:spPr bwMode="auto">
            <a:xfrm>
              <a:off x="1686" y="3457"/>
              <a:ext cx="5" cy="2"/>
            </a:xfrm>
            <a:custGeom>
              <a:avLst/>
              <a:gdLst>
                <a:gd name="T0" fmla="*/ 0 w 14"/>
                <a:gd name="T1" fmla="*/ 2 h 6"/>
                <a:gd name="T2" fmla="*/ 5 w 14"/>
                <a:gd name="T3" fmla="*/ 0 h 6"/>
                <a:gd name="T4" fmla="*/ 5 w 14"/>
                <a:gd name="T5" fmla="*/ 0 h 6"/>
                <a:gd name="T6" fmla="*/ 0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14" y="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1" name="Freeform 2311">
              <a:extLst>
                <a:ext uri="{FF2B5EF4-FFF2-40B4-BE49-F238E27FC236}">
                  <a16:creationId xmlns:a16="http://schemas.microsoft.com/office/drawing/2014/main" id="{44E58814-C648-C147-A109-7A2E9A9EF7FE}"/>
                </a:ext>
              </a:extLst>
            </p:cNvPr>
            <p:cNvSpPr>
              <a:spLocks/>
            </p:cNvSpPr>
            <p:nvPr/>
          </p:nvSpPr>
          <p:spPr bwMode="auto">
            <a:xfrm>
              <a:off x="1682" y="3457"/>
              <a:ext cx="17" cy="25"/>
            </a:xfrm>
            <a:custGeom>
              <a:avLst/>
              <a:gdLst>
                <a:gd name="T0" fmla="*/ 9 w 51"/>
                <a:gd name="T1" fmla="*/ 0 h 75"/>
                <a:gd name="T2" fmla="*/ 17 w 51"/>
                <a:gd name="T3" fmla="*/ 21 h 75"/>
                <a:gd name="T4" fmla="*/ 12 w 51"/>
                <a:gd name="T5" fmla="*/ 23 h 75"/>
                <a:gd name="T6" fmla="*/ 8 w 51"/>
                <a:gd name="T7" fmla="*/ 25 h 75"/>
                <a:gd name="T8" fmla="*/ 0 w 51"/>
                <a:gd name="T9" fmla="*/ 4 h 75"/>
                <a:gd name="T10" fmla="*/ 4 w 51"/>
                <a:gd name="T11" fmla="*/ 2 h 75"/>
                <a:gd name="T12" fmla="*/ 9 w 51"/>
                <a:gd name="T13" fmla="*/ 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75">
                  <a:moveTo>
                    <a:pt x="27" y="0"/>
                  </a:moveTo>
                  <a:lnTo>
                    <a:pt x="51" y="64"/>
                  </a:lnTo>
                  <a:lnTo>
                    <a:pt x="37" y="70"/>
                  </a:lnTo>
                  <a:lnTo>
                    <a:pt x="23" y="75"/>
                  </a:lnTo>
                  <a:lnTo>
                    <a:pt x="0" y="11"/>
                  </a:lnTo>
                  <a:lnTo>
                    <a:pt x="13"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2" name="Freeform 2312">
              <a:extLst>
                <a:ext uri="{FF2B5EF4-FFF2-40B4-BE49-F238E27FC236}">
                  <a16:creationId xmlns:a16="http://schemas.microsoft.com/office/drawing/2014/main" id="{56A990FC-CD36-0A40-84B1-AEE576C10358}"/>
                </a:ext>
              </a:extLst>
            </p:cNvPr>
            <p:cNvSpPr>
              <a:spLocks/>
            </p:cNvSpPr>
            <p:nvPr/>
          </p:nvSpPr>
          <p:spPr bwMode="auto">
            <a:xfrm>
              <a:off x="1694" y="3479"/>
              <a:ext cx="5" cy="2"/>
            </a:xfrm>
            <a:custGeom>
              <a:avLst/>
              <a:gdLst>
                <a:gd name="T0" fmla="*/ 0 w 14"/>
                <a:gd name="T1" fmla="*/ 2 h 6"/>
                <a:gd name="T2" fmla="*/ 5 w 14"/>
                <a:gd name="T3" fmla="*/ 0 h 6"/>
                <a:gd name="T4" fmla="*/ 5 w 14"/>
                <a:gd name="T5" fmla="*/ 0 h 6"/>
                <a:gd name="T6" fmla="*/ 0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3" name="Freeform 2313">
              <a:extLst>
                <a:ext uri="{FF2B5EF4-FFF2-40B4-BE49-F238E27FC236}">
                  <a16:creationId xmlns:a16="http://schemas.microsoft.com/office/drawing/2014/main" id="{24C1368F-6511-1247-ADD0-9B655F37E9BB}"/>
                </a:ext>
              </a:extLst>
            </p:cNvPr>
            <p:cNvSpPr>
              <a:spLocks/>
            </p:cNvSpPr>
            <p:nvPr/>
          </p:nvSpPr>
          <p:spPr bwMode="auto">
            <a:xfrm>
              <a:off x="1690" y="3479"/>
              <a:ext cx="17" cy="24"/>
            </a:xfrm>
            <a:custGeom>
              <a:avLst/>
              <a:gdLst>
                <a:gd name="T0" fmla="*/ 9 w 52"/>
                <a:gd name="T1" fmla="*/ 0 h 74"/>
                <a:gd name="T2" fmla="*/ 17 w 52"/>
                <a:gd name="T3" fmla="*/ 21 h 74"/>
                <a:gd name="T4" fmla="*/ 12 w 52"/>
                <a:gd name="T5" fmla="*/ 22 h 74"/>
                <a:gd name="T6" fmla="*/ 8 w 52"/>
                <a:gd name="T7" fmla="*/ 24 h 74"/>
                <a:gd name="T8" fmla="*/ 0 w 52"/>
                <a:gd name="T9" fmla="*/ 4 h 74"/>
                <a:gd name="T10" fmla="*/ 5 w 52"/>
                <a:gd name="T11" fmla="*/ 2 h 74"/>
                <a:gd name="T12" fmla="*/ 9 w 52"/>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74">
                  <a:moveTo>
                    <a:pt x="28" y="0"/>
                  </a:moveTo>
                  <a:lnTo>
                    <a:pt x="52" y="65"/>
                  </a:lnTo>
                  <a:lnTo>
                    <a:pt x="38" y="69"/>
                  </a:lnTo>
                  <a:lnTo>
                    <a:pt x="24" y="74"/>
                  </a:lnTo>
                  <a:lnTo>
                    <a:pt x="0" y="11"/>
                  </a:lnTo>
                  <a:lnTo>
                    <a:pt x="14" y="6"/>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4" name="Freeform 2314">
              <a:extLst>
                <a:ext uri="{FF2B5EF4-FFF2-40B4-BE49-F238E27FC236}">
                  <a16:creationId xmlns:a16="http://schemas.microsoft.com/office/drawing/2014/main" id="{71827531-DB0D-324F-8A73-8BA1C10A923E}"/>
                </a:ext>
              </a:extLst>
            </p:cNvPr>
            <p:cNvSpPr>
              <a:spLocks/>
            </p:cNvSpPr>
            <p:nvPr/>
          </p:nvSpPr>
          <p:spPr bwMode="auto">
            <a:xfrm>
              <a:off x="1698" y="3502"/>
              <a:ext cx="4" cy="2"/>
            </a:xfrm>
            <a:custGeom>
              <a:avLst/>
              <a:gdLst>
                <a:gd name="T0" fmla="*/ 4 w 14"/>
                <a:gd name="T1" fmla="*/ 0 h 6"/>
                <a:gd name="T2" fmla="*/ 0 w 14"/>
                <a:gd name="T3" fmla="*/ 2 h 6"/>
                <a:gd name="T4" fmla="*/ 0 w 14"/>
                <a:gd name="T5" fmla="*/ 2 h 6"/>
                <a:gd name="T6" fmla="*/ 4 w 14"/>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0"/>
                  </a:moveTo>
                  <a:lnTo>
                    <a:pt x="1" y="6"/>
                  </a:ln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5" name="Freeform 2315">
              <a:extLst>
                <a:ext uri="{FF2B5EF4-FFF2-40B4-BE49-F238E27FC236}">
                  <a16:creationId xmlns:a16="http://schemas.microsoft.com/office/drawing/2014/main" id="{64E1D02A-86E1-3D46-B0F2-B5014BD13FAF}"/>
                </a:ext>
              </a:extLst>
            </p:cNvPr>
            <p:cNvSpPr>
              <a:spLocks/>
            </p:cNvSpPr>
            <p:nvPr/>
          </p:nvSpPr>
          <p:spPr bwMode="auto">
            <a:xfrm>
              <a:off x="1698" y="3500"/>
              <a:ext cx="18" cy="25"/>
            </a:xfrm>
            <a:custGeom>
              <a:avLst/>
              <a:gdLst>
                <a:gd name="T0" fmla="*/ 9 w 53"/>
                <a:gd name="T1" fmla="*/ 0 h 74"/>
                <a:gd name="T2" fmla="*/ 18 w 53"/>
                <a:gd name="T3" fmla="*/ 21 h 74"/>
                <a:gd name="T4" fmla="*/ 14 w 53"/>
                <a:gd name="T5" fmla="*/ 23 h 74"/>
                <a:gd name="T6" fmla="*/ 9 w 53"/>
                <a:gd name="T7" fmla="*/ 25 h 74"/>
                <a:gd name="T8" fmla="*/ 0 w 53"/>
                <a:gd name="T9" fmla="*/ 4 h 74"/>
                <a:gd name="T10" fmla="*/ 4 w 53"/>
                <a:gd name="T11" fmla="*/ 2 h 74"/>
                <a:gd name="T12" fmla="*/ 9 w 53"/>
                <a:gd name="T13" fmla="*/ 0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74">
                  <a:moveTo>
                    <a:pt x="27" y="0"/>
                  </a:moveTo>
                  <a:lnTo>
                    <a:pt x="53" y="62"/>
                  </a:lnTo>
                  <a:lnTo>
                    <a:pt x="40" y="68"/>
                  </a:lnTo>
                  <a:lnTo>
                    <a:pt x="27" y="74"/>
                  </a:lnTo>
                  <a:lnTo>
                    <a:pt x="0" y="11"/>
                  </a:lnTo>
                  <a:lnTo>
                    <a:pt x="13"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6" name="Freeform 2316">
              <a:extLst>
                <a:ext uri="{FF2B5EF4-FFF2-40B4-BE49-F238E27FC236}">
                  <a16:creationId xmlns:a16="http://schemas.microsoft.com/office/drawing/2014/main" id="{6649398A-633B-8648-8797-14C6C774ADDC}"/>
                </a:ext>
              </a:extLst>
            </p:cNvPr>
            <p:cNvSpPr>
              <a:spLocks/>
            </p:cNvSpPr>
            <p:nvPr/>
          </p:nvSpPr>
          <p:spPr bwMode="auto">
            <a:xfrm>
              <a:off x="1707" y="3523"/>
              <a:ext cx="4" cy="2"/>
            </a:xfrm>
            <a:custGeom>
              <a:avLst/>
              <a:gdLst>
                <a:gd name="T0" fmla="*/ 4 w 13"/>
                <a:gd name="T1" fmla="*/ 0 h 7"/>
                <a:gd name="T2" fmla="*/ 0 w 13"/>
                <a:gd name="T3" fmla="*/ 2 h 7"/>
                <a:gd name="T4" fmla="*/ 0 w 13"/>
                <a:gd name="T5" fmla="*/ 2 h 7"/>
                <a:gd name="T6" fmla="*/ 4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0" y="7"/>
                  </a:lnTo>
                  <a:lnTo>
                    <a:pt x="0" y="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7" name="Freeform 2317">
              <a:extLst>
                <a:ext uri="{FF2B5EF4-FFF2-40B4-BE49-F238E27FC236}">
                  <a16:creationId xmlns:a16="http://schemas.microsoft.com/office/drawing/2014/main" id="{167425C0-3373-A14E-893A-4D5346C17083}"/>
                </a:ext>
              </a:extLst>
            </p:cNvPr>
            <p:cNvSpPr>
              <a:spLocks/>
            </p:cNvSpPr>
            <p:nvPr/>
          </p:nvSpPr>
          <p:spPr bwMode="auto">
            <a:xfrm>
              <a:off x="1707" y="3520"/>
              <a:ext cx="20" cy="24"/>
            </a:xfrm>
            <a:custGeom>
              <a:avLst/>
              <a:gdLst>
                <a:gd name="T0" fmla="*/ 9 w 59"/>
                <a:gd name="T1" fmla="*/ 0 h 73"/>
                <a:gd name="T2" fmla="*/ 20 w 59"/>
                <a:gd name="T3" fmla="*/ 19 h 73"/>
                <a:gd name="T4" fmla="*/ 16 w 59"/>
                <a:gd name="T5" fmla="*/ 22 h 73"/>
                <a:gd name="T6" fmla="*/ 12 w 59"/>
                <a:gd name="T7" fmla="*/ 24 h 73"/>
                <a:gd name="T8" fmla="*/ 0 w 59"/>
                <a:gd name="T9" fmla="*/ 5 h 73"/>
                <a:gd name="T10" fmla="*/ 4 w 59"/>
                <a:gd name="T11" fmla="*/ 3 h 73"/>
                <a:gd name="T12" fmla="*/ 9 w 59"/>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73">
                  <a:moveTo>
                    <a:pt x="26" y="0"/>
                  </a:moveTo>
                  <a:lnTo>
                    <a:pt x="59" y="59"/>
                  </a:lnTo>
                  <a:lnTo>
                    <a:pt x="47" y="66"/>
                  </a:lnTo>
                  <a:lnTo>
                    <a:pt x="34" y="73"/>
                  </a:lnTo>
                  <a:lnTo>
                    <a:pt x="0" y="15"/>
                  </a:lnTo>
                  <a:lnTo>
                    <a:pt x="13" y="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8" name="Freeform 2318">
              <a:extLst>
                <a:ext uri="{FF2B5EF4-FFF2-40B4-BE49-F238E27FC236}">
                  <a16:creationId xmlns:a16="http://schemas.microsoft.com/office/drawing/2014/main" id="{A926115E-B766-B548-9C70-3E6BFA92973D}"/>
                </a:ext>
              </a:extLst>
            </p:cNvPr>
            <p:cNvSpPr>
              <a:spLocks/>
            </p:cNvSpPr>
            <p:nvPr/>
          </p:nvSpPr>
          <p:spPr bwMode="auto">
            <a:xfrm>
              <a:off x="1718" y="3542"/>
              <a:ext cx="5" cy="3"/>
            </a:xfrm>
            <a:custGeom>
              <a:avLst/>
              <a:gdLst>
                <a:gd name="T0" fmla="*/ 5 w 13"/>
                <a:gd name="T1" fmla="*/ 0 h 8"/>
                <a:gd name="T2" fmla="*/ 0 w 13"/>
                <a:gd name="T3" fmla="*/ 3 h 8"/>
                <a:gd name="T4" fmla="*/ 0 w 13"/>
                <a:gd name="T5" fmla="*/ 3 h 8"/>
                <a:gd name="T6" fmla="*/ 5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59" name="Freeform 2319">
              <a:extLst>
                <a:ext uri="{FF2B5EF4-FFF2-40B4-BE49-F238E27FC236}">
                  <a16:creationId xmlns:a16="http://schemas.microsoft.com/office/drawing/2014/main" id="{59E7C879-4A30-CA4D-8507-2FBBFAC2E9C7}"/>
                </a:ext>
              </a:extLst>
            </p:cNvPr>
            <p:cNvSpPr>
              <a:spLocks/>
            </p:cNvSpPr>
            <p:nvPr/>
          </p:nvSpPr>
          <p:spPr bwMode="auto">
            <a:xfrm>
              <a:off x="1719" y="3539"/>
              <a:ext cx="14" cy="15"/>
            </a:xfrm>
            <a:custGeom>
              <a:avLst/>
              <a:gdLst>
                <a:gd name="T0" fmla="*/ 8 w 44"/>
                <a:gd name="T1" fmla="*/ 0 h 45"/>
                <a:gd name="T2" fmla="*/ 14 w 44"/>
                <a:gd name="T3" fmla="*/ 9 h 45"/>
                <a:gd name="T4" fmla="*/ 10 w 44"/>
                <a:gd name="T5" fmla="*/ 12 h 45"/>
                <a:gd name="T6" fmla="*/ 6 w 44"/>
                <a:gd name="T7" fmla="*/ 15 h 45"/>
                <a:gd name="T8" fmla="*/ 0 w 44"/>
                <a:gd name="T9" fmla="*/ 6 h 45"/>
                <a:gd name="T10" fmla="*/ 4 w 44"/>
                <a:gd name="T11" fmla="*/ 3 h 45"/>
                <a:gd name="T12" fmla="*/ 8 w 44"/>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5">
                  <a:moveTo>
                    <a:pt x="24" y="0"/>
                  </a:moveTo>
                  <a:lnTo>
                    <a:pt x="44" y="27"/>
                  </a:lnTo>
                  <a:lnTo>
                    <a:pt x="32" y="37"/>
                  </a:lnTo>
                  <a:lnTo>
                    <a:pt x="20" y="45"/>
                  </a:lnTo>
                  <a:lnTo>
                    <a:pt x="0" y="18"/>
                  </a:lnTo>
                  <a:lnTo>
                    <a:pt x="12" y="10"/>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0" name="Freeform 2320">
              <a:extLst>
                <a:ext uri="{FF2B5EF4-FFF2-40B4-BE49-F238E27FC236}">
                  <a16:creationId xmlns:a16="http://schemas.microsoft.com/office/drawing/2014/main" id="{26580523-DA5A-D342-92E6-6A2E098592D7}"/>
                </a:ext>
              </a:extLst>
            </p:cNvPr>
            <p:cNvSpPr>
              <a:spLocks/>
            </p:cNvSpPr>
            <p:nvPr/>
          </p:nvSpPr>
          <p:spPr bwMode="auto">
            <a:xfrm>
              <a:off x="1725" y="3551"/>
              <a:ext cx="4" cy="3"/>
            </a:xfrm>
            <a:custGeom>
              <a:avLst/>
              <a:gdLst>
                <a:gd name="T0" fmla="*/ 4 w 12"/>
                <a:gd name="T1" fmla="*/ 0 h 9"/>
                <a:gd name="T2" fmla="*/ 1 w 12"/>
                <a:gd name="T3" fmla="*/ 3 h 9"/>
                <a:gd name="T4" fmla="*/ 0 w 12"/>
                <a:gd name="T5" fmla="*/ 3 h 9"/>
                <a:gd name="T6" fmla="*/ 4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0"/>
                  </a:moveTo>
                  <a:lnTo>
                    <a:pt x="2" y="9"/>
                  </a:lnTo>
                  <a:lnTo>
                    <a:pt x="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1" name="Freeform 2321">
              <a:extLst>
                <a:ext uri="{FF2B5EF4-FFF2-40B4-BE49-F238E27FC236}">
                  <a16:creationId xmlns:a16="http://schemas.microsoft.com/office/drawing/2014/main" id="{AC8AEC13-15DC-D540-915D-4BF907F70046}"/>
                </a:ext>
              </a:extLst>
            </p:cNvPr>
            <p:cNvSpPr>
              <a:spLocks/>
            </p:cNvSpPr>
            <p:nvPr/>
          </p:nvSpPr>
          <p:spPr bwMode="auto">
            <a:xfrm>
              <a:off x="1726" y="3547"/>
              <a:ext cx="15" cy="16"/>
            </a:xfrm>
            <a:custGeom>
              <a:avLst/>
              <a:gdLst>
                <a:gd name="T0" fmla="*/ 7 w 44"/>
                <a:gd name="T1" fmla="*/ 0 h 46"/>
                <a:gd name="T2" fmla="*/ 15 w 44"/>
                <a:gd name="T3" fmla="*/ 9 h 46"/>
                <a:gd name="T4" fmla="*/ 12 w 44"/>
                <a:gd name="T5" fmla="*/ 13 h 46"/>
                <a:gd name="T6" fmla="*/ 8 w 44"/>
                <a:gd name="T7" fmla="*/ 16 h 46"/>
                <a:gd name="T8" fmla="*/ 0 w 44"/>
                <a:gd name="T9" fmla="*/ 7 h 46"/>
                <a:gd name="T10" fmla="*/ 3 w 44"/>
                <a:gd name="T11" fmla="*/ 4 h 46"/>
                <a:gd name="T12" fmla="*/ 7 w 44"/>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6">
                  <a:moveTo>
                    <a:pt x="21" y="0"/>
                  </a:moveTo>
                  <a:lnTo>
                    <a:pt x="44" y="25"/>
                  </a:lnTo>
                  <a:lnTo>
                    <a:pt x="34" y="36"/>
                  </a:lnTo>
                  <a:lnTo>
                    <a:pt x="23" y="46"/>
                  </a:lnTo>
                  <a:lnTo>
                    <a:pt x="0" y="20"/>
                  </a:lnTo>
                  <a:lnTo>
                    <a:pt x="10" y="1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2" name="Freeform 2322">
              <a:extLst>
                <a:ext uri="{FF2B5EF4-FFF2-40B4-BE49-F238E27FC236}">
                  <a16:creationId xmlns:a16="http://schemas.microsoft.com/office/drawing/2014/main" id="{A50D585C-3E71-3648-A120-6AAD6801F92A}"/>
                </a:ext>
              </a:extLst>
            </p:cNvPr>
            <p:cNvSpPr>
              <a:spLocks/>
            </p:cNvSpPr>
            <p:nvPr/>
          </p:nvSpPr>
          <p:spPr bwMode="auto">
            <a:xfrm>
              <a:off x="1734" y="3559"/>
              <a:ext cx="3" cy="4"/>
            </a:xfrm>
            <a:custGeom>
              <a:avLst/>
              <a:gdLst>
                <a:gd name="T0" fmla="*/ 3 w 11"/>
                <a:gd name="T1" fmla="*/ 0 h 11"/>
                <a:gd name="T2" fmla="*/ 0 w 11"/>
                <a:gd name="T3" fmla="*/ 4 h 11"/>
                <a:gd name="T4" fmla="*/ 0 w 11"/>
                <a:gd name="T5" fmla="*/ 4 h 11"/>
                <a:gd name="T6" fmla="*/ 3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0"/>
                  </a:moveTo>
                  <a:lnTo>
                    <a:pt x="1" y="11"/>
                  </a:lnTo>
                  <a:lnTo>
                    <a:pt x="0" y="1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3" name="Freeform 2323">
              <a:extLst>
                <a:ext uri="{FF2B5EF4-FFF2-40B4-BE49-F238E27FC236}">
                  <a16:creationId xmlns:a16="http://schemas.microsoft.com/office/drawing/2014/main" id="{95E34F2F-AD64-8E49-8EAD-D0047EDE7C99}"/>
                </a:ext>
              </a:extLst>
            </p:cNvPr>
            <p:cNvSpPr>
              <a:spLocks/>
            </p:cNvSpPr>
            <p:nvPr/>
          </p:nvSpPr>
          <p:spPr bwMode="auto">
            <a:xfrm>
              <a:off x="1734" y="3555"/>
              <a:ext cx="15" cy="16"/>
            </a:xfrm>
            <a:custGeom>
              <a:avLst/>
              <a:gdLst>
                <a:gd name="T0" fmla="*/ 6 w 46"/>
                <a:gd name="T1" fmla="*/ 0 h 46"/>
                <a:gd name="T2" fmla="*/ 15 w 46"/>
                <a:gd name="T3" fmla="*/ 8 h 46"/>
                <a:gd name="T4" fmla="*/ 12 w 46"/>
                <a:gd name="T5" fmla="*/ 12 h 46"/>
                <a:gd name="T6" fmla="*/ 9 w 46"/>
                <a:gd name="T7" fmla="*/ 16 h 46"/>
                <a:gd name="T8" fmla="*/ 0 w 46"/>
                <a:gd name="T9" fmla="*/ 8 h 46"/>
                <a:gd name="T10" fmla="*/ 3 w 46"/>
                <a:gd name="T11" fmla="*/ 4 h 46"/>
                <a:gd name="T12" fmla="*/ 6 w 46"/>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19" y="0"/>
                  </a:moveTo>
                  <a:lnTo>
                    <a:pt x="46" y="23"/>
                  </a:lnTo>
                  <a:lnTo>
                    <a:pt x="37" y="35"/>
                  </a:lnTo>
                  <a:lnTo>
                    <a:pt x="27" y="46"/>
                  </a:lnTo>
                  <a:lnTo>
                    <a:pt x="0" y="23"/>
                  </a:lnTo>
                  <a:lnTo>
                    <a:pt x="10" y="1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4" name="Freeform 2324">
              <a:extLst>
                <a:ext uri="{FF2B5EF4-FFF2-40B4-BE49-F238E27FC236}">
                  <a16:creationId xmlns:a16="http://schemas.microsoft.com/office/drawing/2014/main" id="{31B5DA78-B4D5-D347-AA26-894EC70EEF73}"/>
                </a:ext>
              </a:extLst>
            </p:cNvPr>
            <p:cNvSpPr>
              <a:spLocks/>
            </p:cNvSpPr>
            <p:nvPr/>
          </p:nvSpPr>
          <p:spPr bwMode="auto">
            <a:xfrm>
              <a:off x="1743" y="3567"/>
              <a:ext cx="3" cy="4"/>
            </a:xfrm>
            <a:custGeom>
              <a:avLst/>
              <a:gdLst>
                <a:gd name="T0" fmla="*/ 3 w 10"/>
                <a:gd name="T1" fmla="*/ 0 h 12"/>
                <a:gd name="T2" fmla="*/ 1 w 10"/>
                <a:gd name="T3" fmla="*/ 4 h 12"/>
                <a:gd name="T4" fmla="*/ 0 w 10"/>
                <a:gd name="T5" fmla="*/ 4 h 12"/>
                <a:gd name="T6" fmla="*/ 3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0"/>
                  </a:moveTo>
                  <a:lnTo>
                    <a:pt x="2" y="12"/>
                  </a:lnTo>
                  <a:lnTo>
                    <a:pt x="0" y="11"/>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5" name="Freeform 2325">
              <a:extLst>
                <a:ext uri="{FF2B5EF4-FFF2-40B4-BE49-F238E27FC236}">
                  <a16:creationId xmlns:a16="http://schemas.microsoft.com/office/drawing/2014/main" id="{446C2239-73CB-D941-8F5D-A352652FCEDF}"/>
                </a:ext>
              </a:extLst>
            </p:cNvPr>
            <p:cNvSpPr>
              <a:spLocks/>
            </p:cNvSpPr>
            <p:nvPr/>
          </p:nvSpPr>
          <p:spPr bwMode="auto">
            <a:xfrm>
              <a:off x="1744" y="3563"/>
              <a:ext cx="16" cy="15"/>
            </a:xfrm>
            <a:custGeom>
              <a:avLst/>
              <a:gdLst>
                <a:gd name="T0" fmla="*/ 5 w 48"/>
                <a:gd name="T1" fmla="*/ 0 h 46"/>
                <a:gd name="T2" fmla="*/ 16 w 48"/>
                <a:gd name="T3" fmla="*/ 7 h 46"/>
                <a:gd name="T4" fmla="*/ 13 w 48"/>
                <a:gd name="T5" fmla="*/ 11 h 46"/>
                <a:gd name="T6" fmla="*/ 10 w 48"/>
                <a:gd name="T7" fmla="*/ 15 h 46"/>
                <a:gd name="T8" fmla="*/ 0 w 48"/>
                <a:gd name="T9" fmla="*/ 8 h 46"/>
                <a:gd name="T10" fmla="*/ 3 w 48"/>
                <a:gd name="T11" fmla="*/ 4 h 46"/>
                <a:gd name="T12" fmla="*/ 5 w 48"/>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46">
                  <a:moveTo>
                    <a:pt x="16" y="0"/>
                  </a:moveTo>
                  <a:lnTo>
                    <a:pt x="48" y="21"/>
                  </a:lnTo>
                  <a:lnTo>
                    <a:pt x="40" y="33"/>
                  </a:lnTo>
                  <a:lnTo>
                    <a:pt x="31" y="46"/>
                  </a:lnTo>
                  <a:lnTo>
                    <a:pt x="0" y="25"/>
                  </a:lnTo>
                  <a:lnTo>
                    <a:pt x="8" y="13"/>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6" name="Freeform 2326">
              <a:extLst>
                <a:ext uri="{FF2B5EF4-FFF2-40B4-BE49-F238E27FC236}">
                  <a16:creationId xmlns:a16="http://schemas.microsoft.com/office/drawing/2014/main" id="{D76D0110-F018-E142-854F-405906109477}"/>
                </a:ext>
              </a:extLst>
            </p:cNvPr>
            <p:cNvSpPr>
              <a:spLocks/>
            </p:cNvSpPr>
            <p:nvPr/>
          </p:nvSpPr>
          <p:spPr bwMode="auto">
            <a:xfrm>
              <a:off x="1754" y="3574"/>
              <a:ext cx="3" cy="4"/>
            </a:xfrm>
            <a:custGeom>
              <a:avLst/>
              <a:gdLst>
                <a:gd name="T0" fmla="*/ 3 w 9"/>
                <a:gd name="T1" fmla="*/ 0 h 13"/>
                <a:gd name="T2" fmla="*/ 1 w 9"/>
                <a:gd name="T3" fmla="*/ 4 h 13"/>
                <a:gd name="T4" fmla="*/ 0 w 9"/>
                <a:gd name="T5" fmla="*/ 4 h 13"/>
                <a:gd name="T6" fmla="*/ 3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0"/>
                  </a:moveTo>
                  <a:lnTo>
                    <a:pt x="2" y="13"/>
                  </a:lnTo>
                  <a:lnTo>
                    <a:pt x="0" y="13"/>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7" name="Freeform 2327">
              <a:extLst>
                <a:ext uri="{FF2B5EF4-FFF2-40B4-BE49-F238E27FC236}">
                  <a16:creationId xmlns:a16="http://schemas.microsoft.com/office/drawing/2014/main" id="{00A1B3CD-B586-1844-8050-3D00D6FCB53A}"/>
                </a:ext>
              </a:extLst>
            </p:cNvPr>
            <p:cNvSpPr>
              <a:spLocks/>
            </p:cNvSpPr>
            <p:nvPr/>
          </p:nvSpPr>
          <p:spPr bwMode="auto">
            <a:xfrm>
              <a:off x="1755" y="3569"/>
              <a:ext cx="16" cy="15"/>
            </a:xfrm>
            <a:custGeom>
              <a:avLst/>
              <a:gdLst>
                <a:gd name="T0" fmla="*/ 4 w 49"/>
                <a:gd name="T1" fmla="*/ 0 h 45"/>
                <a:gd name="T2" fmla="*/ 16 w 49"/>
                <a:gd name="T3" fmla="*/ 6 h 45"/>
                <a:gd name="T4" fmla="*/ 14 w 49"/>
                <a:gd name="T5" fmla="*/ 11 h 45"/>
                <a:gd name="T6" fmla="*/ 11 w 49"/>
                <a:gd name="T7" fmla="*/ 15 h 45"/>
                <a:gd name="T8" fmla="*/ 0 w 49"/>
                <a:gd name="T9" fmla="*/ 9 h 45"/>
                <a:gd name="T10" fmla="*/ 2 w 49"/>
                <a:gd name="T11" fmla="*/ 4 h 45"/>
                <a:gd name="T12" fmla="*/ 4 w 49"/>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45">
                  <a:moveTo>
                    <a:pt x="13" y="0"/>
                  </a:moveTo>
                  <a:lnTo>
                    <a:pt x="49" y="19"/>
                  </a:lnTo>
                  <a:lnTo>
                    <a:pt x="42" y="32"/>
                  </a:lnTo>
                  <a:lnTo>
                    <a:pt x="35" y="45"/>
                  </a:lnTo>
                  <a:lnTo>
                    <a:pt x="0" y="26"/>
                  </a:lnTo>
                  <a:lnTo>
                    <a:pt x="7" y="13"/>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8" name="Freeform 2328">
              <a:extLst>
                <a:ext uri="{FF2B5EF4-FFF2-40B4-BE49-F238E27FC236}">
                  <a16:creationId xmlns:a16="http://schemas.microsoft.com/office/drawing/2014/main" id="{945CB0F6-9E0C-7941-81AA-F5CF5BC67D1D}"/>
                </a:ext>
              </a:extLst>
            </p:cNvPr>
            <p:cNvSpPr>
              <a:spLocks/>
            </p:cNvSpPr>
            <p:nvPr/>
          </p:nvSpPr>
          <p:spPr bwMode="auto">
            <a:xfrm>
              <a:off x="1766" y="3580"/>
              <a:ext cx="3" cy="5"/>
            </a:xfrm>
            <a:custGeom>
              <a:avLst/>
              <a:gdLst>
                <a:gd name="T0" fmla="*/ 3 w 7"/>
                <a:gd name="T1" fmla="*/ 0 h 14"/>
                <a:gd name="T2" fmla="*/ 0 w 7"/>
                <a:gd name="T3" fmla="*/ 5 h 14"/>
                <a:gd name="T4" fmla="*/ 0 w 7"/>
                <a:gd name="T5" fmla="*/ 5 h 14"/>
                <a:gd name="T6" fmla="*/ 3 w 7"/>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0"/>
                  </a:moveTo>
                  <a:lnTo>
                    <a:pt x="1" y="14"/>
                  </a:lnTo>
                  <a:lnTo>
                    <a:pt x="0" y="1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69" name="Freeform 2329">
              <a:extLst>
                <a:ext uri="{FF2B5EF4-FFF2-40B4-BE49-F238E27FC236}">
                  <a16:creationId xmlns:a16="http://schemas.microsoft.com/office/drawing/2014/main" id="{1607DEB8-BEC4-5D45-AD90-F04BA7DB2F42}"/>
                </a:ext>
              </a:extLst>
            </p:cNvPr>
            <p:cNvSpPr>
              <a:spLocks/>
            </p:cNvSpPr>
            <p:nvPr/>
          </p:nvSpPr>
          <p:spPr bwMode="auto">
            <a:xfrm>
              <a:off x="1767" y="3575"/>
              <a:ext cx="17" cy="15"/>
            </a:xfrm>
            <a:custGeom>
              <a:avLst/>
              <a:gdLst>
                <a:gd name="T0" fmla="*/ 4 w 52"/>
                <a:gd name="T1" fmla="*/ 0 h 43"/>
                <a:gd name="T2" fmla="*/ 17 w 52"/>
                <a:gd name="T3" fmla="*/ 5 h 43"/>
                <a:gd name="T4" fmla="*/ 15 w 52"/>
                <a:gd name="T5" fmla="*/ 10 h 43"/>
                <a:gd name="T6" fmla="*/ 13 w 52"/>
                <a:gd name="T7" fmla="*/ 15 h 43"/>
                <a:gd name="T8" fmla="*/ 0 w 52"/>
                <a:gd name="T9" fmla="*/ 10 h 43"/>
                <a:gd name="T10" fmla="*/ 2 w 52"/>
                <a:gd name="T11" fmla="*/ 5 h 43"/>
                <a:gd name="T12" fmla="*/ 4 w 52"/>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43">
                  <a:moveTo>
                    <a:pt x="11" y="0"/>
                  </a:moveTo>
                  <a:lnTo>
                    <a:pt x="52" y="15"/>
                  </a:lnTo>
                  <a:lnTo>
                    <a:pt x="46" y="29"/>
                  </a:lnTo>
                  <a:lnTo>
                    <a:pt x="41" y="43"/>
                  </a:lnTo>
                  <a:lnTo>
                    <a:pt x="0" y="28"/>
                  </a:lnTo>
                  <a:lnTo>
                    <a:pt x="6"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0" name="Freeform 2330">
              <a:extLst>
                <a:ext uri="{FF2B5EF4-FFF2-40B4-BE49-F238E27FC236}">
                  <a16:creationId xmlns:a16="http://schemas.microsoft.com/office/drawing/2014/main" id="{7800BAFE-E678-9744-A904-14E5CB98AA29}"/>
                </a:ext>
              </a:extLst>
            </p:cNvPr>
            <p:cNvSpPr>
              <a:spLocks/>
            </p:cNvSpPr>
            <p:nvPr/>
          </p:nvSpPr>
          <p:spPr bwMode="auto">
            <a:xfrm>
              <a:off x="1780" y="3585"/>
              <a:ext cx="2" cy="5"/>
            </a:xfrm>
            <a:custGeom>
              <a:avLst/>
              <a:gdLst>
                <a:gd name="T0" fmla="*/ 2 w 5"/>
                <a:gd name="T1" fmla="*/ 0 h 14"/>
                <a:gd name="T2" fmla="*/ 1 w 5"/>
                <a:gd name="T3" fmla="*/ 5 h 14"/>
                <a:gd name="T4" fmla="*/ 0 w 5"/>
                <a:gd name="T5" fmla="*/ 5 h 14"/>
                <a:gd name="T6" fmla="*/ 2 w 5"/>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0"/>
                  </a:moveTo>
                  <a:lnTo>
                    <a:pt x="2" y="14"/>
                  </a:lnTo>
                  <a:lnTo>
                    <a:pt x="0"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1" name="Freeform 2331">
              <a:extLst>
                <a:ext uri="{FF2B5EF4-FFF2-40B4-BE49-F238E27FC236}">
                  <a16:creationId xmlns:a16="http://schemas.microsoft.com/office/drawing/2014/main" id="{B7B014D5-376D-D247-812C-A2408955903B}"/>
                </a:ext>
              </a:extLst>
            </p:cNvPr>
            <p:cNvSpPr>
              <a:spLocks/>
            </p:cNvSpPr>
            <p:nvPr/>
          </p:nvSpPr>
          <p:spPr bwMode="auto">
            <a:xfrm>
              <a:off x="1781" y="3580"/>
              <a:ext cx="18" cy="14"/>
            </a:xfrm>
            <a:custGeom>
              <a:avLst/>
              <a:gdLst>
                <a:gd name="T0" fmla="*/ 3 w 53"/>
                <a:gd name="T1" fmla="*/ 0 h 41"/>
                <a:gd name="T2" fmla="*/ 18 w 53"/>
                <a:gd name="T3" fmla="*/ 4 h 41"/>
                <a:gd name="T4" fmla="*/ 17 w 53"/>
                <a:gd name="T5" fmla="*/ 9 h 41"/>
                <a:gd name="T6" fmla="*/ 16 w 53"/>
                <a:gd name="T7" fmla="*/ 14 h 41"/>
                <a:gd name="T8" fmla="*/ 0 w 53"/>
                <a:gd name="T9" fmla="*/ 10 h 41"/>
                <a:gd name="T10" fmla="*/ 1 w 53"/>
                <a:gd name="T11" fmla="*/ 5 h 41"/>
                <a:gd name="T12" fmla="*/ 3 w 5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41">
                  <a:moveTo>
                    <a:pt x="8" y="0"/>
                  </a:moveTo>
                  <a:lnTo>
                    <a:pt x="53" y="13"/>
                  </a:lnTo>
                  <a:lnTo>
                    <a:pt x="49" y="27"/>
                  </a:lnTo>
                  <a:lnTo>
                    <a:pt x="46" y="41"/>
                  </a:lnTo>
                  <a:lnTo>
                    <a:pt x="0" y="28"/>
                  </a:lnTo>
                  <a:lnTo>
                    <a:pt x="3" y="1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2" name="Freeform 2332">
              <a:extLst>
                <a:ext uri="{FF2B5EF4-FFF2-40B4-BE49-F238E27FC236}">
                  <a16:creationId xmlns:a16="http://schemas.microsoft.com/office/drawing/2014/main" id="{1983E211-A354-6843-BEA7-47C27845880E}"/>
                </a:ext>
              </a:extLst>
            </p:cNvPr>
            <p:cNvSpPr>
              <a:spLocks/>
            </p:cNvSpPr>
            <p:nvPr/>
          </p:nvSpPr>
          <p:spPr bwMode="auto">
            <a:xfrm>
              <a:off x="1796" y="3589"/>
              <a:ext cx="1" cy="5"/>
            </a:xfrm>
            <a:custGeom>
              <a:avLst/>
              <a:gdLst>
                <a:gd name="T0" fmla="*/ 1 w 3"/>
                <a:gd name="T1" fmla="*/ 0 h 14"/>
                <a:gd name="T2" fmla="*/ 0 w 3"/>
                <a:gd name="T3" fmla="*/ 5 h 14"/>
                <a:gd name="T4" fmla="*/ 0 w 3"/>
                <a:gd name="T5" fmla="*/ 5 h 14"/>
                <a:gd name="T6" fmla="*/ 1 w 3"/>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3" y="0"/>
                  </a:moveTo>
                  <a:lnTo>
                    <a:pt x="1" y="14"/>
                  </a:lnTo>
                  <a:lnTo>
                    <a:pt x="0" y="1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3" name="Freeform 2333">
              <a:extLst>
                <a:ext uri="{FF2B5EF4-FFF2-40B4-BE49-F238E27FC236}">
                  <a16:creationId xmlns:a16="http://schemas.microsoft.com/office/drawing/2014/main" id="{3B065F13-C240-F841-B868-181D66DCD341}"/>
                </a:ext>
              </a:extLst>
            </p:cNvPr>
            <p:cNvSpPr>
              <a:spLocks/>
            </p:cNvSpPr>
            <p:nvPr/>
          </p:nvSpPr>
          <p:spPr bwMode="auto">
            <a:xfrm>
              <a:off x="1797" y="3584"/>
              <a:ext cx="7" cy="11"/>
            </a:xfrm>
            <a:custGeom>
              <a:avLst/>
              <a:gdLst>
                <a:gd name="T0" fmla="*/ 1 w 21"/>
                <a:gd name="T1" fmla="*/ 0 h 32"/>
                <a:gd name="T2" fmla="*/ 7 w 21"/>
                <a:gd name="T3" fmla="*/ 1 h 32"/>
                <a:gd name="T4" fmla="*/ 6 w 21"/>
                <a:gd name="T5" fmla="*/ 6 h 32"/>
                <a:gd name="T6" fmla="*/ 5 w 21"/>
                <a:gd name="T7" fmla="*/ 11 h 32"/>
                <a:gd name="T8" fmla="*/ 0 w 21"/>
                <a:gd name="T9" fmla="*/ 10 h 32"/>
                <a:gd name="T10" fmla="*/ 1 w 21"/>
                <a:gd name="T11" fmla="*/ 5 h 32"/>
                <a:gd name="T12" fmla="*/ 1 w 2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4" y="0"/>
                  </a:moveTo>
                  <a:lnTo>
                    <a:pt x="21" y="3"/>
                  </a:lnTo>
                  <a:lnTo>
                    <a:pt x="19" y="18"/>
                  </a:lnTo>
                  <a:lnTo>
                    <a:pt x="16" y="32"/>
                  </a:lnTo>
                  <a:lnTo>
                    <a:pt x="0" y="29"/>
                  </a:lnTo>
                  <a:lnTo>
                    <a:pt x="2" y="15"/>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4" name="Freeform 2334">
              <a:extLst>
                <a:ext uri="{FF2B5EF4-FFF2-40B4-BE49-F238E27FC236}">
                  <a16:creationId xmlns:a16="http://schemas.microsoft.com/office/drawing/2014/main" id="{36D3601D-7816-9A40-B87C-85825F1670F8}"/>
                </a:ext>
              </a:extLst>
            </p:cNvPr>
            <p:cNvSpPr>
              <a:spLocks/>
            </p:cNvSpPr>
            <p:nvPr/>
          </p:nvSpPr>
          <p:spPr bwMode="auto">
            <a:xfrm>
              <a:off x="1449" y="3461"/>
              <a:ext cx="43" cy="69"/>
            </a:xfrm>
            <a:custGeom>
              <a:avLst/>
              <a:gdLst>
                <a:gd name="T0" fmla="*/ 5 w 128"/>
                <a:gd name="T1" fmla="*/ 69 h 208"/>
                <a:gd name="T2" fmla="*/ 0 w 128"/>
                <a:gd name="T3" fmla="*/ 0 h 208"/>
                <a:gd name="T4" fmla="*/ 43 w 128"/>
                <a:gd name="T5" fmla="*/ 11 h 208"/>
                <a:gd name="T6" fmla="*/ 5 w 128"/>
                <a:gd name="T7" fmla="*/ 69 h 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8" h="208">
                  <a:moveTo>
                    <a:pt x="14" y="208"/>
                  </a:moveTo>
                  <a:lnTo>
                    <a:pt x="0" y="0"/>
                  </a:lnTo>
                  <a:lnTo>
                    <a:pt x="128" y="33"/>
                  </a:lnTo>
                  <a:lnTo>
                    <a:pt x="14" y="2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5" name="Freeform 2335">
              <a:extLst>
                <a:ext uri="{FF2B5EF4-FFF2-40B4-BE49-F238E27FC236}">
                  <a16:creationId xmlns:a16="http://schemas.microsoft.com/office/drawing/2014/main" id="{14DF0425-08EC-1244-8616-E2DB6EA03961}"/>
                </a:ext>
              </a:extLst>
            </p:cNvPr>
            <p:cNvSpPr>
              <a:spLocks/>
            </p:cNvSpPr>
            <p:nvPr/>
          </p:nvSpPr>
          <p:spPr bwMode="auto">
            <a:xfrm>
              <a:off x="1677" y="3293"/>
              <a:ext cx="11" cy="17"/>
            </a:xfrm>
            <a:custGeom>
              <a:avLst/>
              <a:gdLst>
                <a:gd name="T0" fmla="*/ 11 w 32"/>
                <a:gd name="T1" fmla="*/ 0 h 50"/>
                <a:gd name="T2" fmla="*/ 10 w 32"/>
                <a:gd name="T3" fmla="*/ 17 h 50"/>
                <a:gd name="T4" fmla="*/ 6 w 32"/>
                <a:gd name="T5" fmla="*/ 17 h 50"/>
                <a:gd name="T6" fmla="*/ 0 w 32"/>
                <a:gd name="T7" fmla="*/ 17 h 50"/>
                <a:gd name="T8" fmla="*/ 1 w 32"/>
                <a:gd name="T9" fmla="*/ 0 h 50"/>
                <a:gd name="T10" fmla="*/ 6 w 32"/>
                <a:gd name="T11" fmla="*/ 0 h 50"/>
                <a:gd name="T12" fmla="*/ 11 w 32"/>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32" y="1"/>
                  </a:moveTo>
                  <a:lnTo>
                    <a:pt x="30" y="50"/>
                  </a:lnTo>
                  <a:lnTo>
                    <a:pt x="16" y="49"/>
                  </a:lnTo>
                  <a:lnTo>
                    <a:pt x="0" y="49"/>
                  </a:lnTo>
                  <a:lnTo>
                    <a:pt x="3" y="0"/>
                  </a:lnTo>
                  <a:lnTo>
                    <a:pt x="18" y="0"/>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6" name="Freeform 2336">
              <a:extLst>
                <a:ext uri="{FF2B5EF4-FFF2-40B4-BE49-F238E27FC236}">
                  <a16:creationId xmlns:a16="http://schemas.microsoft.com/office/drawing/2014/main" id="{F08F8E77-613B-C046-AC8F-7204666FCFF6}"/>
                </a:ext>
              </a:extLst>
            </p:cNvPr>
            <p:cNvSpPr>
              <a:spLocks/>
            </p:cNvSpPr>
            <p:nvPr/>
          </p:nvSpPr>
          <p:spPr bwMode="auto">
            <a:xfrm>
              <a:off x="1682" y="3309"/>
              <a:ext cx="5" cy="1"/>
            </a:xfrm>
            <a:custGeom>
              <a:avLst/>
              <a:gdLst>
                <a:gd name="T0" fmla="*/ 0 w 14"/>
                <a:gd name="T1" fmla="*/ 0 h 2"/>
                <a:gd name="T2" fmla="*/ 5 w 14"/>
                <a:gd name="T3" fmla="*/ 1 h 2"/>
                <a:gd name="T4" fmla="*/ 5 w 14"/>
                <a:gd name="T5" fmla="*/ 1 h 2"/>
                <a:gd name="T6" fmla="*/ 0 w 1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0" y="0"/>
                  </a:moveTo>
                  <a:lnTo>
                    <a:pt x="14" y="1"/>
                  </a:lnTo>
                  <a:lnTo>
                    <a:pt x="14"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7" name="Freeform 2337">
              <a:extLst>
                <a:ext uri="{FF2B5EF4-FFF2-40B4-BE49-F238E27FC236}">
                  <a16:creationId xmlns:a16="http://schemas.microsoft.com/office/drawing/2014/main" id="{CA6F10A7-20CF-7B42-9BD0-E0DAAAE1EAB7}"/>
                </a:ext>
              </a:extLst>
            </p:cNvPr>
            <p:cNvSpPr>
              <a:spLocks/>
            </p:cNvSpPr>
            <p:nvPr/>
          </p:nvSpPr>
          <p:spPr bwMode="auto">
            <a:xfrm>
              <a:off x="1676" y="3309"/>
              <a:ext cx="11" cy="16"/>
            </a:xfrm>
            <a:custGeom>
              <a:avLst/>
              <a:gdLst>
                <a:gd name="T0" fmla="*/ 11 w 34"/>
                <a:gd name="T1" fmla="*/ 1 h 48"/>
                <a:gd name="T2" fmla="*/ 9 w 34"/>
                <a:gd name="T3" fmla="*/ 16 h 48"/>
                <a:gd name="T4" fmla="*/ 5 w 34"/>
                <a:gd name="T5" fmla="*/ 15 h 48"/>
                <a:gd name="T6" fmla="*/ 0 w 34"/>
                <a:gd name="T7" fmla="*/ 15 h 48"/>
                <a:gd name="T8" fmla="*/ 2 w 34"/>
                <a:gd name="T9" fmla="*/ 0 h 48"/>
                <a:gd name="T10" fmla="*/ 6 w 34"/>
                <a:gd name="T11" fmla="*/ 0 h 48"/>
                <a:gd name="T12" fmla="*/ 11 w 34"/>
                <a:gd name="T13" fmla="*/ 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48">
                  <a:moveTo>
                    <a:pt x="34" y="3"/>
                  </a:moveTo>
                  <a:lnTo>
                    <a:pt x="28" y="48"/>
                  </a:lnTo>
                  <a:lnTo>
                    <a:pt x="14" y="46"/>
                  </a:lnTo>
                  <a:lnTo>
                    <a:pt x="0" y="45"/>
                  </a:lnTo>
                  <a:lnTo>
                    <a:pt x="6" y="0"/>
                  </a:lnTo>
                  <a:lnTo>
                    <a:pt x="20" y="1"/>
                  </a:lnTo>
                  <a:lnTo>
                    <a:pt x="3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8" name="Freeform 2338">
              <a:extLst>
                <a:ext uri="{FF2B5EF4-FFF2-40B4-BE49-F238E27FC236}">
                  <a16:creationId xmlns:a16="http://schemas.microsoft.com/office/drawing/2014/main" id="{ED1C00CD-0BCD-1640-A899-E658BB1DEEE3}"/>
                </a:ext>
              </a:extLst>
            </p:cNvPr>
            <p:cNvSpPr>
              <a:spLocks/>
            </p:cNvSpPr>
            <p:nvPr/>
          </p:nvSpPr>
          <p:spPr bwMode="auto">
            <a:xfrm>
              <a:off x="1680" y="3324"/>
              <a:ext cx="5" cy="1"/>
            </a:xfrm>
            <a:custGeom>
              <a:avLst/>
              <a:gdLst>
                <a:gd name="T0" fmla="*/ 0 w 14"/>
                <a:gd name="T1" fmla="*/ 0 h 3"/>
                <a:gd name="T2" fmla="*/ 5 w 14"/>
                <a:gd name="T3" fmla="*/ 1 h 3"/>
                <a:gd name="T4" fmla="*/ 5 w 14"/>
                <a:gd name="T5" fmla="*/ 1 h 3"/>
                <a:gd name="T6" fmla="*/ 0 w 1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0" y="0"/>
                  </a:moveTo>
                  <a:lnTo>
                    <a:pt x="14" y="2"/>
                  </a:lnTo>
                  <a:lnTo>
                    <a:pt x="14"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79" name="Freeform 2339">
              <a:extLst>
                <a:ext uri="{FF2B5EF4-FFF2-40B4-BE49-F238E27FC236}">
                  <a16:creationId xmlns:a16="http://schemas.microsoft.com/office/drawing/2014/main" id="{8C8A8B79-6B91-CC40-99D1-21FD9D9C82A4}"/>
                </a:ext>
              </a:extLst>
            </p:cNvPr>
            <p:cNvSpPr>
              <a:spLocks/>
            </p:cNvSpPr>
            <p:nvPr/>
          </p:nvSpPr>
          <p:spPr bwMode="auto">
            <a:xfrm>
              <a:off x="1672" y="3323"/>
              <a:ext cx="13" cy="16"/>
            </a:xfrm>
            <a:custGeom>
              <a:avLst/>
              <a:gdLst>
                <a:gd name="T0" fmla="*/ 13 w 38"/>
                <a:gd name="T1" fmla="*/ 2 h 47"/>
                <a:gd name="T2" fmla="*/ 10 w 38"/>
                <a:gd name="T3" fmla="*/ 16 h 47"/>
                <a:gd name="T4" fmla="*/ 5 w 38"/>
                <a:gd name="T5" fmla="*/ 15 h 47"/>
                <a:gd name="T6" fmla="*/ 0 w 38"/>
                <a:gd name="T7" fmla="*/ 14 h 47"/>
                <a:gd name="T8" fmla="*/ 3 w 38"/>
                <a:gd name="T9" fmla="*/ 0 h 47"/>
                <a:gd name="T10" fmla="*/ 8 w 38"/>
                <a:gd name="T11" fmla="*/ 1 h 47"/>
                <a:gd name="T12" fmla="*/ 13 w 38"/>
                <a:gd name="T13" fmla="*/ 2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47">
                  <a:moveTo>
                    <a:pt x="38" y="7"/>
                  </a:moveTo>
                  <a:lnTo>
                    <a:pt x="29" y="47"/>
                  </a:lnTo>
                  <a:lnTo>
                    <a:pt x="14" y="44"/>
                  </a:lnTo>
                  <a:lnTo>
                    <a:pt x="0" y="40"/>
                  </a:lnTo>
                  <a:lnTo>
                    <a:pt x="10" y="0"/>
                  </a:lnTo>
                  <a:lnTo>
                    <a:pt x="24" y="4"/>
                  </a:lnTo>
                  <a:lnTo>
                    <a:pt x="3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0" name="Freeform 2340">
              <a:extLst>
                <a:ext uri="{FF2B5EF4-FFF2-40B4-BE49-F238E27FC236}">
                  <a16:creationId xmlns:a16="http://schemas.microsoft.com/office/drawing/2014/main" id="{679ED572-7295-B348-BBDA-2B0C4ABD8C26}"/>
                </a:ext>
              </a:extLst>
            </p:cNvPr>
            <p:cNvSpPr>
              <a:spLocks/>
            </p:cNvSpPr>
            <p:nvPr/>
          </p:nvSpPr>
          <p:spPr bwMode="auto">
            <a:xfrm>
              <a:off x="1677" y="3338"/>
              <a:ext cx="5" cy="1"/>
            </a:xfrm>
            <a:custGeom>
              <a:avLst/>
              <a:gdLst>
                <a:gd name="T0" fmla="*/ 0 w 15"/>
                <a:gd name="T1" fmla="*/ 0 h 5"/>
                <a:gd name="T2" fmla="*/ 5 w 15"/>
                <a:gd name="T3" fmla="*/ 1 h 5"/>
                <a:gd name="T4" fmla="*/ 5 w 15"/>
                <a:gd name="T5" fmla="*/ 1 h 5"/>
                <a:gd name="T6" fmla="*/ 0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0"/>
                  </a:moveTo>
                  <a:lnTo>
                    <a:pt x="15" y="3"/>
                  </a:lnTo>
                  <a:lnTo>
                    <a:pt x="1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1" name="Freeform 2341">
              <a:extLst>
                <a:ext uri="{FF2B5EF4-FFF2-40B4-BE49-F238E27FC236}">
                  <a16:creationId xmlns:a16="http://schemas.microsoft.com/office/drawing/2014/main" id="{5B852920-8429-E64A-A8B2-EF90D23BD241}"/>
                </a:ext>
              </a:extLst>
            </p:cNvPr>
            <p:cNvSpPr>
              <a:spLocks/>
            </p:cNvSpPr>
            <p:nvPr/>
          </p:nvSpPr>
          <p:spPr bwMode="auto">
            <a:xfrm>
              <a:off x="1669" y="3336"/>
              <a:ext cx="13" cy="15"/>
            </a:xfrm>
            <a:custGeom>
              <a:avLst/>
              <a:gdLst>
                <a:gd name="T0" fmla="*/ 13 w 40"/>
                <a:gd name="T1" fmla="*/ 3 h 45"/>
                <a:gd name="T2" fmla="*/ 9 w 40"/>
                <a:gd name="T3" fmla="*/ 15 h 45"/>
                <a:gd name="T4" fmla="*/ 5 w 40"/>
                <a:gd name="T5" fmla="*/ 13 h 45"/>
                <a:gd name="T6" fmla="*/ 0 w 40"/>
                <a:gd name="T7" fmla="*/ 12 h 45"/>
                <a:gd name="T8" fmla="*/ 4 w 40"/>
                <a:gd name="T9" fmla="*/ 0 h 45"/>
                <a:gd name="T10" fmla="*/ 8 w 40"/>
                <a:gd name="T11" fmla="*/ 2 h 45"/>
                <a:gd name="T12" fmla="*/ 13 w 40"/>
                <a:gd name="T13" fmla="*/ 3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5">
                  <a:moveTo>
                    <a:pt x="40" y="10"/>
                  </a:moveTo>
                  <a:lnTo>
                    <a:pt x="27" y="45"/>
                  </a:lnTo>
                  <a:lnTo>
                    <a:pt x="14" y="40"/>
                  </a:lnTo>
                  <a:lnTo>
                    <a:pt x="0" y="36"/>
                  </a:lnTo>
                  <a:lnTo>
                    <a:pt x="11" y="0"/>
                  </a:lnTo>
                  <a:lnTo>
                    <a:pt x="25" y="5"/>
                  </a:lnTo>
                  <a:lnTo>
                    <a:pt x="4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2" name="Freeform 2342">
              <a:extLst>
                <a:ext uri="{FF2B5EF4-FFF2-40B4-BE49-F238E27FC236}">
                  <a16:creationId xmlns:a16="http://schemas.microsoft.com/office/drawing/2014/main" id="{4198DEAC-7821-0743-8841-0EB929CEA49E}"/>
                </a:ext>
              </a:extLst>
            </p:cNvPr>
            <p:cNvSpPr>
              <a:spLocks/>
            </p:cNvSpPr>
            <p:nvPr/>
          </p:nvSpPr>
          <p:spPr bwMode="auto">
            <a:xfrm>
              <a:off x="1673" y="3349"/>
              <a:ext cx="5" cy="3"/>
            </a:xfrm>
            <a:custGeom>
              <a:avLst/>
              <a:gdLst>
                <a:gd name="T0" fmla="*/ 0 w 13"/>
                <a:gd name="T1" fmla="*/ 0 h 7"/>
                <a:gd name="T2" fmla="*/ 5 w 13"/>
                <a:gd name="T3" fmla="*/ 2 h 7"/>
                <a:gd name="T4" fmla="*/ 5 w 13"/>
                <a:gd name="T5" fmla="*/ 3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5"/>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3" name="Freeform 2343">
              <a:extLst>
                <a:ext uri="{FF2B5EF4-FFF2-40B4-BE49-F238E27FC236}">
                  <a16:creationId xmlns:a16="http://schemas.microsoft.com/office/drawing/2014/main" id="{FD8C7155-2CDF-F54C-9EE5-ACCCEFFA0F99}"/>
                </a:ext>
              </a:extLst>
            </p:cNvPr>
            <p:cNvSpPr>
              <a:spLocks/>
            </p:cNvSpPr>
            <p:nvPr/>
          </p:nvSpPr>
          <p:spPr bwMode="auto">
            <a:xfrm>
              <a:off x="1663" y="3347"/>
              <a:ext cx="15" cy="15"/>
            </a:xfrm>
            <a:custGeom>
              <a:avLst/>
              <a:gdLst>
                <a:gd name="T0" fmla="*/ 15 w 43"/>
                <a:gd name="T1" fmla="*/ 5 h 45"/>
                <a:gd name="T2" fmla="*/ 9 w 43"/>
                <a:gd name="T3" fmla="*/ 15 h 45"/>
                <a:gd name="T4" fmla="*/ 5 w 43"/>
                <a:gd name="T5" fmla="*/ 13 h 45"/>
                <a:gd name="T6" fmla="*/ 0 w 43"/>
                <a:gd name="T7" fmla="*/ 11 h 45"/>
                <a:gd name="T8" fmla="*/ 6 w 43"/>
                <a:gd name="T9" fmla="*/ 0 h 45"/>
                <a:gd name="T10" fmla="*/ 10 w 43"/>
                <a:gd name="T11" fmla="*/ 2 h 45"/>
                <a:gd name="T12" fmla="*/ 15 w 43"/>
                <a:gd name="T13" fmla="*/ 5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5">
                  <a:moveTo>
                    <a:pt x="43" y="14"/>
                  </a:moveTo>
                  <a:lnTo>
                    <a:pt x="27" y="45"/>
                  </a:lnTo>
                  <a:lnTo>
                    <a:pt x="13" y="39"/>
                  </a:lnTo>
                  <a:lnTo>
                    <a:pt x="0" y="32"/>
                  </a:lnTo>
                  <a:lnTo>
                    <a:pt x="16" y="0"/>
                  </a:lnTo>
                  <a:lnTo>
                    <a:pt x="30" y="7"/>
                  </a:lnTo>
                  <a:lnTo>
                    <a:pt x="4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4" name="Freeform 2344">
              <a:extLst>
                <a:ext uri="{FF2B5EF4-FFF2-40B4-BE49-F238E27FC236}">
                  <a16:creationId xmlns:a16="http://schemas.microsoft.com/office/drawing/2014/main" id="{F0BDD0B5-0223-EB4C-AA0E-2065B080D54C}"/>
                </a:ext>
              </a:extLst>
            </p:cNvPr>
            <p:cNvSpPr>
              <a:spLocks/>
            </p:cNvSpPr>
            <p:nvPr/>
          </p:nvSpPr>
          <p:spPr bwMode="auto">
            <a:xfrm>
              <a:off x="1668" y="3360"/>
              <a:ext cx="4" cy="2"/>
            </a:xfrm>
            <a:custGeom>
              <a:avLst/>
              <a:gdLst>
                <a:gd name="T0" fmla="*/ 0 w 14"/>
                <a:gd name="T1" fmla="*/ 0 h 7"/>
                <a:gd name="T2" fmla="*/ 4 w 14"/>
                <a:gd name="T3" fmla="*/ 2 h 7"/>
                <a:gd name="T4" fmla="*/ 4 w 14"/>
                <a:gd name="T5" fmla="*/ 2 h 7"/>
                <a:gd name="T6" fmla="*/ 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0" y="0"/>
                  </a:moveTo>
                  <a:lnTo>
                    <a:pt x="14"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5" name="Freeform 2345">
              <a:extLst>
                <a:ext uri="{FF2B5EF4-FFF2-40B4-BE49-F238E27FC236}">
                  <a16:creationId xmlns:a16="http://schemas.microsoft.com/office/drawing/2014/main" id="{DF993C81-3FB9-ED42-9CAD-9CC69F804519}"/>
                </a:ext>
              </a:extLst>
            </p:cNvPr>
            <p:cNvSpPr>
              <a:spLocks/>
            </p:cNvSpPr>
            <p:nvPr/>
          </p:nvSpPr>
          <p:spPr bwMode="auto">
            <a:xfrm>
              <a:off x="1658" y="3357"/>
              <a:ext cx="14" cy="15"/>
            </a:xfrm>
            <a:custGeom>
              <a:avLst/>
              <a:gdLst>
                <a:gd name="T0" fmla="*/ 14 w 43"/>
                <a:gd name="T1" fmla="*/ 5 h 43"/>
                <a:gd name="T2" fmla="*/ 8 w 43"/>
                <a:gd name="T3" fmla="*/ 15 h 43"/>
                <a:gd name="T4" fmla="*/ 4 w 43"/>
                <a:gd name="T5" fmla="*/ 12 h 43"/>
                <a:gd name="T6" fmla="*/ 0 w 43"/>
                <a:gd name="T7" fmla="*/ 9 h 43"/>
                <a:gd name="T8" fmla="*/ 6 w 43"/>
                <a:gd name="T9" fmla="*/ 0 h 43"/>
                <a:gd name="T10" fmla="*/ 10 w 43"/>
                <a:gd name="T11" fmla="*/ 3 h 43"/>
                <a:gd name="T12" fmla="*/ 14 w 43"/>
                <a:gd name="T13" fmla="*/ 5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3">
                  <a:moveTo>
                    <a:pt x="43" y="15"/>
                  </a:moveTo>
                  <a:lnTo>
                    <a:pt x="24" y="43"/>
                  </a:lnTo>
                  <a:lnTo>
                    <a:pt x="12" y="35"/>
                  </a:lnTo>
                  <a:lnTo>
                    <a:pt x="0" y="27"/>
                  </a:lnTo>
                  <a:lnTo>
                    <a:pt x="18" y="0"/>
                  </a:lnTo>
                  <a:lnTo>
                    <a:pt x="30" y="8"/>
                  </a:lnTo>
                  <a:lnTo>
                    <a:pt x="4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6" name="Freeform 2346">
              <a:extLst>
                <a:ext uri="{FF2B5EF4-FFF2-40B4-BE49-F238E27FC236}">
                  <a16:creationId xmlns:a16="http://schemas.microsoft.com/office/drawing/2014/main" id="{3C06F4D8-8C96-D74A-85A9-6D882D3F91B7}"/>
                </a:ext>
              </a:extLst>
            </p:cNvPr>
            <p:cNvSpPr>
              <a:spLocks/>
            </p:cNvSpPr>
            <p:nvPr/>
          </p:nvSpPr>
          <p:spPr bwMode="auto">
            <a:xfrm>
              <a:off x="1662" y="3369"/>
              <a:ext cx="4" cy="3"/>
            </a:xfrm>
            <a:custGeom>
              <a:avLst/>
              <a:gdLst>
                <a:gd name="T0" fmla="*/ 0 w 12"/>
                <a:gd name="T1" fmla="*/ 0 h 10"/>
                <a:gd name="T2" fmla="*/ 4 w 12"/>
                <a:gd name="T3" fmla="*/ 2 h 10"/>
                <a:gd name="T4" fmla="*/ 4 w 12"/>
                <a:gd name="T5" fmla="*/ 3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8"/>
                  </a:lnTo>
                  <a:lnTo>
                    <a:pt x="11"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7" name="Freeform 2347">
              <a:extLst>
                <a:ext uri="{FF2B5EF4-FFF2-40B4-BE49-F238E27FC236}">
                  <a16:creationId xmlns:a16="http://schemas.microsoft.com/office/drawing/2014/main" id="{71051B5C-760F-C24F-890A-F48884B682E8}"/>
                </a:ext>
              </a:extLst>
            </p:cNvPr>
            <p:cNvSpPr>
              <a:spLocks/>
            </p:cNvSpPr>
            <p:nvPr/>
          </p:nvSpPr>
          <p:spPr bwMode="auto">
            <a:xfrm>
              <a:off x="1651" y="3366"/>
              <a:ext cx="14" cy="14"/>
            </a:xfrm>
            <a:custGeom>
              <a:avLst/>
              <a:gdLst>
                <a:gd name="T0" fmla="*/ 14 w 42"/>
                <a:gd name="T1" fmla="*/ 6 h 43"/>
                <a:gd name="T2" fmla="*/ 7 w 42"/>
                <a:gd name="T3" fmla="*/ 14 h 43"/>
                <a:gd name="T4" fmla="*/ 3 w 42"/>
                <a:gd name="T5" fmla="*/ 11 h 43"/>
                <a:gd name="T6" fmla="*/ 0 w 42"/>
                <a:gd name="T7" fmla="*/ 8 h 43"/>
                <a:gd name="T8" fmla="*/ 7 w 42"/>
                <a:gd name="T9" fmla="*/ 0 h 43"/>
                <a:gd name="T10" fmla="*/ 10 w 42"/>
                <a:gd name="T11" fmla="*/ 3 h 43"/>
                <a:gd name="T12" fmla="*/ 14 w 42"/>
                <a:gd name="T13" fmla="*/ 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42" y="19"/>
                  </a:moveTo>
                  <a:lnTo>
                    <a:pt x="22" y="43"/>
                  </a:lnTo>
                  <a:lnTo>
                    <a:pt x="10" y="34"/>
                  </a:lnTo>
                  <a:lnTo>
                    <a:pt x="0" y="24"/>
                  </a:lnTo>
                  <a:lnTo>
                    <a:pt x="20" y="0"/>
                  </a:lnTo>
                  <a:lnTo>
                    <a:pt x="31" y="9"/>
                  </a:lnTo>
                  <a:lnTo>
                    <a:pt x="4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8" name="Freeform 2348">
              <a:extLst>
                <a:ext uri="{FF2B5EF4-FFF2-40B4-BE49-F238E27FC236}">
                  <a16:creationId xmlns:a16="http://schemas.microsoft.com/office/drawing/2014/main" id="{B76573DF-62E1-8942-8DBB-31330C093601}"/>
                </a:ext>
              </a:extLst>
            </p:cNvPr>
            <p:cNvSpPr>
              <a:spLocks/>
            </p:cNvSpPr>
            <p:nvPr/>
          </p:nvSpPr>
          <p:spPr bwMode="auto">
            <a:xfrm>
              <a:off x="1655" y="3377"/>
              <a:ext cx="4" cy="4"/>
            </a:xfrm>
            <a:custGeom>
              <a:avLst/>
              <a:gdLst>
                <a:gd name="T0" fmla="*/ 0 w 12"/>
                <a:gd name="T1" fmla="*/ 0 h 10"/>
                <a:gd name="T2" fmla="*/ 4 w 12"/>
                <a:gd name="T3" fmla="*/ 4 h 10"/>
                <a:gd name="T4" fmla="*/ 4 w 12"/>
                <a:gd name="T5" fmla="*/ 4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9"/>
                  </a:lnTo>
                  <a:lnTo>
                    <a:pt x="11"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89" name="Freeform 2349">
              <a:extLst>
                <a:ext uri="{FF2B5EF4-FFF2-40B4-BE49-F238E27FC236}">
                  <a16:creationId xmlns:a16="http://schemas.microsoft.com/office/drawing/2014/main" id="{FBF56826-4B0E-6848-A42C-527516EFEC38}"/>
                </a:ext>
              </a:extLst>
            </p:cNvPr>
            <p:cNvSpPr>
              <a:spLocks/>
            </p:cNvSpPr>
            <p:nvPr/>
          </p:nvSpPr>
          <p:spPr bwMode="auto">
            <a:xfrm>
              <a:off x="1644" y="3373"/>
              <a:ext cx="14" cy="15"/>
            </a:xfrm>
            <a:custGeom>
              <a:avLst/>
              <a:gdLst>
                <a:gd name="T0" fmla="*/ 14 w 44"/>
                <a:gd name="T1" fmla="*/ 7 h 44"/>
                <a:gd name="T2" fmla="*/ 6 w 44"/>
                <a:gd name="T3" fmla="*/ 15 h 44"/>
                <a:gd name="T4" fmla="*/ 4 w 44"/>
                <a:gd name="T5" fmla="*/ 11 h 44"/>
                <a:gd name="T6" fmla="*/ 0 w 44"/>
                <a:gd name="T7" fmla="*/ 7 h 44"/>
                <a:gd name="T8" fmla="*/ 8 w 44"/>
                <a:gd name="T9" fmla="*/ 0 h 44"/>
                <a:gd name="T10" fmla="*/ 11 w 44"/>
                <a:gd name="T11" fmla="*/ 4 h 44"/>
                <a:gd name="T12" fmla="*/ 14 w 44"/>
                <a:gd name="T13" fmla="*/ 7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4">
                  <a:moveTo>
                    <a:pt x="44" y="22"/>
                  </a:moveTo>
                  <a:lnTo>
                    <a:pt x="20" y="44"/>
                  </a:lnTo>
                  <a:lnTo>
                    <a:pt x="11" y="33"/>
                  </a:lnTo>
                  <a:lnTo>
                    <a:pt x="0" y="21"/>
                  </a:lnTo>
                  <a:lnTo>
                    <a:pt x="24" y="0"/>
                  </a:lnTo>
                  <a:lnTo>
                    <a:pt x="33" y="12"/>
                  </a:lnTo>
                  <a:lnTo>
                    <a:pt x="4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0" name="Freeform 2350">
              <a:extLst>
                <a:ext uri="{FF2B5EF4-FFF2-40B4-BE49-F238E27FC236}">
                  <a16:creationId xmlns:a16="http://schemas.microsoft.com/office/drawing/2014/main" id="{66BFD1E9-19DA-7D42-B92B-B62431394693}"/>
                </a:ext>
              </a:extLst>
            </p:cNvPr>
            <p:cNvSpPr>
              <a:spLocks/>
            </p:cNvSpPr>
            <p:nvPr/>
          </p:nvSpPr>
          <p:spPr bwMode="auto">
            <a:xfrm>
              <a:off x="1647" y="3384"/>
              <a:ext cx="3" cy="4"/>
            </a:xfrm>
            <a:custGeom>
              <a:avLst/>
              <a:gdLst>
                <a:gd name="T0" fmla="*/ 0 w 9"/>
                <a:gd name="T1" fmla="*/ 0 h 12"/>
                <a:gd name="T2" fmla="*/ 3 w 9"/>
                <a:gd name="T3" fmla="*/ 4 h 12"/>
                <a:gd name="T4" fmla="*/ 3 w 9"/>
                <a:gd name="T5" fmla="*/ 4 h 12"/>
                <a:gd name="T6" fmla="*/ 0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0"/>
                  </a:moveTo>
                  <a:lnTo>
                    <a:pt x="9" y="11"/>
                  </a:lnTo>
                  <a:lnTo>
                    <a:pt x="8"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1" name="Freeform 2351">
              <a:extLst>
                <a:ext uri="{FF2B5EF4-FFF2-40B4-BE49-F238E27FC236}">
                  <a16:creationId xmlns:a16="http://schemas.microsoft.com/office/drawing/2014/main" id="{58FC3328-8F00-F045-94C5-B23A82658B2F}"/>
                </a:ext>
              </a:extLst>
            </p:cNvPr>
            <p:cNvSpPr>
              <a:spLocks/>
            </p:cNvSpPr>
            <p:nvPr/>
          </p:nvSpPr>
          <p:spPr bwMode="auto">
            <a:xfrm>
              <a:off x="1636" y="3380"/>
              <a:ext cx="14" cy="14"/>
            </a:xfrm>
            <a:custGeom>
              <a:avLst/>
              <a:gdLst>
                <a:gd name="T0" fmla="*/ 14 w 42"/>
                <a:gd name="T1" fmla="*/ 8 h 42"/>
                <a:gd name="T2" fmla="*/ 6 w 42"/>
                <a:gd name="T3" fmla="*/ 14 h 42"/>
                <a:gd name="T4" fmla="*/ 3 w 42"/>
                <a:gd name="T5" fmla="*/ 10 h 42"/>
                <a:gd name="T6" fmla="*/ 0 w 42"/>
                <a:gd name="T7" fmla="*/ 6 h 42"/>
                <a:gd name="T8" fmla="*/ 8 w 42"/>
                <a:gd name="T9" fmla="*/ 0 h 42"/>
                <a:gd name="T10" fmla="*/ 11 w 42"/>
                <a:gd name="T11" fmla="*/ 4 h 42"/>
                <a:gd name="T12" fmla="*/ 14 w 42"/>
                <a:gd name="T13" fmla="*/ 8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42" y="24"/>
                  </a:moveTo>
                  <a:lnTo>
                    <a:pt x="17" y="42"/>
                  </a:lnTo>
                  <a:lnTo>
                    <a:pt x="8" y="30"/>
                  </a:lnTo>
                  <a:lnTo>
                    <a:pt x="0" y="18"/>
                  </a:lnTo>
                  <a:lnTo>
                    <a:pt x="24" y="0"/>
                  </a:lnTo>
                  <a:lnTo>
                    <a:pt x="34" y="12"/>
                  </a:lnTo>
                  <a:lnTo>
                    <a:pt x="4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2" name="Freeform 2352">
              <a:extLst>
                <a:ext uri="{FF2B5EF4-FFF2-40B4-BE49-F238E27FC236}">
                  <a16:creationId xmlns:a16="http://schemas.microsoft.com/office/drawing/2014/main" id="{72F79B6D-6973-7548-A959-ADEA50BCF915}"/>
                </a:ext>
              </a:extLst>
            </p:cNvPr>
            <p:cNvSpPr>
              <a:spLocks/>
            </p:cNvSpPr>
            <p:nvPr/>
          </p:nvSpPr>
          <p:spPr bwMode="auto">
            <a:xfrm>
              <a:off x="1639" y="3390"/>
              <a:ext cx="3" cy="5"/>
            </a:xfrm>
            <a:custGeom>
              <a:avLst/>
              <a:gdLst>
                <a:gd name="T0" fmla="*/ 0 w 9"/>
                <a:gd name="T1" fmla="*/ 0 h 13"/>
                <a:gd name="T2" fmla="*/ 3 w 9"/>
                <a:gd name="T3" fmla="*/ 5 h 13"/>
                <a:gd name="T4" fmla="*/ 3 w 9"/>
                <a:gd name="T5" fmla="*/ 5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2"/>
                  </a:lnTo>
                  <a:lnTo>
                    <a:pt x="8"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3" name="Freeform 2353">
              <a:extLst>
                <a:ext uri="{FF2B5EF4-FFF2-40B4-BE49-F238E27FC236}">
                  <a16:creationId xmlns:a16="http://schemas.microsoft.com/office/drawing/2014/main" id="{32E2E004-3599-2340-8DB2-B29BBFDA0B3B}"/>
                </a:ext>
              </a:extLst>
            </p:cNvPr>
            <p:cNvSpPr>
              <a:spLocks/>
            </p:cNvSpPr>
            <p:nvPr/>
          </p:nvSpPr>
          <p:spPr bwMode="auto">
            <a:xfrm>
              <a:off x="1627" y="3386"/>
              <a:ext cx="14" cy="14"/>
            </a:xfrm>
            <a:custGeom>
              <a:avLst/>
              <a:gdLst>
                <a:gd name="T0" fmla="*/ 14 w 42"/>
                <a:gd name="T1" fmla="*/ 9 h 41"/>
                <a:gd name="T2" fmla="*/ 5 w 42"/>
                <a:gd name="T3" fmla="*/ 14 h 41"/>
                <a:gd name="T4" fmla="*/ 2 w 42"/>
                <a:gd name="T5" fmla="*/ 10 h 41"/>
                <a:gd name="T6" fmla="*/ 0 w 42"/>
                <a:gd name="T7" fmla="*/ 5 h 41"/>
                <a:gd name="T8" fmla="*/ 9 w 42"/>
                <a:gd name="T9" fmla="*/ 0 h 41"/>
                <a:gd name="T10" fmla="*/ 11 w 42"/>
                <a:gd name="T11" fmla="*/ 4 h 41"/>
                <a:gd name="T12" fmla="*/ 14 w 42"/>
                <a:gd name="T13" fmla="*/ 9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1">
                  <a:moveTo>
                    <a:pt x="42" y="25"/>
                  </a:moveTo>
                  <a:lnTo>
                    <a:pt x="15" y="41"/>
                  </a:lnTo>
                  <a:lnTo>
                    <a:pt x="7" y="28"/>
                  </a:lnTo>
                  <a:lnTo>
                    <a:pt x="0" y="15"/>
                  </a:lnTo>
                  <a:lnTo>
                    <a:pt x="27" y="0"/>
                  </a:lnTo>
                  <a:lnTo>
                    <a:pt x="34" y="12"/>
                  </a:lnTo>
                  <a:lnTo>
                    <a:pt x="4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4" name="Freeform 2354">
              <a:extLst>
                <a:ext uri="{FF2B5EF4-FFF2-40B4-BE49-F238E27FC236}">
                  <a16:creationId xmlns:a16="http://schemas.microsoft.com/office/drawing/2014/main" id="{49AA0FAE-17D8-5545-B342-F0D94824134A}"/>
                </a:ext>
              </a:extLst>
            </p:cNvPr>
            <p:cNvSpPr>
              <a:spLocks/>
            </p:cNvSpPr>
            <p:nvPr/>
          </p:nvSpPr>
          <p:spPr bwMode="auto">
            <a:xfrm>
              <a:off x="1630" y="3396"/>
              <a:ext cx="2" cy="4"/>
            </a:xfrm>
            <a:custGeom>
              <a:avLst/>
              <a:gdLst>
                <a:gd name="T0" fmla="*/ 0 w 8"/>
                <a:gd name="T1" fmla="*/ 0 h 13"/>
                <a:gd name="T2" fmla="*/ 2 w 8"/>
                <a:gd name="T3" fmla="*/ 4 h 13"/>
                <a:gd name="T4" fmla="*/ 2 w 8"/>
                <a:gd name="T5" fmla="*/ 4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3"/>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5" name="Freeform 2355">
              <a:extLst>
                <a:ext uri="{FF2B5EF4-FFF2-40B4-BE49-F238E27FC236}">
                  <a16:creationId xmlns:a16="http://schemas.microsoft.com/office/drawing/2014/main" id="{B7E13B0D-FE44-C145-A682-2A1D005D6E2B}"/>
                </a:ext>
              </a:extLst>
            </p:cNvPr>
            <p:cNvSpPr>
              <a:spLocks/>
            </p:cNvSpPr>
            <p:nvPr/>
          </p:nvSpPr>
          <p:spPr bwMode="auto">
            <a:xfrm>
              <a:off x="1608" y="3391"/>
              <a:ext cx="24" cy="18"/>
            </a:xfrm>
            <a:custGeom>
              <a:avLst/>
              <a:gdLst>
                <a:gd name="T0" fmla="*/ 24 w 71"/>
                <a:gd name="T1" fmla="*/ 9 h 53"/>
                <a:gd name="T2" fmla="*/ 4 w 71"/>
                <a:gd name="T3" fmla="*/ 18 h 53"/>
                <a:gd name="T4" fmla="*/ 2 w 71"/>
                <a:gd name="T5" fmla="*/ 13 h 53"/>
                <a:gd name="T6" fmla="*/ 0 w 71"/>
                <a:gd name="T7" fmla="*/ 9 h 53"/>
                <a:gd name="T8" fmla="*/ 20 w 71"/>
                <a:gd name="T9" fmla="*/ 0 h 53"/>
                <a:gd name="T10" fmla="*/ 22 w 71"/>
                <a:gd name="T11" fmla="*/ 4 h 53"/>
                <a:gd name="T12" fmla="*/ 24 w 71"/>
                <a:gd name="T13" fmla="*/ 9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53">
                  <a:moveTo>
                    <a:pt x="71" y="26"/>
                  </a:moveTo>
                  <a:lnTo>
                    <a:pt x="12" y="53"/>
                  </a:lnTo>
                  <a:lnTo>
                    <a:pt x="6" y="39"/>
                  </a:lnTo>
                  <a:lnTo>
                    <a:pt x="0" y="26"/>
                  </a:lnTo>
                  <a:lnTo>
                    <a:pt x="58" y="0"/>
                  </a:lnTo>
                  <a:lnTo>
                    <a:pt x="64" y="13"/>
                  </a:lnTo>
                  <a:lnTo>
                    <a:pt x="7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6" name="Freeform 2356">
              <a:extLst>
                <a:ext uri="{FF2B5EF4-FFF2-40B4-BE49-F238E27FC236}">
                  <a16:creationId xmlns:a16="http://schemas.microsoft.com/office/drawing/2014/main" id="{07DDC568-B81C-5848-8307-F98FC6D470E4}"/>
                </a:ext>
              </a:extLst>
            </p:cNvPr>
            <p:cNvSpPr>
              <a:spLocks/>
            </p:cNvSpPr>
            <p:nvPr/>
          </p:nvSpPr>
          <p:spPr bwMode="auto">
            <a:xfrm>
              <a:off x="1610" y="3404"/>
              <a:ext cx="2" cy="5"/>
            </a:xfrm>
            <a:custGeom>
              <a:avLst/>
              <a:gdLst>
                <a:gd name="T0" fmla="*/ 0 w 6"/>
                <a:gd name="T1" fmla="*/ 0 h 14"/>
                <a:gd name="T2" fmla="*/ 2 w 6"/>
                <a:gd name="T3" fmla="*/ 5 h 14"/>
                <a:gd name="T4" fmla="*/ 2 w 6"/>
                <a:gd name="T5" fmla="*/ 5 h 14"/>
                <a:gd name="T6" fmla="*/ 0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0"/>
                  </a:moveTo>
                  <a:lnTo>
                    <a:pt x="6" y="14"/>
                  </a:lnTo>
                  <a:lnTo>
                    <a:pt x="5"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7" name="Freeform 2357">
              <a:extLst>
                <a:ext uri="{FF2B5EF4-FFF2-40B4-BE49-F238E27FC236}">
                  <a16:creationId xmlns:a16="http://schemas.microsoft.com/office/drawing/2014/main" id="{42B9A10F-34B5-1E40-9C5B-4C38300FE95C}"/>
                </a:ext>
              </a:extLst>
            </p:cNvPr>
            <p:cNvSpPr>
              <a:spLocks/>
            </p:cNvSpPr>
            <p:nvPr/>
          </p:nvSpPr>
          <p:spPr bwMode="auto">
            <a:xfrm>
              <a:off x="1588" y="3400"/>
              <a:ext cx="24" cy="16"/>
            </a:xfrm>
            <a:custGeom>
              <a:avLst/>
              <a:gdLst>
                <a:gd name="T0" fmla="*/ 24 w 71"/>
                <a:gd name="T1" fmla="*/ 9 h 50"/>
                <a:gd name="T2" fmla="*/ 3 w 71"/>
                <a:gd name="T3" fmla="*/ 16 h 50"/>
                <a:gd name="T4" fmla="*/ 2 w 71"/>
                <a:gd name="T5" fmla="*/ 11 h 50"/>
                <a:gd name="T6" fmla="*/ 0 w 71"/>
                <a:gd name="T7" fmla="*/ 7 h 50"/>
                <a:gd name="T8" fmla="*/ 21 w 71"/>
                <a:gd name="T9" fmla="*/ 0 h 50"/>
                <a:gd name="T10" fmla="*/ 22 w 71"/>
                <a:gd name="T11" fmla="*/ 4 h 50"/>
                <a:gd name="T12" fmla="*/ 24 w 71"/>
                <a:gd name="T13" fmla="*/ 9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50">
                  <a:moveTo>
                    <a:pt x="71" y="28"/>
                  </a:moveTo>
                  <a:lnTo>
                    <a:pt x="10" y="50"/>
                  </a:lnTo>
                  <a:lnTo>
                    <a:pt x="5" y="35"/>
                  </a:lnTo>
                  <a:lnTo>
                    <a:pt x="0" y="21"/>
                  </a:lnTo>
                  <a:lnTo>
                    <a:pt x="61" y="0"/>
                  </a:lnTo>
                  <a:lnTo>
                    <a:pt x="66" y="14"/>
                  </a:lnTo>
                  <a:lnTo>
                    <a:pt x="71"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8" name="Freeform 2358">
              <a:extLst>
                <a:ext uri="{FF2B5EF4-FFF2-40B4-BE49-F238E27FC236}">
                  <a16:creationId xmlns:a16="http://schemas.microsoft.com/office/drawing/2014/main" id="{3F5B7A2A-6FB6-444D-B967-B857B5F3829C}"/>
                </a:ext>
              </a:extLst>
            </p:cNvPr>
            <p:cNvSpPr>
              <a:spLocks/>
            </p:cNvSpPr>
            <p:nvPr/>
          </p:nvSpPr>
          <p:spPr bwMode="auto">
            <a:xfrm>
              <a:off x="1590" y="3411"/>
              <a:ext cx="2" cy="5"/>
            </a:xfrm>
            <a:custGeom>
              <a:avLst/>
              <a:gdLst>
                <a:gd name="T0" fmla="*/ 0 w 5"/>
                <a:gd name="T1" fmla="*/ 0 h 15"/>
                <a:gd name="T2" fmla="*/ 2 w 5"/>
                <a:gd name="T3" fmla="*/ 5 h 15"/>
                <a:gd name="T4" fmla="*/ 1 w 5"/>
                <a:gd name="T5" fmla="*/ 5 h 15"/>
                <a:gd name="T6" fmla="*/ 0 w 5"/>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0" y="0"/>
                  </a:moveTo>
                  <a:lnTo>
                    <a:pt x="5" y="15"/>
                  </a:lnTo>
                  <a:lnTo>
                    <a:pt x="3"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599" name="Freeform 2359">
              <a:extLst>
                <a:ext uri="{FF2B5EF4-FFF2-40B4-BE49-F238E27FC236}">
                  <a16:creationId xmlns:a16="http://schemas.microsoft.com/office/drawing/2014/main" id="{44A08167-AC5B-D14E-BDAB-0B502978D9AF}"/>
                </a:ext>
              </a:extLst>
            </p:cNvPr>
            <p:cNvSpPr>
              <a:spLocks/>
            </p:cNvSpPr>
            <p:nvPr/>
          </p:nvSpPr>
          <p:spPr bwMode="auto">
            <a:xfrm>
              <a:off x="1567" y="3407"/>
              <a:ext cx="24" cy="15"/>
            </a:xfrm>
            <a:custGeom>
              <a:avLst/>
              <a:gdLst>
                <a:gd name="T0" fmla="*/ 24 w 72"/>
                <a:gd name="T1" fmla="*/ 9 h 46"/>
                <a:gd name="T2" fmla="*/ 3 w 72"/>
                <a:gd name="T3" fmla="*/ 15 h 46"/>
                <a:gd name="T4" fmla="*/ 1 w 72"/>
                <a:gd name="T5" fmla="*/ 10 h 46"/>
                <a:gd name="T6" fmla="*/ 0 w 72"/>
                <a:gd name="T7" fmla="*/ 6 h 46"/>
                <a:gd name="T8" fmla="*/ 21 w 72"/>
                <a:gd name="T9" fmla="*/ 0 h 46"/>
                <a:gd name="T10" fmla="*/ 23 w 72"/>
                <a:gd name="T11" fmla="*/ 5 h 46"/>
                <a:gd name="T12" fmla="*/ 24 w 72"/>
                <a:gd name="T13" fmla="*/ 9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46">
                  <a:moveTo>
                    <a:pt x="72" y="29"/>
                  </a:moveTo>
                  <a:lnTo>
                    <a:pt x="9" y="46"/>
                  </a:lnTo>
                  <a:lnTo>
                    <a:pt x="4" y="31"/>
                  </a:lnTo>
                  <a:lnTo>
                    <a:pt x="0" y="17"/>
                  </a:lnTo>
                  <a:lnTo>
                    <a:pt x="64" y="0"/>
                  </a:lnTo>
                  <a:lnTo>
                    <a:pt x="69" y="14"/>
                  </a:lnTo>
                  <a:lnTo>
                    <a:pt x="7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0" name="Freeform 2360">
              <a:extLst>
                <a:ext uri="{FF2B5EF4-FFF2-40B4-BE49-F238E27FC236}">
                  <a16:creationId xmlns:a16="http://schemas.microsoft.com/office/drawing/2014/main" id="{4AF7AB5D-F88D-1344-A3B2-AAE03B22565A}"/>
                </a:ext>
              </a:extLst>
            </p:cNvPr>
            <p:cNvSpPr>
              <a:spLocks/>
            </p:cNvSpPr>
            <p:nvPr/>
          </p:nvSpPr>
          <p:spPr bwMode="auto">
            <a:xfrm>
              <a:off x="1567" y="3412"/>
              <a:ext cx="1" cy="5"/>
            </a:xfrm>
            <a:custGeom>
              <a:avLst/>
              <a:gdLst>
                <a:gd name="T0" fmla="*/ 1 w 4"/>
                <a:gd name="T1" fmla="*/ 5 h 14"/>
                <a:gd name="T2" fmla="*/ 0 w 4"/>
                <a:gd name="T3" fmla="*/ 0 h 14"/>
                <a:gd name="T4" fmla="*/ 0 w 4"/>
                <a:gd name="T5" fmla="*/ 0 h 14"/>
                <a:gd name="T6" fmla="*/ 1 w 4"/>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4" y="14"/>
                  </a:moveTo>
                  <a:lnTo>
                    <a:pt x="0" y="0"/>
                  </a:ln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1" name="Freeform 2361">
              <a:extLst>
                <a:ext uri="{FF2B5EF4-FFF2-40B4-BE49-F238E27FC236}">
                  <a16:creationId xmlns:a16="http://schemas.microsoft.com/office/drawing/2014/main" id="{BF608ACD-2FAC-5E41-8E46-1993FFBC7BA6}"/>
                </a:ext>
              </a:extLst>
            </p:cNvPr>
            <p:cNvSpPr>
              <a:spLocks/>
            </p:cNvSpPr>
            <p:nvPr/>
          </p:nvSpPr>
          <p:spPr bwMode="auto">
            <a:xfrm>
              <a:off x="1525" y="3412"/>
              <a:ext cx="45" cy="22"/>
            </a:xfrm>
            <a:custGeom>
              <a:avLst/>
              <a:gdLst>
                <a:gd name="T0" fmla="*/ 45 w 135"/>
                <a:gd name="T1" fmla="*/ 9 h 65"/>
                <a:gd name="T2" fmla="*/ 3 w 135"/>
                <a:gd name="T3" fmla="*/ 22 h 65"/>
                <a:gd name="T4" fmla="*/ 1 w 135"/>
                <a:gd name="T5" fmla="*/ 17 h 65"/>
                <a:gd name="T6" fmla="*/ 0 w 135"/>
                <a:gd name="T7" fmla="*/ 12 h 65"/>
                <a:gd name="T8" fmla="*/ 42 w 135"/>
                <a:gd name="T9" fmla="*/ 0 h 65"/>
                <a:gd name="T10" fmla="*/ 43 w 135"/>
                <a:gd name="T11" fmla="*/ 5 h 65"/>
                <a:gd name="T12" fmla="*/ 45 w 135"/>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65">
                  <a:moveTo>
                    <a:pt x="135" y="28"/>
                  </a:moveTo>
                  <a:lnTo>
                    <a:pt x="9" y="65"/>
                  </a:lnTo>
                  <a:lnTo>
                    <a:pt x="4" y="50"/>
                  </a:lnTo>
                  <a:lnTo>
                    <a:pt x="0" y="36"/>
                  </a:lnTo>
                  <a:lnTo>
                    <a:pt x="126" y="0"/>
                  </a:lnTo>
                  <a:lnTo>
                    <a:pt x="130" y="14"/>
                  </a:lnTo>
                  <a:lnTo>
                    <a:pt x="135"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2" name="Freeform 2362">
              <a:extLst>
                <a:ext uri="{FF2B5EF4-FFF2-40B4-BE49-F238E27FC236}">
                  <a16:creationId xmlns:a16="http://schemas.microsoft.com/office/drawing/2014/main" id="{755CC2CC-E36D-B840-9156-6C7CCC2E3693}"/>
                </a:ext>
              </a:extLst>
            </p:cNvPr>
            <p:cNvSpPr>
              <a:spLocks/>
            </p:cNvSpPr>
            <p:nvPr/>
          </p:nvSpPr>
          <p:spPr bwMode="auto">
            <a:xfrm>
              <a:off x="1525" y="3424"/>
              <a:ext cx="1" cy="5"/>
            </a:xfrm>
            <a:custGeom>
              <a:avLst/>
              <a:gdLst>
                <a:gd name="T0" fmla="*/ 1 w 5"/>
                <a:gd name="T1" fmla="*/ 5 h 14"/>
                <a:gd name="T2" fmla="*/ 0 w 5"/>
                <a:gd name="T3" fmla="*/ 0 h 14"/>
                <a:gd name="T4" fmla="*/ 0 w 5"/>
                <a:gd name="T5" fmla="*/ 0 h 14"/>
                <a:gd name="T6" fmla="*/ 1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1"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3" name="Freeform 2363">
              <a:extLst>
                <a:ext uri="{FF2B5EF4-FFF2-40B4-BE49-F238E27FC236}">
                  <a16:creationId xmlns:a16="http://schemas.microsoft.com/office/drawing/2014/main" id="{0E7CB8A2-693A-3442-94C2-A935704582C8}"/>
                </a:ext>
              </a:extLst>
            </p:cNvPr>
            <p:cNvSpPr>
              <a:spLocks/>
            </p:cNvSpPr>
            <p:nvPr/>
          </p:nvSpPr>
          <p:spPr bwMode="auto">
            <a:xfrm>
              <a:off x="1505" y="3424"/>
              <a:ext cx="23" cy="17"/>
            </a:xfrm>
            <a:custGeom>
              <a:avLst/>
              <a:gdLst>
                <a:gd name="T0" fmla="*/ 23 w 70"/>
                <a:gd name="T1" fmla="*/ 9 h 51"/>
                <a:gd name="T2" fmla="*/ 4 w 70"/>
                <a:gd name="T3" fmla="*/ 17 h 51"/>
                <a:gd name="T4" fmla="*/ 2 w 70"/>
                <a:gd name="T5" fmla="*/ 13 h 51"/>
                <a:gd name="T6" fmla="*/ 0 w 70"/>
                <a:gd name="T7" fmla="*/ 8 h 51"/>
                <a:gd name="T8" fmla="*/ 19 w 70"/>
                <a:gd name="T9" fmla="*/ 0 h 51"/>
                <a:gd name="T10" fmla="*/ 21 w 70"/>
                <a:gd name="T11" fmla="*/ 5 h 51"/>
                <a:gd name="T12" fmla="*/ 23 w 70"/>
                <a:gd name="T13" fmla="*/ 9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51">
                  <a:moveTo>
                    <a:pt x="70" y="27"/>
                  </a:moveTo>
                  <a:lnTo>
                    <a:pt x="12" y="51"/>
                  </a:lnTo>
                  <a:lnTo>
                    <a:pt x="6" y="38"/>
                  </a:lnTo>
                  <a:lnTo>
                    <a:pt x="0" y="24"/>
                  </a:lnTo>
                  <a:lnTo>
                    <a:pt x="59" y="0"/>
                  </a:lnTo>
                  <a:lnTo>
                    <a:pt x="64" y="14"/>
                  </a:lnTo>
                  <a:lnTo>
                    <a:pt x="7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4" name="Freeform 2364">
              <a:extLst>
                <a:ext uri="{FF2B5EF4-FFF2-40B4-BE49-F238E27FC236}">
                  <a16:creationId xmlns:a16="http://schemas.microsoft.com/office/drawing/2014/main" id="{B184ED1D-BF24-3540-AE7F-FE1355BDC7F7}"/>
                </a:ext>
              </a:extLst>
            </p:cNvPr>
            <p:cNvSpPr>
              <a:spLocks/>
            </p:cNvSpPr>
            <p:nvPr/>
          </p:nvSpPr>
          <p:spPr bwMode="auto">
            <a:xfrm>
              <a:off x="1505" y="3432"/>
              <a:ext cx="2" cy="5"/>
            </a:xfrm>
            <a:custGeom>
              <a:avLst/>
              <a:gdLst>
                <a:gd name="T0" fmla="*/ 2 w 7"/>
                <a:gd name="T1" fmla="*/ 5 h 14"/>
                <a:gd name="T2" fmla="*/ 0 w 7"/>
                <a:gd name="T3" fmla="*/ 0 h 14"/>
                <a:gd name="T4" fmla="*/ 0 w 7"/>
                <a:gd name="T5" fmla="*/ 0 h 14"/>
                <a:gd name="T6" fmla="*/ 2 w 7"/>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1"/>
                  </a:lnTo>
                  <a:lnTo>
                    <a:pt x="1"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5" name="Freeform 2365">
              <a:extLst>
                <a:ext uri="{FF2B5EF4-FFF2-40B4-BE49-F238E27FC236}">
                  <a16:creationId xmlns:a16="http://schemas.microsoft.com/office/drawing/2014/main" id="{F6F78D10-275B-ED48-8279-FC580853B5F8}"/>
                </a:ext>
              </a:extLst>
            </p:cNvPr>
            <p:cNvSpPr>
              <a:spLocks/>
            </p:cNvSpPr>
            <p:nvPr/>
          </p:nvSpPr>
          <p:spPr bwMode="auto">
            <a:xfrm>
              <a:off x="1496" y="3433"/>
              <a:ext cx="13" cy="13"/>
            </a:xfrm>
            <a:custGeom>
              <a:avLst/>
              <a:gdLst>
                <a:gd name="T0" fmla="*/ 13 w 41"/>
                <a:gd name="T1" fmla="*/ 8 h 40"/>
                <a:gd name="T2" fmla="*/ 4 w 41"/>
                <a:gd name="T3" fmla="*/ 13 h 40"/>
                <a:gd name="T4" fmla="*/ 2 w 41"/>
                <a:gd name="T5" fmla="*/ 9 h 40"/>
                <a:gd name="T6" fmla="*/ 0 w 41"/>
                <a:gd name="T7" fmla="*/ 5 h 40"/>
                <a:gd name="T8" fmla="*/ 9 w 41"/>
                <a:gd name="T9" fmla="*/ 0 h 40"/>
                <a:gd name="T10" fmla="*/ 11 w 41"/>
                <a:gd name="T11" fmla="*/ 4 h 40"/>
                <a:gd name="T12" fmla="*/ 13 w 41"/>
                <a:gd name="T13" fmla="*/ 8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0">
                  <a:moveTo>
                    <a:pt x="41" y="26"/>
                  </a:moveTo>
                  <a:lnTo>
                    <a:pt x="14" y="40"/>
                  </a:lnTo>
                  <a:lnTo>
                    <a:pt x="7" y="27"/>
                  </a:lnTo>
                  <a:lnTo>
                    <a:pt x="0" y="14"/>
                  </a:lnTo>
                  <a:lnTo>
                    <a:pt x="27" y="0"/>
                  </a:lnTo>
                  <a:lnTo>
                    <a:pt x="34" y="13"/>
                  </a:lnTo>
                  <a:lnTo>
                    <a:pt x="4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6" name="Freeform 2366">
              <a:extLst>
                <a:ext uri="{FF2B5EF4-FFF2-40B4-BE49-F238E27FC236}">
                  <a16:creationId xmlns:a16="http://schemas.microsoft.com/office/drawing/2014/main" id="{43784E53-E6F3-E741-92A2-A8B561BEA487}"/>
                </a:ext>
              </a:extLst>
            </p:cNvPr>
            <p:cNvSpPr>
              <a:spLocks/>
            </p:cNvSpPr>
            <p:nvPr/>
          </p:nvSpPr>
          <p:spPr bwMode="auto">
            <a:xfrm>
              <a:off x="1495" y="3437"/>
              <a:ext cx="3" cy="5"/>
            </a:xfrm>
            <a:custGeom>
              <a:avLst/>
              <a:gdLst>
                <a:gd name="T0" fmla="*/ 3 w 8"/>
                <a:gd name="T1" fmla="*/ 5 h 13"/>
                <a:gd name="T2" fmla="*/ 0 w 8"/>
                <a:gd name="T3" fmla="*/ 0 h 13"/>
                <a:gd name="T4" fmla="*/ 0 w 8"/>
                <a:gd name="T5" fmla="*/ 0 h 13"/>
                <a:gd name="T6" fmla="*/ 3 w 8"/>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1" y="0"/>
                  </a:lnTo>
                  <a:lnTo>
                    <a:pt x="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7" name="Freeform 2367">
              <a:extLst>
                <a:ext uri="{FF2B5EF4-FFF2-40B4-BE49-F238E27FC236}">
                  <a16:creationId xmlns:a16="http://schemas.microsoft.com/office/drawing/2014/main" id="{024BEBC8-41B5-CD47-813F-3302A6E3BC26}"/>
                </a:ext>
              </a:extLst>
            </p:cNvPr>
            <p:cNvSpPr>
              <a:spLocks/>
            </p:cNvSpPr>
            <p:nvPr/>
          </p:nvSpPr>
          <p:spPr bwMode="auto">
            <a:xfrm>
              <a:off x="1487" y="3438"/>
              <a:ext cx="14" cy="14"/>
            </a:xfrm>
            <a:custGeom>
              <a:avLst/>
              <a:gdLst>
                <a:gd name="T0" fmla="*/ 14 w 41"/>
                <a:gd name="T1" fmla="*/ 8 h 42"/>
                <a:gd name="T2" fmla="*/ 6 w 41"/>
                <a:gd name="T3" fmla="*/ 14 h 42"/>
                <a:gd name="T4" fmla="*/ 3 w 41"/>
                <a:gd name="T5" fmla="*/ 10 h 42"/>
                <a:gd name="T6" fmla="*/ 0 w 41"/>
                <a:gd name="T7" fmla="*/ 6 h 42"/>
                <a:gd name="T8" fmla="*/ 9 w 41"/>
                <a:gd name="T9" fmla="*/ 0 h 42"/>
                <a:gd name="T10" fmla="*/ 11 w 41"/>
                <a:gd name="T11" fmla="*/ 4 h 42"/>
                <a:gd name="T12" fmla="*/ 14 w 41"/>
                <a:gd name="T13" fmla="*/ 8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2">
                  <a:moveTo>
                    <a:pt x="41" y="25"/>
                  </a:moveTo>
                  <a:lnTo>
                    <a:pt x="17" y="42"/>
                  </a:lnTo>
                  <a:lnTo>
                    <a:pt x="8" y="29"/>
                  </a:lnTo>
                  <a:lnTo>
                    <a:pt x="0" y="17"/>
                  </a:lnTo>
                  <a:lnTo>
                    <a:pt x="25" y="0"/>
                  </a:lnTo>
                  <a:lnTo>
                    <a:pt x="33" y="12"/>
                  </a:lnTo>
                  <a:lnTo>
                    <a:pt x="4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8" name="Freeform 2368">
              <a:extLst>
                <a:ext uri="{FF2B5EF4-FFF2-40B4-BE49-F238E27FC236}">
                  <a16:creationId xmlns:a16="http://schemas.microsoft.com/office/drawing/2014/main" id="{05ADF5ED-D76B-C544-A1AD-959FA5C4E336}"/>
                </a:ext>
              </a:extLst>
            </p:cNvPr>
            <p:cNvSpPr>
              <a:spLocks/>
            </p:cNvSpPr>
            <p:nvPr/>
          </p:nvSpPr>
          <p:spPr bwMode="auto">
            <a:xfrm>
              <a:off x="1487" y="3443"/>
              <a:ext cx="3" cy="4"/>
            </a:xfrm>
            <a:custGeom>
              <a:avLst/>
              <a:gdLst>
                <a:gd name="T0" fmla="*/ 3 w 9"/>
                <a:gd name="T1" fmla="*/ 4 h 12"/>
                <a:gd name="T2" fmla="*/ 0 w 9"/>
                <a:gd name="T3" fmla="*/ 0 h 12"/>
                <a:gd name="T4" fmla="*/ 0 w 9"/>
                <a:gd name="T5" fmla="*/ 0 h 12"/>
                <a:gd name="T6" fmla="*/ 3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12"/>
                  </a:moveTo>
                  <a:lnTo>
                    <a:pt x="0" y="0"/>
                  </a:lnTo>
                  <a:lnTo>
                    <a:pt x="1" y="0"/>
                  </a:lnTo>
                  <a:lnTo>
                    <a:pt x="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09" name="Freeform 2369">
              <a:extLst>
                <a:ext uri="{FF2B5EF4-FFF2-40B4-BE49-F238E27FC236}">
                  <a16:creationId xmlns:a16="http://schemas.microsoft.com/office/drawing/2014/main" id="{F0C5C539-6544-3345-95BB-3AFCF656FEAF}"/>
                </a:ext>
              </a:extLst>
            </p:cNvPr>
            <p:cNvSpPr>
              <a:spLocks/>
            </p:cNvSpPr>
            <p:nvPr/>
          </p:nvSpPr>
          <p:spPr bwMode="auto">
            <a:xfrm>
              <a:off x="1479" y="3443"/>
              <a:ext cx="14" cy="14"/>
            </a:xfrm>
            <a:custGeom>
              <a:avLst/>
              <a:gdLst>
                <a:gd name="T0" fmla="*/ 14 w 43"/>
                <a:gd name="T1" fmla="*/ 8 h 42"/>
                <a:gd name="T2" fmla="*/ 6 w 43"/>
                <a:gd name="T3" fmla="*/ 14 h 42"/>
                <a:gd name="T4" fmla="*/ 3 w 43"/>
                <a:gd name="T5" fmla="*/ 10 h 42"/>
                <a:gd name="T6" fmla="*/ 0 w 43"/>
                <a:gd name="T7" fmla="*/ 7 h 42"/>
                <a:gd name="T8" fmla="*/ 8 w 43"/>
                <a:gd name="T9" fmla="*/ 0 h 42"/>
                <a:gd name="T10" fmla="*/ 11 w 43"/>
                <a:gd name="T11" fmla="*/ 4 h 42"/>
                <a:gd name="T12" fmla="*/ 14 w 43"/>
                <a:gd name="T13" fmla="*/ 8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2">
                  <a:moveTo>
                    <a:pt x="43" y="23"/>
                  </a:moveTo>
                  <a:lnTo>
                    <a:pt x="19" y="42"/>
                  </a:lnTo>
                  <a:lnTo>
                    <a:pt x="10" y="31"/>
                  </a:lnTo>
                  <a:lnTo>
                    <a:pt x="0" y="20"/>
                  </a:lnTo>
                  <a:lnTo>
                    <a:pt x="24" y="0"/>
                  </a:lnTo>
                  <a:lnTo>
                    <a:pt x="33" y="12"/>
                  </a:lnTo>
                  <a:lnTo>
                    <a:pt x="43"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0" name="Freeform 2370">
              <a:extLst>
                <a:ext uri="{FF2B5EF4-FFF2-40B4-BE49-F238E27FC236}">
                  <a16:creationId xmlns:a16="http://schemas.microsoft.com/office/drawing/2014/main" id="{2E52138B-B547-624B-A5BB-440B92B870F1}"/>
                </a:ext>
              </a:extLst>
            </p:cNvPr>
            <p:cNvSpPr>
              <a:spLocks/>
            </p:cNvSpPr>
            <p:nvPr/>
          </p:nvSpPr>
          <p:spPr bwMode="auto">
            <a:xfrm>
              <a:off x="1478" y="3450"/>
              <a:ext cx="4" cy="4"/>
            </a:xfrm>
            <a:custGeom>
              <a:avLst/>
              <a:gdLst>
                <a:gd name="T0" fmla="*/ 4 w 11"/>
                <a:gd name="T1" fmla="*/ 4 h 11"/>
                <a:gd name="T2" fmla="*/ 0 w 11"/>
                <a:gd name="T3" fmla="*/ 0 h 11"/>
                <a:gd name="T4" fmla="*/ 0 w 11"/>
                <a:gd name="T5" fmla="*/ 0 h 11"/>
                <a:gd name="T6" fmla="*/ 4 w 11"/>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11" y="11"/>
                  </a:moveTo>
                  <a:lnTo>
                    <a:pt x="0" y="1"/>
                  </a:lnTo>
                  <a:lnTo>
                    <a:pt x="1" y="0"/>
                  </a:ln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1" name="Freeform 2371">
              <a:extLst>
                <a:ext uri="{FF2B5EF4-FFF2-40B4-BE49-F238E27FC236}">
                  <a16:creationId xmlns:a16="http://schemas.microsoft.com/office/drawing/2014/main" id="{77ADC1A4-F093-E94B-9492-DFA3CA5731CD}"/>
                </a:ext>
              </a:extLst>
            </p:cNvPr>
            <p:cNvSpPr>
              <a:spLocks/>
            </p:cNvSpPr>
            <p:nvPr/>
          </p:nvSpPr>
          <p:spPr bwMode="auto">
            <a:xfrm>
              <a:off x="1472" y="3450"/>
              <a:ext cx="13" cy="14"/>
            </a:xfrm>
            <a:custGeom>
              <a:avLst/>
              <a:gdLst>
                <a:gd name="T0" fmla="*/ 13 w 41"/>
                <a:gd name="T1" fmla="*/ 7 h 41"/>
                <a:gd name="T2" fmla="*/ 7 w 41"/>
                <a:gd name="T3" fmla="*/ 14 h 41"/>
                <a:gd name="T4" fmla="*/ 3 w 41"/>
                <a:gd name="T5" fmla="*/ 11 h 41"/>
                <a:gd name="T6" fmla="*/ 0 w 41"/>
                <a:gd name="T7" fmla="*/ 7 h 41"/>
                <a:gd name="T8" fmla="*/ 6 w 41"/>
                <a:gd name="T9" fmla="*/ 0 h 41"/>
                <a:gd name="T10" fmla="*/ 10 w 41"/>
                <a:gd name="T11" fmla="*/ 3 h 41"/>
                <a:gd name="T12" fmla="*/ 13 w 41"/>
                <a:gd name="T13" fmla="*/ 7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1">
                  <a:moveTo>
                    <a:pt x="41" y="20"/>
                  </a:moveTo>
                  <a:lnTo>
                    <a:pt x="21" y="41"/>
                  </a:lnTo>
                  <a:lnTo>
                    <a:pt x="11" y="32"/>
                  </a:lnTo>
                  <a:lnTo>
                    <a:pt x="0" y="21"/>
                  </a:lnTo>
                  <a:lnTo>
                    <a:pt x="20" y="0"/>
                  </a:lnTo>
                  <a:lnTo>
                    <a:pt x="31" y="10"/>
                  </a:lnTo>
                  <a:lnTo>
                    <a:pt x="4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2" name="Freeform 2372">
              <a:extLst>
                <a:ext uri="{FF2B5EF4-FFF2-40B4-BE49-F238E27FC236}">
                  <a16:creationId xmlns:a16="http://schemas.microsoft.com/office/drawing/2014/main" id="{E718364D-7939-6745-A85C-2CDA40F1E1F9}"/>
                </a:ext>
              </a:extLst>
            </p:cNvPr>
            <p:cNvSpPr>
              <a:spLocks/>
            </p:cNvSpPr>
            <p:nvPr/>
          </p:nvSpPr>
          <p:spPr bwMode="auto">
            <a:xfrm>
              <a:off x="1471" y="3457"/>
              <a:ext cx="4" cy="4"/>
            </a:xfrm>
            <a:custGeom>
              <a:avLst/>
              <a:gdLst>
                <a:gd name="T0" fmla="*/ 4 w 12"/>
                <a:gd name="T1" fmla="*/ 4 h 11"/>
                <a:gd name="T2" fmla="*/ 0 w 12"/>
                <a:gd name="T3" fmla="*/ 0 h 11"/>
                <a:gd name="T4" fmla="*/ 0 w 12"/>
                <a:gd name="T5" fmla="*/ 0 h 11"/>
                <a:gd name="T6" fmla="*/ 4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11"/>
                  </a:moveTo>
                  <a:lnTo>
                    <a:pt x="0" y="1"/>
                  </a:lnTo>
                  <a:lnTo>
                    <a:pt x="1" y="0"/>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3" name="Freeform 2373">
              <a:extLst>
                <a:ext uri="{FF2B5EF4-FFF2-40B4-BE49-F238E27FC236}">
                  <a16:creationId xmlns:a16="http://schemas.microsoft.com/office/drawing/2014/main" id="{9753A655-446A-AF48-A37B-ABF85E663034}"/>
                </a:ext>
              </a:extLst>
            </p:cNvPr>
            <p:cNvSpPr>
              <a:spLocks/>
            </p:cNvSpPr>
            <p:nvPr/>
          </p:nvSpPr>
          <p:spPr bwMode="auto">
            <a:xfrm>
              <a:off x="1465" y="3458"/>
              <a:ext cx="14" cy="14"/>
            </a:xfrm>
            <a:custGeom>
              <a:avLst/>
              <a:gdLst>
                <a:gd name="T0" fmla="*/ 14 w 42"/>
                <a:gd name="T1" fmla="*/ 6 h 43"/>
                <a:gd name="T2" fmla="*/ 8 w 42"/>
                <a:gd name="T3" fmla="*/ 14 h 43"/>
                <a:gd name="T4" fmla="*/ 4 w 42"/>
                <a:gd name="T5" fmla="*/ 11 h 43"/>
                <a:gd name="T6" fmla="*/ 0 w 42"/>
                <a:gd name="T7" fmla="*/ 8 h 43"/>
                <a:gd name="T8" fmla="*/ 6 w 42"/>
                <a:gd name="T9" fmla="*/ 0 h 43"/>
                <a:gd name="T10" fmla="*/ 10 w 42"/>
                <a:gd name="T11" fmla="*/ 3 h 43"/>
                <a:gd name="T12" fmla="*/ 14 w 42"/>
                <a:gd name="T13" fmla="*/ 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42" y="18"/>
                  </a:moveTo>
                  <a:lnTo>
                    <a:pt x="24" y="43"/>
                  </a:lnTo>
                  <a:lnTo>
                    <a:pt x="12" y="35"/>
                  </a:lnTo>
                  <a:lnTo>
                    <a:pt x="0" y="26"/>
                  </a:lnTo>
                  <a:lnTo>
                    <a:pt x="19" y="0"/>
                  </a:lnTo>
                  <a:lnTo>
                    <a:pt x="31" y="10"/>
                  </a:lnTo>
                  <a:lnTo>
                    <a:pt x="4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4" name="Freeform 2374">
              <a:extLst>
                <a:ext uri="{FF2B5EF4-FFF2-40B4-BE49-F238E27FC236}">
                  <a16:creationId xmlns:a16="http://schemas.microsoft.com/office/drawing/2014/main" id="{60B3A6AB-DDF1-D744-8DEA-A8B67D71CF42}"/>
                </a:ext>
              </a:extLst>
            </p:cNvPr>
            <p:cNvSpPr>
              <a:spLocks/>
            </p:cNvSpPr>
            <p:nvPr/>
          </p:nvSpPr>
          <p:spPr bwMode="auto">
            <a:xfrm>
              <a:off x="1465" y="3466"/>
              <a:ext cx="4" cy="3"/>
            </a:xfrm>
            <a:custGeom>
              <a:avLst/>
              <a:gdLst>
                <a:gd name="T0" fmla="*/ 4 w 13"/>
                <a:gd name="T1" fmla="*/ 3 h 9"/>
                <a:gd name="T2" fmla="*/ 0 w 13"/>
                <a:gd name="T3" fmla="*/ 1 h 9"/>
                <a:gd name="T4" fmla="*/ 0 w 13"/>
                <a:gd name="T5" fmla="*/ 0 h 9"/>
                <a:gd name="T6" fmla="*/ 4 w 13"/>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13" y="9"/>
                  </a:moveTo>
                  <a:lnTo>
                    <a:pt x="0" y="2"/>
                  </a:lnTo>
                  <a:lnTo>
                    <a:pt x="1" y="0"/>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5" name="Freeform 2375">
              <a:extLst>
                <a:ext uri="{FF2B5EF4-FFF2-40B4-BE49-F238E27FC236}">
                  <a16:creationId xmlns:a16="http://schemas.microsoft.com/office/drawing/2014/main" id="{46A61BDA-B344-2840-87B4-5F64CE9E873D}"/>
                </a:ext>
              </a:extLst>
            </p:cNvPr>
            <p:cNvSpPr>
              <a:spLocks/>
            </p:cNvSpPr>
            <p:nvPr/>
          </p:nvSpPr>
          <p:spPr bwMode="auto">
            <a:xfrm>
              <a:off x="1460" y="3467"/>
              <a:ext cx="13" cy="14"/>
            </a:xfrm>
            <a:custGeom>
              <a:avLst/>
              <a:gdLst>
                <a:gd name="T0" fmla="*/ 13 w 41"/>
                <a:gd name="T1" fmla="*/ 5 h 42"/>
                <a:gd name="T2" fmla="*/ 8 w 41"/>
                <a:gd name="T3" fmla="*/ 14 h 42"/>
                <a:gd name="T4" fmla="*/ 4 w 41"/>
                <a:gd name="T5" fmla="*/ 12 h 42"/>
                <a:gd name="T6" fmla="*/ 0 w 41"/>
                <a:gd name="T7" fmla="*/ 9 h 42"/>
                <a:gd name="T8" fmla="*/ 5 w 41"/>
                <a:gd name="T9" fmla="*/ 0 h 42"/>
                <a:gd name="T10" fmla="*/ 9 w 41"/>
                <a:gd name="T11" fmla="*/ 2 h 42"/>
                <a:gd name="T12" fmla="*/ 13 w 41"/>
                <a:gd name="T13" fmla="*/ 5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2">
                  <a:moveTo>
                    <a:pt x="41" y="14"/>
                  </a:moveTo>
                  <a:lnTo>
                    <a:pt x="25" y="42"/>
                  </a:lnTo>
                  <a:lnTo>
                    <a:pt x="13" y="35"/>
                  </a:lnTo>
                  <a:lnTo>
                    <a:pt x="0" y="28"/>
                  </a:lnTo>
                  <a:lnTo>
                    <a:pt x="15" y="0"/>
                  </a:lnTo>
                  <a:lnTo>
                    <a:pt x="28" y="7"/>
                  </a:lnTo>
                  <a:lnTo>
                    <a:pt x="4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6" name="Freeform 2376">
              <a:extLst>
                <a:ext uri="{FF2B5EF4-FFF2-40B4-BE49-F238E27FC236}">
                  <a16:creationId xmlns:a16="http://schemas.microsoft.com/office/drawing/2014/main" id="{E098B6AB-EC65-DD47-979B-89DCA08E19D0}"/>
                </a:ext>
              </a:extLst>
            </p:cNvPr>
            <p:cNvSpPr>
              <a:spLocks/>
            </p:cNvSpPr>
            <p:nvPr/>
          </p:nvSpPr>
          <p:spPr bwMode="auto">
            <a:xfrm>
              <a:off x="1885" y="3461"/>
              <a:ext cx="42" cy="69"/>
            </a:xfrm>
            <a:custGeom>
              <a:avLst/>
              <a:gdLst>
                <a:gd name="T0" fmla="*/ 39 w 127"/>
                <a:gd name="T1" fmla="*/ 69 h 208"/>
                <a:gd name="T2" fmla="*/ 0 w 127"/>
                <a:gd name="T3" fmla="*/ 11 h 208"/>
                <a:gd name="T4" fmla="*/ 42 w 127"/>
                <a:gd name="T5" fmla="*/ 0 h 208"/>
                <a:gd name="T6" fmla="*/ 39 w 127"/>
                <a:gd name="T7" fmla="*/ 69 h 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208">
                  <a:moveTo>
                    <a:pt x="117" y="208"/>
                  </a:moveTo>
                  <a:lnTo>
                    <a:pt x="0" y="34"/>
                  </a:lnTo>
                  <a:lnTo>
                    <a:pt x="127" y="0"/>
                  </a:lnTo>
                  <a:lnTo>
                    <a:pt x="117" y="2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7" name="Freeform 2377">
              <a:extLst>
                <a:ext uri="{FF2B5EF4-FFF2-40B4-BE49-F238E27FC236}">
                  <a16:creationId xmlns:a16="http://schemas.microsoft.com/office/drawing/2014/main" id="{29556391-A71C-784B-B528-53E1C7CE1D71}"/>
                </a:ext>
              </a:extLst>
            </p:cNvPr>
            <p:cNvSpPr>
              <a:spLocks/>
            </p:cNvSpPr>
            <p:nvPr/>
          </p:nvSpPr>
          <p:spPr bwMode="auto">
            <a:xfrm>
              <a:off x="1678" y="3293"/>
              <a:ext cx="11" cy="17"/>
            </a:xfrm>
            <a:custGeom>
              <a:avLst/>
              <a:gdLst>
                <a:gd name="T0" fmla="*/ 10 w 32"/>
                <a:gd name="T1" fmla="*/ 0 h 50"/>
                <a:gd name="T2" fmla="*/ 11 w 32"/>
                <a:gd name="T3" fmla="*/ 17 h 50"/>
                <a:gd name="T4" fmla="*/ 6 w 32"/>
                <a:gd name="T5" fmla="*/ 17 h 50"/>
                <a:gd name="T6" fmla="*/ 1 w 32"/>
                <a:gd name="T7" fmla="*/ 17 h 50"/>
                <a:gd name="T8" fmla="*/ 0 w 32"/>
                <a:gd name="T9" fmla="*/ 0 h 50"/>
                <a:gd name="T10" fmla="*/ 5 w 32"/>
                <a:gd name="T11" fmla="*/ 0 h 50"/>
                <a:gd name="T12" fmla="*/ 10 w 32"/>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29" y="0"/>
                  </a:moveTo>
                  <a:lnTo>
                    <a:pt x="32" y="49"/>
                  </a:lnTo>
                  <a:lnTo>
                    <a:pt x="16" y="49"/>
                  </a:lnTo>
                  <a:lnTo>
                    <a:pt x="2" y="50"/>
                  </a:lnTo>
                  <a:lnTo>
                    <a:pt x="0" y="1"/>
                  </a:lnTo>
                  <a:lnTo>
                    <a:pt x="15"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8" name="Freeform 2378">
              <a:extLst>
                <a:ext uri="{FF2B5EF4-FFF2-40B4-BE49-F238E27FC236}">
                  <a16:creationId xmlns:a16="http://schemas.microsoft.com/office/drawing/2014/main" id="{D561694B-A7F0-974D-BAE8-A050E86AA585}"/>
                </a:ext>
              </a:extLst>
            </p:cNvPr>
            <p:cNvSpPr>
              <a:spLocks/>
            </p:cNvSpPr>
            <p:nvPr/>
          </p:nvSpPr>
          <p:spPr bwMode="auto">
            <a:xfrm>
              <a:off x="1679" y="3309"/>
              <a:ext cx="4" cy="1"/>
            </a:xfrm>
            <a:custGeom>
              <a:avLst/>
              <a:gdLst>
                <a:gd name="T0" fmla="*/ 4 w 14"/>
                <a:gd name="T1" fmla="*/ 0 h 2"/>
                <a:gd name="T2" fmla="*/ 0 w 14"/>
                <a:gd name="T3" fmla="*/ 1 h 2"/>
                <a:gd name="T4" fmla="*/ 0 w 14"/>
                <a:gd name="T5" fmla="*/ 1 h 2"/>
                <a:gd name="T6" fmla="*/ 4 w 1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14" y="0"/>
                  </a:moveTo>
                  <a:lnTo>
                    <a:pt x="0" y="2"/>
                  </a:lnTo>
                  <a:lnTo>
                    <a:pt x="0" y="1"/>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19" name="Freeform 2379">
              <a:extLst>
                <a:ext uri="{FF2B5EF4-FFF2-40B4-BE49-F238E27FC236}">
                  <a16:creationId xmlns:a16="http://schemas.microsoft.com/office/drawing/2014/main" id="{1E356411-FC5E-EC47-A702-EF48900109FA}"/>
                </a:ext>
              </a:extLst>
            </p:cNvPr>
            <p:cNvSpPr>
              <a:spLocks/>
            </p:cNvSpPr>
            <p:nvPr/>
          </p:nvSpPr>
          <p:spPr bwMode="auto">
            <a:xfrm>
              <a:off x="1679" y="3309"/>
              <a:ext cx="12" cy="16"/>
            </a:xfrm>
            <a:custGeom>
              <a:avLst/>
              <a:gdLst>
                <a:gd name="T0" fmla="*/ 10 w 36"/>
                <a:gd name="T1" fmla="*/ 0 h 48"/>
                <a:gd name="T2" fmla="*/ 12 w 36"/>
                <a:gd name="T3" fmla="*/ 14 h 48"/>
                <a:gd name="T4" fmla="*/ 7 w 36"/>
                <a:gd name="T5" fmla="*/ 15 h 48"/>
                <a:gd name="T6" fmla="*/ 2 w 36"/>
                <a:gd name="T7" fmla="*/ 16 h 48"/>
                <a:gd name="T8" fmla="*/ 0 w 36"/>
                <a:gd name="T9" fmla="*/ 1 h 48"/>
                <a:gd name="T10" fmla="*/ 5 w 36"/>
                <a:gd name="T11" fmla="*/ 0 h 48"/>
                <a:gd name="T12" fmla="*/ 10 w 36"/>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48">
                  <a:moveTo>
                    <a:pt x="30" y="0"/>
                  </a:moveTo>
                  <a:lnTo>
                    <a:pt x="36" y="43"/>
                  </a:lnTo>
                  <a:lnTo>
                    <a:pt x="21" y="46"/>
                  </a:lnTo>
                  <a:lnTo>
                    <a:pt x="6" y="48"/>
                  </a:lnTo>
                  <a:lnTo>
                    <a:pt x="0" y="3"/>
                  </a:lnTo>
                  <a:lnTo>
                    <a:pt x="14" y="1"/>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0" name="Freeform 2380">
              <a:extLst>
                <a:ext uri="{FF2B5EF4-FFF2-40B4-BE49-F238E27FC236}">
                  <a16:creationId xmlns:a16="http://schemas.microsoft.com/office/drawing/2014/main" id="{57A8B65E-7142-A94C-8088-BB3B302D92F0}"/>
                </a:ext>
              </a:extLst>
            </p:cNvPr>
            <p:cNvSpPr>
              <a:spLocks/>
            </p:cNvSpPr>
            <p:nvPr/>
          </p:nvSpPr>
          <p:spPr bwMode="auto">
            <a:xfrm>
              <a:off x="1681" y="3324"/>
              <a:ext cx="5" cy="1"/>
            </a:xfrm>
            <a:custGeom>
              <a:avLst/>
              <a:gdLst>
                <a:gd name="T0" fmla="*/ 5 w 15"/>
                <a:gd name="T1" fmla="*/ 0 h 3"/>
                <a:gd name="T2" fmla="*/ 0 w 15"/>
                <a:gd name="T3" fmla="*/ 1 h 3"/>
                <a:gd name="T4" fmla="*/ 0 w 15"/>
                <a:gd name="T5" fmla="*/ 1 h 3"/>
                <a:gd name="T6" fmla="*/ 5 w 15"/>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3">
                  <a:moveTo>
                    <a:pt x="15" y="0"/>
                  </a:moveTo>
                  <a:lnTo>
                    <a:pt x="0" y="3"/>
                  </a:lnTo>
                  <a:lnTo>
                    <a:pt x="0"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1" name="Freeform 2381">
              <a:extLst>
                <a:ext uri="{FF2B5EF4-FFF2-40B4-BE49-F238E27FC236}">
                  <a16:creationId xmlns:a16="http://schemas.microsoft.com/office/drawing/2014/main" id="{EAFF5D6E-5868-CF4D-BFF7-9BC8B67336DC}"/>
                </a:ext>
              </a:extLst>
            </p:cNvPr>
            <p:cNvSpPr>
              <a:spLocks/>
            </p:cNvSpPr>
            <p:nvPr/>
          </p:nvSpPr>
          <p:spPr bwMode="auto">
            <a:xfrm>
              <a:off x="1681" y="3323"/>
              <a:ext cx="13" cy="16"/>
            </a:xfrm>
            <a:custGeom>
              <a:avLst/>
              <a:gdLst>
                <a:gd name="T0" fmla="*/ 10 w 39"/>
                <a:gd name="T1" fmla="*/ 0 h 47"/>
                <a:gd name="T2" fmla="*/ 13 w 39"/>
                <a:gd name="T3" fmla="*/ 14 h 47"/>
                <a:gd name="T4" fmla="*/ 8 w 39"/>
                <a:gd name="T5" fmla="*/ 15 h 47"/>
                <a:gd name="T6" fmla="*/ 4 w 39"/>
                <a:gd name="T7" fmla="*/ 16 h 47"/>
                <a:gd name="T8" fmla="*/ 0 w 39"/>
                <a:gd name="T9" fmla="*/ 2 h 47"/>
                <a:gd name="T10" fmla="*/ 5 w 39"/>
                <a:gd name="T11" fmla="*/ 1 h 47"/>
                <a:gd name="T12" fmla="*/ 10 w 39"/>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7">
                  <a:moveTo>
                    <a:pt x="30" y="0"/>
                  </a:moveTo>
                  <a:lnTo>
                    <a:pt x="39" y="40"/>
                  </a:lnTo>
                  <a:lnTo>
                    <a:pt x="25" y="44"/>
                  </a:lnTo>
                  <a:lnTo>
                    <a:pt x="11" y="47"/>
                  </a:lnTo>
                  <a:lnTo>
                    <a:pt x="0" y="7"/>
                  </a:lnTo>
                  <a:lnTo>
                    <a:pt x="15" y="4"/>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2" name="Freeform 2382">
              <a:extLst>
                <a:ext uri="{FF2B5EF4-FFF2-40B4-BE49-F238E27FC236}">
                  <a16:creationId xmlns:a16="http://schemas.microsoft.com/office/drawing/2014/main" id="{A3527BEF-4997-1843-B11E-86FCB9E5CEE5}"/>
                </a:ext>
              </a:extLst>
            </p:cNvPr>
            <p:cNvSpPr>
              <a:spLocks/>
            </p:cNvSpPr>
            <p:nvPr/>
          </p:nvSpPr>
          <p:spPr bwMode="auto">
            <a:xfrm>
              <a:off x="1684" y="3338"/>
              <a:ext cx="5" cy="1"/>
            </a:xfrm>
            <a:custGeom>
              <a:avLst/>
              <a:gdLst>
                <a:gd name="T0" fmla="*/ 5 w 14"/>
                <a:gd name="T1" fmla="*/ 0 h 5"/>
                <a:gd name="T2" fmla="*/ 0 w 14"/>
                <a:gd name="T3" fmla="*/ 1 h 5"/>
                <a:gd name="T4" fmla="*/ 0 w 14"/>
                <a:gd name="T5" fmla="*/ 1 h 5"/>
                <a:gd name="T6" fmla="*/ 5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0"/>
                  </a:moveTo>
                  <a:lnTo>
                    <a:pt x="0" y="5"/>
                  </a:lnTo>
                  <a:lnTo>
                    <a:pt x="0" y="3"/>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3" name="Freeform 2383">
              <a:extLst>
                <a:ext uri="{FF2B5EF4-FFF2-40B4-BE49-F238E27FC236}">
                  <a16:creationId xmlns:a16="http://schemas.microsoft.com/office/drawing/2014/main" id="{A46A704A-F9A6-C543-9EA4-2CCCD10DC096}"/>
                </a:ext>
              </a:extLst>
            </p:cNvPr>
            <p:cNvSpPr>
              <a:spLocks/>
            </p:cNvSpPr>
            <p:nvPr/>
          </p:nvSpPr>
          <p:spPr bwMode="auto">
            <a:xfrm>
              <a:off x="1684" y="3336"/>
              <a:ext cx="14" cy="15"/>
            </a:xfrm>
            <a:custGeom>
              <a:avLst/>
              <a:gdLst>
                <a:gd name="T0" fmla="*/ 9 w 41"/>
                <a:gd name="T1" fmla="*/ 0 h 45"/>
                <a:gd name="T2" fmla="*/ 14 w 41"/>
                <a:gd name="T3" fmla="*/ 12 h 45"/>
                <a:gd name="T4" fmla="*/ 9 w 41"/>
                <a:gd name="T5" fmla="*/ 13 h 45"/>
                <a:gd name="T6" fmla="*/ 4 w 41"/>
                <a:gd name="T7" fmla="*/ 15 h 45"/>
                <a:gd name="T8" fmla="*/ 0 w 41"/>
                <a:gd name="T9" fmla="*/ 3 h 45"/>
                <a:gd name="T10" fmla="*/ 5 w 41"/>
                <a:gd name="T11" fmla="*/ 2 h 45"/>
                <a:gd name="T12" fmla="*/ 9 w 41"/>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5">
                  <a:moveTo>
                    <a:pt x="27" y="0"/>
                  </a:moveTo>
                  <a:lnTo>
                    <a:pt x="41" y="36"/>
                  </a:lnTo>
                  <a:lnTo>
                    <a:pt x="27" y="40"/>
                  </a:lnTo>
                  <a:lnTo>
                    <a:pt x="13" y="45"/>
                  </a:lnTo>
                  <a:lnTo>
                    <a:pt x="0" y="10"/>
                  </a:lnTo>
                  <a:lnTo>
                    <a:pt x="14"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4" name="Freeform 2384">
              <a:extLst>
                <a:ext uri="{FF2B5EF4-FFF2-40B4-BE49-F238E27FC236}">
                  <a16:creationId xmlns:a16="http://schemas.microsoft.com/office/drawing/2014/main" id="{C00DA773-0E61-7D41-9DEE-668C21FDA7B8}"/>
                </a:ext>
              </a:extLst>
            </p:cNvPr>
            <p:cNvSpPr>
              <a:spLocks/>
            </p:cNvSpPr>
            <p:nvPr/>
          </p:nvSpPr>
          <p:spPr bwMode="auto">
            <a:xfrm>
              <a:off x="1689" y="3349"/>
              <a:ext cx="4" cy="3"/>
            </a:xfrm>
            <a:custGeom>
              <a:avLst/>
              <a:gdLst>
                <a:gd name="T0" fmla="*/ 4 w 14"/>
                <a:gd name="T1" fmla="*/ 0 h 7"/>
                <a:gd name="T2" fmla="*/ 0 w 14"/>
                <a:gd name="T3" fmla="*/ 3 h 7"/>
                <a:gd name="T4" fmla="*/ 0 w 14"/>
                <a:gd name="T5" fmla="*/ 2 h 7"/>
                <a:gd name="T6" fmla="*/ 4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5" name="Freeform 2385">
              <a:extLst>
                <a:ext uri="{FF2B5EF4-FFF2-40B4-BE49-F238E27FC236}">
                  <a16:creationId xmlns:a16="http://schemas.microsoft.com/office/drawing/2014/main" id="{C5ED1D7E-C610-8C47-82A9-79CE1F6D1321}"/>
                </a:ext>
              </a:extLst>
            </p:cNvPr>
            <p:cNvSpPr>
              <a:spLocks/>
            </p:cNvSpPr>
            <p:nvPr/>
          </p:nvSpPr>
          <p:spPr bwMode="auto">
            <a:xfrm>
              <a:off x="1689" y="3347"/>
              <a:ext cx="14" cy="15"/>
            </a:xfrm>
            <a:custGeom>
              <a:avLst/>
              <a:gdLst>
                <a:gd name="T0" fmla="*/ 9 w 42"/>
                <a:gd name="T1" fmla="*/ 0 h 45"/>
                <a:gd name="T2" fmla="*/ 14 w 42"/>
                <a:gd name="T3" fmla="*/ 11 h 45"/>
                <a:gd name="T4" fmla="*/ 10 w 42"/>
                <a:gd name="T5" fmla="*/ 13 h 45"/>
                <a:gd name="T6" fmla="*/ 5 w 42"/>
                <a:gd name="T7" fmla="*/ 15 h 45"/>
                <a:gd name="T8" fmla="*/ 0 w 42"/>
                <a:gd name="T9" fmla="*/ 5 h 45"/>
                <a:gd name="T10" fmla="*/ 4 w 42"/>
                <a:gd name="T11" fmla="*/ 2 h 45"/>
                <a:gd name="T12" fmla="*/ 9 w 42"/>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5">
                  <a:moveTo>
                    <a:pt x="26" y="0"/>
                  </a:moveTo>
                  <a:lnTo>
                    <a:pt x="42" y="32"/>
                  </a:lnTo>
                  <a:lnTo>
                    <a:pt x="29" y="39"/>
                  </a:lnTo>
                  <a:lnTo>
                    <a:pt x="16" y="45"/>
                  </a:lnTo>
                  <a:lnTo>
                    <a:pt x="0" y="14"/>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6" name="Freeform 2386">
              <a:extLst>
                <a:ext uri="{FF2B5EF4-FFF2-40B4-BE49-F238E27FC236}">
                  <a16:creationId xmlns:a16="http://schemas.microsoft.com/office/drawing/2014/main" id="{2C02F7E0-3371-AC48-A470-B442E1890998}"/>
                </a:ext>
              </a:extLst>
            </p:cNvPr>
            <p:cNvSpPr>
              <a:spLocks/>
            </p:cNvSpPr>
            <p:nvPr/>
          </p:nvSpPr>
          <p:spPr bwMode="auto">
            <a:xfrm>
              <a:off x="1694" y="3360"/>
              <a:ext cx="5" cy="3"/>
            </a:xfrm>
            <a:custGeom>
              <a:avLst/>
              <a:gdLst>
                <a:gd name="T0" fmla="*/ 5 w 13"/>
                <a:gd name="T1" fmla="*/ 0 h 8"/>
                <a:gd name="T2" fmla="*/ 0 w 13"/>
                <a:gd name="T3" fmla="*/ 3 h 8"/>
                <a:gd name="T4" fmla="*/ 0 w 13"/>
                <a:gd name="T5" fmla="*/ 2 h 8"/>
                <a:gd name="T6" fmla="*/ 5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7" name="Freeform 2387">
              <a:extLst>
                <a:ext uri="{FF2B5EF4-FFF2-40B4-BE49-F238E27FC236}">
                  <a16:creationId xmlns:a16="http://schemas.microsoft.com/office/drawing/2014/main" id="{05E56530-0F0A-AE47-B42E-25BAB6335ABA}"/>
                </a:ext>
              </a:extLst>
            </p:cNvPr>
            <p:cNvSpPr>
              <a:spLocks/>
            </p:cNvSpPr>
            <p:nvPr/>
          </p:nvSpPr>
          <p:spPr bwMode="auto">
            <a:xfrm>
              <a:off x="1695" y="3357"/>
              <a:ext cx="14" cy="15"/>
            </a:xfrm>
            <a:custGeom>
              <a:avLst/>
              <a:gdLst>
                <a:gd name="T0" fmla="*/ 8 w 43"/>
                <a:gd name="T1" fmla="*/ 0 h 44"/>
                <a:gd name="T2" fmla="*/ 14 w 43"/>
                <a:gd name="T3" fmla="*/ 10 h 44"/>
                <a:gd name="T4" fmla="*/ 10 w 43"/>
                <a:gd name="T5" fmla="*/ 12 h 44"/>
                <a:gd name="T6" fmla="*/ 6 w 43"/>
                <a:gd name="T7" fmla="*/ 15 h 44"/>
                <a:gd name="T8" fmla="*/ 0 w 43"/>
                <a:gd name="T9" fmla="*/ 6 h 44"/>
                <a:gd name="T10" fmla="*/ 4 w 43"/>
                <a:gd name="T11" fmla="*/ 3 h 44"/>
                <a:gd name="T12" fmla="*/ 8 w 43"/>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4">
                  <a:moveTo>
                    <a:pt x="24" y="0"/>
                  </a:moveTo>
                  <a:lnTo>
                    <a:pt x="43" y="28"/>
                  </a:lnTo>
                  <a:lnTo>
                    <a:pt x="31" y="36"/>
                  </a:lnTo>
                  <a:lnTo>
                    <a:pt x="19" y="44"/>
                  </a:lnTo>
                  <a:lnTo>
                    <a:pt x="0" y="17"/>
                  </a:lnTo>
                  <a:lnTo>
                    <a:pt x="12" y="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8" name="Freeform 2388">
              <a:extLst>
                <a:ext uri="{FF2B5EF4-FFF2-40B4-BE49-F238E27FC236}">
                  <a16:creationId xmlns:a16="http://schemas.microsoft.com/office/drawing/2014/main" id="{46AA22DC-EFA8-9E4C-87B9-B7521635032F}"/>
                </a:ext>
              </a:extLst>
            </p:cNvPr>
            <p:cNvSpPr>
              <a:spLocks/>
            </p:cNvSpPr>
            <p:nvPr/>
          </p:nvSpPr>
          <p:spPr bwMode="auto">
            <a:xfrm>
              <a:off x="1701" y="3369"/>
              <a:ext cx="4" cy="3"/>
            </a:xfrm>
            <a:custGeom>
              <a:avLst/>
              <a:gdLst>
                <a:gd name="T0" fmla="*/ 4 w 12"/>
                <a:gd name="T1" fmla="*/ 0 h 10"/>
                <a:gd name="T2" fmla="*/ 1 w 12"/>
                <a:gd name="T3" fmla="*/ 3 h 10"/>
                <a:gd name="T4" fmla="*/ 0 w 12"/>
                <a:gd name="T5" fmla="*/ 2 h 10"/>
                <a:gd name="T6" fmla="*/ 4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0"/>
                  </a:moveTo>
                  <a:lnTo>
                    <a:pt x="2" y="10"/>
                  </a:lnTo>
                  <a:lnTo>
                    <a:pt x="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29" name="Freeform 2389">
              <a:extLst>
                <a:ext uri="{FF2B5EF4-FFF2-40B4-BE49-F238E27FC236}">
                  <a16:creationId xmlns:a16="http://schemas.microsoft.com/office/drawing/2014/main" id="{74BB171E-4216-CC43-93D3-6119471872C3}"/>
                </a:ext>
              </a:extLst>
            </p:cNvPr>
            <p:cNvSpPr>
              <a:spLocks/>
            </p:cNvSpPr>
            <p:nvPr/>
          </p:nvSpPr>
          <p:spPr bwMode="auto">
            <a:xfrm>
              <a:off x="1702" y="3366"/>
              <a:ext cx="14" cy="14"/>
            </a:xfrm>
            <a:custGeom>
              <a:avLst/>
              <a:gdLst>
                <a:gd name="T0" fmla="*/ 7 w 43"/>
                <a:gd name="T1" fmla="*/ 0 h 43"/>
                <a:gd name="T2" fmla="*/ 14 w 43"/>
                <a:gd name="T3" fmla="*/ 7 h 43"/>
                <a:gd name="T4" fmla="*/ 11 w 43"/>
                <a:gd name="T5" fmla="*/ 11 h 43"/>
                <a:gd name="T6" fmla="*/ 7 w 43"/>
                <a:gd name="T7" fmla="*/ 14 h 43"/>
                <a:gd name="T8" fmla="*/ 0 w 43"/>
                <a:gd name="T9" fmla="*/ 6 h 43"/>
                <a:gd name="T10" fmla="*/ 3 w 43"/>
                <a:gd name="T11" fmla="*/ 3 h 43"/>
                <a:gd name="T12" fmla="*/ 7 w 43"/>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3">
                  <a:moveTo>
                    <a:pt x="21" y="0"/>
                  </a:moveTo>
                  <a:lnTo>
                    <a:pt x="43" y="23"/>
                  </a:lnTo>
                  <a:lnTo>
                    <a:pt x="33" y="34"/>
                  </a:lnTo>
                  <a:lnTo>
                    <a:pt x="22" y="43"/>
                  </a:lnTo>
                  <a:lnTo>
                    <a:pt x="0" y="19"/>
                  </a:lnTo>
                  <a:lnTo>
                    <a:pt x="10" y="9"/>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0" name="Freeform 2390">
              <a:extLst>
                <a:ext uri="{FF2B5EF4-FFF2-40B4-BE49-F238E27FC236}">
                  <a16:creationId xmlns:a16="http://schemas.microsoft.com/office/drawing/2014/main" id="{CEB6A661-A775-C44D-91D8-F5818519EBA7}"/>
                </a:ext>
              </a:extLst>
            </p:cNvPr>
            <p:cNvSpPr>
              <a:spLocks/>
            </p:cNvSpPr>
            <p:nvPr/>
          </p:nvSpPr>
          <p:spPr bwMode="auto">
            <a:xfrm>
              <a:off x="1709" y="3377"/>
              <a:ext cx="4" cy="4"/>
            </a:xfrm>
            <a:custGeom>
              <a:avLst/>
              <a:gdLst>
                <a:gd name="T0" fmla="*/ 4 w 11"/>
                <a:gd name="T1" fmla="*/ 0 h 10"/>
                <a:gd name="T2" fmla="*/ 0 w 11"/>
                <a:gd name="T3" fmla="*/ 4 h 10"/>
                <a:gd name="T4" fmla="*/ 0 w 11"/>
                <a:gd name="T5" fmla="*/ 4 h 10"/>
                <a:gd name="T6" fmla="*/ 4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0"/>
                  </a:moveTo>
                  <a:lnTo>
                    <a:pt x="1" y="10"/>
                  </a:lnTo>
                  <a:lnTo>
                    <a:pt x="0" y="9"/>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1" name="Freeform 2391">
              <a:extLst>
                <a:ext uri="{FF2B5EF4-FFF2-40B4-BE49-F238E27FC236}">
                  <a16:creationId xmlns:a16="http://schemas.microsoft.com/office/drawing/2014/main" id="{C458FD22-8934-7B42-BB33-8CB74955A127}"/>
                </a:ext>
              </a:extLst>
            </p:cNvPr>
            <p:cNvSpPr>
              <a:spLocks/>
            </p:cNvSpPr>
            <p:nvPr/>
          </p:nvSpPr>
          <p:spPr bwMode="auto">
            <a:xfrm>
              <a:off x="1709" y="3373"/>
              <a:ext cx="15" cy="15"/>
            </a:xfrm>
            <a:custGeom>
              <a:avLst/>
              <a:gdLst>
                <a:gd name="T0" fmla="*/ 6 w 44"/>
                <a:gd name="T1" fmla="*/ 0 h 44"/>
                <a:gd name="T2" fmla="*/ 15 w 44"/>
                <a:gd name="T3" fmla="*/ 7 h 44"/>
                <a:gd name="T4" fmla="*/ 11 w 44"/>
                <a:gd name="T5" fmla="*/ 11 h 44"/>
                <a:gd name="T6" fmla="*/ 8 w 44"/>
                <a:gd name="T7" fmla="*/ 15 h 44"/>
                <a:gd name="T8" fmla="*/ 0 w 44"/>
                <a:gd name="T9" fmla="*/ 7 h 44"/>
                <a:gd name="T10" fmla="*/ 3 w 44"/>
                <a:gd name="T11" fmla="*/ 4 h 44"/>
                <a:gd name="T12" fmla="*/ 6 w 44"/>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4">
                  <a:moveTo>
                    <a:pt x="19" y="0"/>
                  </a:moveTo>
                  <a:lnTo>
                    <a:pt x="44" y="21"/>
                  </a:lnTo>
                  <a:lnTo>
                    <a:pt x="33" y="33"/>
                  </a:lnTo>
                  <a:lnTo>
                    <a:pt x="24" y="44"/>
                  </a:lnTo>
                  <a:lnTo>
                    <a:pt x="0" y="22"/>
                  </a:lnTo>
                  <a:lnTo>
                    <a:pt x="10" y="1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2" name="Freeform 2392">
              <a:extLst>
                <a:ext uri="{FF2B5EF4-FFF2-40B4-BE49-F238E27FC236}">
                  <a16:creationId xmlns:a16="http://schemas.microsoft.com/office/drawing/2014/main" id="{C20FE048-A539-6D4B-8593-F7E2FC17F02C}"/>
                </a:ext>
              </a:extLst>
            </p:cNvPr>
            <p:cNvSpPr>
              <a:spLocks/>
            </p:cNvSpPr>
            <p:nvPr/>
          </p:nvSpPr>
          <p:spPr bwMode="auto">
            <a:xfrm>
              <a:off x="1717" y="3384"/>
              <a:ext cx="3" cy="4"/>
            </a:xfrm>
            <a:custGeom>
              <a:avLst/>
              <a:gdLst>
                <a:gd name="T0" fmla="*/ 3 w 9"/>
                <a:gd name="T1" fmla="*/ 0 h 12"/>
                <a:gd name="T2" fmla="*/ 0 w 9"/>
                <a:gd name="T3" fmla="*/ 4 h 12"/>
                <a:gd name="T4" fmla="*/ 0 w 9"/>
                <a:gd name="T5" fmla="*/ 4 h 12"/>
                <a:gd name="T6" fmla="*/ 3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9" y="0"/>
                  </a:moveTo>
                  <a:lnTo>
                    <a:pt x="1" y="12"/>
                  </a:lnTo>
                  <a:lnTo>
                    <a:pt x="0" y="1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3" name="Freeform 2393">
              <a:extLst>
                <a:ext uri="{FF2B5EF4-FFF2-40B4-BE49-F238E27FC236}">
                  <a16:creationId xmlns:a16="http://schemas.microsoft.com/office/drawing/2014/main" id="{BEB0603F-BA6F-AE41-B06B-093C12297AA9}"/>
                </a:ext>
              </a:extLst>
            </p:cNvPr>
            <p:cNvSpPr>
              <a:spLocks/>
            </p:cNvSpPr>
            <p:nvPr/>
          </p:nvSpPr>
          <p:spPr bwMode="auto">
            <a:xfrm>
              <a:off x="1718" y="3380"/>
              <a:ext cx="14" cy="15"/>
            </a:xfrm>
            <a:custGeom>
              <a:avLst/>
              <a:gdLst>
                <a:gd name="T0" fmla="*/ 6 w 43"/>
                <a:gd name="T1" fmla="*/ 0 h 44"/>
                <a:gd name="T2" fmla="*/ 14 w 43"/>
                <a:gd name="T3" fmla="*/ 6 h 44"/>
                <a:gd name="T4" fmla="*/ 11 w 43"/>
                <a:gd name="T5" fmla="*/ 11 h 44"/>
                <a:gd name="T6" fmla="*/ 9 w 43"/>
                <a:gd name="T7" fmla="*/ 15 h 44"/>
                <a:gd name="T8" fmla="*/ 0 w 43"/>
                <a:gd name="T9" fmla="*/ 9 h 44"/>
                <a:gd name="T10" fmla="*/ 3 w 43"/>
                <a:gd name="T11" fmla="*/ 4 h 44"/>
                <a:gd name="T12" fmla="*/ 6 w 43"/>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4">
                  <a:moveTo>
                    <a:pt x="18" y="0"/>
                  </a:moveTo>
                  <a:lnTo>
                    <a:pt x="43" y="19"/>
                  </a:lnTo>
                  <a:lnTo>
                    <a:pt x="35" y="31"/>
                  </a:lnTo>
                  <a:lnTo>
                    <a:pt x="27" y="44"/>
                  </a:lnTo>
                  <a:lnTo>
                    <a:pt x="0" y="25"/>
                  </a:lnTo>
                  <a:lnTo>
                    <a:pt x="8" y="13"/>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4" name="Freeform 2394">
              <a:extLst>
                <a:ext uri="{FF2B5EF4-FFF2-40B4-BE49-F238E27FC236}">
                  <a16:creationId xmlns:a16="http://schemas.microsoft.com/office/drawing/2014/main" id="{62AF0BDE-8554-7C4E-A961-CB239A12C364}"/>
                </a:ext>
              </a:extLst>
            </p:cNvPr>
            <p:cNvSpPr>
              <a:spLocks/>
            </p:cNvSpPr>
            <p:nvPr/>
          </p:nvSpPr>
          <p:spPr bwMode="auto">
            <a:xfrm>
              <a:off x="1727" y="3390"/>
              <a:ext cx="2" cy="5"/>
            </a:xfrm>
            <a:custGeom>
              <a:avLst/>
              <a:gdLst>
                <a:gd name="T0" fmla="*/ 2 w 8"/>
                <a:gd name="T1" fmla="*/ 0 h 13"/>
                <a:gd name="T2" fmla="*/ 0 w 8"/>
                <a:gd name="T3" fmla="*/ 5 h 13"/>
                <a:gd name="T4" fmla="*/ 0 w 8"/>
                <a:gd name="T5" fmla="*/ 5 h 13"/>
                <a:gd name="T6" fmla="*/ 2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0"/>
                  </a:moveTo>
                  <a:lnTo>
                    <a:pt x="1" y="13"/>
                  </a:lnTo>
                  <a:lnTo>
                    <a:pt x="0" y="13"/>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5" name="Freeform 2395">
              <a:extLst>
                <a:ext uri="{FF2B5EF4-FFF2-40B4-BE49-F238E27FC236}">
                  <a16:creationId xmlns:a16="http://schemas.microsoft.com/office/drawing/2014/main" id="{891F2A8E-4C5C-294E-900B-A684FC1FCEED}"/>
                </a:ext>
              </a:extLst>
            </p:cNvPr>
            <p:cNvSpPr>
              <a:spLocks/>
            </p:cNvSpPr>
            <p:nvPr/>
          </p:nvSpPr>
          <p:spPr bwMode="auto">
            <a:xfrm>
              <a:off x="1727" y="3386"/>
              <a:ext cx="14" cy="14"/>
            </a:xfrm>
            <a:custGeom>
              <a:avLst/>
              <a:gdLst>
                <a:gd name="T0" fmla="*/ 5 w 43"/>
                <a:gd name="T1" fmla="*/ 0 h 41"/>
                <a:gd name="T2" fmla="*/ 14 w 43"/>
                <a:gd name="T3" fmla="*/ 5 h 41"/>
                <a:gd name="T4" fmla="*/ 11 w 43"/>
                <a:gd name="T5" fmla="*/ 10 h 41"/>
                <a:gd name="T6" fmla="*/ 9 w 43"/>
                <a:gd name="T7" fmla="*/ 14 h 41"/>
                <a:gd name="T8" fmla="*/ 0 w 43"/>
                <a:gd name="T9" fmla="*/ 9 h 41"/>
                <a:gd name="T10" fmla="*/ 2 w 43"/>
                <a:gd name="T11" fmla="*/ 4 h 41"/>
                <a:gd name="T12" fmla="*/ 5 w 43"/>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1">
                  <a:moveTo>
                    <a:pt x="14" y="0"/>
                  </a:moveTo>
                  <a:lnTo>
                    <a:pt x="43" y="15"/>
                  </a:lnTo>
                  <a:lnTo>
                    <a:pt x="35" y="28"/>
                  </a:lnTo>
                  <a:lnTo>
                    <a:pt x="28" y="41"/>
                  </a:lnTo>
                  <a:lnTo>
                    <a:pt x="0" y="25"/>
                  </a:lnTo>
                  <a:lnTo>
                    <a:pt x="7" y="1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6" name="Freeform 2396">
              <a:extLst>
                <a:ext uri="{FF2B5EF4-FFF2-40B4-BE49-F238E27FC236}">
                  <a16:creationId xmlns:a16="http://schemas.microsoft.com/office/drawing/2014/main" id="{93D15043-E8D6-6A4E-B8E4-5EFC385A0606}"/>
                </a:ext>
              </a:extLst>
            </p:cNvPr>
            <p:cNvSpPr>
              <a:spLocks/>
            </p:cNvSpPr>
            <p:nvPr/>
          </p:nvSpPr>
          <p:spPr bwMode="auto">
            <a:xfrm>
              <a:off x="1736" y="3396"/>
              <a:ext cx="3" cy="4"/>
            </a:xfrm>
            <a:custGeom>
              <a:avLst/>
              <a:gdLst>
                <a:gd name="T0" fmla="*/ 3 w 7"/>
                <a:gd name="T1" fmla="*/ 0 h 14"/>
                <a:gd name="T2" fmla="*/ 1 w 7"/>
                <a:gd name="T3" fmla="*/ 4 h 14"/>
                <a:gd name="T4" fmla="*/ 0 w 7"/>
                <a:gd name="T5" fmla="*/ 4 h 14"/>
                <a:gd name="T6" fmla="*/ 3 w 7"/>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0"/>
                  </a:moveTo>
                  <a:lnTo>
                    <a:pt x="2" y="14"/>
                  </a:lnTo>
                  <a:lnTo>
                    <a:pt x="0" y="1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7" name="Freeform 2397">
              <a:extLst>
                <a:ext uri="{FF2B5EF4-FFF2-40B4-BE49-F238E27FC236}">
                  <a16:creationId xmlns:a16="http://schemas.microsoft.com/office/drawing/2014/main" id="{0AF57315-4934-794B-B69D-27A65875C8FA}"/>
                </a:ext>
              </a:extLst>
            </p:cNvPr>
            <p:cNvSpPr>
              <a:spLocks/>
            </p:cNvSpPr>
            <p:nvPr/>
          </p:nvSpPr>
          <p:spPr bwMode="auto">
            <a:xfrm>
              <a:off x="1737" y="3391"/>
              <a:ext cx="24" cy="18"/>
            </a:xfrm>
            <a:custGeom>
              <a:avLst/>
              <a:gdLst>
                <a:gd name="T0" fmla="*/ 4 w 73"/>
                <a:gd name="T1" fmla="*/ 0 h 53"/>
                <a:gd name="T2" fmla="*/ 24 w 73"/>
                <a:gd name="T3" fmla="*/ 9 h 53"/>
                <a:gd name="T4" fmla="*/ 22 w 73"/>
                <a:gd name="T5" fmla="*/ 13 h 53"/>
                <a:gd name="T6" fmla="*/ 20 w 73"/>
                <a:gd name="T7" fmla="*/ 18 h 53"/>
                <a:gd name="T8" fmla="*/ 0 w 73"/>
                <a:gd name="T9" fmla="*/ 9 h 53"/>
                <a:gd name="T10" fmla="*/ 2 w 73"/>
                <a:gd name="T11" fmla="*/ 4 h 53"/>
                <a:gd name="T12" fmla="*/ 4 w 73"/>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53">
                  <a:moveTo>
                    <a:pt x="11" y="0"/>
                  </a:moveTo>
                  <a:lnTo>
                    <a:pt x="73" y="26"/>
                  </a:lnTo>
                  <a:lnTo>
                    <a:pt x="67" y="39"/>
                  </a:lnTo>
                  <a:lnTo>
                    <a:pt x="61" y="53"/>
                  </a:lnTo>
                  <a:lnTo>
                    <a:pt x="0" y="27"/>
                  </a:lnTo>
                  <a:lnTo>
                    <a:pt x="5" y="1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8" name="Freeform 2398">
              <a:extLst>
                <a:ext uri="{FF2B5EF4-FFF2-40B4-BE49-F238E27FC236}">
                  <a16:creationId xmlns:a16="http://schemas.microsoft.com/office/drawing/2014/main" id="{2052E994-631F-E441-9072-1748926FDA76}"/>
                </a:ext>
              </a:extLst>
            </p:cNvPr>
            <p:cNvSpPr>
              <a:spLocks/>
            </p:cNvSpPr>
            <p:nvPr/>
          </p:nvSpPr>
          <p:spPr bwMode="auto">
            <a:xfrm>
              <a:off x="1757" y="3404"/>
              <a:ext cx="2" cy="5"/>
            </a:xfrm>
            <a:custGeom>
              <a:avLst/>
              <a:gdLst>
                <a:gd name="T0" fmla="*/ 2 w 6"/>
                <a:gd name="T1" fmla="*/ 0 h 14"/>
                <a:gd name="T2" fmla="*/ 0 w 6"/>
                <a:gd name="T3" fmla="*/ 5 h 14"/>
                <a:gd name="T4" fmla="*/ 0 w 6"/>
                <a:gd name="T5" fmla="*/ 5 h 14"/>
                <a:gd name="T6" fmla="*/ 2 w 6"/>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6" y="0"/>
                  </a:moveTo>
                  <a:lnTo>
                    <a:pt x="1" y="14"/>
                  </a:lnTo>
                  <a:lnTo>
                    <a:pt x="0" y="1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39" name="Freeform 2399">
              <a:extLst>
                <a:ext uri="{FF2B5EF4-FFF2-40B4-BE49-F238E27FC236}">
                  <a16:creationId xmlns:a16="http://schemas.microsoft.com/office/drawing/2014/main" id="{2FA4870E-5630-E646-87AB-2AAABC82294C}"/>
                </a:ext>
              </a:extLst>
            </p:cNvPr>
            <p:cNvSpPr>
              <a:spLocks/>
            </p:cNvSpPr>
            <p:nvPr/>
          </p:nvSpPr>
          <p:spPr bwMode="auto">
            <a:xfrm>
              <a:off x="1758" y="3400"/>
              <a:ext cx="24" cy="16"/>
            </a:xfrm>
            <a:custGeom>
              <a:avLst/>
              <a:gdLst>
                <a:gd name="T0" fmla="*/ 3 w 74"/>
                <a:gd name="T1" fmla="*/ 0 h 50"/>
                <a:gd name="T2" fmla="*/ 24 w 74"/>
                <a:gd name="T3" fmla="*/ 7 h 50"/>
                <a:gd name="T4" fmla="*/ 23 w 74"/>
                <a:gd name="T5" fmla="*/ 11 h 50"/>
                <a:gd name="T6" fmla="*/ 21 w 74"/>
                <a:gd name="T7" fmla="*/ 16 h 50"/>
                <a:gd name="T8" fmla="*/ 0 w 74"/>
                <a:gd name="T9" fmla="*/ 9 h 50"/>
                <a:gd name="T10" fmla="*/ 2 w 74"/>
                <a:gd name="T11" fmla="*/ 4 h 50"/>
                <a:gd name="T12" fmla="*/ 3 w 74"/>
                <a:gd name="T13" fmla="*/ 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50">
                  <a:moveTo>
                    <a:pt x="8" y="0"/>
                  </a:moveTo>
                  <a:lnTo>
                    <a:pt x="74" y="21"/>
                  </a:lnTo>
                  <a:lnTo>
                    <a:pt x="70" y="35"/>
                  </a:lnTo>
                  <a:lnTo>
                    <a:pt x="65" y="50"/>
                  </a:lnTo>
                  <a:lnTo>
                    <a:pt x="0" y="28"/>
                  </a:lnTo>
                  <a:lnTo>
                    <a:pt x="5" y="14"/>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0" name="Freeform 2400">
              <a:extLst>
                <a:ext uri="{FF2B5EF4-FFF2-40B4-BE49-F238E27FC236}">
                  <a16:creationId xmlns:a16="http://schemas.microsoft.com/office/drawing/2014/main" id="{9D8EE171-BFD0-9244-8927-F4D361732DB6}"/>
                </a:ext>
              </a:extLst>
            </p:cNvPr>
            <p:cNvSpPr>
              <a:spLocks/>
            </p:cNvSpPr>
            <p:nvPr/>
          </p:nvSpPr>
          <p:spPr bwMode="auto">
            <a:xfrm>
              <a:off x="1779" y="3411"/>
              <a:ext cx="2" cy="5"/>
            </a:xfrm>
            <a:custGeom>
              <a:avLst/>
              <a:gdLst>
                <a:gd name="T0" fmla="*/ 2 w 5"/>
                <a:gd name="T1" fmla="*/ 0 h 15"/>
                <a:gd name="T2" fmla="*/ 0 w 5"/>
                <a:gd name="T3" fmla="*/ 5 h 15"/>
                <a:gd name="T4" fmla="*/ 0 w 5"/>
                <a:gd name="T5" fmla="*/ 5 h 15"/>
                <a:gd name="T6" fmla="*/ 2 w 5"/>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5" y="0"/>
                  </a:moveTo>
                  <a:lnTo>
                    <a:pt x="1" y="15"/>
                  </a:lnTo>
                  <a:lnTo>
                    <a:pt x="0" y="1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1" name="Freeform 2401">
              <a:extLst>
                <a:ext uri="{FF2B5EF4-FFF2-40B4-BE49-F238E27FC236}">
                  <a16:creationId xmlns:a16="http://schemas.microsoft.com/office/drawing/2014/main" id="{CA133095-0285-024B-8195-C10E8412AF67}"/>
                </a:ext>
              </a:extLst>
            </p:cNvPr>
            <p:cNvSpPr>
              <a:spLocks/>
            </p:cNvSpPr>
            <p:nvPr/>
          </p:nvSpPr>
          <p:spPr bwMode="auto">
            <a:xfrm>
              <a:off x="1780" y="3407"/>
              <a:ext cx="24" cy="15"/>
            </a:xfrm>
            <a:custGeom>
              <a:avLst/>
              <a:gdLst>
                <a:gd name="T0" fmla="*/ 2 w 74"/>
                <a:gd name="T1" fmla="*/ 0 h 46"/>
                <a:gd name="T2" fmla="*/ 24 w 74"/>
                <a:gd name="T3" fmla="*/ 6 h 46"/>
                <a:gd name="T4" fmla="*/ 23 w 74"/>
                <a:gd name="T5" fmla="*/ 10 h 46"/>
                <a:gd name="T6" fmla="*/ 22 w 74"/>
                <a:gd name="T7" fmla="*/ 15 h 46"/>
                <a:gd name="T8" fmla="*/ 0 w 74"/>
                <a:gd name="T9" fmla="*/ 9 h 46"/>
                <a:gd name="T10" fmla="*/ 1 w 74"/>
                <a:gd name="T11" fmla="*/ 5 h 46"/>
                <a:gd name="T12" fmla="*/ 2 w 74"/>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46">
                  <a:moveTo>
                    <a:pt x="7" y="0"/>
                  </a:moveTo>
                  <a:lnTo>
                    <a:pt x="74" y="17"/>
                  </a:lnTo>
                  <a:lnTo>
                    <a:pt x="71" y="31"/>
                  </a:lnTo>
                  <a:lnTo>
                    <a:pt x="67" y="46"/>
                  </a:lnTo>
                  <a:lnTo>
                    <a:pt x="0" y="29"/>
                  </a:lnTo>
                  <a:lnTo>
                    <a:pt x="4" y="14"/>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2" name="Freeform 2402">
              <a:extLst>
                <a:ext uri="{FF2B5EF4-FFF2-40B4-BE49-F238E27FC236}">
                  <a16:creationId xmlns:a16="http://schemas.microsoft.com/office/drawing/2014/main" id="{6340A921-06FF-074F-83BB-27E4F5E6AA59}"/>
                </a:ext>
              </a:extLst>
            </p:cNvPr>
            <p:cNvSpPr>
              <a:spLocks/>
            </p:cNvSpPr>
            <p:nvPr/>
          </p:nvSpPr>
          <p:spPr bwMode="auto">
            <a:xfrm>
              <a:off x="1803" y="3412"/>
              <a:ext cx="1" cy="5"/>
            </a:xfrm>
            <a:custGeom>
              <a:avLst/>
              <a:gdLst>
                <a:gd name="T0" fmla="*/ 0 w 3"/>
                <a:gd name="T1" fmla="*/ 5 h 14"/>
                <a:gd name="T2" fmla="*/ 1 w 3"/>
                <a:gd name="T3" fmla="*/ 0 h 14"/>
                <a:gd name="T4" fmla="*/ 1 w 3"/>
                <a:gd name="T5" fmla="*/ 0 h 14"/>
                <a:gd name="T6" fmla="*/ 0 w 3"/>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14"/>
                  </a:moveTo>
                  <a:lnTo>
                    <a:pt x="3"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3" name="Freeform 2403">
              <a:extLst>
                <a:ext uri="{FF2B5EF4-FFF2-40B4-BE49-F238E27FC236}">
                  <a16:creationId xmlns:a16="http://schemas.microsoft.com/office/drawing/2014/main" id="{519691D8-3345-E645-A6C3-E1298A1B8532}"/>
                </a:ext>
              </a:extLst>
            </p:cNvPr>
            <p:cNvSpPr>
              <a:spLocks/>
            </p:cNvSpPr>
            <p:nvPr/>
          </p:nvSpPr>
          <p:spPr bwMode="auto">
            <a:xfrm>
              <a:off x="1802" y="3412"/>
              <a:ext cx="47" cy="22"/>
            </a:xfrm>
            <a:custGeom>
              <a:avLst/>
              <a:gdLst>
                <a:gd name="T0" fmla="*/ 2 w 140"/>
                <a:gd name="T1" fmla="*/ 0 h 65"/>
                <a:gd name="T2" fmla="*/ 47 w 140"/>
                <a:gd name="T3" fmla="*/ 12 h 65"/>
                <a:gd name="T4" fmla="*/ 46 w 140"/>
                <a:gd name="T5" fmla="*/ 17 h 65"/>
                <a:gd name="T6" fmla="*/ 44 w 140"/>
                <a:gd name="T7" fmla="*/ 22 h 65"/>
                <a:gd name="T8" fmla="*/ 0 w 140"/>
                <a:gd name="T9" fmla="*/ 10 h 65"/>
                <a:gd name="T10" fmla="*/ 1 w 140"/>
                <a:gd name="T11" fmla="*/ 5 h 65"/>
                <a:gd name="T12" fmla="*/ 2 w 140"/>
                <a:gd name="T13" fmla="*/ 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65">
                  <a:moveTo>
                    <a:pt x="7" y="0"/>
                  </a:moveTo>
                  <a:lnTo>
                    <a:pt x="140" y="36"/>
                  </a:lnTo>
                  <a:lnTo>
                    <a:pt x="137" y="50"/>
                  </a:lnTo>
                  <a:lnTo>
                    <a:pt x="132" y="65"/>
                  </a:lnTo>
                  <a:lnTo>
                    <a:pt x="0" y="29"/>
                  </a:lnTo>
                  <a:lnTo>
                    <a:pt x="4" y="14"/>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4" name="Freeform 2404">
              <a:extLst>
                <a:ext uri="{FF2B5EF4-FFF2-40B4-BE49-F238E27FC236}">
                  <a16:creationId xmlns:a16="http://schemas.microsoft.com/office/drawing/2014/main" id="{73193D06-CBCE-BD41-A9CF-73F8B9F85C86}"/>
                </a:ext>
              </a:extLst>
            </p:cNvPr>
            <p:cNvSpPr>
              <a:spLocks/>
            </p:cNvSpPr>
            <p:nvPr/>
          </p:nvSpPr>
          <p:spPr bwMode="auto">
            <a:xfrm>
              <a:off x="1848" y="3424"/>
              <a:ext cx="1" cy="5"/>
            </a:xfrm>
            <a:custGeom>
              <a:avLst/>
              <a:gdLst>
                <a:gd name="T0" fmla="*/ 0 w 5"/>
                <a:gd name="T1" fmla="*/ 5 h 14"/>
                <a:gd name="T2" fmla="*/ 1 w 5"/>
                <a:gd name="T3" fmla="*/ 0 h 14"/>
                <a:gd name="T4" fmla="*/ 1 w 5"/>
                <a:gd name="T5" fmla="*/ 0 h 14"/>
                <a:gd name="T6" fmla="*/ 0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14"/>
                  </a:moveTo>
                  <a:lnTo>
                    <a:pt x="3" y="0"/>
                  </a:lnTo>
                  <a:lnTo>
                    <a:pt x="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5" name="Freeform 2405">
              <a:extLst>
                <a:ext uri="{FF2B5EF4-FFF2-40B4-BE49-F238E27FC236}">
                  <a16:creationId xmlns:a16="http://schemas.microsoft.com/office/drawing/2014/main" id="{E60EC4A6-E6AD-E74D-86C0-4D692DC9629D}"/>
                </a:ext>
              </a:extLst>
            </p:cNvPr>
            <p:cNvSpPr>
              <a:spLocks/>
            </p:cNvSpPr>
            <p:nvPr/>
          </p:nvSpPr>
          <p:spPr bwMode="auto">
            <a:xfrm>
              <a:off x="1846" y="3424"/>
              <a:ext cx="24" cy="18"/>
            </a:xfrm>
            <a:custGeom>
              <a:avLst/>
              <a:gdLst>
                <a:gd name="T0" fmla="*/ 4 w 72"/>
                <a:gd name="T1" fmla="*/ 0 h 52"/>
                <a:gd name="T2" fmla="*/ 24 w 72"/>
                <a:gd name="T3" fmla="*/ 8 h 52"/>
                <a:gd name="T4" fmla="*/ 22 w 72"/>
                <a:gd name="T5" fmla="*/ 13 h 52"/>
                <a:gd name="T6" fmla="*/ 20 w 72"/>
                <a:gd name="T7" fmla="*/ 18 h 52"/>
                <a:gd name="T8" fmla="*/ 0 w 72"/>
                <a:gd name="T9" fmla="*/ 9 h 52"/>
                <a:gd name="T10" fmla="*/ 2 w 72"/>
                <a:gd name="T11" fmla="*/ 5 h 52"/>
                <a:gd name="T12" fmla="*/ 4 w 72"/>
                <a:gd name="T13" fmla="*/ 0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52">
                  <a:moveTo>
                    <a:pt x="11" y="0"/>
                  </a:moveTo>
                  <a:lnTo>
                    <a:pt x="72" y="24"/>
                  </a:lnTo>
                  <a:lnTo>
                    <a:pt x="66" y="38"/>
                  </a:lnTo>
                  <a:lnTo>
                    <a:pt x="61" y="52"/>
                  </a:lnTo>
                  <a:lnTo>
                    <a:pt x="0" y="27"/>
                  </a:lnTo>
                  <a:lnTo>
                    <a:pt x="6"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6" name="Freeform 2406">
              <a:extLst>
                <a:ext uri="{FF2B5EF4-FFF2-40B4-BE49-F238E27FC236}">
                  <a16:creationId xmlns:a16="http://schemas.microsoft.com/office/drawing/2014/main" id="{40148D3A-01F4-1C46-AF81-40E6CBCC75DF}"/>
                </a:ext>
              </a:extLst>
            </p:cNvPr>
            <p:cNvSpPr>
              <a:spLocks/>
            </p:cNvSpPr>
            <p:nvPr/>
          </p:nvSpPr>
          <p:spPr bwMode="auto">
            <a:xfrm>
              <a:off x="1868" y="3432"/>
              <a:ext cx="2" cy="5"/>
            </a:xfrm>
            <a:custGeom>
              <a:avLst/>
              <a:gdLst>
                <a:gd name="T0" fmla="*/ 0 w 7"/>
                <a:gd name="T1" fmla="*/ 5 h 14"/>
                <a:gd name="T2" fmla="*/ 2 w 7"/>
                <a:gd name="T3" fmla="*/ 0 h 14"/>
                <a:gd name="T4" fmla="*/ 2 w 7"/>
                <a:gd name="T5" fmla="*/ 0 h 14"/>
                <a:gd name="T6" fmla="*/ 0 w 7"/>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0" y="14"/>
                  </a:moveTo>
                  <a:lnTo>
                    <a:pt x="6" y="0"/>
                  </a:lnTo>
                  <a:lnTo>
                    <a:pt x="7"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7" name="Freeform 2407">
              <a:extLst>
                <a:ext uri="{FF2B5EF4-FFF2-40B4-BE49-F238E27FC236}">
                  <a16:creationId xmlns:a16="http://schemas.microsoft.com/office/drawing/2014/main" id="{44587823-F49A-CD41-8E77-D1F0D722CA75}"/>
                </a:ext>
              </a:extLst>
            </p:cNvPr>
            <p:cNvSpPr>
              <a:spLocks/>
            </p:cNvSpPr>
            <p:nvPr/>
          </p:nvSpPr>
          <p:spPr bwMode="auto">
            <a:xfrm>
              <a:off x="1866" y="3433"/>
              <a:ext cx="13" cy="13"/>
            </a:xfrm>
            <a:custGeom>
              <a:avLst/>
              <a:gdLst>
                <a:gd name="T0" fmla="*/ 4 w 41"/>
                <a:gd name="T1" fmla="*/ 0 h 40"/>
                <a:gd name="T2" fmla="*/ 13 w 41"/>
                <a:gd name="T3" fmla="*/ 5 h 40"/>
                <a:gd name="T4" fmla="*/ 11 w 41"/>
                <a:gd name="T5" fmla="*/ 9 h 40"/>
                <a:gd name="T6" fmla="*/ 9 w 41"/>
                <a:gd name="T7" fmla="*/ 13 h 40"/>
                <a:gd name="T8" fmla="*/ 0 w 41"/>
                <a:gd name="T9" fmla="*/ 8 h 40"/>
                <a:gd name="T10" fmla="*/ 2 w 41"/>
                <a:gd name="T11" fmla="*/ 4 h 40"/>
                <a:gd name="T12" fmla="*/ 4 w 41"/>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0">
                  <a:moveTo>
                    <a:pt x="13" y="0"/>
                  </a:moveTo>
                  <a:lnTo>
                    <a:pt x="41" y="14"/>
                  </a:lnTo>
                  <a:lnTo>
                    <a:pt x="34" y="27"/>
                  </a:lnTo>
                  <a:lnTo>
                    <a:pt x="28" y="40"/>
                  </a:lnTo>
                  <a:lnTo>
                    <a:pt x="0" y="26"/>
                  </a:lnTo>
                  <a:lnTo>
                    <a:pt x="6" y="13"/>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8" name="Freeform 2408">
              <a:extLst>
                <a:ext uri="{FF2B5EF4-FFF2-40B4-BE49-F238E27FC236}">
                  <a16:creationId xmlns:a16="http://schemas.microsoft.com/office/drawing/2014/main" id="{1E82E843-046B-6645-99E8-93C2B0A76562}"/>
                </a:ext>
              </a:extLst>
            </p:cNvPr>
            <p:cNvSpPr>
              <a:spLocks/>
            </p:cNvSpPr>
            <p:nvPr/>
          </p:nvSpPr>
          <p:spPr bwMode="auto">
            <a:xfrm>
              <a:off x="1877" y="3437"/>
              <a:ext cx="3" cy="5"/>
            </a:xfrm>
            <a:custGeom>
              <a:avLst/>
              <a:gdLst>
                <a:gd name="T0" fmla="*/ 0 w 9"/>
                <a:gd name="T1" fmla="*/ 5 h 13"/>
                <a:gd name="T2" fmla="*/ 2 w 9"/>
                <a:gd name="T3" fmla="*/ 0 h 13"/>
                <a:gd name="T4" fmla="*/ 3 w 9"/>
                <a:gd name="T5" fmla="*/ 0 h 13"/>
                <a:gd name="T6" fmla="*/ 0 w 9"/>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13"/>
                  </a:moveTo>
                  <a:lnTo>
                    <a:pt x="7" y="0"/>
                  </a:lnTo>
                  <a:lnTo>
                    <a:pt x="9"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49" name="Freeform 2409">
              <a:extLst>
                <a:ext uri="{FF2B5EF4-FFF2-40B4-BE49-F238E27FC236}">
                  <a16:creationId xmlns:a16="http://schemas.microsoft.com/office/drawing/2014/main" id="{88C8FEF1-2A6D-DA4E-BB75-4DDCAEE7ADD5}"/>
                </a:ext>
              </a:extLst>
            </p:cNvPr>
            <p:cNvSpPr>
              <a:spLocks/>
            </p:cNvSpPr>
            <p:nvPr/>
          </p:nvSpPr>
          <p:spPr bwMode="auto">
            <a:xfrm>
              <a:off x="1875" y="3438"/>
              <a:ext cx="13" cy="14"/>
            </a:xfrm>
            <a:custGeom>
              <a:avLst/>
              <a:gdLst>
                <a:gd name="T0" fmla="*/ 5 w 41"/>
                <a:gd name="T1" fmla="*/ 0 h 42"/>
                <a:gd name="T2" fmla="*/ 13 w 41"/>
                <a:gd name="T3" fmla="*/ 6 h 42"/>
                <a:gd name="T4" fmla="*/ 11 w 41"/>
                <a:gd name="T5" fmla="*/ 10 h 42"/>
                <a:gd name="T6" fmla="*/ 8 w 41"/>
                <a:gd name="T7" fmla="*/ 14 h 42"/>
                <a:gd name="T8" fmla="*/ 0 w 41"/>
                <a:gd name="T9" fmla="*/ 8 h 42"/>
                <a:gd name="T10" fmla="*/ 2 w 41"/>
                <a:gd name="T11" fmla="*/ 4 h 42"/>
                <a:gd name="T12" fmla="*/ 5 w 41"/>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2">
                  <a:moveTo>
                    <a:pt x="16" y="0"/>
                  </a:moveTo>
                  <a:lnTo>
                    <a:pt x="41" y="17"/>
                  </a:lnTo>
                  <a:lnTo>
                    <a:pt x="34" y="29"/>
                  </a:lnTo>
                  <a:lnTo>
                    <a:pt x="26" y="42"/>
                  </a:lnTo>
                  <a:lnTo>
                    <a:pt x="0" y="25"/>
                  </a:lnTo>
                  <a:lnTo>
                    <a:pt x="7"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0" name="Freeform 2410">
              <a:extLst>
                <a:ext uri="{FF2B5EF4-FFF2-40B4-BE49-F238E27FC236}">
                  <a16:creationId xmlns:a16="http://schemas.microsoft.com/office/drawing/2014/main" id="{58BD60C9-657E-7A49-93A5-C6FE434E0056}"/>
                </a:ext>
              </a:extLst>
            </p:cNvPr>
            <p:cNvSpPr>
              <a:spLocks/>
            </p:cNvSpPr>
            <p:nvPr/>
          </p:nvSpPr>
          <p:spPr bwMode="auto">
            <a:xfrm>
              <a:off x="1886" y="3443"/>
              <a:ext cx="3" cy="4"/>
            </a:xfrm>
            <a:custGeom>
              <a:avLst/>
              <a:gdLst>
                <a:gd name="T0" fmla="*/ 0 w 10"/>
                <a:gd name="T1" fmla="*/ 4 h 12"/>
                <a:gd name="T2" fmla="*/ 2 w 10"/>
                <a:gd name="T3" fmla="*/ 0 h 12"/>
                <a:gd name="T4" fmla="*/ 3 w 10"/>
                <a:gd name="T5" fmla="*/ 0 h 12"/>
                <a:gd name="T6" fmla="*/ 0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7" y="0"/>
                  </a:lnTo>
                  <a:lnTo>
                    <a:pt x="10"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1" name="Freeform 2411">
              <a:extLst>
                <a:ext uri="{FF2B5EF4-FFF2-40B4-BE49-F238E27FC236}">
                  <a16:creationId xmlns:a16="http://schemas.microsoft.com/office/drawing/2014/main" id="{34137E5D-B77F-614D-8A3D-93EDA79ABA01}"/>
                </a:ext>
              </a:extLst>
            </p:cNvPr>
            <p:cNvSpPr>
              <a:spLocks/>
            </p:cNvSpPr>
            <p:nvPr/>
          </p:nvSpPr>
          <p:spPr bwMode="auto">
            <a:xfrm>
              <a:off x="1883" y="3443"/>
              <a:ext cx="14" cy="14"/>
            </a:xfrm>
            <a:custGeom>
              <a:avLst/>
              <a:gdLst>
                <a:gd name="T0" fmla="*/ 6 w 42"/>
                <a:gd name="T1" fmla="*/ 0 h 42"/>
                <a:gd name="T2" fmla="*/ 14 w 42"/>
                <a:gd name="T3" fmla="*/ 6 h 42"/>
                <a:gd name="T4" fmla="*/ 11 w 42"/>
                <a:gd name="T5" fmla="*/ 10 h 42"/>
                <a:gd name="T6" fmla="*/ 8 w 42"/>
                <a:gd name="T7" fmla="*/ 14 h 42"/>
                <a:gd name="T8" fmla="*/ 0 w 42"/>
                <a:gd name="T9" fmla="*/ 8 h 42"/>
                <a:gd name="T10" fmla="*/ 3 w 42"/>
                <a:gd name="T11" fmla="*/ 4 h 42"/>
                <a:gd name="T12" fmla="*/ 6 w 42"/>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19" y="0"/>
                  </a:moveTo>
                  <a:lnTo>
                    <a:pt x="42" y="19"/>
                  </a:lnTo>
                  <a:lnTo>
                    <a:pt x="33" y="31"/>
                  </a:lnTo>
                  <a:lnTo>
                    <a:pt x="25" y="42"/>
                  </a:lnTo>
                  <a:lnTo>
                    <a:pt x="0" y="23"/>
                  </a:lnTo>
                  <a:lnTo>
                    <a:pt x="9" y="1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2" name="Freeform 2412">
              <a:extLst>
                <a:ext uri="{FF2B5EF4-FFF2-40B4-BE49-F238E27FC236}">
                  <a16:creationId xmlns:a16="http://schemas.microsoft.com/office/drawing/2014/main" id="{86EBA432-2D4E-4144-933C-FA566B1DFA44}"/>
                </a:ext>
              </a:extLst>
            </p:cNvPr>
            <p:cNvSpPr>
              <a:spLocks/>
            </p:cNvSpPr>
            <p:nvPr/>
          </p:nvSpPr>
          <p:spPr bwMode="auto">
            <a:xfrm>
              <a:off x="1894" y="3450"/>
              <a:ext cx="4" cy="4"/>
            </a:xfrm>
            <a:custGeom>
              <a:avLst/>
              <a:gdLst>
                <a:gd name="T0" fmla="*/ 0 w 11"/>
                <a:gd name="T1" fmla="*/ 4 h 12"/>
                <a:gd name="T2" fmla="*/ 3 w 11"/>
                <a:gd name="T3" fmla="*/ 0 h 12"/>
                <a:gd name="T4" fmla="*/ 4 w 11"/>
                <a:gd name="T5" fmla="*/ 0 h 12"/>
                <a:gd name="T6" fmla="*/ 0 w 11"/>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0" y="12"/>
                  </a:moveTo>
                  <a:lnTo>
                    <a:pt x="9" y="0"/>
                  </a:lnTo>
                  <a:lnTo>
                    <a:pt x="11"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3" name="Freeform 2413">
              <a:extLst>
                <a:ext uri="{FF2B5EF4-FFF2-40B4-BE49-F238E27FC236}">
                  <a16:creationId xmlns:a16="http://schemas.microsoft.com/office/drawing/2014/main" id="{DB7B5DCE-7721-9646-9693-D8BD08EACC6C}"/>
                </a:ext>
              </a:extLst>
            </p:cNvPr>
            <p:cNvSpPr>
              <a:spLocks/>
            </p:cNvSpPr>
            <p:nvPr/>
          </p:nvSpPr>
          <p:spPr bwMode="auto">
            <a:xfrm>
              <a:off x="1891" y="3450"/>
              <a:ext cx="14" cy="15"/>
            </a:xfrm>
            <a:custGeom>
              <a:avLst/>
              <a:gdLst>
                <a:gd name="T0" fmla="*/ 7 w 42"/>
                <a:gd name="T1" fmla="*/ 0 h 44"/>
                <a:gd name="T2" fmla="*/ 14 w 42"/>
                <a:gd name="T3" fmla="*/ 7 h 44"/>
                <a:gd name="T4" fmla="*/ 10 w 42"/>
                <a:gd name="T5" fmla="*/ 11 h 44"/>
                <a:gd name="T6" fmla="*/ 7 w 42"/>
                <a:gd name="T7" fmla="*/ 15 h 44"/>
                <a:gd name="T8" fmla="*/ 0 w 42"/>
                <a:gd name="T9" fmla="*/ 7 h 44"/>
                <a:gd name="T10" fmla="*/ 3 w 42"/>
                <a:gd name="T11" fmla="*/ 4 h 44"/>
                <a:gd name="T12" fmla="*/ 7 w 42"/>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4">
                  <a:moveTo>
                    <a:pt x="20" y="0"/>
                  </a:moveTo>
                  <a:lnTo>
                    <a:pt x="42" y="22"/>
                  </a:lnTo>
                  <a:lnTo>
                    <a:pt x="31" y="33"/>
                  </a:lnTo>
                  <a:lnTo>
                    <a:pt x="21" y="44"/>
                  </a:lnTo>
                  <a:lnTo>
                    <a:pt x="0" y="21"/>
                  </a:lnTo>
                  <a:lnTo>
                    <a:pt x="9"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4" name="Freeform 2414">
              <a:extLst>
                <a:ext uri="{FF2B5EF4-FFF2-40B4-BE49-F238E27FC236}">
                  <a16:creationId xmlns:a16="http://schemas.microsoft.com/office/drawing/2014/main" id="{A9507551-6A25-124B-94CA-3D82E8FDC232}"/>
                </a:ext>
              </a:extLst>
            </p:cNvPr>
            <p:cNvSpPr>
              <a:spLocks/>
            </p:cNvSpPr>
            <p:nvPr/>
          </p:nvSpPr>
          <p:spPr bwMode="auto">
            <a:xfrm>
              <a:off x="1901" y="3457"/>
              <a:ext cx="4" cy="4"/>
            </a:xfrm>
            <a:custGeom>
              <a:avLst/>
              <a:gdLst>
                <a:gd name="T0" fmla="*/ 0 w 12"/>
                <a:gd name="T1" fmla="*/ 4 h 11"/>
                <a:gd name="T2" fmla="*/ 4 w 12"/>
                <a:gd name="T3" fmla="*/ 0 h 11"/>
                <a:gd name="T4" fmla="*/ 4 w 12"/>
                <a:gd name="T5" fmla="*/ 0 h 11"/>
                <a:gd name="T6" fmla="*/ 0 w 12"/>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11"/>
                  </a:moveTo>
                  <a:lnTo>
                    <a:pt x="11" y="0"/>
                  </a:lnTo>
                  <a:lnTo>
                    <a:pt x="12"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5" name="Freeform 2415">
              <a:extLst>
                <a:ext uri="{FF2B5EF4-FFF2-40B4-BE49-F238E27FC236}">
                  <a16:creationId xmlns:a16="http://schemas.microsoft.com/office/drawing/2014/main" id="{851C97FB-EBFE-2C49-8A47-3FB17D887232}"/>
                </a:ext>
              </a:extLst>
            </p:cNvPr>
            <p:cNvSpPr>
              <a:spLocks/>
            </p:cNvSpPr>
            <p:nvPr/>
          </p:nvSpPr>
          <p:spPr bwMode="auto">
            <a:xfrm>
              <a:off x="1898" y="3458"/>
              <a:ext cx="14" cy="14"/>
            </a:xfrm>
            <a:custGeom>
              <a:avLst/>
              <a:gdLst>
                <a:gd name="T0" fmla="*/ 8 w 42"/>
                <a:gd name="T1" fmla="*/ 0 h 44"/>
                <a:gd name="T2" fmla="*/ 14 w 42"/>
                <a:gd name="T3" fmla="*/ 8 h 44"/>
                <a:gd name="T4" fmla="*/ 10 w 42"/>
                <a:gd name="T5" fmla="*/ 11 h 44"/>
                <a:gd name="T6" fmla="*/ 7 w 42"/>
                <a:gd name="T7" fmla="*/ 14 h 44"/>
                <a:gd name="T8" fmla="*/ 0 w 42"/>
                <a:gd name="T9" fmla="*/ 6 h 44"/>
                <a:gd name="T10" fmla="*/ 4 w 42"/>
                <a:gd name="T11" fmla="*/ 3 h 44"/>
                <a:gd name="T12" fmla="*/ 8 w 42"/>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4">
                  <a:moveTo>
                    <a:pt x="23" y="0"/>
                  </a:moveTo>
                  <a:lnTo>
                    <a:pt x="42" y="25"/>
                  </a:lnTo>
                  <a:lnTo>
                    <a:pt x="30" y="35"/>
                  </a:lnTo>
                  <a:lnTo>
                    <a:pt x="20" y="44"/>
                  </a:lnTo>
                  <a:lnTo>
                    <a:pt x="0" y="18"/>
                  </a:lnTo>
                  <a:lnTo>
                    <a:pt x="11" y="1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6" name="Freeform 2416">
              <a:extLst>
                <a:ext uri="{FF2B5EF4-FFF2-40B4-BE49-F238E27FC236}">
                  <a16:creationId xmlns:a16="http://schemas.microsoft.com/office/drawing/2014/main" id="{802E480B-AD22-A042-802C-8D31A51A8CDA}"/>
                </a:ext>
              </a:extLst>
            </p:cNvPr>
            <p:cNvSpPr>
              <a:spLocks/>
            </p:cNvSpPr>
            <p:nvPr/>
          </p:nvSpPr>
          <p:spPr bwMode="auto">
            <a:xfrm>
              <a:off x="1908" y="3466"/>
              <a:ext cx="4" cy="3"/>
            </a:xfrm>
            <a:custGeom>
              <a:avLst/>
              <a:gdLst>
                <a:gd name="T0" fmla="*/ 0 w 13"/>
                <a:gd name="T1" fmla="*/ 3 h 10"/>
                <a:gd name="T2" fmla="*/ 4 w 13"/>
                <a:gd name="T3" fmla="*/ 0 h 10"/>
                <a:gd name="T4" fmla="*/ 4 w 13"/>
                <a:gd name="T5" fmla="*/ 1 h 10"/>
                <a:gd name="T6" fmla="*/ 0 w 13"/>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10"/>
                  </a:moveTo>
                  <a:lnTo>
                    <a:pt x="12" y="0"/>
                  </a:lnTo>
                  <a:lnTo>
                    <a:pt x="13" y="3"/>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657" name="Freeform 2417">
              <a:extLst>
                <a:ext uri="{FF2B5EF4-FFF2-40B4-BE49-F238E27FC236}">
                  <a16:creationId xmlns:a16="http://schemas.microsoft.com/office/drawing/2014/main" id="{2C2496FA-6445-B04B-941E-5F45C5018B59}"/>
                </a:ext>
              </a:extLst>
            </p:cNvPr>
            <p:cNvSpPr>
              <a:spLocks/>
            </p:cNvSpPr>
            <p:nvPr/>
          </p:nvSpPr>
          <p:spPr bwMode="auto">
            <a:xfrm>
              <a:off x="1904" y="3467"/>
              <a:ext cx="14" cy="14"/>
            </a:xfrm>
            <a:custGeom>
              <a:avLst/>
              <a:gdLst>
                <a:gd name="T0" fmla="*/ 8 w 42"/>
                <a:gd name="T1" fmla="*/ 0 h 42"/>
                <a:gd name="T2" fmla="*/ 14 w 42"/>
                <a:gd name="T3" fmla="*/ 9 h 42"/>
                <a:gd name="T4" fmla="*/ 10 w 42"/>
                <a:gd name="T5" fmla="*/ 12 h 42"/>
                <a:gd name="T6" fmla="*/ 5 w 42"/>
                <a:gd name="T7" fmla="*/ 14 h 42"/>
                <a:gd name="T8" fmla="*/ 0 w 42"/>
                <a:gd name="T9" fmla="*/ 5 h 42"/>
                <a:gd name="T10" fmla="*/ 4 w 42"/>
                <a:gd name="T11" fmla="*/ 2 h 42"/>
                <a:gd name="T12" fmla="*/ 8 w 42"/>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25" y="0"/>
                  </a:moveTo>
                  <a:lnTo>
                    <a:pt x="42" y="28"/>
                  </a:lnTo>
                  <a:lnTo>
                    <a:pt x="29" y="35"/>
                  </a:lnTo>
                  <a:lnTo>
                    <a:pt x="16" y="42"/>
                  </a:lnTo>
                  <a:lnTo>
                    <a:pt x="0" y="14"/>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35826" name="Freeform 2419">
            <a:extLst>
              <a:ext uri="{FF2B5EF4-FFF2-40B4-BE49-F238E27FC236}">
                <a16:creationId xmlns:a16="http://schemas.microsoft.com/office/drawing/2014/main" id="{DEE98801-BFB0-2D48-9893-ACBA948C2804}"/>
              </a:ext>
            </a:extLst>
          </p:cNvPr>
          <p:cNvSpPr>
            <a:spLocks/>
          </p:cNvSpPr>
          <p:nvPr/>
        </p:nvSpPr>
        <p:spPr bwMode="auto">
          <a:xfrm>
            <a:off x="1803400" y="5100638"/>
            <a:ext cx="107950" cy="69850"/>
          </a:xfrm>
          <a:custGeom>
            <a:avLst/>
            <a:gdLst>
              <a:gd name="T0" fmla="*/ 0 w 202"/>
              <a:gd name="T1" fmla="*/ 29633 h 132"/>
              <a:gd name="T2" fmla="*/ 107950 w 202"/>
              <a:gd name="T3" fmla="*/ 0 h 132"/>
              <a:gd name="T4" fmla="*/ 104209 w 202"/>
              <a:gd name="T5" fmla="*/ 69850 h 132"/>
              <a:gd name="T6" fmla="*/ 0 w 202"/>
              <a:gd name="T7" fmla="*/ 29633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132">
                <a:moveTo>
                  <a:pt x="0" y="56"/>
                </a:moveTo>
                <a:lnTo>
                  <a:pt x="202" y="0"/>
                </a:lnTo>
                <a:lnTo>
                  <a:pt x="195" y="132"/>
                </a:lnTo>
                <a:lnTo>
                  <a:pt x="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27" name="Freeform 2420">
            <a:extLst>
              <a:ext uri="{FF2B5EF4-FFF2-40B4-BE49-F238E27FC236}">
                <a16:creationId xmlns:a16="http://schemas.microsoft.com/office/drawing/2014/main" id="{C7E622BE-4139-3343-A431-9871F066D841}"/>
              </a:ext>
            </a:extLst>
          </p:cNvPr>
          <p:cNvSpPr>
            <a:spLocks/>
          </p:cNvSpPr>
          <p:nvPr/>
        </p:nvSpPr>
        <p:spPr bwMode="auto">
          <a:xfrm>
            <a:off x="2051050" y="5221288"/>
            <a:ext cx="15875" cy="7937"/>
          </a:xfrm>
          <a:custGeom>
            <a:avLst/>
            <a:gdLst>
              <a:gd name="T0" fmla="*/ 0 w 29"/>
              <a:gd name="T1" fmla="*/ 7937 h 13"/>
              <a:gd name="T2" fmla="*/ 0 w 29"/>
              <a:gd name="T3" fmla="*/ 611 h 13"/>
              <a:gd name="T4" fmla="*/ 7664 w 29"/>
              <a:gd name="T5" fmla="*/ 611 h 13"/>
              <a:gd name="T6" fmla="*/ 15875 w 29"/>
              <a:gd name="T7" fmla="*/ 0 h 13"/>
              <a:gd name="T8" fmla="*/ 15875 w 29"/>
              <a:gd name="T9" fmla="*/ 7326 h 13"/>
              <a:gd name="T10" fmla="*/ 8211 w 29"/>
              <a:gd name="T11" fmla="*/ 7326 h 13"/>
              <a:gd name="T12" fmla="*/ 0 w 29"/>
              <a:gd name="T13" fmla="*/ 793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3">
                <a:moveTo>
                  <a:pt x="0" y="13"/>
                </a:moveTo>
                <a:lnTo>
                  <a:pt x="0" y="1"/>
                </a:lnTo>
                <a:lnTo>
                  <a:pt x="14" y="1"/>
                </a:lnTo>
                <a:lnTo>
                  <a:pt x="29" y="0"/>
                </a:lnTo>
                <a:lnTo>
                  <a:pt x="29" y="12"/>
                </a:lnTo>
                <a:lnTo>
                  <a:pt x="15" y="12"/>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28" name="Freeform 2421">
            <a:extLst>
              <a:ext uri="{FF2B5EF4-FFF2-40B4-BE49-F238E27FC236}">
                <a16:creationId xmlns:a16="http://schemas.microsoft.com/office/drawing/2014/main" id="{48A674CB-D912-AB44-A796-8641361B06C5}"/>
              </a:ext>
            </a:extLst>
          </p:cNvPr>
          <p:cNvSpPr>
            <a:spLocks/>
          </p:cNvSpPr>
          <p:nvPr/>
        </p:nvSpPr>
        <p:spPr bwMode="auto">
          <a:xfrm>
            <a:off x="2058988" y="5221288"/>
            <a:ext cx="7937" cy="1587"/>
          </a:xfrm>
          <a:custGeom>
            <a:avLst/>
            <a:gdLst>
              <a:gd name="T0" fmla="*/ 0 w 15"/>
              <a:gd name="T1" fmla="*/ 1587 h 2"/>
              <a:gd name="T2" fmla="*/ 7937 w 15"/>
              <a:gd name="T3" fmla="*/ 0 h 2"/>
              <a:gd name="T4" fmla="*/ 7937 w 15"/>
              <a:gd name="T5" fmla="*/ 794 h 2"/>
              <a:gd name="T6" fmla="*/ 0 w 15"/>
              <a:gd name="T7" fmla="*/ 158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5" y="0"/>
                </a:lnTo>
                <a:lnTo>
                  <a:pt x="15"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29" name="Freeform 2422">
            <a:extLst>
              <a:ext uri="{FF2B5EF4-FFF2-40B4-BE49-F238E27FC236}">
                <a16:creationId xmlns:a16="http://schemas.microsoft.com/office/drawing/2014/main" id="{3AE4FD5B-BA53-E946-90AF-634AA8274365}"/>
              </a:ext>
            </a:extLst>
          </p:cNvPr>
          <p:cNvSpPr>
            <a:spLocks/>
          </p:cNvSpPr>
          <p:nvPr/>
        </p:nvSpPr>
        <p:spPr bwMode="auto">
          <a:xfrm>
            <a:off x="2051050" y="5214938"/>
            <a:ext cx="15875" cy="7937"/>
          </a:xfrm>
          <a:custGeom>
            <a:avLst/>
            <a:gdLst>
              <a:gd name="T0" fmla="*/ 529 w 30"/>
              <a:gd name="T1" fmla="*/ 7937 h 14"/>
              <a:gd name="T2" fmla="*/ 0 w 30"/>
              <a:gd name="T3" fmla="*/ 2268 h 14"/>
              <a:gd name="T4" fmla="*/ 7408 w 30"/>
              <a:gd name="T5" fmla="*/ 567 h 14"/>
              <a:gd name="T6" fmla="*/ 15346 w 30"/>
              <a:gd name="T7" fmla="*/ 0 h 14"/>
              <a:gd name="T8" fmla="*/ 15875 w 30"/>
              <a:gd name="T9" fmla="*/ 6236 h 14"/>
              <a:gd name="T10" fmla="*/ 7937 w 30"/>
              <a:gd name="T11" fmla="*/ 7370 h 14"/>
              <a:gd name="T12" fmla="*/ 529 w 30"/>
              <a:gd name="T13" fmla="*/ 793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
                <a:moveTo>
                  <a:pt x="1" y="14"/>
                </a:moveTo>
                <a:lnTo>
                  <a:pt x="0" y="4"/>
                </a:lnTo>
                <a:lnTo>
                  <a:pt x="14" y="1"/>
                </a:lnTo>
                <a:lnTo>
                  <a:pt x="29" y="0"/>
                </a:lnTo>
                <a:lnTo>
                  <a:pt x="30" y="11"/>
                </a:lnTo>
                <a:lnTo>
                  <a:pt x="15" y="13"/>
                </a:lnTo>
                <a:lnTo>
                  <a:pt x="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0" name="Freeform 2423">
            <a:extLst>
              <a:ext uri="{FF2B5EF4-FFF2-40B4-BE49-F238E27FC236}">
                <a16:creationId xmlns:a16="http://schemas.microsoft.com/office/drawing/2014/main" id="{96992627-E5F4-3E41-AFC9-47E9B7C5CC8E}"/>
              </a:ext>
            </a:extLst>
          </p:cNvPr>
          <p:cNvSpPr>
            <a:spLocks/>
          </p:cNvSpPr>
          <p:nvPr/>
        </p:nvSpPr>
        <p:spPr bwMode="auto">
          <a:xfrm>
            <a:off x="2057400" y="5214938"/>
            <a:ext cx="7938" cy="1587"/>
          </a:xfrm>
          <a:custGeom>
            <a:avLst/>
            <a:gdLst>
              <a:gd name="T0" fmla="*/ 0 w 15"/>
              <a:gd name="T1" fmla="*/ 1587 h 2"/>
              <a:gd name="T2" fmla="*/ 7409 w 15"/>
              <a:gd name="T3" fmla="*/ 0 h 2"/>
              <a:gd name="T4" fmla="*/ 7938 w 15"/>
              <a:gd name="T5" fmla="*/ 794 h 2"/>
              <a:gd name="T6" fmla="*/ 0 w 15"/>
              <a:gd name="T7" fmla="*/ 1587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
                <a:moveTo>
                  <a:pt x="0" y="2"/>
                </a:moveTo>
                <a:lnTo>
                  <a:pt x="14" y="0"/>
                </a:lnTo>
                <a:lnTo>
                  <a:pt x="15"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1" name="Freeform 2424">
            <a:extLst>
              <a:ext uri="{FF2B5EF4-FFF2-40B4-BE49-F238E27FC236}">
                <a16:creationId xmlns:a16="http://schemas.microsoft.com/office/drawing/2014/main" id="{3237B065-268F-E74A-A156-B4D2BDA81EDE}"/>
              </a:ext>
            </a:extLst>
          </p:cNvPr>
          <p:cNvSpPr>
            <a:spLocks/>
          </p:cNvSpPr>
          <p:nvPr/>
        </p:nvSpPr>
        <p:spPr bwMode="auto">
          <a:xfrm>
            <a:off x="2049463" y="5208588"/>
            <a:ext cx="15875" cy="9525"/>
          </a:xfrm>
          <a:custGeom>
            <a:avLst/>
            <a:gdLst>
              <a:gd name="T0" fmla="*/ 1536 w 31"/>
              <a:gd name="T1" fmla="*/ 9525 h 17"/>
              <a:gd name="T2" fmla="*/ 0 w 31"/>
              <a:gd name="T3" fmla="*/ 3362 h 17"/>
              <a:gd name="T4" fmla="*/ 7169 w 31"/>
              <a:gd name="T5" fmla="*/ 1681 h 17"/>
              <a:gd name="T6" fmla="*/ 14851 w 31"/>
              <a:gd name="T7" fmla="*/ 0 h 17"/>
              <a:gd name="T8" fmla="*/ 15875 w 31"/>
              <a:gd name="T9" fmla="*/ 6163 h 17"/>
              <a:gd name="T10" fmla="*/ 8706 w 31"/>
              <a:gd name="T11" fmla="*/ 7284 h 17"/>
              <a:gd name="T12" fmla="*/ 1536 w 31"/>
              <a:gd name="T13" fmla="*/ 9525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7">
                <a:moveTo>
                  <a:pt x="3" y="17"/>
                </a:moveTo>
                <a:lnTo>
                  <a:pt x="0" y="6"/>
                </a:lnTo>
                <a:lnTo>
                  <a:pt x="14" y="3"/>
                </a:lnTo>
                <a:lnTo>
                  <a:pt x="29" y="0"/>
                </a:lnTo>
                <a:lnTo>
                  <a:pt x="31" y="11"/>
                </a:lnTo>
                <a:lnTo>
                  <a:pt x="17" y="13"/>
                </a:lnTo>
                <a:lnTo>
                  <a:pt x="3"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2" name="Freeform 2425">
            <a:extLst>
              <a:ext uri="{FF2B5EF4-FFF2-40B4-BE49-F238E27FC236}">
                <a16:creationId xmlns:a16="http://schemas.microsoft.com/office/drawing/2014/main" id="{2434D3F9-5934-314A-975F-DC3FDD80117F}"/>
              </a:ext>
            </a:extLst>
          </p:cNvPr>
          <p:cNvSpPr>
            <a:spLocks/>
          </p:cNvSpPr>
          <p:nvPr/>
        </p:nvSpPr>
        <p:spPr bwMode="auto">
          <a:xfrm>
            <a:off x="2055813" y="5208588"/>
            <a:ext cx="7937" cy="1587"/>
          </a:xfrm>
          <a:custGeom>
            <a:avLst/>
            <a:gdLst>
              <a:gd name="T0" fmla="*/ 0 w 15"/>
              <a:gd name="T1" fmla="*/ 1587 h 5"/>
              <a:gd name="T2" fmla="*/ 7937 w 15"/>
              <a:gd name="T3" fmla="*/ 0 h 5"/>
              <a:gd name="T4" fmla="*/ 7937 w 15"/>
              <a:gd name="T5" fmla="*/ 635 h 5"/>
              <a:gd name="T6" fmla="*/ 0 w 15"/>
              <a:gd name="T7" fmla="*/ 1587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0" y="5"/>
                </a:moveTo>
                <a:lnTo>
                  <a:pt x="15" y="0"/>
                </a:lnTo>
                <a:lnTo>
                  <a:pt x="15" y="2"/>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3" name="Freeform 2426">
            <a:extLst>
              <a:ext uri="{FF2B5EF4-FFF2-40B4-BE49-F238E27FC236}">
                <a16:creationId xmlns:a16="http://schemas.microsoft.com/office/drawing/2014/main" id="{A88DD0F1-EDBA-4544-B6DC-96199B986264}"/>
              </a:ext>
            </a:extLst>
          </p:cNvPr>
          <p:cNvSpPr>
            <a:spLocks/>
          </p:cNvSpPr>
          <p:nvPr/>
        </p:nvSpPr>
        <p:spPr bwMode="auto">
          <a:xfrm>
            <a:off x="2047875" y="5202238"/>
            <a:ext cx="15875" cy="11112"/>
          </a:xfrm>
          <a:custGeom>
            <a:avLst/>
            <a:gdLst>
              <a:gd name="T0" fmla="*/ 1024 w 31"/>
              <a:gd name="T1" fmla="*/ 11112 h 19"/>
              <a:gd name="T2" fmla="*/ 0 w 31"/>
              <a:gd name="T3" fmla="*/ 5264 h 19"/>
              <a:gd name="T4" fmla="*/ 6657 w 31"/>
              <a:gd name="T5" fmla="*/ 2924 h 19"/>
              <a:gd name="T6" fmla="*/ 13827 w 31"/>
              <a:gd name="T7" fmla="*/ 0 h 19"/>
              <a:gd name="T8" fmla="*/ 15875 w 31"/>
              <a:gd name="T9" fmla="*/ 5848 h 19"/>
              <a:gd name="T10" fmla="*/ 8194 w 31"/>
              <a:gd name="T11" fmla="*/ 8773 h 19"/>
              <a:gd name="T12" fmla="*/ 1024 w 31"/>
              <a:gd name="T13" fmla="*/ 11112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19">
                <a:moveTo>
                  <a:pt x="2" y="19"/>
                </a:moveTo>
                <a:lnTo>
                  <a:pt x="0" y="9"/>
                </a:lnTo>
                <a:lnTo>
                  <a:pt x="13" y="5"/>
                </a:lnTo>
                <a:lnTo>
                  <a:pt x="27" y="0"/>
                </a:lnTo>
                <a:lnTo>
                  <a:pt x="31" y="10"/>
                </a:lnTo>
                <a:lnTo>
                  <a:pt x="16" y="15"/>
                </a:lnTo>
                <a:lnTo>
                  <a:pt x="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4" name="Freeform 2427">
            <a:extLst>
              <a:ext uri="{FF2B5EF4-FFF2-40B4-BE49-F238E27FC236}">
                <a16:creationId xmlns:a16="http://schemas.microsoft.com/office/drawing/2014/main" id="{B1EA104D-8AFA-A544-B29B-92F5EB01D6D3}"/>
              </a:ext>
            </a:extLst>
          </p:cNvPr>
          <p:cNvSpPr>
            <a:spLocks/>
          </p:cNvSpPr>
          <p:nvPr/>
        </p:nvSpPr>
        <p:spPr bwMode="auto">
          <a:xfrm>
            <a:off x="2054225" y="5202238"/>
            <a:ext cx="7938" cy="3175"/>
          </a:xfrm>
          <a:custGeom>
            <a:avLst/>
            <a:gdLst>
              <a:gd name="T0" fmla="*/ 0 w 14"/>
              <a:gd name="T1" fmla="*/ 3175 h 6"/>
              <a:gd name="T2" fmla="*/ 7938 w 14"/>
              <a:gd name="T3" fmla="*/ 0 h 6"/>
              <a:gd name="T4" fmla="*/ 7938 w 14"/>
              <a:gd name="T5" fmla="*/ 529 h 6"/>
              <a:gd name="T6" fmla="*/ 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14" y="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5" name="Freeform 2428">
            <a:extLst>
              <a:ext uri="{FF2B5EF4-FFF2-40B4-BE49-F238E27FC236}">
                <a16:creationId xmlns:a16="http://schemas.microsoft.com/office/drawing/2014/main" id="{78B3F1A2-BA5D-2846-9A9B-A71D4A231972}"/>
              </a:ext>
            </a:extLst>
          </p:cNvPr>
          <p:cNvSpPr>
            <a:spLocks/>
          </p:cNvSpPr>
          <p:nvPr/>
        </p:nvSpPr>
        <p:spPr bwMode="auto">
          <a:xfrm>
            <a:off x="2044700" y="5197475"/>
            <a:ext cx="17463" cy="11113"/>
          </a:xfrm>
          <a:custGeom>
            <a:avLst/>
            <a:gdLst>
              <a:gd name="T0" fmla="*/ 2729 w 32"/>
              <a:gd name="T1" fmla="*/ 11113 h 21"/>
              <a:gd name="T2" fmla="*/ 0 w 32"/>
              <a:gd name="T3" fmla="*/ 5821 h 21"/>
              <a:gd name="T4" fmla="*/ 7640 w 32"/>
              <a:gd name="T5" fmla="*/ 3175 h 21"/>
              <a:gd name="T6" fmla="*/ 14734 w 32"/>
              <a:gd name="T7" fmla="*/ 0 h 21"/>
              <a:gd name="T8" fmla="*/ 17463 w 32"/>
              <a:gd name="T9" fmla="*/ 5292 h 21"/>
              <a:gd name="T10" fmla="*/ 9823 w 32"/>
              <a:gd name="T11" fmla="*/ 8467 h 21"/>
              <a:gd name="T12" fmla="*/ 2729 w 32"/>
              <a:gd name="T13" fmla="*/ 11113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1">
                <a:moveTo>
                  <a:pt x="5" y="21"/>
                </a:moveTo>
                <a:lnTo>
                  <a:pt x="0" y="11"/>
                </a:lnTo>
                <a:lnTo>
                  <a:pt x="14" y="6"/>
                </a:lnTo>
                <a:lnTo>
                  <a:pt x="27" y="0"/>
                </a:lnTo>
                <a:lnTo>
                  <a:pt x="32" y="10"/>
                </a:lnTo>
                <a:lnTo>
                  <a:pt x="18" y="16"/>
                </a:lnTo>
                <a:lnTo>
                  <a:pt x="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6" name="Freeform 2429">
            <a:extLst>
              <a:ext uri="{FF2B5EF4-FFF2-40B4-BE49-F238E27FC236}">
                <a16:creationId xmlns:a16="http://schemas.microsoft.com/office/drawing/2014/main" id="{523A774D-7B2B-B84D-A23E-4C139CDAFB6D}"/>
              </a:ext>
            </a:extLst>
          </p:cNvPr>
          <p:cNvSpPr>
            <a:spLocks/>
          </p:cNvSpPr>
          <p:nvPr/>
        </p:nvSpPr>
        <p:spPr bwMode="auto">
          <a:xfrm>
            <a:off x="2052638" y="5195888"/>
            <a:ext cx="6350" cy="4762"/>
          </a:xfrm>
          <a:custGeom>
            <a:avLst/>
            <a:gdLst>
              <a:gd name="T0" fmla="*/ 0 w 13"/>
              <a:gd name="T1" fmla="*/ 4762 h 7"/>
              <a:gd name="T2" fmla="*/ 6350 w 13"/>
              <a:gd name="T3" fmla="*/ 0 h 7"/>
              <a:gd name="T4" fmla="*/ 6350 w 13"/>
              <a:gd name="T5" fmla="*/ 680 h 7"/>
              <a:gd name="T6" fmla="*/ 0 w 13"/>
              <a:gd name="T7" fmla="*/ 476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7" name="Freeform 2430">
            <a:extLst>
              <a:ext uri="{FF2B5EF4-FFF2-40B4-BE49-F238E27FC236}">
                <a16:creationId xmlns:a16="http://schemas.microsoft.com/office/drawing/2014/main" id="{95650926-41FE-4049-A40A-F8B86DF608F7}"/>
              </a:ext>
            </a:extLst>
          </p:cNvPr>
          <p:cNvSpPr>
            <a:spLocks/>
          </p:cNvSpPr>
          <p:nvPr/>
        </p:nvSpPr>
        <p:spPr bwMode="auto">
          <a:xfrm>
            <a:off x="2043113" y="5191125"/>
            <a:ext cx="15875" cy="12700"/>
          </a:xfrm>
          <a:custGeom>
            <a:avLst/>
            <a:gdLst>
              <a:gd name="T0" fmla="*/ 2117 w 30"/>
              <a:gd name="T1" fmla="*/ 12700 h 24"/>
              <a:gd name="T2" fmla="*/ 0 w 30"/>
              <a:gd name="T3" fmla="*/ 7408 h 24"/>
              <a:gd name="T4" fmla="*/ 6879 w 30"/>
              <a:gd name="T5" fmla="*/ 3704 h 24"/>
              <a:gd name="T6" fmla="*/ 12700 w 30"/>
              <a:gd name="T7" fmla="*/ 0 h 24"/>
              <a:gd name="T8" fmla="*/ 15875 w 30"/>
              <a:gd name="T9" fmla="*/ 5292 h 24"/>
              <a:gd name="T10" fmla="*/ 8996 w 30"/>
              <a:gd name="T11" fmla="*/ 8996 h 24"/>
              <a:gd name="T12" fmla="*/ 2117 w 30"/>
              <a:gd name="T13" fmla="*/ 1270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4">
                <a:moveTo>
                  <a:pt x="4" y="24"/>
                </a:moveTo>
                <a:lnTo>
                  <a:pt x="0" y="14"/>
                </a:lnTo>
                <a:lnTo>
                  <a:pt x="13" y="7"/>
                </a:lnTo>
                <a:lnTo>
                  <a:pt x="24" y="0"/>
                </a:lnTo>
                <a:lnTo>
                  <a:pt x="30" y="10"/>
                </a:lnTo>
                <a:lnTo>
                  <a:pt x="17" y="17"/>
                </a:lnTo>
                <a:lnTo>
                  <a:pt x="4"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8" name="Freeform 2431">
            <a:extLst>
              <a:ext uri="{FF2B5EF4-FFF2-40B4-BE49-F238E27FC236}">
                <a16:creationId xmlns:a16="http://schemas.microsoft.com/office/drawing/2014/main" id="{563AA870-D063-554E-B78D-428537E72F8D}"/>
              </a:ext>
            </a:extLst>
          </p:cNvPr>
          <p:cNvSpPr>
            <a:spLocks/>
          </p:cNvSpPr>
          <p:nvPr/>
        </p:nvSpPr>
        <p:spPr bwMode="auto">
          <a:xfrm>
            <a:off x="2051050" y="5191125"/>
            <a:ext cx="4763" cy="3175"/>
          </a:xfrm>
          <a:custGeom>
            <a:avLst/>
            <a:gdLst>
              <a:gd name="T0" fmla="*/ 0 w 11"/>
              <a:gd name="T1" fmla="*/ 3175 h 8"/>
              <a:gd name="T2" fmla="*/ 4763 w 11"/>
              <a:gd name="T3" fmla="*/ 0 h 8"/>
              <a:gd name="T4" fmla="*/ 4763 w 11"/>
              <a:gd name="T5" fmla="*/ 397 h 8"/>
              <a:gd name="T6" fmla="*/ 0 w 11"/>
              <a:gd name="T7" fmla="*/ 317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0" y="8"/>
                </a:moveTo>
                <a:lnTo>
                  <a:pt x="11" y="0"/>
                </a:lnTo>
                <a:lnTo>
                  <a:pt x="11"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39" name="Freeform 2432">
            <a:extLst>
              <a:ext uri="{FF2B5EF4-FFF2-40B4-BE49-F238E27FC236}">
                <a16:creationId xmlns:a16="http://schemas.microsoft.com/office/drawing/2014/main" id="{1B2E0BC5-2DBD-B64F-B0D2-0B1076E5D6F0}"/>
              </a:ext>
            </a:extLst>
          </p:cNvPr>
          <p:cNvSpPr>
            <a:spLocks/>
          </p:cNvSpPr>
          <p:nvPr/>
        </p:nvSpPr>
        <p:spPr bwMode="auto">
          <a:xfrm>
            <a:off x="2039938" y="5184775"/>
            <a:ext cx="15875" cy="14288"/>
          </a:xfrm>
          <a:custGeom>
            <a:avLst/>
            <a:gdLst>
              <a:gd name="T0" fmla="*/ 3175 w 30"/>
              <a:gd name="T1" fmla="*/ 14288 h 26"/>
              <a:gd name="T2" fmla="*/ 0 w 30"/>
              <a:gd name="T3" fmla="*/ 9342 h 26"/>
              <a:gd name="T4" fmla="*/ 6350 w 30"/>
              <a:gd name="T5" fmla="*/ 4946 h 26"/>
              <a:gd name="T6" fmla="*/ 13229 w 30"/>
              <a:gd name="T7" fmla="*/ 0 h 26"/>
              <a:gd name="T8" fmla="*/ 15875 w 30"/>
              <a:gd name="T9" fmla="*/ 5495 h 26"/>
              <a:gd name="T10" fmla="*/ 10054 w 30"/>
              <a:gd name="T11" fmla="*/ 9892 h 26"/>
              <a:gd name="T12" fmla="*/ 3175 w 30"/>
              <a:gd name="T13" fmla="*/ 1428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6">
                <a:moveTo>
                  <a:pt x="6" y="26"/>
                </a:moveTo>
                <a:lnTo>
                  <a:pt x="0" y="17"/>
                </a:lnTo>
                <a:lnTo>
                  <a:pt x="12" y="9"/>
                </a:lnTo>
                <a:lnTo>
                  <a:pt x="25" y="0"/>
                </a:lnTo>
                <a:lnTo>
                  <a:pt x="30" y="10"/>
                </a:lnTo>
                <a:lnTo>
                  <a:pt x="19" y="18"/>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08" name="Freeform 2433">
            <a:extLst>
              <a:ext uri="{FF2B5EF4-FFF2-40B4-BE49-F238E27FC236}">
                <a16:creationId xmlns:a16="http://schemas.microsoft.com/office/drawing/2014/main" id="{8CB0628B-0E9C-AB4F-B732-5EE91D3F0B05}"/>
              </a:ext>
            </a:extLst>
          </p:cNvPr>
          <p:cNvSpPr>
            <a:spLocks/>
          </p:cNvSpPr>
          <p:nvPr/>
        </p:nvSpPr>
        <p:spPr bwMode="auto">
          <a:xfrm>
            <a:off x="2046288" y="5184775"/>
            <a:ext cx="7937" cy="4763"/>
          </a:xfrm>
          <a:custGeom>
            <a:avLst/>
            <a:gdLst>
              <a:gd name="T0" fmla="*/ 0 w 13"/>
              <a:gd name="T1" fmla="*/ 4763 h 9"/>
              <a:gd name="T2" fmla="*/ 6716 w 13"/>
              <a:gd name="T3" fmla="*/ 0 h 9"/>
              <a:gd name="T4" fmla="*/ 7937 w 13"/>
              <a:gd name="T5" fmla="*/ 0 h 9"/>
              <a:gd name="T6" fmla="*/ 0 w 13"/>
              <a:gd name="T7" fmla="*/ 476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9"/>
                </a:moveTo>
                <a:lnTo>
                  <a:pt x="11" y="0"/>
                </a:lnTo>
                <a:lnTo>
                  <a:pt x="13"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09" name="Freeform 2434">
            <a:extLst>
              <a:ext uri="{FF2B5EF4-FFF2-40B4-BE49-F238E27FC236}">
                <a16:creationId xmlns:a16="http://schemas.microsoft.com/office/drawing/2014/main" id="{25B4FFA5-B6ED-E44B-AE1D-0E82221891D6}"/>
              </a:ext>
            </a:extLst>
          </p:cNvPr>
          <p:cNvSpPr>
            <a:spLocks/>
          </p:cNvSpPr>
          <p:nvPr/>
        </p:nvSpPr>
        <p:spPr bwMode="auto">
          <a:xfrm>
            <a:off x="2036763" y="5180013"/>
            <a:ext cx="15875" cy="14287"/>
          </a:xfrm>
          <a:custGeom>
            <a:avLst/>
            <a:gdLst>
              <a:gd name="T0" fmla="*/ 3832 w 29"/>
              <a:gd name="T1" fmla="*/ 14287 h 27"/>
              <a:gd name="T2" fmla="*/ 0 w 29"/>
              <a:gd name="T3" fmla="*/ 10054 h 27"/>
              <a:gd name="T4" fmla="*/ 5474 w 29"/>
              <a:gd name="T5" fmla="*/ 4762 h 27"/>
              <a:gd name="T6" fmla="*/ 12043 w 29"/>
              <a:gd name="T7" fmla="*/ 0 h 27"/>
              <a:gd name="T8" fmla="*/ 15875 w 29"/>
              <a:gd name="T9" fmla="*/ 4762 h 27"/>
              <a:gd name="T10" fmla="*/ 9853 w 29"/>
              <a:gd name="T11" fmla="*/ 9525 h 27"/>
              <a:gd name="T12" fmla="*/ 3832 w 29"/>
              <a:gd name="T13" fmla="*/ 14287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7">
                <a:moveTo>
                  <a:pt x="7" y="27"/>
                </a:moveTo>
                <a:lnTo>
                  <a:pt x="0" y="19"/>
                </a:lnTo>
                <a:lnTo>
                  <a:pt x="10" y="9"/>
                </a:lnTo>
                <a:lnTo>
                  <a:pt x="22" y="0"/>
                </a:lnTo>
                <a:lnTo>
                  <a:pt x="29" y="9"/>
                </a:lnTo>
                <a:lnTo>
                  <a:pt x="18" y="18"/>
                </a:lnTo>
                <a:lnTo>
                  <a:pt x="7"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0" name="Freeform 2435">
            <a:extLst>
              <a:ext uri="{FF2B5EF4-FFF2-40B4-BE49-F238E27FC236}">
                <a16:creationId xmlns:a16="http://schemas.microsoft.com/office/drawing/2014/main" id="{38DFA696-A844-3949-846B-4BDB9542CE81}"/>
              </a:ext>
            </a:extLst>
          </p:cNvPr>
          <p:cNvSpPr>
            <a:spLocks/>
          </p:cNvSpPr>
          <p:nvPr/>
        </p:nvSpPr>
        <p:spPr bwMode="auto">
          <a:xfrm>
            <a:off x="2043113" y="5180013"/>
            <a:ext cx="6350" cy="4762"/>
          </a:xfrm>
          <a:custGeom>
            <a:avLst/>
            <a:gdLst>
              <a:gd name="T0" fmla="*/ 0 w 12"/>
              <a:gd name="T1" fmla="*/ 4762 h 10"/>
              <a:gd name="T2" fmla="*/ 5821 w 12"/>
              <a:gd name="T3" fmla="*/ 0 h 10"/>
              <a:gd name="T4" fmla="*/ 6350 w 12"/>
              <a:gd name="T5" fmla="*/ 476 h 10"/>
              <a:gd name="T6" fmla="*/ 0 w 12"/>
              <a:gd name="T7" fmla="*/ 4762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1" y="0"/>
                </a:lnTo>
                <a:lnTo>
                  <a:pt x="12"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1" name="Freeform 2436">
            <a:extLst>
              <a:ext uri="{FF2B5EF4-FFF2-40B4-BE49-F238E27FC236}">
                <a16:creationId xmlns:a16="http://schemas.microsoft.com/office/drawing/2014/main" id="{41C228A1-75BB-4A4F-B1A9-53BF51EE198E}"/>
              </a:ext>
            </a:extLst>
          </p:cNvPr>
          <p:cNvSpPr>
            <a:spLocks/>
          </p:cNvSpPr>
          <p:nvPr/>
        </p:nvSpPr>
        <p:spPr bwMode="auto">
          <a:xfrm>
            <a:off x="2028825" y="5170488"/>
            <a:ext cx="19050" cy="20637"/>
          </a:xfrm>
          <a:custGeom>
            <a:avLst/>
            <a:gdLst>
              <a:gd name="T0" fmla="*/ 9024 w 38"/>
              <a:gd name="T1" fmla="*/ 20637 h 38"/>
              <a:gd name="T2" fmla="*/ 0 w 38"/>
              <a:gd name="T3" fmla="*/ 11948 h 38"/>
              <a:gd name="T4" fmla="*/ 5514 w 38"/>
              <a:gd name="T5" fmla="*/ 5974 h 38"/>
              <a:gd name="T6" fmla="*/ 11029 w 38"/>
              <a:gd name="T7" fmla="*/ 0 h 38"/>
              <a:gd name="T8" fmla="*/ 19050 w 38"/>
              <a:gd name="T9" fmla="*/ 9232 h 38"/>
              <a:gd name="T10" fmla="*/ 13536 w 38"/>
              <a:gd name="T11" fmla="*/ 14663 h 38"/>
              <a:gd name="T12" fmla="*/ 9024 w 38"/>
              <a:gd name="T13" fmla="*/ 20637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8">
                <a:moveTo>
                  <a:pt x="18" y="38"/>
                </a:moveTo>
                <a:lnTo>
                  <a:pt x="0" y="22"/>
                </a:lnTo>
                <a:lnTo>
                  <a:pt x="11" y="11"/>
                </a:lnTo>
                <a:lnTo>
                  <a:pt x="22" y="0"/>
                </a:lnTo>
                <a:lnTo>
                  <a:pt x="38" y="17"/>
                </a:lnTo>
                <a:lnTo>
                  <a:pt x="27" y="27"/>
                </a:lnTo>
                <a:lnTo>
                  <a:pt x="18"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2" name="Freeform 2437">
            <a:extLst>
              <a:ext uri="{FF2B5EF4-FFF2-40B4-BE49-F238E27FC236}">
                <a16:creationId xmlns:a16="http://schemas.microsoft.com/office/drawing/2014/main" id="{95B45360-CB18-3F49-9589-B0709C337852}"/>
              </a:ext>
            </a:extLst>
          </p:cNvPr>
          <p:cNvSpPr>
            <a:spLocks/>
          </p:cNvSpPr>
          <p:nvPr/>
        </p:nvSpPr>
        <p:spPr bwMode="auto">
          <a:xfrm>
            <a:off x="2033588" y="5170488"/>
            <a:ext cx="6350" cy="6350"/>
          </a:xfrm>
          <a:custGeom>
            <a:avLst/>
            <a:gdLst>
              <a:gd name="T0" fmla="*/ 0 w 11"/>
              <a:gd name="T1" fmla="*/ 6350 h 12"/>
              <a:gd name="T2" fmla="*/ 4618 w 11"/>
              <a:gd name="T3" fmla="*/ 0 h 12"/>
              <a:gd name="T4" fmla="*/ 6350 w 11"/>
              <a:gd name="T5" fmla="*/ 529 h 12"/>
              <a:gd name="T6" fmla="*/ 0 w 11"/>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0" y="12"/>
                </a:moveTo>
                <a:lnTo>
                  <a:pt x="8" y="0"/>
                </a:lnTo>
                <a:lnTo>
                  <a:pt x="11"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3" name="Freeform 2438">
            <a:extLst>
              <a:ext uri="{FF2B5EF4-FFF2-40B4-BE49-F238E27FC236}">
                <a16:creationId xmlns:a16="http://schemas.microsoft.com/office/drawing/2014/main" id="{32264C9D-6FD2-E745-A77E-4D4FE72877A4}"/>
              </a:ext>
            </a:extLst>
          </p:cNvPr>
          <p:cNvSpPr>
            <a:spLocks/>
          </p:cNvSpPr>
          <p:nvPr/>
        </p:nvSpPr>
        <p:spPr bwMode="auto">
          <a:xfrm>
            <a:off x="2019300" y="5162550"/>
            <a:ext cx="19050" cy="20638"/>
          </a:xfrm>
          <a:custGeom>
            <a:avLst/>
            <a:gdLst>
              <a:gd name="T0" fmla="*/ 10812 w 37"/>
              <a:gd name="T1" fmla="*/ 20638 h 39"/>
              <a:gd name="T2" fmla="*/ 0 w 37"/>
              <a:gd name="T3" fmla="*/ 12171 h 39"/>
              <a:gd name="T4" fmla="*/ 4119 w 37"/>
              <a:gd name="T5" fmla="*/ 6350 h 39"/>
              <a:gd name="T6" fmla="*/ 8753 w 37"/>
              <a:gd name="T7" fmla="*/ 0 h 39"/>
              <a:gd name="T8" fmla="*/ 19050 w 37"/>
              <a:gd name="T9" fmla="*/ 7938 h 39"/>
              <a:gd name="T10" fmla="*/ 14931 w 37"/>
              <a:gd name="T11" fmla="*/ 14288 h 39"/>
              <a:gd name="T12" fmla="*/ 10812 w 37"/>
              <a:gd name="T13" fmla="*/ 2063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9">
                <a:moveTo>
                  <a:pt x="21" y="39"/>
                </a:moveTo>
                <a:lnTo>
                  <a:pt x="0" y="23"/>
                </a:lnTo>
                <a:lnTo>
                  <a:pt x="8" y="12"/>
                </a:lnTo>
                <a:lnTo>
                  <a:pt x="17" y="0"/>
                </a:lnTo>
                <a:lnTo>
                  <a:pt x="37" y="15"/>
                </a:lnTo>
                <a:lnTo>
                  <a:pt x="29" y="27"/>
                </a:lnTo>
                <a:lnTo>
                  <a:pt x="2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4" name="Freeform 2439">
            <a:extLst>
              <a:ext uri="{FF2B5EF4-FFF2-40B4-BE49-F238E27FC236}">
                <a16:creationId xmlns:a16="http://schemas.microsoft.com/office/drawing/2014/main" id="{7F62C6B4-43BC-2242-9FF2-4B0DB1E4DEE2}"/>
              </a:ext>
            </a:extLst>
          </p:cNvPr>
          <p:cNvSpPr>
            <a:spLocks/>
          </p:cNvSpPr>
          <p:nvPr/>
        </p:nvSpPr>
        <p:spPr bwMode="auto">
          <a:xfrm>
            <a:off x="2022475" y="5162550"/>
            <a:ext cx="4763" cy="6350"/>
          </a:xfrm>
          <a:custGeom>
            <a:avLst/>
            <a:gdLst>
              <a:gd name="T0" fmla="*/ 0 w 9"/>
              <a:gd name="T1" fmla="*/ 6350 h 13"/>
              <a:gd name="T2" fmla="*/ 3705 w 9"/>
              <a:gd name="T3" fmla="*/ 0 h 13"/>
              <a:gd name="T4" fmla="*/ 4763 w 9"/>
              <a:gd name="T5" fmla="*/ 488 h 13"/>
              <a:gd name="T6" fmla="*/ 0 w 9"/>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13"/>
                </a:moveTo>
                <a:lnTo>
                  <a:pt x="7" y="0"/>
                </a:lnTo>
                <a:lnTo>
                  <a:pt x="9"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5" name="Freeform 2440">
            <a:extLst>
              <a:ext uri="{FF2B5EF4-FFF2-40B4-BE49-F238E27FC236}">
                <a16:creationId xmlns:a16="http://schemas.microsoft.com/office/drawing/2014/main" id="{FF9FF9DC-D617-E54A-BFD0-3DE8249B2F31}"/>
              </a:ext>
            </a:extLst>
          </p:cNvPr>
          <p:cNvSpPr>
            <a:spLocks/>
          </p:cNvSpPr>
          <p:nvPr/>
        </p:nvSpPr>
        <p:spPr bwMode="auto">
          <a:xfrm>
            <a:off x="2006600" y="5154613"/>
            <a:ext cx="20638" cy="20637"/>
          </a:xfrm>
          <a:custGeom>
            <a:avLst/>
            <a:gdLst>
              <a:gd name="T0" fmla="*/ 13035 w 38"/>
              <a:gd name="T1" fmla="*/ 20637 h 39"/>
              <a:gd name="T2" fmla="*/ 0 w 38"/>
              <a:gd name="T3" fmla="*/ 12700 h 39"/>
              <a:gd name="T4" fmla="*/ 3802 w 38"/>
              <a:gd name="T5" fmla="*/ 6350 h 39"/>
              <a:gd name="T6" fmla="*/ 7603 w 38"/>
              <a:gd name="T7" fmla="*/ 0 h 39"/>
              <a:gd name="T8" fmla="*/ 20638 w 38"/>
              <a:gd name="T9" fmla="*/ 6879 h 39"/>
              <a:gd name="T10" fmla="*/ 16836 w 38"/>
              <a:gd name="T11" fmla="*/ 13758 h 39"/>
              <a:gd name="T12" fmla="*/ 13035 w 38"/>
              <a:gd name="T13" fmla="*/ 2063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39">
                <a:moveTo>
                  <a:pt x="24" y="39"/>
                </a:moveTo>
                <a:lnTo>
                  <a:pt x="0" y="24"/>
                </a:lnTo>
                <a:lnTo>
                  <a:pt x="7" y="12"/>
                </a:lnTo>
                <a:lnTo>
                  <a:pt x="14" y="0"/>
                </a:lnTo>
                <a:lnTo>
                  <a:pt x="38" y="13"/>
                </a:lnTo>
                <a:lnTo>
                  <a:pt x="31" y="26"/>
                </a:lnTo>
                <a:lnTo>
                  <a:pt x="2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6" name="Freeform 2441">
            <a:extLst>
              <a:ext uri="{FF2B5EF4-FFF2-40B4-BE49-F238E27FC236}">
                <a16:creationId xmlns:a16="http://schemas.microsoft.com/office/drawing/2014/main" id="{F9E018E3-5679-DA4B-A77E-498191575334}"/>
              </a:ext>
            </a:extLst>
          </p:cNvPr>
          <p:cNvSpPr>
            <a:spLocks/>
          </p:cNvSpPr>
          <p:nvPr/>
        </p:nvSpPr>
        <p:spPr bwMode="auto">
          <a:xfrm>
            <a:off x="2009775" y="5154613"/>
            <a:ext cx="4763" cy="6350"/>
          </a:xfrm>
          <a:custGeom>
            <a:avLst/>
            <a:gdLst>
              <a:gd name="T0" fmla="*/ 0 w 7"/>
              <a:gd name="T1" fmla="*/ 6350 h 13"/>
              <a:gd name="T2" fmla="*/ 4083 w 7"/>
              <a:gd name="T3" fmla="*/ 0 h 13"/>
              <a:gd name="T4" fmla="*/ 4763 w 7"/>
              <a:gd name="T5" fmla="*/ 488 h 13"/>
              <a:gd name="T6" fmla="*/ 0 w 7"/>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0" y="13"/>
                </a:moveTo>
                <a:lnTo>
                  <a:pt x="6" y="0"/>
                </a:lnTo>
                <a:lnTo>
                  <a:pt x="7"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7" name="Freeform 2442">
            <a:extLst>
              <a:ext uri="{FF2B5EF4-FFF2-40B4-BE49-F238E27FC236}">
                <a16:creationId xmlns:a16="http://schemas.microsoft.com/office/drawing/2014/main" id="{1B1635CA-EC23-0E4D-A815-581EDF81FDA9}"/>
              </a:ext>
            </a:extLst>
          </p:cNvPr>
          <p:cNvSpPr>
            <a:spLocks/>
          </p:cNvSpPr>
          <p:nvPr/>
        </p:nvSpPr>
        <p:spPr bwMode="auto">
          <a:xfrm>
            <a:off x="1992313" y="5148263"/>
            <a:ext cx="20637" cy="20637"/>
          </a:xfrm>
          <a:custGeom>
            <a:avLst/>
            <a:gdLst>
              <a:gd name="T0" fmla="*/ 14446 w 40"/>
              <a:gd name="T1" fmla="*/ 20637 h 39"/>
              <a:gd name="T2" fmla="*/ 0 w 40"/>
              <a:gd name="T3" fmla="*/ 14287 h 39"/>
              <a:gd name="T4" fmla="*/ 3096 w 40"/>
              <a:gd name="T5" fmla="*/ 6879 h 39"/>
              <a:gd name="T6" fmla="*/ 6191 w 40"/>
              <a:gd name="T7" fmla="*/ 0 h 39"/>
              <a:gd name="T8" fmla="*/ 20637 w 40"/>
              <a:gd name="T9" fmla="*/ 6350 h 39"/>
              <a:gd name="T10" fmla="*/ 17541 w 40"/>
              <a:gd name="T11" fmla="*/ 13229 h 39"/>
              <a:gd name="T12" fmla="*/ 14446 w 40"/>
              <a:gd name="T13" fmla="*/ 2063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39">
                <a:moveTo>
                  <a:pt x="28" y="39"/>
                </a:moveTo>
                <a:lnTo>
                  <a:pt x="0" y="27"/>
                </a:lnTo>
                <a:lnTo>
                  <a:pt x="6" y="13"/>
                </a:lnTo>
                <a:lnTo>
                  <a:pt x="12" y="0"/>
                </a:lnTo>
                <a:lnTo>
                  <a:pt x="40" y="12"/>
                </a:lnTo>
                <a:lnTo>
                  <a:pt x="34" y="25"/>
                </a:lnTo>
                <a:lnTo>
                  <a:pt x="28"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8" name="Freeform 2443">
            <a:extLst>
              <a:ext uri="{FF2B5EF4-FFF2-40B4-BE49-F238E27FC236}">
                <a16:creationId xmlns:a16="http://schemas.microsoft.com/office/drawing/2014/main" id="{1D17723A-954D-FB4F-BA2E-BB15933DAAC4}"/>
              </a:ext>
            </a:extLst>
          </p:cNvPr>
          <p:cNvSpPr>
            <a:spLocks/>
          </p:cNvSpPr>
          <p:nvPr/>
        </p:nvSpPr>
        <p:spPr bwMode="auto">
          <a:xfrm>
            <a:off x="1995488" y="5148263"/>
            <a:ext cx="3175" cy="6350"/>
          </a:xfrm>
          <a:custGeom>
            <a:avLst/>
            <a:gdLst>
              <a:gd name="T0" fmla="*/ 0 w 6"/>
              <a:gd name="T1" fmla="*/ 6350 h 14"/>
              <a:gd name="T2" fmla="*/ 2646 w 6"/>
              <a:gd name="T3" fmla="*/ 0 h 14"/>
              <a:gd name="T4" fmla="*/ 3175 w 6"/>
              <a:gd name="T5" fmla="*/ 454 h 14"/>
              <a:gd name="T6" fmla="*/ 0 w 6"/>
              <a:gd name="T7" fmla="*/ 635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19" name="Freeform 2444">
            <a:extLst>
              <a:ext uri="{FF2B5EF4-FFF2-40B4-BE49-F238E27FC236}">
                <a16:creationId xmlns:a16="http://schemas.microsoft.com/office/drawing/2014/main" id="{EA6DA698-4E9B-F149-BB4A-C446057C619C}"/>
              </a:ext>
            </a:extLst>
          </p:cNvPr>
          <p:cNvSpPr>
            <a:spLocks/>
          </p:cNvSpPr>
          <p:nvPr/>
        </p:nvSpPr>
        <p:spPr bwMode="auto">
          <a:xfrm>
            <a:off x="1974850" y="5141913"/>
            <a:ext cx="23813" cy="20637"/>
          </a:xfrm>
          <a:custGeom>
            <a:avLst/>
            <a:gdLst>
              <a:gd name="T0" fmla="*/ 18275 w 43"/>
              <a:gd name="T1" fmla="*/ 20637 h 39"/>
              <a:gd name="T2" fmla="*/ 0 w 43"/>
              <a:gd name="T3" fmla="*/ 14816 h 39"/>
              <a:gd name="T4" fmla="*/ 2769 w 43"/>
              <a:gd name="T5" fmla="*/ 7408 h 39"/>
              <a:gd name="T6" fmla="*/ 5538 w 43"/>
              <a:gd name="T7" fmla="*/ 0 h 39"/>
              <a:gd name="T8" fmla="*/ 23813 w 43"/>
              <a:gd name="T9" fmla="*/ 5821 h 39"/>
              <a:gd name="T10" fmla="*/ 21044 w 43"/>
              <a:gd name="T11" fmla="*/ 13229 h 39"/>
              <a:gd name="T12" fmla="*/ 18275 w 43"/>
              <a:gd name="T13" fmla="*/ 2063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39">
                <a:moveTo>
                  <a:pt x="33" y="39"/>
                </a:moveTo>
                <a:lnTo>
                  <a:pt x="0" y="28"/>
                </a:lnTo>
                <a:lnTo>
                  <a:pt x="5" y="14"/>
                </a:lnTo>
                <a:lnTo>
                  <a:pt x="10" y="0"/>
                </a:lnTo>
                <a:lnTo>
                  <a:pt x="43" y="11"/>
                </a:lnTo>
                <a:lnTo>
                  <a:pt x="38" y="25"/>
                </a:lnTo>
                <a:lnTo>
                  <a:pt x="33"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0" name="Freeform 2445">
            <a:extLst>
              <a:ext uri="{FF2B5EF4-FFF2-40B4-BE49-F238E27FC236}">
                <a16:creationId xmlns:a16="http://schemas.microsoft.com/office/drawing/2014/main" id="{818882D5-C071-FD4E-941B-169C300AFD63}"/>
              </a:ext>
            </a:extLst>
          </p:cNvPr>
          <p:cNvSpPr>
            <a:spLocks/>
          </p:cNvSpPr>
          <p:nvPr/>
        </p:nvSpPr>
        <p:spPr bwMode="auto">
          <a:xfrm>
            <a:off x="1978025" y="5141913"/>
            <a:ext cx="3175" cy="7937"/>
          </a:xfrm>
          <a:custGeom>
            <a:avLst/>
            <a:gdLst>
              <a:gd name="T0" fmla="*/ 0 w 5"/>
              <a:gd name="T1" fmla="*/ 7937 h 14"/>
              <a:gd name="T2" fmla="*/ 3175 w 5"/>
              <a:gd name="T3" fmla="*/ 0 h 14"/>
              <a:gd name="T4" fmla="*/ 3175 w 5"/>
              <a:gd name="T5" fmla="*/ 0 h 14"/>
              <a:gd name="T6" fmla="*/ 0 w 5"/>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14"/>
                </a:moveTo>
                <a:lnTo>
                  <a:pt x="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1" name="Freeform 2446">
            <a:extLst>
              <a:ext uri="{FF2B5EF4-FFF2-40B4-BE49-F238E27FC236}">
                <a16:creationId xmlns:a16="http://schemas.microsoft.com/office/drawing/2014/main" id="{013D6A1D-6960-314D-A39E-1AEB2AEC2956}"/>
              </a:ext>
            </a:extLst>
          </p:cNvPr>
          <p:cNvSpPr>
            <a:spLocks/>
          </p:cNvSpPr>
          <p:nvPr/>
        </p:nvSpPr>
        <p:spPr bwMode="auto">
          <a:xfrm>
            <a:off x="1957388" y="5137150"/>
            <a:ext cx="23812" cy="19050"/>
          </a:xfrm>
          <a:custGeom>
            <a:avLst/>
            <a:gdLst>
              <a:gd name="T0" fmla="*/ 18941 w 44"/>
              <a:gd name="T1" fmla="*/ 19050 h 37"/>
              <a:gd name="T2" fmla="*/ 0 w 44"/>
              <a:gd name="T3" fmla="*/ 14416 h 37"/>
              <a:gd name="T4" fmla="*/ 2165 w 44"/>
              <a:gd name="T5" fmla="*/ 7208 h 37"/>
              <a:gd name="T6" fmla="*/ 3788 w 44"/>
              <a:gd name="T7" fmla="*/ 0 h 37"/>
              <a:gd name="T8" fmla="*/ 23812 w 44"/>
              <a:gd name="T9" fmla="*/ 4634 h 37"/>
              <a:gd name="T10" fmla="*/ 21106 w 44"/>
              <a:gd name="T11" fmla="*/ 11842 h 37"/>
              <a:gd name="T12" fmla="*/ 18941 w 44"/>
              <a:gd name="T13" fmla="*/ 1905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37">
                <a:moveTo>
                  <a:pt x="35" y="37"/>
                </a:moveTo>
                <a:lnTo>
                  <a:pt x="0" y="28"/>
                </a:lnTo>
                <a:lnTo>
                  <a:pt x="4" y="14"/>
                </a:lnTo>
                <a:lnTo>
                  <a:pt x="7" y="0"/>
                </a:lnTo>
                <a:lnTo>
                  <a:pt x="44" y="9"/>
                </a:lnTo>
                <a:lnTo>
                  <a:pt x="39" y="23"/>
                </a:lnTo>
                <a:lnTo>
                  <a:pt x="35"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2" name="Freeform 2447">
            <a:extLst>
              <a:ext uri="{FF2B5EF4-FFF2-40B4-BE49-F238E27FC236}">
                <a16:creationId xmlns:a16="http://schemas.microsoft.com/office/drawing/2014/main" id="{6C91155D-4ACE-8F4A-9364-CDDC82CF71E8}"/>
              </a:ext>
            </a:extLst>
          </p:cNvPr>
          <p:cNvSpPr>
            <a:spLocks/>
          </p:cNvSpPr>
          <p:nvPr/>
        </p:nvSpPr>
        <p:spPr bwMode="auto">
          <a:xfrm>
            <a:off x="1958975" y="5137150"/>
            <a:ext cx="1588" cy="7938"/>
          </a:xfrm>
          <a:custGeom>
            <a:avLst/>
            <a:gdLst>
              <a:gd name="T0" fmla="*/ 0 w 3"/>
              <a:gd name="T1" fmla="*/ 7938 h 14"/>
              <a:gd name="T2" fmla="*/ 1059 w 3"/>
              <a:gd name="T3" fmla="*/ 0 h 14"/>
              <a:gd name="T4" fmla="*/ 1588 w 3"/>
              <a:gd name="T5" fmla="*/ 0 h 14"/>
              <a:gd name="T6" fmla="*/ 0 w 3"/>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0" y="14"/>
                </a:moveTo>
                <a:lnTo>
                  <a:pt x="2" y="0"/>
                </a:lnTo>
                <a:lnTo>
                  <a:pt x="3"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3" name="Freeform 2448">
            <a:extLst>
              <a:ext uri="{FF2B5EF4-FFF2-40B4-BE49-F238E27FC236}">
                <a16:creationId xmlns:a16="http://schemas.microsoft.com/office/drawing/2014/main" id="{63E20FC9-9754-B144-83FC-D75920115A54}"/>
              </a:ext>
            </a:extLst>
          </p:cNvPr>
          <p:cNvSpPr>
            <a:spLocks/>
          </p:cNvSpPr>
          <p:nvPr/>
        </p:nvSpPr>
        <p:spPr bwMode="auto">
          <a:xfrm>
            <a:off x="1914525" y="5129213"/>
            <a:ext cx="46038" cy="22225"/>
          </a:xfrm>
          <a:custGeom>
            <a:avLst/>
            <a:gdLst>
              <a:gd name="T0" fmla="*/ 43392 w 87"/>
              <a:gd name="T1" fmla="*/ 22225 h 43"/>
              <a:gd name="T2" fmla="*/ 0 w 87"/>
              <a:gd name="T3" fmla="*/ 14989 h 43"/>
              <a:gd name="T4" fmla="*/ 1058 w 87"/>
              <a:gd name="T5" fmla="*/ 7753 h 43"/>
              <a:gd name="T6" fmla="*/ 2117 w 87"/>
              <a:gd name="T7" fmla="*/ 0 h 43"/>
              <a:gd name="T8" fmla="*/ 46038 w 87"/>
              <a:gd name="T9" fmla="*/ 7753 h 43"/>
              <a:gd name="T10" fmla="*/ 44980 w 87"/>
              <a:gd name="T11" fmla="*/ 14989 h 43"/>
              <a:gd name="T12" fmla="*/ 43392 w 87"/>
              <a:gd name="T13" fmla="*/ 22225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43">
                <a:moveTo>
                  <a:pt x="82" y="43"/>
                </a:moveTo>
                <a:lnTo>
                  <a:pt x="0" y="29"/>
                </a:lnTo>
                <a:lnTo>
                  <a:pt x="2" y="15"/>
                </a:lnTo>
                <a:lnTo>
                  <a:pt x="4" y="0"/>
                </a:lnTo>
                <a:lnTo>
                  <a:pt x="87" y="15"/>
                </a:lnTo>
                <a:lnTo>
                  <a:pt x="85" y="29"/>
                </a:lnTo>
                <a:lnTo>
                  <a:pt x="82"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4" name="Freeform 2449">
            <a:extLst>
              <a:ext uri="{FF2B5EF4-FFF2-40B4-BE49-F238E27FC236}">
                <a16:creationId xmlns:a16="http://schemas.microsoft.com/office/drawing/2014/main" id="{15C1942F-02C5-B945-97E9-49E6D5819133}"/>
              </a:ext>
            </a:extLst>
          </p:cNvPr>
          <p:cNvSpPr>
            <a:spLocks/>
          </p:cNvSpPr>
          <p:nvPr/>
        </p:nvSpPr>
        <p:spPr bwMode="auto">
          <a:xfrm>
            <a:off x="1916113" y="5129213"/>
            <a:ext cx="1587" cy="7937"/>
          </a:xfrm>
          <a:custGeom>
            <a:avLst/>
            <a:gdLst>
              <a:gd name="T0" fmla="*/ 0 w 2"/>
              <a:gd name="T1" fmla="*/ 7937 h 16"/>
              <a:gd name="T2" fmla="*/ 794 w 2"/>
              <a:gd name="T3" fmla="*/ 0 h 16"/>
              <a:gd name="T4" fmla="*/ 1587 w 2"/>
              <a:gd name="T5" fmla="*/ 496 h 16"/>
              <a:gd name="T6" fmla="*/ 0 w 2"/>
              <a:gd name="T7" fmla="*/ 7937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6">
                <a:moveTo>
                  <a:pt x="0" y="16"/>
                </a:moveTo>
                <a:lnTo>
                  <a:pt x="1" y="0"/>
                </a:lnTo>
                <a:lnTo>
                  <a:pt x="2" y="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5" name="Freeform 2450">
            <a:extLst>
              <a:ext uri="{FF2B5EF4-FFF2-40B4-BE49-F238E27FC236}">
                <a16:creationId xmlns:a16="http://schemas.microsoft.com/office/drawing/2014/main" id="{A60E5D53-C735-F045-8343-1FAC057FF922}"/>
              </a:ext>
            </a:extLst>
          </p:cNvPr>
          <p:cNvSpPr>
            <a:spLocks/>
          </p:cNvSpPr>
          <p:nvPr/>
        </p:nvSpPr>
        <p:spPr bwMode="auto">
          <a:xfrm>
            <a:off x="1887538" y="5127625"/>
            <a:ext cx="28575" cy="17463"/>
          </a:xfrm>
          <a:custGeom>
            <a:avLst/>
            <a:gdLst>
              <a:gd name="T0" fmla="*/ 27536 w 55"/>
              <a:gd name="T1" fmla="*/ 17463 h 33"/>
              <a:gd name="T2" fmla="*/ 0 w 55"/>
              <a:gd name="T3" fmla="*/ 14817 h 33"/>
              <a:gd name="T4" fmla="*/ 520 w 55"/>
              <a:gd name="T5" fmla="*/ 7409 h 33"/>
              <a:gd name="T6" fmla="*/ 1559 w 55"/>
              <a:gd name="T7" fmla="*/ 0 h 33"/>
              <a:gd name="T8" fmla="*/ 28575 w 55"/>
              <a:gd name="T9" fmla="*/ 1588 h 33"/>
              <a:gd name="T10" fmla="*/ 28055 w 55"/>
              <a:gd name="T11" fmla="*/ 10054 h 33"/>
              <a:gd name="T12" fmla="*/ 27536 w 55"/>
              <a:gd name="T13" fmla="*/ 17463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3">
                <a:moveTo>
                  <a:pt x="53" y="33"/>
                </a:moveTo>
                <a:lnTo>
                  <a:pt x="0" y="28"/>
                </a:lnTo>
                <a:lnTo>
                  <a:pt x="1" y="14"/>
                </a:lnTo>
                <a:lnTo>
                  <a:pt x="3" y="0"/>
                </a:lnTo>
                <a:lnTo>
                  <a:pt x="55" y="3"/>
                </a:lnTo>
                <a:lnTo>
                  <a:pt x="54" y="19"/>
                </a:lnTo>
                <a:lnTo>
                  <a:pt x="53"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6" name="Freeform 2451">
            <a:extLst>
              <a:ext uri="{FF2B5EF4-FFF2-40B4-BE49-F238E27FC236}">
                <a16:creationId xmlns:a16="http://schemas.microsoft.com/office/drawing/2014/main" id="{9FFAF445-8ACE-A64B-9EF5-47FDAAC6BA3F}"/>
              </a:ext>
            </a:extLst>
          </p:cNvPr>
          <p:cNvSpPr>
            <a:spLocks/>
          </p:cNvSpPr>
          <p:nvPr/>
        </p:nvSpPr>
        <p:spPr bwMode="auto">
          <a:xfrm>
            <a:off x="1481138" y="4732338"/>
            <a:ext cx="106362" cy="69850"/>
          </a:xfrm>
          <a:custGeom>
            <a:avLst/>
            <a:gdLst>
              <a:gd name="T0" fmla="*/ 106362 w 199"/>
              <a:gd name="T1" fmla="*/ 34925 h 132"/>
              <a:gd name="T2" fmla="*/ 0 w 199"/>
              <a:gd name="T3" fmla="*/ 69850 h 132"/>
              <a:gd name="T4" fmla="*/ 0 w 199"/>
              <a:gd name="T5" fmla="*/ 0 h 132"/>
              <a:gd name="T6" fmla="*/ 106362 w 199"/>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 h="132">
                <a:moveTo>
                  <a:pt x="199" y="66"/>
                </a:moveTo>
                <a:lnTo>
                  <a:pt x="0" y="132"/>
                </a:lnTo>
                <a:lnTo>
                  <a:pt x="0" y="0"/>
                </a:lnTo>
                <a:lnTo>
                  <a:pt x="19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7" name="Freeform 2452">
            <a:extLst>
              <a:ext uri="{FF2B5EF4-FFF2-40B4-BE49-F238E27FC236}">
                <a16:creationId xmlns:a16="http://schemas.microsoft.com/office/drawing/2014/main" id="{E4EE079B-7B65-644A-87A9-EC6ACC9AB059}"/>
              </a:ext>
            </a:extLst>
          </p:cNvPr>
          <p:cNvSpPr>
            <a:spLocks/>
          </p:cNvSpPr>
          <p:nvPr/>
        </p:nvSpPr>
        <p:spPr bwMode="auto">
          <a:xfrm>
            <a:off x="1139825" y="4759325"/>
            <a:ext cx="363538" cy="15875"/>
          </a:xfrm>
          <a:custGeom>
            <a:avLst/>
            <a:gdLst>
              <a:gd name="T0" fmla="*/ 0 w 686"/>
              <a:gd name="T1" fmla="*/ 529 h 30"/>
              <a:gd name="T2" fmla="*/ 363538 w 686"/>
              <a:gd name="T3" fmla="*/ 0 h 30"/>
              <a:gd name="T4" fmla="*/ 363538 w 686"/>
              <a:gd name="T5" fmla="*/ 15346 h 30"/>
              <a:gd name="T6" fmla="*/ 0 w 686"/>
              <a:gd name="T7" fmla="*/ 15875 h 30"/>
              <a:gd name="T8" fmla="*/ 0 w 686"/>
              <a:gd name="T9" fmla="*/ 5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6" h="30">
                <a:moveTo>
                  <a:pt x="0" y="1"/>
                </a:moveTo>
                <a:lnTo>
                  <a:pt x="686" y="0"/>
                </a:lnTo>
                <a:lnTo>
                  <a:pt x="686" y="29"/>
                </a:lnTo>
                <a:lnTo>
                  <a:pt x="0" y="3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8" name="Freeform 2453">
            <a:extLst>
              <a:ext uri="{FF2B5EF4-FFF2-40B4-BE49-F238E27FC236}">
                <a16:creationId xmlns:a16="http://schemas.microsoft.com/office/drawing/2014/main" id="{CF1C1584-B688-BC4A-B421-F20854DB9628}"/>
              </a:ext>
            </a:extLst>
          </p:cNvPr>
          <p:cNvSpPr>
            <a:spLocks/>
          </p:cNvSpPr>
          <p:nvPr/>
        </p:nvSpPr>
        <p:spPr bwMode="auto">
          <a:xfrm>
            <a:off x="1481138" y="5095875"/>
            <a:ext cx="106362" cy="69850"/>
          </a:xfrm>
          <a:custGeom>
            <a:avLst/>
            <a:gdLst>
              <a:gd name="T0" fmla="*/ 106362 w 199"/>
              <a:gd name="T1" fmla="*/ 34662 h 133"/>
              <a:gd name="T2" fmla="*/ 534 w 199"/>
              <a:gd name="T3" fmla="*/ 69850 h 133"/>
              <a:gd name="T4" fmla="*/ 0 w 199"/>
              <a:gd name="T5" fmla="*/ 0 h 133"/>
              <a:gd name="T6" fmla="*/ 106362 w 199"/>
              <a:gd name="T7" fmla="*/ 34662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 h="133">
                <a:moveTo>
                  <a:pt x="199" y="66"/>
                </a:moveTo>
                <a:lnTo>
                  <a:pt x="1" y="133"/>
                </a:lnTo>
                <a:lnTo>
                  <a:pt x="0" y="0"/>
                </a:lnTo>
                <a:lnTo>
                  <a:pt x="19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29" name="Freeform 2454">
            <a:extLst>
              <a:ext uri="{FF2B5EF4-FFF2-40B4-BE49-F238E27FC236}">
                <a16:creationId xmlns:a16="http://schemas.microsoft.com/office/drawing/2014/main" id="{13BEB7A0-77E3-9249-B410-8B697F555340}"/>
              </a:ext>
            </a:extLst>
          </p:cNvPr>
          <p:cNvSpPr>
            <a:spLocks/>
          </p:cNvSpPr>
          <p:nvPr/>
        </p:nvSpPr>
        <p:spPr bwMode="auto">
          <a:xfrm>
            <a:off x="1139825" y="5122863"/>
            <a:ext cx="363538" cy="15875"/>
          </a:xfrm>
          <a:custGeom>
            <a:avLst/>
            <a:gdLst>
              <a:gd name="T0" fmla="*/ 0 w 686"/>
              <a:gd name="T1" fmla="*/ 529 h 30"/>
              <a:gd name="T2" fmla="*/ 363538 w 686"/>
              <a:gd name="T3" fmla="*/ 0 h 30"/>
              <a:gd name="T4" fmla="*/ 363538 w 686"/>
              <a:gd name="T5" fmla="*/ 15346 h 30"/>
              <a:gd name="T6" fmla="*/ 0 w 686"/>
              <a:gd name="T7" fmla="*/ 15875 h 30"/>
              <a:gd name="T8" fmla="*/ 0 w 686"/>
              <a:gd name="T9" fmla="*/ 529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6" h="30">
                <a:moveTo>
                  <a:pt x="0" y="1"/>
                </a:moveTo>
                <a:lnTo>
                  <a:pt x="686" y="0"/>
                </a:lnTo>
                <a:lnTo>
                  <a:pt x="686" y="29"/>
                </a:lnTo>
                <a:lnTo>
                  <a:pt x="0" y="3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0" name="Freeform 2463">
            <a:extLst>
              <a:ext uri="{FF2B5EF4-FFF2-40B4-BE49-F238E27FC236}">
                <a16:creationId xmlns:a16="http://schemas.microsoft.com/office/drawing/2014/main" id="{902C09C0-AB3B-BE46-B76B-6FD771056AED}"/>
              </a:ext>
            </a:extLst>
          </p:cNvPr>
          <p:cNvSpPr>
            <a:spLocks/>
          </p:cNvSpPr>
          <p:nvPr/>
        </p:nvSpPr>
        <p:spPr bwMode="auto">
          <a:xfrm>
            <a:off x="692150" y="4879975"/>
            <a:ext cx="7938" cy="7938"/>
          </a:xfrm>
          <a:custGeom>
            <a:avLst/>
            <a:gdLst>
              <a:gd name="T0" fmla="*/ 0 w 15"/>
              <a:gd name="T1" fmla="*/ 7938 h 15"/>
              <a:gd name="T2" fmla="*/ 0 w 15"/>
              <a:gd name="T3" fmla="*/ 0 h 15"/>
              <a:gd name="T4" fmla="*/ 1588 w 15"/>
              <a:gd name="T5" fmla="*/ 0 h 15"/>
              <a:gd name="T6" fmla="*/ 3175 w 15"/>
              <a:gd name="T7" fmla="*/ 529 h 15"/>
              <a:gd name="T8" fmla="*/ 4234 w 15"/>
              <a:gd name="T9" fmla="*/ 1058 h 15"/>
              <a:gd name="T10" fmla="*/ 4763 w 15"/>
              <a:gd name="T11" fmla="*/ 1588 h 15"/>
              <a:gd name="T12" fmla="*/ 6350 w 15"/>
              <a:gd name="T13" fmla="*/ 3175 h 15"/>
              <a:gd name="T14" fmla="*/ 6880 w 15"/>
              <a:gd name="T15" fmla="*/ 3704 h 15"/>
              <a:gd name="T16" fmla="*/ 7409 w 15"/>
              <a:gd name="T17" fmla="*/ 4763 h 15"/>
              <a:gd name="T18" fmla="*/ 7938 w 15"/>
              <a:gd name="T19" fmla="*/ 6350 h 15"/>
              <a:gd name="T20" fmla="*/ 7938 w 15"/>
              <a:gd name="T21" fmla="*/ 7938 h 15"/>
              <a:gd name="T22" fmla="*/ 7938 w 15"/>
              <a:gd name="T23" fmla="*/ 7938 h 15"/>
              <a:gd name="T24" fmla="*/ 0 w 15"/>
              <a:gd name="T25" fmla="*/ 793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0" y="15"/>
                </a:moveTo>
                <a:lnTo>
                  <a:pt x="0" y="0"/>
                </a:lnTo>
                <a:lnTo>
                  <a:pt x="3" y="0"/>
                </a:lnTo>
                <a:lnTo>
                  <a:pt x="6" y="1"/>
                </a:lnTo>
                <a:lnTo>
                  <a:pt x="8" y="2"/>
                </a:lnTo>
                <a:lnTo>
                  <a:pt x="9" y="3"/>
                </a:lnTo>
                <a:lnTo>
                  <a:pt x="12" y="6"/>
                </a:lnTo>
                <a:lnTo>
                  <a:pt x="13" y="7"/>
                </a:lnTo>
                <a:lnTo>
                  <a:pt x="14" y="9"/>
                </a:lnTo>
                <a:lnTo>
                  <a:pt x="15" y="12"/>
                </a:lnTo>
                <a:lnTo>
                  <a:pt x="15" y="15"/>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1" name="Freeform 2464">
            <a:extLst>
              <a:ext uri="{FF2B5EF4-FFF2-40B4-BE49-F238E27FC236}">
                <a16:creationId xmlns:a16="http://schemas.microsoft.com/office/drawing/2014/main" id="{487396A2-81E0-364B-8948-145438E8FCE8}"/>
              </a:ext>
            </a:extLst>
          </p:cNvPr>
          <p:cNvSpPr>
            <a:spLocks/>
          </p:cNvSpPr>
          <p:nvPr/>
        </p:nvSpPr>
        <p:spPr bwMode="auto">
          <a:xfrm>
            <a:off x="684213" y="4887913"/>
            <a:ext cx="15875" cy="1587"/>
          </a:xfrm>
          <a:custGeom>
            <a:avLst/>
            <a:gdLst>
              <a:gd name="T0" fmla="*/ 15875 w 29"/>
              <a:gd name="T1" fmla="*/ 0 h 1587"/>
              <a:gd name="T2" fmla="*/ 15875 w 29"/>
              <a:gd name="T3" fmla="*/ 0 h 1587"/>
              <a:gd name="T4" fmla="*/ 7664 w 29"/>
              <a:gd name="T5" fmla="*/ 0 h 1587"/>
              <a:gd name="T6" fmla="*/ 0 w 29"/>
              <a:gd name="T7" fmla="*/ 0 h 1587"/>
              <a:gd name="T8" fmla="*/ 0 w 29"/>
              <a:gd name="T9" fmla="*/ 0 h 1587"/>
              <a:gd name="T10" fmla="*/ 7664 w 29"/>
              <a:gd name="T11" fmla="*/ 0 h 1587"/>
              <a:gd name="T12" fmla="*/ 15875 w 29"/>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587">
                <a:moveTo>
                  <a:pt x="29" y="0"/>
                </a:moveTo>
                <a:lnTo>
                  <a:pt x="29" y="0"/>
                </a:lnTo>
                <a:lnTo>
                  <a:pt x="14" y="0"/>
                </a:lnTo>
                <a:lnTo>
                  <a:pt x="0" y="0"/>
                </a:lnTo>
                <a:lnTo>
                  <a:pt x="14"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2" name="Freeform 2465">
            <a:extLst>
              <a:ext uri="{FF2B5EF4-FFF2-40B4-BE49-F238E27FC236}">
                <a16:creationId xmlns:a16="http://schemas.microsoft.com/office/drawing/2014/main" id="{5AEDCBF0-194F-A446-BFC6-02AB09850FFB}"/>
              </a:ext>
            </a:extLst>
          </p:cNvPr>
          <p:cNvSpPr>
            <a:spLocks/>
          </p:cNvSpPr>
          <p:nvPr/>
        </p:nvSpPr>
        <p:spPr bwMode="auto">
          <a:xfrm>
            <a:off x="684213" y="4887913"/>
            <a:ext cx="7937" cy="6350"/>
          </a:xfrm>
          <a:custGeom>
            <a:avLst/>
            <a:gdLst>
              <a:gd name="T0" fmla="*/ 7937 w 14"/>
              <a:gd name="T1" fmla="*/ 0 h 14"/>
              <a:gd name="T2" fmla="*/ 7937 w 14"/>
              <a:gd name="T3" fmla="*/ 6350 h 14"/>
              <a:gd name="T4" fmla="*/ 6803 w 14"/>
              <a:gd name="T5" fmla="*/ 6350 h 14"/>
              <a:gd name="T6" fmla="*/ 5102 w 14"/>
              <a:gd name="T7" fmla="*/ 6350 h 14"/>
              <a:gd name="T8" fmla="*/ 3969 w 14"/>
              <a:gd name="T9" fmla="*/ 5896 h 14"/>
              <a:gd name="T10" fmla="*/ 2268 w 14"/>
              <a:gd name="T11" fmla="*/ 4989 h 14"/>
              <a:gd name="T12" fmla="*/ 1701 w 14"/>
              <a:gd name="T13" fmla="*/ 4536 h 14"/>
              <a:gd name="T14" fmla="*/ 1134 w 14"/>
              <a:gd name="T15" fmla="*/ 3175 h 14"/>
              <a:gd name="T16" fmla="*/ 567 w 14"/>
              <a:gd name="T17" fmla="*/ 2268 h 14"/>
              <a:gd name="T18" fmla="*/ 0 w 14"/>
              <a:gd name="T19" fmla="*/ 1361 h 14"/>
              <a:gd name="T20" fmla="*/ 0 w 14"/>
              <a:gd name="T21" fmla="*/ 0 h 14"/>
              <a:gd name="T22" fmla="*/ 0 w 14"/>
              <a:gd name="T23" fmla="*/ 0 h 14"/>
              <a:gd name="T24" fmla="*/ 7937 w 14"/>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4">
                <a:moveTo>
                  <a:pt x="14" y="0"/>
                </a:moveTo>
                <a:lnTo>
                  <a:pt x="14" y="14"/>
                </a:lnTo>
                <a:lnTo>
                  <a:pt x="12" y="14"/>
                </a:lnTo>
                <a:lnTo>
                  <a:pt x="9" y="14"/>
                </a:lnTo>
                <a:lnTo>
                  <a:pt x="7" y="13"/>
                </a:lnTo>
                <a:lnTo>
                  <a:pt x="4" y="11"/>
                </a:lnTo>
                <a:lnTo>
                  <a:pt x="3" y="10"/>
                </a:lnTo>
                <a:lnTo>
                  <a:pt x="2" y="7"/>
                </a:lnTo>
                <a:lnTo>
                  <a:pt x="1" y="5"/>
                </a:lnTo>
                <a:lnTo>
                  <a:pt x="0" y="3"/>
                </a:lnTo>
                <a:lnTo>
                  <a:pt x="0"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3" name="Freeform 2467">
            <a:extLst>
              <a:ext uri="{FF2B5EF4-FFF2-40B4-BE49-F238E27FC236}">
                <a16:creationId xmlns:a16="http://schemas.microsoft.com/office/drawing/2014/main" id="{9012640F-C2F8-CD46-B3DA-A38460D8C578}"/>
              </a:ext>
            </a:extLst>
          </p:cNvPr>
          <p:cNvSpPr>
            <a:spLocks/>
          </p:cNvSpPr>
          <p:nvPr/>
        </p:nvSpPr>
        <p:spPr bwMode="auto">
          <a:xfrm>
            <a:off x="3392488" y="4852988"/>
            <a:ext cx="104775" cy="69850"/>
          </a:xfrm>
          <a:custGeom>
            <a:avLst/>
            <a:gdLst>
              <a:gd name="T0" fmla="*/ 104775 w 198"/>
              <a:gd name="T1" fmla="*/ 34925 h 132"/>
              <a:gd name="T2" fmla="*/ 0 w 198"/>
              <a:gd name="T3" fmla="*/ 69850 h 132"/>
              <a:gd name="T4" fmla="*/ 0 w 198"/>
              <a:gd name="T5" fmla="*/ 0 h 132"/>
              <a:gd name="T6" fmla="*/ 104775 w 198"/>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4" name="Freeform 2468">
            <a:extLst>
              <a:ext uri="{FF2B5EF4-FFF2-40B4-BE49-F238E27FC236}">
                <a16:creationId xmlns:a16="http://schemas.microsoft.com/office/drawing/2014/main" id="{2C274CAD-9985-E844-B50B-0C1A32F02AF0}"/>
              </a:ext>
            </a:extLst>
          </p:cNvPr>
          <p:cNvSpPr>
            <a:spLocks/>
          </p:cNvSpPr>
          <p:nvPr/>
        </p:nvSpPr>
        <p:spPr bwMode="auto">
          <a:xfrm>
            <a:off x="3000375" y="4879975"/>
            <a:ext cx="287338" cy="14288"/>
          </a:xfrm>
          <a:custGeom>
            <a:avLst/>
            <a:gdLst>
              <a:gd name="T0" fmla="*/ 0 w 543"/>
              <a:gd name="T1" fmla="*/ 0 h 29"/>
              <a:gd name="T2" fmla="*/ 287338 w 543"/>
              <a:gd name="T3" fmla="*/ 0 h 29"/>
              <a:gd name="T4" fmla="*/ 287338 w 543"/>
              <a:gd name="T5" fmla="*/ 7390 h 29"/>
              <a:gd name="T6" fmla="*/ 287338 w 543"/>
              <a:gd name="T7" fmla="*/ 14288 h 29"/>
              <a:gd name="T8" fmla="*/ 0 w 543"/>
              <a:gd name="T9" fmla="*/ 14288 h 29"/>
              <a:gd name="T10" fmla="*/ 0 w 543"/>
              <a:gd name="T11" fmla="*/ 7390 h 29"/>
              <a:gd name="T12" fmla="*/ 0 w 543"/>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29">
                <a:moveTo>
                  <a:pt x="0" y="0"/>
                </a:moveTo>
                <a:lnTo>
                  <a:pt x="543" y="0"/>
                </a:lnTo>
                <a:lnTo>
                  <a:pt x="543" y="15"/>
                </a:lnTo>
                <a:lnTo>
                  <a:pt x="543" y="29"/>
                </a:lnTo>
                <a:lnTo>
                  <a:pt x="0" y="29"/>
                </a:lnTo>
                <a:lnTo>
                  <a:pt x="0"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5" name="Freeform 2469">
            <a:extLst>
              <a:ext uri="{FF2B5EF4-FFF2-40B4-BE49-F238E27FC236}">
                <a16:creationId xmlns:a16="http://schemas.microsoft.com/office/drawing/2014/main" id="{FF7858C1-6BC6-3B47-A736-A2E2E80B8545}"/>
              </a:ext>
            </a:extLst>
          </p:cNvPr>
          <p:cNvSpPr>
            <a:spLocks/>
          </p:cNvSpPr>
          <p:nvPr/>
        </p:nvSpPr>
        <p:spPr bwMode="auto">
          <a:xfrm>
            <a:off x="3287713" y="4879975"/>
            <a:ext cx="7937" cy="7938"/>
          </a:xfrm>
          <a:custGeom>
            <a:avLst/>
            <a:gdLst>
              <a:gd name="T0" fmla="*/ 0 w 15"/>
              <a:gd name="T1" fmla="*/ 7938 h 15"/>
              <a:gd name="T2" fmla="*/ 0 w 15"/>
              <a:gd name="T3" fmla="*/ 0 h 15"/>
              <a:gd name="T4" fmla="*/ 1058 w 15"/>
              <a:gd name="T5" fmla="*/ 529 h 15"/>
              <a:gd name="T6" fmla="*/ 2646 w 15"/>
              <a:gd name="T7" fmla="*/ 529 h 15"/>
              <a:gd name="T8" fmla="*/ 3704 w 15"/>
              <a:gd name="T9" fmla="*/ 1058 h 15"/>
              <a:gd name="T10" fmla="*/ 4762 w 15"/>
              <a:gd name="T11" fmla="*/ 1588 h 15"/>
              <a:gd name="T12" fmla="*/ 6350 w 15"/>
              <a:gd name="T13" fmla="*/ 3175 h 15"/>
              <a:gd name="T14" fmla="*/ 6879 w 15"/>
              <a:gd name="T15" fmla="*/ 4234 h 15"/>
              <a:gd name="T16" fmla="*/ 7408 w 15"/>
              <a:gd name="T17" fmla="*/ 5292 h 15"/>
              <a:gd name="T18" fmla="*/ 7408 w 15"/>
              <a:gd name="T19" fmla="*/ 6880 h 15"/>
              <a:gd name="T20" fmla="*/ 7937 w 15"/>
              <a:gd name="T21" fmla="*/ 7938 h 15"/>
              <a:gd name="T22" fmla="*/ 7937 w 15"/>
              <a:gd name="T23" fmla="*/ 7938 h 15"/>
              <a:gd name="T24" fmla="*/ 0 w 15"/>
              <a:gd name="T25" fmla="*/ 793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0" y="15"/>
                </a:moveTo>
                <a:lnTo>
                  <a:pt x="0" y="0"/>
                </a:lnTo>
                <a:lnTo>
                  <a:pt x="2" y="1"/>
                </a:lnTo>
                <a:lnTo>
                  <a:pt x="5" y="1"/>
                </a:lnTo>
                <a:lnTo>
                  <a:pt x="7" y="2"/>
                </a:lnTo>
                <a:lnTo>
                  <a:pt x="9" y="3"/>
                </a:lnTo>
                <a:lnTo>
                  <a:pt x="12" y="6"/>
                </a:lnTo>
                <a:lnTo>
                  <a:pt x="13" y="8"/>
                </a:lnTo>
                <a:lnTo>
                  <a:pt x="14" y="10"/>
                </a:lnTo>
                <a:lnTo>
                  <a:pt x="14" y="13"/>
                </a:lnTo>
                <a:lnTo>
                  <a:pt x="15" y="15"/>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6" name="Freeform 2470">
            <a:extLst>
              <a:ext uri="{FF2B5EF4-FFF2-40B4-BE49-F238E27FC236}">
                <a16:creationId xmlns:a16="http://schemas.microsoft.com/office/drawing/2014/main" id="{728BBE5D-E878-F049-B037-B2E44E41ED7F}"/>
              </a:ext>
            </a:extLst>
          </p:cNvPr>
          <p:cNvSpPr>
            <a:spLocks/>
          </p:cNvSpPr>
          <p:nvPr/>
        </p:nvSpPr>
        <p:spPr bwMode="auto">
          <a:xfrm>
            <a:off x="3281363" y="4887913"/>
            <a:ext cx="14287" cy="1587"/>
          </a:xfrm>
          <a:custGeom>
            <a:avLst/>
            <a:gdLst>
              <a:gd name="T0" fmla="*/ 14287 w 29"/>
              <a:gd name="T1" fmla="*/ 0 h 1587"/>
              <a:gd name="T2" fmla="*/ 14287 w 29"/>
              <a:gd name="T3" fmla="*/ 0 h 1587"/>
              <a:gd name="T4" fmla="*/ 6897 w 29"/>
              <a:gd name="T5" fmla="*/ 0 h 1587"/>
              <a:gd name="T6" fmla="*/ 0 w 29"/>
              <a:gd name="T7" fmla="*/ 0 h 1587"/>
              <a:gd name="T8" fmla="*/ 0 w 29"/>
              <a:gd name="T9" fmla="*/ 0 h 1587"/>
              <a:gd name="T10" fmla="*/ 6897 w 29"/>
              <a:gd name="T11" fmla="*/ 0 h 1587"/>
              <a:gd name="T12" fmla="*/ 14287 w 29"/>
              <a:gd name="T13" fmla="*/ 0 h 1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587">
                <a:moveTo>
                  <a:pt x="29" y="0"/>
                </a:moveTo>
                <a:lnTo>
                  <a:pt x="29" y="0"/>
                </a:lnTo>
                <a:lnTo>
                  <a:pt x="14" y="0"/>
                </a:lnTo>
                <a:lnTo>
                  <a:pt x="0" y="0"/>
                </a:lnTo>
                <a:lnTo>
                  <a:pt x="14"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7" name="Freeform 2471">
            <a:extLst>
              <a:ext uri="{FF2B5EF4-FFF2-40B4-BE49-F238E27FC236}">
                <a16:creationId xmlns:a16="http://schemas.microsoft.com/office/drawing/2014/main" id="{0057B27B-B965-4346-8B91-17116C1EFB3F}"/>
              </a:ext>
            </a:extLst>
          </p:cNvPr>
          <p:cNvSpPr>
            <a:spLocks/>
          </p:cNvSpPr>
          <p:nvPr/>
        </p:nvSpPr>
        <p:spPr bwMode="auto">
          <a:xfrm>
            <a:off x="3281363" y="4887913"/>
            <a:ext cx="6350" cy="7937"/>
          </a:xfrm>
          <a:custGeom>
            <a:avLst/>
            <a:gdLst>
              <a:gd name="T0" fmla="*/ 6350 w 14"/>
              <a:gd name="T1" fmla="*/ 0 h 15"/>
              <a:gd name="T2" fmla="*/ 6350 w 14"/>
              <a:gd name="T3" fmla="*/ 7937 h 15"/>
              <a:gd name="T4" fmla="*/ 5443 w 14"/>
              <a:gd name="T5" fmla="*/ 7408 h 15"/>
              <a:gd name="T6" fmla="*/ 4082 w 14"/>
              <a:gd name="T7" fmla="*/ 7408 h 15"/>
              <a:gd name="T8" fmla="*/ 3175 w 14"/>
              <a:gd name="T9" fmla="*/ 6879 h 15"/>
              <a:gd name="T10" fmla="*/ 1814 w 14"/>
              <a:gd name="T11" fmla="*/ 6350 h 15"/>
              <a:gd name="T12" fmla="*/ 1361 w 14"/>
              <a:gd name="T13" fmla="*/ 5291 h 15"/>
              <a:gd name="T14" fmla="*/ 454 w 14"/>
              <a:gd name="T15" fmla="*/ 3704 h 15"/>
              <a:gd name="T16" fmla="*/ 0 w 14"/>
              <a:gd name="T17" fmla="*/ 2646 h 15"/>
              <a:gd name="T18" fmla="*/ 0 w 14"/>
              <a:gd name="T19" fmla="*/ 1587 h 15"/>
              <a:gd name="T20" fmla="*/ 0 w 14"/>
              <a:gd name="T21" fmla="*/ 0 h 15"/>
              <a:gd name="T22" fmla="*/ 0 w 14"/>
              <a:gd name="T23" fmla="*/ 0 h 15"/>
              <a:gd name="T24" fmla="*/ 6350 w 1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14" y="0"/>
                </a:moveTo>
                <a:lnTo>
                  <a:pt x="14" y="15"/>
                </a:lnTo>
                <a:lnTo>
                  <a:pt x="12" y="14"/>
                </a:lnTo>
                <a:lnTo>
                  <a:pt x="9" y="14"/>
                </a:lnTo>
                <a:lnTo>
                  <a:pt x="7" y="13"/>
                </a:lnTo>
                <a:lnTo>
                  <a:pt x="4" y="12"/>
                </a:lnTo>
                <a:lnTo>
                  <a:pt x="3" y="10"/>
                </a:lnTo>
                <a:lnTo>
                  <a:pt x="1" y="7"/>
                </a:lnTo>
                <a:lnTo>
                  <a:pt x="0" y="5"/>
                </a:lnTo>
                <a:lnTo>
                  <a:pt x="0" y="3"/>
                </a:lnTo>
                <a:lnTo>
                  <a:pt x="0"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8" name="Freeform 2472">
            <a:extLst>
              <a:ext uri="{FF2B5EF4-FFF2-40B4-BE49-F238E27FC236}">
                <a16:creationId xmlns:a16="http://schemas.microsoft.com/office/drawing/2014/main" id="{B7FC9EA5-2942-6146-B762-74C7745385F2}"/>
              </a:ext>
            </a:extLst>
          </p:cNvPr>
          <p:cNvSpPr>
            <a:spLocks/>
          </p:cNvSpPr>
          <p:nvPr/>
        </p:nvSpPr>
        <p:spPr bwMode="auto">
          <a:xfrm>
            <a:off x="3287713" y="4879975"/>
            <a:ext cx="125412" cy="15875"/>
          </a:xfrm>
          <a:custGeom>
            <a:avLst/>
            <a:gdLst>
              <a:gd name="T0" fmla="*/ 0 w 237"/>
              <a:gd name="T1" fmla="*/ 0 h 29"/>
              <a:gd name="T2" fmla="*/ 125412 w 237"/>
              <a:gd name="T3" fmla="*/ 0 h 29"/>
              <a:gd name="T4" fmla="*/ 125412 w 237"/>
              <a:gd name="T5" fmla="*/ 7664 h 29"/>
              <a:gd name="T6" fmla="*/ 125412 w 237"/>
              <a:gd name="T7" fmla="*/ 15875 h 29"/>
              <a:gd name="T8" fmla="*/ 0 w 237"/>
              <a:gd name="T9" fmla="*/ 15875 h 29"/>
              <a:gd name="T10" fmla="*/ 0 w 237"/>
              <a:gd name="T11" fmla="*/ 7664 h 29"/>
              <a:gd name="T12" fmla="*/ 0 w 237"/>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7" h="29">
                <a:moveTo>
                  <a:pt x="0" y="0"/>
                </a:moveTo>
                <a:lnTo>
                  <a:pt x="237" y="0"/>
                </a:lnTo>
                <a:lnTo>
                  <a:pt x="237" y="14"/>
                </a:lnTo>
                <a:lnTo>
                  <a:pt x="237" y="29"/>
                </a:lnTo>
                <a:lnTo>
                  <a:pt x="0" y="29"/>
                </a:lnTo>
                <a:lnTo>
                  <a:pt x="0" y="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39" name="Freeform 2473">
            <a:extLst>
              <a:ext uri="{FF2B5EF4-FFF2-40B4-BE49-F238E27FC236}">
                <a16:creationId xmlns:a16="http://schemas.microsoft.com/office/drawing/2014/main" id="{04ECD07F-08EE-D140-AE93-6DA6397CB7AA}"/>
              </a:ext>
            </a:extLst>
          </p:cNvPr>
          <p:cNvSpPr>
            <a:spLocks/>
          </p:cNvSpPr>
          <p:nvPr/>
        </p:nvSpPr>
        <p:spPr bwMode="auto">
          <a:xfrm>
            <a:off x="6029325" y="4852988"/>
            <a:ext cx="104775" cy="69850"/>
          </a:xfrm>
          <a:custGeom>
            <a:avLst/>
            <a:gdLst>
              <a:gd name="T0" fmla="*/ 104775 w 198"/>
              <a:gd name="T1" fmla="*/ 34925 h 132"/>
              <a:gd name="T2" fmla="*/ 0 w 198"/>
              <a:gd name="T3" fmla="*/ 69850 h 132"/>
              <a:gd name="T4" fmla="*/ 0 w 198"/>
              <a:gd name="T5" fmla="*/ 0 h 132"/>
              <a:gd name="T6" fmla="*/ 104775 w 198"/>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0" name="Rectangle 2474">
            <a:extLst>
              <a:ext uri="{FF2B5EF4-FFF2-40B4-BE49-F238E27FC236}">
                <a16:creationId xmlns:a16="http://schemas.microsoft.com/office/drawing/2014/main" id="{DF0D4371-C2F1-A043-A9D3-DB48D0FA35E1}"/>
              </a:ext>
            </a:extLst>
          </p:cNvPr>
          <p:cNvSpPr>
            <a:spLocks noChangeArrowheads="1"/>
          </p:cNvSpPr>
          <p:nvPr/>
        </p:nvSpPr>
        <p:spPr bwMode="auto">
          <a:xfrm>
            <a:off x="5556250" y="4879975"/>
            <a:ext cx="493713"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43041" name="Rectangle 2475">
            <a:extLst>
              <a:ext uri="{FF2B5EF4-FFF2-40B4-BE49-F238E27FC236}">
                <a16:creationId xmlns:a16="http://schemas.microsoft.com/office/drawing/2014/main" id="{34DEE826-C93E-1B40-82CD-2C70DC02C564}"/>
              </a:ext>
            </a:extLst>
          </p:cNvPr>
          <p:cNvSpPr>
            <a:spLocks noChangeArrowheads="1"/>
          </p:cNvSpPr>
          <p:nvPr/>
        </p:nvSpPr>
        <p:spPr bwMode="auto">
          <a:xfrm>
            <a:off x="6394450" y="3759200"/>
            <a:ext cx="15509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700">
                <a:solidFill>
                  <a:srgbClr val="000000"/>
                </a:solidFill>
                <a:latin typeface="Luxi Sans" charset="0"/>
              </a:rPr>
              <a:t>Post-processing</a:t>
            </a:r>
            <a:endParaRPr lang="nl-NL" altLang="de-DE"/>
          </a:p>
        </p:txBody>
      </p:sp>
      <p:sp>
        <p:nvSpPr>
          <p:cNvPr id="43042" name="Freeform 2476">
            <a:extLst>
              <a:ext uri="{FF2B5EF4-FFF2-40B4-BE49-F238E27FC236}">
                <a16:creationId xmlns:a16="http://schemas.microsoft.com/office/drawing/2014/main" id="{B2532508-BBC1-0843-9281-F3D22815E449}"/>
              </a:ext>
            </a:extLst>
          </p:cNvPr>
          <p:cNvSpPr>
            <a:spLocks/>
          </p:cNvSpPr>
          <p:nvPr/>
        </p:nvSpPr>
        <p:spPr bwMode="auto">
          <a:xfrm>
            <a:off x="5038725" y="4683125"/>
            <a:ext cx="141288" cy="15875"/>
          </a:xfrm>
          <a:custGeom>
            <a:avLst/>
            <a:gdLst>
              <a:gd name="T0" fmla="*/ 141288 w 267"/>
              <a:gd name="T1" fmla="*/ 15875 h 29"/>
              <a:gd name="T2" fmla="*/ 0 w 267"/>
              <a:gd name="T3" fmla="*/ 15875 h 29"/>
              <a:gd name="T4" fmla="*/ 0 w 267"/>
              <a:gd name="T5" fmla="*/ 7664 h 29"/>
              <a:gd name="T6" fmla="*/ 0 w 267"/>
              <a:gd name="T7" fmla="*/ 0 h 29"/>
              <a:gd name="T8" fmla="*/ 141288 w 267"/>
              <a:gd name="T9" fmla="*/ 0 h 29"/>
              <a:gd name="T10" fmla="*/ 141288 w 267"/>
              <a:gd name="T11" fmla="*/ 7664 h 29"/>
              <a:gd name="T12" fmla="*/ 141288 w 267"/>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29">
                <a:moveTo>
                  <a:pt x="267" y="29"/>
                </a:moveTo>
                <a:lnTo>
                  <a:pt x="0" y="29"/>
                </a:lnTo>
                <a:lnTo>
                  <a:pt x="0" y="14"/>
                </a:lnTo>
                <a:lnTo>
                  <a:pt x="0" y="0"/>
                </a:lnTo>
                <a:lnTo>
                  <a:pt x="267" y="0"/>
                </a:lnTo>
                <a:lnTo>
                  <a:pt x="267" y="14"/>
                </a:lnTo>
                <a:lnTo>
                  <a:pt x="267"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3" name="Freeform 2477">
            <a:extLst>
              <a:ext uri="{FF2B5EF4-FFF2-40B4-BE49-F238E27FC236}">
                <a16:creationId xmlns:a16="http://schemas.microsoft.com/office/drawing/2014/main" id="{1077D3C4-0B05-F549-97A1-BD0362875626}"/>
              </a:ext>
            </a:extLst>
          </p:cNvPr>
          <p:cNvSpPr>
            <a:spLocks/>
          </p:cNvSpPr>
          <p:nvPr/>
        </p:nvSpPr>
        <p:spPr bwMode="auto">
          <a:xfrm>
            <a:off x="5030788" y="4691063"/>
            <a:ext cx="7937" cy="7937"/>
          </a:xfrm>
          <a:custGeom>
            <a:avLst/>
            <a:gdLst>
              <a:gd name="T0" fmla="*/ 7937 w 15"/>
              <a:gd name="T1" fmla="*/ 0 h 15"/>
              <a:gd name="T2" fmla="*/ 7937 w 15"/>
              <a:gd name="T3" fmla="*/ 7937 h 15"/>
              <a:gd name="T4" fmla="*/ 6350 w 15"/>
              <a:gd name="T5" fmla="*/ 7408 h 15"/>
              <a:gd name="T6" fmla="*/ 5291 w 15"/>
              <a:gd name="T7" fmla="*/ 7408 h 15"/>
              <a:gd name="T8" fmla="*/ 4233 w 15"/>
              <a:gd name="T9" fmla="*/ 6879 h 15"/>
              <a:gd name="T10" fmla="*/ 2646 w 15"/>
              <a:gd name="T11" fmla="*/ 6350 h 15"/>
              <a:gd name="T12" fmla="*/ 2117 w 15"/>
              <a:gd name="T13" fmla="*/ 4762 h 15"/>
              <a:gd name="T14" fmla="*/ 1058 w 15"/>
              <a:gd name="T15" fmla="*/ 3704 h 15"/>
              <a:gd name="T16" fmla="*/ 0 w 15"/>
              <a:gd name="T17" fmla="*/ 2646 h 15"/>
              <a:gd name="T18" fmla="*/ 0 w 15"/>
              <a:gd name="T19" fmla="*/ 1058 h 15"/>
              <a:gd name="T20" fmla="*/ 0 w 15"/>
              <a:gd name="T21" fmla="*/ 0 h 15"/>
              <a:gd name="T22" fmla="*/ 0 w 15"/>
              <a:gd name="T23" fmla="*/ 0 h 15"/>
              <a:gd name="T24" fmla="*/ 7937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0"/>
                </a:moveTo>
                <a:lnTo>
                  <a:pt x="15" y="15"/>
                </a:lnTo>
                <a:lnTo>
                  <a:pt x="12" y="14"/>
                </a:lnTo>
                <a:lnTo>
                  <a:pt x="10" y="14"/>
                </a:lnTo>
                <a:lnTo>
                  <a:pt x="8" y="13"/>
                </a:lnTo>
                <a:lnTo>
                  <a:pt x="5" y="12"/>
                </a:lnTo>
                <a:lnTo>
                  <a:pt x="4" y="9"/>
                </a:lnTo>
                <a:lnTo>
                  <a:pt x="2" y="7"/>
                </a:lnTo>
                <a:lnTo>
                  <a:pt x="0"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4" name="Freeform 2478">
            <a:extLst>
              <a:ext uri="{FF2B5EF4-FFF2-40B4-BE49-F238E27FC236}">
                <a16:creationId xmlns:a16="http://schemas.microsoft.com/office/drawing/2014/main" id="{BAE95FBF-F8C1-1E46-8803-43B54AC2C5A7}"/>
              </a:ext>
            </a:extLst>
          </p:cNvPr>
          <p:cNvSpPr>
            <a:spLocks/>
          </p:cNvSpPr>
          <p:nvPr/>
        </p:nvSpPr>
        <p:spPr bwMode="auto">
          <a:xfrm>
            <a:off x="5030788" y="4378325"/>
            <a:ext cx="15875" cy="312738"/>
          </a:xfrm>
          <a:custGeom>
            <a:avLst/>
            <a:gdLst>
              <a:gd name="T0" fmla="*/ 0 w 30"/>
              <a:gd name="T1" fmla="*/ 312738 h 590"/>
              <a:gd name="T2" fmla="*/ 0 w 30"/>
              <a:gd name="T3" fmla="*/ 0 h 590"/>
              <a:gd name="T4" fmla="*/ 7937 w 30"/>
              <a:gd name="T5" fmla="*/ 0 h 590"/>
              <a:gd name="T6" fmla="*/ 15875 w 30"/>
              <a:gd name="T7" fmla="*/ 0 h 590"/>
              <a:gd name="T8" fmla="*/ 15875 w 30"/>
              <a:gd name="T9" fmla="*/ 312738 h 590"/>
              <a:gd name="T10" fmla="*/ 7937 w 30"/>
              <a:gd name="T11" fmla="*/ 312738 h 590"/>
              <a:gd name="T12" fmla="*/ 0 w 30"/>
              <a:gd name="T13" fmla="*/ 312738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90">
                <a:moveTo>
                  <a:pt x="0" y="590"/>
                </a:moveTo>
                <a:lnTo>
                  <a:pt x="0" y="0"/>
                </a:lnTo>
                <a:lnTo>
                  <a:pt x="15" y="0"/>
                </a:lnTo>
                <a:lnTo>
                  <a:pt x="30" y="0"/>
                </a:lnTo>
                <a:lnTo>
                  <a:pt x="30" y="590"/>
                </a:lnTo>
                <a:lnTo>
                  <a:pt x="15" y="590"/>
                </a:lnTo>
                <a:lnTo>
                  <a:pt x="0" y="5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5" name="Freeform 2479">
            <a:extLst>
              <a:ext uri="{FF2B5EF4-FFF2-40B4-BE49-F238E27FC236}">
                <a16:creationId xmlns:a16="http://schemas.microsoft.com/office/drawing/2014/main" id="{E72091D0-4BF0-094E-B14D-42CCCAFF936B}"/>
              </a:ext>
            </a:extLst>
          </p:cNvPr>
          <p:cNvSpPr>
            <a:spLocks/>
          </p:cNvSpPr>
          <p:nvPr/>
        </p:nvSpPr>
        <p:spPr bwMode="auto">
          <a:xfrm>
            <a:off x="5030788" y="4370388"/>
            <a:ext cx="7937" cy="7937"/>
          </a:xfrm>
          <a:custGeom>
            <a:avLst/>
            <a:gdLst>
              <a:gd name="T0" fmla="*/ 7937 w 15"/>
              <a:gd name="T1" fmla="*/ 7937 h 16"/>
              <a:gd name="T2" fmla="*/ 0 w 15"/>
              <a:gd name="T3" fmla="*/ 7937 h 16"/>
              <a:gd name="T4" fmla="*/ 0 w 15"/>
              <a:gd name="T5" fmla="*/ 5953 h 16"/>
              <a:gd name="T6" fmla="*/ 0 w 15"/>
              <a:gd name="T7" fmla="*/ 4961 h 16"/>
              <a:gd name="T8" fmla="*/ 1058 w 15"/>
              <a:gd name="T9" fmla="*/ 3472 h 16"/>
              <a:gd name="T10" fmla="*/ 2117 w 15"/>
              <a:gd name="T11" fmla="*/ 2976 h 16"/>
              <a:gd name="T12" fmla="*/ 2646 w 15"/>
              <a:gd name="T13" fmla="*/ 1984 h 16"/>
              <a:gd name="T14" fmla="*/ 4233 w 15"/>
              <a:gd name="T15" fmla="*/ 1488 h 16"/>
              <a:gd name="T16" fmla="*/ 5291 w 15"/>
              <a:gd name="T17" fmla="*/ 496 h 16"/>
              <a:gd name="T18" fmla="*/ 6350 w 15"/>
              <a:gd name="T19" fmla="*/ 0 h 16"/>
              <a:gd name="T20" fmla="*/ 7937 w 15"/>
              <a:gd name="T21" fmla="*/ 0 h 16"/>
              <a:gd name="T22" fmla="*/ 7937 w 15"/>
              <a:gd name="T23" fmla="*/ 0 h 16"/>
              <a:gd name="T24" fmla="*/ 7937 w 15"/>
              <a:gd name="T25" fmla="*/ 793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6">
                <a:moveTo>
                  <a:pt x="15" y="16"/>
                </a:moveTo>
                <a:lnTo>
                  <a:pt x="0" y="16"/>
                </a:lnTo>
                <a:lnTo>
                  <a:pt x="0" y="12"/>
                </a:lnTo>
                <a:lnTo>
                  <a:pt x="0" y="10"/>
                </a:lnTo>
                <a:lnTo>
                  <a:pt x="2" y="7"/>
                </a:lnTo>
                <a:lnTo>
                  <a:pt x="4" y="6"/>
                </a:lnTo>
                <a:lnTo>
                  <a:pt x="5" y="4"/>
                </a:lnTo>
                <a:lnTo>
                  <a:pt x="8" y="3"/>
                </a:lnTo>
                <a:lnTo>
                  <a:pt x="10" y="1"/>
                </a:lnTo>
                <a:lnTo>
                  <a:pt x="12" y="0"/>
                </a:lnTo>
                <a:lnTo>
                  <a:pt x="15" y="0"/>
                </a:ln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6" name="Freeform 2480">
            <a:extLst>
              <a:ext uri="{FF2B5EF4-FFF2-40B4-BE49-F238E27FC236}">
                <a16:creationId xmlns:a16="http://schemas.microsoft.com/office/drawing/2014/main" id="{F4B904F5-3798-C445-8BAC-80AD3CCC0272}"/>
              </a:ext>
            </a:extLst>
          </p:cNvPr>
          <p:cNvSpPr>
            <a:spLocks/>
          </p:cNvSpPr>
          <p:nvPr/>
        </p:nvSpPr>
        <p:spPr bwMode="auto">
          <a:xfrm>
            <a:off x="5038725" y="4370388"/>
            <a:ext cx="282575" cy="15875"/>
          </a:xfrm>
          <a:custGeom>
            <a:avLst/>
            <a:gdLst>
              <a:gd name="T0" fmla="*/ 0 w 535"/>
              <a:gd name="T1" fmla="*/ 0 h 30"/>
              <a:gd name="T2" fmla="*/ 282575 w 535"/>
              <a:gd name="T3" fmla="*/ 0 h 30"/>
              <a:gd name="T4" fmla="*/ 282575 w 535"/>
              <a:gd name="T5" fmla="*/ 8467 h 30"/>
              <a:gd name="T6" fmla="*/ 282575 w 535"/>
              <a:gd name="T7" fmla="*/ 15875 h 30"/>
              <a:gd name="T8" fmla="*/ 0 w 535"/>
              <a:gd name="T9" fmla="*/ 15875 h 30"/>
              <a:gd name="T10" fmla="*/ 0 w 535"/>
              <a:gd name="T11" fmla="*/ 8467 h 30"/>
              <a:gd name="T12" fmla="*/ 0 w 535"/>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30">
                <a:moveTo>
                  <a:pt x="0" y="0"/>
                </a:moveTo>
                <a:lnTo>
                  <a:pt x="535" y="0"/>
                </a:lnTo>
                <a:lnTo>
                  <a:pt x="535" y="16"/>
                </a:lnTo>
                <a:lnTo>
                  <a:pt x="535" y="30"/>
                </a:lnTo>
                <a:lnTo>
                  <a:pt x="0" y="30"/>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7" name="Freeform 2481">
            <a:extLst>
              <a:ext uri="{FF2B5EF4-FFF2-40B4-BE49-F238E27FC236}">
                <a16:creationId xmlns:a16="http://schemas.microsoft.com/office/drawing/2014/main" id="{DB9F58E2-28F9-8242-9D67-51625E5C5F38}"/>
              </a:ext>
            </a:extLst>
          </p:cNvPr>
          <p:cNvSpPr>
            <a:spLocks/>
          </p:cNvSpPr>
          <p:nvPr/>
        </p:nvSpPr>
        <p:spPr bwMode="auto">
          <a:xfrm>
            <a:off x="5321300" y="4370388"/>
            <a:ext cx="7938" cy="7937"/>
          </a:xfrm>
          <a:custGeom>
            <a:avLst/>
            <a:gdLst>
              <a:gd name="T0" fmla="*/ 0 w 14"/>
              <a:gd name="T1" fmla="*/ 7937 h 16"/>
              <a:gd name="T2" fmla="*/ 0 w 14"/>
              <a:gd name="T3" fmla="*/ 0 h 16"/>
              <a:gd name="T4" fmla="*/ 1134 w 14"/>
              <a:gd name="T5" fmla="*/ 0 h 16"/>
              <a:gd name="T6" fmla="*/ 2268 w 14"/>
              <a:gd name="T7" fmla="*/ 496 h 16"/>
              <a:gd name="T8" fmla="*/ 3969 w 14"/>
              <a:gd name="T9" fmla="*/ 1488 h 16"/>
              <a:gd name="T10" fmla="*/ 5103 w 14"/>
              <a:gd name="T11" fmla="*/ 1984 h 16"/>
              <a:gd name="T12" fmla="*/ 5670 w 14"/>
              <a:gd name="T13" fmla="*/ 2976 h 16"/>
              <a:gd name="T14" fmla="*/ 6237 w 14"/>
              <a:gd name="T15" fmla="*/ 3472 h 16"/>
              <a:gd name="T16" fmla="*/ 7371 w 14"/>
              <a:gd name="T17" fmla="*/ 4961 h 16"/>
              <a:gd name="T18" fmla="*/ 7938 w 14"/>
              <a:gd name="T19" fmla="*/ 5953 h 16"/>
              <a:gd name="T20" fmla="*/ 7938 w 14"/>
              <a:gd name="T21" fmla="*/ 7937 h 16"/>
              <a:gd name="T22" fmla="*/ 7938 w 14"/>
              <a:gd name="T23" fmla="*/ 7937 h 16"/>
              <a:gd name="T24" fmla="*/ 0 w 14"/>
              <a:gd name="T25" fmla="*/ 7937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6">
                <a:moveTo>
                  <a:pt x="0" y="16"/>
                </a:moveTo>
                <a:lnTo>
                  <a:pt x="0" y="0"/>
                </a:lnTo>
                <a:lnTo>
                  <a:pt x="2" y="0"/>
                </a:lnTo>
                <a:lnTo>
                  <a:pt x="4" y="1"/>
                </a:lnTo>
                <a:lnTo>
                  <a:pt x="7" y="3"/>
                </a:lnTo>
                <a:lnTo>
                  <a:pt x="9" y="4"/>
                </a:lnTo>
                <a:lnTo>
                  <a:pt x="10" y="6"/>
                </a:lnTo>
                <a:lnTo>
                  <a:pt x="11" y="7"/>
                </a:lnTo>
                <a:lnTo>
                  <a:pt x="13" y="10"/>
                </a:lnTo>
                <a:lnTo>
                  <a:pt x="14" y="12"/>
                </a:lnTo>
                <a:lnTo>
                  <a:pt x="14"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8" name="Freeform 2482">
            <a:extLst>
              <a:ext uri="{FF2B5EF4-FFF2-40B4-BE49-F238E27FC236}">
                <a16:creationId xmlns:a16="http://schemas.microsoft.com/office/drawing/2014/main" id="{851CB62B-EBC6-624D-BA43-53248021BFD5}"/>
              </a:ext>
            </a:extLst>
          </p:cNvPr>
          <p:cNvSpPr>
            <a:spLocks/>
          </p:cNvSpPr>
          <p:nvPr/>
        </p:nvSpPr>
        <p:spPr bwMode="auto">
          <a:xfrm>
            <a:off x="5313363" y="4378325"/>
            <a:ext cx="15875" cy="312738"/>
          </a:xfrm>
          <a:custGeom>
            <a:avLst/>
            <a:gdLst>
              <a:gd name="T0" fmla="*/ 15875 w 30"/>
              <a:gd name="T1" fmla="*/ 0 h 590"/>
              <a:gd name="T2" fmla="*/ 15875 w 30"/>
              <a:gd name="T3" fmla="*/ 312738 h 590"/>
              <a:gd name="T4" fmla="*/ 8467 w 30"/>
              <a:gd name="T5" fmla="*/ 312738 h 590"/>
              <a:gd name="T6" fmla="*/ 0 w 30"/>
              <a:gd name="T7" fmla="*/ 312738 h 590"/>
              <a:gd name="T8" fmla="*/ 0 w 30"/>
              <a:gd name="T9" fmla="*/ 0 h 590"/>
              <a:gd name="T10" fmla="*/ 8467 w 30"/>
              <a:gd name="T11" fmla="*/ 0 h 590"/>
              <a:gd name="T12" fmla="*/ 15875 w 3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90">
                <a:moveTo>
                  <a:pt x="30" y="0"/>
                </a:moveTo>
                <a:lnTo>
                  <a:pt x="30" y="590"/>
                </a:lnTo>
                <a:lnTo>
                  <a:pt x="16" y="590"/>
                </a:lnTo>
                <a:lnTo>
                  <a:pt x="0" y="590"/>
                </a:lnTo>
                <a:lnTo>
                  <a:pt x="0" y="0"/>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49" name="Freeform 2483">
            <a:extLst>
              <a:ext uri="{FF2B5EF4-FFF2-40B4-BE49-F238E27FC236}">
                <a16:creationId xmlns:a16="http://schemas.microsoft.com/office/drawing/2014/main" id="{3877FE8C-B00C-5743-8ACB-E0AFFEF78750}"/>
              </a:ext>
            </a:extLst>
          </p:cNvPr>
          <p:cNvSpPr>
            <a:spLocks/>
          </p:cNvSpPr>
          <p:nvPr/>
        </p:nvSpPr>
        <p:spPr bwMode="auto">
          <a:xfrm>
            <a:off x="5321300" y="4691063"/>
            <a:ext cx="7938" cy="7937"/>
          </a:xfrm>
          <a:custGeom>
            <a:avLst/>
            <a:gdLst>
              <a:gd name="T0" fmla="*/ 0 w 14"/>
              <a:gd name="T1" fmla="*/ 0 h 15"/>
              <a:gd name="T2" fmla="*/ 7938 w 14"/>
              <a:gd name="T3" fmla="*/ 0 h 15"/>
              <a:gd name="T4" fmla="*/ 7938 w 14"/>
              <a:gd name="T5" fmla="*/ 1058 h 15"/>
              <a:gd name="T6" fmla="*/ 7371 w 14"/>
              <a:gd name="T7" fmla="*/ 2646 h 15"/>
              <a:gd name="T8" fmla="*/ 6237 w 14"/>
              <a:gd name="T9" fmla="*/ 3704 h 15"/>
              <a:gd name="T10" fmla="*/ 5670 w 14"/>
              <a:gd name="T11" fmla="*/ 4762 h 15"/>
              <a:gd name="T12" fmla="*/ 5103 w 14"/>
              <a:gd name="T13" fmla="*/ 6350 h 15"/>
              <a:gd name="T14" fmla="*/ 3969 w 14"/>
              <a:gd name="T15" fmla="*/ 6879 h 15"/>
              <a:gd name="T16" fmla="*/ 2268 w 14"/>
              <a:gd name="T17" fmla="*/ 7408 h 15"/>
              <a:gd name="T18" fmla="*/ 1134 w 14"/>
              <a:gd name="T19" fmla="*/ 7408 h 15"/>
              <a:gd name="T20" fmla="*/ 0 w 14"/>
              <a:gd name="T21" fmla="*/ 7937 h 15"/>
              <a:gd name="T22" fmla="*/ 0 w 14"/>
              <a:gd name="T23" fmla="*/ 7937 h 15"/>
              <a:gd name="T24" fmla="*/ 0 w 1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0" y="0"/>
                </a:moveTo>
                <a:lnTo>
                  <a:pt x="14" y="0"/>
                </a:lnTo>
                <a:lnTo>
                  <a:pt x="14" y="2"/>
                </a:lnTo>
                <a:lnTo>
                  <a:pt x="13" y="5"/>
                </a:lnTo>
                <a:lnTo>
                  <a:pt x="11" y="7"/>
                </a:lnTo>
                <a:lnTo>
                  <a:pt x="10" y="9"/>
                </a:lnTo>
                <a:lnTo>
                  <a:pt x="9" y="12"/>
                </a:lnTo>
                <a:lnTo>
                  <a:pt x="7" y="13"/>
                </a:lnTo>
                <a:lnTo>
                  <a:pt x="4" y="14"/>
                </a:lnTo>
                <a:lnTo>
                  <a:pt x="2" y="14"/>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0" name="Freeform 2484">
            <a:extLst>
              <a:ext uri="{FF2B5EF4-FFF2-40B4-BE49-F238E27FC236}">
                <a16:creationId xmlns:a16="http://schemas.microsoft.com/office/drawing/2014/main" id="{0C4D5675-EE48-5245-A298-D21446D671B6}"/>
              </a:ext>
            </a:extLst>
          </p:cNvPr>
          <p:cNvSpPr>
            <a:spLocks/>
          </p:cNvSpPr>
          <p:nvPr/>
        </p:nvSpPr>
        <p:spPr bwMode="auto">
          <a:xfrm>
            <a:off x="5180013" y="4683125"/>
            <a:ext cx="141287" cy="15875"/>
          </a:xfrm>
          <a:custGeom>
            <a:avLst/>
            <a:gdLst>
              <a:gd name="T0" fmla="*/ 141287 w 268"/>
              <a:gd name="T1" fmla="*/ 15875 h 29"/>
              <a:gd name="T2" fmla="*/ 0 w 268"/>
              <a:gd name="T3" fmla="*/ 15875 h 29"/>
              <a:gd name="T4" fmla="*/ 0 w 268"/>
              <a:gd name="T5" fmla="*/ 7664 h 29"/>
              <a:gd name="T6" fmla="*/ 0 w 268"/>
              <a:gd name="T7" fmla="*/ 0 h 29"/>
              <a:gd name="T8" fmla="*/ 141287 w 268"/>
              <a:gd name="T9" fmla="*/ 0 h 29"/>
              <a:gd name="T10" fmla="*/ 141287 w 268"/>
              <a:gd name="T11" fmla="*/ 7664 h 29"/>
              <a:gd name="T12" fmla="*/ 141287 w 268"/>
              <a:gd name="T13" fmla="*/ 1587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29">
                <a:moveTo>
                  <a:pt x="268" y="29"/>
                </a:moveTo>
                <a:lnTo>
                  <a:pt x="0" y="29"/>
                </a:lnTo>
                <a:lnTo>
                  <a:pt x="0" y="14"/>
                </a:lnTo>
                <a:lnTo>
                  <a:pt x="0" y="0"/>
                </a:lnTo>
                <a:lnTo>
                  <a:pt x="268" y="0"/>
                </a:lnTo>
                <a:lnTo>
                  <a:pt x="268" y="14"/>
                </a:lnTo>
                <a:lnTo>
                  <a:pt x="268"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1" name="Rectangle 2485">
            <a:extLst>
              <a:ext uri="{FF2B5EF4-FFF2-40B4-BE49-F238E27FC236}">
                <a16:creationId xmlns:a16="http://schemas.microsoft.com/office/drawing/2014/main" id="{5F5C8CC5-C277-CB4E-A6B2-25D71123BA9E}"/>
              </a:ext>
            </a:extLst>
          </p:cNvPr>
          <p:cNvSpPr>
            <a:spLocks noChangeArrowheads="1"/>
          </p:cNvSpPr>
          <p:nvPr/>
        </p:nvSpPr>
        <p:spPr bwMode="auto">
          <a:xfrm>
            <a:off x="5108575" y="4410075"/>
            <a:ext cx="288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l-GR" altLang="de-DE"/>
              <a:t>Σ</a:t>
            </a:r>
            <a:r>
              <a:rPr lang="nl-NL" altLang="de-DE"/>
              <a:t> </a:t>
            </a:r>
            <a:endParaRPr lang="nl-NL" altLang="de-DE" sz="1900">
              <a:solidFill>
                <a:srgbClr val="FFFFFF"/>
              </a:solidFill>
              <a:latin typeface="Standard Symbols L" charset="2"/>
            </a:endParaRPr>
          </a:p>
        </p:txBody>
      </p:sp>
      <p:sp>
        <p:nvSpPr>
          <p:cNvPr id="43052" name="Freeform 2486">
            <a:extLst>
              <a:ext uri="{FF2B5EF4-FFF2-40B4-BE49-F238E27FC236}">
                <a16:creationId xmlns:a16="http://schemas.microsoft.com/office/drawing/2014/main" id="{0DE2786F-F672-0E4F-9B5F-16C3686413A2}"/>
              </a:ext>
            </a:extLst>
          </p:cNvPr>
          <p:cNvSpPr>
            <a:spLocks/>
          </p:cNvSpPr>
          <p:nvPr/>
        </p:nvSpPr>
        <p:spPr bwMode="auto">
          <a:xfrm>
            <a:off x="5038725" y="5384800"/>
            <a:ext cx="141288" cy="15875"/>
          </a:xfrm>
          <a:custGeom>
            <a:avLst/>
            <a:gdLst>
              <a:gd name="T0" fmla="*/ 141288 w 267"/>
              <a:gd name="T1" fmla="*/ 15875 h 30"/>
              <a:gd name="T2" fmla="*/ 0 w 267"/>
              <a:gd name="T3" fmla="*/ 15875 h 30"/>
              <a:gd name="T4" fmla="*/ 0 w 267"/>
              <a:gd name="T5" fmla="*/ 7937 h 30"/>
              <a:gd name="T6" fmla="*/ 0 w 267"/>
              <a:gd name="T7" fmla="*/ 0 h 30"/>
              <a:gd name="T8" fmla="*/ 141288 w 267"/>
              <a:gd name="T9" fmla="*/ 0 h 30"/>
              <a:gd name="T10" fmla="*/ 141288 w 267"/>
              <a:gd name="T11" fmla="*/ 7937 h 30"/>
              <a:gd name="T12" fmla="*/ 141288 w 267"/>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30">
                <a:moveTo>
                  <a:pt x="267" y="30"/>
                </a:moveTo>
                <a:lnTo>
                  <a:pt x="0" y="30"/>
                </a:lnTo>
                <a:lnTo>
                  <a:pt x="0" y="15"/>
                </a:lnTo>
                <a:lnTo>
                  <a:pt x="0" y="0"/>
                </a:lnTo>
                <a:lnTo>
                  <a:pt x="267" y="0"/>
                </a:lnTo>
                <a:lnTo>
                  <a:pt x="267" y="15"/>
                </a:lnTo>
                <a:lnTo>
                  <a:pt x="26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3" name="Freeform 2487">
            <a:extLst>
              <a:ext uri="{FF2B5EF4-FFF2-40B4-BE49-F238E27FC236}">
                <a16:creationId xmlns:a16="http://schemas.microsoft.com/office/drawing/2014/main" id="{C0FEDA63-C754-DD4D-941E-56BF3BAFFFC4}"/>
              </a:ext>
            </a:extLst>
          </p:cNvPr>
          <p:cNvSpPr>
            <a:spLocks/>
          </p:cNvSpPr>
          <p:nvPr/>
        </p:nvSpPr>
        <p:spPr bwMode="auto">
          <a:xfrm>
            <a:off x="5030788" y="5392738"/>
            <a:ext cx="7937" cy="7937"/>
          </a:xfrm>
          <a:custGeom>
            <a:avLst/>
            <a:gdLst>
              <a:gd name="T0" fmla="*/ 7937 w 15"/>
              <a:gd name="T1" fmla="*/ 0 h 15"/>
              <a:gd name="T2" fmla="*/ 7937 w 15"/>
              <a:gd name="T3" fmla="*/ 7937 h 15"/>
              <a:gd name="T4" fmla="*/ 6350 w 15"/>
              <a:gd name="T5" fmla="*/ 7408 h 15"/>
              <a:gd name="T6" fmla="*/ 5291 w 15"/>
              <a:gd name="T7" fmla="*/ 7408 h 15"/>
              <a:gd name="T8" fmla="*/ 4233 w 15"/>
              <a:gd name="T9" fmla="*/ 6879 h 15"/>
              <a:gd name="T10" fmla="*/ 2646 w 15"/>
              <a:gd name="T11" fmla="*/ 5820 h 15"/>
              <a:gd name="T12" fmla="*/ 2117 w 15"/>
              <a:gd name="T13" fmla="*/ 4762 h 15"/>
              <a:gd name="T14" fmla="*/ 1058 w 15"/>
              <a:gd name="T15" fmla="*/ 3704 h 15"/>
              <a:gd name="T16" fmla="*/ 0 w 15"/>
              <a:gd name="T17" fmla="*/ 2117 h 15"/>
              <a:gd name="T18" fmla="*/ 0 w 15"/>
              <a:gd name="T19" fmla="*/ 1058 h 15"/>
              <a:gd name="T20" fmla="*/ 0 w 15"/>
              <a:gd name="T21" fmla="*/ 0 h 15"/>
              <a:gd name="T22" fmla="*/ 0 w 15"/>
              <a:gd name="T23" fmla="*/ 0 h 15"/>
              <a:gd name="T24" fmla="*/ 7937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0"/>
                </a:moveTo>
                <a:lnTo>
                  <a:pt x="15" y="15"/>
                </a:lnTo>
                <a:lnTo>
                  <a:pt x="12" y="14"/>
                </a:lnTo>
                <a:lnTo>
                  <a:pt x="10" y="14"/>
                </a:lnTo>
                <a:lnTo>
                  <a:pt x="8" y="13"/>
                </a:lnTo>
                <a:lnTo>
                  <a:pt x="5" y="11"/>
                </a:lnTo>
                <a:lnTo>
                  <a:pt x="4" y="9"/>
                </a:lnTo>
                <a:lnTo>
                  <a:pt x="2" y="7"/>
                </a:lnTo>
                <a:lnTo>
                  <a:pt x="0" y="4"/>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4" name="Freeform 2488">
            <a:extLst>
              <a:ext uri="{FF2B5EF4-FFF2-40B4-BE49-F238E27FC236}">
                <a16:creationId xmlns:a16="http://schemas.microsoft.com/office/drawing/2014/main" id="{1535221C-AC75-954C-BC1C-A0E1AE9B2D9F}"/>
              </a:ext>
            </a:extLst>
          </p:cNvPr>
          <p:cNvSpPr>
            <a:spLocks/>
          </p:cNvSpPr>
          <p:nvPr/>
        </p:nvSpPr>
        <p:spPr bwMode="auto">
          <a:xfrm>
            <a:off x="5030788" y="5080000"/>
            <a:ext cx="15875" cy="312738"/>
          </a:xfrm>
          <a:custGeom>
            <a:avLst/>
            <a:gdLst>
              <a:gd name="T0" fmla="*/ 0 w 30"/>
              <a:gd name="T1" fmla="*/ 312738 h 591"/>
              <a:gd name="T2" fmla="*/ 0 w 30"/>
              <a:gd name="T3" fmla="*/ 0 h 591"/>
              <a:gd name="T4" fmla="*/ 7937 w 30"/>
              <a:gd name="T5" fmla="*/ 0 h 591"/>
              <a:gd name="T6" fmla="*/ 15875 w 30"/>
              <a:gd name="T7" fmla="*/ 0 h 591"/>
              <a:gd name="T8" fmla="*/ 15875 w 30"/>
              <a:gd name="T9" fmla="*/ 312738 h 591"/>
              <a:gd name="T10" fmla="*/ 7937 w 30"/>
              <a:gd name="T11" fmla="*/ 312738 h 591"/>
              <a:gd name="T12" fmla="*/ 0 w 30"/>
              <a:gd name="T13" fmla="*/ 312738 h 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91">
                <a:moveTo>
                  <a:pt x="0" y="591"/>
                </a:moveTo>
                <a:lnTo>
                  <a:pt x="0" y="0"/>
                </a:lnTo>
                <a:lnTo>
                  <a:pt x="15" y="0"/>
                </a:lnTo>
                <a:lnTo>
                  <a:pt x="30" y="0"/>
                </a:lnTo>
                <a:lnTo>
                  <a:pt x="30" y="591"/>
                </a:lnTo>
                <a:lnTo>
                  <a:pt x="15" y="591"/>
                </a:lnTo>
                <a:lnTo>
                  <a:pt x="0"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5" name="Freeform 2489">
            <a:extLst>
              <a:ext uri="{FF2B5EF4-FFF2-40B4-BE49-F238E27FC236}">
                <a16:creationId xmlns:a16="http://schemas.microsoft.com/office/drawing/2014/main" id="{7B7228E2-2278-3E4B-B24B-BB5E9C817D5C}"/>
              </a:ext>
            </a:extLst>
          </p:cNvPr>
          <p:cNvSpPr>
            <a:spLocks/>
          </p:cNvSpPr>
          <p:nvPr/>
        </p:nvSpPr>
        <p:spPr bwMode="auto">
          <a:xfrm>
            <a:off x="5030788" y="5072063"/>
            <a:ext cx="7937" cy="7937"/>
          </a:xfrm>
          <a:custGeom>
            <a:avLst/>
            <a:gdLst>
              <a:gd name="T0" fmla="*/ 7937 w 15"/>
              <a:gd name="T1" fmla="*/ 7937 h 15"/>
              <a:gd name="T2" fmla="*/ 0 w 15"/>
              <a:gd name="T3" fmla="*/ 7937 h 15"/>
              <a:gd name="T4" fmla="*/ 0 w 15"/>
              <a:gd name="T5" fmla="*/ 6350 h 15"/>
              <a:gd name="T6" fmla="*/ 0 w 15"/>
              <a:gd name="T7" fmla="*/ 4762 h 15"/>
              <a:gd name="T8" fmla="*/ 1058 w 15"/>
              <a:gd name="T9" fmla="*/ 3704 h 15"/>
              <a:gd name="T10" fmla="*/ 2117 w 15"/>
              <a:gd name="T11" fmla="*/ 3175 h 15"/>
              <a:gd name="T12" fmla="*/ 2646 w 15"/>
              <a:gd name="T13" fmla="*/ 1587 h 15"/>
              <a:gd name="T14" fmla="*/ 4233 w 15"/>
              <a:gd name="T15" fmla="*/ 1058 h 15"/>
              <a:gd name="T16" fmla="*/ 5291 w 15"/>
              <a:gd name="T17" fmla="*/ 529 h 15"/>
              <a:gd name="T18" fmla="*/ 6350 w 15"/>
              <a:gd name="T19" fmla="*/ 0 h 15"/>
              <a:gd name="T20" fmla="*/ 7937 w 15"/>
              <a:gd name="T21" fmla="*/ 0 h 15"/>
              <a:gd name="T22" fmla="*/ 7937 w 15"/>
              <a:gd name="T23" fmla="*/ 0 h 15"/>
              <a:gd name="T24" fmla="*/ 7937 w 15"/>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15"/>
                </a:moveTo>
                <a:lnTo>
                  <a:pt x="0" y="15"/>
                </a:lnTo>
                <a:lnTo>
                  <a:pt x="0" y="12"/>
                </a:lnTo>
                <a:lnTo>
                  <a:pt x="0" y="9"/>
                </a:lnTo>
                <a:lnTo>
                  <a:pt x="2" y="7"/>
                </a:lnTo>
                <a:lnTo>
                  <a:pt x="4" y="6"/>
                </a:lnTo>
                <a:lnTo>
                  <a:pt x="5" y="3"/>
                </a:lnTo>
                <a:lnTo>
                  <a:pt x="8" y="2"/>
                </a:lnTo>
                <a:lnTo>
                  <a:pt x="10" y="1"/>
                </a:lnTo>
                <a:lnTo>
                  <a:pt x="12" y="0"/>
                </a:lnTo>
                <a:lnTo>
                  <a:pt x="15" y="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6" name="Freeform 2490">
            <a:extLst>
              <a:ext uri="{FF2B5EF4-FFF2-40B4-BE49-F238E27FC236}">
                <a16:creationId xmlns:a16="http://schemas.microsoft.com/office/drawing/2014/main" id="{12F759CD-EDD6-EF4A-B78A-A34033E2C0D8}"/>
              </a:ext>
            </a:extLst>
          </p:cNvPr>
          <p:cNvSpPr>
            <a:spLocks/>
          </p:cNvSpPr>
          <p:nvPr/>
        </p:nvSpPr>
        <p:spPr bwMode="auto">
          <a:xfrm>
            <a:off x="5038725" y="5072063"/>
            <a:ext cx="282575" cy="14287"/>
          </a:xfrm>
          <a:custGeom>
            <a:avLst/>
            <a:gdLst>
              <a:gd name="T0" fmla="*/ 0 w 535"/>
              <a:gd name="T1" fmla="*/ 0 h 29"/>
              <a:gd name="T2" fmla="*/ 282575 w 535"/>
              <a:gd name="T3" fmla="*/ 0 h 29"/>
              <a:gd name="T4" fmla="*/ 282575 w 535"/>
              <a:gd name="T5" fmla="*/ 7390 h 29"/>
              <a:gd name="T6" fmla="*/ 282575 w 535"/>
              <a:gd name="T7" fmla="*/ 14287 h 29"/>
              <a:gd name="T8" fmla="*/ 0 w 535"/>
              <a:gd name="T9" fmla="*/ 14287 h 29"/>
              <a:gd name="T10" fmla="*/ 0 w 535"/>
              <a:gd name="T11" fmla="*/ 7390 h 29"/>
              <a:gd name="T12" fmla="*/ 0 w 53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29">
                <a:moveTo>
                  <a:pt x="0" y="0"/>
                </a:moveTo>
                <a:lnTo>
                  <a:pt x="535" y="0"/>
                </a:lnTo>
                <a:lnTo>
                  <a:pt x="535" y="15"/>
                </a:lnTo>
                <a:lnTo>
                  <a:pt x="535" y="29"/>
                </a:lnTo>
                <a:lnTo>
                  <a:pt x="0" y="29"/>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7" name="Freeform 2491">
            <a:extLst>
              <a:ext uri="{FF2B5EF4-FFF2-40B4-BE49-F238E27FC236}">
                <a16:creationId xmlns:a16="http://schemas.microsoft.com/office/drawing/2014/main" id="{7A7D0A87-1C73-0A46-A6FB-F2C5D252DE60}"/>
              </a:ext>
            </a:extLst>
          </p:cNvPr>
          <p:cNvSpPr>
            <a:spLocks/>
          </p:cNvSpPr>
          <p:nvPr/>
        </p:nvSpPr>
        <p:spPr bwMode="auto">
          <a:xfrm>
            <a:off x="5321300" y="5072063"/>
            <a:ext cx="7938" cy="7937"/>
          </a:xfrm>
          <a:custGeom>
            <a:avLst/>
            <a:gdLst>
              <a:gd name="T0" fmla="*/ 0 w 14"/>
              <a:gd name="T1" fmla="*/ 7937 h 15"/>
              <a:gd name="T2" fmla="*/ 0 w 14"/>
              <a:gd name="T3" fmla="*/ 0 h 15"/>
              <a:gd name="T4" fmla="*/ 1134 w 14"/>
              <a:gd name="T5" fmla="*/ 0 h 15"/>
              <a:gd name="T6" fmla="*/ 2268 w 14"/>
              <a:gd name="T7" fmla="*/ 529 h 15"/>
              <a:gd name="T8" fmla="*/ 3969 w 14"/>
              <a:gd name="T9" fmla="*/ 1058 h 15"/>
              <a:gd name="T10" fmla="*/ 5103 w 14"/>
              <a:gd name="T11" fmla="*/ 1587 h 15"/>
              <a:gd name="T12" fmla="*/ 5670 w 14"/>
              <a:gd name="T13" fmla="*/ 3175 h 15"/>
              <a:gd name="T14" fmla="*/ 6237 w 14"/>
              <a:gd name="T15" fmla="*/ 3704 h 15"/>
              <a:gd name="T16" fmla="*/ 7371 w 14"/>
              <a:gd name="T17" fmla="*/ 4762 h 15"/>
              <a:gd name="T18" fmla="*/ 7938 w 14"/>
              <a:gd name="T19" fmla="*/ 6350 h 15"/>
              <a:gd name="T20" fmla="*/ 7938 w 14"/>
              <a:gd name="T21" fmla="*/ 7937 h 15"/>
              <a:gd name="T22" fmla="*/ 7938 w 14"/>
              <a:gd name="T23" fmla="*/ 7937 h 15"/>
              <a:gd name="T24" fmla="*/ 0 w 14"/>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0" y="15"/>
                </a:moveTo>
                <a:lnTo>
                  <a:pt x="0" y="0"/>
                </a:lnTo>
                <a:lnTo>
                  <a:pt x="2" y="0"/>
                </a:lnTo>
                <a:lnTo>
                  <a:pt x="4" y="1"/>
                </a:lnTo>
                <a:lnTo>
                  <a:pt x="7" y="2"/>
                </a:lnTo>
                <a:lnTo>
                  <a:pt x="9" y="3"/>
                </a:lnTo>
                <a:lnTo>
                  <a:pt x="10" y="6"/>
                </a:lnTo>
                <a:lnTo>
                  <a:pt x="11" y="7"/>
                </a:lnTo>
                <a:lnTo>
                  <a:pt x="13" y="9"/>
                </a:lnTo>
                <a:lnTo>
                  <a:pt x="14" y="12"/>
                </a:lnTo>
                <a:lnTo>
                  <a:pt x="14"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8" name="Freeform 2492">
            <a:extLst>
              <a:ext uri="{FF2B5EF4-FFF2-40B4-BE49-F238E27FC236}">
                <a16:creationId xmlns:a16="http://schemas.microsoft.com/office/drawing/2014/main" id="{72C70FC6-CA7E-9F48-A5CC-7909B54F44B3}"/>
              </a:ext>
            </a:extLst>
          </p:cNvPr>
          <p:cNvSpPr>
            <a:spLocks/>
          </p:cNvSpPr>
          <p:nvPr/>
        </p:nvSpPr>
        <p:spPr bwMode="auto">
          <a:xfrm>
            <a:off x="5313363" y="5080000"/>
            <a:ext cx="15875" cy="312738"/>
          </a:xfrm>
          <a:custGeom>
            <a:avLst/>
            <a:gdLst>
              <a:gd name="T0" fmla="*/ 15875 w 30"/>
              <a:gd name="T1" fmla="*/ 0 h 591"/>
              <a:gd name="T2" fmla="*/ 15875 w 30"/>
              <a:gd name="T3" fmla="*/ 312738 h 591"/>
              <a:gd name="T4" fmla="*/ 8467 w 30"/>
              <a:gd name="T5" fmla="*/ 312738 h 591"/>
              <a:gd name="T6" fmla="*/ 0 w 30"/>
              <a:gd name="T7" fmla="*/ 312738 h 591"/>
              <a:gd name="T8" fmla="*/ 0 w 30"/>
              <a:gd name="T9" fmla="*/ 0 h 591"/>
              <a:gd name="T10" fmla="*/ 8467 w 30"/>
              <a:gd name="T11" fmla="*/ 0 h 591"/>
              <a:gd name="T12" fmla="*/ 15875 w 30"/>
              <a:gd name="T13" fmla="*/ 0 h 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91">
                <a:moveTo>
                  <a:pt x="30" y="0"/>
                </a:moveTo>
                <a:lnTo>
                  <a:pt x="30" y="591"/>
                </a:lnTo>
                <a:lnTo>
                  <a:pt x="16" y="591"/>
                </a:lnTo>
                <a:lnTo>
                  <a:pt x="0" y="591"/>
                </a:lnTo>
                <a:lnTo>
                  <a:pt x="0" y="0"/>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59" name="Freeform 2493">
            <a:extLst>
              <a:ext uri="{FF2B5EF4-FFF2-40B4-BE49-F238E27FC236}">
                <a16:creationId xmlns:a16="http://schemas.microsoft.com/office/drawing/2014/main" id="{52E42CA5-81E7-B54C-811F-C29223B4E025}"/>
              </a:ext>
            </a:extLst>
          </p:cNvPr>
          <p:cNvSpPr>
            <a:spLocks/>
          </p:cNvSpPr>
          <p:nvPr/>
        </p:nvSpPr>
        <p:spPr bwMode="auto">
          <a:xfrm>
            <a:off x="5321300" y="5392738"/>
            <a:ext cx="7938" cy="7937"/>
          </a:xfrm>
          <a:custGeom>
            <a:avLst/>
            <a:gdLst>
              <a:gd name="T0" fmla="*/ 0 w 14"/>
              <a:gd name="T1" fmla="*/ 0 h 15"/>
              <a:gd name="T2" fmla="*/ 7938 w 14"/>
              <a:gd name="T3" fmla="*/ 0 h 15"/>
              <a:gd name="T4" fmla="*/ 7938 w 14"/>
              <a:gd name="T5" fmla="*/ 1058 h 15"/>
              <a:gd name="T6" fmla="*/ 7371 w 14"/>
              <a:gd name="T7" fmla="*/ 2117 h 15"/>
              <a:gd name="T8" fmla="*/ 6237 w 14"/>
              <a:gd name="T9" fmla="*/ 3704 h 15"/>
              <a:gd name="T10" fmla="*/ 5670 w 14"/>
              <a:gd name="T11" fmla="*/ 4762 h 15"/>
              <a:gd name="T12" fmla="*/ 5103 w 14"/>
              <a:gd name="T13" fmla="*/ 5820 h 15"/>
              <a:gd name="T14" fmla="*/ 3969 w 14"/>
              <a:gd name="T15" fmla="*/ 6879 h 15"/>
              <a:gd name="T16" fmla="*/ 2268 w 14"/>
              <a:gd name="T17" fmla="*/ 7408 h 15"/>
              <a:gd name="T18" fmla="*/ 1134 w 14"/>
              <a:gd name="T19" fmla="*/ 7408 h 15"/>
              <a:gd name="T20" fmla="*/ 0 w 14"/>
              <a:gd name="T21" fmla="*/ 7937 h 15"/>
              <a:gd name="T22" fmla="*/ 0 w 14"/>
              <a:gd name="T23" fmla="*/ 7937 h 15"/>
              <a:gd name="T24" fmla="*/ 0 w 1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0" y="0"/>
                </a:moveTo>
                <a:lnTo>
                  <a:pt x="14" y="0"/>
                </a:lnTo>
                <a:lnTo>
                  <a:pt x="14" y="2"/>
                </a:lnTo>
                <a:lnTo>
                  <a:pt x="13" y="4"/>
                </a:lnTo>
                <a:lnTo>
                  <a:pt x="11" y="7"/>
                </a:lnTo>
                <a:lnTo>
                  <a:pt x="10" y="9"/>
                </a:lnTo>
                <a:lnTo>
                  <a:pt x="9" y="11"/>
                </a:lnTo>
                <a:lnTo>
                  <a:pt x="7" y="13"/>
                </a:lnTo>
                <a:lnTo>
                  <a:pt x="4" y="14"/>
                </a:lnTo>
                <a:lnTo>
                  <a:pt x="2" y="14"/>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0" name="Freeform 2494">
            <a:extLst>
              <a:ext uri="{FF2B5EF4-FFF2-40B4-BE49-F238E27FC236}">
                <a16:creationId xmlns:a16="http://schemas.microsoft.com/office/drawing/2014/main" id="{DB436C85-0EF0-DD48-8CB4-6E79B6473FE8}"/>
              </a:ext>
            </a:extLst>
          </p:cNvPr>
          <p:cNvSpPr>
            <a:spLocks/>
          </p:cNvSpPr>
          <p:nvPr/>
        </p:nvSpPr>
        <p:spPr bwMode="auto">
          <a:xfrm>
            <a:off x="5180013" y="5384800"/>
            <a:ext cx="141287" cy="15875"/>
          </a:xfrm>
          <a:custGeom>
            <a:avLst/>
            <a:gdLst>
              <a:gd name="T0" fmla="*/ 141287 w 268"/>
              <a:gd name="T1" fmla="*/ 15875 h 30"/>
              <a:gd name="T2" fmla="*/ 0 w 268"/>
              <a:gd name="T3" fmla="*/ 15875 h 30"/>
              <a:gd name="T4" fmla="*/ 0 w 268"/>
              <a:gd name="T5" fmla="*/ 7937 h 30"/>
              <a:gd name="T6" fmla="*/ 0 w 268"/>
              <a:gd name="T7" fmla="*/ 0 h 30"/>
              <a:gd name="T8" fmla="*/ 141287 w 268"/>
              <a:gd name="T9" fmla="*/ 0 h 30"/>
              <a:gd name="T10" fmla="*/ 141287 w 268"/>
              <a:gd name="T11" fmla="*/ 7937 h 30"/>
              <a:gd name="T12" fmla="*/ 141287 w 268"/>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 h="30">
                <a:moveTo>
                  <a:pt x="268" y="30"/>
                </a:moveTo>
                <a:lnTo>
                  <a:pt x="0" y="30"/>
                </a:lnTo>
                <a:lnTo>
                  <a:pt x="0" y="15"/>
                </a:lnTo>
                <a:lnTo>
                  <a:pt x="0" y="0"/>
                </a:lnTo>
                <a:lnTo>
                  <a:pt x="268" y="0"/>
                </a:lnTo>
                <a:lnTo>
                  <a:pt x="268" y="15"/>
                </a:lnTo>
                <a:lnTo>
                  <a:pt x="26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1" name="Rectangle 2495">
            <a:extLst>
              <a:ext uri="{FF2B5EF4-FFF2-40B4-BE49-F238E27FC236}">
                <a16:creationId xmlns:a16="http://schemas.microsoft.com/office/drawing/2014/main" id="{23C93F5B-FD0A-BA41-BDD7-1FF54A0F7EFD}"/>
              </a:ext>
            </a:extLst>
          </p:cNvPr>
          <p:cNvSpPr>
            <a:spLocks noChangeArrowheads="1"/>
          </p:cNvSpPr>
          <p:nvPr/>
        </p:nvSpPr>
        <p:spPr bwMode="auto">
          <a:xfrm>
            <a:off x="5108575" y="5111750"/>
            <a:ext cx="180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el-GR" altLang="de-DE"/>
              <a:t>Σ</a:t>
            </a:r>
          </a:p>
        </p:txBody>
      </p:sp>
      <p:sp>
        <p:nvSpPr>
          <p:cNvPr id="43062" name="Rectangle 2496">
            <a:extLst>
              <a:ext uri="{FF2B5EF4-FFF2-40B4-BE49-F238E27FC236}">
                <a16:creationId xmlns:a16="http://schemas.microsoft.com/office/drawing/2014/main" id="{DDB7DF1C-3769-914B-9F2F-8DBF28510A18}"/>
              </a:ext>
            </a:extLst>
          </p:cNvPr>
          <p:cNvSpPr>
            <a:spLocks noChangeArrowheads="1"/>
          </p:cNvSpPr>
          <p:nvPr/>
        </p:nvSpPr>
        <p:spPr bwMode="auto">
          <a:xfrm rot="5400000">
            <a:off x="5213350" y="4821238"/>
            <a:ext cx="104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a:t>
            </a:r>
            <a:endParaRPr lang="nl-NL" altLang="de-DE"/>
          </a:p>
        </p:txBody>
      </p:sp>
      <p:sp>
        <p:nvSpPr>
          <p:cNvPr id="43063" name="Freeform 2497">
            <a:extLst>
              <a:ext uri="{FF2B5EF4-FFF2-40B4-BE49-F238E27FC236}">
                <a16:creationId xmlns:a16="http://schemas.microsoft.com/office/drawing/2014/main" id="{A7C50BE9-0085-FD41-9F84-33EE119F598C}"/>
              </a:ext>
            </a:extLst>
          </p:cNvPr>
          <p:cNvSpPr>
            <a:spLocks/>
          </p:cNvSpPr>
          <p:nvPr/>
        </p:nvSpPr>
        <p:spPr bwMode="auto">
          <a:xfrm>
            <a:off x="4584700" y="4433888"/>
            <a:ext cx="455613" cy="107950"/>
          </a:xfrm>
          <a:custGeom>
            <a:avLst/>
            <a:gdLst>
              <a:gd name="T0" fmla="*/ 3179 w 860"/>
              <a:gd name="T1" fmla="*/ 0 h 205"/>
              <a:gd name="T2" fmla="*/ 455613 w 860"/>
              <a:gd name="T3" fmla="*/ 92679 h 205"/>
              <a:gd name="T4" fmla="*/ 452434 w 860"/>
              <a:gd name="T5" fmla="*/ 107950 h 205"/>
              <a:gd name="T6" fmla="*/ 0 w 860"/>
              <a:gd name="T7" fmla="*/ 15798 h 205"/>
              <a:gd name="T8" fmla="*/ 3179 w 860"/>
              <a:gd name="T9" fmla="*/ 0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05">
                <a:moveTo>
                  <a:pt x="6" y="0"/>
                </a:moveTo>
                <a:lnTo>
                  <a:pt x="860" y="176"/>
                </a:lnTo>
                <a:lnTo>
                  <a:pt x="854" y="205"/>
                </a:lnTo>
                <a:lnTo>
                  <a:pt x="0" y="3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4" name="Freeform 2498">
            <a:extLst>
              <a:ext uri="{FF2B5EF4-FFF2-40B4-BE49-F238E27FC236}">
                <a16:creationId xmlns:a16="http://schemas.microsoft.com/office/drawing/2014/main" id="{80EB4677-3519-4947-92BD-76FEBC19E120}"/>
              </a:ext>
            </a:extLst>
          </p:cNvPr>
          <p:cNvSpPr>
            <a:spLocks/>
          </p:cNvSpPr>
          <p:nvPr/>
        </p:nvSpPr>
        <p:spPr bwMode="auto">
          <a:xfrm>
            <a:off x="4583113" y="4527550"/>
            <a:ext cx="458787" cy="187325"/>
          </a:xfrm>
          <a:custGeom>
            <a:avLst/>
            <a:gdLst>
              <a:gd name="T0" fmla="*/ 0 w 865"/>
              <a:gd name="T1" fmla="*/ 173038 h 354"/>
              <a:gd name="T2" fmla="*/ 452953 w 865"/>
              <a:gd name="T3" fmla="*/ 0 h 354"/>
              <a:gd name="T4" fmla="*/ 458787 w 865"/>
              <a:gd name="T5" fmla="*/ 14287 h 354"/>
              <a:gd name="T6" fmla="*/ 5304 w 865"/>
              <a:gd name="T7" fmla="*/ 187325 h 354"/>
              <a:gd name="T8" fmla="*/ 0 w 865"/>
              <a:gd name="T9" fmla="*/ 173038 h 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5" h="354">
                <a:moveTo>
                  <a:pt x="0" y="327"/>
                </a:moveTo>
                <a:lnTo>
                  <a:pt x="854" y="0"/>
                </a:lnTo>
                <a:lnTo>
                  <a:pt x="865" y="27"/>
                </a:lnTo>
                <a:lnTo>
                  <a:pt x="10" y="354"/>
                </a:lnTo>
                <a:lnTo>
                  <a:pt x="0" y="3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5" name="Freeform 2499">
            <a:extLst>
              <a:ext uri="{FF2B5EF4-FFF2-40B4-BE49-F238E27FC236}">
                <a16:creationId xmlns:a16="http://schemas.microsoft.com/office/drawing/2014/main" id="{8E5D7B06-3598-C94C-83BD-05F5D2C444C3}"/>
              </a:ext>
            </a:extLst>
          </p:cNvPr>
          <p:cNvSpPr>
            <a:spLocks/>
          </p:cNvSpPr>
          <p:nvPr/>
        </p:nvSpPr>
        <p:spPr bwMode="auto">
          <a:xfrm>
            <a:off x="4579938" y="4529138"/>
            <a:ext cx="463550" cy="476250"/>
          </a:xfrm>
          <a:custGeom>
            <a:avLst/>
            <a:gdLst>
              <a:gd name="T0" fmla="*/ 0 w 875"/>
              <a:gd name="T1" fmla="*/ 465125 h 899"/>
              <a:gd name="T2" fmla="*/ 452425 w 875"/>
              <a:gd name="T3" fmla="*/ 0 h 899"/>
              <a:gd name="T4" fmla="*/ 463550 w 875"/>
              <a:gd name="T5" fmla="*/ 10595 h 899"/>
              <a:gd name="T6" fmla="*/ 11125 w 875"/>
              <a:gd name="T7" fmla="*/ 476250 h 899"/>
              <a:gd name="T8" fmla="*/ 0 w 875"/>
              <a:gd name="T9" fmla="*/ 465125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899">
                <a:moveTo>
                  <a:pt x="0" y="878"/>
                </a:moveTo>
                <a:lnTo>
                  <a:pt x="854" y="0"/>
                </a:lnTo>
                <a:lnTo>
                  <a:pt x="875" y="20"/>
                </a:lnTo>
                <a:lnTo>
                  <a:pt x="21" y="899"/>
                </a:lnTo>
                <a:lnTo>
                  <a:pt x="0" y="8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6" name="Freeform 2500">
            <a:extLst>
              <a:ext uri="{FF2B5EF4-FFF2-40B4-BE49-F238E27FC236}">
                <a16:creationId xmlns:a16="http://schemas.microsoft.com/office/drawing/2014/main" id="{ADE26CF6-7FE5-074A-A66E-AD4C50C55313}"/>
              </a:ext>
            </a:extLst>
          </p:cNvPr>
          <p:cNvSpPr>
            <a:spLocks/>
          </p:cNvSpPr>
          <p:nvPr/>
        </p:nvSpPr>
        <p:spPr bwMode="auto">
          <a:xfrm>
            <a:off x="4579938" y="4530725"/>
            <a:ext cx="465137" cy="763588"/>
          </a:xfrm>
          <a:custGeom>
            <a:avLst/>
            <a:gdLst>
              <a:gd name="T0" fmla="*/ 0 w 880"/>
              <a:gd name="T1" fmla="*/ 755121 h 1443"/>
              <a:gd name="T2" fmla="*/ 451394 w 880"/>
              <a:gd name="T3" fmla="*/ 0 h 1443"/>
              <a:gd name="T4" fmla="*/ 465137 w 880"/>
              <a:gd name="T5" fmla="*/ 7938 h 1443"/>
              <a:gd name="T6" fmla="*/ 13214 w 880"/>
              <a:gd name="T7" fmla="*/ 763588 h 1443"/>
              <a:gd name="T8" fmla="*/ 0 w 880"/>
              <a:gd name="T9" fmla="*/ 755121 h 1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0" h="1443">
                <a:moveTo>
                  <a:pt x="0" y="1427"/>
                </a:moveTo>
                <a:lnTo>
                  <a:pt x="854" y="0"/>
                </a:lnTo>
                <a:lnTo>
                  <a:pt x="880" y="15"/>
                </a:lnTo>
                <a:lnTo>
                  <a:pt x="25" y="1443"/>
                </a:lnTo>
                <a:lnTo>
                  <a:pt x="0" y="14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7" name="Freeform 2501">
            <a:extLst>
              <a:ext uri="{FF2B5EF4-FFF2-40B4-BE49-F238E27FC236}">
                <a16:creationId xmlns:a16="http://schemas.microsoft.com/office/drawing/2014/main" id="{7DE3D824-D3CE-0D4E-8978-BE9C1A776A90}"/>
              </a:ext>
            </a:extLst>
          </p:cNvPr>
          <p:cNvSpPr>
            <a:spLocks/>
          </p:cNvSpPr>
          <p:nvPr/>
        </p:nvSpPr>
        <p:spPr bwMode="auto">
          <a:xfrm>
            <a:off x="4579938" y="4437063"/>
            <a:ext cx="465137" cy="803275"/>
          </a:xfrm>
          <a:custGeom>
            <a:avLst/>
            <a:gdLst>
              <a:gd name="T0" fmla="*/ 13214 w 880"/>
              <a:gd name="T1" fmla="*/ 0 h 1516"/>
              <a:gd name="T2" fmla="*/ 465137 w 880"/>
              <a:gd name="T3" fmla="*/ 795327 h 1516"/>
              <a:gd name="T4" fmla="*/ 451394 w 880"/>
              <a:gd name="T5" fmla="*/ 803275 h 1516"/>
              <a:gd name="T6" fmla="*/ 0 w 880"/>
              <a:gd name="T7" fmla="*/ 8478 h 1516"/>
              <a:gd name="T8" fmla="*/ 13214 w 880"/>
              <a:gd name="T9" fmla="*/ 0 h 1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0" h="1516">
                <a:moveTo>
                  <a:pt x="25" y="0"/>
                </a:moveTo>
                <a:lnTo>
                  <a:pt x="880" y="1501"/>
                </a:lnTo>
                <a:lnTo>
                  <a:pt x="854" y="1516"/>
                </a:lnTo>
                <a:lnTo>
                  <a:pt x="0" y="16"/>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8" name="Freeform 2502">
            <a:extLst>
              <a:ext uri="{FF2B5EF4-FFF2-40B4-BE49-F238E27FC236}">
                <a16:creationId xmlns:a16="http://schemas.microsoft.com/office/drawing/2014/main" id="{73AA0313-1E30-8740-8DFE-9ADAAB925FA6}"/>
              </a:ext>
            </a:extLst>
          </p:cNvPr>
          <p:cNvSpPr>
            <a:spLocks/>
          </p:cNvSpPr>
          <p:nvPr/>
        </p:nvSpPr>
        <p:spPr bwMode="auto">
          <a:xfrm>
            <a:off x="4579938" y="4702175"/>
            <a:ext cx="463550" cy="538163"/>
          </a:xfrm>
          <a:custGeom>
            <a:avLst/>
            <a:gdLst>
              <a:gd name="T0" fmla="*/ 11642 w 876"/>
              <a:gd name="T1" fmla="*/ 0 h 1018"/>
              <a:gd name="T2" fmla="*/ 463550 w 876"/>
              <a:gd name="T3" fmla="*/ 527590 h 1018"/>
              <a:gd name="T4" fmla="*/ 451908 w 876"/>
              <a:gd name="T5" fmla="*/ 538163 h 1018"/>
              <a:gd name="T6" fmla="*/ 0 w 876"/>
              <a:gd name="T7" fmla="*/ 10573 h 1018"/>
              <a:gd name="T8" fmla="*/ 11642 w 876"/>
              <a:gd name="T9" fmla="*/ 0 h 10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6" h="1018">
                <a:moveTo>
                  <a:pt x="22" y="0"/>
                </a:moveTo>
                <a:lnTo>
                  <a:pt x="876" y="998"/>
                </a:lnTo>
                <a:lnTo>
                  <a:pt x="854" y="1018"/>
                </a:lnTo>
                <a:lnTo>
                  <a:pt x="0" y="2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69" name="Freeform 2503">
            <a:extLst>
              <a:ext uri="{FF2B5EF4-FFF2-40B4-BE49-F238E27FC236}">
                <a16:creationId xmlns:a16="http://schemas.microsoft.com/office/drawing/2014/main" id="{5B615762-FBA0-4444-8BE8-EFEEE082FD28}"/>
              </a:ext>
            </a:extLst>
          </p:cNvPr>
          <p:cNvSpPr>
            <a:spLocks/>
          </p:cNvSpPr>
          <p:nvPr/>
        </p:nvSpPr>
        <p:spPr bwMode="auto">
          <a:xfrm>
            <a:off x="4583113" y="4992688"/>
            <a:ext cx="458787" cy="249237"/>
          </a:xfrm>
          <a:custGeom>
            <a:avLst/>
            <a:gdLst>
              <a:gd name="T0" fmla="*/ 6871 w 868"/>
              <a:gd name="T1" fmla="*/ 0 h 472"/>
              <a:gd name="T2" fmla="*/ 458787 w 868"/>
              <a:gd name="T3" fmla="*/ 235508 h 472"/>
              <a:gd name="T4" fmla="*/ 451387 w 868"/>
              <a:gd name="T5" fmla="*/ 249237 h 472"/>
              <a:gd name="T6" fmla="*/ 0 w 868"/>
              <a:gd name="T7" fmla="*/ 13729 h 472"/>
              <a:gd name="T8" fmla="*/ 6871 w 868"/>
              <a:gd name="T9" fmla="*/ 0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8" h="472">
                <a:moveTo>
                  <a:pt x="13" y="0"/>
                </a:moveTo>
                <a:lnTo>
                  <a:pt x="868" y="446"/>
                </a:lnTo>
                <a:lnTo>
                  <a:pt x="854" y="472"/>
                </a:lnTo>
                <a:lnTo>
                  <a:pt x="0" y="2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0" name="Freeform 2504">
            <a:extLst>
              <a:ext uri="{FF2B5EF4-FFF2-40B4-BE49-F238E27FC236}">
                <a16:creationId xmlns:a16="http://schemas.microsoft.com/office/drawing/2014/main" id="{489AAC65-9391-BE46-9069-2E5C60AA8706}"/>
              </a:ext>
            </a:extLst>
          </p:cNvPr>
          <p:cNvSpPr>
            <a:spLocks/>
          </p:cNvSpPr>
          <p:nvPr/>
        </p:nvSpPr>
        <p:spPr bwMode="auto">
          <a:xfrm>
            <a:off x="4584700" y="5227638"/>
            <a:ext cx="454025" cy="69850"/>
          </a:xfrm>
          <a:custGeom>
            <a:avLst/>
            <a:gdLst>
              <a:gd name="T0" fmla="*/ 0 w 858"/>
              <a:gd name="T1" fmla="*/ 53975 h 132"/>
              <a:gd name="T2" fmla="*/ 451908 w 858"/>
              <a:gd name="T3" fmla="*/ 0 h 132"/>
              <a:gd name="T4" fmla="*/ 454025 w 858"/>
              <a:gd name="T5" fmla="*/ 15346 h 132"/>
              <a:gd name="T6" fmla="*/ 2117 w 858"/>
              <a:gd name="T7" fmla="*/ 69850 h 132"/>
              <a:gd name="T8" fmla="*/ 0 w 858"/>
              <a:gd name="T9" fmla="*/ 53975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8" h="132">
                <a:moveTo>
                  <a:pt x="0" y="102"/>
                </a:moveTo>
                <a:lnTo>
                  <a:pt x="854" y="0"/>
                </a:lnTo>
                <a:lnTo>
                  <a:pt x="858" y="29"/>
                </a:lnTo>
                <a:lnTo>
                  <a:pt x="4" y="132"/>
                </a:lnTo>
                <a:lnTo>
                  <a:pt x="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1" name="Freeform 2505">
            <a:extLst>
              <a:ext uri="{FF2B5EF4-FFF2-40B4-BE49-F238E27FC236}">
                <a16:creationId xmlns:a16="http://schemas.microsoft.com/office/drawing/2014/main" id="{FB7A6E40-07BA-1E4B-AF4B-3F9C1570D6C1}"/>
              </a:ext>
            </a:extLst>
          </p:cNvPr>
          <p:cNvSpPr>
            <a:spLocks/>
          </p:cNvSpPr>
          <p:nvPr/>
        </p:nvSpPr>
        <p:spPr bwMode="auto">
          <a:xfrm>
            <a:off x="5321300" y="4527550"/>
            <a:ext cx="196850" cy="15875"/>
          </a:xfrm>
          <a:custGeom>
            <a:avLst/>
            <a:gdLst>
              <a:gd name="T0" fmla="*/ 0 w 373"/>
              <a:gd name="T1" fmla="*/ 0 h 32"/>
              <a:gd name="T2" fmla="*/ 196850 w 373"/>
              <a:gd name="T3" fmla="*/ 992 h 32"/>
              <a:gd name="T4" fmla="*/ 196850 w 373"/>
              <a:gd name="T5" fmla="*/ 15875 h 32"/>
              <a:gd name="T6" fmla="*/ 0 w 373"/>
              <a:gd name="T7" fmla="*/ 14387 h 32"/>
              <a:gd name="T8" fmla="*/ 0 w 373"/>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32">
                <a:moveTo>
                  <a:pt x="0" y="0"/>
                </a:moveTo>
                <a:lnTo>
                  <a:pt x="373" y="2"/>
                </a:lnTo>
                <a:lnTo>
                  <a:pt x="373" y="32"/>
                </a:lnTo>
                <a:lnTo>
                  <a:pt x="0" y="2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2" name="Freeform 2506">
            <a:extLst>
              <a:ext uri="{FF2B5EF4-FFF2-40B4-BE49-F238E27FC236}">
                <a16:creationId xmlns:a16="http://schemas.microsoft.com/office/drawing/2014/main" id="{976565D0-E22F-F843-98AB-AAFF6A9248A9}"/>
              </a:ext>
            </a:extLst>
          </p:cNvPr>
          <p:cNvSpPr>
            <a:spLocks/>
          </p:cNvSpPr>
          <p:nvPr/>
        </p:nvSpPr>
        <p:spPr bwMode="auto">
          <a:xfrm>
            <a:off x="5321300" y="5227638"/>
            <a:ext cx="176213" cy="15875"/>
          </a:xfrm>
          <a:custGeom>
            <a:avLst/>
            <a:gdLst>
              <a:gd name="T0" fmla="*/ 0 w 334"/>
              <a:gd name="T1" fmla="*/ 0 h 30"/>
              <a:gd name="T2" fmla="*/ 176213 w 334"/>
              <a:gd name="T3" fmla="*/ 529 h 30"/>
              <a:gd name="T4" fmla="*/ 176213 w 334"/>
              <a:gd name="T5" fmla="*/ 15875 h 30"/>
              <a:gd name="T6" fmla="*/ 0 w 334"/>
              <a:gd name="T7" fmla="*/ 15346 h 30"/>
              <a:gd name="T8" fmla="*/ 0 w 33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 h="30">
                <a:moveTo>
                  <a:pt x="0" y="0"/>
                </a:moveTo>
                <a:lnTo>
                  <a:pt x="334" y="1"/>
                </a:lnTo>
                <a:lnTo>
                  <a:pt x="334" y="30"/>
                </a:lnTo>
                <a:lnTo>
                  <a:pt x="0" y="2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3" name="Freeform 2507">
            <a:extLst>
              <a:ext uri="{FF2B5EF4-FFF2-40B4-BE49-F238E27FC236}">
                <a16:creationId xmlns:a16="http://schemas.microsoft.com/office/drawing/2014/main" id="{818C4A26-0658-2741-86D3-26D13D458B5E}"/>
              </a:ext>
            </a:extLst>
          </p:cNvPr>
          <p:cNvSpPr>
            <a:spLocks/>
          </p:cNvSpPr>
          <p:nvPr/>
        </p:nvSpPr>
        <p:spPr bwMode="auto">
          <a:xfrm>
            <a:off x="4170363" y="4330700"/>
            <a:ext cx="15875" cy="560388"/>
          </a:xfrm>
          <a:custGeom>
            <a:avLst/>
            <a:gdLst>
              <a:gd name="T0" fmla="*/ 0 w 30"/>
              <a:gd name="T1" fmla="*/ 560388 h 1059"/>
              <a:gd name="T2" fmla="*/ 0 w 30"/>
              <a:gd name="T3" fmla="*/ 0 h 1059"/>
              <a:gd name="T4" fmla="*/ 8467 w 30"/>
              <a:gd name="T5" fmla="*/ 0 h 1059"/>
              <a:gd name="T6" fmla="*/ 15875 w 30"/>
              <a:gd name="T7" fmla="*/ 0 h 1059"/>
              <a:gd name="T8" fmla="*/ 15875 w 30"/>
              <a:gd name="T9" fmla="*/ 560388 h 1059"/>
              <a:gd name="T10" fmla="*/ 8467 w 30"/>
              <a:gd name="T11" fmla="*/ 560388 h 1059"/>
              <a:gd name="T12" fmla="*/ 0 w 30"/>
              <a:gd name="T13" fmla="*/ 560388 h 10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059">
                <a:moveTo>
                  <a:pt x="0" y="1059"/>
                </a:moveTo>
                <a:lnTo>
                  <a:pt x="0" y="0"/>
                </a:lnTo>
                <a:lnTo>
                  <a:pt x="16" y="0"/>
                </a:lnTo>
                <a:lnTo>
                  <a:pt x="30" y="0"/>
                </a:lnTo>
                <a:lnTo>
                  <a:pt x="30" y="1059"/>
                </a:lnTo>
                <a:lnTo>
                  <a:pt x="16" y="1059"/>
                </a:lnTo>
                <a:lnTo>
                  <a:pt x="0" y="10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4" name="Freeform 2508">
            <a:extLst>
              <a:ext uri="{FF2B5EF4-FFF2-40B4-BE49-F238E27FC236}">
                <a16:creationId xmlns:a16="http://schemas.microsoft.com/office/drawing/2014/main" id="{61FC7D3D-1139-2940-AB6A-09741702C73B}"/>
              </a:ext>
            </a:extLst>
          </p:cNvPr>
          <p:cNvSpPr>
            <a:spLocks/>
          </p:cNvSpPr>
          <p:nvPr/>
        </p:nvSpPr>
        <p:spPr bwMode="auto">
          <a:xfrm>
            <a:off x="4170363" y="4322763"/>
            <a:ext cx="7937" cy="7937"/>
          </a:xfrm>
          <a:custGeom>
            <a:avLst/>
            <a:gdLst>
              <a:gd name="T0" fmla="*/ 7937 w 16"/>
              <a:gd name="T1" fmla="*/ 7937 h 15"/>
              <a:gd name="T2" fmla="*/ 0 w 16"/>
              <a:gd name="T3" fmla="*/ 7937 h 15"/>
              <a:gd name="T4" fmla="*/ 992 w 16"/>
              <a:gd name="T5" fmla="*/ 6350 h 15"/>
              <a:gd name="T6" fmla="*/ 992 w 16"/>
              <a:gd name="T7" fmla="*/ 5291 h 15"/>
              <a:gd name="T8" fmla="*/ 1488 w 16"/>
              <a:gd name="T9" fmla="*/ 4233 h 15"/>
              <a:gd name="T10" fmla="*/ 1984 w 16"/>
              <a:gd name="T11" fmla="*/ 2646 h 15"/>
              <a:gd name="T12" fmla="*/ 2976 w 16"/>
              <a:gd name="T13" fmla="*/ 2117 h 15"/>
              <a:gd name="T14" fmla="*/ 4465 w 16"/>
              <a:gd name="T15" fmla="*/ 1058 h 15"/>
              <a:gd name="T16" fmla="*/ 5457 w 16"/>
              <a:gd name="T17" fmla="*/ 0 h 15"/>
              <a:gd name="T18" fmla="*/ 6449 w 16"/>
              <a:gd name="T19" fmla="*/ 0 h 15"/>
              <a:gd name="T20" fmla="*/ 7937 w 16"/>
              <a:gd name="T21" fmla="*/ 0 h 15"/>
              <a:gd name="T22" fmla="*/ 7937 w 16"/>
              <a:gd name="T23" fmla="*/ 0 h 15"/>
              <a:gd name="T24" fmla="*/ 7937 w 16"/>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16" y="15"/>
                </a:moveTo>
                <a:lnTo>
                  <a:pt x="0" y="15"/>
                </a:lnTo>
                <a:lnTo>
                  <a:pt x="2" y="12"/>
                </a:lnTo>
                <a:lnTo>
                  <a:pt x="2" y="10"/>
                </a:lnTo>
                <a:lnTo>
                  <a:pt x="3" y="8"/>
                </a:lnTo>
                <a:lnTo>
                  <a:pt x="4" y="5"/>
                </a:lnTo>
                <a:lnTo>
                  <a:pt x="6" y="4"/>
                </a:lnTo>
                <a:lnTo>
                  <a:pt x="9" y="2"/>
                </a:lnTo>
                <a:lnTo>
                  <a:pt x="11" y="0"/>
                </a:lnTo>
                <a:lnTo>
                  <a:pt x="13" y="0"/>
                </a:lnTo>
                <a:lnTo>
                  <a:pt x="16" y="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5" name="Freeform 2509">
            <a:extLst>
              <a:ext uri="{FF2B5EF4-FFF2-40B4-BE49-F238E27FC236}">
                <a16:creationId xmlns:a16="http://schemas.microsoft.com/office/drawing/2014/main" id="{F4B4FF1F-60EF-394D-A8AB-F2006F964E5C}"/>
              </a:ext>
            </a:extLst>
          </p:cNvPr>
          <p:cNvSpPr>
            <a:spLocks/>
          </p:cNvSpPr>
          <p:nvPr/>
        </p:nvSpPr>
        <p:spPr bwMode="auto">
          <a:xfrm>
            <a:off x="4178300" y="4322763"/>
            <a:ext cx="407988" cy="15875"/>
          </a:xfrm>
          <a:custGeom>
            <a:avLst/>
            <a:gdLst>
              <a:gd name="T0" fmla="*/ 0 w 769"/>
              <a:gd name="T1" fmla="*/ 0 h 30"/>
              <a:gd name="T2" fmla="*/ 407988 w 769"/>
              <a:gd name="T3" fmla="*/ 0 h 30"/>
              <a:gd name="T4" fmla="*/ 407988 w 769"/>
              <a:gd name="T5" fmla="*/ 7937 h 30"/>
              <a:gd name="T6" fmla="*/ 407988 w 769"/>
              <a:gd name="T7" fmla="*/ 15875 h 30"/>
              <a:gd name="T8" fmla="*/ 0 w 769"/>
              <a:gd name="T9" fmla="*/ 15875 h 30"/>
              <a:gd name="T10" fmla="*/ 0 w 769"/>
              <a:gd name="T11" fmla="*/ 7937 h 30"/>
              <a:gd name="T12" fmla="*/ 0 w 76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9" h="30">
                <a:moveTo>
                  <a:pt x="0" y="0"/>
                </a:moveTo>
                <a:lnTo>
                  <a:pt x="769" y="0"/>
                </a:lnTo>
                <a:lnTo>
                  <a:pt x="769" y="15"/>
                </a:lnTo>
                <a:lnTo>
                  <a:pt x="769" y="30"/>
                </a:lnTo>
                <a:lnTo>
                  <a:pt x="0" y="30"/>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6" name="Freeform 2510">
            <a:extLst>
              <a:ext uri="{FF2B5EF4-FFF2-40B4-BE49-F238E27FC236}">
                <a16:creationId xmlns:a16="http://schemas.microsoft.com/office/drawing/2014/main" id="{D0A9C90E-9C44-9841-B2BA-B1D6EC72B43E}"/>
              </a:ext>
            </a:extLst>
          </p:cNvPr>
          <p:cNvSpPr>
            <a:spLocks/>
          </p:cNvSpPr>
          <p:nvPr/>
        </p:nvSpPr>
        <p:spPr bwMode="auto">
          <a:xfrm>
            <a:off x="4586288" y="4322763"/>
            <a:ext cx="7937" cy="7937"/>
          </a:xfrm>
          <a:custGeom>
            <a:avLst/>
            <a:gdLst>
              <a:gd name="T0" fmla="*/ 0 w 16"/>
              <a:gd name="T1" fmla="*/ 7937 h 15"/>
              <a:gd name="T2" fmla="*/ 0 w 16"/>
              <a:gd name="T3" fmla="*/ 0 h 15"/>
              <a:gd name="T4" fmla="*/ 1984 w 16"/>
              <a:gd name="T5" fmla="*/ 0 h 15"/>
              <a:gd name="T6" fmla="*/ 2976 w 16"/>
              <a:gd name="T7" fmla="*/ 0 h 15"/>
              <a:gd name="T8" fmla="*/ 4465 w 16"/>
              <a:gd name="T9" fmla="*/ 1058 h 15"/>
              <a:gd name="T10" fmla="*/ 4961 w 16"/>
              <a:gd name="T11" fmla="*/ 2117 h 15"/>
              <a:gd name="T12" fmla="*/ 5953 w 16"/>
              <a:gd name="T13" fmla="*/ 2646 h 15"/>
              <a:gd name="T14" fmla="*/ 6449 w 16"/>
              <a:gd name="T15" fmla="*/ 4233 h 15"/>
              <a:gd name="T16" fmla="*/ 6945 w 16"/>
              <a:gd name="T17" fmla="*/ 5291 h 15"/>
              <a:gd name="T18" fmla="*/ 7937 w 16"/>
              <a:gd name="T19" fmla="*/ 6350 h 15"/>
              <a:gd name="T20" fmla="*/ 7937 w 16"/>
              <a:gd name="T21" fmla="*/ 7937 h 15"/>
              <a:gd name="T22" fmla="*/ 7937 w 16"/>
              <a:gd name="T23" fmla="*/ 7937 h 15"/>
              <a:gd name="T24" fmla="*/ 0 w 16"/>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0" y="15"/>
                </a:moveTo>
                <a:lnTo>
                  <a:pt x="0" y="0"/>
                </a:lnTo>
                <a:lnTo>
                  <a:pt x="4" y="0"/>
                </a:lnTo>
                <a:lnTo>
                  <a:pt x="6" y="0"/>
                </a:lnTo>
                <a:lnTo>
                  <a:pt x="9" y="2"/>
                </a:lnTo>
                <a:lnTo>
                  <a:pt x="10" y="4"/>
                </a:lnTo>
                <a:lnTo>
                  <a:pt x="12" y="5"/>
                </a:lnTo>
                <a:lnTo>
                  <a:pt x="13" y="8"/>
                </a:lnTo>
                <a:lnTo>
                  <a:pt x="14" y="10"/>
                </a:lnTo>
                <a:lnTo>
                  <a:pt x="16" y="12"/>
                </a:lnTo>
                <a:lnTo>
                  <a:pt x="16"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7" name="Freeform 2511">
            <a:extLst>
              <a:ext uri="{FF2B5EF4-FFF2-40B4-BE49-F238E27FC236}">
                <a16:creationId xmlns:a16="http://schemas.microsoft.com/office/drawing/2014/main" id="{F4A10386-AFF5-E44F-9AA9-DA6F50EF73C6}"/>
              </a:ext>
            </a:extLst>
          </p:cNvPr>
          <p:cNvSpPr>
            <a:spLocks/>
          </p:cNvSpPr>
          <p:nvPr/>
        </p:nvSpPr>
        <p:spPr bwMode="auto">
          <a:xfrm>
            <a:off x="4578350" y="4330700"/>
            <a:ext cx="15875" cy="1120775"/>
          </a:xfrm>
          <a:custGeom>
            <a:avLst/>
            <a:gdLst>
              <a:gd name="T0" fmla="*/ 15875 w 30"/>
              <a:gd name="T1" fmla="*/ 0 h 2118"/>
              <a:gd name="T2" fmla="*/ 15875 w 30"/>
              <a:gd name="T3" fmla="*/ 1120775 h 2118"/>
              <a:gd name="T4" fmla="*/ 7408 w 30"/>
              <a:gd name="T5" fmla="*/ 1120775 h 2118"/>
              <a:gd name="T6" fmla="*/ 0 w 30"/>
              <a:gd name="T7" fmla="*/ 1120775 h 2118"/>
              <a:gd name="T8" fmla="*/ 0 w 30"/>
              <a:gd name="T9" fmla="*/ 0 h 2118"/>
              <a:gd name="T10" fmla="*/ 7408 w 30"/>
              <a:gd name="T11" fmla="*/ 0 h 2118"/>
              <a:gd name="T12" fmla="*/ 15875 w 30"/>
              <a:gd name="T13" fmla="*/ 0 h 2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118">
                <a:moveTo>
                  <a:pt x="30" y="0"/>
                </a:moveTo>
                <a:lnTo>
                  <a:pt x="30" y="2118"/>
                </a:lnTo>
                <a:lnTo>
                  <a:pt x="14" y="2118"/>
                </a:lnTo>
                <a:lnTo>
                  <a:pt x="0" y="2118"/>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8" name="Freeform 2512">
            <a:extLst>
              <a:ext uri="{FF2B5EF4-FFF2-40B4-BE49-F238E27FC236}">
                <a16:creationId xmlns:a16="http://schemas.microsoft.com/office/drawing/2014/main" id="{9A63A407-943F-AB4F-9C4C-846665D176DB}"/>
              </a:ext>
            </a:extLst>
          </p:cNvPr>
          <p:cNvSpPr>
            <a:spLocks/>
          </p:cNvSpPr>
          <p:nvPr/>
        </p:nvSpPr>
        <p:spPr bwMode="auto">
          <a:xfrm>
            <a:off x="4586288" y="5451475"/>
            <a:ext cx="7937" cy="7938"/>
          </a:xfrm>
          <a:custGeom>
            <a:avLst/>
            <a:gdLst>
              <a:gd name="T0" fmla="*/ 0 w 16"/>
              <a:gd name="T1" fmla="*/ 0 h 16"/>
              <a:gd name="T2" fmla="*/ 7937 w 16"/>
              <a:gd name="T3" fmla="*/ 0 h 16"/>
              <a:gd name="T4" fmla="*/ 7937 w 16"/>
              <a:gd name="T5" fmla="*/ 1985 h 16"/>
              <a:gd name="T6" fmla="*/ 6945 w 16"/>
              <a:gd name="T7" fmla="*/ 2977 h 16"/>
              <a:gd name="T8" fmla="*/ 6449 w 16"/>
              <a:gd name="T9" fmla="*/ 4465 h 16"/>
              <a:gd name="T10" fmla="*/ 5953 w 16"/>
              <a:gd name="T11" fmla="*/ 4961 h 16"/>
              <a:gd name="T12" fmla="*/ 4961 w 16"/>
              <a:gd name="T13" fmla="*/ 5954 h 16"/>
              <a:gd name="T14" fmla="*/ 4465 w 16"/>
              <a:gd name="T15" fmla="*/ 6450 h 16"/>
              <a:gd name="T16" fmla="*/ 2976 w 16"/>
              <a:gd name="T17" fmla="*/ 7442 h 16"/>
              <a:gd name="T18" fmla="*/ 1984 w 16"/>
              <a:gd name="T19" fmla="*/ 7938 h 16"/>
              <a:gd name="T20" fmla="*/ 0 w 16"/>
              <a:gd name="T21" fmla="*/ 7938 h 16"/>
              <a:gd name="T22" fmla="*/ 0 w 16"/>
              <a:gd name="T23" fmla="*/ 7938 h 16"/>
              <a:gd name="T24" fmla="*/ 0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6">
                <a:moveTo>
                  <a:pt x="0" y="0"/>
                </a:moveTo>
                <a:lnTo>
                  <a:pt x="16" y="0"/>
                </a:lnTo>
                <a:lnTo>
                  <a:pt x="16" y="4"/>
                </a:lnTo>
                <a:lnTo>
                  <a:pt x="14" y="6"/>
                </a:lnTo>
                <a:lnTo>
                  <a:pt x="13" y="9"/>
                </a:lnTo>
                <a:lnTo>
                  <a:pt x="12" y="10"/>
                </a:lnTo>
                <a:lnTo>
                  <a:pt x="10" y="12"/>
                </a:lnTo>
                <a:lnTo>
                  <a:pt x="9" y="13"/>
                </a:lnTo>
                <a:lnTo>
                  <a:pt x="6" y="15"/>
                </a:lnTo>
                <a:lnTo>
                  <a:pt x="4" y="16"/>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79" name="Freeform 2513">
            <a:extLst>
              <a:ext uri="{FF2B5EF4-FFF2-40B4-BE49-F238E27FC236}">
                <a16:creationId xmlns:a16="http://schemas.microsoft.com/office/drawing/2014/main" id="{59CB9E2B-148E-644F-A697-9E4034ED49BD}"/>
              </a:ext>
            </a:extLst>
          </p:cNvPr>
          <p:cNvSpPr>
            <a:spLocks/>
          </p:cNvSpPr>
          <p:nvPr/>
        </p:nvSpPr>
        <p:spPr bwMode="auto">
          <a:xfrm>
            <a:off x="4178300" y="5443538"/>
            <a:ext cx="407988" cy="15875"/>
          </a:xfrm>
          <a:custGeom>
            <a:avLst/>
            <a:gdLst>
              <a:gd name="T0" fmla="*/ 407988 w 769"/>
              <a:gd name="T1" fmla="*/ 15875 h 30"/>
              <a:gd name="T2" fmla="*/ 0 w 769"/>
              <a:gd name="T3" fmla="*/ 15875 h 30"/>
              <a:gd name="T4" fmla="*/ 0 w 769"/>
              <a:gd name="T5" fmla="*/ 7408 h 30"/>
              <a:gd name="T6" fmla="*/ 0 w 769"/>
              <a:gd name="T7" fmla="*/ 0 h 30"/>
              <a:gd name="T8" fmla="*/ 407988 w 769"/>
              <a:gd name="T9" fmla="*/ 0 h 30"/>
              <a:gd name="T10" fmla="*/ 407988 w 769"/>
              <a:gd name="T11" fmla="*/ 7408 h 30"/>
              <a:gd name="T12" fmla="*/ 407988 w 769"/>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9" h="30">
                <a:moveTo>
                  <a:pt x="769" y="30"/>
                </a:moveTo>
                <a:lnTo>
                  <a:pt x="0" y="30"/>
                </a:lnTo>
                <a:lnTo>
                  <a:pt x="0" y="14"/>
                </a:lnTo>
                <a:lnTo>
                  <a:pt x="0" y="0"/>
                </a:lnTo>
                <a:lnTo>
                  <a:pt x="769" y="0"/>
                </a:lnTo>
                <a:lnTo>
                  <a:pt x="769" y="14"/>
                </a:lnTo>
                <a:lnTo>
                  <a:pt x="769"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0" name="Freeform 2514">
            <a:extLst>
              <a:ext uri="{FF2B5EF4-FFF2-40B4-BE49-F238E27FC236}">
                <a16:creationId xmlns:a16="http://schemas.microsoft.com/office/drawing/2014/main" id="{C4071379-C4C3-8842-AAA8-8657EF258C6E}"/>
              </a:ext>
            </a:extLst>
          </p:cNvPr>
          <p:cNvSpPr>
            <a:spLocks/>
          </p:cNvSpPr>
          <p:nvPr/>
        </p:nvSpPr>
        <p:spPr bwMode="auto">
          <a:xfrm>
            <a:off x="4170363" y="5451475"/>
            <a:ext cx="7937" cy="7938"/>
          </a:xfrm>
          <a:custGeom>
            <a:avLst/>
            <a:gdLst>
              <a:gd name="T0" fmla="*/ 7937 w 16"/>
              <a:gd name="T1" fmla="*/ 0 h 16"/>
              <a:gd name="T2" fmla="*/ 7937 w 16"/>
              <a:gd name="T3" fmla="*/ 7938 h 16"/>
              <a:gd name="T4" fmla="*/ 6449 w 16"/>
              <a:gd name="T5" fmla="*/ 7938 h 16"/>
              <a:gd name="T6" fmla="*/ 5457 w 16"/>
              <a:gd name="T7" fmla="*/ 7442 h 16"/>
              <a:gd name="T8" fmla="*/ 4465 w 16"/>
              <a:gd name="T9" fmla="*/ 6450 h 16"/>
              <a:gd name="T10" fmla="*/ 2976 w 16"/>
              <a:gd name="T11" fmla="*/ 5954 h 16"/>
              <a:gd name="T12" fmla="*/ 1984 w 16"/>
              <a:gd name="T13" fmla="*/ 4961 h 16"/>
              <a:gd name="T14" fmla="*/ 1488 w 16"/>
              <a:gd name="T15" fmla="*/ 4465 h 16"/>
              <a:gd name="T16" fmla="*/ 992 w 16"/>
              <a:gd name="T17" fmla="*/ 2977 h 16"/>
              <a:gd name="T18" fmla="*/ 992 w 16"/>
              <a:gd name="T19" fmla="*/ 1985 h 16"/>
              <a:gd name="T20" fmla="*/ 0 w 16"/>
              <a:gd name="T21" fmla="*/ 0 h 16"/>
              <a:gd name="T22" fmla="*/ 0 w 16"/>
              <a:gd name="T23" fmla="*/ 0 h 16"/>
              <a:gd name="T24" fmla="*/ 7937 w 16"/>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6">
                <a:moveTo>
                  <a:pt x="16" y="0"/>
                </a:moveTo>
                <a:lnTo>
                  <a:pt x="16" y="16"/>
                </a:lnTo>
                <a:lnTo>
                  <a:pt x="13" y="16"/>
                </a:lnTo>
                <a:lnTo>
                  <a:pt x="11" y="15"/>
                </a:lnTo>
                <a:lnTo>
                  <a:pt x="9" y="13"/>
                </a:lnTo>
                <a:lnTo>
                  <a:pt x="6" y="12"/>
                </a:lnTo>
                <a:lnTo>
                  <a:pt x="4" y="10"/>
                </a:lnTo>
                <a:lnTo>
                  <a:pt x="3" y="9"/>
                </a:lnTo>
                <a:lnTo>
                  <a:pt x="2" y="6"/>
                </a:lnTo>
                <a:lnTo>
                  <a:pt x="2" y="4"/>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1" name="Freeform 2515">
            <a:extLst>
              <a:ext uri="{FF2B5EF4-FFF2-40B4-BE49-F238E27FC236}">
                <a16:creationId xmlns:a16="http://schemas.microsoft.com/office/drawing/2014/main" id="{F5568206-76A7-8F46-89F2-351D2CBD7857}"/>
              </a:ext>
            </a:extLst>
          </p:cNvPr>
          <p:cNvSpPr>
            <a:spLocks/>
          </p:cNvSpPr>
          <p:nvPr/>
        </p:nvSpPr>
        <p:spPr bwMode="auto">
          <a:xfrm>
            <a:off x="4170363" y="4891088"/>
            <a:ext cx="15875" cy="560387"/>
          </a:xfrm>
          <a:custGeom>
            <a:avLst/>
            <a:gdLst>
              <a:gd name="T0" fmla="*/ 0 w 30"/>
              <a:gd name="T1" fmla="*/ 560387 h 1059"/>
              <a:gd name="T2" fmla="*/ 0 w 30"/>
              <a:gd name="T3" fmla="*/ 0 h 1059"/>
              <a:gd name="T4" fmla="*/ 8467 w 30"/>
              <a:gd name="T5" fmla="*/ 0 h 1059"/>
              <a:gd name="T6" fmla="*/ 15875 w 30"/>
              <a:gd name="T7" fmla="*/ 0 h 1059"/>
              <a:gd name="T8" fmla="*/ 15875 w 30"/>
              <a:gd name="T9" fmla="*/ 560387 h 1059"/>
              <a:gd name="T10" fmla="*/ 8467 w 30"/>
              <a:gd name="T11" fmla="*/ 560387 h 1059"/>
              <a:gd name="T12" fmla="*/ 0 w 30"/>
              <a:gd name="T13" fmla="*/ 560387 h 10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059">
                <a:moveTo>
                  <a:pt x="0" y="1059"/>
                </a:moveTo>
                <a:lnTo>
                  <a:pt x="0" y="0"/>
                </a:lnTo>
                <a:lnTo>
                  <a:pt x="16" y="0"/>
                </a:lnTo>
                <a:lnTo>
                  <a:pt x="30" y="0"/>
                </a:lnTo>
                <a:lnTo>
                  <a:pt x="30" y="1059"/>
                </a:lnTo>
                <a:lnTo>
                  <a:pt x="16" y="1059"/>
                </a:lnTo>
                <a:lnTo>
                  <a:pt x="0" y="10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2" name="Rectangle 2516">
            <a:extLst>
              <a:ext uri="{FF2B5EF4-FFF2-40B4-BE49-F238E27FC236}">
                <a16:creationId xmlns:a16="http://schemas.microsoft.com/office/drawing/2014/main" id="{0965B2C3-18E1-5140-B1BB-F2FF567B5D23}"/>
              </a:ext>
            </a:extLst>
          </p:cNvPr>
          <p:cNvSpPr>
            <a:spLocks noChangeArrowheads="1"/>
          </p:cNvSpPr>
          <p:nvPr/>
        </p:nvSpPr>
        <p:spPr bwMode="auto">
          <a:xfrm rot="5400000">
            <a:off x="3955256" y="4814094"/>
            <a:ext cx="9191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100">
                <a:solidFill>
                  <a:srgbClr val="FFFFFF"/>
                </a:solidFill>
                <a:latin typeface="Luxi Sans" charset="0"/>
              </a:rPr>
              <a:t>Downsampling</a:t>
            </a:r>
            <a:endParaRPr lang="nl-NL" altLang="de-DE"/>
          </a:p>
        </p:txBody>
      </p:sp>
      <p:sp>
        <p:nvSpPr>
          <p:cNvPr id="43083" name="Freeform 2517">
            <a:extLst>
              <a:ext uri="{FF2B5EF4-FFF2-40B4-BE49-F238E27FC236}">
                <a16:creationId xmlns:a16="http://schemas.microsoft.com/office/drawing/2014/main" id="{C7285799-6B8B-B741-A7A9-E70A2FEDE734}"/>
              </a:ext>
            </a:extLst>
          </p:cNvPr>
          <p:cNvSpPr>
            <a:spLocks/>
          </p:cNvSpPr>
          <p:nvPr/>
        </p:nvSpPr>
        <p:spPr bwMode="auto">
          <a:xfrm>
            <a:off x="6769100" y="4621213"/>
            <a:ext cx="104775" cy="69850"/>
          </a:xfrm>
          <a:custGeom>
            <a:avLst/>
            <a:gdLst>
              <a:gd name="T0" fmla="*/ 104775 w 198"/>
              <a:gd name="T1" fmla="*/ 34925 h 132"/>
              <a:gd name="T2" fmla="*/ 0 w 198"/>
              <a:gd name="T3" fmla="*/ 69850 h 132"/>
              <a:gd name="T4" fmla="*/ 0 w 198"/>
              <a:gd name="T5" fmla="*/ 0 h 132"/>
              <a:gd name="T6" fmla="*/ 104775 w 198"/>
              <a:gd name="T7" fmla="*/ 34925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4" name="Rectangle 2518">
            <a:extLst>
              <a:ext uri="{FF2B5EF4-FFF2-40B4-BE49-F238E27FC236}">
                <a16:creationId xmlns:a16="http://schemas.microsoft.com/office/drawing/2014/main" id="{6624B7AA-E6B7-094A-A511-02F68D0C47F5}"/>
              </a:ext>
            </a:extLst>
          </p:cNvPr>
          <p:cNvSpPr>
            <a:spLocks noChangeArrowheads="1"/>
          </p:cNvSpPr>
          <p:nvPr/>
        </p:nvSpPr>
        <p:spPr bwMode="auto">
          <a:xfrm>
            <a:off x="6207125" y="4649788"/>
            <a:ext cx="582613" cy="14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43085" name="Freeform 2519">
            <a:extLst>
              <a:ext uri="{FF2B5EF4-FFF2-40B4-BE49-F238E27FC236}">
                <a16:creationId xmlns:a16="http://schemas.microsoft.com/office/drawing/2014/main" id="{2FB43DFA-3546-494E-9C55-874C64771953}"/>
              </a:ext>
            </a:extLst>
          </p:cNvPr>
          <p:cNvSpPr>
            <a:spLocks/>
          </p:cNvSpPr>
          <p:nvPr/>
        </p:nvSpPr>
        <p:spPr bwMode="auto">
          <a:xfrm>
            <a:off x="6215063" y="4710113"/>
            <a:ext cx="30162" cy="98425"/>
          </a:xfrm>
          <a:custGeom>
            <a:avLst/>
            <a:gdLst>
              <a:gd name="T0" fmla="*/ 0 w 58"/>
              <a:gd name="T1" fmla="*/ 96297 h 185"/>
              <a:gd name="T2" fmla="*/ 15601 w 58"/>
              <a:gd name="T3" fmla="*/ 0 h 185"/>
              <a:gd name="T4" fmla="*/ 22882 w 58"/>
              <a:gd name="T5" fmla="*/ 1596 h 185"/>
              <a:gd name="T6" fmla="*/ 30162 w 58"/>
              <a:gd name="T7" fmla="*/ 2660 h 185"/>
              <a:gd name="T8" fmla="*/ 15601 w 58"/>
              <a:gd name="T9" fmla="*/ 98425 h 185"/>
              <a:gd name="T10" fmla="*/ 8321 w 58"/>
              <a:gd name="T11" fmla="*/ 97361 h 185"/>
              <a:gd name="T12" fmla="*/ 0 w 58"/>
              <a:gd name="T13" fmla="*/ 96297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185">
                <a:moveTo>
                  <a:pt x="0" y="181"/>
                </a:moveTo>
                <a:lnTo>
                  <a:pt x="30" y="0"/>
                </a:lnTo>
                <a:lnTo>
                  <a:pt x="44" y="3"/>
                </a:lnTo>
                <a:lnTo>
                  <a:pt x="58" y="5"/>
                </a:lnTo>
                <a:lnTo>
                  <a:pt x="30" y="185"/>
                </a:lnTo>
                <a:lnTo>
                  <a:pt x="16" y="183"/>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6" name="Freeform 2520">
            <a:extLst>
              <a:ext uri="{FF2B5EF4-FFF2-40B4-BE49-F238E27FC236}">
                <a16:creationId xmlns:a16="http://schemas.microsoft.com/office/drawing/2014/main" id="{DA31FC84-F716-2C4D-937C-C808A975863C}"/>
              </a:ext>
            </a:extLst>
          </p:cNvPr>
          <p:cNvSpPr>
            <a:spLocks/>
          </p:cNvSpPr>
          <p:nvPr/>
        </p:nvSpPr>
        <p:spPr bwMode="auto">
          <a:xfrm>
            <a:off x="6230938" y="4710113"/>
            <a:ext cx="6350" cy="1587"/>
          </a:xfrm>
          <a:custGeom>
            <a:avLst/>
            <a:gdLst>
              <a:gd name="T0" fmla="*/ 6350 w 14"/>
              <a:gd name="T1" fmla="*/ 1587 h 3"/>
              <a:gd name="T2" fmla="*/ 0 w 14"/>
              <a:gd name="T3" fmla="*/ 0 h 3"/>
              <a:gd name="T4" fmla="*/ 0 w 14"/>
              <a:gd name="T5" fmla="*/ 0 h 3"/>
              <a:gd name="T6" fmla="*/ 6350 w 14"/>
              <a:gd name="T7" fmla="*/ 158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3"/>
                </a:moveTo>
                <a:lnTo>
                  <a:pt x="0" y="0"/>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7" name="Freeform 2521">
            <a:extLst>
              <a:ext uri="{FF2B5EF4-FFF2-40B4-BE49-F238E27FC236}">
                <a16:creationId xmlns:a16="http://schemas.microsoft.com/office/drawing/2014/main" id="{7C2FF733-CEAD-5441-B0F6-EF129463A943}"/>
              </a:ext>
            </a:extLst>
          </p:cNvPr>
          <p:cNvSpPr>
            <a:spLocks/>
          </p:cNvSpPr>
          <p:nvPr/>
        </p:nvSpPr>
        <p:spPr bwMode="auto">
          <a:xfrm>
            <a:off x="6230938" y="4638675"/>
            <a:ext cx="30162" cy="74613"/>
          </a:xfrm>
          <a:custGeom>
            <a:avLst/>
            <a:gdLst>
              <a:gd name="T0" fmla="*/ 0 w 58"/>
              <a:gd name="T1" fmla="*/ 71415 h 140"/>
              <a:gd name="T2" fmla="*/ 14561 w 58"/>
              <a:gd name="T3" fmla="*/ 0 h 140"/>
              <a:gd name="T4" fmla="*/ 21841 w 58"/>
              <a:gd name="T5" fmla="*/ 1066 h 140"/>
              <a:gd name="T6" fmla="*/ 30162 w 58"/>
              <a:gd name="T7" fmla="*/ 3198 h 140"/>
              <a:gd name="T8" fmla="*/ 14561 w 58"/>
              <a:gd name="T9" fmla="*/ 74613 h 140"/>
              <a:gd name="T10" fmla="*/ 7280 w 58"/>
              <a:gd name="T11" fmla="*/ 73014 h 140"/>
              <a:gd name="T12" fmla="*/ 0 w 58"/>
              <a:gd name="T13" fmla="*/ 71415 h 1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140">
                <a:moveTo>
                  <a:pt x="0" y="134"/>
                </a:moveTo>
                <a:lnTo>
                  <a:pt x="28" y="0"/>
                </a:lnTo>
                <a:lnTo>
                  <a:pt x="42" y="2"/>
                </a:lnTo>
                <a:lnTo>
                  <a:pt x="58" y="6"/>
                </a:lnTo>
                <a:lnTo>
                  <a:pt x="28" y="140"/>
                </a:lnTo>
                <a:lnTo>
                  <a:pt x="14" y="137"/>
                </a:lnTo>
                <a:lnTo>
                  <a:pt x="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8" name="Freeform 2522">
            <a:extLst>
              <a:ext uri="{FF2B5EF4-FFF2-40B4-BE49-F238E27FC236}">
                <a16:creationId xmlns:a16="http://schemas.microsoft.com/office/drawing/2014/main" id="{6B982C25-26CD-074A-B442-2136B31382A8}"/>
              </a:ext>
            </a:extLst>
          </p:cNvPr>
          <p:cNvSpPr>
            <a:spLocks/>
          </p:cNvSpPr>
          <p:nvPr/>
        </p:nvSpPr>
        <p:spPr bwMode="auto">
          <a:xfrm>
            <a:off x="6245225" y="4638675"/>
            <a:ext cx="7938" cy="1588"/>
          </a:xfrm>
          <a:custGeom>
            <a:avLst/>
            <a:gdLst>
              <a:gd name="T0" fmla="*/ 7938 w 14"/>
              <a:gd name="T1" fmla="*/ 1588 h 3"/>
              <a:gd name="T2" fmla="*/ 0 w 14"/>
              <a:gd name="T3" fmla="*/ 529 h 3"/>
              <a:gd name="T4" fmla="*/ 0 w 14"/>
              <a:gd name="T5" fmla="*/ 0 h 3"/>
              <a:gd name="T6" fmla="*/ 7938 w 14"/>
              <a:gd name="T7" fmla="*/ 158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3">
                <a:moveTo>
                  <a:pt x="14" y="3"/>
                </a:moveTo>
                <a:lnTo>
                  <a:pt x="0" y="1"/>
                </a:lnTo>
                <a:lnTo>
                  <a:pt x="0" y="0"/>
                </a:lnTo>
                <a:lnTo>
                  <a:pt x="1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89" name="Freeform 2523">
            <a:extLst>
              <a:ext uri="{FF2B5EF4-FFF2-40B4-BE49-F238E27FC236}">
                <a16:creationId xmlns:a16="http://schemas.microsoft.com/office/drawing/2014/main" id="{267274B8-E2C1-DB45-9687-A4CCDE49A2B3}"/>
              </a:ext>
            </a:extLst>
          </p:cNvPr>
          <p:cNvSpPr>
            <a:spLocks/>
          </p:cNvSpPr>
          <p:nvPr/>
        </p:nvSpPr>
        <p:spPr bwMode="auto">
          <a:xfrm>
            <a:off x="6245225" y="4587875"/>
            <a:ext cx="30163" cy="55563"/>
          </a:xfrm>
          <a:custGeom>
            <a:avLst/>
            <a:gdLst>
              <a:gd name="T0" fmla="*/ 0 w 57"/>
              <a:gd name="T1" fmla="*/ 51289 h 104"/>
              <a:gd name="T2" fmla="*/ 14817 w 57"/>
              <a:gd name="T3" fmla="*/ 0 h 104"/>
              <a:gd name="T4" fmla="*/ 22755 w 57"/>
              <a:gd name="T5" fmla="*/ 2671 h 104"/>
              <a:gd name="T6" fmla="*/ 30163 w 57"/>
              <a:gd name="T7" fmla="*/ 4808 h 104"/>
              <a:gd name="T8" fmla="*/ 14817 w 57"/>
              <a:gd name="T9" fmla="*/ 55563 h 104"/>
              <a:gd name="T10" fmla="*/ 7408 w 57"/>
              <a:gd name="T11" fmla="*/ 52892 h 104"/>
              <a:gd name="T12" fmla="*/ 0 w 57"/>
              <a:gd name="T13" fmla="*/ 51289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104">
                <a:moveTo>
                  <a:pt x="0" y="96"/>
                </a:moveTo>
                <a:lnTo>
                  <a:pt x="28" y="0"/>
                </a:lnTo>
                <a:lnTo>
                  <a:pt x="43" y="5"/>
                </a:lnTo>
                <a:lnTo>
                  <a:pt x="57" y="9"/>
                </a:lnTo>
                <a:lnTo>
                  <a:pt x="28" y="104"/>
                </a:lnTo>
                <a:lnTo>
                  <a:pt x="14" y="99"/>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0" name="Freeform 2524">
            <a:extLst>
              <a:ext uri="{FF2B5EF4-FFF2-40B4-BE49-F238E27FC236}">
                <a16:creationId xmlns:a16="http://schemas.microsoft.com/office/drawing/2014/main" id="{7E97E4DC-0509-314C-9863-267EEDF1E0D7}"/>
              </a:ext>
            </a:extLst>
          </p:cNvPr>
          <p:cNvSpPr>
            <a:spLocks/>
          </p:cNvSpPr>
          <p:nvPr/>
        </p:nvSpPr>
        <p:spPr bwMode="auto">
          <a:xfrm>
            <a:off x="6259513" y="4587875"/>
            <a:ext cx="7937" cy="3175"/>
          </a:xfrm>
          <a:custGeom>
            <a:avLst/>
            <a:gdLst>
              <a:gd name="T0" fmla="*/ 7937 w 15"/>
              <a:gd name="T1" fmla="*/ 3175 h 6"/>
              <a:gd name="T2" fmla="*/ 0 w 15"/>
              <a:gd name="T3" fmla="*/ 529 h 6"/>
              <a:gd name="T4" fmla="*/ 0 w 15"/>
              <a:gd name="T5" fmla="*/ 0 h 6"/>
              <a:gd name="T6" fmla="*/ 7937 w 15"/>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lnTo>
                  <a:pt x="0" y="1"/>
                </a:lnTo>
                <a:lnTo>
                  <a:pt x="0" y="0"/>
                </a:lnTo>
                <a:lnTo>
                  <a:pt x="1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1" name="Freeform 2525">
            <a:extLst>
              <a:ext uri="{FF2B5EF4-FFF2-40B4-BE49-F238E27FC236}">
                <a16:creationId xmlns:a16="http://schemas.microsoft.com/office/drawing/2014/main" id="{CE823A02-CD59-6942-8C4F-BF7E787BC204}"/>
              </a:ext>
            </a:extLst>
          </p:cNvPr>
          <p:cNvSpPr>
            <a:spLocks/>
          </p:cNvSpPr>
          <p:nvPr/>
        </p:nvSpPr>
        <p:spPr bwMode="auto">
          <a:xfrm>
            <a:off x="6259513" y="4568825"/>
            <a:ext cx="22225" cy="25400"/>
          </a:xfrm>
          <a:custGeom>
            <a:avLst/>
            <a:gdLst>
              <a:gd name="T0" fmla="*/ 0 w 42"/>
              <a:gd name="T1" fmla="*/ 18774 h 46"/>
              <a:gd name="T2" fmla="*/ 7937 w 42"/>
              <a:gd name="T3" fmla="*/ 0 h 46"/>
              <a:gd name="T4" fmla="*/ 14817 w 42"/>
              <a:gd name="T5" fmla="*/ 3313 h 46"/>
              <a:gd name="T6" fmla="*/ 22225 w 42"/>
              <a:gd name="T7" fmla="*/ 6074 h 46"/>
              <a:gd name="T8" fmla="*/ 15346 w 42"/>
              <a:gd name="T9" fmla="*/ 25400 h 46"/>
              <a:gd name="T10" fmla="*/ 7937 w 42"/>
              <a:gd name="T11" fmla="*/ 22087 h 46"/>
              <a:gd name="T12" fmla="*/ 0 w 42"/>
              <a:gd name="T13" fmla="*/ 18774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6">
                <a:moveTo>
                  <a:pt x="0" y="34"/>
                </a:moveTo>
                <a:lnTo>
                  <a:pt x="15" y="0"/>
                </a:lnTo>
                <a:lnTo>
                  <a:pt x="28" y="6"/>
                </a:lnTo>
                <a:lnTo>
                  <a:pt x="42" y="11"/>
                </a:lnTo>
                <a:lnTo>
                  <a:pt x="29" y="46"/>
                </a:lnTo>
                <a:lnTo>
                  <a:pt x="15" y="40"/>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2" name="Freeform 2526">
            <a:extLst>
              <a:ext uri="{FF2B5EF4-FFF2-40B4-BE49-F238E27FC236}">
                <a16:creationId xmlns:a16="http://schemas.microsoft.com/office/drawing/2014/main" id="{B4A6C6D0-A8F8-4543-BF69-AB587C64F294}"/>
              </a:ext>
            </a:extLst>
          </p:cNvPr>
          <p:cNvSpPr>
            <a:spLocks/>
          </p:cNvSpPr>
          <p:nvPr/>
        </p:nvSpPr>
        <p:spPr bwMode="auto">
          <a:xfrm>
            <a:off x="6267450" y="4568825"/>
            <a:ext cx="7938" cy="3175"/>
          </a:xfrm>
          <a:custGeom>
            <a:avLst/>
            <a:gdLst>
              <a:gd name="T0" fmla="*/ 7938 w 13"/>
              <a:gd name="T1" fmla="*/ 3175 h 7"/>
              <a:gd name="T2" fmla="*/ 0 w 13"/>
              <a:gd name="T3" fmla="*/ 454 h 7"/>
              <a:gd name="T4" fmla="*/ 0 w 13"/>
              <a:gd name="T5" fmla="*/ 0 h 7"/>
              <a:gd name="T6" fmla="*/ 7938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3" name="Freeform 2527">
            <a:extLst>
              <a:ext uri="{FF2B5EF4-FFF2-40B4-BE49-F238E27FC236}">
                <a16:creationId xmlns:a16="http://schemas.microsoft.com/office/drawing/2014/main" id="{1540527F-241D-7A4F-857D-BF02E8EB5761}"/>
              </a:ext>
            </a:extLst>
          </p:cNvPr>
          <p:cNvSpPr>
            <a:spLocks/>
          </p:cNvSpPr>
          <p:nvPr/>
        </p:nvSpPr>
        <p:spPr bwMode="auto">
          <a:xfrm>
            <a:off x="6267450" y="4554538"/>
            <a:ext cx="22225" cy="20637"/>
          </a:xfrm>
          <a:custGeom>
            <a:avLst/>
            <a:gdLst>
              <a:gd name="T0" fmla="*/ 0 w 40"/>
              <a:gd name="T1" fmla="*/ 13930 h 40"/>
              <a:gd name="T2" fmla="*/ 7223 w 40"/>
              <a:gd name="T3" fmla="*/ 0 h 40"/>
              <a:gd name="T4" fmla="*/ 15002 w 40"/>
              <a:gd name="T5" fmla="*/ 3611 h 40"/>
              <a:gd name="T6" fmla="*/ 22225 w 40"/>
              <a:gd name="T7" fmla="*/ 6707 h 40"/>
              <a:gd name="T8" fmla="*/ 15002 w 40"/>
              <a:gd name="T9" fmla="*/ 20637 h 40"/>
              <a:gd name="T10" fmla="*/ 7223 w 40"/>
              <a:gd name="T11" fmla="*/ 17541 h 40"/>
              <a:gd name="T12" fmla="*/ 0 w 40"/>
              <a:gd name="T13" fmla="*/ 1393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27"/>
                </a:moveTo>
                <a:lnTo>
                  <a:pt x="13" y="0"/>
                </a:lnTo>
                <a:lnTo>
                  <a:pt x="27" y="7"/>
                </a:lnTo>
                <a:lnTo>
                  <a:pt x="40" y="13"/>
                </a:lnTo>
                <a:lnTo>
                  <a:pt x="27" y="40"/>
                </a:lnTo>
                <a:lnTo>
                  <a:pt x="13" y="3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4" name="Freeform 2528">
            <a:extLst>
              <a:ext uri="{FF2B5EF4-FFF2-40B4-BE49-F238E27FC236}">
                <a16:creationId xmlns:a16="http://schemas.microsoft.com/office/drawing/2014/main" id="{CF2C2E0A-ACE3-C74C-B987-F2133D5BABE9}"/>
              </a:ext>
            </a:extLst>
          </p:cNvPr>
          <p:cNvSpPr>
            <a:spLocks/>
          </p:cNvSpPr>
          <p:nvPr/>
        </p:nvSpPr>
        <p:spPr bwMode="auto">
          <a:xfrm>
            <a:off x="6275388" y="4554538"/>
            <a:ext cx="6350" cy="3175"/>
          </a:xfrm>
          <a:custGeom>
            <a:avLst/>
            <a:gdLst>
              <a:gd name="T0" fmla="*/ 6350 w 14"/>
              <a:gd name="T1" fmla="*/ 3175 h 8"/>
              <a:gd name="T2" fmla="*/ 0 w 14"/>
              <a:gd name="T3" fmla="*/ 397 h 8"/>
              <a:gd name="T4" fmla="*/ 454 w 14"/>
              <a:gd name="T5" fmla="*/ 0 h 8"/>
              <a:gd name="T6" fmla="*/ 6350 w 14"/>
              <a:gd name="T7" fmla="*/ 317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14" y="8"/>
                </a:moveTo>
                <a:lnTo>
                  <a:pt x="0" y="1"/>
                </a:lnTo>
                <a:lnTo>
                  <a:pt x="1" y="0"/>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5" name="Freeform 2529">
            <a:extLst>
              <a:ext uri="{FF2B5EF4-FFF2-40B4-BE49-F238E27FC236}">
                <a16:creationId xmlns:a16="http://schemas.microsoft.com/office/drawing/2014/main" id="{D280BDBC-0961-B445-8EEA-E6C5279689EB}"/>
              </a:ext>
            </a:extLst>
          </p:cNvPr>
          <p:cNvSpPr>
            <a:spLocks/>
          </p:cNvSpPr>
          <p:nvPr/>
        </p:nvSpPr>
        <p:spPr bwMode="auto">
          <a:xfrm>
            <a:off x="6275388" y="4543425"/>
            <a:ext cx="19050" cy="19050"/>
          </a:xfrm>
          <a:custGeom>
            <a:avLst/>
            <a:gdLst>
              <a:gd name="T0" fmla="*/ 0 w 37"/>
              <a:gd name="T1" fmla="*/ 10886 h 35"/>
              <a:gd name="T2" fmla="*/ 6693 w 37"/>
              <a:gd name="T3" fmla="*/ 0 h 35"/>
              <a:gd name="T4" fmla="*/ 13386 w 37"/>
              <a:gd name="T5" fmla="*/ 3810 h 35"/>
              <a:gd name="T6" fmla="*/ 19050 w 37"/>
              <a:gd name="T7" fmla="*/ 8164 h 35"/>
              <a:gd name="T8" fmla="*/ 12357 w 37"/>
              <a:gd name="T9" fmla="*/ 19050 h 35"/>
              <a:gd name="T10" fmla="*/ 6693 w 37"/>
              <a:gd name="T11" fmla="*/ 15240 h 35"/>
              <a:gd name="T12" fmla="*/ 0 w 37"/>
              <a:gd name="T13" fmla="*/ 1088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5">
                <a:moveTo>
                  <a:pt x="0" y="20"/>
                </a:moveTo>
                <a:lnTo>
                  <a:pt x="13" y="0"/>
                </a:lnTo>
                <a:lnTo>
                  <a:pt x="26" y="7"/>
                </a:lnTo>
                <a:lnTo>
                  <a:pt x="37" y="15"/>
                </a:lnTo>
                <a:lnTo>
                  <a:pt x="24" y="35"/>
                </a:lnTo>
                <a:lnTo>
                  <a:pt x="13" y="28"/>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6" name="Freeform 2530">
            <a:extLst>
              <a:ext uri="{FF2B5EF4-FFF2-40B4-BE49-F238E27FC236}">
                <a16:creationId xmlns:a16="http://schemas.microsoft.com/office/drawing/2014/main" id="{FD34FE16-F896-E646-B702-321746574DC3}"/>
              </a:ext>
            </a:extLst>
          </p:cNvPr>
          <p:cNvSpPr>
            <a:spLocks/>
          </p:cNvSpPr>
          <p:nvPr/>
        </p:nvSpPr>
        <p:spPr bwMode="auto">
          <a:xfrm>
            <a:off x="6281738" y="4541838"/>
            <a:ext cx="7937" cy="4762"/>
          </a:xfrm>
          <a:custGeom>
            <a:avLst/>
            <a:gdLst>
              <a:gd name="T0" fmla="*/ 7937 w 13"/>
              <a:gd name="T1" fmla="*/ 4762 h 9"/>
              <a:gd name="T2" fmla="*/ 0 w 13"/>
              <a:gd name="T3" fmla="*/ 1058 h 9"/>
              <a:gd name="T4" fmla="*/ 611 w 13"/>
              <a:gd name="T5" fmla="*/ 0 h 9"/>
              <a:gd name="T6" fmla="*/ 7937 w 13"/>
              <a:gd name="T7" fmla="*/ 4762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13" y="9"/>
                </a:moveTo>
                <a:lnTo>
                  <a:pt x="0" y="2"/>
                </a:lnTo>
                <a:lnTo>
                  <a:pt x="1" y="0"/>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7" name="Freeform 2531">
            <a:extLst>
              <a:ext uri="{FF2B5EF4-FFF2-40B4-BE49-F238E27FC236}">
                <a16:creationId xmlns:a16="http://schemas.microsoft.com/office/drawing/2014/main" id="{7EB2E213-5924-1D4D-9273-2A13BE490ECC}"/>
              </a:ext>
            </a:extLst>
          </p:cNvPr>
          <p:cNvSpPr>
            <a:spLocks/>
          </p:cNvSpPr>
          <p:nvPr/>
        </p:nvSpPr>
        <p:spPr bwMode="auto">
          <a:xfrm>
            <a:off x="6283325" y="4538663"/>
            <a:ext cx="14288" cy="12700"/>
          </a:xfrm>
          <a:custGeom>
            <a:avLst/>
            <a:gdLst>
              <a:gd name="T0" fmla="*/ 0 w 29"/>
              <a:gd name="T1" fmla="*/ 3908 h 26"/>
              <a:gd name="T2" fmla="*/ 2956 w 29"/>
              <a:gd name="T3" fmla="*/ 0 h 26"/>
              <a:gd name="T4" fmla="*/ 8868 w 29"/>
              <a:gd name="T5" fmla="*/ 4885 h 26"/>
              <a:gd name="T6" fmla="*/ 14288 w 29"/>
              <a:gd name="T7" fmla="*/ 9281 h 26"/>
              <a:gd name="T8" fmla="*/ 10839 w 29"/>
              <a:gd name="T9" fmla="*/ 12700 h 26"/>
              <a:gd name="T10" fmla="*/ 5912 w 29"/>
              <a:gd name="T11" fmla="*/ 8304 h 26"/>
              <a:gd name="T12" fmla="*/ 0 w 29"/>
              <a:gd name="T13" fmla="*/ 3908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6">
                <a:moveTo>
                  <a:pt x="0" y="8"/>
                </a:moveTo>
                <a:lnTo>
                  <a:pt x="6" y="0"/>
                </a:lnTo>
                <a:lnTo>
                  <a:pt x="18" y="10"/>
                </a:lnTo>
                <a:lnTo>
                  <a:pt x="29" y="19"/>
                </a:lnTo>
                <a:lnTo>
                  <a:pt x="22" y="26"/>
                </a:lnTo>
                <a:lnTo>
                  <a:pt x="12" y="17"/>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8" name="Freeform 2532">
            <a:extLst>
              <a:ext uri="{FF2B5EF4-FFF2-40B4-BE49-F238E27FC236}">
                <a16:creationId xmlns:a16="http://schemas.microsoft.com/office/drawing/2014/main" id="{16897163-EF9E-3348-8AB4-884369A4639F}"/>
              </a:ext>
            </a:extLst>
          </p:cNvPr>
          <p:cNvSpPr>
            <a:spLocks/>
          </p:cNvSpPr>
          <p:nvPr/>
        </p:nvSpPr>
        <p:spPr bwMode="auto">
          <a:xfrm>
            <a:off x="6286500" y="4537075"/>
            <a:ext cx="6350" cy="6350"/>
          </a:xfrm>
          <a:custGeom>
            <a:avLst/>
            <a:gdLst>
              <a:gd name="T0" fmla="*/ 6350 w 12"/>
              <a:gd name="T1" fmla="*/ 6350 h 11"/>
              <a:gd name="T2" fmla="*/ 0 w 12"/>
              <a:gd name="T3" fmla="*/ 577 h 11"/>
              <a:gd name="T4" fmla="*/ 529 w 12"/>
              <a:gd name="T5" fmla="*/ 0 h 11"/>
              <a:gd name="T6" fmla="*/ 6350 w 12"/>
              <a:gd name="T7" fmla="*/ 635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11"/>
                </a:moveTo>
                <a:lnTo>
                  <a:pt x="0" y="1"/>
                </a:lnTo>
                <a:lnTo>
                  <a:pt x="1" y="0"/>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099" name="Freeform 2533">
            <a:extLst>
              <a:ext uri="{FF2B5EF4-FFF2-40B4-BE49-F238E27FC236}">
                <a16:creationId xmlns:a16="http://schemas.microsoft.com/office/drawing/2014/main" id="{81906CEC-E08A-CC4E-A206-14C571B5B8F8}"/>
              </a:ext>
            </a:extLst>
          </p:cNvPr>
          <p:cNvSpPr>
            <a:spLocks/>
          </p:cNvSpPr>
          <p:nvPr/>
        </p:nvSpPr>
        <p:spPr bwMode="auto">
          <a:xfrm>
            <a:off x="6286500" y="4533900"/>
            <a:ext cx="14288" cy="14288"/>
          </a:xfrm>
          <a:custGeom>
            <a:avLst/>
            <a:gdLst>
              <a:gd name="T0" fmla="*/ 0 w 27"/>
              <a:gd name="T1" fmla="*/ 3297 h 26"/>
              <a:gd name="T2" fmla="*/ 3175 w 27"/>
              <a:gd name="T3" fmla="*/ 0 h 26"/>
              <a:gd name="T4" fmla="*/ 8467 w 27"/>
              <a:gd name="T5" fmla="*/ 5495 h 26"/>
              <a:gd name="T6" fmla="*/ 14288 w 27"/>
              <a:gd name="T7" fmla="*/ 10991 h 26"/>
              <a:gd name="T8" fmla="*/ 11113 w 27"/>
              <a:gd name="T9" fmla="*/ 14288 h 26"/>
              <a:gd name="T10" fmla="*/ 5821 w 27"/>
              <a:gd name="T11" fmla="*/ 9342 h 26"/>
              <a:gd name="T12" fmla="*/ 0 w 27"/>
              <a:gd name="T13" fmla="*/ 3297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6">
                <a:moveTo>
                  <a:pt x="0" y="6"/>
                </a:moveTo>
                <a:lnTo>
                  <a:pt x="6" y="0"/>
                </a:lnTo>
                <a:lnTo>
                  <a:pt x="16" y="10"/>
                </a:lnTo>
                <a:lnTo>
                  <a:pt x="27" y="20"/>
                </a:lnTo>
                <a:lnTo>
                  <a:pt x="21" y="26"/>
                </a:lnTo>
                <a:lnTo>
                  <a:pt x="11" y="17"/>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0" name="Freeform 2534">
            <a:extLst>
              <a:ext uri="{FF2B5EF4-FFF2-40B4-BE49-F238E27FC236}">
                <a16:creationId xmlns:a16="http://schemas.microsoft.com/office/drawing/2014/main" id="{D9B0DB21-697A-0B44-A20E-4AACF4D36A65}"/>
              </a:ext>
            </a:extLst>
          </p:cNvPr>
          <p:cNvSpPr>
            <a:spLocks/>
          </p:cNvSpPr>
          <p:nvPr/>
        </p:nvSpPr>
        <p:spPr bwMode="auto">
          <a:xfrm>
            <a:off x="6289675" y="4533900"/>
            <a:ext cx="4763" cy="6350"/>
          </a:xfrm>
          <a:custGeom>
            <a:avLst/>
            <a:gdLst>
              <a:gd name="T0" fmla="*/ 4763 w 10"/>
              <a:gd name="T1" fmla="*/ 6350 h 11"/>
              <a:gd name="T2" fmla="*/ 0 w 10"/>
              <a:gd name="T3" fmla="*/ 577 h 11"/>
              <a:gd name="T4" fmla="*/ 476 w 10"/>
              <a:gd name="T5" fmla="*/ 0 h 11"/>
              <a:gd name="T6" fmla="*/ 4763 w 10"/>
              <a:gd name="T7" fmla="*/ 635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11"/>
                </a:moveTo>
                <a:lnTo>
                  <a:pt x="0" y="1"/>
                </a:lnTo>
                <a:lnTo>
                  <a:pt x="1" y="0"/>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1" name="Freeform 2535">
            <a:extLst>
              <a:ext uri="{FF2B5EF4-FFF2-40B4-BE49-F238E27FC236}">
                <a16:creationId xmlns:a16="http://schemas.microsoft.com/office/drawing/2014/main" id="{8618FA9B-3FE3-FB41-ACDA-E6AD5C50CCCF}"/>
              </a:ext>
            </a:extLst>
          </p:cNvPr>
          <p:cNvSpPr>
            <a:spLocks/>
          </p:cNvSpPr>
          <p:nvPr/>
        </p:nvSpPr>
        <p:spPr bwMode="auto">
          <a:xfrm>
            <a:off x="6289675" y="4530725"/>
            <a:ext cx="14288" cy="14288"/>
          </a:xfrm>
          <a:custGeom>
            <a:avLst/>
            <a:gdLst>
              <a:gd name="T0" fmla="*/ 0 w 26"/>
              <a:gd name="T1" fmla="*/ 3062 h 28"/>
              <a:gd name="T2" fmla="*/ 3297 w 26"/>
              <a:gd name="T3" fmla="*/ 0 h 28"/>
              <a:gd name="T4" fmla="*/ 8793 w 26"/>
              <a:gd name="T5" fmla="*/ 6123 h 28"/>
              <a:gd name="T6" fmla="*/ 14288 w 26"/>
              <a:gd name="T7" fmla="*/ 11226 h 28"/>
              <a:gd name="T8" fmla="*/ 10441 w 26"/>
              <a:gd name="T9" fmla="*/ 14288 h 28"/>
              <a:gd name="T10" fmla="*/ 4946 w 26"/>
              <a:gd name="T11" fmla="*/ 8675 h 28"/>
              <a:gd name="T12" fmla="*/ 0 w 26"/>
              <a:gd name="T13" fmla="*/ 306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8">
                <a:moveTo>
                  <a:pt x="0" y="6"/>
                </a:moveTo>
                <a:lnTo>
                  <a:pt x="6" y="0"/>
                </a:lnTo>
                <a:lnTo>
                  <a:pt x="16" y="12"/>
                </a:lnTo>
                <a:lnTo>
                  <a:pt x="26" y="22"/>
                </a:lnTo>
                <a:lnTo>
                  <a:pt x="19" y="28"/>
                </a:lnTo>
                <a:lnTo>
                  <a:pt x="9" y="17"/>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2" name="Freeform 2536">
            <a:extLst>
              <a:ext uri="{FF2B5EF4-FFF2-40B4-BE49-F238E27FC236}">
                <a16:creationId xmlns:a16="http://schemas.microsoft.com/office/drawing/2014/main" id="{5E0847FD-6EBE-3A46-B192-93195AC94D29}"/>
              </a:ext>
            </a:extLst>
          </p:cNvPr>
          <p:cNvSpPr>
            <a:spLocks/>
          </p:cNvSpPr>
          <p:nvPr/>
        </p:nvSpPr>
        <p:spPr bwMode="auto">
          <a:xfrm>
            <a:off x="6292850" y="4530725"/>
            <a:ext cx="6350" cy="6350"/>
          </a:xfrm>
          <a:custGeom>
            <a:avLst/>
            <a:gdLst>
              <a:gd name="T0" fmla="*/ 6350 w 10"/>
              <a:gd name="T1" fmla="*/ 6350 h 13"/>
              <a:gd name="T2" fmla="*/ 0 w 10"/>
              <a:gd name="T3" fmla="*/ 488 h 13"/>
              <a:gd name="T4" fmla="*/ 1270 w 10"/>
              <a:gd name="T5" fmla="*/ 0 h 13"/>
              <a:gd name="T6" fmla="*/ 6350 w 10"/>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13"/>
                </a:moveTo>
                <a:lnTo>
                  <a:pt x="0" y="1"/>
                </a:lnTo>
                <a:lnTo>
                  <a:pt x="2" y="0"/>
                </a:ln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3" name="Freeform 2537">
            <a:extLst>
              <a:ext uri="{FF2B5EF4-FFF2-40B4-BE49-F238E27FC236}">
                <a16:creationId xmlns:a16="http://schemas.microsoft.com/office/drawing/2014/main" id="{0555A234-2A12-7146-896B-E5ACDCA22558}"/>
              </a:ext>
            </a:extLst>
          </p:cNvPr>
          <p:cNvSpPr>
            <a:spLocks/>
          </p:cNvSpPr>
          <p:nvPr/>
        </p:nvSpPr>
        <p:spPr bwMode="auto">
          <a:xfrm>
            <a:off x="6294438" y="4527550"/>
            <a:ext cx="12700" cy="15875"/>
          </a:xfrm>
          <a:custGeom>
            <a:avLst/>
            <a:gdLst>
              <a:gd name="T0" fmla="*/ 0 w 23"/>
              <a:gd name="T1" fmla="*/ 2190 h 29"/>
              <a:gd name="T2" fmla="*/ 3313 w 23"/>
              <a:gd name="T3" fmla="*/ 0 h 29"/>
              <a:gd name="T4" fmla="*/ 7730 w 23"/>
              <a:gd name="T5" fmla="*/ 6569 h 29"/>
              <a:gd name="T6" fmla="*/ 12700 w 23"/>
              <a:gd name="T7" fmla="*/ 13685 h 29"/>
              <a:gd name="T8" fmla="*/ 8835 w 23"/>
              <a:gd name="T9" fmla="*/ 15875 h 29"/>
              <a:gd name="T10" fmla="*/ 4417 w 23"/>
              <a:gd name="T11" fmla="*/ 9306 h 29"/>
              <a:gd name="T12" fmla="*/ 0 w 23"/>
              <a:gd name="T13" fmla="*/ 219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9">
                <a:moveTo>
                  <a:pt x="0" y="4"/>
                </a:moveTo>
                <a:lnTo>
                  <a:pt x="6" y="0"/>
                </a:lnTo>
                <a:lnTo>
                  <a:pt x="14" y="12"/>
                </a:lnTo>
                <a:lnTo>
                  <a:pt x="23" y="25"/>
                </a:lnTo>
                <a:lnTo>
                  <a:pt x="16" y="29"/>
                </a:lnTo>
                <a:lnTo>
                  <a:pt x="8" y="17"/>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4" name="Freeform 2538">
            <a:extLst>
              <a:ext uri="{FF2B5EF4-FFF2-40B4-BE49-F238E27FC236}">
                <a16:creationId xmlns:a16="http://schemas.microsoft.com/office/drawing/2014/main" id="{BFE5FBA5-2918-364C-8102-07FDCAFCA29B}"/>
              </a:ext>
            </a:extLst>
          </p:cNvPr>
          <p:cNvSpPr>
            <a:spLocks/>
          </p:cNvSpPr>
          <p:nvPr/>
        </p:nvSpPr>
        <p:spPr bwMode="auto">
          <a:xfrm>
            <a:off x="6297613" y="4527550"/>
            <a:ext cx="4762" cy="6350"/>
          </a:xfrm>
          <a:custGeom>
            <a:avLst/>
            <a:gdLst>
              <a:gd name="T0" fmla="*/ 4762 w 8"/>
              <a:gd name="T1" fmla="*/ 6350 h 13"/>
              <a:gd name="T2" fmla="*/ 0 w 8"/>
              <a:gd name="T3" fmla="*/ 488 h 13"/>
              <a:gd name="T4" fmla="*/ 595 w 8"/>
              <a:gd name="T5" fmla="*/ 0 h 13"/>
              <a:gd name="T6" fmla="*/ 4762 w 8"/>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1" y="0"/>
                </a:lnTo>
                <a:lnTo>
                  <a:pt x="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5" name="Freeform 2539">
            <a:extLst>
              <a:ext uri="{FF2B5EF4-FFF2-40B4-BE49-F238E27FC236}">
                <a16:creationId xmlns:a16="http://schemas.microsoft.com/office/drawing/2014/main" id="{4E2667B3-BA23-C240-A800-9D0675A20077}"/>
              </a:ext>
            </a:extLst>
          </p:cNvPr>
          <p:cNvSpPr>
            <a:spLocks/>
          </p:cNvSpPr>
          <p:nvPr/>
        </p:nvSpPr>
        <p:spPr bwMode="auto">
          <a:xfrm>
            <a:off x="6297613" y="4525963"/>
            <a:ext cx="11112" cy="15875"/>
          </a:xfrm>
          <a:custGeom>
            <a:avLst/>
            <a:gdLst>
              <a:gd name="T0" fmla="*/ 0 w 19"/>
              <a:gd name="T1" fmla="*/ 1095 h 29"/>
              <a:gd name="T2" fmla="*/ 3509 w 19"/>
              <a:gd name="T3" fmla="*/ 0 h 29"/>
              <a:gd name="T4" fmla="*/ 7603 w 19"/>
              <a:gd name="T5" fmla="*/ 7116 h 29"/>
              <a:gd name="T6" fmla="*/ 11112 w 19"/>
              <a:gd name="T7" fmla="*/ 14233 h 29"/>
              <a:gd name="T8" fmla="*/ 7603 w 19"/>
              <a:gd name="T9" fmla="*/ 15875 h 29"/>
              <a:gd name="T10" fmla="*/ 4094 w 19"/>
              <a:gd name="T11" fmla="*/ 8211 h 29"/>
              <a:gd name="T12" fmla="*/ 0 w 19"/>
              <a:gd name="T13" fmla="*/ 109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9">
                <a:moveTo>
                  <a:pt x="0" y="2"/>
                </a:moveTo>
                <a:lnTo>
                  <a:pt x="6" y="0"/>
                </a:lnTo>
                <a:lnTo>
                  <a:pt x="13" y="13"/>
                </a:lnTo>
                <a:lnTo>
                  <a:pt x="19" y="26"/>
                </a:lnTo>
                <a:lnTo>
                  <a:pt x="13" y="29"/>
                </a:lnTo>
                <a:lnTo>
                  <a:pt x="7" y="15"/>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6" name="Freeform 2540">
            <a:extLst>
              <a:ext uri="{FF2B5EF4-FFF2-40B4-BE49-F238E27FC236}">
                <a16:creationId xmlns:a16="http://schemas.microsoft.com/office/drawing/2014/main" id="{C68AC4AF-10D5-954E-88D5-A7146ED5E7D6}"/>
              </a:ext>
            </a:extLst>
          </p:cNvPr>
          <p:cNvSpPr>
            <a:spLocks/>
          </p:cNvSpPr>
          <p:nvPr/>
        </p:nvSpPr>
        <p:spPr bwMode="auto">
          <a:xfrm>
            <a:off x="6300788" y="4525963"/>
            <a:ext cx="4762" cy="7937"/>
          </a:xfrm>
          <a:custGeom>
            <a:avLst/>
            <a:gdLst>
              <a:gd name="T0" fmla="*/ 4762 w 7"/>
              <a:gd name="T1" fmla="*/ 7937 h 14"/>
              <a:gd name="T2" fmla="*/ 0 w 7"/>
              <a:gd name="T3" fmla="*/ 567 h 14"/>
              <a:gd name="T4" fmla="*/ 2041 w 7"/>
              <a:gd name="T5" fmla="*/ 0 h 14"/>
              <a:gd name="T6" fmla="*/ 4762 w 7"/>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1"/>
                </a:lnTo>
                <a:lnTo>
                  <a:pt x="3"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7" name="Freeform 2541">
            <a:extLst>
              <a:ext uri="{FF2B5EF4-FFF2-40B4-BE49-F238E27FC236}">
                <a16:creationId xmlns:a16="http://schemas.microsoft.com/office/drawing/2014/main" id="{AAB91D69-B923-3D45-AFA2-B62B07CBFBEC}"/>
              </a:ext>
            </a:extLst>
          </p:cNvPr>
          <p:cNvSpPr>
            <a:spLocks/>
          </p:cNvSpPr>
          <p:nvPr/>
        </p:nvSpPr>
        <p:spPr bwMode="auto">
          <a:xfrm>
            <a:off x="6302375" y="4524375"/>
            <a:ext cx="7938" cy="15875"/>
          </a:xfrm>
          <a:custGeom>
            <a:avLst/>
            <a:gdLst>
              <a:gd name="T0" fmla="*/ 0 w 14"/>
              <a:gd name="T1" fmla="*/ 1536 h 31"/>
              <a:gd name="T2" fmla="*/ 2835 w 14"/>
              <a:gd name="T3" fmla="*/ 0 h 31"/>
              <a:gd name="T4" fmla="*/ 5670 w 14"/>
              <a:gd name="T5" fmla="*/ 7169 h 31"/>
              <a:gd name="T6" fmla="*/ 7938 w 14"/>
              <a:gd name="T7" fmla="*/ 14851 h 31"/>
              <a:gd name="T8" fmla="*/ 5103 w 14"/>
              <a:gd name="T9" fmla="*/ 15875 h 31"/>
              <a:gd name="T10" fmla="*/ 2268 w 14"/>
              <a:gd name="T11" fmla="*/ 8706 h 31"/>
              <a:gd name="T12" fmla="*/ 0 w 14"/>
              <a:gd name="T13" fmla="*/ 153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1">
                <a:moveTo>
                  <a:pt x="0" y="3"/>
                </a:moveTo>
                <a:lnTo>
                  <a:pt x="5" y="0"/>
                </a:lnTo>
                <a:lnTo>
                  <a:pt x="10" y="14"/>
                </a:lnTo>
                <a:lnTo>
                  <a:pt x="14" y="29"/>
                </a:lnTo>
                <a:lnTo>
                  <a:pt x="9" y="31"/>
                </a:lnTo>
                <a:lnTo>
                  <a:pt x="4" y="17"/>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8" name="Freeform 2542">
            <a:extLst>
              <a:ext uri="{FF2B5EF4-FFF2-40B4-BE49-F238E27FC236}">
                <a16:creationId xmlns:a16="http://schemas.microsoft.com/office/drawing/2014/main" id="{F25B8B19-5D61-A548-AF7D-620A9C97658E}"/>
              </a:ext>
            </a:extLst>
          </p:cNvPr>
          <p:cNvSpPr>
            <a:spLocks/>
          </p:cNvSpPr>
          <p:nvPr/>
        </p:nvSpPr>
        <p:spPr bwMode="auto">
          <a:xfrm>
            <a:off x="6305550" y="4524375"/>
            <a:ext cx="3175" cy="7938"/>
          </a:xfrm>
          <a:custGeom>
            <a:avLst/>
            <a:gdLst>
              <a:gd name="T0" fmla="*/ 3175 w 5"/>
              <a:gd name="T1" fmla="*/ 7938 h 14"/>
              <a:gd name="T2" fmla="*/ 0 w 5"/>
              <a:gd name="T3" fmla="*/ 0 h 14"/>
              <a:gd name="T4" fmla="*/ 1270 w 5"/>
              <a:gd name="T5" fmla="*/ 0 h 14"/>
              <a:gd name="T6" fmla="*/ 3175 w 5"/>
              <a:gd name="T7" fmla="*/ 793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2"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09" name="Freeform 2543">
            <a:extLst>
              <a:ext uri="{FF2B5EF4-FFF2-40B4-BE49-F238E27FC236}">
                <a16:creationId xmlns:a16="http://schemas.microsoft.com/office/drawing/2014/main" id="{A6099CFD-3AF3-6245-BA9B-3A679CCB9463}"/>
              </a:ext>
            </a:extLst>
          </p:cNvPr>
          <p:cNvSpPr>
            <a:spLocks/>
          </p:cNvSpPr>
          <p:nvPr/>
        </p:nvSpPr>
        <p:spPr bwMode="auto">
          <a:xfrm>
            <a:off x="6307138" y="4524375"/>
            <a:ext cx="4762" cy="15875"/>
          </a:xfrm>
          <a:custGeom>
            <a:avLst/>
            <a:gdLst>
              <a:gd name="T0" fmla="*/ 0 w 11"/>
              <a:gd name="T1" fmla="*/ 512 h 31"/>
              <a:gd name="T2" fmla="*/ 2597 w 11"/>
              <a:gd name="T3" fmla="*/ 0 h 31"/>
              <a:gd name="T4" fmla="*/ 3463 w 11"/>
              <a:gd name="T5" fmla="*/ 7169 h 31"/>
              <a:gd name="T6" fmla="*/ 4762 w 11"/>
              <a:gd name="T7" fmla="*/ 15363 h 31"/>
              <a:gd name="T8" fmla="*/ 2597 w 11"/>
              <a:gd name="T9" fmla="*/ 15875 h 31"/>
              <a:gd name="T10" fmla="*/ 1299 w 11"/>
              <a:gd name="T11" fmla="*/ 7681 h 31"/>
              <a:gd name="T12" fmla="*/ 0 w 11"/>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31">
                <a:moveTo>
                  <a:pt x="0" y="1"/>
                </a:moveTo>
                <a:lnTo>
                  <a:pt x="6" y="0"/>
                </a:lnTo>
                <a:lnTo>
                  <a:pt x="8" y="14"/>
                </a:lnTo>
                <a:lnTo>
                  <a:pt x="11" y="30"/>
                </a:lnTo>
                <a:lnTo>
                  <a:pt x="6" y="31"/>
                </a:lnTo>
                <a:lnTo>
                  <a:pt x="3" y="15"/>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0" name="Freeform 2544">
            <a:extLst>
              <a:ext uri="{FF2B5EF4-FFF2-40B4-BE49-F238E27FC236}">
                <a16:creationId xmlns:a16="http://schemas.microsoft.com/office/drawing/2014/main" id="{9A8AB948-62B8-9A4D-B171-8E4B2F0A7055}"/>
              </a:ext>
            </a:extLst>
          </p:cNvPr>
          <p:cNvSpPr>
            <a:spLocks/>
          </p:cNvSpPr>
          <p:nvPr/>
        </p:nvSpPr>
        <p:spPr bwMode="auto">
          <a:xfrm>
            <a:off x="6310313" y="4524375"/>
            <a:ext cx="1587" cy="6350"/>
          </a:xfrm>
          <a:custGeom>
            <a:avLst/>
            <a:gdLst>
              <a:gd name="T0" fmla="*/ 1587 w 2"/>
              <a:gd name="T1" fmla="*/ 6350 h 14"/>
              <a:gd name="T2" fmla="*/ 0 w 2"/>
              <a:gd name="T3" fmla="*/ 0 h 14"/>
              <a:gd name="T4" fmla="*/ 1587 w 2"/>
              <a:gd name="T5" fmla="*/ 0 h 14"/>
              <a:gd name="T6" fmla="*/ 1587 w 2"/>
              <a:gd name="T7" fmla="*/ 635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4">
                <a:moveTo>
                  <a:pt x="2" y="14"/>
                </a:moveTo>
                <a:lnTo>
                  <a:pt x="0" y="0"/>
                </a:lnTo>
                <a:lnTo>
                  <a:pt x="2" y="0"/>
                </a:lnTo>
                <a:lnTo>
                  <a:pt x="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1" name="Freeform 2545">
            <a:extLst>
              <a:ext uri="{FF2B5EF4-FFF2-40B4-BE49-F238E27FC236}">
                <a16:creationId xmlns:a16="http://schemas.microsoft.com/office/drawing/2014/main" id="{42CE6606-C124-9E4E-820D-0BC4844A03EC}"/>
              </a:ext>
            </a:extLst>
          </p:cNvPr>
          <p:cNvSpPr>
            <a:spLocks/>
          </p:cNvSpPr>
          <p:nvPr/>
        </p:nvSpPr>
        <p:spPr bwMode="auto">
          <a:xfrm>
            <a:off x="6310313" y="4524375"/>
            <a:ext cx="4762" cy="15875"/>
          </a:xfrm>
          <a:custGeom>
            <a:avLst/>
            <a:gdLst>
              <a:gd name="T0" fmla="*/ 0 w 7"/>
              <a:gd name="T1" fmla="*/ 0 h 30"/>
              <a:gd name="T2" fmla="*/ 4082 w 7"/>
              <a:gd name="T3" fmla="*/ 0 h 30"/>
              <a:gd name="T4" fmla="*/ 4082 w 7"/>
              <a:gd name="T5" fmla="*/ 7408 h 30"/>
              <a:gd name="T6" fmla="*/ 4762 w 7"/>
              <a:gd name="T7" fmla="*/ 15875 h 30"/>
              <a:gd name="T8" fmla="*/ 680 w 7"/>
              <a:gd name="T9" fmla="*/ 15875 h 30"/>
              <a:gd name="T10" fmla="*/ 0 w 7"/>
              <a:gd name="T11" fmla="*/ 7408 h 30"/>
              <a:gd name="T12" fmla="*/ 0 w 7"/>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30">
                <a:moveTo>
                  <a:pt x="0" y="0"/>
                </a:moveTo>
                <a:lnTo>
                  <a:pt x="6" y="0"/>
                </a:lnTo>
                <a:lnTo>
                  <a:pt x="6" y="14"/>
                </a:lnTo>
                <a:lnTo>
                  <a:pt x="7" y="30"/>
                </a:lnTo>
                <a:lnTo>
                  <a:pt x="1" y="30"/>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2" name="Freeform 2546">
            <a:extLst>
              <a:ext uri="{FF2B5EF4-FFF2-40B4-BE49-F238E27FC236}">
                <a16:creationId xmlns:a16="http://schemas.microsoft.com/office/drawing/2014/main" id="{22129FC0-FC66-034B-A7A1-4A1F56A42FB3}"/>
              </a:ext>
            </a:extLst>
          </p:cNvPr>
          <p:cNvSpPr>
            <a:spLocks/>
          </p:cNvSpPr>
          <p:nvPr/>
        </p:nvSpPr>
        <p:spPr bwMode="auto">
          <a:xfrm>
            <a:off x="6313488" y="4524375"/>
            <a:ext cx="1587" cy="6350"/>
          </a:xfrm>
          <a:custGeom>
            <a:avLst/>
            <a:gdLst>
              <a:gd name="T0" fmla="*/ 0 w 1"/>
              <a:gd name="T1" fmla="*/ 6350 h 14"/>
              <a:gd name="T2" fmla="*/ 0 w 1"/>
              <a:gd name="T3" fmla="*/ 0 h 14"/>
              <a:gd name="T4" fmla="*/ 1587 w 1"/>
              <a:gd name="T5" fmla="*/ 0 h 14"/>
              <a:gd name="T6" fmla="*/ 0 w 1"/>
              <a:gd name="T7" fmla="*/ 635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4">
                <a:moveTo>
                  <a:pt x="0" y="14"/>
                </a:moveTo>
                <a:lnTo>
                  <a:pt x="0" y="0"/>
                </a:lnTo>
                <a:lnTo>
                  <a:pt x="1"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3" name="Freeform 2547">
            <a:extLst>
              <a:ext uri="{FF2B5EF4-FFF2-40B4-BE49-F238E27FC236}">
                <a16:creationId xmlns:a16="http://schemas.microsoft.com/office/drawing/2014/main" id="{25A5CCCE-D75B-794E-9C6B-C99D1D8DAB03}"/>
              </a:ext>
            </a:extLst>
          </p:cNvPr>
          <p:cNvSpPr>
            <a:spLocks/>
          </p:cNvSpPr>
          <p:nvPr/>
        </p:nvSpPr>
        <p:spPr bwMode="auto">
          <a:xfrm>
            <a:off x="6313488" y="4524375"/>
            <a:ext cx="4762" cy="15875"/>
          </a:xfrm>
          <a:custGeom>
            <a:avLst/>
            <a:gdLst>
              <a:gd name="T0" fmla="*/ 1191 w 8"/>
              <a:gd name="T1" fmla="*/ 0 h 30"/>
              <a:gd name="T2" fmla="*/ 4762 w 8"/>
              <a:gd name="T3" fmla="*/ 0 h 30"/>
              <a:gd name="T4" fmla="*/ 4167 w 8"/>
              <a:gd name="T5" fmla="*/ 7937 h 30"/>
              <a:gd name="T6" fmla="*/ 2381 w 8"/>
              <a:gd name="T7" fmla="*/ 15875 h 30"/>
              <a:gd name="T8" fmla="*/ 0 w 8"/>
              <a:gd name="T9" fmla="*/ 15875 h 30"/>
              <a:gd name="T10" fmla="*/ 595 w 8"/>
              <a:gd name="T11" fmla="*/ 7408 h 30"/>
              <a:gd name="T12" fmla="*/ 1191 w 8"/>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0">
                <a:moveTo>
                  <a:pt x="2" y="0"/>
                </a:moveTo>
                <a:lnTo>
                  <a:pt x="8" y="0"/>
                </a:lnTo>
                <a:lnTo>
                  <a:pt x="7" y="15"/>
                </a:lnTo>
                <a:lnTo>
                  <a:pt x="4" y="30"/>
                </a:lnTo>
                <a:lnTo>
                  <a:pt x="0" y="30"/>
                </a:lnTo>
                <a:lnTo>
                  <a:pt x="1" y="1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4" name="Freeform 2548">
            <a:extLst>
              <a:ext uri="{FF2B5EF4-FFF2-40B4-BE49-F238E27FC236}">
                <a16:creationId xmlns:a16="http://schemas.microsoft.com/office/drawing/2014/main" id="{A1F2C9A5-A671-B84F-BF2E-D42B457979F1}"/>
              </a:ext>
            </a:extLst>
          </p:cNvPr>
          <p:cNvSpPr>
            <a:spLocks/>
          </p:cNvSpPr>
          <p:nvPr/>
        </p:nvSpPr>
        <p:spPr bwMode="auto">
          <a:xfrm>
            <a:off x="6316663" y="4524375"/>
            <a:ext cx="1587" cy="7938"/>
          </a:xfrm>
          <a:custGeom>
            <a:avLst/>
            <a:gdLst>
              <a:gd name="T0" fmla="*/ 0 w 2"/>
              <a:gd name="T1" fmla="*/ 7938 h 15"/>
              <a:gd name="T2" fmla="*/ 794 w 2"/>
              <a:gd name="T3" fmla="*/ 0 h 15"/>
              <a:gd name="T4" fmla="*/ 1587 w 2"/>
              <a:gd name="T5" fmla="*/ 0 h 15"/>
              <a:gd name="T6" fmla="*/ 0 w 2"/>
              <a:gd name="T7" fmla="*/ 7938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5">
                <a:moveTo>
                  <a:pt x="0" y="15"/>
                </a:moveTo>
                <a:lnTo>
                  <a:pt x="1" y="0"/>
                </a:lnTo>
                <a:lnTo>
                  <a:pt x="2"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5" name="Freeform 2549">
            <a:extLst>
              <a:ext uri="{FF2B5EF4-FFF2-40B4-BE49-F238E27FC236}">
                <a16:creationId xmlns:a16="http://schemas.microsoft.com/office/drawing/2014/main" id="{35552FBA-16DE-314C-9631-CA6DA13B7CF5}"/>
              </a:ext>
            </a:extLst>
          </p:cNvPr>
          <p:cNvSpPr>
            <a:spLocks/>
          </p:cNvSpPr>
          <p:nvPr/>
        </p:nvSpPr>
        <p:spPr bwMode="auto">
          <a:xfrm>
            <a:off x="6315075" y="4524375"/>
            <a:ext cx="6350" cy="15875"/>
          </a:xfrm>
          <a:custGeom>
            <a:avLst/>
            <a:gdLst>
              <a:gd name="T0" fmla="*/ 3175 w 12"/>
              <a:gd name="T1" fmla="*/ 0 h 31"/>
              <a:gd name="T2" fmla="*/ 6350 w 12"/>
              <a:gd name="T3" fmla="*/ 512 h 31"/>
              <a:gd name="T4" fmla="*/ 4233 w 12"/>
              <a:gd name="T5" fmla="*/ 8706 h 31"/>
              <a:gd name="T6" fmla="*/ 2646 w 12"/>
              <a:gd name="T7" fmla="*/ 15875 h 31"/>
              <a:gd name="T8" fmla="*/ 0 w 12"/>
              <a:gd name="T9" fmla="*/ 15363 h 31"/>
              <a:gd name="T10" fmla="*/ 2117 w 12"/>
              <a:gd name="T11" fmla="*/ 7681 h 31"/>
              <a:gd name="T12" fmla="*/ 3175 w 12"/>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1">
                <a:moveTo>
                  <a:pt x="6" y="0"/>
                </a:moveTo>
                <a:lnTo>
                  <a:pt x="12" y="1"/>
                </a:lnTo>
                <a:lnTo>
                  <a:pt x="8" y="17"/>
                </a:lnTo>
                <a:lnTo>
                  <a:pt x="5" y="31"/>
                </a:lnTo>
                <a:lnTo>
                  <a:pt x="0" y="30"/>
                </a:lnTo>
                <a:lnTo>
                  <a:pt x="4" y="15"/>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6" name="Freeform 2550">
            <a:extLst>
              <a:ext uri="{FF2B5EF4-FFF2-40B4-BE49-F238E27FC236}">
                <a16:creationId xmlns:a16="http://schemas.microsoft.com/office/drawing/2014/main" id="{32CAED17-4C63-9A41-94D3-1A3F13D63123}"/>
              </a:ext>
            </a:extLst>
          </p:cNvPr>
          <p:cNvSpPr>
            <a:spLocks/>
          </p:cNvSpPr>
          <p:nvPr/>
        </p:nvSpPr>
        <p:spPr bwMode="auto">
          <a:xfrm>
            <a:off x="6319838" y="4524375"/>
            <a:ext cx="1587" cy="7938"/>
          </a:xfrm>
          <a:custGeom>
            <a:avLst/>
            <a:gdLst>
              <a:gd name="T0" fmla="*/ 0 w 5"/>
              <a:gd name="T1" fmla="*/ 7938 h 16"/>
              <a:gd name="T2" fmla="*/ 1270 w 5"/>
              <a:gd name="T3" fmla="*/ 0 h 16"/>
              <a:gd name="T4" fmla="*/ 1587 w 5"/>
              <a:gd name="T5" fmla="*/ 496 h 16"/>
              <a:gd name="T6" fmla="*/ 0 w 5"/>
              <a:gd name="T7" fmla="*/ 793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6">
                <a:moveTo>
                  <a:pt x="0" y="16"/>
                </a:moveTo>
                <a:lnTo>
                  <a:pt x="4" y="0"/>
                </a:lnTo>
                <a:lnTo>
                  <a:pt x="5" y="1"/>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7" name="Freeform 2551">
            <a:extLst>
              <a:ext uri="{FF2B5EF4-FFF2-40B4-BE49-F238E27FC236}">
                <a16:creationId xmlns:a16="http://schemas.microsoft.com/office/drawing/2014/main" id="{67B14703-6131-C44F-91F0-588667B71F1B}"/>
              </a:ext>
            </a:extLst>
          </p:cNvPr>
          <p:cNvSpPr>
            <a:spLocks/>
          </p:cNvSpPr>
          <p:nvPr/>
        </p:nvSpPr>
        <p:spPr bwMode="auto">
          <a:xfrm>
            <a:off x="6316663" y="4524375"/>
            <a:ext cx="7937" cy="15875"/>
          </a:xfrm>
          <a:custGeom>
            <a:avLst/>
            <a:gdLst>
              <a:gd name="T0" fmla="*/ 5102 w 14"/>
              <a:gd name="T1" fmla="*/ 0 h 30"/>
              <a:gd name="T2" fmla="*/ 7937 w 14"/>
              <a:gd name="T3" fmla="*/ 1058 h 30"/>
              <a:gd name="T4" fmla="*/ 5102 w 14"/>
              <a:gd name="T5" fmla="*/ 8467 h 30"/>
              <a:gd name="T6" fmla="*/ 3402 w 14"/>
              <a:gd name="T7" fmla="*/ 15875 h 30"/>
              <a:gd name="T8" fmla="*/ 0 w 14"/>
              <a:gd name="T9" fmla="*/ 15346 h 30"/>
              <a:gd name="T10" fmla="*/ 2268 w 14"/>
              <a:gd name="T11" fmla="*/ 7937 h 30"/>
              <a:gd name="T12" fmla="*/ 5102 w 1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0">
                <a:moveTo>
                  <a:pt x="9" y="0"/>
                </a:moveTo>
                <a:lnTo>
                  <a:pt x="14" y="2"/>
                </a:lnTo>
                <a:lnTo>
                  <a:pt x="9" y="16"/>
                </a:lnTo>
                <a:lnTo>
                  <a:pt x="6" y="30"/>
                </a:lnTo>
                <a:lnTo>
                  <a:pt x="0" y="29"/>
                </a:lnTo>
                <a:lnTo>
                  <a:pt x="4" y="15"/>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8" name="Freeform 2552">
            <a:extLst>
              <a:ext uri="{FF2B5EF4-FFF2-40B4-BE49-F238E27FC236}">
                <a16:creationId xmlns:a16="http://schemas.microsoft.com/office/drawing/2014/main" id="{4FC79F30-3B03-5A4E-8394-D22C6CC24814}"/>
              </a:ext>
            </a:extLst>
          </p:cNvPr>
          <p:cNvSpPr>
            <a:spLocks/>
          </p:cNvSpPr>
          <p:nvPr/>
        </p:nvSpPr>
        <p:spPr bwMode="auto">
          <a:xfrm>
            <a:off x="6321425" y="4525963"/>
            <a:ext cx="3175" cy="7937"/>
          </a:xfrm>
          <a:custGeom>
            <a:avLst/>
            <a:gdLst>
              <a:gd name="T0" fmla="*/ 0 w 6"/>
              <a:gd name="T1" fmla="*/ 7937 h 14"/>
              <a:gd name="T2" fmla="*/ 2646 w 6"/>
              <a:gd name="T3" fmla="*/ 0 h 14"/>
              <a:gd name="T4" fmla="*/ 3175 w 6"/>
              <a:gd name="T5" fmla="*/ 0 h 14"/>
              <a:gd name="T6" fmla="*/ 0 w 6"/>
              <a:gd name="T7" fmla="*/ 79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19" name="Freeform 2553">
            <a:extLst>
              <a:ext uri="{FF2B5EF4-FFF2-40B4-BE49-F238E27FC236}">
                <a16:creationId xmlns:a16="http://schemas.microsoft.com/office/drawing/2014/main" id="{2BCA6845-AD4B-D741-B022-4C07DA7A4C50}"/>
              </a:ext>
            </a:extLst>
          </p:cNvPr>
          <p:cNvSpPr>
            <a:spLocks/>
          </p:cNvSpPr>
          <p:nvPr/>
        </p:nvSpPr>
        <p:spPr bwMode="auto">
          <a:xfrm>
            <a:off x="6319838" y="4525963"/>
            <a:ext cx="7937" cy="15875"/>
          </a:xfrm>
          <a:custGeom>
            <a:avLst/>
            <a:gdLst>
              <a:gd name="T0" fmla="*/ 5457 w 16"/>
              <a:gd name="T1" fmla="*/ 0 h 29"/>
              <a:gd name="T2" fmla="*/ 7937 w 16"/>
              <a:gd name="T3" fmla="*/ 1095 h 29"/>
              <a:gd name="T4" fmla="*/ 5457 w 16"/>
              <a:gd name="T5" fmla="*/ 8759 h 29"/>
              <a:gd name="T6" fmla="*/ 2480 w 16"/>
              <a:gd name="T7" fmla="*/ 15875 h 29"/>
              <a:gd name="T8" fmla="*/ 0 w 16"/>
              <a:gd name="T9" fmla="*/ 15328 h 29"/>
              <a:gd name="T10" fmla="*/ 2480 w 16"/>
              <a:gd name="T11" fmla="*/ 7664 h 29"/>
              <a:gd name="T12" fmla="*/ 5457 w 16"/>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9">
                <a:moveTo>
                  <a:pt x="11" y="0"/>
                </a:moveTo>
                <a:lnTo>
                  <a:pt x="16" y="2"/>
                </a:lnTo>
                <a:lnTo>
                  <a:pt x="11" y="16"/>
                </a:lnTo>
                <a:lnTo>
                  <a:pt x="5" y="29"/>
                </a:lnTo>
                <a:lnTo>
                  <a:pt x="0" y="28"/>
                </a:lnTo>
                <a:lnTo>
                  <a:pt x="5"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0" name="Freeform 2554">
            <a:extLst>
              <a:ext uri="{FF2B5EF4-FFF2-40B4-BE49-F238E27FC236}">
                <a16:creationId xmlns:a16="http://schemas.microsoft.com/office/drawing/2014/main" id="{8465327E-0F13-5041-92C9-47A76264561F}"/>
              </a:ext>
            </a:extLst>
          </p:cNvPr>
          <p:cNvSpPr>
            <a:spLocks/>
          </p:cNvSpPr>
          <p:nvPr/>
        </p:nvSpPr>
        <p:spPr bwMode="auto">
          <a:xfrm>
            <a:off x="6324600" y="4527550"/>
            <a:ext cx="3175" cy="6350"/>
          </a:xfrm>
          <a:custGeom>
            <a:avLst/>
            <a:gdLst>
              <a:gd name="T0" fmla="*/ 0 w 6"/>
              <a:gd name="T1" fmla="*/ 6350 h 14"/>
              <a:gd name="T2" fmla="*/ 2646 w 6"/>
              <a:gd name="T3" fmla="*/ 0 h 14"/>
              <a:gd name="T4" fmla="*/ 3175 w 6"/>
              <a:gd name="T5" fmla="*/ 454 h 14"/>
              <a:gd name="T6" fmla="*/ 0 w 6"/>
              <a:gd name="T7" fmla="*/ 635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4">
                <a:moveTo>
                  <a:pt x="0" y="14"/>
                </a:moveTo>
                <a:lnTo>
                  <a:pt x="5" y="0"/>
                </a:lnTo>
                <a:lnTo>
                  <a:pt x="6"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1" name="Freeform 2555">
            <a:extLst>
              <a:ext uri="{FF2B5EF4-FFF2-40B4-BE49-F238E27FC236}">
                <a16:creationId xmlns:a16="http://schemas.microsoft.com/office/drawing/2014/main" id="{8CCA1791-7238-D74D-9260-99B6C665FE94}"/>
              </a:ext>
            </a:extLst>
          </p:cNvPr>
          <p:cNvSpPr>
            <a:spLocks/>
          </p:cNvSpPr>
          <p:nvPr/>
        </p:nvSpPr>
        <p:spPr bwMode="auto">
          <a:xfrm>
            <a:off x="6321425" y="4527550"/>
            <a:ext cx="11113" cy="15875"/>
          </a:xfrm>
          <a:custGeom>
            <a:avLst/>
            <a:gdLst>
              <a:gd name="T0" fmla="*/ 6567 w 22"/>
              <a:gd name="T1" fmla="*/ 0 h 31"/>
              <a:gd name="T2" fmla="*/ 11113 w 22"/>
              <a:gd name="T3" fmla="*/ 2560 h 31"/>
              <a:gd name="T4" fmla="*/ 8082 w 22"/>
              <a:gd name="T5" fmla="*/ 9218 h 31"/>
              <a:gd name="T6" fmla="*/ 4546 w 22"/>
              <a:gd name="T7" fmla="*/ 15875 h 31"/>
              <a:gd name="T8" fmla="*/ 0 w 22"/>
              <a:gd name="T9" fmla="*/ 13315 h 31"/>
              <a:gd name="T10" fmla="*/ 3536 w 22"/>
              <a:gd name="T11" fmla="*/ 6657 h 31"/>
              <a:gd name="T12" fmla="*/ 6567 w 22"/>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13" y="0"/>
                </a:moveTo>
                <a:lnTo>
                  <a:pt x="22" y="5"/>
                </a:lnTo>
                <a:lnTo>
                  <a:pt x="16" y="18"/>
                </a:lnTo>
                <a:lnTo>
                  <a:pt x="9" y="31"/>
                </a:lnTo>
                <a:lnTo>
                  <a:pt x="0" y="26"/>
                </a:lnTo>
                <a:lnTo>
                  <a:pt x="7" y="13"/>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2" name="Freeform 2556">
            <a:extLst>
              <a:ext uri="{FF2B5EF4-FFF2-40B4-BE49-F238E27FC236}">
                <a16:creationId xmlns:a16="http://schemas.microsoft.com/office/drawing/2014/main" id="{BE6152A1-38CD-FC43-8392-5F3F876ED025}"/>
              </a:ext>
            </a:extLst>
          </p:cNvPr>
          <p:cNvSpPr>
            <a:spLocks/>
          </p:cNvSpPr>
          <p:nvPr/>
        </p:nvSpPr>
        <p:spPr bwMode="auto">
          <a:xfrm>
            <a:off x="6329363" y="4530725"/>
            <a:ext cx="4762" cy="6350"/>
          </a:xfrm>
          <a:custGeom>
            <a:avLst/>
            <a:gdLst>
              <a:gd name="T0" fmla="*/ 0 w 9"/>
              <a:gd name="T1" fmla="*/ 6350 h 13"/>
              <a:gd name="T2" fmla="*/ 3175 w 9"/>
              <a:gd name="T3" fmla="*/ 0 h 13"/>
              <a:gd name="T4" fmla="*/ 4762 w 9"/>
              <a:gd name="T5" fmla="*/ 488 h 13"/>
              <a:gd name="T6" fmla="*/ 0 w 9"/>
              <a:gd name="T7" fmla="*/ 635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13"/>
                </a:moveTo>
                <a:lnTo>
                  <a:pt x="6" y="0"/>
                </a:lnTo>
                <a:lnTo>
                  <a:pt x="9"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3" name="Freeform 2557">
            <a:extLst>
              <a:ext uri="{FF2B5EF4-FFF2-40B4-BE49-F238E27FC236}">
                <a16:creationId xmlns:a16="http://schemas.microsoft.com/office/drawing/2014/main" id="{F6CEA38E-42ED-5340-98B2-2B941EA53F3F}"/>
              </a:ext>
            </a:extLst>
          </p:cNvPr>
          <p:cNvSpPr>
            <a:spLocks/>
          </p:cNvSpPr>
          <p:nvPr/>
        </p:nvSpPr>
        <p:spPr bwMode="auto">
          <a:xfrm>
            <a:off x="6324600" y="4530725"/>
            <a:ext cx="11113" cy="12700"/>
          </a:xfrm>
          <a:custGeom>
            <a:avLst/>
            <a:gdLst>
              <a:gd name="T0" fmla="*/ 10002 w 20"/>
              <a:gd name="T1" fmla="*/ 0 h 25"/>
              <a:gd name="T2" fmla="*/ 11113 w 20"/>
              <a:gd name="T3" fmla="*/ 508 h 25"/>
              <a:gd name="T4" fmla="*/ 6668 w 20"/>
              <a:gd name="T5" fmla="*/ 6604 h 25"/>
              <a:gd name="T6" fmla="*/ 1111 w 20"/>
              <a:gd name="T7" fmla="*/ 12700 h 25"/>
              <a:gd name="T8" fmla="*/ 0 w 20"/>
              <a:gd name="T9" fmla="*/ 12192 h 25"/>
              <a:gd name="T10" fmla="*/ 5001 w 20"/>
              <a:gd name="T11" fmla="*/ 6096 h 25"/>
              <a:gd name="T12" fmla="*/ 10002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18" y="0"/>
                </a:moveTo>
                <a:lnTo>
                  <a:pt x="20" y="1"/>
                </a:lnTo>
                <a:lnTo>
                  <a:pt x="12" y="13"/>
                </a:lnTo>
                <a:lnTo>
                  <a:pt x="2" y="25"/>
                </a:lnTo>
                <a:lnTo>
                  <a:pt x="0" y="24"/>
                </a:lnTo>
                <a:lnTo>
                  <a:pt x="9" y="1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4" name="Freeform 2558">
            <a:extLst>
              <a:ext uri="{FF2B5EF4-FFF2-40B4-BE49-F238E27FC236}">
                <a16:creationId xmlns:a16="http://schemas.microsoft.com/office/drawing/2014/main" id="{16C8C512-2F4D-3043-B595-56869CEA0A2D}"/>
              </a:ext>
            </a:extLst>
          </p:cNvPr>
          <p:cNvSpPr>
            <a:spLocks/>
          </p:cNvSpPr>
          <p:nvPr/>
        </p:nvSpPr>
        <p:spPr bwMode="auto">
          <a:xfrm>
            <a:off x="6330950" y="4530725"/>
            <a:ext cx="4763" cy="6350"/>
          </a:xfrm>
          <a:custGeom>
            <a:avLst/>
            <a:gdLst>
              <a:gd name="T0" fmla="*/ 0 w 9"/>
              <a:gd name="T1" fmla="*/ 6350 h 12"/>
              <a:gd name="T2" fmla="*/ 4234 w 9"/>
              <a:gd name="T3" fmla="*/ 0 h 12"/>
              <a:gd name="T4" fmla="*/ 4763 w 9"/>
              <a:gd name="T5" fmla="*/ 529 h 12"/>
              <a:gd name="T6" fmla="*/ 0 w 9"/>
              <a:gd name="T7" fmla="*/ 635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8" y="0"/>
                </a:lnTo>
                <a:lnTo>
                  <a:pt x="9"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5" name="Freeform 2559">
            <a:extLst>
              <a:ext uri="{FF2B5EF4-FFF2-40B4-BE49-F238E27FC236}">
                <a16:creationId xmlns:a16="http://schemas.microsoft.com/office/drawing/2014/main" id="{9D0F6BD3-725D-1445-A9E6-D40468B56539}"/>
              </a:ext>
            </a:extLst>
          </p:cNvPr>
          <p:cNvSpPr>
            <a:spLocks/>
          </p:cNvSpPr>
          <p:nvPr/>
        </p:nvSpPr>
        <p:spPr bwMode="auto">
          <a:xfrm>
            <a:off x="6326188" y="4532313"/>
            <a:ext cx="11112" cy="12700"/>
          </a:xfrm>
          <a:custGeom>
            <a:avLst/>
            <a:gdLst>
              <a:gd name="T0" fmla="*/ 9663 w 23"/>
              <a:gd name="T1" fmla="*/ 0 h 24"/>
              <a:gd name="T2" fmla="*/ 11112 w 23"/>
              <a:gd name="T3" fmla="*/ 1588 h 24"/>
              <a:gd name="T4" fmla="*/ 6281 w 23"/>
              <a:gd name="T5" fmla="*/ 6879 h 24"/>
              <a:gd name="T6" fmla="*/ 1449 w 23"/>
              <a:gd name="T7" fmla="*/ 12700 h 24"/>
              <a:gd name="T8" fmla="*/ 0 w 23"/>
              <a:gd name="T9" fmla="*/ 11642 h 24"/>
              <a:gd name="T10" fmla="*/ 5314 w 23"/>
              <a:gd name="T11" fmla="*/ 5821 h 24"/>
              <a:gd name="T12" fmla="*/ 9663 w 23"/>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4">
                <a:moveTo>
                  <a:pt x="20" y="0"/>
                </a:moveTo>
                <a:lnTo>
                  <a:pt x="23" y="3"/>
                </a:lnTo>
                <a:lnTo>
                  <a:pt x="13" y="13"/>
                </a:lnTo>
                <a:lnTo>
                  <a:pt x="3" y="24"/>
                </a:lnTo>
                <a:lnTo>
                  <a:pt x="0" y="22"/>
                </a:lnTo>
                <a:lnTo>
                  <a:pt x="11"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6" name="Freeform 2560">
            <a:extLst>
              <a:ext uri="{FF2B5EF4-FFF2-40B4-BE49-F238E27FC236}">
                <a16:creationId xmlns:a16="http://schemas.microsoft.com/office/drawing/2014/main" id="{6BDE03A3-3F47-EF4C-9E1C-E5C14C9D4848}"/>
              </a:ext>
            </a:extLst>
          </p:cNvPr>
          <p:cNvSpPr>
            <a:spLocks/>
          </p:cNvSpPr>
          <p:nvPr/>
        </p:nvSpPr>
        <p:spPr bwMode="auto">
          <a:xfrm>
            <a:off x="6332538" y="4533900"/>
            <a:ext cx="6350" cy="4763"/>
          </a:xfrm>
          <a:custGeom>
            <a:avLst/>
            <a:gdLst>
              <a:gd name="T0" fmla="*/ 0 w 11"/>
              <a:gd name="T1" fmla="*/ 4763 h 10"/>
              <a:gd name="T2" fmla="*/ 5773 w 11"/>
              <a:gd name="T3" fmla="*/ 0 h 10"/>
              <a:gd name="T4" fmla="*/ 6350 w 11"/>
              <a:gd name="T5" fmla="*/ 476 h 10"/>
              <a:gd name="T6" fmla="*/ 0 w 11"/>
              <a:gd name="T7" fmla="*/ 476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10"/>
                </a:moveTo>
                <a:lnTo>
                  <a:pt x="10" y="0"/>
                </a:lnTo>
                <a:lnTo>
                  <a:pt x="11"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7" name="Freeform 2561">
            <a:extLst>
              <a:ext uri="{FF2B5EF4-FFF2-40B4-BE49-F238E27FC236}">
                <a16:creationId xmlns:a16="http://schemas.microsoft.com/office/drawing/2014/main" id="{0228D575-CD36-BF4C-AEC0-0B282CCC36D7}"/>
              </a:ext>
            </a:extLst>
          </p:cNvPr>
          <p:cNvSpPr>
            <a:spLocks/>
          </p:cNvSpPr>
          <p:nvPr/>
        </p:nvSpPr>
        <p:spPr bwMode="auto">
          <a:xfrm>
            <a:off x="6326188" y="4533900"/>
            <a:ext cx="14287" cy="12700"/>
          </a:xfrm>
          <a:custGeom>
            <a:avLst/>
            <a:gdLst>
              <a:gd name="T0" fmla="*/ 12170 w 27"/>
              <a:gd name="T1" fmla="*/ 0 h 25"/>
              <a:gd name="T2" fmla="*/ 14287 w 27"/>
              <a:gd name="T3" fmla="*/ 3048 h 25"/>
              <a:gd name="T4" fmla="*/ 8466 w 27"/>
              <a:gd name="T5" fmla="*/ 7620 h 25"/>
              <a:gd name="T6" fmla="*/ 2646 w 27"/>
              <a:gd name="T7" fmla="*/ 12700 h 25"/>
              <a:gd name="T8" fmla="*/ 0 w 27"/>
              <a:gd name="T9" fmla="*/ 9652 h 25"/>
              <a:gd name="T10" fmla="*/ 6350 w 27"/>
              <a:gd name="T11" fmla="*/ 4572 h 25"/>
              <a:gd name="T12" fmla="*/ 12170 w 27"/>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25">
                <a:moveTo>
                  <a:pt x="23" y="0"/>
                </a:moveTo>
                <a:lnTo>
                  <a:pt x="27" y="6"/>
                </a:lnTo>
                <a:lnTo>
                  <a:pt x="16" y="15"/>
                </a:lnTo>
                <a:lnTo>
                  <a:pt x="5" y="25"/>
                </a:lnTo>
                <a:lnTo>
                  <a:pt x="0" y="19"/>
                </a:lnTo>
                <a:lnTo>
                  <a:pt x="12" y="9"/>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8" name="Freeform 2562">
            <a:extLst>
              <a:ext uri="{FF2B5EF4-FFF2-40B4-BE49-F238E27FC236}">
                <a16:creationId xmlns:a16="http://schemas.microsoft.com/office/drawing/2014/main" id="{0B20DB5C-EA4B-8541-A51A-E8E348685603}"/>
              </a:ext>
            </a:extLst>
          </p:cNvPr>
          <p:cNvSpPr>
            <a:spLocks/>
          </p:cNvSpPr>
          <p:nvPr/>
        </p:nvSpPr>
        <p:spPr bwMode="auto">
          <a:xfrm>
            <a:off x="6334125" y="4537075"/>
            <a:ext cx="7938" cy="4763"/>
          </a:xfrm>
          <a:custGeom>
            <a:avLst/>
            <a:gdLst>
              <a:gd name="T0" fmla="*/ 0 w 13"/>
              <a:gd name="T1" fmla="*/ 4763 h 9"/>
              <a:gd name="T2" fmla="*/ 6717 w 13"/>
              <a:gd name="T3" fmla="*/ 0 h 9"/>
              <a:gd name="T4" fmla="*/ 7938 w 13"/>
              <a:gd name="T5" fmla="*/ 529 h 9"/>
              <a:gd name="T6" fmla="*/ 0 w 13"/>
              <a:gd name="T7" fmla="*/ 476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9"/>
                </a:moveTo>
                <a:lnTo>
                  <a:pt x="11" y="0"/>
                </a:lnTo>
                <a:lnTo>
                  <a:pt x="13" y="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29" name="Freeform 2563">
            <a:extLst>
              <a:ext uri="{FF2B5EF4-FFF2-40B4-BE49-F238E27FC236}">
                <a16:creationId xmlns:a16="http://schemas.microsoft.com/office/drawing/2014/main" id="{FF6EABD9-6867-3446-BA9B-9FC376D16779}"/>
              </a:ext>
            </a:extLst>
          </p:cNvPr>
          <p:cNvSpPr>
            <a:spLocks/>
          </p:cNvSpPr>
          <p:nvPr/>
        </p:nvSpPr>
        <p:spPr bwMode="auto">
          <a:xfrm>
            <a:off x="6327775" y="4537075"/>
            <a:ext cx="15875" cy="12700"/>
          </a:xfrm>
          <a:custGeom>
            <a:avLst/>
            <a:gdLst>
              <a:gd name="T0" fmla="*/ 13685 w 29"/>
              <a:gd name="T1" fmla="*/ 0 h 24"/>
              <a:gd name="T2" fmla="*/ 15875 w 29"/>
              <a:gd name="T3" fmla="*/ 4233 h 24"/>
              <a:gd name="T4" fmla="*/ 8759 w 29"/>
              <a:gd name="T5" fmla="*/ 7937 h 24"/>
              <a:gd name="T6" fmla="*/ 2737 w 29"/>
              <a:gd name="T7" fmla="*/ 12700 h 24"/>
              <a:gd name="T8" fmla="*/ 0 w 29"/>
              <a:gd name="T9" fmla="*/ 7937 h 24"/>
              <a:gd name="T10" fmla="*/ 6569 w 29"/>
              <a:gd name="T11" fmla="*/ 4233 h 24"/>
              <a:gd name="T12" fmla="*/ 13685 w 29"/>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4">
                <a:moveTo>
                  <a:pt x="25" y="0"/>
                </a:moveTo>
                <a:lnTo>
                  <a:pt x="29" y="8"/>
                </a:lnTo>
                <a:lnTo>
                  <a:pt x="16" y="15"/>
                </a:lnTo>
                <a:lnTo>
                  <a:pt x="5" y="24"/>
                </a:lnTo>
                <a:lnTo>
                  <a:pt x="0" y="15"/>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0" name="Freeform 2564">
            <a:extLst>
              <a:ext uri="{FF2B5EF4-FFF2-40B4-BE49-F238E27FC236}">
                <a16:creationId xmlns:a16="http://schemas.microsoft.com/office/drawing/2014/main" id="{13B22702-1990-BD40-8106-568E014E859F}"/>
              </a:ext>
            </a:extLst>
          </p:cNvPr>
          <p:cNvSpPr>
            <a:spLocks/>
          </p:cNvSpPr>
          <p:nvPr/>
        </p:nvSpPr>
        <p:spPr bwMode="auto">
          <a:xfrm>
            <a:off x="6337300" y="4541838"/>
            <a:ext cx="7938" cy="3175"/>
          </a:xfrm>
          <a:custGeom>
            <a:avLst/>
            <a:gdLst>
              <a:gd name="T0" fmla="*/ 0 w 15"/>
              <a:gd name="T1" fmla="*/ 3175 h 7"/>
              <a:gd name="T2" fmla="*/ 6880 w 15"/>
              <a:gd name="T3" fmla="*/ 0 h 7"/>
              <a:gd name="T4" fmla="*/ 7938 w 15"/>
              <a:gd name="T5" fmla="*/ 454 h 7"/>
              <a:gd name="T6" fmla="*/ 0 w 15"/>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
                <a:moveTo>
                  <a:pt x="0" y="7"/>
                </a:moveTo>
                <a:lnTo>
                  <a:pt x="13" y="0"/>
                </a:lnTo>
                <a:lnTo>
                  <a:pt x="15" y="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1" name="Freeform 2565">
            <a:extLst>
              <a:ext uri="{FF2B5EF4-FFF2-40B4-BE49-F238E27FC236}">
                <a16:creationId xmlns:a16="http://schemas.microsoft.com/office/drawing/2014/main" id="{064C856F-171A-8E4F-8836-B705020D8E78}"/>
              </a:ext>
            </a:extLst>
          </p:cNvPr>
          <p:cNvSpPr>
            <a:spLocks/>
          </p:cNvSpPr>
          <p:nvPr/>
        </p:nvSpPr>
        <p:spPr bwMode="auto">
          <a:xfrm>
            <a:off x="6329363" y="4541838"/>
            <a:ext cx="17462" cy="12700"/>
          </a:xfrm>
          <a:custGeom>
            <a:avLst/>
            <a:gdLst>
              <a:gd name="T0" fmla="*/ 15279 w 32"/>
              <a:gd name="T1" fmla="*/ 0 h 23"/>
              <a:gd name="T2" fmla="*/ 17462 w 32"/>
              <a:gd name="T3" fmla="*/ 5522 h 23"/>
              <a:gd name="T4" fmla="*/ 9822 w 32"/>
              <a:gd name="T5" fmla="*/ 8835 h 23"/>
              <a:gd name="T6" fmla="*/ 2728 w 32"/>
              <a:gd name="T7" fmla="*/ 12700 h 23"/>
              <a:gd name="T8" fmla="*/ 0 w 32"/>
              <a:gd name="T9" fmla="*/ 7178 h 23"/>
              <a:gd name="T10" fmla="*/ 7094 w 32"/>
              <a:gd name="T11" fmla="*/ 3313 h 23"/>
              <a:gd name="T12" fmla="*/ 15279 w 32"/>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3">
                <a:moveTo>
                  <a:pt x="28" y="0"/>
                </a:moveTo>
                <a:lnTo>
                  <a:pt x="32" y="10"/>
                </a:lnTo>
                <a:lnTo>
                  <a:pt x="18" y="16"/>
                </a:lnTo>
                <a:lnTo>
                  <a:pt x="5" y="23"/>
                </a:lnTo>
                <a:lnTo>
                  <a:pt x="0" y="13"/>
                </a:lnTo>
                <a:lnTo>
                  <a:pt x="13" y="6"/>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2" name="Freeform 2566">
            <a:extLst>
              <a:ext uri="{FF2B5EF4-FFF2-40B4-BE49-F238E27FC236}">
                <a16:creationId xmlns:a16="http://schemas.microsoft.com/office/drawing/2014/main" id="{BCD3C9BC-2806-3C47-B8D7-8412419C5FB1}"/>
              </a:ext>
            </a:extLst>
          </p:cNvPr>
          <p:cNvSpPr>
            <a:spLocks/>
          </p:cNvSpPr>
          <p:nvPr/>
        </p:nvSpPr>
        <p:spPr bwMode="auto">
          <a:xfrm>
            <a:off x="6338888" y="4548188"/>
            <a:ext cx="7937" cy="3175"/>
          </a:xfrm>
          <a:custGeom>
            <a:avLst/>
            <a:gdLst>
              <a:gd name="T0" fmla="*/ 0 w 14"/>
              <a:gd name="T1" fmla="*/ 3175 h 6"/>
              <a:gd name="T2" fmla="*/ 7937 w 14"/>
              <a:gd name="T3" fmla="*/ 0 h 6"/>
              <a:gd name="T4" fmla="*/ 7937 w 14"/>
              <a:gd name="T5" fmla="*/ 0 h 6"/>
              <a:gd name="T6" fmla="*/ 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3" name="Freeform 2567">
            <a:extLst>
              <a:ext uri="{FF2B5EF4-FFF2-40B4-BE49-F238E27FC236}">
                <a16:creationId xmlns:a16="http://schemas.microsoft.com/office/drawing/2014/main" id="{840439DC-FCD9-504A-8173-29A286E07E19}"/>
              </a:ext>
            </a:extLst>
          </p:cNvPr>
          <p:cNvSpPr>
            <a:spLocks/>
          </p:cNvSpPr>
          <p:nvPr/>
        </p:nvSpPr>
        <p:spPr bwMode="auto">
          <a:xfrm>
            <a:off x="6332538" y="4548188"/>
            <a:ext cx="19050" cy="17462"/>
          </a:xfrm>
          <a:custGeom>
            <a:avLst/>
            <a:gdLst>
              <a:gd name="T0" fmla="*/ 13901 w 37"/>
              <a:gd name="T1" fmla="*/ 0 h 35"/>
              <a:gd name="T2" fmla="*/ 19050 w 37"/>
              <a:gd name="T3" fmla="*/ 11475 h 35"/>
              <a:gd name="T4" fmla="*/ 12357 w 37"/>
              <a:gd name="T5" fmla="*/ 14469 h 35"/>
              <a:gd name="T6" fmla="*/ 5149 w 37"/>
              <a:gd name="T7" fmla="*/ 17462 h 35"/>
              <a:gd name="T8" fmla="*/ 0 w 37"/>
              <a:gd name="T9" fmla="*/ 5987 h 35"/>
              <a:gd name="T10" fmla="*/ 6693 w 37"/>
              <a:gd name="T11" fmla="*/ 2993 h 35"/>
              <a:gd name="T12" fmla="*/ 13901 w 37"/>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5">
                <a:moveTo>
                  <a:pt x="27" y="0"/>
                </a:moveTo>
                <a:lnTo>
                  <a:pt x="37" y="23"/>
                </a:lnTo>
                <a:lnTo>
                  <a:pt x="24" y="29"/>
                </a:lnTo>
                <a:lnTo>
                  <a:pt x="10" y="35"/>
                </a:lnTo>
                <a:lnTo>
                  <a:pt x="0" y="12"/>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4" name="Freeform 2568">
            <a:extLst>
              <a:ext uri="{FF2B5EF4-FFF2-40B4-BE49-F238E27FC236}">
                <a16:creationId xmlns:a16="http://schemas.microsoft.com/office/drawing/2014/main" id="{CFF8AFB5-3D81-2240-992F-53EA84B1EABC}"/>
              </a:ext>
            </a:extLst>
          </p:cNvPr>
          <p:cNvSpPr>
            <a:spLocks/>
          </p:cNvSpPr>
          <p:nvPr/>
        </p:nvSpPr>
        <p:spPr bwMode="auto">
          <a:xfrm>
            <a:off x="6345238" y="4559300"/>
            <a:ext cx="7937" cy="3175"/>
          </a:xfrm>
          <a:custGeom>
            <a:avLst/>
            <a:gdLst>
              <a:gd name="T0" fmla="*/ 0 w 14"/>
              <a:gd name="T1" fmla="*/ 3175 h 6"/>
              <a:gd name="T2" fmla="*/ 7370 w 14"/>
              <a:gd name="T3" fmla="*/ 0 h 6"/>
              <a:gd name="T4" fmla="*/ 7937 w 14"/>
              <a:gd name="T5" fmla="*/ 1058 h 6"/>
              <a:gd name="T6" fmla="*/ 0 w 14"/>
              <a:gd name="T7" fmla="*/ 317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3" y="0"/>
                </a:lnTo>
                <a:lnTo>
                  <a:pt x="14" y="2"/>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5" name="Freeform 2569">
            <a:extLst>
              <a:ext uri="{FF2B5EF4-FFF2-40B4-BE49-F238E27FC236}">
                <a16:creationId xmlns:a16="http://schemas.microsoft.com/office/drawing/2014/main" id="{FDA93113-9129-E443-B527-DC4C4C227423}"/>
              </a:ext>
            </a:extLst>
          </p:cNvPr>
          <p:cNvSpPr>
            <a:spLocks/>
          </p:cNvSpPr>
          <p:nvPr/>
        </p:nvSpPr>
        <p:spPr bwMode="auto">
          <a:xfrm>
            <a:off x="6337300" y="4560888"/>
            <a:ext cx="20638" cy="20637"/>
          </a:xfrm>
          <a:custGeom>
            <a:avLst/>
            <a:gdLst>
              <a:gd name="T0" fmla="*/ 15618 w 37"/>
              <a:gd name="T1" fmla="*/ 0 h 39"/>
              <a:gd name="T2" fmla="*/ 20638 w 37"/>
              <a:gd name="T3" fmla="*/ 14816 h 39"/>
              <a:gd name="T4" fmla="*/ 13387 w 37"/>
              <a:gd name="T5" fmla="*/ 17462 h 39"/>
              <a:gd name="T6" fmla="*/ 5578 w 37"/>
              <a:gd name="T7" fmla="*/ 20637 h 39"/>
              <a:gd name="T8" fmla="*/ 0 w 37"/>
              <a:gd name="T9" fmla="*/ 4762 h 39"/>
              <a:gd name="T10" fmla="*/ 7809 w 37"/>
              <a:gd name="T11" fmla="*/ 2117 h 39"/>
              <a:gd name="T12" fmla="*/ 15618 w 37"/>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39">
                <a:moveTo>
                  <a:pt x="28" y="0"/>
                </a:moveTo>
                <a:lnTo>
                  <a:pt x="37" y="28"/>
                </a:lnTo>
                <a:lnTo>
                  <a:pt x="24" y="33"/>
                </a:lnTo>
                <a:lnTo>
                  <a:pt x="10" y="39"/>
                </a:lnTo>
                <a:lnTo>
                  <a:pt x="0" y="9"/>
                </a:lnTo>
                <a:lnTo>
                  <a:pt x="14" y="4"/>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6" name="Freeform 2570">
            <a:extLst>
              <a:ext uri="{FF2B5EF4-FFF2-40B4-BE49-F238E27FC236}">
                <a16:creationId xmlns:a16="http://schemas.microsoft.com/office/drawing/2014/main" id="{BE07131A-69B8-E349-8DB2-0021B91E14BD}"/>
              </a:ext>
            </a:extLst>
          </p:cNvPr>
          <p:cNvSpPr>
            <a:spLocks/>
          </p:cNvSpPr>
          <p:nvPr/>
        </p:nvSpPr>
        <p:spPr bwMode="auto">
          <a:xfrm>
            <a:off x="6350000" y="4575175"/>
            <a:ext cx="7938" cy="3175"/>
          </a:xfrm>
          <a:custGeom>
            <a:avLst/>
            <a:gdLst>
              <a:gd name="T0" fmla="*/ 0 w 13"/>
              <a:gd name="T1" fmla="*/ 3175 h 5"/>
              <a:gd name="T2" fmla="*/ 7938 w 13"/>
              <a:gd name="T3" fmla="*/ 0 h 5"/>
              <a:gd name="T4" fmla="*/ 7938 w 13"/>
              <a:gd name="T5" fmla="*/ 635 h 5"/>
              <a:gd name="T6" fmla="*/ 0 w 13"/>
              <a:gd name="T7" fmla="*/ 31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5">
                <a:moveTo>
                  <a:pt x="0" y="5"/>
                </a:moveTo>
                <a:lnTo>
                  <a:pt x="13" y="0"/>
                </a:lnTo>
                <a:lnTo>
                  <a:pt x="13" y="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7" name="Freeform 2571">
            <a:extLst>
              <a:ext uri="{FF2B5EF4-FFF2-40B4-BE49-F238E27FC236}">
                <a16:creationId xmlns:a16="http://schemas.microsoft.com/office/drawing/2014/main" id="{0810EC02-E58F-1241-86B5-D8AAB3FC45A0}"/>
              </a:ext>
            </a:extLst>
          </p:cNvPr>
          <p:cNvSpPr>
            <a:spLocks/>
          </p:cNvSpPr>
          <p:nvPr/>
        </p:nvSpPr>
        <p:spPr bwMode="auto">
          <a:xfrm>
            <a:off x="6343650" y="4576763"/>
            <a:ext cx="38100" cy="80962"/>
          </a:xfrm>
          <a:custGeom>
            <a:avLst/>
            <a:gdLst>
              <a:gd name="T0" fmla="*/ 13901 w 74"/>
              <a:gd name="T1" fmla="*/ 0 h 154"/>
              <a:gd name="T2" fmla="*/ 38100 w 74"/>
              <a:gd name="T3" fmla="*/ 76230 h 154"/>
              <a:gd name="T4" fmla="*/ 30892 w 74"/>
              <a:gd name="T5" fmla="*/ 78859 h 154"/>
              <a:gd name="T6" fmla="*/ 23684 w 74"/>
              <a:gd name="T7" fmla="*/ 80962 h 154"/>
              <a:gd name="T8" fmla="*/ 0 w 74"/>
              <a:gd name="T9" fmla="*/ 4206 h 154"/>
              <a:gd name="T10" fmla="*/ 7208 w 74"/>
              <a:gd name="T11" fmla="*/ 2103 h 154"/>
              <a:gd name="T12" fmla="*/ 13901 w 74"/>
              <a:gd name="T13" fmla="*/ 0 h 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154">
                <a:moveTo>
                  <a:pt x="27" y="0"/>
                </a:moveTo>
                <a:lnTo>
                  <a:pt x="74" y="145"/>
                </a:lnTo>
                <a:lnTo>
                  <a:pt x="60" y="150"/>
                </a:lnTo>
                <a:lnTo>
                  <a:pt x="46" y="154"/>
                </a:lnTo>
                <a:lnTo>
                  <a:pt x="0" y="8"/>
                </a:lnTo>
                <a:lnTo>
                  <a:pt x="14" y="4"/>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8" name="Freeform 2572">
            <a:extLst>
              <a:ext uri="{FF2B5EF4-FFF2-40B4-BE49-F238E27FC236}">
                <a16:creationId xmlns:a16="http://schemas.microsoft.com/office/drawing/2014/main" id="{D9D10D18-D149-EE4D-A090-2EE26230481B}"/>
              </a:ext>
            </a:extLst>
          </p:cNvPr>
          <p:cNvSpPr>
            <a:spLocks/>
          </p:cNvSpPr>
          <p:nvPr/>
        </p:nvSpPr>
        <p:spPr bwMode="auto">
          <a:xfrm>
            <a:off x="6367463" y="4656138"/>
            <a:ext cx="7937" cy="1587"/>
          </a:xfrm>
          <a:custGeom>
            <a:avLst/>
            <a:gdLst>
              <a:gd name="T0" fmla="*/ 7937 w 14"/>
              <a:gd name="T1" fmla="*/ 0 h 4"/>
              <a:gd name="T2" fmla="*/ 0 w 14"/>
              <a:gd name="T3" fmla="*/ 1587 h 4"/>
              <a:gd name="T4" fmla="*/ 0 w 14"/>
              <a:gd name="T5" fmla="*/ 1587 h 4"/>
              <a:gd name="T6" fmla="*/ 7937 w 1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14" y="0"/>
                </a:moveTo>
                <a:lnTo>
                  <a:pt x="0" y="4"/>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39" name="Freeform 2573">
            <a:extLst>
              <a:ext uri="{FF2B5EF4-FFF2-40B4-BE49-F238E27FC236}">
                <a16:creationId xmlns:a16="http://schemas.microsoft.com/office/drawing/2014/main" id="{1C9A07B8-725D-C44A-B4E4-A2B75F130D5A}"/>
              </a:ext>
            </a:extLst>
          </p:cNvPr>
          <p:cNvSpPr>
            <a:spLocks/>
          </p:cNvSpPr>
          <p:nvPr/>
        </p:nvSpPr>
        <p:spPr bwMode="auto">
          <a:xfrm>
            <a:off x="6367463" y="4652963"/>
            <a:ext cx="30162" cy="46037"/>
          </a:xfrm>
          <a:custGeom>
            <a:avLst/>
            <a:gdLst>
              <a:gd name="T0" fmla="*/ 14816 w 57"/>
              <a:gd name="T1" fmla="*/ 0 h 86"/>
              <a:gd name="T2" fmla="*/ 30162 w 57"/>
              <a:gd name="T3" fmla="*/ 40149 h 86"/>
              <a:gd name="T4" fmla="*/ 22754 w 57"/>
              <a:gd name="T5" fmla="*/ 42825 h 86"/>
              <a:gd name="T6" fmla="*/ 14816 w 57"/>
              <a:gd name="T7" fmla="*/ 46037 h 86"/>
              <a:gd name="T8" fmla="*/ 0 w 57"/>
              <a:gd name="T9" fmla="*/ 4818 h 86"/>
              <a:gd name="T10" fmla="*/ 7408 w 57"/>
              <a:gd name="T11" fmla="*/ 2677 h 86"/>
              <a:gd name="T12" fmla="*/ 14816 w 57"/>
              <a:gd name="T13" fmla="*/ 0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86">
                <a:moveTo>
                  <a:pt x="28" y="0"/>
                </a:moveTo>
                <a:lnTo>
                  <a:pt x="57" y="75"/>
                </a:lnTo>
                <a:lnTo>
                  <a:pt x="43" y="80"/>
                </a:lnTo>
                <a:lnTo>
                  <a:pt x="28" y="86"/>
                </a:lnTo>
                <a:lnTo>
                  <a:pt x="0" y="9"/>
                </a:lnTo>
                <a:lnTo>
                  <a:pt x="14" y="5"/>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0" name="Freeform 2574">
            <a:extLst>
              <a:ext uri="{FF2B5EF4-FFF2-40B4-BE49-F238E27FC236}">
                <a16:creationId xmlns:a16="http://schemas.microsoft.com/office/drawing/2014/main" id="{A27216B1-E9D9-494C-B6EE-3683932128F3}"/>
              </a:ext>
            </a:extLst>
          </p:cNvPr>
          <p:cNvSpPr>
            <a:spLocks/>
          </p:cNvSpPr>
          <p:nvPr/>
        </p:nvSpPr>
        <p:spPr bwMode="auto">
          <a:xfrm>
            <a:off x="6381750" y="4695825"/>
            <a:ext cx="7938" cy="3175"/>
          </a:xfrm>
          <a:custGeom>
            <a:avLst/>
            <a:gdLst>
              <a:gd name="T0" fmla="*/ 7938 w 15"/>
              <a:gd name="T1" fmla="*/ 0 h 6"/>
              <a:gd name="T2" fmla="*/ 0 w 15"/>
              <a:gd name="T3" fmla="*/ 3175 h 6"/>
              <a:gd name="T4" fmla="*/ 0 w 15"/>
              <a:gd name="T5" fmla="*/ 3175 h 6"/>
              <a:gd name="T6" fmla="*/ 7938 w 1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0"/>
                </a:moveTo>
                <a:lnTo>
                  <a:pt x="0" y="6"/>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1" name="Freeform 2575">
            <a:extLst>
              <a:ext uri="{FF2B5EF4-FFF2-40B4-BE49-F238E27FC236}">
                <a16:creationId xmlns:a16="http://schemas.microsoft.com/office/drawing/2014/main" id="{6CEA404C-77ED-E74D-AE39-53FB2A472980}"/>
              </a:ext>
            </a:extLst>
          </p:cNvPr>
          <p:cNvSpPr>
            <a:spLocks/>
          </p:cNvSpPr>
          <p:nvPr/>
        </p:nvSpPr>
        <p:spPr bwMode="auto">
          <a:xfrm>
            <a:off x="6381750" y="4692650"/>
            <a:ext cx="23813" cy="23813"/>
          </a:xfrm>
          <a:custGeom>
            <a:avLst/>
            <a:gdLst>
              <a:gd name="T0" fmla="*/ 15506 w 43"/>
              <a:gd name="T1" fmla="*/ 0 h 47"/>
              <a:gd name="T2" fmla="*/ 23813 w 43"/>
              <a:gd name="T3" fmla="*/ 18240 h 47"/>
              <a:gd name="T4" fmla="*/ 16614 w 43"/>
              <a:gd name="T5" fmla="*/ 21280 h 47"/>
              <a:gd name="T6" fmla="*/ 8861 w 43"/>
              <a:gd name="T7" fmla="*/ 23813 h 47"/>
              <a:gd name="T8" fmla="*/ 0 w 43"/>
              <a:gd name="T9" fmla="*/ 6080 h 47"/>
              <a:gd name="T10" fmla="*/ 8307 w 43"/>
              <a:gd name="T11" fmla="*/ 3040 h 47"/>
              <a:gd name="T12" fmla="*/ 15506 w 43"/>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7">
                <a:moveTo>
                  <a:pt x="28" y="0"/>
                </a:moveTo>
                <a:lnTo>
                  <a:pt x="43" y="36"/>
                </a:lnTo>
                <a:lnTo>
                  <a:pt x="30" y="42"/>
                </a:lnTo>
                <a:lnTo>
                  <a:pt x="16" y="47"/>
                </a:lnTo>
                <a:lnTo>
                  <a:pt x="0" y="12"/>
                </a:lnTo>
                <a:lnTo>
                  <a:pt x="15" y="6"/>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2" name="Freeform 2576">
            <a:extLst>
              <a:ext uri="{FF2B5EF4-FFF2-40B4-BE49-F238E27FC236}">
                <a16:creationId xmlns:a16="http://schemas.microsoft.com/office/drawing/2014/main" id="{F6D391D2-507F-C74A-AC54-C06758193A8F}"/>
              </a:ext>
            </a:extLst>
          </p:cNvPr>
          <p:cNvSpPr>
            <a:spLocks/>
          </p:cNvSpPr>
          <p:nvPr/>
        </p:nvSpPr>
        <p:spPr bwMode="auto">
          <a:xfrm>
            <a:off x="6391275" y="4714875"/>
            <a:ext cx="6350" cy="3175"/>
          </a:xfrm>
          <a:custGeom>
            <a:avLst/>
            <a:gdLst>
              <a:gd name="T0" fmla="*/ 6350 w 14"/>
              <a:gd name="T1" fmla="*/ 0 h 7"/>
              <a:gd name="T2" fmla="*/ 454 w 14"/>
              <a:gd name="T3" fmla="*/ 3175 h 7"/>
              <a:gd name="T4" fmla="*/ 0 w 14"/>
              <a:gd name="T5" fmla="*/ 2268 h 7"/>
              <a:gd name="T6" fmla="*/ 6350 w 14"/>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0"/>
                </a:moveTo>
                <a:lnTo>
                  <a:pt x="1" y="7"/>
                </a:ln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3" name="Freeform 2577">
            <a:extLst>
              <a:ext uri="{FF2B5EF4-FFF2-40B4-BE49-F238E27FC236}">
                <a16:creationId xmlns:a16="http://schemas.microsoft.com/office/drawing/2014/main" id="{CDEA8D14-6BA6-C74A-A8C9-E620948D2DFF}"/>
              </a:ext>
            </a:extLst>
          </p:cNvPr>
          <p:cNvSpPr>
            <a:spLocks/>
          </p:cNvSpPr>
          <p:nvPr/>
        </p:nvSpPr>
        <p:spPr bwMode="auto">
          <a:xfrm>
            <a:off x="6391275" y="4710113"/>
            <a:ext cx="22225" cy="23812"/>
          </a:xfrm>
          <a:custGeom>
            <a:avLst/>
            <a:gdLst>
              <a:gd name="T0" fmla="*/ 13758 w 42"/>
              <a:gd name="T1" fmla="*/ 0 h 45"/>
              <a:gd name="T2" fmla="*/ 22225 w 42"/>
              <a:gd name="T3" fmla="*/ 16404 h 45"/>
              <a:gd name="T4" fmla="*/ 15346 w 42"/>
              <a:gd name="T5" fmla="*/ 20108 h 45"/>
              <a:gd name="T6" fmla="*/ 8467 w 42"/>
              <a:gd name="T7" fmla="*/ 23812 h 45"/>
              <a:gd name="T8" fmla="*/ 0 w 42"/>
              <a:gd name="T9" fmla="*/ 7937 h 45"/>
              <a:gd name="T10" fmla="*/ 6879 w 42"/>
              <a:gd name="T11" fmla="*/ 4233 h 45"/>
              <a:gd name="T12" fmla="*/ 13758 w 42"/>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5">
                <a:moveTo>
                  <a:pt x="26" y="0"/>
                </a:moveTo>
                <a:lnTo>
                  <a:pt x="42" y="31"/>
                </a:lnTo>
                <a:lnTo>
                  <a:pt x="29" y="38"/>
                </a:lnTo>
                <a:lnTo>
                  <a:pt x="16" y="45"/>
                </a:lnTo>
                <a:lnTo>
                  <a:pt x="0" y="15"/>
                </a:lnTo>
                <a:lnTo>
                  <a:pt x="13" y="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4" name="Freeform 2578">
            <a:extLst>
              <a:ext uri="{FF2B5EF4-FFF2-40B4-BE49-F238E27FC236}">
                <a16:creationId xmlns:a16="http://schemas.microsoft.com/office/drawing/2014/main" id="{AF691B86-9CEC-FB48-B00A-CBE7C273A93C}"/>
              </a:ext>
            </a:extLst>
          </p:cNvPr>
          <p:cNvSpPr>
            <a:spLocks/>
          </p:cNvSpPr>
          <p:nvPr/>
        </p:nvSpPr>
        <p:spPr bwMode="auto">
          <a:xfrm>
            <a:off x="6399213" y="4730750"/>
            <a:ext cx="7937" cy="3175"/>
          </a:xfrm>
          <a:custGeom>
            <a:avLst/>
            <a:gdLst>
              <a:gd name="T0" fmla="*/ 7937 w 13"/>
              <a:gd name="T1" fmla="*/ 0 h 8"/>
              <a:gd name="T2" fmla="*/ 0 w 13"/>
              <a:gd name="T3" fmla="*/ 3175 h 8"/>
              <a:gd name="T4" fmla="*/ 0 w 13"/>
              <a:gd name="T5" fmla="*/ 2778 h 8"/>
              <a:gd name="T6" fmla="*/ 7937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0"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5" name="Freeform 2579">
            <a:extLst>
              <a:ext uri="{FF2B5EF4-FFF2-40B4-BE49-F238E27FC236}">
                <a16:creationId xmlns:a16="http://schemas.microsoft.com/office/drawing/2014/main" id="{49258803-7544-0C49-B14F-06CD085C5739}"/>
              </a:ext>
            </a:extLst>
          </p:cNvPr>
          <p:cNvSpPr>
            <a:spLocks/>
          </p:cNvSpPr>
          <p:nvPr/>
        </p:nvSpPr>
        <p:spPr bwMode="auto">
          <a:xfrm>
            <a:off x="6399213" y="4725988"/>
            <a:ext cx="23812" cy="23812"/>
          </a:xfrm>
          <a:custGeom>
            <a:avLst/>
            <a:gdLst>
              <a:gd name="T0" fmla="*/ 13844 w 43"/>
              <a:gd name="T1" fmla="*/ 0 h 44"/>
              <a:gd name="T2" fmla="*/ 23812 w 43"/>
              <a:gd name="T3" fmla="*/ 14612 h 44"/>
              <a:gd name="T4" fmla="*/ 17167 w 43"/>
              <a:gd name="T5" fmla="*/ 18941 h 44"/>
              <a:gd name="T6" fmla="*/ 9968 w 43"/>
              <a:gd name="T7" fmla="*/ 23812 h 44"/>
              <a:gd name="T8" fmla="*/ 0 w 43"/>
              <a:gd name="T9" fmla="*/ 8659 h 44"/>
              <a:gd name="T10" fmla="*/ 7199 w 43"/>
              <a:gd name="T11" fmla="*/ 4329 h 44"/>
              <a:gd name="T12" fmla="*/ 13844 w 43"/>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4">
                <a:moveTo>
                  <a:pt x="25" y="0"/>
                </a:moveTo>
                <a:lnTo>
                  <a:pt x="43" y="27"/>
                </a:lnTo>
                <a:lnTo>
                  <a:pt x="31" y="35"/>
                </a:lnTo>
                <a:lnTo>
                  <a:pt x="18" y="44"/>
                </a:lnTo>
                <a:lnTo>
                  <a:pt x="0" y="16"/>
                </a:lnTo>
                <a:lnTo>
                  <a:pt x="13"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6" name="Freeform 2580">
            <a:extLst>
              <a:ext uri="{FF2B5EF4-FFF2-40B4-BE49-F238E27FC236}">
                <a16:creationId xmlns:a16="http://schemas.microsoft.com/office/drawing/2014/main" id="{6F6DA9CD-D563-BA43-A3B6-8B6E8413F81C}"/>
              </a:ext>
            </a:extLst>
          </p:cNvPr>
          <p:cNvSpPr>
            <a:spLocks/>
          </p:cNvSpPr>
          <p:nvPr/>
        </p:nvSpPr>
        <p:spPr bwMode="auto">
          <a:xfrm>
            <a:off x="6408738" y="4745038"/>
            <a:ext cx="7937" cy="4762"/>
          </a:xfrm>
          <a:custGeom>
            <a:avLst/>
            <a:gdLst>
              <a:gd name="T0" fmla="*/ 7937 w 13"/>
              <a:gd name="T1" fmla="*/ 0 h 10"/>
              <a:gd name="T2" fmla="*/ 611 w 13"/>
              <a:gd name="T3" fmla="*/ 4762 h 10"/>
              <a:gd name="T4" fmla="*/ 0 w 13"/>
              <a:gd name="T5" fmla="*/ 4286 h 10"/>
              <a:gd name="T6" fmla="*/ 7937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13" y="0"/>
                </a:moveTo>
                <a:lnTo>
                  <a:pt x="1" y="10"/>
                </a:lnTo>
                <a:lnTo>
                  <a:pt x="0" y="9"/>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7" name="Freeform 2581">
            <a:extLst>
              <a:ext uri="{FF2B5EF4-FFF2-40B4-BE49-F238E27FC236}">
                <a16:creationId xmlns:a16="http://schemas.microsoft.com/office/drawing/2014/main" id="{182F485B-4895-ED40-8AE0-F18F21C27063}"/>
              </a:ext>
            </a:extLst>
          </p:cNvPr>
          <p:cNvSpPr>
            <a:spLocks/>
          </p:cNvSpPr>
          <p:nvPr/>
        </p:nvSpPr>
        <p:spPr bwMode="auto">
          <a:xfrm>
            <a:off x="6410325" y="4740275"/>
            <a:ext cx="15875" cy="14288"/>
          </a:xfrm>
          <a:custGeom>
            <a:avLst/>
            <a:gdLst>
              <a:gd name="T0" fmla="*/ 11410 w 32"/>
              <a:gd name="T1" fmla="*/ 0 h 29"/>
              <a:gd name="T2" fmla="*/ 15875 w 32"/>
              <a:gd name="T3" fmla="*/ 4927 h 29"/>
              <a:gd name="T4" fmla="*/ 9922 w 32"/>
              <a:gd name="T5" fmla="*/ 9854 h 29"/>
              <a:gd name="T6" fmla="*/ 4961 w 32"/>
              <a:gd name="T7" fmla="*/ 14288 h 29"/>
              <a:gd name="T8" fmla="*/ 0 w 32"/>
              <a:gd name="T9" fmla="*/ 9361 h 29"/>
              <a:gd name="T10" fmla="*/ 5953 w 32"/>
              <a:gd name="T11" fmla="*/ 4434 h 29"/>
              <a:gd name="T12" fmla="*/ 11410 w 32"/>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9">
                <a:moveTo>
                  <a:pt x="23" y="0"/>
                </a:moveTo>
                <a:lnTo>
                  <a:pt x="32" y="10"/>
                </a:lnTo>
                <a:lnTo>
                  <a:pt x="20" y="20"/>
                </a:lnTo>
                <a:lnTo>
                  <a:pt x="10" y="29"/>
                </a:lnTo>
                <a:lnTo>
                  <a:pt x="0" y="19"/>
                </a:lnTo>
                <a:lnTo>
                  <a:pt x="12" y="9"/>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8" name="Freeform 2582">
            <a:extLst>
              <a:ext uri="{FF2B5EF4-FFF2-40B4-BE49-F238E27FC236}">
                <a16:creationId xmlns:a16="http://schemas.microsoft.com/office/drawing/2014/main" id="{82D25DD1-3433-DE4B-9EAF-2F0EE23969B9}"/>
              </a:ext>
            </a:extLst>
          </p:cNvPr>
          <p:cNvSpPr>
            <a:spLocks/>
          </p:cNvSpPr>
          <p:nvPr/>
        </p:nvSpPr>
        <p:spPr bwMode="auto">
          <a:xfrm>
            <a:off x="6415088" y="4749800"/>
            <a:ext cx="4762" cy="6350"/>
          </a:xfrm>
          <a:custGeom>
            <a:avLst/>
            <a:gdLst>
              <a:gd name="T0" fmla="*/ 4762 w 10"/>
              <a:gd name="T1" fmla="*/ 0 h 11"/>
              <a:gd name="T2" fmla="*/ 476 w 10"/>
              <a:gd name="T3" fmla="*/ 6350 h 11"/>
              <a:gd name="T4" fmla="*/ 0 w 10"/>
              <a:gd name="T5" fmla="*/ 5195 h 11"/>
              <a:gd name="T6" fmla="*/ 4762 w 10"/>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0"/>
                </a:moveTo>
                <a:lnTo>
                  <a:pt x="1" y="11"/>
                </a:lnTo>
                <a:lnTo>
                  <a:pt x="0" y="9"/>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49" name="Freeform 2583">
            <a:extLst>
              <a:ext uri="{FF2B5EF4-FFF2-40B4-BE49-F238E27FC236}">
                <a16:creationId xmlns:a16="http://schemas.microsoft.com/office/drawing/2014/main" id="{7A394F9C-1B9A-784A-8F4C-7FB43C67CC03}"/>
              </a:ext>
            </a:extLst>
          </p:cNvPr>
          <p:cNvSpPr>
            <a:spLocks/>
          </p:cNvSpPr>
          <p:nvPr/>
        </p:nvSpPr>
        <p:spPr bwMode="auto">
          <a:xfrm>
            <a:off x="6415088" y="4745038"/>
            <a:ext cx="15875" cy="15875"/>
          </a:xfrm>
          <a:custGeom>
            <a:avLst/>
            <a:gdLst>
              <a:gd name="T0" fmla="*/ 10948 w 29"/>
              <a:gd name="T1" fmla="*/ 0 h 31"/>
              <a:gd name="T2" fmla="*/ 15875 w 29"/>
              <a:gd name="T3" fmla="*/ 5121 h 31"/>
              <a:gd name="T4" fmla="*/ 10948 w 29"/>
              <a:gd name="T5" fmla="*/ 10242 h 31"/>
              <a:gd name="T6" fmla="*/ 4927 w 29"/>
              <a:gd name="T7" fmla="*/ 15875 h 31"/>
              <a:gd name="T8" fmla="*/ 0 w 29"/>
              <a:gd name="T9" fmla="*/ 11266 h 31"/>
              <a:gd name="T10" fmla="*/ 4927 w 29"/>
              <a:gd name="T11" fmla="*/ 5633 h 31"/>
              <a:gd name="T12" fmla="*/ 10948 w 29"/>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1">
                <a:moveTo>
                  <a:pt x="20" y="0"/>
                </a:moveTo>
                <a:lnTo>
                  <a:pt x="29" y="10"/>
                </a:lnTo>
                <a:lnTo>
                  <a:pt x="20" y="20"/>
                </a:lnTo>
                <a:lnTo>
                  <a:pt x="9" y="31"/>
                </a:lnTo>
                <a:lnTo>
                  <a:pt x="0" y="22"/>
                </a:lnTo>
                <a:lnTo>
                  <a:pt x="9" y="11"/>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0" name="Freeform 2584">
            <a:extLst>
              <a:ext uri="{FF2B5EF4-FFF2-40B4-BE49-F238E27FC236}">
                <a16:creationId xmlns:a16="http://schemas.microsoft.com/office/drawing/2014/main" id="{DA034435-BE97-2046-84F7-8A1A0F6F1D9D}"/>
              </a:ext>
            </a:extLst>
          </p:cNvPr>
          <p:cNvSpPr>
            <a:spLocks/>
          </p:cNvSpPr>
          <p:nvPr/>
        </p:nvSpPr>
        <p:spPr bwMode="auto">
          <a:xfrm>
            <a:off x="6419850" y="4754563"/>
            <a:ext cx="6350" cy="6350"/>
          </a:xfrm>
          <a:custGeom>
            <a:avLst/>
            <a:gdLst>
              <a:gd name="T0" fmla="*/ 6350 w 11"/>
              <a:gd name="T1" fmla="*/ 0 h 12"/>
              <a:gd name="T2" fmla="*/ 577 w 11"/>
              <a:gd name="T3" fmla="*/ 6350 h 12"/>
              <a:gd name="T4" fmla="*/ 0 w 11"/>
              <a:gd name="T5" fmla="*/ 5821 h 12"/>
              <a:gd name="T6" fmla="*/ 6350 w 11"/>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11" y="0"/>
                </a:moveTo>
                <a:lnTo>
                  <a:pt x="1" y="12"/>
                </a:lnTo>
                <a:lnTo>
                  <a:pt x="0" y="1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1" name="Freeform 2585">
            <a:extLst>
              <a:ext uri="{FF2B5EF4-FFF2-40B4-BE49-F238E27FC236}">
                <a16:creationId xmlns:a16="http://schemas.microsoft.com/office/drawing/2014/main" id="{417E6308-3B53-5043-A59E-2CDE0317E6A7}"/>
              </a:ext>
            </a:extLst>
          </p:cNvPr>
          <p:cNvSpPr>
            <a:spLocks/>
          </p:cNvSpPr>
          <p:nvPr/>
        </p:nvSpPr>
        <p:spPr bwMode="auto">
          <a:xfrm>
            <a:off x="6421438" y="4749800"/>
            <a:ext cx="14287" cy="15875"/>
          </a:xfrm>
          <a:custGeom>
            <a:avLst/>
            <a:gdLst>
              <a:gd name="T0" fmla="*/ 8868 w 29"/>
              <a:gd name="T1" fmla="*/ 0 h 30"/>
              <a:gd name="T2" fmla="*/ 14287 w 29"/>
              <a:gd name="T3" fmla="*/ 3704 h 30"/>
              <a:gd name="T4" fmla="*/ 9360 w 29"/>
              <a:gd name="T5" fmla="*/ 10054 h 30"/>
              <a:gd name="T6" fmla="*/ 4927 w 29"/>
              <a:gd name="T7" fmla="*/ 15875 h 30"/>
              <a:gd name="T8" fmla="*/ 0 w 29"/>
              <a:gd name="T9" fmla="*/ 11642 h 30"/>
              <a:gd name="T10" fmla="*/ 4927 w 29"/>
              <a:gd name="T11" fmla="*/ 5292 h 30"/>
              <a:gd name="T12" fmla="*/ 8868 w 2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0">
                <a:moveTo>
                  <a:pt x="18" y="0"/>
                </a:moveTo>
                <a:lnTo>
                  <a:pt x="29" y="7"/>
                </a:lnTo>
                <a:lnTo>
                  <a:pt x="19" y="19"/>
                </a:lnTo>
                <a:lnTo>
                  <a:pt x="10" y="30"/>
                </a:lnTo>
                <a:lnTo>
                  <a:pt x="0" y="22"/>
                </a:lnTo>
                <a:lnTo>
                  <a:pt x="10" y="1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2" name="Freeform 2586">
            <a:extLst>
              <a:ext uri="{FF2B5EF4-FFF2-40B4-BE49-F238E27FC236}">
                <a16:creationId xmlns:a16="http://schemas.microsoft.com/office/drawing/2014/main" id="{2546CDCF-6DCC-C841-B67E-BC8D1F21A4ED}"/>
              </a:ext>
            </a:extLst>
          </p:cNvPr>
          <p:cNvSpPr>
            <a:spLocks/>
          </p:cNvSpPr>
          <p:nvPr/>
        </p:nvSpPr>
        <p:spPr bwMode="auto">
          <a:xfrm>
            <a:off x="6426200" y="4759325"/>
            <a:ext cx="4763" cy="7938"/>
          </a:xfrm>
          <a:custGeom>
            <a:avLst/>
            <a:gdLst>
              <a:gd name="T0" fmla="*/ 4763 w 9"/>
              <a:gd name="T1" fmla="*/ 0 h 13"/>
              <a:gd name="T2" fmla="*/ 1058 w 9"/>
              <a:gd name="T3" fmla="*/ 7938 h 13"/>
              <a:gd name="T4" fmla="*/ 0 w 9"/>
              <a:gd name="T5" fmla="*/ 6717 h 13"/>
              <a:gd name="T6" fmla="*/ 4763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9" y="0"/>
                </a:moveTo>
                <a:lnTo>
                  <a:pt x="2" y="13"/>
                </a:lnTo>
                <a:lnTo>
                  <a:pt x="0" y="1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3" name="Freeform 2587">
            <a:extLst>
              <a:ext uri="{FF2B5EF4-FFF2-40B4-BE49-F238E27FC236}">
                <a16:creationId xmlns:a16="http://schemas.microsoft.com/office/drawing/2014/main" id="{BC21B629-38FB-4E44-BD29-6CCA03FF75BA}"/>
              </a:ext>
            </a:extLst>
          </p:cNvPr>
          <p:cNvSpPr>
            <a:spLocks/>
          </p:cNvSpPr>
          <p:nvPr/>
        </p:nvSpPr>
        <p:spPr bwMode="auto">
          <a:xfrm>
            <a:off x="6427788" y="4752975"/>
            <a:ext cx="12700" cy="15875"/>
          </a:xfrm>
          <a:custGeom>
            <a:avLst/>
            <a:gdLst>
              <a:gd name="T0" fmla="*/ 7112 w 25"/>
              <a:gd name="T1" fmla="*/ 0 h 31"/>
              <a:gd name="T2" fmla="*/ 12700 w 25"/>
              <a:gd name="T3" fmla="*/ 3073 h 31"/>
              <a:gd name="T4" fmla="*/ 9144 w 25"/>
              <a:gd name="T5" fmla="*/ 9218 h 31"/>
              <a:gd name="T6" fmla="*/ 5080 w 25"/>
              <a:gd name="T7" fmla="*/ 15875 h 31"/>
              <a:gd name="T8" fmla="*/ 0 w 25"/>
              <a:gd name="T9" fmla="*/ 13315 h 31"/>
              <a:gd name="T10" fmla="*/ 3556 w 25"/>
              <a:gd name="T11" fmla="*/ 6657 h 31"/>
              <a:gd name="T12" fmla="*/ 7112 w 2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1">
                <a:moveTo>
                  <a:pt x="14" y="0"/>
                </a:moveTo>
                <a:lnTo>
                  <a:pt x="25" y="6"/>
                </a:lnTo>
                <a:lnTo>
                  <a:pt x="18" y="18"/>
                </a:lnTo>
                <a:lnTo>
                  <a:pt x="10" y="31"/>
                </a:lnTo>
                <a:lnTo>
                  <a:pt x="0" y="26"/>
                </a:lnTo>
                <a:lnTo>
                  <a:pt x="7" y="13"/>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4" name="Freeform 2588">
            <a:extLst>
              <a:ext uri="{FF2B5EF4-FFF2-40B4-BE49-F238E27FC236}">
                <a16:creationId xmlns:a16="http://schemas.microsoft.com/office/drawing/2014/main" id="{1C082DAD-7135-3546-B8F0-A10F583A5AF4}"/>
              </a:ext>
            </a:extLst>
          </p:cNvPr>
          <p:cNvSpPr>
            <a:spLocks/>
          </p:cNvSpPr>
          <p:nvPr/>
        </p:nvSpPr>
        <p:spPr bwMode="auto">
          <a:xfrm>
            <a:off x="6432550" y="4762500"/>
            <a:ext cx="4763" cy="7938"/>
          </a:xfrm>
          <a:custGeom>
            <a:avLst/>
            <a:gdLst>
              <a:gd name="T0" fmla="*/ 4763 w 8"/>
              <a:gd name="T1" fmla="*/ 0 h 15"/>
              <a:gd name="T2" fmla="*/ 1191 w 8"/>
              <a:gd name="T3" fmla="*/ 7938 h 15"/>
              <a:gd name="T4" fmla="*/ 0 w 8"/>
              <a:gd name="T5" fmla="*/ 6880 h 15"/>
              <a:gd name="T6" fmla="*/ 4763 w 8"/>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5">
                <a:moveTo>
                  <a:pt x="8" y="0"/>
                </a:moveTo>
                <a:lnTo>
                  <a:pt x="2" y="15"/>
                </a:lnTo>
                <a:lnTo>
                  <a:pt x="0" y="13"/>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5" name="Freeform 2589">
            <a:extLst>
              <a:ext uri="{FF2B5EF4-FFF2-40B4-BE49-F238E27FC236}">
                <a16:creationId xmlns:a16="http://schemas.microsoft.com/office/drawing/2014/main" id="{5A9F73AA-306B-D74B-AD8A-901DEA65D0AE}"/>
              </a:ext>
            </a:extLst>
          </p:cNvPr>
          <p:cNvSpPr>
            <a:spLocks/>
          </p:cNvSpPr>
          <p:nvPr/>
        </p:nvSpPr>
        <p:spPr bwMode="auto">
          <a:xfrm>
            <a:off x="6434138" y="4754563"/>
            <a:ext cx="11112" cy="17462"/>
          </a:xfrm>
          <a:custGeom>
            <a:avLst/>
            <a:gdLst>
              <a:gd name="T0" fmla="*/ 5821 w 21"/>
              <a:gd name="T1" fmla="*/ 0 h 32"/>
              <a:gd name="T2" fmla="*/ 11112 w 21"/>
              <a:gd name="T3" fmla="*/ 2728 h 32"/>
              <a:gd name="T4" fmla="*/ 7937 w 21"/>
              <a:gd name="T5" fmla="*/ 9822 h 32"/>
              <a:gd name="T6" fmla="*/ 5821 w 21"/>
              <a:gd name="T7" fmla="*/ 17462 h 32"/>
              <a:gd name="T8" fmla="*/ 0 w 21"/>
              <a:gd name="T9" fmla="*/ 15825 h 32"/>
              <a:gd name="T10" fmla="*/ 3175 w 21"/>
              <a:gd name="T11" fmla="*/ 7640 h 32"/>
              <a:gd name="T12" fmla="*/ 5821 w 2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11" y="0"/>
                </a:moveTo>
                <a:lnTo>
                  <a:pt x="21" y="5"/>
                </a:lnTo>
                <a:lnTo>
                  <a:pt x="15" y="18"/>
                </a:lnTo>
                <a:lnTo>
                  <a:pt x="11" y="32"/>
                </a:lnTo>
                <a:lnTo>
                  <a:pt x="0" y="29"/>
                </a:lnTo>
                <a:lnTo>
                  <a:pt x="6"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6" name="Freeform 2590">
            <a:extLst>
              <a:ext uri="{FF2B5EF4-FFF2-40B4-BE49-F238E27FC236}">
                <a16:creationId xmlns:a16="http://schemas.microsoft.com/office/drawing/2014/main" id="{196511A7-F352-894F-8655-29A9AC79585F}"/>
              </a:ext>
            </a:extLst>
          </p:cNvPr>
          <p:cNvSpPr>
            <a:spLocks/>
          </p:cNvSpPr>
          <p:nvPr/>
        </p:nvSpPr>
        <p:spPr bwMode="auto">
          <a:xfrm>
            <a:off x="6438900" y="4764088"/>
            <a:ext cx="3175" cy="7937"/>
          </a:xfrm>
          <a:custGeom>
            <a:avLst/>
            <a:gdLst>
              <a:gd name="T0" fmla="*/ 3175 w 4"/>
              <a:gd name="T1" fmla="*/ 0 h 15"/>
              <a:gd name="T2" fmla="*/ 1588 w 4"/>
              <a:gd name="T3" fmla="*/ 7937 h 15"/>
              <a:gd name="T4" fmla="*/ 0 w 4"/>
              <a:gd name="T5" fmla="*/ 7408 h 15"/>
              <a:gd name="T6" fmla="*/ 0 w 4"/>
              <a:gd name="T7" fmla="*/ 7408 h 15"/>
              <a:gd name="T8" fmla="*/ 3175 w 4"/>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4" y="0"/>
                </a:moveTo>
                <a:lnTo>
                  <a:pt x="2" y="15"/>
                </a:lnTo>
                <a:lnTo>
                  <a:pt x="0" y="1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7" name="Freeform 2591">
            <a:extLst>
              <a:ext uri="{FF2B5EF4-FFF2-40B4-BE49-F238E27FC236}">
                <a16:creationId xmlns:a16="http://schemas.microsoft.com/office/drawing/2014/main" id="{7C2DC408-3F12-E24E-AA81-B72D8E060F46}"/>
              </a:ext>
            </a:extLst>
          </p:cNvPr>
          <p:cNvSpPr>
            <a:spLocks/>
          </p:cNvSpPr>
          <p:nvPr/>
        </p:nvSpPr>
        <p:spPr bwMode="auto">
          <a:xfrm>
            <a:off x="6440488" y="4757738"/>
            <a:ext cx="9525" cy="15875"/>
          </a:xfrm>
          <a:custGeom>
            <a:avLst/>
            <a:gdLst>
              <a:gd name="T0" fmla="*/ 2801 w 17"/>
              <a:gd name="T1" fmla="*/ 0 h 31"/>
              <a:gd name="T2" fmla="*/ 9525 w 17"/>
              <a:gd name="T3" fmla="*/ 1024 h 31"/>
              <a:gd name="T4" fmla="*/ 7844 w 17"/>
              <a:gd name="T5" fmla="*/ 8194 h 31"/>
              <a:gd name="T6" fmla="*/ 6724 w 17"/>
              <a:gd name="T7" fmla="*/ 15875 h 31"/>
              <a:gd name="T8" fmla="*/ 0 w 17"/>
              <a:gd name="T9" fmla="*/ 14851 h 31"/>
              <a:gd name="T10" fmla="*/ 1121 w 17"/>
              <a:gd name="T11" fmla="*/ 7169 h 31"/>
              <a:gd name="T12" fmla="*/ 2801 w 17"/>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1">
                <a:moveTo>
                  <a:pt x="5" y="0"/>
                </a:moveTo>
                <a:lnTo>
                  <a:pt x="17" y="2"/>
                </a:lnTo>
                <a:lnTo>
                  <a:pt x="14" y="16"/>
                </a:lnTo>
                <a:lnTo>
                  <a:pt x="12" y="31"/>
                </a:lnTo>
                <a:lnTo>
                  <a:pt x="0" y="29"/>
                </a:lnTo>
                <a:lnTo>
                  <a:pt x="2" y="14"/>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8" name="Freeform 2592">
            <a:extLst>
              <a:ext uri="{FF2B5EF4-FFF2-40B4-BE49-F238E27FC236}">
                <a16:creationId xmlns:a16="http://schemas.microsoft.com/office/drawing/2014/main" id="{3978B425-BFCF-8B46-B78A-EE2427B9BF8E}"/>
              </a:ext>
            </a:extLst>
          </p:cNvPr>
          <p:cNvSpPr>
            <a:spLocks/>
          </p:cNvSpPr>
          <p:nvPr/>
        </p:nvSpPr>
        <p:spPr bwMode="auto">
          <a:xfrm>
            <a:off x="6446838" y="4765675"/>
            <a:ext cx="1587" cy="7938"/>
          </a:xfrm>
          <a:custGeom>
            <a:avLst/>
            <a:gdLst>
              <a:gd name="T0" fmla="*/ 1587 w 2"/>
              <a:gd name="T1" fmla="*/ 0 h 15"/>
              <a:gd name="T2" fmla="*/ 1587 w 2"/>
              <a:gd name="T3" fmla="*/ 7938 h 15"/>
              <a:gd name="T4" fmla="*/ 0 w 2"/>
              <a:gd name="T5" fmla="*/ 7938 h 15"/>
              <a:gd name="T6" fmla="*/ 0 w 2"/>
              <a:gd name="T7" fmla="*/ 7938 h 15"/>
              <a:gd name="T8" fmla="*/ 1587 w 2"/>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5">
                <a:moveTo>
                  <a:pt x="2" y="0"/>
                </a:moveTo>
                <a:lnTo>
                  <a:pt x="2" y="15"/>
                </a:lnTo>
                <a:lnTo>
                  <a:pt x="0" y="15"/>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59" name="Freeform 2593">
            <a:extLst>
              <a:ext uri="{FF2B5EF4-FFF2-40B4-BE49-F238E27FC236}">
                <a16:creationId xmlns:a16="http://schemas.microsoft.com/office/drawing/2014/main" id="{0AB7B6E9-C21B-CF4A-A27A-9B466A8B9A74}"/>
              </a:ext>
            </a:extLst>
          </p:cNvPr>
          <p:cNvSpPr>
            <a:spLocks/>
          </p:cNvSpPr>
          <p:nvPr/>
        </p:nvSpPr>
        <p:spPr bwMode="auto">
          <a:xfrm>
            <a:off x="6446838" y="4757738"/>
            <a:ext cx="6350" cy="15875"/>
          </a:xfrm>
          <a:custGeom>
            <a:avLst/>
            <a:gdLst>
              <a:gd name="T0" fmla="*/ 0 w 12"/>
              <a:gd name="T1" fmla="*/ 0 h 30"/>
              <a:gd name="T2" fmla="*/ 5821 w 12"/>
              <a:gd name="T3" fmla="*/ 0 h 30"/>
              <a:gd name="T4" fmla="*/ 6350 w 12"/>
              <a:gd name="T5" fmla="*/ 7937 h 30"/>
              <a:gd name="T6" fmla="*/ 6350 w 12"/>
              <a:gd name="T7" fmla="*/ 15875 h 30"/>
              <a:gd name="T8" fmla="*/ 529 w 12"/>
              <a:gd name="T9" fmla="*/ 15875 h 30"/>
              <a:gd name="T10" fmla="*/ 529 w 12"/>
              <a:gd name="T11" fmla="*/ 7937 h 30"/>
              <a:gd name="T12" fmla="*/ 0 w 12"/>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0">
                <a:moveTo>
                  <a:pt x="0" y="0"/>
                </a:moveTo>
                <a:lnTo>
                  <a:pt x="11" y="0"/>
                </a:lnTo>
                <a:lnTo>
                  <a:pt x="12" y="15"/>
                </a:lnTo>
                <a:lnTo>
                  <a:pt x="12" y="30"/>
                </a:lnTo>
                <a:lnTo>
                  <a:pt x="1" y="30"/>
                </a:lnTo>
                <a:lnTo>
                  <a:pt x="1"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0" name="Freeform 2594">
            <a:extLst>
              <a:ext uri="{FF2B5EF4-FFF2-40B4-BE49-F238E27FC236}">
                <a16:creationId xmlns:a16="http://schemas.microsoft.com/office/drawing/2014/main" id="{C42C100B-85AF-C94E-9379-6F7CA31BD53A}"/>
              </a:ext>
            </a:extLst>
          </p:cNvPr>
          <p:cNvSpPr>
            <a:spLocks/>
          </p:cNvSpPr>
          <p:nvPr/>
        </p:nvSpPr>
        <p:spPr bwMode="auto">
          <a:xfrm>
            <a:off x="6453188" y="4765675"/>
            <a:ext cx="1587" cy="7938"/>
          </a:xfrm>
          <a:custGeom>
            <a:avLst/>
            <a:gdLst>
              <a:gd name="T0" fmla="*/ 0 w 2"/>
              <a:gd name="T1" fmla="*/ 0 h 15"/>
              <a:gd name="T2" fmla="*/ 1587 w 2"/>
              <a:gd name="T3" fmla="*/ 7938 h 15"/>
              <a:gd name="T4" fmla="*/ 0 w 2"/>
              <a:gd name="T5" fmla="*/ 7938 h 15"/>
              <a:gd name="T6" fmla="*/ 0 w 2"/>
              <a:gd name="T7" fmla="*/ 7938 h 15"/>
              <a:gd name="T8" fmla="*/ 0 w 2"/>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5">
                <a:moveTo>
                  <a:pt x="0" y="0"/>
                </a:moveTo>
                <a:lnTo>
                  <a:pt x="2"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1" name="Freeform 2595">
            <a:extLst>
              <a:ext uri="{FF2B5EF4-FFF2-40B4-BE49-F238E27FC236}">
                <a16:creationId xmlns:a16="http://schemas.microsoft.com/office/drawing/2014/main" id="{B3B59732-D95C-C348-94CF-FE4EE2EF4CAD}"/>
              </a:ext>
            </a:extLst>
          </p:cNvPr>
          <p:cNvSpPr>
            <a:spLocks/>
          </p:cNvSpPr>
          <p:nvPr/>
        </p:nvSpPr>
        <p:spPr bwMode="auto">
          <a:xfrm>
            <a:off x="6451600" y="4757738"/>
            <a:ext cx="9525" cy="15875"/>
          </a:xfrm>
          <a:custGeom>
            <a:avLst/>
            <a:gdLst>
              <a:gd name="T0" fmla="*/ 0 w 17"/>
              <a:gd name="T1" fmla="*/ 512 h 31"/>
              <a:gd name="T2" fmla="*/ 6163 w 17"/>
              <a:gd name="T3" fmla="*/ 0 h 31"/>
              <a:gd name="T4" fmla="*/ 7844 w 17"/>
              <a:gd name="T5" fmla="*/ 7169 h 31"/>
              <a:gd name="T6" fmla="*/ 9525 w 17"/>
              <a:gd name="T7" fmla="*/ 14339 h 31"/>
              <a:gd name="T8" fmla="*/ 3362 w 17"/>
              <a:gd name="T9" fmla="*/ 15875 h 31"/>
              <a:gd name="T10" fmla="*/ 2241 w 17"/>
              <a:gd name="T11" fmla="*/ 8194 h 31"/>
              <a:gd name="T12" fmla="*/ 0 w 17"/>
              <a:gd name="T13" fmla="*/ 51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31">
                <a:moveTo>
                  <a:pt x="0" y="1"/>
                </a:moveTo>
                <a:lnTo>
                  <a:pt x="11" y="0"/>
                </a:lnTo>
                <a:lnTo>
                  <a:pt x="14" y="14"/>
                </a:lnTo>
                <a:lnTo>
                  <a:pt x="17" y="28"/>
                </a:lnTo>
                <a:lnTo>
                  <a:pt x="6" y="31"/>
                </a:lnTo>
                <a:lnTo>
                  <a:pt x="4" y="16"/>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2" name="Freeform 2596">
            <a:extLst>
              <a:ext uri="{FF2B5EF4-FFF2-40B4-BE49-F238E27FC236}">
                <a16:creationId xmlns:a16="http://schemas.microsoft.com/office/drawing/2014/main" id="{77C278E7-007A-1D45-AB20-0F144D4D3CB2}"/>
              </a:ext>
            </a:extLst>
          </p:cNvPr>
          <p:cNvSpPr>
            <a:spLocks/>
          </p:cNvSpPr>
          <p:nvPr/>
        </p:nvSpPr>
        <p:spPr bwMode="auto">
          <a:xfrm>
            <a:off x="6459538" y="4764088"/>
            <a:ext cx="1587" cy="7937"/>
          </a:xfrm>
          <a:custGeom>
            <a:avLst/>
            <a:gdLst>
              <a:gd name="T0" fmla="*/ 0 w 5"/>
              <a:gd name="T1" fmla="*/ 0 h 14"/>
              <a:gd name="T2" fmla="*/ 1587 w 5"/>
              <a:gd name="T3" fmla="*/ 7937 h 14"/>
              <a:gd name="T4" fmla="*/ 952 w 5"/>
              <a:gd name="T5" fmla="*/ 7937 h 14"/>
              <a:gd name="T6" fmla="*/ 0 w 5"/>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0"/>
                </a:moveTo>
                <a:lnTo>
                  <a:pt x="5" y="14"/>
                </a:lnTo>
                <a:lnTo>
                  <a:pt x="3"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3" name="Freeform 2597">
            <a:extLst>
              <a:ext uri="{FF2B5EF4-FFF2-40B4-BE49-F238E27FC236}">
                <a16:creationId xmlns:a16="http://schemas.microsoft.com/office/drawing/2014/main" id="{8C043E4B-8791-BF46-BCAB-E12BAB1A6D77}"/>
              </a:ext>
            </a:extLst>
          </p:cNvPr>
          <p:cNvSpPr>
            <a:spLocks/>
          </p:cNvSpPr>
          <p:nvPr/>
        </p:nvSpPr>
        <p:spPr bwMode="auto">
          <a:xfrm>
            <a:off x="6456363" y="4754563"/>
            <a:ext cx="11112" cy="17462"/>
          </a:xfrm>
          <a:custGeom>
            <a:avLst/>
            <a:gdLst>
              <a:gd name="T0" fmla="*/ 0 w 21"/>
              <a:gd name="T1" fmla="*/ 2183 h 32"/>
              <a:gd name="T2" fmla="*/ 5291 w 21"/>
              <a:gd name="T3" fmla="*/ 0 h 32"/>
              <a:gd name="T4" fmla="*/ 8466 w 21"/>
              <a:gd name="T5" fmla="*/ 7640 h 32"/>
              <a:gd name="T6" fmla="*/ 11112 w 21"/>
              <a:gd name="T7" fmla="*/ 14734 h 32"/>
              <a:gd name="T8" fmla="*/ 5821 w 21"/>
              <a:gd name="T9" fmla="*/ 17462 h 32"/>
              <a:gd name="T10" fmla="*/ 3175 w 21"/>
              <a:gd name="T11" fmla="*/ 9822 h 32"/>
              <a:gd name="T12" fmla="*/ 0 w 21"/>
              <a:gd name="T13" fmla="*/ 2183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0" y="4"/>
                </a:moveTo>
                <a:lnTo>
                  <a:pt x="10" y="0"/>
                </a:lnTo>
                <a:lnTo>
                  <a:pt x="16" y="14"/>
                </a:lnTo>
                <a:lnTo>
                  <a:pt x="21" y="27"/>
                </a:lnTo>
                <a:lnTo>
                  <a:pt x="11" y="32"/>
                </a:lnTo>
                <a:lnTo>
                  <a:pt x="6" y="18"/>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4" name="Freeform 2598">
            <a:extLst>
              <a:ext uri="{FF2B5EF4-FFF2-40B4-BE49-F238E27FC236}">
                <a16:creationId xmlns:a16="http://schemas.microsoft.com/office/drawing/2014/main" id="{756DE12D-AAF3-EA45-B1FB-8D5BC77D5CD5}"/>
              </a:ext>
            </a:extLst>
          </p:cNvPr>
          <p:cNvSpPr>
            <a:spLocks/>
          </p:cNvSpPr>
          <p:nvPr/>
        </p:nvSpPr>
        <p:spPr bwMode="auto">
          <a:xfrm>
            <a:off x="6464300" y="4762500"/>
            <a:ext cx="3175" cy="6350"/>
          </a:xfrm>
          <a:custGeom>
            <a:avLst/>
            <a:gdLst>
              <a:gd name="T0" fmla="*/ 0 w 7"/>
              <a:gd name="T1" fmla="*/ 0 h 13"/>
              <a:gd name="T2" fmla="*/ 3175 w 7"/>
              <a:gd name="T3" fmla="*/ 5862 h 13"/>
              <a:gd name="T4" fmla="*/ 2268 w 7"/>
              <a:gd name="T5" fmla="*/ 6350 h 13"/>
              <a:gd name="T6" fmla="*/ 0 w 7"/>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0" y="0"/>
                </a:moveTo>
                <a:lnTo>
                  <a:pt x="7" y="12"/>
                </a:lnTo>
                <a:lnTo>
                  <a:pt x="5"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5" name="Freeform 2599">
            <a:extLst>
              <a:ext uri="{FF2B5EF4-FFF2-40B4-BE49-F238E27FC236}">
                <a16:creationId xmlns:a16="http://schemas.microsoft.com/office/drawing/2014/main" id="{3649F49F-DB5A-0C4C-9231-1BB4E5A92E61}"/>
              </a:ext>
            </a:extLst>
          </p:cNvPr>
          <p:cNvSpPr>
            <a:spLocks/>
          </p:cNvSpPr>
          <p:nvPr/>
        </p:nvSpPr>
        <p:spPr bwMode="auto">
          <a:xfrm>
            <a:off x="6461125" y="4752975"/>
            <a:ext cx="11113" cy="15875"/>
          </a:xfrm>
          <a:custGeom>
            <a:avLst/>
            <a:gdLst>
              <a:gd name="T0" fmla="*/ 0 w 23"/>
              <a:gd name="T1" fmla="*/ 3175 h 30"/>
              <a:gd name="T2" fmla="*/ 4349 w 23"/>
              <a:gd name="T3" fmla="*/ 0 h 30"/>
              <a:gd name="T4" fmla="*/ 7731 w 23"/>
              <a:gd name="T5" fmla="*/ 6879 h 30"/>
              <a:gd name="T6" fmla="*/ 11113 w 23"/>
              <a:gd name="T7" fmla="*/ 13758 h 30"/>
              <a:gd name="T8" fmla="*/ 6764 w 23"/>
              <a:gd name="T9" fmla="*/ 15875 h 30"/>
              <a:gd name="T10" fmla="*/ 3382 w 23"/>
              <a:gd name="T11" fmla="*/ 9525 h 30"/>
              <a:gd name="T12" fmla="*/ 0 w 23"/>
              <a:gd name="T13" fmla="*/ 31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0">
                <a:moveTo>
                  <a:pt x="0" y="6"/>
                </a:moveTo>
                <a:lnTo>
                  <a:pt x="9" y="0"/>
                </a:lnTo>
                <a:lnTo>
                  <a:pt x="16" y="13"/>
                </a:lnTo>
                <a:lnTo>
                  <a:pt x="23" y="26"/>
                </a:lnTo>
                <a:lnTo>
                  <a:pt x="14" y="30"/>
                </a:lnTo>
                <a:lnTo>
                  <a:pt x="7" y="18"/>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6" name="Freeform 2600">
            <a:extLst>
              <a:ext uri="{FF2B5EF4-FFF2-40B4-BE49-F238E27FC236}">
                <a16:creationId xmlns:a16="http://schemas.microsoft.com/office/drawing/2014/main" id="{C3BBC5B3-4665-5746-A44C-FFFC78D52F53}"/>
              </a:ext>
            </a:extLst>
          </p:cNvPr>
          <p:cNvSpPr>
            <a:spLocks/>
          </p:cNvSpPr>
          <p:nvPr/>
        </p:nvSpPr>
        <p:spPr bwMode="auto">
          <a:xfrm>
            <a:off x="6469063" y="4759325"/>
            <a:ext cx="4762" cy="7938"/>
          </a:xfrm>
          <a:custGeom>
            <a:avLst/>
            <a:gdLst>
              <a:gd name="T0" fmla="*/ 0 w 8"/>
              <a:gd name="T1" fmla="*/ 0 h 13"/>
              <a:gd name="T2" fmla="*/ 4762 w 8"/>
              <a:gd name="T3" fmla="*/ 6717 h 13"/>
              <a:gd name="T4" fmla="*/ 4167 w 8"/>
              <a:gd name="T5" fmla="*/ 7938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1"/>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7" name="Freeform 2601">
            <a:extLst>
              <a:ext uri="{FF2B5EF4-FFF2-40B4-BE49-F238E27FC236}">
                <a16:creationId xmlns:a16="http://schemas.microsoft.com/office/drawing/2014/main" id="{76D2C856-A3C2-5D4D-B88D-222F076A69D1}"/>
              </a:ext>
            </a:extLst>
          </p:cNvPr>
          <p:cNvSpPr>
            <a:spLocks/>
          </p:cNvSpPr>
          <p:nvPr/>
        </p:nvSpPr>
        <p:spPr bwMode="auto">
          <a:xfrm>
            <a:off x="6464300" y="4749800"/>
            <a:ext cx="14288" cy="15875"/>
          </a:xfrm>
          <a:custGeom>
            <a:avLst/>
            <a:gdLst>
              <a:gd name="T0" fmla="*/ 0 w 27"/>
              <a:gd name="T1" fmla="*/ 3704 h 30"/>
              <a:gd name="T2" fmla="*/ 4763 w 27"/>
              <a:gd name="T3" fmla="*/ 0 h 30"/>
              <a:gd name="T4" fmla="*/ 10055 w 27"/>
              <a:gd name="T5" fmla="*/ 6350 h 30"/>
              <a:gd name="T6" fmla="*/ 14288 w 27"/>
              <a:gd name="T7" fmla="*/ 12171 h 30"/>
              <a:gd name="T8" fmla="*/ 8996 w 27"/>
              <a:gd name="T9" fmla="*/ 15875 h 30"/>
              <a:gd name="T10" fmla="*/ 4763 w 27"/>
              <a:gd name="T11" fmla="*/ 10054 h 30"/>
              <a:gd name="T12" fmla="*/ 0 w 27"/>
              <a:gd name="T13" fmla="*/ 3704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0">
                <a:moveTo>
                  <a:pt x="0" y="7"/>
                </a:moveTo>
                <a:lnTo>
                  <a:pt x="9" y="0"/>
                </a:lnTo>
                <a:lnTo>
                  <a:pt x="19" y="12"/>
                </a:lnTo>
                <a:lnTo>
                  <a:pt x="27" y="23"/>
                </a:lnTo>
                <a:lnTo>
                  <a:pt x="17" y="30"/>
                </a:lnTo>
                <a:lnTo>
                  <a:pt x="9"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8" name="Freeform 2602">
            <a:extLst>
              <a:ext uri="{FF2B5EF4-FFF2-40B4-BE49-F238E27FC236}">
                <a16:creationId xmlns:a16="http://schemas.microsoft.com/office/drawing/2014/main" id="{9307EC46-4106-B440-8D98-99A0DF02AE5E}"/>
              </a:ext>
            </a:extLst>
          </p:cNvPr>
          <p:cNvSpPr>
            <a:spLocks/>
          </p:cNvSpPr>
          <p:nvPr/>
        </p:nvSpPr>
        <p:spPr bwMode="auto">
          <a:xfrm>
            <a:off x="6473825" y="4756150"/>
            <a:ext cx="4763" cy="6350"/>
          </a:xfrm>
          <a:custGeom>
            <a:avLst/>
            <a:gdLst>
              <a:gd name="T0" fmla="*/ 0 w 9"/>
              <a:gd name="T1" fmla="*/ 0 h 11"/>
              <a:gd name="T2" fmla="*/ 4763 w 9"/>
              <a:gd name="T3" fmla="*/ 5773 h 11"/>
              <a:gd name="T4" fmla="*/ 4234 w 9"/>
              <a:gd name="T5" fmla="*/ 6350 h 11"/>
              <a:gd name="T6" fmla="*/ 0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0"/>
                </a:moveTo>
                <a:lnTo>
                  <a:pt x="9" y="10"/>
                </a:lnTo>
                <a:lnTo>
                  <a:pt x="8"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69" name="Freeform 2603">
            <a:extLst>
              <a:ext uri="{FF2B5EF4-FFF2-40B4-BE49-F238E27FC236}">
                <a16:creationId xmlns:a16="http://schemas.microsoft.com/office/drawing/2014/main" id="{1C7F7145-D4AC-2445-A0BF-BAFAE6BDFD88}"/>
              </a:ext>
            </a:extLst>
          </p:cNvPr>
          <p:cNvSpPr>
            <a:spLocks/>
          </p:cNvSpPr>
          <p:nvPr/>
        </p:nvSpPr>
        <p:spPr bwMode="auto">
          <a:xfrm>
            <a:off x="6469063" y="4746625"/>
            <a:ext cx="14287" cy="14288"/>
          </a:xfrm>
          <a:custGeom>
            <a:avLst/>
            <a:gdLst>
              <a:gd name="T0" fmla="*/ 0 w 29"/>
              <a:gd name="T1" fmla="*/ 3942 h 29"/>
              <a:gd name="T2" fmla="*/ 3941 w 29"/>
              <a:gd name="T3" fmla="*/ 0 h 29"/>
              <a:gd name="T4" fmla="*/ 9360 w 29"/>
              <a:gd name="T5" fmla="*/ 4927 h 29"/>
              <a:gd name="T6" fmla="*/ 14287 w 29"/>
              <a:gd name="T7" fmla="*/ 10346 h 29"/>
              <a:gd name="T8" fmla="*/ 9853 w 29"/>
              <a:gd name="T9" fmla="*/ 14288 h 29"/>
              <a:gd name="T10" fmla="*/ 5419 w 29"/>
              <a:gd name="T11" fmla="*/ 9361 h 29"/>
              <a:gd name="T12" fmla="*/ 0 w 29"/>
              <a:gd name="T13" fmla="*/ 394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8"/>
                </a:moveTo>
                <a:lnTo>
                  <a:pt x="8" y="0"/>
                </a:lnTo>
                <a:lnTo>
                  <a:pt x="19" y="10"/>
                </a:lnTo>
                <a:lnTo>
                  <a:pt x="29" y="21"/>
                </a:lnTo>
                <a:lnTo>
                  <a:pt x="20" y="29"/>
                </a:lnTo>
                <a:lnTo>
                  <a:pt x="11"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0" name="Freeform 2604">
            <a:extLst>
              <a:ext uri="{FF2B5EF4-FFF2-40B4-BE49-F238E27FC236}">
                <a16:creationId xmlns:a16="http://schemas.microsoft.com/office/drawing/2014/main" id="{F858C5AA-C43B-744C-85E7-E8129E46DF8F}"/>
              </a:ext>
            </a:extLst>
          </p:cNvPr>
          <p:cNvSpPr>
            <a:spLocks/>
          </p:cNvSpPr>
          <p:nvPr/>
        </p:nvSpPr>
        <p:spPr bwMode="auto">
          <a:xfrm>
            <a:off x="6478588" y="4751388"/>
            <a:ext cx="6350" cy="6350"/>
          </a:xfrm>
          <a:custGeom>
            <a:avLst/>
            <a:gdLst>
              <a:gd name="T0" fmla="*/ 0 w 12"/>
              <a:gd name="T1" fmla="*/ 0 h 11"/>
              <a:gd name="T2" fmla="*/ 6350 w 12"/>
              <a:gd name="T3" fmla="*/ 5773 h 11"/>
              <a:gd name="T4" fmla="*/ 5292 w 12"/>
              <a:gd name="T5" fmla="*/ 6350 h 11"/>
              <a:gd name="T6" fmla="*/ 0 w 12"/>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0" y="0"/>
                </a:moveTo>
                <a:lnTo>
                  <a:pt x="12" y="10"/>
                </a:lnTo>
                <a:lnTo>
                  <a:pt x="1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1" name="Freeform 2605">
            <a:extLst>
              <a:ext uri="{FF2B5EF4-FFF2-40B4-BE49-F238E27FC236}">
                <a16:creationId xmlns:a16="http://schemas.microsoft.com/office/drawing/2014/main" id="{26579BA1-972A-054F-9C6C-DE7D7D9A9C34}"/>
              </a:ext>
            </a:extLst>
          </p:cNvPr>
          <p:cNvSpPr>
            <a:spLocks/>
          </p:cNvSpPr>
          <p:nvPr/>
        </p:nvSpPr>
        <p:spPr bwMode="auto">
          <a:xfrm>
            <a:off x="6472238" y="4735513"/>
            <a:ext cx="20637" cy="20637"/>
          </a:xfrm>
          <a:custGeom>
            <a:avLst/>
            <a:gdLst>
              <a:gd name="T0" fmla="*/ 0 w 40"/>
              <a:gd name="T1" fmla="*/ 10583 h 39"/>
              <a:gd name="T2" fmla="*/ 8771 w 40"/>
              <a:gd name="T3" fmla="*/ 0 h 39"/>
              <a:gd name="T4" fmla="*/ 14446 w 40"/>
              <a:gd name="T5" fmla="*/ 4762 h 39"/>
              <a:gd name="T6" fmla="*/ 20637 w 40"/>
              <a:gd name="T7" fmla="*/ 10054 h 39"/>
              <a:gd name="T8" fmla="*/ 12382 w 40"/>
              <a:gd name="T9" fmla="*/ 20637 h 39"/>
              <a:gd name="T10" fmla="*/ 6191 w 40"/>
              <a:gd name="T11" fmla="*/ 15345 h 39"/>
              <a:gd name="T12" fmla="*/ 0 w 40"/>
              <a:gd name="T13" fmla="*/ 10583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39">
                <a:moveTo>
                  <a:pt x="0" y="20"/>
                </a:moveTo>
                <a:lnTo>
                  <a:pt x="17" y="0"/>
                </a:lnTo>
                <a:lnTo>
                  <a:pt x="28" y="9"/>
                </a:lnTo>
                <a:lnTo>
                  <a:pt x="40" y="19"/>
                </a:lnTo>
                <a:lnTo>
                  <a:pt x="24" y="39"/>
                </a:lnTo>
                <a:lnTo>
                  <a:pt x="12" y="29"/>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2" name="Freeform 2606">
            <a:extLst>
              <a:ext uri="{FF2B5EF4-FFF2-40B4-BE49-F238E27FC236}">
                <a16:creationId xmlns:a16="http://schemas.microsoft.com/office/drawing/2014/main" id="{B91FC423-B20E-4844-B7E5-4C985F0C3D47}"/>
              </a:ext>
            </a:extLst>
          </p:cNvPr>
          <p:cNvSpPr>
            <a:spLocks/>
          </p:cNvSpPr>
          <p:nvPr/>
        </p:nvSpPr>
        <p:spPr bwMode="auto">
          <a:xfrm>
            <a:off x="6486525" y="4740275"/>
            <a:ext cx="7938" cy="6350"/>
          </a:xfrm>
          <a:custGeom>
            <a:avLst/>
            <a:gdLst>
              <a:gd name="T0" fmla="*/ 0 w 13"/>
              <a:gd name="T1" fmla="*/ 0 h 10"/>
              <a:gd name="T2" fmla="*/ 7938 w 13"/>
              <a:gd name="T3" fmla="*/ 5080 h 10"/>
              <a:gd name="T4" fmla="*/ 7327 w 13"/>
              <a:gd name="T5" fmla="*/ 6350 h 10"/>
              <a:gd name="T6" fmla="*/ 0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0"/>
                </a:moveTo>
                <a:lnTo>
                  <a:pt x="13" y="8"/>
                </a:lnTo>
                <a:lnTo>
                  <a:pt x="12"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3" name="Freeform 2607">
            <a:extLst>
              <a:ext uri="{FF2B5EF4-FFF2-40B4-BE49-F238E27FC236}">
                <a16:creationId xmlns:a16="http://schemas.microsoft.com/office/drawing/2014/main" id="{64082D66-AC82-6B4E-97B2-9D24A7ADC367}"/>
              </a:ext>
            </a:extLst>
          </p:cNvPr>
          <p:cNvSpPr>
            <a:spLocks/>
          </p:cNvSpPr>
          <p:nvPr/>
        </p:nvSpPr>
        <p:spPr bwMode="auto">
          <a:xfrm>
            <a:off x="6481763" y="4722813"/>
            <a:ext cx="20637" cy="22225"/>
          </a:xfrm>
          <a:custGeom>
            <a:avLst/>
            <a:gdLst>
              <a:gd name="T0" fmla="*/ 0 w 40"/>
              <a:gd name="T1" fmla="*/ 13552 h 41"/>
              <a:gd name="T2" fmla="*/ 7739 w 40"/>
              <a:gd name="T3" fmla="*/ 0 h 41"/>
              <a:gd name="T4" fmla="*/ 13930 w 40"/>
              <a:gd name="T5" fmla="*/ 4337 h 41"/>
              <a:gd name="T6" fmla="*/ 20637 w 40"/>
              <a:gd name="T7" fmla="*/ 9215 h 41"/>
              <a:gd name="T8" fmla="*/ 12382 w 40"/>
              <a:gd name="T9" fmla="*/ 22225 h 41"/>
              <a:gd name="T10" fmla="*/ 5675 w 40"/>
              <a:gd name="T11" fmla="*/ 17888 h 41"/>
              <a:gd name="T12" fmla="*/ 0 w 40"/>
              <a:gd name="T13" fmla="*/ 13552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1">
                <a:moveTo>
                  <a:pt x="0" y="25"/>
                </a:moveTo>
                <a:lnTo>
                  <a:pt x="15" y="0"/>
                </a:lnTo>
                <a:lnTo>
                  <a:pt x="27" y="8"/>
                </a:lnTo>
                <a:lnTo>
                  <a:pt x="40" y="17"/>
                </a:lnTo>
                <a:lnTo>
                  <a:pt x="24" y="41"/>
                </a:lnTo>
                <a:lnTo>
                  <a:pt x="11" y="33"/>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4" name="Freeform 2608">
            <a:extLst>
              <a:ext uri="{FF2B5EF4-FFF2-40B4-BE49-F238E27FC236}">
                <a16:creationId xmlns:a16="http://schemas.microsoft.com/office/drawing/2014/main" id="{1165415A-5753-8642-A0B7-E0EDBDF77530}"/>
              </a:ext>
            </a:extLst>
          </p:cNvPr>
          <p:cNvSpPr>
            <a:spLocks/>
          </p:cNvSpPr>
          <p:nvPr/>
        </p:nvSpPr>
        <p:spPr bwMode="auto">
          <a:xfrm>
            <a:off x="6496050" y="4727575"/>
            <a:ext cx="6350" cy="4763"/>
          </a:xfrm>
          <a:custGeom>
            <a:avLst/>
            <a:gdLst>
              <a:gd name="T0" fmla="*/ 0 w 13"/>
              <a:gd name="T1" fmla="*/ 0 h 9"/>
              <a:gd name="T2" fmla="*/ 6350 w 13"/>
              <a:gd name="T3" fmla="*/ 4234 h 9"/>
              <a:gd name="T4" fmla="*/ 6350 w 13"/>
              <a:gd name="T5" fmla="*/ 4763 h 9"/>
              <a:gd name="T6" fmla="*/ 0 w 13"/>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0" y="0"/>
                </a:moveTo>
                <a:lnTo>
                  <a:pt x="13" y="8"/>
                </a:lnTo>
                <a:lnTo>
                  <a:pt x="13"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5" name="Freeform 2609">
            <a:extLst>
              <a:ext uri="{FF2B5EF4-FFF2-40B4-BE49-F238E27FC236}">
                <a16:creationId xmlns:a16="http://schemas.microsoft.com/office/drawing/2014/main" id="{21E2B156-2DB5-E34C-A4F7-2C368022418F}"/>
              </a:ext>
            </a:extLst>
          </p:cNvPr>
          <p:cNvSpPr>
            <a:spLocks/>
          </p:cNvSpPr>
          <p:nvPr/>
        </p:nvSpPr>
        <p:spPr bwMode="auto">
          <a:xfrm>
            <a:off x="6488113" y="4710113"/>
            <a:ext cx="22225" cy="22225"/>
          </a:xfrm>
          <a:custGeom>
            <a:avLst/>
            <a:gdLst>
              <a:gd name="T0" fmla="*/ 0 w 41"/>
              <a:gd name="T1" fmla="*/ 14287 h 42"/>
              <a:gd name="T2" fmla="*/ 8131 w 41"/>
              <a:gd name="T3" fmla="*/ 0 h 42"/>
              <a:gd name="T4" fmla="*/ 15178 w 41"/>
              <a:gd name="T5" fmla="*/ 3704 h 42"/>
              <a:gd name="T6" fmla="*/ 22225 w 41"/>
              <a:gd name="T7" fmla="*/ 7408 h 42"/>
              <a:gd name="T8" fmla="*/ 14094 w 41"/>
              <a:gd name="T9" fmla="*/ 22225 h 42"/>
              <a:gd name="T10" fmla="*/ 7047 w 41"/>
              <a:gd name="T11" fmla="*/ 17992 h 42"/>
              <a:gd name="T12" fmla="*/ 0 w 41"/>
              <a:gd name="T13" fmla="*/ 1428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2">
                <a:moveTo>
                  <a:pt x="0" y="27"/>
                </a:moveTo>
                <a:lnTo>
                  <a:pt x="15" y="0"/>
                </a:lnTo>
                <a:lnTo>
                  <a:pt x="28" y="7"/>
                </a:lnTo>
                <a:lnTo>
                  <a:pt x="41" y="14"/>
                </a:lnTo>
                <a:lnTo>
                  <a:pt x="26" y="42"/>
                </a:lnTo>
                <a:lnTo>
                  <a:pt x="13" y="3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6" name="Freeform 2610">
            <a:extLst>
              <a:ext uri="{FF2B5EF4-FFF2-40B4-BE49-F238E27FC236}">
                <a16:creationId xmlns:a16="http://schemas.microsoft.com/office/drawing/2014/main" id="{9808AD0D-0E2F-274A-BD24-1778B10503C6}"/>
              </a:ext>
            </a:extLst>
          </p:cNvPr>
          <p:cNvSpPr>
            <a:spLocks/>
          </p:cNvSpPr>
          <p:nvPr/>
        </p:nvSpPr>
        <p:spPr bwMode="auto">
          <a:xfrm>
            <a:off x="6503988" y="4713288"/>
            <a:ext cx="6350" cy="3175"/>
          </a:xfrm>
          <a:custGeom>
            <a:avLst/>
            <a:gdLst>
              <a:gd name="T0" fmla="*/ 0 w 13"/>
              <a:gd name="T1" fmla="*/ 0 h 7"/>
              <a:gd name="T2" fmla="*/ 6350 w 13"/>
              <a:gd name="T3" fmla="*/ 2721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7" name="Freeform 2611">
            <a:extLst>
              <a:ext uri="{FF2B5EF4-FFF2-40B4-BE49-F238E27FC236}">
                <a16:creationId xmlns:a16="http://schemas.microsoft.com/office/drawing/2014/main" id="{3AC315A3-2EEB-8C4D-BDDA-9C1C14D85A19}"/>
              </a:ext>
            </a:extLst>
          </p:cNvPr>
          <p:cNvSpPr>
            <a:spLocks/>
          </p:cNvSpPr>
          <p:nvPr/>
        </p:nvSpPr>
        <p:spPr bwMode="auto">
          <a:xfrm>
            <a:off x="6496050" y="4678363"/>
            <a:ext cx="28575" cy="38100"/>
          </a:xfrm>
          <a:custGeom>
            <a:avLst/>
            <a:gdLst>
              <a:gd name="T0" fmla="*/ 0 w 55"/>
              <a:gd name="T1" fmla="*/ 31315 h 73"/>
              <a:gd name="T2" fmla="*/ 14547 w 55"/>
              <a:gd name="T3" fmla="*/ 0 h 73"/>
              <a:gd name="T4" fmla="*/ 21821 w 55"/>
              <a:gd name="T5" fmla="*/ 3132 h 73"/>
              <a:gd name="T6" fmla="*/ 28575 w 55"/>
              <a:gd name="T7" fmla="*/ 6263 h 73"/>
              <a:gd name="T8" fmla="*/ 14028 w 55"/>
              <a:gd name="T9" fmla="*/ 38100 h 73"/>
              <a:gd name="T10" fmla="*/ 7274 w 55"/>
              <a:gd name="T11" fmla="*/ 34968 h 73"/>
              <a:gd name="T12" fmla="*/ 0 w 55"/>
              <a:gd name="T13" fmla="*/ 31315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73">
                <a:moveTo>
                  <a:pt x="0" y="60"/>
                </a:moveTo>
                <a:lnTo>
                  <a:pt x="28" y="0"/>
                </a:lnTo>
                <a:lnTo>
                  <a:pt x="42" y="6"/>
                </a:lnTo>
                <a:lnTo>
                  <a:pt x="55" y="12"/>
                </a:lnTo>
                <a:lnTo>
                  <a:pt x="27" y="73"/>
                </a:lnTo>
                <a:lnTo>
                  <a:pt x="14" y="67"/>
                </a:lnTo>
                <a:lnTo>
                  <a:pt x="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8" name="Freeform 2612">
            <a:extLst>
              <a:ext uri="{FF2B5EF4-FFF2-40B4-BE49-F238E27FC236}">
                <a16:creationId xmlns:a16="http://schemas.microsoft.com/office/drawing/2014/main" id="{5FE3D580-8ECC-1844-A276-DDBBC34BDCB7}"/>
              </a:ext>
            </a:extLst>
          </p:cNvPr>
          <p:cNvSpPr>
            <a:spLocks/>
          </p:cNvSpPr>
          <p:nvPr/>
        </p:nvSpPr>
        <p:spPr bwMode="auto">
          <a:xfrm>
            <a:off x="6518275" y="4681538"/>
            <a:ext cx="6350" cy="3175"/>
          </a:xfrm>
          <a:custGeom>
            <a:avLst/>
            <a:gdLst>
              <a:gd name="T0" fmla="*/ 0 w 13"/>
              <a:gd name="T1" fmla="*/ 0 h 6"/>
              <a:gd name="T2" fmla="*/ 6350 w 13"/>
              <a:gd name="T3" fmla="*/ 3175 h 6"/>
              <a:gd name="T4" fmla="*/ 6350 w 13"/>
              <a:gd name="T5" fmla="*/ 3175 h 6"/>
              <a:gd name="T6" fmla="*/ 0 w 1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0"/>
                </a:moveTo>
                <a:lnTo>
                  <a:pt x="13"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79" name="Freeform 2613">
            <a:extLst>
              <a:ext uri="{FF2B5EF4-FFF2-40B4-BE49-F238E27FC236}">
                <a16:creationId xmlns:a16="http://schemas.microsoft.com/office/drawing/2014/main" id="{4793A173-2C4D-D748-A918-9402D7A4F9BA}"/>
              </a:ext>
            </a:extLst>
          </p:cNvPr>
          <p:cNvSpPr>
            <a:spLocks/>
          </p:cNvSpPr>
          <p:nvPr/>
        </p:nvSpPr>
        <p:spPr bwMode="auto">
          <a:xfrm>
            <a:off x="6510338" y="4645025"/>
            <a:ext cx="30162" cy="39688"/>
          </a:xfrm>
          <a:custGeom>
            <a:avLst/>
            <a:gdLst>
              <a:gd name="T0" fmla="*/ 0 w 56"/>
              <a:gd name="T1" fmla="*/ 33252 h 74"/>
              <a:gd name="T2" fmla="*/ 15081 w 56"/>
              <a:gd name="T3" fmla="*/ 0 h 74"/>
              <a:gd name="T4" fmla="*/ 22083 w 56"/>
              <a:gd name="T5" fmla="*/ 3218 h 74"/>
              <a:gd name="T6" fmla="*/ 30162 w 56"/>
              <a:gd name="T7" fmla="*/ 6436 h 74"/>
              <a:gd name="T8" fmla="*/ 14542 w 56"/>
              <a:gd name="T9" fmla="*/ 39688 h 74"/>
              <a:gd name="T10" fmla="*/ 7541 w 56"/>
              <a:gd name="T11" fmla="*/ 36470 h 74"/>
              <a:gd name="T12" fmla="*/ 0 w 56"/>
              <a:gd name="T13" fmla="*/ 33252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74">
                <a:moveTo>
                  <a:pt x="0" y="62"/>
                </a:moveTo>
                <a:lnTo>
                  <a:pt x="28" y="0"/>
                </a:lnTo>
                <a:lnTo>
                  <a:pt x="41" y="6"/>
                </a:lnTo>
                <a:lnTo>
                  <a:pt x="56" y="12"/>
                </a:lnTo>
                <a:lnTo>
                  <a:pt x="27" y="74"/>
                </a:lnTo>
                <a:lnTo>
                  <a:pt x="14" y="68"/>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0" name="Freeform 2614">
            <a:extLst>
              <a:ext uri="{FF2B5EF4-FFF2-40B4-BE49-F238E27FC236}">
                <a16:creationId xmlns:a16="http://schemas.microsoft.com/office/drawing/2014/main" id="{6A47385B-C883-9F42-84B5-FC8CF15AC3B5}"/>
              </a:ext>
            </a:extLst>
          </p:cNvPr>
          <p:cNvSpPr>
            <a:spLocks/>
          </p:cNvSpPr>
          <p:nvPr/>
        </p:nvSpPr>
        <p:spPr bwMode="auto">
          <a:xfrm>
            <a:off x="6526213" y="4645025"/>
            <a:ext cx="6350" cy="3175"/>
          </a:xfrm>
          <a:custGeom>
            <a:avLst/>
            <a:gdLst>
              <a:gd name="T0" fmla="*/ 6350 w 13"/>
              <a:gd name="T1" fmla="*/ 3175 h 7"/>
              <a:gd name="T2" fmla="*/ 0 w 13"/>
              <a:gd name="T3" fmla="*/ 454 h 7"/>
              <a:gd name="T4" fmla="*/ 0 w 13"/>
              <a:gd name="T5" fmla="*/ 0 h 7"/>
              <a:gd name="T6" fmla="*/ 6350 w 13"/>
              <a:gd name="T7" fmla="*/ 31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1" name="Freeform 2615">
            <a:extLst>
              <a:ext uri="{FF2B5EF4-FFF2-40B4-BE49-F238E27FC236}">
                <a16:creationId xmlns:a16="http://schemas.microsoft.com/office/drawing/2014/main" id="{3613CDEC-B053-8F47-8CF3-2EFCD0840158}"/>
              </a:ext>
            </a:extLst>
          </p:cNvPr>
          <p:cNvSpPr>
            <a:spLocks/>
          </p:cNvSpPr>
          <p:nvPr/>
        </p:nvSpPr>
        <p:spPr bwMode="auto">
          <a:xfrm>
            <a:off x="6526213" y="4629150"/>
            <a:ext cx="22225" cy="22225"/>
          </a:xfrm>
          <a:custGeom>
            <a:avLst/>
            <a:gdLst>
              <a:gd name="T0" fmla="*/ 0 w 42"/>
              <a:gd name="T1" fmla="*/ 15506 h 43"/>
              <a:gd name="T2" fmla="*/ 7937 w 42"/>
              <a:gd name="T3" fmla="*/ 0 h 43"/>
              <a:gd name="T4" fmla="*/ 15346 w 42"/>
              <a:gd name="T5" fmla="*/ 3101 h 43"/>
              <a:gd name="T6" fmla="*/ 22225 w 42"/>
              <a:gd name="T7" fmla="*/ 6719 h 43"/>
              <a:gd name="T8" fmla="*/ 13758 w 42"/>
              <a:gd name="T9" fmla="*/ 22225 h 43"/>
              <a:gd name="T10" fmla="*/ 6879 w 42"/>
              <a:gd name="T11" fmla="*/ 19124 h 43"/>
              <a:gd name="T12" fmla="*/ 0 w 42"/>
              <a:gd name="T13" fmla="*/ 15506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0" y="30"/>
                </a:moveTo>
                <a:lnTo>
                  <a:pt x="15" y="0"/>
                </a:lnTo>
                <a:lnTo>
                  <a:pt x="29" y="6"/>
                </a:lnTo>
                <a:lnTo>
                  <a:pt x="42" y="13"/>
                </a:lnTo>
                <a:lnTo>
                  <a:pt x="26" y="43"/>
                </a:lnTo>
                <a:lnTo>
                  <a:pt x="13" y="37"/>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2" name="Freeform 2616">
            <a:extLst>
              <a:ext uri="{FF2B5EF4-FFF2-40B4-BE49-F238E27FC236}">
                <a16:creationId xmlns:a16="http://schemas.microsoft.com/office/drawing/2014/main" id="{9A0AD07A-1747-FF48-9F10-F554C1CB15B9}"/>
              </a:ext>
            </a:extLst>
          </p:cNvPr>
          <p:cNvSpPr>
            <a:spLocks/>
          </p:cNvSpPr>
          <p:nvPr/>
        </p:nvSpPr>
        <p:spPr bwMode="auto">
          <a:xfrm>
            <a:off x="6534150" y="4627563"/>
            <a:ext cx="6350" cy="4762"/>
          </a:xfrm>
          <a:custGeom>
            <a:avLst/>
            <a:gdLst>
              <a:gd name="T0" fmla="*/ 6350 w 14"/>
              <a:gd name="T1" fmla="*/ 4762 h 7"/>
              <a:gd name="T2" fmla="*/ 0 w 14"/>
              <a:gd name="T3" fmla="*/ 680 h 7"/>
              <a:gd name="T4" fmla="*/ 454 w 14"/>
              <a:gd name="T5" fmla="*/ 0 h 7"/>
              <a:gd name="T6" fmla="*/ 6350 w 14"/>
              <a:gd name="T7" fmla="*/ 476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7"/>
                </a:moveTo>
                <a:lnTo>
                  <a:pt x="0" y="1"/>
                </a:lnTo>
                <a:lnTo>
                  <a:pt x="1" y="0"/>
                </a:lnTo>
                <a:lnTo>
                  <a:pt x="1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3" name="Freeform 2617">
            <a:extLst>
              <a:ext uri="{FF2B5EF4-FFF2-40B4-BE49-F238E27FC236}">
                <a16:creationId xmlns:a16="http://schemas.microsoft.com/office/drawing/2014/main" id="{34F98C96-2A72-E344-B0FD-B15FB6966C5E}"/>
              </a:ext>
            </a:extLst>
          </p:cNvPr>
          <p:cNvSpPr>
            <a:spLocks/>
          </p:cNvSpPr>
          <p:nvPr/>
        </p:nvSpPr>
        <p:spPr bwMode="auto">
          <a:xfrm>
            <a:off x="6534150" y="4613275"/>
            <a:ext cx="20638" cy="22225"/>
          </a:xfrm>
          <a:custGeom>
            <a:avLst/>
            <a:gdLst>
              <a:gd name="T0" fmla="*/ 0 w 40"/>
              <a:gd name="T1" fmla="*/ 14636 h 41"/>
              <a:gd name="T2" fmla="*/ 7223 w 40"/>
              <a:gd name="T3" fmla="*/ 0 h 41"/>
              <a:gd name="T4" fmla="*/ 13931 w 40"/>
              <a:gd name="T5" fmla="*/ 3795 h 41"/>
              <a:gd name="T6" fmla="*/ 20638 w 40"/>
              <a:gd name="T7" fmla="*/ 7589 h 41"/>
              <a:gd name="T8" fmla="*/ 12899 w 40"/>
              <a:gd name="T9" fmla="*/ 22225 h 41"/>
              <a:gd name="T10" fmla="*/ 6707 w 40"/>
              <a:gd name="T11" fmla="*/ 18430 h 41"/>
              <a:gd name="T12" fmla="*/ 0 w 40"/>
              <a:gd name="T13" fmla="*/ 14636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1">
                <a:moveTo>
                  <a:pt x="0" y="27"/>
                </a:moveTo>
                <a:lnTo>
                  <a:pt x="14" y="0"/>
                </a:lnTo>
                <a:lnTo>
                  <a:pt x="27" y="7"/>
                </a:lnTo>
                <a:lnTo>
                  <a:pt x="40" y="14"/>
                </a:lnTo>
                <a:lnTo>
                  <a:pt x="25" y="41"/>
                </a:lnTo>
                <a:lnTo>
                  <a:pt x="13" y="34"/>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4" name="Freeform 2618">
            <a:extLst>
              <a:ext uri="{FF2B5EF4-FFF2-40B4-BE49-F238E27FC236}">
                <a16:creationId xmlns:a16="http://schemas.microsoft.com/office/drawing/2014/main" id="{5C10502F-6E71-2847-9506-DE684E6BECDD}"/>
              </a:ext>
            </a:extLst>
          </p:cNvPr>
          <p:cNvSpPr>
            <a:spLocks/>
          </p:cNvSpPr>
          <p:nvPr/>
        </p:nvSpPr>
        <p:spPr bwMode="auto">
          <a:xfrm>
            <a:off x="6542088" y="4613275"/>
            <a:ext cx="6350" cy="4763"/>
          </a:xfrm>
          <a:custGeom>
            <a:avLst/>
            <a:gdLst>
              <a:gd name="T0" fmla="*/ 6350 w 13"/>
              <a:gd name="T1" fmla="*/ 4763 h 8"/>
              <a:gd name="T2" fmla="*/ 0 w 13"/>
              <a:gd name="T3" fmla="*/ 595 h 8"/>
              <a:gd name="T4" fmla="*/ 488 w 13"/>
              <a:gd name="T5" fmla="*/ 0 h 8"/>
              <a:gd name="T6" fmla="*/ 6350 w 13"/>
              <a:gd name="T7" fmla="*/ 476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8"/>
                </a:moveTo>
                <a:lnTo>
                  <a:pt x="0" y="1"/>
                </a:lnTo>
                <a:lnTo>
                  <a:pt x="1" y="0"/>
                </a:lnTo>
                <a:lnTo>
                  <a:pt x="1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43185" name="Group 2820">
            <a:extLst>
              <a:ext uri="{FF2B5EF4-FFF2-40B4-BE49-F238E27FC236}">
                <a16:creationId xmlns:a16="http://schemas.microsoft.com/office/drawing/2014/main" id="{376B1B0E-711D-2F46-9985-A2BEF8A24CB9}"/>
              </a:ext>
            </a:extLst>
          </p:cNvPr>
          <p:cNvGrpSpPr>
            <a:grpSpLocks/>
          </p:cNvGrpSpPr>
          <p:nvPr/>
        </p:nvGrpSpPr>
        <p:grpSpPr bwMode="auto">
          <a:xfrm>
            <a:off x="6207125" y="4573588"/>
            <a:ext cx="666750" cy="739775"/>
            <a:chOff x="4296" y="3244"/>
            <a:chExt cx="420" cy="466"/>
          </a:xfrm>
        </p:grpSpPr>
        <p:sp>
          <p:nvSpPr>
            <p:cNvPr id="43258" name="Freeform 2620">
              <a:extLst>
                <a:ext uri="{FF2B5EF4-FFF2-40B4-BE49-F238E27FC236}">
                  <a16:creationId xmlns:a16="http://schemas.microsoft.com/office/drawing/2014/main" id="{6BD80515-4CFB-BE47-BE4A-829B7FA2F851}"/>
                </a:ext>
              </a:extLst>
            </p:cNvPr>
            <p:cNvSpPr>
              <a:spLocks/>
            </p:cNvSpPr>
            <p:nvPr/>
          </p:nvSpPr>
          <p:spPr bwMode="auto">
            <a:xfrm>
              <a:off x="4507" y="3261"/>
              <a:ext cx="13" cy="13"/>
            </a:xfrm>
            <a:custGeom>
              <a:avLst/>
              <a:gdLst>
                <a:gd name="T0" fmla="*/ 0 w 40"/>
                <a:gd name="T1" fmla="*/ 8 h 40"/>
                <a:gd name="T2" fmla="*/ 6 w 40"/>
                <a:gd name="T3" fmla="*/ 0 h 40"/>
                <a:gd name="T4" fmla="*/ 9 w 40"/>
                <a:gd name="T5" fmla="*/ 3 h 40"/>
                <a:gd name="T6" fmla="*/ 13 w 40"/>
                <a:gd name="T7" fmla="*/ 6 h 40"/>
                <a:gd name="T8" fmla="*/ 8 w 40"/>
                <a:gd name="T9" fmla="*/ 13 h 40"/>
                <a:gd name="T10" fmla="*/ 4 w 40"/>
                <a:gd name="T11" fmla="*/ 10 h 40"/>
                <a:gd name="T12" fmla="*/ 0 w 40"/>
                <a:gd name="T13" fmla="*/ 8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24"/>
                  </a:moveTo>
                  <a:lnTo>
                    <a:pt x="17" y="0"/>
                  </a:lnTo>
                  <a:lnTo>
                    <a:pt x="28" y="8"/>
                  </a:lnTo>
                  <a:lnTo>
                    <a:pt x="40" y="17"/>
                  </a:lnTo>
                  <a:lnTo>
                    <a:pt x="25" y="40"/>
                  </a:lnTo>
                  <a:lnTo>
                    <a:pt x="12" y="32"/>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9" name="Freeform 2621">
              <a:extLst>
                <a:ext uri="{FF2B5EF4-FFF2-40B4-BE49-F238E27FC236}">
                  <a16:creationId xmlns:a16="http://schemas.microsoft.com/office/drawing/2014/main" id="{80455A47-C5DF-1142-9ED6-C377048E189D}"/>
                </a:ext>
              </a:extLst>
            </p:cNvPr>
            <p:cNvSpPr>
              <a:spLocks/>
            </p:cNvSpPr>
            <p:nvPr/>
          </p:nvSpPr>
          <p:spPr bwMode="auto">
            <a:xfrm>
              <a:off x="4513" y="3261"/>
              <a:ext cx="3" cy="3"/>
            </a:xfrm>
            <a:custGeom>
              <a:avLst/>
              <a:gdLst>
                <a:gd name="T0" fmla="*/ 3 w 11"/>
                <a:gd name="T1" fmla="*/ 3 h 9"/>
                <a:gd name="T2" fmla="*/ 0 w 11"/>
                <a:gd name="T3" fmla="*/ 0 h 9"/>
                <a:gd name="T4" fmla="*/ 0 w 11"/>
                <a:gd name="T5" fmla="*/ 0 h 9"/>
                <a:gd name="T6" fmla="*/ 3 w 11"/>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9"/>
                  </a:moveTo>
                  <a:lnTo>
                    <a:pt x="0" y="1"/>
                  </a:lnTo>
                  <a:lnTo>
                    <a:pt x="1" y="0"/>
                  </a:ln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0" name="Freeform 2622">
              <a:extLst>
                <a:ext uri="{FF2B5EF4-FFF2-40B4-BE49-F238E27FC236}">
                  <a16:creationId xmlns:a16="http://schemas.microsoft.com/office/drawing/2014/main" id="{30A728BF-0AA6-294B-A72D-9A8DAE33C2B6}"/>
                </a:ext>
              </a:extLst>
            </p:cNvPr>
            <p:cNvSpPr>
              <a:spLocks/>
            </p:cNvSpPr>
            <p:nvPr/>
          </p:nvSpPr>
          <p:spPr bwMode="auto">
            <a:xfrm>
              <a:off x="4513" y="3254"/>
              <a:ext cx="13" cy="13"/>
            </a:xfrm>
            <a:custGeom>
              <a:avLst/>
              <a:gdLst>
                <a:gd name="T0" fmla="*/ 0 w 39"/>
                <a:gd name="T1" fmla="*/ 7 h 39"/>
                <a:gd name="T2" fmla="*/ 5 w 39"/>
                <a:gd name="T3" fmla="*/ 0 h 39"/>
                <a:gd name="T4" fmla="*/ 9 w 39"/>
                <a:gd name="T5" fmla="*/ 3 h 39"/>
                <a:gd name="T6" fmla="*/ 13 w 39"/>
                <a:gd name="T7" fmla="*/ 6 h 39"/>
                <a:gd name="T8" fmla="*/ 7 w 39"/>
                <a:gd name="T9" fmla="*/ 13 h 39"/>
                <a:gd name="T10" fmla="*/ 3 w 39"/>
                <a:gd name="T11" fmla="*/ 10 h 39"/>
                <a:gd name="T12" fmla="*/ 0 w 39"/>
                <a:gd name="T13" fmla="*/ 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39">
                  <a:moveTo>
                    <a:pt x="0" y="20"/>
                  </a:moveTo>
                  <a:lnTo>
                    <a:pt x="16" y="0"/>
                  </a:lnTo>
                  <a:lnTo>
                    <a:pt x="28" y="9"/>
                  </a:lnTo>
                  <a:lnTo>
                    <a:pt x="39" y="19"/>
                  </a:lnTo>
                  <a:lnTo>
                    <a:pt x="22" y="39"/>
                  </a:lnTo>
                  <a:lnTo>
                    <a:pt x="10" y="29"/>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1" name="Freeform 2623">
              <a:extLst>
                <a:ext uri="{FF2B5EF4-FFF2-40B4-BE49-F238E27FC236}">
                  <a16:creationId xmlns:a16="http://schemas.microsoft.com/office/drawing/2014/main" id="{CAF3525C-01F4-9940-B95A-BF877B68D4BF}"/>
                </a:ext>
              </a:extLst>
            </p:cNvPr>
            <p:cNvSpPr>
              <a:spLocks/>
            </p:cNvSpPr>
            <p:nvPr/>
          </p:nvSpPr>
          <p:spPr bwMode="auto">
            <a:xfrm>
              <a:off x="4518" y="3254"/>
              <a:ext cx="4" cy="3"/>
            </a:xfrm>
            <a:custGeom>
              <a:avLst/>
              <a:gdLst>
                <a:gd name="T0" fmla="*/ 4 w 12"/>
                <a:gd name="T1" fmla="*/ 3 h 10"/>
                <a:gd name="T2" fmla="*/ 0 w 12"/>
                <a:gd name="T3" fmla="*/ 0 h 10"/>
                <a:gd name="T4" fmla="*/ 0 w 12"/>
                <a:gd name="T5" fmla="*/ 0 h 10"/>
                <a:gd name="T6" fmla="*/ 4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1"/>
                  </a:lnTo>
                  <a:lnTo>
                    <a:pt x="1"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2" name="Freeform 2624">
              <a:extLst>
                <a:ext uri="{FF2B5EF4-FFF2-40B4-BE49-F238E27FC236}">
                  <a16:creationId xmlns:a16="http://schemas.microsoft.com/office/drawing/2014/main" id="{03BA709A-30F3-654E-9A05-6A3E24561050}"/>
                </a:ext>
              </a:extLst>
            </p:cNvPr>
            <p:cNvSpPr>
              <a:spLocks/>
            </p:cNvSpPr>
            <p:nvPr/>
          </p:nvSpPr>
          <p:spPr bwMode="auto">
            <a:xfrm>
              <a:off x="4519" y="3251"/>
              <a:ext cx="10" cy="10"/>
            </a:xfrm>
            <a:custGeom>
              <a:avLst/>
              <a:gdLst>
                <a:gd name="T0" fmla="*/ 0 w 30"/>
                <a:gd name="T1" fmla="*/ 3 h 30"/>
                <a:gd name="T2" fmla="*/ 3 w 30"/>
                <a:gd name="T3" fmla="*/ 0 h 30"/>
                <a:gd name="T4" fmla="*/ 7 w 30"/>
                <a:gd name="T5" fmla="*/ 4 h 30"/>
                <a:gd name="T6" fmla="*/ 10 w 30"/>
                <a:gd name="T7" fmla="*/ 7 h 30"/>
                <a:gd name="T8" fmla="*/ 7 w 30"/>
                <a:gd name="T9" fmla="*/ 10 h 30"/>
                <a:gd name="T10" fmla="*/ 4 w 30"/>
                <a:gd name="T11" fmla="*/ 6 h 30"/>
                <a:gd name="T12" fmla="*/ 0 w 30"/>
                <a:gd name="T13" fmla="*/ 3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0">
                  <a:moveTo>
                    <a:pt x="0" y="9"/>
                  </a:moveTo>
                  <a:lnTo>
                    <a:pt x="10" y="0"/>
                  </a:lnTo>
                  <a:lnTo>
                    <a:pt x="20" y="11"/>
                  </a:lnTo>
                  <a:lnTo>
                    <a:pt x="30" y="22"/>
                  </a:lnTo>
                  <a:lnTo>
                    <a:pt x="20" y="30"/>
                  </a:lnTo>
                  <a:lnTo>
                    <a:pt x="11" y="1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3" name="Freeform 2625">
              <a:extLst>
                <a:ext uri="{FF2B5EF4-FFF2-40B4-BE49-F238E27FC236}">
                  <a16:creationId xmlns:a16="http://schemas.microsoft.com/office/drawing/2014/main" id="{C3A8FD54-6170-9B4B-9A11-68D6FCBDB07E}"/>
                </a:ext>
              </a:extLst>
            </p:cNvPr>
            <p:cNvSpPr>
              <a:spLocks/>
            </p:cNvSpPr>
            <p:nvPr/>
          </p:nvSpPr>
          <p:spPr bwMode="auto">
            <a:xfrm>
              <a:off x="4522" y="3250"/>
              <a:ext cx="3" cy="4"/>
            </a:xfrm>
            <a:custGeom>
              <a:avLst/>
              <a:gdLst>
                <a:gd name="T0" fmla="*/ 3 w 10"/>
                <a:gd name="T1" fmla="*/ 4 h 12"/>
                <a:gd name="T2" fmla="*/ 0 w 10"/>
                <a:gd name="T3" fmla="*/ 0 h 12"/>
                <a:gd name="T4" fmla="*/ 0 w 10"/>
                <a:gd name="T5" fmla="*/ 0 h 12"/>
                <a:gd name="T6" fmla="*/ 3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12"/>
                  </a:moveTo>
                  <a:lnTo>
                    <a:pt x="0" y="1"/>
                  </a:lnTo>
                  <a:lnTo>
                    <a:pt x="1" y="0"/>
                  </a:lnTo>
                  <a:lnTo>
                    <a:pt x="1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4" name="Freeform 2626">
              <a:extLst>
                <a:ext uri="{FF2B5EF4-FFF2-40B4-BE49-F238E27FC236}">
                  <a16:creationId xmlns:a16="http://schemas.microsoft.com/office/drawing/2014/main" id="{F03A0138-4E82-C04E-801A-B53E58E58BB7}"/>
                </a:ext>
              </a:extLst>
            </p:cNvPr>
            <p:cNvSpPr>
              <a:spLocks/>
            </p:cNvSpPr>
            <p:nvPr/>
          </p:nvSpPr>
          <p:spPr bwMode="auto">
            <a:xfrm>
              <a:off x="4522" y="3248"/>
              <a:ext cx="9" cy="10"/>
            </a:xfrm>
            <a:custGeom>
              <a:avLst/>
              <a:gdLst>
                <a:gd name="T0" fmla="*/ 0 w 27"/>
                <a:gd name="T1" fmla="*/ 2 h 31"/>
                <a:gd name="T2" fmla="*/ 3 w 27"/>
                <a:gd name="T3" fmla="*/ 0 h 31"/>
                <a:gd name="T4" fmla="*/ 6 w 27"/>
                <a:gd name="T5" fmla="*/ 4 h 31"/>
                <a:gd name="T6" fmla="*/ 9 w 27"/>
                <a:gd name="T7" fmla="*/ 8 h 31"/>
                <a:gd name="T8" fmla="*/ 6 w 27"/>
                <a:gd name="T9" fmla="*/ 10 h 31"/>
                <a:gd name="T10" fmla="*/ 3 w 27"/>
                <a:gd name="T11" fmla="*/ 6 h 31"/>
                <a:gd name="T12" fmla="*/ 0 w 27"/>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1">
                  <a:moveTo>
                    <a:pt x="0" y="7"/>
                  </a:moveTo>
                  <a:lnTo>
                    <a:pt x="9" y="0"/>
                  </a:lnTo>
                  <a:lnTo>
                    <a:pt x="19" y="12"/>
                  </a:lnTo>
                  <a:lnTo>
                    <a:pt x="27" y="25"/>
                  </a:lnTo>
                  <a:lnTo>
                    <a:pt x="18" y="31"/>
                  </a:lnTo>
                  <a:lnTo>
                    <a:pt x="9"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5" name="Freeform 2627">
              <a:extLst>
                <a:ext uri="{FF2B5EF4-FFF2-40B4-BE49-F238E27FC236}">
                  <a16:creationId xmlns:a16="http://schemas.microsoft.com/office/drawing/2014/main" id="{BBC61896-FC20-DF45-9AE1-B4A20B0774B2}"/>
                </a:ext>
              </a:extLst>
            </p:cNvPr>
            <p:cNvSpPr>
              <a:spLocks/>
            </p:cNvSpPr>
            <p:nvPr/>
          </p:nvSpPr>
          <p:spPr bwMode="auto">
            <a:xfrm>
              <a:off x="4525" y="3248"/>
              <a:ext cx="4" cy="4"/>
            </a:xfrm>
            <a:custGeom>
              <a:avLst/>
              <a:gdLst>
                <a:gd name="T0" fmla="*/ 4 w 10"/>
                <a:gd name="T1" fmla="*/ 4 h 13"/>
                <a:gd name="T2" fmla="*/ 0 w 10"/>
                <a:gd name="T3" fmla="*/ 0 h 13"/>
                <a:gd name="T4" fmla="*/ 1 w 10"/>
                <a:gd name="T5" fmla="*/ 0 h 13"/>
                <a:gd name="T6" fmla="*/ 4 w 10"/>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13"/>
                  </a:moveTo>
                  <a:lnTo>
                    <a:pt x="0" y="1"/>
                  </a:lnTo>
                  <a:lnTo>
                    <a:pt x="3" y="0"/>
                  </a:lnTo>
                  <a:lnTo>
                    <a:pt x="1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6" name="Freeform 2628">
              <a:extLst>
                <a:ext uri="{FF2B5EF4-FFF2-40B4-BE49-F238E27FC236}">
                  <a16:creationId xmlns:a16="http://schemas.microsoft.com/office/drawing/2014/main" id="{927F9686-9F32-234C-9353-27EEED120A1D}"/>
                </a:ext>
              </a:extLst>
            </p:cNvPr>
            <p:cNvSpPr>
              <a:spLocks/>
            </p:cNvSpPr>
            <p:nvPr/>
          </p:nvSpPr>
          <p:spPr bwMode="auto">
            <a:xfrm>
              <a:off x="4526" y="3246"/>
              <a:ext cx="8" cy="11"/>
            </a:xfrm>
            <a:custGeom>
              <a:avLst/>
              <a:gdLst>
                <a:gd name="T0" fmla="*/ 0 w 23"/>
                <a:gd name="T1" fmla="*/ 2 h 32"/>
                <a:gd name="T2" fmla="*/ 3 w 23"/>
                <a:gd name="T3" fmla="*/ 0 h 32"/>
                <a:gd name="T4" fmla="*/ 6 w 23"/>
                <a:gd name="T5" fmla="*/ 4 h 32"/>
                <a:gd name="T6" fmla="*/ 8 w 23"/>
                <a:gd name="T7" fmla="*/ 9 h 32"/>
                <a:gd name="T8" fmla="*/ 5 w 23"/>
                <a:gd name="T9" fmla="*/ 11 h 32"/>
                <a:gd name="T10" fmla="*/ 2 w 23"/>
                <a:gd name="T11" fmla="*/ 6 h 32"/>
                <a:gd name="T12" fmla="*/ 0 w 23"/>
                <a:gd name="T13" fmla="*/ 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0" y="5"/>
                  </a:moveTo>
                  <a:lnTo>
                    <a:pt x="9" y="0"/>
                  </a:lnTo>
                  <a:lnTo>
                    <a:pt x="16" y="13"/>
                  </a:lnTo>
                  <a:lnTo>
                    <a:pt x="23" y="26"/>
                  </a:lnTo>
                  <a:lnTo>
                    <a:pt x="13" y="32"/>
                  </a:lnTo>
                  <a:lnTo>
                    <a:pt x="7" y="18"/>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7" name="Freeform 2629">
              <a:extLst>
                <a:ext uri="{FF2B5EF4-FFF2-40B4-BE49-F238E27FC236}">
                  <a16:creationId xmlns:a16="http://schemas.microsoft.com/office/drawing/2014/main" id="{5308522B-01B7-204C-AD54-2683B5A93240}"/>
                </a:ext>
              </a:extLst>
            </p:cNvPr>
            <p:cNvSpPr>
              <a:spLocks/>
            </p:cNvSpPr>
            <p:nvPr/>
          </p:nvSpPr>
          <p:spPr bwMode="auto">
            <a:xfrm>
              <a:off x="4529" y="3246"/>
              <a:ext cx="3" cy="4"/>
            </a:xfrm>
            <a:custGeom>
              <a:avLst/>
              <a:gdLst>
                <a:gd name="T0" fmla="*/ 3 w 7"/>
                <a:gd name="T1" fmla="*/ 4 h 14"/>
                <a:gd name="T2" fmla="*/ 0 w 7"/>
                <a:gd name="T3" fmla="*/ 0 h 14"/>
                <a:gd name="T4" fmla="*/ 1 w 7"/>
                <a:gd name="T5" fmla="*/ 0 h 14"/>
                <a:gd name="T6" fmla="*/ 3 w 7"/>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4">
                  <a:moveTo>
                    <a:pt x="7" y="14"/>
                  </a:moveTo>
                  <a:lnTo>
                    <a:pt x="0" y="1"/>
                  </a:lnTo>
                  <a:lnTo>
                    <a:pt x="3"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8" name="Freeform 2630">
              <a:extLst>
                <a:ext uri="{FF2B5EF4-FFF2-40B4-BE49-F238E27FC236}">
                  <a16:creationId xmlns:a16="http://schemas.microsoft.com/office/drawing/2014/main" id="{6C26E669-6284-4347-A426-8F9957684349}"/>
                </a:ext>
              </a:extLst>
            </p:cNvPr>
            <p:cNvSpPr>
              <a:spLocks/>
            </p:cNvSpPr>
            <p:nvPr/>
          </p:nvSpPr>
          <p:spPr bwMode="auto">
            <a:xfrm>
              <a:off x="4530" y="3245"/>
              <a:ext cx="7" cy="10"/>
            </a:xfrm>
            <a:custGeom>
              <a:avLst/>
              <a:gdLst>
                <a:gd name="T0" fmla="*/ 0 w 20"/>
                <a:gd name="T1" fmla="*/ 1 h 31"/>
                <a:gd name="T2" fmla="*/ 4 w 20"/>
                <a:gd name="T3" fmla="*/ 0 h 31"/>
                <a:gd name="T4" fmla="*/ 5 w 20"/>
                <a:gd name="T5" fmla="*/ 5 h 31"/>
                <a:gd name="T6" fmla="*/ 7 w 20"/>
                <a:gd name="T7" fmla="*/ 9 h 31"/>
                <a:gd name="T8" fmla="*/ 3 w 20"/>
                <a:gd name="T9" fmla="*/ 10 h 31"/>
                <a:gd name="T10" fmla="*/ 1 w 20"/>
                <a:gd name="T11" fmla="*/ 5 h 31"/>
                <a:gd name="T12" fmla="*/ 0 w 20"/>
                <a:gd name="T13" fmla="*/ 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1">
                  <a:moveTo>
                    <a:pt x="0" y="3"/>
                  </a:moveTo>
                  <a:lnTo>
                    <a:pt x="10" y="0"/>
                  </a:lnTo>
                  <a:lnTo>
                    <a:pt x="15" y="14"/>
                  </a:lnTo>
                  <a:lnTo>
                    <a:pt x="20" y="28"/>
                  </a:lnTo>
                  <a:lnTo>
                    <a:pt x="9" y="31"/>
                  </a:lnTo>
                  <a:lnTo>
                    <a:pt x="4" y="17"/>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69" name="Freeform 2631">
              <a:extLst>
                <a:ext uri="{FF2B5EF4-FFF2-40B4-BE49-F238E27FC236}">
                  <a16:creationId xmlns:a16="http://schemas.microsoft.com/office/drawing/2014/main" id="{B7F133BD-0DBA-F54E-AC6F-8C09474A7D53}"/>
                </a:ext>
              </a:extLst>
            </p:cNvPr>
            <p:cNvSpPr>
              <a:spLocks/>
            </p:cNvSpPr>
            <p:nvPr/>
          </p:nvSpPr>
          <p:spPr bwMode="auto">
            <a:xfrm>
              <a:off x="4534" y="3245"/>
              <a:ext cx="1" cy="4"/>
            </a:xfrm>
            <a:custGeom>
              <a:avLst/>
              <a:gdLst>
                <a:gd name="T0" fmla="*/ 1 w 5"/>
                <a:gd name="T1" fmla="*/ 4 h 14"/>
                <a:gd name="T2" fmla="*/ 0 w 5"/>
                <a:gd name="T3" fmla="*/ 0 h 14"/>
                <a:gd name="T4" fmla="*/ 1 w 5"/>
                <a:gd name="T5" fmla="*/ 0 h 14"/>
                <a:gd name="T6" fmla="*/ 1 w 5"/>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5" y="14"/>
                  </a:moveTo>
                  <a:lnTo>
                    <a:pt x="0" y="0"/>
                  </a:lnTo>
                  <a:lnTo>
                    <a:pt x="3"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0" name="Freeform 2632">
              <a:extLst>
                <a:ext uri="{FF2B5EF4-FFF2-40B4-BE49-F238E27FC236}">
                  <a16:creationId xmlns:a16="http://schemas.microsoft.com/office/drawing/2014/main" id="{1E817691-D757-0841-A0FA-4A6D2026302F}"/>
                </a:ext>
              </a:extLst>
            </p:cNvPr>
            <p:cNvSpPr>
              <a:spLocks/>
            </p:cNvSpPr>
            <p:nvPr/>
          </p:nvSpPr>
          <p:spPr bwMode="auto">
            <a:xfrm>
              <a:off x="4535" y="3244"/>
              <a:ext cx="5" cy="10"/>
            </a:xfrm>
            <a:custGeom>
              <a:avLst/>
              <a:gdLst>
                <a:gd name="T0" fmla="*/ 0 w 15"/>
                <a:gd name="T1" fmla="*/ 1 h 31"/>
                <a:gd name="T2" fmla="*/ 3 w 15"/>
                <a:gd name="T3" fmla="*/ 0 h 31"/>
                <a:gd name="T4" fmla="*/ 4 w 15"/>
                <a:gd name="T5" fmla="*/ 5 h 31"/>
                <a:gd name="T6" fmla="*/ 5 w 15"/>
                <a:gd name="T7" fmla="*/ 10 h 31"/>
                <a:gd name="T8" fmla="*/ 1 w 15"/>
                <a:gd name="T9" fmla="*/ 10 h 31"/>
                <a:gd name="T10" fmla="*/ 1 w 15"/>
                <a:gd name="T11" fmla="*/ 5 h 31"/>
                <a:gd name="T12" fmla="*/ 0 w 15"/>
                <a:gd name="T13" fmla="*/ 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1">
                  <a:moveTo>
                    <a:pt x="0" y="3"/>
                  </a:moveTo>
                  <a:lnTo>
                    <a:pt x="10" y="0"/>
                  </a:lnTo>
                  <a:lnTo>
                    <a:pt x="13" y="16"/>
                  </a:lnTo>
                  <a:lnTo>
                    <a:pt x="15" y="30"/>
                  </a:lnTo>
                  <a:lnTo>
                    <a:pt x="4" y="31"/>
                  </a:lnTo>
                  <a:lnTo>
                    <a:pt x="2" y="17"/>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1" name="Freeform 2633">
              <a:extLst>
                <a:ext uri="{FF2B5EF4-FFF2-40B4-BE49-F238E27FC236}">
                  <a16:creationId xmlns:a16="http://schemas.microsoft.com/office/drawing/2014/main" id="{41FFB5D7-C4D4-9344-966C-FC79B36F311E}"/>
                </a:ext>
              </a:extLst>
            </p:cNvPr>
            <p:cNvSpPr>
              <a:spLocks/>
            </p:cNvSpPr>
            <p:nvPr/>
          </p:nvSpPr>
          <p:spPr bwMode="auto">
            <a:xfrm>
              <a:off x="4538" y="3244"/>
              <a:ext cx="1" cy="5"/>
            </a:xfrm>
            <a:custGeom>
              <a:avLst/>
              <a:gdLst>
                <a:gd name="T0" fmla="*/ 1 w 3"/>
                <a:gd name="T1" fmla="*/ 5 h 16"/>
                <a:gd name="T2" fmla="*/ 0 w 3"/>
                <a:gd name="T3" fmla="*/ 0 h 16"/>
                <a:gd name="T4" fmla="*/ 1 w 3"/>
                <a:gd name="T5" fmla="*/ 0 h 16"/>
                <a:gd name="T6" fmla="*/ 1 w 3"/>
                <a:gd name="T7" fmla="*/ 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6">
                  <a:moveTo>
                    <a:pt x="3" y="16"/>
                  </a:moveTo>
                  <a:lnTo>
                    <a:pt x="0" y="0"/>
                  </a:lnTo>
                  <a:lnTo>
                    <a:pt x="3" y="0"/>
                  </a:lnTo>
                  <a:lnTo>
                    <a:pt x="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2" name="Freeform 2634">
              <a:extLst>
                <a:ext uri="{FF2B5EF4-FFF2-40B4-BE49-F238E27FC236}">
                  <a16:creationId xmlns:a16="http://schemas.microsoft.com/office/drawing/2014/main" id="{6725B88B-8950-3A46-BE09-AB1280B63CBD}"/>
                </a:ext>
              </a:extLst>
            </p:cNvPr>
            <p:cNvSpPr>
              <a:spLocks/>
            </p:cNvSpPr>
            <p:nvPr/>
          </p:nvSpPr>
          <p:spPr bwMode="auto">
            <a:xfrm>
              <a:off x="4539" y="3244"/>
              <a:ext cx="4" cy="10"/>
            </a:xfrm>
            <a:custGeom>
              <a:avLst/>
              <a:gdLst>
                <a:gd name="T0" fmla="*/ 0 w 11"/>
                <a:gd name="T1" fmla="*/ 0 h 30"/>
                <a:gd name="T2" fmla="*/ 4 w 11"/>
                <a:gd name="T3" fmla="*/ 0 h 30"/>
                <a:gd name="T4" fmla="*/ 4 w 11"/>
                <a:gd name="T5" fmla="*/ 5 h 30"/>
                <a:gd name="T6" fmla="*/ 4 w 11"/>
                <a:gd name="T7" fmla="*/ 10 h 30"/>
                <a:gd name="T8" fmla="*/ 0 w 11"/>
                <a:gd name="T9" fmla="*/ 10 h 30"/>
                <a:gd name="T10" fmla="*/ 0 w 11"/>
                <a:gd name="T11" fmla="*/ 5 h 30"/>
                <a:gd name="T12" fmla="*/ 0 w 1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30">
                  <a:moveTo>
                    <a:pt x="0" y="0"/>
                  </a:moveTo>
                  <a:lnTo>
                    <a:pt x="10" y="0"/>
                  </a:lnTo>
                  <a:lnTo>
                    <a:pt x="11" y="14"/>
                  </a:lnTo>
                  <a:lnTo>
                    <a:pt x="11" y="30"/>
                  </a:lnTo>
                  <a:lnTo>
                    <a:pt x="0" y="30"/>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3" name="Freeform 2635">
              <a:extLst>
                <a:ext uri="{FF2B5EF4-FFF2-40B4-BE49-F238E27FC236}">
                  <a16:creationId xmlns:a16="http://schemas.microsoft.com/office/drawing/2014/main" id="{21443F5A-4049-1945-AF5C-F220618C0906}"/>
                </a:ext>
              </a:extLst>
            </p:cNvPr>
            <p:cNvSpPr>
              <a:spLocks/>
            </p:cNvSpPr>
            <p:nvPr/>
          </p:nvSpPr>
          <p:spPr bwMode="auto">
            <a:xfrm>
              <a:off x="4542" y="3244"/>
              <a:ext cx="1" cy="4"/>
            </a:xfrm>
            <a:custGeom>
              <a:avLst/>
              <a:gdLst>
                <a:gd name="T0" fmla="*/ 0 w 3"/>
                <a:gd name="T1" fmla="*/ 4 h 14"/>
                <a:gd name="T2" fmla="*/ 0 w 3"/>
                <a:gd name="T3" fmla="*/ 0 h 14"/>
                <a:gd name="T4" fmla="*/ 1 w 3"/>
                <a:gd name="T5" fmla="*/ 0 h 14"/>
                <a:gd name="T6" fmla="*/ 0 w 3"/>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4">
                  <a:moveTo>
                    <a:pt x="1" y="14"/>
                  </a:moveTo>
                  <a:lnTo>
                    <a:pt x="0" y="0"/>
                  </a:lnTo>
                  <a:lnTo>
                    <a:pt x="3" y="0"/>
                  </a:lnTo>
                  <a:lnTo>
                    <a:pt x="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4" name="Freeform 2636">
              <a:extLst>
                <a:ext uri="{FF2B5EF4-FFF2-40B4-BE49-F238E27FC236}">
                  <a16:creationId xmlns:a16="http://schemas.microsoft.com/office/drawing/2014/main" id="{D155B575-006E-5B4C-BC88-12C931AD8957}"/>
                </a:ext>
              </a:extLst>
            </p:cNvPr>
            <p:cNvSpPr>
              <a:spLocks/>
            </p:cNvSpPr>
            <p:nvPr/>
          </p:nvSpPr>
          <p:spPr bwMode="auto">
            <a:xfrm>
              <a:off x="4542" y="3244"/>
              <a:ext cx="5" cy="10"/>
            </a:xfrm>
            <a:custGeom>
              <a:avLst/>
              <a:gdLst>
                <a:gd name="T0" fmla="*/ 1 w 15"/>
                <a:gd name="T1" fmla="*/ 0 h 31"/>
                <a:gd name="T2" fmla="*/ 5 w 15"/>
                <a:gd name="T3" fmla="*/ 0 h 31"/>
                <a:gd name="T4" fmla="*/ 4 w 15"/>
                <a:gd name="T5" fmla="*/ 5 h 31"/>
                <a:gd name="T6" fmla="*/ 4 w 15"/>
                <a:gd name="T7" fmla="*/ 10 h 31"/>
                <a:gd name="T8" fmla="*/ 0 w 15"/>
                <a:gd name="T9" fmla="*/ 10 h 31"/>
                <a:gd name="T10" fmla="*/ 1 w 15"/>
                <a:gd name="T11" fmla="*/ 5 h 31"/>
                <a:gd name="T12" fmla="*/ 1 w 1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1">
                  <a:moveTo>
                    <a:pt x="4" y="0"/>
                  </a:moveTo>
                  <a:lnTo>
                    <a:pt x="15" y="1"/>
                  </a:lnTo>
                  <a:lnTo>
                    <a:pt x="13" y="17"/>
                  </a:lnTo>
                  <a:lnTo>
                    <a:pt x="12" y="31"/>
                  </a:lnTo>
                  <a:lnTo>
                    <a:pt x="0" y="30"/>
                  </a:lnTo>
                  <a:lnTo>
                    <a:pt x="2" y="1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5" name="Freeform 2637">
              <a:extLst>
                <a:ext uri="{FF2B5EF4-FFF2-40B4-BE49-F238E27FC236}">
                  <a16:creationId xmlns:a16="http://schemas.microsoft.com/office/drawing/2014/main" id="{722AD5B0-B1DA-3745-A9A8-F625BE2F5ACB}"/>
                </a:ext>
              </a:extLst>
            </p:cNvPr>
            <p:cNvSpPr>
              <a:spLocks/>
            </p:cNvSpPr>
            <p:nvPr/>
          </p:nvSpPr>
          <p:spPr bwMode="auto">
            <a:xfrm>
              <a:off x="4546" y="3244"/>
              <a:ext cx="1" cy="5"/>
            </a:xfrm>
            <a:custGeom>
              <a:avLst/>
              <a:gdLst>
                <a:gd name="T0" fmla="*/ 0 w 3"/>
                <a:gd name="T1" fmla="*/ 5 h 16"/>
                <a:gd name="T2" fmla="*/ 1 w 3"/>
                <a:gd name="T3" fmla="*/ 0 h 16"/>
                <a:gd name="T4" fmla="*/ 1 w 3"/>
                <a:gd name="T5" fmla="*/ 0 h 16"/>
                <a:gd name="T6" fmla="*/ 0 w 3"/>
                <a:gd name="T7" fmla="*/ 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6">
                  <a:moveTo>
                    <a:pt x="0" y="16"/>
                  </a:moveTo>
                  <a:lnTo>
                    <a:pt x="2" y="0"/>
                  </a:lnTo>
                  <a:lnTo>
                    <a:pt x="3"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6" name="Freeform 2638">
              <a:extLst>
                <a:ext uri="{FF2B5EF4-FFF2-40B4-BE49-F238E27FC236}">
                  <a16:creationId xmlns:a16="http://schemas.microsoft.com/office/drawing/2014/main" id="{39B215CA-0E11-6044-B097-776BBBF9571F}"/>
                </a:ext>
              </a:extLst>
            </p:cNvPr>
            <p:cNvSpPr>
              <a:spLocks/>
            </p:cNvSpPr>
            <p:nvPr/>
          </p:nvSpPr>
          <p:spPr bwMode="auto">
            <a:xfrm>
              <a:off x="4545" y="3244"/>
              <a:ext cx="6" cy="11"/>
            </a:xfrm>
            <a:custGeom>
              <a:avLst/>
              <a:gdLst>
                <a:gd name="T0" fmla="*/ 2 w 19"/>
                <a:gd name="T1" fmla="*/ 0 h 32"/>
                <a:gd name="T2" fmla="*/ 6 w 19"/>
                <a:gd name="T3" fmla="*/ 1 h 32"/>
                <a:gd name="T4" fmla="*/ 5 w 19"/>
                <a:gd name="T5" fmla="*/ 6 h 32"/>
                <a:gd name="T6" fmla="*/ 4 w 19"/>
                <a:gd name="T7" fmla="*/ 11 h 32"/>
                <a:gd name="T8" fmla="*/ 0 w 19"/>
                <a:gd name="T9" fmla="*/ 10 h 32"/>
                <a:gd name="T10" fmla="*/ 1 w 19"/>
                <a:gd name="T11" fmla="*/ 6 h 32"/>
                <a:gd name="T12" fmla="*/ 2 w 19"/>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2">
                  <a:moveTo>
                    <a:pt x="7" y="0"/>
                  </a:moveTo>
                  <a:lnTo>
                    <a:pt x="19" y="4"/>
                  </a:lnTo>
                  <a:lnTo>
                    <a:pt x="16" y="18"/>
                  </a:lnTo>
                  <a:lnTo>
                    <a:pt x="12" y="32"/>
                  </a:lnTo>
                  <a:lnTo>
                    <a:pt x="0" y="30"/>
                  </a:lnTo>
                  <a:lnTo>
                    <a:pt x="4" y="1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7" name="Freeform 2639">
              <a:extLst>
                <a:ext uri="{FF2B5EF4-FFF2-40B4-BE49-F238E27FC236}">
                  <a16:creationId xmlns:a16="http://schemas.microsoft.com/office/drawing/2014/main" id="{A3939BF1-6D46-A44C-8053-3F5CD87B3605}"/>
                </a:ext>
              </a:extLst>
            </p:cNvPr>
            <p:cNvSpPr>
              <a:spLocks/>
            </p:cNvSpPr>
            <p:nvPr/>
          </p:nvSpPr>
          <p:spPr bwMode="auto">
            <a:xfrm>
              <a:off x="4550" y="3245"/>
              <a:ext cx="2" cy="5"/>
            </a:xfrm>
            <a:custGeom>
              <a:avLst/>
              <a:gdLst>
                <a:gd name="T0" fmla="*/ 0 w 4"/>
                <a:gd name="T1" fmla="*/ 5 h 14"/>
                <a:gd name="T2" fmla="*/ 2 w 4"/>
                <a:gd name="T3" fmla="*/ 0 h 14"/>
                <a:gd name="T4" fmla="*/ 2 w 4"/>
                <a:gd name="T5" fmla="*/ 0 h 14"/>
                <a:gd name="T6" fmla="*/ 0 w 4"/>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3"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8" name="Freeform 2640">
              <a:extLst>
                <a:ext uri="{FF2B5EF4-FFF2-40B4-BE49-F238E27FC236}">
                  <a16:creationId xmlns:a16="http://schemas.microsoft.com/office/drawing/2014/main" id="{51493C12-E850-E349-9D68-85CC647E1AC7}"/>
                </a:ext>
              </a:extLst>
            </p:cNvPr>
            <p:cNvSpPr>
              <a:spLocks/>
            </p:cNvSpPr>
            <p:nvPr/>
          </p:nvSpPr>
          <p:spPr bwMode="auto">
            <a:xfrm>
              <a:off x="4549" y="3245"/>
              <a:ext cx="7" cy="11"/>
            </a:xfrm>
            <a:custGeom>
              <a:avLst/>
              <a:gdLst>
                <a:gd name="T0" fmla="*/ 3 w 21"/>
                <a:gd name="T1" fmla="*/ 0 h 32"/>
                <a:gd name="T2" fmla="*/ 7 w 21"/>
                <a:gd name="T3" fmla="*/ 2 h 32"/>
                <a:gd name="T4" fmla="*/ 6 w 21"/>
                <a:gd name="T5" fmla="*/ 7 h 32"/>
                <a:gd name="T6" fmla="*/ 4 w 21"/>
                <a:gd name="T7" fmla="*/ 11 h 32"/>
                <a:gd name="T8" fmla="*/ 0 w 21"/>
                <a:gd name="T9" fmla="*/ 10 h 32"/>
                <a:gd name="T10" fmla="*/ 2 w 21"/>
                <a:gd name="T11" fmla="*/ 5 h 32"/>
                <a:gd name="T12" fmla="*/ 3 w 2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9" y="0"/>
                  </a:moveTo>
                  <a:lnTo>
                    <a:pt x="21" y="5"/>
                  </a:lnTo>
                  <a:lnTo>
                    <a:pt x="17" y="19"/>
                  </a:lnTo>
                  <a:lnTo>
                    <a:pt x="12" y="32"/>
                  </a:lnTo>
                  <a:lnTo>
                    <a:pt x="0" y="28"/>
                  </a:lnTo>
                  <a:lnTo>
                    <a:pt x="5" y="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79" name="Freeform 2641">
              <a:extLst>
                <a:ext uri="{FF2B5EF4-FFF2-40B4-BE49-F238E27FC236}">
                  <a16:creationId xmlns:a16="http://schemas.microsoft.com/office/drawing/2014/main" id="{3AD9A910-E9CE-9E4A-8640-1D9FE59AD847}"/>
                </a:ext>
              </a:extLst>
            </p:cNvPr>
            <p:cNvSpPr>
              <a:spLocks/>
            </p:cNvSpPr>
            <p:nvPr/>
          </p:nvSpPr>
          <p:spPr bwMode="auto">
            <a:xfrm>
              <a:off x="4554" y="3247"/>
              <a:ext cx="2" cy="5"/>
            </a:xfrm>
            <a:custGeom>
              <a:avLst/>
              <a:gdLst>
                <a:gd name="T0" fmla="*/ 0 w 5"/>
                <a:gd name="T1" fmla="*/ 5 h 14"/>
                <a:gd name="T2" fmla="*/ 2 w 5"/>
                <a:gd name="T3" fmla="*/ 0 h 14"/>
                <a:gd name="T4" fmla="*/ 2 w 5"/>
                <a:gd name="T5" fmla="*/ 0 h 14"/>
                <a:gd name="T6" fmla="*/ 0 w 5"/>
                <a:gd name="T7" fmla="*/ 5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4">
                  <a:moveTo>
                    <a:pt x="0" y="14"/>
                  </a:moveTo>
                  <a:lnTo>
                    <a:pt x="4" y="0"/>
                  </a:lnTo>
                  <a:lnTo>
                    <a:pt x="5"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0" name="Freeform 2642">
              <a:extLst>
                <a:ext uri="{FF2B5EF4-FFF2-40B4-BE49-F238E27FC236}">
                  <a16:creationId xmlns:a16="http://schemas.microsoft.com/office/drawing/2014/main" id="{0323ECDB-DC64-FF4D-ADD4-D3837DCC95B2}"/>
                </a:ext>
              </a:extLst>
            </p:cNvPr>
            <p:cNvSpPr>
              <a:spLocks/>
            </p:cNvSpPr>
            <p:nvPr/>
          </p:nvSpPr>
          <p:spPr bwMode="auto">
            <a:xfrm>
              <a:off x="4552" y="3247"/>
              <a:ext cx="8" cy="11"/>
            </a:xfrm>
            <a:custGeom>
              <a:avLst/>
              <a:gdLst>
                <a:gd name="T0" fmla="*/ 4 w 24"/>
                <a:gd name="T1" fmla="*/ 0 h 33"/>
                <a:gd name="T2" fmla="*/ 8 w 24"/>
                <a:gd name="T3" fmla="*/ 2 h 33"/>
                <a:gd name="T4" fmla="*/ 6 w 24"/>
                <a:gd name="T5" fmla="*/ 6 h 33"/>
                <a:gd name="T6" fmla="*/ 4 w 24"/>
                <a:gd name="T7" fmla="*/ 11 h 33"/>
                <a:gd name="T8" fmla="*/ 0 w 24"/>
                <a:gd name="T9" fmla="*/ 9 h 33"/>
                <a:gd name="T10" fmla="*/ 2 w 24"/>
                <a:gd name="T11" fmla="*/ 5 h 33"/>
                <a:gd name="T12" fmla="*/ 4 w 24"/>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3">
                  <a:moveTo>
                    <a:pt x="11" y="0"/>
                  </a:moveTo>
                  <a:lnTo>
                    <a:pt x="24" y="6"/>
                  </a:lnTo>
                  <a:lnTo>
                    <a:pt x="17" y="18"/>
                  </a:lnTo>
                  <a:lnTo>
                    <a:pt x="11" y="33"/>
                  </a:lnTo>
                  <a:lnTo>
                    <a:pt x="0" y="27"/>
                  </a:lnTo>
                  <a:lnTo>
                    <a:pt x="6" y="14"/>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1" name="Freeform 2643">
              <a:extLst>
                <a:ext uri="{FF2B5EF4-FFF2-40B4-BE49-F238E27FC236}">
                  <a16:creationId xmlns:a16="http://schemas.microsoft.com/office/drawing/2014/main" id="{CC3F4DD2-3C68-D845-BDB9-9BFE63A446A1}"/>
                </a:ext>
              </a:extLst>
            </p:cNvPr>
            <p:cNvSpPr>
              <a:spLocks/>
            </p:cNvSpPr>
            <p:nvPr/>
          </p:nvSpPr>
          <p:spPr bwMode="auto">
            <a:xfrm>
              <a:off x="4558" y="3249"/>
              <a:ext cx="3" cy="4"/>
            </a:xfrm>
            <a:custGeom>
              <a:avLst/>
              <a:gdLst>
                <a:gd name="T0" fmla="*/ 0 w 9"/>
                <a:gd name="T1" fmla="*/ 4 h 12"/>
                <a:gd name="T2" fmla="*/ 2 w 9"/>
                <a:gd name="T3" fmla="*/ 0 h 12"/>
                <a:gd name="T4" fmla="*/ 3 w 9"/>
                <a:gd name="T5" fmla="*/ 0 h 12"/>
                <a:gd name="T6" fmla="*/ 0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2"/>
                  </a:moveTo>
                  <a:lnTo>
                    <a:pt x="7" y="0"/>
                  </a:lnTo>
                  <a:lnTo>
                    <a:pt x="9"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2" name="Freeform 2644">
              <a:extLst>
                <a:ext uri="{FF2B5EF4-FFF2-40B4-BE49-F238E27FC236}">
                  <a16:creationId xmlns:a16="http://schemas.microsoft.com/office/drawing/2014/main" id="{E7CAF612-8E19-364D-B6F6-555EA9C59516}"/>
                </a:ext>
              </a:extLst>
            </p:cNvPr>
            <p:cNvSpPr>
              <a:spLocks/>
            </p:cNvSpPr>
            <p:nvPr/>
          </p:nvSpPr>
          <p:spPr bwMode="auto">
            <a:xfrm>
              <a:off x="4556" y="3249"/>
              <a:ext cx="13" cy="13"/>
            </a:xfrm>
            <a:custGeom>
              <a:avLst/>
              <a:gdLst>
                <a:gd name="T0" fmla="*/ 5 w 39"/>
                <a:gd name="T1" fmla="*/ 0 h 40"/>
                <a:gd name="T2" fmla="*/ 13 w 39"/>
                <a:gd name="T3" fmla="*/ 5 h 40"/>
                <a:gd name="T4" fmla="*/ 11 w 39"/>
                <a:gd name="T5" fmla="*/ 9 h 40"/>
                <a:gd name="T6" fmla="*/ 8 w 39"/>
                <a:gd name="T7" fmla="*/ 13 h 40"/>
                <a:gd name="T8" fmla="*/ 0 w 39"/>
                <a:gd name="T9" fmla="*/ 8 h 40"/>
                <a:gd name="T10" fmla="*/ 2 w 39"/>
                <a:gd name="T11" fmla="*/ 4 h 40"/>
                <a:gd name="T12" fmla="*/ 5 w 39"/>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0">
                  <a:moveTo>
                    <a:pt x="16" y="0"/>
                  </a:moveTo>
                  <a:lnTo>
                    <a:pt x="39" y="14"/>
                  </a:lnTo>
                  <a:lnTo>
                    <a:pt x="32" y="27"/>
                  </a:lnTo>
                  <a:lnTo>
                    <a:pt x="25" y="40"/>
                  </a:lnTo>
                  <a:lnTo>
                    <a:pt x="0" y="25"/>
                  </a:lnTo>
                  <a:lnTo>
                    <a:pt x="7"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3" name="Freeform 2645">
              <a:extLst>
                <a:ext uri="{FF2B5EF4-FFF2-40B4-BE49-F238E27FC236}">
                  <a16:creationId xmlns:a16="http://schemas.microsoft.com/office/drawing/2014/main" id="{E634C9FC-D7A7-8C49-AE88-F2A897D78E5C}"/>
                </a:ext>
              </a:extLst>
            </p:cNvPr>
            <p:cNvSpPr>
              <a:spLocks/>
            </p:cNvSpPr>
            <p:nvPr/>
          </p:nvSpPr>
          <p:spPr bwMode="auto">
            <a:xfrm>
              <a:off x="4566" y="3254"/>
              <a:ext cx="3" cy="4"/>
            </a:xfrm>
            <a:custGeom>
              <a:avLst/>
              <a:gdLst>
                <a:gd name="T0" fmla="*/ 0 w 8"/>
                <a:gd name="T1" fmla="*/ 4 h 13"/>
                <a:gd name="T2" fmla="*/ 3 w 8"/>
                <a:gd name="T3" fmla="*/ 0 h 13"/>
                <a:gd name="T4" fmla="*/ 3 w 8"/>
                <a:gd name="T5" fmla="*/ 0 h 13"/>
                <a:gd name="T6" fmla="*/ 0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13"/>
                  </a:moveTo>
                  <a:lnTo>
                    <a:pt x="7" y="0"/>
                  </a:lnTo>
                  <a:lnTo>
                    <a:pt x="8"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4" name="Freeform 2646">
              <a:extLst>
                <a:ext uri="{FF2B5EF4-FFF2-40B4-BE49-F238E27FC236}">
                  <a16:creationId xmlns:a16="http://schemas.microsoft.com/office/drawing/2014/main" id="{5004AAED-B204-7B4C-8A21-37A7E66B4482}"/>
                </a:ext>
              </a:extLst>
            </p:cNvPr>
            <p:cNvSpPr>
              <a:spLocks/>
            </p:cNvSpPr>
            <p:nvPr/>
          </p:nvSpPr>
          <p:spPr bwMode="auto">
            <a:xfrm>
              <a:off x="4564" y="3254"/>
              <a:ext cx="13" cy="14"/>
            </a:xfrm>
            <a:custGeom>
              <a:avLst/>
              <a:gdLst>
                <a:gd name="T0" fmla="*/ 5 w 41"/>
                <a:gd name="T1" fmla="*/ 0 h 41"/>
                <a:gd name="T2" fmla="*/ 13 w 41"/>
                <a:gd name="T3" fmla="*/ 6 h 41"/>
                <a:gd name="T4" fmla="*/ 10 w 41"/>
                <a:gd name="T5" fmla="*/ 10 h 41"/>
                <a:gd name="T6" fmla="*/ 8 w 41"/>
                <a:gd name="T7" fmla="*/ 14 h 41"/>
                <a:gd name="T8" fmla="*/ 0 w 41"/>
                <a:gd name="T9" fmla="*/ 8 h 41"/>
                <a:gd name="T10" fmla="*/ 3 w 41"/>
                <a:gd name="T11" fmla="*/ 4 h 41"/>
                <a:gd name="T12" fmla="*/ 5 w 41"/>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1">
                  <a:moveTo>
                    <a:pt x="16" y="0"/>
                  </a:moveTo>
                  <a:lnTo>
                    <a:pt x="41" y="18"/>
                  </a:lnTo>
                  <a:lnTo>
                    <a:pt x="33" y="29"/>
                  </a:lnTo>
                  <a:lnTo>
                    <a:pt x="25" y="41"/>
                  </a:lnTo>
                  <a:lnTo>
                    <a:pt x="0" y="23"/>
                  </a:lnTo>
                  <a:lnTo>
                    <a:pt x="8"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5" name="Freeform 2647">
              <a:extLst>
                <a:ext uri="{FF2B5EF4-FFF2-40B4-BE49-F238E27FC236}">
                  <a16:creationId xmlns:a16="http://schemas.microsoft.com/office/drawing/2014/main" id="{21299588-93BC-2948-95BA-B337D12738BA}"/>
                </a:ext>
              </a:extLst>
            </p:cNvPr>
            <p:cNvSpPr>
              <a:spLocks/>
            </p:cNvSpPr>
            <p:nvPr/>
          </p:nvSpPr>
          <p:spPr bwMode="auto">
            <a:xfrm>
              <a:off x="4575" y="3260"/>
              <a:ext cx="3" cy="4"/>
            </a:xfrm>
            <a:custGeom>
              <a:avLst/>
              <a:gdLst>
                <a:gd name="T0" fmla="*/ 0 w 9"/>
                <a:gd name="T1" fmla="*/ 4 h 11"/>
                <a:gd name="T2" fmla="*/ 3 w 9"/>
                <a:gd name="T3" fmla="*/ 0 h 11"/>
                <a:gd name="T4" fmla="*/ 3 w 9"/>
                <a:gd name="T5" fmla="*/ 0 h 11"/>
                <a:gd name="T6" fmla="*/ 0 w 9"/>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0" y="11"/>
                  </a:moveTo>
                  <a:lnTo>
                    <a:pt x="8" y="0"/>
                  </a:lnTo>
                  <a:lnTo>
                    <a:pt x="9"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6" name="Freeform 2648">
              <a:extLst>
                <a:ext uri="{FF2B5EF4-FFF2-40B4-BE49-F238E27FC236}">
                  <a16:creationId xmlns:a16="http://schemas.microsoft.com/office/drawing/2014/main" id="{46F571A7-9591-844B-A3D8-A5B18A797CCB}"/>
                </a:ext>
              </a:extLst>
            </p:cNvPr>
            <p:cNvSpPr>
              <a:spLocks/>
            </p:cNvSpPr>
            <p:nvPr/>
          </p:nvSpPr>
          <p:spPr bwMode="auto">
            <a:xfrm>
              <a:off x="4571" y="3260"/>
              <a:ext cx="15" cy="14"/>
            </a:xfrm>
            <a:custGeom>
              <a:avLst/>
              <a:gdLst>
                <a:gd name="T0" fmla="*/ 6 w 44"/>
                <a:gd name="T1" fmla="*/ 0 h 43"/>
                <a:gd name="T2" fmla="*/ 15 w 44"/>
                <a:gd name="T3" fmla="*/ 7 h 43"/>
                <a:gd name="T4" fmla="*/ 11 w 44"/>
                <a:gd name="T5" fmla="*/ 10 h 43"/>
                <a:gd name="T6" fmla="*/ 8 w 44"/>
                <a:gd name="T7" fmla="*/ 14 h 43"/>
                <a:gd name="T8" fmla="*/ 0 w 44"/>
                <a:gd name="T9" fmla="*/ 7 h 43"/>
                <a:gd name="T10" fmla="*/ 3 w 44"/>
                <a:gd name="T11" fmla="*/ 4 h 43"/>
                <a:gd name="T12" fmla="*/ 6 w 44"/>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3">
                  <a:moveTo>
                    <a:pt x="19" y="0"/>
                  </a:moveTo>
                  <a:lnTo>
                    <a:pt x="44" y="21"/>
                  </a:lnTo>
                  <a:lnTo>
                    <a:pt x="33" y="31"/>
                  </a:lnTo>
                  <a:lnTo>
                    <a:pt x="24" y="43"/>
                  </a:lnTo>
                  <a:lnTo>
                    <a:pt x="0" y="22"/>
                  </a:lnTo>
                  <a:lnTo>
                    <a:pt x="10" y="1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7" name="Freeform 2649">
              <a:extLst>
                <a:ext uri="{FF2B5EF4-FFF2-40B4-BE49-F238E27FC236}">
                  <a16:creationId xmlns:a16="http://schemas.microsoft.com/office/drawing/2014/main" id="{A2A4310E-62C9-274C-83ED-ABA2D0816935}"/>
                </a:ext>
              </a:extLst>
            </p:cNvPr>
            <p:cNvSpPr>
              <a:spLocks/>
            </p:cNvSpPr>
            <p:nvPr/>
          </p:nvSpPr>
          <p:spPr bwMode="auto">
            <a:xfrm>
              <a:off x="4582" y="3267"/>
              <a:ext cx="4" cy="3"/>
            </a:xfrm>
            <a:custGeom>
              <a:avLst/>
              <a:gdLst>
                <a:gd name="T0" fmla="*/ 0 w 11"/>
                <a:gd name="T1" fmla="*/ 3 h 10"/>
                <a:gd name="T2" fmla="*/ 4 w 11"/>
                <a:gd name="T3" fmla="*/ 0 h 10"/>
                <a:gd name="T4" fmla="*/ 4 w 11"/>
                <a:gd name="T5" fmla="*/ 0 h 10"/>
                <a:gd name="T6" fmla="*/ 0 w 11"/>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0" y="10"/>
                  </a:moveTo>
                  <a:lnTo>
                    <a:pt x="11"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8" name="Freeform 2650">
              <a:extLst>
                <a:ext uri="{FF2B5EF4-FFF2-40B4-BE49-F238E27FC236}">
                  <a16:creationId xmlns:a16="http://schemas.microsoft.com/office/drawing/2014/main" id="{3DF4A5DB-B631-E04B-A164-BD3BD3D1AC93}"/>
                </a:ext>
              </a:extLst>
            </p:cNvPr>
            <p:cNvSpPr>
              <a:spLocks/>
            </p:cNvSpPr>
            <p:nvPr/>
          </p:nvSpPr>
          <p:spPr bwMode="auto">
            <a:xfrm>
              <a:off x="4579" y="3267"/>
              <a:ext cx="23" cy="22"/>
            </a:xfrm>
            <a:custGeom>
              <a:avLst/>
              <a:gdLst>
                <a:gd name="T0" fmla="*/ 7 w 67"/>
                <a:gd name="T1" fmla="*/ 0 h 67"/>
                <a:gd name="T2" fmla="*/ 23 w 67"/>
                <a:gd name="T3" fmla="*/ 15 h 67"/>
                <a:gd name="T4" fmla="*/ 20 w 67"/>
                <a:gd name="T5" fmla="*/ 18 h 67"/>
                <a:gd name="T6" fmla="*/ 16 w 67"/>
                <a:gd name="T7" fmla="*/ 22 h 67"/>
                <a:gd name="T8" fmla="*/ 0 w 67"/>
                <a:gd name="T9" fmla="*/ 7 h 67"/>
                <a:gd name="T10" fmla="*/ 3 w 67"/>
                <a:gd name="T11" fmla="*/ 3 h 67"/>
                <a:gd name="T12" fmla="*/ 7 w 67"/>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7">
                  <a:moveTo>
                    <a:pt x="20" y="0"/>
                  </a:moveTo>
                  <a:lnTo>
                    <a:pt x="67" y="47"/>
                  </a:lnTo>
                  <a:lnTo>
                    <a:pt x="57" y="56"/>
                  </a:lnTo>
                  <a:lnTo>
                    <a:pt x="46" y="67"/>
                  </a:lnTo>
                  <a:lnTo>
                    <a:pt x="0" y="21"/>
                  </a:lnTo>
                  <a:lnTo>
                    <a:pt x="9"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89" name="Freeform 2651">
              <a:extLst>
                <a:ext uri="{FF2B5EF4-FFF2-40B4-BE49-F238E27FC236}">
                  <a16:creationId xmlns:a16="http://schemas.microsoft.com/office/drawing/2014/main" id="{E0242F2F-CA4C-FB49-A48D-1613F39AFDC4}"/>
                </a:ext>
              </a:extLst>
            </p:cNvPr>
            <p:cNvSpPr>
              <a:spLocks/>
            </p:cNvSpPr>
            <p:nvPr/>
          </p:nvSpPr>
          <p:spPr bwMode="auto">
            <a:xfrm>
              <a:off x="4598" y="3283"/>
              <a:ext cx="4" cy="3"/>
            </a:xfrm>
            <a:custGeom>
              <a:avLst/>
              <a:gdLst>
                <a:gd name="T0" fmla="*/ 0 w 10"/>
                <a:gd name="T1" fmla="*/ 3 h 9"/>
                <a:gd name="T2" fmla="*/ 4 w 10"/>
                <a:gd name="T3" fmla="*/ 0 h 9"/>
                <a:gd name="T4" fmla="*/ 4 w 10"/>
                <a:gd name="T5" fmla="*/ 0 h 9"/>
                <a:gd name="T6" fmla="*/ 0 w 10"/>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0" y="9"/>
                  </a:moveTo>
                  <a:lnTo>
                    <a:pt x="10"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0" name="Freeform 2652">
              <a:extLst>
                <a:ext uri="{FF2B5EF4-FFF2-40B4-BE49-F238E27FC236}">
                  <a16:creationId xmlns:a16="http://schemas.microsoft.com/office/drawing/2014/main" id="{2CD0E16C-7E64-D94F-B83F-7582E387E1D2}"/>
                </a:ext>
              </a:extLst>
            </p:cNvPr>
            <p:cNvSpPr>
              <a:spLocks/>
            </p:cNvSpPr>
            <p:nvPr/>
          </p:nvSpPr>
          <p:spPr bwMode="auto">
            <a:xfrm>
              <a:off x="4594" y="3283"/>
              <a:ext cx="21" cy="22"/>
            </a:xfrm>
            <a:custGeom>
              <a:avLst/>
              <a:gdLst>
                <a:gd name="T0" fmla="*/ 7 w 63"/>
                <a:gd name="T1" fmla="*/ 0 h 67"/>
                <a:gd name="T2" fmla="*/ 21 w 63"/>
                <a:gd name="T3" fmla="*/ 15 h 67"/>
                <a:gd name="T4" fmla="*/ 17 w 63"/>
                <a:gd name="T5" fmla="*/ 19 h 67"/>
                <a:gd name="T6" fmla="*/ 14 w 63"/>
                <a:gd name="T7" fmla="*/ 22 h 67"/>
                <a:gd name="T8" fmla="*/ 0 w 63"/>
                <a:gd name="T9" fmla="*/ 7 h 67"/>
                <a:gd name="T10" fmla="*/ 4 w 63"/>
                <a:gd name="T11" fmla="*/ 3 h 67"/>
                <a:gd name="T12" fmla="*/ 7 w 63"/>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67">
                  <a:moveTo>
                    <a:pt x="22" y="0"/>
                  </a:moveTo>
                  <a:lnTo>
                    <a:pt x="63" y="47"/>
                  </a:lnTo>
                  <a:lnTo>
                    <a:pt x="52" y="58"/>
                  </a:lnTo>
                  <a:lnTo>
                    <a:pt x="41" y="67"/>
                  </a:lnTo>
                  <a:lnTo>
                    <a:pt x="0" y="20"/>
                  </a:lnTo>
                  <a:lnTo>
                    <a:pt x="12" y="9"/>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1" name="Freeform 2653">
              <a:extLst>
                <a:ext uri="{FF2B5EF4-FFF2-40B4-BE49-F238E27FC236}">
                  <a16:creationId xmlns:a16="http://schemas.microsoft.com/office/drawing/2014/main" id="{7B2BE7CF-E67A-8C44-961B-BB788C2A8B0D}"/>
                </a:ext>
              </a:extLst>
            </p:cNvPr>
            <p:cNvSpPr>
              <a:spLocks/>
            </p:cNvSpPr>
            <p:nvPr/>
          </p:nvSpPr>
          <p:spPr bwMode="auto">
            <a:xfrm>
              <a:off x="4612" y="3298"/>
              <a:ext cx="3" cy="4"/>
            </a:xfrm>
            <a:custGeom>
              <a:avLst/>
              <a:gdLst>
                <a:gd name="T0" fmla="*/ 0 w 11"/>
                <a:gd name="T1" fmla="*/ 4 h 11"/>
                <a:gd name="T2" fmla="*/ 3 w 11"/>
                <a:gd name="T3" fmla="*/ 0 h 11"/>
                <a:gd name="T4" fmla="*/ 3 w 11"/>
                <a:gd name="T5" fmla="*/ 0 h 11"/>
                <a:gd name="T6" fmla="*/ 0 w 11"/>
                <a:gd name="T7" fmla="*/ 4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11"/>
                  </a:moveTo>
                  <a:lnTo>
                    <a:pt x="11" y="0"/>
                  </a:lnTo>
                  <a:lnTo>
                    <a:pt x="11"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2" name="Freeform 2654">
              <a:extLst>
                <a:ext uri="{FF2B5EF4-FFF2-40B4-BE49-F238E27FC236}">
                  <a16:creationId xmlns:a16="http://schemas.microsoft.com/office/drawing/2014/main" id="{95546050-51AF-3C40-95E9-34091A27B3EB}"/>
                </a:ext>
              </a:extLst>
            </p:cNvPr>
            <p:cNvSpPr>
              <a:spLocks/>
            </p:cNvSpPr>
            <p:nvPr/>
          </p:nvSpPr>
          <p:spPr bwMode="auto">
            <a:xfrm>
              <a:off x="4608" y="3299"/>
              <a:ext cx="18" cy="20"/>
            </a:xfrm>
            <a:custGeom>
              <a:avLst/>
              <a:gdLst>
                <a:gd name="T0" fmla="*/ 7 w 55"/>
                <a:gd name="T1" fmla="*/ 0 h 60"/>
                <a:gd name="T2" fmla="*/ 18 w 55"/>
                <a:gd name="T3" fmla="*/ 14 h 60"/>
                <a:gd name="T4" fmla="*/ 14 w 55"/>
                <a:gd name="T5" fmla="*/ 17 h 60"/>
                <a:gd name="T6" fmla="*/ 10 w 55"/>
                <a:gd name="T7" fmla="*/ 20 h 60"/>
                <a:gd name="T8" fmla="*/ 0 w 55"/>
                <a:gd name="T9" fmla="*/ 6 h 60"/>
                <a:gd name="T10" fmla="*/ 4 w 55"/>
                <a:gd name="T11" fmla="*/ 3 h 60"/>
                <a:gd name="T12" fmla="*/ 7 w 55"/>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60">
                  <a:moveTo>
                    <a:pt x="22" y="0"/>
                  </a:moveTo>
                  <a:lnTo>
                    <a:pt x="55" y="43"/>
                  </a:lnTo>
                  <a:lnTo>
                    <a:pt x="44" y="51"/>
                  </a:lnTo>
                  <a:lnTo>
                    <a:pt x="32" y="60"/>
                  </a:lnTo>
                  <a:lnTo>
                    <a:pt x="0" y="18"/>
                  </a:lnTo>
                  <a:lnTo>
                    <a:pt x="11"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3" name="Freeform 2655">
              <a:extLst>
                <a:ext uri="{FF2B5EF4-FFF2-40B4-BE49-F238E27FC236}">
                  <a16:creationId xmlns:a16="http://schemas.microsoft.com/office/drawing/2014/main" id="{BC65A70F-DC9A-8745-B949-3F9B5938D9D9}"/>
                </a:ext>
              </a:extLst>
            </p:cNvPr>
            <p:cNvSpPr>
              <a:spLocks/>
            </p:cNvSpPr>
            <p:nvPr/>
          </p:nvSpPr>
          <p:spPr bwMode="auto">
            <a:xfrm>
              <a:off x="4623" y="3313"/>
              <a:ext cx="3" cy="3"/>
            </a:xfrm>
            <a:custGeom>
              <a:avLst/>
              <a:gdLst>
                <a:gd name="T0" fmla="*/ 0 w 11"/>
                <a:gd name="T1" fmla="*/ 3 h 8"/>
                <a:gd name="T2" fmla="*/ 3 w 11"/>
                <a:gd name="T3" fmla="*/ 0 h 8"/>
                <a:gd name="T4" fmla="*/ 3 w 11"/>
                <a:gd name="T5" fmla="*/ 0 h 8"/>
                <a:gd name="T6" fmla="*/ 0 w 11"/>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0" y="8"/>
                  </a:moveTo>
                  <a:lnTo>
                    <a:pt x="11"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4" name="Freeform 2656">
              <a:extLst>
                <a:ext uri="{FF2B5EF4-FFF2-40B4-BE49-F238E27FC236}">
                  <a16:creationId xmlns:a16="http://schemas.microsoft.com/office/drawing/2014/main" id="{F023B763-E3A8-F14D-A62A-C1B812FD7C74}"/>
                </a:ext>
              </a:extLst>
            </p:cNvPr>
            <p:cNvSpPr>
              <a:spLocks/>
            </p:cNvSpPr>
            <p:nvPr/>
          </p:nvSpPr>
          <p:spPr bwMode="auto">
            <a:xfrm>
              <a:off x="4619" y="3313"/>
              <a:ext cx="15" cy="16"/>
            </a:xfrm>
            <a:custGeom>
              <a:avLst/>
              <a:gdLst>
                <a:gd name="T0" fmla="*/ 8 w 46"/>
                <a:gd name="T1" fmla="*/ 0 h 47"/>
                <a:gd name="T2" fmla="*/ 15 w 46"/>
                <a:gd name="T3" fmla="*/ 10 h 47"/>
                <a:gd name="T4" fmla="*/ 11 w 46"/>
                <a:gd name="T5" fmla="*/ 13 h 47"/>
                <a:gd name="T6" fmla="*/ 7 w 46"/>
                <a:gd name="T7" fmla="*/ 16 h 47"/>
                <a:gd name="T8" fmla="*/ 0 w 46"/>
                <a:gd name="T9" fmla="*/ 6 h 47"/>
                <a:gd name="T10" fmla="*/ 4 w 46"/>
                <a:gd name="T11" fmla="*/ 3 h 47"/>
                <a:gd name="T12" fmla="*/ 8 w 46"/>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7">
                  <a:moveTo>
                    <a:pt x="23" y="0"/>
                  </a:moveTo>
                  <a:lnTo>
                    <a:pt x="46" y="30"/>
                  </a:lnTo>
                  <a:lnTo>
                    <a:pt x="34" y="39"/>
                  </a:lnTo>
                  <a:lnTo>
                    <a:pt x="22" y="47"/>
                  </a:lnTo>
                  <a:lnTo>
                    <a:pt x="0" y="17"/>
                  </a:lnTo>
                  <a:lnTo>
                    <a:pt x="12" y="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5" name="Freeform 2657">
              <a:extLst>
                <a:ext uri="{FF2B5EF4-FFF2-40B4-BE49-F238E27FC236}">
                  <a16:creationId xmlns:a16="http://schemas.microsoft.com/office/drawing/2014/main" id="{5826100C-946D-D946-936D-CEFDF0971FFC}"/>
                </a:ext>
              </a:extLst>
            </p:cNvPr>
            <p:cNvSpPr>
              <a:spLocks/>
            </p:cNvSpPr>
            <p:nvPr/>
          </p:nvSpPr>
          <p:spPr bwMode="auto">
            <a:xfrm>
              <a:off x="4630" y="3323"/>
              <a:ext cx="4" cy="3"/>
            </a:xfrm>
            <a:custGeom>
              <a:avLst/>
              <a:gdLst>
                <a:gd name="T0" fmla="*/ 0 w 12"/>
                <a:gd name="T1" fmla="*/ 3 h 9"/>
                <a:gd name="T2" fmla="*/ 4 w 12"/>
                <a:gd name="T3" fmla="*/ 0 h 9"/>
                <a:gd name="T4" fmla="*/ 4 w 12"/>
                <a:gd name="T5" fmla="*/ 0 h 9"/>
                <a:gd name="T6" fmla="*/ 0 w 12"/>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9"/>
                  </a:moveTo>
                  <a:lnTo>
                    <a:pt x="12"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6" name="Freeform 2658">
              <a:extLst>
                <a:ext uri="{FF2B5EF4-FFF2-40B4-BE49-F238E27FC236}">
                  <a16:creationId xmlns:a16="http://schemas.microsoft.com/office/drawing/2014/main" id="{EA1A8C2F-64B5-394F-80E2-968B6B958E36}"/>
                </a:ext>
              </a:extLst>
            </p:cNvPr>
            <p:cNvSpPr>
              <a:spLocks/>
            </p:cNvSpPr>
            <p:nvPr/>
          </p:nvSpPr>
          <p:spPr bwMode="auto">
            <a:xfrm>
              <a:off x="4626" y="3323"/>
              <a:ext cx="10" cy="8"/>
            </a:xfrm>
            <a:custGeom>
              <a:avLst/>
              <a:gdLst>
                <a:gd name="T0" fmla="*/ 8 w 31"/>
                <a:gd name="T1" fmla="*/ 0 h 25"/>
                <a:gd name="T2" fmla="*/ 10 w 31"/>
                <a:gd name="T3" fmla="*/ 3 h 25"/>
                <a:gd name="T4" fmla="*/ 6 w 31"/>
                <a:gd name="T5" fmla="*/ 5 h 25"/>
                <a:gd name="T6" fmla="*/ 2 w 31"/>
                <a:gd name="T7" fmla="*/ 8 h 25"/>
                <a:gd name="T8" fmla="*/ 0 w 31"/>
                <a:gd name="T9" fmla="*/ 5 h 25"/>
                <a:gd name="T10" fmla="*/ 4 w 31"/>
                <a:gd name="T11" fmla="*/ 3 h 25"/>
                <a:gd name="T12" fmla="*/ 8 w 3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5">
                  <a:moveTo>
                    <a:pt x="25" y="0"/>
                  </a:moveTo>
                  <a:lnTo>
                    <a:pt x="31" y="9"/>
                  </a:lnTo>
                  <a:lnTo>
                    <a:pt x="19" y="17"/>
                  </a:lnTo>
                  <a:lnTo>
                    <a:pt x="6" y="25"/>
                  </a:lnTo>
                  <a:lnTo>
                    <a:pt x="0" y="17"/>
                  </a:lnTo>
                  <a:lnTo>
                    <a:pt x="13" y="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7" name="Freeform 2659">
              <a:extLst>
                <a:ext uri="{FF2B5EF4-FFF2-40B4-BE49-F238E27FC236}">
                  <a16:creationId xmlns:a16="http://schemas.microsoft.com/office/drawing/2014/main" id="{036BBB6B-F69C-ED44-B3BE-A0B82021925C}"/>
                </a:ext>
              </a:extLst>
            </p:cNvPr>
            <p:cNvSpPr>
              <a:spLocks/>
            </p:cNvSpPr>
            <p:nvPr/>
          </p:nvSpPr>
          <p:spPr bwMode="auto">
            <a:xfrm>
              <a:off x="4632" y="3326"/>
              <a:ext cx="4" cy="3"/>
            </a:xfrm>
            <a:custGeom>
              <a:avLst/>
              <a:gdLst>
                <a:gd name="T0" fmla="*/ 0 w 12"/>
                <a:gd name="T1" fmla="*/ 3 h 8"/>
                <a:gd name="T2" fmla="*/ 4 w 12"/>
                <a:gd name="T3" fmla="*/ 0 h 8"/>
                <a:gd name="T4" fmla="*/ 4 w 12"/>
                <a:gd name="T5" fmla="*/ 0 h 8"/>
                <a:gd name="T6" fmla="*/ 0 w 12"/>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8"/>
                  </a:moveTo>
                  <a:lnTo>
                    <a:pt x="1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8" name="Freeform 2660">
              <a:extLst>
                <a:ext uri="{FF2B5EF4-FFF2-40B4-BE49-F238E27FC236}">
                  <a16:creationId xmlns:a16="http://schemas.microsoft.com/office/drawing/2014/main" id="{DF4A9393-D2BA-4D4A-BFDD-A24A71815DC4}"/>
                </a:ext>
              </a:extLst>
            </p:cNvPr>
            <p:cNvSpPr>
              <a:spLocks/>
            </p:cNvSpPr>
            <p:nvPr/>
          </p:nvSpPr>
          <p:spPr bwMode="auto">
            <a:xfrm>
              <a:off x="4628" y="3326"/>
              <a:ext cx="8" cy="6"/>
            </a:xfrm>
            <a:custGeom>
              <a:avLst/>
              <a:gdLst>
                <a:gd name="T0" fmla="*/ 8 w 26"/>
                <a:gd name="T1" fmla="*/ 0 h 18"/>
                <a:gd name="T2" fmla="*/ 8 w 26"/>
                <a:gd name="T3" fmla="*/ 1 h 18"/>
                <a:gd name="T4" fmla="*/ 4 w 26"/>
                <a:gd name="T5" fmla="*/ 3 h 18"/>
                <a:gd name="T6" fmla="*/ 1 w 26"/>
                <a:gd name="T7" fmla="*/ 6 h 18"/>
                <a:gd name="T8" fmla="*/ 0 w 26"/>
                <a:gd name="T9" fmla="*/ 5 h 18"/>
                <a:gd name="T10" fmla="*/ 4 w 26"/>
                <a:gd name="T11" fmla="*/ 3 h 18"/>
                <a:gd name="T12" fmla="*/ 8 w 26"/>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8">
                  <a:moveTo>
                    <a:pt x="25" y="0"/>
                  </a:moveTo>
                  <a:lnTo>
                    <a:pt x="26" y="2"/>
                  </a:lnTo>
                  <a:lnTo>
                    <a:pt x="14" y="10"/>
                  </a:lnTo>
                  <a:lnTo>
                    <a:pt x="2" y="18"/>
                  </a:lnTo>
                  <a:lnTo>
                    <a:pt x="0" y="16"/>
                  </a:lnTo>
                  <a:lnTo>
                    <a:pt x="13"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99" name="Freeform 2661">
              <a:extLst>
                <a:ext uri="{FF2B5EF4-FFF2-40B4-BE49-F238E27FC236}">
                  <a16:creationId xmlns:a16="http://schemas.microsoft.com/office/drawing/2014/main" id="{A2A5B5FB-A06A-8249-86F0-D7CF11B895BE}"/>
                </a:ext>
              </a:extLst>
            </p:cNvPr>
            <p:cNvSpPr>
              <a:spLocks/>
            </p:cNvSpPr>
            <p:nvPr/>
          </p:nvSpPr>
          <p:spPr bwMode="auto">
            <a:xfrm>
              <a:off x="4632" y="3327"/>
              <a:ext cx="4" cy="2"/>
            </a:xfrm>
            <a:custGeom>
              <a:avLst/>
              <a:gdLst>
                <a:gd name="T0" fmla="*/ 0 w 12"/>
                <a:gd name="T1" fmla="*/ 2 h 8"/>
                <a:gd name="T2" fmla="*/ 4 w 12"/>
                <a:gd name="T3" fmla="*/ 0 h 8"/>
                <a:gd name="T4" fmla="*/ 4 w 12"/>
                <a:gd name="T5" fmla="*/ 0 h 8"/>
                <a:gd name="T6" fmla="*/ 0 w 12"/>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8"/>
                  </a:moveTo>
                  <a:lnTo>
                    <a:pt x="12"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0" name="Freeform 2662">
              <a:extLst>
                <a:ext uri="{FF2B5EF4-FFF2-40B4-BE49-F238E27FC236}">
                  <a16:creationId xmlns:a16="http://schemas.microsoft.com/office/drawing/2014/main" id="{4AB55AF1-2ED4-2049-AC3B-888570E3CD6C}"/>
                </a:ext>
              </a:extLst>
            </p:cNvPr>
            <p:cNvSpPr>
              <a:spLocks/>
            </p:cNvSpPr>
            <p:nvPr/>
          </p:nvSpPr>
          <p:spPr bwMode="auto">
            <a:xfrm>
              <a:off x="4628" y="3327"/>
              <a:ext cx="9" cy="5"/>
            </a:xfrm>
            <a:custGeom>
              <a:avLst/>
              <a:gdLst>
                <a:gd name="T0" fmla="*/ 9 w 25"/>
                <a:gd name="T1" fmla="*/ 0 h 16"/>
                <a:gd name="T2" fmla="*/ 9 w 25"/>
                <a:gd name="T3" fmla="*/ 0 h 16"/>
                <a:gd name="T4" fmla="*/ 4 w 25"/>
                <a:gd name="T5" fmla="*/ 3 h 16"/>
                <a:gd name="T6" fmla="*/ 0 w 25"/>
                <a:gd name="T7" fmla="*/ 5 h 16"/>
                <a:gd name="T8" fmla="*/ 0 w 25"/>
                <a:gd name="T9" fmla="*/ 5 h 16"/>
                <a:gd name="T10" fmla="*/ 4 w 25"/>
                <a:gd name="T11" fmla="*/ 3 h 16"/>
                <a:gd name="T12" fmla="*/ 9 w 25"/>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6">
                  <a:moveTo>
                    <a:pt x="24" y="0"/>
                  </a:moveTo>
                  <a:lnTo>
                    <a:pt x="25" y="1"/>
                  </a:lnTo>
                  <a:lnTo>
                    <a:pt x="12" y="8"/>
                  </a:lnTo>
                  <a:lnTo>
                    <a:pt x="0" y="16"/>
                  </a:lnTo>
                  <a:lnTo>
                    <a:pt x="12" y="8"/>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1" name="Freeform 2663">
              <a:extLst>
                <a:ext uri="{FF2B5EF4-FFF2-40B4-BE49-F238E27FC236}">
                  <a16:creationId xmlns:a16="http://schemas.microsoft.com/office/drawing/2014/main" id="{46956B52-4A2C-9C42-AEC7-110B8D39C50C}"/>
                </a:ext>
              </a:extLst>
            </p:cNvPr>
            <p:cNvSpPr>
              <a:spLocks/>
            </p:cNvSpPr>
            <p:nvPr/>
          </p:nvSpPr>
          <p:spPr bwMode="auto">
            <a:xfrm>
              <a:off x="4632" y="3327"/>
              <a:ext cx="5" cy="2"/>
            </a:xfrm>
            <a:custGeom>
              <a:avLst/>
              <a:gdLst>
                <a:gd name="T0" fmla="*/ 0 w 13"/>
                <a:gd name="T1" fmla="*/ 2 h 7"/>
                <a:gd name="T2" fmla="*/ 5 w 13"/>
                <a:gd name="T3" fmla="*/ 0 h 7"/>
                <a:gd name="T4" fmla="*/ 5 w 13"/>
                <a:gd name="T5" fmla="*/ 0 h 7"/>
                <a:gd name="T6" fmla="*/ 0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2" name="Freeform 2664">
              <a:extLst>
                <a:ext uri="{FF2B5EF4-FFF2-40B4-BE49-F238E27FC236}">
                  <a16:creationId xmlns:a16="http://schemas.microsoft.com/office/drawing/2014/main" id="{DBD0E65A-D2BC-7E48-B7CF-75B6EF1CC6E0}"/>
                </a:ext>
              </a:extLst>
            </p:cNvPr>
            <p:cNvSpPr>
              <a:spLocks/>
            </p:cNvSpPr>
            <p:nvPr/>
          </p:nvSpPr>
          <p:spPr bwMode="auto">
            <a:xfrm>
              <a:off x="4628" y="3327"/>
              <a:ext cx="9" cy="6"/>
            </a:xfrm>
            <a:custGeom>
              <a:avLst/>
              <a:gdLst>
                <a:gd name="T0" fmla="*/ 9 w 25"/>
                <a:gd name="T1" fmla="*/ 0 h 17"/>
                <a:gd name="T2" fmla="*/ 9 w 25"/>
                <a:gd name="T3" fmla="*/ 0 h 17"/>
                <a:gd name="T4" fmla="*/ 4 w 25"/>
                <a:gd name="T5" fmla="*/ 3 h 17"/>
                <a:gd name="T6" fmla="*/ 0 w 25"/>
                <a:gd name="T7" fmla="*/ 6 h 17"/>
                <a:gd name="T8" fmla="*/ 0 w 25"/>
                <a:gd name="T9" fmla="*/ 5 h 17"/>
                <a:gd name="T10" fmla="*/ 4 w 25"/>
                <a:gd name="T11" fmla="*/ 2 h 17"/>
                <a:gd name="T12" fmla="*/ 9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lnTo>
                    <a:pt x="25" y="0"/>
                  </a:lnTo>
                  <a:lnTo>
                    <a:pt x="12" y="8"/>
                  </a:lnTo>
                  <a:lnTo>
                    <a:pt x="0" y="17"/>
                  </a:lnTo>
                  <a:lnTo>
                    <a:pt x="0" y="15"/>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3" name="Freeform 2665">
              <a:extLst>
                <a:ext uri="{FF2B5EF4-FFF2-40B4-BE49-F238E27FC236}">
                  <a16:creationId xmlns:a16="http://schemas.microsoft.com/office/drawing/2014/main" id="{F0AB4B4D-9469-1F44-9633-4700FC35022C}"/>
                </a:ext>
              </a:extLst>
            </p:cNvPr>
            <p:cNvSpPr>
              <a:spLocks/>
            </p:cNvSpPr>
            <p:nvPr/>
          </p:nvSpPr>
          <p:spPr bwMode="auto">
            <a:xfrm>
              <a:off x="4632" y="3327"/>
              <a:ext cx="5" cy="3"/>
            </a:xfrm>
            <a:custGeom>
              <a:avLst/>
              <a:gdLst>
                <a:gd name="T0" fmla="*/ 0 w 13"/>
                <a:gd name="T1" fmla="*/ 3 h 8"/>
                <a:gd name="T2" fmla="*/ 5 w 13"/>
                <a:gd name="T3" fmla="*/ 0 h 8"/>
                <a:gd name="T4" fmla="*/ 5 w 13"/>
                <a:gd name="T5" fmla="*/ 0 h 8"/>
                <a:gd name="T6" fmla="*/ 0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3"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4" name="Freeform 2666">
              <a:extLst>
                <a:ext uri="{FF2B5EF4-FFF2-40B4-BE49-F238E27FC236}">
                  <a16:creationId xmlns:a16="http://schemas.microsoft.com/office/drawing/2014/main" id="{D648063C-0740-C74A-B1AD-53C51564B283}"/>
                </a:ext>
              </a:extLst>
            </p:cNvPr>
            <p:cNvSpPr>
              <a:spLocks/>
            </p:cNvSpPr>
            <p:nvPr/>
          </p:nvSpPr>
          <p:spPr bwMode="auto">
            <a:xfrm>
              <a:off x="4628" y="3327"/>
              <a:ext cx="9" cy="6"/>
            </a:xfrm>
            <a:custGeom>
              <a:avLst/>
              <a:gdLst>
                <a:gd name="T0" fmla="*/ 9 w 25"/>
                <a:gd name="T1" fmla="*/ 0 h 17"/>
                <a:gd name="T2" fmla="*/ 9 w 25"/>
                <a:gd name="T3" fmla="*/ 0 h 17"/>
                <a:gd name="T4" fmla="*/ 4 w 25"/>
                <a:gd name="T5" fmla="*/ 3 h 17"/>
                <a:gd name="T6" fmla="*/ 0 w 25"/>
                <a:gd name="T7" fmla="*/ 6 h 17"/>
                <a:gd name="T8" fmla="*/ 0 w 25"/>
                <a:gd name="T9" fmla="*/ 5 h 17"/>
                <a:gd name="T10" fmla="*/ 4 w 25"/>
                <a:gd name="T11" fmla="*/ 3 h 17"/>
                <a:gd name="T12" fmla="*/ 9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lnTo>
                    <a:pt x="25" y="0"/>
                  </a:lnTo>
                  <a:lnTo>
                    <a:pt x="12" y="8"/>
                  </a:lnTo>
                  <a:lnTo>
                    <a:pt x="0" y="17"/>
                  </a:lnTo>
                  <a:lnTo>
                    <a:pt x="0" y="15"/>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5" name="Freeform 2667">
              <a:extLst>
                <a:ext uri="{FF2B5EF4-FFF2-40B4-BE49-F238E27FC236}">
                  <a16:creationId xmlns:a16="http://schemas.microsoft.com/office/drawing/2014/main" id="{C7130792-6DFE-374D-A285-39434FFC4D7A}"/>
                </a:ext>
              </a:extLst>
            </p:cNvPr>
            <p:cNvSpPr>
              <a:spLocks/>
            </p:cNvSpPr>
            <p:nvPr/>
          </p:nvSpPr>
          <p:spPr bwMode="auto">
            <a:xfrm>
              <a:off x="4632" y="3327"/>
              <a:ext cx="5" cy="3"/>
            </a:xfrm>
            <a:custGeom>
              <a:avLst/>
              <a:gdLst>
                <a:gd name="T0" fmla="*/ 0 w 13"/>
                <a:gd name="T1" fmla="*/ 3 h 8"/>
                <a:gd name="T2" fmla="*/ 5 w 13"/>
                <a:gd name="T3" fmla="*/ 0 h 8"/>
                <a:gd name="T4" fmla="*/ 5 w 13"/>
                <a:gd name="T5" fmla="*/ 0 h 8"/>
                <a:gd name="T6" fmla="*/ 0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3"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6" name="Freeform 2668">
              <a:extLst>
                <a:ext uri="{FF2B5EF4-FFF2-40B4-BE49-F238E27FC236}">
                  <a16:creationId xmlns:a16="http://schemas.microsoft.com/office/drawing/2014/main" id="{4BC44E1B-1C16-7E43-A4B6-BEFF90B71F2A}"/>
                </a:ext>
              </a:extLst>
            </p:cNvPr>
            <p:cNvSpPr>
              <a:spLocks/>
            </p:cNvSpPr>
            <p:nvPr/>
          </p:nvSpPr>
          <p:spPr bwMode="auto">
            <a:xfrm>
              <a:off x="4628" y="3327"/>
              <a:ext cx="9" cy="6"/>
            </a:xfrm>
            <a:custGeom>
              <a:avLst/>
              <a:gdLst>
                <a:gd name="T0" fmla="*/ 9 w 25"/>
                <a:gd name="T1" fmla="*/ 0 h 17"/>
                <a:gd name="T2" fmla="*/ 9 w 25"/>
                <a:gd name="T3" fmla="*/ 0 h 17"/>
                <a:gd name="T4" fmla="*/ 4 w 25"/>
                <a:gd name="T5" fmla="*/ 3 h 17"/>
                <a:gd name="T6" fmla="*/ 0 w 25"/>
                <a:gd name="T7" fmla="*/ 6 h 17"/>
                <a:gd name="T8" fmla="*/ 0 w 25"/>
                <a:gd name="T9" fmla="*/ 6 h 17"/>
                <a:gd name="T10" fmla="*/ 4 w 25"/>
                <a:gd name="T11" fmla="*/ 3 h 17"/>
                <a:gd name="T12" fmla="*/ 9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lnTo>
                    <a:pt x="25" y="0"/>
                  </a:lnTo>
                  <a:lnTo>
                    <a:pt x="12" y="8"/>
                  </a:lnTo>
                  <a:lnTo>
                    <a:pt x="0" y="17"/>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7" name="Freeform 2669">
              <a:extLst>
                <a:ext uri="{FF2B5EF4-FFF2-40B4-BE49-F238E27FC236}">
                  <a16:creationId xmlns:a16="http://schemas.microsoft.com/office/drawing/2014/main" id="{7504C863-0BA7-A840-A79A-3775F0BC7DD7}"/>
                </a:ext>
              </a:extLst>
            </p:cNvPr>
            <p:cNvSpPr>
              <a:spLocks/>
            </p:cNvSpPr>
            <p:nvPr/>
          </p:nvSpPr>
          <p:spPr bwMode="auto">
            <a:xfrm>
              <a:off x="4632" y="3327"/>
              <a:ext cx="5" cy="3"/>
            </a:xfrm>
            <a:custGeom>
              <a:avLst/>
              <a:gdLst>
                <a:gd name="T0" fmla="*/ 0 w 13"/>
                <a:gd name="T1" fmla="*/ 3 h 8"/>
                <a:gd name="T2" fmla="*/ 5 w 13"/>
                <a:gd name="T3" fmla="*/ 0 h 8"/>
                <a:gd name="T4" fmla="*/ 5 w 13"/>
                <a:gd name="T5" fmla="*/ 0 h 8"/>
                <a:gd name="T6" fmla="*/ 0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3"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8" name="Freeform 2670">
              <a:extLst>
                <a:ext uri="{FF2B5EF4-FFF2-40B4-BE49-F238E27FC236}">
                  <a16:creationId xmlns:a16="http://schemas.microsoft.com/office/drawing/2014/main" id="{A027285C-AF15-FA49-8F83-ED704A6ED886}"/>
                </a:ext>
              </a:extLst>
            </p:cNvPr>
            <p:cNvSpPr>
              <a:spLocks/>
            </p:cNvSpPr>
            <p:nvPr/>
          </p:nvSpPr>
          <p:spPr bwMode="auto">
            <a:xfrm>
              <a:off x="4628" y="3327"/>
              <a:ext cx="9" cy="6"/>
            </a:xfrm>
            <a:custGeom>
              <a:avLst/>
              <a:gdLst>
                <a:gd name="T0" fmla="*/ 9 w 25"/>
                <a:gd name="T1" fmla="*/ 0 h 17"/>
                <a:gd name="T2" fmla="*/ 9 w 25"/>
                <a:gd name="T3" fmla="*/ 0 h 17"/>
                <a:gd name="T4" fmla="*/ 4 w 25"/>
                <a:gd name="T5" fmla="*/ 3 h 17"/>
                <a:gd name="T6" fmla="*/ 0 w 25"/>
                <a:gd name="T7" fmla="*/ 6 h 17"/>
                <a:gd name="T8" fmla="*/ 0 w 25"/>
                <a:gd name="T9" fmla="*/ 6 h 17"/>
                <a:gd name="T10" fmla="*/ 4 w 25"/>
                <a:gd name="T11" fmla="*/ 3 h 17"/>
                <a:gd name="T12" fmla="*/ 9 w 2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17">
                  <a:moveTo>
                    <a:pt x="25" y="0"/>
                  </a:moveTo>
                  <a:lnTo>
                    <a:pt x="25" y="0"/>
                  </a:lnTo>
                  <a:lnTo>
                    <a:pt x="12" y="8"/>
                  </a:lnTo>
                  <a:lnTo>
                    <a:pt x="0" y="17"/>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09" name="Freeform 2671">
              <a:extLst>
                <a:ext uri="{FF2B5EF4-FFF2-40B4-BE49-F238E27FC236}">
                  <a16:creationId xmlns:a16="http://schemas.microsoft.com/office/drawing/2014/main" id="{F0FE0BCC-AC97-EE4B-9D17-F56D53E7CCBF}"/>
                </a:ext>
              </a:extLst>
            </p:cNvPr>
            <p:cNvSpPr>
              <a:spLocks/>
            </p:cNvSpPr>
            <p:nvPr/>
          </p:nvSpPr>
          <p:spPr bwMode="auto">
            <a:xfrm>
              <a:off x="4650" y="3633"/>
              <a:ext cx="66" cy="44"/>
            </a:xfrm>
            <a:custGeom>
              <a:avLst/>
              <a:gdLst>
                <a:gd name="T0" fmla="*/ 66 w 198"/>
                <a:gd name="T1" fmla="*/ 22 h 132"/>
                <a:gd name="T2" fmla="*/ 0 w 198"/>
                <a:gd name="T3" fmla="*/ 44 h 132"/>
                <a:gd name="T4" fmla="*/ 0 w 198"/>
                <a:gd name="T5" fmla="*/ 0 h 132"/>
                <a:gd name="T6" fmla="*/ 66 w 198"/>
                <a:gd name="T7" fmla="*/ 22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 h="132">
                  <a:moveTo>
                    <a:pt x="198" y="66"/>
                  </a:moveTo>
                  <a:lnTo>
                    <a:pt x="0" y="132"/>
                  </a:lnTo>
                  <a:lnTo>
                    <a:pt x="0" y="0"/>
                  </a:lnTo>
                  <a:lnTo>
                    <a:pt x="198"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0" name="Rectangle 2672">
              <a:extLst>
                <a:ext uri="{FF2B5EF4-FFF2-40B4-BE49-F238E27FC236}">
                  <a16:creationId xmlns:a16="http://schemas.microsoft.com/office/drawing/2014/main" id="{1A0C5F24-7989-894B-A97A-3B94B3F55095}"/>
                </a:ext>
              </a:extLst>
            </p:cNvPr>
            <p:cNvSpPr>
              <a:spLocks noChangeArrowheads="1"/>
            </p:cNvSpPr>
            <p:nvPr/>
          </p:nvSpPr>
          <p:spPr bwMode="auto">
            <a:xfrm>
              <a:off x="4296" y="3650"/>
              <a:ext cx="367"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43311" name="Freeform 2673">
              <a:extLst>
                <a:ext uri="{FF2B5EF4-FFF2-40B4-BE49-F238E27FC236}">
                  <a16:creationId xmlns:a16="http://schemas.microsoft.com/office/drawing/2014/main" id="{5FA06C28-2E03-F74C-94AC-ACF2714C4059}"/>
                </a:ext>
              </a:extLst>
            </p:cNvPr>
            <p:cNvSpPr>
              <a:spLocks/>
            </p:cNvSpPr>
            <p:nvPr/>
          </p:nvSpPr>
          <p:spPr bwMode="auto">
            <a:xfrm>
              <a:off x="4301" y="3677"/>
              <a:ext cx="14" cy="33"/>
            </a:xfrm>
            <a:custGeom>
              <a:avLst/>
              <a:gdLst>
                <a:gd name="T0" fmla="*/ 0 w 42"/>
                <a:gd name="T1" fmla="*/ 32 h 99"/>
                <a:gd name="T2" fmla="*/ 4 w 42"/>
                <a:gd name="T3" fmla="*/ 0 h 99"/>
                <a:gd name="T4" fmla="*/ 9 w 42"/>
                <a:gd name="T5" fmla="*/ 1 h 99"/>
                <a:gd name="T6" fmla="*/ 14 w 42"/>
                <a:gd name="T7" fmla="*/ 1 h 99"/>
                <a:gd name="T8" fmla="*/ 10 w 42"/>
                <a:gd name="T9" fmla="*/ 33 h 99"/>
                <a:gd name="T10" fmla="*/ 5 w 42"/>
                <a:gd name="T11" fmla="*/ 32 h 99"/>
                <a:gd name="T12" fmla="*/ 0 w 42"/>
                <a:gd name="T13" fmla="*/ 32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99">
                  <a:moveTo>
                    <a:pt x="0" y="96"/>
                  </a:moveTo>
                  <a:lnTo>
                    <a:pt x="12" y="0"/>
                  </a:lnTo>
                  <a:lnTo>
                    <a:pt x="26" y="2"/>
                  </a:lnTo>
                  <a:lnTo>
                    <a:pt x="42" y="4"/>
                  </a:lnTo>
                  <a:lnTo>
                    <a:pt x="30" y="99"/>
                  </a:lnTo>
                  <a:lnTo>
                    <a:pt x="16" y="97"/>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2" name="Freeform 2674">
              <a:extLst>
                <a:ext uri="{FF2B5EF4-FFF2-40B4-BE49-F238E27FC236}">
                  <a16:creationId xmlns:a16="http://schemas.microsoft.com/office/drawing/2014/main" id="{FE58757E-BCE3-EC40-91C9-CAE29725D2BC}"/>
                </a:ext>
              </a:extLst>
            </p:cNvPr>
            <p:cNvSpPr>
              <a:spLocks/>
            </p:cNvSpPr>
            <p:nvPr/>
          </p:nvSpPr>
          <p:spPr bwMode="auto">
            <a:xfrm>
              <a:off x="4305" y="3677"/>
              <a:ext cx="4" cy="1"/>
            </a:xfrm>
            <a:custGeom>
              <a:avLst/>
              <a:gdLst>
                <a:gd name="T0" fmla="*/ 4 w 14"/>
                <a:gd name="T1" fmla="*/ 1 h 2"/>
                <a:gd name="T2" fmla="*/ 0 w 14"/>
                <a:gd name="T3" fmla="*/ 0 h 2"/>
                <a:gd name="T4" fmla="*/ 0 w 14"/>
                <a:gd name="T5" fmla="*/ 0 h 2"/>
                <a:gd name="T6" fmla="*/ 4 w 14"/>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
                  <a:moveTo>
                    <a:pt x="14" y="2"/>
                  </a:moveTo>
                  <a:lnTo>
                    <a:pt x="0" y="0"/>
                  </a:lnTo>
                  <a:lnTo>
                    <a:pt x="1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3" name="Freeform 2675">
              <a:extLst>
                <a:ext uri="{FF2B5EF4-FFF2-40B4-BE49-F238E27FC236}">
                  <a16:creationId xmlns:a16="http://schemas.microsoft.com/office/drawing/2014/main" id="{03A7008E-05F3-CC45-A8A5-8378E1F77147}"/>
                </a:ext>
              </a:extLst>
            </p:cNvPr>
            <p:cNvSpPr>
              <a:spLocks/>
            </p:cNvSpPr>
            <p:nvPr/>
          </p:nvSpPr>
          <p:spPr bwMode="auto">
            <a:xfrm>
              <a:off x="4305" y="3653"/>
              <a:ext cx="13" cy="26"/>
            </a:xfrm>
            <a:custGeom>
              <a:avLst/>
              <a:gdLst>
                <a:gd name="T0" fmla="*/ 0 w 41"/>
                <a:gd name="T1" fmla="*/ 24 h 77"/>
                <a:gd name="T2" fmla="*/ 4 w 41"/>
                <a:gd name="T3" fmla="*/ 0 h 77"/>
                <a:gd name="T4" fmla="*/ 9 w 41"/>
                <a:gd name="T5" fmla="*/ 1 h 77"/>
                <a:gd name="T6" fmla="*/ 13 w 41"/>
                <a:gd name="T7" fmla="*/ 2 h 77"/>
                <a:gd name="T8" fmla="*/ 9 w 41"/>
                <a:gd name="T9" fmla="*/ 26 h 77"/>
                <a:gd name="T10" fmla="*/ 4 w 41"/>
                <a:gd name="T11" fmla="*/ 25 h 77"/>
                <a:gd name="T12" fmla="*/ 0 w 41"/>
                <a:gd name="T13" fmla="*/ 24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77">
                  <a:moveTo>
                    <a:pt x="0" y="72"/>
                  </a:moveTo>
                  <a:lnTo>
                    <a:pt x="12" y="0"/>
                  </a:lnTo>
                  <a:lnTo>
                    <a:pt x="27" y="3"/>
                  </a:lnTo>
                  <a:lnTo>
                    <a:pt x="41" y="5"/>
                  </a:lnTo>
                  <a:lnTo>
                    <a:pt x="28" y="77"/>
                  </a:lnTo>
                  <a:lnTo>
                    <a:pt x="14" y="74"/>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4" name="Freeform 2676">
              <a:extLst>
                <a:ext uri="{FF2B5EF4-FFF2-40B4-BE49-F238E27FC236}">
                  <a16:creationId xmlns:a16="http://schemas.microsoft.com/office/drawing/2014/main" id="{CCEEAC05-646C-964C-BD58-FFEA85A52E35}"/>
                </a:ext>
              </a:extLst>
            </p:cNvPr>
            <p:cNvSpPr>
              <a:spLocks/>
            </p:cNvSpPr>
            <p:nvPr/>
          </p:nvSpPr>
          <p:spPr bwMode="auto">
            <a:xfrm>
              <a:off x="4309" y="3653"/>
              <a:ext cx="5" cy="1"/>
            </a:xfrm>
            <a:custGeom>
              <a:avLst/>
              <a:gdLst>
                <a:gd name="T0" fmla="*/ 5 w 15"/>
                <a:gd name="T1" fmla="*/ 1 h 4"/>
                <a:gd name="T2" fmla="*/ 0 w 15"/>
                <a:gd name="T3" fmla="*/ 0 h 4"/>
                <a:gd name="T4" fmla="*/ 0 w 15"/>
                <a:gd name="T5" fmla="*/ 0 h 4"/>
                <a:gd name="T6" fmla="*/ 5 w 15"/>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4">
                  <a:moveTo>
                    <a:pt x="15" y="4"/>
                  </a:moveTo>
                  <a:lnTo>
                    <a:pt x="0" y="1"/>
                  </a:lnTo>
                  <a:lnTo>
                    <a:pt x="1" y="0"/>
                  </a:lnTo>
                  <a:lnTo>
                    <a:pt x="1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5" name="Freeform 2677">
              <a:extLst>
                <a:ext uri="{FF2B5EF4-FFF2-40B4-BE49-F238E27FC236}">
                  <a16:creationId xmlns:a16="http://schemas.microsoft.com/office/drawing/2014/main" id="{133F8FFE-AE6C-8E4D-9503-D00F441B90AA}"/>
                </a:ext>
              </a:extLst>
            </p:cNvPr>
            <p:cNvSpPr>
              <a:spLocks/>
            </p:cNvSpPr>
            <p:nvPr/>
          </p:nvSpPr>
          <p:spPr bwMode="auto">
            <a:xfrm>
              <a:off x="4309" y="3635"/>
              <a:ext cx="14" cy="20"/>
            </a:xfrm>
            <a:custGeom>
              <a:avLst/>
              <a:gdLst>
                <a:gd name="T0" fmla="*/ 0 w 41"/>
                <a:gd name="T1" fmla="*/ 18 h 59"/>
                <a:gd name="T2" fmla="*/ 4 w 41"/>
                <a:gd name="T3" fmla="*/ 0 h 59"/>
                <a:gd name="T4" fmla="*/ 9 w 41"/>
                <a:gd name="T5" fmla="*/ 1 h 59"/>
                <a:gd name="T6" fmla="*/ 14 w 41"/>
                <a:gd name="T7" fmla="*/ 2 h 59"/>
                <a:gd name="T8" fmla="*/ 10 w 41"/>
                <a:gd name="T9" fmla="*/ 20 h 59"/>
                <a:gd name="T10" fmla="*/ 5 w 41"/>
                <a:gd name="T11" fmla="*/ 19 h 59"/>
                <a:gd name="T12" fmla="*/ 0 w 41"/>
                <a:gd name="T13" fmla="*/ 18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9">
                  <a:moveTo>
                    <a:pt x="0" y="52"/>
                  </a:moveTo>
                  <a:lnTo>
                    <a:pt x="13" y="0"/>
                  </a:lnTo>
                  <a:lnTo>
                    <a:pt x="27" y="4"/>
                  </a:lnTo>
                  <a:lnTo>
                    <a:pt x="41" y="7"/>
                  </a:lnTo>
                  <a:lnTo>
                    <a:pt x="28" y="59"/>
                  </a:lnTo>
                  <a:lnTo>
                    <a:pt x="14" y="56"/>
                  </a:ln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6" name="Freeform 2678">
              <a:extLst>
                <a:ext uri="{FF2B5EF4-FFF2-40B4-BE49-F238E27FC236}">
                  <a16:creationId xmlns:a16="http://schemas.microsoft.com/office/drawing/2014/main" id="{A1A368B4-E55D-154B-8673-A687B47FFB9F}"/>
                </a:ext>
              </a:extLst>
            </p:cNvPr>
            <p:cNvSpPr>
              <a:spLocks/>
            </p:cNvSpPr>
            <p:nvPr/>
          </p:nvSpPr>
          <p:spPr bwMode="auto">
            <a:xfrm>
              <a:off x="4313" y="3635"/>
              <a:ext cx="5" cy="2"/>
            </a:xfrm>
            <a:custGeom>
              <a:avLst/>
              <a:gdLst>
                <a:gd name="T0" fmla="*/ 5 w 14"/>
                <a:gd name="T1" fmla="*/ 2 h 6"/>
                <a:gd name="T2" fmla="*/ 0 w 14"/>
                <a:gd name="T3" fmla="*/ 1 h 6"/>
                <a:gd name="T4" fmla="*/ 0 w 14"/>
                <a:gd name="T5" fmla="*/ 0 h 6"/>
                <a:gd name="T6" fmla="*/ 5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2"/>
                  </a:lnTo>
                  <a:lnTo>
                    <a:pt x="1"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7" name="Freeform 2679">
              <a:extLst>
                <a:ext uri="{FF2B5EF4-FFF2-40B4-BE49-F238E27FC236}">
                  <a16:creationId xmlns:a16="http://schemas.microsoft.com/office/drawing/2014/main" id="{56F0972B-E83E-204A-8C1B-CD32251D88C5}"/>
                </a:ext>
              </a:extLst>
            </p:cNvPr>
            <p:cNvSpPr>
              <a:spLocks/>
            </p:cNvSpPr>
            <p:nvPr/>
          </p:nvSpPr>
          <p:spPr bwMode="auto">
            <a:xfrm>
              <a:off x="4314" y="3628"/>
              <a:ext cx="11" cy="10"/>
            </a:xfrm>
            <a:custGeom>
              <a:avLst/>
              <a:gdLst>
                <a:gd name="T0" fmla="*/ 0 w 34"/>
                <a:gd name="T1" fmla="*/ 7 h 29"/>
                <a:gd name="T2" fmla="*/ 2 w 34"/>
                <a:gd name="T3" fmla="*/ 0 h 29"/>
                <a:gd name="T4" fmla="*/ 6 w 34"/>
                <a:gd name="T5" fmla="*/ 2 h 29"/>
                <a:gd name="T6" fmla="*/ 11 w 34"/>
                <a:gd name="T7" fmla="*/ 4 h 29"/>
                <a:gd name="T8" fmla="*/ 9 w 34"/>
                <a:gd name="T9" fmla="*/ 10 h 29"/>
                <a:gd name="T10" fmla="*/ 4 w 34"/>
                <a:gd name="T11" fmla="*/ 9 h 29"/>
                <a:gd name="T12" fmla="*/ 0 w 34"/>
                <a:gd name="T13" fmla="*/ 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29">
                  <a:moveTo>
                    <a:pt x="0" y="19"/>
                  </a:moveTo>
                  <a:lnTo>
                    <a:pt x="7" y="0"/>
                  </a:lnTo>
                  <a:lnTo>
                    <a:pt x="20" y="6"/>
                  </a:lnTo>
                  <a:lnTo>
                    <a:pt x="34" y="11"/>
                  </a:lnTo>
                  <a:lnTo>
                    <a:pt x="27" y="29"/>
                  </a:lnTo>
                  <a:lnTo>
                    <a:pt x="13" y="25"/>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8" name="Freeform 2680">
              <a:extLst>
                <a:ext uri="{FF2B5EF4-FFF2-40B4-BE49-F238E27FC236}">
                  <a16:creationId xmlns:a16="http://schemas.microsoft.com/office/drawing/2014/main" id="{E4F0DE2B-A44F-2C40-AD65-8C3638978911}"/>
                </a:ext>
              </a:extLst>
            </p:cNvPr>
            <p:cNvSpPr>
              <a:spLocks/>
            </p:cNvSpPr>
            <p:nvPr/>
          </p:nvSpPr>
          <p:spPr bwMode="auto">
            <a:xfrm>
              <a:off x="4316" y="3628"/>
              <a:ext cx="4" cy="2"/>
            </a:xfrm>
            <a:custGeom>
              <a:avLst/>
              <a:gdLst>
                <a:gd name="T0" fmla="*/ 4 w 13"/>
                <a:gd name="T1" fmla="*/ 2 h 7"/>
                <a:gd name="T2" fmla="*/ 0 w 13"/>
                <a:gd name="T3" fmla="*/ 0 h 7"/>
                <a:gd name="T4" fmla="*/ 0 w 13"/>
                <a:gd name="T5" fmla="*/ 0 h 7"/>
                <a:gd name="T6" fmla="*/ 4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0"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19" name="Freeform 2681">
              <a:extLst>
                <a:ext uri="{FF2B5EF4-FFF2-40B4-BE49-F238E27FC236}">
                  <a16:creationId xmlns:a16="http://schemas.microsoft.com/office/drawing/2014/main" id="{9776C0A6-3178-B944-8A0B-E44CD521897B}"/>
                </a:ext>
              </a:extLst>
            </p:cNvPr>
            <p:cNvSpPr>
              <a:spLocks/>
            </p:cNvSpPr>
            <p:nvPr/>
          </p:nvSpPr>
          <p:spPr bwMode="auto">
            <a:xfrm>
              <a:off x="4316" y="3623"/>
              <a:ext cx="12" cy="9"/>
            </a:xfrm>
            <a:custGeom>
              <a:avLst/>
              <a:gdLst>
                <a:gd name="T0" fmla="*/ 0 w 35"/>
                <a:gd name="T1" fmla="*/ 5 h 27"/>
                <a:gd name="T2" fmla="*/ 2 w 35"/>
                <a:gd name="T3" fmla="*/ 0 h 27"/>
                <a:gd name="T4" fmla="*/ 7 w 35"/>
                <a:gd name="T5" fmla="*/ 2 h 27"/>
                <a:gd name="T6" fmla="*/ 12 w 35"/>
                <a:gd name="T7" fmla="*/ 4 h 27"/>
                <a:gd name="T8" fmla="*/ 9 w 35"/>
                <a:gd name="T9" fmla="*/ 9 h 27"/>
                <a:gd name="T10" fmla="*/ 4 w 35"/>
                <a:gd name="T11" fmla="*/ 7 h 27"/>
                <a:gd name="T12" fmla="*/ 0 w 35"/>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27">
                  <a:moveTo>
                    <a:pt x="0" y="14"/>
                  </a:moveTo>
                  <a:lnTo>
                    <a:pt x="7" y="0"/>
                  </a:lnTo>
                  <a:lnTo>
                    <a:pt x="20" y="6"/>
                  </a:lnTo>
                  <a:lnTo>
                    <a:pt x="35" y="13"/>
                  </a:lnTo>
                  <a:lnTo>
                    <a:pt x="26" y="27"/>
                  </a:lnTo>
                  <a:lnTo>
                    <a:pt x="13" y="2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0" name="Freeform 2682">
              <a:extLst>
                <a:ext uri="{FF2B5EF4-FFF2-40B4-BE49-F238E27FC236}">
                  <a16:creationId xmlns:a16="http://schemas.microsoft.com/office/drawing/2014/main" id="{C8674388-F897-2B44-8614-203A0D44B813}"/>
                </a:ext>
              </a:extLst>
            </p:cNvPr>
            <p:cNvSpPr>
              <a:spLocks/>
            </p:cNvSpPr>
            <p:nvPr/>
          </p:nvSpPr>
          <p:spPr bwMode="auto">
            <a:xfrm>
              <a:off x="4318" y="3622"/>
              <a:ext cx="5" cy="3"/>
            </a:xfrm>
            <a:custGeom>
              <a:avLst/>
              <a:gdLst>
                <a:gd name="T0" fmla="*/ 5 w 13"/>
                <a:gd name="T1" fmla="*/ 3 h 9"/>
                <a:gd name="T2" fmla="*/ 0 w 13"/>
                <a:gd name="T3" fmla="*/ 1 h 9"/>
                <a:gd name="T4" fmla="*/ 1 w 13"/>
                <a:gd name="T5" fmla="*/ 0 h 9"/>
                <a:gd name="T6" fmla="*/ 5 w 13"/>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13" y="9"/>
                  </a:moveTo>
                  <a:lnTo>
                    <a:pt x="0" y="3"/>
                  </a:lnTo>
                  <a:lnTo>
                    <a:pt x="2" y="0"/>
                  </a:lnTo>
                  <a:lnTo>
                    <a:pt x="1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1" name="Freeform 2683">
              <a:extLst>
                <a:ext uri="{FF2B5EF4-FFF2-40B4-BE49-F238E27FC236}">
                  <a16:creationId xmlns:a16="http://schemas.microsoft.com/office/drawing/2014/main" id="{A57EF646-D539-9D41-9533-9D950D0E6B4A}"/>
                </a:ext>
              </a:extLst>
            </p:cNvPr>
            <p:cNvSpPr>
              <a:spLocks/>
            </p:cNvSpPr>
            <p:nvPr/>
          </p:nvSpPr>
          <p:spPr bwMode="auto">
            <a:xfrm>
              <a:off x="4319" y="3619"/>
              <a:ext cx="10" cy="9"/>
            </a:xfrm>
            <a:custGeom>
              <a:avLst/>
              <a:gdLst>
                <a:gd name="T0" fmla="*/ 0 w 31"/>
                <a:gd name="T1" fmla="*/ 3 h 28"/>
                <a:gd name="T2" fmla="*/ 3 w 31"/>
                <a:gd name="T3" fmla="*/ 0 h 28"/>
                <a:gd name="T4" fmla="*/ 6 w 31"/>
                <a:gd name="T5" fmla="*/ 3 h 28"/>
                <a:gd name="T6" fmla="*/ 10 w 31"/>
                <a:gd name="T7" fmla="*/ 5 h 28"/>
                <a:gd name="T8" fmla="*/ 8 w 31"/>
                <a:gd name="T9" fmla="*/ 9 h 28"/>
                <a:gd name="T10" fmla="*/ 4 w 31"/>
                <a:gd name="T11" fmla="*/ 6 h 28"/>
                <a:gd name="T12" fmla="*/ 0 w 31"/>
                <a:gd name="T13" fmla="*/ 3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8">
                  <a:moveTo>
                    <a:pt x="0" y="10"/>
                  </a:moveTo>
                  <a:lnTo>
                    <a:pt x="8" y="0"/>
                  </a:lnTo>
                  <a:lnTo>
                    <a:pt x="20" y="8"/>
                  </a:lnTo>
                  <a:lnTo>
                    <a:pt x="31" y="17"/>
                  </a:lnTo>
                  <a:lnTo>
                    <a:pt x="24" y="28"/>
                  </a:lnTo>
                  <a:lnTo>
                    <a:pt x="11" y="19"/>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2" name="Freeform 2684">
              <a:extLst>
                <a:ext uri="{FF2B5EF4-FFF2-40B4-BE49-F238E27FC236}">
                  <a16:creationId xmlns:a16="http://schemas.microsoft.com/office/drawing/2014/main" id="{9A57654F-7025-1343-B133-6A1791D2BD10}"/>
                </a:ext>
              </a:extLst>
            </p:cNvPr>
            <p:cNvSpPr>
              <a:spLocks/>
            </p:cNvSpPr>
            <p:nvPr/>
          </p:nvSpPr>
          <p:spPr bwMode="auto">
            <a:xfrm>
              <a:off x="4322" y="3618"/>
              <a:ext cx="4" cy="4"/>
            </a:xfrm>
            <a:custGeom>
              <a:avLst/>
              <a:gdLst>
                <a:gd name="T0" fmla="*/ 4 w 12"/>
                <a:gd name="T1" fmla="*/ 4 h 10"/>
                <a:gd name="T2" fmla="*/ 0 w 12"/>
                <a:gd name="T3" fmla="*/ 1 h 10"/>
                <a:gd name="T4" fmla="*/ 0 w 12"/>
                <a:gd name="T5" fmla="*/ 0 h 10"/>
                <a:gd name="T6" fmla="*/ 4 w 12"/>
                <a:gd name="T7" fmla="*/ 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12" y="10"/>
                  </a:moveTo>
                  <a:lnTo>
                    <a:pt x="0" y="2"/>
                  </a:lnTo>
                  <a:lnTo>
                    <a:pt x="1" y="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3" name="Freeform 2685">
              <a:extLst>
                <a:ext uri="{FF2B5EF4-FFF2-40B4-BE49-F238E27FC236}">
                  <a16:creationId xmlns:a16="http://schemas.microsoft.com/office/drawing/2014/main" id="{1C161E94-92E5-FB4A-9DF9-38653B456DBF}"/>
                </a:ext>
              </a:extLst>
            </p:cNvPr>
            <p:cNvSpPr>
              <a:spLocks/>
            </p:cNvSpPr>
            <p:nvPr/>
          </p:nvSpPr>
          <p:spPr bwMode="auto">
            <a:xfrm>
              <a:off x="4322" y="3617"/>
              <a:ext cx="8" cy="8"/>
            </a:xfrm>
            <a:custGeom>
              <a:avLst/>
              <a:gdLst>
                <a:gd name="T0" fmla="*/ 0 w 25"/>
                <a:gd name="T1" fmla="*/ 1 h 25"/>
                <a:gd name="T2" fmla="*/ 1 w 25"/>
                <a:gd name="T3" fmla="*/ 0 h 25"/>
                <a:gd name="T4" fmla="*/ 4 w 25"/>
                <a:gd name="T5" fmla="*/ 3 h 25"/>
                <a:gd name="T6" fmla="*/ 8 w 25"/>
                <a:gd name="T7" fmla="*/ 7 h 25"/>
                <a:gd name="T8" fmla="*/ 7 w 25"/>
                <a:gd name="T9" fmla="*/ 8 h 25"/>
                <a:gd name="T10" fmla="*/ 4 w 25"/>
                <a:gd name="T11" fmla="*/ 4 h 25"/>
                <a:gd name="T12" fmla="*/ 0 w 25"/>
                <a:gd name="T13" fmla="*/ 1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0" y="4"/>
                  </a:moveTo>
                  <a:lnTo>
                    <a:pt x="4" y="0"/>
                  </a:lnTo>
                  <a:lnTo>
                    <a:pt x="14" y="10"/>
                  </a:lnTo>
                  <a:lnTo>
                    <a:pt x="25" y="21"/>
                  </a:lnTo>
                  <a:lnTo>
                    <a:pt x="21" y="25"/>
                  </a:lnTo>
                  <a:lnTo>
                    <a:pt x="11" y="1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4" name="Freeform 2686">
              <a:extLst>
                <a:ext uri="{FF2B5EF4-FFF2-40B4-BE49-F238E27FC236}">
                  <a16:creationId xmlns:a16="http://schemas.microsoft.com/office/drawing/2014/main" id="{86167E03-AF53-A444-8143-C4A5F296C897}"/>
                </a:ext>
              </a:extLst>
            </p:cNvPr>
            <p:cNvSpPr>
              <a:spLocks/>
            </p:cNvSpPr>
            <p:nvPr/>
          </p:nvSpPr>
          <p:spPr bwMode="auto">
            <a:xfrm>
              <a:off x="4323" y="3617"/>
              <a:ext cx="4" cy="3"/>
            </a:xfrm>
            <a:custGeom>
              <a:avLst/>
              <a:gdLst>
                <a:gd name="T0" fmla="*/ 4 w 10"/>
                <a:gd name="T1" fmla="*/ 3 h 11"/>
                <a:gd name="T2" fmla="*/ 0 w 10"/>
                <a:gd name="T3" fmla="*/ 0 h 11"/>
                <a:gd name="T4" fmla="*/ 0 w 10"/>
                <a:gd name="T5" fmla="*/ 0 h 11"/>
                <a:gd name="T6" fmla="*/ 4 w 10"/>
                <a:gd name="T7" fmla="*/ 3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1">
                  <a:moveTo>
                    <a:pt x="10" y="11"/>
                  </a:moveTo>
                  <a:lnTo>
                    <a:pt x="0" y="1"/>
                  </a:lnTo>
                  <a:lnTo>
                    <a:pt x="1" y="0"/>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5" name="Freeform 2687">
              <a:extLst>
                <a:ext uri="{FF2B5EF4-FFF2-40B4-BE49-F238E27FC236}">
                  <a16:creationId xmlns:a16="http://schemas.microsoft.com/office/drawing/2014/main" id="{889613B9-6592-8142-8B26-E233470D8CB5}"/>
                </a:ext>
              </a:extLst>
            </p:cNvPr>
            <p:cNvSpPr>
              <a:spLocks/>
            </p:cNvSpPr>
            <p:nvPr/>
          </p:nvSpPr>
          <p:spPr bwMode="auto">
            <a:xfrm>
              <a:off x="4324" y="3616"/>
              <a:ext cx="7" cy="8"/>
            </a:xfrm>
            <a:custGeom>
              <a:avLst/>
              <a:gdLst>
                <a:gd name="T0" fmla="*/ 0 w 22"/>
                <a:gd name="T1" fmla="*/ 1 h 26"/>
                <a:gd name="T2" fmla="*/ 1 w 22"/>
                <a:gd name="T3" fmla="*/ 0 h 26"/>
                <a:gd name="T4" fmla="*/ 4 w 22"/>
                <a:gd name="T5" fmla="*/ 3 h 26"/>
                <a:gd name="T6" fmla="*/ 7 w 22"/>
                <a:gd name="T7" fmla="*/ 7 h 26"/>
                <a:gd name="T8" fmla="*/ 6 w 22"/>
                <a:gd name="T9" fmla="*/ 8 h 26"/>
                <a:gd name="T10" fmla="*/ 3 w 22"/>
                <a:gd name="T11" fmla="*/ 4 h 26"/>
                <a:gd name="T12" fmla="*/ 0 w 22"/>
                <a:gd name="T13" fmla="*/ 1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26">
                  <a:moveTo>
                    <a:pt x="0" y="3"/>
                  </a:moveTo>
                  <a:lnTo>
                    <a:pt x="3" y="0"/>
                  </a:lnTo>
                  <a:lnTo>
                    <a:pt x="13" y="11"/>
                  </a:lnTo>
                  <a:lnTo>
                    <a:pt x="22" y="23"/>
                  </a:lnTo>
                  <a:lnTo>
                    <a:pt x="19" y="26"/>
                  </a:lnTo>
                  <a:lnTo>
                    <a:pt x="9" y="14"/>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6" name="Freeform 2688">
              <a:extLst>
                <a:ext uri="{FF2B5EF4-FFF2-40B4-BE49-F238E27FC236}">
                  <a16:creationId xmlns:a16="http://schemas.microsoft.com/office/drawing/2014/main" id="{7A48D189-753B-2041-ABFB-075CBD55E84F}"/>
                </a:ext>
              </a:extLst>
            </p:cNvPr>
            <p:cNvSpPr>
              <a:spLocks/>
            </p:cNvSpPr>
            <p:nvPr/>
          </p:nvSpPr>
          <p:spPr bwMode="auto">
            <a:xfrm>
              <a:off x="4325" y="3615"/>
              <a:ext cx="3" cy="4"/>
            </a:xfrm>
            <a:custGeom>
              <a:avLst/>
              <a:gdLst>
                <a:gd name="T0" fmla="*/ 3 w 10"/>
                <a:gd name="T1" fmla="*/ 4 h 12"/>
                <a:gd name="T2" fmla="*/ 0 w 10"/>
                <a:gd name="T3" fmla="*/ 0 h 12"/>
                <a:gd name="T4" fmla="*/ 1 w 10"/>
                <a:gd name="T5" fmla="*/ 0 h 12"/>
                <a:gd name="T6" fmla="*/ 3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10" y="12"/>
                  </a:moveTo>
                  <a:lnTo>
                    <a:pt x="0" y="1"/>
                  </a:lnTo>
                  <a:lnTo>
                    <a:pt x="3" y="0"/>
                  </a:lnTo>
                  <a:lnTo>
                    <a:pt x="1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7" name="Freeform 2689">
              <a:extLst>
                <a:ext uri="{FF2B5EF4-FFF2-40B4-BE49-F238E27FC236}">
                  <a16:creationId xmlns:a16="http://schemas.microsoft.com/office/drawing/2014/main" id="{B98A37A9-6C8B-E844-9FA8-5F82984554CD}"/>
                </a:ext>
              </a:extLst>
            </p:cNvPr>
            <p:cNvSpPr>
              <a:spLocks/>
            </p:cNvSpPr>
            <p:nvPr/>
          </p:nvSpPr>
          <p:spPr bwMode="auto">
            <a:xfrm>
              <a:off x="4326" y="3615"/>
              <a:ext cx="6" cy="9"/>
            </a:xfrm>
            <a:custGeom>
              <a:avLst/>
              <a:gdLst>
                <a:gd name="T0" fmla="*/ 0 w 19"/>
                <a:gd name="T1" fmla="*/ 1 h 27"/>
                <a:gd name="T2" fmla="*/ 1 w 19"/>
                <a:gd name="T3" fmla="*/ 0 h 27"/>
                <a:gd name="T4" fmla="*/ 3 w 19"/>
                <a:gd name="T5" fmla="*/ 4 h 27"/>
                <a:gd name="T6" fmla="*/ 6 w 19"/>
                <a:gd name="T7" fmla="*/ 8 h 27"/>
                <a:gd name="T8" fmla="*/ 4 w 19"/>
                <a:gd name="T9" fmla="*/ 9 h 27"/>
                <a:gd name="T10" fmla="*/ 2 w 19"/>
                <a:gd name="T11" fmla="*/ 5 h 27"/>
                <a:gd name="T12" fmla="*/ 0 w 19"/>
                <a:gd name="T13" fmla="*/ 1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7">
                  <a:moveTo>
                    <a:pt x="0" y="2"/>
                  </a:moveTo>
                  <a:lnTo>
                    <a:pt x="3" y="0"/>
                  </a:lnTo>
                  <a:lnTo>
                    <a:pt x="11" y="13"/>
                  </a:lnTo>
                  <a:lnTo>
                    <a:pt x="19" y="24"/>
                  </a:lnTo>
                  <a:lnTo>
                    <a:pt x="14" y="27"/>
                  </a:lnTo>
                  <a:lnTo>
                    <a:pt x="7" y="14"/>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8" name="Freeform 2690">
              <a:extLst>
                <a:ext uri="{FF2B5EF4-FFF2-40B4-BE49-F238E27FC236}">
                  <a16:creationId xmlns:a16="http://schemas.microsoft.com/office/drawing/2014/main" id="{C601BFD4-D875-D645-8BDC-B0C2B465BC68}"/>
                </a:ext>
              </a:extLst>
            </p:cNvPr>
            <p:cNvSpPr>
              <a:spLocks/>
            </p:cNvSpPr>
            <p:nvPr/>
          </p:nvSpPr>
          <p:spPr bwMode="auto">
            <a:xfrm>
              <a:off x="4327" y="3614"/>
              <a:ext cx="2" cy="5"/>
            </a:xfrm>
            <a:custGeom>
              <a:avLst/>
              <a:gdLst>
                <a:gd name="T0" fmla="*/ 2 w 8"/>
                <a:gd name="T1" fmla="*/ 5 h 14"/>
                <a:gd name="T2" fmla="*/ 0 w 8"/>
                <a:gd name="T3" fmla="*/ 0 h 14"/>
                <a:gd name="T4" fmla="*/ 1 w 8"/>
                <a:gd name="T5" fmla="*/ 0 h 14"/>
                <a:gd name="T6" fmla="*/ 1 w 8"/>
                <a:gd name="T7" fmla="*/ 0 h 14"/>
                <a:gd name="T8" fmla="*/ 2 w 8"/>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8" y="14"/>
                  </a:moveTo>
                  <a:lnTo>
                    <a:pt x="0" y="1"/>
                  </a:lnTo>
                  <a:lnTo>
                    <a:pt x="3" y="0"/>
                  </a:lnTo>
                  <a:lnTo>
                    <a:pt x="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29" name="Freeform 2691">
              <a:extLst>
                <a:ext uri="{FF2B5EF4-FFF2-40B4-BE49-F238E27FC236}">
                  <a16:creationId xmlns:a16="http://schemas.microsoft.com/office/drawing/2014/main" id="{658BDE53-B279-0249-9E60-38123C0A625C}"/>
                </a:ext>
              </a:extLst>
            </p:cNvPr>
            <p:cNvSpPr>
              <a:spLocks/>
            </p:cNvSpPr>
            <p:nvPr/>
          </p:nvSpPr>
          <p:spPr bwMode="auto">
            <a:xfrm>
              <a:off x="4328" y="3614"/>
              <a:ext cx="4" cy="9"/>
            </a:xfrm>
            <a:custGeom>
              <a:avLst/>
              <a:gdLst>
                <a:gd name="T0" fmla="*/ 0 w 14"/>
                <a:gd name="T1" fmla="*/ 1 h 29"/>
                <a:gd name="T2" fmla="*/ 1 w 14"/>
                <a:gd name="T3" fmla="*/ 0 h 29"/>
                <a:gd name="T4" fmla="*/ 3 w 14"/>
                <a:gd name="T5" fmla="*/ 4 h 29"/>
                <a:gd name="T6" fmla="*/ 4 w 14"/>
                <a:gd name="T7" fmla="*/ 8 h 29"/>
                <a:gd name="T8" fmla="*/ 3 w 14"/>
                <a:gd name="T9" fmla="*/ 9 h 29"/>
                <a:gd name="T10" fmla="*/ 1 w 14"/>
                <a:gd name="T11" fmla="*/ 5 h 29"/>
                <a:gd name="T12" fmla="*/ 0 w 14"/>
                <a:gd name="T13" fmla="*/ 1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9">
                  <a:moveTo>
                    <a:pt x="0" y="2"/>
                  </a:moveTo>
                  <a:lnTo>
                    <a:pt x="4" y="0"/>
                  </a:lnTo>
                  <a:lnTo>
                    <a:pt x="9" y="13"/>
                  </a:lnTo>
                  <a:lnTo>
                    <a:pt x="14" y="27"/>
                  </a:lnTo>
                  <a:lnTo>
                    <a:pt x="10" y="29"/>
                  </a:lnTo>
                  <a:lnTo>
                    <a:pt x="5"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0" name="Freeform 2692">
              <a:extLst>
                <a:ext uri="{FF2B5EF4-FFF2-40B4-BE49-F238E27FC236}">
                  <a16:creationId xmlns:a16="http://schemas.microsoft.com/office/drawing/2014/main" id="{0F236932-CC16-3D41-B98D-95C2D54A3A14}"/>
                </a:ext>
              </a:extLst>
            </p:cNvPr>
            <p:cNvSpPr>
              <a:spLocks/>
            </p:cNvSpPr>
            <p:nvPr/>
          </p:nvSpPr>
          <p:spPr bwMode="auto">
            <a:xfrm>
              <a:off x="4329" y="3613"/>
              <a:ext cx="2" cy="5"/>
            </a:xfrm>
            <a:custGeom>
              <a:avLst/>
              <a:gdLst>
                <a:gd name="T0" fmla="*/ 2 w 5"/>
                <a:gd name="T1" fmla="*/ 5 h 14"/>
                <a:gd name="T2" fmla="*/ 0 w 5"/>
                <a:gd name="T3" fmla="*/ 0 h 14"/>
                <a:gd name="T4" fmla="*/ 1 w 5"/>
                <a:gd name="T5" fmla="*/ 0 h 14"/>
                <a:gd name="T6" fmla="*/ 1 w 5"/>
                <a:gd name="T7" fmla="*/ 0 h 14"/>
                <a:gd name="T8" fmla="*/ 2 w 5"/>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5" y="14"/>
                  </a:moveTo>
                  <a:lnTo>
                    <a:pt x="0" y="1"/>
                  </a:lnTo>
                  <a:lnTo>
                    <a:pt x="3" y="0"/>
                  </a:ln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1" name="Freeform 2693">
              <a:extLst>
                <a:ext uri="{FF2B5EF4-FFF2-40B4-BE49-F238E27FC236}">
                  <a16:creationId xmlns:a16="http://schemas.microsoft.com/office/drawing/2014/main" id="{1392ED22-0B7D-A64C-8796-34D19273349C}"/>
                </a:ext>
              </a:extLst>
            </p:cNvPr>
            <p:cNvSpPr>
              <a:spLocks/>
            </p:cNvSpPr>
            <p:nvPr/>
          </p:nvSpPr>
          <p:spPr bwMode="auto">
            <a:xfrm>
              <a:off x="4330" y="3613"/>
              <a:ext cx="3" cy="10"/>
            </a:xfrm>
            <a:custGeom>
              <a:avLst/>
              <a:gdLst>
                <a:gd name="T0" fmla="*/ 0 w 8"/>
                <a:gd name="T1" fmla="*/ 0 h 30"/>
                <a:gd name="T2" fmla="*/ 1 w 8"/>
                <a:gd name="T3" fmla="*/ 0 h 30"/>
                <a:gd name="T4" fmla="*/ 2 w 8"/>
                <a:gd name="T5" fmla="*/ 5 h 30"/>
                <a:gd name="T6" fmla="*/ 3 w 8"/>
                <a:gd name="T7" fmla="*/ 9 h 30"/>
                <a:gd name="T8" fmla="*/ 2 w 8"/>
                <a:gd name="T9" fmla="*/ 10 h 30"/>
                <a:gd name="T10" fmla="*/ 1 w 8"/>
                <a:gd name="T11" fmla="*/ 5 h 30"/>
                <a:gd name="T12" fmla="*/ 0 w 8"/>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0">
                  <a:moveTo>
                    <a:pt x="0" y="0"/>
                  </a:moveTo>
                  <a:lnTo>
                    <a:pt x="3" y="0"/>
                  </a:lnTo>
                  <a:lnTo>
                    <a:pt x="6" y="14"/>
                  </a:lnTo>
                  <a:lnTo>
                    <a:pt x="8" y="28"/>
                  </a:lnTo>
                  <a:lnTo>
                    <a:pt x="4" y="30"/>
                  </a:lnTo>
                  <a:lnTo>
                    <a:pt x="2"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2" name="Freeform 2694">
              <a:extLst>
                <a:ext uri="{FF2B5EF4-FFF2-40B4-BE49-F238E27FC236}">
                  <a16:creationId xmlns:a16="http://schemas.microsoft.com/office/drawing/2014/main" id="{EEE977E6-8416-6A4C-B18A-0322F503CE4A}"/>
                </a:ext>
              </a:extLst>
            </p:cNvPr>
            <p:cNvSpPr>
              <a:spLocks/>
            </p:cNvSpPr>
            <p:nvPr/>
          </p:nvSpPr>
          <p:spPr bwMode="auto">
            <a:xfrm>
              <a:off x="4331" y="3613"/>
              <a:ext cx="1" cy="5"/>
            </a:xfrm>
            <a:custGeom>
              <a:avLst/>
              <a:gdLst>
                <a:gd name="T0" fmla="*/ 1 w 4"/>
                <a:gd name="T1" fmla="*/ 5 h 15"/>
                <a:gd name="T2" fmla="*/ 0 w 4"/>
                <a:gd name="T3" fmla="*/ 0 h 15"/>
                <a:gd name="T4" fmla="*/ 1 w 4"/>
                <a:gd name="T5" fmla="*/ 0 h 15"/>
                <a:gd name="T6" fmla="*/ 1 w 4"/>
                <a:gd name="T7" fmla="*/ 0 h 15"/>
                <a:gd name="T8" fmla="*/ 1 w 4"/>
                <a:gd name="T9" fmla="*/ 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3" y="15"/>
                  </a:moveTo>
                  <a:lnTo>
                    <a:pt x="0" y="1"/>
                  </a:lnTo>
                  <a:lnTo>
                    <a:pt x="3" y="0"/>
                  </a:lnTo>
                  <a:lnTo>
                    <a:pt x="4" y="0"/>
                  </a:lnTo>
                  <a:lnTo>
                    <a:pt x="3"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3" name="Freeform 2695">
              <a:extLst>
                <a:ext uri="{FF2B5EF4-FFF2-40B4-BE49-F238E27FC236}">
                  <a16:creationId xmlns:a16="http://schemas.microsoft.com/office/drawing/2014/main" id="{1F3ABF5F-E0CB-5F40-8902-1F1BBD20E48D}"/>
                </a:ext>
              </a:extLst>
            </p:cNvPr>
            <p:cNvSpPr>
              <a:spLocks/>
            </p:cNvSpPr>
            <p:nvPr/>
          </p:nvSpPr>
          <p:spPr bwMode="auto">
            <a:xfrm>
              <a:off x="4332" y="3613"/>
              <a:ext cx="1" cy="10"/>
            </a:xfrm>
            <a:custGeom>
              <a:avLst/>
              <a:gdLst>
                <a:gd name="T0" fmla="*/ 0 w 4"/>
                <a:gd name="T1" fmla="*/ 0 h 31"/>
                <a:gd name="T2" fmla="*/ 1 w 4"/>
                <a:gd name="T3" fmla="*/ 0 h 31"/>
                <a:gd name="T4" fmla="*/ 1 w 4"/>
                <a:gd name="T5" fmla="*/ 5 h 31"/>
                <a:gd name="T6" fmla="*/ 1 w 4"/>
                <a:gd name="T7" fmla="*/ 10 h 31"/>
                <a:gd name="T8" fmla="*/ 0 w 4"/>
                <a:gd name="T9" fmla="*/ 9 h 31"/>
                <a:gd name="T10" fmla="*/ 0 w 4"/>
                <a:gd name="T11" fmla="*/ 5 h 31"/>
                <a:gd name="T12" fmla="*/ 0 w 4"/>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31">
                  <a:moveTo>
                    <a:pt x="1" y="0"/>
                  </a:moveTo>
                  <a:lnTo>
                    <a:pt x="4" y="1"/>
                  </a:lnTo>
                  <a:lnTo>
                    <a:pt x="3" y="15"/>
                  </a:lnTo>
                  <a:lnTo>
                    <a:pt x="3" y="31"/>
                  </a:lnTo>
                  <a:lnTo>
                    <a:pt x="0" y="29"/>
                  </a:lnTo>
                  <a:lnTo>
                    <a:pt x="0" y="15"/>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4" name="Freeform 2696">
              <a:extLst>
                <a:ext uri="{FF2B5EF4-FFF2-40B4-BE49-F238E27FC236}">
                  <a16:creationId xmlns:a16="http://schemas.microsoft.com/office/drawing/2014/main" id="{9839F7B2-0B55-474B-B490-996EF4237E2A}"/>
                </a:ext>
              </a:extLst>
            </p:cNvPr>
            <p:cNvSpPr>
              <a:spLocks/>
            </p:cNvSpPr>
            <p:nvPr/>
          </p:nvSpPr>
          <p:spPr bwMode="auto">
            <a:xfrm>
              <a:off x="4333" y="3613"/>
              <a:ext cx="1" cy="5"/>
            </a:xfrm>
            <a:custGeom>
              <a:avLst/>
              <a:gdLst>
                <a:gd name="T0" fmla="*/ 0 w 4"/>
                <a:gd name="T1" fmla="*/ 5 h 14"/>
                <a:gd name="T2" fmla="*/ 0 w 4"/>
                <a:gd name="T3" fmla="*/ 0 h 14"/>
                <a:gd name="T4" fmla="*/ 1 w 4"/>
                <a:gd name="T5" fmla="*/ 0 h 14"/>
                <a:gd name="T6" fmla="*/ 1 w 4"/>
                <a:gd name="T7" fmla="*/ 0 h 14"/>
                <a:gd name="T8" fmla="*/ 0 w 4"/>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0" y="14"/>
                  </a:moveTo>
                  <a:lnTo>
                    <a:pt x="1"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5" name="Freeform 2697">
              <a:extLst>
                <a:ext uri="{FF2B5EF4-FFF2-40B4-BE49-F238E27FC236}">
                  <a16:creationId xmlns:a16="http://schemas.microsoft.com/office/drawing/2014/main" id="{D670E5F7-2662-3D44-8699-E17B81D60BA9}"/>
                </a:ext>
              </a:extLst>
            </p:cNvPr>
            <p:cNvSpPr>
              <a:spLocks/>
            </p:cNvSpPr>
            <p:nvPr/>
          </p:nvSpPr>
          <p:spPr bwMode="auto">
            <a:xfrm>
              <a:off x="4332" y="3613"/>
              <a:ext cx="4" cy="10"/>
            </a:xfrm>
            <a:custGeom>
              <a:avLst/>
              <a:gdLst>
                <a:gd name="T0" fmla="*/ 2 w 10"/>
                <a:gd name="T1" fmla="*/ 0 h 30"/>
                <a:gd name="T2" fmla="*/ 4 w 10"/>
                <a:gd name="T3" fmla="*/ 0 h 30"/>
                <a:gd name="T4" fmla="*/ 3 w 10"/>
                <a:gd name="T5" fmla="*/ 5 h 30"/>
                <a:gd name="T6" fmla="*/ 1 w 10"/>
                <a:gd name="T7" fmla="*/ 10 h 30"/>
                <a:gd name="T8" fmla="*/ 0 w 10"/>
                <a:gd name="T9" fmla="*/ 9 h 30"/>
                <a:gd name="T10" fmla="*/ 1 w 10"/>
                <a:gd name="T11" fmla="*/ 5 h 30"/>
                <a:gd name="T12" fmla="*/ 2 w 10"/>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0">
                  <a:moveTo>
                    <a:pt x="6" y="0"/>
                  </a:moveTo>
                  <a:lnTo>
                    <a:pt x="10" y="1"/>
                  </a:lnTo>
                  <a:lnTo>
                    <a:pt x="7" y="15"/>
                  </a:lnTo>
                  <a:lnTo>
                    <a:pt x="3" y="30"/>
                  </a:lnTo>
                  <a:lnTo>
                    <a:pt x="0" y="28"/>
                  </a:lnTo>
                  <a:lnTo>
                    <a:pt x="2" y="1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6" name="Freeform 2698">
              <a:extLst>
                <a:ext uri="{FF2B5EF4-FFF2-40B4-BE49-F238E27FC236}">
                  <a16:creationId xmlns:a16="http://schemas.microsoft.com/office/drawing/2014/main" id="{DDAC66ED-9FDA-EA4B-8C95-5550C64666A1}"/>
                </a:ext>
              </a:extLst>
            </p:cNvPr>
            <p:cNvSpPr>
              <a:spLocks/>
            </p:cNvSpPr>
            <p:nvPr/>
          </p:nvSpPr>
          <p:spPr bwMode="auto">
            <a:xfrm>
              <a:off x="4335" y="3614"/>
              <a:ext cx="1" cy="4"/>
            </a:xfrm>
            <a:custGeom>
              <a:avLst/>
              <a:gdLst>
                <a:gd name="T0" fmla="*/ 0 w 4"/>
                <a:gd name="T1" fmla="*/ 4 h 14"/>
                <a:gd name="T2" fmla="*/ 1 w 4"/>
                <a:gd name="T3" fmla="*/ 0 h 14"/>
                <a:gd name="T4" fmla="*/ 1 w 4"/>
                <a:gd name="T5" fmla="*/ 0 h 14"/>
                <a:gd name="T6" fmla="*/ 0 w 4"/>
                <a:gd name="T7" fmla="*/ 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4">
                  <a:moveTo>
                    <a:pt x="0" y="14"/>
                  </a:moveTo>
                  <a:lnTo>
                    <a:pt x="3" y="0"/>
                  </a:lnTo>
                  <a:lnTo>
                    <a:pt x="4"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7" name="Freeform 2699">
              <a:extLst>
                <a:ext uri="{FF2B5EF4-FFF2-40B4-BE49-F238E27FC236}">
                  <a16:creationId xmlns:a16="http://schemas.microsoft.com/office/drawing/2014/main" id="{09127FED-AD66-2740-80CA-82420FBCB1F1}"/>
                </a:ext>
              </a:extLst>
            </p:cNvPr>
            <p:cNvSpPr>
              <a:spLocks/>
            </p:cNvSpPr>
            <p:nvPr/>
          </p:nvSpPr>
          <p:spPr bwMode="auto">
            <a:xfrm>
              <a:off x="4333" y="3614"/>
              <a:ext cx="5" cy="10"/>
            </a:xfrm>
            <a:custGeom>
              <a:avLst/>
              <a:gdLst>
                <a:gd name="T0" fmla="*/ 3 w 15"/>
                <a:gd name="T1" fmla="*/ 0 h 30"/>
                <a:gd name="T2" fmla="*/ 5 w 15"/>
                <a:gd name="T3" fmla="*/ 1 h 30"/>
                <a:gd name="T4" fmla="*/ 3 w 15"/>
                <a:gd name="T5" fmla="*/ 5 h 30"/>
                <a:gd name="T6" fmla="*/ 2 w 15"/>
                <a:gd name="T7" fmla="*/ 10 h 30"/>
                <a:gd name="T8" fmla="*/ 0 w 15"/>
                <a:gd name="T9" fmla="*/ 9 h 30"/>
                <a:gd name="T10" fmla="*/ 2 w 15"/>
                <a:gd name="T11" fmla="*/ 5 h 30"/>
                <a:gd name="T12" fmla="*/ 3 w 15"/>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0">
                  <a:moveTo>
                    <a:pt x="10" y="0"/>
                  </a:moveTo>
                  <a:lnTo>
                    <a:pt x="15" y="3"/>
                  </a:lnTo>
                  <a:lnTo>
                    <a:pt x="9" y="16"/>
                  </a:lnTo>
                  <a:lnTo>
                    <a:pt x="5" y="30"/>
                  </a:lnTo>
                  <a:lnTo>
                    <a:pt x="0" y="27"/>
                  </a:lnTo>
                  <a:lnTo>
                    <a:pt x="6" y="1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8" name="Freeform 2700">
              <a:extLst>
                <a:ext uri="{FF2B5EF4-FFF2-40B4-BE49-F238E27FC236}">
                  <a16:creationId xmlns:a16="http://schemas.microsoft.com/office/drawing/2014/main" id="{3103DE59-226E-674A-941C-F04CBE519A8F}"/>
                </a:ext>
              </a:extLst>
            </p:cNvPr>
            <p:cNvSpPr>
              <a:spLocks/>
            </p:cNvSpPr>
            <p:nvPr/>
          </p:nvSpPr>
          <p:spPr bwMode="auto">
            <a:xfrm>
              <a:off x="4336" y="3615"/>
              <a:ext cx="3" cy="4"/>
            </a:xfrm>
            <a:custGeom>
              <a:avLst/>
              <a:gdLst>
                <a:gd name="T0" fmla="*/ 0 w 9"/>
                <a:gd name="T1" fmla="*/ 4 h 13"/>
                <a:gd name="T2" fmla="*/ 2 w 9"/>
                <a:gd name="T3" fmla="*/ 0 h 13"/>
                <a:gd name="T4" fmla="*/ 3 w 9"/>
                <a:gd name="T5" fmla="*/ 0 h 13"/>
                <a:gd name="T6" fmla="*/ 3 w 9"/>
                <a:gd name="T7" fmla="*/ 0 h 13"/>
                <a:gd name="T8" fmla="*/ 0 w 9"/>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0" y="13"/>
                  </a:moveTo>
                  <a:lnTo>
                    <a:pt x="6" y="0"/>
                  </a:lnTo>
                  <a:lnTo>
                    <a:pt x="9" y="0"/>
                  </a:lnTo>
                  <a:lnTo>
                    <a:pt x="9"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39" name="Freeform 2701">
              <a:extLst>
                <a:ext uri="{FF2B5EF4-FFF2-40B4-BE49-F238E27FC236}">
                  <a16:creationId xmlns:a16="http://schemas.microsoft.com/office/drawing/2014/main" id="{C46541E6-1B9B-7747-8D8F-FB532BB0DF4E}"/>
                </a:ext>
              </a:extLst>
            </p:cNvPr>
            <p:cNvSpPr>
              <a:spLocks/>
            </p:cNvSpPr>
            <p:nvPr/>
          </p:nvSpPr>
          <p:spPr bwMode="auto">
            <a:xfrm>
              <a:off x="4333" y="3615"/>
              <a:ext cx="8" cy="10"/>
            </a:xfrm>
            <a:custGeom>
              <a:avLst/>
              <a:gdLst>
                <a:gd name="T0" fmla="*/ 5 w 24"/>
                <a:gd name="T1" fmla="*/ 0 h 29"/>
                <a:gd name="T2" fmla="*/ 8 w 24"/>
                <a:gd name="T3" fmla="*/ 2 h 29"/>
                <a:gd name="T4" fmla="*/ 5 w 24"/>
                <a:gd name="T5" fmla="*/ 6 h 29"/>
                <a:gd name="T6" fmla="*/ 2 w 24"/>
                <a:gd name="T7" fmla="*/ 10 h 29"/>
                <a:gd name="T8" fmla="*/ 0 w 24"/>
                <a:gd name="T9" fmla="*/ 9 h 29"/>
                <a:gd name="T10" fmla="*/ 2 w 24"/>
                <a:gd name="T11" fmla="*/ 4 h 29"/>
                <a:gd name="T12" fmla="*/ 5 w 24"/>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9">
                  <a:moveTo>
                    <a:pt x="16" y="0"/>
                  </a:moveTo>
                  <a:lnTo>
                    <a:pt x="24" y="5"/>
                  </a:lnTo>
                  <a:lnTo>
                    <a:pt x="16" y="16"/>
                  </a:lnTo>
                  <a:lnTo>
                    <a:pt x="7" y="29"/>
                  </a:lnTo>
                  <a:lnTo>
                    <a:pt x="0" y="25"/>
                  </a:lnTo>
                  <a:lnTo>
                    <a:pt x="7"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0" name="Freeform 2702">
              <a:extLst>
                <a:ext uri="{FF2B5EF4-FFF2-40B4-BE49-F238E27FC236}">
                  <a16:creationId xmlns:a16="http://schemas.microsoft.com/office/drawing/2014/main" id="{06059979-A02D-7D40-B1DD-2505268A4A37}"/>
                </a:ext>
              </a:extLst>
            </p:cNvPr>
            <p:cNvSpPr>
              <a:spLocks/>
            </p:cNvSpPr>
            <p:nvPr/>
          </p:nvSpPr>
          <p:spPr bwMode="auto">
            <a:xfrm>
              <a:off x="4339" y="3617"/>
              <a:ext cx="3" cy="3"/>
            </a:xfrm>
            <a:custGeom>
              <a:avLst/>
              <a:gdLst>
                <a:gd name="T0" fmla="*/ 0 w 9"/>
                <a:gd name="T1" fmla="*/ 3 h 11"/>
                <a:gd name="T2" fmla="*/ 3 w 9"/>
                <a:gd name="T3" fmla="*/ 0 h 11"/>
                <a:gd name="T4" fmla="*/ 3 w 9"/>
                <a:gd name="T5" fmla="*/ 0 h 11"/>
                <a:gd name="T6" fmla="*/ 3 w 9"/>
                <a:gd name="T7" fmla="*/ 0 h 11"/>
                <a:gd name="T8" fmla="*/ 0 w 9"/>
                <a:gd name="T9" fmla="*/ 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0" y="11"/>
                  </a:moveTo>
                  <a:lnTo>
                    <a:pt x="8" y="0"/>
                  </a:lnTo>
                  <a:lnTo>
                    <a:pt x="9" y="1"/>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1" name="Freeform 2703">
              <a:extLst>
                <a:ext uri="{FF2B5EF4-FFF2-40B4-BE49-F238E27FC236}">
                  <a16:creationId xmlns:a16="http://schemas.microsoft.com/office/drawing/2014/main" id="{F132A618-A744-E747-9ED4-CEA7349B607F}"/>
                </a:ext>
              </a:extLst>
            </p:cNvPr>
            <p:cNvSpPr>
              <a:spLocks/>
            </p:cNvSpPr>
            <p:nvPr/>
          </p:nvSpPr>
          <p:spPr bwMode="auto">
            <a:xfrm>
              <a:off x="4335" y="3617"/>
              <a:ext cx="9" cy="10"/>
            </a:xfrm>
            <a:custGeom>
              <a:avLst/>
              <a:gdLst>
                <a:gd name="T0" fmla="*/ 6 w 28"/>
                <a:gd name="T1" fmla="*/ 0 h 29"/>
                <a:gd name="T2" fmla="*/ 9 w 28"/>
                <a:gd name="T3" fmla="*/ 2 h 29"/>
                <a:gd name="T4" fmla="*/ 6 w 28"/>
                <a:gd name="T5" fmla="*/ 7 h 29"/>
                <a:gd name="T6" fmla="*/ 3 w 28"/>
                <a:gd name="T7" fmla="*/ 10 h 29"/>
                <a:gd name="T8" fmla="*/ 0 w 28"/>
                <a:gd name="T9" fmla="*/ 8 h 29"/>
                <a:gd name="T10" fmla="*/ 4 w 28"/>
                <a:gd name="T11" fmla="*/ 3 h 29"/>
                <a:gd name="T12" fmla="*/ 6 w 28"/>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9">
                  <a:moveTo>
                    <a:pt x="20" y="0"/>
                  </a:moveTo>
                  <a:lnTo>
                    <a:pt x="28" y="7"/>
                  </a:lnTo>
                  <a:lnTo>
                    <a:pt x="19" y="19"/>
                  </a:lnTo>
                  <a:lnTo>
                    <a:pt x="8" y="29"/>
                  </a:lnTo>
                  <a:lnTo>
                    <a:pt x="0" y="22"/>
                  </a:lnTo>
                  <a:lnTo>
                    <a:pt x="11"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2" name="Freeform 2704">
              <a:extLst>
                <a:ext uri="{FF2B5EF4-FFF2-40B4-BE49-F238E27FC236}">
                  <a16:creationId xmlns:a16="http://schemas.microsoft.com/office/drawing/2014/main" id="{604FCCCE-5F3B-7947-BB5B-FBF42D7AF472}"/>
                </a:ext>
              </a:extLst>
            </p:cNvPr>
            <p:cNvSpPr>
              <a:spLocks/>
            </p:cNvSpPr>
            <p:nvPr/>
          </p:nvSpPr>
          <p:spPr bwMode="auto">
            <a:xfrm>
              <a:off x="4341" y="3619"/>
              <a:ext cx="4" cy="4"/>
            </a:xfrm>
            <a:custGeom>
              <a:avLst/>
              <a:gdLst>
                <a:gd name="T0" fmla="*/ 0 w 10"/>
                <a:gd name="T1" fmla="*/ 4 h 12"/>
                <a:gd name="T2" fmla="*/ 4 w 10"/>
                <a:gd name="T3" fmla="*/ 0 h 12"/>
                <a:gd name="T4" fmla="*/ 4 w 10"/>
                <a:gd name="T5" fmla="*/ 0 h 12"/>
                <a:gd name="T6" fmla="*/ 0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9" y="0"/>
                  </a:lnTo>
                  <a:lnTo>
                    <a:pt x="10"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3" name="Freeform 2705">
              <a:extLst>
                <a:ext uri="{FF2B5EF4-FFF2-40B4-BE49-F238E27FC236}">
                  <a16:creationId xmlns:a16="http://schemas.microsoft.com/office/drawing/2014/main" id="{CA47F031-CF3A-734C-94FF-37EF5D6FE550}"/>
                </a:ext>
              </a:extLst>
            </p:cNvPr>
            <p:cNvSpPr>
              <a:spLocks/>
            </p:cNvSpPr>
            <p:nvPr/>
          </p:nvSpPr>
          <p:spPr bwMode="auto">
            <a:xfrm>
              <a:off x="4337" y="3620"/>
              <a:ext cx="11" cy="9"/>
            </a:xfrm>
            <a:custGeom>
              <a:avLst/>
              <a:gdLst>
                <a:gd name="T0" fmla="*/ 8 w 31"/>
                <a:gd name="T1" fmla="*/ 0 h 29"/>
                <a:gd name="T2" fmla="*/ 11 w 31"/>
                <a:gd name="T3" fmla="*/ 3 h 29"/>
                <a:gd name="T4" fmla="*/ 7 w 31"/>
                <a:gd name="T5" fmla="*/ 6 h 29"/>
                <a:gd name="T6" fmla="*/ 3 w 31"/>
                <a:gd name="T7" fmla="*/ 9 h 29"/>
                <a:gd name="T8" fmla="*/ 0 w 31"/>
                <a:gd name="T9" fmla="*/ 6 h 29"/>
                <a:gd name="T10" fmla="*/ 4 w 31"/>
                <a:gd name="T11" fmla="*/ 3 h 29"/>
                <a:gd name="T12" fmla="*/ 8 w 31"/>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9">
                  <a:moveTo>
                    <a:pt x="22" y="0"/>
                  </a:moveTo>
                  <a:lnTo>
                    <a:pt x="31" y="9"/>
                  </a:lnTo>
                  <a:lnTo>
                    <a:pt x="19" y="19"/>
                  </a:lnTo>
                  <a:lnTo>
                    <a:pt x="8" y="29"/>
                  </a:lnTo>
                  <a:lnTo>
                    <a:pt x="0" y="20"/>
                  </a:lnTo>
                  <a:lnTo>
                    <a:pt x="12" y="11"/>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4" name="Freeform 2706">
              <a:extLst>
                <a:ext uri="{FF2B5EF4-FFF2-40B4-BE49-F238E27FC236}">
                  <a16:creationId xmlns:a16="http://schemas.microsoft.com/office/drawing/2014/main" id="{5274E54C-C9A8-6B4F-A5F1-BF61A7FB4AB7}"/>
                </a:ext>
              </a:extLst>
            </p:cNvPr>
            <p:cNvSpPr>
              <a:spLocks/>
            </p:cNvSpPr>
            <p:nvPr/>
          </p:nvSpPr>
          <p:spPr bwMode="auto">
            <a:xfrm>
              <a:off x="4344" y="3623"/>
              <a:ext cx="4" cy="3"/>
            </a:xfrm>
            <a:custGeom>
              <a:avLst/>
              <a:gdLst>
                <a:gd name="T0" fmla="*/ 0 w 13"/>
                <a:gd name="T1" fmla="*/ 3 h 10"/>
                <a:gd name="T2" fmla="*/ 4 w 13"/>
                <a:gd name="T3" fmla="*/ 0 h 10"/>
                <a:gd name="T4" fmla="*/ 4 w 13"/>
                <a:gd name="T5" fmla="*/ 1 h 10"/>
                <a:gd name="T6" fmla="*/ 0 w 13"/>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10"/>
                  </a:moveTo>
                  <a:lnTo>
                    <a:pt x="12" y="0"/>
                  </a:lnTo>
                  <a:lnTo>
                    <a:pt x="13" y="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5" name="Freeform 2707">
              <a:extLst>
                <a:ext uri="{FF2B5EF4-FFF2-40B4-BE49-F238E27FC236}">
                  <a16:creationId xmlns:a16="http://schemas.microsoft.com/office/drawing/2014/main" id="{4C2BFB8D-155B-014F-BBE8-2F2A406228EA}"/>
                </a:ext>
              </a:extLst>
            </p:cNvPr>
            <p:cNvSpPr>
              <a:spLocks/>
            </p:cNvSpPr>
            <p:nvPr/>
          </p:nvSpPr>
          <p:spPr bwMode="auto">
            <a:xfrm>
              <a:off x="4340" y="3623"/>
              <a:ext cx="13" cy="14"/>
            </a:xfrm>
            <a:custGeom>
              <a:avLst/>
              <a:gdLst>
                <a:gd name="T0" fmla="*/ 8 w 40"/>
                <a:gd name="T1" fmla="*/ 0 h 40"/>
                <a:gd name="T2" fmla="*/ 13 w 40"/>
                <a:gd name="T3" fmla="*/ 8 h 40"/>
                <a:gd name="T4" fmla="*/ 9 w 40"/>
                <a:gd name="T5" fmla="*/ 11 h 40"/>
                <a:gd name="T6" fmla="*/ 6 w 40"/>
                <a:gd name="T7" fmla="*/ 14 h 40"/>
                <a:gd name="T8" fmla="*/ 0 w 40"/>
                <a:gd name="T9" fmla="*/ 6 h 40"/>
                <a:gd name="T10" fmla="*/ 4 w 40"/>
                <a:gd name="T11" fmla="*/ 3 h 40"/>
                <a:gd name="T12" fmla="*/ 8 w 40"/>
                <a:gd name="T13" fmla="*/ 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25" y="0"/>
                  </a:moveTo>
                  <a:lnTo>
                    <a:pt x="40" y="23"/>
                  </a:lnTo>
                  <a:lnTo>
                    <a:pt x="28" y="31"/>
                  </a:lnTo>
                  <a:lnTo>
                    <a:pt x="17" y="40"/>
                  </a:lnTo>
                  <a:lnTo>
                    <a:pt x="0" y="16"/>
                  </a:lnTo>
                  <a:lnTo>
                    <a:pt x="12" y="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6" name="Freeform 2708">
              <a:extLst>
                <a:ext uri="{FF2B5EF4-FFF2-40B4-BE49-F238E27FC236}">
                  <a16:creationId xmlns:a16="http://schemas.microsoft.com/office/drawing/2014/main" id="{33BF18CF-791E-6746-8D7D-923A021BC6AF}"/>
                </a:ext>
              </a:extLst>
            </p:cNvPr>
            <p:cNvSpPr>
              <a:spLocks/>
            </p:cNvSpPr>
            <p:nvPr/>
          </p:nvSpPr>
          <p:spPr bwMode="auto">
            <a:xfrm>
              <a:off x="4349" y="3631"/>
              <a:ext cx="4" cy="3"/>
            </a:xfrm>
            <a:custGeom>
              <a:avLst/>
              <a:gdLst>
                <a:gd name="T0" fmla="*/ 0 w 13"/>
                <a:gd name="T1" fmla="*/ 3 h 8"/>
                <a:gd name="T2" fmla="*/ 4 w 13"/>
                <a:gd name="T3" fmla="*/ 0 h 8"/>
                <a:gd name="T4" fmla="*/ 4 w 13"/>
                <a:gd name="T5" fmla="*/ 0 h 8"/>
                <a:gd name="T6" fmla="*/ 0 w 13"/>
                <a:gd name="T7" fmla="*/ 3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8"/>
                  </a:moveTo>
                  <a:lnTo>
                    <a:pt x="12" y="0"/>
                  </a:lnTo>
                  <a:lnTo>
                    <a:pt x="13"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7" name="Freeform 2709">
              <a:extLst>
                <a:ext uri="{FF2B5EF4-FFF2-40B4-BE49-F238E27FC236}">
                  <a16:creationId xmlns:a16="http://schemas.microsoft.com/office/drawing/2014/main" id="{FB04A847-EA19-A44D-B31A-60308DF2C09C}"/>
                </a:ext>
              </a:extLst>
            </p:cNvPr>
            <p:cNvSpPr>
              <a:spLocks/>
            </p:cNvSpPr>
            <p:nvPr/>
          </p:nvSpPr>
          <p:spPr bwMode="auto">
            <a:xfrm>
              <a:off x="4345" y="3631"/>
              <a:ext cx="14" cy="15"/>
            </a:xfrm>
            <a:custGeom>
              <a:avLst/>
              <a:gdLst>
                <a:gd name="T0" fmla="*/ 9 w 42"/>
                <a:gd name="T1" fmla="*/ 0 h 43"/>
                <a:gd name="T2" fmla="*/ 14 w 42"/>
                <a:gd name="T3" fmla="*/ 10 h 43"/>
                <a:gd name="T4" fmla="*/ 10 w 42"/>
                <a:gd name="T5" fmla="*/ 13 h 43"/>
                <a:gd name="T6" fmla="*/ 5 w 42"/>
                <a:gd name="T7" fmla="*/ 15 h 43"/>
                <a:gd name="T8" fmla="*/ 0 w 42"/>
                <a:gd name="T9" fmla="*/ 5 h 43"/>
                <a:gd name="T10" fmla="*/ 4 w 42"/>
                <a:gd name="T11" fmla="*/ 2 h 43"/>
                <a:gd name="T12" fmla="*/ 9 w 42"/>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3">
                  <a:moveTo>
                    <a:pt x="26" y="0"/>
                  </a:moveTo>
                  <a:lnTo>
                    <a:pt x="42" y="29"/>
                  </a:lnTo>
                  <a:lnTo>
                    <a:pt x="29" y="36"/>
                  </a:lnTo>
                  <a:lnTo>
                    <a:pt x="16" y="43"/>
                  </a:lnTo>
                  <a:lnTo>
                    <a:pt x="0" y="15"/>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8" name="Freeform 2710">
              <a:extLst>
                <a:ext uri="{FF2B5EF4-FFF2-40B4-BE49-F238E27FC236}">
                  <a16:creationId xmlns:a16="http://schemas.microsoft.com/office/drawing/2014/main" id="{61B64A46-272A-0A4C-8A3A-D4CFCD34ED5A}"/>
                </a:ext>
              </a:extLst>
            </p:cNvPr>
            <p:cNvSpPr>
              <a:spLocks/>
            </p:cNvSpPr>
            <p:nvPr/>
          </p:nvSpPr>
          <p:spPr bwMode="auto">
            <a:xfrm>
              <a:off x="4354" y="3641"/>
              <a:ext cx="5" cy="2"/>
            </a:xfrm>
            <a:custGeom>
              <a:avLst/>
              <a:gdLst>
                <a:gd name="T0" fmla="*/ 0 w 13"/>
                <a:gd name="T1" fmla="*/ 2 h 7"/>
                <a:gd name="T2" fmla="*/ 5 w 13"/>
                <a:gd name="T3" fmla="*/ 0 h 7"/>
                <a:gd name="T4" fmla="*/ 5 w 13"/>
                <a:gd name="T5" fmla="*/ 0 h 7"/>
                <a:gd name="T6" fmla="*/ 0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7"/>
                  </a:moveTo>
                  <a:lnTo>
                    <a:pt x="13" y="0"/>
                  </a:lnTo>
                  <a:lnTo>
                    <a:pt x="13" y="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49" name="Freeform 2711">
              <a:extLst>
                <a:ext uri="{FF2B5EF4-FFF2-40B4-BE49-F238E27FC236}">
                  <a16:creationId xmlns:a16="http://schemas.microsoft.com/office/drawing/2014/main" id="{844221E7-2D7E-F245-8CB4-72BEE6D4C381}"/>
                </a:ext>
              </a:extLst>
            </p:cNvPr>
            <p:cNvSpPr>
              <a:spLocks/>
            </p:cNvSpPr>
            <p:nvPr/>
          </p:nvSpPr>
          <p:spPr bwMode="auto">
            <a:xfrm>
              <a:off x="4350" y="3641"/>
              <a:ext cx="18" cy="25"/>
            </a:xfrm>
            <a:custGeom>
              <a:avLst/>
              <a:gdLst>
                <a:gd name="T0" fmla="*/ 9 w 55"/>
                <a:gd name="T1" fmla="*/ 0 h 73"/>
                <a:gd name="T2" fmla="*/ 18 w 55"/>
                <a:gd name="T3" fmla="*/ 21 h 73"/>
                <a:gd name="T4" fmla="*/ 14 w 55"/>
                <a:gd name="T5" fmla="*/ 23 h 73"/>
                <a:gd name="T6" fmla="*/ 9 w 55"/>
                <a:gd name="T7" fmla="*/ 25 h 73"/>
                <a:gd name="T8" fmla="*/ 0 w 55"/>
                <a:gd name="T9" fmla="*/ 4 h 73"/>
                <a:gd name="T10" fmla="*/ 4 w 55"/>
                <a:gd name="T11" fmla="*/ 2 h 73"/>
                <a:gd name="T12" fmla="*/ 9 w 55"/>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73">
                  <a:moveTo>
                    <a:pt x="26" y="0"/>
                  </a:moveTo>
                  <a:lnTo>
                    <a:pt x="55" y="60"/>
                  </a:lnTo>
                  <a:lnTo>
                    <a:pt x="42" y="67"/>
                  </a:lnTo>
                  <a:lnTo>
                    <a:pt x="29" y="73"/>
                  </a:lnTo>
                  <a:lnTo>
                    <a:pt x="0" y="13"/>
                  </a:lnTo>
                  <a:lnTo>
                    <a:pt x="13" y="6"/>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0" name="Freeform 2712">
              <a:extLst>
                <a:ext uri="{FF2B5EF4-FFF2-40B4-BE49-F238E27FC236}">
                  <a16:creationId xmlns:a16="http://schemas.microsoft.com/office/drawing/2014/main" id="{7AB6646D-194F-CB49-814C-6F1E45D63F86}"/>
                </a:ext>
              </a:extLst>
            </p:cNvPr>
            <p:cNvSpPr>
              <a:spLocks/>
            </p:cNvSpPr>
            <p:nvPr/>
          </p:nvSpPr>
          <p:spPr bwMode="auto">
            <a:xfrm>
              <a:off x="4360" y="3664"/>
              <a:ext cx="4" cy="2"/>
            </a:xfrm>
            <a:custGeom>
              <a:avLst/>
              <a:gdLst>
                <a:gd name="T0" fmla="*/ 4 w 13"/>
                <a:gd name="T1" fmla="*/ 0 h 6"/>
                <a:gd name="T2" fmla="*/ 0 w 13"/>
                <a:gd name="T3" fmla="*/ 2 h 6"/>
                <a:gd name="T4" fmla="*/ 0 w 13"/>
                <a:gd name="T5" fmla="*/ 2 h 6"/>
                <a:gd name="T6" fmla="*/ 4 w 1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13" y="0"/>
                  </a:moveTo>
                  <a:lnTo>
                    <a:pt x="0" y="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1" name="Freeform 2713">
              <a:extLst>
                <a:ext uri="{FF2B5EF4-FFF2-40B4-BE49-F238E27FC236}">
                  <a16:creationId xmlns:a16="http://schemas.microsoft.com/office/drawing/2014/main" id="{180A4D67-D2C9-9D45-B451-932165DE3BD4}"/>
                </a:ext>
              </a:extLst>
            </p:cNvPr>
            <p:cNvSpPr>
              <a:spLocks/>
            </p:cNvSpPr>
            <p:nvPr/>
          </p:nvSpPr>
          <p:spPr bwMode="auto">
            <a:xfrm>
              <a:off x="4360" y="3661"/>
              <a:ext cx="17" cy="22"/>
            </a:xfrm>
            <a:custGeom>
              <a:avLst/>
              <a:gdLst>
                <a:gd name="T0" fmla="*/ 8 w 53"/>
                <a:gd name="T1" fmla="*/ 0 h 66"/>
                <a:gd name="T2" fmla="*/ 17 w 53"/>
                <a:gd name="T3" fmla="*/ 17 h 66"/>
                <a:gd name="T4" fmla="*/ 13 w 53"/>
                <a:gd name="T5" fmla="*/ 20 h 66"/>
                <a:gd name="T6" fmla="*/ 8 w 53"/>
                <a:gd name="T7" fmla="*/ 22 h 66"/>
                <a:gd name="T8" fmla="*/ 0 w 53"/>
                <a:gd name="T9" fmla="*/ 4 h 66"/>
                <a:gd name="T10" fmla="*/ 4 w 53"/>
                <a:gd name="T11" fmla="*/ 2 h 66"/>
                <a:gd name="T12" fmla="*/ 8 w 53"/>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66">
                  <a:moveTo>
                    <a:pt x="26" y="0"/>
                  </a:moveTo>
                  <a:lnTo>
                    <a:pt x="53" y="52"/>
                  </a:lnTo>
                  <a:lnTo>
                    <a:pt x="39" y="59"/>
                  </a:lnTo>
                  <a:lnTo>
                    <a:pt x="26" y="66"/>
                  </a:lnTo>
                  <a:lnTo>
                    <a:pt x="0" y="13"/>
                  </a:lnTo>
                  <a:lnTo>
                    <a:pt x="13" y="7"/>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2" name="Freeform 2714">
              <a:extLst>
                <a:ext uri="{FF2B5EF4-FFF2-40B4-BE49-F238E27FC236}">
                  <a16:creationId xmlns:a16="http://schemas.microsoft.com/office/drawing/2014/main" id="{DF478214-5005-FE4A-86D7-17CB229E4A34}"/>
                </a:ext>
              </a:extLst>
            </p:cNvPr>
            <p:cNvSpPr>
              <a:spLocks/>
            </p:cNvSpPr>
            <p:nvPr/>
          </p:nvSpPr>
          <p:spPr bwMode="auto">
            <a:xfrm>
              <a:off x="4368" y="3681"/>
              <a:ext cx="5" cy="3"/>
            </a:xfrm>
            <a:custGeom>
              <a:avLst/>
              <a:gdLst>
                <a:gd name="T0" fmla="*/ 5 w 13"/>
                <a:gd name="T1" fmla="*/ 0 h 8"/>
                <a:gd name="T2" fmla="*/ 0 w 13"/>
                <a:gd name="T3" fmla="*/ 3 h 8"/>
                <a:gd name="T4" fmla="*/ 0 w 13"/>
                <a:gd name="T5" fmla="*/ 3 h 8"/>
                <a:gd name="T6" fmla="*/ 5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3" name="Freeform 2715">
              <a:extLst>
                <a:ext uri="{FF2B5EF4-FFF2-40B4-BE49-F238E27FC236}">
                  <a16:creationId xmlns:a16="http://schemas.microsoft.com/office/drawing/2014/main" id="{B62F203C-E178-DB47-A65F-B8C642E5F225}"/>
                </a:ext>
              </a:extLst>
            </p:cNvPr>
            <p:cNvSpPr>
              <a:spLocks/>
            </p:cNvSpPr>
            <p:nvPr/>
          </p:nvSpPr>
          <p:spPr bwMode="auto">
            <a:xfrm>
              <a:off x="4369" y="3679"/>
              <a:ext cx="10" cy="8"/>
            </a:xfrm>
            <a:custGeom>
              <a:avLst/>
              <a:gdLst>
                <a:gd name="T0" fmla="*/ 8 w 31"/>
                <a:gd name="T1" fmla="*/ 0 h 25"/>
                <a:gd name="T2" fmla="*/ 10 w 31"/>
                <a:gd name="T3" fmla="*/ 3 h 25"/>
                <a:gd name="T4" fmla="*/ 6 w 31"/>
                <a:gd name="T5" fmla="*/ 5 h 25"/>
                <a:gd name="T6" fmla="*/ 2 w 31"/>
                <a:gd name="T7" fmla="*/ 8 h 25"/>
                <a:gd name="T8" fmla="*/ 0 w 31"/>
                <a:gd name="T9" fmla="*/ 5 h 25"/>
                <a:gd name="T10" fmla="*/ 4 w 31"/>
                <a:gd name="T11" fmla="*/ 2 h 25"/>
                <a:gd name="T12" fmla="*/ 8 w 3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5">
                  <a:moveTo>
                    <a:pt x="25" y="0"/>
                  </a:moveTo>
                  <a:lnTo>
                    <a:pt x="31" y="9"/>
                  </a:lnTo>
                  <a:lnTo>
                    <a:pt x="18" y="16"/>
                  </a:lnTo>
                  <a:lnTo>
                    <a:pt x="6" y="25"/>
                  </a:lnTo>
                  <a:lnTo>
                    <a:pt x="0" y="15"/>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4" name="Freeform 2716">
              <a:extLst>
                <a:ext uri="{FF2B5EF4-FFF2-40B4-BE49-F238E27FC236}">
                  <a16:creationId xmlns:a16="http://schemas.microsoft.com/office/drawing/2014/main" id="{5711D0B0-CD37-A448-BA89-EE884359594B}"/>
                </a:ext>
              </a:extLst>
            </p:cNvPr>
            <p:cNvSpPr>
              <a:spLocks/>
            </p:cNvSpPr>
            <p:nvPr/>
          </p:nvSpPr>
          <p:spPr bwMode="auto">
            <a:xfrm>
              <a:off x="4371" y="3684"/>
              <a:ext cx="4" cy="3"/>
            </a:xfrm>
            <a:custGeom>
              <a:avLst/>
              <a:gdLst>
                <a:gd name="T0" fmla="*/ 4 w 12"/>
                <a:gd name="T1" fmla="*/ 0 h 9"/>
                <a:gd name="T2" fmla="*/ 0 w 12"/>
                <a:gd name="T3" fmla="*/ 3 h 9"/>
                <a:gd name="T4" fmla="*/ 0 w 12"/>
                <a:gd name="T5" fmla="*/ 3 h 9"/>
                <a:gd name="T6" fmla="*/ 4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0"/>
                  </a:moveTo>
                  <a:lnTo>
                    <a:pt x="0" y="9"/>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5" name="Freeform 2717">
              <a:extLst>
                <a:ext uri="{FF2B5EF4-FFF2-40B4-BE49-F238E27FC236}">
                  <a16:creationId xmlns:a16="http://schemas.microsoft.com/office/drawing/2014/main" id="{DFE77AD0-3B97-5D4A-BD4B-83867ECB99A4}"/>
                </a:ext>
              </a:extLst>
            </p:cNvPr>
            <p:cNvSpPr>
              <a:spLocks/>
            </p:cNvSpPr>
            <p:nvPr/>
          </p:nvSpPr>
          <p:spPr bwMode="auto">
            <a:xfrm>
              <a:off x="4371" y="3681"/>
              <a:ext cx="10" cy="9"/>
            </a:xfrm>
            <a:custGeom>
              <a:avLst/>
              <a:gdLst>
                <a:gd name="T0" fmla="*/ 8 w 30"/>
                <a:gd name="T1" fmla="*/ 0 h 25"/>
                <a:gd name="T2" fmla="*/ 10 w 30"/>
                <a:gd name="T3" fmla="*/ 3 h 25"/>
                <a:gd name="T4" fmla="*/ 6 w 30"/>
                <a:gd name="T5" fmla="*/ 6 h 25"/>
                <a:gd name="T6" fmla="*/ 2 w 30"/>
                <a:gd name="T7" fmla="*/ 9 h 25"/>
                <a:gd name="T8" fmla="*/ 0 w 30"/>
                <a:gd name="T9" fmla="*/ 6 h 25"/>
                <a:gd name="T10" fmla="*/ 4 w 30"/>
                <a:gd name="T11" fmla="*/ 3 h 25"/>
                <a:gd name="T12" fmla="*/ 8 w 3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5">
                  <a:moveTo>
                    <a:pt x="24" y="0"/>
                  </a:moveTo>
                  <a:lnTo>
                    <a:pt x="30" y="7"/>
                  </a:lnTo>
                  <a:lnTo>
                    <a:pt x="18" y="17"/>
                  </a:lnTo>
                  <a:lnTo>
                    <a:pt x="6" y="25"/>
                  </a:lnTo>
                  <a:lnTo>
                    <a:pt x="0" y="17"/>
                  </a:lnTo>
                  <a:lnTo>
                    <a:pt x="12" y="8"/>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6" name="Freeform 2718">
              <a:extLst>
                <a:ext uri="{FF2B5EF4-FFF2-40B4-BE49-F238E27FC236}">
                  <a16:creationId xmlns:a16="http://schemas.microsoft.com/office/drawing/2014/main" id="{D814DF97-0A57-914C-89CB-3783466EC226}"/>
                </a:ext>
              </a:extLst>
            </p:cNvPr>
            <p:cNvSpPr>
              <a:spLocks/>
            </p:cNvSpPr>
            <p:nvPr/>
          </p:nvSpPr>
          <p:spPr bwMode="auto">
            <a:xfrm>
              <a:off x="4373" y="3687"/>
              <a:ext cx="4" cy="3"/>
            </a:xfrm>
            <a:custGeom>
              <a:avLst/>
              <a:gdLst>
                <a:gd name="T0" fmla="*/ 4 w 12"/>
                <a:gd name="T1" fmla="*/ 0 h 9"/>
                <a:gd name="T2" fmla="*/ 0 w 12"/>
                <a:gd name="T3" fmla="*/ 3 h 9"/>
                <a:gd name="T4" fmla="*/ 0 w 12"/>
                <a:gd name="T5" fmla="*/ 3 h 9"/>
                <a:gd name="T6" fmla="*/ 4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0"/>
                  </a:moveTo>
                  <a:lnTo>
                    <a:pt x="1" y="9"/>
                  </a:lnTo>
                  <a:lnTo>
                    <a:pt x="0" y="8"/>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7" name="Freeform 2719">
              <a:extLst>
                <a:ext uri="{FF2B5EF4-FFF2-40B4-BE49-F238E27FC236}">
                  <a16:creationId xmlns:a16="http://schemas.microsoft.com/office/drawing/2014/main" id="{BC62ADAC-9BDD-2A4E-9DB7-2E679C53D3F0}"/>
                </a:ext>
              </a:extLst>
            </p:cNvPr>
            <p:cNvSpPr>
              <a:spLocks/>
            </p:cNvSpPr>
            <p:nvPr/>
          </p:nvSpPr>
          <p:spPr bwMode="auto">
            <a:xfrm>
              <a:off x="4373" y="3683"/>
              <a:ext cx="9" cy="9"/>
            </a:xfrm>
            <a:custGeom>
              <a:avLst/>
              <a:gdLst>
                <a:gd name="T0" fmla="*/ 7 w 26"/>
                <a:gd name="T1" fmla="*/ 0 h 26"/>
                <a:gd name="T2" fmla="*/ 9 w 26"/>
                <a:gd name="T3" fmla="*/ 2 h 26"/>
                <a:gd name="T4" fmla="*/ 6 w 26"/>
                <a:gd name="T5" fmla="*/ 5 h 26"/>
                <a:gd name="T6" fmla="*/ 2 w 26"/>
                <a:gd name="T7" fmla="*/ 9 h 26"/>
                <a:gd name="T8" fmla="*/ 0 w 26"/>
                <a:gd name="T9" fmla="*/ 7 h 26"/>
                <a:gd name="T10" fmla="*/ 4 w 26"/>
                <a:gd name="T11" fmla="*/ 4 h 26"/>
                <a:gd name="T12" fmla="*/ 7 w 26"/>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6">
                  <a:moveTo>
                    <a:pt x="21" y="0"/>
                  </a:moveTo>
                  <a:lnTo>
                    <a:pt x="26" y="6"/>
                  </a:lnTo>
                  <a:lnTo>
                    <a:pt x="16" y="15"/>
                  </a:lnTo>
                  <a:lnTo>
                    <a:pt x="5" y="26"/>
                  </a:lnTo>
                  <a:lnTo>
                    <a:pt x="0" y="20"/>
                  </a:lnTo>
                  <a:lnTo>
                    <a:pt x="11" y="1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8" name="Freeform 2720">
              <a:extLst>
                <a:ext uri="{FF2B5EF4-FFF2-40B4-BE49-F238E27FC236}">
                  <a16:creationId xmlns:a16="http://schemas.microsoft.com/office/drawing/2014/main" id="{647625F6-5B82-674A-B669-24BB571220F7}"/>
                </a:ext>
              </a:extLst>
            </p:cNvPr>
            <p:cNvSpPr>
              <a:spLocks/>
            </p:cNvSpPr>
            <p:nvPr/>
          </p:nvSpPr>
          <p:spPr bwMode="auto">
            <a:xfrm>
              <a:off x="4375" y="3688"/>
              <a:ext cx="3" cy="4"/>
            </a:xfrm>
            <a:custGeom>
              <a:avLst/>
              <a:gdLst>
                <a:gd name="T0" fmla="*/ 3 w 11"/>
                <a:gd name="T1" fmla="*/ 0 h 12"/>
                <a:gd name="T2" fmla="*/ 1 w 11"/>
                <a:gd name="T3" fmla="*/ 4 h 12"/>
                <a:gd name="T4" fmla="*/ 0 w 11"/>
                <a:gd name="T5" fmla="*/ 4 h 12"/>
                <a:gd name="T6" fmla="*/ 0 w 11"/>
                <a:gd name="T7" fmla="*/ 4 h 12"/>
                <a:gd name="T8" fmla="*/ 3 w 11"/>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11" y="0"/>
                  </a:moveTo>
                  <a:lnTo>
                    <a:pt x="2" y="12"/>
                  </a:lnTo>
                  <a:lnTo>
                    <a:pt x="0" y="11"/>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59" name="Freeform 2721">
              <a:extLst>
                <a:ext uri="{FF2B5EF4-FFF2-40B4-BE49-F238E27FC236}">
                  <a16:creationId xmlns:a16="http://schemas.microsoft.com/office/drawing/2014/main" id="{14553E6A-B419-2246-BC54-36865D1C7F9B}"/>
                </a:ext>
              </a:extLst>
            </p:cNvPr>
            <p:cNvSpPr>
              <a:spLocks/>
            </p:cNvSpPr>
            <p:nvPr/>
          </p:nvSpPr>
          <p:spPr bwMode="auto">
            <a:xfrm>
              <a:off x="4375" y="3684"/>
              <a:ext cx="7" cy="9"/>
            </a:xfrm>
            <a:custGeom>
              <a:avLst/>
              <a:gdLst>
                <a:gd name="T0" fmla="*/ 6 w 20"/>
                <a:gd name="T1" fmla="*/ 0 h 26"/>
                <a:gd name="T2" fmla="*/ 7 w 20"/>
                <a:gd name="T3" fmla="*/ 1 h 26"/>
                <a:gd name="T4" fmla="*/ 4 w 20"/>
                <a:gd name="T5" fmla="*/ 5 h 26"/>
                <a:gd name="T6" fmla="*/ 1 w 20"/>
                <a:gd name="T7" fmla="*/ 9 h 26"/>
                <a:gd name="T8" fmla="*/ 0 w 20"/>
                <a:gd name="T9" fmla="*/ 8 h 26"/>
                <a:gd name="T10" fmla="*/ 3 w 20"/>
                <a:gd name="T11" fmla="*/ 4 h 26"/>
                <a:gd name="T12" fmla="*/ 6 w 20"/>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6">
                  <a:moveTo>
                    <a:pt x="18" y="0"/>
                  </a:moveTo>
                  <a:lnTo>
                    <a:pt x="20" y="3"/>
                  </a:lnTo>
                  <a:lnTo>
                    <a:pt x="11" y="15"/>
                  </a:lnTo>
                  <a:lnTo>
                    <a:pt x="3" y="26"/>
                  </a:lnTo>
                  <a:lnTo>
                    <a:pt x="0" y="24"/>
                  </a:lnTo>
                  <a:lnTo>
                    <a:pt x="9" y="12"/>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0" name="Freeform 2722">
              <a:extLst>
                <a:ext uri="{FF2B5EF4-FFF2-40B4-BE49-F238E27FC236}">
                  <a16:creationId xmlns:a16="http://schemas.microsoft.com/office/drawing/2014/main" id="{EA35044C-D53C-5E45-AF7A-9E7C6D97D9D6}"/>
                </a:ext>
              </a:extLst>
            </p:cNvPr>
            <p:cNvSpPr>
              <a:spLocks/>
            </p:cNvSpPr>
            <p:nvPr/>
          </p:nvSpPr>
          <p:spPr bwMode="auto">
            <a:xfrm>
              <a:off x="4376" y="3689"/>
              <a:ext cx="3" cy="5"/>
            </a:xfrm>
            <a:custGeom>
              <a:avLst/>
              <a:gdLst>
                <a:gd name="T0" fmla="*/ 3 w 8"/>
                <a:gd name="T1" fmla="*/ 0 h 13"/>
                <a:gd name="T2" fmla="*/ 1 w 8"/>
                <a:gd name="T3" fmla="*/ 5 h 13"/>
                <a:gd name="T4" fmla="*/ 0 w 8"/>
                <a:gd name="T5" fmla="*/ 4 h 13"/>
                <a:gd name="T6" fmla="*/ 0 w 8"/>
                <a:gd name="T7" fmla="*/ 4 h 13"/>
                <a:gd name="T8" fmla="*/ 3 w 8"/>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3">
                  <a:moveTo>
                    <a:pt x="8" y="0"/>
                  </a:moveTo>
                  <a:lnTo>
                    <a:pt x="2" y="13"/>
                  </a:lnTo>
                  <a:lnTo>
                    <a:pt x="0" y="1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1" name="Freeform 2723">
              <a:extLst>
                <a:ext uri="{FF2B5EF4-FFF2-40B4-BE49-F238E27FC236}">
                  <a16:creationId xmlns:a16="http://schemas.microsoft.com/office/drawing/2014/main" id="{C537085D-5C5F-8241-966C-183410285C1E}"/>
                </a:ext>
              </a:extLst>
            </p:cNvPr>
            <p:cNvSpPr>
              <a:spLocks/>
            </p:cNvSpPr>
            <p:nvPr/>
          </p:nvSpPr>
          <p:spPr bwMode="auto">
            <a:xfrm>
              <a:off x="4377" y="3684"/>
              <a:ext cx="5" cy="10"/>
            </a:xfrm>
            <a:custGeom>
              <a:avLst/>
              <a:gdLst>
                <a:gd name="T0" fmla="*/ 4 w 15"/>
                <a:gd name="T1" fmla="*/ 0 h 29"/>
                <a:gd name="T2" fmla="*/ 5 w 15"/>
                <a:gd name="T3" fmla="*/ 1 h 29"/>
                <a:gd name="T4" fmla="*/ 3 w 15"/>
                <a:gd name="T5" fmla="*/ 6 h 29"/>
                <a:gd name="T6" fmla="*/ 1 w 15"/>
                <a:gd name="T7" fmla="*/ 10 h 29"/>
                <a:gd name="T8" fmla="*/ 0 w 15"/>
                <a:gd name="T9" fmla="*/ 10 h 29"/>
                <a:gd name="T10" fmla="*/ 2 w 15"/>
                <a:gd name="T11" fmla="*/ 5 h 29"/>
                <a:gd name="T12" fmla="*/ 4 w 1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9">
                  <a:moveTo>
                    <a:pt x="13" y="0"/>
                  </a:moveTo>
                  <a:lnTo>
                    <a:pt x="15" y="2"/>
                  </a:lnTo>
                  <a:lnTo>
                    <a:pt x="8" y="16"/>
                  </a:lnTo>
                  <a:lnTo>
                    <a:pt x="2" y="29"/>
                  </a:lnTo>
                  <a:lnTo>
                    <a:pt x="0" y="28"/>
                  </a:lnTo>
                  <a:lnTo>
                    <a:pt x="6" y="15"/>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2" name="Freeform 2724">
              <a:extLst>
                <a:ext uri="{FF2B5EF4-FFF2-40B4-BE49-F238E27FC236}">
                  <a16:creationId xmlns:a16="http://schemas.microsoft.com/office/drawing/2014/main" id="{C9D907DD-AEF1-6340-A393-E4BE36BD24B4}"/>
                </a:ext>
              </a:extLst>
            </p:cNvPr>
            <p:cNvSpPr>
              <a:spLocks/>
            </p:cNvSpPr>
            <p:nvPr/>
          </p:nvSpPr>
          <p:spPr bwMode="auto">
            <a:xfrm>
              <a:off x="4378" y="3690"/>
              <a:ext cx="2" cy="4"/>
            </a:xfrm>
            <a:custGeom>
              <a:avLst/>
              <a:gdLst>
                <a:gd name="T0" fmla="*/ 2 w 6"/>
                <a:gd name="T1" fmla="*/ 0 h 14"/>
                <a:gd name="T2" fmla="*/ 1 w 6"/>
                <a:gd name="T3" fmla="*/ 4 h 14"/>
                <a:gd name="T4" fmla="*/ 1 w 6"/>
                <a:gd name="T5" fmla="*/ 4 h 14"/>
                <a:gd name="T6" fmla="*/ 0 w 6"/>
                <a:gd name="T7" fmla="*/ 4 h 14"/>
                <a:gd name="T8" fmla="*/ 2 w 6"/>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4">
                  <a:moveTo>
                    <a:pt x="6" y="0"/>
                  </a:moveTo>
                  <a:lnTo>
                    <a:pt x="4" y="14"/>
                  </a:lnTo>
                  <a:lnTo>
                    <a:pt x="2" y="13"/>
                  </a:lnTo>
                  <a:lnTo>
                    <a:pt x="0" y="1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3" name="Freeform 2725">
              <a:extLst>
                <a:ext uri="{FF2B5EF4-FFF2-40B4-BE49-F238E27FC236}">
                  <a16:creationId xmlns:a16="http://schemas.microsoft.com/office/drawing/2014/main" id="{E4932657-DD14-C540-948D-0AB4979011CF}"/>
                </a:ext>
              </a:extLst>
            </p:cNvPr>
            <p:cNvSpPr>
              <a:spLocks/>
            </p:cNvSpPr>
            <p:nvPr/>
          </p:nvSpPr>
          <p:spPr bwMode="auto">
            <a:xfrm>
              <a:off x="4379" y="3684"/>
              <a:ext cx="3" cy="10"/>
            </a:xfrm>
            <a:custGeom>
              <a:avLst/>
              <a:gdLst>
                <a:gd name="T0" fmla="*/ 2 w 8"/>
                <a:gd name="T1" fmla="*/ 0 h 30"/>
                <a:gd name="T2" fmla="*/ 3 w 8"/>
                <a:gd name="T3" fmla="*/ 1 h 30"/>
                <a:gd name="T4" fmla="*/ 2 w 8"/>
                <a:gd name="T5" fmla="*/ 5 h 30"/>
                <a:gd name="T6" fmla="*/ 1 w 8"/>
                <a:gd name="T7" fmla="*/ 10 h 30"/>
                <a:gd name="T8" fmla="*/ 0 w 8"/>
                <a:gd name="T9" fmla="*/ 10 h 30"/>
                <a:gd name="T10" fmla="*/ 1 w 8"/>
                <a:gd name="T11" fmla="*/ 5 h 30"/>
                <a:gd name="T12" fmla="*/ 2 w 8"/>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30">
                  <a:moveTo>
                    <a:pt x="6" y="0"/>
                  </a:moveTo>
                  <a:lnTo>
                    <a:pt x="8" y="2"/>
                  </a:lnTo>
                  <a:lnTo>
                    <a:pt x="5" y="16"/>
                  </a:lnTo>
                  <a:lnTo>
                    <a:pt x="2" y="30"/>
                  </a:lnTo>
                  <a:lnTo>
                    <a:pt x="0" y="30"/>
                  </a:lnTo>
                  <a:lnTo>
                    <a:pt x="2" y="16"/>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4" name="Freeform 2726">
              <a:extLst>
                <a:ext uri="{FF2B5EF4-FFF2-40B4-BE49-F238E27FC236}">
                  <a16:creationId xmlns:a16="http://schemas.microsoft.com/office/drawing/2014/main" id="{C5D77F40-2CBF-C54E-BE9E-A52025C8D2CB}"/>
                </a:ext>
              </a:extLst>
            </p:cNvPr>
            <p:cNvSpPr>
              <a:spLocks/>
            </p:cNvSpPr>
            <p:nvPr/>
          </p:nvSpPr>
          <p:spPr bwMode="auto">
            <a:xfrm>
              <a:off x="4380" y="3690"/>
              <a:ext cx="1" cy="5"/>
            </a:xfrm>
            <a:custGeom>
              <a:avLst/>
              <a:gdLst>
                <a:gd name="T0" fmla="*/ 1 w 4"/>
                <a:gd name="T1" fmla="*/ 0 h 15"/>
                <a:gd name="T2" fmla="*/ 1 w 4"/>
                <a:gd name="T3" fmla="*/ 5 h 15"/>
                <a:gd name="T4" fmla="*/ 0 w 4"/>
                <a:gd name="T5" fmla="*/ 5 h 15"/>
                <a:gd name="T6" fmla="*/ 0 w 4"/>
                <a:gd name="T7" fmla="*/ 5 h 15"/>
                <a:gd name="T8" fmla="*/ 1 w 4"/>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3" y="0"/>
                  </a:moveTo>
                  <a:lnTo>
                    <a:pt x="4" y="15"/>
                  </a:lnTo>
                  <a:lnTo>
                    <a:pt x="1" y="14"/>
                  </a:lnTo>
                  <a:lnTo>
                    <a:pt x="0" y="1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5" name="Freeform 2727">
              <a:extLst>
                <a:ext uri="{FF2B5EF4-FFF2-40B4-BE49-F238E27FC236}">
                  <a16:creationId xmlns:a16="http://schemas.microsoft.com/office/drawing/2014/main" id="{213EB890-6184-7A4C-818E-B93F3D813A74}"/>
                </a:ext>
              </a:extLst>
            </p:cNvPr>
            <p:cNvSpPr>
              <a:spLocks/>
            </p:cNvSpPr>
            <p:nvPr/>
          </p:nvSpPr>
          <p:spPr bwMode="auto">
            <a:xfrm>
              <a:off x="4381" y="3684"/>
              <a:ext cx="1" cy="11"/>
            </a:xfrm>
            <a:custGeom>
              <a:avLst/>
              <a:gdLst>
                <a:gd name="T0" fmla="*/ 0 w 3"/>
                <a:gd name="T1" fmla="*/ 1 h 31"/>
                <a:gd name="T2" fmla="*/ 1 w 3"/>
                <a:gd name="T3" fmla="*/ 0 h 31"/>
                <a:gd name="T4" fmla="*/ 1 w 3"/>
                <a:gd name="T5" fmla="*/ 6 h 31"/>
                <a:gd name="T6" fmla="*/ 1 w 3"/>
                <a:gd name="T7" fmla="*/ 11 h 31"/>
                <a:gd name="T8" fmla="*/ 0 w 3"/>
                <a:gd name="T9" fmla="*/ 11 h 31"/>
                <a:gd name="T10" fmla="*/ 0 w 3"/>
                <a:gd name="T11" fmla="*/ 6 h 31"/>
                <a:gd name="T12" fmla="*/ 0 w 3"/>
                <a:gd name="T13" fmla="*/ 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1">
                  <a:moveTo>
                    <a:pt x="0" y="2"/>
                  </a:moveTo>
                  <a:lnTo>
                    <a:pt x="2" y="0"/>
                  </a:lnTo>
                  <a:lnTo>
                    <a:pt x="2" y="16"/>
                  </a:lnTo>
                  <a:lnTo>
                    <a:pt x="3" y="30"/>
                  </a:lnTo>
                  <a:lnTo>
                    <a:pt x="1" y="31"/>
                  </a:lnTo>
                  <a:lnTo>
                    <a:pt x="0"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6" name="Freeform 2728">
              <a:extLst>
                <a:ext uri="{FF2B5EF4-FFF2-40B4-BE49-F238E27FC236}">
                  <a16:creationId xmlns:a16="http://schemas.microsoft.com/office/drawing/2014/main" id="{4CC9EAD1-3989-6B4A-B30F-808608C4768B}"/>
                </a:ext>
              </a:extLst>
            </p:cNvPr>
            <p:cNvSpPr>
              <a:spLocks/>
            </p:cNvSpPr>
            <p:nvPr/>
          </p:nvSpPr>
          <p:spPr bwMode="auto">
            <a:xfrm>
              <a:off x="4381" y="3690"/>
              <a:ext cx="2" cy="4"/>
            </a:xfrm>
            <a:custGeom>
              <a:avLst/>
              <a:gdLst>
                <a:gd name="T0" fmla="*/ 0 w 5"/>
                <a:gd name="T1" fmla="*/ 0 h 14"/>
                <a:gd name="T2" fmla="*/ 2 w 5"/>
                <a:gd name="T3" fmla="*/ 4 h 14"/>
                <a:gd name="T4" fmla="*/ 1 w 5"/>
                <a:gd name="T5" fmla="*/ 4 h 14"/>
                <a:gd name="T6" fmla="*/ 0 w 5"/>
                <a:gd name="T7" fmla="*/ 4 h 14"/>
                <a:gd name="T8" fmla="*/ 0 w 5"/>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0" y="0"/>
                  </a:moveTo>
                  <a:lnTo>
                    <a:pt x="5" y="14"/>
                  </a:lnTo>
                  <a:lnTo>
                    <a:pt x="2" y="14"/>
                  </a:lnTo>
                  <a:lnTo>
                    <a:pt x="1"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7" name="Freeform 2729">
              <a:extLst>
                <a:ext uri="{FF2B5EF4-FFF2-40B4-BE49-F238E27FC236}">
                  <a16:creationId xmlns:a16="http://schemas.microsoft.com/office/drawing/2014/main" id="{13E22916-4817-2547-BFEC-63302DD934A8}"/>
                </a:ext>
              </a:extLst>
            </p:cNvPr>
            <p:cNvSpPr>
              <a:spLocks/>
            </p:cNvSpPr>
            <p:nvPr/>
          </p:nvSpPr>
          <p:spPr bwMode="auto">
            <a:xfrm>
              <a:off x="4380" y="3684"/>
              <a:ext cx="4" cy="10"/>
            </a:xfrm>
            <a:custGeom>
              <a:avLst/>
              <a:gdLst>
                <a:gd name="T0" fmla="*/ 0 w 11"/>
                <a:gd name="T1" fmla="*/ 1 h 30"/>
                <a:gd name="T2" fmla="*/ 1 w 11"/>
                <a:gd name="T3" fmla="*/ 0 h 30"/>
                <a:gd name="T4" fmla="*/ 2 w 11"/>
                <a:gd name="T5" fmla="*/ 5 h 30"/>
                <a:gd name="T6" fmla="*/ 4 w 11"/>
                <a:gd name="T7" fmla="*/ 10 h 30"/>
                <a:gd name="T8" fmla="*/ 3 w 11"/>
                <a:gd name="T9" fmla="*/ 10 h 30"/>
                <a:gd name="T10" fmla="*/ 1 w 11"/>
                <a:gd name="T11" fmla="*/ 5 h 30"/>
                <a:gd name="T12" fmla="*/ 0 w 11"/>
                <a:gd name="T13" fmla="*/ 1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30">
                  <a:moveTo>
                    <a:pt x="0" y="2"/>
                  </a:moveTo>
                  <a:lnTo>
                    <a:pt x="2" y="0"/>
                  </a:lnTo>
                  <a:lnTo>
                    <a:pt x="6" y="15"/>
                  </a:lnTo>
                  <a:lnTo>
                    <a:pt x="11" y="29"/>
                  </a:lnTo>
                  <a:lnTo>
                    <a:pt x="9" y="30"/>
                  </a:lnTo>
                  <a:lnTo>
                    <a:pt x="4"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8" name="Freeform 2730">
              <a:extLst>
                <a:ext uri="{FF2B5EF4-FFF2-40B4-BE49-F238E27FC236}">
                  <a16:creationId xmlns:a16="http://schemas.microsoft.com/office/drawing/2014/main" id="{46353F57-14FF-4E47-8041-FDB94B4C0BFF}"/>
                </a:ext>
              </a:extLst>
            </p:cNvPr>
            <p:cNvSpPr>
              <a:spLocks/>
            </p:cNvSpPr>
            <p:nvPr/>
          </p:nvSpPr>
          <p:spPr bwMode="auto">
            <a:xfrm>
              <a:off x="4382" y="3689"/>
              <a:ext cx="2" cy="5"/>
            </a:xfrm>
            <a:custGeom>
              <a:avLst/>
              <a:gdLst>
                <a:gd name="T0" fmla="*/ 0 w 7"/>
                <a:gd name="T1" fmla="*/ 0 h 14"/>
                <a:gd name="T2" fmla="*/ 2 w 7"/>
                <a:gd name="T3" fmla="*/ 5 h 14"/>
                <a:gd name="T4" fmla="*/ 1 w 7"/>
                <a:gd name="T5" fmla="*/ 5 h 14"/>
                <a:gd name="T6" fmla="*/ 1 w 7"/>
                <a:gd name="T7" fmla="*/ 5 h 14"/>
                <a:gd name="T8" fmla="*/ 0 w 7"/>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0" y="0"/>
                  </a:moveTo>
                  <a:lnTo>
                    <a:pt x="7" y="13"/>
                  </a:lnTo>
                  <a:lnTo>
                    <a:pt x="5"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69" name="Freeform 2731">
              <a:extLst>
                <a:ext uri="{FF2B5EF4-FFF2-40B4-BE49-F238E27FC236}">
                  <a16:creationId xmlns:a16="http://schemas.microsoft.com/office/drawing/2014/main" id="{571B7C9C-FDF2-9E49-B587-D02DBA003D35}"/>
                </a:ext>
              </a:extLst>
            </p:cNvPr>
            <p:cNvSpPr>
              <a:spLocks/>
            </p:cNvSpPr>
            <p:nvPr/>
          </p:nvSpPr>
          <p:spPr bwMode="auto">
            <a:xfrm>
              <a:off x="4380" y="3684"/>
              <a:ext cx="5" cy="10"/>
            </a:xfrm>
            <a:custGeom>
              <a:avLst/>
              <a:gdLst>
                <a:gd name="T0" fmla="*/ 0 w 17"/>
                <a:gd name="T1" fmla="*/ 1 h 28"/>
                <a:gd name="T2" fmla="*/ 1 w 17"/>
                <a:gd name="T3" fmla="*/ 0 h 28"/>
                <a:gd name="T4" fmla="*/ 3 w 17"/>
                <a:gd name="T5" fmla="*/ 5 h 28"/>
                <a:gd name="T6" fmla="*/ 5 w 17"/>
                <a:gd name="T7" fmla="*/ 9 h 28"/>
                <a:gd name="T8" fmla="*/ 4 w 17"/>
                <a:gd name="T9" fmla="*/ 10 h 28"/>
                <a:gd name="T10" fmla="*/ 2 w 17"/>
                <a:gd name="T11" fmla="*/ 5 h 28"/>
                <a:gd name="T12" fmla="*/ 0 w 17"/>
                <a:gd name="T13" fmla="*/ 1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8">
                  <a:moveTo>
                    <a:pt x="0" y="2"/>
                  </a:moveTo>
                  <a:lnTo>
                    <a:pt x="3" y="0"/>
                  </a:lnTo>
                  <a:lnTo>
                    <a:pt x="10" y="13"/>
                  </a:lnTo>
                  <a:lnTo>
                    <a:pt x="17" y="26"/>
                  </a:lnTo>
                  <a:lnTo>
                    <a:pt x="14" y="28"/>
                  </a:lnTo>
                  <a:lnTo>
                    <a:pt x="7" y="15"/>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0" name="Freeform 2732">
              <a:extLst>
                <a:ext uri="{FF2B5EF4-FFF2-40B4-BE49-F238E27FC236}">
                  <a16:creationId xmlns:a16="http://schemas.microsoft.com/office/drawing/2014/main" id="{C8C40E40-D05E-1B4D-A5DD-B753C67F1262}"/>
                </a:ext>
              </a:extLst>
            </p:cNvPr>
            <p:cNvSpPr>
              <a:spLocks/>
            </p:cNvSpPr>
            <p:nvPr/>
          </p:nvSpPr>
          <p:spPr bwMode="auto">
            <a:xfrm>
              <a:off x="4383" y="3689"/>
              <a:ext cx="3" cy="4"/>
            </a:xfrm>
            <a:custGeom>
              <a:avLst/>
              <a:gdLst>
                <a:gd name="T0" fmla="*/ 0 w 9"/>
                <a:gd name="T1" fmla="*/ 0 h 13"/>
                <a:gd name="T2" fmla="*/ 3 w 9"/>
                <a:gd name="T3" fmla="*/ 4 h 13"/>
                <a:gd name="T4" fmla="*/ 2 w 9"/>
                <a:gd name="T5" fmla="*/ 4 h 13"/>
                <a:gd name="T6" fmla="*/ 0 w 9"/>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3">
                  <a:moveTo>
                    <a:pt x="0" y="0"/>
                  </a:moveTo>
                  <a:lnTo>
                    <a:pt x="9" y="12"/>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1" name="Freeform 2733">
              <a:extLst>
                <a:ext uri="{FF2B5EF4-FFF2-40B4-BE49-F238E27FC236}">
                  <a16:creationId xmlns:a16="http://schemas.microsoft.com/office/drawing/2014/main" id="{E49A9C72-22AA-F345-834F-CB112A9CC5AB}"/>
                </a:ext>
              </a:extLst>
            </p:cNvPr>
            <p:cNvSpPr>
              <a:spLocks/>
            </p:cNvSpPr>
            <p:nvPr/>
          </p:nvSpPr>
          <p:spPr bwMode="auto">
            <a:xfrm>
              <a:off x="4380" y="3684"/>
              <a:ext cx="7" cy="9"/>
            </a:xfrm>
            <a:custGeom>
              <a:avLst/>
              <a:gdLst>
                <a:gd name="T0" fmla="*/ 0 w 21"/>
                <a:gd name="T1" fmla="*/ 1 h 25"/>
                <a:gd name="T2" fmla="*/ 1 w 21"/>
                <a:gd name="T3" fmla="*/ 0 h 25"/>
                <a:gd name="T4" fmla="*/ 4 w 21"/>
                <a:gd name="T5" fmla="*/ 4 h 25"/>
                <a:gd name="T6" fmla="*/ 7 w 21"/>
                <a:gd name="T7" fmla="*/ 9 h 25"/>
                <a:gd name="T8" fmla="*/ 6 w 21"/>
                <a:gd name="T9" fmla="*/ 9 h 25"/>
                <a:gd name="T10" fmla="*/ 3 w 21"/>
                <a:gd name="T11" fmla="*/ 5 h 25"/>
                <a:gd name="T12" fmla="*/ 0 w 21"/>
                <a:gd name="T13" fmla="*/ 1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5">
                  <a:moveTo>
                    <a:pt x="0" y="3"/>
                  </a:moveTo>
                  <a:lnTo>
                    <a:pt x="3" y="0"/>
                  </a:lnTo>
                  <a:lnTo>
                    <a:pt x="12" y="12"/>
                  </a:lnTo>
                  <a:lnTo>
                    <a:pt x="21" y="24"/>
                  </a:lnTo>
                  <a:lnTo>
                    <a:pt x="19" y="25"/>
                  </a:lnTo>
                  <a:lnTo>
                    <a:pt x="10" y="1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2" name="Freeform 2734">
              <a:extLst>
                <a:ext uri="{FF2B5EF4-FFF2-40B4-BE49-F238E27FC236}">
                  <a16:creationId xmlns:a16="http://schemas.microsoft.com/office/drawing/2014/main" id="{170FB29F-51E8-094D-B1F1-6471DE2B453A}"/>
                </a:ext>
              </a:extLst>
            </p:cNvPr>
            <p:cNvSpPr>
              <a:spLocks/>
            </p:cNvSpPr>
            <p:nvPr/>
          </p:nvSpPr>
          <p:spPr bwMode="auto">
            <a:xfrm>
              <a:off x="4384" y="3688"/>
              <a:ext cx="3" cy="4"/>
            </a:xfrm>
            <a:custGeom>
              <a:avLst/>
              <a:gdLst>
                <a:gd name="T0" fmla="*/ 0 w 11"/>
                <a:gd name="T1" fmla="*/ 0 h 12"/>
                <a:gd name="T2" fmla="*/ 3 w 11"/>
                <a:gd name="T3" fmla="*/ 3 h 12"/>
                <a:gd name="T4" fmla="*/ 2 w 11"/>
                <a:gd name="T5" fmla="*/ 4 h 12"/>
                <a:gd name="T6" fmla="*/ 0 w 11"/>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0" y="0"/>
                  </a:moveTo>
                  <a:lnTo>
                    <a:pt x="11" y="10"/>
                  </a:lnTo>
                  <a:lnTo>
                    <a:pt x="9"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3" name="Freeform 2735">
              <a:extLst>
                <a:ext uri="{FF2B5EF4-FFF2-40B4-BE49-F238E27FC236}">
                  <a16:creationId xmlns:a16="http://schemas.microsoft.com/office/drawing/2014/main" id="{5AF20227-037B-054E-8AC9-8E6C70FB0971}"/>
                </a:ext>
              </a:extLst>
            </p:cNvPr>
            <p:cNvSpPr>
              <a:spLocks/>
            </p:cNvSpPr>
            <p:nvPr/>
          </p:nvSpPr>
          <p:spPr bwMode="auto">
            <a:xfrm>
              <a:off x="4380" y="3684"/>
              <a:ext cx="8" cy="8"/>
            </a:xfrm>
            <a:custGeom>
              <a:avLst/>
              <a:gdLst>
                <a:gd name="T0" fmla="*/ 0 w 24"/>
                <a:gd name="T1" fmla="*/ 1 h 23"/>
                <a:gd name="T2" fmla="*/ 1 w 24"/>
                <a:gd name="T3" fmla="*/ 0 h 23"/>
                <a:gd name="T4" fmla="*/ 4 w 24"/>
                <a:gd name="T5" fmla="*/ 4 h 23"/>
                <a:gd name="T6" fmla="*/ 8 w 24"/>
                <a:gd name="T7" fmla="*/ 7 h 23"/>
                <a:gd name="T8" fmla="*/ 7 w 24"/>
                <a:gd name="T9" fmla="*/ 8 h 23"/>
                <a:gd name="T10" fmla="*/ 4 w 24"/>
                <a:gd name="T11" fmla="*/ 5 h 23"/>
                <a:gd name="T12" fmla="*/ 0 w 24"/>
                <a:gd name="T13" fmla="*/ 1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3">
                  <a:moveTo>
                    <a:pt x="0" y="3"/>
                  </a:moveTo>
                  <a:lnTo>
                    <a:pt x="2" y="0"/>
                  </a:lnTo>
                  <a:lnTo>
                    <a:pt x="12" y="11"/>
                  </a:lnTo>
                  <a:lnTo>
                    <a:pt x="24" y="21"/>
                  </a:lnTo>
                  <a:lnTo>
                    <a:pt x="22" y="23"/>
                  </a:lnTo>
                  <a:lnTo>
                    <a:pt x="11" y="13"/>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4" name="Freeform 2736">
              <a:extLst>
                <a:ext uri="{FF2B5EF4-FFF2-40B4-BE49-F238E27FC236}">
                  <a16:creationId xmlns:a16="http://schemas.microsoft.com/office/drawing/2014/main" id="{BDB05897-0915-F041-A73A-EEAF39ECDDD9}"/>
                </a:ext>
              </a:extLst>
            </p:cNvPr>
            <p:cNvSpPr>
              <a:spLocks/>
            </p:cNvSpPr>
            <p:nvPr/>
          </p:nvSpPr>
          <p:spPr bwMode="auto">
            <a:xfrm>
              <a:off x="4384" y="3688"/>
              <a:ext cx="4" cy="3"/>
            </a:xfrm>
            <a:custGeom>
              <a:avLst/>
              <a:gdLst>
                <a:gd name="T0" fmla="*/ 0 w 13"/>
                <a:gd name="T1" fmla="*/ 0 h 10"/>
                <a:gd name="T2" fmla="*/ 4 w 13"/>
                <a:gd name="T3" fmla="*/ 2 h 10"/>
                <a:gd name="T4" fmla="*/ 4 w 13"/>
                <a:gd name="T5" fmla="*/ 3 h 10"/>
                <a:gd name="T6" fmla="*/ 0 w 13"/>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0">
                  <a:moveTo>
                    <a:pt x="0" y="0"/>
                  </a:moveTo>
                  <a:lnTo>
                    <a:pt x="13" y="8"/>
                  </a:lnTo>
                  <a:lnTo>
                    <a:pt x="12"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5" name="Freeform 2737">
              <a:extLst>
                <a:ext uri="{FF2B5EF4-FFF2-40B4-BE49-F238E27FC236}">
                  <a16:creationId xmlns:a16="http://schemas.microsoft.com/office/drawing/2014/main" id="{DB01F5D8-841E-9541-98B0-D16A3749EF5E}"/>
                </a:ext>
              </a:extLst>
            </p:cNvPr>
            <p:cNvSpPr>
              <a:spLocks/>
            </p:cNvSpPr>
            <p:nvPr/>
          </p:nvSpPr>
          <p:spPr bwMode="auto">
            <a:xfrm>
              <a:off x="4380" y="3683"/>
              <a:ext cx="10" cy="7"/>
            </a:xfrm>
            <a:custGeom>
              <a:avLst/>
              <a:gdLst>
                <a:gd name="T0" fmla="*/ 0 w 29"/>
                <a:gd name="T1" fmla="*/ 2 h 22"/>
                <a:gd name="T2" fmla="*/ 2 w 29"/>
                <a:gd name="T3" fmla="*/ 0 h 22"/>
                <a:gd name="T4" fmla="*/ 6 w 29"/>
                <a:gd name="T5" fmla="*/ 3 h 22"/>
                <a:gd name="T6" fmla="*/ 10 w 29"/>
                <a:gd name="T7" fmla="*/ 5 h 22"/>
                <a:gd name="T8" fmla="*/ 9 w 29"/>
                <a:gd name="T9" fmla="*/ 7 h 22"/>
                <a:gd name="T10" fmla="*/ 4 w 29"/>
                <a:gd name="T11" fmla="*/ 4 h 22"/>
                <a:gd name="T12" fmla="*/ 0 w 29"/>
                <a:gd name="T13" fmla="*/ 2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2">
                  <a:moveTo>
                    <a:pt x="0" y="6"/>
                  </a:moveTo>
                  <a:lnTo>
                    <a:pt x="5" y="0"/>
                  </a:lnTo>
                  <a:lnTo>
                    <a:pt x="17" y="8"/>
                  </a:lnTo>
                  <a:lnTo>
                    <a:pt x="29" y="16"/>
                  </a:lnTo>
                  <a:lnTo>
                    <a:pt x="25" y="22"/>
                  </a:lnTo>
                  <a:lnTo>
                    <a:pt x="12" y="14"/>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6" name="Freeform 2738">
              <a:extLst>
                <a:ext uri="{FF2B5EF4-FFF2-40B4-BE49-F238E27FC236}">
                  <a16:creationId xmlns:a16="http://schemas.microsoft.com/office/drawing/2014/main" id="{C5077187-58B3-3042-98A9-6A0FEA91AD28}"/>
                </a:ext>
              </a:extLst>
            </p:cNvPr>
            <p:cNvSpPr>
              <a:spLocks/>
            </p:cNvSpPr>
            <p:nvPr/>
          </p:nvSpPr>
          <p:spPr bwMode="auto">
            <a:xfrm>
              <a:off x="4386" y="3686"/>
              <a:ext cx="4" cy="2"/>
            </a:xfrm>
            <a:custGeom>
              <a:avLst/>
              <a:gdLst>
                <a:gd name="T0" fmla="*/ 0 w 13"/>
                <a:gd name="T1" fmla="*/ 0 h 8"/>
                <a:gd name="T2" fmla="*/ 4 w 13"/>
                <a:gd name="T3" fmla="*/ 2 h 8"/>
                <a:gd name="T4" fmla="*/ 4 w 13"/>
                <a:gd name="T5" fmla="*/ 2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7" name="Freeform 2739">
              <a:extLst>
                <a:ext uri="{FF2B5EF4-FFF2-40B4-BE49-F238E27FC236}">
                  <a16:creationId xmlns:a16="http://schemas.microsoft.com/office/drawing/2014/main" id="{AF15F28F-44CB-294A-BCBD-FB7FCCC74821}"/>
                </a:ext>
              </a:extLst>
            </p:cNvPr>
            <p:cNvSpPr>
              <a:spLocks/>
            </p:cNvSpPr>
            <p:nvPr/>
          </p:nvSpPr>
          <p:spPr bwMode="auto">
            <a:xfrm>
              <a:off x="4381" y="3681"/>
              <a:ext cx="10" cy="7"/>
            </a:xfrm>
            <a:custGeom>
              <a:avLst/>
              <a:gdLst>
                <a:gd name="T0" fmla="*/ 0 w 29"/>
                <a:gd name="T1" fmla="*/ 2 h 21"/>
                <a:gd name="T2" fmla="*/ 1 w 29"/>
                <a:gd name="T3" fmla="*/ 0 h 21"/>
                <a:gd name="T4" fmla="*/ 6 w 29"/>
                <a:gd name="T5" fmla="*/ 2 h 21"/>
                <a:gd name="T6" fmla="*/ 10 w 29"/>
                <a:gd name="T7" fmla="*/ 4 h 21"/>
                <a:gd name="T8" fmla="*/ 9 w 29"/>
                <a:gd name="T9" fmla="*/ 7 h 21"/>
                <a:gd name="T10" fmla="*/ 4 w 29"/>
                <a:gd name="T11" fmla="*/ 5 h 21"/>
                <a:gd name="T12" fmla="*/ 0 w 29"/>
                <a:gd name="T13" fmla="*/ 2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1">
                  <a:moveTo>
                    <a:pt x="0" y="7"/>
                  </a:moveTo>
                  <a:lnTo>
                    <a:pt x="4" y="0"/>
                  </a:lnTo>
                  <a:lnTo>
                    <a:pt x="16" y="6"/>
                  </a:lnTo>
                  <a:lnTo>
                    <a:pt x="29" y="13"/>
                  </a:lnTo>
                  <a:lnTo>
                    <a:pt x="26" y="21"/>
                  </a:lnTo>
                  <a:lnTo>
                    <a:pt x="13" y="14"/>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8" name="Freeform 2740">
              <a:extLst>
                <a:ext uri="{FF2B5EF4-FFF2-40B4-BE49-F238E27FC236}">
                  <a16:creationId xmlns:a16="http://schemas.microsoft.com/office/drawing/2014/main" id="{DDA68310-77BC-8146-8E37-33F8EDC6B701}"/>
                </a:ext>
              </a:extLst>
            </p:cNvPr>
            <p:cNvSpPr>
              <a:spLocks/>
            </p:cNvSpPr>
            <p:nvPr/>
          </p:nvSpPr>
          <p:spPr bwMode="auto">
            <a:xfrm>
              <a:off x="4387" y="3683"/>
              <a:ext cx="5" cy="2"/>
            </a:xfrm>
            <a:custGeom>
              <a:avLst/>
              <a:gdLst>
                <a:gd name="T0" fmla="*/ 0 w 15"/>
                <a:gd name="T1" fmla="*/ 0 h 7"/>
                <a:gd name="T2" fmla="*/ 5 w 15"/>
                <a:gd name="T3" fmla="*/ 2 h 7"/>
                <a:gd name="T4" fmla="*/ 4 w 15"/>
                <a:gd name="T5" fmla="*/ 2 h 7"/>
                <a:gd name="T6" fmla="*/ 0 w 15"/>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
                  <a:moveTo>
                    <a:pt x="0" y="0"/>
                  </a:moveTo>
                  <a:lnTo>
                    <a:pt x="15" y="6"/>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79" name="Freeform 2741">
              <a:extLst>
                <a:ext uri="{FF2B5EF4-FFF2-40B4-BE49-F238E27FC236}">
                  <a16:creationId xmlns:a16="http://schemas.microsoft.com/office/drawing/2014/main" id="{C201A834-6230-B740-BCEF-06271B9B5991}"/>
                </a:ext>
              </a:extLst>
            </p:cNvPr>
            <p:cNvSpPr>
              <a:spLocks/>
            </p:cNvSpPr>
            <p:nvPr/>
          </p:nvSpPr>
          <p:spPr bwMode="auto">
            <a:xfrm>
              <a:off x="4383" y="3678"/>
              <a:ext cx="10" cy="7"/>
            </a:xfrm>
            <a:custGeom>
              <a:avLst/>
              <a:gdLst>
                <a:gd name="T0" fmla="*/ 0 w 30"/>
                <a:gd name="T1" fmla="*/ 3 h 20"/>
                <a:gd name="T2" fmla="*/ 1 w 30"/>
                <a:gd name="T3" fmla="*/ 0 h 20"/>
                <a:gd name="T4" fmla="*/ 6 w 30"/>
                <a:gd name="T5" fmla="*/ 2 h 20"/>
                <a:gd name="T6" fmla="*/ 10 w 30"/>
                <a:gd name="T7" fmla="*/ 4 h 20"/>
                <a:gd name="T8" fmla="*/ 9 w 30"/>
                <a:gd name="T9" fmla="*/ 7 h 20"/>
                <a:gd name="T10" fmla="*/ 4 w 30"/>
                <a:gd name="T11" fmla="*/ 5 h 20"/>
                <a:gd name="T12" fmla="*/ 0 w 30"/>
                <a:gd name="T13" fmla="*/ 3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0">
                  <a:moveTo>
                    <a:pt x="0" y="9"/>
                  </a:moveTo>
                  <a:lnTo>
                    <a:pt x="3" y="0"/>
                  </a:lnTo>
                  <a:lnTo>
                    <a:pt x="17" y="5"/>
                  </a:lnTo>
                  <a:lnTo>
                    <a:pt x="30" y="10"/>
                  </a:lnTo>
                  <a:lnTo>
                    <a:pt x="27" y="20"/>
                  </a:lnTo>
                  <a:lnTo>
                    <a:pt x="12"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0" name="Freeform 2742">
              <a:extLst>
                <a:ext uri="{FF2B5EF4-FFF2-40B4-BE49-F238E27FC236}">
                  <a16:creationId xmlns:a16="http://schemas.microsoft.com/office/drawing/2014/main" id="{D5980881-4DDB-4D40-A5B5-F3EF3E6D6A37}"/>
                </a:ext>
              </a:extLst>
            </p:cNvPr>
            <p:cNvSpPr>
              <a:spLocks/>
            </p:cNvSpPr>
            <p:nvPr/>
          </p:nvSpPr>
          <p:spPr bwMode="auto">
            <a:xfrm>
              <a:off x="4388" y="3680"/>
              <a:ext cx="5" cy="2"/>
            </a:xfrm>
            <a:custGeom>
              <a:avLst/>
              <a:gdLst>
                <a:gd name="T0" fmla="*/ 0 w 14"/>
                <a:gd name="T1" fmla="*/ 0 h 5"/>
                <a:gd name="T2" fmla="*/ 5 w 14"/>
                <a:gd name="T3" fmla="*/ 2 h 5"/>
                <a:gd name="T4" fmla="*/ 5 w 14"/>
                <a:gd name="T5" fmla="*/ 2 h 5"/>
                <a:gd name="T6" fmla="*/ 0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0" y="0"/>
                  </a:moveTo>
                  <a:lnTo>
                    <a:pt x="14" y="5"/>
                  </a:lnTo>
                  <a:lnTo>
                    <a:pt x="13"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1" name="Freeform 2743">
              <a:extLst>
                <a:ext uri="{FF2B5EF4-FFF2-40B4-BE49-F238E27FC236}">
                  <a16:creationId xmlns:a16="http://schemas.microsoft.com/office/drawing/2014/main" id="{307D88CC-C0E3-1549-A182-65C54184E1DD}"/>
                </a:ext>
              </a:extLst>
            </p:cNvPr>
            <p:cNvSpPr>
              <a:spLocks/>
            </p:cNvSpPr>
            <p:nvPr/>
          </p:nvSpPr>
          <p:spPr bwMode="auto">
            <a:xfrm>
              <a:off x="4384" y="3671"/>
              <a:ext cx="11" cy="11"/>
            </a:xfrm>
            <a:custGeom>
              <a:avLst/>
              <a:gdLst>
                <a:gd name="T0" fmla="*/ 0 w 35"/>
                <a:gd name="T1" fmla="*/ 8 h 33"/>
                <a:gd name="T2" fmla="*/ 3 w 35"/>
                <a:gd name="T3" fmla="*/ 0 h 33"/>
                <a:gd name="T4" fmla="*/ 7 w 35"/>
                <a:gd name="T5" fmla="*/ 2 h 33"/>
                <a:gd name="T6" fmla="*/ 11 w 35"/>
                <a:gd name="T7" fmla="*/ 3 h 33"/>
                <a:gd name="T8" fmla="*/ 9 w 35"/>
                <a:gd name="T9" fmla="*/ 11 h 33"/>
                <a:gd name="T10" fmla="*/ 4 w 35"/>
                <a:gd name="T11" fmla="*/ 9 h 33"/>
                <a:gd name="T12" fmla="*/ 0 w 35"/>
                <a:gd name="T13" fmla="*/ 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3">
                  <a:moveTo>
                    <a:pt x="0" y="24"/>
                  </a:moveTo>
                  <a:lnTo>
                    <a:pt x="8" y="0"/>
                  </a:lnTo>
                  <a:lnTo>
                    <a:pt x="21" y="5"/>
                  </a:lnTo>
                  <a:lnTo>
                    <a:pt x="35" y="10"/>
                  </a:lnTo>
                  <a:lnTo>
                    <a:pt x="28" y="33"/>
                  </a:lnTo>
                  <a:lnTo>
                    <a:pt x="14" y="28"/>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2" name="Freeform 2744">
              <a:extLst>
                <a:ext uri="{FF2B5EF4-FFF2-40B4-BE49-F238E27FC236}">
                  <a16:creationId xmlns:a16="http://schemas.microsoft.com/office/drawing/2014/main" id="{B1DC16AE-39DF-3E48-AB39-656A44DB3D6B}"/>
                </a:ext>
              </a:extLst>
            </p:cNvPr>
            <p:cNvSpPr>
              <a:spLocks/>
            </p:cNvSpPr>
            <p:nvPr/>
          </p:nvSpPr>
          <p:spPr bwMode="auto">
            <a:xfrm>
              <a:off x="4391" y="3672"/>
              <a:ext cx="5" cy="2"/>
            </a:xfrm>
            <a:custGeom>
              <a:avLst/>
              <a:gdLst>
                <a:gd name="T0" fmla="*/ 0 w 16"/>
                <a:gd name="T1" fmla="*/ 0 h 5"/>
                <a:gd name="T2" fmla="*/ 5 w 16"/>
                <a:gd name="T3" fmla="*/ 1 h 5"/>
                <a:gd name="T4" fmla="*/ 4 w 16"/>
                <a:gd name="T5" fmla="*/ 2 h 5"/>
                <a:gd name="T6" fmla="*/ 0 w 1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5">
                  <a:moveTo>
                    <a:pt x="0" y="0"/>
                  </a:moveTo>
                  <a:lnTo>
                    <a:pt x="16" y="3"/>
                  </a:lnTo>
                  <a:lnTo>
                    <a:pt x="14"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3" name="Freeform 2745">
              <a:extLst>
                <a:ext uri="{FF2B5EF4-FFF2-40B4-BE49-F238E27FC236}">
                  <a16:creationId xmlns:a16="http://schemas.microsoft.com/office/drawing/2014/main" id="{D2E4B41F-D72B-4C40-B9BD-458AA689359F}"/>
                </a:ext>
              </a:extLst>
            </p:cNvPr>
            <p:cNvSpPr>
              <a:spLocks/>
            </p:cNvSpPr>
            <p:nvPr/>
          </p:nvSpPr>
          <p:spPr bwMode="auto">
            <a:xfrm>
              <a:off x="4386" y="3628"/>
              <a:ext cx="21" cy="45"/>
            </a:xfrm>
            <a:custGeom>
              <a:avLst/>
              <a:gdLst>
                <a:gd name="T0" fmla="*/ 0 w 64"/>
                <a:gd name="T1" fmla="*/ 43 h 135"/>
                <a:gd name="T2" fmla="*/ 11 w 64"/>
                <a:gd name="T3" fmla="*/ 0 h 135"/>
                <a:gd name="T4" fmla="*/ 16 w 64"/>
                <a:gd name="T5" fmla="*/ 1 h 135"/>
                <a:gd name="T6" fmla="*/ 21 w 64"/>
                <a:gd name="T7" fmla="*/ 2 h 135"/>
                <a:gd name="T8" fmla="*/ 10 w 64"/>
                <a:gd name="T9" fmla="*/ 45 h 135"/>
                <a:gd name="T10" fmla="*/ 5 w 64"/>
                <a:gd name="T11" fmla="*/ 44 h 135"/>
                <a:gd name="T12" fmla="*/ 0 w 64"/>
                <a:gd name="T13" fmla="*/ 43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35">
                  <a:moveTo>
                    <a:pt x="0" y="128"/>
                  </a:moveTo>
                  <a:lnTo>
                    <a:pt x="34" y="0"/>
                  </a:lnTo>
                  <a:lnTo>
                    <a:pt x="48" y="3"/>
                  </a:lnTo>
                  <a:lnTo>
                    <a:pt x="64" y="7"/>
                  </a:lnTo>
                  <a:lnTo>
                    <a:pt x="30" y="135"/>
                  </a:lnTo>
                  <a:lnTo>
                    <a:pt x="14" y="132"/>
                  </a:lnTo>
                  <a:lnTo>
                    <a:pt x="0"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4" name="Freeform 2746">
              <a:extLst>
                <a:ext uri="{FF2B5EF4-FFF2-40B4-BE49-F238E27FC236}">
                  <a16:creationId xmlns:a16="http://schemas.microsoft.com/office/drawing/2014/main" id="{A1ED320B-A14D-D543-B41F-7C1A1FCF1FD3}"/>
                </a:ext>
              </a:extLst>
            </p:cNvPr>
            <p:cNvSpPr>
              <a:spLocks/>
            </p:cNvSpPr>
            <p:nvPr/>
          </p:nvSpPr>
          <p:spPr bwMode="auto">
            <a:xfrm>
              <a:off x="4397" y="3628"/>
              <a:ext cx="5" cy="1"/>
            </a:xfrm>
            <a:custGeom>
              <a:avLst/>
              <a:gdLst>
                <a:gd name="T0" fmla="*/ 5 w 14"/>
                <a:gd name="T1" fmla="*/ 1 h 4"/>
                <a:gd name="T2" fmla="*/ 0 w 14"/>
                <a:gd name="T3" fmla="*/ 0 h 4"/>
                <a:gd name="T4" fmla="*/ 0 w 14"/>
                <a:gd name="T5" fmla="*/ 0 h 4"/>
                <a:gd name="T6" fmla="*/ 5 w 14"/>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4">
                  <a:moveTo>
                    <a:pt x="14" y="4"/>
                  </a:moveTo>
                  <a:lnTo>
                    <a:pt x="0" y="1"/>
                  </a:lnTo>
                  <a:lnTo>
                    <a:pt x="0" y="0"/>
                  </a:lnTo>
                  <a:lnTo>
                    <a:pt x="1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5" name="Freeform 2747">
              <a:extLst>
                <a:ext uri="{FF2B5EF4-FFF2-40B4-BE49-F238E27FC236}">
                  <a16:creationId xmlns:a16="http://schemas.microsoft.com/office/drawing/2014/main" id="{BDBEB131-B97B-4D45-A58B-847A29D68091}"/>
                </a:ext>
              </a:extLst>
            </p:cNvPr>
            <p:cNvSpPr>
              <a:spLocks/>
            </p:cNvSpPr>
            <p:nvPr/>
          </p:nvSpPr>
          <p:spPr bwMode="auto">
            <a:xfrm>
              <a:off x="4397" y="3605"/>
              <a:ext cx="17" cy="26"/>
            </a:xfrm>
            <a:custGeom>
              <a:avLst/>
              <a:gdLst>
                <a:gd name="T0" fmla="*/ 0 w 50"/>
                <a:gd name="T1" fmla="*/ 23 h 79"/>
                <a:gd name="T2" fmla="*/ 7 w 50"/>
                <a:gd name="T3" fmla="*/ 0 h 79"/>
                <a:gd name="T4" fmla="*/ 12 w 50"/>
                <a:gd name="T5" fmla="*/ 2 h 79"/>
                <a:gd name="T6" fmla="*/ 17 w 50"/>
                <a:gd name="T7" fmla="*/ 3 h 79"/>
                <a:gd name="T8" fmla="*/ 10 w 50"/>
                <a:gd name="T9" fmla="*/ 26 h 79"/>
                <a:gd name="T10" fmla="*/ 5 w 50"/>
                <a:gd name="T11" fmla="*/ 24 h 79"/>
                <a:gd name="T12" fmla="*/ 0 w 50"/>
                <a:gd name="T13" fmla="*/ 23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79">
                  <a:moveTo>
                    <a:pt x="0" y="70"/>
                  </a:moveTo>
                  <a:lnTo>
                    <a:pt x="22" y="0"/>
                  </a:lnTo>
                  <a:lnTo>
                    <a:pt x="36" y="5"/>
                  </a:lnTo>
                  <a:lnTo>
                    <a:pt x="50" y="10"/>
                  </a:lnTo>
                  <a:lnTo>
                    <a:pt x="29" y="79"/>
                  </a:lnTo>
                  <a:lnTo>
                    <a:pt x="14" y="74"/>
                  </a:lnTo>
                  <a:lnTo>
                    <a:pt x="0"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6" name="Freeform 2748">
              <a:extLst>
                <a:ext uri="{FF2B5EF4-FFF2-40B4-BE49-F238E27FC236}">
                  <a16:creationId xmlns:a16="http://schemas.microsoft.com/office/drawing/2014/main" id="{5C0FDF10-6981-254D-95DA-79AE8EBE3CAA}"/>
                </a:ext>
              </a:extLst>
            </p:cNvPr>
            <p:cNvSpPr>
              <a:spLocks/>
            </p:cNvSpPr>
            <p:nvPr/>
          </p:nvSpPr>
          <p:spPr bwMode="auto">
            <a:xfrm>
              <a:off x="4405" y="3604"/>
              <a:ext cx="4" cy="2"/>
            </a:xfrm>
            <a:custGeom>
              <a:avLst/>
              <a:gdLst>
                <a:gd name="T0" fmla="*/ 4 w 14"/>
                <a:gd name="T1" fmla="*/ 2 h 6"/>
                <a:gd name="T2" fmla="*/ 0 w 14"/>
                <a:gd name="T3" fmla="*/ 0 h 6"/>
                <a:gd name="T4" fmla="*/ 0 w 14"/>
                <a:gd name="T5" fmla="*/ 0 h 6"/>
                <a:gd name="T6" fmla="*/ 4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14" y="6"/>
                  </a:moveTo>
                  <a:lnTo>
                    <a:pt x="0" y="1"/>
                  </a:lnTo>
                  <a:lnTo>
                    <a:pt x="1" y="0"/>
                  </a:lnTo>
                  <a:lnTo>
                    <a:pt x="1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7" name="Freeform 2749">
              <a:extLst>
                <a:ext uri="{FF2B5EF4-FFF2-40B4-BE49-F238E27FC236}">
                  <a16:creationId xmlns:a16="http://schemas.microsoft.com/office/drawing/2014/main" id="{C089321E-2606-4B4E-BA40-95BC6C99CE34}"/>
                </a:ext>
              </a:extLst>
            </p:cNvPr>
            <p:cNvSpPr>
              <a:spLocks/>
            </p:cNvSpPr>
            <p:nvPr/>
          </p:nvSpPr>
          <p:spPr bwMode="auto">
            <a:xfrm>
              <a:off x="4405" y="3594"/>
              <a:ext cx="13" cy="14"/>
            </a:xfrm>
            <a:custGeom>
              <a:avLst/>
              <a:gdLst>
                <a:gd name="T0" fmla="*/ 0 w 40"/>
                <a:gd name="T1" fmla="*/ 10 h 43"/>
                <a:gd name="T2" fmla="*/ 4 w 40"/>
                <a:gd name="T3" fmla="*/ 0 h 43"/>
                <a:gd name="T4" fmla="*/ 8 w 40"/>
                <a:gd name="T5" fmla="*/ 2 h 43"/>
                <a:gd name="T6" fmla="*/ 13 w 40"/>
                <a:gd name="T7" fmla="*/ 4 h 43"/>
                <a:gd name="T8" fmla="*/ 9 w 40"/>
                <a:gd name="T9" fmla="*/ 14 h 43"/>
                <a:gd name="T10" fmla="*/ 4 w 40"/>
                <a:gd name="T11" fmla="*/ 12 h 43"/>
                <a:gd name="T12" fmla="*/ 0 w 40"/>
                <a:gd name="T13" fmla="*/ 1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3">
                  <a:moveTo>
                    <a:pt x="0" y="32"/>
                  </a:moveTo>
                  <a:lnTo>
                    <a:pt x="11" y="0"/>
                  </a:lnTo>
                  <a:lnTo>
                    <a:pt x="26" y="6"/>
                  </a:lnTo>
                  <a:lnTo>
                    <a:pt x="40" y="11"/>
                  </a:lnTo>
                  <a:lnTo>
                    <a:pt x="27" y="43"/>
                  </a:lnTo>
                  <a:lnTo>
                    <a:pt x="13" y="38"/>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8" name="Freeform 2750">
              <a:extLst>
                <a:ext uri="{FF2B5EF4-FFF2-40B4-BE49-F238E27FC236}">
                  <a16:creationId xmlns:a16="http://schemas.microsoft.com/office/drawing/2014/main" id="{4248D2FB-FE4D-1148-AE72-7DFC3CFB6AAC}"/>
                </a:ext>
              </a:extLst>
            </p:cNvPr>
            <p:cNvSpPr>
              <a:spLocks/>
            </p:cNvSpPr>
            <p:nvPr/>
          </p:nvSpPr>
          <p:spPr bwMode="auto">
            <a:xfrm>
              <a:off x="4409" y="3593"/>
              <a:ext cx="5" cy="3"/>
            </a:xfrm>
            <a:custGeom>
              <a:avLst/>
              <a:gdLst>
                <a:gd name="T0" fmla="*/ 5 w 15"/>
                <a:gd name="T1" fmla="*/ 3 h 7"/>
                <a:gd name="T2" fmla="*/ 0 w 15"/>
                <a:gd name="T3" fmla="*/ 0 h 7"/>
                <a:gd name="T4" fmla="*/ 1 w 15"/>
                <a:gd name="T5" fmla="*/ 0 h 7"/>
                <a:gd name="T6" fmla="*/ 5 w 15"/>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7">
                  <a:moveTo>
                    <a:pt x="15" y="7"/>
                  </a:moveTo>
                  <a:lnTo>
                    <a:pt x="0" y="1"/>
                  </a:lnTo>
                  <a:lnTo>
                    <a:pt x="2" y="0"/>
                  </a:lnTo>
                  <a:lnTo>
                    <a:pt x="1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89" name="Freeform 2751">
              <a:extLst>
                <a:ext uri="{FF2B5EF4-FFF2-40B4-BE49-F238E27FC236}">
                  <a16:creationId xmlns:a16="http://schemas.microsoft.com/office/drawing/2014/main" id="{45EA3E2D-8DF8-DB47-8EE0-EB9454CFBAE2}"/>
                </a:ext>
              </a:extLst>
            </p:cNvPr>
            <p:cNvSpPr>
              <a:spLocks/>
            </p:cNvSpPr>
            <p:nvPr/>
          </p:nvSpPr>
          <p:spPr bwMode="auto">
            <a:xfrm>
              <a:off x="4409" y="3584"/>
              <a:ext cx="14" cy="14"/>
            </a:xfrm>
            <a:custGeom>
              <a:avLst/>
              <a:gdLst>
                <a:gd name="T0" fmla="*/ 0 w 40"/>
                <a:gd name="T1" fmla="*/ 10 h 41"/>
                <a:gd name="T2" fmla="*/ 5 w 40"/>
                <a:gd name="T3" fmla="*/ 0 h 41"/>
                <a:gd name="T4" fmla="*/ 9 w 40"/>
                <a:gd name="T5" fmla="*/ 2 h 41"/>
                <a:gd name="T6" fmla="*/ 14 w 40"/>
                <a:gd name="T7" fmla="*/ 4 h 41"/>
                <a:gd name="T8" fmla="*/ 9 w 40"/>
                <a:gd name="T9" fmla="*/ 14 h 41"/>
                <a:gd name="T10" fmla="*/ 5 w 40"/>
                <a:gd name="T11" fmla="*/ 12 h 41"/>
                <a:gd name="T12" fmla="*/ 0 w 40"/>
                <a:gd name="T13" fmla="*/ 1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1">
                  <a:moveTo>
                    <a:pt x="0" y="28"/>
                  </a:moveTo>
                  <a:lnTo>
                    <a:pt x="13" y="0"/>
                  </a:lnTo>
                  <a:lnTo>
                    <a:pt x="26" y="6"/>
                  </a:lnTo>
                  <a:lnTo>
                    <a:pt x="40" y="13"/>
                  </a:lnTo>
                  <a:lnTo>
                    <a:pt x="26" y="41"/>
                  </a:lnTo>
                  <a:lnTo>
                    <a:pt x="13" y="35"/>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0" name="Freeform 2752">
              <a:extLst>
                <a:ext uri="{FF2B5EF4-FFF2-40B4-BE49-F238E27FC236}">
                  <a16:creationId xmlns:a16="http://schemas.microsoft.com/office/drawing/2014/main" id="{964E9F4D-B076-E448-943C-9360BC5E06D3}"/>
                </a:ext>
              </a:extLst>
            </p:cNvPr>
            <p:cNvSpPr>
              <a:spLocks/>
            </p:cNvSpPr>
            <p:nvPr/>
          </p:nvSpPr>
          <p:spPr bwMode="auto">
            <a:xfrm>
              <a:off x="4414" y="3584"/>
              <a:ext cx="4" cy="2"/>
            </a:xfrm>
            <a:custGeom>
              <a:avLst/>
              <a:gdLst>
                <a:gd name="T0" fmla="*/ 4 w 13"/>
                <a:gd name="T1" fmla="*/ 2 h 7"/>
                <a:gd name="T2" fmla="*/ 0 w 13"/>
                <a:gd name="T3" fmla="*/ 0 h 7"/>
                <a:gd name="T4" fmla="*/ 0 w 13"/>
                <a:gd name="T5" fmla="*/ 0 h 7"/>
                <a:gd name="T6" fmla="*/ 4 w 13"/>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7"/>
                  </a:moveTo>
                  <a:lnTo>
                    <a:pt x="0" y="1"/>
                  </a:lnTo>
                  <a:lnTo>
                    <a:pt x="1" y="0"/>
                  </a:ln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1" name="Freeform 2753">
              <a:extLst>
                <a:ext uri="{FF2B5EF4-FFF2-40B4-BE49-F238E27FC236}">
                  <a16:creationId xmlns:a16="http://schemas.microsoft.com/office/drawing/2014/main" id="{1302EF7F-B895-6C41-943C-AEEB93995F0F}"/>
                </a:ext>
              </a:extLst>
            </p:cNvPr>
            <p:cNvSpPr>
              <a:spLocks/>
            </p:cNvSpPr>
            <p:nvPr/>
          </p:nvSpPr>
          <p:spPr bwMode="auto">
            <a:xfrm>
              <a:off x="4414" y="3575"/>
              <a:ext cx="13" cy="14"/>
            </a:xfrm>
            <a:custGeom>
              <a:avLst/>
              <a:gdLst>
                <a:gd name="T0" fmla="*/ 0 w 40"/>
                <a:gd name="T1" fmla="*/ 9 h 40"/>
                <a:gd name="T2" fmla="*/ 5 w 40"/>
                <a:gd name="T3" fmla="*/ 0 h 40"/>
                <a:gd name="T4" fmla="*/ 9 w 40"/>
                <a:gd name="T5" fmla="*/ 3 h 40"/>
                <a:gd name="T6" fmla="*/ 13 w 40"/>
                <a:gd name="T7" fmla="*/ 5 h 40"/>
                <a:gd name="T8" fmla="*/ 8 w 40"/>
                <a:gd name="T9" fmla="*/ 14 h 40"/>
                <a:gd name="T10" fmla="*/ 4 w 40"/>
                <a:gd name="T11" fmla="*/ 11 h 40"/>
                <a:gd name="T12" fmla="*/ 0 w 40"/>
                <a:gd name="T13" fmla="*/ 9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40">
                  <a:moveTo>
                    <a:pt x="0" y="25"/>
                  </a:moveTo>
                  <a:lnTo>
                    <a:pt x="15" y="0"/>
                  </a:lnTo>
                  <a:lnTo>
                    <a:pt x="27" y="8"/>
                  </a:lnTo>
                  <a:lnTo>
                    <a:pt x="40" y="15"/>
                  </a:lnTo>
                  <a:lnTo>
                    <a:pt x="25" y="40"/>
                  </a:lnTo>
                  <a:lnTo>
                    <a:pt x="12" y="32"/>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2" name="Freeform 2754">
              <a:extLst>
                <a:ext uri="{FF2B5EF4-FFF2-40B4-BE49-F238E27FC236}">
                  <a16:creationId xmlns:a16="http://schemas.microsoft.com/office/drawing/2014/main" id="{E93E329E-87E9-FB48-B44D-6700C9116FE5}"/>
                </a:ext>
              </a:extLst>
            </p:cNvPr>
            <p:cNvSpPr>
              <a:spLocks/>
            </p:cNvSpPr>
            <p:nvPr/>
          </p:nvSpPr>
          <p:spPr bwMode="auto">
            <a:xfrm>
              <a:off x="4419" y="3575"/>
              <a:ext cx="4" cy="3"/>
            </a:xfrm>
            <a:custGeom>
              <a:avLst/>
              <a:gdLst>
                <a:gd name="T0" fmla="*/ 4 w 12"/>
                <a:gd name="T1" fmla="*/ 3 h 9"/>
                <a:gd name="T2" fmla="*/ 0 w 12"/>
                <a:gd name="T3" fmla="*/ 0 h 9"/>
                <a:gd name="T4" fmla="*/ 0 w 12"/>
                <a:gd name="T5" fmla="*/ 0 h 9"/>
                <a:gd name="T6" fmla="*/ 4 w 12"/>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12" y="9"/>
                  </a:moveTo>
                  <a:lnTo>
                    <a:pt x="0" y="1"/>
                  </a:lnTo>
                  <a:lnTo>
                    <a:pt x="1" y="0"/>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3" name="Freeform 2755">
              <a:extLst>
                <a:ext uri="{FF2B5EF4-FFF2-40B4-BE49-F238E27FC236}">
                  <a16:creationId xmlns:a16="http://schemas.microsoft.com/office/drawing/2014/main" id="{0CC5B532-B06C-C441-B18A-678B71509A08}"/>
                </a:ext>
              </a:extLst>
            </p:cNvPr>
            <p:cNvSpPr>
              <a:spLocks/>
            </p:cNvSpPr>
            <p:nvPr/>
          </p:nvSpPr>
          <p:spPr bwMode="auto">
            <a:xfrm>
              <a:off x="4419" y="3571"/>
              <a:ext cx="11" cy="10"/>
            </a:xfrm>
            <a:custGeom>
              <a:avLst/>
              <a:gdLst>
                <a:gd name="T0" fmla="*/ 0 w 31"/>
                <a:gd name="T1" fmla="*/ 4 h 30"/>
                <a:gd name="T2" fmla="*/ 3 w 31"/>
                <a:gd name="T3" fmla="*/ 0 h 30"/>
                <a:gd name="T4" fmla="*/ 7 w 31"/>
                <a:gd name="T5" fmla="*/ 3 h 30"/>
                <a:gd name="T6" fmla="*/ 11 w 31"/>
                <a:gd name="T7" fmla="*/ 6 h 30"/>
                <a:gd name="T8" fmla="*/ 8 w 31"/>
                <a:gd name="T9" fmla="*/ 10 h 30"/>
                <a:gd name="T10" fmla="*/ 4 w 31"/>
                <a:gd name="T11" fmla="*/ 7 h 30"/>
                <a:gd name="T12" fmla="*/ 0 w 31"/>
                <a:gd name="T13" fmla="*/ 4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0">
                  <a:moveTo>
                    <a:pt x="0" y="11"/>
                  </a:moveTo>
                  <a:lnTo>
                    <a:pt x="9" y="0"/>
                  </a:lnTo>
                  <a:lnTo>
                    <a:pt x="19" y="9"/>
                  </a:lnTo>
                  <a:lnTo>
                    <a:pt x="31" y="19"/>
                  </a:lnTo>
                  <a:lnTo>
                    <a:pt x="23" y="30"/>
                  </a:lnTo>
                  <a:lnTo>
                    <a:pt x="11" y="2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4" name="Freeform 2756">
              <a:extLst>
                <a:ext uri="{FF2B5EF4-FFF2-40B4-BE49-F238E27FC236}">
                  <a16:creationId xmlns:a16="http://schemas.microsoft.com/office/drawing/2014/main" id="{C5DB7118-FE25-614F-BBDB-687CFF078EAF}"/>
                </a:ext>
              </a:extLst>
            </p:cNvPr>
            <p:cNvSpPr>
              <a:spLocks/>
            </p:cNvSpPr>
            <p:nvPr/>
          </p:nvSpPr>
          <p:spPr bwMode="auto">
            <a:xfrm>
              <a:off x="4422" y="3571"/>
              <a:ext cx="4" cy="3"/>
            </a:xfrm>
            <a:custGeom>
              <a:avLst/>
              <a:gdLst>
                <a:gd name="T0" fmla="*/ 4 w 10"/>
                <a:gd name="T1" fmla="*/ 3 h 10"/>
                <a:gd name="T2" fmla="*/ 0 w 10"/>
                <a:gd name="T3" fmla="*/ 0 h 10"/>
                <a:gd name="T4" fmla="*/ 0 w 10"/>
                <a:gd name="T5" fmla="*/ 0 h 10"/>
                <a:gd name="T6" fmla="*/ 4 w 10"/>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a:moveTo>
                    <a:pt x="10" y="10"/>
                  </a:moveTo>
                  <a:lnTo>
                    <a:pt x="0" y="1"/>
                  </a:lnTo>
                  <a:lnTo>
                    <a:pt x="1" y="0"/>
                  </a:lnTo>
                  <a:lnTo>
                    <a:pt x="1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5" name="Freeform 2757">
              <a:extLst>
                <a:ext uri="{FF2B5EF4-FFF2-40B4-BE49-F238E27FC236}">
                  <a16:creationId xmlns:a16="http://schemas.microsoft.com/office/drawing/2014/main" id="{ABFFE6DE-FAC4-7E4C-8949-9CCD2C36113D}"/>
                </a:ext>
              </a:extLst>
            </p:cNvPr>
            <p:cNvSpPr>
              <a:spLocks/>
            </p:cNvSpPr>
            <p:nvPr/>
          </p:nvSpPr>
          <p:spPr bwMode="auto">
            <a:xfrm>
              <a:off x="4423" y="3568"/>
              <a:ext cx="9" cy="10"/>
            </a:xfrm>
            <a:custGeom>
              <a:avLst/>
              <a:gdLst>
                <a:gd name="T0" fmla="*/ 0 w 28"/>
                <a:gd name="T1" fmla="*/ 3 h 29"/>
                <a:gd name="T2" fmla="*/ 3 w 28"/>
                <a:gd name="T3" fmla="*/ 0 h 29"/>
                <a:gd name="T4" fmla="*/ 6 w 28"/>
                <a:gd name="T5" fmla="*/ 3 h 29"/>
                <a:gd name="T6" fmla="*/ 9 w 28"/>
                <a:gd name="T7" fmla="*/ 7 h 29"/>
                <a:gd name="T8" fmla="*/ 6 w 28"/>
                <a:gd name="T9" fmla="*/ 10 h 29"/>
                <a:gd name="T10" fmla="*/ 3 w 28"/>
                <a:gd name="T11" fmla="*/ 6 h 29"/>
                <a:gd name="T12" fmla="*/ 0 w 28"/>
                <a:gd name="T13" fmla="*/ 3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29">
                  <a:moveTo>
                    <a:pt x="0" y="8"/>
                  </a:moveTo>
                  <a:lnTo>
                    <a:pt x="8" y="0"/>
                  </a:lnTo>
                  <a:lnTo>
                    <a:pt x="19" y="10"/>
                  </a:lnTo>
                  <a:lnTo>
                    <a:pt x="28" y="21"/>
                  </a:lnTo>
                  <a:lnTo>
                    <a:pt x="20" y="29"/>
                  </a:lnTo>
                  <a:lnTo>
                    <a:pt x="9" y="1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6" name="Freeform 2758">
              <a:extLst>
                <a:ext uri="{FF2B5EF4-FFF2-40B4-BE49-F238E27FC236}">
                  <a16:creationId xmlns:a16="http://schemas.microsoft.com/office/drawing/2014/main" id="{1EB39464-E4BF-834D-9262-22075956637F}"/>
                </a:ext>
              </a:extLst>
            </p:cNvPr>
            <p:cNvSpPr>
              <a:spLocks/>
            </p:cNvSpPr>
            <p:nvPr/>
          </p:nvSpPr>
          <p:spPr bwMode="auto">
            <a:xfrm>
              <a:off x="4425" y="3568"/>
              <a:ext cx="4" cy="4"/>
            </a:xfrm>
            <a:custGeom>
              <a:avLst/>
              <a:gdLst>
                <a:gd name="T0" fmla="*/ 4 w 11"/>
                <a:gd name="T1" fmla="*/ 4 h 12"/>
                <a:gd name="T2" fmla="*/ 0 w 11"/>
                <a:gd name="T3" fmla="*/ 1 h 12"/>
                <a:gd name="T4" fmla="*/ 0 w 11"/>
                <a:gd name="T5" fmla="*/ 0 h 12"/>
                <a:gd name="T6" fmla="*/ 4 w 11"/>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2">
                  <a:moveTo>
                    <a:pt x="11" y="12"/>
                  </a:moveTo>
                  <a:lnTo>
                    <a:pt x="0" y="2"/>
                  </a:lnTo>
                  <a:lnTo>
                    <a:pt x="1" y="0"/>
                  </a:lnTo>
                  <a:lnTo>
                    <a:pt x="1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7" name="Freeform 2759">
              <a:extLst>
                <a:ext uri="{FF2B5EF4-FFF2-40B4-BE49-F238E27FC236}">
                  <a16:creationId xmlns:a16="http://schemas.microsoft.com/office/drawing/2014/main" id="{9093FD09-42C5-2D40-B436-7CC53C54FCEA}"/>
                </a:ext>
              </a:extLst>
            </p:cNvPr>
            <p:cNvSpPr>
              <a:spLocks/>
            </p:cNvSpPr>
            <p:nvPr/>
          </p:nvSpPr>
          <p:spPr bwMode="auto">
            <a:xfrm>
              <a:off x="4426" y="3565"/>
              <a:ext cx="9" cy="11"/>
            </a:xfrm>
            <a:custGeom>
              <a:avLst/>
              <a:gdLst>
                <a:gd name="T0" fmla="*/ 0 w 27"/>
                <a:gd name="T1" fmla="*/ 2 h 31"/>
                <a:gd name="T2" fmla="*/ 3 w 27"/>
                <a:gd name="T3" fmla="*/ 0 h 31"/>
                <a:gd name="T4" fmla="*/ 6 w 27"/>
                <a:gd name="T5" fmla="*/ 4 h 31"/>
                <a:gd name="T6" fmla="*/ 9 w 27"/>
                <a:gd name="T7" fmla="*/ 9 h 31"/>
                <a:gd name="T8" fmla="*/ 6 w 27"/>
                <a:gd name="T9" fmla="*/ 11 h 31"/>
                <a:gd name="T10" fmla="*/ 3 w 27"/>
                <a:gd name="T11" fmla="*/ 7 h 31"/>
                <a:gd name="T12" fmla="*/ 0 w 27"/>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1">
                  <a:moveTo>
                    <a:pt x="0" y="7"/>
                  </a:moveTo>
                  <a:lnTo>
                    <a:pt x="10" y="0"/>
                  </a:lnTo>
                  <a:lnTo>
                    <a:pt x="18" y="12"/>
                  </a:lnTo>
                  <a:lnTo>
                    <a:pt x="27" y="24"/>
                  </a:lnTo>
                  <a:lnTo>
                    <a:pt x="18" y="31"/>
                  </a:lnTo>
                  <a:lnTo>
                    <a:pt x="10"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8" name="Freeform 2760">
              <a:extLst>
                <a:ext uri="{FF2B5EF4-FFF2-40B4-BE49-F238E27FC236}">
                  <a16:creationId xmlns:a16="http://schemas.microsoft.com/office/drawing/2014/main" id="{0DD3E130-0C84-1242-80AE-BDE5C9B88782}"/>
                </a:ext>
              </a:extLst>
            </p:cNvPr>
            <p:cNvSpPr>
              <a:spLocks/>
            </p:cNvSpPr>
            <p:nvPr/>
          </p:nvSpPr>
          <p:spPr bwMode="auto">
            <a:xfrm>
              <a:off x="4429" y="3565"/>
              <a:ext cx="3" cy="4"/>
            </a:xfrm>
            <a:custGeom>
              <a:avLst/>
              <a:gdLst>
                <a:gd name="T0" fmla="*/ 3 w 8"/>
                <a:gd name="T1" fmla="*/ 4 h 13"/>
                <a:gd name="T2" fmla="*/ 0 w 8"/>
                <a:gd name="T3" fmla="*/ 0 h 13"/>
                <a:gd name="T4" fmla="*/ 1 w 8"/>
                <a:gd name="T5" fmla="*/ 0 h 13"/>
                <a:gd name="T6" fmla="*/ 3 w 8"/>
                <a:gd name="T7" fmla="*/ 4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8" y="13"/>
                  </a:moveTo>
                  <a:lnTo>
                    <a:pt x="0" y="1"/>
                  </a:lnTo>
                  <a:lnTo>
                    <a:pt x="2" y="0"/>
                  </a:lnTo>
                  <a:lnTo>
                    <a:pt x="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399" name="Freeform 2761">
              <a:extLst>
                <a:ext uri="{FF2B5EF4-FFF2-40B4-BE49-F238E27FC236}">
                  <a16:creationId xmlns:a16="http://schemas.microsoft.com/office/drawing/2014/main" id="{87FEBFCF-CA24-A84A-8A65-6611E3B9F003}"/>
                </a:ext>
              </a:extLst>
            </p:cNvPr>
            <p:cNvSpPr>
              <a:spLocks/>
            </p:cNvSpPr>
            <p:nvPr/>
          </p:nvSpPr>
          <p:spPr bwMode="auto">
            <a:xfrm>
              <a:off x="4430" y="3563"/>
              <a:ext cx="7" cy="11"/>
            </a:xfrm>
            <a:custGeom>
              <a:avLst/>
              <a:gdLst>
                <a:gd name="T0" fmla="*/ 0 w 22"/>
                <a:gd name="T1" fmla="*/ 2 h 31"/>
                <a:gd name="T2" fmla="*/ 3 w 22"/>
                <a:gd name="T3" fmla="*/ 0 h 31"/>
                <a:gd name="T4" fmla="*/ 5 w 22"/>
                <a:gd name="T5" fmla="*/ 5 h 31"/>
                <a:gd name="T6" fmla="*/ 7 w 22"/>
                <a:gd name="T7" fmla="*/ 9 h 31"/>
                <a:gd name="T8" fmla="*/ 4 w 22"/>
                <a:gd name="T9" fmla="*/ 11 h 31"/>
                <a:gd name="T10" fmla="*/ 2 w 22"/>
                <a:gd name="T11" fmla="*/ 6 h 31"/>
                <a:gd name="T12" fmla="*/ 0 w 22"/>
                <a:gd name="T13" fmla="*/ 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0" y="5"/>
                  </a:moveTo>
                  <a:lnTo>
                    <a:pt x="9" y="0"/>
                  </a:lnTo>
                  <a:lnTo>
                    <a:pt x="16" y="13"/>
                  </a:lnTo>
                  <a:lnTo>
                    <a:pt x="22" y="26"/>
                  </a:lnTo>
                  <a:lnTo>
                    <a:pt x="13" y="31"/>
                  </a:lnTo>
                  <a:lnTo>
                    <a:pt x="6" y="18"/>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0" name="Freeform 2762">
              <a:extLst>
                <a:ext uri="{FF2B5EF4-FFF2-40B4-BE49-F238E27FC236}">
                  <a16:creationId xmlns:a16="http://schemas.microsoft.com/office/drawing/2014/main" id="{D7E8427A-F16A-EE44-92C3-E67612D1404B}"/>
                </a:ext>
              </a:extLst>
            </p:cNvPr>
            <p:cNvSpPr>
              <a:spLocks/>
            </p:cNvSpPr>
            <p:nvPr/>
          </p:nvSpPr>
          <p:spPr bwMode="auto">
            <a:xfrm>
              <a:off x="4433" y="3563"/>
              <a:ext cx="2" cy="5"/>
            </a:xfrm>
            <a:custGeom>
              <a:avLst/>
              <a:gdLst>
                <a:gd name="T0" fmla="*/ 2 w 7"/>
                <a:gd name="T1" fmla="*/ 5 h 14"/>
                <a:gd name="T2" fmla="*/ 0 w 7"/>
                <a:gd name="T3" fmla="*/ 0 h 14"/>
                <a:gd name="T4" fmla="*/ 1 w 7"/>
                <a:gd name="T5" fmla="*/ 0 h 14"/>
                <a:gd name="T6" fmla="*/ 1 w 7"/>
                <a:gd name="T7" fmla="*/ 0 h 14"/>
                <a:gd name="T8" fmla="*/ 2 w 7"/>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4">
                  <a:moveTo>
                    <a:pt x="7" y="14"/>
                  </a:moveTo>
                  <a:lnTo>
                    <a:pt x="0" y="1"/>
                  </a:lnTo>
                  <a:lnTo>
                    <a:pt x="3" y="0"/>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1" name="Freeform 2763">
              <a:extLst>
                <a:ext uri="{FF2B5EF4-FFF2-40B4-BE49-F238E27FC236}">
                  <a16:creationId xmlns:a16="http://schemas.microsoft.com/office/drawing/2014/main" id="{18D27DA1-ED74-F642-8BCE-1CE1DD130AB4}"/>
                </a:ext>
              </a:extLst>
            </p:cNvPr>
            <p:cNvSpPr>
              <a:spLocks/>
            </p:cNvSpPr>
            <p:nvPr/>
          </p:nvSpPr>
          <p:spPr bwMode="auto">
            <a:xfrm>
              <a:off x="4434" y="3562"/>
              <a:ext cx="6" cy="11"/>
            </a:xfrm>
            <a:custGeom>
              <a:avLst/>
              <a:gdLst>
                <a:gd name="T0" fmla="*/ 0 w 19"/>
                <a:gd name="T1" fmla="*/ 1 h 32"/>
                <a:gd name="T2" fmla="*/ 3 w 19"/>
                <a:gd name="T3" fmla="*/ 0 h 32"/>
                <a:gd name="T4" fmla="*/ 4 w 19"/>
                <a:gd name="T5" fmla="*/ 5 h 32"/>
                <a:gd name="T6" fmla="*/ 6 w 19"/>
                <a:gd name="T7" fmla="*/ 10 h 32"/>
                <a:gd name="T8" fmla="*/ 3 w 19"/>
                <a:gd name="T9" fmla="*/ 11 h 32"/>
                <a:gd name="T10" fmla="*/ 1 w 19"/>
                <a:gd name="T11" fmla="*/ 6 h 32"/>
                <a:gd name="T12" fmla="*/ 0 w 19"/>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2">
                  <a:moveTo>
                    <a:pt x="0" y="3"/>
                  </a:moveTo>
                  <a:lnTo>
                    <a:pt x="10" y="0"/>
                  </a:lnTo>
                  <a:lnTo>
                    <a:pt x="14" y="15"/>
                  </a:lnTo>
                  <a:lnTo>
                    <a:pt x="19" y="29"/>
                  </a:lnTo>
                  <a:lnTo>
                    <a:pt x="8" y="32"/>
                  </a:lnTo>
                  <a:lnTo>
                    <a:pt x="4" y="17"/>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2" name="Freeform 2764">
              <a:extLst>
                <a:ext uri="{FF2B5EF4-FFF2-40B4-BE49-F238E27FC236}">
                  <a16:creationId xmlns:a16="http://schemas.microsoft.com/office/drawing/2014/main" id="{A72BFB9E-9490-C049-B2E6-5A525987D7E0}"/>
                </a:ext>
              </a:extLst>
            </p:cNvPr>
            <p:cNvSpPr>
              <a:spLocks/>
            </p:cNvSpPr>
            <p:nvPr/>
          </p:nvSpPr>
          <p:spPr bwMode="auto">
            <a:xfrm>
              <a:off x="4437" y="3562"/>
              <a:ext cx="1" cy="5"/>
            </a:xfrm>
            <a:custGeom>
              <a:avLst/>
              <a:gdLst>
                <a:gd name="T0" fmla="*/ 1 w 4"/>
                <a:gd name="T1" fmla="*/ 5 h 15"/>
                <a:gd name="T2" fmla="*/ 0 w 4"/>
                <a:gd name="T3" fmla="*/ 0 h 15"/>
                <a:gd name="T4" fmla="*/ 1 w 4"/>
                <a:gd name="T5" fmla="*/ 0 h 15"/>
                <a:gd name="T6" fmla="*/ 1 w 4"/>
                <a:gd name="T7" fmla="*/ 0 h 15"/>
                <a:gd name="T8" fmla="*/ 1 w 4"/>
                <a:gd name="T9" fmla="*/ 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4" y="15"/>
                  </a:moveTo>
                  <a:lnTo>
                    <a:pt x="0" y="0"/>
                  </a:lnTo>
                  <a:lnTo>
                    <a:pt x="3" y="0"/>
                  </a:lnTo>
                  <a:lnTo>
                    <a:pt x="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3" name="Freeform 2765">
              <a:extLst>
                <a:ext uri="{FF2B5EF4-FFF2-40B4-BE49-F238E27FC236}">
                  <a16:creationId xmlns:a16="http://schemas.microsoft.com/office/drawing/2014/main" id="{0D4A94EE-B393-3D4C-BC52-2682D3E4F134}"/>
                </a:ext>
              </a:extLst>
            </p:cNvPr>
            <p:cNvSpPr>
              <a:spLocks/>
            </p:cNvSpPr>
            <p:nvPr/>
          </p:nvSpPr>
          <p:spPr bwMode="auto">
            <a:xfrm>
              <a:off x="4438" y="3562"/>
              <a:ext cx="4" cy="10"/>
            </a:xfrm>
            <a:custGeom>
              <a:avLst/>
              <a:gdLst>
                <a:gd name="T0" fmla="*/ 0 w 13"/>
                <a:gd name="T1" fmla="*/ 0 h 30"/>
                <a:gd name="T2" fmla="*/ 3 w 13"/>
                <a:gd name="T3" fmla="*/ 0 h 30"/>
                <a:gd name="T4" fmla="*/ 3 w 13"/>
                <a:gd name="T5" fmla="*/ 5 h 30"/>
                <a:gd name="T6" fmla="*/ 4 w 13"/>
                <a:gd name="T7" fmla="*/ 10 h 30"/>
                <a:gd name="T8" fmla="*/ 1 w 13"/>
                <a:gd name="T9" fmla="*/ 10 h 30"/>
                <a:gd name="T10" fmla="*/ 0 w 13"/>
                <a:gd name="T11" fmla="*/ 5 h 30"/>
                <a:gd name="T12" fmla="*/ 0 w 13"/>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0">
                  <a:moveTo>
                    <a:pt x="0" y="1"/>
                  </a:moveTo>
                  <a:lnTo>
                    <a:pt x="11" y="0"/>
                  </a:lnTo>
                  <a:lnTo>
                    <a:pt x="11" y="15"/>
                  </a:lnTo>
                  <a:lnTo>
                    <a:pt x="13" y="29"/>
                  </a:lnTo>
                  <a:lnTo>
                    <a:pt x="2" y="30"/>
                  </a:lnTo>
                  <a:lnTo>
                    <a:pt x="1" y="16"/>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4" name="Freeform 2766">
              <a:extLst>
                <a:ext uri="{FF2B5EF4-FFF2-40B4-BE49-F238E27FC236}">
                  <a16:creationId xmlns:a16="http://schemas.microsoft.com/office/drawing/2014/main" id="{F7147E70-8BA7-DC49-8E61-D39ECAA13A35}"/>
                </a:ext>
              </a:extLst>
            </p:cNvPr>
            <p:cNvSpPr>
              <a:spLocks/>
            </p:cNvSpPr>
            <p:nvPr/>
          </p:nvSpPr>
          <p:spPr bwMode="auto">
            <a:xfrm>
              <a:off x="4442" y="3562"/>
              <a:ext cx="1" cy="5"/>
            </a:xfrm>
            <a:custGeom>
              <a:avLst/>
              <a:gdLst>
                <a:gd name="T0" fmla="*/ 0 w 3"/>
                <a:gd name="T1" fmla="*/ 5 h 15"/>
                <a:gd name="T2" fmla="*/ 0 w 3"/>
                <a:gd name="T3" fmla="*/ 0 h 15"/>
                <a:gd name="T4" fmla="*/ 1 w 3"/>
                <a:gd name="T5" fmla="*/ 0 h 15"/>
                <a:gd name="T6" fmla="*/ 1 w 3"/>
                <a:gd name="T7" fmla="*/ 0 h 15"/>
                <a:gd name="T8" fmla="*/ 0 w 3"/>
                <a:gd name="T9" fmla="*/ 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5">
                  <a:moveTo>
                    <a:pt x="0" y="15"/>
                  </a:moveTo>
                  <a:lnTo>
                    <a:pt x="0" y="0"/>
                  </a:lnTo>
                  <a:lnTo>
                    <a:pt x="3" y="0"/>
                  </a:lnTo>
                  <a:lnTo>
                    <a:pt x="3" y="1"/>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5" name="Freeform 2767">
              <a:extLst>
                <a:ext uri="{FF2B5EF4-FFF2-40B4-BE49-F238E27FC236}">
                  <a16:creationId xmlns:a16="http://schemas.microsoft.com/office/drawing/2014/main" id="{474DEA88-E3EB-7A40-8519-B368AAA393E3}"/>
                </a:ext>
              </a:extLst>
            </p:cNvPr>
            <p:cNvSpPr>
              <a:spLocks/>
            </p:cNvSpPr>
            <p:nvPr/>
          </p:nvSpPr>
          <p:spPr bwMode="auto">
            <a:xfrm>
              <a:off x="4441" y="3562"/>
              <a:ext cx="5" cy="10"/>
            </a:xfrm>
            <a:custGeom>
              <a:avLst/>
              <a:gdLst>
                <a:gd name="T0" fmla="*/ 1 w 14"/>
                <a:gd name="T1" fmla="*/ 0 h 30"/>
                <a:gd name="T2" fmla="*/ 5 w 14"/>
                <a:gd name="T3" fmla="*/ 0 h 30"/>
                <a:gd name="T4" fmla="*/ 5 w 14"/>
                <a:gd name="T5" fmla="*/ 5 h 30"/>
                <a:gd name="T6" fmla="*/ 4 w 14"/>
                <a:gd name="T7" fmla="*/ 10 h 30"/>
                <a:gd name="T8" fmla="*/ 0 w 14"/>
                <a:gd name="T9" fmla="*/ 9 h 30"/>
                <a:gd name="T10" fmla="*/ 0 w 14"/>
                <a:gd name="T11" fmla="*/ 5 h 30"/>
                <a:gd name="T12" fmla="*/ 1 w 1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0">
                  <a:moveTo>
                    <a:pt x="4" y="0"/>
                  </a:moveTo>
                  <a:lnTo>
                    <a:pt x="14" y="1"/>
                  </a:lnTo>
                  <a:lnTo>
                    <a:pt x="13" y="15"/>
                  </a:lnTo>
                  <a:lnTo>
                    <a:pt x="11" y="30"/>
                  </a:lnTo>
                  <a:lnTo>
                    <a:pt x="0" y="28"/>
                  </a:lnTo>
                  <a:lnTo>
                    <a:pt x="1" y="1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6" name="Freeform 2768">
              <a:extLst>
                <a:ext uri="{FF2B5EF4-FFF2-40B4-BE49-F238E27FC236}">
                  <a16:creationId xmlns:a16="http://schemas.microsoft.com/office/drawing/2014/main" id="{8252E340-1C19-4542-94ED-A85E83B20798}"/>
                </a:ext>
              </a:extLst>
            </p:cNvPr>
            <p:cNvSpPr>
              <a:spLocks/>
            </p:cNvSpPr>
            <p:nvPr/>
          </p:nvSpPr>
          <p:spPr bwMode="auto">
            <a:xfrm>
              <a:off x="4446" y="3562"/>
              <a:ext cx="1" cy="5"/>
            </a:xfrm>
            <a:custGeom>
              <a:avLst/>
              <a:gdLst>
                <a:gd name="T0" fmla="*/ 0 w 5"/>
                <a:gd name="T1" fmla="*/ 5 h 14"/>
                <a:gd name="T2" fmla="*/ 0 w 5"/>
                <a:gd name="T3" fmla="*/ 0 h 14"/>
                <a:gd name="T4" fmla="*/ 1 w 5"/>
                <a:gd name="T5" fmla="*/ 0 h 14"/>
                <a:gd name="T6" fmla="*/ 1 w 5"/>
                <a:gd name="T7" fmla="*/ 0 h 14"/>
                <a:gd name="T8" fmla="*/ 0 w 5"/>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0" y="14"/>
                  </a:moveTo>
                  <a:lnTo>
                    <a:pt x="1" y="0"/>
                  </a:lnTo>
                  <a:lnTo>
                    <a:pt x="4" y="0"/>
                  </a:lnTo>
                  <a:lnTo>
                    <a:pt x="5"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7" name="Freeform 2769">
              <a:extLst>
                <a:ext uri="{FF2B5EF4-FFF2-40B4-BE49-F238E27FC236}">
                  <a16:creationId xmlns:a16="http://schemas.microsoft.com/office/drawing/2014/main" id="{6BD7E364-95A7-B54C-8017-DD40168EB153}"/>
                </a:ext>
              </a:extLst>
            </p:cNvPr>
            <p:cNvSpPr>
              <a:spLocks/>
            </p:cNvSpPr>
            <p:nvPr/>
          </p:nvSpPr>
          <p:spPr bwMode="auto">
            <a:xfrm>
              <a:off x="4444" y="3563"/>
              <a:ext cx="7" cy="10"/>
            </a:xfrm>
            <a:custGeom>
              <a:avLst/>
              <a:gdLst>
                <a:gd name="T0" fmla="*/ 4 w 22"/>
                <a:gd name="T1" fmla="*/ 0 h 31"/>
                <a:gd name="T2" fmla="*/ 7 w 22"/>
                <a:gd name="T3" fmla="*/ 1 h 31"/>
                <a:gd name="T4" fmla="*/ 5 w 22"/>
                <a:gd name="T5" fmla="*/ 6 h 31"/>
                <a:gd name="T6" fmla="*/ 4 w 22"/>
                <a:gd name="T7" fmla="*/ 10 h 31"/>
                <a:gd name="T8" fmla="*/ 0 w 22"/>
                <a:gd name="T9" fmla="*/ 9 h 31"/>
                <a:gd name="T10" fmla="*/ 2 w 22"/>
                <a:gd name="T11" fmla="*/ 4 h 31"/>
                <a:gd name="T12" fmla="*/ 4 w 22"/>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1">
                  <a:moveTo>
                    <a:pt x="11" y="0"/>
                  </a:moveTo>
                  <a:lnTo>
                    <a:pt x="22" y="4"/>
                  </a:lnTo>
                  <a:lnTo>
                    <a:pt x="16" y="18"/>
                  </a:lnTo>
                  <a:lnTo>
                    <a:pt x="11" y="31"/>
                  </a:lnTo>
                  <a:lnTo>
                    <a:pt x="0" y="27"/>
                  </a:lnTo>
                  <a:lnTo>
                    <a:pt x="6" y="1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8" name="Freeform 2770">
              <a:extLst>
                <a:ext uri="{FF2B5EF4-FFF2-40B4-BE49-F238E27FC236}">
                  <a16:creationId xmlns:a16="http://schemas.microsoft.com/office/drawing/2014/main" id="{0217F90B-37EE-334F-A450-5B1031F1AFF5}"/>
                </a:ext>
              </a:extLst>
            </p:cNvPr>
            <p:cNvSpPr>
              <a:spLocks/>
            </p:cNvSpPr>
            <p:nvPr/>
          </p:nvSpPr>
          <p:spPr bwMode="auto">
            <a:xfrm>
              <a:off x="4449" y="3564"/>
              <a:ext cx="3" cy="5"/>
            </a:xfrm>
            <a:custGeom>
              <a:avLst/>
              <a:gdLst>
                <a:gd name="T0" fmla="*/ 0 w 8"/>
                <a:gd name="T1" fmla="*/ 5 h 14"/>
                <a:gd name="T2" fmla="*/ 2 w 8"/>
                <a:gd name="T3" fmla="*/ 0 h 14"/>
                <a:gd name="T4" fmla="*/ 3 w 8"/>
                <a:gd name="T5" fmla="*/ 0 h 14"/>
                <a:gd name="T6" fmla="*/ 3 w 8"/>
                <a:gd name="T7" fmla="*/ 0 h 14"/>
                <a:gd name="T8" fmla="*/ 0 w 8"/>
                <a:gd name="T9" fmla="*/ 5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0" y="14"/>
                  </a:moveTo>
                  <a:lnTo>
                    <a:pt x="6" y="0"/>
                  </a:lnTo>
                  <a:lnTo>
                    <a:pt x="8" y="1"/>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09" name="Freeform 2771">
              <a:extLst>
                <a:ext uri="{FF2B5EF4-FFF2-40B4-BE49-F238E27FC236}">
                  <a16:creationId xmlns:a16="http://schemas.microsoft.com/office/drawing/2014/main" id="{22CAC48F-9132-B640-AFB6-FD6FA5AEA45B}"/>
                </a:ext>
              </a:extLst>
            </p:cNvPr>
            <p:cNvSpPr>
              <a:spLocks/>
            </p:cNvSpPr>
            <p:nvPr/>
          </p:nvSpPr>
          <p:spPr bwMode="auto">
            <a:xfrm>
              <a:off x="4447" y="3564"/>
              <a:ext cx="8" cy="10"/>
            </a:xfrm>
            <a:custGeom>
              <a:avLst/>
              <a:gdLst>
                <a:gd name="T0" fmla="*/ 5 w 24"/>
                <a:gd name="T1" fmla="*/ 0 h 30"/>
                <a:gd name="T2" fmla="*/ 8 w 24"/>
                <a:gd name="T3" fmla="*/ 2 h 30"/>
                <a:gd name="T4" fmla="*/ 6 w 24"/>
                <a:gd name="T5" fmla="*/ 6 h 30"/>
                <a:gd name="T6" fmla="*/ 3 w 24"/>
                <a:gd name="T7" fmla="*/ 10 h 30"/>
                <a:gd name="T8" fmla="*/ 0 w 24"/>
                <a:gd name="T9" fmla="*/ 8 h 30"/>
                <a:gd name="T10" fmla="*/ 2 w 24"/>
                <a:gd name="T11" fmla="*/ 4 h 30"/>
                <a:gd name="T12" fmla="*/ 5 w 2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30">
                  <a:moveTo>
                    <a:pt x="15" y="0"/>
                  </a:moveTo>
                  <a:lnTo>
                    <a:pt x="24" y="6"/>
                  </a:lnTo>
                  <a:lnTo>
                    <a:pt x="17" y="19"/>
                  </a:lnTo>
                  <a:lnTo>
                    <a:pt x="9" y="30"/>
                  </a:lnTo>
                  <a:lnTo>
                    <a:pt x="0" y="25"/>
                  </a:lnTo>
                  <a:lnTo>
                    <a:pt x="7" y="13"/>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0" name="Freeform 2772">
              <a:extLst>
                <a:ext uri="{FF2B5EF4-FFF2-40B4-BE49-F238E27FC236}">
                  <a16:creationId xmlns:a16="http://schemas.microsoft.com/office/drawing/2014/main" id="{C6D6E996-827E-2A46-96F8-C4405D5643E9}"/>
                </a:ext>
              </a:extLst>
            </p:cNvPr>
            <p:cNvSpPr>
              <a:spLocks/>
            </p:cNvSpPr>
            <p:nvPr/>
          </p:nvSpPr>
          <p:spPr bwMode="auto">
            <a:xfrm>
              <a:off x="4452" y="3566"/>
              <a:ext cx="4" cy="5"/>
            </a:xfrm>
            <a:custGeom>
              <a:avLst/>
              <a:gdLst>
                <a:gd name="T0" fmla="*/ 0 w 10"/>
                <a:gd name="T1" fmla="*/ 5 h 13"/>
                <a:gd name="T2" fmla="*/ 3 w 10"/>
                <a:gd name="T3" fmla="*/ 0 h 13"/>
                <a:gd name="T4" fmla="*/ 4 w 10"/>
                <a:gd name="T5" fmla="*/ 0 h 13"/>
                <a:gd name="T6" fmla="*/ 0 w 10"/>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0" y="13"/>
                  </a:moveTo>
                  <a:lnTo>
                    <a:pt x="7" y="0"/>
                  </a:lnTo>
                  <a:lnTo>
                    <a:pt x="10" y="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1" name="Freeform 2773">
              <a:extLst>
                <a:ext uri="{FF2B5EF4-FFF2-40B4-BE49-F238E27FC236}">
                  <a16:creationId xmlns:a16="http://schemas.microsoft.com/office/drawing/2014/main" id="{E3E1D3EB-61E6-0B40-944A-FE950E2AAB36}"/>
                </a:ext>
              </a:extLst>
            </p:cNvPr>
            <p:cNvSpPr>
              <a:spLocks/>
            </p:cNvSpPr>
            <p:nvPr/>
          </p:nvSpPr>
          <p:spPr bwMode="auto">
            <a:xfrm>
              <a:off x="4449" y="3567"/>
              <a:ext cx="10" cy="10"/>
            </a:xfrm>
            <a:custGeom>
              <a:avLst/>
              <a:gdLst>
                <a:gd name="T0" fmla="*/ 7 w 28"/>
                <a:gd name="T1" fmla="*/ 0 h 31"/>
                <a:gd name="T2" fmla="*/ 10 w 28"/>
                <a:gd name="T3" fmla="*/ 3 h 31"/>
                <a:gd name="T4" fmla="*/ 7 w 28"/>
                <a:gd name="T5" fmla="*/ 6 h 31"/>
                <a:gd name="T6" fmla="*/ 3 w 28"/>
                <a:gd name="T7" fmla="*/ 10 h 31"/>
                <a:gd name="T8" fmla="*/ 0 w 28"/>
                <a:gd name="T9" fmla="*/ 7 h 31"/>
                <a:gd name="T10" fmla="*/ 3 w 28"/>
                <a:gd name="T11" fmla="*/ 4 h 31"/>
                <a:gd name="T12" fmla="*/ 7 w 28"/>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31">
                  <a:moveTo>
                    <a:pt x="19" y="0"/>
                  </a:moveTo>
                  <a:lnTo>
                    <a:pt x="28" y="8"/>
                  </a:lnTo>
                  <a:lnTo>
                    <a:pt x="19" y="20"/>
                  </a:lnTo>
                  <a:lnTo>
                    <a:pt x="9" y="31"/>
                  </a:lnTo>
                  <a:lnTo>
                    <a:pt x="0" y="22"/>
                  </a:lnTo>
                  <a:lnTo>
                    <a:pt x="9" y="1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2" name="Freeform 2774">
              <a:extLst>
                <a:ext uri="{FF2B5EF4-FFF2-40B4-BE49-F238E27FC236}">
                  <a16:creationId xmlns:a16="http://schemas.microsoft.com/office/drawing/2014/main" id="{D07D9D58-8602-8040-AFAA-63D9703AF8AB}"/>
                </a:ext>
              </a:extLst>
            </p:cNvPr>
            <p:cNvSpPr>
              <a:spLocks/>
            </p:cNvSpPr>
            <p:nvPr/>
          </p:nvSpPr>
          <p:spPr bwMode="auto">
            <a:xfrm>
              <a:off x="4456" y="3569"/>
              <a:ext cx="3" cy="4"/>
            </a:xfrm>
            <a:custGeom>
              <a:avLst/>
              <a:gdLst>
                <a:gd name="T0" fmla="*/ 0 w 10"/>
                <a:gd name="T1" fmla="*/ 4 h 12"/>
                <a:gd name="T2" fmla="*/ 3 w 10"/>
                <a:gd name="T3" fmla="*/ 0 h 12"/>
                <a:gd name="T4" fmla="*/ 3 w 10"/>
                <a:gd name="T5" fmla="*/ 0 h 12"/>
                <a:gd name="T6" fmla="*/ 0 w 10"/>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lnTo>
                    <a:pt x="9" y="0"/>
                  </a:lnTo>
                  <a:lnTo>
                    <a:pt x="10" y="1"/>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3" name="Freeform 2775">
              <a:extLst>
                <a:ext uri="{FF2B5EF4-FFF2-40B4-BE49-F238E27FC236}">
                  <a16:creationId xmlns:a16="http://schemas.microsoft.com/office/drawing/2014/main" id="{730559EE-E147-9B43-91EF-7E31F34AB0C1}"/>
                </a:ext>
              </a:extLst>
            </p:cNvPr>
            <p:cNvSpPr>
              <a:spLocks/>
            </p:cNvSpPr>
            <p:nvPr/>
          </p:nvSpPr>
          <p:spPr bwMode="auto">
            <a:xfrm>
              <a:off x="4452" y="3570"/>
              <a:ext cx="10" cy="10"/>
            </a:xfrm>
            <a:custGeom>
              <a:avLst/>
              <a:gdLst>
                <a:gd name="T0" fmla="*/ 7 w 31"/>
                <a:gd name="T1" fmla="*/ 0 h 30"/>
                <a:gd name="T2" fmla="*/ 10 w 31"/>
                <a:gd name="T3" fmla="*/ 3 h 30"/>
                <a:gd name="T4" fmla="*/ 6 w 31"/>
                <a:gd name="T5" fmla="*/ 7 h 30"/>
                <a:gd name="T6" fmla="*/ 3 w 31"/>
                <a:gd name="T7" fmla="*/ 10 h 30"/>
                <a:gd name="T8" fmla="*/ 0 w 31"/>
                <a:gd name="T9" fmla="*/ 7 h 30"/>
                <a:gd name="T10" fmla="*/ 4 w 31"/>
                <a:gd name="T11" fmla="*/ 4 h 30"/>
                <a:gd name="T12" fmla="*/ 7 w 3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0">
                  <a:moveTo>
                    <a:pt x="21" y="0"/>
                  </a:moveTo>
                  <a:lnTo>
                    <a:pt x="31" y="10"/>
                  </a:lnTo>
                  <a:lnTo>
                    <a:pt x="20" y="20"/>
                  </a:lnTo>
                  <a:lnTo>
                    <a:pt x="10" y="30"/>
                  </a:lnTo>
                  <a:lnTo>
                    <a:pt x="0" y="20"/>
                  </a:lnTo>
                  <a:lnTo>
                    <a:pt x="11" y="1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4" name="Freeform 2776">
              <a:extLst>
                <a:ext uri="{FF2B5EF4-FFF2-40B4-BE49-F238E27FC236}">
                  <a16:creationId xmlns:a16="http://schemas.microsoft.com/office/drawing/2014/main" id="{92F4AFA7-1D29-F141-9DA5-6C16CA75F39F}"/>
                </a:ext>
              </a:extLst>
            </p:cNvPr>
            <p:cNvSpPr>
              <a:spLocks/>
            </p:cNvSpPr>
            <p:nvPr/>
          </p:nvSpPr>
          <p:spPr bwMode="auto">
            <a:xfrm>
              <a:off x="4459" y="3573"/>
              <a:ext cx="4" cy="3"/>
            </a:xfrm>
            <a:custGeom>
              <a:avLst/>
              <a:gdLst>
                <a:gd name="T0" fmla="*/ 0 w 12"/>
                <a:gd name="T1" fmla="*/ 3 h 10"/>
                <a:gd name="T2" fmla="*/ 4 w 12"/>
                <a:gd name="T3" fmla="*/ 0 h 10"/>
                <a:gd name="T4" fmla="*/ 4 w 12"/>
                <a:gd name="T5" fmla="*/ 0 h 10"/>
                <a:gd name="T6" fmla="*/ 0 w 12"/>
                <a:gd name="T7" fmla="*/ 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10"/>
                  </a:moveTo>
                  <a:lnTo>
                    <a:pt x="11" y="0"/>
                  </a:lnTo>
                  <a:lnTo>
                    <a:pt x="12" y="1"/>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5" name="Freeform 2777">
              <a:extLst>
                <a:ext uri="{FF2B5EF4-FFF2-40B4-BE49-F238E27FC236}">
                  <a16:creationId xmlns:a16="http://schemas.microsoft.com/office/drawing/2014/main" id="{0AD95156-15DF-3E40-8752-8303AC522065}"/>
                </a:ext>
              </a:extLst>
            </p:cNvPr>
            <p:cNvSpPr>
              <a:spLocks/>
            </p:cNvSpPr>
            <p:nvPr/>
          </p:nvSpPr>
          <p:spPr bwMode="auto">
            <a:xfrm>
              <a:off x="4455" y="3573"/>
              <a:ext cx="11" cy="10"/>
            </a:xfrm>
            <a:custGeom>
              <a:avLst/>
              <a:gdLst>
                <a:gd name="T0" fmla="*/ 8 w 33"/>
                <a:gd name="T1" fmla="*/ 0 h 29"/>
                <a:gd name="T2" fmla="*/ 11 w 33"/>
                <a:gd name="T3" fmla="*/ 4 h 29"/>
                <a:gd name="T4" fmla="*/ 7 w 33"/>
                <a:gd name="T5" fmla="*/ 7 h 29"/>
                <a:gd name="T6" fmla="*/ 3 w 33"/>
                <a:gd name="T7" fmla="*/ 10 h 29"/>
                <a:gd name="T8" fmla="*/ 0 w 33"/>
                <a:gd name="T9" fmla="*/ 7 h 29"/>
                <a:gd name="T10" fmla="*/ 4 w 33"/>
                <a:gd name="T11" fmla="*/ 3 h 29"/>
                <a:gd name="T12" fmla="*/ 8 w 33"/>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9">
                  <a:moveTo>
                    <a:pt x="24" y="0"/>
                  </a:moveTo>
                  <a:lnTo>
                    <a:pt x="33" y="12"/>
                  </a:lnTo>
                  <a:lnTo>
                    <a:pt x="22" y="21"/>
                  </a:lnTo>
                  <a:lnTo>
                    <a:pt x="10" y="29"/>
                  </a:lnTo>
                  <a:lnTo>
                    <a:pt x="0" y="19"/>
                  </a:lnTo>
                  <a:lnTo>
                    <a:pt x="12" y="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6" name="Freeform 2778">
              <a:extLst>
                <a:ext uri="{FF2B5EF4-FFF2-40B4-BE49-F238E27FC236}">
                  <a16:creationId xmlns:a16="http://schemas.microsoft.com/office/drawing/2014/main" id="{8C82BC12-C176-1043-A138-20EFE25B2271}"/>
                </a:ext>
              </a:extLst>
            </p:cNvPr>
            <p:cNvSpPr>
              <a:spLocks/>
            </p:cNvSpPr>
            <p:nvPr/>
          </p:nvSpPr>
          <p:spPr bwMode="auto">
            <a:xfrm>
              <a:off x="4462" y="3577"/>
              <a:ext cx="4" cy="3"/>
            </a:xfrm>
            <a:custGeom>
              <a:avLst/>
              <a:gdLst>
                <a:gd name="T0" fmla="*/ 0 w 11"/>
                <a:gd name="T1" fmla="*/ 3 h 9"/>
                <a:gd name="T2" fmla="*/ 4 w 11"/>
                <a:gd name="T3" fmla="*/ 0 h 9"/>
                <a:gd name="T4" fmla="*/ 4 w 11"/>
                <a:gd name="T5" fmla="*/ 0 h 9"/>
                <a:gd name="T6" fmla="*/ 0 w 11"/>
                <a:gd name="T7" fmla="*/ 3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0" y="9"/>
                  </a:moveTo>
                  <a:lnTo>
                    <a:pt x="11" y="0"/>
                  </a:lnTo>
                  <a:lnTo>
                    <a:pt x="11" y="1"/>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7" name="Freeform 2779">
              <a:extLst>
                <a:ext uri="{FF2B5EF4-FFF2-40B4-BE49-F238E27FC236}">
                  <a16:creationId xmlns:a16="http://schemas.microsoft.com/office/drawing/2014/main" id="{7C738168-3FD4-EE47-AE96-B677462346E1}"/>
                </a:ext>
              </a:extLst>
            </p:cNvPr>
            <p:cNvSpPr>
              <a:spLocks/>
            </p:cNvSpPr>
            <p:nvPr/>
          </p:nvSpPr>
          <p:spPr bwMode="auto">
            <a:xfrm>
              <a:off x="4458" y="3578"/>
              <a:ext cx="14" cy="14"/>
            </a:xfrm>
            <a:custGeom>
              <a:avLst/>
              <a:gdLst>
                <a:gd name="T0" fmla="*/ 8 w 42"/>
                <a:gd name="T1" fmla="*/ 0 h 44"/>
                <a:gd name="T2" fmla="*/ 14 w 42"/>
                <a:gd name="T3" fmla="*/ 9 h 44"/>
                <a:gd name="T4" fmla="*/ 10 w 42"/>
                <a:gd name="T5" fmla="*/ 11 h 44"/>
                <a:gd name="T6" fmla="*/ 6 w 42"/>
                <a:gd name="T7" fmla="*/ 14 h 44"/>
                <a:gd name="T8" fmla="*/ 0 w 42"/>
                <a:gd name="T9" fmla="*/ 5 h 44"/>
                <a:gd name="T10" fmla="*/ 4 w 42"/>
                <a:gd name="T11" fmla="*/ 3 h 44"/>
                <a:gd name="T12" fmla="*/ 8 w 42"/>
                <a:gd name="T13" fmla="*/ 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4">
                  <a:moveTo>
                    <a:pt x="24" y="0"/>
                  </a:moveTo>
                  <a:lnTo>
                    <a:pt x="42" y="27"/>
                  </a:lnTo>
                  <a:lnTo>
                    <a:pt x="29" y="35"/>
                  </a:lnTo>
                  <a:lnTo>
                    <a:pt x="17" y="44"/>
                  </a:lnTo>
                  <a:lnTo>
                    <a:pt x="0" y="15"/>
                  </a:lnTo>
                  <a:lnTo>
                    <a:pt x="13" y="8"/>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8" name="Freeform 2780">
              <a:extLst>
                <a:ext uri="{FF2B5EF4-FFF2-40B4-BE49-F238E27FC236}">
                  <a16:creationId xmlns:a16="http://schemas.microsoft.com/office/drawing/2014/main" id="{926D6880-C335-424A-BF6F-F5277970B6EC}"/>
                </a:ext>
              </a:extLst>
            </p:cNvPr>
            <p:cNvSpPr>
              <a:spLocks/>
            </p:cNvSpPr>
            <p:nvPr/>
          </p:nvSpPr>
          <p:spPr bwMode="auto">
            <a:xfrm>
              <a:off x="4467" y="3587"/>
              <a:ext cx="5" cy="2"/>
            </a:xfrm>
            <a:custGeom>
              <a:avLst/>
              <a:gdLst>
                <a:gd name="T0" fmla="*/ 0 w 14"/>
                <a:gd name="T1" fmla="*/ 2 h 8"/>
                <a:gd name="T2" fmla="*/ 5 w 14"/>
                <a:gd name="T3" fmla="*/ 0 h 8"/>
                <a:gd name="T4" fmla="*/ 5 w 14"/>
                <a:gd name="T5" fmla="*/ 0 h 8"/>
                <a:gd name="T6" fmla="*/ 0 w 14"/>
                <a:gd name="T7" fmla="*/ 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8">
                  <a:moveTo>
                    <a:pt x="0" y="8"/>
                  </a:moveTo>
                  <a:lnTo>
                    <a:pt x="13" y="0"/>
                  </a:lnTo>
                  <a:lnTo>
                    <a:pt x="14" y="1"/>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19" name="Freeform 2781">
              <a:extLst>
                <a:ext uri="{FF2B5EF4-FFF2-40B4-BE49-F238E27FC236}">
                  <a16:creationId xmlns:a16="http://schemas.microsoft.com/office/drawing/2014/main" id="{A89E4E5D-12E7-B440-B1B0-298C4E31CB7E}"/>
                </a:ext>
              </a:extLst>
            </p:cNvPr>
            <p:cNvSpPr>
              <a:spLocks/>
            </p:cNvSpPr>
            <p:nvPr/>
          </p:nvSpPr>
          <p:spPr bwMode="auto">
            <a:xfrm>
              <a:off x="4463" y="3587"/>
              <a:ext cx="15" cy="15"/>
            </a:xfrm>
            <a:custGeom>
              <a:avLst/>
              <a:gdLst>
                <a:gd name="T0" fmla="*/ 9 w 44"/>
                <a:gd name="T1" fmla="*/ 0 h 46"/>
                <a:gd name="T2" fmla="*/ 15 w 44"/>
                <a:gd name="T3" fmla="*/ 11 h 46"/>
                <a:gd name="T4" fmla="*/ 10 w 44"/>
                <a:gd name="T5" fmla="*/ 13 h 46"/>
                <a:gd name="T6" fmla="*/ 6 w 44"/>
                <a:gd name="T7" fmla="*/ 15 h 46"/>
                <a:gd name="T8" fmla="*/ 0 w 44"/>
                <a:gd name="T9" fmla="*/ 5 h 46"/>
                <a:gd name="T10" fmla="*/ 4 w 44"/>
                <a:gd name="T11" fmla="*/ 2 h 46"/>
                <a:gd name="T12" fmla="*/ 9 w 44"/>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6">
                  <a:moveTo>
                    <a:pt x="27" y="0"/>
                  </a:moveTo>
                  <a:lnTo>
                    <a:pt x="44" y="33"/>
                  </a:lnTo>
                  <a:lnTo>
                    <a:pt x="30" y="39"/>
                  </a:lnTo>
                  <a:lnTo>
                    <a:pt x="17" y="46"/>
                  </a:lnTo>
                  <a:lnTo>
                    <a:pt x="0" y="14"/>
                  </a:lnTo>
                  <a:lnTo>
                    <a:pt x="13" y="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0" name="Freeform 2782">
              <a:extLst>
                <a:ext uri="{FF2B5EF4-FFF2-40B4-BE49-F238E27FC236}">
                  <a16:creationId xmlns:a16="http://schemas.microsoft.com/office/drawing/2014/main" id="{0577ED14-F602-B741-9AFF-BB68389857D7}"/>
                </a:ext>
              </a:extLst>
            </p:cNvPr>
            <p:cNvSpPr>
              <a:spLocks/>
            </p:cNvSpPr>
            <p:nvPr/>
          </p:nvSpPr>
          <p:spPr bwMode="auto">
            <a:xfrm>
              <a:off x="4473" y="3598"/>
              <a:ext cx="5" cy="2"/>
            </a:xfrm>
            <a:custGeom>
              <a:avLst/>
              <a:gdLst>
                <a:gd name="T0" fmla="*/ 0 w 14"/>
                <a:gd name="T1" fmla="*/ 2 h 6"/>
                <a:gd name="T2" fmla="*/ 5 w 14"/>
                <a:gd name="T3" fmla="*/ 0 h 6"/>
                <a:gd name="T4" fmla="*/ 5 w 14"/>
                <a:gd name="T5" fmla="*/ 0 h 6"/>
                <a:gd name="T6" fmla="*/ 0 w 14"/>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6">
                  <a:moveTo>
                    <a:pt x="0" y="6"/>
                  </a:moveTo>
                  <a:lnTo>
                    <a:pt x="14"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1" name="Freeform 2783">
              <a:extLst>
                <a:ext uri="{FF2B5EF4-FFF2-40B4-BE49-F238E27FC236}">
                  <a16:creationId xmlns:a16="http://schemas.microsoft.com/office/drawing/2014/main" id="{A5CCFCEF-8819-8E48-8F04-220A9A1AD34E}"/>
                </a:ext>
              </a:extLst>
            </p:cNvPr>
            <p:cNvSpPr>
              <a:spLocks/>
            </p:cNvSpPr>
            <p:nvPr/>
          </p:nvSpPr>
          <p:spPr bwMode="auto">
            <a:xfrm>
              <a:off x="4469" y="3598"/>
              <a:ext cx="14" cy="16"/>
            </a:xfrm>
            <a:custGeom>
              <a:avLst/>
              <a:gdLst>
                <a:gd name="T0" fmla="*/ 9 w 42"/>
                <a:gd name="T1" fmla="*/ 0 h 49"/>
                <a:gd name="T2" fmla="*/ 14 w 42"/>
                <a:gd name="T3" fmla="*/ 12 h 49"/>
                <a:gd name="T4" fmla="*/ 10 w 42"/>
                <a:gd name="T5" fmla="*/ 14 h 49"/>
                <a:gd name="T6" fmla="*/ 5 w 42"/>
                <a:gd name="T7" fmla="*/ 16 h 49"/>
                <a:gd name="T8" fmla="*/ 0 w 42"/>
                <a:gd name="T9" fmla="*/ 4 h 49"/>
                <a:gd name="T10" fmla="*/ 4 w 42"/>
                <a:gd name="T11" fmla="*/ 2 h 49"/>
                <a:gd name="T12" fmla="*/ 9 w 42"/>
                <a:gd name="T13" fmla="*/ 0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9">
                  <a:moveTo>
                    <a:pt x="27" y="0"/>
                  </a:moveTo>
                  <a:lnTo>
                    <a:pt x="42" y="37"/>
                  </a:lnTo>
                  <a:lnTo>
                    <a:pt x="29" y="43"/>
                  </a:lnTo>
                  <a:lnTo>
                    <a:pt x="15" y="49"/>
                  </a:lnTo>
                  <a:lnTo>
                    <a:pt x="0" y="13"/>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2" name="Freeform 2784">
              <a:extLst>
                <a:ext uri="{FF2B5EF4-FFF2-40B4-BE49-F238E27FC236}">
                  <a16:creationId xmlns:a16="http://schemas.microsoft.com/office/drawing/2014/main" id="{A146F462-9F00-C343-B686-4C455820CA18}"/>
                </a:ext>
              </a:extLst>
            </p:cNvPr>
            <p:cNvSpPr>
              <a:spLocks/>
            </p:cNvSpPr>
            <p:nvPr/>
          </p:nvSpPr>
          <p:spPr bwMode="auto">
            <a:xfrm>
              <a:off x="4478" y="3610"/>
              <a:ext cx="5" cy="2"/>
            </a:xfrm>
            <a:custGeom>
              <a:avLst/>
              <a:gdLst>
                <a:gd name="T0" fmla="*/ 0 w 13"/>
                <a:gd name="T1" fmla="*/ 2 h 6"/>
                <a:gd name="T2" fmla="*/ 5 w 13"/>
                <a:gd name="T3" fmla="*/ 0 h 6"/>
                <a:gd name="T4" fmla="*/ 5 w 13"/>
                <a:gd name="T5" fmla="*/ 0 h 6"/>
                <a:gd name="T6" fmla="*/ 0 w 13"/>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6">
                  <a:moveTo>
                    <a:pt x="0" y="6"/>
                  </a:moveTo>
                  <a:lnTo>
                    <a:pt x="13"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3" name="Freeform 2785">
              <a:extLst>
                <a:ext uri="{FF2B5EF4-FFF2-40B4-BE49-F238E27FC236}">
                  <a16:creationId xmlns:a16="http://schemas.microsoft.com/office/drawing/2014/main" id="{57AEDC1C-B101-1B41-8C1D-C7982936466C}"/>
                </a:ext>
              </a:extLst>
            </p:cNvPr>
            <p:cNvSpPr>
              <a:spLocks/>
            </p:cNvSpPr>
            <p:nvPr/>
          </p:nvSpPr>
          <p:spPr bwMode="auto">
            <a:xfrm>
              <a:off x="4474" y="3610"/>
              <a:ext cx="19" cy="30"/>
            </a:xfrm>
            <a:custGeom>
              <a:avLst/>
              <a:gdLst>
                <a:gd name="T0" fmla="*/ 9 w 58"/>
                <a:gd name="T1" fmla="*/ 0 h 88"/>
                <a:gd name="T2" fmla="*/ 19 w 58"/>
                <a:gd name="T3" fmla="*/ 27 h 88"/>
                <a:gd name="T4" fmla="*/ 15 w 58"/>
                <a:gd name="T5" fmla="*/ 28 h 88"/>
                <a:gd name="T6" fmla="*/ 10 w 58"/>
                <a:gd name="T7" fmla="*/ 30 h 88"/>
                <a:gd name="T8" fmla="*/ 0 w 58"/>
                <a:gd name="T9" fmla="*/ 4 h 88"/>
                <a:gd name="T10" fmla="*/ 5 w 58"/>
                <a:gd name="T11" fmla="*/ 2 h 88"/>
                <a:gd name="T12" fmla="*/ 9 w 58"/>
                <a:gd name="T13" fmla="*/ 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88">
                  <a:moveTo>
                    <a:pt x="27" y="0"/>
                  </a:moveTo>
                  <a:lnTo>
                    <a:pt x="58" y="78"/>
                  </a:lnTo>
                  <a:lnTo>
                    <a:pt x="45" y="83"/>
                  </a:lnTo>
                  <a:lnTo>
                    <a:pt x="31" y="88"/>
                  </a:lnTo>
                  <a:lnTo>
                    <a:pt x="0" y="12"/>
                  </a:lnTo>
                  <a:lnTo>
                    <a:pt x="14"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4" name="Freeform 2786">
              <a:extLst>
                <a:ext uri="{FF2B5EF4-FFF2-40B4-BE49-F238E27FC236}">
                  <a16:creationId xmlns:a16="http://schemas.microsoft.com/office/drawing/2014/main" id="{3BCDDF62-032D-6041-8605-7200C3752613}"/>
                </a:ext>
              </a:extLst>
            </p:cNvPr>
            <p:cNvSpPr>
              <a:spLocks/>
            </p:cNvSpPr>
            <p:nvPr/>
          </p:nvSpPr>
          <p:spPr bwMode="auto">
            <a:xfrm>
              <a:off x="4484" y="3638"/>
              <a:ext cx="5" cy="2"/>
            </a:xfrm>
            <a:custGeom>
              <a:avLst/>
              <a:gdLst>
                <a:gd name="T0" fmla="*/ 5 w 14"/>
                <a:gd name="T1" fmla="*/ 0 h 5"/>
                <a:gd name="T2" fmla="*/ 0 w 14"/>
                <a:gd name="T3" fmla="*/ 2 h 5"/>
                <a:gd name="T4" fmla="*/ 0 w 14"/>
                <a:gd name="T5" fmla="*/ 2 h 5"/>
                <a:gd name="T6" fmla="*/ 5 w 1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
                  <a:moveTo>
                    <a:pt x="14" y="0"/>
                  </a:moveTo>
                  <a:lnTo>
                    <a:pt x="0" y="5"/>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5" name="Freeform 2787">
              <a:extLst>
                <a:ext uri="{FF2B5EF4-FFF2-40B4-BE49-F238E27FC236}">
                  <a16:creationId xmlns:a16="http://schemas.microsoft.com/office/drawing/2014/main" id="{58FB7451-28D4-8442-8833-0D2DE9596B3F}"/>
                </a:ext>
              </a:extLst>
            </p:cNvPr>
            <p:cNvSpPr>
              <a:spLocks/>
            </p:cNvSpPr>
            <p:nvPr/>
          </p:nvSpPr>
          <p:spPr bwMode="auto">
            <a:xfrm>
              <a:off x="4484" y="3636"/>
              <a:ext cx="19" cy="29"/>
            </a:xfrm>
            <a:custGeom>
              <a:avLst/>
              <a:gdLst>
                <a:gd name="T0" fmla="*/ 9 w 57"/>
                <a:gd name="T1" fmla="*/ 0 h 87"/>
                <a:gd name="T2" fmla="*/ 19 w 57"/>
                <a:gd name="T3" fmla="*/ 25 h 87"/>
                <a:gd name="T4" fmla="*/ 14 w 57"/>
                <a:gd name="T5" fmla="*/ 27 h 87"/>
                <a:gd name="T6" fmla="*/ 10 w 57"/>
                <a:gd name="T7" fmla="*/ 29 h 87"/>
                <a:gd name="T8" fmla="*/ 0 w 57"/>
                <a:gd name="T9" fmla="*/ 3 h 87"/>
                <a:gd name="T10" fmla="*/ 5 w 57"/>
                <a:gd name="T11" fmla="*/ 2 h 87"/>
                <a:gd name="T12" fmla="*/ 9 w 57"/>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87">
                  <a:moveTo>
                    <a:pt x="27" y="0"/>
                  </a:moveTo>
                  <a:lnTo>
                    <a:pt x="57" y="76"/>
                  </a:lnTo>
                  <a:lnTo>
                    <a:pt x="43" y="81"/>
                  </a:lnTo>
                  <a:lnTo>
                    <a:pt x="30" y="87"/>
                  </a:lnTo>
                  <a:lnTo>
                    <a:pt x="0" y="10"/>
                  </a:lnTo>
                  <a:lnTo>
                    <a:pt x="14" y="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6" name="Freeform 2788">
              <a:extLst>
                <a:ext uri="{FF2B5EF4-FFF2-40B4-BE49-F238E27FC236}">
                  <a16:creationId xmlns:a16="http://schemas.microsoft.com/office/drawing/2014/main" id="{E84C1F56-AF63-4C47-A2B7-271F16A2C730}"/>
                </a:ext>
              </a:extLst>
            </p:cNvPr>
            <p:cNvSpPr>
              <a:spLocks/>
            </p:cNvSpPr>
            <p:nvPr/>
          </p:nvSpPr>
          <p:spPr bwMode="auto">
            <a:xfrm>
              <a:off x="4494" y="3663"/>
              <a:ext cx="4" cy="3"/>
            </a:xfrm>
            <a:custGeom>
              <a:avLst/>
              <a:gdLst>
                <a:gd name="T0" fmla="*/ 4 w 13"/>
                <a:gd name="T1" fmla="*/ 0 h 7"/>
                <a:gd name="T2" fmla="*/ 0 w 13"/>
                <a:gd name="T3" fmla="*/ 3 h 7"/>
                <a:gd name="T4" fmla="*/ 0 w 13"/>
                <a:gd name="T5" fmla="*/ 3 h 7"/>
                <a:gd name="T6" fmla="*/ 4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13" y="0"/>
                  </a:moveTo>
                  <a:lnTo>
                    <a:pt x="0" y="7"/>
                  </a:lnTo>
                  <a:lnTo>
                    <a:pt x="0" y="6"/>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7" name="Freeform 2789">
              <a:extLst>
                <a:ext uri="{FF2B5EF4-FFF2-40B4-BE49-F238E27FC236}">
                  <a16:creationId xmlns:a16="http://schemas.microsoft.com/office/drawing/2014/main" id="{4B937707-8422-8643-8BB1-F34BB4940035}"/>
                </a:ext>
              </a:extLst>
            </p:cNvPr>
            <p:cNvSpPr>
              <a:spLocks/>
            </p:cNvSpPr>
            <p:nvPr/>
          </p:nvSpPr>
          <p:spPr bwMode="auto">
            <a:xfrm>
              <a:off x="4494" y="3661"/>
              <a:ext cx="14" cy="16"/>
            </a:xfrm>
            <a:custGeom>
              <a:avLst/>
              <a:gdLst>
                <a:gd name="T0" fmla="*/ 9 w 43"/>
                <a:gd name="T1" fmla="*/ 0 h 47"/>
                <a:gd name="T2" fmla="*/ 14 w 43"/>
                <a:gd name="T3" fmla="*/ 12 h 47"/>
                <a:gd name="T4" fmla="*/ 9 w 43"/>
                <a:gd name="T5" fmla="*/ 14 h 47"/>
                <a:gd name="T6" fmla="*/ 5 w 43"/>
                <a:gd name="T7" fmla="*/ 16 h 47"/>
                <a:gd name="T8" fmla="*/ 0 w 43"/>
                <a:gd name="T9" fmla="*/ 4 h 47"/>
                <a:gd name="T10" fmla="*/ 4 w 43"/>
                <a:gd name="T11" fmla="*/ 2 h 47"/>
                <a:gd name="T12" fmla="*/ 9 w 43"/>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7">
                  <a:moveTo>
                    <a:pt x="27" y="0"/>
                  </a:moveTo>
                  <a:lnTo>
                    <a:pt x="43" y="35"/>
                  </a:lnTo>
                  <a:lnTo>
                    <a:pt x="28" y="41"/>
                  </a:lnTo>
                  <a:lnTo>
                    <a:pt x="16" y="47"/>
                  </a:lnTo>
                  <a:lnTo>
                    <a:pt x="0" y="13"/>
                  </a:lnTo>
                  <a:lnTo>
                    <a:pt x="13" y="6"/>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8" name="Freeform 2790">
              <a:extLst>
                <a:ext uri="{FF2B5EF4-FFF2-40B4-BE49-F238E27FC236}">
                  <a16:creationId xmlns:a16="http://schemas.microsoft.com/office/drawing/2014/main" id="{F88A2B11-980C-5E46-9D40-026502D08C0A}"/>
                </a:ext>
              </a:extLst>
            </p:cNvPr>
            <p:cNvSpPr>
              <a:spLocks/>
            </p:cNvSpPr>
            <p:nvPr/>
          </p:nvSpPr>
          <p:spPr bwMode="auto">
            <a:xfrm>
              <a:off x="4499" y="3675"/>
              <a:ext cx="4" cy="2"/>
            </a:xfrm>
            <a:custGeom>
              <a:avLst/>
              <a:gdLst>
                <a:gd name="T0" fmla="*/ 4 w 12"/>
                <a:gd name="T1" fmla="*/ 0 h 7"/>
                <a:gd name="T2" fmla="*/ 0 w 12"/>
                <a:gd name="T3" fmla="*/ 2 h 7"/>
                <a:gd name="T4" fmla="*/ 0 w 12"/>
                <a:gd name="T5" fmla="*/ 2 h 7"/>
                <a:gd name="T6" fmla="*/ 4 w 12"/>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7">
                  <a:moveTo>
                    <a:pt x="12" y="0"/>
                  </a:moveTo>
                  <a:lnTo>
                    <a:pt x="0" y="7"/>
                  </a:lnTo>
                  <a:lnTo>
                    <a:pt x="0" y="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29" name="Freeform 2791">
              <a:extLst>
                <a:ext uri="{FF2B5EF4-FFF2-40B4-BE49-F238E27FC236}">
                  <a16:creationId xmlns:a16="http://schemas.microsoft.com/office/drawing/2014/main" id="{644BDAC6-8491-784D-B53C-A62485803FEC}"/>
                </a:ext>
              </a:extLst>
            </p:cNvPr>
            <p:cNvSpPr>
              <a:spLocks/>
            </p:cNvSpPr>
            <p:nvPr/>
          </p:nvSpPr>
          <p:spPr bwMode="auto">
            <a:xfrm>
              <a:off x="4499" y="3673"/>
              <a:ext cx="14" cy="15"/>
            </a:xfrm>
            <a:custGeom>
              <a:avLst/>
              <a:gdLst>
                <a:gd name="T0" fmla="*/ 8 w 42"/>
                <a:gd name="T1" fmla="*/ 0 h 45"/>
                <a:gd name="T2" fmla="*/ 14 w 42"/>
                <a:gd name="T3" fmla="*/ 10 h 45"/>
                <a:gd name="T4" fmla="*/ 10 w 42"/>
                <a:gd name="T5" fmla="*/ 13 h 45"/>
                <a:gd name="T6" fmla="*/ 5 w 42"/>
                <a:gd name="T7" fmla="*/ 15 h 45"/>
                <a:gd name="T8" fmla="*/ 0 w 42"/>
                <a:gd name="T9" fmla="*/ 5 h 45"/>
                <a:gd name="T10" fmla="*/ 4 w 42"/>
                <a:gd name="T11" fmla="*/ 2 h 45"/>
                <a:gd name="T12" fmla="*/ 8 w 42"/>
                <a:gd name="T13" fmla="*/ 0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5">
                  <a:moveTo>
                    <a:pt x="25" y="0"/>
                  </a:moveTo>
                  <a:lnTo>
                    <a:pt x="42" y="31"/>
                  </a:lnTo>
                  <a:lnTo>
                    <a:pt x="29" y="38"/>
                  </a:lnTo>
                  <a:lnTo>
                    <a:pt x="16" y="45"/>
                  </a:lnTo>
                  <a:lnTo>
                    <a:pt x="0" y="14"/>
                  </a:lnTo>
                  <a:lnTo>
                    <a:pt x="12" y="7"/>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0" name="Freeform 2792">
              <a:extLst>
                <a:ext uri="{FF2B5EF4-FFF2-40B4-BE49-F238E27FC236}">
                  <a16:creationId xmlns:a16="http://schemas.microsoft.com/office/drawing/2014/main" id="{53FC64B8-6E67-024B-BC7C-CD1579244EE5}"/>
                </a:ext>
              </a:extLst>
            </p:cNvPr>
            <p:cNvSpPr>
              <a:spLocks/>
            </p:cNvSpPr>
            <p:nvPr/>
          </p:nvSpPr>
          <p:spPr bwMode="auto">
            <a:xfrm>
              <a:off x="4505" y="3685"/>
              <a:ext cx="4" cy="3"/>
            </a:xfrm>
            <a:custGeom>
              <a:avLst/>
              <a:gdLst>
                <a:gd name="T0" fmla="*/ 4 w 13"/>
                <a:gd name="T1" fmla="*/ 0 h 8"/>
                <a:gd name="T2" fmla="*/ 0 w 13"/>
                <a:gd name="T3" fmla="*/ 3 h 8"/>
                <a:gd name="T4" fmla="*/ 0 w 13"/>
                <a:gd name="T5" fmla="*/ 3 h 8"/>
                <a:gd name="T6" fmla="*/ 4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13" y="0"/>
                  </a:moveTo>
                  <a:lnTo>
                    <a:pt x="1" y="8"/>
                  </a:lnTo>
                  <a:lnTo>
                    <a:pt x="0" y="7"/>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1" name="Freeform 2793">
              <a:extLst>
                <a:ext uri="{FF2B5EF4-FFF2-40B4-BE49-F238E27FC236}">
                  <a16:creationId xmlns:a16="http://schemas.microsoft.com/office/drawing/2014/main" id="{0973584C-2851-534C-9863-7764FAA0E1FD}"/>
                </a:ext>
              </a:extLst>
            </p:cNvPr>
            <p:cNvSpPr>
              <a:spLocks/>
            </p:cNvSpPr>
            <p:nvPr/>
          </p:nvSpPr>
          <p:spPr bwMode="auto">
            <a:xfrm>
              <a:off x="4505" y="3683"/>
              <a:ext cx="14" cy="13"/>
            </a:xfrm>
            <a:custGeom>
              <a:avLst/>
              <a:gdLst>
                <a:gd name="T0" fmla="*/ 8 w 41"/>
                <a:gd name="T1" fmla="*/ 0 h 41"/>
                <a:gd name="T2" fmla="*/ 14 w 41"/>
                <a:gd name="T3" fmla="*/ 8 h 41"/>
                <a:gd name="T4" fmla="*/ 10 w 41"/>
                <a:gd name="T5" fmla="*/ 10 h 41"/>
                <a:gd name="T6" fmla="*/ 6 w 41"/>
                <a:gd name="T7" fmla="*/ 13 h 41"/>
                <a:gd name="T8" fmla="*/ 0 w 41"/>
                <a:gd name="T9" fmla="*/ 5 h 41"/>
                <a:gd name="T10" fmla="*/ 4 w 41"/>
                <a:gd name="T11" fmla="*/ 3 h 41"/>
                <a:gd name="T12" fmla="*/ 8 w 41"/>
                <a:gd name="T13" fmla="*/ 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41">
                  <a:moveTo>
                    <a:pt x="24" y="0"/>
                  </a:moveTo>
                  <a:lnTo>
                    <a:pt x="41" y="25"/>
                  </a:lnTo>
                  <a:lnTo>
                    <a:pt x="28" y="33"/>
                  </a:lnTo>
                  <a:lnTo>
                    <a:pt x="17" y="41"/>
                  </a:lnTo>
                  <a:lnTo>
                    <a:pt x="0" y="16"/>
                  </a:lnTo>
                  <a:lnTo>
                    <a:pt x="12" y="8"/>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2" name="Freeform 2794">
              <a:extLst>
                <a:ext uri="{FF2B5EF4-FFF2-40B4-BE49-F238E27FC236}">
                  <a16:creationId xmlns:a16="http://schemas.microsoft.com/office/drawing/2014/main" id="{3B4BF950-EF42-2E4A-BE66-095777D16E57}"/>
                </a:ext>
              </a:extLst>
            </p:cNvPr>
            <p:cNvSpPr>
              <a:spLocks/>
            </p:cNvSpPr>
            <p:nvPr/>
          </p:nvSpPr>
          <p:spPr bwMode="auto">
            <a:xfrm>
              <a:off x="4511" y="3694"/>
              <a:ext cx="3" cy="3"/>
            </a:xfrm>
            <a:custGeom>
              <a:avLst/>
              <a:gdLst>
                <a:gd name="T0" fmla="*/ 3 w 11"/>
                <a:gd name="T1" fmla="*/ 0 h 10"/>
                <a:gd name="T2" fmla="*/ 0 w 11"/>
                <a:gd name="T3" fmla="*/ 3 h 10"/>
                <a:gd name="T4" fmla="*/ 0 w 11"/>
                <a:gd name="T5" fmla="*/ 2 h 10"/>
                <a:gd name="T6" fmla="*/ 3 w 11"/>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0">
                  <a:moveTo>
                    <a:pt x="11" y="0"/>
                  </a:moveTo>
                  <a:lnTo>
                    <a:pt x="1" y="10"/>
                  </a:lnTo>
                  <a:lnTo>
                    <a:pt x="0" y="8"/>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3" name="Freeform 2795">
              <a:extLst>
                <a:ext uri="{FF2B5EF4-FFF2-40B4-BE49-F238E27FC236}">
                  <a16:creationId xmlns:a16="http://schemas.microsoft.com/office/drawing/2014/main" id="{75EDD1EF-3E5B-8642-B5AA-FF0076CF4DF2}"/>
                </a:ext>
              </a:extLst>
            </p:cNvPr>
            <p:cNvSpPr>
              <a:spLocks/>
            </p:cNvSpPr>
            <p:nvPr/>
          </p:nvSpPr>
          <p:spPr bwMode="auto">
            <a:xfrm>
              <a:off x="4511" y="3690"/>
              <a:ext cx="10" cy="10"/>
            </a:xfrm>
            <a:custGeom>
              <a:avLst/>
              <a:gdLst>
                <a:gd name="T0" fmla="*/ 7 w 31"/>
                <a:gd name="T1" fmla="*/ 0 h 30"/>
                <a:gd name="T2" fmla="*/ 10 w 31"/>
                <a:gd name="T3" fmla="*/ 4 h 30"/>
                <a:gd name="T4" fmla="*/ 6 w 31"/>
                <a:gd name="T5" fmla="*/ 7 h 30"/>
                <a:gd name="T6" fmla="*/ 3 w 31"/>
                <a:gd name="T7" fmla="*/ 10 h 30"/>
                <a:gd name="T8" fmla="*/ 0 w 31"/>
                <a:gd name="T9" fmla="*/ 7 h 30"/>
                <a:gd name="T10" fmla="*/ 3 w 31"/>
                <a:gd name="T11" fmla="*/ 3 h 30"/>
                <a:gd name="T12" fmla="*/ 7 w 31"/>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0">
                  <a:moveTo>
                    <a:pt x="22" y="0"/>
                  </a:moveTo>
                  <a:lnTo>
                    <a:pt x="31" y="11"/>
                  </a:lnTo>
                  <a:lnTo>
                    <a:pt x="20" y="20"/>
                  </a:lnTo>
                  <a:lnTo>
                    <a:pt x="8" y="30"/>
                  </a:lnTo>
                  <a:lnTo>
                    <a:pt x="0" y="20"/>
                  </a:lnTo>
                  <a:lnTo>
                    <a:pt x="10" y="10"/>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4" name="Freeform 2796">
              <a:extLst>
                <a:ext uri="{FF2B5EF4-FFF2-40B4-BE49-F238E27FC236}">
                  <a16:creationId xmlns:a16="http://schemas.microsoft.com/office/drawing/2014/main" id="{F5C90627-BE01-5E4E-AAA3-BAF95BE13DAF}"/>
                </a:ext>
              </a:extLst>
            </p:cNvPr>
            <p:cNvSpPr>
              <a:spLocks/>
            </p:cNvSpPr>
            <p:nvPr/>
          </p:nvSpPr>
          <p:spPr bwMode="auto">
            <a:xfrm>
              <a:off x="4514" y="3697"/>
              <a:ext cx="4" cy="4"/>
            </a:xfrm>
            <a:custGeom>
              <a:avLst/>
              <a:gdLst>
                <a:gd name="T0" fmla="*/ 4 w 12"/>
                <a:gd name="T1" fmla="*/ 0 h 11"/>
                <a:gd name="T2" fmla="*/ 0 w 12"/>
                <a:gd name="T3" fmla="*/ 4 h 11"/>
                <a:gd name="T4" fmla="*/ 0 w 12"/>
                <a:gd name="T5" fmla="*/ 4 h 11"/>
                <a:gd name="T6" fmla="*/ 4 w 12"/>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1">
                  <a:moveTo>
                    <a:pt x="12" y="0"/>
                  </a:moveTo>
                  <a:lnTo>
                    <a:pt x="1" y="11"/>
                  </a:lnTo>
                  <a:lnTo>
                    <a:pt x="0" y="1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5" name="Freeform 2797">
              <a:extLst>
                <a:ext uri="{FF2B5EF4-FFF2-40B4-BE49-F238E27FC236}">
                  <a16:creationId xmlns:a16="http://schemas.microsoft.com/office/drawing/2014/main" id="{F22AEC8C-AA85-F548-B967-59838A6D01E2}"/>
                </a:ext>
              </a:extLst>
            </p:cNvPr>
            <p:cNvSpPr>
              <a:spLocks/>
            </p:cNvSpPr>
            <p:nvPr/>
          </p:nvSpPr>
          <p:spPr bwMode="auto">
            <a:xfrm>
              <a:off x="4514" y="3694"/>
              <a:ext cx="10" cy="10"/>
            </a:xfrm>
            <a:custGeom>
              <a:avLst/>
              <a:gdLst>
                <a:gd name="T0" fmla="*/ 7 w 30"/>
                <a:gd name="T1" fmla="*/ 0 h 30"/>
                <a:gd name="T2" fmla="*/ 10 w 30"/>
                <a:gd name="T3" fmla="*/ 3 h 30"/>
                <a:gd name="T4" fmla="*/ 7 w 30"/>
                <a:gd name="T5" fmla="*/ 6 h 30"/>
                <a:gd name="T6" fmla="*/ 3 w 30"/>
                <a:gd name="T7" fmla="*/ 10 h 30"/>
                <a:gd name="T8" fmla="*/ 0 w 30"/>
                <a:gd name="T9" fmla="*/ 7 h 30"/>
                <a:gd name="T10" fmla="*/ 4 w 30"/>
                <a:gd name="T11" fmla="*/ 3 h 30"/>
                <a:gd name="T12" fmla="*/ 7 w 30"/>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0">
                  <a:moveTo>
                    <a:pt x="20" y="0"/>
                  </a:moveTo>
                  <a:lnTo>
                    <a:pt x="30" y="8"/>
                  </a:lnTo>
                  <a:lnTo>
                    <a:pt x="20" y="18"/>
                  </a:lnTo>
                  <a:lnTo>
                    <a:pt x="10" y="30"/>
                  </a:lnTo>
                  <a:lnTo>
                    <a:pt x="0" y="21"/>
                  </a:lnTo>
                  <a:lnTo>
                    <a:pt x="11"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6" name="Freeform 2798">
              <a:extLst>
                <a:ext uri="{FF2B5EF4-FFF2-40B4-BE49-F238E27FC236}">
                  <a16:creationId xmlns:a16="http://schemas.microsoft.com/office/drawing/2014/main" id="{7F20C0A1-8B83-D54B-AEF0-AC7313261AF3}"/>
                </a:ext>
              </a:extLst>
            </p:cNvPr>
            <p:cNvSpPr>
              <a:spLocks/>
            </p:cNvSpPr>
            <p:nvPr/>
          </p:nvSpPr>
          <p:spPr bwMode="auto">
            <a:xfrm>
              <a:off x="4517" y="3700"/>
              <a:ext cx="4" cy="4"/>
            </a:xfrm>
            <a:custGeom>
              <a:avLst/>
              <a:gdLst>
                <a:gd name="T0" fmla="*/ 4 w 10"/>
                <a:gd name="T1" fmla="*/ 0 h 13"/>
                <a:gd name="T2" fmla="*/ 0 w 10"/>
                <a:gd name="T3" fmla="*/ 4 h 13"/>
                <a:gd name="T4" fmla="*/ 0 w 10"/>
                <a:gd name="T5" fmla="*/ 4 h 13"/>
                <a:gd name="T6" fmla="*/ 4 w 10"/>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3">
                  <a:moveTo>
                    <a:pt x="10" y="0"/>
                  </a:moveTo>
                  <a:lnTo>
                    <a:pt x="1" y="13"/>
                  </a:lnTo>
                  <a:lnTo>
                    <a:pt x="0" y="12"/>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7" name="Freeform 2799">
              <a:extLst>
                <a:ext uri="{FF2B5EF4-FFF2-40B4-BE49-F238E27FC236}">
                  <a16:creationId xmlns:a16="http://schemas.microsoft.com/office/drawing/2014/main" id="{C8064547-E0E1-7348-A71D-DDB3F1C96838}"/>
                </a:ext>
              </a:extLst>
            </p:cNvPr>
            <p:cNvSpPr>
              <a:spLocks/>
            </p:cNvSpPr>
            <p:nvPr/>
          </p:nvSpPr>
          <p:spPr bwMode="auto">
            <a:xfrm>
              <a:off x="4518" y="3696"/>
              <a:ext cx="9" cy="10"/>
            </a:xfrm>
            <a:custGeom>
              <a:avLst/>
              <a:gdLst>
                <a:gd name="T0" fmla="*/ 6 w 27"/>
                <a:gd name="T1" fmla="*/ 0 h 30"/>
                <a:gd name="T2" fmla="*/ 9 w 27"/>
                <a:gd name="T3" fmla="*/ 2 h 30"/>
                <a:gd name="T4" fmla="*/ 6 w 27"/>
                <a:gd name="T5" fmla="*/ 6 h 30"/>
                <a:gd name="T6" fmla="*/ 3 w 27"/>
                <a:gd name="T7" fmla="*/ 10 h 30"/>
                <a:gd name="T8" fmla="*/ 0 w 27"/>
                <a:gd name="T9" fmla="*/ 8 h 30"/>
                <a:gd name="T10" fmla="*/ 3 w 27"/>
                <a:gd name="T11" fmla="*/ 4 h 30"/>
                <a:gd name="T12" fmla="*/ 6 w 27"/>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30">
                  <a:moveTo>
                    <a:pt x="18" y="0"/>
                  </a:moveTo>
                  <a:lnTo>
                    <a:pt x="27" y="7"/>
                  </a:lnTo>
                  <a:lnTo>
                    <a:pt x="18" y="18"/>
                  </a:lnTo>
                  <a:lnTo>
                    <a:pt x="9" y="30"/>
                  </a:lnTo>
                  <a:lnTo>
                    <a:pt x="0" y="24"/>
                  </a:lnTo>
                  <a:lnTo>
                    <a:pt x="9" y="1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8" name="Freeform 2800">
              <a:extLst>
                <a:ext uri="{FF2B5EF4-FFF2-40B4-BE49-F238E27FC236}">
                  <a16:creationId xmlns:a16="http://schemas.microsoft.com/office/drawing/2014/main" id="{A5003BA9-853A-BB46-8861-9B30D0294FB4}"/>
                </a:ext>
              </a:extLst>
            </p:cNvPr>
            <p:cNvSpPr>
              <a:spLocks/>
            </p:cNvSpPr>
            <p:nvPr/>
          </p:nvSpPr>
          <p:spPr bwMode="auto">
            <a:xfrm>
              <a:off x="4521" y="3702"/>
              <a:ext cx="3" cy="4"/>
            </a:xfrm>
            <a:custGeom>
              <a:avLst/>
              <a:gdLst>
                <a:gd name="T0" fmla="*/ 3 w 9"/>
                <a:gd name="T1" fmla="*/ 0 h 13"/>
                <a:gd name="T2" fmla="*/ 1 w 9"/>
                <a:gd name="T3" fmla="*/ 4 h 13"/>
                <a:gd name="T4" fmla="*/ 0 w 9"/>
                <a:gd name="T5" fmla="*/ 4 h 13"/>
                <a:gd name="T6" fmla="*/ 0 w 9"/>
                <a:gd name="T7" fmla="*/ 4 h 13"/>
                <a:gd name="T8" fmla="*/ 3 w 9"/>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9" y="0"/>
                  </a:moveTo>
                  <a:lnTo>
                    <a:pt x="3" y="13"/>
                  </a:lnTo>
                  <a:lnTo>
                    <a:pt x="0" y="12"/>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39" name="Freeform 2801">
              <a:extLst>
                <a:ext uri="{FF2B5EF4-FFF2-40B4-BE49-F238E27FC236}">
                  <a16:creationId xmlns:a16="http://schemas.microsoft.com/office/drawing/2014/main" id="{50CEFF90-04B6-934D-8CA5-D3097B246DC7}"/>
                </a:ext>
              </a:extLst>
            </p:cNvPr>
            <p:cNvSpPr>
              <a:spLocks/>
            </p:cNvSpPr>
            <p:nvPr/>
          </p:nvSpPr>
          <p:spPr bwMode="auto">
            <a:xfrm>
              <a:off x="4522" y="3698"/>
              <a:ext cx="7" cy="10"/>
            </a:xfrm>
            <a:custGeom>
              <a:avLst/>
              <a:gdLst>
                <a:gd name="T0" fmla="*/ 4 w 22"/>
                <a:gd name="T1" fmla="*/ 0 h 30"/>
                <a:gd name="T2" fmla="*/ 7 w 22"/>
                <a:gd name="T3" fmla="*/ 1 h 30"/>
                <a:gd name="T4" fmla="*/ 5 w 22"/>
                <a:gd name="T5" fmla="*/ 6 h 30"/>
                <a:gd name="T6" fmla="*/ 3 w 22"/>
                <a:gd name="T7" fmla="*/ 10 h 30"/>
                <a:gd name="T8" fmla="*/ 0 w 22"/>
                <a:gd name="T9" fmla="*/ 8 h 30"/>
                <a:gd name="T10" fmla="*/ 2 w 22"/>
                <a:gd name="T11" fmla="*/ 4 h 30"/>
                <a:gd name="T12" fmla="*/ 4 w 22"/>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0">
                  <a:moveTo>
                    <a:pt x="13" y="0"/>
                  </a:moveTo>
                  <a:lnTo>
                    <a:pt x="22" y="3"/>
                  </a:lnTo>
                  <a:lnTo>
                    <a:pt x="16" y="17"/>
                  </a:lnTo>
                  <a:lnTo>
                    <a:pt x="10" y="30"/>
                  </a:lnTo>
                  <a:lnTo>
                    <a:pt x="0" y="25"/>
                  </a:lnTo>
                  <a:lnTo>
                    <a:pt x="6" y="12"/>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0" name="Freeform 2802">
              <a:extLst>
                <a:ext uri="{FF2B5EF4-FFF2-40B4-BE49-F238E27FC236}">
                  <a16:creationId xmlns:a16="http://schemas.microsoft.com/office/drawing/2014/main" id="{1604F43A-5075-7F4A-B4E3-D275EFA04443}"/>
                </a:ext>
              </a:extLst>
            </p:cNvPr>
            <p:cNvSpPr>
              <a:spLocks/>
            </p:cNvSpPr>
            <p:nvPr/>
          </p:nvSpPr>
          <p:spPr bwMode="auto">
            <a:xfrm>
              <a:off x="4525" y="3704"/>
              <a:ext cx="2" cy="4"/>
            </a:xfrm>
            <a:custGeom>
              <a:avLst/>
              <a:gdLst>
                <a:gd name="T0" fmla="*/ 2 w 6"/>
                <a:gd name="T1" fmla="*/ 0 h 14"/>
                <a:gd name="T2" fmla="*/ 1 w 6"/>
                <a:gd name="T3" fmla="*/ 4 h 14"/>
                <a:gd name="T4" fmla="*/ 0 w 6"/>
                <a:gd name="T5" fmla="*/ 4 h 14"/>
                <a:gd name="T6" fmla="*/ 0 w 6"/>
                <a:gd name="T7" fmla="*/ 4 h 14"/>
                <a:gd name="T8" fmla="*/ 2 w 6"/>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4">
                  <a:moveTo>
                    <a:pt x="6" y="0"/>
                  </a:moveTo>
                  <a:lnTo>
                    <a:pt x="3" y="14"/>
                  </a:lnTo>
                  <a:lnTo>
                    <a:pt x="0" y="13"/>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1" name="Freeform 2803">
              <a:extLst>
                <a:ext uri="{FF2B5EF4-FFF2-40B4-BE49-F238E27FC236}">
                  <a16:creationId xmlns:a16="http://schemas.microsoft.com/office/drawing/2014/main" id="{A5ADF9FF-22E9-3B42-B257-0D629059F634}"/>
                </a:ext>
              </a:extLst>
            </p:cNvPr>
            <p:cNvSpPr>
              <a:spLocks/>
            </p:cNvSpPr>
            <p:nvPr/>
          </p:nvSpPr>
          <p:spPr bwMode="auto">
            <a:xfrm>
              <a:off x="4526" y="3699"/>
              <a:ext cx="5" cy="10"/>
            </a:xfrm>
            <a:custGeom>
              <a:avLst/>
              <a:gdLst>
                <a:gd name="T0" fmla="*/ 2 w 16"/>
                <a:gd name="T1" fmla="*/ 0 h 31"/>
                <a:gd name="T2" fmla="*/ 5 w 16"/>
                <a:gd name="T3" fmla="*/ 0 h 31"/>
                <a:gd name="T4" fmla="*/ 4 w 16"/>
                <a:gd name="T5" fmla="*/ 5 h 31"/>
                <a:gd name="T6" fmla="*/ 3 w 16"/>
                <a:gd name="T7" fmla="*/ 10 h 31"/>
                <a:gd name="T8" fmla="*/ 0 w 16"/>
                <a:gd name="T9" fmla="*/ 9 h 31"/>
                <a:gd name="T10" fmla="*/ 1 w 16"/>
                <a:gd name="T11" fmla="*/ 5 h 31"/>
                <a:gd name="T12" fmla="*/ 2 w 1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1">
                  <a:moveTo>
                    <a:pt x="6" y="0"/>
                  </a:moveTo>
                  <a:lnTo>
                    <a:pt x="16" y="1"/>
                  </a:lnTo>
                  <a:lnTo>
                    <a:pt x="13" y="17"/>
                  </a:lnTo>
                  <a:lnTo>
                    <a:pt x="10" y="31"/>
                  </a:lnTo>
                  <a:lnTo>
                    <a:pt x="0" y="28"/>
                  </a:lnTo>
                  <a:lnTo>
                    <a:pt x="3" y="14"/>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2" name="Freeform 2804">
              <a:extLst>
                <a:ext uri="{FF2B5EF4-FFF2-40B4-BE49-F238E27FC236}">
                  <a16:creationId xmlns:a16="http://schemas.microsoft.com/office/drawing/2014/main" id="{F1FAAA1D-332C-FD48-AFAF-46A2E5EE9344}"/>
                </a:ext>
              </a:extLst>
            </p:cNvPr>
            <p:cNvSpPr>
              <a:spLocks/>
            </p:cNvSpPr>
            <p:nvPr/>
          </p:nvSpPr>
          <p:spPr bwMode="auto">
            <a:xfrm>
              <a:off x="4529" y="3705"/>
              <a:ext cx="2" cy="4"/>
            </a:xfrm>
            <a:custGeom>
              <a:avLst/>
              <a:gdLst>
                <a:gd name="T0" fmla="*/ 2 w 4"/>
                <a:gd name="T1" fmla="*/ 0 h 14"/>
                <a:gd name="T2" fmla="*/ 2 w 4"/>
                <a:gd name="T3" fmla="*/ 4 h 14"/>
                <a:gd name="T4" fmla="*/ 0 w 4"/>
                <a:gd name="T5" fmla="*/ 4 h 14"/>
                <a:gd name="T6" fmla="*/ 0 w 4"/>
                <a:gd name="T7" fmla="*/ 4 h 14"/>
                <a:gd name="T8" fmla="*/ 2 w 4"/>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4">
                  <a:moveTo>
                    <a:pt x="3" y="0"/>
                  </a:moveTo>
                  <a:lnTo>
                    <a:pt x="4" y="14"/>
                  </a:lnTo>
                  <a:lnTo>
                    <a:pt x="0" y="14"/>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3" name="Freeform 2805">
              <a:extLst>
                <a:ext uri="{FF2B5EF4-FFF2-40B4-BE49-F238E27FC236}">
                  <a16:creationId xmlns:a16="http://schemas.microsoft.com/office/drawing/2014/main" id="{96DC5E44-04F3-1E42-9590-8786C228CF20}"/>
                </a:ext>
              </a:extLst>
            </p:cNvPr>
            <p:cNvSpPr>
              <a:spLocks/>
            </p:cNvSpPr>
            <p:nvPr/>
          </p:nvSpPr>
          <p:spPr bwMode="auto">
            <a:xfrm>
              <a:off x="4530" y="3699"/>
              <a:ext cx="4" cy="10"/>
            </a:xfrm>
            <a:custGeom>
              <a:avLst/>
              <a:gdLst>
                <a:gd name="T0" fmla="*/ 0 w 10"/>
                <a:gd name="T1" fmla="*/ 0 h 30"/>
                <a:gd name="T2" fmla="*/ 4 w 10"/>
                <a:gd name="T3" fmla="*/ 0 h 30"/>
                <a:gd name="T4" fmla="*/ 4 w 10"/>
                <a:gd name="T5" fmla="*/ 5 h 30"/>
                <a:gd name="T6" fmla="*/ 4 w 10"/>
                <a:gd name="T7" fmla="*/ 10 h 30"/>
                <a:gd name="T8" fmla="*/ 0 w 10"/>
                <a:gd name="T9" fmla="*/ 10 h 30"/>
                <a:gd name="T10" fmla="*/ 0 w 10"/>
                <a:gd name="T11" fmla="*/ 5 h 30"/>
                <a:gd name="T12" fmla="*/ 0 w 10"/>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30">
                  <a:moveTo>
                    <a:pt x="0" y="0"/>
                  </a:moveTo>
                  <a:lnTo>
                    <a:pt x="10" y="0"/>
                  </a:lnTo>
                  <a:lnTo>
                    <a:pt x="10" y="14"/>
                  </a:lnTo>
                  <a:lnTo>
                    <a:pt x="10" y="30"/>
                  </a:lnTo>
                  <a:lnTo>
                    <a:pt x="1" y="30"/>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4" name="Freeform 2806">
              <a:extLst>
                <a:ext uri="{FF2B5EF4-FFF2-40B4-BE49-F238E27FC236}">
                  <a16:creationId xmlns:a16="http://schemas.microsoft.com/office/drawing/2014/main" id="{EEDA3306-43DC-2848-9E6E-A69A3C3F7584}"/>
                </a:ext>
              </a:extLst>
            </p:cNvPr>
            <p:cNvSpPr>
              <a:spLocks/>
            </p:cNvSpPr>
            <p:nvPr/>
          </p:nvSpPr>
          <p:spPr bwMode="auto">
            <a:xfrm>
              <a:off x="4534" y="3704"/>
              <a:ext cx="1" cy="5"/>
            </a:xfrm>
            <a:custGeom>
              <a:avLst/>
              <a:gdLst>
                <a:gd name="T0" fmla="*/ 0 w 4"/>
                <a:gd name="T1" fmla="*/ 0 h 16"/>
                <a:gd name="T2" fmla="*/ 1 w 4"/>
                <a:gd name="T3" fmla="*/ 5 h 16"/>
                <a:gd name="T4" fmla="*/ 0 w 4"/>
                <a:gd name="T5" fmla="*/ 5 h 16"/>
                <a:gd name="T6" fmla="*/ 0 w 4"/>
                <a:gd name="T7" fmla="*/ 5 h 16"/>
                <a:gd name="T8" fmla="*/ 0 w 4"/>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6">
                  <a:moveTo>
                    <a:pt x="0" y="0"/>
                  </a:moveTo>
                  <a:lnTo>
                    <a:pt x="4" y="16"/>
                  </a:lnTo>
                  <a:lnTo>
                    <a:pt x="1" y="16"/>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5" name="Freeform 2807">
              <a:extLst>
                <a:ext uri="{FF2B5EF4-FFF2-40B4-BE49-F238E27FC236}">
                  <a16:creationId xmlns:a16="http://schemas.microsoft.com/office/drawing/2014/main" id="{B74A2040-9622-D546-BB6B-14E8E4692727}"/>
                </a:ext>
              </a:extLst>
            </p:cNvPr>
            <p:cNvSpPr>
              <a:spLocks/>
            </p:cNvSpPr>
            <p:nvPr/>
          </p:nvSpPr>
          <p:spPr bwMode="auto">
            <a:xfrm>
              <a:off x="4533" y="3699"/>
              <a:ext cx="5" cy="10"/>
            </a:xfrm>
            <a:custGeom>
              <a:avLst/>
              <a:gdLst>
                <a:gd name="T0" fmla="*/ 0 w 16"/>
                <a:gd name="T1" fmla="*/ 1 h 32"/>
                <a:gd name="T2" fmla="*/ 3 w 16"/>
                <a:gd name="T3" fmla="*/ 0 h 32"/>
                <a:gd name="T4" fmla="*/ 4 w 16"/>
                <a:gd name="T5" fmla="*/ 4 h 32"/>
                <a:gd name="T6" fmla="*/ 5 w 16"/>
                <a:gd name="T7" fmla="*/ 9 h 32"/>
                <a:gd name="T8" fmla="*/ 2 w 16"/>
                <a:gd name="T9" fmla="*/ 10 h 32"/>
                <a:gd name="T10" fmla="*/ 1 w 16"/>
                <a:gd name="T11" fmla="*/ 5 h 32"/>
                <a:gd name="T12" fmla="*/ 0 w 1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2">
                  <a:moveTo>
                    <a:pt x="0" y="2"/>
                  </a:moveTo>
                  <a:lnTo>
                    <a:pt x="10" y="0"/>
                  </a:lnTo>
                  <a:lnTo>
                    <a:pt x="13" y="14"/>
                  </a:lnTo>
                  <a:lnTo>
                    <a:pt x="16" y="29"/>
                  </a:lnTo>
                  <a:lnTo>
                    <a:pt x="6" y="32"/>
                  </a:lnTo>
                  <a:lnTo>
                    <a:pt x="2" y="16"/>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6" name="Freeform 2808">
              <a:extLst>
                <a:ext uri="{FF2B5EF4-FFF2-40B4-BE49-F238E27FC236}">
                  <a16:creationId xmlns:a16="http://schemas.microsoft.com/office/drawing/2014/main" id="{288FA33D-7713-394C-9268-AAF9295F0814}"/>
                </a:ext>
              </a:extLst>
            </p:cNvPr>
            <p:cNvSpPr>
              <a:spLocks/>
            </p:cNvSpPr>
            <p:nvPr/>
          </p:nvSpPr>
          <p:spPr bwMode="auto">
            <a:xfrm>
              <a:off x="4537" y="3703"/>
              <a:ext cx="2" cy="5"/>
            </a:xfrm>
            <a:custGeom>
              <a:avLst/>
              <a:gdLst>
                <a:gd name="T0" fmla="*/ 0 w 5"/>
                <a:gd name="T1" fmla="*/ 0 h 15"/>
                <a:gd name="T2" fmla="*/ 2 w 5"/>
                <a:gd name="T3" fmla="*/ 5 h 15"/>
                <a:gd name="T4" fmla="*/ 1 w 5"/>
                <a:gd name="T5" fmla="*/ 5 h 15"/>
                <a:gd name="T6" fmla="*/ 0 w 5"/>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5">
                  <a:moveTo>
                    <a:pt x="0" y="0"/>
                  </a:moveTo>
                  <a:lnTo>
                    <a:pt x="5" y="14"/>
                  </a:lnTo>
                  <a:lnTo>
                    <a:pt x="3"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7" name="Freeform 2809">
              <a:extLst>
                <a:ext uri="{FF2B5EF4-FFF2-40B4-BE49-F238E27FC236}">
                  <a16:creationId xmlns:a16="http://schemas.microsoft.com/office/drawing/2014/main" id="{22330F54-BCFC-6E4C-AFAB-C4637DFB3112}"/>
                </a:ext>
              </a:extLst>
            </p:cNvPr>
            <p:cNvSpPr>
              <a:spLocks/>
            </p:cNvSpPr>
            <p:nvPr/>
          </p:nvSpPr>
          <p:spPr bwMode="auto">
            <a:xfrm>
              <a:off x="4536" y="3697"/>
              <a:ext cx="7" cy="11"/>
            </a:xfrm>
            <a:custGeom>
              <a:avLst/>
              <a:gdLst>
                <a:gd name="T0" fmla="*/ 0 w 21"/>
                <a:gd name="T1" fmla="*/ 2 h 32"/>
                <a:gd name="T2" fmla="*/ 4 w 21"/>
                <a:gd name="T3" fmla="*/ 0 h 32"/>
                <a:gd name="T4" fmla="*/ 6 w 21"/>
                <a:gd name="T5" fmla="*/ 5 h 32"/>
                <a:gd name="T6" fmla="*/ 7 w 21"/>
                <a:gd name="T7" fmla="*/ 10 h 32"/>
                <a:gd name="T8" fmla="*/ 3 w 21"/>
                <a:gd name="T9" fmla="*/ 11 h 32"/>
                <a:gd name="T10" fmla="*/ 2 w 21"/>
                <a:gd name="T11" fmla="*/ 6 h 32"/>
                <a:gd name="T12" fmla="*/ 0 w 21"/>
                <a:gd name="T13" fmla="*/ 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2">
                  <a:moveTo>
                    <a:pt x="0" y="5"/>
                  </a:moveTo>
                  <a:lnTo>
                    <a:pt x="12" y="0"/>
                  </a:lnTo>
                  <a:lnTo>
                    <a:pt x="17" y="14"/>
                  </a:lnTo>
                  <a:lnTo>
                    <a:pt x="21" y="29"/>
                  </a:lnTo>
                  <a:lnTo>
                    <a:pt x="10" y="32"/>
                  </a:lnTo>
                  <a:lnTo>
                    <a:pt x="5" y="18"/>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8" name="Freeform 2810">
              <a:extLst>
                <a:ext uri="{FF2B5EF4-FFF2-40B4-BE49-F238E27FC236}">
                  <a16:creationId xmlns:a16="http://schemas.microsoft.com/office/drawing/2014/main" id="{550BEC22-3442-E34D-A765-728AA98DCBB0}"/>
                </a:ext>
              </a:extLst>
            </p:cNvPr>
            <p:cNvSpPr>
              <a:spLocks/>
            </p:cNvSpPr>
            <p:nvPr/>
          </p:nvSpPr>
          <p:spPr bwMode="auto">
            <a:xfrm>
              <a:off x="4541" y="3702"/>
              <a:ext cx="2" cy="5"/>
            </a:xfrm>
            <a:custGeom>
              <a:avLst/>
              <a:gdLst>
                <a:gd name="T0" fmla="*/ 0 w 6"/>
                <a:gd name="T1" fmla="*/ 0 h 15"/>
                <a:gd name="T2" fmla="*/ 2 w 6"/>
                <a:gd name="T3" fmla="*/ 5 h 15"/>
                <a:gd name="T4" fmla="*/ 1 w 6"/>
                <a:gd name="T5" fmla="*/ 5 h 15"/>
                <a:gd name="T6" fmla="*/ 0 w 6"/>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5">
                  <a:moveTo>
                    <a:pt x="0" y="0"/>
                  </a:moveTo>
                  <a:lnTo>
                    <a:pt x="6" y="15"/>
                  </a:lnTo>
                  <a:lnTo>
                    <a:pt x="4"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49" name="Freeform 2811">
              <a:extLst>
                <a:ext uri="{FF2B5EF4-FFF2-40B4-BE49-F238E27FC236}">
                  <a16:creationId xmlns:a16="http://schemas.microsoft.com/office/drawing/2014/main" id="{451C9DEA-789A-5046-B71F-70C0D75E2DCA}"/>
                </a:ext>
              </a:extLst>
            </p:cNvPr>
            <p:cNvSpPr>
              <a:spLocks/>
            </p:cNvSpPr>
            <p:nvPr/>
          </p:nvSpPr>
          <p:spPr bwMode="auto">
            <a:xfrm>
              <a:off x="4539" y="3696"/>
              <a:ext cx="8" cy="11"/>
            </a:xfrm>
            <a:custGeom>
              <a:avLst/>
              <a:gdLst>
                <a:gd name="T0" fmla="*/ 0 w 23"/>
                <a:gd name="T1" fmla="*/ 2 h 32"/>
                <a:gd name="T2" fmla="*/ 4 w 23"/>
                <a:gd name="T3" fmla="*/ 0 h 32"/>
                <a:gd name="T4" fmla="*/ 6 w 23"/>
                <a:gd name="T5" fmla="*/ 4 h 32"/>
                <a:gd name="T6" fmla="*/ 8 w 23"/>
                <a:gd name="T7" fmla="*/ 9 h 32"/>
                <a:gd name="T8" fmla="*/ 5 w 23"/>
                <a:gd name="T9" fmla="*/ 11 h 32"/>
                <a:gd name="T10" fmla="*/ 2 w 23"/>
                <a:gd name="T11" fmla="*/ 6 h 32"/>
                <a:gd name="T12" fmla="*/ 0 w 23"/>
                <a:gd name="T13" fmla="*/ 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32">
                  <a:moveTo>
                    <a:pt x="0" y="5"/>
                  </a:moveTo>
                  <a:lnTo>
                    <a:pt x="11" y="0"/>
                  </a:lnTo>
                  <a:lnTo>
                    <a:pt x="17" y="13"/>
                  </a:lnTo>
                  <a:lnTo>
                    <a:pt x="23" y="26"/>
                  </a:lnTo>
                  <a:lnTo>
                    <a:pt x="13" y="32"/>
                  </a:lnTo>
                  <a:lnTo>
                    <a:pt x="7" y="17"/>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0" name="Freeform 2812">
              <a:extLst>
                <a:ext uri="{FF2B5EF4-FFF2-40B4-BE49-F238E27FC236}">
                  <a16:creationId xmlns:a16="http://schemas.microsoft.com/office/drawing/2014/main" id="{CCB42F3F-CFD7-5441-A04A-D64EB46EDD94}"/>
                </a:ext>
              </a:extLst>
            </p:cNvPr>
            <p:cNvSpPr>
              <a:spLocks/>
            </p:cNvSpPr>
            <p:nvPr/>
          </p:nvSpPr>
          <p:spPr bwMode="auto">
            <a:xfrm>
              <a:off x="4545" y="3701"/>
              <a:ext cx="2" cy="4"/>
            </a:xfrm>
            <a:custGeom>
              <a:avLst/>
              <a:gdLst>
                <a:gd name="T0" fmla="*/ 0 w 7"/>
                <a:gd name="T1" fmla="*/ 0 h 13"/>
                <a:gd name="T2" fmla="*/ 2 w 7"/>
                <a:gd name="T3" fmla="*/ 4 h 13"/>
                <a:gd name="T4" fmla="*/ 2 w 7"/>
                <a:gd name="T5" fmla="*/ 4 h 13"/>
                <a:gd name="T6" fmla="*/ 0 w 7"/>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3">
                  <a:moveTo>
                    <a:pt x="0" y="0"/>
                  </a:moveTo>
                  <a:lnTo>
                    <a:pt x="7" y="13"/>
                  </a:lnTo>
                  <a:lnTo>
                    <a:pt x="6"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1" name="Freeform 2813">
              <a:extLst>
                <a:ext uri="{FF2B5EF4-FFF2-40B4-BE49-F238E27FC236}">
                  <a16:creationId xmlns:a16="http://schemas.microsoft.com/office/drawing/2014/main" id="{B774D228-5898-0249-AD2F-230CE821D931}"/>
                </a:ext>
              </a:extLst>
            </p:cNvPr>
            <p:cNvSpPr>
              <a:spLocks/>
            </p:cNvSpPr>
            <p:nvPr/>
          </p:nvSpPr>
          <p:spPr bwMode="auto">
            <a:xfrm>
              <a:off x="4542" y="3694"/>
              <a:ext cx="9" cy="11"/>
            </a:xfrm>
            <a:custGeom>
              <a:avLst/>
              <a:gdLst>
                <a:gd name="T0" fmla="*/ 0 w 26"/>
                <a:gd name="T1" fmla="*/ 2 h 32"/>
                <a:gd name="T2" fmla="*/ 4 w 26"/>
                <a:gd name="T3" fmla="*/ 0 h 32"/>
                <a:gd name="T4" fmla="*/ 7 w 26"/>
                <a:gd name="T5" fmla="*/ 4 h 32"/>
                <a:gd name="T6" fmla="*/ 9 w 26"/>
                <a:gd name="T7" fmla="*/ 9 h 32"/>
                <a:gd name="T8" fmla="*/ 5 w 26"/>
                <a:gd name="T9" fmla="*/ 11 h 32"/>
                <a:gd name="T10" fmla="*/ 2 w 26"/>
                <a:gd name="T11" fmla="*/ 7 h 32"/>
                <a:gd name="T12" fmla="*/ 0 w 26"/>
                <a:gd name="T13" fmla="*/ 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32">
                  <a:moveTo>
                    <a:pt x="0" y="6"/>
                  </a:moveTo>
                  <a:lnTo>
                    <a:pt x="12" y="0"/>
                  </a:lnTo>
                  <a:lnTo>
                    <a:pt x="19" y="13"/>
                  </a:lnTo>
                  <a:lnTo>
                    <a:pt x="26" y="26"/>
                  </a:lnTo>
                  <a:lnTo>
                    <a:pt x="14" y="32"/>
                  </a:lnTo>
                  <a:lnTo>
                    <a:pt x="7" y="19"/>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2" name="Freeform 2814">
              <a:extLst>
                <a:ext uri="{FF2B5EF4-FFF2-40B4-BE49-F238E27FC236}">
                  <a16:creationId xmlns:a16="http://schemas.microsoft.com/office/drawing/2014/main" id="{B69383C9-F267-3C40-99D6-90FB90580C9E}"/>
                </a:ext>
              </a:extLst>
            </p:cNvPr>
            <p:cNvSpPr>
              <a:spLocks/>
            </p:cNvSpPr>
            <p:nvPr/>
          </p:nvSpPr>
          <p:spPr bwMode="auto">
            <a:xfrm>
              <a:off x="4549" y="3699"/>
              <a:ext cx="2" cy="4"/>
            </a:xfrm>
            <a:custGeom>
              <a:avLst/>
              <a:gdLst>
                <a:gd name="T0" fmla="*/ 0 w 8"/>
                <a:gd name="T1" fmla="*/ 0 h 13"/>
                <a:gd name="T2" fmla="*/ 2 w 8"/>
                <a:gd name="T3" fmla="*/ 4 h 13"/>
                <a:gd name="T4" fmla="*/ 2 w 8"/>
                <a:gd name="T5" fmla="*/ 4 h 13"/>
                <a:gd name="T6" fmla="*/ 0 w 8"/>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3">
                  <a:moveTo>
                    <a:pt x="0" y="0"/>
                  </a:moveTo>
                  <a:lnTo>
                    <a:pt x="8" y="12"/>
                  </a:lnTo>
                  <a:lnTo>
                    <a:pt x="7" y="1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3" name="Freeform 2815">
              <a:extLst>
                <a:ext uri="{FF2B5EF4-FFF2-40B4-BE49-F238E27FC236}">
                  <a16:creationId xmlns:a16="http://schemas.microsoft.com/office/drawing/2014/main" id="{2A9F9909-852F-1548-B684-7DB985456CB8}"/>
                </a:ext>
              </a:extLst>
            </p:cNvPr>
            <p:cNvSpPr>
              <a:spLocks/>
            </p:cNvSpPr>
            <p:nvPr/>
          </p:nvSpPr>
          <p:spPr bwMode="auto">
            <a:xfrm>
              <a:off x="4546" y="3689"/>
              <a:ext cx="13" cy="14"/>
            </a:xfrm>
            <a:custGeom>
              <a:avLst/>
              <a:gdLst>
                <a:gd name="T0" fmla="*/ 0 w 39"/>
                <a:gd name="T1" fmla="*/ 5 h 40"/>
                <a:gd name="T2" fmla="*/ 7 w 39"/>
                <a:gd name="T3" fmla="*/ 0 h 40"/>
                <a:gd name="T4" fmla="*/ 10 w 39"/>
                <a:gd name="T5" fmla="*/ 4 h 40"/>
                <a:gd name="T6" fmla="*/ 13 w 39"/>
                <a:gd name="T7" fmla="*/ 8 h 40"/>
                <a:gd name="T8" fmla="*/ 5 w 39"/>
                <a:gd name="T9" fmla="*/ 14 h 40"/>
                <a:gd name="T10" fmla="*/ 3 w 39"/>
                <a:gd name="T11" fmla="*/ 10 h 40"/>
                <a:gd name="T12" fmla="*/ 0 w 39"/>
                <a:gd name="T13" fmla="*/ 5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40">
                  <a:moveTo>
                    <a:pt x="0" y="15"/>
                  </a:moveTo>
                  <a:lnTo>
                    <a:pt x="22" y="0"/>
                  </a:lnTo>
                  <a:lnTo>
                    <a:pt x="30" y="11"/>
                  </a:lnTo>
                  <a:lnTo>
                    <a:pt x="39" y="23"/>
                  </a:lnTo>
                  <a:lnTo>
                    <a:pt x="16" y="40"/>
                  </a:lnTo>
                  <a:lnTo>
                    <a:pt x="8" y="28"/>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4" name="Freeform 2816">
              <a:extLst>
                <a:ext uri="{FF2B5EF4-FFF2-40B4-BE49-F238E27FC236}">
                  <a16:creationId xmlns:a16="http://schemas.microsoft.com/office/drawing/2014/main" id="{A8CAD828-ED4A-BD47-81D3-DC533FC17CA4}"/>
                </a:ext>
              </a:extLst>
            </p:cNvPr>
            <p:cNvSpPr>
              <a:spLocks/>
            </p:cNvSpPr>
            <p:nvPr/>
          </p:nvSpPr>
          <p:spPr bwMode="auto">
            <a:xfrm>
              <a:off x="4556" y="3693"/>
              <a:ext cx="3" cy="4"/>
            </a:xfrm>
            <a:custGeom>
              <a:avLst/>
              <a:gdLst>
                <a:gd name="T0" fmla="*/ 0 w 10"/>
                <a:gd name="T1" fmla="*/ 0 h 12"/>
                <a:gd name="T2" fmla="*/ 3 w 10"/>
                <a:gd name="T3" fmla="*/ 4 h 12"/>
                <a:gd name="T4" fmla="*/ 3 w 10"/>
                <a:gd name="T5" fmla="*/ 4 h 12"/>
                <a:gd name="T6" fmla="*/ 0 w 10"/>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0"/>
                  </a:moveTo>
                  <a:lnTo>
                    <a:pt x="10" y="12"/>
                  </a:lnTo>
                  <a:lnTo>
                    <a:pt x="9"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5" name="Freeform 2817">
              <a:extLst>
                <a:ext uri="{FF2B5EF4-FFF2-40B4-BE49-F238E27FC236}">
                  <a16:creationId xmlns:a16="http://schemas.microsoft.com/office/drawing/2014/main" id="{60729B8C-2E56-9442-B40B-2ECB1F4194F7}"/>
                </a:ext>
              </a:extLst>
            </p:cNvPr>
            <p:cNvSpPr>
              <a:spLocks/>
            </p:cNvSpPr>
            <p:nvPr/>
          </p:nvSpPr>
          <p:spPr bwMode="auto">
            <a:xfrm>
              <a:off x="4553" y="3683"/>
              <a:ext cx="14" cy="14"/>
            </a:xfrm>
            <a:custGeom>
              <a:avLst/>
              <a:gdLst>
                <a:gd name="T0" fmla="*/ 0 w 42"/>
                <a:gd name="T1" fmla="*/ 7 h 42"/>
                <a:gd name="T2" fmla="*/ 8 w 42"/>
                <a:gd name="T3" fmla="*/ 0 h 42"/>
                <a:gd name="T4" fmla="*/ 11 w 42"/>
                <a:gd name="T5" fmla="*/ 3 h 42"/>
                <a:gd name="T6" fmla="*/ 14 w 42"/>
                <a:gd name="T7" fmla="*/ 7 h 42"/>
                <a:gd name="T8" fmla="*/ 6 w 42"/>
                <a:gd name="T9" fmla="*/ 14 h 42"/>
                <a:gd name="T10" fmla="*/ 3 w 42"/>
                <a:gd name="T11" fmla="*/ 10 h 42"/>
                <a:gd name="T12" fmla="*/ 0 w 42"/>
                <a:gd name="T13" fmla="*/ 7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20"/>
                  </a:moveTo>
                  <a:lnTo>
                    <a:pt x="24" y="0"/>
                  </a:lnTo>
                  <a:lnTo>
                    <a:pt x="33" y="10"/>
                  </a:lnTo>
                  <a:lnTo>
                    <a:pt x="42" y="22"/>
                  </a:lnTo>
                  <a:lnTo>
                    <a:pt x="19" y="42"/>
                  </a:lnTo>
                  <a:lnTo>
                    <a:pt x="9" y="30"/>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6" name="Freeform 2818">
              <a:extLst>
                <a:ext uri="{FF2B5EF4-FFF2-40B4-BE49-F238E27FC236}">
                  <a16:creationId xmlns:a16="http://schemas.microsoft.com/office/drawing/2014/main" id="{E24E98A3-44A3-6A42-B424-32A844289424}"/>
                </a:ext>
              </a:extLst>
            </p:cNvPr>
            <p:cNvSpPr>
              <a:spLocks/>
            </p:cNvSpPr>
            <p:nvPr/>
          </p:nvSpPr>
          <p:spPr bwMode="auto">
            <a:xfrm>
              <a:off x="4564" y="3686"/>
              <a:ext cx="3" cy="4"/>
            </a:xfrm>
            <a:custGeom>
              <a:avLst/>
              <a:gdLst>
                <a:gd name="T0" fmla="*/ 0 w 9"/>
                <a:gd name="T1" fmla="*/ 0 h 12"/>
                <a:gd name="T2" fmla="*/ 3 w 9"/>
                <a:gd name="T3" fmla="*/ 4 h 12"/>
                <a:gd name="T4" fmla="*/ 3 w 9"/>
                <a:gd name="T5" fmla="*/ 4 h 12"/>
                <a:gd name="T6" fmla="*/ 0 w 9"/>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0"/>
                  </a:moveTo>
                  <a:lnTo>
                    <a:pt x="9" y="11"/>
                  </a:lnTo>
                  <a:lnTo>
                    <a:pt x="9" y="1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457" name="Freeform 2819">
              <a:extLst>
                <a:ext uri="{FF2B5EF4-FFF2-40B4-BE49-F238E27FC236}">
                  <a16:creationId xmlns:a16="http://schemas.microsoft.com/office/drawing/2014/main" id="{9092C38B-F3F1-2F48-91FD-EB378D46535E}"/>
                </a:ext>
              </a:extLst>
            </p:cNvPr>
            <p:cNvSpPr>
              <a:spLocks/>
            </p:cNvSpPr>
            <p:nvPr/>
          </p:nvSpPr>
          <p:spPr bwMode="auto">
            <a:xfrm>
              <a:off x="4560" y="3675"/>
              <a:ext cx="15" cy="15"/>
            </a:xfrm>
            <a:custGeom>
              <a:avLst/>
              <a:gdLst>
                <a:gd name="T0" fmla="*/ 0 w 44"/>
                <a:gd name="T1" fmla="*/ 8 h 44"/>
                <a:gd name="T2" fmla="*/ 8 w 44"/>
                <a:gd name="T3" fmla="*/ 0 h 44"/>
                <a:gd name="T4" fmla="*/ 11 w 44"/>
                <a:gd name="T5" fmla="*/ 4 h 44"/>
                <a:gd name="T6" fmla="*/ 15 w 44"/>
                <a:gd name="T7" fmla="*/ 7 h 44"/>
                <a:gd name="T8" fmla="*/ 7 w 44"/>
                <a:gd name="T9" fmla="*/ 15 h 44"/>
                <a:gd name="T10" fmla="*/ 4 w 44"/>
                <a:gd name="T11" fmla="*/ 11 h 44"/>
                <a:gd name="T12" fmla="*/ 0 w 44"/>
                <a:gd name="T13" fmla="*/ 8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44">
                  <a:moveTo>
                    <a:pt x="0" y="24"/>
                  </a:moveTo>
                  <a:lnTo>
                    <a:pt x="23" y="0"/>
                  </a:lnTo>
                  <a:lnTo>
                    <a:pt x="33" y="11"/>
                  </a:lnTo>
                  <a:lnTo>
                    <a:pt x="44" y="22"/>
                  </a:lnTo>
                  <a:lnTo>
                    <a:pt x="20" y="44"/>
                  </a:lnTo>
                  <a:lnTo>
                    <a:pt x="11" y="33"/>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3186" name="Freeform 2821">
            <a:extLst>
              <a:ext uri="{FF2B5EF4-FFF2-40B4-BE49-F238E27FC236}">
                <a16:creationId xmlns:a16="http://schemas.microsoft.com/office/drawing/2014/main" id="{1F2E19EF-097B-BC41-92DA-F542D4AAC36C}"/>
              </a:ext>
            </a:extLst>
          </p:cNvPr>
          <p:cNvSpPr>
            <a:spLocks/>
          </p:cNvSpPr>
          <p:nvPr/>
        </p:nvSpPr>
        <p:spPr bwMode="auto">
          <a:xfrm>
            <a:off x="6643688" y="5264150"/>
            <a:ext cx="6350" cy="6350"/>
          </a:xfrm>
          <a:custGeom>
            <a:avLst/>
            <a:gdLst>
              <a:gd name="T0" fmla="*/ 0 w 11"/>
              <a:gd name="T1" fmla="*/ 0 h 11"/>
              <a:gd name="T2" fmla="*/ 6350 w 11"/>
              <a:gd name="T3" fmla="*/ 6350 h 11"/>
              <a:gd name="T4" fmla="*/ 6350 w 11"/>
              <a:gd name="T5" fmla="*/ 6350 h 11"/>
              <a:gd name="T6" fmla="*/ 0 w 11"/>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1">
                <a:moveTo>
                  <a:pt x="0" y="0"/>
                </a:moveTo>
                <a:lnTo>
                  <a:pt x="11"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7" name="Freeform 2822">
            <a:extLst>
              <a:ext uri="{FF2B5EF4-FFF2-40B4-BE49-F238E27FC236}">
                <a16:creationId xmlns:a16="http://schemas.microsoft.com/office/drawing/2014/main" id="{EEE3046C-49FD-0D47-AA9B-1F3D0441D777}"/>
              </a:ext>
            </a:extLst>
          </p:cNvPr>
          <p:cNvSpPr>
            <a:spLocks/>
          </p:cNvSpPr>
          <p:nvPr/>
        </p:nvSpPr>
        <p:spPr bwMode="auto">
          <a:xfrm>
            <a:off x="6638925" y="5246688"/>
            <a:ext cx="22225" cy="23812"/>
          </a:xfrm>
          <a:custGeom>
            <a:avLst/>
            <a:gdLst>
              <a:gd name="T0" fmla="*/ 0 w 43"/>
              <a:gd name="T1" fmla="*/ 13229 h 45"/>
              <a:gd name="T2" fmla="*/ 11371 w 43"/>
              <a:gd name="T3" fmla="*/ 0 h 45"/>
              <a:gd name="T4" fmla="*/ 17056 w 43"/>
              <a:gd name="T5" fmla="*/ 4762 h 45"/>
              <a:gd name="T6" fmla="*/ 22225 w 43"/>
              <a:gd name="T7" fmla="*/ 10054 h 45"/>
              <a:gd name="T8" fmla="*/ 10854 w 43"/>
              <a:gd name="T9" fmla="*/ 23812 h 45"/>
              <a:gd name="T10" fmla="*/ 5169 w 43"/>
              <a:gd name="T11" fmla="*/ 17991 h 45"/>
              <a:gd name="T12" fmla="*/ 0 w 43"/>
              <a:gd name="T13" fmla="*/ 13229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5">
                <a:moveTo>
                  <a:pt x="0" y="25"/>
                </a:moveTo>
                <a:lnTo>
                  <a:pt x="22" y="0"/>
                </a:lnTo>
                <a:lnTo>
                  <a:pt x="33" y="9"/>
                </a:lnTo>
                <a:lnTo>
                  <a:pt x="43" y="19"/>
                </a:lnTo>
                <a:lnTo>
                  <a:pt x="21" y="45"/>
                </a:lnTo>
                <a:lnTo>
                  <a:pt x="10" y="34"/>
                </a:ln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8" name="Freeform 2823">
            <a:extLst>
              <a:ext uri="{FF2B5EF4-FFF2-40B4-BE49-F238E27FC236}">
                <a16:creationId xmlns:a16="http://schemas.microsoft.com/office/drawing/2014/main" id="{4D898864-3850-5643-8760-07B79073E9C6}"/>
              </a:ext>
            </a:extLst>
          </p:cNvPr>
          <p:cNvSpPr>
            <a:spLocks/>
          </p:cNvSpPr>
          <p:nvPr/>
        </p:nvSpPr>
        <p:spPr bwMode="auto">
          <a:xfrm>
            <a:off x="6656388" y="5251450"/>
            <a:ext cx="6350" cy="4763"/>
          </a:xfrm>
          <a:custGeom>
            <a:avLst/>
            <a:gdLst>
              <a:gd name="T0" fmla="*/ 0 w 12"/>
              <a:gd name="T1" fmla="*/ 0 h 10"/>
              <a:gd name="T2" fmla="*/ 6350 w 12"/>
              <a:gd name="T3" fmla="*/ 4763 h 10"/>
              <a:gd name="T4" fmla="*/ 5292 w 12"/>
              <a:gd name="T5" fmla="*/ 4763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10"/>
                </a:lnTo>
                <a:lnTo>
                  <a:pt x="10"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89" name="Freeform 2824">
            <a:extLst>
              <a:ext uri="{FF2B5EF4-FFF2-40B4-BE49-F238E27FC236}">
                <a16:creationId xmlns:a16="http://schemas.microsoft.com/office/drawing/2014/main" id="{8B28A048-752D-484C-8990-D2C457C66E97}"/>
              </a:ext>
            </a:extLst>
          </p:cNvPr>
          <p:cNvSpPr>
            <a:spLocks/>
          </p:cNvSpPr>
          <p:nvPr/>
        </p:nvSpPr>
        <p:spPr bwMode="auto">
          <a:xfrm>
            <a:off x="6650038" y="5218113"/>
            <a:ext cx="34925" cy="38100"/>
          </a:xfrm>
          <a:custGeom>
            <a:avLst/>
            <a:gdLst>
              <a:gd name="T0" fmla="*/ 0 w 66"/>
              <a:gd name="T1" fmla="*/ 28046 h 72"/>
              <a:gd name="T2" fmla="*/ 22225 w 66"/>
              <a:gd name="T3" fmla="*/ 0 h 72"/>
              <a:gd name="T4" fmla="*/ 28575 w 66"/>
              <a:gd name="T5" fmla="*/ 4763 h 72"/>
              <a:gd name="T6" fmla="*/ 34925 w 66"/>
              <a:gd name="T7" fmla="*/ 10054 h 72"/>
              <a:gd name="T8" fmla="*/ 12700 w 66"/>
              <a:gd name="T9" fmla="*/ 38100 h 72"/>
              <a:gd name="T10" fmla="*/ 6350 w 66"/>
              <a:gd name="T11" fmla="*/ 32808 h 72"/>
              <a:gd name="T12" fmla="*/ 0 w 66"/>
              <a:gd name="T13" fmla="*/ 28046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72">
                <a:moveTo>
                  <a:pt x="0" y="53"/>
                </a:moveTo>
                <a:lnTo>
                  <a:pt x="42" y="0"/>
                </a:lnTo>
                <a:lnTo>
                  <a:pt x="54" y="9"/>
                </a:lnTo>
                <a:lnTo>
                  <a:pt x="66" y="19"/>
                </a:lnTo>
                <a:lnTo>
                  <a:pt x="24" y="72"/>
                </a:lnTo>
                <a:lnTo>
                  <a:pt x="12" y="62"/>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0" name="Freeform 2825">
            <a:extLst>
              <a:ext uri="{FF2B5EF4-FFF2-40B4-BE49-F238E27FC236}">
                <a16:creationId xmlns:a16="http://schemas.microsoft.com/office/drawing/2014/main" id="{48B30EAB-1947-9B4B-87F8-9884F1458DAF}"/>
              </a:ext>
            </a:extLst>
          </p:cNvPr>
          <p:cNvSpPr>
            <a:spLocks/>
          </p:cNvSpPr>
          <p:nvPr/>
        </p:nvSpPr>
        <p:spPr bwMode="auto">
          <a:xfrm>
            <a:off x="6678613" y="5222875"/>
            <a:ext cx="6350" cy="4763"/>
          </a:xfrm>
          <a:custGeom>
            <a:avLst/>
            <a:gdLst>
              <a:gd name="T0" fmla="*/ 0 w 12"/>
              <a:gd name="T1" fmla="*/ 0 h 10"/>
              <a:gd name="T2" fmla="*/ 6350 w 12"/>
              <a:gd name="T3" fmla="*/ 3810 h 10"/>
              <a:gd name="T4" fmla="*/ 6350 w 12"/>
              <a:gd name="T5" fmla="*/ 4763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8"/>
                </a:lnTo>
                <a:lnTo>
                  <a:pt x="12"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1" name="Freeform 2826">
            <a:extLst>
              <a:ext uri="{FF2B5EF4-FFF2-40B4-BE49-F238E27FC236}">
                <a16:creationId xmlns:a16="http://schemas.microsoft.com/office/drawing/2014/main" id="{F5552F11-1633-694B-9CFB-6D9242262897}"/>
              </a:ext>
            </a:extLst>
          </p:cNvPr>
          <p:cNvSpPr>
            <a:spLocks/>
          </p:cNvSpPr>
          <p:nvPr/>
        </p:nvSpPr>
        <p:spPr bwMode="auto">
          <a:xfrm>
            <a:off x="6672263" y="5191125"/>
            <a:ext cx="33337" cy="36513"/>
          </a:xfrm>
          <a:custGeom>
            <a:avLst/>
            <a:gdLst>
              <a:gd name="T0" fmla="*/ 0 w 62"/>
              <a:gd name="T1" fmla="*/ 28046 h 69"/>
              <a:gd name="T2" fmla="*/ 20432 w 62"/>
              <a:gd name="T3" fmla="*/ 0 h 69"/>
              <a:gd name="T4" fmla="*/ 26885 w 62"/>
              <a:gd name="T5" fmla="*/ 4233 h 69"/>
              <a:gd name="T6" fmla="*/ 33337 w 62"/>
              <a:gd name="T7" fmla="*/ 9525 h 69"/>
              <a:gd name="T8" fmla="*/ 12905 w 62"/>
              <a:gd name="T9" fmla="*/ 36513 h 69"/>
              <a:gd name="T10" fmla="*/ 6452 w 62"/>
              <a:gd name="T11" fmla="*/ 32280 h 69"/>
              <a:gd name="T12" fmla="*/ 0 w 62"/>
              <a:gd name="T13" fmla="*/ 28046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69">
                <a:moveTo>
                  <a:pt x="0" y="53"/>
                </a:moveTo>
                <a:lnTo>
                  <a:pt x="38" y="0"/>
                </a:lnTo>
                <a:lnTo>
                  <a:pt x="50" y="8"/>
                </a:lnTo>
                <a:lnTo>
                  <a:pt x="62" y="18"/>
                </a:lnTo>
                <a:lnTo>
                  <a:pt x="24" y="69"/>
                </a:lnTo>
                <a:lnTo>
                  <a:pt x="12" y="61"/>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2" name="Freeform 2827">
            <a:extLst>
              <a:ext uri="{FF2B5EF4-FFF2-40B4-BE49-F238E27FC236}">
                <a16:creationId xmlns:a16="http://schemas.microsoft.com/office/drawing/2014/main" id="{70F9CE23-F876-A44C-A683-FB83DC07EA2B}"/>
              </a:ext>
            </a:extLst>
          </p:cNvPr>
          <p:cNvSpPr>
            <a:spLocks/>
          </p:cNvSpPr>
          <p:nvPr/>
        </p:nvSpPr>
        <p:spPr bwMode="auto">
          <a:xfrm>
            <a:off x="6699250" y="5194300"/>
            <a:ext cx="6350" cy="6350"/>
          </a:xfrm>
          <a:custGeom>
            <a:avLst/>
            <a:gdLst>
              <a:gd name="T0" fmla="*/ 0 w 12"/>
              <a:gd name="T1" fmla="*/ 0 h 10"/>
              <a:gd name="T2" fmla="*/ 6350 w 12"/>
              <a:gd name="T3" fmla="*/ 5080 h 10"/>
              <a:gd name="T4" fmla="*/ 6350 w 12"/>
              <a:gd name="T5" fmla="*/ 6350 h 10"/>
              <a:gd name="T6" fmla="*/ 0 w 12"/>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0">
                <a:moveTo>
                  <a:pt x="0" y="0"/>
                </a:moveTo>
                <a:lnTo>
                  <a:pt x="12" y="8"/>
                </a:lnTo>
                <a:lnTo>
                  <a:pt x="12" y="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3" name="Freeform 2828">
            <a:extLst>
              <a:ext uri="{FF2B5EF4-FFF2-40B4-BE49-F238E27FC236}">
                <a16:creationId xmlns:a16="http://schemas.microsoft.com/office/drawing/2014/main" id="{D35D1299-CEE8-1447-B240-B5B06A997CCB}"/>
              </a:ext>
            </a:extLst>
          </p:cNvPr>
          <p:cNvSpPr>
            <a:spLocks/>
          </p:cNvSpPr>
          <p:nvPr/>
        </p:nvSpPr>
        <p:spPr bwMode="auto">
          <a:xfrm>
            <a:off x="6691313" y="5167313"/>
            <a:ext cx="28575" cy="31750"/>
          </a:xfrm>
          <a:custGeom>
            <a:avLst/>
            <a:gdLst>
              <a:gd name="T0" fmla="*/ 0 w 54"/>
              <a:gd name="T1" fmla="*/ 23943 h 61"/>
              <a:gd name="T2" fmla="*/ 15346 w 54"/>
              <a:gd name="T3" fmla="*/ 0 h 61"/>
              <a:gd name="T4" fmla="*/ 22225 w 54"/>
              <a:gd name="T5" fmla="*/ 4164 h 61"/>
              <a:gd name="T6" fmla="*/ 28575 w 54"/>
              <a:gd name="T7" fmla="*/ 8848 h 61"/>
              <a:gd name="T8" fmla="*/ 13229 w 54"/>
              <a:gd name="T9" fmla="*/ 31750 h 61"/>
              <a:gd name="T10" fmla="*/ 6879 w 54"/>
              <a:gd name="T11" fmla="*/ 27586 h 61"/>
              <a:gd name="T12" fmla="*/ 0 w 54"/>
              <a:gd name="T13" fmla="*/ 23943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61">
                <a:moveTo>
                  <a:pt x="0" y="46"/>
                </a:moveTo>
                <a:lnTo>
                  <a:pt x="29" y="0"/>
                </a:lnTo>
                <a:lnTo>
                  <a:pt x="42" y="8"/>
                </a:lnTo>
                <a:lnTo>
                  <a:pt x="54" y="17"/>
                </a:lnTo>
                <a:lnTo>
                  <a:pt x="25" y="61"/>
                </a:lnTo>
                <a:lnTo>
                  <a:pt x="13" y="53"/>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4" name="Freeform 2829">
            <a:extLst>
              <a:ext uri="{FF2B5EF4-FFF2-40B4-BE49-F238E27FC236}">
                <a16:creationId xmlns:a16="http://schemas.microsoft.com/office/drawing/2014/main" id="{3371162E-664A-8743-95CD-D2322C28E7CD}"/>
              </a:ext>
            </a:extLst>
          </p:cNvPr>
          <p:cNvSpPr>
            <a:spLocks/>
          </p:cNvSpPr>
          <p:nvPr/>
        </p:nvSpPr>
        <p:spPr bwMode="auto">
          <a:xfrm>
            <a:off x="6713538" y="5170488"/>
            <a:ext cx="6350" cy="4762"/>
          </a:xfrm>
          <a:custGeom>
            <a:avLst/>
            <a:gdLst>
              <a:gd name="T0" fmla="*/ 0 w 12"/>
              <a:gd name="T1" fmla="*/ 0 h 9"/>
              <a:gd name="T2" fmla="*/ 6350 w 12"/>
              <a:gd name="T3" fmla="*/ 3704 h 9"/>
              <a:gd name="T4" fmla="*/ 6350 w 12"/>
              <a:gd name="T5" fmla="*/ 4762 h 9"/>
              <a:gd name="T6" fmla="*/ 0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0"/>
                </a:moveTo>
                <a:lnTo>
                  <a:pt x="12" y="7"/>
                </a:lnTo>
                <a:lnTo>
                  <a:pt x="12" y="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5" name="Freeform 2830">
            <a:extLst>
              <a:ext uri="{FF2B5EF4-FFF2-40B4-BE49-F238E27FC236}">
                <a16:creationId xmlns:a16="http://schemas.microsoft.com/office/drawing/2014/main" id="{1C0DCBFB-0357-4B4F-A6DC-63A3DB77216A}"/>
              </a:ext>
            </a:extLst>
          </p:cNvPr>
          <p:cNvSpPr>
            <a:spLocks/>
          </p:cNvSpPr>
          <p:nvPr/>
        </p:nvSpPr>
        <p:spPr bwMode="auto">
          <a:xfrm>
            <a:off x="6707188" y="5149850"/>
            <a:ext cx="23812" cy="25400"/>
          </a:xfrm>
          <a:custGeom>
            <a:avLst/>
            <a:gdLst>
              <a:gd name="T0" fmla="*/ 0 w 45"/>
              <a:gd name="T1" fmla="*/ 17294 h 47"/>
              <a:gd name="T2" fmla="*/ 10583 w 45"/>
              <a:gd name="T3" fmla="*/ 0 h 47"/>
              <a:gd name="T4" fmla="*/ 16933 w 45"/>
              <a:gd name="T5" fmla="*/ 4864 h 47"/>
              <a:gd name="T6" fmla="*/ 23812 w 45"/>
              <a:gd name="T7" fmla="*/ 8647 h 47"/>
              <a:gd name="T8" fmla="*/ 13229 w 45"/>
              <a:gd name="T9" fmla="*/ 25400 h 47"/>
              <a:gd name="T10" fmla="*/ 6879 w 45"/>
              <a:gd name="T11" fmla="*/ 21617 h 47"/>
              <a:gd name="T12" fmla="*/ 0 w 45"/>
              <a:gd name="T13" fmla="*/ 17294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7">
                <a:moveTo>
                  <a:pt x="0" y="32"/>
                </a:moveTo>
                <a:lnTo>
                  <a:pt x="20" y="0"/>
                </a:lnTo>
                <a:lnTo>
                  <a:pt x="32" y="9"/>
                </a:lnTo>
                <a:lnTo>
                  <a:pt x="45" y="16"/>
                </a:lnTo>
                <a:lnTo>
                  <a:pt x="25" y="47"/>
                </a:lnTo>
                <a:lnTo>
                  <a:pt x="13" y="40"/>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6" name="Freeform 2831">
            <a:extLst>
              <a:ext uri="{FF2B5EF4-FFF2-40B4-BE49-F238E27FC236}">
                <a16:creationId xmlns:a16="http://schemas.microsoft.com/office/drawing/2014/main" id="{AE19DA68-8D13-6745-8544-D0271E605F54}"/>
              </a:ext>
            </a:extLst>
          </p:cNvPr>
          <p:cNvSpPr>
            <a:spLocks/>
          </p:cNvSpPr>
          <p:nvPr/>
        </p:nvSpPr>
        <p:spPr bwMode="auto">
          <a:xfrm>
            <a:off x="6724650" y="515461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7" name="Freeform 2832">
            <a:extLst>
              <a:ext uri="{FF2B5EF4-FFF2-40B4-BE49-F238E27FC236}">
                <a16:creationId xmlns:a16="http://schemas.microsoft.com/office/drawing/2014/main" id="{4262C9A2-A570-B14C-9E07-3A3496042CAC}"/>
              </a:ext>
            </a:extLst>
          </p:cNvPr>
          <p:cNvSpPr>
            <a:spLocks/>
          </p:cNvSpPr>
          <p:nvPr/>
        </p:nvSpPr>
        <p:spPr bwMode="auto">
          <a:xfrm>
            <a:off x="6716713" y="5145088"/>
            <a:ext cx="17462" cy="12700"/>
          </a:xfrm>
          <a:custGeom>
            <a:avLst/>
            <a:gdLst>
              <a:gd name="T0" fmla="*/ 0 w 31"/>
              <a:gd name="T1" fmla="*/ 4763 h 24"/>
              <a:gd name="T2" fmla="*/ 3380 w 31"/>
              <a:gd name="T3" fmla="*/ 0 h 24"/>
              <a:gd name="T4" fmla="*/ 10703 w 31"/>
              <a:gd name="T5" fmla="*/ 3704 h 24"/>
              <a:gd name="T6" fmla="*/ 17462 w 31"/>
              <a:gd name="T7" fmla="*/ 7937 h 24"/>
              <a:gd name="T8" fmla="*/ 14646 w 31"/>
              <a:gd name="T9" fmla="*/ 12700 h 24"/>
              <a:gd name="T10" fmla="*/ 7323 w 31"/>
              <a:gd name="T11" fmla="*/ 8996 h 24"/>
              <a:gd name="T12" fmla="*/ 0 w 31"/>
              <a:gd name="T13" fmla="*/ 4763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24">
                <a:moveTo>
                  <a:pt x="0" y="9"/>
                </a:moveTo>
                <a:lnTo>
                  <a:pt x="6" y="0"/>
                </a:lnTo>
                <a:lnTo>
                  <a:pt x="19" y="7"/>
                </a:lnTo>
                <a:lnTo>
                  <a:pt x="31" y="15"/>
                </a:lnTo>
                <a:lnTo>
                  <a:pt x="26" y="24"/>
                </a:lnTo>
                <a:lnTo>
                  <a:pt x="13"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8" name="Freeform 2833">
            <a:extLst>
              <a:ext uri="{FF2B5EF4-FFF2-40B4-BE49-F238E27FC236}">
                <a16:creationId xmlns:a16="http://schemas.microsoft.com/office/drawing/2014/main" id="{2D9F6891-6B61-B84E-8DF8-BAF79B9B60FA}"/>
              </a:ext>
            </a:extLst>
          </p:cNvPr>
          <p:cNvSpPr>
            <a:spLocks/>
          </p:cNvSpPr>
          <p:nvPr/>
        </p:nvSpPr>
        <p:spPr bwMode="auto">
          <a:xfrm>
            <a:off x="6727825" y="5149850"/>
            <a:ext cx="6350" cy="3175"/>
          </a:xfrm>
          <a:custGeom>
            <a:avLst/>
            <a:gdLst>
              <a:gd name="T0" fmla="*/ 0 w 12"/>
              <a:gd name="T1" fmla="*/ 0 h 8"/>
              <a:gd name="T2" fmla="*/ 6350 w 12"/>
              <a:gd name="T3" fmla="*/ 3175 h 8"/>
              <a:gd name="T4" fmla="*/ 6350 w 12"/>
              <a:gd name="T5" fmla="*/ 3175 h 8"/>
              <a:gd name="T6" fmla="*/ 0 w 1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0" y="0"/>
                </a:moveTo>
                <a:lnTo>
                  <a:pt x="12"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199" name="Freeform 2834">
            <a:extLst>
              <a:ext uri="{FF2B5EF4-FFF2-40B4-BE49-F238E27FC236}">
                <a16:creationId xmlns:a16="http://schemas.microsoft.com/office/drawing/2014/main" id="{7918C55B-9AF6-ED4D-845B-267ACAAFE519}"/>
              </a:ext>
            </a:extLst>
          </p:cNvPr>
          <p:cNvSpPr>
            <a:spLocks/>
          </p:cNvSpPr>
          <p:nvPr/>
        </p:nvSpPr>
        <p:spPr bwMode="auto">
          <a:xfrm>
            <a:off x="6719888" y="5145088"/>
            <a:ext cx="14287" cy="7937"/>
          </a:xfrm>
          <a:custGeom>
            <a:avLst/>
            <a:gdLst>
              <a:gd name="T0" fmla="*/ 0 w 27"/>
              <a:gd name="T1" fmla="*/ 934 h 17"/>
              <a:gd name="T2" fmla="*/ 529 w 27"/>
              <a:gd name="T3" fmla="*/ 0 h 17"/>
              <a:gd name="T4" fmla="*/ 7408 w 27"/>
              <a:gd name="T5" fmla="*/ 3268 h 17"/>
              <a:gd name="T6" fmla="*/ 14287 w 27"/>
              <a:gd name="T7" fmla="*/ 7003 h 17"/>
              <a:gd name="T8" fmla="*/ 13229 w 27"/>
              <a:gd name="T9" fmla="*/ 7937 h 17"/>
              <a:gd name="T10" fmla="*/ 6879 w 27"/>
              <a:gd name="T11" fmla="*/ 4202 h 17"/>
              <a:gd name="T12" fmla="*/ 0 w 27"/>
              <a:gd name="T13" fmla="*/ 934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7">
                <a:moveTo>
                  <a:pt x="0" y="2"/>
                </a:moveTo>
                <a:lnTo>
                  <a:pt x="1" y="0"/>
                </a:lnTo>
                <a:lnTo>
                  <a:pt x="14" y="7"/>
                </a:lnTo>
                <a:lnTo>
                  <a:pt x="27" y="15"/>
                </a:lnTo>
                <a:lnTo>
                  <a:pt x="25" y="17"/>
                </a:lnTo>
                <a:lnTo>
                  <a:pt x="13" y="9"/>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0" name="Freeform 2835">
            <a:extLst>
              <a:ext uri="{FF2B5EF4-FFF2-40B4-BE49-F238E27FC236}">
                <a16:creationId xmlns:a16="http://schemas.microsoft.com/office/drawing/2014/main" id="{F89BB5F0-075F-C94D-B2DF-7136CC72B052}"/>
              </a:ext>
            </a:extLst>
          </p:cNvPr>
          <p:cNvSpPr>
            <a:spLocks/>
          </p:cNvSpPr>
          <p:nvPr/>
        </p:nvSpPr>
        <p:spPr bwMode="auto">
          <a:xfrm>
            <a:off x="6727825" y="5148263"/>
            <a:ext cx="6350" cy="4762"/>
          </a:xfrm>
          <a:custGeom>
            <a:avLst/>
            <a:gdLst>
              <a:gd name="T0" fmla="*/ 0 w 13"/>
              <a:gd name="T1" fmla="*/ 0 h 8"/>
              <a:gd name="T2" fmla="*/ 6350 w 13"/>
              <a:gd name="T3" fmla="*/ 4167 h 8"/>
              <a:gd name="T4" fmla="*/ 6350 w 13"/>
              <a:gd name="T5" fmla="*/ 4762 h 8"/>
              <a:gd name="T6" fmla="*/ 0 w 13"/>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
                <a:moveTo>
                  <a:pt x="0" y="0"/>
                </a:moveTo>
                <a:lnTo>
                  <a:pt x="13" y="7"/>
                </a:lnTo>
                <a:lnTo>
                  <a:pt x="13"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1" name="Freeform 2836">
            <a:extLst>
              <a:ext uri="{FF2B5EF4-FFF2-40B4-BE49-F238E27FC236}">
                <a16:creationId xmlns:a16="http://schemas.microsoft.com/office/drawing/2014/main" id="{0ECF0846-88D3-4649-99FC-8730E0F0AAF0}"/>
              </a:ext>
            </a:extLst>
          </p:cNvPr>
          <p:cNvSpPr>
            <a:spLocks/>
          </p:cNvSpPr>
          <p:nvPr/>
        </p:nvSpPr>
        <p:spPr bwMode="auto">
          <a:xfrm>
            <a:off x="6721475" y="5145088"/>
            <a:ext cx="12700" cy="6350"/>
          </a:xfrm>
          <a:custGeom>
            <a:avLst/>
            <a:gdLst>
              <a:gd name="T0" fmla="*/ 0 w 26"/>
              <a:gd name="T1" fmla="*/ 0 h 14"/>
              <a:gd name="T2" fmla="*/ 0 w 26"/>
              <a:gd name="T3" fmla="*/ 0 h 14"/>
              <a:gd name="T4" fmla="*/ 6350 w 26"/>
              <a:gd name="T5" fmla="*/ 3175 h 14"/>
              <a:gd name="T6" fmla="*/ 12700 w 26"/>
              <a:gd name="T7" fmla="*/ 6350 h 14"/>
              <a:gd name="T8" fmla="*/ 12700 w 26"/>
              <a:gd name="T9" fmla="*/ 6350 h 14"/>
              <a:gd name="T10" fmla="*/ 6350 w 26"/>
              <a:gd name="T11" fmla="*/ 3175 h 14"/>
              <a:gd name="T12" fmla="*/ 0 w 2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4">
                <a:moveTo>
                  <a:pt x="0" y="0"/>
                </a:moveTo>
                <a:lnTo>
                  <a:pt x="0" y="0"/>
                </a:lnTo>
                <a:lnTo>
                  <a:pt x="13" y="7"/>
                </a:lnTo>
                <a:lnTo>
                  <a:pt x="26" y="14"/>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2" name="Freeform 2837">
            <a:extLst>
              <a:ext uri="{FF2B5EF4-FFF2-40B4-BE49-F238E27FC236}">
                <a16:creationId xmlns:a16="http://schemas.microsoft.com/office/drawing/2014/main" id="{05E674C9-DE8A-1441-9649-97838A970171}"/>
              </a:ext>
            </a:extLst>
          </p:cNvPr>
          <p:cNvSpPr>
            <a:spLocks/>
          </p:cNvSpPr>
          <p:nvPr/>
        </p:nvSpPr>
        <p:spPr bwMode="auto">
          <a:xfrm>
            <a:off x="6727825" y="514826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3" name="Freeform 2838">
            <a:extLst>
              <a:ext uri="{FF2B5EF4-FFF2-40B4-BE49-F238E27FC236}">
                <a16:creationId xmlns:a16="http://schemas.microsoft.com/office/drawing/2014/main" id="{80F9F78E-0523-5841-9678-19D7D75823C1}"/>
              </a:ext>
            </a:extLst>
          </p:cNvPr>
          <p:cNvSpPr>
            <a:spLocks/>
          </p:cNvSpPr>
          <p:nvPr/>
        </p:nvSpPr>
        <p:spPr bwMode="auto">
          <a:xfrm>
            <a:off x="6721475" y="5145088"/>
            <a:ext cx="12700" cy="6350"/>
          </a:xfrm>
          <a:custGeom>
            <a:avLst/>
            <a:gdLst>
              <a:gd name="T0" fmla="*/ 0 w 26"/>
              <a:gd name="T1" fmla="*/ 0 h 14"/>
              <a:gd name="T2" fmla="*/ 0 w 26"/>
              <a:gd name="T3" fmla="*/ 0 h 14"/>
              <a:gd name="T4" fmla="*/ 6350 w 26"/>
              <a:gd name="T5" fmla="*/ 3175 h 14"/>
              <a:gd name="T6" fmla="*/ 12700 w 26"/>
              <a:gd name="T7" fmla="*/ 6350 h 14"/>
              <a:gd name="T8" fmla="*/ 12700 w 26"/>
              <a:gd name="T9" fmla="*/ 6350 h 14"/>
              <a:gd name="T10" fmla="*/ 6350 w 26"/>
              <a:gd name="T11" fmla="*/ 3175 h 14"/>
              <a:gd name="T12" fmla="*/ 0 w 26"/>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4">
                <a:moveTo>
                  <a:pt x="0" y="0"/>
                </a:moveTo>
                <a:lnTo>
                  <a:pt x="0" y="0"/>
                </a:lnTo>
                <a:lnTo>
                  <a:pt x="13" y="7"/>
                </a:lnTo>
                <a:lnTo>
                  <a:pt x="26" y="14"/>
                </a:ln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4" name="Freeform 2839">
            <a:extLst>
              <a:ext uri="{FF2B5EF4-FFF2-40B4-BE49-F238E27FC236}">
                <a16:creationId xmlns:a16="http://schemas.microsoft.com/office/drawing/2014/main" id="{C4059911-2008-B14E-84A2-1BD88B735A5D}"/>
              </a:ext>
            </a:extLst>
          </p:cNvPr>
          <p:cNvSpPr>
            <a:spLocks/>
          </p:cNvSpPr>
          <p:nvPr/>
        </p:nvSpPr>
        <p:spPr bwMode="auto">
          <a:xfrm>
            <a:off x="6727825" y="514826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5" name="Freeform 2840">
            <a:extLst>
              <a:ext uri="{FF2B5EF4-FFF2-40B4-BE49-F238E27FC236}">
                <a16:creationId xmlns:a16="http://schemas.microsoft.com/office/drawing/2014/main" id="{0A3B48AF-BA90-6945-B329-1A36F5BD228C}"/>
              </a:ext>
            </a:extLst>
          </p:cNvPr>
          <p:cNvSpPr>
            <a:spLocks/>
          </p:cNvSpPr>
          <p:nvPr/>
        </p:nvSpPr>
        <p:spPr bwMode="auto">
          <a:xfrm>
            <a:off x="6721475" y="5143500"/>
            <a:ext cx="12700" cy="7938"/>
          </a:xfrm>
          <a:custGeom>
            <a:avLst/>
            <a:gdLst>
              <a:gd name="T0" fmla="*/ 0 w 26"/>
              <a:gd name="T1" fmla="*/ 529 h 15"/>
              <a:gd name="T2" fmla="*/ 0 w 26"/>
              <a:gd name="T3" fmla="*/ 0 h 15"/>
              <a:gd name="T4" fmla="*/ 6350 w 26"/>
              <a:gd name="T5" fmla="*/ 4234 h 15"/>
              <a:gd name="T6" fmla="*/ 12700 w 26"/>
              <a:gd name="T7" fmla="*/ 7938 h 15"/>
              <a:gd name="T8" fmla="*/ 12700 w 26"/>
              <a:gd name="T9" fmla="*/ 7938 h 15"/>
              <a:gd name="T10" fmla="*/ 6350 w 26"/>
              <a:gd name="T11" fmla="*/ 4234 h 15"/>
              <a:gd name="T12" fmla="*/ 0 w 26"/>
              <a:gd name="T13" fmla="*/ 529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5">
                <a:moveTo>
                  <a:pt x="0" y="1"/>
                </a:moveTo>
                <a:lnTo>
                  <a:pt x="0" y="0"/>
                </a:lnTo>
                <a:lnTo>
                  <a:pt x="13" y="8"/>
                </a:lnTo>
                <a:lnTo>
                  <a:pt x="26" y="15"/>
                </a:lnTo>
                <a:lnTo>
                  <a:pt x="13" y="8"/>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6" name="Freeform 2841">
            <a:extLst>
              <a:ext uri="{FF2B5EF4-FFF2-40B4-BE49-F238E27FC236}">
                <a16:creationId xmlns:a16="http://schemas.microsoft.com/office/drawing/2014/main" id="{6D6821D3-A9FD-7745-B3BC-B0C5BF5822C4}"/>
              </a:ext>
            </a:extLst>
          </p:cNvPr>
          <p:cNvSpPr>
            <a:spLocks/>
          </p:cNvSpPr>
          <p:nvPr/>
        </p:nvSpPr>
        <p:spPr bwMode="auto">
          <a:xfrm>
            <a:off x="6727825" y="514826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7" name="Freeform 2842">
            <a:extLst>
              <a:ext uri="{FF2B5EF4-FFF2-40B4-BE49-F238E27FC236}">
                <a16:creationId xmlns:a16="http://schemas.microsoft.com/office/drawing/2014/main" id="{E424A422-593D-3449-86D5-9C998BAE967C}"/>
              </a:ext>
            </a:extLst>
          </p:cNvPr>
          <p:cNvSpPr>
            <a:spLocks/>
          </p:cNvSpPr>
          <p:nvPr/>
        </p:nvSpPr>
        <p:spPr bwMode="auto">
          <a:xfrm>
            <a:off x="6721475" y="5143500"/>
            <a:ext cx="12700" cy="7938"/>
          </a:xfrm>
          <a:custGeom>
            <a:avLst/>
            <a:gdLst>
              <a:gd name="T0" fmla="*/ 0 w 26"/>
              <a:gd name="T1" fmla="*/ 0 h 15"/>
              <a:gd name="T2" fmla="*/ 0 w 26"/>
              <a:gd name="T3" fmla="*/ 0 h 15"/>
              <a:gd name="T4" fmla="*/ 6350 w 26"/>
              <a:gd name="T5" fmla="*/ 4234 h 15"/>
              <a:gd name="T6" fmla="*/ 12700 w 26"/>
              <a:gd name="T7" fmla="*/ 7938 h 15"/>
              <a:gd name="T8" fmla="*/ 12700 w 26"/>
              <a:gd name="T9" fmla="*/ 7938 h 15"/>
              <a:gd name="T10" fmla="*/ 6350 w 26"/>
              <a:gd name="T11" fmla="*/ 4234 h 15"/>
              <a:gd name="T12" fmla="*/ 0 w 2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5">
                <a:moveTo>
                  <a:pt x="0" y="0"/>
                </a:moveTo>
                <a:lnTo>
                  <a:pt x="0" y="0"/>
                </a:lnTo>
                <a:lnTo>
                  <a:pt x="13" y="8"/>
                </a:lnTo>
                <a:lnTo>
                  <a:pt x="26" y="15"/>
                </a:lnTo>
                <a:lnTo>
                  <a:pt x="13"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8" name="Freeform 2843">
            <a:extLst>
              <a:ext uri="{FF2B5EF4-FFF2-40B4-BE49-F238E27FC236}">
                <a16:creationId xmlns:a16="http://schemas.microsoft.com/office/drawing/2014/main" id="{4F71647A-1610-9745-95ED-29776C931213}"/>
              </a:ext>
            </a:extLst>
          </p:cNvPr>
          <p:cNvSpPr>
            <a:spLocks/>
          </p:cNvSpPr>
          <p:nvPr/>
        </p:nvSpPr>
        <p:spPr bwMode="auto">
          <a:xfrm>
            <a:off x="6727825" y="5148263"/>
            <a:ext cx="6350" cy="3175"/>
          </a:xfrm>
          <a:custGeom>
            <a:avLst/>
            <a:gdLst>
              <a:gd name="T0" fmla="*/ 0 w 13"/>
              <a:gd name="T1" fmla="*/ 0 h 7"/>
              <a:gd name="T2" fmla="*/ 6350 w 13"/>
              <a:gd name="T3" fmla="*/ 3175 h 7"/>
              <a:gd name="T4" fmla="*/ 6350 w 13"/>
              <a:gd name="T5" fmla="*/ 3175 h 7"/>
              <a:gd name="T6" fmla="*/ 0 w 1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7">
                <a:moveTo>
                  <a:pt x="0" y="0"/>
                </a:moveTo>
                <a:lnTo>
                  <a:pt x="13" y="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09" name="Freeform 2844">
            <a:extLst>
              <a:ext uri="{FF2B5EF4-FFF2-40B4-BE49-F238E27FC236}">
                <a16:creationId xmlns:a16="http://schemas.microsoft.com/office/drawing/2014/main" id="{3519028C-8880-F44D-B5C2-BC34CEC27F58}"/>
              </a:ext>
            </a:extLst>
          </p:cNvPr>
          <p:cNvSpPr>
            <a:spLocks/>
          </p:cNvSpPr>
          <p:nvPr/>
        </p:nvSpPr>
        <p:spPr bwMode="auto">
          <a:xfrm>
            <a:off x="6721475" y="5143500"/>
            <a:ext cx="12700" cy="7938"/>
          </a:xfrm>
          <a:custGeom>
            <a:avLst/>
            <a:gdLst>
              <a:gd name="T0" fmla="*/ 0 w 26"/>
              <a:gd name="T1" fmla="*/ 0 h 15"/>
              <a:gd name="T2" fmla="*/ 0 w 26"/>
              <a:gd name="T3" fmla="*/ 0 h 15"/>
              <a:gd name="T4" fmla="*/ 6350 w 26"/>
              <a:gd name="T5" fmla="*/ 4234 h 15"/>
              <a:gd name="T6" fmla="*/ 12700 w 26"/>
              <a:gd name="T7" fmla="*/ 7938 h 15"/>
              <a:gd name="T8" fmla="*/ 12700 w 26"/>
              <a:gd name="T9" fmla="*/ 7938 h 15"/>
              <a:gd name="T10" fmla="*/ 6350 w 26"/>
              <a:gd name="T11" fmla="*/ 4234 h 15"/>
              <a:gd name="T12" fmla="*/ 0 w 2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5">
                <a:moveTo>
                  <a:pt x="0" y="0"/>
                </a:moveTo>
                <a:lnTo>
                  <a:pt x="0" y="0"/>
                </a:lnTo>
                <a:lnTo>
                  <a:pt x="13" y="8"/>
                </a:lnTo>
                <a:lnTo>
                  <a:pt x="26" y="15"/>
                </a:lnTo>
                <a:lnTo>
                  <a:pt x="13"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0" name="Rectangle 2845">
            <a:extLst>
              <a:ext uri="{FF2B5EF4-FFF2-40B4-BE49-F238E27FC236}">
                <a16:creationId xmlns:a16="http://schemas.microsoft.com/office/drawing/2014/main" id="{8A829A7A-7C1E-DD4B-96A2-26D30505CD47}"/>
              </a:ext>
            </a:extLst>
          </p:cNvPr>
          <p:cNvSpPr>
            <a:spLocks noChangeArrowheads="1"/>
          </p:cNvSpPr>
          <p:nvPr/>
        </p:nvSpPr>
        <p:spPr bwMode="auto">
          <a:xfrm rot="5400000">
            <a:off x="6475413" y="4883150"/>
            <a:ext cx="104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a:t>
            </a:r>
            <a:endParaRPr lang="nl-NL" altLang="de-DE"/>
          </a:p>
        </p:txBody>
      </p:sp>
      <p:sp>
        <p:nvSpPr>
          <p:cNvPr id="43211" name="Rectangle 2846">
            <a:extLst>
              <a:ext uri="{FF2B5EF4-FFF2-40B4-BE49-F238E27FC236}">
                <a16:creationId xmlns:a16="http://schemas.microsoft.com/office/drawing/2014/main" id="{A25832C9-E139-254A-8E16-09DD9BCE1CE0}"/>
              </a:ext>
            </a:extLst>
          </p:cNvPr>
          <p:cNvSpPr>
            <a:spLocks noChangeArrowheads="1"/>
          </p:cNvSpPr>
          <p:nvPr/>
        </p:nvSpPr>
        <p:spPr bwMode="auto">
          <a:xfrm>
            <a:off x="6767513" y="4706938"/>
            <a:ext cx="3175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900">
                <a:solidFill>
                  <a:srgbClr val="FFFFFF"/>
                </a:solidFill>
                <a:latin typeface="Luxi Sans" charset="0"/>
              </a:rPr>
              <a:t>t</a:t>
            </a:r>
            <a:endParaRPr lang="nl-NL" altLang="de-DE"/>
          </a:p>
        </p:txBody>
      </p:sp>
      <p:sp>
        <p:nvSpPr>
          <p:cNvPr id="43212" name="Rectangle 2847">
            <a:extLst>
              <a:ext uri="{FF2B5EF4-FFF2-40B4-BE49-F238E27FC236}">
                <a16:creationId xmlns:a16="http://schemas.microsoft.com/office/drawing/2014/main" id="{C490781E-AEA9-5347-897E-82A64008A5DF}"/>
              </a:ext>
            </a:extLst>
          </p:cNvPr>
          <p:cNvSpPr>
            <a:spLocks noChangeArrowheads="1"/>
          </p:cNvSpPr>
          <p:nvPr/>
        </p:nvSpPr>
        <p:spPr bwMode="auto">
          <a:xfrm>
            <a:off x="6767513" y="5267325"/>
            <a:ext cx="3175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900">
                <a:solidFill>
                  <a:srgbClr val="FFFFFF"/>
                </a:solidFill>
                <a:latin typeface="Luxi Sans" charset="0"/>
              </a:rPr>
              <a:t>t</a:t>
            </a:r>
            <a:endParaRPr lang="nl-NL" altLang="de-DE"/>
          </a:p>
        </p:txBody>
      </p:sp>
      <p:sp>
        <p:nvSpPr>
          <p:cNvPr id="43213" name="Rectangle 2848">
            <a:extLst>
              <a:ext uri="{FF2B5EF4-FFF2-40B4-BE49-F238E27FC236}">
                <a16:creationId xmlns:a16="http://schemas.microsoft.com/office/drawing/2014/main" id="{6DAF1C4C-1CF1-7A48-9E3B-6FBCC951670A}"/>
              </a:ext>
            </a:extLst>
          </p:cNvPr>
          <p:cNvSpPr>
            <a:spLocks noChangeArrowheads="1"/>
          </p:cNvSpPr>
          <p:nvPr/>
        </p:nvSpPr>
        <p:spPr bwMode="auto">
          <a:xfrm>
            <a:off x="3095625" y="2551113"/>
            <a:ext cx="3175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900">
                <a:solidFill>
                  <a:srgbClr val="FFFFFF"/>
                </a:solidFill>
                <a:latin typeface="Luxi Sans" charset="0"/>
              </a:rPr>
              <a:t>t</a:t>
            </a:r>
            <a:endParaRPr lang="nl-NL" altLang="de-DE"/>
          </a:p>
        </p:txBody>
      </p:sp>
      <p:sp>
        <p:nvSpPr>
          <p:cNvPr id="43214" name="Freeform 2849">
            <a:extLst>
              <a:ext uri="{FF2B5EF4-FFF2-40B4-BE49-F238E27FC236}">
                <a16:creationId xmlns:a16="http://schemas.microsoft.com/office/drawing/2014/main" id="{9CC3C284-3379-3948-BD8A-491B5E2A7E64}"/>
              </a:ext>
            </a:extLst>
          </p:cNvPr>
          <p:cNvSpPr>
            <a:spLocks/>
          </p:cNvSpPr>
          <p:nvPr/>
        </p:nvSpPr>
        <p:spPr bwMode="auto">
          <a:xfrm>
            <a:off x="3594100" y="4330700"/>
            <a:ext cx="15875" cy="560388"/>
          </a:xfrm>
          <a:custGeom>
            <a:avLst/>
            <a:gdLst>
              <a:gd name="T0" fmla="*/ 0 w 30"/>
              <a:gd name="T1" fmla="*/ 560388 h 1059"/>
              <a:gd name="T2" fmla="*/ 0 w 30"/>
              <a:gd name="T3" fmla="*/ 0 h 1059"/>
              <a:gd name="T4" fmla="*/ 8467 w 30"/>
              <a:gd name="T5" fmla="*/ 0 h 1059"/>
              <a:gd name="T6" fmla="*/ 15875 w 30"/>
              <a:gd name="T7" fmla="*/ 0 h 1059"/>
              <a:gd name="T8" fmla="*/ 15875 w 30"/>
              <a:gd name="T9" fmla="*/ 560388 h 1059"/>
              <a:gd name="T10" fmla="*/ 8467 w 30"/>
              <a:gd name="T11" fmla="*/ 560388 h 1059"/>
              <a:gd name="T12" fmla="*/ 0 w 30"/>
              <a:gd name="T13" fmla="*/ 560388 h 10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059">
                <a:moveTo>
                  <a:pt x="0" y="1059"/>
                </a:moveTo>
                <a:lnTo>
                  <a:pt x="0" y="0"/>
                </a:lnTo>
                <a:lnTo>
                  <a:pt x="16" y="0"/>
                </a:lnTo>
                <a:lnTo>
                  <a:pt x="30" y="0"/>
                </a:lnTo>
                <a:lnTo>
                  <a:pt x="30" y="1059"/>
                </a:lnTo>
                <a:lnTo>
                  <a:pt x="16" y="1059"/>
                </a:lnTo>
                <a:lnTo>
                  <a:pt x="0" y="10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5" name="Freeform 2850">
            <a:extLst>
              <a:ext uri="{FF2B5EF4-FFF2-40B4-BE49-F238E27FC236}">
                <a16:creationId xmlns:a16="http://schemas.microsoft.com/office/drawing/2014/main" id="{BF927C46-DF82-484C-9DBA-5B8D09DDC935}"/>
              </a:ext>
            </a:extLst>
          </p:cNvPr>
          <p:cNvSpPr>
            <a:spLocks/>
          </p:cNvSpPr>
          <p:nvPr/>
        </p:nvSpPr>
        <p:spPr bwMode="auto">
          <a:xfrm>
            <a:off x="3594100" y="4322763"/>
            <a:ext cx="7938" cy="7937"/>
          </a:xfrm>
          <a:custGeom>
            <a:avLst/>
            <a:gdLst>
              <a:gd name="T0" fmla="*/ 7938 w 16"/>
              <a:gd name="T1" fmla="*/ 7937 h 15"/>
              <a:gd name="T2" fmla="*/ 0 w 16"/>
              <a:gd name="T3" fmla="*/ 7937 h 15"/>
              <a:gd name="T4" fmla="*/ 496 w 16"/>
              <a:gd name="T5" fmla="*/ 6350 h 15"/>
              <a:gd name="T6" fmla="*/ 496 w 16"/>
              <a:gd name="T7" fmla="*/ 5291 h 15"/>
              <a:gd name="T8" fmla="*/ 1488 w 16"/>
              <a:gd name="T9" fmla="*/ 4233 h 15"/>
              <a:gd name="T10" fmla="*/ 1985 w 16"/>
              <a:gd name="T11" fmla="*/ 2646 h 15"/>
              <a:gd name="T12" fmla="*/ 2977 w 16"/>
              <a:gd name="T13" fmla="*/ 2117 h 15"/>
              <a:gd name="T14" fmla="*/ 4465 w 16"/>
              <a:gd name="T15" fmla="*/ 1587 h 15"/>
              <a:gd name="T16" fmla="*/ 5457 w 16"/>
              <a:gd name="T17" fmla="*/ 1058 h 15"/>
              <a:gd name="T18" fmla="*/ 6450 w 16"/>
              <a:gd name="T19" fmla="*/ 0 h 15"/>
              <a:gd name="T20" fmla="*/ 7938 w 16"/>
              <a:gd name="T21" fmla="*/ 0 h 15"/>
              <a:gd name="T22" fmla="*/ 7938 w 16"/>
              <a:gd name="T23" fmla="*/ 0 h 15"/>
              <a:gd name="T24" fmla="*/ 7938 w 16"/>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16" y="15"/>
                </a:moveTo>
                <a:lnTo>
                  <a:pt x="0" y="15"/>
                </a:lnTo>
                <a:lnTo>
                  <a:pt x="1" y="12"/>
                </a:lnTo>
                <a:lnTo>
                  <a:pt x="1" y="10"/>
                </a:lnTo>
                <a:lnTo>
                  <a:pt x="3" y="8"/>
                </a:lnTo>
                <a:lnTo>
                  <a:pt x="4" y="5"/>
                </a:lnTo>
                <a:lnTo>
                  <a:pt x="6" y="4"/>
                </a:lnTo>
                <a:lnTo>
                  <a:pt x="9" y="3"/>
                </a:lnTo>
                <a:lnTo>
                  <a:pt x="11" y="2"/>
                </a:lnTo>
                <a:lnTo>
                  <a:pt x="13" y="0"/>
                </a:lnTo>
                <a:lnTo>
                  <a:pt x="16" y="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6" name="Freeform 2851">
            <a:extLst>
              <a:ext uri="{FF2B5EF4-FFF2-40B4-BE49-F238E27FC236}">
                <a16:creationId xmlns:a16="http://schemas.microsoft.com/office/drawing/2014/main" id="{2DB3D509-34B1-284D-9213-561A78E894D4}"/>
              </a:ext>
            </a:extLst>
          </p:cNvPr>
          <p:cNvSpPr>
            <a:spLocks/>
          </p:cNvSpPr>
          <p:nvPr/>
        </p:nvSpPr>
        <p:spPr bwMode="auto">
          <a:xfrm>
            <a:off x="3602038" y="4322763"/>
            <a:ext cx="406400" cy="15875"/>
          </a:xfrm>
          <a:custGeom>
            <a:avLst/>
            <a:gdLst>
              <a:gd name="T0" fmla="*/ 0 w 769"/>
              <a:gd name="T1" fmla="*/ 0 h 30"/>
              <a:gd name="T2" fmla="*/ 406400 w 769"/>
              <a:gd name="T3" fmla="*/ 0 h 30"/>
              <a:gd name="T4" fmla="*/ 406400 w 769"/>
              <a:gd name="T5" fmla="*/ 7937 h 30"/>
              <a:gd name="T6" fmla="*/ 406400 w 769"/>
              <a:gd name="T7" fmla="*/ 15875 h 30"/>
              <a:gd name="T8" fmla="*/ 0 w 769"/>
              <a:gd name="T9" fmla="*/ 15875 h 30"/>
              <a:gd name="T10" fmla="*/ 0 w 769"/>
              <a:gd name="T11" fmla="*/ 7937 h 30"/>
              <a:gd name="T12" fmla="*/ 0 w 76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9" h="30">
                <a:moveTo>
                  <a:pt x="0" y="0"/>
                </a:moveTo>
                <a:lnTo>
                  <a:pt x="769" y="0"/>
                </a:lnTo>
                <a:lnTo>
                  <a:pt x="769" y="15"/>
                </a:lnTo>
                <a:lnTo>
                  <a:pt x="769" y="30"/>
                </a:lnTo>
                <a:lnTo>
                  <a:pt x="0" y="30"/>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7" name="Freeform 2852">
            <a:extLst>
              <a:ext uri="{FF2B5EF4-FFF2-40B4-BE49-F238E27FC236}">
                <a16:creationId xmlns:a16="http://schemas.microsoft.com/office/drawing/2014/main" id="{90B199BF-A912-1141-8647-5D8DDEF32782}"/>
              </a:ext>
            </a:extLst>
          </p:cNvPr>
          <p:cNvSpPr>
            <a:spLocks/>
          </p:cNvSpPr>
          <p:nvPr/>
        </p:nvSpPr>
        <p:spPr bwMode="auto">
          <a:xfrm>
            <a:off x="4008438" y="4322763"/>
            <a:ext cx="7937" cy="7937"/>
          </a:xfrm>
          <a:custGeom>
            <a:avLst/>
            <a:gdLst>
              <a:gd name="T0" fmla="*/ 0 w 15"/>
              <a:gd name="T1" fmla="*/ 7937 h 15"/>
              <a:gd name="T2" fmla="*/ 0 w 15"/>
              <a:gd name="T3" fmla="*/ 0 h 15"/>
              <a:gd name="T4" fmla="*/ 2117 w 15"/>
              <a:gd name="T5" fmla="*/ 0 h 15"/>
              <a:gd name="T6" fmla="*/ 3175 w 15"/>
              <a:gd name="T7" fmla="*/ 1058 h 15"/>
              <a:gd name="T8" fmla="*/ 4233 w 15"/>
              <a:gd name="T9" fmla="*/ 1587 h 15"/>
              <a:gd name="T10" fmla="*/ 5291 w 15"/>
              <a:gd name="T11" fmla="*/ 2117 h 15"/>
              <a:gd name="T12" fmla="*/ 6350 w 15"/>
              <a:gd name="T13" fmla="*/ 2646 h 15"/>
              <a:gd name="T14" fmla="*/ 6879 w 15"/>
              <a:gd name="T15" fmla="*/ 4233 h 15"/>
              <a:gd name="T16" fmla="*/ 7408 w 15"/>
              <a:gd name="T17" fmla="*/ 5291 h 15"/>
              <a:gd name="T18" fmla="*/ 7937 w 15"/>
              <a:gd name="T19" fmla="*/ 6350 h 15"/>
              <a:gd name="T20" fmla="*/ 7937 w 15"/>
              <a:gd name="T21" fmla="*/ 7937 h 15"/>
              <a:gd name="T22" fmla="*/ 7937 w 15"/>
              <a:gd name="T23" fmla="*/ 7937 h 15"/>
              <a:gd name="T24" fmla="*/ 0 w 15"/>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0" y="15"/>
                </a:moveTo>
                <a:lnTo>
                  <a:pt x="0" y="0"/>
                </a:lnTo>
                <a:lnTo>
                  <a:pt x="4" y="0"/>
                </a:lnTo>
                <a:lnTo>
                  <a:pt x="6" y="2"/>
                </a:lnTo>
                <a:lnTo>
                  <a:pt x="8" y="3"/>
                </a:lnTo>
                <a:lnTo>
                  <a:pt x="10" y="4"/>
                </a:lnTo>
                <a:lnTo>
                  <a:pt x="12" y="5"/>
                </a:lnTo>
                <a:lnTo>
                  <a:pt x="13" y="8"/>
                </a:lnTo>
                <a:lnTo>
                  <a:pt x="14" y="10"/>
                </a:lnTo>
                <a:lnTo>
                  <a:pt x="15" y="12"/>
                </a:lnTo>
                <a:lnTo>
                  <a:pt x="15"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8" name="Freeform 2853">
            <a:extLst>
              <a:ext uri="{FF2B5EF4-FFF2-40B4-BE49-F238E27FC236}">
                <a16:creationId xmlns:a16="http://schemas.microsoft.com/office/drawing/2014/main" id="{370BD7FF-F4EE-6748-95F1-5FCBCC03D524}"/>
              </a:ext>
            </a:extLst>
          </p:cNvPr>
          <p:cNvSpPr>
            <a:spLocks/>
          </p:cNvSpPr>
          <p:nvPr/>
        </p:nvSpPr>
        <p:spPr bwMode="auto">
          <a:xfrm>
            <a:off x="4002088" y="4330700"/>
            <a:ext cx="14287" cy="1120775"/>
          </a:xfrm>
          <a:custGeom>
            <a:avLst/>
            <a:gdLst>
              <a:gd name="T0" fmla="*/ 14287 w 29"/>
              <a:gd name="T1" fmla="*/ 0 h 2120"/>
              <a:gd name="T2" fmla="*/ 14287 w 29"/>
              <a:gd name="T3" fmla="*/ 1120775 h 2120"/>
              <a:gd name="T4" fmla="*/ 6897 w 29"/>
              <a:gd name="T5" fmla="*/ 1120775 h 2120"/>
              <a:gd name="T6" fmla="*/ 0 w 29"/>
              <a:gd name="T7" fmla="*/ 1120775 h 2120"/>
              <a:gd name="T8" fmla="*/ 0 w 29"/>
              <a:gd name="T9" fmla="*/ 0 h 2120"/>
              <a:gd name="T10" fmla="*/ 6897 w 29"/>
              <a:gd name="T11" fmla="*/ 0 h 2120"/>
              <a:gd name="T12" fmla="*/ 14287 w 29"/>
              <a:gd name="T13" fmla="*/ 0 h 2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120">
                <a:moveTo>
                  <a:pt x="29" y="0"/>
                </a:moveTo>
                <a:lnTo>
                  <a:pt x="29" y="2120"/>
                </a:lnTo>
                <a:lnTo>
                  <a:pt x="14" y="2120"/>
                </a:lnTo>
                <a:lnTo>
                  <a:pt x="0" y="2120"/>
                </a:lnTo>
                <a:lnTo>
                  <a:pt x="0" y="0"/>
                </a:lnTo>
                <a:lnTo>
                  <a:pt x="14" y="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19" name="Freeform 2854">
            <a:extLst>
              <a:ext uri="{FF2B5EF4-FFF2-40B4-BE49-F238E27FC236}">
                <a16:creationId xmlns:a16="http://schemas.microsoft.com/office/drawing/2014/main" id="{15548296-39FD-624B-8977-FECED7095BD5}"/>
              </a:ext>
            </a:extLst>
          </p:cNvPr>
          <p:cNvSpPr>
            <a:spLocks/>
          </p:cNvSpPr>
          <p:nvPr/>
        </p:nvSpPr>
        <p:spPr bwMode="auto">
          <a:xfrm>
            <a:off x="4008438" y="5451475"/>
            <a:ext cx="7937" cy="7938"/>
          </a:xfrm>
          <a:custGeom>
            <a:avLst/>
            <a:gdLst>
              <a:gd name="T0" fmla="*/ 0 w 15"/>
              <a:gd name="T1" fmla="*/ 0 h 14"/>
              <a:gd name="T2" fmla="*/ 7937 w 15"/>
              <a:gd name="T3" fmla="*/ 0 h 14"/>
              <a:gd name="T4" fmla="*/ 7937 w 15"/>
              <a:gd name="T5" fmla="*/ 1134 h 14"/>
              <a:gd name="T6" fmla="*/ 7408 w 15"/>
              <a:gd name="T7" fmla="*/ 2268 h 14"/>
              <a:gd name="T8" fmla="*/ 6879 w 15"/>
              <a:gd name="T9" fmla="*/ 3969 h 14"/>
              <a:gd name="T10" fmla="*/ 6350 w 15"/>
              <a:gd name="T11" fmla="*/ 5103 h 14"/>
              <a:gd name="T12" fmla="*/ 5291 w 15"/>
              <a:gd name="T13" fmla="*/ 5670 h 14"/>
              <a:gd name="T14" fmla="*/ 4233 w 15"/>
              <a:gd name="T15" fmla="*/ 6237 h 14"/>
              <a:gd name="T16" fmla="*/ 3175 w 15"/>
              <a:gd name="T17" fmla="*/ 7371 h 14"/>
              <a:gd name="T18" fmla="*/ 2117 w 15"/>
              <a:gd name="T19" fmla="*/ 7938 h 14"/>
              <a:gd name="T20" fmla="*/ 0 w 15"/>
              <a:gd name="T21" fmla="*/ 7938 h 14"/>
              <a:gd name="T22" fmla="*/ 0 w 15"/>
              <a:gd name="T23" fmla="*/ 7938 h 14"/>
              <a:gd name="T24" fmla="*/ 0 w 15"/>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4">
                <a:moveTo>
                  <a:pt x="0" y="0"/>
                </a:moveTo>
                <a:lnTo>
                  <a:pt x="15" y="0"/>
                </a:lnTo>
                <a:lnTo>
                  <a:pt x="15" y="2"/>
                </a:lnTo>
                <a:lnTo>
                  <a:pt x="14" y="4"/>
                </a:lnTo>
                <a:lnTo>
                  <a:pt x="13" y="7"/>
                </a:lnTo>
                <a:lnTo>
                  <a:pt x="12" y="9"/>
                </a:lnTo>
                <a:lnTo>
                  <a:pt x="10" y="10"/>
                </a:lnTo>
                <a:lnTo>
                  <a:pt x="8" y="11"/>
                </a:lnTo>
                <a:lnTo>
                  <a:pt x="6" y="13"/>
                </a:lnTo>
                <a:lnTo>
                  <a:pt x="4"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0" name="Freeform 2855">
            <a:extLst>
              <a:ext uri="{FF2B5EF4-FFF2-40B4-BE49-F238E27FC236}">
                <a16:creationId xmlns:a16="http://schemas.microsoft.com/office/drawing/2014/main" id="{D4113F52-A6AB-F74A-9524-4BB03E35F023}"/>
              </a:ext>
            </a:extLst>
          </p:cNvPr>
          <p:cNvSpPr>
            <a:spLocks/>
          </p:cNvSpPr>
          <p:nvPr/>
        </p:nvSpPr>
        <p:spPr bwMode="auto">
          <a:xfrm>
            <a:off x="3602038" y="5443538"/>
            <a:ext cx="406400" cy="15875"/>
          </a:xfrm>
          <a:custGeom>
            <a:avLst/>
            <a:gdLst>
              <a:gd name="T0" fmla="*/ 406400 w 769"/>
              <a:gd name="T1" fmla="*/ 15875 h 30"/>
              <a:gd name="T2" fmla="*/ 0 w 769"/>
              <a:gd name="T3" fmla="*/ 15875 h 30"/>
              <a:gd name="T4" fmla="*/ 0 w 769"/>
              <a:gd name="T5" fmla="*/ 8467 h 30"/>
              <a:gd name="T6" fmla="*/ 0 w 769"/>
              <a:gd name="T7" fmla="*/ 0 h 30"/>
              <a:gd name="T8" fmla="*/ 406400 w 769"/>
              <a:gd name="T9" fmla="*/ 0 h 30"/>
              <a:gd name="T10" fmla="*/ 406400 w 769"/>
              <a:gd name="T11" fmla="*/ 8467 h 30"/>
              <a:gd name="T12" fmla="*/ 406400 w 769"/>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9" h="30">
                <a:moveTo>
                  <a:pt x="769" y="30"/>
                </a:moveTo>
                <a:lnTo>
                  <a:pt x="0" y="30"/>
                </a:lnTo>
                <a:lnTo>
                  <a:pt x="0" y="16"/>
                </a:lnTo>
                <a:lnTo>
                  <a:pt x="0" y="0"/>
                </a:lnTo>
                <a:lnTo>
                  <a:pt x="769" y="0"/>
                </a:lnTo>
                <a:lnTo>
                  <a:pt x="769" y="16"/>
                </a:lnTo>
                <a:lnTo>
                  <a:pt x="769"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1" name="Freeform 2856">
            <a:extLst>
              <a:ext uri="{FF2B5EF4-FFF2-40B4-BE49-F238E27FC236}">
                <a16:creationId xmlns:a16="http://schemas.microsoft.com/office/drawing/2014/main" id="{759887E7-8FFD-0B47-ADAB-AD2155BD2D64}"/>
              </a:ext>
            </a:extLst>
          </p:cNvPr>
          <p:cNvSpPr>
            <a:spLocks/>
          </p:cNvSpPr>
          <p:nvPr/>
        </p:nvSpPr>
        <p:spPr bwMode="auto">
          <a:xfrm>
            <a:off x="3594100" y="5451475"/>
            <a:ext cx="7938" cy="7938"/>
          </a:xfrm>
          <a:custGeom>
            <a:avLst/>
            <a:gdLst>
              <a:gd name="T0" fmla="*/ 7938 w 16"/>
              <a:gd name="T1" fmla="*/ 0 h 14"/>
              <a:gd name="T2" fmla="*/ 7938 w 16"/>
              <a:gd name="T3" fmla="*/ 7938 h 14"/>
              <a:gd name="T4" fmla="*/ 6450 w 16"/>
              <a:gd name="T5" fmla="*/ 7938 h 14"/>
              <a:gd name="T6" fmla="*/ 5457 w 16"/>
              <a:gd name="T7" fmla="*/ 7371 h 14"/>
              <a:gd name="T8" fmla="*/ 4465 w 16"/>
              <a:gd name="T9" fmla="*/ 6237 h 14"/>
              <a:gd name="T10" fmla="*/ 2977 w 16"/>
              <a:gd name="T11" fmla="*/ 5670 h 14"/>
              <a:gd name="T12" fmla="*/ 1985 w 16"/>
              <a:gd name="T13" fmla="*/ 5103 h 14"/>
              <a:gd name="T14" fmla="*/ 1488 w 16"/>
              <a:gd name="T15" fmla="*/ 3969 h 14"/>
              <a:gd name="T16" fmla="*/ 496 w 16"/>
              <a:gd name="T17" fmla="*/ 2268 h 14"/>
              <a:gd name="T18" fmla="*/ 496 w 16"/>
              <a:gd name="T19" fmla="*/ 1134 h 14"/>
              <a:gd name="T20" fmla="*/ 0 w 16"/>
              <a:gd name="T21" fmla="*/ 0 h 14"/>
              <a:gd name="T22" fmla="*/ 0 w 16"/>
              <a:gd name="T23" fmla="*/ 0 h 14"/>
              <a:gd name="T24" fmla="*/ 7938 w 1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4">
                <a:moveTo>
                  <a:pt x="16" y="0"/>
                </a:moveTo>
                <a:lnTo>
                  <a:pt x="16" y="14"/>
                </a:lnTo>
                <a:lnTo>
                  <a:pt x="13" y="14"/>
                </a:lnTo>
                <a:lnTo>
                  <a:pt x="11" y="13"/>
                </a:lnTo>
                <a:lnTo>
                  <a:pt x="9" y="11"/>
                </a:lnTo>
                <a:lnTo>
                  <a:pt x="6" y="10"/>
                </a:lnTo>
                <a:lnTo>
                  <a:pt x="4" y="9"/>
                </a:lnTo>
                <a:lnTo>
                  <a:pt x="3" y="7"/>
                </a:lnTo>
                <a:lnTo>
                  <a:pt x="1" y="4"/>
                </a:lnTo>
                <a:lnTo>
                  <a:pt x="1" y="2"/>
                </a:lnTo>
                <a:lnTo>
                  <a:pt x="0"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2" name="Freeform 2857">
            <a:extLst>
              <a:ext uri="{FF2B5EF4-FFF2-40B4-BE49-F238E27FC236}">
                <a16:creationId xmlns:a16="http://schemas.microsoft.com/office/drawing/2014/main" id="{E6A0F33B-8EF0-C147-89A2-FA1142E18BA3}"/>
              </a:ext>
            </a:extLst>
          </p:cNvPr>
          <p:cNvSpPr>
            <a:spLocks/>
          </p:cNvSpPr>
          <p:nvPr/>
        </p:nvSpPr>
        <p:spPr bwMode="auto">
          <a:xfrm>
            <a:off x="3594100" y="4891088"/>
            <a:ext cx="15875" cy="560387"/>
          </a:xfrm>
          <a:custGeom>
            <a:avLst/>
            <a:gdLst>
              <a:gd name="T0" fmla="*/ 0 w 30"/>
              <a:gd name="T1" fmla="*/ 560387 h 1061"/>
              <a:gd name="T2" fmla="*/ 0 w 30"/>
              <a:gd name="T3" fmla="*/ 0 h 1061"/>
              <a:gd name="T4" fmla="*/ 8467 w 30"/>
              <a:gd name="T5" fmla="*/ 0 h 1061"/>
              <a:gd name="T6" fmla="*/ 15875 w 30"/>
              <a:gd name="T7" fmla="*/ 0 h 1061"/>
              <a:gd name="T8" fmla="*/ 15875 w 30"/>
              <a:gd name="T9" fmla="*/ 560387 h 1061"/>
              <a:gd name="T10" fmla="*/ 8467 w 30"/>
              <a:gd name="T11" fmla="*/ 560387 h 1061"/>
              <a:gd name="T12" fmla="*/ 0 w 30"/>
              <a:gd name="T13" fmla="*/ 560387 h 10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061">
                <a:moveTo>
                  <a:pt x="0" y="1061"/>
                </a:moveTo>
                <a:lnTo>
                  <a:pt x="0" y="0"/>
                </a:lnTo>
                <a:lnTo>
                  <a:pt x="16" y="0"/>
                </a:lnTo>
                <a:lnTo>
                  <a:pt x="30" y="0"/>
                </a:lnTo>
                <a:lnTo>
                  <a:pt x="30" y="1061"/>
                </a:lnTo>
                <a:lnTo>
                  <a:pt x="16" y="1061"/>
                </a:lnTo>
                <a:lnTo>
                  <a:pt x="0" y="10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3" name="Rectangle 2858">
            <a:extLst>
              <a:ext uri="{FF2B5EF4-FFF2-40B4-BE49-F238E27FC236}">
                <a16:creationId xmlns:a16="http://schemas.microsoft.com/office/drawing/2014/main" id="{38C6DE1D-E323-9D4D-BFEE-E25117102F71}"/>
              </a:ext>
            </a:extLst>
          </p:cNvPr>
          <p:cNvSpPr>
            <a:spLocks noChangeArrowheads="1"/>
          </p:cNvSpPr>
          <p:nvPr/>
        </p:nvSpPr>
        <p:spPr bwMode="auto">
          <a:xfrm rot="5400000">
            <a:off x="3369469" y="4788694"/>
            <a:ext cx="938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100">
                <a:solidFill>
                  <a:srgbClr val="FFFFFF"/>
                </a:solidFill>
                <a:latin typeface="Luxi Sans" charset="0"/>
              </a:rPr>
              <a:t>Reservoir state</a:t>
            </a:r>
            <a:endParaRPr lang="nl-NL" altLang="de-DE"/>
          </a:p>
        </p:txBody>
      </p:sp>
      <p:sp>
        <p:nvSpPr>
          <p:cNvPr id="43224" name="Freeform 2859">
            <a:extLst>
              <a:ext uri="{FF2B5EF4-FFF2-40B4-BE49-F238E27FC236}">
                <a16:creationId xmlns:a16="http://schemas.microsoft.com/office/drawing/2014/main" id="{A5C2101E-C18D-9A48-804E-E55AF1B64856}"/>
              </a:ext>
            </a:extLst>
          </p:cNvPr>
          <p:cNvSpPr>
            <a:spLocks/>
          </p:cNvSpPr>
          <p:nvPr/>
        </p:nvSpPr>
        <p:spPr bwMode="auto">
          <a:xfrm>
            <a:off x="4073525" y="4856163"/>
            <a:ext cx="104775" cy="69850"/>
          </a:xfrm>
          <a:custGeom>
            <a:avLst/>
            <a:gdLst>
              <a:gd name="T0" fmla="*/ 104775 w 199"/>
              <a:gd name="T1" fmla="*/ 34662 h 133"/>
              <a:gd name="T2" fmla="*/ 0 w 199"/>
              <a:gd name="T3" fmla="*/ 69850 h 133"/>
              <a:gd name="T4" fmla="*/ 0 w 199"/>
              <a:gd name="T5" fmla="*/ 0 h 133"/>
              <a:gd name="T6" fmla="*/ 104775 w 199"/>
              <a:gd name="T7" fmla="*/ 34662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 h="133">
                <a:moveTo>
                  <a:pt x="199" y="66"/>
                </a:moveTo>
                <a:lnTo>
                  <a:pt x="0" y="133"/>
                </a:lnTo>
                <a:lnTo>
                  <a:pt x="0" y="0"/>
                </a:lnTo>
                <a:lnTo>
                  <a:pt x="199"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5" name="Rectangle 2860">
            <a:extLst>
              <a:ext uri="{FF2B5EF4-FFF2-40B4-BE49-F238E27FC236}">
                <a16:creationId xmlns:a16="http://schemas.microsoft.com/office/drawing/2014/main" id="{0A76A36B-7D15-DA44-B288-2251E79D1CBC}"/>
              </a:ext>
            </a:extLst>
          </p:cNvPr>
          <p:cNvSpPr>
            <a:spLocks noChangeArrowheads="1"/>
          </p:cNvSpPr>
          <p:nvPr/>
        </p:nvSpPr>
        <p:spPr bwMode="auto">
          <a:xfrm>
            <a:off x="4008438" y="4883150"/>
            <a:ext cx="85725" cy="15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endParaRPr lang="de-DE" altLang="de-DE"/>
          </a:p>
        </p:txBody>
      </p:sp>
      <p:sp>
        <p:nvSpPr>
          <p:cNvPr id="43226" name="Freeform 2861">
            <a:extLst>
              <a:ext uri="{FF2B5EF4-FFF2-40B4-BE49-F238E27FC236}">
                <a16:creationId xmlns:a16="http://schemas.microsoft.com/office/drawing/2014/main" id="{0822473E-150B-A543-96BE-7BE3C3580DBB}"/>
              </a:ext>
            </a:extLst>
          </p:cNvPr>
          <p:cNvSpPr>
            <a:spLocks/>
          </p:cNvSpPr>
          <p:nvPr/>
        </p:nvSpPr>
        <p:spPr bwMode="auto">
          <a:xfrm>
            <a:off x="6934200" y="4776788"/>
            <a:ext cx="255588" cy="15875"/>
          </a:xfrm>
          <a:custGeom>
            <a:avLst/>
            <a:gdLst>
              <a:gd name="T0" fmla="*/ 255588 w 483"/>
              <a:gd name="T1" fmla="*/ 15875 h 30"/>
              <a:gd name="T2" fmla="*/ 0 w 483"/>
              <a:gd name="T3" fmla="*/ 15875 h 30"/>
              <a:gd name="T4" fmla="*/ 0 w 483"/>
              <a:gd name="T5" fmla="*/ 8467 h 30"/>
              <a:gd name="T6" fmla="*/ 0 w 483"/>
              <a:gd name="T7" fmla="*/ 0 h 30"/>
              <a:gd name="T8" fmla="*/ 255588 w 483"/>
              <a:gd name="T9" fmla="*/ 0 h 30"/>
              <a:gd name="T10" fmla="*/ 255588 w 483"/>
              <a:gd name="T11" fmla="*/ 8467 h 30"/>
              <a:gd name="T12" fmla="*/ 255588 w 483"/>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3" h="30">
                <a:moveTo>
                  <a:pt x="483" y="30"/>
                </a:moveTo>
                <a:lnTo>
                  <a:pt x="0" y="30"/>
                </a:lnTo>
                <a:lnTo>
                  <a:pt x="0" y="16"/>
                </a:lnTo>
                <a:lnTo>
                  <a:pt x="0" y="0"/>
                </a:lnTo>
                <a:lnTo>
                  <a:pt x="483" y="0"/>
                </a:lnTo>
                <a:lnTo>
                  <a:pt x="483" y="16"/>
                </a:lnTo>
                <a:lnTo>
                  <a:pt x="48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7" name="Freeform 2862">
            <a:extLst>
              <a:ext uri="{FF2B5EF4-FFF2-40B4-BE49-F238E27FC236}">
                <a16:creationId xmlns:a16="http://schemas.microsoft.com/office/drawing/2014/main" id="{F22DB730-4C0F-4647-957E-BD0D5B886147}"/>
              </a:ext>
            </a:extLst>
          </p:cNvPr>
          <p:cNvSpPr>
            <a:spLocks/>
          </p:cNvSpPr>
          <p:nvPr/>
        </p:nvSpPr>
        <p:spPr bwMode="auto">
          <a:xfrm>
            <a:off x="6926263" y="4784725"/>
            <a:ext cx="7937" cy="7938"/>
          </a:xfrm>
          <a:custGeom>
            <a:avLst/>
            <a:gdLst>
              <a:gd name="T0" fmla="*/ 7937 w 14"/>
              <a:gd name="T1" fmla="*/ 0 h 14"/>
              <a:gd name="T2" fmla="*/ 7937 w 14"/>
              <a:gd name="T3" fmla="*/ 7938 h 14"/>
              <a:gd name="T4" fmla="*/ 6803 w 14"/>
              <a:gd name="T5" fmla="*/ 7938 h 14"/>
              <a:gd name="T6" fmla="*/ 5102 w 14"/>
              <a:gd name="T7" fmla="*/ 7938 h 14"/>
              <a:gd name="T8" fmla="*/ 3969 w 14"/>
              <a:gd name="T9" fmla="*/ 7371 h 14"/>
              <a:gd name="T10" fmla="*/ 2835 w 14"/>
              <a:gd name="T11" fmla="*/ 5670 h 14"/>
              <a:gd name="T12" fmla="*/ 2268 w 14"/>
              <a:gd name="T13" fmla="*/ 5103 h 14"/>
              <a:gd name="T14" fmla="*/ 1134 w 14"/>
              <a:gd name="T15" fmla="*/ 3969 h 14"/>
              <a:gd name="T16" fmla="*/ 567 w 14"/>
              <a:gd name="T17" fmla="*/ 2268 h 14"/>
              <a:gd name="T18" fmla="*/ 0 w 14"/>
              <a:gd name="T19" fmla="*/ 1134 h 14"/>
              <a:gd name="T20" fmla="*/ 0 w 14"/>
              <a:gd name="T21" fmla="*/ 0 h 14"/>
              <a:gd name="T22" fmla="*/ 0 w 14"/>
              <a:gd name="T23" fmla="*/ 0 h 14"/>
              <a:gd name="T24" fmla="*/ 7937 w 14"/>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4">
                <a:moveTo>
                  <a:pt x="14" y="0"/>
                </a:moveTo>
                <a:lnTo>
                  <a:pt x="14" y="14"/>
                </a:lnTo>
                <a:lnTo>
                  <a:pt x="12" y="14"/>
                </a:lnTo>
                <a:lnTo>
                  <a:pt x="9" y="14"/>
                </a:lnTo>
                <a:lnTo>
                  <a:pt x="7" y="13"/>
                </a:lnTo>
                <a:lnTo>
                  <a:pt x="5" y="10"/>
                </a:lnTo>
                <a:lnTo>
                  <a:pt x="4" y="9"/>
                </a:lnTo>
                <a:lnTo>
                  <a:pt x="2" y="7"/>
                </a:lnTo>
                <a:lnTo>
                  <a:pt x="1" y="4"/>
                </a:lnTo>
                <a:lnTo>
                  <a:pt x="0" y="2"/>
                </a:lnTo>
                <a:lnTo>
                  <a:pt x="0"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8" name="Freeform 2863">
            <a:extLst>
              <a:ext uri="{FF2B5EF4-FFF2-40B4-BE49-F238E27FC236}">
                <a16:creationId xmlns:a16="http://schemas.microsoft.com/office/drawing/2014/main" id="{ADD8913E-4C0C-154F-878B-19CAC1C0BB4F}"/>
              </a:ext>
            </a:extLst>
          </p:cNvPr>
          <p:cNvSpPr>
            <a:spLocks/>
          </p:cNvSpPr>
          <p:nvPr/>
        </p:nvSpPr>
        <p:spPr bwMode="auto">
          <a:xfrm>
            <a:off x="6926263" y="4518025"/>
            <a:ext cx="15875" cy="266700"/>
          </a:xfrm>
          <a:custGeom>
            <a:avLst/>
            <a:gdLst>
              <a:gd name="T0" fmla="*/ 0 w 29"/>
              <a:gd name="T1" fmla="*/ 266700 h 505"/>
              <a:gd name="T2" fmla="*/ 0 w 29"/>
              <a:gd name="T3" fmla="*/ 0 h 505"/>
              <a:gd name="T4" fmla="*/ 7664 w 29"/>
              <a:gd name="T5" fmla="*/ 0 h 505"/>
              <a:gd name="T6" fmla="*/ 15875 w 29"/>
              <a:gd name="T7" fmla="*/ 0 h 505"/>
              <a:gd name="T8" fmla="*/ 15875 w 29"/>
              <a:gd name="T9" fmla="*/ 266700 h 505"/>
              <a:gd name="T10" fmla="*/ 7664 w 29"/>
              <a:gd name="T11" fmla="*/ 266700 h 505"/>
              <a:gd name="T12" fmla="*/ 0 w 29"/>
              <a:gd name="T13" fmla="*/ 266700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05">
                <a:moveTo>
                  <a:pt x="0" y="505"/>
                </a:moveTo>
                <a:lnTo>
                  <a:pt x="0" y="0"/>
                </a:lnTo>
                <a:lnTo>
                  <a:pt x="14" y="0"/>
                </a:lnTo>
                <a:lnTo>
                  <a:pt x="29" y="0"/>
                </a:lnTo>
                <a:lnTo>
                  <a:pt x="29" y="505"/>
                </a:lnTo>
                <a:lnTo>
                  <a:pt x="14" y="505"/>
                </a:lnTo>
                <a:lnTo>
                  <a:pt x="0" y="5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29" name="Freeform 2864">
            <a:extLst>
              <a:ext uri="{FF2B5EF4-FFF2-40B4-BE49-F238E27FC236}">
                <a16:creationId xmlns:a16="http://schemas.microsoft.com/office/drawing/2014/main" id="{16013EB1-0E4E-9C4C-974E-AA8093648A2E}"/>
              </a:ext>
            </a:extLst>
          </p:cNvPr>
          <p:cNvSpPr>
            <a:spLocks/>
          </p:cNvSpPr>
          <p:nvPr/>
        </p:nvSpPr>
        <p:spPr bwMode="auto">
          <a:xfrm>
            <a:off x="6926263" y="4510088"/>
            <a:ext cx="7937" cy="7937"/>
          </a:xfrm>
          <a:custGeom>
            <a:avLst/>
            <a:gdLst>
              <a:gd name="T0" fmla="*/ 7937 w 14"/>
              <a:gd name="T1" fmla="*/ 7937 h 15"/>
              <a:gd name="T2" fmla="*/ 0 w 14"/>
              <a:gd name="T3" fmla="*/ 7937 h 15"/>
              <a:gd name="T4" fmla="*/ 0 w 14"/>
              <a:gd name="T5" fmla="*/ 6350 h 15"/>
              <a:gd name="T6" fmla="*/ 567 w 14"/>
              <a:gd name="T7" fmla="*/ 4762 h 15"/>
              <a:gd name="T8" fmla="*/ 1134 w 14"/>
              <a:gd name="T9" fmla="*/ 3704 h 15"/>
              <a:gd name="T10" fmla="*/ 2268 w 14"/>
              <a:gd name="T11" fmla="*/ 3175 h 15"/>
              <a:gd name="T12" fmla="*/ 2835 w 14"/>
              <a:gd name="T13" fmla="*/ 2117 h 15"/>
              <a:gd name="T14" fmla="*/ 3969 w 14"/>
              <a:gd name="T15" fmla="*/ 1058 h 15"/>
              <a:gd name="T16" fmla="*/ 5102 w 14"/>
              <a:gd name="T17" fmla="*/ 529 h 15"/>
              <a:gd name="T18" fmla="*/ 6803 w 14"/>
              <a:gd name="T19" fmla="*/ 0 h 15"/>
              <a:gd name="T20" fmla="*/ 7937 w 14"/>
              <a:gd name="T21" fmla="*/ 0 h 15"/>
              <a:gd name="T22" fmla="*/ 7937 w 14"/>
              <a:gd name="T23" fmla="*/ 0 h 15"/>
              <a:gd name="T24" fmla="*/ 7937 w 14"/>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14" y="15"/>
                </a:moveTo>
                <a:lnTo>
                  <a:pt x="0" y="15"/>
                </a:lnTo>
                <a:lnTo>
                  <a:pt x="0" y="12"/>
                </a:lnTo>
                <a:lnTo>
                  <a:pt x="1" y="9"/>
                </a:lnTo>
                <a:lnTo>
                  <a:pt x="2" y="7"/>
                </a:lnTo>
                <a:lnTo>
                  <a:pt x="4" y="6"/>
                </a:lnTo>
                <a:lnTo>
                  <a:pt x="5" y="4"/>
                </a:lnTo>
                <a:lnTo>
                  <a:pt x="7" y="2"/>
                </a:lnTo>
                <a:lnTo>
                  <a:pt x="9" y="1"/>
                </a:lnTo>
                <a:lnTo>
                  <a:pt x="12" y="0"/>
                </a:lnTo>
                <a:lnTo>
                  <a:pt x="14" y="0"/>
                </a:lnTo>
                <a:lnTo>
                  <a:pt x="1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0" name="Freeform 2865">
            <a:extLst>
              <a:ext uri="{FF2B5EF4-FFF2-40B4-BE49-F238E27FC236}">
                <a16:creationId xmlns:a16="http://schemas.microsoft.com/office/drawing/2014/main" id="{7CD21048-B115-D14A-8C2C-2622934D7CEA}"/>
              </a:ext>
            </a:extLst>
          </p:cNvPr>
          <p:cNvSpPr>
            <a:spLocks/>
          </p:cNvSpPr>
          <p:nvPr/>
        </p:nvSpPr>
        <p:spPr bwMode="auto">
          <a:xfrm>
            <a:off x="6934200" y="4510088"/>
            <a:ext cx="509588" cy="14287"/>
          </a:xfrm>
          <a:custGeom>
            <a:avLst/>
            <a:gdLst>
              <a:gd name="T0" fmla="*/ 0 w 965"/>
              <a:gd name="T1" fmla="*/ 0 h 29"/>
              <a:gd name="T2" fmla="*/ 509588 w 965"/>
              <a:gd name="T3" fmla="*/ 0 h 29"/>
              <a:gd name="T4" fmla="*/ 509588 w 965"/>
              <a:gd name="T5" fmla="*/ 7390 h 29"/>
              <a:gd name="T6" fmla="*/ 509588 w 965"/>
              <a:gd name="T7" fmla="*/ 14287 h 29"/>
              <a:gd name="T8" fmla="*/ 0 w 965"/>
              <a:gd name="T9" fmla="*/ 14287 h 29"/>
              <a:gd name="T10" fmla="*/ 0 w 965"/>
              <a:gd name="T11" fmla="*/ 7390 h 29"/>
              <a:gd name="T12" fmla="*/ 0 w 96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5" h="29">
                <a:moveTo>
                  <a:pt x="0" y="0"/>
                </a:moveTo>
                <a:lnTo>
                  <a:pt x="965" y="0"/>
                </a:lnTo>
                <a:lnTo>
                  <a:pt x="965" y="15"/>
                </a:lnTo>
                <a:lnTo>
                  <a:pt x="965" y="29"/>
                </a:lnTo>
                <a:lnTo>
                  <a:pt x="0" y="29"/>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1" name="Freeform 2866">
            <a:extLst>
              <a:ext uri="{FF2B5EF4-FFF2-40B4-BE49-F238E27FC236}">
                <a16:creationId xmlns:a16="http://schemas.microsoft.com/office/drawing/2014/main" id="{E07BCF2C-18CF-3F4C-B4C2-F963EBF0C251}"/>
              </a:ext>
            </a:extLst>
          </p:cNvPr>
          <p:cNvSpPr>
            <a:spLocks/>
          </p:cNvSpPr>
          <p:nvPr/>
        </p:nvSpPr>
        <p:spPr bwMode="auto">
          <a:xfrm>
            <a:off x="7443788" y="4510088"/>
            <a:ext cx="9525" cy="7937"/>
          </a:xfrm>
          <a:custGeom>
            <a:avLst/>
            <a:gdLst>
              <a:gd name="T0" fmla="*/ 0 w 16"/>
              <a:gd name="T1" fmla="*/ 7937 h 15"/>
              <a:gd name="T2" fmla="*/ 0 w 16"/>
              <a:gd name="T3" fmla="*/ 0 h 15"/>
              <a:gd name="T4" fmla="*/ 1786 w 16"/>
              <a:gd name="T5" fmla="*/ 0 h 15"/>
              <a:gd name="T6" fmla="*/ 2977 w 16"/>
              <a:gd name="T7" fmla="*/ 529 h 15"/>
              <a:gd name="T8" fmla="*/ 4167 w 16"/>
              <a:gd name="T9" fmla="*/ 1058 h 15"/>
              <a:gd name="T10" fmla="*/ 5953 w 16"/>
              <a:gd name="T11" fmla="*/ 2117 h 15"/>
              <a:gd name="T12" fmla="*/ 7144 w 16"/>
              <a:gd name="T13" fmla="*/ 3175 h 15"/>
              <a:gd name="T14" fmla="*/ 7739 w 16"/>
              <a:gd name="T15" fmla="*/ 3704 h 15"/>
              <a:gd name="T16" fmla="*/ 8334 w 16"/>
              <a:gd name="T17" fmla="*/ 4762 h 15"/>
              <a:gd name="T18" fmla="*/ 8334 w 16"/>
              <a:gd name="T19" fmla="*/ 6350 h 15"/>
              <a:gd name="T20" fmla="*/ 9525 w 16"/>
              <a:gd name="T21" fmla="*/ 7937 h 15"/>
              <a:gd name="T22" fmla="*/ 9525 w 16"/>
              <a:gd name="T23" fmla="*/ 7937 h 15"/>
              <a:gd name="T24" fmla="*/ 0 w 16"/>
              <a:gd name="T25" fmla="*/ 793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0" y="15"/>
                </a:moveTo>
                <a:lnTo>
                  <a:pt x="0" y="0"/>
                </a:lnTo>
                <a:lnTo>
                  <a:pt x="3" y="0"/>
                </a:lnTo>
                <a:lnTo>
                  <a:pt x="5" y="1"/>
                </a:lnTo>
                <a:lnTo>
                  <a:pt x="7" y="2"/>
                </a:lnTo>
                <a:lnTo>
                  <a:pt x="10" y="4"/>
                </a:lnTo>
                <a:lnTo>
                  <a:pt x="12" y="6"/>
                </a:lnTo>
                <a:lnTo>
                  <a:pt x="13" y="7"/>
                </a:lnTo>
                <a:lnTo>
                  <a:pt x="14" y="9"/>
                </a:lnTo>
                <a:lnTo>
                  <a:pt x="14" y="12"/>
                </a:lnTo>
                <a:lnTo>
                  <a:pt x="16"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2" name="Freeform 2867">
            <a:extLst>
              <a:ext uri="{FF2B5EF4-FFF2-40B4-BE49-F238E27FC236}">
                <a16:creationId xmlns:a16="http://schemas.microsoft.com/office/drawing/2014/main" id="{58987C00-FA84-E84B-B93E-8043CBB1DAA5}"/>
              </a:ext>
            </a:extLst>
          </p:cNvPr>
          <p:cNvSpPr>
            <a:spLocks/>
          </p:cNvSpPr>
          <p:nvPr/>
        </p:nvSpPr>
        <p:spPr bwMode="auto">
          <a:xfrm>
            <a:off x="7437438" y="4518025"/>
            <a:ext cx="15875" cy="266700"/>
          </a:xfrm>
          <a:custGeom>
            <a:avLst/>
            <a:gdLst>
              <a:gd name="T0" fmla="*/ 15875 w 30"/>
              <a:gd name="T1" fmla="*/ 0 h 505"/>
              <a:gd name="T2" fmla="*/ 15875 w 30"/>
              <a:gd name="T3" fmla="*/ 266700 h 505"/>
              <a:gd name="T4" fmla="*/ 7408 w 30"/>
              <a:gd name="T5" fmla="*/ 266700 h 505"/>
              <a:gd name="T6" fmla="*/ 0 w 30"/>
              <a:gd name="T7" fmla="*/ 266700 h 505"/>
              <a:gd name="T8" fmla="*/ 0 w 30"/>
              <a:gd name="T9" fmla="*/ 0 h 505"/>
              <a:gd name="T10" fmla="*/ 7408 w 30"/>
              <a:gd name="T11" fmla="*/ 0 h 505"/>
              <a:gd name="T12" fmla="*/ 15875 w 30"/>
              <a:gd name="T13" fmla="*/ 0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05">
                <a:moveTo>
                  <a:pt x="30" y="0"/>
                </a:moveTo>
                <a:lnTo>
                  <a:pt x="30" y="505"/>
                </a:lnTo>
                <a:lnTo>
                  <a:pt x="14" y="505"/>
                </a:lnTo>
                <a:lnTo>
                  <a:pt x="0" y="505"/>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3" name="Freeform 2868">
            <a:extLst>
              <a:ext uri="{FF2B5EF4-FFF2-40B4-BE49-F238E27FC236}">
                <a16:creationId xmlns:a16="http://schemas.microsoft.com/office/drawing/2014/main" id="{643C23C2-4FEB-1B41-A892-F8B1571C1F0A}"/>
              </a:ext>
            </a:extLst>
          </p:cNvPr>
          <p:cNvSpPr>
            <a:spLocks/>
          </p:cNvSpPr>
          <p:nvPr/>
        </p:nvSpPr>
        <p:spPr bwMode="auto">
          <a:xfrm>
            <a:off x="7443788" y="4784725"/>
            <a:ext cx="9525" cy="7938"/>
          </a:xfrm>
          <a:custGeom>
            <a:avLst/>
            <a:gdLst>
              <a:gd name="T0" fmla="*/ 0 w 16"/>
              <a:gd name="T1" fmla="*/ 0 h 14"/>
              <a:gd name="T2" fmla="*/ 9525 w 16"/>
              <a:gd name="T3" fmla="*/ 0 h 14"/>
              <a:gd name="T4" fmla="*/ 8334 w 16"/>
              <a:gd name="T5" fmla="*/ 1134 h 14"/>
              <a:gd name="T6" fmla="*/ 8334 w 16"/>
              <a:gd name="T7" fmla="*/ 2268 h 14"/>
              <a:gd name="T8" fmla="*/ 7739 w 16"/>
              <a:gd name="T9" fmla="*/ 3969 h 14"/>
              <a:gd name="T10" fmla="*/ 7144 w 16"/>
              <a:gd name="T11" fmla="*/ 5103 h 14"/>
              <a:gd name="T12" fmla="*/ 5953 w 16"/>
              <a:gd name="T13" fmla="*/ 5670 h 14"/>
              <a:gd name="T14" fmla="*/ 4167 w 16"/>
              <a:gd name="T15" fmla="*/ 7371 h 14"/>
              <a:gd name="T16" fmla="*/ 2977 w 16"/>
              <a:gd name="T17" fmla="*/ 7938 h 14"/>
              <a:gd name="T18" fmla="*/ 1786 w 16"/>
              <a:gd name="T19" fmla="*/ 7938 h 14"/>
              <a:gd name="T20" fmla="*/ 0 w 16"/>
              <a:gd name="T21" fmla="*/ 7938 h 14"/>
              <a:gd name="T22" fmla="*/ 0 w 16"/>
              <a:gd name="T23" fmla="*/ 7938 h 14"/>
              <a:gd name="T24" fmla="*/ 0 w 1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4">
                <a:moveTo>
                  <a:pt x="0" y="0"/>
                </a:moveTo>
                <a:lnTo>
                  <a:pt x="16" y="0"/>
                </a:lnTo>
                <a:lnTo>
                  <a:pt x="14" y="2"/>
                </a:lnTo>
                <a:lnTo>
                  <a:pt x="14" y="4"/>
                </a:lnTo>
                <a:lnTo>
                  <a:pt x="13" y="7"/>
                </a:lnTo>
                <a:lnTo>
                  <a:pt x="12" y="9"/>
                </a:lnTo>
                <a:lnTo>
                  <a:pt x="10" y="10"/>
                </a:lnTo>
                <a:lnTo>
                  <a:pt x="7" y="13"/>
                </a:lnTo>
                <a:lnTo>
                  <a:pt x="5" y="14"/>
                </a:lnTo>
                <a:lnTo>
                  <a:pt x="3" y="14"/>
                </a:lnTo>
                <a:lnTo>
                  <a:pt x="0"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4" name="Freeform 2869">
            <a:extLst>
              <a:ext uri="{FF2B5EF4-FFF2-40B4-BE49-F238E27FC236}">
                <a16:creationId xmlns:a16="http://schemas.microsoft.com/office/drawing/2014/main" id="{442B61FF-BE91-624B-90E3-ED0C8A6EBD1D}"/>
              </a:ext>
            </a:extLst>
          </p:cNvPr>
          <p:cNvSpPr>
            <a:spLocks/>
          </p:cNvSpPr>
          <p:nvPr/>
        </p:nvSpPr>
        <p:spPr bwMode="auto">
          <a:xfrm>
            <a:off x="7189788" y="4776788"/>
            <a:ext cx="254000" cy="15875"/>
          </a:xfrm>
          <a:custGeom>
            <a:avLst/>
            <a:gdLst>
              <a:gd name="T0" fmla="*/ 254000 w 482"/>
              <a:gd name="T1" fmla="*/ 15875 h 30"/>
              <a:gd name="T2" fmla="*/ 0 w 482"/>
              <a:gd name="T3" fmla="*/ 15875 h 30"/>
              <a:gd name="T4" fmla="*/ 0 w 482"/>
              <a:gd name="T5" fmla="*/ 8467 h 30"/>
              <a:gd name="T6" fmla="*/ 0 w 482"/>
              <a:gd name="T7" fmla="*/ 0 h 30"/>
              <a:gd name="T8" fmla="*/ 254000 w 482"/>
              <a:gd name="T9" fmla="*/ 0 h 30"/>
              <a:gd name="T10" fmla="*/ 254000 w 482"/>
              <a:gd name="T11" fmla="*/ 8467 h 30"/>
              <a:gd name="T12" fmla="*/ 254000 w 482"/>
              <a:gd name="T13" fmla="*/ 1587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2" h="30">
                <a:moveTo>
                  <a:pt x="482" y="30"/>
                </a:moveTo>
                <a:lnTo>
                  <a:pt x="0" y="30"/>
                </a:lnTo>
                <a:lnTo>
                  <a:pt x="0" y="16"/>
                </a:lnTo>
                <a:lnTo>
                  <a:pt x="0" y="0"/>
                </a:lnTo>
                <a:lnTo>
                  <a:pt x="482" y="0"/>
                </a:lnTo>
                <a:lnTo>
                  <a:pt x="482" y="16"/>
                </a:lnTo>
                <a:lnTo>
                  <a:pt x="48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5" name="Rectangle 2870">
            <a:extLst>
              <a:ext uri="{FF2B5EF4-FFF2-40B4-BE49-F238E27FC236}">
                <a16:creationId xmlns:a16="http://schemas.microsoft.com/office/drawing/2014/main" id="{2B937183-C8D0-D74F-BB77-D52F75D8F486}"/>
              </a:ext>
            </a:extLst>
          </p:cNvPr>
          <p:cNvSpPr>
            <a:spLocks noChangeArrowheads="1"/>
          </p:cNvSpPr>
          <p:nvPr/>
        </p:nvSpPr>
        <p:spPr bwMode="auto">
          <a:xfrm>
            <a:off x="7021513" y="4570413"/>
            <a:ext cx="3159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Mean</a:t>
            </a:r>
            <a:endParaRPr lang="nl-NL" altLang="de-DE"/>
          </a:p>
        </p:txBody>
      </p:sp>
      <p:sp>
        <p:nvSpPr>
          <p:cNvPr id="43236" name="Freeform 2871">
            <a:extLst>
              <a:ext uri="{FF2B5EF4-FFF2-40B4-BE49-F238E27FC236}">
                <a16:creationId xmlns:a16="http://schemas.microsoft.com/office/drawing/2014/main" id="{5FA949E7-332B-8E4F-A080-E4F7E9510C54}"/>
              </a:ext>
            </a:extLst>
          </p:cNvPr>
          <p:cNvSpPr>
            <a:spLocks/>
          </p:cNvSpPr>
          <p:nvPr/>
        </p:nvSpPr>
        <p:spPr bwMode="auto">
          <a:xfrm>
            <a:off x="6934200" y="5354638"/>
            <a:ext cx="255588" cy="14287"/>
          </a:xfrm>
          <a:custGeom>
            <a:avLst/>
            <a:gdLst>
              <a:gd name="T0" fmla="*/ 255588 w 482"/>
              <a:gd name="T1" fmla="*/ 14287 h 29"/>
              <a:gd name="T2" fmla="*/ 0 w 482"/>
              <a:gd name="T3" fmla="*/ 14287 h 29"/>
              <a:gd name="T4" fmla="*/ 0 w 482"/>
              <a:gd name="T5" fmla="*/ 6897 h 29"/>
              <a:gd name="T6" fmla="*/ 0 w 482"/>
              <a:gd name="T7" fmla="*/ 0 h 29"/>
              <a:gd name="T8" fmla="*/ 255588 w 482"/>
              <a:gd name="T9" fmla="*/ 0 h 29"/>
              <a:gd name="T10" fmla="*/ 255588 w 482"/>
              <a:gd name="T11" fmla="*/ 6897 h 29"/>
              <a:gd name="T12" fmla="*/ 255588 w 482"/>
              <a:gd name="T13" fmla="*/ 1428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2" h="29">
                <a:moveTo>
                  <a:pt x="482" y="29"/>
                </a:moveTo>
                <a:lnTo>
                  <a:pt x="0" y="29"/>
                </a:lnTo>
                <a:lnTo>
                  <a:pt x="0" y="14"/>
                </a:lnTo>
                <a:lnTo>
                  <a:pt x="0" y="0"/>
                </a:lnTo>
                <a:lnTo>
                  <a:pt x="482" y="0"/>
                </a:lnTo>
                <a:lnTo>
                  <a:pt x="482" y="14"/>
                </a:lnTo>
                <a:lnTo>
                  <a:pt x="48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7" name="Freeform 2872">
            <a:extLst>
              <a:ext uri="{FF2B5EF4-FFF2-40B4-BE49-F238E27FC236}">
                <a16:creationId xmlns:a16="http://schemas.microsoft.com/office/drawing/2014/main" id="{167311BF-EC03-724D-9668-07D055C7929B}"/>
              </a:ext>
            </a:extLst>
          </p:cNvPr>
          <p:cNvSpPr>
            <a:spLocks/>
          </p:cNvSpPr>
          <p:nvPr/>
        </p:nvSpPr>
        <p:spPr bwMode="auto">
          <a:xfrm>
            <a:off x="6926263" y="5360988"/>
            <a:ext cx="7937" cy="7937"/>
          </a:xfrm>
          <a:custGeom>
            <a:avLst/>
            <a:gdLst>
              <a:gd name="T0" fmla="*/ 7937 w 15"/>
              <a:gd name="T1" fmla="*/ 0 h 15"/>
              <a:gd name="T2" fmla="*/ 7937 w 15"/>
              <a:gd name="T3" fmla="*/ 7937 h 15"/>
              <a:gd name="T4" fmla="*/ 6350 w 15"/>
              <a:gd name="T5" fmla="*/ 7408 h 15"/>
              <a:gd name="T6" fmla="*/ 4762 w 15"/>
              <a:gd name="T7" fmla="*/ 7408 h 15"/>
              <a:gd name="T8" fmla="*/ 3704 w 15"/>
              <a:gd name="T9" fmla="*/ 6879 h 15"/>
              <a:gd name="T10" fmla="*/ 3175 w 15"/>
              <a:gd name="T11" fmla="*/ 6350 h 15"/>
              <a:gd name="T12" fmla="*/ 2117 w 15"/>
              <a:gd name="T13" fmla="*/ 4762 h 15"/>
              <a:gd name="T14" fmla="*/ 1058 w 15"/>
              <a:gd name="T15" fmla="*/ 3704 h 15"/>
              <a:gd name="T16" fmla="*/ 529 w 15"/>
              <a:gd name="T17" fmla="*/ 2646 h 15"/>
              <a:gd name="T18" fmla="*/ 0 w 15"/>
              <a:gd name="T19" fmla="*/ 1058 h 15"/>
              <a:gd name="T20" fmla="*/ 0 w 15"/>
              <a:gd name="T21" fmla="*/ 0 h 15"/>
              <a:gd name="T22" fmla="*/ 0 w 15"/>
              <a:gd name="T23" fmla="*/ 0 h 15"/>
              <a:gd name="T24" fmla="*/ 7937 w 15"/>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0"/>
                </a:moveTo>
                <a:lnTo>
                  <a:pt x="15" y="15"/>
                </a:lnTo>
                <a:lnTo>
                  <a:pt x="12" y="14"/>
                </a:lnTo>
                <a:lnTo>
                  <a:pt x="9" y="14"/>
                </a:lnTo>
                <a:lnTo>
                  <a:pt x="7" y="13"/>
                </a:lnTo>
                <a:lnTo>
                  <a:pt x="6" y="12"/>
                </a:lnTo>
                <a:lnTo>
                  <a:pt x="4" y="9"/>
                </a:lnTo>
                <a:lnTo>
                  <a:pt x="2" y="7"/>
                </a:lnTo>
                <a:lnTo>
                  <a:pt x="1" y="5"/>
                </a:lnTo>
                <a:lnTo>
                  <a:pt x="0" y="2"/>
                </a:lnTo>
                <a:lnTo>
                  <a:pt x="0"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8" name="Freeform 2873">
            <a:extLst>
              <a:ext uri="{FF2B5EF4-FFF2-40B4-BE49-F238E27FC236}">
                <a16:creationId xmlns:a16="http://schemas.microsoft.com/office/drawing/2014/main" id="{B23CD603-41ED-9742-AFE8-4B75C9E4DE8F}"/>
              </a:ext>
            </a:extLst>
          </p:cNvPr>
          <p:cNvSpPr>
            <a:spLocks/>
          </p:cNvSpPr>
          <p:nvPr/>
        </p:nvSpPr>
        <p:spPr bwMode="auto">
          <a:xfrm>
            <a:off x="6926263" y="5094288"/>
            <a:ext cx="15875" cy="266700"/>
          </a:xfrm>
          <a:custGeom>
            <a:avLst/>
            <a:gdLst>
              <a:gd name="T0" fmla="*/ 0 w 29"/>
              <a:gd name="T1" fmla="*/ 266700 h 505"/>
              <a:gd name="T2" fmla="*/ 0 w 29"/>
              <a:gd name="T3" fmla="*/ 0 h 505"/>
              <a:gd name="T4" fmla="*/ 8211 w 29"/>
              <a:gd name="T5" fmla="*/ 0 h 505"/>
              <a:gd name="T6" fmla="*/ 15875 w 29"/>
              <a:gd name="T7" fmla="*/ 0 h 505"/>
              <a:gd name="T8" fmla="*/ 15875 w 29"/>
              <a:gd name="T9" fmla="*/ 266700 h 505"/>
              <a:gd name="T10" fmla="*/ 8211 w 29"/>
              <a:gd name="T11" fmla="*/ 266700 h 505"/>
              <a:gd name="T12" fmla="*/ 0 w 29"/>
              <a:gd name="T13" fmla="*/ 266700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05">
                <a:moveTo>
                  <a:pt x="0" y="505"/>
                </a:moveTo>
                <a:lnTo>
                  <a:pt x="0" y="0"/>
                </a:lnTo>
                <a:lnTo>
                  <a:pt x="15" y="0"/>
                </a:lnTo>
                <a:lnTo>
                  <a:pt x="29" y="0"/>
                </a:lnTo>
                <a:lnTo>
                  <a:pt x="29" y="505"/>
                </a:lnTo>
                <a:lnTo>
                  <a:pt x="15" y="505"/>
                </a:lnTo>
                <a:lnTo>
                  <a:pt x="0" y="5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39" name="Freeform 2874">
            <a:extLst>
              <a:ext uri="{FF2B5EF4-FFF2-40B4-BE49-F238E27FC236}">
                <a16:creationId xmlns:a16="http://schemas.microsoft.com/office/drawing/2014/main" id="{3E249257-A3BE-6345-BEB8-D7BE7808B74A}"/>
              </a:ext>
            </a:extLst>
          </p:cNvPr>
          <p:cNvSpPr>
            <a:spLocks/>
          </p:cNvSpPr>
          <p:nvPr/>
        </p:nvSpPr>
        <p:spPr bwMode="auto">
          <a:xfrm>
            <a:off x="6926263" y="5086350"/>
            <a:ext cx="7937" cy="7938"/>
          </a:xfrm>
          <a:custGeom>
            <a:avLst/>
            <a:gdLst>
              <a:gd name="T0" fmla="*/ 7937 w 15"/>
              <a:gd name="T1" fmla="*/ 7938 h 15"/>
              <a:gd name="T2" fmla="*/ 0 w 15"/>
              <a:gd name="T3" fmla="*/ 7938 h 15"/>
              <a:gd name="T4" fmla="*/ 0 w 15"/>
              <a:gd name="T5" fmla="*/ 6880 h 15"/>
              <a:gd name="T6" fmla="*/ 529 w 15"/>
              <a:gd name="T7" fmla="*/ 5821 h 15"/>
              <a:gd name="T8" fmla="*/ 1058 w 15"/>
              <a:gd name="T9" fmla="*/ 4234 h 15"/>
              <a:gd name="T10" fmla="*/ 2117 w 15"/>
              <a:gd name="T11" fmla="*/ 3175 h 15"/>
              <a:gd name="T12" fmla="*/ 3175 w 15"/>
              <a:gd name="T13" fmla="*/ 2117 h 15"/>
              <a:gd name="T14" fmla="*/ 3704 w 15"/>
              <a:gd name="T15" fmla="*/ 1058 h 15"/>
              <a:gd name="T16" fmla="*/ 4762 w 15"/>
              <a:gd name="T17" fmla="*/ 529 h 15"/>
              <a:gd name="T18" fmla="*/ 6350 w 15"/>
              <a:gd name="T19" fmla="*/ 529 h 15"/>
              <a:gd name="T20" fmla="*/ 7937 w 15"/>
              <a:gd name="T21" fmla="*/ 0 h 15"/>
              <a:gd name="T22" fmla="*/ 7937 w 15"/>
              <a:gd name="T23" fmla="*/ 0 h 15"/>
              <a:gd name="T24" fmla="*/ 7937 w 15"/>
              <a:gd name="T25" fmla="*/ 793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5" y="15"/>
                </a:moveTo>
                <a:lnTo>
                  <a:pt x="0" y="15"/>
                </a:lnTo>
                <a:lnTo>
                  <a:pt x="0" y="13"/>
                </a:lnTo>
                <a:lnTo>
                  <a:pt x="1" y="11"/>
                </a:lnTo>
                <a:lnTo>
                  <a:pt x="2" y="8"/>
                </a:lnTo>
                <a:lnTo>
                  <a:pt x="4" y="6"/>
                </a:lnTo>
                <a:lnTo>
                  <a:pt x="6" y="4"/>
                </a:lnTo>
                <a:lnTo>
                  <a:pt x="7" y="2"/>
                </a:lnTo>
                <a:lnTo>
                  <a:pt x="9" y="1"/>
                </a:lnTo>
                <a:lnTo>
                  <a:pt x="12" y="1"/>
                </a:lnTo>
                <a:lnTo>
                  <a:pt x="15" y="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0" name="Freeform 2875">
            <a:extLst>
              <a:ext uri="{FF2B5EF4-FFF2-40B4-BE49-F238E27FC236}">
                <a16:creationId xmlns:a16="http://schemas.microsoft.com/office/drawing/2014/main" id="{F760C292-B471-FA4B-BB4D-7447C3CACB7B}"/>
              </a:ext>
            </a:extLst>
          </p:cNvPr>
          <p:cNvSpPr>
            <a:spLocks/>
          </p:cNvSpPr>
          <p:nvPr/>
        </p:nvSpPr>
        <p:spPr bwMode="auto">
          <a:xfrm>
            <a:off x="6934200" y="5086350"/>
            <a:ext cx="509588" cy="15875"/>
          </a:xfrm>
          <a:custGeom>
            <a:avLst/>
            <a:gdLst>
              <a:gd name="T0" fmla="*/ 0 w 964"/>
              <a:gd name="T1" fmla="*/ 0 h 30"/>
              <a:gd name="T2" fmla="*/ 509588 w 964"/>
              <a:gd name="T3" fmla="*/ 0 h 30"/>
              <a:gd name="T4" fmla="*/ 509588 w 964"/>
              <a:gd name="T5" fmla="*/ 7937 h 30"/>
              <a:gd name="T6" fmla="*/ 509588 w 964"/>
              <a:gd name="T7" fmla="*/ 15875 h 30"/>
              <a:gd name="T8" fmla="*/ 0 w 964"/>
              <a:gd name="T9" fmla="*/ 15875 h 30"/>
              <a:gd name="T10" fmla="*/ 0 w 964"/>
              <a:gd name="T11" fmla="*/ 7937 h 30"/>
              <a:gd name="T12" fmla="*/ 0 w 964"/>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4" h="30">
                <a:moveTo>
                  <a:pt x="0" y="0"/>
                </a:moveTo>
                <a:lnTo>
                  <a:pt x="964" y="0"/>
                </a:lnTo>
                <a:lnTo>
                  <a:pt x="964" y="15"/>
                </a:lnTo>
                <a:lnTo>
                  <a:pt x="964" y="30"/>
                </a:lnTo>
                <a:lnTo>
                  <a:pt x="0" y="30"/>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1" name="Freeform 2876">
            <a:extLst>
              <a:ext uri="{FF2B5EF4-FFF2-40B4-BE49-F238E27FC236}">
                <a16:creationId xmlns:a16="http://schemas.microsoft.com/office/drawing/2014/main" id="{3955A465-8840-3B49-8C83-697DCC100946}"/>
              </a:ext>
            </a:extLst>
          </p:cNvPr>
          <p:cNvSpPr>
            <a:spLocks/>
          </p:cNvSpPr>
          <p:nvPr/>
        </p:nvSpPr>
        <p:spPr bwMode="auto">
          <a:xfrm>
            <a:off x="7443788" y="5086350"/>
            <a:ext cx="9525" cy="7938"/>
          </a:xfrm>
          <a:custGeom>
            <a:avLst/>
            <a:gdLst>
              <a:gd name="T0" fmla="*/ 0 w 16"/>
              <a:gd name="T1" fmla="*/ 7938 h 15"/>
              <a:gd name="T2" fmla="*/ 0 w 16"/>
              <a:gd name="T3" fmla="*/ 0 h 15"/>
              <a:gd name="T4" fmla="*/ 2381 w 16"/>
              <a:gd name="T5" fmla="*/ 529 h 15"/>
              <a:gd name="T6" fmla="*/ 3572 w 16"/>
              <a:gd name="T7" fmla="*/ 529 h 15"/>
              <a:gd name="T8" fmla="*/ 5358 w 16"/>
              <a:gd name="T9" fmla="*/ 1058 h 15"/>
              <a:gd name="T10" fmla="*/ 5953 w 16"/>
              <a:gd name="T11" fmla="*/ 2117 h 15"/>
              <a:gd name="T12" fmla="*/ 7144 w 16"/>
              <a:gd name="T13" fmla="*/ 3175 h 15"/>
              <a:gd name="T14" fmla="*/ 7739 w 16"/>
              <a:gd name="T15" fmla="*/ 4234 h 15"/>
              <a:gd name="T16" fmla="*/ 8334 w 16"/>
              <a:gd name="T17" fmla="*/ 5821 h 15"/>
              <a:gd name="T18" fmla="*/ 9525 w 16"/>
              <a:gd name="T19" fmla="*/ 6880 h 15"/>
              <a:gd name="T20" fmla="*/ 9525 w 16"/>
              <a:gd name="T21" fmla="*/ 7938 h 15"/>
              <a:gd name="T22" fmla="*/ 9525 w 16"/>
              <a:gd name="T23" fmla="*/ 7938 h 15"/>
              <a:gd name="T24" fmla="*/ 0 w 16"/>
              <a:gd name="T25" fmla="*/ 793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0" y="15"/>
                </a:moveTo>
                <a:lnTo>
                  <a:pt x="0" y="0"/>
                </a:lnTo>
                <a:lnTo>
                  <a:pt x="4" y="1"/>
                </a:lnTo>
                <a:lnTo>
                  <a:pt x="6" y="1"/>
                </a:lnTo>
                <a:lnTo>
                  <a:pt x="9" y="2"/>
                </a:lnTo>
                <a:lnTo>
                  <a:pt x="10" y="4"/>
                </a:lnTo>
                <a:lnTo>
                  <a:pt x="12" y="6"/>
                </a:lnTo>
                <a:lnTo>
                  <a:pt x="13" y="8"/>
                </a:lnTo>
                <a:lnTo>
                  <a:pt x="14" y="11"/>
                </a:lnTo>
                <a:lnTo>
                  <a:pt x="16" y="13"/>
                </a:lnTo>
                <a:lnTo>
                  <a:pt x="16"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2" name="Freeform 2877">
            <a:extLst>
              <a:ext uri="{FF2B5EF4-FFF2-40B4-BE49-F238E27FC236}">
                <a16:creationId xmlns:a16="http://schemas.microsoft.com/office/drawing/2014/main" id="{8761447B-43A7-B548-860E-ED2890DE7CEE}"/>
              </a:ext>
            </a:extLst>
          </p:cNvPr>
          <p:cNvSpPr>
            <a:spLocks/>
          </p:cNvSpPr>
          <p:nvPr/>
        </p:nvSpPr>
        <p:spPr bwMode="auto">
          <a:xfrm>
            <a:off x="7437438" y="5094288"/>
            <a:ext cx="15875" cy="266700"/>
          </a:xfrm>
          <a:custGeom>
            <a:avLst/>
            <a:gdLst>
              <a:gd name="T0" fmla="*/ 15875 w 30"/>
              <a:gd name="T1" fmla="*/ 0 h 505"/>
              <a:gd name="T2" fmla="*/ 15875 w 30"/>
              <a:gd name="T3" fmla="*/ 266700 h 505"/>
              <a:gd name="T4" fmla="*/ 7408 w 30"/>
              <a:gd name="T5" fmla="*/ 266700 h 505"/>
              <a:gd name="T6" fmla="*/ 0 w 30"/>
              <a:gd name="T7" fmla="*/ 266700 h 505"/>
              <a:gd name="T8" fmla="*/ 0 w 30"/>
              <a:gd name="T9" fmla="*/ 0 h 505"/>
              <a:gd name="T10" fmla="*/ 7408 w 30"/>
              <a:gd name="T11" fmla="*/ 0 h 505"/>
              <a:gd name="T12" fmla="*/ 15875 w 30"/>
              <a:gd name="T13" fmla="*/ 0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505">
                <a:moveTo>
                  <a:pt x="30" y="0"/>
                </a:moveTo>
                <a:lnTo>
                  <a:pt x="30" y="505"/>
                </a:lnTo>
                <a:lnTo>
                  <a:pt x="14" y="505"/>
                </a:lnTo>
                <a:lnTo>
                  <a:pt x="0" y="505"/>
                </a:lnTo>
                <a:lnTo>
                  <a:pt x="0" y="0"/>
                </a:lnTo>
                <a:lnTo>
                  <a:pt x="14"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3" name="Freeform 2878">
            <a:extLst>
              <a:ext uri="{FF2B5EF4-FFF2-40B4-BE49-F238E27FC236}">
                <a16:creationId xmlns:a16="http://schemas.microsoft.com/office/drawing/2014/main" id="{4F505EC1-C6E1-D341-8216-E8EDA7B0CC5C}"/>
              </a:ext>
            </a:extLst>
          </p:cNvPr>
          <p:cNvSpPr>
            <a:spLocks/>
          </p:cNvSpPr>
          <p:nvPr/>
        </p:nvSpPr>
        <p:spPr bwMode="auto">
          <a:xfrm>
            <a:off x="7443788" y="5360988"/>
            <a:ext cx="9525" cy="7937"/>
          </a:xfrm>
          <a:custGeom>
            <a:avLst/>
            <a:gdLst>
              <a:gd name="T0" fmla="*/ 0 w 16"/>
              <a:gd name="T1" fmla="*/ 0 h 15"/>
              <a:gd name="T2" fmla="*/ 9525 w 16"/>
              <a:gd name="T3" fmla="*/ 0 h 15"/>
              <a:gd name="T4" fmla="*/ 9525 w 16"/>
              <a:gd name="T5" fmla="*/ 1058 h 15"/>
              <a:gd name="T6" fmla="*/ 8334 w 16"/>
              <a:gd name="T7" fmla="*/ 2646 h 15"/>
              <a:gd name="T8" fmla="*/ 7739 w 16"/>
              <a:gd name="T9" fmla="*/ 3704 h 15"/>
              <a:gd name="T10" fmla="*/ 7144 w 16"/>
              <a:gd name="T11" fmla="*/ 4762 h 15"/>
              <a:gd name="T12" fmla="*/ 5953 w 16"/>
              <a:gd name="T13" fmla="*/ 6350 h 15"/>
              <a:gd name="T14" fmla="*/ 5358 w 16"/>
              <a:gd name="T15" fmla="*/ 6879 h 15"/>
              <a:gd name="T16" fmla="*/ 3572 w 16"/>
              <a:gd name="T17" fmla="*/ 7408 h 15"/>
              <a:gd name="T18" fmla="*/ 2381 w 16"/>
              <a:gd name="T19" fmla="*/ 7408 h 15"/>
              <a:gd name="T20" fmla="*/ 0 w 16"/>
              <a:gd name="T21" fmla="*/ 7937 h 15"/>
              <a:gd name="T22" fmla="*/ 0 w 16"/>
              <a:gd name="T23" fmla="*/ 7937 h 15"/>
              <a:gd name="T24" fmla="*/ 0 w 16"/>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5">
                <a:moveTo>
                  <a:pt x="0" y="0"/>
                </a:moveTo>
                <a:lnTo>
                  <a:pt x="16" y="0"/>
                </a:lnTo>
                <a:lnTo>
                  <a:pt x="16" y="2"/>
                </a:lnTo>
                <a:lnTo>
                  <a:pt x="14" y="5"/>
                </a:lnTo>
                <a:lnTo>
                  <a:pt x="13" y="7"/>
                </a:lnTo>
                <a:lnTo>
                  <a:pt x="12" y="9"/>
                </a:lnTo>
                <a:lnTo>
                  <a:pt x="10" y="12"/>
                </a:lnTo>
                <a:lnTo>
                  <a:pt x="9" y="13"/>
                </a:lnTo>
                <a:lnTo>
                  <a:pt x="6" y="14"/>
                </a:lnTo>
                <a:lnTo>
                  <a:pt x="4" y="14"/>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4" name="Freeform 2879">
            <a:extLst>
              <a:ext uri="{FF2B5EF4-FFF2-40B4-BE49-F238E27FC236}">
                <a16:creationId xmlns:a16="http://schemas.microsoft.com/office/drawing/2014/main" id="{A0AB15C2-3BA8-214D-AF1F-6F00DF538F03}"/>
              </a:ext>
            </a:extLst>
          </p:cNvPr>
          <p:cNvSpPr>
            <a:spLocks/>
          </p:cNvSpPr>
          <p:nvPr/>
        </p:nvSpPr>
        <p:spPr bwMode="auto">
          <a:xfrm>
            <a:off x="7189788" y="5354638"/>
            <a:ext cx="254000" cy="14287"/>
          </a:xfrm>
          <a:custGeom>
            <a:avLst/>
            <a:gdLst>
              <a:gd name="T0" fmla="*/ 254000 w 482"/>
              <a:gd name="T1" fmla="*/ 14287 h 29"/>
              <a:gd name="T2" fmla="*/ 0 w 482"/>
              <a:gd name="T3" fmla="*/ 14287 h 29"/>
              <a:gd name="T4" fmla="*/ 0 w 482"/>
              <a:gd name="T5" fmla="*/ 6897 h 29"/>
              <a:gd name="T6" fmla="*/ 0 w 482"/>
              <a:gd name="T7" fmla="*/ 0 h 29"/>
              <a:gd name="T8" fmla="*/ 254000 w 482"/>
              <a:gd name="T9" fmla="*/ 0 h 29"/>
              <a:gd name="T10" fmla="*/ 254000 w 482"/>
              <a:gd name="T11" fmla="*/ 6897 h 29"/>
              <a:gd name="T12" fmla="*/ 254000 w 482"/>
              <a:gd name="T13" fmla="*/ 1428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2" h="29">
                <a:moveTo>
                  <a:pt x="482" y="29"/>
                </a:moveTo>
                <a:lnTo>
                  <a:pt x="0" y="29"/>
                </a:lnTo>
                <a:lnTo>
                  <a:pt x="0" y="14"/>
                </a:lnTo>
                <a:lnTo>
                  <a:pt x="0" y="0"/>
                </a:lnTo>
                <a:lnTo>
                  <a:pt x="482" y="0"/>
                </a:lnTo>
                <a:lnTo>
                  <a:pt x="482" y="14"/>
                </a:lnTo>
                <a:lnTo>
                  <a:pt x="48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5" name="Rectangle 2880">
            <a:extLst>
              <a:ext uri="{FF2B5EF4-FFF2-40B4-BE49-F238E27FC236}">
                <a16:creationId xmlns:a16="http://schemas.microsoft.com/office/drawing/2014/main" id="{F5153362-6277-164D-A11C-6BE47CCAD1B5}"/>
              </a:ext>
            </a:extLst>
          </p:cNvPr>
          <p:cNvSpPr>
            <a:spLocks noChangeArrowheads="1"/>
          </p:cNvSpPr>
          <p:nvPr/>
        </p:nvSpPr>
        <p:spPr bwMode="auto">
          <a:xfrm>
            <a:off x="7021513" y="5148263"/>
            <a:ext cx="3159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Mean</a:t>
            </a:r>
            <a:endParaRPr lang="nl-NL" altLang="de-DE"/>
          </a:p>
        </p:txBody>
      </p:sp>
      <p:sp>
        <p:nvSpPr>
          <p:cNvPr id="43246" name="Rectangle 2881">
            <a:extLst>
              <a:ext uri="{FF2B5EF4-FFF2-40B4-BE49-F238E27FC236}">
                <a16:creationId xmlns:a16="http://schemas.microsoft.com/office/drawing/2014/main" id="{F12E7DD2-64A6-1B4C-B002-6FB8B90ABA3F}"/>
              </a:ext>
            </a:extLst>
          </p:cNvPr>
          <p:cNvSpPr>
            <a:spLocks noChangeArrowheads="1"/>
          </p:cNvSpPr>
          <p:nvPr/>
        </p:nvSpPr>
        <p:spPr bwMode="auto">
          <a:xfrm rot="5400000">
            <a:off x="7207250" y="4883150"/>
            <a:ext cx="1047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a:t>
            </a:r>
            <a:endParaRPr lang="nl-NL" altLang="de-DE"/>
          </a:p>
        </p:txBody>
      </p:sp>
      <p:sp>
        <p:nvSpPr>
          <p:cNvPr id="43247" name="Freeform 2882">
            <a:extLst>
              <a:ext uri="{FF2B5EF4-FFF2-40B4-BE49-F238E27FC236}">
                <a16:creationId xmlns:a16="http://schemas.microsoft.com/office/drawing/2014/main" id="{5755240D-BC84-AC4B-AAB1-D38D7A64AE7D}"/>
              </a:ext>
            </a:extLst>
          </p:cNvPr>
          <p:cNvSpPr>
            <a:spLocks/>
          </p:cNvSpPr>
          <p:nvPr/>
        </p:nvSpPr>
        <p:spPr bwMode="auto">
          <a:xfrm>
            <a:off x="7539038" y="4489450"/>
            <a:ext cx="165100" cy="15875"/>
          </a:xfrm>
          <a:custGeom>
            <a:avLst/>
            <a:gdLst>
              <a:gd name="T0" fmla="*/ 0 w 313"/>
              <a:gd name="T1" fmla="*/ 0 h 30"/>
              <a:gd name="T2" fmla="*/ 165100 w 313"/>
              <a:gd name="T3" fmla="*/ 0 h 30"/>
              <a:gd name="T4" fmla="*/ 165100 w 313"/>
              <a:gd name="T5" fmla="*/ 8467 h 30"/>
              <a:gd name="T6" fmla="*/ 165100 w 313"/>
              <a:gd name="T7" fmla="*/ 15875 h 30"/>
              <a:gd name="T8" fmla="*/ 0 w 313"/>
              <a:gd name="T9" fmla="*/ 15875 h 30"/>
              <a:gd name="T10" fmla="*/ 0 w 313"/>
              <a:gd name="T11" fmla="*/ 8467 h 30"/>
              <a:gd name="T12" fmla="*/ 0 w 313"/>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3" h="30">
                <a:moveTo>
                  <a:pt x="0" y="0"/>
                </a:moveTo>
                <a:lnTo>
                  <a:pt x="313" y="0"/>
                </a:lnTo>
                <a:lnTo>
                  <a:pt x="313" y="16"/>
                </a:lnTo>
                <a:lnTo>
                  <a:pt x="313" y="30"/>
                </a:lnTo>
                <a:lnTo>
                  <a:pt x="0" y="30"/>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8" name="Freeform 2883">
            <a:extLst>
              <a:ext uri="{FF2B5EF4-FFF2-40B4-BE49-F238E27FC236}">
                <a16:creationId xmlns:a16="http://schemas.microsoft.com/office/drawing/2014/main" id="{30D4C1DB-0B04-0C4B-816D-9ECE79E58F94}"/>
              </a:ext>
            </a:extLst>
          </p:cNvPr>
          <p:cNvSpPr>
            <a:spLocks/>
          </p:cNvSpPr>
          <p:nvPr/>
        </p:nvSpPr>
        <p:spPr bwMode="auto">
          <a:xfrm>
            <a:off x="7704138" y="4489450"/>
            <a:ext cx="7937" cy="7938"/>
          </a:xfrm>
          <a:custGeom>
            <a:avLst/>
            <a:gdLst>
              <a:gd name="T0" fmla="*/ 0 w 14"/>
              <a:gd name="T1" fmla="*/ 7938 h 16"/>
              <a:gd name="T2" fmla="*/ 0 w 14"/>
              <a:gd name="T3" fmla="*/ 0 h 16"/>
              <a:gd name="T4" fmla="*/ 1134 w 14"/>
              <a:gd name="T5" fmla="*/ 496 h 16"/>
              <a:gd name="T6" fmla="*/ 2268 w 14"/>
              <a:gd name="T7" fmla="*/ 496 h 16"/>
              <a:gd name="T8" fmla="*/ 3969 w 14"/>
              <a:gd name="T9" fmla="*/ 1488 h 16"/>
              <a:gd name="T10" fmla="*/ 5102 w 14"/>
              <a:gd name="T11" fmla="*/ 1985 h 16"/>
              <a:gd name="T12" fmla="*/ 5669 w 14"/>
              <a:gd name="T13" fmla="*/ 2977 h 16"/>
              <a:gd name="T14" fmla="*/ 7370 w 14"/>
              <a:gd name="T15" fmla="*/ 4465 h 16"/>
              <a:gd name="T16" fmla="*/ 7937 w 14"/>
              <a:gd name="T17" fmla="*/ 5457 h 16"/>
              <a:gd name="T18" fmla="*/ 7937 w 14"/>
              <a:gd name="T19" fmla="*/ 6450 h 16"/>
              <a:gd name="T20" fmla="*/ 7937 w 14"/>
              <a:gd name="T21" fmla="*/ 7938 h 16"/>
              <a:gd name="T22" fmla="*/ 7937 w 14"/>
              <a:gd name="T23" fmla="*/ 7938 h 16"/>
              <a:gd name="T24" fmla="*/ 0 w 14"/>
              <a:gd name="T25" fmla="*/ 793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6">
                <a:moveTo>
                  <a:pt x="0" y="16"/>
                </a:moveTo>
                <a:lnTo>
                  <a:pt x="0" y="0"/>
                </a:lnTo>
                <a:lnTo>
                  <a:pt x="2" y="1"/>
                </a:lnTo>
                <a:lnTo>
                  <a:pt x="4" y="1"/>
                </a:lnTo>
                <a:lnTo>
                  <a:pt x="7" y="3"/>
                </a:lnTo>
                <a:lnTo>
                  <a:pt x="9" y="4"/>
                </a:lnTo>
                <a:lnTo>
                  <a:pt x="10" y="6"/>
                </a:lnTo>
                <a:lnTo>
                  <a:pt x="13" y="9"/>
                </a:lnTo>
                <a:lnTo>
                  <a:pt x="14" y="11"/>
                </a:lnTo>
                <a:lnTo>
                  <a:pt x="14" y="13"/>
                </a:lnTo>
                <a:lnTo>
                  <a:pt x="14"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49" name="Freeform 2884">
            <a:extLst>
              <a:ext uri="{FF2B5EF4-FFF2-40B4-BE49-F238E27FC236}">
                <a16:creationId xmlns:a16="http://schemas.microsoft.com/office/drawing/2014/main" id="{09BBF558-C140-934B-8FBB-D6FBDC575DC4}"/>
              </a:ext>
            </a:extLst>
          </p:cNvPr>
          <p:cNvSpPr>
            <a:spLocks/>
          </p:cNvSpPr>
          <p:nvPr/>
        </p:nvSpPr>
        <p:spPr bwMode="auto">
          <a:xfrm>
            <a:off x="7696200" y="4497388"/>
            <a:ext cx="15875" cy="898525"/>
          </a:xfrm>
          <a:custGeom>
            <a:avLst/>
            <a:gdLst>
              <a:gd name="T0" fmla="*/ 15875 w 30"/>
              <a:gd name="T1" fmla="*/ 0 h 1697"/>
              <a:gd name="T2" fmla="*/ 15875 w 30"/>
              <a:gd name="T3" fmla="*/ 898525 h 1697"/>
              <a:gd name="T4" fmla="*/ 8467 w 30"/>
              <a:gd name="T5" fmla="*/ 898525 h 1697"/>
              <a:gd name="T6" fmla="*/ 0 w 30"/>
              <a:gd name="T7" fmla="*/ 898525 h 1697"/>
              <a:gd name="T8" fmla="*/ 0 w 30"/>
              <a:gd name="T9" fmla="*/ 0 h 1697"/>
              <a:gd name="T10" fmla="*/ 8467 w 30"/>
              <a:gd name="T11" fmla="*/ 0 h 1697"/>
              <a:gd name="T12" fmla="*/ 15875 w 30"/>
              <a:gd name="T13" fmla="*/ 0 h 16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697">
                <a:moveTo>
                  <a:pt x="30" y="0"/>
                </a:moveTo>
                <a:lnTo>
                  <a:pt x="30" y="1697"/>
                </a:lnTo>
                <a:lnTo>
                  <a:pt x="16" y="1697"/>
                </a:lnTo>
                <a:lnTo>
                  <a:pt x="0" y="1697"/>
                </a:lnTo>
                <a:lnTo>
                  <a:pt x="0" y="0"/>
                </a:lnTo>
                <a:lnTo>
                  <a:pt x="16"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0" name="Freeform 2885">
            <a:extLst>
              <a:ext uri="{FF2B5EF4-FFF2-40B4-BE49-F238E27FC236}">
                <a16:creationId xmlns:a16="http://schemas.microsoft.com/office/drawing/2014/main" id="{167BA343-52DF-2042-9889-8835FB0A9A28}"/>
              </a:ext>
            </a:extLst>
          </p:cNvPr>
          <p:cNvSpPr>
            <a:spLocks/>
          </p:cNvSpPr>
          <p:nvPr/>
        </p:nvSpPr>
        <p:spPr bwMode="auto">
          <a:xfrm>
            <a:off x="7704138" y="5395913"/>
            <a:ext cx="7937" cy="7937"/>
          </a:xfrm>
          <a:custGeom>
            <a:avLst/>
            <a:gdLst>
              <a:gd name="T0" fmla="*/ 0 w 14"/>
              <a:gd name="T1" fmla="*/ 0 h 15"/>
              <a:gd name="T2" fmla="*/ 7937 w 14"/>
              <a:gd name="T3" fmla="*/ 0 h 15"/>
              <a:gd name="T4" fmla="*/ 7937 w 14"/>
              <a:gd name="T5" fmla="*/ 1587 h 15"/>
              <a:gd name="T6" fmla="*/ 7937 w 14"/>
              <a:gd name="T7" fmla="*/ 3175 h 15"/>
              <a:gd name="T8" fmla="*/ 7370 w 14"/>
              <a:gd name="T9" fmla="*/ 4233 h 15"/>
              <a:gd name="T10" fmla="*/ 5669 w 14"/>
              <a:gd name="T11" fmla="*/ 4762 h 15"/>
              <a:gd name="T12" fmla="*/ 5102 w 14"/>
              <a:gd name="T13" fmla="*/ 5820 h 15"/>
              <a:gd name="T14" fmla="*/ 3969 w 14"/>
              <a:gd name="T15" fmla="*/ 6879 h 15"/>
              <a:gd name="T16" fmla="*/ 2268 w 14"/>
              <a:gd name="T17" fmla="*/ 7408 h 15"/>
              <a:gd name="T18" fmla="*/ 1134 w 14"/>
              <a:gd name="T19" fmla="*/ 7937 h 15"/>
              <a:gd name="T20" fmla="*/ 0 w 14"/>
              <a:gd name="T21" fmla="*/ 7937 h 15"/>
              <a:gd name="T22" fmla="*/ 0 w 14"/>
              <a:gd name="T23" fmla="*/ 7937 h 15"/>
              <a:gd name="T24" fmla="*/ 0 w 1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5">
                <a:moveTo>
                  <a:pt x="0" y="0"/>
                </a:moveTo>
                <a:lnTo>
                  <a:pt x="14" y="0"/>
                </a:lnTo>
                <a:lnTo>
                  <a:pt x="14" y="3"/>
                </a:lnTo>
                <a:lnTo>
                  <a:pt x="14" y="6"/>
                </a:lnTo>
                <a:lnTo>
                  <a:pt x="13" y="8"/>
                </a:lnTo>
                <a:lnTo>
                  <a:pt x="10" y="9"/>
                </a:lnTo>
                <a:lnTo>
                  <a:pt x="9" y="11"/>
                </a:lnTo>
                <a:lnTo>
                  <a:pt x="7" y="13"/>
                </a:lnTo>
                <a:lnTo>
                  <a:pt x="4" y="14"/>
                </a:lnTo>
                <a:lnTo>
                  <a:pt x="2" y="15"/>
                </a:lnTo>
                <a:lnTo>
                  <a:pt x="0" y="1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1" name="Freeform 2886">
            <a:extLst>
              <a:ext uri="{FF2B5EF4-FFF2-40B4-BE49-F238E27FC236}">
                <a16:creationId xmlns:a16="http://schemas.microsoft.com/office/drawing/2014/main" id="{6D45E851-550A-1143-BE5F-D0FE5B8EABDB}"/>
              </a:ext>
            </a:extLst>
          </p:cNvPr>
          <p:cNvSpPr>
            <a:spLocks/>
          </p:cNvSpPr>
          <p:nvPr/>
        </p:nvSpPr>
        <p:spPr bwMode="auto">
          <a:xfrm>
            <a:off x="7535863" y="5386388"/>
            <a:ext cx="168275" cy="17462"/>
          </a:xfrm>
          <a:custGeom>
            <a:avLst/>
            <a:gdLst>
              <a:gd name="T0" fmla="*/ 168275 w 317"/>
              <a:gd name="T1" fmla="*/ 17462 h 34"/>
              <a:gd name="T2" fmla="*/ 0 w 317"/>
              <a:gd name="T3" fmla="*/ 14894 h 34"/>
              <a:gd name="T4" fmla="*/ 0 w 317"/>
              <a:gd name="T5" fmla="*/ 7190 h 34"/>
              <a:gd name="T6" fmla="*/ 0 w 317"/>
              <a:gd name="T7" fmla="*/ 0 h 34"/>
              <a:gd name="T8" fmla="*/ 168275 w 317"/>
              <a:gd name="T9" fmla="*/ 2054 h 34"/>
              <a:gd name="T10" fmla="*/ 168275 w 317"/>
              <a:gd name="T11" fmla="*/ 9758 h 34"/>
              <a:gd name="T12" fmla="*/ 168275 w 317"/>
              <a:gd name="T13" fmla="*/ 174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7" h="34">
                <a:moveTo>
                  <a:pt x="317" y="34"/>
                </a:moveTo>
                <a:lnTo>
                  <a:pt x="0" y="29"/>
                </a:lnTo>
                <a:lnTo>
                  <a:pt x="0" y="14"/>
                </a:lnTo>
                <a:lnTo>
                  <a:pt x="0" y="0"/>
                </a:lnTo>
                <a:lnTo>
                  <a:pt x="317" y="4"/>
                </a:lnTo>
                <a:lnTo>
                  <a:pt x="317" y="19"/>
                </a:lnTo>
                <a:lnTo>
                  <a:pt x="317"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2" name="Rectangle 2887">
            <a:extLst>
              <a:ext uri="{FF2B5EF4-FFF2-40B4-BE49-F238E27FC236}">
                <a16:creationId xmlns:a16="http://schemas.microsoft.com/office/drawing/2014/main" id="{44C39F4A-4A24-1444-B576-354AC519DEC0}"/>
              </a:ext>
            </a:extLst>
          </p:cNvPr>
          <p:cNvSpPr>
            <a:spLocks noChangeArrowheads="1"/>
          </p:cNvSpPr>
          <p:nvPr/>
        </p:nvSpPr>
        <p:spPr bwMode="auto">
          <a:xfrm>
            <a:off x="7473950" y="4298950"/>
            <a:ext cx="282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WTA</a:t>
            </a:r>
            <a:endParaRPr lang="nl-NL" altLang="de-DE"/>
          </a:p>
        </p:txBody>
      </p:sp>
      <p:sp>
        <p:nvSpPr>
          <p:cNvPr id="43253" name="Freeform 2888">
            <a:extLst>
              <a:ext uri="{FF2B5EF4-FFF2-40B4-BE49-F238E27FC236}">
                <a16:creationId xmlns:a16="http://schemas.microsoft.com/office/drawing/2014/main" id="{FBBF5DDD-6417-E140-A68D-C7B5C15548CB}"/>
              </a:ext>
            </a:extLst>
          </p:cNvPr>
          <p:cNvSpPr>
            <a:spLocks/>
          </p:cNvSpPr>
          <p:nvPr/>
        </p:nvSpPr>
        <p:spPr bwMode="auto">
          <a:xfrm>
            <a:off x="7783513" y="4908550"/>
            <a:ext cx="106362" cy="69850"/>
          </a:xfrm>
          <a:custGeom>
            <a:avLst/>
            <a:gdLst>
              <a:gd name="T0" fmla="*/ 106362 w 202"/>
              <a:gd name="T1" fmla="*/ 30162 h 132"/>
              <a:gd name="T2" fmla="*/ 3159 w 202"/>
              <a:gd name="T3" fmla="*/ 69850 h 132"/>
              <a:gd name="T4" fmla="*/ 0 w 202"/>
              <a:gd name="T5" fmla="*/ 0 h 132"/>
              <a:gd name="T6" fmla="*/ 106362 w 202"/>
              <a:gd name="T7" fmla="*/ 30162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132">
                <a:moveTo>
                  <a:pt x="202" y="57"/>
                </a:moveTo>
                <a:lnTo>
                  <a:pt x="6" y="132"/>
                </a:lnTo>
                <a:lnTo>
                  <a:pt x="0" y="0"/>
                </a:lnTo>
                <a:lnTo>
                  <a:pt x="20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4" name="Freeform 2889">
            <a:extLst>
              <a:ext uri="{FF2B5EF4-FFF2-40B4-BE49-F238E27FC236}">
                <a16:creationId xmlns:a16="http://schemas.microsoft.com/office/drawing/2014/main" id="{9FDECC4A-2915-BC40-BFCF-007D351CCCC6}"/>
              </a:ext>
            </a:extLst>
          </p:cNvPr>
          <p:cNvSpPr>
            <a:spLocks/>
          </p:cNvSpPr>
          <p:nvPr/>
        </p:nvSpPr>
        <p:spPr bwMode="auto">
          <a:xfrm>
            <a:off x="7702550" y="4933950"/>
            <a:ext cx="103188" cy="20638"/>
          </a:xfrm>
          <a:custGeom>
            <a:avLst/>
            <a:gdLst>
              <a:gd name="T0" fmla="*/ 0 w 195"/>
              <a:gd name="T1" fmla="*/ 4888 h 38"/>
              <a:gd name="T2" fmla="*/ 102659 w 195"/>
              <a:gd name="T3" fmla="*/ 0 h 38"/>
              <a:gd name="T4" fmla="*/ 103188 w 195"/>
              <a:gd name="T5" fmla="*/ 15750 h 38"/>
              <a:gd name="T6" fmla="*/ 1058 w 195"/>
              <a:gd name="T7" fmla="*/ 20638 h 38"/>
              <a:gd name="T8" fmla="*/ 0 w 195"/>
              <a:gd name="T9" fmla="*/ 488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 h="38">
                <a:moveTo>
                  <a:pt x="0" y="9"/>
                </a:moveTo>
                <a:lnTo>
                  <a:pt x="194" y="0"/>
                </a:lnTo>
                <a:lnTo>
                  <a:pt x="195" y="29"/>
                </a:lnTo>
                <a:lnTo>
                  <a:pt x="2" y="38"/>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255" name="Rectangle 2890">
            <a:extLst>
              <a:ext uri="{FF2B5EF4-FFF2-40B4-BE49-F238E27FC236}">
                <a16:creationId xmlns:a16="http://schemas.microsoft.com/office/drawing/2014/main" id="{8EC9B1A0-8F20-C942-BE53-E438F9BF46D1}"/>
              </a:ext>
            </a:extLst>
          </p:cNvPr>
          <p:cNvSpPr>
            <a:spLocks noChangeArrowheads="1"/>
          </p:cNvSpPr>
          <p:nvPr/>
        </p:nvSpPr>
        <p:spPr bwMode="auto">
          <a:xfrm>
            <a:off x="7926388" y="4859338"/>
            <a:ext cx="1174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1pPr>
            <a:lvl2pPr marL="742950" indent="-28575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2pPr>
            <a:lvl3pPr marL="11430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3pPr>
            <a:lvl4pPr marL="16002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4pPr>
            <a:lvl5pPr marL="2057400" indent="-228600">
              <a:lnSpc>
                <a:spcPct val="81000"/>
              </a:lnSpc>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5pPr>
            <a:lvl6pPr marL="25146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6pPr>
            <a:lvl7pPr marL="29718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7pPr>
            <a:lvl8pPr marL="34290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8pPr>
            <a:lvl9pPr marL="3886200" indent="-228600" defTabSz="449263" eaLnBrk="0" fontAlgn="base" hangingPunct="0">
              <a:lnSpc>
                <a:spcPct val="81000"/>
              </a:lnSpc>
              <a:spcBef>
                <a:spcPct val="0"/>
              </a:spcBef>
              <a:spcAft>
                <a:spcPct val="0"/>
              </a:spcAft>
              <a:buClr>
                <a:srgbClr val="000000"/>
              </a:buClr>
              <a:buSzPct val="100000"/>
              <a:buFont typeface="Times New Roman" panose="02020603050405020304" pitchFamily="18" charset="0"/>
              <a:defRPr sz="2400">
                <a:solidFill>
                  <a:schemeClr val="bg1"/>
                </a:solidFill>
                <a:latin typeface="Verdana" panose="020B0604030504040204" pitchFamily="34" charset="0"/>
                <a:cs typeface="Lucida Sans Unicode" panose="020B0602030504020204" pitchFamily="34" charset="0"/>
              </a:defRPr>
            </a:lvl9pPr>
          </a:lstStyle>
          <a:p>
            <a:pPr eaLnBrk="1" hangingPunct="1"/>
            <a:r>
              <a:rPr lang="nl-NL" altLang="de-DE" sz="1000">
                <a:solidFill>
                  <a:srgbClr val="FFFFFF"/>
                </a:solidFill>
                <a:latin typeface="Luxi Sans" charset="0"/>
              </a:rPr>
              <a:t>'6'</a:t>
            </a:r>
            <a:endParaRPr lang="nl-NL" altLang="de-DE"/>
          </a:p>
        </p:txBody>
      </p:sp>
      <p:sp>
        <p:nvSpPr>
          <p:cNvPr id="43256" name="Line 2891">
            <a:extLst>
              <a:ext uri="{FF2B5EF4-FFF2-40B4-BE49-F238E27FC236}">
                <a16:creationId xmlns:a16="http://schemas.microsoft.com/office/drawing/2014/main" id="{0F875D9A-7585-A346-AC97-4227A8F33DBB}"/>
              </a:ext>
            </a:extLst>
          </p:cNvPr>
          <p:cNvSpPr>
            <a:spLocks noChangeShapeType="1"/>
          </p:cNvSpPr>
          <p:nvPr/>
        </p:nvSpPr>
        <p:spPr bwMode="auto">
          <a:xfrm>
            <a:off x="3492500" y="2565400"/>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3257" name="Line 2892">
            <a:extLst>
              <a:ext uri="{FF2B5EF4-FFF2-40B4-BE49-F238E27FC236}">
                <a16:creationId xmlns:a16="http://schemas.microsoft.com/office/drawing/2014/main" id="{6DC4D814-BFB1-0D4B-9B2E-1942B1B7CC18}"/>
              </a:ext>
            </a:extLst>
          </p:cNvPr>
          <p:cNvSpPr>
            <a:spLocks noChangeShapeType="1"/>
          </p:cNvSpPr>
          <p:nvPr/>
        </p:nvSpPr>
        <p:spPr bwMode="auto">
          <a:xfrm>
            <a:off x="6804025" y="2565400"/>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6730838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15BE1FD5-8CD7-AE4E-8F37-D1FB2F04A731}"/>
              </a:ext>
            </a:extLst>
          </p:cNvPr>
          <p:cNvSpPr>
            <a:spLocks noGrp="1" noChangeArrowheads="1"/>
          </p:cNvSpPr>
          <p:nvPr>
            <p:ph type="title"/>
          </p:nvPr>
        </p:nvSpPr>
        <p:spPr/>
        <p:txBody>
          <a:bodyPr/>
          <a:lstStyle/>
          <a:p>
            <a:pPr defTabSz="457200" eaLnBrk="1" hangingPunct="1">
              <a:tabLst>
                <a:tab pos="673100" algn="l"/>
                <a:tab pos="723900" algn="l"/>
                <a:tab pos="1447800" algn="l"/>
                <a:tab pos="2171700" algn="l"/>
                <a:tab pos="2895600" algn="l"/>
                <a:tab pos="3619500" algn="l"/>
                <a:tab pos="4343400" algn="l"/>
                <a:tab pos="5067300" algn="l"/>
                <a:tab pos="5791200" algn="l"/>
                <a:tab pos="6515100" algn="l"/>
                <a:tab pos="7239000" algn="l"/>
                <a:tab pos="7962900" algn="l"/>
              </a:tabLst>
            </a:pPr>
            <a:r>
              <a:rPr lang="en-GB" altLang="de-DE"/>
              <a:t>RC: novel computing paradigm</a:t>
            </a:r>
          </a:p>
        </p:txBody>
      </p:sp>
      <p:sp>
        <p:nvSpPr>
          <p:cNvPr id="339971" name="Rectangle 3">
            <a:extLst>
              <a:ext uri="{FF2B5EF4-FFF2-40B4-BE49-F238E27FC236}">
                <a16:creationId xmlns:a16="http://schemas.microsoft.com/office/drawing/2014/main" id="{35483A14-8AC5-FD46-AF12-C7C9749687A1}"/>
              </a:ext>
            </a:extLst>
          </p:cNvPr>
          <p:cNvSpPr>
            <a:spLocks noGrp="1" noChangeArrowheads="1"/>
          </p:cNvSpPr>
          <p:nvPr>
            <p:ph idx="1"/>
          </p:nvPr>
        </p:nvSpPr>
        <p:spPr/>
        <p:txBody>
          <a:bodyPr/>
          <a:lstStyle/>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RC presents a novel way of looking at computation</a:t>
            </a:r>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“Random” dynamic systems can be used by only training a linear readout layer</a:t>
            </a:r>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RC already used to show general computing capabilities of:</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Microcolumn structure in the cortex</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Gene regulatory network</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The visual cortex of a real cat</a:t>
            </a:r>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Implementations:</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“Bucket of water”, </a:t>
            </a:r>
            <a:r>
              <a:rPr lang="en-GB" altLang="de-DE" dirty="0" err="1"/>
              <a:t>aVLSI</a:t>
            </a:r>
            <a:r>
              <a:rPr lang="en-GB" altLang="de-DE" dirty="0"/>
              <a:t>, digital hardware</a:t>
            </a:r>
          </a:p>
          <a:p>
            <a:pPr marL="863600" lvl="1" indent="-287338"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altLang="de-DE" dirty="0"/>
              <a:t>Photonics</a:t>
            </a:r>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de-DE" dirty="0"/>
          </a:p>
          <a:p>
            <a:pPr marL="431800" indent="-323850" defTabSz="457200" eaLnBrk="1" hangingPunct="1">
              <a:lnSpc>
                <a:spcPct val="10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en-GB" altLang="de-DE" dirty="0"/>
          </a:p>
        </p:txBody>
      </p:sp>
    </p:spTree>
    <p:extLst>
      <p:ext uri="{BB962C8B-B14F-4D97-AF65-F5344CB8AC3E}">
        <p14:creationId xmlns:p14="http://schemas.microsoft.com/office/powerpoint/2010/main" val="17781945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99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99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9971">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997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997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99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F1641-D957-7D49-BB9D-B83C7B5A00EA}"/>
              </a:ext>
            </a:extLst>
          </p:cNvPr>
          <p:cNvSpPr>
            <a:spLocks noGrp="1"/>
          </p:cNvSpPr>
          <p:nvPr>
            <p:ph type="title"/>
          </p:nvPr>
        </p:nvSpPr>
        <p:spPr/>
        <p:txBody>
          <a:bodyPr/>
          <a:lstStyle/>
          <a:p>
            <a:endParaRPr lang="de-DE"/>
          </a:p>
        </p:txBody>
      </p:sp>
      <p:sp>
        <p:nvSpPr>
          <p:cNvPr id="3" name="Foliennummernplatzhalter 2">
            <a:extLst>
              <a:ext uri="{FF2B5EF4-FFF2-40B4-BE49-F238E27FC236}">
                <a16:creationId xmlns:a16="http://schemas.microsoft.com/office/drawing/2014/main" id="{39A8CBFB-BB32-0E4E-9B12-0B079EE794A1}"/>
              </a:ext>
            </a:extLst>
          </p:cNvPr>
          <p:cNvSpPr>
            <a:spLocks noGrp="1"/>
          </p:cNvSpPr>
          <p:nvPr>
            <p:ph type="sldNum" sz="quarter" idx="12"/>
          </p:nvPr>
        </p:nvSpPr>
        <p:spPr/>
        <p:txBody>
          <a:bodyPr/>
          <a:lstStyle/>
          <a:p>
            <a:pPr>
              <a:defRPr/>
            </a:pPr>
            <a:fld id="{35ED459A-6064-5546-BD20-CFDE646274C7}" type="slidenum">
              <a:rPr lang="de-DE" smtClean="0"/>
              <a:pPr>
                <a:defRPr/>
              </a:pPr>
              <a:t>44</a:t>
            </a:fld>
            <a:endParaRPr lang="de-DE"/>
          </a:p>
        </p:txBody>
      </p:sp>
      <p:pic>
        <p:nvPicPr>
          <p:cNvPr id="5" name="Grafik 4">
            <a:extLst>
              <a:ext uri="{FF2B5EF4-FFF2-40B4-BE49-F238E27FC236}">
                <a16:creationId xmlns:a16="http://schemas.microsoft.com/office/drawing/2014/main" id="{E198C809-9E44-2A47-BBE4-1CD2FD12975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09185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F8068-47F3-FB49-8F22-F2C0A4F56F57}"/>
              </a:ext>
            </a:extLst>
          </p:cNvPr>
          <p:cNvSpPr>
            <a:spLocks noGrp="1"/>
          </p:cNvSpPr>
          <p:nvPr>
            <p:ph type="title"/>
          </p:nvPr>
        </p:nvSpPr>
        <p:spPr/>
        <p:txBody>
          <a:bodyPr/>
          <a:lstStyle/>
          <a:p>
            <a:r>
              <a:rPr lang="de-DE" dirty="0"/>
              <a:t>APPENDIX</a:t>
            </a:r>
          </a:p>
        </p:txBody>
      </p:sp>
      <p:sp>
        <p:nvSpPr>
          <p:cNvPr id="3" name="Textplatzhalter 2">
            <a:extLst>
              <a:ext uri="{FF2B5EF4-FFF2-40B4-BE49-F238E27FC236}">
                <a16:creationId xmlns:a16="http://schemas.microsoft.com/office/drawing/2014/main" id="{30DE2F61-51E6-2F41-94DC-439255C18A4A}"/>
              </a:ext>
            </a:extLst>
          </p:cNvPr>
          <p:cNvSpPr>
            <a:spLocks noGrp="1"/>
          </p:cNvSpPr>
          <p:nvPr>
            <p:ph type="body" idx="1"/>
          </p:nvPr>
        </p:nvSpPr>
        <p:spPr/>
        <p:txBody>
          <a:bodyPr/>
          <a:lstStyle/>
          <a:p>
            <a:r>
              <a:rPr lang="de-DE" sz="800" dirty="0" err="1"/>
              <a:t>Uhhh</a:t>
            </a:r>
            <a:r>
              <a:rPr lang="de-DE" sz="800" dirty="0"/>
              <a:t>, a </a:t>
            </a:r>
            <a:r>
              <a:rPr lang="de-DE" sz="800" dirty="0" err="1"/>
              <a:t>lecture</a:t>
            </a:r>
            <a:r>
              <a:rPr lang="de-DE" sz="800" dirty="0"/>
              <a:t> </a:t>
            </a:r>
            <a:r>
              <a:rPr lang="de-DE" sz="800" dirty="0" err="1"/>
              <a:t>with</a:t>
            </a:r>
            <a:r>
              <a:rPr lang="de-DE" sz="800" dirty="0"/>
              <a:t> a </a:t>
            </a:r>
            <a:r>
              <a:rPr lang="de-DE" sz="800" dirty="0" err="1"/>
              <a:t>hopefully</a:t>
            </a:r>
            <a:r>
              <a:rPr lang="de-DE" sz="800" dirty="0"/>
              <a:t> </a:t>
            </a:r>
            <a:r>
              <a:rPr lang="de-DE" sz="800" dirty="0" err="1"/>
              <a:t>useful</a:t>
            </a:r>
            <a:endParaRPr lang="de-DE" dirty="0"/>
          </a:p>
        </p:txBody>
      </p:sp>
      <p:sp>
        <p:nvSpPr>
          <p:cNvPr id="4" name="Foliennummernplatzhalter 3">
            <a:extLst>
              <a:ext uri="{FF2B5EF4-FFF2-40B4-BE49-F238E27FC236}">
                <a16:creationId xmlns:a16="http://schemas.microsoft.com/office/drawing/2014/main" id="{BF2AEB5C-44B2-0249-9B20-44F54DBFE535}"/>
              </a:ext>
            </a:extLst>
          </p:cNvPr>
          <p:cNvSpPr>
            <a:spLocks noGrp="1"/>
          </p:cNvSpPr>
          <p:nvPr>
            <p:ph type="sldNum" sz="quarter" idx="12"/>
          </p:nvPr>
        </p:nvSpPr>
        <p:spPr/>
        <p:txBody>
          <a:bodyPr/>
          <a:lstStyle/>
          <a:p>
            <a:pPr>
              <a:defRPr/>
            </a:pPr>
            <a:fld id="{4D5151C9-7839-C041-ABB8-39E89BE5946D}" type="slidenum">
              <a:rPr lang="de-DE" smtClean="0"/>
              <a:pPr>
                <a:defRPr/>
              </a:pPr>
              <a:t>45</a:t>
            </a:fld>
            <a:endParaRPr lang="de-DE"/>
          </a:p>
        </p:txBody>
      </p:sp>
    </p:spTree>
    <p:extLst>
      <p:ext uri="{BB962C8B-B14F-4D97-AF65-F5344CB8AC3E}">
        <p14:creationId xmlns:p14="http://schemas.microsoft.com/office/powerpoint/2010/main" val="2917674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Color Convention in this course</a:t>
            </a:r>
            <a:br>
              <a:rPr lang="en-US" dirty="0"/>
            </a:br>
            <a:endParaRPr lang="en-US" dirty="0"/>
          </a:p>
        </p:txBody>
      </p:sp>
      <p:sp>
        <p:nvSpPr>
          <p:cNvPr id="3" name="Inhaltsplatzhalter 2"/>
          <p:cNvSpPr>
            <a:spLocks noGrp="1"/>
          </p:cNvSpPr>
          <p:nvPr>
            <p:ph idx="1"/>
          </p:nvPr>
        </p:nvSpPr>
        <p:spPr>
          <a:xfrm>
            <a:off x="457200" y="1196975"/>
            <a:ext cx="8229600" cy="4896321"/>
          </a:xfrm>
          <a:ln/>
        </p:spPr>
        <p:style>
          <a:lnRef idx="2">
            <a:schemeClr val="accent3"/>
          </a:lnRef>
          <a:fillRef idx="1">
            <a:schemeClr val="lt1"/>
          </a:fillRef>
          <a:effectRef idx="0">
            <a:schemeClr val="accent3"/>
          </a:effectRef>
          <a:fontRef idx="minor">
            <a:schemeClr val="dk1"/>
          </a:fontRef>
        </p:style>
        <p:txBody>
          <a:bodyPr/>
          <a:lstStyle/>
          <a:p>
            <a:r>
              <a:rPr lang="en-US" sz="2400" dirty="0">
                <a:solidFill>
                  <a:srgbClr val="008380"/>
                </a:solidFill>
              </a:rPr>
              <a:t>Formulae, when occurring inline</a:t>
            </a:r>
          </a:p>
          <a:p>
            <a:r>
              <a:rPr lang="en-US" sz="2400" dirty="0">
                <a:solidFill>
                  <a:srgbClr val="0000FF"/>
                </a:solidFill>
              </a:rPr>
              <a:t>Newly introduced terminology and definitions</a:t>
            </a:r>
            <a:endParaRPr lang="en-US" sz="2400" dirty="0"/>
          </a:p>
          <a:p>
            <a:r>
              <a:rPr lang="en-US" sz="2400" dirty="0"/>
              <a:t>Important </a:t>
            </a:r>
            <a:r>
              <a:rPr lang="en-US" sz="2400" dirty="0">
                <a:solidFill>
                  <a:srgbClr val="FF0000"/>
                </a:solidFill>
              </a:rPr>
              <a:t>results (observations, theorems) </a:t>
            </a:r>
            <a:r>
              <a:rPr lang="en-US" sz="2400" dirty="0"/>
              <a:t>as well as emphasizing some aspects </a:t>
            </a:r>
          </a:p>
          <a:p>
            <a:r>
              <a:rPr lang="en-US" sz="2400" dirty="0">
                <a:solidFill>
                  <a:srgbClr val="FF6600"/>
                </a:solidFill>
              </a:rPr>
              <a:t>Examples</a:t>
            </a:r>
            <a:r>
              <a:rPr lang="en-US" sz="2400" dirty="0"/>
              <a:t> </a:t>
            </a:r>
            <a:r>
              <a:rPr lang="en-US" sz="2400" dirty="0">
                <a:solidFill>
                  <a:srgbClr val="000000"/>
                </a:solidFill>
              </a:rPr>
              <a:t>are given </a:t>
            </a:r>
            <a:r>
              <a:rPr lang="en-US" sz="2400" dirty="0">
                <a:solidFill>
                  <a:srgbClr val="FF6600"/>
                </a:solidFill>
              </a:rPr>
              <a:t>with standard orange with possibly light orange frame </a:t>
            </a:r>
            <a:endParaRPr lang="en-US" sz="2400" dirty="0"/>
          </a:p>
          <a:p>
            <a:r>
              <a:rPr lang="en-US" sz="2400" dirty="0"/>
              <a:t>Comments and notes</a:t>
            </a:r>
            <a:endParaRPr lang="en-US" sz="2400" dirty="0">
              <a:solidFill>
                <a:srgbClr val="FFFF99"/>
              </a:solidFill>
            </a:endParaRPr>
          </a:p>
          <a:p>
            <a:r>
              <a:rPr lang="en-US" sz="2400" dirty="0">
                <a:solidFill>
                  <a:schemeClr val="tx1"/>
                </a:solidFill>
              </a:rPr>
              <a:t>Algorithms</a:t>
            </a:r>
            <a:r>
              <a:rPr lang="en-US" sz="2400" dirty="0">
                <a:solidFill>
                  <a:srgbClr val="FFFF99"/>
                </a:solidFill>
              </a:rPr>
              <a:t> </a:t>
            </a:r>
            <a:endParaRPr lang="en-US" sz="2400"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46</a:t>
            </a:fld>
            <a:endParaRPr lang="de-DE"/>
          </a:p>
        </p:txBody>
      </p:sp>
      <p:sp>
        <p:nvSpPr>
          <p:cNvPr id="6" name="Abgerundetes Rechteck 5">
            <a:extLst>
              <a:ext uri="{FF2B5EF4-FFF2-40B4-BE49-F238E27FC236}">
                <a16:creationId xmlns:a16="http://schemas.microsoft.com/office/drawing/2014/main" id="{BAAFD5B9-2240-C74E-985A-51F5F4D02490}"/>
              </a:ext>
            </a:extLst>
          </p:cNvPr>
          <p:cNvSpPr/>
          <p:nvPr/>
        </p:nvSpPr>
        <p:spPr>
          <a:xfrm>
            <a:off x="7089837" y="1628800"/>
            <a:ext cx="1578941" cy="420436"/>
          </a:xfrm>
          <a:prstGeom prst="roundRect">
            <a:avLst>
              <a:gd name="adj" fmla="val 10000"/>
            </a:avLst>
          </a:prstGeom>
          <a:solidFill>
            <a:srgbClr val="032EF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7" name="Abgerundetes Rechteck 6">
            <a:extLst>
              <a:ext uri="{FF2B5EF4-FFF2-40B4-BE49-F238E27FC236}">
                <a16:creationId xmlns:a16="http://schemas.microsoft.com/office/drawing/2014/main" id="{63748465-3E26-B944-A757-81EDF4AEA94E}"/>
              </a:ext>
            </a:extLst>
          </p:cNvPr>
          <p:cNvSpPr/>
          <p:nvPr/>
        </p:nvSpPr>
        <p:spPr>
          <a:xfrm>
            <a:off x="6004482" y="2501486"/>
            <a:ext cx="2664296" cy="420436"/>
          </a:xfrm>
          <a:prstGeom prst="roundRect">
            <a:avLst>
              <a:gd name="adj" fmla="val 10000"/>
            </a:avLst>
          </a:prstGeom>
          <a:solidFill>
            <a:srgbClr val="FF0000">
              <a:alpha val="1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8" name="Abgerundetes Rechteck 7">
            <a:extLst>
              <a:ext uri="{FF2B5EF4-FFF2-40B4-BE49-F238E27FC236}">
                <a16:creationId xmlns:a16="http://schemas.microsoft.com/office/drawing/2014/main" id="{85C06C64-C341-E945-BDFC-427A6423E4EA}"/>
              </a:ext>
            </a:extLst>
          </p:cNvPr>
          <p:cNvSpPr/>
          <p:nvPr/>
        </p:nvSpPr>
        <p:spPr>
          <a:xfrm>
            <a:off x="6004482" y="3248913"/>
            <a:ext cx="2664296" cy="420436"/>
          </a:xfrm>
          <a:prstGeom prst="roundRect">
            <a:avLst>
              <a:gd name="adj" fmla="val 10000"/>
            </a:avLst>
          </a:prstGeom>
          <a:solidFill>
            <a:srgbClr val="FFC0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9" name="Abgerundetes Rechteck 8">
            <a:extLst>
              <a:ext uri="{FF2B5EF4-FFF2-40B4-BE49-F238E27FC236}">
                <a16:creationId xmlns:a16="http://schemas.microsoft.com/office/drawing/2014/main" id="{2F2F2C6F-544A-7949-A51C-10301530178B}"/>
              </a:ext>
            </a:extLst>
          </p:cNvPr>
          <p:cNvSpPr/>
          <p:nvPr/>
        </p:nvSpPr>
        <p:spPr>
          <a:xfrm>
            <a:off x="5983553" y="3786122"/>
            <a:ext cx="2664296" cy="420436"/>
          </a:xfrm>
          <a:prstGeom prst="roundRect">
            <a:avLst>
              <a:gd name="adj" fmla="val 10000"/>
            </a:avLst>
          </a:prstGeom>
          <a:solidFill>
            <a:srgbClr val="FFFF0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10" name="Abgerundetes Rechteck 9">
            <a:extLst>
              <a:ext uri="{FF2B5EF4-FFF2-40B4-BE49-F238E27FC236}">
                <a16:creationId xmlns:a16="http://schemas.microsoft.com/office/drawing/2014/main" id="{EC1080D4-6F71-0A44-9E7C-2483D314596E}"/>
              </a:ext>
            </a:extLst>
          </p:cNvPr>
          <p:cNvSpPr/>
          <p:nvPr/>
        </p:nvSpPr>
        <p:spPr>
          <a:xfrm>
            <a:off x="6004482" y="4303844"/>
            <a:ext cx="2664296" cy="420436"/>
          </a:xfrm>
          <a:prstGeom prst="roundRect">
            <a:avLst>
              <a:gd name="adj" fmla="val 10000"/>
            </a:avLst>
          </a:prstGeom>
          <a:solidFill>
            <a:srgbClr val="92D050">
              <a:alpha val="30000"/>
            </a:srgb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spTree>
    <p:extLst>
      <p:ext uri="{BB962C8B-B14F-4D97-AF65-F5344CB8AC3E}">
        <p14:creationId xmlns:p14="http://schemas.microsoft.com/office/powerpoint/2010/main" val="368126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D5971-EE2B-1F40-8E60-C19AE424EAE0}"/>
              </a:ext>
            </a:extLst>
          </p:cNvPr>
          <p:cNvSpPr>
            <a:spLocks noGrp="1"/>
          </p:cNvSpPr>
          <p:nvPr>
            <p:ph type="title"/>
          </p:nvPr>
        </p:nvSpPr>
        <p:spPr/>
        <p:txBody>
          <a:bodyPr/>
          <a:lstStyle/>
          <a:p>
            <a:r>
              <a:rPr lang="de-DE" dirty="0" err="1"/>
              <a:t>Today‘s</a:t>
            </a:r>
            <a:r>
              <a:rPr lang="de-DE" dirty="0"/>
              <a:t> </a:t>
            </a:r>
            <a:r>
              <a:rPr lang="de-DE" dirty="0" err="1"/>
              <a:t>lecture</a:t>
            </a:r>
            <a:r>
              <a:rPr lang="de-DE" dirty="0"/>
              <a:t> </a:t>
            </a:r>
            <a:r>
              <a:rPr lang="de-DE" dirty="0" err="1"/>
              <a:t>is</a:t>
            </a:r>
            <a:r>
              <a:rPr lang="de-DE" dirty="0"/>
              <a:t> </a:t>
            </a:r>
            <a:r>
              <a:rPr lang="de-DE" dirty="0" err="1"/>
              <a:t>based</a:t>
            </a:r>
            <a:r>
              <a:rPr lang="de-DE" dirty="0"/>
              <a:t> on </a:t>
            </a:r>
            <a:r>
              <a:rPr lang="de-DE" dirty="0" err="1"/>
              <a:t>the</a:t>
            </a:r>
            <a:r>
              <a:rPr lang="de-DE" dirty="0"/>
              <a:t> </a:t>
            </a:r>
            <a:r>
              <a:rPr lang="de-DE" dirty="0" err="1"/>
              <a:t>following</a:t>
            </a:r>
            <a:endParaRPr lang="de-DE" dirty="0"/>
          </a:p>
        </p:txBody>
      </p:sp>
      <p:sp>
        <p:nvSpPr>
          <p:cNvPr id="3" name="Inhaltsplatzhalter 2">
            <a:extLst>
              <a:ext uri="{FF2B5EF4-FFF2-40B4-BE49-F238E27FC236}">
                <a16:creationId xmlns:a16="http://schemas.microsoft.com/office/drawing/2014/main" id="{FFFB9BAB-276D-464A-B125-F4AAF37594AB}"/>
              </a:ext>
            </a:extLst>
          </p:cNvPr>
          <p:cNvSpPr>
            <a:spLocks noGrp="1"/>
          </p:cNvSpPr>
          <p:nvPr>
            <p:ph idx="1"/>
          </p:nvPr>
        </p:nvSpPr>
        <p:spPr/>
        <p:txBody>
          <a:bodyPr/>
          <a:lstStyle/>
          <a:p>
            <a:r>
              <a:rPr lang="de-DE" sz="2000" dirty="0"/>
              <a:t>Jonathon Hare: Lectures 12, 13 </a:t>
            </a:r>
            <a:r>
              <a:rPr lang="de-DE" sz="2000" dirty="0" err="1"/>
              <a:t>of</a:t>
            </a:r>
            <a:r>
              <a:rPr lang="de-DE" sz="2000" dirty="0"/>
              <a:t> </a:t>
            </a:r>
            <a:r>
              <a:rPr lang="de-DE" sz="2000" dirty="0" err="1"/>
              <a:t>course</a:t>
            </a:r>
            <a:r>
              <a:rPr lang="de-DE" sz="2000" dirty="0"/>
              <a:t>  „COMP6248 </a:t>
            </a:r>
            <a:r>
              <a:rPr lang="de-DE" sz="2000" dirty="0" err="1"/>
              <a:t>Differentiable</a:t>
            </a:r>
            <a:r>
              <a:rPr lang="de-DE" sz="2000" dirty="0"/>
              <a:t> </a:t>
            </a:r>
            <a:r>
              <a:rPr lang="de-DE" sz="2000" dirty="0" err="1"/>
              <a:t>Programming</a:t>
            </a:r>
            <a:r>
              <a:rPr lang="de-DE" sz="2000" dirty="0"/>
              <a:t> (</a:t>
            </a:r>
            <a:r>
              <a:rPr lang="de-DE" sz="2000" dirty="0" err="1"/>
              <a:t>and</a:t>
            </a:r>
            <a:r>
              <a:rPr lang="de-DE" sz="2000" dirty="0"/>
              <a:t> </a:t>
            </a:r>
            <a:r>
              <a:rPr lang="de-DE" sz="2000" dirty="0" err="1"/>
              <a:t>some</a:t>
            </a:r>
            <a:r>
              <a:rPr lang="de-DE" sz="2000" dirty="0"/>
              <a:t> </a:t>
            </a:r>
            <a:r>
              <a:rPr lang="de-DE" sz="2000" dirty="0" err="1"/>
              <a:t>Deep</a:t>
            </a:r>
            <a:r>
              <a:rPr lang="de-DE" sz="2000" dirty="0"/>
              <a:t> Learning)“  </a:t>
            </a:r>
            <a:r>
              <a:rPr lang="de-DE" sz="2000" dirty="0">
                <a:hlinkClick r:id="rId3"/>
              </a:rPr>
              <a:t>http://comp6248.ecs.soton.ac.uk/</a:t>
            </a:r>
            <a:endParaRPr lang="de-DE" sz="2000" dirty="0"/>
          </a:p>
          <a:p>
            <a:r>
              <a:rPr lang="en-US" sz="2000" dirty="0"/>
              <a:t>Michael Green &amp; Shaked </a:t>
            </a:r>
            <a:r>
              <a:rPr lang="en-US" sz="2000" dirty="0" err="1"/>
              <a:t>Perek</a:t>
            </a:r>
            <a:r>
              <a:rPr lang="de-DE" sz="2000" dirty="0"/>
              <a:t>: </a:t>
            </a:r>
            <a:r>
              <a:rPr lang="de-DE" sz="2000" dirty="0" err="1"/>
              <a:t>Recurrent</a:t>
            </a:r>
            <a:r>
              <a:rPr lang="de-DE" sz="2000" dirty="0"/>
              <a:t> </a:t>
            </a:r>
            <a:r>
              <a:rPr lang="de-DE" sz="2000" dirty="0" err="1"/>
              <a:t>networks</a:t>
            </a:r>
            <a:r>
              <a:rPr lang="de-DE" sz="2000" dirty="0"/>
              <a:t> </a:t>
            </a:r>
            <a:r>
              <a:rPr lang="en-US" sz="2000" dirty="0"/>
              <a:t>And Long Short Term Memory </a:t>
            </a:r>
            <a:r>
              <a:rPr lang="en-US" sz="2000" dirty="0">
                <a:hlinkClick r:id="rId4"/>
              </a:rPr>
              <a:t>link</a:t>
            </a:r>
            <a:endParaRPr lang="de-DE" sz="2000" dirty="0"/>
          </a:p>
          <a:p>
            <a:r>
              <a:rPr lang="de-DE" sz="2000" dirty="0" err="1"/>
              <a:t>Karpathy</a:t>
            </a:r>
            <a:r>
              <a:rPr lang="de-DE" sz="2000" dirty="0"/>
              <a:t>: The </a:t>
            </a:r>
            <a:r>
              <a:rPr lang="de-DE" sz="2000" dirty="0" err="1"/>
              <a:t>unreasonable</a:t>
            </a:r>
            <a:r>
              <a:rPr lang="de-DE" sz="2000" dirty="0"/>
              <a:t> </a:t>
            </a:r>
            <a:r>
              <a:rPr lang="de-DE" sz="2000" dirty="0" err="1"/>
              <a:t>effectiveness</a:t>
            </a:r>
            <a:r>
              <a:rPr lang="de-DE" sz="2000" dirty="0"/>
              <a:t> </a:t>
            </a:r>
            <a:r>
              <a:rPr lang="de-DE" sz="2000" dirty="0" err="1"/>
              <a:t>of</a:t>
            </a:r>
            <a:r>
              <a:rPr lang="de-DE" sz="2000" dirty="0"/>
              <a:t> </a:t>
            </a:r>
            <a:r>
              <a:rPr lang="de-DE" sz="2000" dirty="0" err="1"/>
              <a:t>recurrent</a:t>
            </a:r>
            <a:r>
              <a:rPr lang="de-DE" sz="2000" dirty="0"/>
              <a:t> </a:t>
            </a:r>
            <a:r>
              <a:rPr lang="de-DE" sz="2000" dirty="0" err="1"/>
              <a:t>Neural</a:t>
            </a:r>
            <a:r>
              <a:rPr lang="de-DE" sz="2000" dirty="0"/>
              <a:t> Networks </a:t>
            </a:r>
            <a:r>
              <a:rPr lang="de-DE" sz="2000" dirty="0">
                <a:hlinkClick r:id="rId5"/>
              </a:rPr>
              <a:t>http://karpathy.github.io/2015/05/21/rnn-effectiveness/</a:t>
            </a:r>
            <a:endParaRPr lang="de-DE" sz="2000" dirty="0"/>
          </a:p>
          <a:p>
            <a:r>
              <a:rPr lang="de-DE" sz="2000" dirty="0"/>
              <a:t>Benjamin </a:t>
            </a:r>
            <a:r>
              <a:rPr lang="de-DE" sz="2000" dirty="0" err="1"/>
              <a:t>Schrauven</a:t>
            </a:r>
            <a:r>
              <a:rPr lang="de-DE" sz="2000" dirty="0"/>
              <a:t> et al: An </a:t>
            </a:r>
            <a:r>
              <a:rPr lang="de-DE" sz="2000" dirty="0" err="1"/>
              <a:t>overview</a:t>
            </a:r>
            <a:r>
              <a:rPr lang="de-DE" sz="2000" dirty="0"/>
              <a:t> </a:t>
            </a:r>
            <a:r>
              <a:rPr lang="de-DE" sz="2000" dirty="0" err="1"/>
              <a:t>of</a:t>
            </a:r>
            <a:r>
              <a:rPr lang="de-DE" sz="2000" dirty="0"/>
              <a:t> </a:t>
            </a:r>
            <a:r>
              <a:rPr lang="de-DE" sz="2000" dirty="0" err="1"/>
              <a:t>reservoir</a:t>
            </a:r>
            <a:r>
              <a:rPr lang="de-DE" sz="2000" dirty="0"/>
              <a:t> </a:t>
            </a:r>
            <a:r>
              <a:rPr lang="de-DE" sz="2000" dirty="0" err="1"/>
              <a:t>computing</a:t>
            </a:r>
            <a:r>
              <a:rPr lang="de-DE" sz="2000" dirty="0"/>
              <a:t>, ESANN 2007 (</a:t>
            </a:r>
            <a:r>
              <a:rPr lang="de-DE" sz="2000" dirty="0" err="1"/>
              <a:t>paper</a:t>
            </a:r>
            <a:r>
              <a:rPr lang="de-DE" sz="2000" dirty="0"/>
              <a:t> </a:t>
            </a:r>
            <a:r>
              <a:rPr lang="de-DE" sz="2000" dirty="0" err="1"/>
              <a:t>and</a:t>
            </a:r>
            <a:r>
              <a:rPr lang="de-DE" sz="2000" dirty="0"/>
              <a:t> </a:t>
            </a:r>
            <a:r>
              <a:rPr lang="de-DE" sz="2000" dirty="0" err="1"/>
              <a:t>slides</a:t>
            </a:r>
            <a:r>
              <a:rPr lang="de-DE" sz="2000" dirty="0"/>
              <a:t>, </a:t>
            </a:r>
            <a:r>
              <a:rPr lang="de-DE" sz="2000" dirty="0">
                <a:hlinkClick r:id="rId6"/>
              </a:rPr>
              <a:t>link</a:t>
            </a:r>
            <a:r>
              <a:rPr lang="de-DE" sz="2000" dirty="0"/>
              <a:t>)</a:t>
            </a:r>
          </a:p>
          <a:p>
            <a:r>
              <a:rPr lang="de-DE" sz="2000" dirty="0"/>
              <a:t>Helmut Hauser, 2013: </a:t>
            </a:r>
            <a:r>
              <a:rPr lang="de-DE" sz="2000" dirty="0" err="1"/>
              <a:t>Introduction</a:t>
            </a:r>
            <a:r>
              <a:rPr lang="de-DE" sz="2000" dirty="0"/>
              <a:t> </a:t>
            </a:r>
            <a:r>
              <a:rPr lang="de-DE" sz="2000" dirty="0" err="1"/>
              <a:t>to</a:t>
            </a:r>
            <a:r>
              <a:rPr lang="de-DE" sz="2000" dirty="0"/>
              <a:t> Reservoir Computing </a:t>
            </a:r>
            <a:r>
              <a:rPr lang="de-DE" sz="2000" dirty="0">
                <a:hlinkClick r:id="rId7"/>
              </a:rPr>
              <a:t>https://</a:t>
            </a:r>
            <a:r>
              <a:rPr lang="de-DE" sz="2000" dirty="0" err="1">
                <a:hlinkClick r:id="rId7"/>
              </a:rPr>
              <a:t>www.ifi.uzh.ch</a:t>
            </a:r>
            <a:r>
              <a:rPr lang="de-DE" sz="2000" dirty="0">
                <a:hlinkClick r:id="rId7"/>
              </a:rPr>
              <a:t>/</a:t>
            </a:r>
            <a:r>
              <a:rPr lang="de-DE" sz="2000" dirty="0" err="1">
                <a:hlinkClick r:id="rId7"/>
              </a:rPr>
              <a:t>dam</a:t>
            </a:r>
            <a:r>
              <a:rPr lang="de-DE" sz="2000" dirty="0">
                <a:hlinkClick r:id="rId7"/>
              </a:rPr>
              <a:t>/jcr:00000000-2826-155d-0000-0000225e9316/Formale_Methoden_UZH_Nov_2013.pdf</a:t>
            </a:r>
            <a:endParaRPr lang="de-DE" sz="2000" dirty="0"/>
          </a:p>
          <a:p>
            <a:r>
              <a:rPr lang="de-DE" sz="2000" dirty="0" err="1"/>
              <a:t>Deep</a:t>
            </a:r>
            <a:r>
              <a:rPr lang="de-DE" sz="2000" dirty="0"/>
              <a:t> </a:t>
            </a:r>
            <a:r>
              <a:rPr lang="de-DE" sz="2000" dirty="0" err="1"/>
              <a:t>Dive</a:t>
            </a:r>
            <a:r>
              <a:rPr lang="de-DE" sz="2000" dirty="0"/>
              <a:t> </a:t>
            </a:r>
            <a:r>
              <a:rPr lang="de-DE" sz="2000" dirty="0" err="1"/>
              <a:t>into</a:t>
            </a:r>
            <a:r>
              <a:rPr lang="de-DE" sz="2000" dirty="0"/>
              <a:t> </a:t>
            </a:r>
            <a:r>
              <a:rPr lang="de-DE" sz="2000" dirty="0" err="1"/>
              <a:t>deep</a:t>
            </a:r>
            <a:r>
              <a:rPr lang="de-DE" sz="2000" dirty="0"/>
              <a:t> </a:t>
            </a:r>
            <a:r>
              <a:rPr lang="de-DE" sz="2000" dirty="0" err="1"/>
              <a:t>learning</a:t>
            </a:r>
            <a:r>
              <a:rPr lang="de-DE" sz="2000" dirty="0"/>
              <a:t>, </a:t>
            </a:r>
            <a:r>
              <a:rPr lang="de-DE" sz="2000" dirty="0" err="1"/>
              <a:t>chapter</a:t>
            </a:r>
            <a:r>
              <a:rPr lang="de-DE" sz="2000" dirty="0"/>
              <a:t> 8 </a:t>
            </a:r>
          </a:p>
          <a:p>
            <a:pPr marL="0" indent="0">
              <a:buNone/>
            </a:pPr>
            <a:r>
              <a:rPr lang="de-DE" sz="2000" dirty="0"/>
              <a:t>       </a:t>
            </a:r>
            <a:r>
              <a:rPr lang="de-DE" sz="2000" dirty="0">
                <a:hlinkClick r:id="rId8"/>
              </a:rPr>
              <a:t>https://d2l.ai/</a:t>
            </a:r>
            <a:r>
              <a:rPr lang="de-DE" sz="2000" dirty="0" err="1">
                <a:hlinkClick r:id="rId8"/>
              </a:rPr>
              <a:t>chapter_recurrent</a:t>
            </a:r>
            <a:r>
              <a:rPr lang="de-DE" sz="2000" dirty="0">
                <a:hlinkClick r:id="rId8"/>
              </a:rPr>
              <a:t>-neural-networks/</a:t>
            </a:r>
            <a:r>
              <a:rPr lang="de-DE" sz="2000" dirty="0" err="1">
                <a:hlinkClick r:id="rId8"/>
              </a:rPr>
              <a:t>bptt.html</a:t>
            </a:r>
            <a:r>
              <a:rPr lang="de-DE" sz="2000" dirty="0">
                <a:hlinkClick r:id="rId8"/>
              </a:rPr>
              <a:t> </a:t>
            </a:r>
            <a:endParaRPr lang="de-DE" sz="2000" dirty="0"/>
          </a:p>
        </p:txBody>
      </p:sp>
      <p:sp>
        <p:nvSpPr>
          <p:cNvPr id="4" name="Foliennummernplatzhalter 3">
            <a:extLst>
              <a:ext uri="{FF2B5EF4-FFF2-40B4-BE49-F238E27FC236}">
                <a16:creationId xmlns:a16="http://schemas.microsoft.com/office/drawing/2014/main" id="{58D9550F-22F7-5D43-AB7E-1EB6D1BAFD67}"/>
              </a:ext>
            </a:extLst>
          </p:cNvPr>
          <p:cNvSpPr>
            <a:spLocks noGrp="1"/>
          </p:cNvSpPr>
          <p:nvPr>
            <p:ph type="sldNum" sz="quarter" idx="12"/>
          </p:nvPr>
        </p:nvSpPr>
        <p:spPr/>
        <p:txBody>
          <a:bodyPr/>
          <a:lstStyle/>
          <a:p>
            <a:pPr>
              <a:defRPr/>
            </a:pPr>
            <a:fld id="{FD764AD2-5FB6-FB45-933B-235C7588DE60}" type="slidenum">
              <a:rPr lang="de-DE" smtClean="0"/>
              <a:pPr>
                <a:defRPr/>
              </a:pPr>
              <a:t>47</a:t>
            </a:fld>
            <a:endParaRPr lang="de-DE"/>
          </a:p>
        </p:txBody>
      </p:sp>
    </p:spTree>
    <p:extLst>
      <p:ext uri="{BB962C8B-B14F-4D97-AF65-F5344CB8AC3E}">
        <p14:creationId xmlns:p14="http://schemas.microsoft.com/office/powerpoint/2010/main" val="2393065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DE854-C94E-3440-A057-53C771217150}"/>
              </a:ext>
            </a:extLst>
          </p:cNvPr>
          <p:cNvSpPr>
            <a:spLocks noGrp="1"/>
          </p:cNvSpPr>
          <p:nvPr>
            <p:ph type="title"/>
          </p:nvPr>
        </p:nvSpPr>
        <p:spPr/>
        <p:txBody>
          <a:bodyPr/>
          <a:lstStyle/>
          <a:p>
            <a:r>
              <a:rPr lang="de-DE" dirty="0"/>
              <a:t>References	</a:t>
            </a:r>
          </a:p>
        </p:txBody>
      </p:sp>
      <p:sp>
        <p:nvSpPr>
          <p:cNvPr id="3" name="Inhaltsplatzhalter 2">
            <a:extLst>
              <a:ext uri="{FF2B5EF4-FFF2-40B4-BE49-F238E27FC236}">
                <a16:creationId xmlns:a16="http://schemas.microsoft.com/office/drawing/2014/main" id="{CB9725E2-C97F-0D41-A3D5-3F467EAB164E}"/>
              </a:ext>
            </a:extLst>
          </p:cNvPr>
          <p:cNvSpPr>
            <a:spLocks noGrp="1"/>
          </p:cNvSpPr>
          <p:nvPr>
            <p:ph idx="1"/>
          </p:nvPr>
        </p:nvSpPr>
        <p:spPr/>
        <p:txBody>
          <a:bodyPr/>
          <a:lstStyle/>
          <a:p>
            <a:r>
              <a:rPr lang="de-DE" sz="1200" dirty="0"/>
              <a:t>D. </a:t>
            </a:r>
            <a:r>
              <a:rPr lang="de-DE" sz="1200" dirty="0" err="1"/>
              <a:t>Buonomano</a:t>
            </a:r>
            <a:r>
              <a:rPr lang="de-DE" sz="1200" dirty="0"/>
              <a:t> </a:t>
            </a:r>
            <a:r>
              <a:rPr lang="de-DE" sz="1200" dirty="0" err="1"/>
              <a:t>and</a:t>
            </a:r>
            <a:r>
              <a:rPr lang="de-DE" sz="1200" dirty="0"/>
              <a:t> M. </a:t>
            </a:r>
            <a:r>
              <a:rPr lang="de-DE" sz="1200" dirty="0" err="1"/>
              <a:t>Merzenich</a:t>
            </a:r>
            <a:r>
              <a:rPr lang="de-DE" sz="1200" dirty="0"/>
              <a:t>. Temporal </a:t>
            </a:r>
            <a:r>
              <a:rPr lang="de-DE" sz="1200" dirty="0" err="1"/>
              <a:t>information</a:t>
            </a:r>
            <a:r>
              <a:rPr lang="de-DE" sz="1200" dirty="0"/>
              <a:t> </a:t>
            </a:r>
            <a:r>
              <a:rPr lang="de-DE" sz="1200" dirty="0" err="1"/>
              <a:t>transformed</a:t>
            </a:r>
            <a:r>
              <a:rPr lang="de-DE" sz="1200" dirty="0"/>
              <a:t> </a:t>
            </a:r>
            <a:r>
              <a:rPr lang="de-DE" sz="1200" dirty="0" err="1"/>
              <a:t>into</a:t>
            </a:r>
            <a:r>
              <a:rPr lang="de-DE" sz="1200" dirty="0"/>
              <a:t> a </a:t>
            </a:r>
            <a:r>
              <a:rPr lang="de-DE" sz="1200" dirty="0" err="1"/>
              <a:t>spatial</a:t>
            </a:r>
            <a:r>
              <a:rPr lang="de-DE" sz="1200" dirty="0"/>
              <a:t> </a:t>
            </a:r>
            <a:r>
              <a:rPr lang="de-DE" sz="1200" dirty="0" err="1"/>
              <a:t>code</a:t>
            </a:r>
            <a:r>
              <a:rPr lang="de-DE" sz="1200" dirty="0"/>
              <a:t> </a:t>
            </a:r>
            <a:r>
              <a:rPr lang="de-DE" sz="1200" dirty="0" err="1"/>
              <a:t>by</a:t>
            </a:r>
            <a:r>
              <a:rPr lang="de-DE" sz="1200" dirty="0"/>
              <a:t> a </a:t>
            </a:r>
            <a:r>
              <a:rPr lang="de-DE" sz="1200" dirty="0" err="1"/>
              <a:t>neural</a:t>
            </a:r>
            <a:r>
              <a:rPr lang="de-DE" sz="1200" dirty="0"/>
              <a:t> </a:t>
            </a:r>
            <a:r>
              <a:rPr lang="de-DE" sz="1200" dirty="0" err="1"/>
              <a:t>network</a:t>
            </a:r>
            <a:r>
              <a:rPr lang="de-DE" sz="1200" dirty="0"/>
              <a:t> </a:t>
            </a:r>
            <a:r>
              <a:rPr lang="de-DE" sz="1200" dirty="0" err="1"/>
              <a:t>with</a:t>
            </a:r>
            <a:r>
              <a:rPr lang="de-DE" sz="1200" dirty="0"/>
              <a:t> </a:t>
            </a:r>
            <a:r>
              <a:rPr lang="de-DE" sz="1200" dirty="0" err="1"/>
              <a:t>realistic</a:t>
            </a:r>
            <a:r>
              <a:rPr lang="de-DE" sz="1200" dirty="0"/>
              <a:t> </a:t>
            </a:r>
            <a:r>
              <a:rPr lang="de-DE" sz="1200" dirty="0" err="1"/>
              <a:t>properties</a:t>
            </a:r>
            <a:r>
              <a:rPr lang="de-DE" sz="1200" dirty="0"/>
              <a:t>. Science, 267(5200):1028–1030, 1995.</a:t>
            </a:r>
          </a:p>
          <a:p>
            <a:r>
              <a:rPr lang="de-DE" sz="1200" dirty="0"/>
              <a:t>S. Boyd </a:t>
            </a:r>
            <a:r>
              <a:rPr lang="de-DE" sz="1200" dirty="0" err="1"/>
              <a:t>and</a:t>
            </a:r>
            <a:r>
              <a:rPr lang="de-DE" sz="1200" dirty="0"/>
              <a:t> L. </a:t>
            </a:r>
            <a:r>
              <a:rPr lang="de-DE" sz="1200" dirty="0" err="1"/>
              <a:t>Chua</a:t>
            </a:r>
            <a:r>
              <a:rPr lang="de-DE" sz="1200" dirty="0"/>
              <a:t>. Fading </a:t>
            </a:r>
            <a:r>
              <a:rPr lang="de-DE" sz="1200" dirty="0" err="1"/>
              <a:t>memory</a:t>
            </a:r>
            <a:r>
              <a:rPr lang="de-DE" sz="1200" dirty="0"/>
              <a:t> </a:t>
            </a:r>
            <a:r>
              <a:rPr lang="de-DE" sz="1200" dirty="0" err="1"/>
              <a:t>and</a:t>
            </a:r>
            <a:r>
              <a:rPr lang="de-DE" sz="1200" dirty="0"/>
              <a:t> </a:t>
            </a:r>
            <a:r>
              <a:rPr lang="de-DE" sz="1200" dirty="0" err="1"/>
              <a:t>the</a:t>
            </a:r>
            <a:r>
              <a:rPr lang="de-DE" sz="1200" dirty="0"/>
              <a:t> </a:t>
            </a:r>
            <a:r>
              <a:rPr lang="de-DE" sz="1200" dirty="0" err="1"/>
              <a:t>problem</a:t>
            </a:r>
            <a:r>
              <a:rPr lang="de-DE" sz="1200" dirty="0"/>
              <a:t> </a:t>
            </a:r>
            <a:r>
              <a:rPr lang="de-DE" sz="1200" dirty="0" err="1"/>
              <a:t>of</a:t>
            </a:r>
            <a:r>
              <a:rPr lang="de-DE" sz="1200" dirty="0"/>
              <a:t> </a:t>
            </a:r>
            <a:r>
              <a:rPr lang="de-DE" sz="1200" dirty="0" err="1"/>
              <a:t>approximating</a:t>
            </a:r>
            <a:r>
              <a:rPr lang="de-DE" sz="1200" dirty="0"/>
              <a:t> </a:t>
            </a:r>
            <a:r>
              <a:rPr lang="de-DE" sz="1200" dirty="0" err="1"/>
              <a:t>nonlinear</a:t>
            </a:r>
            <a:r>
              <a:rPr lang="de-DE" sz="1200" dirty="0"/>
              <a:t> </a:t>
            </a:r>
            <a:r>
              <a:rPr lang="de-DE" sz="1200" dirty="0" err="1"/>
              <a:t>operators</a:t>
            </a:r>
            <a:r>
              <a:rPr lang="de-DE" sz="1200" dirty="0"/>
              <a:t> </a:t>
            </a:r>
            <a:r>
              <a:rPr lang="de-DE" sz="1200" dirty="0" err="1"/>
              <a:t>with</a:t>
            </a:r>
            <a:r>
              <a:rPr lang="de-DE" sz="1200" dirty="0"/>
              <a:t> </a:t>
            </a:r>
            <a:r>
              <a:rPr lang="de-DE" sz="1200" dirty="0" err="1"/>
              <a:t>volterra</a:t>
            </a:r>
            <a:r>
              <a:rPr lang="de-DE" sz="1200" dirty="0"/>
              <a:t> </a:t>
            </a:r>
            <a:r>
              <a:rPr lang="de-DE" sz="1200" dirty="0" err="1"/>
              <a:t>series</a:t>
            </a:r>
            <a:r>
              <a:rPr lang="de-DE" sz="1200" dirty="0"/>
              <a:t>. IEEE Transactions on </a:t>
            </a:r>
            <a:r>
              <a:rPr lang="de-DE" sz="1200" dirty="0" err="1"/>
              <a:t>Circuits</a:t>
            </a:r>
            <a:r>
              <a:rPr lang="de-DE" sz="1200" dirty="0"/>
              <a:t> </a:t>
            </a:r>
            <a:r>
              <a:rPr lang="de-DE" sz="1200" dirty="0" err="1"/>
              <a:t>and</a:t>
            </a:r>
            <a:r>
              <a:rPr lang="de-DE" sz="1200" dirty="0"/>
              <a:t> Systems, 32(11):1150–1161, 1985.</a:t>
            </a:r>
          </a:p>
          <a:p>
            <a:r>
              <a:rPr lang="de-DE" sz="1200" dirty="0"/>
              <a:t>G. Tanaka, T. </a:t>
            </a:r>
            <a:r>
              <a:rPr lang="de-DE" sz="1200" dirty="0" err="1"/>
              <a:t>Yamane</a:t>
            </a:r>
            <a:r>
              <a:rPr lang="de-DE" sz="1200" dirty="0"/>
              <a:t>, J. B. </a:t>
            </a:r>
            <a:r>
              <a:rPr lang="de-DE" sz="1200" dirty="0" err="1"/>
              <a:t>Heroux</a:t>
            </a:r>
            <a:r>
              <a:rPr lang="de-DE" sz="1200" dirty="0"/>
              <a:t>, R. </a:t>
            </a:r>
            <a:r>
              <a:rPr lang="de-DE" sz="1200" dirty="0" err="1"/>
              <a:t>Nakane</a:t>
            </a:r>
            <a:r>
              <a:rPr lang="de-DE" sz="1200" dirty="0"/>
              <a:t>, N. Kanazawa, S. </a:t>
            </a:r>
            <a:r>
              <a:rPr lang="de-DE" sz="1200" dirty="0" err="1"/>
              <a:t>Takeda</a:t>
            </a:r>
            <a:r>
              <a:rPr lang="de-DE" sz="1200" dirty="0"/>
              <a:t>, H. </a:t>
            </a:r>
            <a:r>
              <a:rPr lang="de-DE" sz="1200" dirty="0" err="1"/>
              <a:t>Numata</a:t>
            </a:r>
            <a:r>
              <a:rPr lang="de-DE" sz="1200" dirty="0"/>
              <a:t>, D. </a:t>
            </a:r>
            <a:r>
              <a:rPr lang="de-DE" sz="1200" dirty="0" err="1"/>
              <a:t>Nakano</a:t>
            </a:r>
            <a:r>
              <a:rPr lang="de-DE" sz="1200" dirty="0"/>
              <a:t>, </a:t>
            </a:r>
            <a:r>
              <a:rPr lang="de-DE" sz="1200" dirty="0" err="1"/>
              <a:t>and</a:t>
            </a:r>
            <a:r>
              <a:rPr lang="de-DE" sz="1200" dirty="0"/>
              <a:t> A. </a:t>
            </a:r>
            <a:r>
              <a:rPr lang="de-DE" sz="1200" dirty="0" err="1"/>
              <a:t>Hirose</a:t>
            </a:r>
            <a:r>
              <a:rPr lang="de-DE" sz="1200" dirty="0"/>
              <a:t>. </a:t>
            </a:r>
            <a:r>
              <a:rPr lang="de-DE" sz="1200" dirty="0" err="1"/>
              <a:t>Recent</a:t>
            </a:r>
            <a:r>
              <a:rPr lang="de-DE" sz="1200" dirty="0"/>
              <a:t> </a:t>
            </a:r>
            <a:r>
              <a:rPr lang="de-DE" sz="1200" dirty="0" err="1"/>
              <a:t>advances</a:t>
            </a:r>
            <a:r>
              <a:rPr lang="de-DE" sz="1200" dirty="0"/>
              <a:t> in </a:t>
            </a:r>
            <a:r>
              <a:rPr lang="de-DE" sz="1200" dirty="0" err="1"/>
              <a:t>physical</a:t>
            </a:r>
            <a:r>
              <a:rPr lang="de-DE" sz="1200" dirty="0"/>
              <a:t> </a:t>
            </a:r>
            <a:r>
              <a:rPr lang="de-DE" sz="1200" dirty="0" err="1"/>
              <a:t>reservoir</a:t>
            </a:r>
            <a:r>
              <a:rPr lang="de-DE" sz="1200" dirty="0"/>
              <a:t> </a:t>
            </a:r>
            <a:r>
              <a:rPr lang="de-DE" sz="1200" dirty="0" err="1"/>
              <a:t>computing</a:t>
            </a:r>
            <a:r>
              <a:rPr lang="de-DE" sz="1200" dirty="0"/>
              <a:t>: A </a:t>
            </a:r>
            <a:r>
              <a:rPr lang="de-DE" sz="1200" dirty="0" err="1"/>
              <a:t>review</a:t>
            </a:r>
            <a:r>
              <a:rPr lang="de-DE" sz="1200" dirty="0"/>
              <a:t>. </a:t>
            </a:r>
            <a:r>
              <a:rPr lang="de-DE" sz="1200" dirty="0" err="1"/>
              <a:t>Neural</a:t>
            </a:r>
            <a:r>
              <a:rPr lang="de-DE" sz="1200" dirty="0"/>
              <a:t> Networks, 115:100 –123, 2019.</a:t>
            </a:r>
          </a:p>
          <a:p>
            <a:r>
              <a:rPr lang="de-DE" sz="1200" dirty="0"/>
              <a:t>W. </a:t>
            </a:r>
            <a:r>
              <a:rPr lang="de-DE" sz="1200" dirty="0" err="1"/>
              <a:t>Maass</a:t>
            </a:r>
            <a:r>
              <a:rPr lang="de-DE" sz="1200" dirty="0"/>
              <a:t>, P. Joshi, </a:t>
            </a:r>
            <a:r>
              <a:rPr lang="de-DE" sz="1200" dirty="0" err="1"/>
              <a:t>and</a:t>
            </a:r>
            <a:r>
              <a:rPr lang="de-DE" sz="1200" dirty="0"/>
              <a:t> E. Sontag. </a:t>
            </a:r>
            <a:r>
              <a:rPr lang="de-DE" sz="1200" dirty="0" err="1"/>
              <a:t>Computational</a:t>
            </a:r>
            <a:r>
              <a:rPr lang="de-DE" sz="1200" dirty="0"/>
              <a:t> </a:t>
            </a:r>
            <a:r>
              <a:rPr lang="de-DE" sz="1200" dirty="0" err="1"/>
              <a:t>aspects</a:t>
            </a:r>
            <a:r>
              <a:rPr lang="de-DE" sz="1200" dirty="0"/>
              <a:t> </a:t>
            </a:r>
            <a:r>
              <a:rPr lang="de-DE" sz="1200" dirty="0" err="1"/>
              <a:t>of</a:t>
            </a:r>
            <a:r>
              <a:rPr lang="de-DE" sz="1200" dirty="0"/>
              <a:t> </a:t>
            </a:r>
            <a:r>
              <a:rPr lang="de-DE" sz="1200" dirty="0" err="1"/>
              <a:t>feedback</a:t>
            </a:r>
            <a:r>
              <a:rPr lang="de-DE" sz="1200" dirty="0"/>
              <a:t> in </a:t>
            </a:r>
            <a:r>
              <a:rPr lang="de-DE" sz="1200" dirty="0" err="1"/>
              <a:t>neural</a:t>
            </a:r>
            <a:r>
              <a:rPr lang="de-DE" sz="1200" dirty="0"/>
              <a:t> </a:t>
            </a:r>
            <a:r>
              <a:rPr lang="de-DE" sz="1200" dirty="0" err="1"/>
              <a:t>circuits</a:t>
            </a:r>
            <a:r>
              <a:rPr lang="de-DE" sz="1200" dirty="0"/>
              <a:t>. </a:t>
            </a:r>
            <a:r>
              <a:rPr lang="de-DE" sz="1200" dirty="0" err="1"/>
              <a:t>PLoS</a:t>
            </a:r>
            <a:r>
              <a:rPr lang="de-DE" sz="1200" dirty="0"/>
              <a:t> </a:t>
            </a:r>
            <a:r>
              <a:rPr lang="de-DE" sz="1200" dirty="0" err="1"/>
              <a:t>computational</a:t>
            </a:r>
            <a:r>
              <a:rPr lang="de-DE" sz="1200" dirty="0"/>
              <a:t> </a:t>
            </a:r>
            <a:r>
              <a:rPr lang="de-DE" sz="1200" dirty="0" err="1"/>
              <a:t>biology</a:t>
            </a:r>
            <a:r>
              <a:rPr lang="de-DE" sz="1200" dirty="0"/>
              <a:t>, 3(1):1–20, 2007.</a:t>
            </a:r>
          </a:p>
          <a:p>
            <a:r>
              <a:rPr lang="de-DE" sz="1200" dirty="0"/>
              <a:t>H. Jaeger. </a:t>
            </a:r>
            <a:r>
              <a:rPr lang="de-DE" sz="1200" dirty="0" err="1"/>
              <a:t>The”echo</a:t>
            </a:r>
            <a:r>
              <a:rPr lang="de-DE" sz="1200" dirty="0"/>
              <a:t> </a:t>
            </a:r>
            <a:r>
              <a:rPr lang="de-DE" sz="1200" dirty="0" err="1"/>
              <a:t>state”approach</a:t>
            </a:r>
            <a:r>
              <a:rPr lang="de-DE" sz="1200" dirty="0"/>
              <a:t> </a:t>
            </a:r>
            <a:r>
              <a:rPr lang="de-DE" sz="1200" dirty="0" err="1"/>
              <a:t>to</a:t>
            </a:r>
            <a:r>
              <a:rPr lang="de-DE" sz="1200" dirty="0"/>
              <a:t> </a:t>
            </a:r>
            <a:r>
              <a:rPr lang="de-DE" sz="1200" dirty="0" err="1"/>
              <a:t>analysing</a:t>
            </a:r>
            <a:r>
              <a:rPr lang="de-DE" sz="1200" dirty="0"/>
              <a:t> </a:t>
            </a:r>
            <a:r>
              <a:rPr lang="de-DE" sz="1200" dirty="0" err="1"/>
              <a:t>and</a:t>
            </a:r>
            <a:r>
              <a:rPr lang="de-DE" sz="1200" dirty="0"/>
              <a:t> </a:t>
            </a:r>
            <a:r>
              <a:rPr lang="de-DE" sz="1200" dirty="0" err="1"/>
              <a:t>training</a:t>
            </a:r>
            <a:r>
              <a:rPr lang="de-DE" sz="1200" dirty="0"/>
              <a:t> </a:t>
            </a:r>
            <a:r>
              <a:rPr lang="de-DE" sz="1200" dirty="0" err="1"/>
              <a:t>recurrent</a:t>
            </a:r>
            <a:r>
              <a:rPr lang="de-DE" sz="1200" dirty="0"/>
              <a:t> </a:t>
            </a:r>
            <a:r>
              <a:rPr lang="de-DE" sz="1200" dirty="0" err="1"/>
              <a:t>neural</a:t>
            </a:r>
            <a:r>
              <a:rPr lang="de-DE" sz="1200" dirty="0"/>
              <a:t> </a:t>
            </a:r>
            <a:r>
              <a:rPr lang="de-DE" sz="1200" dirty="0" err="1"/>
              <a:t>networks</a:t>
            </a:r>
            <a:r>
              <a:rPr lang="de-DE" sz="1200" dirty="0"/>
              <a:t> - </a:t>
            </a:r>
            <a:r>
              <a:rPr lang="de-DE" sz="1200" dirty="0" err="1"/>
              <a:t>gmd</a:t>
            </a:r>
            <a:r>
              <a:rPr lang="de-DE" sz="1200" dirty="0"/>
              <a:t> </a:t>
            </a:r>
            <a:r>
              <a:rPr lang="de-DE" sz="1200" dirty="0" err="1"/>
              <a:t>report</a:t>
            </a:r>
            <a:r>
              <a:rPr lang="de-DE" sz="1200" dirty="0"/>
              <a:t>. Technical Report 148, German National Research Center </a:t>
            </a:r>
            <a:r>
              <a:rPr lang="de-DE" sz="1200" dirty="0" err="1"/>
              <a:t>for</a:t>
            </a:r>
            <a:r>
              <a:rPr lang="de-DE" sz="1200" dirty="0"/>
              <a:t> Information Technology,  Bonn, 2001.</a:t>
            </a:r>
          </a:p>
          <a:p>
            <a:r>
              <a:rPr lang="de-DE" sz="1200" dirty="0"/>
              <a:t>W. </a:t>
            </a:r>
            <a:r>
              <a:rPr lang="de-DE" sz="1200" dirty="0" err="1"/>
              <a:t>Maass</a:t>
            </a:r>
            <a:r>
              <a:rPr lang="de-DE" sz="1200" dirty="0"/>
              <a:t>, T. </a:t>
            </a:r>
            <a:r>
              <a:rPr lang="de-DE" sz="1200" dirty="0" err="1"/>
              <a:t>Natschläger</a:t>
            </a:r>
            <a:r>
              <a:rPr lang="de-DE" sz="1200" dirty="0"/>
              <a:t>, </a:t>
            </a:r>
            <a:r>
              <a:rPr lang="de-DE" sz="1200" dirty="0" err="1"/>
              <a:t>and</a:t>
            </a:r>
            <a:r>
              <a:rPr lang="de-DE" sz="1200" dirty="0"/>
              <a:t> H. </a:t>
            </a:r>
            <a:r>
              <a:rPr lang="de-DE" sz="1200" dirty="0" err="1"/>
              <a:t>Markram</a:t>
            </a:r>
            <a:r>
              <a:rPr lang="de-DE" sz="1200" dirty="0"/>
              <a:t>. Real-time </a:t>
            </a:r>
            <a:r>
              <a:rPr lang="de-DE" sz="1200" dirty="0" err="1"/>
              <a:t>computing</a:t>
            </a:r>
            <a:r>
              <a:rPr lang="de-DE" sz="1200" dirty="0"/>
              <a:t> </a:t>
            </a:r>
            <a:r>
              <a:rPr lang="de-DE" sz="1200" dirty="0" err="1"/>
              <a:t>without</a:t>
            </a:r>
            <a:r>
              <a:rPr lang="de-DE" sz="1200" dirty="0"/>
              <a:t> </a:t>
            </a:r>
            <a:r>
              <a:rPr lang="de-DE" sz="1200" dirty="0" err="1"/>
              <a:t>stable</a:t>
            </a:r>
            <a:r>
              <a:rPr lang="de-DE" sz="1200" dirty="0"/>
              <a:t> </a:t>
            </a:r>
            <a:r>
              <a:rPr lang="de-DE" sz="1200" dirty="0" err="1"/>
              <a:t>states</a:t>
            </a:r>
            <a:r>
              <a:rPr lang="de-DE" sz="1200" dirty="0"/>
              <a:t>: A </a:t>
            </a:r>
            <a:r>
              <a:rPr lang="de-DE" sz="1200" dirty="0" err="1"/>
              <a:t>new</a:t>
            </a:r>
            <a:r>
              <a:rPr lang="de-DE" sz="1200" dirty="0"/>
              <a:t> </a:t>
            </a:r>
            <a:r>
              <a:rPr lang="de-DE" sz="1200" dirty="0" err="1"/>
              <a:t>framework</a:t>
            </a:r>
            <a:r>
              <a:rPr lang="de-DE" sz="1200" dirty="0"/>
              <a:t> </a:t>
            </a:r>
            <a:r>
              <a:rPr lang="de-DE" sz="1200" dirty="0" err="1"/>
              <a:t>for</a:t>
            </a:r>
            <a:r>
              <a:rPr lang="de-DE" sz="1200" dirty="0"/>
              <a:t> </a:t>
            </a:r>
            <a:r>
              <a:rPr lang="de-DE" sz="1200" dirty="0" err="1"/>
              <a:t>neural</a:t>
            </a:r>
            <a:r>
              <a:rPr lang="de-DE" sz="1200" dirty="0"/>
              <a:t> </a:t>
            </a:r>
            <a:r>
              <a:rPr lang="de-DE" sz="1200" dirty="0" err="1"/>
              <a:t>computation</a:t>
            </a:r>
            <a:r>
              <a:rPr lang="de-DE" sz="1200" dirty="0"/>
              <a:t> </a:t>
            </a:r>
            <a:r>
              <a:rPr lang="de-DE" sz="1200" dirty="0" err="1"/>
              <a:t>based</a:t>
            </a:r>
            <a:r>
              <a:rPr lang="de-DE" sz="1200" dirty="0"/>
              <a:t> on </a:t>
            </a:r>
            <a:r>
              <a:rPr lang="de-DE" sz="1200" dirty="0" err="1"/>
              <a:t>perturbations</a:t>
            </a:r>
            <a:r>
              <a:rPr lang="de-DE" sz="1200" dirty="0"/>
              <a:t>. </a:t>
            </a:r>
            <a:r>
              <a:rPr lang="de-DE" sz="1200" dirty="0" err="1"/>
              <a:t>Neural</a:t>
            </a:r>
            <a:r>
              <a:rPr lang="de-DE" sz="1200" dirty="0"/>
              <a:t> </a:t>
            </a:r>
            <a:r>
              <a:rPr lang="de-DE" sz="1200" dirty="0" err="1"/>
              <a:t>Computation</a:t>
            </a:r>
            <a:r>
              <a:rPr lang="de-DE" sz="1200" dirty="0"/>
              <a:t>, 14(11):2531–2560, 2002.</a:t>
            </a:r>
          </a:p>
          <a:p>
            <a:r>
              <a:rPr lang="de-DE" sz="1200" dirty="0"/>
              <a:t> C. Fernando </a:t>
            </a:r>
            <a:r>
              <a:rPr lang="de-DE" sz="1200" dirty="0" err="1"/>
              <a:t>and</a:t>
            </a:r>
            <a:r>
              <a:rPr lang="de-DE" sz="1200" dirty="0"/>
              <a:t> S. </a:t>
            </a:r>
            <a:r>
              <a:rPr lang="de-DE" sz="1200" dirty="0" err="1"/>
              <a:t>Sojakka</a:t>
            </a:r>
            <a:r>
              <a:rPr lang="de-DE" sz="1200" dirty="0"/>
              <a:t>. Pattern </a:t>
            </a:r>
            <a:r>
              <a:rPr lang="de-DE" sz="1200" dirty="0" err="1"/>
              <a:t>recognition</a:t>
            </a:r>
            <a:r>
              <a:rPr lang="de-DE" sz="1200" dirty="0"/>
              <a:t> in a </a:t>
            </a:r>
            <a:r>
              <a:rPr lang="de-DE" sz="1200" dirty="0" err="1"/>
              <a:t>bucket</a:t>
            </a:r>
            <a:r>
              <a:rPr lang="de-DE" sz="1200" dirty="0"/>
              <a:t>. In W. </a:t>
            </a:r>
            <a:r>
              <a:rPr lang="de-DE" sz="1200" dirty="0" err="1"/>
              <a:t>Banzhaf</a:t>
            </a:r>
            <a:r>
              <a:rPr lang="de-DE" sz="1200" dirty="0"/>
              <a:t>, J. Ziegler, T. Christaller, P. Dittrich, </a:t>
            </a:r>
            <a:r>
              <a:rPr lang="de-DE" sz="1200" dirty="0" err="1"/>
              <a:t>and</a:t>
            </a:r>
            <a:r>
              <a:rPr lang="de-DE" sz="1200" dirty="0"/>
              <a:t> J. T. Kim, </a:t>
            </a:r>
            <a:r>
              <a:rPr lang="de-DE" sz="1200" dirty="0" err="1"/>
              <a:t>editors</a:t>
            </a:r>
            <a:r>
              <a:rPr lang="de-DE" sz="1200" dirty="0"/>
              <a:t>, </a:t>
            </a:r>
            <a:r>
              <a:rPr lang="de-DE" sz="1200" dirty="0" err="1"/>
              <a:t>Advances</a:t>
            </a:r>
            <a:r>
              <a:rPr lang="de-DE" sz="1200" dirty="0"/>
              <a:t> in </a:t>
            </a:r>
            <a:r>
              <a:rPr lang="de-DE" sz="1200" dirty="0" err="1"/>
              <a:t>Artificial</a:t>
            </a:r>
            <a:r>
              <a:rPr lang="de-DE" sz="1200" dirty="0"/>
              <a:t> Life, </a:t>
            </a:r>
            <a:r>
              <a:rPr lang="de-DE" sz="1200" dirty="0" err="1"/>
              <a:t>pages</a:t>
            </a:r>
            <a:r>
              <a:rPr lang="de-DE" sz="1200" dirty="0"/>
              <a:t> 588–597, Berlin, Heidelberg, 2003. Springer Berlin Heidelberg.</a:t>
            </a:r>
          </a:p>
          <a:p>
            <a:endParaRPr lang="de-DE" sz="1200" dirty="0"/>
          </a:p>
          <a:p>
            <a:endParaRPr lang="de-DE" sz="1200" dirty="0"/>
          </a:p>
          <a:p>
            <a:endParaRPr lang="de-DE" sz="1200" dirty="0"/>
          </a:p>
          <a:p>
            <a:endParaRPr lang="de-DE" dirty="0"/>
          </a:p>
          <a:p>
            <a:endParaRPr lang="de-DE" dirty="0"/>
          </a:p>
        </p:txBody>
      </p:sp>
      <p:sp>
        <p:nvSpPr>
          <p:cNvPr id="4" name="Foliennummernplatzhalter 3">
            <a:extLst>
              <a:ext uri="{FF2B5EF4-FFF2-40B4-BE49-F238E27FC236}">
                <a16:creationId xmlns:a16="http://schemas.microsoft.com/office/drawing/2014/main" id="{980EDD17-32A7-6543-A54E-DD1EB1D31816}"/>
              </a:ext>
            </a:extLst>
          </p:cNvPr>
          <p:cNvSpPr>
            <a:spLocks noGrp="1"/>
          </p:cNvSpPr>
          <p:nvPr>
            <p:ph type="sldNum" sz="quarter" idx="12"/>
          </p:nvPr>
        </p:nvSpPr>
        <p:spPr/>
        <p:txBody>
          <a:bodyPr/>
          <a:lstStyle/>
          <a:p>
            <a:pPr>
              <a:defRPr/>
            </a:pPr>
            <a:fld id="{FD764AD2-5FB6-FB45-933B-235C7588DE60}" type="slidenum">
              <a:rPr lang="de-DE" smtClean="0"/>
              <a:pPr>
                <a:defRPr/>
              </a:pPr>
              <a:t>48</a:t>
            </a:fld>
            <a:endParaRPr lang="de-DE"/>
          </a:p>
        </p:txBody>
      </p:sp>
    </p:spTree>
    <p:extLst>
      <p:ext uri="{BB962C8B-B14F-4D97-AF65-F5344CB8AC3E}">
        <p14:creationId xmlns:p14="http://schemas.microsoft.com/office/powerpoint/2010/main" val="148814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0BAA2-B7AA-E640-ABA5-AF9A3BFC564D}"/>
              </a:ext>
            </a:extLst>
          </p:cNvPr>
          <p:cNvSpPr>
            <a:spLocks noGrp="1"/>
          </p:cNvSpPr>
          <p:nvPr>
            <p:ph type="title"/>
          </p:nvPr>
        </p:nvSpPr>
        <p:spPr/>
        <p:txBody>
          <a:bodyPr/>
          <a:lstStyle/>
          <a:p>
            <a:r>
              <a:rPr lang="de-DE" dirty="0" err="1"/>
              <a:t>Why</a:t>
            </a:r>
            <a:r>
              <a:rPr lang="de-DE" dirty="0"/>
              <a:t> Not a Standard Feed Forward Network? </a:t>
            </a:r>
            <a:br>
              <a:rPr lang="de-DE" dirty="0"/>
            </a:br>
            <a:endParaRPr lang="de-DE" dirty="0"/>
          </a:p>
        </p:txBody>
      </p:sp>
      <p:sp>
        <p:nvSpPr>
          <p:cNvPr id="3" name="Inhaltsplatzhalter 2">
            <a:extLst>
              <a:ext uri="{FF2B5EF4-FFF2-40B4-BE49-F238E27FC236}">
                <a16:creationId xmlns:a16="http://schemas.microsoft.com/office/drawing/2014/main" id="{A7720294-E508-7649-BC13-2F81D6CF6483}"/>
              </a:ext>
            </a:extLst>
          </p:cNvPr>
          <p:cNvSpPr>
            <a:spLocks noGrp="1"/>
          </p:cNvSpPr>
          <p:nvPr>
            <p:ph idx="1"/>
          </p:nvPr>
        </p:nvSpPr>
        <p:spPr/>
        <p:txBody>
          <a:bodyPr/>
          <a:lstStyle/>
          <a:p>
            <a:r>
              <a:rPr lang="de-DE" dirty="0" err="1"/>
              <a:t>For</a:t>
            </a:r>
            <a:r>
              <a:rPr lang="de-DE" dirty="0"/>
              <a:t> a </a:t>
            </a:r>
            <a:r>
              <a:rPr lang="de-DE" dirty="0" err="1"/>
              <a:t>task</a:t>
            </a:r>
            <a:r>
              <a:rPr lang="de-DE" dirty="0"/>
              <a:t> such </a:t>
            </a:r>
            <a:r>
              <a:rPr lang="de-DE" dirty="0" err="1"/>
              <a:t>as</a:t>
            </a:r>
            <a:r>
              <a:rPr lang="de-DE" dirty="0"/>
              <a:t> “</a:t>
            </a:r>
            <a:r>
              <a:rPr lang="de-DE" dirty="0" err="1"/>
              <a:t>Named</a:t>
            </a:r>
            <a:r>
              <a:rPr lang="de-DE" dirty="0"/>
              <a:t> Entity Recognition” a MLP (multi-</a:t>
            </a:r>
            <a:r>
              <a:rPr lang="de-DE" dirty="0" err="1"/>
              <a:t>layer</a:t>
            </a:r>
            <a:r>
              <a:rPr lang="de-DE" dirty="0"/>
              <a:t> </a:t>
            </a:r>
            <a:r>
              <a:rPr lang="de-DE" dirty="0" err="1"/>
              <a:t>perceptron</a:t>
            </a:r>
            <a:r>
              <a:rPr lang="de-DE" dirty="0"/>
              <a:t>)  </a:t>
            </a:r>
            <a:r>
              <a:rPr lang="de-DE" dirty="0" err="1"/>
              <a:t>would</a:t>
            </a:r>
            <a:r>
              <a:rPr lang="de-DE" dirty="0"/>
              <a:t> </a:t>
            </a:r>
            <a:r>
              <a:rPr lang="de-DE" dirty="0" err="1"/>
              <a:t>have</a:t>
            </a:r>
            <a:r>
              <a:rPr lang="de-DE" dirty="0"/>
              <a:t> </a:t>
            </a:r>
            <a:r>
              <a:rPr lang="de-DE" dirty="0" err="1"/>
              <a:t>several</a:t>
            </a:r>
            <a:r>
              <a:rPr lang="de-DE" dirty="0"/>
              <a:t> </a:t>
            </a:r>
            <a:r>
              <a:rPr lang="de-DE" dirty="0" err="1"/>
              <a:t>disadvantages</a:t>
            </a:r>
            <a:r>
              <a:rPr lang="de-DE" dirty="0"/>
              <a:t> </a:t>
            </a:r>
          </a:p>
          <a:p>
            <a:pPr lvl="1"/>
            <a:r>
              <a:rPr lang="de-DE" dirty="0"/>
              <a:t>The </a:t>
            </a:r>
            <a:r>
              <a:rPr lang="de-DE" dirty="0" err="1"/>
              <a:t>inputs</a:t>
            </a:r>
            <a:r>
              <a:rPr lang="de-DE" dirty="0"/>
              <a:t> </a:t>
            </a:r>
            <a:r>
              <a:rPr lang="de-DE" dirty="0" err="1"/>
              <a:t>and</a:t>
            </a:r>
            <a:r>
              <a:rPr lang="de-DE" dirty="0"/>
              <a:t> </a:t>
            </a:r>
            <a:r>
              <a:rPr lang="de-DE" dirty="0" err="1"/>
              <a:t>outputs</a:t>
            </a:r>
            <a:r>
              <a:rPr lang="de-DE" dirty="0"/>
              <a:t> </a:t>
            </a:r>
            <a:r>
              <a:rPr lang="de-DE" dirty="0" err="1"/>
              <a:t>may</a:t>
            </a:r>
            <a:r>
              <a:rPr lang="de-DE" dirty="0"/>
              <a:t> </a:t>
            </a:r>
            <a:r>
              <a:rPr lang="de-DE" dirty="0" err="1"/>
              <a:t>have</a:t>
            </a:r>
            <a:r>
              <a:rPr lang="de-DE" dirty="0"/>
              <a:t> </a:t>
            </a:r>
            <a:r>
              <a:rPr lang="de-DE" dirty="0" err="1"/>
              <a:t>varying</a:t>
            </a:r>
            <a:r>
              <a:rPr lang="de-DE" dirty="0"/>
              <a:t> </a:t>
            </a:r>
            <a:r>
              <a:rPr lang="de-DE" dirty="0" err="1"/>
              <a:t>lengths</a:t>
            </a:r>
            <a:endParaRPr lang="de-DE" dirty="0"/>
          </a:p>
          <a:p>
            <a:pPr lvl="1"/>
            <a:r>
              <a:rPr lang="de-DE" dirty="0"/>
              <a:t>The </a:t>
            </a:r>
            <a:r>
              <a:rPr lang="de-DE" dirty="0" err="1"/>
              <a:t>features</a:t>
            </a:r>
            <a:r>
              <a:rPr lang="de-DE" dirty="0"/>
              <a:t> </a:t>
            </a:r>
            <a:r>
              <a:rPr lang="de-DE" dirty="0" err="1"/>
              <a:t>wouldn’t</a:t>
            </a:r>
            <a:r>
              <a:rPr lang="de-DE" dirty="0"/>
              <a:t> </a:t>
            </a:r>
            <a:r>
              <a:rPr lang="de-DE" dirty="0" err="1"/>
              <a:t>be</a:t>
            </a:r>
            <a:r>
              <a:rPr lang="de-DE" dirty="0"/>
              <a:t> </a:t>
            </a:r>
            <a:r>
              <a:rPr lang="de-DE" dirty="0" err="1"/>
              <a:t>shared</a:t>
            </a:r>
            <a:r>
              <a:rPr lang="de-DE" dirty="0"/>
              <a:t> </a:t>
            </a:r>
            <a:r>
              <a:rPr lang="de-DE" dirty="0" err="1"/>
              <a:t>across</a:t>
            </a:r>
            <a:r>
              <a:rPr lang="de-DE" dirty="0"/>
              <a:t> different temporal </a:t>
            </a:r>
            <a:r>
              <a:rPr lang="de-DE" dirty="0" err="1"/>
              <a:t>positions</a:t>
            </a:r>
            <a:r>
              <a:rPr lang="de-DE" dirty="0"/>
              <a:t> in </a:t>
            </a:r>
            <a:r>
              <a:rPr lang="de-DE" dirty="0" err="1"/>
              <a:t>the</a:t>
            </a:r>
            <a:r>
              <a:rPr lang="de-DE" dirty="0"/>
              <a:t> </a:t>
            </a:r>
            <a:r>
              <a:rPr lang="de-DE" dirty="0" err="1"/>
              <a:t>network</a:t>
            </a:r>
            <a:r>
              <a:rPr lang="de-DE" dirty="0"/>
              <a:t> </a:t>
            </a:r>
          </a:p>
          <a:p>
            <a:pPr lvl="2"/>
            <a:r>
              <a:rPr lang="de-DE" dirty="0"/>
              <a:t>Note </a:t>
            </a:r>
            <a:r>
              <a:rPr lang="de-DE" dirty="0" err="1"/>
              <a:t>that</a:t>
            </a:r>
            <a:r>
              <a:rPr lang="de-DE" dirty="0"/>
              <a:t> 1-D </a:t>
            </a:r>
            <a:r>
              <a:rPr lang="de-DE" dirty="0" err="1"/>
              <a:t>convolutions</a:t>
            </a:r>
            <a:r>
              <a:rPr lang="de-DE" dirty="0"/>
              <a:t> </a:t>
            </a:r>
            <a:r>
              <a:rPr lang="de-DE" dirty="0" err="1"/>
              <a:t>can</a:t>
            </a:r>
            <a:r>
              <a:rPr lang="de-DE" dirty="0"/>
              <a:t> </a:t>
            </a:r>
            <a:r>
              <a:rPr lang="de-DE" dirty="0" err="1"/>
              <a:t>be</a:t>
            </a:r>
            <a:r>
              <a:rPr lang="de-DE" dirty="0"/>
              <a:t> (</a:t>
            </a:r>
            <a:r>
              <a:rPr lang="de-DE" dirty="0" err="1"/>
              <a:t>and</a:t>
            </a:r>
            <a:r>
              <a:rPr lang="de-DE" dirty="0"/>
              <a:t> </a:t>
            </a:r>
            <a:r>
              <a:rPr lang="de-DE" dirty="0" err="1"/>
              <a:t>are</a:t>
            </a:r>
            <a:r>
              <a:rPr lang="de-DE" dirty="0"/>
              <a:t>) </a:t>
            </a:r>
            <a:r>
              <a:rPr lang="de-DE" dirty="0" err="1"/>
              <a:t>used</a:t>
            </a:r>
            <a:r>
              <a:rPr lang="de-DE" dirty="0"/>
              <a:t> </a:t>
            </a:r>
            <a:r>
              <a:rPr lang="de-DE" dirty="0" err="1"/>
              <a:t>to</a:t>
            </a:r>
            <a:r>
              <a:rPr lang="de-DE" dirty="0"/>
              <a:t> </a:t>
            </a:r>
            <a:r>
              <a:rPr lang="de-DE" dirty="0" err="1"/>
              <a:t>address</a:t>
            </a:r>
            <a:r>
              <a:rPr lang="de-DE" dirty="0"/>
              <a:t> </a:t>
            </a:r>
            <a:r>
              <a:rPr lang="de-DE" dirty="0" err="1"/>
              <a:t>this</a:t>
            </a:r>
            <a:r>
              <a:rPr lang="de-DE" dirty="0"/>
              <a:t>, in </a:t>
            </a:r>
            <a:r>
              <a:rPr lang="de-DE" dirty="0" err="1"/>
              <a:t>addition</a:t>
            </a:r>
            <a:r>
              <a:rPr lang="de-DE" dirty="0"/>
              <a:t> </a:t>
            </a:r>
            <a:r>
              <a:rPr lang="de-DE" dirty="0" err="1"/>
              <a:t>to</a:t>
            </a:r>
            <a:r>
              <a:rPr lang="de-DE" dirty="0"/>
              <a:t> RNNs </a:t>
            </a:r>
          </a:p>
          <a:p>
            <a:r>
              <a:rPr lang="de-DE" dirty="0" err="1"/>
              <a:t>To</a:t>
            </a:r>
            <a:r>
              <a:rPr lang="de-DE" dirty="0"/>
              <a:t> </a:t>
            </a:r>
            <a:r>
              <a:rPr lang="de-DE" dirty="0" err="1"/>
              <a:t>interpret</a:t>
            </a:r>
            <a:r>
              <a:rPr lang="de-DE" dirty="0"/>
              <a:t> a </a:t>
            </a:r>
            <a:r>
              <a:rPr lang="de-DE" dirty="0" err="1"/>
              <a:t>sentence</a:t>
            </a:r>
            <a:r>
              <a:rPr lang="de-DE" dirty="0"/>
              <a:t> </a:t>
            </a:r>
            <a:r>
              <a:rPr lang="de-DE" dirty="0" err="1"/>
              <a:t>or</a:t>
            </a:r>
            <a:r>
              <a:rPr lang="de-DE" dirty="0"/>
              <a:t> </a:t>
            </a:r>
            <a:r>
              <a:rPr lang="de-DE" dirty="0" err="1"/>
              <a:t>to</a:t>
            </a:r>
            <a:r>
              <a:rPr lang="de-DE" dirty="0"/>
              <a:t> </a:t>
            </a:r>
            <a:r>
              <a:rPr lang="de-DE" dirty="0" err="1"/>
              <a:t>predict</a:t>
            </a:r>
            <a:r>
              <a:rPr lang="de-DE" dirty="0"/>
              <a:t> </a:t>
            </a:r>
            <a:r>
              <a:rPr lang="de-DE" dirty="0" err="1"/>
              <a:t>tomorrows</a:t>
            </a:r>
            <a:r>
              <a:rPr lang="de-DE" dirty="0"/>
              <a:t> </a:t>
            </a:r>
            <a:r>
              <a:rPr lang="de-DE" dirty="0" err="1"/>
              <a:t>weather</a:t>
            </a:r>
            <a:r>
              <a:rPr lang="de-DE" dirty="0"/>
              <a:t> </a:t>
            </a:r>
            <a:r>
              <a:rPr lang="de-DE" dirty="0" err="1"/>
              <a:t>it</a:t>
            </a:r>
            <a:r>
              <a:rPr lang="de-DE" dirty="0"/>
              <a:t> </a:t>
            </a:r>
            <a:r>
              <a:rPr lang="de-DE" dirty="0" err="1"/>
              <a:t>is</a:t>
            </a:r>
            <a:r>
              <a:rPr lang="de-DE" dirty="0"/>
              <a:t> </a:t>
            </a:r>
            <a:r>
              <a:rPr lang="de-DE" dirty="0" err="1"/>
              <a:t>necessary</a:t>
            </a:r>
            <a:r>
              <a:rPr lang="de-DE" dirty="0"/>
              <a:t> </a:t>
            </a:r>
            <a:r>
              <a:rPr lang="de-DE" dirty="0" err="1"/>
              <a:t>to</a:t>
            </a:r>
            <a:r>
              <a:rPr lang="de-DE" dirty="0"/>
              <a:t> </a:t>
            </a:r>
            <a:r>
              <a:rPr lang="de-DE" dirty="0" err="1"/>
              <a:t>remember</a:t>
            </a:r>
            <a:r>
              <a:rPr lang="de-DE" dirty="0"/>
              <a:t> </a:t>
            </a:r>
            <a:r>
              <a:rPr lang="de-DE" dirty="0" err="1"/>
              <a:t>what</a:t>
            </a:r>
            <a:r>
              <a:rPr lang="de-DE" dirty="0"/>
              <a:t> </a:t>
            </a:r>
            <a:r>
              <a:rPr lang="de-DE" dirty="0" err="1"/>
              <a:t>happened</a:t>
            </a:r>
            <a:r>
              <a:rPr lang="de-DE" dirty="0"/>
              <a:t> in </a:t>
            </a:r>
            <a:r>
              <a:rPr lang="de-DE" dirty="0" err="1"/>
              <a:t>the</a:t>
            </a:r>
            <a:r>
              <a:rPr lang="de-DE" dirty="0"/>
              <a:t> </a:t>
            </a:r>
            <a:r>
              <a:rPr lang="de-DE" dirty="0" err="1"/>
              <a:t>past</a:t>
            </a:r>
            <a:r>
              <a:rPr lang="de-DE" dirty="0"/>
              <a:t> </a:t>
            </a:r>
          </a:p>
          <a:p>
            <a:r>
              <a:rPr lang="de-DE" dirty="0" err="1"/>
              <a:t>To</a:t>
            </a:r>
            <a:r>
              <a:rPr lang="de-DE" dirty="0"/>
              <a:t> </a:t>
            </a:r>
            <a:r>
              <a:rPr lang="de-DE" dirty="0" err="1"/>
              <a:t>facilitate</a:t>
            </a:r>
            <a:r>
              <a:rPr lang="de-DE" dirty="0"/>
              <a:t> </a:t>
            </a:r>
            <a:r>
              <a:rPr lang="de-DE" dirty="0" err="1"/>
              <a:t>this</a:t>
            </a:r>
            <a:r>
              <a:rPr lang="de-DE" dirty="0"/>
              <a:t> </a:t>
            </a:r>
            <a:r>
              <a:rPr lang="de-DE" dirty="0" err="1"/>
              <a:t>we</a:t>
            </a:r>
            <a:r>
              <a:rPr lang="de-DE" dirty="0"/>
              <a:t> </a:t>
            </a:r>
            <a:r>
              <a:rPr lang="de-DE" dirty="0" err="1"/>
              <a:t>would</a:t>
            </a:r>
            <a:r>
              <a:rPr lang="de-DE" dirty="0"/>
              <a:t> like </a:t>
            </a:r>
            <a:r>
              <a:rPr lang="de-DE" dirty="0" err="1"/>
              <a:t>to</a:t>
            </a:r>
            <a:r>
              <a:rPr lang="de-DE" dirty="0"/>
              <a:t> </a:t>
            </a:r>
            <a:r>
              <a:rPr lang="de-DE" dirty="0" err="1"/>
              <a:t>add</a:t>
            </a:r>
            <a:r>
              <a:rPr lang="de-DE" dirty="0"/>
              <a:t> a </a:t>
            </a:r>
            <a:r>
              <a:rPr lang="de-DE" dirty="0" err="1"/>
              <a:t>feedback</a:t>
            </a:r>
            <a:r>
              <a:rPr lang="de-DE" dirty="0"/>
              <a:t> </a:t>
            </a:r>
            <a:r>
              <a:rPr lang="de-DE" dirty="0" err="1"/>
              <a:t>loop</a:t>
            </a:r>
            <a:r>
              <a:rPr lang="de-DE" dirty="0"/>
              <a:t> </a:t>
            </a:r>
            <a:r>
              <a:rPr lang="de-DE" dirty="0" err="1"/>
              <a:t>delayed</a:t>
            </a:r>
            <a:r>
              <a:rPr lang="de-DE" dirty="0"/>
              <a:t> in time </a:t>
            </a:r>
          </a:p>
          <a:p>
            <a:endParaRPr lang="de-DE" dirty="0"/>
          </a:p>
        </p:txBody>
      </p:sp>
      <p:sp>
        <p:nvSpPr>
          <p:cNvPr id="4" name="Foliennummernplatzhalter 3">
            <a:extLst>
              <a:ext uri="{FF2B5EF4-FFF2-40B4-BE49-F238E27FC236}">
                <a16:creationId xmlns:a16="http://schemas.microsoft.com/office/drawing/2014/main" id="{5FB6FBC1-A614-104B-8034-75A4E73F64D7}"/>
              </a:ext>
            </a:extLst>
          </p:cNvPr>
          <p:cNvSpPr>
            <a:spLocks noGrp="1"/>
          </p:cNvSpPr>
          <p:nvPr>
            <p:ph type="sldNum" sz="quarter" idx="12"/>
          </p:nvPr>
        </p:nvSpPr>
        <p:spPr/>
        <p:txBody>
          <a:bodyPr/>
          <a:lstStyle/>
          <a:p>
            <a:pPr>
              <a:defRPr/>
            </a:pPr>
            <a:fld id="{FD764AD2-5FB6-FB45-933B-235C7588DE60}" type="slidenum">
              <a:rPr lang="de-DE" smtClean="0"/>
              <a:pPr>
                <a:defRPr/>
              </a:pPr>
              <a:t>5</a:t>
            </a:fld>
            <a:endParaRPr lang="de-DE"/>
          </a:p>
        </p:txBody>
      </p:sp>
      <p:cxnSp>
        <p:nvCxnSpPr>
          <p:cNvPr id="5" name="מחבר חץ ישר 14">
            <a:extLst>
              <a:ext uri="{FF2B5EF4-FFF2-40B4-BE49-F238E27FC236}">
                <a16:creationId xmlns:a16="http://schemas.microsoft.com/office/drawing/2014/main" id="{34AB274D-D308-2B44-B662-89EFD402B91D}"/>
              </a:ext>
            </a:extLst>
          </p:cNvPr>
          <p:cNvCxnSpPr/>
          <p:nvPr/>
        </p:nvCxnSpPr>
        <p:spPr>
          <a:xfrm flipV="1">
            <a:off x="2751684" y="2370786"/>
            <a:ext cx="1" cy="449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69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RNN Architecture</a:t>
            </a:r>
            <a:endParaRPr lang="he-IL" dirty="0"/>
          </a:p>
        </p:txBody>
      </p:sp>
      <p:sp>
        <p:nvSpPr>
          <p:cNvPr id="8" name="מלבן 7"/>
          <p:cNvSpPr/>
          <p:nvPr/>
        </p:nvSpPr>
        <p:spPr>
          <a:xfrm>
            <a:off x="95888" y="1412776"/>
            <a:ext cx="2232248" cy="504056"/>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500" dirty="0">
                <a:solidFill>
                  <a:schemeClr val="tx1"/>
                </a:solidFill>
              </a:rPr>
              <a:t>Output</a:t>
            </a:r>
            <a:endParaRPr lang="he-IL" sz="2500" dirty="0">
              <a:solidFill>
                <a:schemeClr val="tx1"/>
              </a:solidFill>
            </a:endParaRPr>
          </a:p>
        </p:txBody>
      </p:sp>
      <p:sp>
        <p:nvSpPr>
          <p:cNvPr id="10" name="מלבן 9"/>
          <p:cNvSpPr/>
          <p:nvPr/>
        </p:nvSpPr>
        <p:spPr>
          <a:xfrm>
            <a:off x="2823284" y="3227983"/>
            <a:ext cx="2232248"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500" dirty="0">
                <a:solidFill>
                  <a:schemeClr val="tx1"/>
                </a:solidFill>
              </a:rPr>
              <a:t>Delay</a:t>
            </a:r>
            <a:endParaRPr lang="he-IL" sz="2500" dirty="0">
              <a:solidFill>
                <a:schemeClr val="tx1"/>
              </a:solidFill>
            </a:endParaRPr>
          </a:p>
        </p:txBody>
      </p:sp>
      <p:sp>
        <p:nvSpPr>
          <p:cNvPr id="11" name="מלבן 10"/>
          <p:cNvSpPr/>
          <p:nvPr/>
        </p:nvSpPr>
        <p:spPr>
          <a:xfrm>
            <a:off x="95888" y="3234883"/>
            <a:ext cx="2232248" cy="504056"/>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500" dirty="0">
                <a:solidFill>
                  <a:schemeClr val="tx1"/>
                </a:solidFill>
              </a:rPr>
              <a:t>Hidden Units</a:t>
            </a:r>
            <a:endParaRPr lang="he-IL" sz="2500" dirty="0">
              <a:solidFill>
                <a:schemeClr val="tx1"/>
              </a:solidFill>
            </a:endParaRPr>
          </a:p>
        </p:txBody>
      </p:sp>
      <p:sp>
        <p:nvSpPr>
          <p:cNvPr id="12" name="מלבן 11"/>
          <p:cNvSpPr/>
          <p:nvPr/>
        </p:nvSpPr>
        <p:spPr>
          <a:xfrm>
            <a:off x="95888" y="5301208"/>
            <a:ext cx="2232248" cy="504056"/>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500" dirty="0">
                <a:solidFill>
                  <a:schemeClr val="tx1"/>
                </a:solidFill>
              </a:rPr>
              <a:t>Inputs</a:t>
            </a:r>
            <a:endParaRPr lang="he-IL" sz="2500" dirty="0">
              <a:solidFill>
                <a:schemeClr val="tx1"/>
              </a:solidFill>
            </a:endParaRPr>
          </a:p>
        </p:txBody>
      </p:sp>
      <p:cxnSp>
        <p:nvCxnSpPr>
          <p:cNvPr id="15" name="מחבר חץ ישר 14"/>
          <p:cNvCxnSpPr>
            <a:endCxn id="8" idx="2"/>
          </p:cNvCxnSpPr>
          <p:nvPr/>
        </p:nvCxnSpPr>
        <p:spPr>
          <a:xfrm flipV="1">
            <a:off x="1212011" y="1916832"/>
            <a:ext cx="1" cy="44909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מחבר מעוקל 25"/>
          <p:cNvCxnSpPr>
            <a:cxnSpLocks/>
            <a:stCxn id="11" idx="0"/>
            <a:endCxn id="10" idx="0"/>
          </p:cNvCxnSpPr>
          <p:nvPr/>
        </p:nvCxnSpPr>
        <p:spPr>
          <a:xfrm rot="5400000" flipH="1" flipV="1">
            <a:off x="2572260" y="1867735"/>
            <a:ext cx="6900" cy="2727396"/>
          </a:xfrm>
          <a:prstGeom prst="curvedConnector3">
            <a:avLst>
              <a:gd name="adj1" fmla="val 10169058"/>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9" name="מחבר מעוקל 2058"/>
          <p:cNvCxnSpPr>
            <a:stCxn id="10" idx="2"/>
          </p:cNvCxnSpPr>
          <p:nvPr/>
        </p:nvCxnSpPr>
        <p:spPr>
          <a:xfrm rot="5400000">
            <a:off x="2644262" y="3551023"/>
            <a:ext cx="1114130" cy="1476162"/>
          </a:xfrm>
          <a:prstGeom prst="curvedConnector2">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2" name="מחבר מעוקל 2061"/>
          <p:cNvCxnSpPr>
            <a:endCxn id="11" idx="2"/>
          </p:cNvCxnSpPr>
          <p:nvPr/>
        </p:nvCxnSpPr>
        <p:spPr>
          <a:xfrm rot="10800000">
            <a:off x="1212013" y="3738940"/>
            <a:ext cx="2180355" cy="1130221"/>
          </a:xfrm>
          <a:prstGeom prst="curved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64" name="TextBox 2063"/>
              <p:cNvSpPr txBox="1"/>
              <p:nvPr/>
            </p:nvSpPr>
            <p:spPr>
              <a:xfrm>
                <a:off x="789524" y="5954376"/>
                <a:ext cx="862608" cy="47705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500" b="0" i="1" smtClean="0">
                          <a:solidFill>
                            <a:schemeClr val="tx1"/>
                          </a:solidFill>
                          <a:latin typeface="Cambria Math"/>
                        </a:rPr>
                        <m:t>𝑥</m:t>
                      </m:r>
                      <m:r>
                        <a:rPr lang="en-US" sz="2500" b="0" i="1" smtClean="0">
                          <a:solidFill>
                            <a:schemeClr val="tx1"/>
                          </a:solidFill>
                          <a:latin typeface="Cambria Math"/>
                        </a:rPr>
                        <m:t>(</m:t>
                      </m:r>
                      <m:r>
                        <a:rPr lang="en-US" sz="2500" b="0" i="1" smtClean="0">
                          <a:solidFill>
                            <a:schemeClr val="tx1"/>
                          </a:solidFill>
                          <a:latin typeface="Cambria Math"/>
                        </a:rPr>
                        <m:t>𝑡</m:t>
                      </m:r>
                      <m:r>
                        <a:rPr lang="en-US" sz="2500" b="0" i="1" smtClean="0">
                          <a:solidFill>
                            <a:schemeClr val="tx1"/>
                          </a:solidFill>
                          <a:latin typeface="Cambria Math"/>
                        </a:rPr>
                        <m:t>)</m:t>
                      </m:r>
                    </m:oMath>
                  </m:oMathPara>
                </a14:m>
                <a:endParaRPr lang="he-IL" sz="2500" dirty="0">
                  <a:solidFill>
                    <a:schemeClr val="tx1"/>
                  </a:solidFill>
                </a:endParaRPr>
              </a:p>
            </p:txBody>
          </p:sp>
        </mc:Choice>
        <mc:Fallback xmlns="">
          <p:sp>
            <p:nvSpPr>
              <p:cNvPr id="2064" name="TextBox 2063"/>
              <p:cNvSpPr txBox="1">
                <a:spLocks noRot="1" noChangeAspect="1" noMove="1" noResize="1" noEditPoints="1" noAdjustHandles="1" noChangeArrowheads="1" noChangeShapeType="1" noTextEdit="1"/>
              </p:cNvSpPr>
              <p:nvPr/>
            </p:nvSpPr>
            <p:spPr>
              <a:xfrm>
                <a:off x="789524" y="5954376"/>
                <a:ext cx="862608" cy="477054"/>
              </a:xfrm>
              <a:prstGeom prst="rect">
                <a:avLst/>
              </a:prstGeom>
              <a:blipFill>
                <a:blip r:embed="rId3"/>
                <a:stretch>
                  <a:fillRect t="-12821" r="-15942" b="-2564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149512" y="2661366"/>
                <a:ext cx="884986" cy="47705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de-DE" sz="2500" b="1" i="1" smtClean="0">
                          <a:solidFill>
                            <a:schemeClr val="tx1"/>
                          </a:solidFill>
                          <a:latin typeface="Cambria Math" panose="02040503050406030204" pitchFamily="18" charset="0"/>
                        </a:rPr>
                        <m:t>𝒉</m:t>
                      </m:r>
                      <m:r>
                        <a:rPr lang="en-US" sz="2500" b="0" i="1" smtClean="0">
                          <a:solidFill>
                            <a:schemeClr val="tx1"/>
                          </a:solidFill>
                          <a:latin typeface="Cambria Math"/>
                        </a:rPr>
                        <m:t>(</m:t>
                      </m:r>
                      <m:r>
                        <a:rPr lang="en-US" sz="2500" b="0" i="1" smtClean="0">
                          <a:solidFill>
                            <a:schemeClr val="tx1"/>
                          </a:solidFill>
                          <a:latin typeface="Cambria Math"/>
                        </a:rPr>
                        <m:t>𝑡</m:t>
                      </m:r>
                      <m:r>
                        <a:rPr lang="en-US" sz="2500" b="0" i="1" smtClean="0">
                          <a:solidFill>
                            <a:schemeClr val="tx1"/>
                          </a:solidFill>
                          <a:latin typeface="Cambria Math"/>
                        </a:rPr>
                        <m:t>)</m:t>
                      </m:r>
                    </m:oMath>
                  </m:oMathPara>
                </a14:m>
                <a:endParaRPr lang="he-IL" sz="2500" dirty="0">
                  <a:solidFill>
                    <a:schemeClr val="tx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149512" y="2661366"/>
                <a:ext cx="884986" cy="477054"/>
              </a:xfrm>
              <a:prstGeom prst="rect">
                <a:avLst/>
              </a:prstGeom>
              <a:blipFill>
                <a:blip r:embed="rId4"/>
                <a:stretch>
                  <a:fillRect t="-12821" r="-16901" b="-2564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939408" y="3990666"/>
                <a:ext cx="1444242" cy="47705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de-DE" sz="2500" b="1" i="1" smtClean="0">
                          <a:solidFill>
                            <a:schemeClr val="tx1"/>
                          </a:solidFill>
                          <a:latin typeface="Cambria Math" panose="02040503050406030204" pitchFamily="18" charset="0"/>
                        </a:rPr>
                        <m:t>𝒉</m:t>
                      </m:r>
                      <m:r>
                        <a:rPr lang="en-US" sz="2500" b="0" i="1" smtClean="0">
                          <a:solidFill>
                            <a:schemeClr val="tx1"/>
                          </a:solidFill>
                          <a:latin typeface="Cambria Math"/>
                        </a:rPr>
                        <m:t>(</m:t>
                      </m:r>
                      <m:r>
                        <a:rPr lang="en-US" sz="2500" b="0" i="1" smtClean="0">
                          <a:solidFill>
                            <a:schemeClr val="tx1"/>
                          </a:solidFill>
                          <a:latin typeface="Cambria Math"/>
                        </a:rPr>
                        <m:t>𝑡</m:t>
                      </m:r>
                      <m:r>
                        <a:rPr lang="en-US" sz="2500" b="0" i="1" smtClean="0">
                          <a:solidFill>
                            <a:schemeClr val="tx1"/>
                          </a:solidFill>
                          <a:latin typeface="Cambria Math"/>
                        </a:rPr>
                        <m:t>−1)</m:t>
                      </m:r>
                    </m:oMath>
                  </m:oMathPara>
                </a14:m>
                <a:endParaRPr lang="he-IL" sz="2500" dirty="0">
                  <a:solidFill>
                    <a:schemeClr val="tx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939408" y="3990666"/>
                <a:ext cx="1444242" cy="477054"/>
              </a:xfrm>
              <a:prstGeom prst="rect">
                <a:avLst/>
              </a:prstGeom>
              <a:blipFill>
                <a:blip r:embed="rId5"/>
                <a:stretch>
                  <a:fillRect t="-13158" r="-10526" b="-26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89524" y="974058"/>
                <a:ext cx="1764073" cy="477054"/>
              </a:xfrm>
              <a:prstGeom prst="rect">
                <a:avLst/>
              </a:prstGeom>
              <a:noFill/>
            </p:spPr>
            <p:txBody>
              <a:bodyPr wrap="none" rtlCol="1">
                <a:spAutoFit/>
              </a:bodyPr>
              <a:lstStyle/>
              <a:p>
                <a:r>
                  <a:rPr lang="en-US" sz="2500" b="0" dirty="0">
                    <a:solidFill>
                      <a:schemeClr val="tx1"/>
                    </a:solidFill>
                  </a:rPr>
                  <a:t>o</a:t>
                </a:r>
                <a14:m>
                  <m:oMath xmlns:m="http://schemas.openxmlformats.org/officeDocument/2006/math">
                    <m:d>
                      <m:dPr>
                        <m:ctrlPr>
                          <a:rPr lang="en-US" sz="2500" b="0" i="1" smtClean="0">
                            <a:solidFill>
                              <a:schemeClr val="tx1"/>
                            </a:solidFill>
                            <a:latin typeface="Cambria Math" panose="02040503050406030204" pitchFamily="18" charset="0"/>
                          </a:rPr>
                        </m:ctrlPr>
                      </m:dPr>
                      <m:e>
                        <m:r>
                          <a:rPr lang="en-US" sz="2500" b="0" i="1" smtClean="0">
                            <a:solidFill>
                              <a:schemeClr val="tx1"/>
                            </a:solidFill>
                            <a:latin typeface="Cambria Math"/>
                          </a:rPr>
                          <m:t>𝑡</m:t>
                        </m:r>
                      </m:e>
                    </m:d>
                    <m:r>
                      <a:rPr lang="de-DE" sz="2500" b="0" i="1" smtClean="0">
                        <a:solidFill>
                          <a:schemeClr val="tx1"/>
                        </a:solidFill>
                        <a:latin typeface="Cambria Math" panose="02040503050406030204" pitchFamily="18" charset="0"/>
                      </a:rPr>
                      <m:t>=</m:t>
                    </m:r>
                    <m:acc>
                      <m:accPr>
                        <m:chr m:val="̂"/>
                        <m:ctrlPr>
                          <a:rPr lang="de-DE" sz="2500" b="0" i="1" smtClean="0">
                            <a:solidFill>
                              <a:schemeClr val="tx1"/>
                            </a:solidFill>
                            <a:latin typeface="Cambria Math" panose="02040503050406030204" pitchFamily="18" charset="0"/>
                          </a:rPr>
                        </m:ctrlPr>
                      </m:accPr>
                      <m:e>
                        <m:r>
                          <a:rPr lang="de-DE" sz="2500" b="0" i="1" smtClean="0">
                            <a:solidFill>
                              <a:schemeClr val="tx1"/>
                            </a:solidFill>
                            <a:latin typeface="Cambria Math" panose="02040503050406030204" pitchFamily="18" charset="0"/>
                          </a:rPr>
                          <m:t>𝑦</m:t>
                        </m:r>
                      </m:e>
                    </m:acc>
                    <m:r>
                      <a:rPr lang="de-DE" sz="2500" b="0" i="1" smtClean="0">
                        <a:solidFill>
                          <a:schemeClr val="tx1"/>
                        </a:solidFill>
                        <a:latin typeface="Cambria Math" panose="02040503050406030204" pitchFamily="18" charset="0"/>
                      </a:rPr>
                      <m:t>(</m:t>
                    </m:r>
                    <m:r>
                      <a:rPr lang="de-DE" sz="2500" b="0" i="1" smtClean="0">
                        <a:solidFill>
                          <a:schemeClr val="tx1"/>
                        </a:solidFill>
                        <a:latin typeface="Cambria Math" panose="02040503050406030204" pitchFamily="18" charset="0"/>
                      </a:rPr>
                      <m:t>𝑡</m:t>
                    </m:r>
                    <m:r>
                      <a:rPr lang="de-DE" sz="2500" b="0" i="1" smtClean="0">
                        <a:solidFill>
                          <a:schemeClr val="tx1"/>
                        </a:solidFill>
                        <a:latin typeface="Cambria Math" panose="02040503050406030204" pitchFamily="18" charset="0"/>
                      </a:rPr>
                      <m:t>)</m:t>
                    </m:r>
                  </m:oMath>
                </a14:m>
                <a:endParaRPr lang="he-IL" sz="2500" dirty="0">
                  <a:solidFill>
                    <a:schemeClr val="tx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89524" y="974058"/>
                <a:ext cx="1764073" cy="477054"/>
              </a:xfrm>
              <a:prstGeom prst="rect">
                <a:avLst/>
              </a:prstGeom>
              <a:blipFill>
                <a:blip r:embed="rId6"/>
                <a:stretch>
                  <a:fillRect l="-5714" t="-15385" r="-10000" b="-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6244" y="4349677"/>
                <a:ext cx="1299971" cy="369332"/>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𝑤𝑒𝑖𝑔h𝑡𝑠</m:t>
                      </m:r>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𝑼</m:t>
                      </m:r>
                    </m:oMath>
                  </m:oMathPara>
                </a14:m>
                <a:endParaRPr lang="he-IL" b="1"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46244" y="4349677"/>
                <a:ext cx="1299971" cy="369332"/>
              </a:xfrm>
              <a:prstGeom prst="rect">
                <a:avLst/>
              </a:prstGeom>
              <a:blipFill>
                <a:blip r:embed="rId7"/>
                <a:stretch>
                  <a:fillRect t="-10000" r="-5825" b="-2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113461" y="4616536"/>
                <a:ext cx="1294688" cy="369332"/>
              </a:xfrm>
              <a:prstGeom prst="rect">
                <a:avLst/>
              </a:prstGeom>
              <a:solidFill>
                <a:schemeClr val="bg1"/>
              </a:solidFill>
              <a:ln>
                <a:noFill/>
              </a:ln>
            </p:spPr>
            <p:txBody>
              <a:bodyPr wrap="square" rtlCol="1">
                <a:spAutoFit/>
              </a:bodyPr>
              <a:lstStyle/>
              <a:p>
                <a:pPr algn="l" rtl="0"/>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𝑤𝑒𝑖𝑔h𝑡𝑠</m:t>
                      </m:r>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𝑾</m:t>
                      </m:r>
                    </m:oMath>
                  </m:oMathPara>
                </a14:m>
                <a:endParaRPr lang="he-IL" b="1"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113461" y="4616536"/>
                <a:ext cx="1294688" cy="369332"/>
              </a:xfrm>
              <a:prstGeom prst="rect">
                <a:avLst/>
              </a:prstGeom>
              <a:blipFill>
                <a:blip r:embed="rId8"/>
                <a:stretch>
                  <a:fillRect l="-971" t="-10000" r="-8738" b="-23333"/>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17815" y="2255814"/>
                <a:ext cx="1288365" cy="369332"/>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𝑤𝑒𝑖𝑔h𝑡𝑠</m:t>
                      </m:r>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𝑽</m:t>
                      </m:r>
                    </m:oMath>
                  </m:oMathPara>
                </a14:m>
                <a:endParaRPr lang="he-IL" b="1"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17815" y="2255814"/>
                <a:ext cx="1288365" cy="369332"/>
              </a:xfrm>
              <a:prstGeom prst="rect">
                <a:avLst/>
              </a:prstGeom>
              <a:blipFill>
                <a:blip r:embed="rId9"/>
                <a:stretch>
                  <a:fillRect t="-10000" r="-5825" b="-23333"/>
                </a:stretch>
              </a:blipFill>
            </p:spPr>
            <p:txBody>
              <a:bodyPr/>
              <a:lstStyle/>
              <a:p>
                <a:r>
                  <a:rPr lang="de-DE">
                    <a:noFill/>
                  </a:rPr>
                  <a:t> </a:t>
                </a:r>
              </a:p>
            </p:txBody>
          </p:sp>
        </mc:Fallback>
      </mc:AlternateContent>
      <p:cxnSp>
        <p:nvCxnSpPr>
          <p:cNvPr id="21" name="מחבר חץ ישר 14"/>
          <p:cNvCxnSpPr>
            <a:stCxn id="11" idx="0"/>
          </p:cNvCxnSpPr>
          <p:nvPr/>
        </p:nvCxnSpPr>
        <p:spPr>
          <a:xfrm flipH="1" flipV="1">
            <a:off x="1212011" y="2564904"/>
            <a:ext cx="1" cy="66997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מחבר חץ ישר 14"/>
          <p:cNvCxnSpPr/>
          <p:nvPr/>
        </p:nvCxnSpPr>
        <p:spPr>
          <a:xfrm flipV="1">
            <a:off x="1196230" y="3752326"/>
            <a:ext cx="0" cy="6214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14"/>
          <p:cNvCxnSpPr>
            <a:endCxn id="17" idx="2"/>
          </p:cNvCxnSpPr>
          <p:nvPr/>
        </p:nvCxnSpPr>
        <p:spPr>
          <a:xfrm flipV="1">
            <a:off x="1189820" y="4719009"/>
            <a:ext cx="6410" cy="58687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מציין מיקום של מספר שקופית 2"/>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solidFill>
                  <a:schemeClr val="tx1"/>
                </a:solidFill>
              </a:rPr>
              <a:pPr/>
              <a:t>6</a:t>
            </a:fld>
            <a:endParaRPr lang="he-IL">
              <a:solidFill>
                <a:schemeClr val="tx1"/>
              </a:solidFill>
            </a:endParaRPr>
          </a:p>
        </p:txBody>
      </p:sp>
      <p:sp>
        <p:nvSpPr>
          <p:cNvPr id="4" name="Rechteck 3">
            <a:extLst>
              <a:ext uri="{FF2B5EF4-FFF2-40B4-BE49-F238E27FC236}">
                <a16:creationId xmlns:a16="http://schemas.microsoft.com/office/drawing/2014/main" id="{BBF19AFB-0CF9-884E-87B5-F2688BE5A5B7}"/>
              </a:ext>
            </a:extLst>
          </p:cNvPr>
          <p:cNvSpPr/>
          <p:nvPr/>
        </p:nvSpPr>
        <p:spPr>
          <a:xfrm>
            <a:off x="5265636" y="1286317"/>
            <a:ext cx="3782476" cy="2308324"/>
          </a:xfrm>
          <a:prstGeom prst="rect">
            <a:avLst/>
          </a:prstGeom>
        </p:spPr>
        <p:txBody>
          <a:bodyPr wrap="square">
            <a:spAutoFit/>
          </a:bodyPr>
          <a:lstStyle/>
          <a:p>
            <a:pPr marL="285750" indent="-285750">
              <a:buFont typeface="Arial" panose="020B0604020202020204" pitchFamily="34" charset="0"/>
              <a:buChar char="•"/>
            </a:pPr>
            <a:r>
              <a:rPr lang="de-DE" dirty="0"/>
              <a:t>RNNs </a:t>
            </a:r>
            <a:r>
              <a:rPr lang="de-DE" dirty="0" err="1"/>
              <a:t>are</a:t>
            </a:r>
            <a:r>
              <a:rPr lang="de-DE" dirty="0"/>
              <a:t> NNs </a:t>
            </a:r>
            <a:r>
              <a:rPr lang="de-DE" dirty="0" err="1"/>
              <a:t>for</a:t>
            </a:r>
            <a:r>
              <a:rPr lang="de-DE" dirty="0"/>
              <a:t> </a:t>
            </a:r>
            <a:r>
              <a:rPr lang="de-DE" dirty="0" err="1"/>
              <a:t>processing</a:t>
            </a:r>
            <a:r>
              <a:rPr lang="de-DE" dirty="0"/>
              <a:t> </a:t>
            </a:r>
            <a:r>
              <a:rPr lang="de-DE" dirty="0" err="1"/>
              <a:t>sequential</a:t>
            </a:r>
            <a:r>
              <a:rPr lang="de-DE" dirty="0"/>
              <a:t> </a:t>
            </a:r>
            <a:r>
              <a:rPr lang="de-DE" dirty="0" err="1"/>
              <a:t>data</a:t>
            </a:r>
            <a:endParaRPr lang="de-DE" dirty="0"/>
          </a:p>
          <a:p>
            <a:pPr marL="285750" indent="-285750">
              <a:buFont typeface="Arial" panose="020B0604020202020204" pitchFamily="34" charset="0"/>
              <a:buChar char="•"/>
            </a:pPr>
            <a:r>
              <a:rPr lang="de-DE" dirty="0" err="1"/>
              <a:t>Contain</a:t>
            </a:r>
            <a:r>
              <a:rPr lang="de-DE" dirty="0"/>
              <a:t> </a:t>
            </a:r>
            <a:r>
              <a:rPr lang="de-DE" dirty="0" err="1"/>
              <a:t>directed</a:t>
            </a:r>
            <a:r>
              <a:rPr lang="de-DE" dirty="0"/>
              <a:t> </a:t>
            </a:r>
            <a:r>
              <a:rPr lang="de-DE" dirty="0" err="1"/>
              <a:t>cycles</a:t>
            </a:r>
            <a:r>
              <a:rPr lang="de-DE" dirty="0"/>
              <a:t> in </a:t>
            </a:r>
            <a:r>
              <a:rPr lang="de-DE" dirty="0" err="1"/>
              <a:t>their</a:t>
            </a:r>
            <a:r>
              <a:rPr lang="de-DE" dirty="0"/>
              <a:t> </a:t>
            </a:r>
            <a:r>
              <a:rPr lang="de-DE" dirty="0" err="1"/>
              <a:t>computational</a:t>
            </a:r>
            <a:r>
              <a:rPr lang="de-DE" dirty="0"/>
              <a:t> </a:t>
            </a:r>
            <a:r>
              <a:rPr lang="de-DE" dirty="0" err="1"/>
              <a:t>graph</a:t>
            </a:r>
            <a:endParaRPr lang="de-DE" dirty="0"/>
          </a:p>
          <a:p>
            <a:pPr marL="742950" lvl="1" indent="-285750">
              <a:buFont typeface="Arial" panose="020B0604020202020204" pitchFamily="34" charset="0"/>
              <a:buChar char="•"/>
            </a:pPr>
            <a:r>
              <a:rPr lang="de-DE" dirty="0" err="1"/>
              <a:t>Another</a:t>
            </a:r>
            <a:r>
              <a:rPr lang="de-DE" dirty="0"/>
              <a:t> form </a:t>
            </a:r>
            <a:r>
              <a:rPr lang="de-DE" dirty="0" err="1"/>
              <a:t>of</a:t>
            </a:r>
            <a:r>
              <a:rPr lang="de-DE" dirty="0"/>
              <a:t> „</a:t>
            </a:r>
            <a:r>
              <a:rPr lang="de-DE" dirty="0" err="1"/>
              <a:t>more</a:t>
            </a:r>
            <a:r>
              <a:rPr lang="de-DE" dirty="0"/>
              <a:t> </a:t>
            </a:r>
            <a:r>
              <a:rPr lang="de-DE" dirty="0" err="1"/>
              <a:t>structure</a:t>
            </a:r>
            <a:r>
              <a:rPr lang="de-DE" dirty="0"/>
              <a:t>“ in DL </a:t>
            </a:r>
          </a:p>
          <a:p>
            <a:pPr marL="742950" lvl="1" indent="-285750">
              <a:buFont typeface="Arial" panose="020B0604020202020204" pitchFamily="34" charset="0"/>
              <a:buChar char="•"/>
            </a:pPr>
            <a:r>
              <a:rPr lang="de-DE" dirty="0" err="1"/>
              <a:t>Another</a:t>
            </a:r>
            <a:r>
              <a:rPr lang="de-DE" dirty="0"/>
              <a:t> form </a:t>
            </a:r>
            <a:r>
              <a:rPr lang="de-DE" dirty="0" err="1"/>
              <a:t>of</a:t>
            </a:r>
            <a:r>
              <a:rPr lang="de-DE" dirty="0"/>
              <a:t> </a:t>
            </a:r>
            <a:r>
              <a:rPr lang="de-DE" dirty="0" err="1"/>
              <a:t>parameter</a:t>
            </a:r>
            <a:r>
              <a:rPr lang="de-DE" dirty="0"/>
              <a:t> </a:t>
            </a:r>
            <a:r>
              <a:rPr lang="de-DE" dirty="0" err="1"/>
              <a:t>sharing</a:t>
            </a:r>
            <a:r>
              <a:rPr lang="de-DE" dirty="0"/>
              <a:t> in DL</a:t>
            </a:r>
          </a:p>
        </p:txBody>
      </p:sp>
      <mc:AlternateContent xmlns:mc="http://schemas.openxmlformats.org/markup-compatibility/2006" xmlns:a14="http://schemas.microsoft.com/office/drawing/2010/main">
        <mc:Choice Requires="a14">
          <p:sp>
            <p:nvSpPr>
              <p:cNvPr id="24" name="TextBox 16">
                <a:extLst>
                  <a:ext uri="{FF2B5EF4-FFF2-40B4-BE49-F238E27FC236}">
                    <a16:creationId xmlns:a16="http://schemas.microsoft.com/office/drawing/2014/main" id="{9CB56083-C008-F643-B69F-5E39DBAA632E}"/>
                  </a:ext>
                </a:extLst>
              </p:cNvPr>
              <p:cNvSpPr txBox="1"/>
              <p:nvPr/>
            </p:nvSpPr>
            <p:spPr>
              <a:xfrm>
                <a:off x="3011726" y="6070592"/>
                <a:ext cx="3309176" cy="369332"/>
              </a:xfrm>
              <a:prstGeom prst="rect">
                <a:avLst/>
              </a:prstGeom>
              <a:noFill/>
            </p:spPr>
            <p:txBody>
              <a:bodyPr wrap="none" rtlCol="1">
                <a:spAutoFit/>
              </a:bodyPr>
              <a:lstStyle/>
              <a:p>
                <a:pPr algn="l" rtl="0"/>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𝑎𝑙𝑙</m:t>
                      </m:r>
                      <m:r>
                        <a:rPr lang="de-DE"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𝑤𝑒𝑖𝑔h𝑡𝑠</m:t>
                      </m:r>
                      <m:r>
                        <a:rPr lang="de-DE" b="0" i="1" smtClean="0">
                          <a:solidFill>
                            <a:schemeClr val="tx1"/>
                          </a:solidFill>
                          <a:latin typeface="Cambria Math" panose="02040503050406030204" pitchFamily="18" charset="0"/>
                        </a:rPr>
                        <m:t> </m:t>
                      </m:r>
                      <m:r>
                        <a:rPr lang="de-DE" b="1" i="1" smtClean="0">
                          <a:solidFill>
                            <a:schemeClr val="tx1"/>
                          </a:solidFill>
                          <a:latin typeface="Cambria Math" panose="02040503050406030204" pitchFamily="18" charset="0"/>
                        </a:rPr>
                        <m:t>𝑨𝑾</m:t>
                      </m:r>
                      <m:r>
                        <a:rPr lang="de-DE"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𝑼</m:t>
                      </m:r>
                      <m:r>
                        <a:rPr lang="de-DE" b="1" i="1" smtClean="0">
                          <a:solidFill>
                            <a:schemeClr val="tx1"/>
                          </a:solidFill>
                          <a:latin typeface="Cambria Math" panose="02040503050406030204" pitchFamily="18" charset="0"/>
                        </a:rPr>
                        <m:t>∪</m:t>
                      </m:r>
                      <m:r>
                        <a:rPr lang="de-DE" b="1" i="1" smtClean="0">
                          <a:solidFill>
                            <a:schemeClr val="tx1"/>
                          </a:solidFill>
                          <a:latin typeface="Cambria Math" panose="02040503050406030204" pitchFamily="18" charset="0"/>
                        </a:rPr>
                        <m:t>𝑽</m:t>
                      </m:r>
                      <m:r>
                        <a:rPr lang="de-DE" b="1" i="1" smtClean="0">
                          <a:solidFill>
                            <a:schemeClr val="tx1"/>
                          </a:solidFill>
                          <a:latin typeface="Cambria Math" panose="02040503050406030204" pitchFamily="18" charset="0"/>
                        </a:rPr>
                        <m:t>∪</m:t>
                      </m:r>
                      <m:r>
                        <a:rPr lang="de-DE" b="1" i="1" smtClean="0">
                          <a:solidFill>
                            <a:schemeClr val="tx1"/>
                          </a:solidFill>
                          <a:latin typeface="Cambria Math" panose="02040503050406030204" pitchFamily="18" charset="0"/>
                        </a:rPr>
                        <m:t>𝑾</m:t>
                      </m:r>
                    </m:oMath>
                  </m:oMathPara>
                </a14:m>
                <a:endParaRPr lang="he-IL" b="1" dirty="0">
                  <a:solidFill>
                    <a:schemeClr val="tx1"/>
                  </a:solidFill>
                </a:endParaRPr>
              </a:p>
            </p:txBody>
          </p:sp>
        </mc:Choice>
        <mc:Fallback xmlns="">
          <p:sp>
            <p:nvSpPr>
              <p:cNvPr id="24" name="TextBox 16">
                <a:extLst>
                  <a:ext uri="{FF2B5EF4-FFF2-40B4-BE49-F238E27FC236}">
                    <a16:creationId xmlns:a16="http://schemas.microsoft.com/office/drawing/2014/main" id="{9CB56083-C008-F643-B69F-5E39DBAA632E}"/>
                  </a:ext>
                </a:extLst>
              </p:cNvPr>
              <p:cNvSpPr txBox="1">
                <a:spLocks noRot="1" noChangeAspect="1" noMove="1" noResize="1" noEditPoints="1" noAdjustHandles="1" noChangeArrowheads="1" noChangeShapeType="1" noTextEdit="1"/>
              </p:cNvSpPr>
              <p:nvPr/>
            </p:nvSpPr>
            <p:spPr>
              <a:xfrm>
                <a:off x="3011726" y="6070592"/>
                <a:ext cx="3309176" cy="369332"/>
              </a:xfrm>
              <a:prstGeom prst="rect">
                <a:avLst/>
              </a:prstGeom>
              <a:blipFill>
                <a:blip r:embed="rId10"/>
                <a:stretch>
                  <a:fillRect t="-13793" r="-2299" b="-24138"/>
                </a:stretch>
              </a:blipFill>
            </p:spPr>
            <p:txBody>
              <a:bodyPr/>
              <a:lstStyle/>
              <a:p>
                <a:r>
                  <a:rPr lang="de-DE">
                    <a:noFill/>
                  </a:rPr>
                  <a:t> </a:t>
                </a:r>
              </a:p>
            </p:txBody>
          </p:sp>
        </mc:Fallback>
      </mc:AlternateContent>
    </p:spTree>
    <p:extLst>
      <p:ext uri="{BB962C8B-B14F-4D97-AF65-F5344CB8AC3E}">
        <p14:creationId xmlns:p14="http://schemas.microsoft.com/office/powerpoint/2010/main" val="110542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RNN Architecture</a:t>
            </a:r>
            <a:endParaRPr lang="he-I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504950"/>
            <a:ext cx="8492995" cy="340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5229200"/>
            <a:ext cx="7488832" cy="1246495"/>
          </a:xfrm>
          <a:prstGeom prst="rect">
            <a:avLst/>
          </a:prstGeom>
          <a:noFill/>
        </p:spPr>
        <p:txBody>
          <a:bodyPr wrap="square" rtlCol="0">
            <a:spAutoFit/>
          </a:bodyPr>
          <a:lstStyle/>
          <a:p>
            <a:pPr algn="l" rtl="0"/>
            <a:r>
              <a:rPr lang="en-US" sz="2500" dirty="0"/>
              <a:t>Left: feed forward neural network</a:t>
            </a:r>
          </a:p>
          <a:p>
            <a:pPr algn="l" rtl="0"/>
            <a:r>
              <a:rPr lang="en-US" sz="2500" dirty="0"/>
              <a:t>Middle: a simple recurrent neural network</a:t>
            </a:r>
          </a:p>
          <a:p>
            <a:pPr algn="l" rtl="0"/>
            <a:r>
              <a:rPr lang="en-US" sz="2500" dirty="0"/>
              <a:t>Right: Fully connected recurrent neural network</a:t>
            </a:r>
          </a:p>
        </p:txBody>
      </p:sp>
      <p:sp>
        <p:nvSpPr>
          <p:cNvPr id="4" name="מציין מיקום של מספר שקופית 3"/>
          <p:cNvSpPr>
            <a:spLocks noGrp="1"/>
          </p:cNvSpPr>
          <p:nvPr>
            <p:ph type="sldNum" sz="quarter" idx="15"/>
          </p:nvPr>
        </p:nvSpPr>
        <p:spPr>
          <a:xfrm>
            <a:off x="8129016" y="5734050"/>
            <a:ext cx="609600" cy="521208"/>
          </a:xfrm>
          <a:prstGeom prst="rect">
            <a:avLst/>
          </a:prstGeom>
        </p:spPr>
        <p:txBody>
          <a:bodyPr vert="horz" rtlCol="0" anchor="ctr"/>
          <a:lstStyle>
            <a:defPPr>
              <a:defRPr lang="he-IL"/>
            </a:defPPr>
            <a:lvl1pPr marL="0" algn="ctr" defTabSz="914400" rtl="1" eaLnBrk="1" latinLnBrk="0" hangingPunct="1">
              <a:defRPr kumimoji="0" sz="1400" b="1"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B1384DE6-1247-4793-92EB-DB727468149E}" type="slidenum">
              <a:rPr lang="he-IL" smtClean="0"/>
              <a:pPr/>
              <a:t>7</a:t>
            </a:fld>
            <a:endParaRPr lang="he-IL"/>
          </a:p>
        </p:txBody>
      </p:sp>
    </p:spTree>
    <p:extLst>
      <p:ext uri="{BB962C8B-B14F-4D97-AF65-F5344CB8AC3E}">
        <p14:creationId xmlns:p14="http://schemas.microsoft.com/office/powerpoint/2010/main" val="4198081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F5C3D-EA70-D842-BDC7-C4C6570A2BDA}"/>
              </a:ext>
            </a:extLst>
          </p:cNvPr>
          <p:cNvSpPr>
            <a:spLocks noGrp="1"/>
          </p:cNvSpPr>
          <p:nvPr>
            <p:ph type="title"/>
          </p:nvPr>
        </p:nvSpPr>
        <p:spPr/>
        <p:txBody>
          <a:bodyPr/>
          <a:lstStyle/>
          <a:p>
            <a:r>
              <a:rPr lang="de-DE" dirty="0"/>
              <a:t>An RNN </a:t>
            </a:r>
            <a:r>
              <a:rPr lang="de-DE" dirty="0" err="1"/>
              <a:t>is</a:t>
            </a:r>
            <a:r>
              <a:rPr lang="de-DE" dirty="0"/>
              <a:t> just a </a:t>
            </a:r>
            <a:r>
              <a:rPr lang="de-DE" dirty="0" err="1"/>
              <a:t>recursive</a:t>
            </a:r>
            <a:r>
              <a:rPr lang="de-DE" dirty="0"/>
              <a:t> </a:t>
            </a:r>
            <a:r>
              <a:rPr lang="de-DE" dirty="0" err="1"/>
              <a:t>function</a:t>
            </a:r>
            <a:r>
              <a:rPr lang="de-DE" dirty="0"/>
              <a:t> </a:t>
            </a:r>
            <a:r>
              <a:rPr lang="de-DE" dirty="0" err="1"/>
              <a:t>invocation</a:t>
            </a:r>
            <a:r>
              <a:rPr lang="de-DE" dirty="0"/>
              <a:t> </a:t>
            </a:r>
            <a:br>
              <a:rPr lang="de-DE"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E5C3942F-A948-524A-91C2-4DA9B71CCD51}"/>
                  </a:ext>
                </a:extLst>
              </p:cNvPr>
              <p:cNvSpPr>
                <a:spLocks noGrp="1"/>
              </p:cNvSpPr>
              <p:nvPr>
                <p:ph idx="1"/>
              </p:nvPr>
            </p:nvSpPr>
            <p:spPr/>
            <p:txBody>
              <a:bodyPr/>
              <a:lstStyle/>
              <a:p>
                <a:r>
                  <a:rPr lang="de-DE" dirty="0"/>
                  <a:t>Output update </a:t>
                </a:r>
              </a:p>
              <a:p>
                <a:pPr marL="457200" lvl="1" indent="0">
                  <a:buNone/>
                </a:pPr>
                <a14:m>
                  <m:oMathPara xmlns:m="http://schemas.openxmlformats.org/officeDocument/2006/math">
                    <m:oMathParaPr>
                      <m:jc m:val="centerGroup"/>
                    </m:oMathParaPr>
                    <m:oMath xmlns:m="http://schemas.openxmlformats.org/officeDocument/2006/math">
                      <m:acc>
                        <m:accPr>
                          <m:chr m:val="̂"/>
                          <m:ctrlPr>
                            <a:rPr lang="de-DE" sz="2600" b="1" i="1" dirty="0" smtClean="0">
                              <a:latin typeface="Cambria Math" panose="02040503050406030204" pitchFamily="18" charset="0"/>
                            </a:rPr>
                          </m:ctrlPr>
                        </m:accPr>
                        <m:e>
                          <m:r>
                            <a:rPr lang="de-DE" sz="2600" b="1" i="1" dirty="0" smtClean="0">
                              <a:latin typeface="Cambria Math" panose="02040503050406030204" pitchFamily="18" charset="0"/>
                            </a:rPr>
                            <m:t>𝒚</m:t>
                          </m:r>
                        </m:e>
                      </m:acc>
                      <m:r>
                        <a:rPr lang="de-DE" sz="2600" i="1" dirty="0">
                          <a:latin typeface="Cambria Math" panose="02040503050406030204" pitchFamily="18" charset="0"/>
                        </a:rPr>
                        <m:t> </m:t>
                      </m:r>
                      <m:d>
                        <m:dPr>
                          <m:ctrlPr>
                            <a:rPr lang="de-DE" sz="2600" i="1" dirty="0">
                              <a:latin typeface="Cambria Math" panose="02040503050406030204" pitchFamily="18" charset="0"/>
                            </a:rPr>
                          </m:ctrlPr>
                        </m:dPr>
                        <m:e>
                          <m:r>
                            <a:rPr lang="de-DE" sz="2600" i="1" dirty="0">
                              <a:latin typeface="Cambria Math" panose="02040503050406030204" pitchFamily="18" charset="0"/>
                            </a:rPr>
                            <m:t>𝑡</m:t>
                          </m:r>
                        </m:e>
                      </m:d>
                      <m:r>
                        <a:rPr lang="de-DE" sz="2600" i="1" dirty="0">
                          <a:latin typeface="Cambria Math" panose="02040503050406030204" pitchFamily="18" charset="0"/>
                        </a:rPr>
                        <m:t>= </m:t>
                      </m:r>
                      <m:sSub>
                        <m:sSubPr>
                          <m:ctrlPr>
                            <a:rPr lang="de-DE" sz="2600" b="1" i="1" dirty="0" smtClean="0">
                              <a:latin typeface="Cambria Math" panose="02040503050406030204" pitchFamily="18" charset="0"/>
                            </a:rPr>
                          </m:ctrlPr>
                        </m:sSubPr>
                        <m:e>
                          <m:r>
                            <a:rPr lang="de-DE" sz="2600" b="1" i="1" dirty="0">
                              <a:latin typeface="Cambria Math" panose="02040503050406030204" pitchFamily="18" charset="0"/>
                            </a:rPr>
                            <m:t>𝒇</m:t>
                          </m:r>
                        </m:e>
                        <m:sub>
                          <m:r>
                            <a:rPr lang="de-DE" sz="2600" b="1" i="1" dirty="0" smtClean="0">
                              <a:latin typeface="Cambria Math" panose="02040503050406030204" pitchFamily="18" charset="0"/>
                            </a:rPr>
                            <m:t>𝒐</m:t>
                          </m:r>
                        </m:sub>
                      </m:sSub>
                      <m:d>
                        <m:dPr>
                          <m:ctrlPr>
                            <a:rPr lang="de-DE" sz="2600" i="1" dirty="0">
                              <a:latin typeface="Cambria Math" panose="02040503050406030204" pitchFamily="18" charset="0"/>
                            </a:rPr>
                          </m:ctrlPr>
                        </m:dPr>
                        <m:e>
                          <m:r>
                            <a:rPr lang="de-DE" sz="2600" b="1" i="1" dirty="0">
                              <a:latin typeface="Cambria Math" panose="02040503050406030204" pitchFamily="18" charset="0"/>
                            </a:rPr>
                            <m:t>𝒙</m:t>
                          </m:r>
                          <m:r>
                            <a:rPr lang="de-DE" sz="2600" i="1" dirty="0">
                              <a:latin typeface="Cambria Math" panose="02040503050406030204" pitchFamily="18" charset="0"/>
                            </a:rPr>
                            <m:t> </m:t>
                          </m:r>
                          <m:d>
                            <m:dPr>
                              <m:ctrlPr>
                                <a:rPr lang="de-DE" sz="2600" i="1" dirty="0">
                                  <a:latin typeface="Cambria Math" panose="02040503050406030204" pitchFamily="18" charset="0"/>
                                </a:rPr>
                              </m:ctrlPr>
                            </m:dPr>
                            <m:e>
                              <m:r>
                                <a:rPr lang="de-DE" sz="2600" i="1" dirty="0">
                                  <a:latin typeface="Cambria Math" panose="02040503050406030204" pitchFamily="18" charset="0"/>
                                </a:rPr>
                                <m:t>𝑡</m:t>
                              </m:r>
                            </m:e>
                          </m:d>
                          <m:r>
                            <a:rPr lang="de-DE" sz="2600" i="1" dirty="0">
                              <a:latin typeface="Cambria Math" panose="02040503050406030204" pitchFamily="18" charset="0"/>
                            </a:rPr>
                            <m:t>, </m:t>
                          </m:r>
                          <m:r>
                            <a:rPr lang="de-DE" sz="2600" b="1" i="1" dirty="0" smtClean="0">
                              <a:latin typeface="Cambria Math" panose="02040503050406030204" pitchFamily="18" charset="0"/>
                            </a:rPr>
                            <m:t>𝒉</m:t>
                          </m:r>
                          <m:d>
                            <m:dPr>
                              <m:ctrlPr>
                                <a:rPr lang="de-DE" sz="2600" b="0" i="1" dirty="0">
                                  <a:latin typeface="Cambria Math" panose="02040503050406030204" pitchFamily="18" charset="0"/>
                                </a:rPr>
                              </m:ctrlPr>
                            </m:dPr>
                            <m:e>
                              <m:r>
                                <a:rPr lang="de-DE" sz="2600" i="1" dirty="0">
                                  <a:latin typeface="Cambria Math" panose="02040503050406030204" pitchFamily="18" charset="0"/>
                                </a:rPr>
                                <m:t>𝑡</m:t>
                              </m:r>
                              <m:r>
                                <a:rPr lang="de-DE" sz="2600" i="1" dirty="0">
                                  <a:latin typeface="Cambria Math" panose="02040503050406030204" pitchFamily="18" charset="0"/>
                                </a:rPr>
                                <m:t> − 1</m:t>
                              </m:r>
                            </m:e>
                          </m:d>
                        </m:e>
                        <m:e>
                          <m:r>
                            <a:rPr lang="de-DE" sz="2600" b="1" i="1" dirty="0" smtClean="0">
                              <a:latin typeface="Cambria Math" panose="02040503050406030204" pitchFamily="18" charset="0"/>
                            </a:rPr>
                            <m:t>𝑨</m:t>
                          </m:r>
                          <m:r>
                            <a:rPr lang="de-DE" sz="2600" b="1" i="1" dirty="0">
                              <a:latin typeface="Cambria Math" panose="02040503050406030204" pitchFamily="18" charset="0"/>
                            </a:rPr>
                            <m:t>𝑾</m:t>
                          </m:r>
                          <m:r>
                            <a:rPr lang="de-DE" sz="2600" i="1" dirty="0">
                              <a:latin typeface="Cambria Math" panose="02040503050406030204" pitchFamily="18" charset="0"/>
                            </a:rPr>
                            <m:t> </m:t>
                          </m:r>
                        </m:e>
                      </m:d>
                    </m:oMath>
                  </m:oMathPara>
                </a14:m>
                <a:endParaRPr lang="de-DE" sz="2600" dirty="0"/>
              </a:p>
              <a:p>
                <a:r>
                  <a:rPr lang="de-DE" dirty="0"/>
                  <a:t>State update </a:t>
                </a:r>
              </a:p>
              <a:p>
                <a:pPr marL="457200" lvl="1" indent="0">
                  <a:buNone/>
                </a:pPr>
                <a:r>
                  <a:rPr lang="de-DE" dirty="0"/>
                  <a:t>	</a:t>
                </a:r>
                <a:r>
                  <a:rPr lang="de-DE" sz="2600" dirty="0"/>
                  <a:t>            </a:t>
                </a:r>
                <a14:m>
                  <m:oMath xmlns:m="http://schemas.openxmlformats.org/officeDocument/2006/math">
                    <m:r>
                      <a:rPr lang="de-DE" sz="2600" i="1" dirty="0" smtClean="0">
                        <a:latin typeface="Cambria Math" panose="02040503050406030204" pitchFamily="18" charset="0"/>
                      </a:rPr>
                      <m:t> </m:t>
                    </m:r>
                    <m:r>
                      <a:rPr lang="de-DE" sz="2600" b="1" i="1" dirty="0" smtClean="0">
                        <a:latin typeface="Cambria Math" panose="02040503050406030204" pitchFamily="18" charset="0"/>
                      </a:rPr>
                      <m:t>𝒉</m:t>
                    </m:r>
                    <m:r>
                      <a:rPr lang="de-DE" sz="2600" i="1" dirty="0" smtClean="0">
                        <a:latin typeface="Cambria Math" panose="02040503050406030204" pitchFamily="18" charset="0"/>
                      </a:rPr>
                      <m:t>(</m:t>
                    </m:r>
                    <m:r>
                      <a:rPr lang="de-DE" sz="2600" i="1" dirty="0" smtClean="0">
                        <a:latin typeface="Cambria Math" panose="02040503050406030204" pitchFamily="18" charset="0"/>
                      </a:rPr>
                      <m:t>𝑡</m:t>
                    </m:r>
                    <m:r>
                      <a:rPr lang="de-DE" sz="2600" i="1" dirty="0" smtClean="0">
                        <a:latin typeface="Cambria Math" panose="02040503050406030204" pitchFamily="18" charset="0"/>
                      </a:rPr>
                      <m:t>) =</m:t>
                    </m:r>
                    <m:sSub>
                      <m:sSubPr>
                        <m:ctrlPr>
                          <a:rPr lang="de-DE" sz="2600" b="1" i="1" dirty="0" smtClean="0">
                            <a:latin typeface="Cambria Math" panose="02040503050406030204" pitchFamily="18" charset="0"/>
                          </a:rPr>
                        </m:ctrlPr>
                      </m:sSubPr>
                      <m:e>
                        <m:r>
                          <a:rPr lang="de-DE" sz="2600" b="1" i="1" dirty="0" smtClean="0">
                            <a:latin typeface="Cambria Math" panose="02040503050406030204" pitchFamily="18" charset="0"/>
                          </a:rPr>
                          <m:t>𝒇</m:t>
                        </m:r>
                      </m:e>
                      <m:sub>
                        <m:r>
                          <a:rPr lang="de-DE" sz="2600" b="1" i="1" dirty="0" smtClean="0">
                            <a:latin typeface="Cambria Math" panose="02040503050406030204" pitchFamily="18" charset="0"/>
                          </a:rPr>
                          <m:t>𝒉</m:t>
                        </m:r>
                      </m:sub>
                    </m:sSub>
                    <m:r>
                      <a:rPr lang="de-DE" sz="2600" i="1" dirty="0">
                        <a:latin typeface="Cambria Math" panose="02040503050406030204" pitchFamily="18" charset="0"/>
                      </a:rPr>
                      <m:t>(</m:t>
                    </m:r>
                    <m:r>
                      <a:rPr lang="de-DE" sz="2600" b="1" i="1" dirty="0">
                        <a:latin typeface="Cambria Math" panose="02040503050406030204" pitchFamily="18" charset="0"/>
                      </a:rPr>
                      <m:t>𝒙</m:t>
                    </m:r>
                    <m:r>
                      <a:rPr lang="de-DE" sz="2600" i="1" dirty="0">
                        <a:latin typeface="Cambria Math" panose="02040503050406030204" pitchFamily="18" charset="0"/>
                      </a:rPr>
                      <m:t> (</m:t>
                    </m:r>
                    <m:r>
                      <a:rPr lang="de-DE" sz="2600" i="1" dirty="0">
                        <a:latin typeface="Cambria Math" panose="02040503050406030204" pitchFamily="18" charset="0"/>
                      </a:rPr>
                      <m:t>𝑡</m:t>
                    </m:r>
                    <m:r>
                      <a:rPr lang="de-DE" sz="2600" i="1" dirty="0">
                        <a:latin typeface="Cambria Math" panose="02040503050406030204" pitchFamily="18" charset="0"/>
                      </a:rPr>
                      <m:t>), </m:t>
                    </m:r>
                    <m:r>
                      <a:rPr lang="de-DE" sz="2600" b="1" i="1" dirty="0" smtClean="0">
                        <a:latin typeface="Cambria Math" panose="02040503050406030204" pitchFamily="18" charset="0"/>
                      </a:rPr>
                      <m:t>𝒉</m:t>
                    </m:r>
                    <m:r>
                      <a:rPr lang="de-DE" sz="2600" i="1" dirty="0">
                        <a:latin typeface="Cambria Math" panose="02040503050406030204" pitchFamily="18" charset="0"/>
                      </a:rPr>
                      <m:t>(</m:t>
                    </m:r>
                    <m:r>
                      <a:rPr lang="de-DE" sz="2600" i="1" dirty="0">
                        <a:latin typeface="Cambria Math" panose="02040503050406030204" pitchFamily="18" charset="0"/>
                      </a:rPr>
                      <m:t>𝑡</m:t>
                    </m:r>
                    <m:r>
                      <a:rPr lang="de-DE" sz="2600" i="1" dirty="0">
                        <a:latin typeface="Cambria Math" panose="02040503050406030204" pitchFamily="18" charset="0"/>
                      </a:rPr>
                      <m:t> − 1)|</m:t>
                    </m:r>
                    <m:r>
                      <a:rPr lang="de-DE" sz="2600" b="1" i="1" dirty="0" smtClean="0">
                        <a:latin typeface="Cambria Math" panose="02040503050406030204" pitchFamily="18" charset="0"/>
                      </a:rPr>
                      <m:t>𝑨</m:t>
                    </m:r>
                    <m:r>
                      <a:rPr lang="de-DE" sz="2600" b="1" i="1" dirty="0">
                        <a:latin typeface="Cambria Math" panose="02040503050406030204" pitchFamily="18" charset="0"/>
                      </a:rPr>
                      <m:t>𝑾</m:t>
                    </m:r>
                    <m:r>
                      <a:rPr lang="de-DE" sz="2600" i="1" dirty="0">
                        <a:latin typeface="Cambria Math" panose="02040503050406030204" pitchFamily="18" charset="0"/>
                      </a:rPr>
                      <m:t> ) </m:t>
                    </m:r>
                  </m:oMath>
                </a14:m>
                <a:endParaRPr lang="de-DE" sz="2600" dirty="0"/>
              </a:p>
              <a:p>
                <a:r>
                  <a:rPr lang="de-DE" dirty="0" err="1"/>
                  <a:t>If</a:t>
                </a:r>
                <a:r>
                  <a:rPr lang="de-DE" dirty="0"/>
                  <a:t>  </a:t>
                </a:r>
                <a14:m>
                  <m:oMath xmlns:m="http://schemas.openxmlformats.org/officeDocument/2006/math">
                    <m:acc>
                      <m:accPr>
                        <m:chr m:val="̂"/>
                        <m:ctrlPr>
                          <a:rPr lang="de-DE" sz="2800" b="1" i="1" dirty="0">
                            <a:latin typeface="Cambria Math" panose="02040503050406030204" pitchFamily="18" charset="0"/>
                          </a:rPr>
                        </m:ctrlPr>
                      </m:accPr>
                      <m:e>
                        <m:r>
                          <a:rPr lang="de-DE" sz="2800" b="1" i="1" dirty="0">
                            <a:latin typeface="Cambria Math" panose="02040503050406030204" pitchFamily="18" charset="0"/>
                          </a:rPr>
                          <m:t>𝒚</m:t>
                        </m:r>
                      </m:e>
                    </m:acc>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 </m:t>
                    </m:r>
                  </m:oMath>
                </a14:m>
                <a:r>
                  <a:rPr lang="de-DE" dirty="0" err="1"/>
                  <a:t>depends</a:t>
                </a:r>
                <a:r>
                  <a:rPr lang="de-DE" dirty="0"/>
                  <a:t> on </a:t>
                </a:r>
                <a:r>
                  <a:rPr lang="de-DE" dirty="0" err="1"/>
                  <a:t>the</a:t>
                </a:r>
                <a:r>
                  <a:rPr lang="de-DE" dirty="0"/>
                  <a:t> </a:t>
                </a:r>
                <a:r>
                  <a:rPr lang="de-DE" dirty="0" err="1"/>
                  <a:t>input</a:t>
                </a:r>
                <a:r>
                  <a:rPr lang="de-DE" dirty="0"/>
                  <a:t> </a:t>
                </a:r>
                <a14:m>
                  <m:oMath xmlns:m="http://schemas.openxmlformats.org/officeDocument/2006/math">
                    <m:r>
                      <a:rPr lang="de-DE" b="1" i="1" dirty="0" smtClean="0">
                        <a:latin typeface="Cambria Math" panose="02040503050406030204" pitchFamily="18" charset="0"/>
                      </a:rPr>
                      <m:t>𝒙</m:t>
                    </m:r>
                    <m:r>
                      <a:rPr lang="de-DE" i="1" dirty="0" smtClean="0">
                        <a:latin typeface="Cambria Math" panose="02040503050406030204" pitchFamily="18" charset="0"/>
                      </a:rPr>
                      <m:t>(</m:t>
                    </m:r>
                    <m:r>
                      <a:rPr lang="de-DE" i="1" dirty="0" smtClean="0">
                        <a:latin typeface="Cambria Math" panose="02040503050406030204" pitchFamily="18" charset="0"/>
                      </a:rPr>
                      <m:t>𝑡</m:t>
                    </m:r>
                    <m:r>
                      <a:rPr lang="de-DE" i="1" dirty="0" smtClean="0">
                        <a:latin typeface="Cambria Math" panose="02040503050406030204" pitchFamily="18" charset="0"/>
                      </a:rPr>
                      <m:t> − 2)</m:t>
                    </m:r>
                  </m:oMath>
                </a14:m>
                <a:r>
                  <a:rPr lang="de-DE" dirty="0"/>
                  <a:t>, </a:t>
                </a:r>
                <a:r>
                  <a:rPr lang="de-DE" dirty="0" err="1"/>
                  <a:t>then</a:t>
                </a:r>
                <a:r>
                  <a:rPr lang="de-DE" dirty="0"/>
                  <a:t> </a:t>
                </a:r>
                <a:r>
                  <a:rPr lang="de-DE" dirty="0" err="1"/>
                  <a:t>prediction</a:t>
                </a:r>
                <a:r>
                  <a:rPr lang="de-DE" dirty="0"/>
                  <a:t> will </a:t>
                </a:r>
                <a:r>
                  <a:rPr lang="de-DE" dirty="0" err="1"/>
                  <a:t>be</a:t>
                </a:r>
                <a:r>
                  <a:rPr lang="de-DE" dirty="0"/>
                  <a:t> </a:t>
                </a:r>
              </a:p>
              <a:p>
                <a:pPr marL="0" indent="0">
                  <a:buNone/>
                </a:pPr>
                <a14:m>
                  <m:oMathPara xmlns:m="http://schemas.openxmlformats.org/officeDocument/2006/math">
                    <m:oMathParaPr>
                      <m:jc m:val="centerGroup"/>
                    </m:oMathParaPr>
                    <m:oMath xmlns:m="http://schemas.openxmlformats.org/officeDocument/2006/math">
                      <m:sSub>
                        <m:sSubPr>
                          <m:ctrlPr>
                            <a:rPr lang="de-DE" sz="1800" b="1" i="1" dirty="0" smtClean="0">
                              <a:latin typeface="Cambria Math" panose="02040503050406030204" pitchFamily="18" charset="0"/>
                            </a:rPr>
                          </m:ctrlPr>
                        </m:sSubPr>
                        <m:e>
                          <m:r>
                            <a:rPr lang="de-DE" sz="1800" b="1" i="1" dirty="0" smtClean="0">
                              <a:latin typeface="Cambria Math" panose="02040503050406030204" pitchFamily="18" charset="0"/>
                            </a:rPr>
                            <m:t>𝒇</m:t>
                          </m:r>
                        </m:e>
                        <m:sub>
                          <m:r>
                            <a:rPr lang="de-DE" sz="1800" b="1" i="1" dirty="0" smtClean="0">
                              <a:latin typeface="Cambria Math" panose="02040503050406030204" pitchFamily="18" charset="0"/>
                            </a:rPr>
                            <m:t>𝒐</m:t>
                          </m:r>
                        </m:sub>
                      </m:sSub>
                      <m:r>
                        <a:rPr lang="de-DE" sz="1800" i="1" dirty="0" smtClean="0">
                          <a:latin typeface="Cambria Math" panose="02040503050406030204" pitchFamily="18" charset="0"/>
                        </a:rPr>
                        <m:t> (</m:t>
                      </m:r>
                      <m:r>
                        <a:rPr lang="de-DE" sz="1800" b="1" i="1" dirty="0" smtClean="0">
                          <a:latin typeface="Cambria Math" panose="02040503050406030204" pitchFamily="18" charset="0"/>
                        </a:rPr>
                        <m:t>𝒙</m:t>
                      </m:r>
                      <m:r>
                        <a:rPr lang="de-DE" sz="1800" i="1" dirty="0" smtClean="0">
                          <a:latin typeface="Cambria Math" panose="02040503050406030204" pitchFamily="18" charset="0"/>
                        </a:rPr>
                        <m:t> (</m:t>
                      </m:r>
                      <m:r>
                        <a:rPr lang="de-DE" sz="1800" i="1" dirty="0" smtClean="0">
                          <a:latin typeface="Cambria Math" panose="02040503050406030204" pitchFamily="18" charset="0"/>
                        </a:rPr>
                        <m:t>𝑡</m:t>
                      </m:r>
                      <m:r>
                        <a:rPr lang="de-DE" sz="1800" i="1" dirty="0" smtClean="0">
                          <a:latin typeface="Cambria Math" panose="02040503050406030204" pitchFamily="18" charset="0"/>
                        </a:rPr>
                        <m:t>),</m:t>
                      </m:r>
                      <m:sSub>
                        <m:sSubPr>
                          <m:ctrlPr>
                            <a:rPr lang="de-DE" sz="1800" b="1" i="1" dirty="0">
                              <a:latin typeface="Cambria Math" panose="02040503050406030204" pitchFamily="18" charset="0"/>
                            </a:rPr>
                          </m:ctrlPr>
                        </m:sSubPr>
                        <m:e>
                          <m:r>
                            <a:rPr lang="de-DE" sz="1800" b="1" i="1" dirty="0">
                              <a:latin typeface="Cambria Math" panose="02040503050406030204" pitchFamily="18" charset="0"/>
                            </a:rPr>
                            <m:t>𝒇</m:t>
                          </m:r>
                        </m:e>
                        <m:sub>
                          <m:r>
                            <a:rPr lang="de-DE" sz="1800" b="1" i="1" dirty="0">
                              <a:latin typeface="Cambria Math" panose="02040503050406030204" pitchFamily="18" charset="0"/>
                            </a:rPr>
                            <m:t>𝒉</m:t>
                          </m:r>
                        </m:sub>
                      </m:sSub>
                      <m:r>
                        <a:rPr lang="de-DE" sz="1800" i="1" dirty="0">
                          <a:latin typeface="Cambria Math" panose="02040503050406030204" pitchFamily="18" charset="0"/>
                        </a:rPr>
                        <m:t>(</m:t>
                      </m:r>
                      <m:r>
                        <a:rPr lang="de-DE" sz="1800" b="1" i="1" dirty="0">
                          <a:latin typeface="Cambria Math" panose="02040503050406030204" pitchFamily="18" charset="0"/>
                        </a:rPr>
                        <m:t>𝒙</m:t>
                      </m:r>
                      <m:r>
                        <a:rPr lang="de-DE" sz="1800" i="1" dirty="0">
                          <a:latin typeface="Cambria Math" panose="02040503050406030204" pitchFamily="18" charset="0"/>
                        </a:rPr>
                        <m:t> (</m:t>
                      </m:r>
                      <m:r>
                        <a:rPr lang="de-DE" sz="1800" i="1" dirty="0">
                          <a:latin typeface="Cambria Math" panose="02040503050406030204" pitchFamily="18" charset="0"/>
                        </a:rPr>
                        <m:t>𝑡</m:t>
                      </m:r>
                      <m:r>
                        <a:rPr lang="de-DE" sz="1800" i="1" dirty="0">
                          <a:latin typeface="Cambria Math" panose="02040503050406030204" pitchFamily="18" charset="0"/>
                        </a:rPr>
                        <m:t> − 1),</m:t>
                      </m:r>
                      <m:sSub>
                        <m:sSubPr>
                          <m:ctrlPr>
                            <a:rPr lang="de-DE" sz="1800" b="1" i="1" dirty="0">
                              <a:latin typeface="Cambria Math" panose="02040503050406030204" pitchFamily="18" charset="0"/>
                            </a:rPr>
                          </m:ctrlPr>
                        </m:sSubPr>
                        <m:e>
                          <m:r>
                            <a:rPr lang="de-DE" sz="1800" b="1" i="1" dirty="0">
                              <a:latin typeface="Cambria Math" panose="02040503050406030204" pitchFamily="18" charset="0"/>
                            </a:rPr>
                            <m:t>𝒇</m:t>
                          </m:r>
                        </m:e>
                        <m:sub>
                          <m:r>
                            <a:rPr lang="de-DE" sz="1800" b="1" i="1" dirty="0">
                              <a:latin typeface="Cambria Math" panose="02040503050406030204" pitchFamily="18" charset="0"/>
                            </a:rPr>
                            <m:t>𝒉</m:t>
                          </m:r>
                        </m:sub>
                      </m:sSub>
                      <m:r>
                        <a:rPr lang="de-DE" sz="1800" i="1" dirty="0">
                          <a:latin typeface="Cambria Math" panose="02040503050406030204" pitchFamily="18" charset="0"/>
                        </a:rPr>
                        <m:t>(</m:t>
                      </m:r>
                      <m:r>
                        <a:rPr lang="de-DE" sz="1800" i="1" dirty="0">
                          <a:latin typeface="Cambria Math" panose="02040503050406030204" pitchFamily="18" charset="0"/>
                        </a:rPr>
                        <m:t>𝑥</m:t>
                      </m:r>
                      <m:r>
                        <a:rPr lang="de-DE" sz="1800" i="1" dirty="0">
                          <a:latin typeface="Cambria Math" panose="02040503050406030204" pitchFamily="18" charset="0"/>
                        </a:rPr>
                        <m:t> (</m:t>
                      </m:r>
                      <m:r>
                        <a:rPr lang="de-DE" sz="1800" i="1" dirty="0">
                          <a:latin typeface="Cambria Math" panose="02040503050406030204" pitchFamily="18" charset="0"/>
                        </a:rPr>
                        <m:t>𝑡</m:t>
                      </m:r>
                      <m:r>
                        <a:rPr lang="de-DE" sz="1800" i="1" dirty="0">
                          <a:latin typeface="Cambria Math" panose="02040503050406030204" pitchFamily="18" charset="0"/>
                        </a:rPr>
                        <m:t> − 2),</m:t>
                      </m:r>
                      <m:sSub>
                        <m:sSubPr>
                          <m:ctrlPr>
                            <a:rPr lang="de-DE" sz="1800" b="1" i="1" dirty="0">
                              <a:latin typeface="Cambria Math" panose="02040503050406030204" pitchFamily="18" charset="0"/>
                            </a:rPr>
                          </m:ctrlPr>
                        </m:sSubPr>
                        <m:e>
                          <m:r>
                            <a:rPr lang="de-DE" sz="1800" b="1" i="1" dirty="0">
                              <a:latin typeface="Cambria Math" panose="02040503050406030204" pitchFamily="18" charset="0"/>
                            </a:rPr>
                            <m:t>𝒇</m:t>
                          </m:r>
                        </m:e>
                        <m:sub>
                          <m:r>
                            <a:rPr lang="de-DE" sz="1800" b="1" i="1" dirty="0">
                              <a:latin typeface="Cambria Math" panose="02040503050406030204" pitchFamily="18" charset="0"/>
                            </a:rPr>
                            <m:t>𝒉</m:t>
                          </m:r>
                        </m:sub>
                      </m:sSub>
                      <m:r>
                        <a:rPr lang="de-DE" sz="1800" i="1" dirty="0">
                          <a:latin typeface="Cambria Math" panose="02040503050406030204" pitchFamily="18" charset="0"/>
                        </a:rPr>
                        <m:t>(</m:t>
                      </m:r>
                      <m:r>
                        <a:rPr lang="de-DE" sz="1800" i="1" dirty="0">
                          <a:latin typeface="Cambria Math" panose="02040503050406030204" pitchFamily="18" charset="0"/>
                        </a:rPr>
                        <m:t>𝑥</m:t>
                      </m:r>
                      <m:r>
                        <a:rPr lang="de-DE" sz="1800" i="1" dirty="0">
                          <a:latin typeface="Cambria Math" panose="02040503050406030204" pitchFamily="18" charset="0"/>
                        </a:rPr>
                        <m:t> (</m:t>
                      </m:r>
                      <m:r>
                        <a:rPr lang="de-DE" sz="1800" i="1" dirty="0" smtClean="0">
                          <a:latin typeface="Cambria Math" panose="02040503050406030204" pitchFamily="18" charset="0"/>
                        </a:rPr>
                        <m:t>𝑡</m:t>
                      </m:r>
                      <m:r>
                        <a:rPr lang="de-DE" sz="1800" i="1" dirty="0">
                          <a:latin typeface="Cambria Math" panose="02040503050406030204" pitchFamily="18" charset="0"/>
                        </a:rPr>
                        <m:t>− 3)|</m:t>
                      </m:r>
                      <m:r>
                        <a:rPr lang="de-DE" sz="1800" b="1" i="1" dirty="0" smtClean="0">
                          <a:latin typeface="Cambria Math" panose="02040503050406030204" pitchFamily="18" charset="0"/>
                        </a:rPr>
                        <m:t>𝑨</m:t>
                      </m:r>
                      <m:r>
                        <a:rPr lang="de-DE" sz="1800" b="1" i="1" dirty="0">
                          <a:latin typeface="Cambria Math" panose="02040503050406030204" pitchFamily="18" charset="0"/>
                        </a:rPr>
                        <m:t>𝑾</m:t>
                      </m:r>
                      <m:r>
                        <a:rPr lang="de-DE" sz="1800" i="1" dirty="0">
                          <a:latin typeface="Cambria Math" panose="02040503050406030204" pitchFamily="18" charset="0"/>
                        </a:rPr>
                        <m:t> )|</m:t>
                      </m:r>
                      <m:r>
                        <a:rPr lang="de-DE" sz="1800" b="1" i="1" dirty="0" smtClean="0">
                          <a:latin typeface="Cambria Math" panose="02040503050406030204" pitchFamily="18" charset="0"/>
                        </a:rPr>
                        <m:t>𝑨</m:t>
                      </m:r>
                      <m:r>
                        <a:rPr lang="de-DE" sz="1800" b="1" i="1" dirty="0">
                          <a:latin typeface="Cambria Math" panose="02040503050406030204" pitchFamily="18" charset="0"/>
                        </a:rPr>
                        <m:t>𝑾</m:t>
                      </m:r>
                      <m:r>
                        <a:rPr lang="de-DE" sz="1800" i="1" dirty="0">
                          <a:latin typeface="Cambria Math" panose="02040503050406030204" pitchFamily="18" charset="0"/>
                        </a:rPr>
                        <m:t> )|</m:t>
                      </m:r>
                      <m:r>
                        <a:rPr lang="de-DE" sz="1800" b="1" i="1" dirty="0" smtClean="0">
                          <a:latin typeface="Cambria Math" panose="02040503050406030204" pitchFamily="18" charset="0"/>
                        </a:rPr>
                        <m:t>𝑨</m:t>
                      </m:r>
                      <m:r>
                        <a:rPr lang="de-DE" sz="1800" b="1" i="1" dirty="0">
                          <a:latin typeface="Cambria Math" panose="02040503050406030204" pitchFamily="18" charset="0"/>
                        </a:rPr>
                        <m:t>𝑾</m:t>
                      </m:r>
                      <m:r>
                        <a:rPr lang="de-DE" sz="1800" i="1" dirty="0">
                          <a:latin typeface="Cambria Math" panose="02040503050406030204" pitchFamily="18" charset="0"/>
                        </a:rPr>
                        <m:t> )|</m:t>
                      </m:r>
                      <m:r>
                        <a:rPr lang="de-DE" sz="1800" b="1" i="1" dirty="0" smtClean="0">
                          <a:latin typeface="Cambria Math" panose="02040503050406030204" pitchFamily="18" charset="0"/>
                        </a:rPr>
                        <m:t>𝑨</m:t>
                      </m:r>
                      <m:r>
                        <a:rPr lang="de-DE" sz="1800" b="1" i="1" dirty="0">
                          <a:latin typeface="Cambria Math" panose="02040503050406030204" pitchFamily="18" charset="0"/>
                        </a:rPr>
                        <m:t>𝑾</m:t>
                      </m:r>
                      <m:r>
                        <a:rPr lang="de-DE" sz="1800" i="1" dirty="0">
                          <a:latin typeface="Cambria Math" panose="02040503050406030204" pitchFamily="18" charset="0"/>
                        </a:rPr>
                        <m:t> ) </m:t>
                      </m:r>
                    </m:oMath>
                  </m:oMathPara>
                </a14:m>
                <a:endParaRPr lang="de-DE" sz="1800" dirty="0"/>
              </a:p>
              <a:p>
                <a:r>
                  <a:rPr lang="de-DE" dirty="0" err="1"/>
                  <a:t>Gradients</a:t>
                </a:r>
                <a:r>
                  <a:rPr lang="de-DE" dirty="0"/>
                  <a:t> </a:t>
                </a:r>
                <a:r>
                  <a:rPr lang="de-DE" dirty="0" err="1"/>
                  <a:t>of</a:t>
                </a:r>
                <a:r>
                  <a:rPr lang="de-DE" dirty="0"/>
                  <a:t> </a:t>
                </a:r>
                <a:r>
                  <a:rPr lang="de-DE" dirty="0" err="1"/>
                  <a:t>this</a:t>
                </a:r>
                <a:r>
                  <a:rPr lang="de-DE" dirty="0"/>
                  <a:t> </a:t>
                </a:r>
                <a:r>
                  <a:rPr lang="de-DE" dirty="0" err="1"/>
                  <a:t>with</a:t>
                </a:r>
                <a:r>
                  <a:rPr lang="de-DE" dirty="0"/>
                  <a:t> </a:t>
                </a:r>
                <a:r>
                  <a:rPr lang="de-DE" dirty="0" err="1"/>
                  <a:t>respect</a:t>
                </a:r>
                <a:r>
                  <a:rPr lang="de-DE" dirty="0"/>
                  <a:t> </a:t>
                </a:r>
                <a:r>
                  <a:rPr lang="de-DE" dirty="0" err="1"/>
                  <a:t>to</a:t>
                </a:r>
                <a:r>
                  <a:rPr lang="de-DE" dirty="0"/>
                  <a:t> </a:t>
                </a:r>
                <a:r>
                  <a:rPr lang="de-DE" dirty="0" err="1"/>
                  <a:t>the</a:t>
                </a:r>
                <a:r>
                  <a:rPr lang="de-DE" dirty="0"/>
                  <a:t> </a:t>
                </a:r>
                <a:r>
                  <a:rPr lang="de-DE" dirty="0" err="1"/>
                  <a:t>weights</a:t>
                </a:r>
                <a:r>
                  <a:rPr lang="de-DE" dirty="0"/>
                  <a:t> </a:t>
                </a:r>
                <a:r>
                  <a:rPr lang="de-DE" dirty="0" err="1"/>
                  <a:t>can</a:t>
                </a:r>
                <a:r>
                  <a:rPr lang="de-DE" dirty="0"/>
                  <a:t> </a:t>
                </a:r>
                <a:r>
                  <a:rPr lang="de-DE" dirty="0" err="1"/>
                  <a:t>be</a:t>
                </a:r>
                <a:r>
                  <a:rPr lang="de-DE" dirty="0"/>
                  <a:t> </a:t>
                </a:r>
                <a:r>
                  <a:rPr lang="de-DE" dirty="0" err="1"/>
                  <a:t>found</a:t>
                </a:r>
                <a:r>
                  <a:rPr lang="de-DE" dirty="0"/>
                  <a:t> </a:t>
                </a:r>
                <a:r>
                  <a:rPr lang="de-DE" dirty="0" err="1"/>
                  <a:t>with</a:t>
                </a:r>
                <a:r>
                  <a:rPr lang="de-DE" dirty="0"/>
                  <a:t> </a:t>
                </a:r>
                <a:r>
                  <a:rPr lang="de-DE" dirty="0" err="1"/>
                  <a:t>the</a:t>
                </a:r>
                <a:r>
                  <a:rPr lang="de-DE" dirty="0"/>
                  <a:t> </a:t>
                </a:r>
                <a:r>
                  <a:rPr lang="de-DE" dirty="0" err="1"/>
                  <a:t>chain</a:t>
                </a:r>
                <a:r>
                  <a:rPr lang="de-DE" dirty="0"/>
                  <a:t> </a:t>
                </a:r>
                <a:r>
                  <a:rPr lang="de-DE" dirty="0" err="1"/>
                  <a:t>rule</a:t>
                </a:r>
                <a:r>
                  <a:rPr lang="de-DE" dirty="0"/>
                  <a:t> </a:t>
                </a:r>
              </a:p>
              <a:p>
                <a:endParaRPr lang="de-DE" dirty="0"/>
              </a:p>
            </p:txBody>
          </p:sp>
        </mc:Choice>
        <mc:Fallback xmlns="">
          <p:sp>
            <p:nvSpPr>
              <p:cNvPr id="3" name="Inhaltsplatzhalter 2">
                <a:extLst>
                  <a:ext uri="{FF2B5EF4-FFF2-40B4-BE49-F238E27FC236}">
                    <a16:creationId xmlns:a16="http://schemas.microsoft.com/office/drawing/2014/main" id="{E5C3942F-A948-524A-91C2-4DA9B71CCD51}"/>
                  </a:ext>
                </a:extLst>
              </p:cNvPr>
              <p:cNvSpPr>
                <a:spLocks noGrp="1" noRot="1" noChangeAspect="1" noMove="1" noResize="1" noEditPoints="1" noAdjustHandles="1" noChangeArrowheads="1" noChangeShapeType="1" noTextEdit="1"/>
              </p:cNvSpPr>
              <p:nvPr>
                <p:ph idx="1"/>
              </p:nvPr>
            </p:nvSpPr>
            <p:spPr>
              <a:blipFill>
                <a:blip r:embed="rId2"/>
                <a:stretch>
                  <a:fillRect l="-1235" t="-1276" r="-772"/>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24E442C0-5F75-074F-A16B-F204CEC5059B}"/>
              </a:ext>
            </a:extLst>
          </p:cNvPr>
          <p:cNvSpPr>
            <a:spLocks noGrp="1"/>
          </p:cNvSpPr>
          <p:nvPr>
            <p:ph type="sldNum" sz="quarter" idx="12"/>
          </p:nvPr>
        </p:nvSpPr>
        <p:spPr/>
        <p:txBody>
          <a:bodyPr/>
          <a:lstStyle/>
          <a:p>
            <a:pPr>
              <a:defRPr/>
            </a:pPr>
            <a:fld id="{FD764AD2-5FB6-FB45-933B-235C7588DE60}" type="slidenum">
              <a:rPr lang="de-DE" smtClean="0"/>
              <a:pPr>
                <a:defRPr/>
              </a:pPr>
              <a:t>8</a:t>
            </a:fld>
            <a:endParaRPr lang="de-DE"/>
          </a:p>
        </p:txBody>
      </p:sp>
    </p:spTree>
    <p:extLst>
      <p:ext uri="{BB962C8B-B14F-4D97-AF65-F5344CB8AC3E}">
        <p14:creationId xmlns:p14="http://schemas.microsoft.com/office/powerpoint/2010/main" val="334294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FE423-B855-294C-BB6C-4437ECAC1FB0}"/>
              </a:ext>
            </a:extLst>
          </p:cNvPr>
          <p:cNvSpPr>
            <a:spLocks noGrp="1"/>
          </p:cNvSpPr>
          <p:nvPr>
            <p:ph type="title"/>
          </p:nvPr>
        </p:nvSpPr>
        <p:spPr/>
        <p:txBody>
          <a:bodyPr/>
          <a:lstStyle/>
          <a:p>
            <a:r>
              <a:rPr lang="de-DE" dirty="0" err="1"/>
              <a:t>Variants</a:t>
            </a:r>
            <a:r>
              <a:rPr lang="de-DE" dirty="0"/>
              <a:t> </a:t>
            </a:r>
            <a:r>
              <a:rPr lang="de-DE" dirty="0" err="1"/>
              <a:t>of</a:t>
            </a:r>
            <a:r>
              <a:rPr lang="de-DE" dirty="0"/>
              <a:t> RNNs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A511BB93-B1DD-5345-BA60-5F57A1C2C271}"/>
                  </a:ext>
                </a:extLst>
              </p:cNvPr>
              <p:cNvSpPr>
                <a:spLocks noGrp="1"/>
              </p:cNvSpPr>
              <p:nvPr>
                <p:ph idx="1"/>
              </p:nvPr>
            </p:nvSpPr>
            <p:spPr/>
            <p:txBody>
              <a:bodyPr/>
              <a:lstStyle/>
              <a:p>
                <a:r>
                  <a:rPr lang="de-DE" dirty="0"/>
                  <a:t>Depending on </a:t>
                </a:r>
                <a:r>
                  <a:rPr lang="de-DE" dirty="0" err="1"/>
                  <a:t>the</a:t>
                </a:r>
                <a:r>
                  <a:rPr lang="de-DE" dirty="0"/>
                  <a:t> </a:t>
                </a:r>
                <a:r>
                  <a:rPr lang="de-DE" dirty="0" err="1"/>
                  <a:t>instantiation</a:t>
                </a:r>
                <a:r>
                  <a:rPr lang="de-DE" dirty="0"/>
                  <a:t> </a:t>
                </a:r>
                <a:r>
                  <a:rPr lang="de-DE" dirty="0" err="1"/>
                  <a:t>of</a:t>
                </a:r>
                <a:r>
                  <a:rPr lang="de-DE" dirty="0"/>
                  <a:t> </a:t>
                </a:r>
                <a14:m>
                  <m:oMath xmlns:m="http://schemas.openxmlformats.org/officeDocument/2006/math">
                    <m:sSub>
                      <m:sSubPr>
                        <m:ctrlPr>
                          <a:rPr lang="de-DE" b="1" i="1" dirty="0" smtClean="0">
                            <a:latin typeface="Cambria Math" panose="02040503050406030204" pitchFamily="18" charset="0"/>
                          </a:rPr>
                        </m:ctrlPr>
                      </m:sSubPr>
                      <m:e>
                        <m:r>
                          <a:rPr lang="de-DE" b="1" i="1" dirty="0" smtClean="0">
                            <a:latin typeface="Cambria Math" panose="02040503050406030204" pitchFamily="18" charset="0"/>
                          </a:rPr>
                          <m:t>𝒇</m:t>
                        </m:r>
                      </m:e>
                      <m:sub>
                        <m:r>
                          <a:rPr lang="de-DE" b="1" i="1" dirty="0" smtClean="0">
                            <a:latin typeface="Cambria Math" panose="02040503050406030204" pitchFamily="18" charset="0"/>
                          </a:rPr>
                          <m:t>𝒉</m:t>
                        </m:r>
                      </m:sub>
                    </m:sSub>
                    <m:r>
                      <a:rPr lang="de-DE" i="1" dirty="0" smtClean="0">
                        <a:latin typeface="Cambria Math" panose="02040503050406030204" pitchFamily="18" charset="0"/>
                      </a:rPr>
                      <m:t>()</m:t>
                    </m:r>
                  </m:oMath>
                </a14:m>
                <a:endParaRPr lang="de-DE" dirty="0"/>
              </a:p>
              <a:p>
                <a:pPr lvl="1"/>
                <a:r>
                  <a:rPr lang="de-DE" dirty="0"/>
                  <a:t>Elman (</a:t>
                </a:r>
                <a:r>
                  <a:rPr lang="de-DE" dirty="0" err="1"/>
                  <a:t>Vanilla</a:t>
                </a:r>
                <a:r>
                  <a:rPr lang="de-DE" dirty="0"/>
                  <a:t>/Simple Networks)</a:t>
                </a:r>
              </a:p>
              <a:p>
                <a:pPr lvl="1"/>
                <a:r>
                  <a:rPr lang="de-DE" dirty="0"/>
                  <a:t>Jordan (not </a:t>
                </a:r>
                <a:r>
                  <a:rPr lang="de-DE" dirty="0" err="1"/>
                  <a:t>discussed</a:t>
                </a:r>
                <a:r>
                  <a:rPr lang="de-DE" dirty="0"/>
                  <a:t> </a:t>
                </a:r>
                <a:r>
                  <a:rPr lang="de-DE" dirty="0" err="1"/>
                  <a:t>here</a:t>
                </a:r>
                <a:r>
                  <a:rPr lang="de-DE" dirty="0"/>
                  <a:t>)</a:t>
                </a:r>
              </a:p>
              <a:p>
                <a:pPr lvl="1"/>
                <a:r>
                  <a:rPr lang="de-DE" dirty="0"/>
                  <a:t>LSTM   (</a:t>
                </a:r>
                <a:r>
                  <a:rPr lang="de-DE" dirty="0" err="1"/>
                  <a:t>discussed</a:t>
                </a:r>
                <a:r>
                  <a:rPr lang="de-DE" dirty="0"/>
                  <a:t> </a:t>
                </a:r>
                <a:r>
                  <a:rPr lang="de-DE" dirty="0" err="1"/>
                  <a:t>here</a:t>
                </a:r>
                <a:r>
                  <a:rPr lang="de-DE" dirty="0"/>
                  <a:t>)</a:t>
                </a:r>
              </a:p>
              <a:p>
                <a:pPr lvl="1"/>
                <a:r>
                  <a:rPr lang="de-DE" dirty="0"/>
                  <a:t>GRU (</a:t>
                </a:r>
                <a:r>
                  <a:rPr lang="de-DE" dirty="0" err="1"/>
                  <a:t>Gated</a:t>
                </a:r>
                <a:r>
                  <a:rPr lang="de-DE" dirty="0"/>
                  <a:t> </a:t>
                </a:r>
                <a:r>
                  <a:rPr lang="de-DE" dirty="0" err="1"/>
                  <a:t>recurrent</a:t>
                </a:r>
                <a:r>
                  <a:rPr lang="de-DE" dirty="0"/>
                  <a:t> </a:t>
                </a:r>
                <a:r>
                  <a:rPr lang="de-DE" dirty="0" err="1"/>
                  <a:t>unit</a:t>
                </a:r>
                <a:r>
                  <a:rPr lang="de-DE" dirty="0"/>
                  <a:t>; not </a:t>
                </a:r>
                <a:r>
                  <a:rPr lang="de-DE" dirty="0" err="1"/>
                  <a:t>discussed</a:t>
                </a:r>
                <a:r>
                  <a:rPr lang="de-DE" dirty="0"/>
                  <a:t> </a:t>
                </a:r>
                <a:r>
                  <a:rPr lang="de-DE" dirty="0" err="1"/>
                  <a:t>here</a:t>
                </a:r>
                <a:r>
                  <a:rPr lang="de-DE" dirty="0"/>
                  <a:t>) </a:t>
                </a:r>
              </a:p>
              <a:p>
                <a:pPr lvl="1"/>
                <a:endParaRPr lang="de-DE" dirty="0"/>
              </a:p>
              <a:p>
                <a:pPr lvl="1"/>
                <a:r>
                  <a:rPr lang="de-DE" dirty="0"/>
                  <a:t>Elman</a:t>
                </a:r>
              </a:p>
              <a:p>
                <a:pPr lvl="2"/>
                <a14:m>
                  <m:oMath xmlns:m="http://schemas.openxmlformats.org/officeDocument/2006/math">
                    <m:sSub>
                      <m:sSubPr>
                        <m:ctrlPr>
                          <a:rPr lang="de-DE" i="1" dirty="0">
                            <a:latin typeface="Cambria Math" panose="02040503050406030204" pitchFamily="18" charset="0"/>
                          </a:rPr>
                        </m:ctrlPr>
                      </m:sSubPr>
                      <m:e>
                        <m:r>
                          <a:rPr lang="de-DE" b="1" i="1" dirty="0">
                            <a:latin typeface="Cambria Math" panose="02040503050406030204" pitchFamily="18" charset="0"/>
                          </a:rPr>
                          <m:t>𝒉</m:t>
                        </m:r>
                      </m:e>
                      <m:sub>
                        <m:r>
                          <a:rPr lang="de-DE" i="1" dirty="0">
                            <a:latin typeface="Cambria Math" panose="02040503050406030204" pitchFamily="18" charset="0"/>
                          </a:rPr>
                          <m:t>𝑡</m:t>
                        </m:r>
                      </m:sub>
                    </m:sSub>
                    <m:r>
                      <a:rPr lang="de-DE" i="1" dirty="0">
                        <a:latin typeface="Cambria Math" panose="02040503050406030204" pitchFamily="18" charset="0"/>
                      </a:rPr>
                      <m:t> = </m:t>
                    </m:r>
                    <m:sSub>
                      <m:sSubPr>
                        <m:ctrlPr>
                          <a:rPr lang="de-DE" b="1" i="1" dirty="0" smtClean="0">
                            <a:latin typeface="Cambria Math" panose="02040503050406030204" pitchFamily="18" charset="0"/>
                          </a:rPr>
                        </m:ctrlPr>
                      </m:sSubPr>
                      <m:e>
                        <m:r>
                          <a:rPr lang="de-DE" b="1" i="1" dirty="0" smtClean="0">
                            <a:latin typeface="Cambria Math" panose="02040503050406030204" pitchFamily="18" charset="0"/>
                          </a:rPr>
                          <m:t>𝒇</m:t>
                        </m:r>
                      </m:e>
                      <m:sub>
                        <m:r>
                          <a:rPr lang="de-DE" b="1" i="1" dirty="0">
                            <a:latin typeface="Cambria Math" panose="02040503050406030204" pitchFamily="18" charset="0"/>
                          </a:rPr>
                          <m:t>𝒉</m:t>
                        </m:r>
                      </m:sub>
                    </m:sSub>
                    <m:d>
                      <m:dPr>
                        <m:ctrlPr>
                          <a:rPr lang="de-DE" i="1" dirty="0">
                            <a:latin typeface="Cambria Math" panose="02040503050406030204" pitchFamily="18" charset="0"/>
                          </a:rPr>
                        </m:ctrlPr>
                      </m:dPr>
                      <m:e>
                        <m:r>
                          <a:rPr lang="de-DE" b="1" i="1" dirty="0">
                            <a:latin typeface="Cambria Math" panose="02040503050406030204" pitchFamily="18" charset="0"/>
                          </a:rPr>
                          <m:t>𝑼</m:t>
                        </m:r>
                        <m:sSub>
                          <m:sSubPr>
                            <m:ctrlPr>
                              <a:rPr lang="de-DE" i="1" dirty="0">
                                <a:latin typeface="Cambria Math" panose="02040503050406030204" pitchFamily="18" charset="0"/>
                              </a:rPr>
                            </m:ctrlPr>
                          </m:sSubPr>
                          <m:e>
                            <m:r>
                              <a:rPr lang="de-DE" b="1" i="1" dirty="0">
                                <a:latin typeface="Cambria Math" panose="02040503050406030204" pitchFamily="18" charset="0"/>
                              </a:rPr>
                              <m:t>𝒙</m:t>
                            </m:r>
                          </m:e>
                          <m:sub>
                            <m:r>
                              <a:rPr lang="de-DE" i="1" dirty="0">
                                <a:latin typeface="Cambria Math" panose="02040503050406030204" pitchFamily="18" charset="0"/>
                              </a:rPr>
                              <m:t>𝑡</m:t>
                            </m:r>
                          </m:sub>
                        </m:sSub>
                        <m:r>
                          <a:rPr lang="de-DE" i="1" dirty="0">
                            <a:latin typeface="Cambria Math" panose="02040503050406030204" pitchFamily="18" charset="0"/>
                          </a:rPr>
                          <m:t> + </m:t>
                        </m:r>
                        <m:sSub>
                          <m:sSubPr>
                            <m:ctrlPr>
                              <a:rPr lang="de-DE" i="1" dirty="0">
                                <a:latin typeface="Cambria Math" panose="02040503050406030204" pitchFamily="18" charset="0"/>
                              </a:rPr>
                            </m:ctrlPr>
                          </m:sSubPr>
                          <m:e>
                            <m:r>
                              <a:rPr lang="de-DE" b="1" i="1" dirty="0" err="1">
                                <a:latin typeface="Cambria Math" panose="02040503050406030204" pitchFamily="18" charset="0"/>
                              </a:rPr>
                              <m:t>𝒃</m:t>
                            </m:r>
                          </m:e>
                          <m:sub>
                            <m:r>
                              <a:rPr lang="de-DE" b="1" i="1" dirty="0" smtClean="0">
                                <a:latin typeface="Cambria Math" panose="02040503050406030204" pitchFamily="18" charset="0"/>
                              </a:rPr>
                              <m:t>𝑼</m:t>
                            </m:r>
                          </m:sub>
                        </m:sSub>
                        <m:r>
                          <a:rPr lang="de-DE" i="1" dirty="0">
                            <a:latin typeface="Cambria Math" panose="02040503050406030204" pitchFamily="18" charset="0"/>
                          </a:rPr>
                          <m:t> +</m:t>
                        </m:r>
                        <m:r>
                          <a:rPr lang="de-DE" b="1" i="1" dirty="0">
                            <a:latin typeface="Cambria Math" panose="02040503050406030204" pitchFamily="18" charset="0"/>
                          </a:rPr>
                          <m:t>𝑾</m:t>
                        </m:r>
                        <m:sSub>
                          <m:sSubPr>
                            <m:ctrlPr>
                              <a:rPr lang="de-DE" i="1" dirty="0">
                                <a:latin typeface="Cambria Math" panose="02040503050406030204" pitchFamily="18" charset="0"/>
                              </a:rPr>
                            </m:ctrlPr>
                          </m:sSubPr>
                          <m:e>
                            <m:r>
                              <a:rPr lang="de-DE" b="1" i="1" dirty="0">
                                <a:latin typeface="Cambria Math" panose="02040503050406030204" pitchFamily="18" charset="0"/>
                              </a:rPr>
                              <m:t>𝒉</m:t>
                            </m:r>
                          </m:e>
                          <m:sub>
                            <m:r>
                              <a:rPr lang="de-DE" i="1" dirty="0">
                                <a:latin typeface="Cambria Math" panose="02040503050406030204" pitchFamily="18" charset="0"/>
                              </a:rPr>
                              <m:t>𝑡</m:t>
                            </m:r>
                            <m:r>
                              <a:rPr lang="de-DE" i="1" dirty="0">
                                <a:latin typeface="Cambria Math" panose="02040503050406030204" pitchFamily="18" charset="0"/>
                              </a:rPr>
                              <m:t>−1</m:t>
                            </m:r>
                          </m:sub>
                        </m:sSub>
                        <m:r>
                          <a:rPr lang="de-DE" i="1" dirty="0">
                            <a:latin typeface="Cambria Math" panose="02040503050406030204" pitchFamily="18" charset="0"/>
                          </a:rPr>
                          <m:t> + </m:t>
                        </m:r>
                        <m:sSub>
                          <m:sSubPr>
                            <m:ctrlPr>
                              <a:rPr lang="de-DE" b="1" i="1" dirty="0">
                                <a:latin typeface="Cambria Math" panose="02040503050406030204" pitchFamily="18" charset="0"/>
                              </a:rPr>
                            </m:ctrlPr>
                          </m:sSubPr>
                          <m:e>
                            <m:r>
                              <a:rPr lang="de-DE" b="1" i="1" dirty="0" err="1">
                                <a:latin typeface="Cambria Math" panose="02040503050406030204" pitchFamily="18" charset="0"/>
                              </a:rPr>
                              <m:t>𝒃</m:t>
                            </m:r>
                          </m:e>
                          <m:sub>
                            <m:r>
                              <a:rPr lang="de-DE" b="1" i="1" dirty="0" smtClean="0">
                                <a:latin typeface="Cambria Math" panose="02040503050406030204" pitchFamily="18" charset="0"/>
                              </a:rPr>
                              <m:t>𝑾</m:t>
                            </m:r>
                          </m:sub>
                        </m:sSub>
                      </m:e>
                    </m:d>
                    <m:r>
                      <a:rPr lang="de-DE" i="1" dirty="0">
                        <a:latin typeface="Cambria Math" panose="02040503050406030204" pitchFamily="18" charset="0"/>
                      </a:rPr>
                      <m:t>=</m:t>
                    </m:r>
                    <m:sSub>
                      <m:sSubPr>
                        <m:ctrlPr>
                          <a:rPr lang="de-DE" b="1" i="1" dirty="0">
                            <a:latin typeface="Cambria Math" panose="02040503050406030204" pitchFamily="18" charset="0"/>
                          </a:rPr>
                        </m:ctrlPr>
                      </m:sSubPr>
                      <m:e>
                        <m:r>
                          <a:rPr lang="de-DE" b="1" i="1" dirty="0" smtClean="0">
                            <a:latin typeface="Cambria Math" panose="02040503050406030204" pitchFamily="18" charset="0"/>
                          </a:rPr>
                          <m:t>𝒇</m:t>
                        </m:r>
                      </m:e>
                      <m:sub>
                        <m:r>
                          <a:rPr lang="de-DE" b="1" i="1" dirty="0">
                            <a:latin typeface="Cambria Math" panose="02040503050406030204" pitchFamily="18" charset="0"/>
                          </a:rPr>
                          <m:t>𝒉</m:t>
                        </m:r>
                      </m:sub>
                    </m:sSub>
                    <m:r>
                      <a:rPr lang="de-DE" i="1" dirty="0">
                        <a:latin typeface="Cambria Math" panose="02040503050406030204" pitchFamily="18" charset="0"/>
                      </a:rPr>
                      <m:t>(</m:t>
                    </m:r>
                    <m:sSub>
                      <m:sSubPr>
                        <m:ctrlPr>
                          <a:rPr lang="de-DE" b="1" i="1" dirty="0">
                            <a:latin typeface="Cambria Math" panose="02040503050406030204" pitchFamily="18" charset="0"/>
                          </a:rPr>
                        </m:ctrlPr>
                      </m:sSubPr>
                      <m:e>
                        <m:r>
                          <a:rPr lang="de-DE" b="1" i="1" dirty="0">
                            <a:latin typeface="Cambria Math" panose="02040503050406030204" pitchFamily="18" charset="0"/>
                          </a:rPr>
                          <m:t>𝒂</m:t>
                        </m:r>
                      </m:e>
                      <m:sub>
                        <m:r>
                          <a:rPr lang="de-DE" b="1" i="1" dirty="0">
                            <a:latin typeface="Cambria Math" panose="02040503050406030204" pitchFamily="18" charset="0"/>
                          </a:rPr>
                          <m:t>𝒉</m:t>
                        </m:r>
                      </m:sub>
                    </m:sSub>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 </m:t>
                    </m:r>
                  </m:oMath>
                </a14:m>
                <a:endParaRPr lang="de-DE" dirty="0"/>
              </a:p>
              <a:p>
                <a:pPr lvl="2"/>
                <a14:m>
                  <m:oMath xmlns:m="http://schemas.openxmlformats.org/officeDocument/2006/math">
                    <m:sSub>
                      <m:sSubPr>
                        <m:ctrlPr>
                          <a:rPr lang="de-DE" i="1" dirty="0">
                            <a:latin typeface="Cambria Math" panose="02040503050406030204" pitchFamily="18" charset="0"/>
                          </a:rPr>
                        </m:ctrlPr>
                      </m:sSubPr>
                      <m:e>
                        <m:acc>
                          <m:accPr>
                            <m:chr m:val="̂"/>
                            <m:ctrlPr>
                              <a:rPr lang="de-DE" i="1" dirty="0">
                                <a:latin typeface="Cambria Math" panose="02040503050406030204" pitchFamily="18" charset="0"/>
                              </a:rPr>
                            </m:ctrlPr>
                          </m:accPr>
                          <m:e>
                            <m:r>
                              <a:rPr lang="de-DE" b="1" i="1" dirty="0">
                                <a:latin typeface="Cambria Math" panose="02040503050406030204" pitchFamily="18" charset="0"/>
                              </a:rPr>
                              <m:t>𝒚</m:t>
                            </m:r>
                          </m:e>
                        </m:acc>
                      </m:e>
                      <m:sub>
                        <m:r>
                          <a:rPr lang="de-DE" i="1" dirty="0">
                            <a:latin typeface="Cambria Math" panose="02040503050406030204" pitchFamily="18" charset="0"/>
                          </a:rPr>
                          <m:t>𝑡</m:t>
                        </m:r>
                      </m:sub>
                    </m:sSub>
                    <m:r>
                      <a:rPr lang="de-DE" b="0" i="1" dirty="0" smtClean="0">
                        <a:latin typeface="Cambria Math" panose="02040503050406030204" pitchFamily="18" charset="0"/>
                      </a:rPr>
                      <m:t>=</m:t>
                    </m:r>
                    <m:r>
                      <a:rPr lang="de-DE" b="1" i="1" dirty="0" smtClean="0">
                        <a:latin typeface="Cambria Math" panose="02040503050406030204" pitchFamily="18" charset="0"/>
                      </a:rPr>
                      <m:t>𝒐</m:t>
                    </m:r>
                    <m:d>
                      <m:dPr>
                        <m:ctrlPr>
                          <a:rPr lang="de-DE" b="0" i="1" dirty="0" smtClean="0">
                            <a:latin typeface="Cambria Math" panose="02040503050406030204" pitchFamily="18" charset="0"/>
                          </a:rPr>
                        </m:ctrlPr>
                      </m:dPr>
                      <m:e>
                        <m:r>
                          <a:rPr lang="de-DE" b="0" i="1" dirty="0" smtClean="0">
                            <a:latin typeface="Cambria Math" panose="02040503050406030204" pitchFamily="18" charset="0"/>
                          </a:rPr>
                          <m:t>𝑡</m:t>
                        </m:r>
                      </m:e>
                    </m:d>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b="0" i="1" dirty="0" smtClean="0">
                            <a:latin typeface="Cambria Math" panose="02040503050406030204" pitchFamily="18" charset="0"/>
                          </a:rPr>
                          <m:t>𝑓</m:t>
                        </m:r>
                      </m:e>
                      <m:sub>
                        <m:r>
                          <a:rPr lang="de-DE" b="0" i="1" dirty="0" smtClean="0">
                            <a:latin typeface="Cambria Math" panose="02040503050406030204" pitchFamily="18" charset="0"/>
                          </a:rPr>
                          <m:t>𝑜</m:t>
                        </m:r>
                      </m:sub>
                    </m:sSub>
                    <m:d>
                      <m:dPr>
                        <m:ctrlPr>
                          <a:rPr lang="de-DE" i="1" dirty="0">
                            <a:latin typeface="Cambria Math" panose="02040503050406030204" pitchFamily="18" charset="0"/>
                          </a:rPr>
                        </m:ctrlPr>
                      </m:dPr>
                      <m:e>
                        <m:r>
                          <a:rPr lang="de-DE" b="1" i="1" dirty="0">
                            <a:latin typeface="Cambria Math" panose="02040503050406030204" pitchFamily="18" charset="0"/>
                          </a:rPr>
                          <m:t>𝑽</m:t>
                        </m:r>
                        <m:sSub>
                          <m:sSubPr>
                            <m:ctrlPr>
                              <a:rPr lang="de-DE" i="1" dirty="0">
                                <a:latin typeface="Cambria Math" panose="02040503050406030204" pitchFamily="18" charset="0"/>
                              </a:rPr>
                            </m:ctrlPr>
                          </m:sSubPr>
                          <m:e>
                            <m:r>
                              <a:rPr lang="de-DE" i="1" dirty="0" err="1">
                                <a:latin typeface="Cambria Math" panose="02040503050406030204" pitchFamily="18" charset="0"/>
                              </a:rPr>
                              <m:t>h</m:t>
                            </m:r>
                          </m:e>
                          <m:sub>
                            <m:r>
                              <a:rPr lang="de-DE" i="1" dirty="0">
                                <a:latin typeface="Cambria Math" panose="02040503050406030204" pitchFamily="18" charset="0"/>
                              </a:rPr>
                              <m:t>𝑡</m:t>
                            </m:r>
                          </m:sub>
                        </m:sSub>
                        <m:r>
                          <a:rPr lang="de-DE" i="1" dirty="0">
                            <a:latin typeface="Cambria Math" panose="02040503050406030204" pitchFamily="18" charset="0"/>
                          </a:rPr>
                          <m:t> +</m:t>
                        </m:r>
                        <m:sSub>
                          <m:sSubPr>
                            <m:ctrlPr>
                              <a:rPr lang="de-DE" b="1" i="1" dirty="0">
                                <a:latin typeface="Cambria Math" panose="02040503050406030204" pitchFamily="18" charset="0"/>
                              </a:rPr>
                            </m:ctrlPr>
                          </m:sSubPr>
                          <m:e>
                            <m:r>
                              <a:rPr lang="de-DE" b="1" i="1" dirty="0" err="1">
                                <a:latin typeface="Cambria Math" panose="02040503050406030204" pitchFamily="18" charset="0"/>
                              </a:rPr>
                              <m:t>𝒃</m:t>
                            </m:r>
                          </m:e>
                          <m:sub>
                            <m:r>
                              <a:rPr lang="de-DE" b="1" i="1" dirty="0" smtClean="0">
                                <a:latin typeface="Cambria Math" panose="02040503050406030204" pitchFamily="18" charset="0"/>
                              </a:rPr>
                              <m:t>𝒐</m:t>
                            </m:r>
                          </m:sub>
                        </m:sSub>
                      </m:e>
                    </m:d>
                    <m:r>
                      <a:rPr lang="de-DE" b="0" i="1" dirty="0" smtClean="0">
                        <a:latin typeface="Cambria Math" panose="02040503050406030204" pitchFamily="18" charset="0"/>
                      </a:rPr>
                      <m:t>=</m:t>
                    </m:r>
                    <m:sSub>
                      <m:sSubPr>
                        <m:ctrlPr>
                          <a:rPr lang="de-DE" b="1" i="1" dirty="0">
                            <a:latin typeface="Cambria Math" panose="02040503050406030204" pitchFamily="18" charset="0"/>
                          </a:rPr>
                        </m:ctrlPr>
                      </m:sSubPr>
                      <m:e>
                        <m:r>
                          <a:rPr lang="de-DE" b="1" i="1" dirty="0" smtClean="0">
                            <a:latin typeface="Cambria Math" panose="02040503050406030204" pitchFamily="18" charset="0"/>
                          </a:rPr>
                          <m:t>𝒇</m:t>
                        </m:r>
                      </m:e>
                      <m:sub>
                        <m:r>
                          <a:rPr lang="de-DE" b="1" i="1" dirty="0" smtClean="0">
                            <a:latin typeface="Cambria Math" panose="02040503050406030204" pitchFamily="18" charset="0"/>
                          </a:rPr>
                          <m:t>𝒐</m:t>
                        </m:r>
                      </m:sub>
                    </m:sSub>
                    <m:r>
                      <a:rPr lang="de-DE" i="1" dirty="0">
                        <a:latin typeface="Cambria Math" panose="02040503050406030204" pitchFamily="18" charset="0"/>
                      </a:rPr>
                      <m:t>(</m:t>
                    </m:r>
                    <m:sSub>
                      <m:sSubPr>
                        <m:ctrlPr>
                          <a:rPr lang="de-DE" b="1" i="1" dirty="0" smtClean="0">
                            <a:latin typeface="Cambria Math" panose="02040503050406030204" pitchFamily="18" charset="0"/>
                          </a:rPr>
                        </m:ctrlPr>
                      </m:sSubPr>
                      <m:e>
                        <m:r>
                          <a:rPr lang="de-DE" b="1" i="1" dirty="0" smtClean="0">
                            <a:latin typeface="Cambria Math" panose="02040503050406030204" pitchFamily="18" charset="0"/>
                          </a:rPr>
                          <m:t>𝒂</m:t>
                        </m:r>
                      </m:e>
                      <m:sub>
                        <m:r>
                          <a:rPr lang="de-DE" b="1" i="1" dirty="0" smtClean="0">
                            <a:latin typeface="Cambria Math" panose="02040503050406030204" pitchFamily="18" charset="0"/>
                          </a:rPr>
                          <m:t>𝒐</m:t>
                        </m:r>
                      </m:sub>
                    </m:sSub>
                    <m:r>
                      <a:rPr lang="de-DE" b="0" i="1" dirty="0" smtClean="0">
                        <a:latin typeface="Cambria Math" panose="02040503050406030204" pitchFamily="18" charset="0"/>
                      </a:rPr>
                      <m:t>(</m:t>
                    </m:r>
                    <m:r>
                      <a:rPr lang="de-DE" b="0" i="1" dirty="0" smtClean="0">
                        <a:latin typeface="Cambria Math" panose="02040503050406030204" pitchFamily="18" charset="0"/>
                      </a:rPr>
                      <m:t>𝑡</m:t>
                    </m:r>
                    <m:r>
                      <a:rPr lang="de-DE" b="0" i="1" dirty="0" smtClean="0">
                        <a:latin typeface="Cambria Math" panose="02040503050406030204" pitchFamily="18" charset="0"/>
                      </a:rPr>
                      <m:t>))</m:t>
                    </m:r>
                  </m:oMath>
                </a14:m>
                <a:endParaRPr lang="de-DE" dirty="0"/>
              </a:p>
              <a:p>
                <a:pPr lvl="2"/>
                <a14:m>
                  <m:oMath xmlns:m="http://schemas.openxmlformats.org/officeDocument/2006/math">
                    <m:sSub>
                      <m:sSubPr>
                        <m:ctrlPr>
                          <a:rPr lang="de-DE" b="1" i="1" dirty="0">
                            <a:latin typeface="Cambria Math" panose="02040503050406030204" pitchFamily="18" charset="0"/>
                          </a:rPr>
                        </m:ctrlPr>
                      </m:sSubPr>
                      <m:e>
                        <m:r>
                          <a:rPr lang="de-DE" b="1" i="1" dirty="0" smtClean="0">
                            <a:latin typeface="Cambria Math" panose="02040503050406030204" pitchFamily="18" charset="0"/>
                          </a:rPr>
                          <m:t>𝒇</m:t>
                        </m:r>
                      </m:e>
                      <m:sub>
                        <m:r>
                          <a:rPr lang="de-DE" b="1" i="1" dirty="0">
                            <a:latin typeface="Cambria Math" panose="02040503050406030204" pitchFamily="18" charset="0"/>
                          </a:rPr>
                          <m:t>𝒉</m:t>
                        </m:r>
                      </m:sub>
                    </m:sSub>
                  </m:oMath>
                </a14:m>
                <a:r>
                  <a:rPr lang="de-DE" dirty="0"/>
                  <a:t> </a:t>
                </a:r>
                <a:r>
                  <a:rPr lang="de-DE" dirty="0" err="1"/>
                  <a:t>is</a:t>
                </a:r>
                <a:r>
                  <a:rPr lang="de-DE" dirty="0"/>
                  <a:t> </a:t>
                </a:r>
                <a:r>
                  <a:rPr lang="de-DE" dirty="0" err="1"/>
                  <a:t>usally</a:t>
                </a:r>
                <a:r>
                  <a:rPr lang="de-DE" dirty="0"/>
                  <a:t> </a:t>
                </a:r>
                <a14:m>
                  <m:oMath xmlns:m="http://schemas.openxmlformats.org/officeDocument/2006/math">
                    <m:r>
                      <a:rPr lang="de-DE" i="1" dirty="0">
                        <a:latin typeface="Cambria Math" panose="02040503050406030204" pitchFamily="18" charset="0"/>
                      </a:rPr>
                      <m:t>𝑡𝑎𝑛h</m:t>
                    </m:r>
                  </m:oMath>
                </a14:m>
                <a:r>
                  <a:rPr lang="de-DE" dirty="0"/>
                  <a:t> </a:t>
                </a:r>
              </a:p>
              <a:p>
                <a:pPr lvl="2"/>
                <a14:m>
                  <m:oMath xmlns:m="http://schemas.openxmlformats.org/officeDocument/2006/math">
                    <m:sSub>
                      <m:sSubPr>
                        <m:ctrlPr>
                          <a:rPr lang="de-DE" b="1" i="1" dirty="0">
                            <a:latin typeface="Cambria Math" panose="02040503050406030204" pitchFamily="18" charset="0"/>
                          </a:rPr>
                        </m:ctrlPr>
                      </m:sSubPr>
                      <m:e>
                        <m:r>
                          <a:rPr lang="de-DE" b="1" i="1" dirty="0" smtClean="0">
                            <a:latin typeface="Cambria Math" panose="02040503050406030204" pitchFamily="18" charset="0"/>
                          </a:rPr>
                          <m:t>𝒇</m:t>
                        </m:r>
                      </m:e>
                      <m:sub>
                        <m:r>
                          <a:rPr lang="de-DE" b="1" i="1" dirty="0" smtClean="0">
                            <a:latin typeface="Cambria Math" panose="02040503050406030204" pitchFamily="18" charset="0"/>
                          </a:rPr>
                          <m:t>𝒐</m:t>
                        </m:r>
                      </m:sub>
                    </m:sSub>
                  </m:oMath>
                </a14:m>
                <a:r>
                  <a:rPr lang="de-DE" dirty="0"/>
                  <a:t> </a:t>
                </a:r>
                <a:r>
                  <a:rPr lang="de-DE" dirty="0" err="1"/>
                  <a:t>identity</a:t>
                </a:r>
                <a:r>
                  <a:rPr lang="de-DE" dirty="0"/>
                  <a:t> </a:t>
                </a:r>
                <a:r>
                  <a:rPr lang="de-DE" dirty="0" err="1"/>
                  <a:t>or</a:t>
                </a:r>
                <a:r>
                  <a:rPr lang="de-DE" dirty="0"/>
                  <a:t> </a:t>
                </a:r>
                <a:r>
                  <a:rPr lang="de-DE" dirty="0" err="1"/>
                  <a:t>logit</a:t>
                </a:r>
                <a:br>
                  <a:rPr lang="de-DE" dirty="0"/>
                </a:br>
                <a:endParaRPr lang="de-DE" dirty="0"/>
              </a:p>
              <a:p>
                <a:pPr lvl="1"/>
                <a:endParaRPr lang="de-DE" dirty="0"/>
              </a:p>
            </p:txBody>
          </p:sp>
        </mc:Choice>
        <mc:Fallback xmlns="">
          <p:sp>
            <p:nvSpPr>
              <p:cNvPr id="3" name="Inhaltsplatzhalter 2">
                <a:extLst>
                  <a:ext uri="{FF2B5EF4-FFF2-40B4-BE49-F238E27FC236}">
                    <a16:creationId xmlns:a16="http://schemas.microsoft.com/office/drawing/2014/main" id="{A511BB93-B1DD-5345-BA60-5F57A1C2C271}"/>
                  </a:ext>
                </a:extLst>
              </p:cNvPr>
              <p:cNvSpPr>
                <a:spLocks noGrp="1" noRot="1" noChangeAspect="1" noMove="1" noResize="1" noEditPoints="1" noAdjustHandles="1" noChangeArrowheads="1" noChangeShapeType="1" noTextEdit="1"/>
              </p:cNvSpPr>
              <p:nvPr>
                <p:ph idx="1"/>
              </p:nvPr>
            </p:nvSpPr>
            <p:spPr>
              <a:blipFill>
                <a:blip r:embed="rId3"/>
                <a:stretch>
                  <a:fillRect l="-1235" t="-1276"/>
                </a:stretch>
              </a:blipFill>
            </p:spPr>
            <p:txBody>
              <a:bodyPr/>
              <a:lstStyle/>
              <a:p>
                <a:r>
                  <a:rPr lang="de-DE">
                    <a:noFill/>
                  </a:rPr>
                  <a:t> </a:t>
                </a:r>
              </a:p>
            </p:txBody>
          </p:sp>
        </mc:Fallback>
      </mc:AlternateContent>
      <p:sp>
        <p:nvSpPr>
          <p:cNvPr id="4" name="Foliennummernplatzhalter 3">
            <a:extLst>
              <a:ext uri="{FF2B5EF4-FFF2-40B4-BE49-F238E27FC236}">
                <a16:creationId xmlns:a16="http://schemas.microsoft.com/office/drawing/2014/main" id="{5DB36661-15E9-5D4C-9ADC-52156F2ED694}"/>
              </a:ext>
            </a:extLst>
          </p:cNvPr>
          <p:cNvSpPr>
            <a:spLocks noGrp="1"/>
          </p:cNvSpPr>
          <p:nvPr>
            <p:ph type="sldNum" sz="quarter" idx="12"/>
          </p:nvPr>
        </p:nvSpPr>
        <p:spPr/>
        <p:txBody>
          <a:bodyPr/>
          <a:lstStyle/>
          <a:p>
            <a:pPr>
              <a:defRPr/>
            </a:pPr>
            <a:fld id="{FD764AD2-5FB6-FB45-933B-235C7588DE60}" type="slidenum">
              <a:rPr lang="de-DE" smtClean="0"/>
              <a:pPr>
                <a:defRPr/>
              </a:pPr>
              <a:t>9</a:t>
            </a:fld>
            <a:endParaRPr lang="de-DE"/>
          </a:p>
        </p:txBody>
      </p:sp>
    </p:spTree>
    <p:extLst>
      <p:ext uri="{BB962C8B-B14F-4D97-AF65-F5344CB8AC3E}">
        <p14:creationId xmlns:p14="http://schemas.microsoft.com/office/powerpoint/2010/main" val="826913958"/>
      </p:ext>
    </p:extLst>
  </p:cSld>
  <p:clrMapOvr>
    <a:masterClrMapping/>
  </p:clrMapOvr>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3906</Words>
  <Application>Microsoft Macintosh PowerPoint</Application>
  <PresentationFormat>Bildschirmpräsentation (4:3)</PresentationFormat>
  <Paragraphs>477</Paragraphs>
  <Slides>48</Slides>
  <Notes>28</Notes>
  <HiddenSlides>0</HiddenSlides>
  <MMClips>0</MMClips>
  <ScaleCrop>false</ScaleCrop>
  <HeadingPairs>
    <vt:vector size="6" baseType="variant">
      <vt:variant>
        <vt:lpstr>Verwendete Schriftarten</vt:lpstr>
      </vt:variant>
      <vt:variant>
        <vt:i4>16</vt:i4>
      </vt:variant>
      <vt:variant>
        <vt:lpstr>Design</vt:lpstr>
      </vt:variant>
      <vt:variant>
        <vt:i4>1</vt:i4>
      </vt:variant>
      <vt:variant>
        <vt:lpstr>Folientitel</vt:lpstr>
      </vt:variant>
      <vt:variant>
        <vt:i4>48</vt:i4>
      </vt:variant>
    </vt:vector>
  </HeadingPairs>
  <TitlesOfParts>
    <vt:vector size="65" baseType="lpstr">
      <vt:lpstr>Arial</vt:lpstr>
      <vt:lpstr>Calibri</vt:lpstr>
      <vt:lpstr>Cambria Math</vt:lpstr>
      <vt:lpstr>CMSS9</vt:lpstr>
      <vt:lpstr>CMTT9</vt:lpstr>
      <vt:lpstr>Courier New</vt:lpstr>
      <vt:lpstr>Gill Sans MT</vt:lpstr>
      <vt:lpstr>GillSans</vt:lpstr>
      <vt:lpstr>Luxi Sans</vt:lpstr>
      <vt:lpstr>Myriad Pro</vt:lpstr>
      <vt:lpstr>Nimbus Roman No9 L</vt:lpstr>
      <vt:lpstr>Standard Symbols L</vt:lpstr>
      <vt:lpstr>StarSymbol</vt:lpstr>
      <vt:lpstr>Times New Roman</vt:lpstr>
      <vt:lpstr>Verdana</vt:lpstr>
      <vt:lpstr>Wingdings</vt:lpstr>
      <vt:lpstr>7_Standarddesign</vt:lpstr>
      <vt:lpstr>PROBABILISTIC AND DIFFERENTIABLE PROGRAMMING V4:  Deep Learning II (RNNs and Reservoir)   </vt:lpstr>
      <vt:lpstr>Today‘s Agenda</vt:lpstr>
      <vt:lpstr>Example Named Entity recognition</vt:lpstr>
      <vt:lpstr>PowerPoint-Präsentation</vt:lpstr>
      <vt:lpstr>Why Not a Standard Feed Forward Network?  </vt:lpstr>
      <vt:lpstr>RNN Architecture</vt:lpstr>
      <vt:lpstr>RNN Architecture</vt:lpstr>
      <vt:lpstr>An RNN is just a recursive function invocation  </vt:lpstr>
      <vt:lpstr>Variants of RNNs</vt:lpstr>
      <vt:lpstr>PowerPoint-Präsentation</vt:lpstr>
      <vt:lpstr>Going Deep with RNNs</vt:lpstr>
      <vt:lpstr>Example: Character-level language modelling</vt:lpstr>
      <vt:lpstr>Training and sampling the Language Model</vt:lpstr>
      <vt:lpstr>Recurrent Neural Neworks unfolded</vt:lpstr>
      <vt:lpstr>Back Propagation Through Time (BPTT)</vt:lpstr>
      <vt:lpstr>RNN Backward Pass</vt:lpstr>
      <vt:lpstr>Here they come again: Vanishing and exploding Gradients</vt:lpstr>
      <vt:lpstr>Long Short term Memory</vt:lpstr>
      <vt:lpstr>LSTM - introduction</vt:lpstr>
      <vt:lpstr>LSTM Architecture</vt:lpstr>
      <vt:lpstr>LSTM Architecture</vt:lpstr>
      <vt:lpstr>LSTM Architecture - overview</vt:lpstr>
      <vt:lpstr>LSTM Architecture – long term memory cell </vt:lpstr>
      <vt:lpstr>LSTM Architecture – input </vt:lpstr>
      <vt:lpstr>LSTM Architecture – input gate </vt:lpstr>
      <vt:lpstr>LSTM Architecture – Output gate </vt:lpstr>
      <vt:lpstr>LSTM Architecture – Output gate </vt:lpstr>
      <vt:lpstr>LSTM Forward Pass</vt:lpstr>
      <vt:lpstr>LSTM Backward Pass</vt:lpstr>
      <vt:lpstr>An addition: Handling unbounded memory</vt:lpstr>
      <vt:lpstr>LSTM possible remedy by forget gate</vt:lpstr>
      <vt:lpstr>Success Story of LSTMs</vt:lpstr>
      <vt:lpstr>Reservoir Computing</vt:lpstr>
      <vt:lpstr>Reservoir Computing (RC): Idea</vt:lpstr>
      <vt:lpstr>Reservoir Computing: History</vt:lpstr>
      <vt:lpstr>PowerPoint-Präsentation</vt:lpstr>
      <vt:lpstr>Reservoir Computing</vt:lpstr>
      <vt:lpstr>Reservoir Computing</vt:lpstr>
      <vt:lpstr>Usual setup and training</vt:lpstr>
      <vt:lpstr>Link to FSMs</vt:lpstr>
      <vt:lpstr>RC: Applications</vt:lpstr>
      <vt:lpstr>Larger example: speech</vt:lpstr>
      <vt:lpstr>RC: novel computing paradigm</vt:lpstr>
      <vt:lpstr>PowerPoint-Präsentation</vt:lpstr>
      <vt:lpstr>APPENDIX</vt:lpstr>
      <vt:lpstr>Color Convention in this course </vt:lpstr>
      <vt:lpstr>Today‘s lecture is based on the following</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AND DIFFERENTIABLE PROGRAMMING  V1:  INTRODUCTION    </dc:title>
  <dc:creator>Özgür Özcep</dc:creator>
  <cp:lastModifiedBy>Özgür Özcep</cp:lastModifiedBy>
  <cp:revision>847</cp:revision>
  <cp:lastPrinted>2020-11-05T19:32:48Z</cp:lastPrinted>
  <dcterms:created xsi:type="dcterms:W3CDTF">2020-10-18T13:39:02Z</dcterms:created>
  <dcterms:modified xsi:type="dcterms:W3CDTF">2021-11-17T10:28:40Z</dcterms:modified>
</cp:coreProperties>
</file>