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5"/>
  </p:notesMasterIdLst>
  <p:handoutMasterIdLst>
    <p:handoutMasterId r:id="rId56"/>
  </p:handoutMasterIdLst>
  <p:sldIdLst>
    <p:sldId id="273" r:id="rId2"/>
    <p:sldId id="478" r:id="rId3"/>
    <p:sldId id="482" r:id="rId4"/>
    <p:sldId id="479" r:id="rId5"/>
    <p:sldId id="406" r:id="rId6"/>
    <p:sldId id="362" r:id="rId7"/>
    <p:sldId id="401" r:id="rId8"/>
    <p:sldId id="363" r:id="rId9"/>
    <p:sldId id="483" r:id="rId10"/>
    <p:sldId id="366" r:id="rId11"/>
    <p:sldId id="367" r:id="rId12"/>
    <p:sldId id="455" r:id="rId13"/>
    <p:sldId id="464" r:id="rId14"/>
    <p:sldId id="373" r:id="rId15"/>
    <p:sldId id="374" r:id="rId16"/>
    <p:sldId id="376" r:id="rId17"/>
    <p:sldId id="377" r:id="rId18"/>
    <p:sldId id="405" r:id="rId19"/>
    <p:sldId id="462" r:id="rId20"/>
    <p:sldId id="463" r:id="rId21"/>
    <p:sldId id="403" r:id="rId22"/>
    <p:sldId id="469" r:id="rId23"/>
    <p:sldId id="476" r:id="rId24"/>
    <p:sldId id="461" r:id="rId25"/>
    <p:sldId id="402" r:id="rId26"/>
    <p:sldId id="472" r:id="rId27"/>
    <p:sldId id="466" r:id="rId28"/>
    <p:sldId id="470" r:id="rId29"/>
    <p:sldId id="477" r:id="rId30"/>
    <p:sldId id="274" r:id="rId31"/>
    <p:sldId id="278" r:id="rId32"/>
    <p:sldId id="279" r:id="rId33"/>
    <p:sldId id="286" r:id="rId34"/>
    <p:sldId id="280" r:id="rId35"/>
    <p:sldId id="1105" r:id="rId36"/>
    <p:sldId id="282" r:id="rId37"/>
    <p:sldId id="284" r:id="rId38"/>
    <p:sldId id="475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465" r:id="rId53"/>
    <p:sldId id="456" r:id="rId5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B5A"/>
    <a:srgbClr val="B2B1A9"/>
    <a:srgbClr val="0305FF"/>
    <a:srgbClr val="0544FF"/>
    <a:srgbClr val="6D7CFF"/>
    <a:srgbClr val="807CFF"/>
    <a:srgbClr val="00394A"/>
    <a:srgbClr val="003241"/>
    <a:srgbClr val="DAD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459"/>
    <p:restoredTop sz="94687"/>
  </p:normalViewPr>
  <p:slideViewPr>
    <p:cSldViewPr>
      <p:cViewPr varScale="1">
        <p:scale>
          <a:sx n="87" d="100"/>
          <a:sy n="87" d="100"/>
        </p:scale>
        <p:origin x="5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19.10.22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19.10.22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62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875565-BCB0-1F48-A292-FFAE35CBF7C4}" type="slidenum">
              <a:rPr lang="de-DE" sz="1200"/>
              <a:pPr/>
              <a:t>6</a:t>
            </a:fld>
            <a:endParaRPr lang="de-DE" sz="1200"/>
          </a:p>
        </p:txBody>
      </p:sp>
      <p:sp>
        <p:nvSpPr>
          <p:cNvPr id="184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A476452-C4C6-0E44-BECB-A1ADDD8FF5B0}" type="slidenum">
              <a:rPr lang="de-DE" sz="1200"/>
              <a:pPr/>
              <a:t>10</a:t>
            </a:fld>
            <a:endParaRPr lang="de-DE" sz="1200"/>
          </a:p>
        </p:txBody>
      </p:sp>
      <p:sp>
        <p:nvSpPr>
          <p:cNvPr id="235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C17AA7-7F70-B24D-B6E8-51062D668F4D}" type="slidenum">
              <a:rPr lang="de-DE" sz="1200"/>
              <a:pPr/>
              <a:t>11</a:t>
            </a:fld>
            <a:endParaRPr lang="de-DE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26A89FB-DF77-7348-8BB4-A1B6D0DAB950}" type="slidenum">
              <a:rPr lang="de-DE" sz="1200"/>
              <a:pPr/>
              <a:t>16</a:t>
            </a:fld>
            <a:endParaRPr lang="de-DE" sz="1200"/>
          </a:p>
        </p:txBody>
      </p:sp>
      <p:sp>
        <p:nvSpPr>
          <p:cNvPr id="399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925E0B4-E63D-234B-9993-4845A924AC94}" type="slidenum">
              <a:rPr lang="de-DE" sz="1200"/>
              <a:pPr/>
              <a:t>17</a:t>
            </a:fld>
            <a:endParaRPr lang="de-DE" sz="1200"/>
          </a:p>
        </p:txBody>
      </p:sp>
      <p:sp>
        <p:nvSpPr>
          <p:cNvPr id="419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30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1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54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459A-6064-5546-BD20-CFDE646274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368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oodle.uni-luebeck.de/course/view.php?id=8294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aiweb.cs.washington.edu/ai/sgp.html" TargetMode="External"/><Relationship Id="rId2" Type="http://schemas.openxmlformats.org/officeDocument/2006/relationships/hyperlink" Target="http://www.cs.washington.edu/ai/ucpop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-2.cs.cmu.edu/afs/cs.cmu.edu/project/prodigy/Web/prodigy-home.html" TargetMode="External"/><Relationship Id="rId4" Type="http://schemas.openxmlformats.org/officeDocument/2006/relationships/hyperlink" Target="https://idw-online.de/de/news5468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fis.uni-luebeck.de/index.php?id=dski-aktuell-ss20&amp;L=2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ima.cs.berkeley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://artint.info/" TargetMode="Externa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224136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Intelligent </a:t>
            </a:r>
            <a:r>
              <a:rPr lang="de-DE" sz="3600" b="1" dirty="0" err="1">
                <a:cs typeface="+mj-cs"/>
              </a:rPr>
              <a:t>Agents</a:t>
            </a:r>
            <a:br>
              <a:rPr lang="de-DE" sz="3600" b="1" dirty="0">
                <a:cs typeface="+mj-cs"/>
              </a:rPr>
            </a:br>
            <a:endParaRPr lang="de-DE" sz="3600" b="1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720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cs typeface="+mn-cs"/>
              </a:rPr>
              <a:t>Dr. Mattis Hartwig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/>
              <a:t>PD Dr. Özgür </a:t>
            </a:r>
            <a:r>
              <a:rPr lang="de-DE" dirty="0" err="1"/>
              <a:t>Özçep</a:t>
            </a:r>
            <a:endParaRPr lang="de-DE"/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What is an Agent?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Anything that can be viewed as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  <a:cs typeface="ＭＳ Ｐゴシック" charset="0"/>
              </a:rPr>
              <a:t>perceiving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its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  <a:cs typeface="ＭＳ Ｐゴシック" charset="0"/>
              </a:rPr>
              <a:t>environment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through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  <a:cs typeface="ＭＳ Ｐゴシック" charset="0"/>
              </a:rPr>
              <a:t>sensors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and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  <a:cs typeface="ＭＳ Ｐゴシック" charset="0"/>
              </a:rPr>
              <a:t>acting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upon that environment through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  <a:cs typeface="ＭＳ Ｐゴシック" charset="0"/>
              </a:rPr>
              <a:t>actuators</a:t>
            </a:r>
            <a:b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</a:br>
            <a:r>
              <a:rPr lang="en-US" sz="2400" dirty="0">
                <a:ea typeface="ＭＳ Ｐゴシック" charset="0"/>
                <a:cs typeface="ＭＳ Ｐゴシック" charset="0"/>
              </a:rPr>
              <a:t>[AIMA-Def]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Human agent </a:t>
            </a:r>
            <a:br>
              <a:rPr lang="en-US" sz="1800" dirty="0">
                <a:ea typeface="ＭＳ Ｐゴシック" charset="0"/>
                <a:cs typeface="ＭＳ Ｐゴシック" charset="0"/>
              </a:rPr>
            </a:br>
            <a:r>
              <a:rPr lang="en-US" sz="1800" dirty="0">
                <a:ea typeface="ＭＳ Ｐゴシック" charset="0"/>
                <a:cs typeface="ＭＳ Ｐゴシック" charset="0"/>
              </a:rPr>
              <a:t>eyes, ears, and other</a:t>
            </a:r>
            <a:br>
              <a:rPr lang="en-US" sz="1800" dirty="0">
                <a:ea typeface="ＭＳ Ｐゴシック" charset="0"/>
                <a:cs typeface="ＭＳ Ｐゴシック" charset="0"/>
              </a:rPr>
            </a:br>
            <a:r>
              <a:rPr lang="en-US" sz="1800" dirty="0">
                <a:ea typeface="ＭＳ Ｐゴシック" charset="0"/>
                <a:cs typeface="ＭＳ Ｐゴシック" charset="0"/>
              </a:rPr>
              <a:t>organs for sensors; hands, legs, mouth, and other body parts for actuators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Robotic agent </a:t>
            </a:r>
            <a:br>
              <a:rPr lang="en-US" sz="1800" dirty="0">
                <a:ea typeface="ＭＳ Ｐゴシック" charset="0"/>
                <a:cs typeface="ＭＳ Ｐゴシック" charset="0"/>
              </a:rPr>
            </a:br>
            <a:r>
              <a:rPr lang="en-US" sz="1800" dirty="0">
                <a:ea typeface="ＭＳ Ｐゴシック" charset="0"/>
                <a:cs typeface="ＭＳ Ｐゴシック" charset="0"/>
              </a:rPr>
              <a:t>cameras and infrared range finders for sensors; various motors for actuators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</a:rPr>
              <a:t>Software agent</a:t>
            </a:r>
            <a:br>
              <a:rPr lang="en-US" sz="1800" dirty="0">
                <a:ea typeface="ＭＳ Ｐゴシック" charset="0"/>
              </a:rPr>
            </a:br>
            <a:r>
              <a:rPr lang="en-US" sz="1800" dirty="0">
                <a:ea typeface="ＭＳ Ｐゴシック" charset="0"/>
              </a:rPr>
              <a:t>interfaces, data integration, interpretation, </a:t>
            </a:r>
            <a:r>
              <a:rPr lang="de-DE" sz="1800" dirty="0" err="1">
                <a:ea typeface="ＭＳ Ｐゴシック" charset="0"/>
              </a:rPr>
              <a:t>data</a:t>
            </a:r>
            <a:r>
              <a:rPr lang="de-DE" sz="1800" dirty="0">
                <a:ea typeface="ＭＳ Ｐゴシック" charset="0"/>
              </a:rPr>
              <a:t> </a:t>
            </a:r>
            <a:r>
              <a:rPr lang="de-DE" sz="1800" dirty="0" err="1">
                <a:ea typeface="ＭＳ Ｐゴシック" charset="0"/>
              </a:rPr>
              <a:t>manipulation</a:t>
            </a:r>
            <a:r>
              <a:rPr lang="de-DE" sz="1800" dirty="0">
                <a:ea typeface="ＭＳ Ｐゴシック" charset="0"/>
              </a:rPr>
              <a:t>/</a:t>
            </a:r>
            <a:r>
              <a:rPr lang="de-DE" sz="1800" dirty="0" err="1">
                <a:ea typeface="ＭＳ Ｐゴシック" charset="0"/>
              </a:rPr>
              <a:t>output</a:t>
            </a:r>
            <a:endParaRPr lang="en-US" sz="1800" dirty="0">
              <a:solidFill>
                <a:srgbClr val="0000FF"/>
              </a:solidFill>
              <a:ea typeface="ＭＳ Ｐゴシック" charset="0"/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10</a:t>
            </a:fld>
            <a:endParaRPr lang="de-DE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0F545C-635C-1140-BA7D-4E0E8A6EE868}"/>
              </a:ext>
            </a:extLst>
          </p:cNvPr>
          <p:cNvGrpSpPr/>
          <p:nvPr/>
        </p:nvGrpSpPr>
        <p:grpSpPr>
          <a:xfrm>
            <a:off x="3275856" y="2132856"/>
            <a:ext cx="4419600" cy="2167157"/>
            <a:chOff x="2133600" y="1268760"/>
            <a:chExt cx="4419600" cy="2167157"/>
          </a:xfrm>
        </p:grpSpPr>
        <p:pic>
          <p:nvPicPr>
            <p:cNvPr id="7" name="Picture 4" descr="agent-environment">
              <a:extLst>
                <a:ext uri="{FF2B5EF4-FFF2-40B4-BE49-F238E27FC236}">
                  <a16:creationId xmlns:a16="http://schemas.microsoft.com/office/drawing/2014/main" id="{A1D70F5A-7846-B24A-BD7F-14FAE2D3B3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33600" y="1412776"/>
              <a:ext cx="4419600" cy="199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440BB6-E705-D34C-96B2-9A6A6E158A35}"/>
                </a:ext>
              </a:extLst>
            </p:cNvPr>
            <p:cNvSpPr txBox="1"/>
            <p:nvPr/>
          </p:nvSpPr>
          <p:spPr>
            <a:xfrm>
              <a:off x="3303606" y="1268760"/>
              <a:ext cx="76014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Sensors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FA6EC7-AF78-4A49-8557-7223F215738F}"/>
                </a:ext>
              </a:extLst>
            </p:cNvPr>
            <p:cNvSpPr txBox="1"/>
            <p:nvPr/>
          </p:nvSpPr>
          <p:spPr>
            <a:xfrm>
              <a:off x="4349284" y="1909235"/>
              <a:ext cx="8322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Percepts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BFB969-E103-E24A-A9A1-C7F84C251D60}"/>
                </a:ext>
              </a:extLst>
            </p:cNvPr>
            <p:cNvSpPr txBox="1"/>
            <p:nvPr/>
          </p:nvSpPr>
          <p:spPr>
            <a:xfrm>
              <a:off x="4295023" y="2459662"/>
              <a:ext cx="74411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Actions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00BB60-7D76-A740-A465-7C7933C6EE4C}"/>
                </a:ext>
              </a:extLst>
            </p:cNvPr>
            <p:cNvSpPr txBox="1"/>
            <p:nvPr/>
          </p:nvSpPr>
          <p:spPr>
            <a:xfrm>
              <a:off x="4130705" y="3128140"/>
              <a:ext cx="90762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Actuators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84E33F-B82B-8E4A-884F-15166435782B}"/>
                </a:ext>
              </a:extLst>
            </p:cNvPr>
            <p:cNvSpPr txBox="1"/>
            <p:nvPr/>
          </p:nvSpPr>
          <p:spPr>
            <a:xfrm>
              <a:off x="5307394" y="2204864"/>
              <a:ext cx="119295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Environment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2203777-99A7-584E-B207-FCA24B1E9365}"/>
                </a:ext>
              </a:extLst>
            </p:cNvPr>
            <p:cNvSpPr/>
            <p:nvPr/>
          </p:nvSpPr>
          <p:spPr>
            <a:xfrm>
              <a:off x="2555776" y="2459662"/>
              <a:ext cx="588017" cy="15388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35F25DB-E889-7648-A40A-C6497AA5DF79}"/>
                </a:ext>
              </a:extLst>
            </p:cNvPr>
            <p:cNvSpPr txBox="1"/>
            <p:nvPr/>
          </p:nvSpPr>
          <p:spPr>
            <a:xfrm>
              <a:off x="2555776" y="2358752"/>
              <a:ext cx="683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Agent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249F01-EE93-D648-AC03-4FF96EFEB560}"/>
                </a:ext>
              </a:extLst>
            </p:cNvPr>
            <p:cNvSpPr txBox="1"/>
            <p:nvPr/>
          </p:nvSpPr>
          <p:spPr>
            <a:xfrm>
              <a:off x="2912391" y="2092595"/>
              <a:ext cx="24237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1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435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Abstractions: Agents and Environments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>
                <a:ea typeface="ＭＳ Ｐゴシック" charset="0"/>
                <a:cs typeface="ＭＳ Ｐゴシック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agent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function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maps from percept histories to actions:</a:t>
            </a:r>
          </a:p>
          <a:p>
            <a:pPr algn="ctr" eaLnBrk="1" hangingPunct="1">
              <a:buFont typeface="Time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[f: P* </a:t>
            </a:r>
            <a:r>
              <a:rPr lang="en-US" sz="2400" dirty="0">
                <a:ea typeface="ＭＳ Ｐゴシック" charset="0"/>
                <a:cs typeface="ＭＳ Ｐゴシック" charset="0"/>
                <a:sym typeface="Wingdings" charset="0"/>
              </a:rPr>
              <a:t>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A]</a:t>
            </a:r>
          </a:p>
          <a:p>
            <a:pPr eaLnBrk="1" hangingPunct="1"/>
            <a:r>
              <a:rPr lang="en-US" sz="2400" dirty="0">
                <a:ea typeface="ＭＳ Ｐゴシック" charset="0"/>
                <a:cs typeface="ＭＳ Ｐゴシック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agent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program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runs on </a:t>
            </a:r>
            <a:br>
              <a:rPr lang="en-US" sz="2400" dirty="0">
                <a:ea typeface="ＭＳ Ｐゴシック" charset="0"/>
                <a:cs typeface="ＭＳ Ｐゴシック" charset="0"/>
              </a:rPr>
            </a:br>
            <a:r>
              <a:rPr lang="en-US" sz="2400" dirty="0">
                <a:ea typeface="ＭＳ Ｐゴシック" charset="0"/>
              </a:rPr>
              <a:t>a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 physical 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architecture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to produce </a:t>
            </a:r>
            <a:r>
              <a:rPr lang="en-US" sz="2400" dirty="0">
                <a:ea typeface="ＭＳ Ｐゴシック" charset="0"/>
              </a:rPr>
              <a:t>f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>
                <a:ea typeface="ＭＳ Ｐゴシック" charset="0"/>
                <a:cs typeface="ＭＳ Ｐゴシック" charset="0"/>
              </a:rPr>
              <a:t>Agent = architecture + program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BE2B83A4-D772-5446-8DB3-CC5EECC619BE}"/>
              </a:ext>
            </a:extLst>
          </p:cNvPr>
          <p:cNvSpPr/>
          <p:nvPr/>
        </p:nvSpPr>
        <p:spPr>
          <a:xfrm>
            <a:off x="5796136" y="4509119"/>
            <a:ext cx="3168477" cy="1368153"/>
          </a:xfrm>
          <a:prstGeom prst="cloudCallout">
            <a:avLst>
              <a:gd name="adj1" fmla="val -57597"/>
              <a:gd name="adj2" fmla="val -448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Really insist on</a:t>
            </a:r>
            <a:br>
              <a:rPr lang="en-DE" dirty="0">
                <a:solidFill>
                  <a:schemeClr val="tx1"/>
                </a:solidFill>
              </a:rPr>
            </a:br>
            <a:r>
              <a:rPr lang="en-DE" dirty="0">
                <a:solidFill>
                  <a:schemeClr val="tx1"/>
                </a:solidFill>
              </a:rPr>
              <a:t>functional behavior?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7D4C54-7E73-DE4E-86CD-BF342CDE1432}"/>
              </a:ext>
            </a:extLst>
          </p:cNvPr>
          <p:cNvGrpSpPr/>
          <p:nvPr/>
        </p:nvGrpSpPr>
        <p:grpSpPr>
          <a:xfrm>
            <a:off x="2133600" y="1268760"/>
            <a:ext cx="4419600" cy="2167157"/>
            <a:chOff x="2133600" y="1268760"/>
            <a:chExt cx="4419600" cy="2167157"/>
          </a:xfrm>
        </p:grpSpPr>
        <p:pic>
          <p:nvPicPr>
            <p:cNvPr id="24579" name="Picture 4" descr="agent-environme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33600" y="1412776"/>
              <a:ext cx="4419600" cy="199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74A81DC-F22A-0D4E-9EF4-0B5C32E1EE42}"/>
                </a:ext>
              </a:extLst>
            </p:cNvPr>
            <p:cNvSpPr txBox="1"/>
            <p:nvPr/>
          </p:nvSpPr>
          <p:spPr>
            <a:xfrm>
              <a:off x="3303606" y="1268760"/>
              <a:ext cx="76014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Sensors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DEDF283-3C14-5246-8177-DFAC50D6F91D}"/>
                </a:ext>
              </a:extLst>
            </p:cNvPr>
            <p:cNvSpPr txBox="1"/>
            <p:nvPr/>
          </p:nvSpPr>
          <p:spPr>
            <a:xfrm>
              <a:off x="4349284" y="1909235"/>
              <a:ext cx="8322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Percepts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02D890-F64C-E442-BD0A-8CCA65397311}"/>
                </a:ext>
              </a:extLst>
            </p:cNvPr>
            <p:cNvSpPr txBox="1"/>
            <p:nvPr/>
          </p:nvSpPr>
          <p:spPr>
            <a:xfrm>
              <a:off x="4295023" y="2459662"/>
              <a:ext cx="74411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Actions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6C26AF-46F6-5B4E-BBFF-CD75AA502A44}"/>
                </a:ext>
              </a:extLst>
            </p:cNvPr>
            <p:cNvSpPr txBox="1"/>
            <p:nvPr/>
          </p:nvSpPr>
          <p:spPr>
            <a:xfrm>
              <a:off x="4130705" y="3128140"/>
              <a:ext cx="90762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Actuators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84F78C-FB12-6945-98CE-7C326ADA11F8}"/>
                </a:ext>
              </a:extLst>
            </p:cNvPr>
            <p:cNvSpPr txBox="1"/>
            <p:nvPr/>
          </p:nvSpPr>
          <p:spPr>
            <a:xfrm>
              <a:off x="5307394" y="2204864"/>
              <a:ext cx="119295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Environment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E7DA5F4-3420-244A-9AEC-944BC422AB43}"/>
                </a:ext>
              </a:extLst>
            </p:cNvPr>
            <p:cNvSpPr/>
            <p:nvPr/>
          </p:nvSpPr>
          <p:spPr>
            <a:xfrm>
              <a:off x="2555776" y="2459662"/>
              <a:ext cx="588017" cy="15388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3A092D-E166-214A-B5D5-029F7AE6C393}"/>
                </a:ext>
              </a:extLst>
            </p:cNvPr>
            <p:cNvSpPr txBox="1"/>
            <p:nvPr/>
          </p:nvSpPr>
          <p:spPr>
            <a:xfrm>
              <a:off x="2555776" y="2358752"/>
              <a:ext cx="683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Agent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19B634-90BE-224F-8490-099CB49A7754}"/>
                </a:ext>
              </a:extLst>
            </p:cNvPr>
            <p:cNvSpPr txBox="1"/>
            <p:nvPr/>
          </p:nvSpPr>
          <p:spPr>
            <a:xfrm>
              <a:off x="2912391" y="2092595"/>
              <a:ext cx="24237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1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959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679F1-4057-4743-A378-5B7C0F249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i="1" dirty="0"/>
              <a:t>Reactive</a:t>
            </a:r>
            <a:r>
              <a:rPr lang="en-DE" dirty="0"/>
              <a:t> vs. Goal-based Agents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9B948-8E5F-6E44-9A7C-3DBD868C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8D6191-C9AD-2041-8E58-6E2D6D991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286" y="1340768"/>
            <a:ext cx="6414138" cy="473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31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679F1-4057-4743-A378-5B7C0F249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Reactive vs. </a:t>
            </a:r>
            <a:r>
              <a:rPr lang="en-DE" i="1" dirty="0"/>
              <a:t>Goal-based </a:t>
            </a:r>
            <a:r>
              <a:rPr lang="en-DE" dirty="0"/>
              <a:t>Agents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9B948-8E5F-6E44-9A7C-3DBD868C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31F92E-12DF-9F4C-81F1-22882230A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484784"/>
            <a:ext cx="7585077" cy="439248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A958C26-940D-4A4F-A2F9-1818C08341B2}"/>
              </a:ext>
            </a:extLst>
          </p:cNvPr>
          <p:cNvSpPr txBox="1"/>
          <p:nvPr/>
        </p:nvSpPr>
        <p:spPr>
          <a:xfrm>
            <a:off x="3491880" y="1107396"/>
            <a:ext cx="423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B0F0"/>
                </a:solidFill>
              </a:rPr>
              <a:t>Agent </a:t>
            </a:r>
            <a:r>
              <a:rPr lang="de-DE" b="1" dirty="0" err="1">
                <a:solidFill>
                  <a:srgbClr val="00B0F0"/>
                </a:solidFill>
              </a:rPr>
              <a:t>Perception</a:t>
            </a:r>
            <a:r>
              <a:rPr lang="de-DE" b="1" dirty="0">
                <a:solidFill>
                  <a:srgbClr val="00B0F0"/>
                </a:solidFill>
              </a:rPr>
              <a:t> (Language </a:t>
            </a:r>
            <a:r>
              <a:rPr lang="de-DE" b="1" dirty="0" err="1">
                <a:solidFill>
                  <a:srgbClr val="00B0F0"/>
                </a:solidFill>
              </a:rPr>
              <a:t>and</a:t>
            </a:r>
            <a:r>
              <a:rPr lang="de-DE" b="1" dirty="0">
                <a:solidFill>
                  <a:srgbClr val="00B0F0"/>
                </a:solidFill>
              </a:rPr>
              <a:t> Vision)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12F2881-0954-0A4B-8BBC-CE7FA526999D}"/>
              </a:ext>
            </a:extLst>
          </p:cNvPr>
          <p:cNvSpPr/>
          <p:nvPr/>
        </p:nvSpPr>
        <p:spPr>
          <a:xfrm>
            <a:off x="6156176" y="1547728"/>
            <a:ext cx="792088" cy="504056"/>
          </a:xfrm>
          <a:prstGeom prst="rect">
            <a:avLst/>
          </a:prstGeom>
          <a:noFill/>
          <a:ln w="508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DB03DC9-2C57-F443-B4A9-AAC775B171BE}"/>
              </a:ext>
            </a:extLst>
          </p:cNvPr>
          <p:cNvSpPr txBox="1"/>
          <p:nvPr/>
        </p:nvSpPr>
        <p:spPr>
          <a:xfrm>
            <a:off x="1192001" y="5845686"/>
            <a:ext cx="5431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4B5A"/>
                </a:solidFill>
              </a:rPr>
              <a:t>Agent </a:t>
            </a:r>
            <a:r>
              <a:rPr lang="de-DE" b="1" dirty="0" err="1">
                <a:solidFill>
                  <a:srgbClr val="004B5A"/>
                </a:solidFill>
              </a:rPr>
              <a:t>Planning</a:t>
            </a:r>
            <a:r>
              <a:rPr lang="de-DE" b="1" dirty="0">
                <a:solidFill>
                  <a:srgbClr val="004B5A"/>
                </a:solidFill>
              </a:rPr>
              <a:t>, </a:t>
            </a:r>
            <a:r>
              <a:rPr lang="de-DE" b="1" dirty="0" err="1">
                <a:solidFill>
                  <a:srgbClr val="004B5A"/>
                </a:solidFill>
              </a:rPr>
              <a:t>Causality</a:t>
            </a:r>
            <a:r>
              <a:rPr lang="de-DE" b="1" dirty="0">
                <a:solidFill>
                  <a:srgbClr val="004B5A"/>
                </a:solidFill>
              </a:rPr>
              <a:t>, Reinforcement Learning</a:t>
            </a:r>
            <a:endParaRPr lang="de-DE" dirty="0">
              <a:solidFill>
                <a:srgbClr val="004B5A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683E9EB-F42C-5E48-AD29-C0EB89F86601}"/>
              </a:ext>
            </a:extLst>
          </p:cNvPr>
          <p:cNvSpPr/>
          <p:nvPr/>
        </p:nvSpPr>
        <p:spPr>
          <a:xfrm>
            <a:off x="1192001" y="2205980"/>
            <a:ext cx="4860626" cy="2910454"/>
          </a:xfrm>
          <a:prstGeom prst="rect">
            <a:avLst/>
          </a:prstGeom>
          <a:noFill/>
          <a:ln w="508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3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570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568183" cy="503238"/>
          </a:xfrm>
        </p:spPr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Balancing Reactive and Goal-Oriented Behavior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429"/>
            <a:ext cx="7992888" cy="5401221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</a:rPr>
              <a:t>We want our agents to be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reactive</a:t>
            </a:r>
            <a:r>
              <a:rPr lang="en-US" sz="2400" dirty="0">
                <a:ea typeface="ＭＳ Ｐゴシック" charset="0"/>
              </a:rPr>
              <a:t>, responding to changing conditions in an appropriate fashion (e.g., timely)</a:t>
            </a:r>
          </a:p>
          <a:p>
            <a:r>
              <a:rPr lang="en-US" sz="2400" dirty="0">
                <a:ea typeface="ＭＳ Ｐゴシック" charset="0"/>
              </a:rPr>
              <a:t>We want our agents to systematically work towards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long-term goals</a:t>
            </a:r>
          </a:p>
          <a:p>
            <a:r>
              <a:rPr lang="en-US" sz="2400" dirty="0">
                <a:ea typeface="ＭＳ Ｐゴシック" charset="0"/>
              </a:rPr>
              <a:t>These two considerations can be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solidFill>
                  <a:srgbClr val="FF0000"/>
                </a:solidFill>
                <a:ea typeface="ＭＳ Ｐゴシック" charset="0"/>
              </a:rPr>
              <a:t>at odds </a:t>
            </a:r>
            <a:r>
              <a:rPr lang="en-US" sz="2400" dirty="0">
                <a:ea typeface="ＭＳ Ｐゴシック" charset="0"/>
              </a:rPr>
              <a:t>with one another </a:t>
            </a:r>
          </a:p>
          <a:p>
            <a:pPr lvl="1"/>
            <a:r>
              <a:rPr lang="en-US" sz="2000" dirty="0">
                <a:ea typeface="ＭＳ Ｐゴシック" charset="0"/>
                <a:cs typeface="ＭＳ Ｐゴシック" charset="0"/>
              </a:rPr>
              <a:t>Designing an agent that can balance the two </a:t>
            </a:r>
            <a:br>
              <a:rPr lang="en-US" sz="2000" dirty="0">
                <a:ea typeface="ＭＳ Ｐゴシック" charset="0"/>
                <a:cs typeface="ＭＳ Ｐゴシック" charset="0"/>
              </a:rPr>
            </a:br>
            <a:r>
              <a:rPr lang="en-US" sz="2000" dirty="0">
                <a:ea typeface="ＭＳ Ｐゴシック" charset="0"/>
                <a:cs typeface="ＭＳ Ｐゴシック" charset="0"/>
              </a:rPr>
              <a:t>remains an open research problem</a:t>
            </a:r>
          </a:p>
          <a:p>
            <a:pPr lvl="1"/>
            <a:r>
              <a:rPr lang="en-US" sz="2000" dirty="0">
                <a:ea typeface="ＭＳ Ｐゴシック" charset="0"/>
                <a:cs typeface="ＭＳ Ｐゴシック" charset="0"/>
              </a:rPr>
              <a:t>Achieve </a:t>
            </a:r>
            <a:r>
              <a:rPr lang="en-US" sz="2000" dirty="0">
                <a:solidFill>
                  <a:srgbClr val="0305FF"/>
                </a:solidFill>
                <a:ea typeface="ＭＳ Ｐゴシック" charset="0"/>
                <a:cs typeface="ＭＳ Ｐゴシック" charset="0"/>
              </a:rPr>
              <a:t>maximum freedom of action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if there is no specific short-term goal (e.g., </a:t>
            </a:r>
            <a:r>
              <a:rPr lang="en-US" sz="2000" dirty="0">
                <a:solidFill>
                  <a:srgbClr val="FFC000"/>
                </a:solidFill>
                <a:ea typeface="ＭＳ Ｐゴシック" charset="0"/>
                <a:cs typeface="ＭＳ Ｐゴシック" charset="0"/>
              </a:rPr>
              <a:t>keep batteries charged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381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Social Ability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9581" y="1268760"/>
            <a:ext cx="8001000" cy="513204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</a:rPr>
              <a:t>The real world is a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multi-agent</a:t>
            </a:r>
            <a:r>
              <a:rPr lang="en-US" sz="2400" dirty="0">
                <a:ea typeface="ＭＳ Ｐゴシック" charset="0"/>
              </a:rPr>
              <a:t> environment: we cannot try achieving goals without taking others into account</a:t>
            </a:r>
          </a:p>
          <a:p>
            <a:r>
              <a:rPr lang="en-US" sz="2400" dirty="0">
                <a:ea typeface="ＭＳ Ｐゴシック" charset="0"/>
              </a:rPr>
              <a:t>Some goals can only be achieved with the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cooperation</a:t>
            </a:r>
            <a:r>
              <a:rPr lang="en-US" sz="2400" dirty="0">
                <a:ea typeface="ＭＳ Ｐゴシック" charset="0"/>
              </a:rPr>
              <a:t> of others</a:t>
            </a:r>
          </a:p>
          <a:p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Social ability </a:t>
            </a:r>
            <a:r>
              <a:rPr lang="en-US" sz="2400" dirty="0">
                <a:ea typeface="ＭＳ Ｐゴシック" charset="0"/>
              </a:rPr>
              <a:t>in agents is the ability to interact with other agents (and possibly humans) via some kind of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agent-communication language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mr-IN" sz="2400" dirty="0">
                <a:ea typeface="ＭＳ Ｐゴシック" charset="0"/>
              </a:rPr>
              <a:t>…</a:t>
            </a:r>
            <a:r>
              <a:rPr lang="de-DE" sz="2400" dirty="0">
                <a:ea typeface="ＭＳ Ｐゴシック" charset="0"/>
              </a:rPr>
              <a:t> </a:t>
            </a:r>
            <a:br>
              <a:rPr lang="de-DE" sz="2400" dirty="0">
                <a:ea typeface="ＭＳ Ｐゴシック" charset="0"/>
              </a:rPr>
            </a:br>
            <a:r>
              <a:rPr lang="de-DE" sz="2400" dirty="0">
                <a:ea typeface="ＭＳ Ｐゴシック" charset="0"/>
              </a:rPr>
              <a:t> -&gt; </a:t>
            </a:r>
            <a:r>
              <a:rPr lang="de-DE" sz="2400" b="1" dirty="0">
                <a:solidFill>
                  <a:srgbClr val="00B0F0"/>
                </a:solidFill>
              </a:rPr>
              <a:t>Agent </a:t>
            </a:r>
            <a:r>
              <a:rPr lang="de-DE" sz="2400" b="1" dirty="0" err="1">
                <a:solidFill>
                  <a:srgbClr val="00B0F0"/>
                </a:solidFill>
              </a:rPr>
              <a:t>Perception</a:t>
            </a:r>
            <a:r>
              <a:rPr lang="de-DE" sz="2400" b="1" dirty="0">
                <a:solidFill>
                  <a:srgbClr val="00B0F0"/>
                </a:solidFill>
              </a:rPr>
              <a:t> (Language </a:t>
            </a:r>
            <a:r>
              <a:rPr lang="de-DE" sz="2400" b="1" dirty="0" err="1">
                <a:solidFill>
                  <a:srgbClr val="00B0F0"/>
                </a:solidFill>
              </a:rPr>
              <a:t>and</a:t>
            </a:r>
            <a:r>
              <a:rPr lang="de-DE" sz="2400" b="1" dirty="0">
                <a:solidFill>
                  <a:srgbClr val="00B0F0"/>
                </a:solidFill>
              </a:rPr>
              <a:t> Vision) </a:t>
            </a:r>
            <a:endParaRPr lang="de-DE" sz="2400" dirty="0">
              <a:ea typeface="ＭＳ Ｐゴシック" charset="0"/>
            </a:endParaRPr>
          </a:p>
          <a:p>
            <a:r>
              <a:rPr lang="de-DE" sz="2400" dirty="0">
                <a:ea typeface="ＭＳ Ｐゴシック" charset="0"/>
              </a:rPr>
              <a:t>... </a:t>
            </a:r>
            <a:r>
              <a:rPr lang="en-US" sz="2400" dirty="0">
                <a:ea typeface="ＭＳ Ｐゴシック" charset="0"/>
              </a:rPr>
              <a:t>with the goal to let other agents to make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commitments </a:t>
            </a:r>
            <a:r>
              <a:rPr lang="en-US" sz="2400" dirty="0">
                <a:ea typeface="ＭＳ Ｐゴシック" charset="0"/>
              </a:rPr>
              <a:t>(of others) or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 reinforcements </a:t>
            </a:r>
            <a:r>
              <a:rPr lang="en-US" sz="2400" dirty="0">
                <a:ea typeface="ＭＳ Ｐゴシック" charset="0"/>
              </a:rPr>
              <a:t>(about its own behavior)</a:t>
            </a:r>
          </a:p>
          <a:p>
            <a:r>
              <a:rPr lang="en-US" sz="2400" dirty="0">
                <a:ea typeface="ＭＳ Ｐゴシック" charset="0"/>
              </a:rPr>
              <a:t>Need to represent and reason about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beliefs about other agents  </a:t>
            </a:r>
            <a:br>
              <a:rPr lang="en-US" sz="2400" dirty="0">
                <a:solidFill>
                  <a:srgbClr val="0305FF"/>
                </a:solidFill>
                <a:ea typeface="ＭＳ Ｐゴシック" charset="0"/>
              </a:rPr>
            </a:br>
            <a:r>
              <a:rPr lang="de-DE" sz="2400" dirty="0">
                <a:solidFill>
                  <a:srgbClr val="7030A0"/>
                </a:solidFill>
              </a:rPr>
              <a:t>-&gt; </a:t>
            </a:r>
            <a:r>
              <a:rPr lang="de-DE" sz="2400" dirty="0" err="1">
                <a:solidFill>
                  <a:srgbClr val="7030A0"/>
                </a:solidFill>
              </a:rPr>
              <a:t>Agents</a:t>
            </a:r>
            <a:r>
              <a:rPr lang="de-DE" sz="2400" dirty="0">
                <a:solidFill>
                  <a:srgbClr val="7030A0"/>
                </a:solidFill>
              </a:rPr>
              <a:t>, </a:t>
            </a:r>
            <a:r>
              <a:rPr lang="de-DE" sz="2400" dirty="0" err="1">
                <a:solidFill>
                  <a:srgbClr val="7030A0"/>
                </a:solidFill>
              </a:rPr>
              <a:t>Mechanism</a:t>
            </a:r>
            <a:r>
              <a:rPr lang="de-DE" sz="2400" dirty="0">
                <a:solidFill>
                  <a:srgbClr val="7030A0"/>
                </a:solidFill>
              </a:rPr>
              <a:t>, </a:t>
            </a:r>
            <a:r>
              <a:rPr lang="de-DE" sz="2400" dirty="0" err="1">
                <a:solidFill>
                  <a:srgbClr val="7030A0"/>
                </a:solidFill>
              </a:rPr>
              <a:t>and</a:t>
            </a:r>
            <a:r>
              <a:rPr lang="de-DE" sz="2400" dirty="0">
                <a:solidFill>
                  <a:srgbClr val="7030A0"/>
                </a:solidFill>
              </a:rPr>
              <a:t> </a:t>
            </a:r>
            <a:r>
              <a:rPr lang="de-DE" sz="2400" dirty="0" err="1">
                <a:solidFill>
                  <a:srgbClr val="7030A0"/>
                </a:solidFill>
              </a:rPr>
              <a:t>Collaboration</a:t>
            </a:r>
            <a:endParaRPr lang="en-US" sz="2400" dirty="0">
              <a:solidFill>
                <a:srgbClr val="0305FF"/>
              </a:solidFill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614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Rational Agents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229600" cy="452596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305FF"/>
                </a:solidFill>
                <a:ea typeface="ＭＳ Ｐゴシック" charset="0"/>
                <a:cs typeface="ＭＳ Ｐゴシック" charset="0"/>
              </a:rPr>
              <a:t>Rational Agent</a:t>
            </a:r>
            <a:r>
              <a:rPr lang="en-US" dirty="0">
                <a:ea typeface="ＭＳ Ｐゴシック" charset="0"/>
                <a:cs typeface="ＭＳ Ｐゴシック" charset="0"/>
              </a:rPr>
              <a:t>: For each possible percept sequence, a rational agent</a:t>
            </a:r>
          </a:p>
          <a:p>
            <a:pPr lvl="1" eaLnBrk="1" hangingPunct="1"/>
            <a:r>
              <a:rPr lang="en-US" dirty="0">
                <a:ea typeface="ＭＳ Ｐゴシック" charset="0"/>
                <a:cs typeface="ＭＳ Ｐゴシック" charset="0"/>
              </a:rPr>
              <a:t>should select an action </a:t>
            </a:r>
          </a:p>
          <a:p>
            <a:pPr lvl="1" eaLnBrk="1" hangingPunct="1"/>
            <a:r>
              <a:rPr lang="en-US" dirty="0">
                <a:ea typeface="ＭＳ Ｐゴシック" charset="0"/>
                <a:cs typeface="ＭＳ Ｐゴシック" charset="0"/>
              </a:rPr>
              <a:t>that is expected to maximize its local performance measure, </a:t>
            </a:r>
          </a:p>
          <a:p>
            <a:pPr lvl="1" eaLnBrk="1" hangingPunct="1"/>
            <a:r>
              <a:rPr lang="en-US" dirty="0">
                <a:ea typeface="ＭＳ Ｐゴシック" charset="0"/>
                <a:cs typeface="ＭＳ Ｐゴシック" charset="0"/>
              </a:rPr>
              <a:t>given the evidence provided by the percept sequence and </a:t>
            </a:r>
          </a:p>
          <a:p>
            <a:pPr lvl="1" eaLnBrk="1" hangingPunct="1"/>
            <a:r>
              <a:rPr lang="en-US" dirty="0">
                <a:ea typeface="ＭＳ Ｐゴシック" charset="0"/>
                <a:cs typeface="ＭＳ Ｐゴシック" charset="0"/>
              </a:rPr>
              <a:t>whatever built-in knowledge the agent has</a:t>
            </a:r>
          </a:p>
          <a:p>
            <a:pPr eaLnBrk="1" hangingPunct="1"/>
            <a:r>
              <a:rPr lang="en-US" dirty="0">
                <a:solidFill>
                  <a:srgbClr val="0305FF"/>
                </a:solidFill>
                <a:ea typeface="ＭＳ Ｐゴシック" charset="0"/>
                <a:cs typeface="ＭＳ Ｐゴシック" charset="0"/>
              </a:rPr>
              <a:t>Rational = Intelligent </a:t>
            </a:r>
            <a:r>
              <a:rPr lang="en-US" dirty="0">
                <a:ea typeface="ＭＳ Ｐゴシック" charset="0"/>
                <a:cs typeface="ＭＳ Ｐゴシック" charset="0"/>
              </a:rPr>
              <a:t>?</a:t>
            </a:r>
          </a:p>
          <a:p>
            <a:pPr lvl="1" eaLnBrk="1" hangingPunct="1"/>
            <a:r>
              <a:rPr lang="en-US" dirty="0">
                <a:ea typeface="ＭＳ Ｐゴシック" charset="0"/>
                <a:cs typeface="ＭＳ Ｐゴシック" charset="0"/>
              </a:rPr>
              <a:t>There is more to intelligence than to meet rationality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382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Autonomous Agents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Rationality</a:t>
            </a:r>
            <a:r>
              <a:rPr lang="en-US" sz="2400" dirty="0">
                <a:ea typeface="ＭＳ Ｐゴシック" charset="0"/>
              </a:rPr>
              <a:t> is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distinct from omniscience</a:t>
            </a:r>
            <a:r>
              <a:rPr lang="en-US" sz="2400" dirty="0">
                <a:ea typeface="ＭＳ Ｐゴシック" charset="0"/>
              </a:rPr>
              <a:t>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(all-knowing with infinite knowledge)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Computing</a:t>
            </a:r>
            <a:r>
              <a:rPr lang="en-US" sz="2400" dirty="0">
                <a:ea typeface="ＭＳ Ｐゴシック" charset="0"/>
              </a:rPr>
              <a:t> the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best action </a:t>
            </a:r>
            <a:r>
              <a:rPr lang="en-US" sz="2400" dirty="0">
                <a:ea typeface="ＭＳ Ｐゴシック" charset="0"/>
              </a:rPr>
              <a:t>usually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 intractable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</a:rPr>
              <a:t>Rationality is bounded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Agents can perform actions in order to modify future percepts so as to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obtain useful information </a:t>
            </a:r>
            <a:r>
              <a:rPr lang="en-US" sz="2400" dirty="0">
                <a:ea typeface="ＭＳ Ｐゴシック" charset="0"/>
              </a:rPr>
              <a:t>(information gathering, exploration)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An agent is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autonomous </a:t>
            </a:r>
            <a:r>
              <a:rPr lang="en-US" sz="2400" dirty="0">
                <a:ea typeface="ＭＳ Ｐゴシック" charset="0"/>
              </a:rPr>
              <a:t>if its behavior is determined by its own "experience" (with ability to learn and adapt)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ea typeface="ＭＳ Ｐゴシック" charset="0"/>
              </a:rPr>
              <a:t>What matters for the "experience" is the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solidFill>
                  <a:srgbClr val="0305FF"/>
                </a:solidFill>
                <a:ea typeface="ＭＳ Ｐゴシック" charset="0"/>
              </a:rPr>
              <a:t>percept sequence </a:t>
            </a:r>
            <a:r>
              <a:rPr lang="en-US" sz="2000" dirty="0">
                <a:ea typeface="ＭＳ Ｐゴシック" charset="0"/>
              </a:rPr>
              <a:t>(which the agents can determine)</a:t>
            </a:r>
            <a:r>
              <a:rPr lang="en-US" sz="2000" dirty="0">
                <a:solidFill>
                  <a:srgbClr val="0305FF"/>
                </a:solidFill>
                <a:ea typeface="ＭＳ Ｐゴシック" charset="0"/>
              </a:rPr>
              <a:t>, </a:t>
            </a:r>
            <a:r>
              <a:rPr lang="en-US" sz="2000" dirty="0">
                <a:ea typeface="ＭＳ Ｐゴシック" charset="0"/>
              </a:rPr>
              <a:t>the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solidFill>
                  <a:srgbClr val="0305FF"/>
                </a:solidFill>
                <a:ea typeface="ＭＳ Ｐゴシック" charset="0"/>
              </a:rPr>
              <a:t>state representation,</a:t>
            </a:r>
            <a:r>
              <a:rPr lang="en-US" sz="2000" dirty="0">
                <a:ea typeface="ＭＳ Ｐゴシック" charset="0"/>
              </a:rPr>
              <a:t> and the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"</a:t>
            </a:r>
            <a:r>
              <a:rPr lang="en-US" sz="2000" dirty="0">
                <a:solidFill>
                  <a:srgbClr val="0305FF"/>
                </a:solidFill>
                <a:ea typeface="ＭＳ Ｐゴシック" charset="0"/>
              </a:rPr>
              <a:t>computational success</a:t>
            </a:r>
            <a:r>
              <a:rPr lang="en-US" sz="2000" dirty="0">
                <a:ea typeface="ＭＳ Ｐゴシック" charset="0"/>
              </a:rPr>
              <a:t>" of computing the best action 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ea typeface="ＭＳ Ｐゴシック" charset="0"/>
              </a:rPr>
              <a:t>as well as learning and adapting for the future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711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A5FB-1634-374D-BD84-AB6833A20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Human-compatible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D3035-B9D2-C948-834E-CED00CC3B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A</a:t>
            </a:r>
            <a:r>
              <a:rPr lang="en-US" dirty="0"/>
              <a:t>g</a:t>
            </a:r>
            <a:r>
              <a:rPr lang="en-DE" dirty="0"/>
              <a:t>ents </a:t>
            </a:r>
            <a:r>
              <a:rPr lang="en-DE" dirty="0">
                <a:solidFill>
                  <a:srgbClr val="0305FF"/>
                </a:solidFill>
              </a:rPr>
              <a:t>act on behalf </a:t>
            </a:r>
            <a:r>
              <a:rPr lang="en-DE" dirty="0"/>
              <a:t>of </a:t>
            </a:r>
            <a:r>
              <a:rPr lang="en-DE" dirty="0">
                <a:solidFill>
                  <a:srgbClr val="0305FF"/>
                </a:solidFill>
              </a:rPr>
              <a:t>humans</a:t>
            </a:r>
            <a:r>
              <a:rPr lang="en-DE">
                <a:solidFill>
                  <a:srgbClr val="0305FF"/>
                </a:solidFill>
              </a:rPr>
              <a:t>, who</a:t>
            </a:r>
            <a:r>
              <a:rPr lang="de-DE" dirty="0">
                <a:solidFill>
                  <a:srgbClr val="0305FF"/>
                </a:solidFill>
              </a:rPr>
              <a:t>se</a:t>
            </a:r>
            <a:r>
              <a:rPr lang="en-DE">
                <a:solidFill>
                  <a:srgbClr val="0305FF"/>
                </a:solidFill>
              </a:rPr>
              <a:t> goals</a:t>
            </a:r>
            <a:r>
              <a:rPr lang="de-DE" dirty="0">
                <a:solidFill>
                  <a:srgbClr val="0305FF"/>
                </a:solidFill>
              </a:rPr>
              <a:t> </a:t>
            </a:r>
            <a:r>
              <a:rPr lang="de-DE" dirty="0" err="1">
                <a:solidFill>
                  <a:srgbClr val="0305FF"/>
                </a:solidFill>
              </a:rPr>
              <a:t>the</a:t>
            </a:r>
            <a:r>
              <a:rPr lang="de-DE" dirty="0">
                <a:solidFill>
                  <a:srgbClr val="0305FF"/>
                </a:solidFill>
              </a:rPr>
              <a:t> </a:t>
            </a:r>
            <a:r>
              <a:rPr lang="de-DE" dirty="0" err="1">
                <a:solidFill>
                  <a:srgbClr val="0305FF"/>
                </a:solidFill>
              </a:rPr>
              <a:t>agents</a:t>
            </a:r>
            <a:r>
              <a:rPr lang="de-DE" dirty="0">
                <a:solidFill>
                  <a:srgbClr val="0305FF"/>
                </a:solidFill>
              </a:rPr>
              <a:t> </a:t>
            </a:r>
            <a:r>
              <a:rPr lang="de-DE" dirty="0" err="1">
                <a:solidFill>
                  <a:srgbClr val="0305FF"/>
                </a:solidFill>
              </a:rPr>
              <a:t>have</a:t>
            </a:r>
            <a:r>
              <a:rPr lang="de-DE" dirty="0">
                <a:solidFill>
                  <a:srgbClr val="0305FF"/>
                </a:solidFill>
              </a:rPr>
              <a:t> </a:t>
            </a:r>
            <a:r>
              <a:rPr lang="de-DE" dirty="0" err="1">
                <a:solidFill>
                  <a:srgbClr val="0305FF"/>
                </a:solidFill>
              </a:rPr>
              <a:t>to</a:t>
            </a:r>
            <a:r>
              <a:rPr lang="de-DE" dirty="0">
                <a:solidFill>
                  <a:srgbClr val="0305FF"/>
                </a:solidFill>
              </a:rPr>
              <a:t> </a:t>
            </a:r>
            <a:r>
              <a:rPr lang="de-DE" dirty="0" err="1">
                <a:solidFill>
                  <a:srgbClr val="0305FF"/>
                </a:solidFill>
              </a:rPr>
              <a:t>fufill</a:t>
            </a:r>
            <a:r>
              <a:rPr lang="de-DE" dirty="0">
                <a:solidFill>
                  <a:srgbClr val="0305FF"/>
                </a:solidFill>
              </a:rPr>
              <a:t> (</a:t>
            </a:r>
            <a:r>
              <a:rPr lang="de-DE" dirty="0" err="1">
                <a:solidFill>
                  <a:srgbClr val="0305FF"/>
                </a:solidFill>
              </a:rPr>
              <a:t>this</a:t>
            </a:r>
            <a:r>
              <a:rPr lang="de-DE" dirty="0">
                <a:solidFill>
                  <a:srgbClr val="0305FF"/>
                </a:solidFill>
              </a:rPr>
              <a:t> </a:t>
            </a:r>
            <a:r>
              <a:rPr lang="de-DE" dirty="0" err="1">
                <a:solidFill>
                  <a:srgbClr val="0305FF"/>
                </a:solidFill>
              </a:rPr>
              <a:t>is</a:t>
            </a:r>
            <a:r>
              <a:rPr lang="de-DE" dirty="0">
                <a:solidFill>
                  <a:srgbClr val="0305FF"/>
                </a:solidFill>
              </a:rPr>
              <a:t> </a:t>
            </a:r>
            <a:r>
              <a:rPr lang="de-DE" dirty="0" err="1">
                <a:solidFill>
                  <a:srgbClr val="0305FF"/>
                </a:solidFill>
              </a:rPr>
              <a:t>the</a:t>
            </a:r>
            <a:r>
              <a:rPr lang="de-DE" dirty="0">
                <a:solidFill>
                  <a:srgbClr val="0305FF"/>
                </a:solidFill>
              </a:rPr>
              <a:t> </a:t>
            </a:r>
            <a:r>
              <a:rPr lang="de-DE" dirty="0" err="1">
                <a:solidFill>
                  <a:srgbClr val="0305FF"/>
                </a:solidFill>
              </a:rPr>
              <a:t>single</a:t>
            </a:r>
            <a:r>
              <a:rPr lang="de-DE" dirty="0">
                <a:solidFill>
                  <a:srgbClr val="0305FF"/>
                </a:solidFill>
              </a:rPr>
              <a:t> </a:t>
            </a:r>
            <a:r>
              <a:rPr lang="de-DE" dirty="0" err="1">
                <a:solidFill>
                  <a:srgbClr val="0305FF"/>
                </a:solidFill>
              </a:rPr>
              <a:t>goal</a:t>
            </a:r>
            <a:r>
              <a:rPr lang="de-DE" dirty="0">
                <a:solidFill>
                  <a:srgbClr val="0305FF"/>
                </a:solidFill>
              </a:rPr>
              <a:t> </a:t>
            </a:r>
            <a:r>
              <a:rPr lang="de-DE" dirty="0" err="1">
                <a:solidFill>
                  <a:srgbClr val="0305FF"/>
                </a:solidFill>
              </a:rPr>
              <a:t>of</a:t>
            </a:r>
            <a:r>
              <a:rPr lang="de-DE" dirty="0">
                <a:solidFill>
                  <a:srgbClr val="0305FF"/>
                </a:solidFill>
              </a:rPr>
              <a:t> </a:t>
            </a:r>
            <a:r>
              <a:rPr lang="de-DE" dirty="0" err="1">
                <a:solidFill>
                  <a:srgbClr val="0305FF"/>
                </a:solidFill>
              </a:rPr>
              <a:t>agents</a:t>
            </a:r>
            <a:r>
              <a:rPr lang="de-DE" dirty="0">
                <a:solidFill>
                  <a:srgbClr val="0305FF"/>
                </a:solidFill>
              </a:rPr>
              <a:t>)</a:t>
            </a:r>
            <a:endParaRPr lang="en-DE" dirty="0">
              <a:solidFill>
                <a:srgbClr val="0305FF"/>
              </a:solidFill>
            </a:endParaRPr>
          </a:p>
          <a:p>
            <a:r>
              <a:rPr lang="en-DE" dirty="0"/>
              <a:t>Agent should consider its initial </a:t>
            </a:r>
            <a:r>
              <a:rPr lang="en-DE" dirty="0">
                <a:solidFill>
                  <a:srgbClr val="0305FF"/>
                </a:solidFill>
              </a:rPr>
              <a:t>goals to </a:t>
            </a:r>
            <a:r>
              <a:rPr lang="en-DE">
                <a:solidFill>
                  <a:srgbClr val="0305FF"/>
                </a:solidFill>
              </a:rPr>
              <a:t>be uncertain</a:t>
            </a:r>
            <a:endParaRPr lang="de-DE" dirty="0">
              <a:solidFill>
                <a:srgbClr val="0305FF"/>
              </a:solidFill>
            </a:endParaRPr>
          </a:p>
          <a:p>
            <a:r>
              <a:rPr lang="en-DE"/>
              <a:t>Agent </a:t>
            </a:r>
            <a:r>
              <a:rPr lang="en-DE" dirty="0"/>
              <a:t>should be able </a:t>
            </a:r>
            <a:r>
              <a:rPr lang="en-DE"/>
              <a:t>to </a:t>
            </a:r>
            <a:r>
              <a:rPr lang="en-DE">
                <a:solidFill>
                  <a:srgbClr val="0305FF"/>
                </a:solidFill>
              </a:rPr>
              <a:t>prove </a:t>
            </a:r>
            <a:r>
              <a:rPr lang="en-DE" dirty="0">
                <a:solidFill>
                  <a:srgbClr val="0305FF"/>
                </a:solidFill>
              </a:rPr>
              <a:t>their behavior is beneficial </a:t>
            </a:r>
            <a:r>
              <a:rPr lang="en-DE" dirty="0"/>
              <a:t>to humans</a:t>
            </a:r>
          </a:p>
          <a:p>
            <a:r>
              <a:rPr lang="en-DE" dirty="0"/>
              <a:t>Artificial intelligence, agents, and ethics</a:t>
            </a:r>
          </a:p>
          <a:p>
            <a:pPr lvl="1"/>
            <a:r>
              <a:rPr lang="en-DE"/>
              <a:t>Agents </a:t>
            </a:r>
            <a:r>
              <a:rPr lang="de-DE" dirty="0"/>
              <a:t>(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designer</a:t>
            </a:r>
            <a:r>
              <a:rPr lang="de-DE" dirty="0"/>
              <a:t>) </a:t>
            </a:r>
            <a:r>
              <a:rPr lang="en-DE"/>
              <a:t>must </a:t>
            </a:r>
            <a:r>
              <a:rPr lang="en-DE" dirty="0">
                <a:solidFill>
                  <a:srgbClr val="0305FF"/>
                </a:solidFill>
              </a:rPr>
              <a:t>act in an ethical way</a:t>
            </a:r>
            <a:br>
              <a:rPr lang="en-DE"/>
            </a:br>
            <a:r>
              <a:rPr lang="en-DE"/>
              <a:t>Developers </a:t>
            </a:r>
            <a:r>
              <a:rPr lang="en-DE" dirty="0"/>
              <a:t>should be able to prove …</a:t>
            </a:r>
            <a:br>
              <a:rPr lang="en-DE" dirty="0"/>
            </a:br>
            <a:r>
              <a:rPr lang="en-DE" dirty="0"/>
              <a:t>… that agents are able to prove </a:t>
            </a:r>
            <a:br>
              <a:rPr lang="en-DE" dirty="0"/>
            </a:br>
            <a:r>
              <a:rPr lang="en-DE" dirty="0"/>
              <a:t>… that they (t</a:t>
            </a:r>
            <a:r>
              <a:rPr lang="en-US" dirty="0"/>
              <a:t>he</a:t>
            </a:r>
            <a:r>
              <a:rPr lang="en-DE" dirty="0"/>
              <a:t> agents) act in an ethical way</a:t>
            </a:r>
          </a:p>
          <a:p>
            <a:pPr lvl="1"/>
            <a:r>
              <a:rPr lang="en-DE" dirty="0"/>
              <a:t>Simple technology assessment is </a:t>
            </a:r>
            <a:r>
              <a:rPr lang="en-DE"/>
              <a:t>not enough</a:t>
            </a:r>
            <a:endParaRPr lang="de-DE" dirty="0"/>
          </a:p>
          <a:p>
            <a:pPr lvl="1"/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yes</a:t>
            </a:r>
            <a:r>
              <a:rPr lang="de-DE" dirty="0"/>
              <a:t>,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formal </a:t>
            </a:r>
            <a:r>
              <a:rPr lang="de-DE" dirty="0" err="1"/>
              <a:t>ethics</a:t>
            </a:r>
            <a:r>
              <a:rPr lang="de-DE" dirty="0"/>
              <a:t>,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 </a:t>
            </a:r>
            <a:r>
              <a:rPr lang="de-DE" dirty="0" err="1"/>
              <a:t>deontic</a:t>
            </a:r>
            <a:r>
              <a:rPr lang="de-DE" dirty="0"/>
              <a:t> </a:t>
            </a:r>
            <a:r>
              <a:rPr lang="de-DE" dirty="0" err="1"/>
              <a:t>logic</a:t>
            </a:r>
            <a:r>
              <a:rPr lang="de-DE" dirty="0"/>
              <a:t>, ...</a:t>
            </a:r>
          </a:p>
          <a:p>
            <a:pPr marL="457200" lvl="1" indent="0">
              <a:buNone/>
            </a:pP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FF091-1328-EE47-BC1D-160E22C0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97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C2923-FF84-D243-A9C4-F09789DD1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Human-aware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9D01C-4323-054C-97DC-7E6540D56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Agents </a:t>
            </a:r>
            <a:r>
              <a:rPr lang="en-DE" dirty="0">
                <a:solidFill>
                  <a:srgbClr val="0305FF"/>
                </a:solidFill>
              </a:rPr>
              <a:t>interact</a:t>
            </a:r>
            <a:r>
              <a:rPr lang="en-DE" dirty="0"/>
              <a:t> with humans</a:t>
            </a:r>
          </a:p>
          <a:p>
            <a:r>
              <a:rPr lang="en-DE" dirty="0"/>
              <a:t>Selected actions must </a:t>
            </a:r>
            <a:r>
              <a:rPr lang="en-DE" dirty="0">
                <a:solidFill>
                  <a:srgbClr val="0305FF"/>
                </a:solidFill>
              </a:rPr>
              <a:t>match human expectations</a:t>
            </a:r>
          </a:p>
          <a:p>
            <a:pPr lvl="1"/>
            <a:r>
              <a:rPr lang="en-DE" dirty="0"/>
              <a:t>Maybe the presumably expected action might not be the best  (for the human or the agent, or both)</a:t>
            </a:r>
          </a:p>
          <a:p>
            <a:r>
              <a:rPr lang="en-DE" dirty="0"/>
              <a:t>Selected actions that are assumed to not match human expectations must be </a:t>
            </a:r>
            <a:r>
              <a:rPr lang="en-DE" dirty="0">
                <a:solidFill>
                  <a:srgbClr val="0305FF"/>
                </a:solidFill>
              </a:rPr>
              <a:t>explained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CB120-ACC9-DF41-AC21-DA4EF4E31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3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74925-9AF3-0146-94E5-DBAF6CBED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5D747-AFA6-0543-8CCD-F52B2818F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/>
              <a:t>Some</a:t>
            </a:r>
            <a:r>
              <a:rPr lang="en-DE"/>
              <a:t> </a:t>
            </a:r>
            <a:r>
              <a:rPr lang="en-DE" dirty="0"/>
              <a:t>slides have </a:t>
            </a:r>
            <a:r>
              <a:rPr lang="en-DE"/>
              <a:t>been take</a:t>
            </a:r>
            <a:r>
              <a:rPr lang="de-DE" dirty="0" err="1"/>
              <a:t>n</a:t>
            </a:r>
            <a:r>
              <a:rPr lang="en-DE"/>
              <a:t> </a:t>
            </a:r>
            <a:r>
              <a:rPr lang="en-DE" dirty="0"/>
              <a:t>from lecture material provided by researchers on the web</a:t>
            </a:r>
            <a:r>
              <a:rPr lang="en-DE"/>
              <a:t>. </a:t>
            </a:r>
            <a:r>
              <a:rPr lang="de-DE" dirty="0" err="1"/>
              <a:t>We</a:t>
            </a:r>
            <a:r>
              <a:rPr lang="en-DE"/>
              <a:t> </a:t>
            </a:r>
            <a:r>
              <a:rPr lang="en-DE" dirty="0"/>
              <a:t>hope this material is indicated appropriately. </a:t>
            </a:r>
            <a:r>
              <a:rPr lang="en-DE"/>
              <a:t>Thank you all.</a:t>
            </a:r>
            <a:endParaRPr lang="de-DE" dirty="0"/>
          </a:p>
          <a:p>
            <a:pPr marL="0" indent="0">
              <a:buNone/>
            </a:pP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D5A21-9A53-A946-BD01-FF6298896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213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47649-13B1-4E49-B965-EB384DE87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Agent Model vs. Human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2F36A-18BF-D148-B7AE-1BB20B8B6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F64A8-90F5-F848-B610-F3352F672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F30FC76A-8A2F-3245-B8C0-F241BCE79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90997"/>
            <a:ext cx="7920880" cy="50830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6AA468-0000-C24B-983B-57C558362230}"/>
              </a:ext>
            </a:extLst>
          </p:cNvPr>
          <p:cNvSpPr/>
          <p:nvPr/>
        </p:nvSpPr>
        <p:spPr>
          <a:xfrm>
            <a:off x="2443759" y="6630687"/>
            <a:ext cx="43604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Challenges of Human-Aware AI Systems: Subbarao </a:t>
            </a:r>
            <a:r>
              <a:rPr lang="en-US" sz="1200" dirty="0" err="1">
                <a:solidFill>
                  <a:schemeClr val="bg1"/>
                </a:solidFill>
              </a:rPr>
              <a:t>Kambhampati</a:t>
            </a:r>
            <a:endParaRPr lang="en-DE" sz="1200" dirty="0">
              <a:solidFill>
                <a:schemeClr val="bg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85629CD-4BA6-B04D-9320-3AB75C63CFAE}"/>
              </a:ext>
            </a:extLst>
          </p:cNvPr>
          <p:cNvSpPr/>
          <p:nvPr/>
        </p:nvSpPr>
        <p:spPr>
          <a:xfrm>
            <a:off x="4572000" y="1988840"/>
            <a:ext cx="396044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de-DE" sz="1200" dirty="0" err="1">
                <a:solidFill>
                  <a:srgbClr val="7030A0"/>
                </a:solidFill>
              </a:rPr>
              <a:t>Agents</a:t>
            </a:r>
            <a:r>
              <a:rPr lang="de-DE" sz="1200" dirty="0">
                <a:solidFill>
                  <a:srgbClr val="7030A0"/>
                </a:solidFill>
              </a:rPr>
              <a:t>, </a:t>
            </a:r>
            <a:r>
              <a:rPr lang="de-DE" sz="1200" dirty="0" err="1">
                <a:solidFill>
                  <a:srgbClr val="7030A0"/>
                </a:solidFill>
              </a:rPr>
              <a:t>Mechanism</a:t>
            </a:r>
            <a:r>
              <a:rPr lang="de-DE" sz="1200" dirty="0">
                <a:solidFill>
                  <a:srgbClr val="7030A0"/>
                </a:solidFill>
              </a:rPr>
              <a:t>, </a:t>
            </a:r>
            <a:r>
              <a:rPr lang="de-DE" sz="1200" dirty="0" err="1">
                <a:solidFill>
                  <a:srgbClr val="7030A0"/>
                </a:solidFill>
              </a:rPr>
              <a:t>and</a:t>
            </a:r>
            <a:r>
              <a:rPr lang="de-DE" sz="1200" dirty="0">
                <a:solidFill>
                  <a:srgbClr val="7030A0"/>
                </a:solidFill>
              </a:rPr>
              <a:t> </a:t>
            </a:r>
            <a:r>
              <a:rPr lang="de-DE" sz="1200" dirty="0" err="1">
                <a:solidFill>
                  <a:srgbClr val="7030A0"/>
                </a:solidFill>
              </a:rPr>
              <a:t>Collaboration</a:t>
            </a:r>
            <a:r>
              <a:rPr lang="de-DE" sz="1200" dirty="0">
                <a:solidFill>
                  <a:srgbClr val="7030A0"/>
                </a:solidFill>
              </a:rPr>
              <a:t> (</a:t>
            </a:r>
            <a:r>
              <a:rPr lang="de-DE" sz="1200" dirty="0" err="1">
                <a:solidFill>
                  <a:srgbClr val="7030A0"/>
                </a:solidFill>
              </a:rPr>
              <a:t>lecture</a:t>
            </a:r>
            <a:r>
              <a:rPr lang="de-DE" sz="1200" dirty="0">
                <a:solidFill>
                  <a:srgbClr val="7030A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5045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965DE-2A80-7945-9926-7F2894E03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Learning Agents (Online)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126F3-0E9B-D942-9893-5863352ED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68329"/>
          </a:xfrm>
        </p:spPr>
        <p:txBody>
          <a:bodyPr/>
          <a:lstStyle/>
          <a:p>
            <a:r>
              <a:rPr lang="en-DE" sz="2400"/>
              <a:t>Ever exten</a:t>
            </a:r>
            <a:r>
              <a:rPr lang="de-DE" sz="2400" dirty="0"/>
              <a:t>d</a:t>
            </a:r>
            <a:r>
              <a:rPr lang="en-DE" sz="2400"/>
              <a:t>ed </a:t>
            </a:r>
            <a:r>
              <a:rPr lang="en-DE" sz="2400" dirty="0">
                <a:solidFill>
                  <a:srgbClr val="0305FF"/>
                </a:solidFill>
              </a:rPr>
              <a:t>percept sequence </a:t>
            </a:r>
            <a:r>
              <a:rPr lang="en-DE" sz="2400" dirty="0"/>
              <a:t>(incl. more or less explicitly encoded </a:t>
            </a:r>
            <a:r>
              <a:rPr lang="en-DE" sz="2400" dirty="0">
                <a:solidFill>
                  <a:srgbClr val="0305FF"/>
                </a:solidFill>
              </a:rPr>
              <a:t>reinforcement feedback </a:t>
            </a:r>
            <a:r>
              <a:rPr lang="en-DE" sz="2400" dirty="0"/>
              <a:t>or</a:t>
            </a:r>
            <a:r>
              <a:rPr lang="en-DE" sz="2400" dirty="0">
                <a:solidFill>
                  <a:srgbClr val="0305FF"/>
                </a:solidFill>
              </a:rPr>
              <a:t> rewards</a:t>
            </a:r>
            <a:r>
              <a:rPr lang="en-DE" sz="2400" dirty="0"/>
              <a:t>) is …</a:t>
            </a:r>
          </a:p>
          <a:p>
            <a:pPr lvl="1"/>
            <a:r>
              <a:rPr lang="en-DE" sz="2200" dirty="0"/>
              <a:t>… </a:t>
            </a:r>
            <a:r>
              <a:rPr lang="en-DE" sz="2200" dirty="0">
                <a:solidFill>
                  <a:srgbClr val="FF0000"/>
                </a:solidFill>
              </a:rPr>
              <a:t>sparse (no big data)</a:t>
            </a:r>
            <a:r>
              <a:rPr lang="en-DE" sz="2200" dirty="0"/>
              <a:t>, but </a:t>
            </a:r>
            <a:r>
              <a:rPr lang="en-DE" sz="2200" dirty="0">
                <a:solidFill>
                  <a:srgbClr val="00B050"/>
                </a:solidFill>
              </a:rPr>
              <a:t>gives rise to model updates</a:t>
            </a:r>
          </a:p>
          <a:p>
            <a:pPr lvl="1"/>
            <a:r>
              <a:rPr lang="en-DE" sz="2200" dirty="0"/>
              <a:t>… with the aim to better (faster) achieve goals</a:t>
            </a:r>
          </a:p>
          <a:p>
            <a:r>
              <a:rPr lang="en-DE" sz="2400" dirty="0"/>
              <a:t>We say: </a:t>
            </a:r>
            <a:r>
              <a:rPr lang="en-DE" sz="2400" dirty="0">
                <a:solidFill>
                  <a:srgbClr val="00B050"/>
                </a:solidFill>
              </a:rPr>
              <a:t>Agents learn </a:t>
            </a:r>
            <a:r>
              <a:rPr lang="en-DE" sz="2400" dirty="0"/>
              <a:t>(and we mean: while acting, or online)</a:t>
            </a:r>
          </a:p>
          <a:p>
            <a:pPr lvl="1"/>
            <a:r>
              <a:rPr lang="en-DE" sz="2200" dirty="0">
                <a:solidFill>
                  <a:srgbClr val="00B050"/>
                </a:solidFill>
              </a:rPr>
              <a:t>Optimize a performance measure</a:t>
            </a:r>
          </a:p>
          <a:p>
            <a:r>
              <a:rPr lang="en-DE" sz="2400" dirty="0"/>
              <a:t>Setting up agents’ online learning engines</a:t>
            </a:r>
          </a:p>
          <a:p>
            <a:pPr lvl="1"/>
            <a:r>
              <a:rPr lang="en-DE" sz="2000" dirty="0"/>
              <a:t>Dedicated knowledge about </a:t>
            </a:r>
            <a:r>
              <a:rPr lang="en-DE" sz="2000" dirty="0">
                <a:solidFill>
                  <a:srgbClr val="00B050"/>
                </a:solidFill>
              </a:rPr>
              <a:t>online learning </a:t>
            </a:r>
            <a:r>
              <a:rPr lang="en-DE" sz="2000" dirty="0"/>
              <a:t>required</a:t>
            </a:r>
          </a:p>
          <a:p>
            <a:r>
              <a:rPr lang="en-DE" sz="2400" dirty="0"/>
              <a:t>Setting up an agent’s initial model by exploiting data:</a:t>
            </a:r>
          </a:p>
          <a:p>
            <a:pPr lvl="1"/>
            <a:r>
              <a:rPr lang="en-DE" sz="2000" dirty="0"/>
              <a:t>Dedicated knowledge of machine learning required</a:t>
            </a:r>
          </a:p>
          <a:p>
            <a:pPr lvl="1"/>
            <a:r>
              <a:rPr lang="en-DE" sz="2000" dirty="0"/>
              <a:t>Also basically optimizing a performance measure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39903-1283-BF49-BE98-745ED4C99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77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6EEAB-7AFB-CC46-90D3-66A8D3DD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Machine Learning (ML): Offline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66877-09BF-D840-9CFB-38B9E0566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28369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r>
              <a:rPr lang="en-DE" dirty="0"/>
              <a:t>Machine learning scales, but can only do so much</a:t>
            </a:r>
          </a:p>
          <a:p>
            <a:r>
              <a:rPr lang="en-DE" dirty="0"/>
              <a:t>All fields have evolved and still do evolve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6E930-4CE5-884F-926D-D8065DD1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pic>
        <p:nvPicPr>
          <p:cNvPr id="5" name="Content Placeholder 5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A9CE1846-9A82-BD4C-BA9B-C8FF6E6B2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84875" y="1844186"/>
            <a:ext cx="3652912" cy="36424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B518B8-A374-FB42-ABB5-D1236139980D}"/>
              </a:ext>
            </a:extLst>
          </p:cNvPr>
          <p:cNvGrpSpPr/>
          <p:nvPr/>
        </p:nvGrpSpPr>
        <p:grpSpPr>
          <a:xfrm>
            <a:off x="5436096" y="1700808"/>
            <a:ext cx="3024336" cy="1939734"/>
            <a:chOff x="5436096" y="1700808"/>
            <a:chExt cx="3024336" cy="1939734"/>
          </a:xfrm>
        </p:grpSpPr>
        <p:sp>
          <p:nvSpPr>
            <p:cNvPr id="9" name="Rounded Rectangular Callout 8">
              <a:extLst>
                <a:ext uri="{FF2B5EF4-FFF2-40B4-BE49-F238E27FC236}">
                  <a16:creationId xmlns:a16="http://schemas.microsoft.com/office/drawing/2014/main" id="{7FFFD556-051D-9345-834C-FC89448C319A}"/>
                </a:ext>
              </a:extLst>
            </p:cNvPr>
            <p:cNvSpPr/>
            <p:nvPr/>
          </p:nvSpPr>
          <p:spPr>
            <a:xfrm>
              <a:off x="5436096" y="1700808"/>
              <a:ext cx="3024336" cy="1939734"/>
            </a:xfrm>
            <a:prstGeom prst="wedgeRoundRectCallout">
              <a:avLst>
                <a:gd name="adj1" fmla="val -97860"/>
                <a:gd name="adj2" fmla="val 69795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186131B-529A-994A-AE00-E26BC516A4A4}"/>
                </a:ext>
              </a:extLst>
            </p:cNvPr>
            <p:cNvSpPr/>
            <p:nvPr/>
          </p:nvSpPr>
          <p:spPr>
            <a:xfrm>
              <a:off x="5855839" y="1767794"/>
              <a:ext cx="2195736" cy="1814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>
                  <a:solidFill>
                    <a:srgbClr val="292929"/>
                  </a:solidFill>
                  <a:latin typeface="medium-content-serif-font"/>
                </a:rPr>
                <a:t>“When you’re fundraising, it’s AI. When you’re hiring, it’s ML. When you’re implementing, it’s logistic regression.”</a:t>
              </a:r>
              <a:endParaRPr lang="en-DE" dirty="0"/>
            </a:p>
          </p:txBody>
        </p:sp>
      </p:grpSp>
      <p:sp>
        <p:nvSpPr>
          <p:cNvPr id="8" name="Cloud Callout 7">
            <a:extLst>
              <a:ext uri="{FF2B5EF4-FFF2-40B4-BE49-F238E27FC236}">
                <a16:creationId xmlns:a16="http://schemas.microsoft.com/office/drawing/2014/main" id="{B79F76FD-DD95-114B-8317-C45CC2AA109C}"/>
              </a:ext>
            </a:extLst>
          </p:cNvPr>
          <p:cNvSpPr/>
          <p:nvPr/>
        </p:nvSpPr>
        <p:spPr>
          <a:xfrm>
            <a:off x="4860032" y="3707528"/>
            <a:ext cx="5338075" cy="1665688"/>
          </a:xfrm>
          <a:prstGeom prst="cloudCallout">
            <a:avLst>
              <a:gd name="adj1" fmla="val -63645"/>
              <a:gd name="adj2" fmla="val -3109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It is clear that claiming</a:t>
            </a:r>
            <a:br>
              <a:rPr lang="en-DE" dirty="0">
                <a:solidFill>
                  <a:schemeClr val="tx1"/>
                </a:solidFill>
              </a:rPr>
            </a:br>
            <a:r>
              <a:rPr lang="en-DE" dirty="0">
                <a:solidFill>
                  <a:schemeClr val="tx1"/>
                </a:solidFill>
              </a:rPr>
              <a:t>AI </a:t>
            </a:r>
            <a:r>
              <a:rPr lang="en-DE" b="1" i="1" dirty="0">
                <a:solidFill>
                  <a:schemeClr val="tx1"/>
                </a:solidFill>
              </a:rPr>
              <a:t>is</a:t>
            </a:r>
            <a:r>
              <a:rPr lang="en-DE" dirty="0">
                <a:solidFill>
                  <a:schemeClr val="tx1"/>
                </a:solidFill>
              </a:rPr>
              <a:t> machine learning or</a:t>
            </a:r>
            <a:br>
              <a:rPr lang="en-DE" dirty="0">
                <a:solidFill>
                  <a:schemeClr val="tx1"/>
                </a:solidFill>
              </a:rPr>
            </a:br>
            <a:r>
              <a:rPr lang="en-DE" dirty="0">
                <a:solidFill>
                  <a:schemeClr val="tx1"/>
                </a:solidFill>
              </a:rPr>
              <a:t>“contains” machine learning does not make much sense!</a:t>
            </a:r>
          </a:p>
        </p:txBody>
      </p:sp>
    </p:spTree>
    <p:extLst>
      <p:ext uri="{BB962C8B-B14F-4D97-AF65-F5344CB8AC3E}">
        <p14:creationId xmlns:p14="http://schemas.microsoft.com/office/powerpoint/2010/main" val="18399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679F1-4057-4743-A378-5B7C0F249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Reactive vs. </a:t>
            </a:r>
            <a:r>
              <a:rPr lang="en-DE" i="1" dirty="0"/>
              <a:t>Goal-based </a:t>
            </a:r>
            <a:r>
              <a:rPr lang="en-DE" dirty="0"/>
              <a:t>Agents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9B948-8E5F-6E44-9A7C-3DBD868C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31F92E-12DF-9F4C-81F1-22882230A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484784"/>
            <a:ext cx="7585077" cy="439248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2B14B6D-DC10-D140-A355-6CA90B8A5FDD}"/>
              </a:ext>
            </a:extLst>
          </p:cNvPr>
          <p:cNvSpPr/>
          <p:nvPr/>
        </p:nvSpPr>
        <p:spPr>
          <a:xfrm>
            <a:off x="4067944" y="1628800"/>
            <a:ext cx="1800200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69055892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B38C5-3BD1-744D-B2E2-62F11E7EF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Misunderstandings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70AA8-EA80-CA44-9852-AAE3B84AC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579296" cy="4968875"/>
          </a:xfrm>
        </p:spPr>
        <p:txBody>
          <a:bodyPr/>
          <a:lstStyle/>
          <a:p>
            <a:r>
              <a:rPr lang="en-DE" dirty="0"/>
              <a:t>Applying ML to implement a function f some people say: </a:t>
            </a:r>
            <a:br>
              <a:rPr lang="en-DE" dirty="0"/>
            </a:br>
            <a:r>
              <a:rPr lang="en-DE" dirty="0">
                <a:solidFill>
                  <a:srgbClr val="FF0000"/>
                </a:solidFill>
              </a:rPr>
              <a:t>“I have used ML technique X to create an AI”</a:t>
            </a:r>
          </a:p>
          <a:p>
            <a:r>
              <a:rPr lang="en-DE" dirty="0"/>
              <a:t>Unconsciously, AI is used as a synonym for agent, but …</a:t>
            </a:r>
            <a:br>
              <a:rPr lang="en-DE" dirty="0"/>
            </a:br>
            <a:r>
              <a:rPr lang="en-DE" dirty="0"/>
              <a:t>… mostly a very simple one </a:t>
            </a:r>
          </a:p>
          <a:p>
            <a:pPr lvl="1"/>
            <a:r>
              <a:rPr lang="en-US" sz="2200" i="1" dirty="0">
                <a:solidFill>
                  <a:srgbClr val="FF0000"/>
                </a:solidFill>
                <a:ea typeface="ＭＳ Ｐゴシック" charset="0"/>
              </a:rPr>
              <a:t>f 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: P 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  <a:sym typeface="Wingdings" charset="0"/>
              </a:rPr>
              <a:t> 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A</a:t>
            </a:r>
            <a:endParaRPr lang="en-DE" sz="2200" dirty="0">
              <a:solidFill>
                <a:srgbClr val="FF0000"/>
              </a:solidFill>
            </a:endParaRPr>
          </a:p>
          <a:p>
            <a:r>
              <a:rPr lang="en-DE" dirty="0"/>
              <a:t>Claiming that  </a:t>
            </a:r>
            <a:r>
              <a:rPr lang="en-DE" dirty="0">
                <a:solidFill>
                  <a:srgbClr val="FF0000"/>
                </a:solidFill>
              </a:rPr>
              <a:t>f</a:t>
            </a:r>
            <a:r>
              <a:rPr lang="en-DE" dirty="0"/>
              <a:t>  is “an AI” is an indication of </a:t>
            </a:r>
            <a:br>
              <a:rPr lang="en-DE" dirty="0"/>
            </a:br>
            <a:r>
              <a:rPr lang="en-DE" dirty="0"/>
              <a:t>lack of understanding …</a:t>
            </a:r>
          </a:p>
          <a:p>
            <a:r>
              <a:rPr lang="en-DE" dirty="0"/>
              <a:t>… even if the last n percepts are considered </a:t>
            </a:r>
          </a:p>
          <a:p>
            <a:pPr lvl="1"/>
            <a:r>
              <a:rPr lang="en-US" sz="2200" i="1" dirty="0">
                <a:solidFill>
                  <a:srgbClr val="FF0000"/>
                </a:solidFill>
                <a:ea typeface="ＭＳ Ｐゴシック" charset="0"/>
              </a:rPr>
              <a:t>f 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: P</a:t>
            </a:r>
            <a:r>
              <a:rPr lang="en-DE" sz="2200" dirty="0">
                <a:solidFill>
                  <a:srgbClr val="FF0000"/>
                </a:solidFill>
              </a:rPr>
              <a:t> × </a:t>
            </a:r>
            <a:r>
              <a:rPr lang="de-DE" sz="2200" dirty="0">
                <a:solidFill>
                  <a:srgbClr val="FF0000"/>
                </a:solidFill>
                <a:ea typeface="ＭＳ Ｐゴシック" charset="0"/>
              </a:rPr>
              <a:t>…</a:t>
            </a:r>
            <a:r>
              <a:rPr lang="en-DE" sz="2200" dirty="0">
                <a:solidFill>
                  <a:srgbClr val="FF0000"/>
                </a:solidFill>
              </a:rPr>
              <a:t>× 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P 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  <a:sym typeface="Wingdings" charset="0"/>
              </a:rPr>
              <a:t> 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A</a:t>
            </a:r>
            <a:endParaRPr lang="en-DE" dirty="0">
              <a:solidFill>
                <a:srgbClr val="FF0000"/>
              </a:solidFill>
            </a:endParaRPr>
          </a:p>
          <a:p>
            <a:r>
              <a:rPr lang="en-DE" dirty="0"/>
              <a:t>O</a:t>
            </a:r>
            <a:r>
              <a:rPr lang="en-US" dirty="0"/>
              <a:t>n</a:t>
            </a:r>
            <a:r>
              <a:rPr lang="en-DE" dirty="0"/>
              <a:t>e is lost w/o an understanding of intelligent agents</a:t>
            </a:r>
          </a:p>
          <a:p>
            <a:pPr lvl="1"/>
            <a:r>
              <a:rPr lang="en-US" sz="2200" i="1" dirty="0">
                <a:solidFill>
                  <a:srgbClr val="00B050"/>
                </a:solidFill>
                <a:ea typeface="ＭＳ Ｐゴシック" charset="0"/>
              </a:rPr>
              <a:t>f </a:t>
            </a:r>
            <a:r>
              <a:rPr lang="en-US" sz="2200" dirty="0">
                <a:solidFill>
                  <a:srgbClr val="00B050"/>
                </a:solidFill>
                <a:ea typeface="ＭＳ Ｐゴシック" charset="0"/>
              </a:rPr>
              <a:t>: P* </a:t>
            </a:r>
            <a:r>
              <a:rPr lang="en-US" sz="2200" dirty="0">
                <a:solidFill>
                  <a:srgbClr val="00B050"/>
                </a:solidFill>
                <a:ea typeface="ＭＳ Ｐゴシック" charset="0"/>
                <a:sym typeface="Wingdings" charset="0"/>
              </a:rPr>
              <a:t> </a:t>
            </a:r>
            <a:r>
              <a:rPr lang="en-US" sz="2200" dirty="0">
                <a:solidFill>
                  <a:srgbClr val="00B050"/>
                </a:solidFill>
                <a:ea typeface="ＭＳ Ｐゴシック" charset="0"/>
              </a:rPr>
              <a:t>A</a:t>
            </a:r>
            <a:endParaRPr lang="en-DE" sz="22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A431B-1909-A345-942C-271744EEF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34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59396-55D1-AE43-BA0D-AFE6865FB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Frame 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C342-0CEE-5D46-A350-3A2E36D4C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24744"/>
            <a:ext cx="8435281" cy="4968875"/>
          </a:xfrm>
        </p:spPr>
        <p:txBody>
          <a:bodyPr/>
          <a:lstStyle/>
          <a:p>
            <a:r>
              <a:rPr lang="en-DE" dirty="0"/>
              <a:t>Assume that machine learning techniques are used </a:t>
            </a:r>
            <a:br>
              <a:rPr lang="en-DE" dirty="0"/>
            </a:br>
            <a:r>
              <a:rPr lang="en-DE" dirty="0"/>
              <a:t>to build models at agent setup time</a:t>
            </a:r>
          </a:p>
          <a:p>
            <a:r>
              <a:rPr lang="en-DE" dirty="0"/>
              <a:t>Runtime behavior of agent always depends on last n elements of percept sequence only </a:t>
            </a:r>
            <a:r>
              <a:rPr lang="en-US" sz="2800" i="1" dirty="0">
                <a:solidFill>
                  <a:srgbClr val="FF0000"/>
                </a:solidFill>
                <a:ea typeface="ＭＳ Ｐゴシック" charset="0"/>
              </a:rPr>
              <a:t>f </a:t>
            </a:r>
            <a:r>
              <a:rPr lang="en-US" sz="2800" dirty="0">
                <a:solidFill>
                  <a:srgbClr val="FF0000"/>
                </a:solidFill>
                <a:ea typeface="ＭＳ Ｐゴシック" charset="0"/>
              </a:rPr>
              <a:t>: P</a:t>
            </a:r>
            <a:r>
              <a:rPr lang="en-DE" sz="2800" dirty="0">
                <a:solidFill>
                  <a:srgbClr val="FF0000"/>
                </a:solidFill>
              </a:rPr>
              <a:t> × </a:t>
            </a:r>
            <a:r>
              <a:rPr lang="de-DE" sz="2800" dirty="0">
                <a:solidFill>
                  <a:srgbClr val="FF0000"/>
                </a:solidFill>
                <a:ea typeface="ＭＳ Ｐゴシック" charset="0"/>
              </a:rPr>
              <a:t>…</a:t>
            </a:r>
            <a:r>
              <a:rPr lang="en-DE" sz="2800" dirty="0">
                <a:solidFill>
                  <a:srgbClr val="FF0000"/>
                </a:solidFill>
              </a:rPr>
              <a:t>× </a:t>
            </a:r>
            <a:r>
              <a:rPr lang="en-US" sz="2800" dirty="0">
                <a:solidFill>
                  <a:srgbClr val="FF0000"/>
                </a:solidFill>
                <a:ea typeface="ＭＳ Ｐゴシック" charset="0"/>
              </a:rPr>
              <a:t>P </a:t>
            </a:r>
            <a:r>
              <a:rPr lang="en-US" sz="2800" dirty="0">
                <a:solidFill>
                  <a:srgbClr val="FF0000"/>
                </a:solidFill>
                <a:ea typeface="ＭＳ Ｐゴシック" charset="0"/>
                <a:sym typeface="Wingdings" charset="0"/>
              </a:rPr>
              <a:t> </a:t>
            </a:r>
            <a:r>
              <a:rPr lang="en-US" sz="2800" dirty="0">
                <a:solidFill>
                  <a:srgbClr val="FF0000"/>
                </a:solidFill>
                <a:ea typeface="ＭＳ Ｐゴシック" charset="0"/>
              </a:rPr>
              <a:t>A</a:t>
            </a:r>
            <a:endParaRPr lang="en-DE" dirty="0">
              <a:solidFill>
                <a:srgbClr val="FF0000"/>
              </a:solidFill>
            </a:endParaRPr>
          </a:p>
          <a:p>
            <a:r>
              <a:rPr lang="en-DE" dirty="0"/>
              <a:t>No interaction w/ environment, no feedback</a:t>
            </a:r>
          </a:p>
          <a:p>
            <a:r>
              <a:rPr lang="en-DE" dirty="0"/>
              <a:t>Agent is fake (simply a </a:t>
            </a:r>
            <a:r>
              <a:rPr lang="en-DE" dirty="0">
                <a:solidFill>
                  <a:srgbClr val="FF0000"/>
                </a:solidFill>
              </a:rPr>
              <a:t>frame around standard SW/HW</a:t>
            </a:r>
            <a:r>
              <a:rPr lang="en-DE" dirty="0"/>
              <a:t>)</a:t>
            </a:r>
          </a:p>
          <a:p>
            <a:pPr lvl="1"/>
            <a:r>
              <a:rPr lang="en-DE" sz="2200" dirty="0"/>
              <a:t>Also holds when setup training data is camouflaged </a:t>
            </a:r>
            <a:br>
              <a:rPr lang="en-DE" sz="2200" dirty="0"/>
            </a:br>
            <a:r>
              <a:rPr lang="en-DE" sz="2200" dirty="0"/>
              <a:t>as initial percepts (but no actions towards goals are computed until training completed)</a:t>
            </a:r>
          </a:p>
          <a:p>
            <a:r>
              <a:rPr lang="en-DE" sz="2400" dirty="0"/>
              <a:t>Maybe even enlightening for practical applications, </a:t>
            </a:r>
            <a:br>
              <a:rPr lang="en-DE" sz="2400" dirty="0"/>
            </a:br>
            <a:r>
              <a:rPr lang="en-DE" sz="2400" dirty="0"/>
              <a:t>but agent idea …</a:t>
            </a:r>
          </a:p>
          <a:p>
            <a:r>
              <a:rPr lang="en-DE" sz="2400" dirty="0"/>
              <a:t>… does not show its full potential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D848D-3D08-BB47-9CD9-E1DE19CCB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21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033D2-35C9-144F-BAD7-9DCF8655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Learning-based Software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C72F3-F16D-AA42-B502-84DABBB40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r>
              <a:rPr lang="en-DE" dirty="0"/>
              <a:t>There is no need to deliberately </a:t>
            </a:r>
            <a:br>
              <a:rPr lang="en-DE" dirty="0"/>
            </a:br>
            <a:r>
              <a:rPr lang="en-DE" dirty="0"/>
              <a:t>conflate machine learning with agents and AI !</a:t>
            </a:r>
          </a:p>
          <a:p>
            <a:r>
              <a:rPr lang="en-DE" dirty="0"/>
              <a:t>No need to invent frame agents !</a:t>
            </a:r>
          </a:p>
          <a:p>
            <a:r>
              <a:rPr lang="en-DE" dirty="0"/>
              <a:t>Can build extremely cool SW/HW </a:t>
            </a:r>
            <a:br>
              <a:rPr lang="en-DE" dirty="0"/>
            </a:br>
            <a:r>
              <a:rPr lang="en-DE" dirty="0"/>
              <a:t>w/ machine learning techniques </a:t>
            </a:r>
            <a:br>
              <a:rPr lang="en-DE" dirty="0"/>
            </a:br>
            <a:r>
              <a:rPr lang="en-DE" dirty="0"/>
              <a:t>(e.g., for industrial image processing applications)</a:t>
            </a:r>
          </a:p>
          <a:p>
            <a:endParaRPr lang="en-DE" dirty="0"/>
          </a:p>
          <a:p>
            <a:r>
              <a:rPr lang="en-DE" dirty="0">
                <a:sym typeface="Wingdings" pitchFamily="2" charset="2"/>
              </a:rPr>
              <a:t></a:t>
            </a:r>
            <a:r>
              <a:rPr lang="en-DE" dirty="0"/>
              <a:t> Probabilistic Differential Programming </a:t>
            </a:r>
            <a:r>
              <a:rPr lang="en-US" dirty="0"/>
              <a:t>(CS5071-KP04)</a:t>
            </a:r>
            <a:endParaRPr lang="en-DE" dirty="0"/>
          </a:p>
          <a:p>
            <a:r>
              <a:rPr lang="en-DE" dirty="0">
                <a:sym typeface="Wingdings" pitchFamily="2" charset="2"/>
              </a:rPr>
              <a:t></a:t>
            </a:r>
            <a:r>
              <a:rPr lang="en-DE" dirty="0"/>
              <a:t> Deep Learning Lab </a:t>
            </a:r>
            <a:r>
              <a:rPr lang="en-US" dirty="0"/>
              <a:t>(CS5071-KP04)</a:t>
            </a:r>
            <a:endParaRPr lang="en-DE" dirty="0"/>
          </a:p>
          <a:p>
            <a:pPr marL="0" indent="0">
              <a:buNone/>
            </a:pPr>
            <a:endParaRPr lang="en-DE" dirty="0"/>
          </a:p>
          <a:p>
            <a:r>
              <a:rPr lang="en-DE" dirty="0"/>
              <a:t>There are caveats, however: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A8F18-D391-AD49-83B4-64800EC3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80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58A79-E75A-F041-9234-D569905DE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4AE64-6BE3-0844-9073-A8C1515F9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1426FD3A-7961-CA49-93F1-B4934C034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  <p:pic>
        <p:nvPicPr>
          <p:cNvPr id="6" name="Content Placeholder 5" descr="Text, application&#10;&#10;Description automatically generated">
            <a:extLst>
              <a:ext uri="{FF2B5EF4-FFF2-40B4-BE49-F238E27FC236}">
                <a16:creationId xmlns:a16="http://schemas.microsoft.com/office/drawing/2014/main" id="{398F7B7B-B4D0-9546-BF61-58CCF6710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5687" y="1196975"/>
            <a:ext cx="7592626" cy="4968875"/>
          </a:xfrm>
        </p:spPr>
      </p:pic>
    </p:spTree>
    <p:extLst>
      <p:ext uri="{BB962C8B-B14F-4D97-AF65-F5344CB8AC3E}">
        <p14:creationId xmlns:p14="http://schemas.microsoft.com/office/powerpoint/2010/main" val="137828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9C37E-0CBD-8B42-9418-84236A59E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Back to the Future: Human-guided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D914C-29ED-E847-A0C4-347FCA9C7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196975"/>
            <a:ext cx="8641085" cy="4968875"/>
          </a:xfrm>
        </p:spPr>
        <p:txBody>
          <a:bodyPr/>
          <a:lstStyle/>
          <a:p>
            <a:r>
              <a:rPr lang="en-DE" dirty="0"/>
              <a:t>Develop machine learning techniques that achieve good performace w/o too much training material</a:t>
            </a:r>
          </a:p>
          <a:p>
            <a:r>
              <a:rPr lang="en-DE" dirty="0"/>
              <a:t>Exploit human capabilities</a:t>
            </a:r>
          </a:p>
          <a:p>
            <a:r>
              <a:rPr lang="en-DE" dirty="0"/>
              <a:t>Artificial agents and human agents cooperate</a:t>
            </a:r>
          </a:p>
          <a:p>
            <a:r>
              <a:rPr lang="en-DE" dirty="0">
                <a:solidFill>
                  <a:srgbClr val="0305FF"/>
                </a:solidFill>
              </a:rPr>
              <a:t>Machine learning </a:t>
            </a:r>
            <a:r>
              <a:rPr lang="en-DE" dirty="0"/>
              <a:t>becomes</a:t>
            </a:r>
            <a:r>
              <a:rPr lang="en-DE" dirty="0">
                <a:solidFill>
                  <a:srgbClr val="0305FF"/>
                </a:solidFill>
              </a:rPr>
              <a:t> agent online learning</a:t>
            </a:r>
          </a:p>
          <a:p>
            <a:pPr lvl="1"/>
            <a:r>
              <a:rPr lang="en-DE" dirty="0">
                <a:solidFill>
                  <a:srgbClr val="00B050"/>
                </a:solidFill>
              </a:rPr>
              <a:t>Motivation for studying agents!</a:t>
            </a:r>
          </a:p>
          <a:p>
            <a:pPr lvl="1"/>
            <a:r>
              <a:rPr lang="en-DE" dirty="0">
                <a:solidFill>
                  <a:srgbClr val="FF0000"/>
                </a:solidFill>
              </a:rPr>
              <a:t>Machine learning cannot go w/o agents in the future</a:t>
            </a:r>
          </a:p>
          <a:p>
            <a:endParaRPr lang="en-DE" dirty="0"/>
          </a:p>
          <a:p>
            <a:r>
              <a:rPr lang="en-DE" dirty="0"/>
              <a:t>Agents allow for more or less learning (incl. no learning)</a:t>
            </a:r>
          </a:p>
          <a:p>
            <a:r>
              <a:rPr lang="en-DE" dirty="0"/>
              <a:t>Next: Proper agent with no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C6C0A-307C-2941-BD08-B3837342F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058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679F1-4057-4743-A378-5B7C0F249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Proper Agent: An </a:t>
            </a:r>
            <a:r>
              <a:rPr lang="de-DE" altLang="x-none" dirty="0" err="1"/>
              <a:t>Example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9B948-8E5F-6E44-9A7C-3DBD868C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31F92E-12DF-9F4C-81F1-22882230A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484784"/>
            <a:ext cx="7585077" cy="439248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2B14B6D-DC10-D140-A355-6CA90B8A5FDD}"/>
              </a:ext>
            </a:extLst>
          </p:cNvPr>
          <p:cNvSpPr/>
          <p:nvPr/>
        </p:nvSpPr>
        <p:spPr>
          <a:xfrm>
            <a:off x="3923928" y="2852936"/>
            <a:ext cx="2304256" cy="2808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5007327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D5B91-1F00-E440-B986-11DF2A24B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Organization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56156F-5BCE-8942-84ED-3467BE02F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Module </a:t>
            </a:r>
            <a:r>
              <a:rPr lang="de-DE" sz="2400" b="1" dirty="0"/>
              <a:t>Intelligent </a:t>
            </a:r>
            <a:r>
              <a:rPr lang="de-DE" sz="2400" b="1" dirty="0" err="1"/>
              <a:t>Agents</a:t>
            </a:r>
            <a:r>
              <a:rPr lang="de-DE" sz="2400" b="1" dirty="0"/>
              <a:t> (CS4514-KP12)</a:t>
            </a:r>
            <a:r>
              <a:rPr lang="de-DE" sz="2400" dirty="0"/>
              <a:t>: </a:t>
            </a:r>
          </a:p>
          <a:p>
            <a:pPr lvl="1"/>
            <a:r>
              <a:rPr lang="de-DE" sz="2200" dirty="0" err="1">
                <a:solidFill>
                  <a:srgbClr val="7030A0"/>
                </a:solidFill>
              </a:rPr>
              <a:t>Agents</a:t>
            </a:r>
            <a:r>
              <a:rPr lang="de-DE" sz="2200" dirty="0">
                <a:solidFill>
                  <a:srgbClr val="7030A0"/>
                </a:solidFill>
              </a:rPr>
              <a:t>, </a:t>
            </a:r>
            <a:r>
              <a:rPr lang="de-DE" sz="2200" dirty="0" err="1">
                <a:solidFill>
                  <a:srgbClr val="7030A0"/>
                </a:solidFill>
              </a:rPr>
              <a:t>Mechanism</a:t>
            </a:r>
            <a:r>
              <a:rPr lang="de-DE" sz="2200" dirty="0">
                <a:solidFill>
                  <a:srgbClr val="7030A0"/>
                </a:solidFill>
              </a:rPr>
              <a:t>, </a:t>
            </a:r>
            <a:r>
              <a:rPr lang="de-DE" sz="2200" dirty="0" err="1">
                <a:solidFill>
                  <a:srgbClr val="7030A0"/>
                </a:solidFill>
              </a:rPr>
              <a:t>and</a:t>
            </a:r>
            <a:r>
              <a:rPr lang="de-DE" sz="2200" dirty="0">
                <a:solidFill>
                  <a:srgbClr val="7030A0"/>
                </a:solidFill>
              </a:rPr>
              <a:t> </a:t>
            </a:r>
            <a:r>
              <a:rPr lang="de-DE" sz="2200" dirty="0" err="1">
                <a:solidFill>
                  <a:srgbClr val="7030A0"/>
                </a:solidFill>
              </a:rPr>
              <a:t>Collaboration</a:t>
            </a:r>
            <a:r>
              <a:rPr lang="de-DE" sz="2200" dirty="0">
                <a:solidFill>
                  <a:srgbClr val="7030A0"/>
                </a:solidFill>
              </a:rPr>
              <a:t> (</a:t>
            </a:r>
            <a:r>
              <a:rPr lang="de-DE" sz="2200" dirty="0" err="1">
                <a:solidFill>
                  <a:srgbClr val="7030A0"/>
                </a:solidFill>
              </a:rPr>
              <a:t>lecture</a:t>
            </a:r>
            <a:r>
              <a:rPr lang="de-DE" sz="2200" dirty="0">
                <a:solidFill>
                  <a:srgbClr val="7030A0"/>
                </a:solidFill>
              </a:rPr>
              <a:t>)</a:t>
            </a:r>
          </a:p>
          <a:p>
            <a:pPr lvl="1"/>
            <a:r>
              <a:rPr lang="de-DE" sz="2200" dirty="0">
                <a:solidFill>
                  <a:srgbClr val="00B0F0"/>
                </a:solidFill>
              </a:rPr>
              <a:t>Agent </a:t>
            </a:r>
            <a:r>
              <a:rPr lang="de-DE" sz="2200" dirty="0" err="1">
                <a:solidFill>
                  <a:srgbClr val="00B0F0"/>
                </a:solidFill>
              </a:rPr>
              <a:t>Perception</a:t>
            </a:r>
            <a:r>
              <a:rPr lang="de-DE" sz="2200" dirty="0">
                <a:solidFill>
                  <a:srgbClr val="00B0F0"/>
                </a:solidFill>
              </a:rPr>
              <a:t> (Language </a:t>
            </a:r>
            <a:r>
              <a:rPr lang="de-DE" sz="2200" dirty="0" err="1">
                <a:solidFill>
                  <a:srgbClr val="00B0F0"/>
                </a:solidFill>
              </a:rPr>
              <a:t>and</a:t>
            </a:r>
            <a:r>
              <a:rPr lang="de-DE" sz="2200" dirty="0">
                <a:solidFill>
                  <a:srgbClr val="00B0F0"/>
                </a:solidFill>
              </a:rPr>
              <a:t> Vision) (</a:t>
            </a:r>
            <a:r>
              <a:rPr lang="de-DE" sz="2200" dirty="0" err="1">
                <a:solidFill>
                  <a:srgbClr val="00B0F0"/>
                </a:solidFill>
              </a:rPr>
              <a:t>lecture</a:t>
            </a:r>
            <a:r>
              <a:rPr lang="de-DE" sz="2200" dirty="0">
                <a:solidFill>
                  <a:srgbClr val="00B0F0"/>
                </a:solidFill>
              </a:rPr>
              <a:t>)</a:t>
            </a:r>
          </a:p>
          <a:p>
            <a:pPr lvl="1"/>
            <a:r>
              <a:rPr lang="de-DE" sz="2200" dirty="0">
                <a:solidFill>
                  <a:srgbClr val="004B5A"/>
                </a:solidFill>
              </a:rPr>
              <a:t>Agent </a:t>
            </a:r>
            <a:r>
              <a:rPr lang="de-DE" sz="2200" dirty="0" err="1">
                <a:solidFill>
                  <a:srgbClr val="004B5A"/>
                </a:solidFill>
              </a:rPr>
              <a:t>Planning</a:t>
            </a:r>
            <a:r>
              <a:rPr lang="de-DE" sz="2200" dirty="0">
                <a:solidFill>
                  <a:srgbClr val="004B5A"/>
                </a:solidFill>
              </a:rPr>
              <a:t>, </a:t>
            </a:r>
            <a:r>
              <a:rPr lang="de-DE" sz="2200" dirty="0" err="1">
                <a:solidFill>
                  <a:srgbClr val="004B5A"/>
                </a:solidFill>
              </a:rPr>
              <a:t>Causality</a:t>
            </a:r>
            <a:r>
              <a:rPr lang="de-DE" sz="2200" dirty="0">
                <a:solidFill>
                  <a:srgbClr val="004B5A"/>
                </a:solidFill>
              </a:rPr>
              <a:t>, </a:t>
            </a:r>
            <a:r>
              <a:rPr lang="de-DE" sz="2200" dirty="0" err="1">
                <a:solidFill>
                  <a:srgbClr val="004B5A"/>
                </a:solidFill>
              </a:rPr>
              <a:t>and</a:t>
            </a:r>
            <a:r>
              <a:rPr lang="de-DE" sz="2200" dirty="0">
                <a:solidFill>
                  <a:srgbClr val="004B5A"/>
                </a:solidFill>
              </a:rPr>
              <a:t> Reinforcement Learning (</a:t>
            </a:r>
            <a:r>
              <a:rPr lang="de-DE" sz="2200" dirty="0" err="1">
                <a:solidFill>
                  <a:srgbClr val="004B5A"/>
                </a:solidFill>
              </a:rPr>
              <a:t>lecture</a:t>
            </a:r>
            <a:r>
              <a:rPr lang="de-DE" sz="2200" dirty="0">
                <a:solidFill>
                  <a:srgbClr val="004B5A"/>
                </a:solidFill>
              </a:rPr>
              <a:t>)</a:t>
            </a:r>
          </a:p>
          <a:p>
            <a:pPr lvl="1"/>
            <a:r>
              <a:rPr lang="de-DE" sz="2200" dirty="0"/>
              <a:t>Project </a:t>
            </a:r>
            <a:endParaRPr lang="de-DE" sz="2400" dirty="0"/>
          </a:p>
          <a:p>
            <a:r>
              <a:rPr lang="de-DE" sz="2400" dirty="0"/>
              <a:t>Mode </a:t>
            </a:r>
            <a:r>
              <a:rPr lang="de-DE" sz="2400" dirty="0" err="1"/>
              <a:t>of</a:t>
            </a:r>
            <a:r>
              <a:rPr lang="de-DE" sz="2400" dirty="0"/>
              <a:t> all </a:t>
            </a:r>
            <a:r>
              <a:rPr lang="de-DE" sz="2400" dirty="0" err="1"/>
              <a:t>lectures</a:t>
            </a:r>
            <a:r>
              <a:rPr lang="de-DE" sz="2400" dirty="0"/>
              <a:t>: </a:t>
            </a:r>
            <a:r>
              <a:rPr lang="de-DE" sz="2400" dirty="0" err="1"/>
              <a:t>classically</a:t>
            </a:r>
            <a:r>
              <a:rPr lang="de-DE" sz="2400" dirty="0"/>
              <a:t>, on </a:t>
            </a:r>
            <a:r>
              <a:rPr lang="de-DE" sz="2400" dirty="0" err="1"/>
              <a:t>site</a:t>
            </a:r>
            <a:r>
              <a:rPr lang="de-DE" sz="2400" dirty="0"/>
              <a:t>,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integrated</a:t>
            </a:r>
            <a:r>
              <a:rPr lang="de-DE" sz="2400" dirty="0"/>
              <a:t> </a:t>
            </a:r>
            <a:r>
              <a:rPr lang="de-DE" sz="2400" dirty="0" err="1"/>
              <a:t>exercises</a:t>
            </a:r>
            <a:r>
              <a:rPr lang="de-DE" sz="2400" dirty="0"/>
              <a:t> </a:t>
            </a:r>
          </a:p>
          <a:p>
            <a:r>
              <a:rPr lang="de-DE" sz="2400" dirty="0" err="1"/>
              <a:t>Lecture</a:t>
            </a:r>
            <a:r>
              <a:rPr lang="de-DE" sz="2400" dirty="0"/>
              <a:t> </a:t>
            </a:r>
            <a:r>
              <a:rPr lang="de-DE" sz="2400" dirty="0" err="1"/>
              <a:t>slides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videos</a:t>
            </a:r>
            <a:r>
              <a:rPr lang="de-DE" sz="2400" dirty="0"/>
              <a:t> </a:t>
            </a:r>
            <a:r>
              <a:rPr lang="de-DE" sz="2400" dirty="0" err="1"/>
              <a:t>partly</a:t>
            </a:r>
            <a:r>
              <a:rPr lang="de-DE" sz="2400" dirty="0"/>
              <a:t> </a:t>
            </a:r>
            <a:r>
              <a:rPr lang="de-DE" sz="2400" dirty="0" err="1"/>
              <a:t>available</a:t>
            </a:r>
            <a:r>
              <a:rPr lang="de-DE" sz="2400" dirty="0"/>
              <a:t> </a:t>
            </a:r>
            <a:r>
              <a:rPr lang="de-DE" sz="2400" dirty="0" err="1"/>
              <a:t>from</a:t>
            </a:r>
            <a:r>
              <a:rPr lang="de-DE" sz="2400" dirty="0"/>
              <a:t> last </a:t>
            </a:r>
            <a:r>
              <a:rPr lang="de-DE" sz="2400" dirty="0" err="1"/>
              <a:t>term</a:t>
            </a:r>
            <a:r>
              <a:rPr lang="de-DE" sz="2400" dirty="0"/>
              <a:t>, but </a:t>
            </a:r>
            <a:r>
              <a:rPr lang="de-DE" sz="2400" dirty="0" err="1"/>
              <a:t>new</a:t>
            </a:r>
            <a:r>
              <a:rPr lang="de-DE" sz="2400" dirty="0"/>
              <a:t> material </a:t>
            </a:r>
            <a:r>
              <a:rPr lang="de-DE" sz="2400" dirty="0" err="1"/>
              <a:t>produced</a:t>
            </a:r>
            <a:r>
              <a:rPr lang="de-DE" sz="2400" dirty="0"/>
              <a:t> on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run</a:t>
            </a:r>
            <a:r>
              <a:rPr lang="de-DE" sz="2400" dirty="0"/>
              <a:t> </a:t>
            </a:r>
          </a:p>
          <a:p>
            <a:r>
              <a:rPr lang="de-DE" sz="2400" dirty="0"/>
              <a:t>Today: </a:t>
            </a:r>
            <a:r>
              <a:rPr lang="de-DE" sz="2400" dirty="0" err="1"/>
              <a:t>overview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general</a:t>
            </a:r>
            <a:r>
              <a:rPr lang="de-DE" sz="2400" dirty="0"/>
              <a:t> </a:t>
            </a:r>
            <a:r>
              <a:rPr lang="de-DE" sz="2400" dirty="0" err="1"/>
              <a:t>idea</a:t>
            </a:r>
            <a:endParaRPr lang="de-DE" sz="2400" dirty="0"/>
          </a:p>
          <a:p>
            <a:r>
              <a:rPr lang="de-DE" sz="2400" dirty="0"/>
              <a:t>More </a:t>
            </a:r>
            <a:r>
              <a:rPr lang="de-DE" sz="2400" dirty="0" err="1"/>
              <a:t>details</a:t>
            </a:r>
            <a:r>
              <a:rPr lang="de-DE" sz="2400" dirty="0"/>
              <a:t>  in </a:t>
            </a:r>
            <a:r>
              <a:rPr lang="de-DE" sz="2400" dirty="0">
                <a:hlinkClick r:id="rId2"/>
              </a:rPr>
              <a:t>Moodle</a:t>
            </a:r>
            <a:r>
              <a:rPr lang="de-DE" sz="2400" dirty="0"/>
              <a:t> </a:t>
            </a:r>
            <a:r>
              <a:rPr lang="de-DE" sz="1200" dirty="0">
                <a:hlinkClick r:id="rId2"/>
              </a:rPr>
              <a:t>(https://moodle.uni-luebeck.de/course/view.php?id=8294)</a:t>
            </a:r>
            <a:endParaRPr lang="de-DE" sz="1200" dirty="0"/>
          </a:p>
          <a:p>
            <a:endParaRPr lang="de-DE" sz="2400" dirty="0"/>
          </a:p>
          <a:p>
            <a:pPr lvl="1"/>
            <a:endParaRPr lang="de-DE" sz="2200" dirty="0"/>
          </a:p>
          <a:p>
            <a:pPr lvl="1"/>
            <a:endParaRPr lang="de-DE" sz="2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6BF2B7-0E29-E245-8662-77B0EFC5F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362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D566DF-772B-BC47-A8EB-C3B8B7D2B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64998" y="292554"/>
            <a:ext cx="3799615" cy="220034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4C64-AD0A-C942-9D66-AFAB9FDBC87A}" type="slidenum">
              <a:rPr lang="en-US" altLang="x-none"/>
              <a:pPr/>
              <a:t>30</a:t>
            </a:fld>
            <a:endParaRPr lang="en-US" altLang="x-none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Proper Agent: An Example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x-none" dirty="0"/>
              <a:t>Given: </a:t>
            </a:r>
          </a:p>
          <a:p>
            <a:pPr lvl="1" indent="-342900"/>
            <a:r>
              <a:rPr lang="en-US" altLang="x-none" dirty="0"/>
              <a:t>Current state of the </a:t>
            </a:r>
            <a:br>
              <a:rPr lang="en-US" altLang="x-none" dirty="0"/>
            </a:br>
            <a:r>
              <a:rPr lang="en-US" altLang="x-none" dirty="0"/>
              <a:t>environment</a:t>
            </a:r>
          </a:p>
          <a:p>
            <a:pPr lvl="1" indent="-342900"/>
            <a:r>
              <a:rPr lang="en-US" altLang="x-none" dirty="0"/>
              <a:t>Description of goal state</a:t>
            </a:r>
          </a:p>
          <a:p>
            <a:pPr lvl="1" indent="-342900"/>
            <a:r>
              <a:rPr lang="en-US" altLang="x-none" dirty="0"/>
              <a:t>Set of action descriptions</a:t>
            </a:r>
          </a:p>
          <a:p>
            <a:pPr marL="492382" indent="-492382">
              <a:buNone/>
            </a:pPr>
            <a:endParaRPr lang="en-US" altLang="x-none" dirty="0"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en-US" altLang="x-none" dirty="0"/>
              <a:t>Find sequence of actions (a plan) </a:t>
            </a:r>
            <a:br>
              <a:rPr lang="en-US" altLang="x-none" dirty="0"/>
            </a:br>
            <a:r>
              <a:rPr lang="en-US" altLang="x-none" dirty="0"/>
              <a:t>for transforming current state into goal state</a:t>
            </a:r>
          </a:p>
          <a:p>
            <a:pPr>
              <a:buFont typeface="Wingdings" pitchFamily="2" charset="2"/>
              <a:buChar char="à"/>
            </a:pPr>
            <a:r>
              <a:rPr lang="en-US" altLang="x-none" dirty="0"/>
              <a:t>Select first action, and hope that plan can be completed</a:t>
            </a:r>
          </a:p>
        </p:txBody>
      </p:sp>
    </p:spTree>
    <p:extLst>
      <p:ext uri="{BB962C8B-B14F-4D97-AF65-F5344CB8AC3E}">
        <p14:creationId xmlns:p14="http://schemas.microsoft.com/office/powerpoint/2010/main" val="2512736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D6DC-0572-EC44-B5A1-88E628884AF4}" type="slidenum">
              <a:rPr lang="en-US" altLang="x-none"/>
              <a:pPr/>
              <a:t>31</a:t>
            </a:fld>
            <a:endParaRPr lang="en-US" altLang="x-none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STRIPS </a:t>
            </a:r>
            <a:r>
              <a:rPr lang="de-DE" altLang="x-none" dirty="0" err="1"/>
              <a:t>Formalism</a:t>
            </a:r>
            <a:endParaRPr lang="de-DE" altLang="x-none" dirty="0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dirty="0"/>
              <a:t>States </a:t>
            </a:r>
            <a:r>
              <a:rPr lang="de-DE" altLang="x-none" dirty="0" err="1"/>
              <a:t>modeled</a:t>
            </a:r>
            <a:r>
              <a:rPr lang="de-DE" altLang="x-none" dirty="0"/>
              <a:t> </a:t>
            </a:r>
            <a:r>
              <a:rPr lang="de-DE" altLang="x-none" dirty="0" err="1"/>
              <a:t>as</a:t>
            </a:r>
            <a:r>
              <a:rPr lang="de-DE" altLang="x-none" dirty="0"/>
              <a:t> </a:t>
            </a:r>
            <a:r>
              <a:rPr lang="de-DE" altLang="x-none" dirty="0" err="1"/>
              <a:t>set</a:t>
            </a:r>
            <a:r>
              <a:rPr lang="de-DE" altLang="x-none" dirty="0"/>
              <a:t> </a:t>
            </a:r>
            <a:r>
              <a:rPr lang="de-DE" altLang="x-none" dirty="0" err="1"/>
              <a:t>of</a:t>
            </a:r>
            <a:r>
              <a:rPr lang="de-DE" altLang="x-none" dirty="0"/>
              <a:t> </a:t>
            </a:r>
            <a:r>
              <a:rPr lang="de-DE" altLang="x-none" dirty="0" err="1"/>
              <a:t>ground</a:t>
            </a:r>
            <a:r>
              <a:rPr lang="de-DE" altLang="x-none" dirty="0"/>
              <a:t> </a:t>
            </a:r>
            <a:r>
              <a:rPr lang="de-DE" altLang="x-none" dirty="0" err="1"/>
              <a:t>atoms</a:t>
            </a:r>
            <a:r>
              <a:rPr lang="de-DE" altLang="x-none" dirty="0"/>
              <a:t> (</a:t>
            </a:r>
            <a:r>
              <a:rPr lang="de-DE" altLang="x-none" dirty="0" err="1"/>
              <a:t>database</a:t>
            </a:r>
            <a:r>
              <a:rPr lang="de-DE" altLang="x-none" dirty="0"/>
              <a:t>)</a:t>
            </a:r>
          </a:p>
          <a:p>
            <a:pPr lvl="1"/>
            <a:r>
              <a:rPr lang="de-DE" altLang="x-none" dirty="0" err="1"/>
              <a:t>Current</a:t>
            </a:r>
            <a:r>
              <a:rPr lang="de-DE" altLang="x-none" dirty="0"/>
              <a:t> </a:t>
            </a:r>
            <a:r>
              <a:rPr lang="de-DE" altLang="x-none" dirty="0" err="1"/>
              <a:t>state</a:t>
            </a:r>
            <a:r>
              <a:rPr lang="de-DE" altLang="x-none" dirty="0"/>
              <a:t> </a:t>
            </a:r>
            <a:r>
              <a:rPr lang="de-DE" altLang="x-none" dirty="0" err="1"/>
              <a:t>as</a:t>
            </a:r>
            <a:r>
              <a:rPr lang="de-DE" altLang="x-none" dirty="0"/>
              <a:t> </a:t>
            </a:r>
            <a:r>
              <a:rPr lang="de-DE" altLang="x-none" dirty="0" err="1"/>
              <a:t>well</a:t>
            </a:r>
            <a:r>
              <a:rPr lang="de-DE" altLang="x-none" dirty="0"/>
              <a:t> </a:t>
            </a:r>
            <a:r>
              <a:rPr lang="de-DE" altLang="x-none" dirty="0" err="1"/>
              <a:t>as</a:t>
            </a:r>
            <a:r>
              <a:rPr lang="de-DE" altLang="x-none" dirty="0"/>
              <a:t> </a:t>
            </a:r>
            <a:r>
              <a:rPr lang="de-DE" altLang="x-none" dirty="0" err="1"/>
              <a:t>goal</a:t>
            </a:r>
            <a:r>
              <a:rPr lang="de-DE" altLang="x-none" dirty="0"/>
              <a:t> </a:t>
            </a:r>
            <a:r>
              <a:rPr lang="de-DE" altLang="x-none" dirty="0" err="1"/>
              <a:t>state</a:t>
            </a:r>
            <a:endParaRPr lang="de-DE" altLang="x-none" dirty="0"/>
          </a:p>
          <a:p>
            <a:pPr lvl="1"/>
            <a:r>
              <a:rPr lang="de-DE" altLang="x-none" dirty="0" err="1"/>
              <a:t>Example</a:t>
            </a:r>
            <a:r>
              <a:rPr lang="de-DE" altLang="x-none" dirty="0"/>
              <a:t>: Blocks World</a:t>
            </a:r>
          </a:p>
          <a:p>
            <a:pPr lvl="2"/>
            <a:r>
              <a:rPr lang="de-DE" altLang="x-none" dirty="0" err="1"/>
              <a:t>On_Table</a:t>
            </a:r>
            <a:r>
              <a:rPr lang="de-DE" altLang="x-none" dirty="0"/>
              <a:t>(A), </a:t>
            </a:r>
            <a:r>
              <a:rPr lang="de-DE" altLang="x-none" dirty="0" err="1"/>
              <a:t>On_Table</a:t>
            </a:r>
            <a:r>
              <a:rPr lang="de-DE" altLang="x-none" dirty="0"/>
              <a:t>(B), </a:t>
            </a:r>
            <a:r>
              <a:rPr lang="de-DE" altLang="x-none" dirty="0" err="1"/>
              <a:t>On_Table</a:t>
            </a:r>
            <a:r>
              <a:rPr lang="de-DE" altLang="x-none" dirty="0"/>
              <a:t>(C)</a:t>
            </a:r>
          </a:p>
          <a:p>
            <a:pPr lvl="2"/>
            <a:r>
              <a:rPr lang="de-DE" altLang="x-none" dirty="0" err="1"/>
              <a:t>On_Block</a:t>
            </a:r>
            <a:r>
              <a:rPr lang="de-DE" altLang="x-none" dirty="0"/>
              <a:t>(C, B), </a:t>
            </a:r>
            <a:r>
              <a:rPr lang="de-DE" altLang="x-none" dirty="0" err="1"/>
              <a:t>On_Block</a:t>
            </a:r>
            <a:r>
              <a:rPr lang="de-DE" altLang="x-none" dirty="0"/>
              <a:t>(B, A)</a:t>
            </a:r>
          </a:p>
          <a:p>
            <a:r>
              <a:rPr lang="de-DE" altLang="x-none" dirty="0"/>
              <a:t>Historical &amp; </a:t>
            </a:r>
            <a:r>
              <a:rPr lang="de-DE" altLang="x-none" dirty="0" err="1"/>
              <a:t>name</a:t>
            </a:r>
            <a:r>
              <a:rPr lang="de-DE" altLang="x-none" dirty="0"/>
              <a:t> </a:t>
            </a:r>
            <a:r>
              <a:rPr lang="de-DE" altLang="x-none" dirty="0" err="1"/>
              <a:t>convention</a:t>
            </a:r>
            <a:r>
              <a:rPr lang="de-DE" altLang="x-none" dirty="0"/>
              <a:t> </a:t>
            </a:r>
            <a:r>
              <a:rPr lang="de-DE" altLang="x-none" dirty="0" err="1"/>
              <a:t>note</a:t>
            </a:r>
            <a:endParaRPr lang="de-DE" altLang="x-none" dirty="0"/>
          </a:p>
          <a:p>
            <a:pPr lvl="1"/>
            <a:r>
              <a:rPr lang="de-DE" altLang="x-none" dirty="0" err="1"/>
              <a:t>Nowadays</a:t>
            </a:r>
            <a:r>
              <a:rPr lang="de-DE" altLang="x-none" dirty="0"/>
              <a:t> STRIPS = </a:t>
            </a:r>
            <a:r>
              <a:rPr lang="de-DE" altLang="x-none" dirty="0" err="1"/>
              <a:t>representation</a:t>
            </a:r>
            <a:r>
              <a:rPr lang="de-DE" altLang="x-none" dirty="0"/>
              <a:t> </a:t>
            </a:r>
            <a:r>
              <a:rPr lang="de-DE" altLang="x-none" dirty="0" err="1"/>
              <a:t>language</a:t>
            </a:r>
            <a:r>
              <a:rPr lang="de-DE" altLang="x-none" dirty="0"/>
              <a:t> FOL</a:t>
            </a:r>
          </a:p>
          <a:p>
            <a:pPr lvl="1"/>
            <a:r>
              <a:rPr lang="de-DE" altLang="x-none" dirty="0"/>
              <a:t>Part </a:t>
            </a:r>
            <a:r>
              <a:rPr lang="de-DE" altLang="x-none" dirty="0" err="1"/>
              <a:t>of</a:t>
            </a:r>
            <a:r>
              <a:rPr lang="de-DE" altLang="x-none" dirty="0"/>
              <a:t> PDDL (</a:t>
            </a:r>
            <a:r>
              <a:rPr lang="de-DE" altLang="x-none" dirty="0" err="1"/>
              <a:t>planning</a:t>
            </a:r>
            <a:r>
              <a:rPr lang="de-DE" altLang="x-none" dirty="0"/>
              <a:t> </a:t>
            </a:r>
            <a:r>
              <a:rPr lang="de-DE" altLang="x-none" dirty="0" err="1"/>
              <a:t>domain</a:t>
            </a:r>
            <a:r>
              <a:rPr lang="de-DE" altLang="x-none" dirty="0"/>
              <a:t> </a:t>
            </a:r>
            <a:r>
              <a:rPr lang="de-DE" altLang="x-none" dirty="0" err="1"/>
              <a:t>definition</a:t>
            </a:r>
            <a:r>
              <a:rPr lang="de-DE" altLang="x-none" dirty="0"/>
              <a:t> </a:t>
            </a:r>
            <a:r>
              <a:rPr lang="de-DE" altLang="x-none" dirty="0" err="1"/>
              <a:t>language</a:t>
            </a:r>
            <a:r>
              <a:rPr lang="de-DE" altLang="x-none" dirty="0"/>
              <a:t>)</a:t>
            </a:r>
          </a:p>
          <a:p>
            <a:pPr lvl="1"/>
            <a:r>
              <a:rPr lang="de-DE" altLang="x-none" dirty="0" err="1"/>
              <a:t>Originally</a:t>
            </a:r>
            <a:r>
              <a:rPr lang="de-DE" altLang="x-none" dirty="0"/>
              <a:t>, STRIPS also </a:t>
            </a:r>
            <a:r>
              <a:rPr lang="de-DE" altLang="x-none" dirty="0" err="1"/>
              <a:t>denoted</a:t>
            </a:r>
            <a:r>
              <a:rPr lang="de-DE" altLang="x-none" dirty="0"/>
              <a:t> (linear, non-</a:t>
            </a:r>
            <a:r>
              <a:rPr lang="de-DE" altLang="x-none" dirty="0" err="1"/>
              <a:t>complete</a:t>
            </a:r>
            <a:r>
              <a:rPr lang="de-DE" altLang="x-none" dirty="0"/>
              <a:t>) </a:t>
            </a:r>
            <a:r>
              <a:rPr lang="de-DE" altLang="x-none" dirty="0" err="1"/>
              <a:t>hill-climbing</a:t>
            </a:r>
            <a:r>
              <a:rPr lang="de-DE" altLang="x-none" dirty="0"/>
              <a:t> style </a:t>
            </a:r>
            <a:r>
              <a:rPr lang="de-DE" altLang="x-none" dirty="0" err="1"/>
              <a:t>algorithm</a:t>
            </a:r>
            <a:r>
              <a:rPr lang="de-DE" altLang="x-none" dirty="0"/>
              <a:t> </a:t>
            </a:r>
          </a:p>
          <a:p>
            <a:pPr lvl="1"/>
            <a:r>
              <a:rPr lang="de-DE" altLang="x-none" dirty="0" err="1"/>
              <a:t>We</a:t>
            </a:r>
            <a:r>
              <a:rPr lang="de-DE" altLang="x-none" dirty="0"/>
              <a:t> </a:t>
            </a:r>
            <a:r>
              <a:rPr lang="de-DE" altLang="x-none" dirty="0" err="1"/>
              <a:t>consider</a:t>
            </a:r>
            <a:r>
              <a:rPr lang="de-DE" altLang="x-none" dirty="0"/>
              <a:t> a different </a:t>
            </a:r>
            <a:r>
              <a:rPr lang="de-DE" altLang="x-none" dirty="0" err="1"/>
              <a:t>algorithm</a:t>
            </a:r>
            <a:r>
              <a:rPr lang="de-DE" altLang="x-none" dirty="0"/>
              <a:t> </a:t>
            </a:r>
            <a:r>
              <a:rPr lang="de-DE" altLang="x-none" dirty="0" err="1"/>
              <a:t>here</a:t>
            </a:r>
            <a:r>
              <a:rPr lang="de-DE" altLang="x-none" dirty="0"/>
              <a:t> </a:t>
            </a:r>
            <a:r>
              <a:rPr lang="de-DE" altLang="x-none" dirty="0" err="1"/>
              <a:t>based</a:t>
            </a:r>
            <a:r>
              <a:rPr lang="de-DE" altLang="x-none" dirty="0"/>
              <a:t> on partial </a:t>
            </a:r>
            <a:r>
              <a:rPr lang="de-DE" altLang="x-none" dirty="0" err="1"/>
              <a:t>order</a:t>
            </a:r>
            <a:r>
              <a:rPr lang="de-DE" altLang="x-none" dirty="0"/>
              <a:t> </a:t>
            </a:r>
            <a:r>
              <a:rPr lang="de-DE" altLang="x-none" dirty="0" err="1"/>
              <a:t>plans</a:t>
            </a:r>
            <a:r>
              <a:rPr lang="de-DE" altLang="x-none" dirty="0"/>
              <a:t> </a:t>
            </a:r>
          </a:p>
          <a:p>
            <a:endParaRPr lang="de-DE" altLang="x-non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D6556B-F7A7-BF47-BF6C-BDCA61EC4675}"/>
              </a:ext>
            </a:extLst>
          </p:cNvPr>
          <p:cNvSpPr/>
          <p:nvPr/>
        </p:nvSpPr>
        <p:spPr>
          <a:xfrm>
            <a:off x="2051720" y="6609443"/>
            <a:ext cx="52565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STRIPS = Stanford Research Institute Problem Solver (1971)</a:t>
            </a:r>
            <a:endParaRPr lang="en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1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1CBE-FF45-B74D-9D64-47294CA6291F}" type="slidenum">
              <a:rPr lang="en-US" altLang="x-none"/>
              <a:pPr/>
              <a:t>32</a:t>
            </a:fld>
            <a:endParaRPr lang="en-US" altLang="x-none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STRIPS </a:t>
            </a:r>
            <a:r>
              <a:rPr lang="de-DE" altLang="x-none" dirty="0" err="1"/>
              <a:t>Planning</a:t>
            </a:r>
            <a:r>
              <a:rPr lang="de-DE" altLang="x-none" dirty="0"/>
              <a:t> Operators</a:t>
            </a:r>
          </a:p>
        </p:txBody>
      </p:sp>
      <p:pic>
        <p:nvPicPr>
          <p:cNvPr id="2334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5502519" cy="116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34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2282"/>
            <a:ext cx="3108081" cy="161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222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225F-27B9-6246-ADD5-F5A300C7A4CF}" type="slidenum">
              <a:rPr lang="en-US" altLang="x-none"/>
              <a:pPr/>
              <a:t>33</a:t>
            </a:fld>
            <a:endParaRPr lang="en-US" altLang="x-none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Initial Plan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x-none" dirty="0"/>
          </a:p>
        </p:txBody>
      </p:sp>
      <p:pic>
        <p:nvPicPr>
          <p:cNvPr id="2406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8" y="2494085"/>
            <a:ext cx="5411666" cy="387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06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24744"/>
            <a:ext cx="5436096" cy="230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1CF058-4B0C-2F44-925A-2935AE819226}"/>
              </a:ext>
            </a:extLst>
          </p:cNvPr>
          <p:cNvSpPr txBox="1"/>
          <p:nvPr/>
        </p:nvSpPr>
        <p:spPr>
          <a:xfrm>
            <a:off x="3184359" y="5954556"/>
            <a:ext cx="324159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are variables                      </a:t>
            </a:r>
            <a:endParaRPr lang="en-DE" sz="2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DD35F5C-1323-9A4F-882F-E7D5CEAC8979}"/>
              </a:ext>
            </a:extLst>
          </p:cNvPr>
          <p:cNvSpPr txBox="1"/>
          <p:nvPr/>
        </p:nvSpPr>
        <p:spPr>
          <a:xfrm>
            <a:off x="410308" y="2425565"/>
            <a:ext cx="240803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dirty="0"/>
              <a:t>Action(Type)s:     </a:t>
            </a:r>
          </a:p>
        </p:txBody>
      </p:sp>
    </p:spTree>
    <p:extLst>
      <p:ext uri="{BB962C8B-B14F-4D97-AF65-F5344CB8AC3E}">
        <p14:creationId xmlns:p14="http://schemas.microsoft.com/office/powerpoint/2010/main" val="1879586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4B69-E971-4043-AF59-F061C19A166E}" type="slidenum">
              <a:rPr lang="en-US" altLang="x-none"/>
              <a:pPr/>
              <a:t>34</a:t>
            </a:fld>
            <a:endParaRPr lang="en-US" altLang="x-none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2011" y="281214"/>
            <a:ext cx="8760069" cy="441080"/>
          </a:xfrm>
        </p:spPr>
        <p:txBody>
          <a:bodyPr/>
          <a:lstStyle/>
          <a:p>
            <a:r>
              <a:rPr lang="de-DE" altLang="x-none" sz="2800" dirty="0" err="1"/>
              <a:t>Planning</a:t>
            </a:r>
            <a:r>
              <a:rPr lang="de-DE" altLang="x-none" sz="2800" dirty="0"/>
              <a:t> </a:t>
            </a:r>
            <a:r>
              <a:rPr lang="de-DE" altLang="x-none" sz="2800" dirty="0" err="1"/>
              <a:t>as</a:t>
            </a:r>
            <a:r>
              <a:rPr lang="de-DE" altLang="x-none" sz="2800" dirty="0"/>
              <a:t> („</a:t>
            </a:r>
            <a:r>
              <a:rPr lang="de-DE" altLang="x-none" sz="2800" dirty="0" err="1"/>
              <a:t>Lifted</a:t>
            </a:r>
            <a:r>
              <a:rPr lang="de-DE" altLang="x-none" sz="2800" dirty="0"/>
              <a:t>“) Search</a:t>
            </a:r>
          </a:p>
        </p:txBody>
      </p:sp>
      <p:pic>
        <p:nvPicPr>
          <p:cNvPr id="2345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21939"/>
            <a:ext cx="7362092" cy="467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808" y="1449266"/>
            <a:ext cx="8178312" cy="4431323"/>
          </a:xfrm>
        </p:spPr>
        <p:txBody>
          <a:bodyPr/>
          <a:lstStyle/>
          <a:p>
            <a:r>
              <a:rPr lang="de-DE" altLang="x-none" sz="2215" dirty="0"/>
              <a:t>Forward</a:t>
            </a:r>
          </a:p>
          <a:p>
            <a:r>
              <a:rPr lang="de-DE" altLang="x-none" sz="2215" dirty="0" err="1"/>
              <a:t>Backward</a:t>
            </a:r>
            <a:endParaRPr lang="de-DE" altLang="x-none" sz="2215" dirty="0"/>
          </a:p>
        </p:txBody>
      </p:sp>
    </p:spTree>
    <p:extLst>
      <p:ext uri="{BB962C8B-B14F-4D97-AF65-F5344CB8AC3E}">
        <p14:creationId xmlns:p14="http://schemas.microsoft.com/office/powerpoint/2010/main" val="24750596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5E17ADB0-A3FC-CB41-B60F-A7B386E57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Classical</a:t>
            </a:r>
            <a:r>
              <a:rPr lang="de-DE" dirty="0"/>
              <a:t> Search               vs.                        </a:t>
            </a:r>
            <a:r>
              <a:rPr lang="de-DE" dirty="0" err="1"/>
              <a:t>Planning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A958784-DD99-ED43-BF24-379D1738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C49A9F97-DFA5-BA4A-93F9-E563E71BECA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887478" y="1119628"/>
            <a:ext cx="3074679" cy="1429866"/>
          </a:xfr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A0054A6-5AEC-484E-9DBD-F96428587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57" y="1205865"/>
            <a:ext cx="2823220" cy="211469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7B930B9-BE06-A741-87C7-D7319C38B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056" y="3060122"/>
            <a:ext cx="1908945" cy="142986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217F69E-7BBA-744E-B349-E560C3328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947" y="1253756"/>
            <a:ext cx="2683737" cy="178590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C21DF2D-6751-5449-8316-E27348E000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6359" y="1662723"/>
            <a:ext cx="2619210" cy="1742965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F6E6A6E-12F0-A148-BF68-C919CA7ED1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4543" y="2412977"/>
            <a:ext cx="2660874" cy="1985421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7F157084-DEC1-C342-B972-0D41D102E8AB}"/>
              </a:ext>
            </a:extLst>
          </p:cNvPr>
          <p:cNvSpPr txBox="1"/>
          <p:nvPr/>
        </p:nvSpPr>
        <p:spPr>
          <a:xfrm>
            <a:off x="4969598" y="4824732"/>
            <a:ext cx="39725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32EF0"/>
                </a:solidFill>
              </a:rPr>
              <a:t>Problem </a:t>
            </a:r>
            <a:r>
              <a:rPr lang="de-DE" dirty="0" err="1">
                <a:solidFill>
                  <a:srgbClr val="032EF0"/>
                </a:solidFill>
              </a:rPr>
              <a:t>solving</a:t>
            </a:r>
            <a:r>
              <a:rPr lang="de-DE" dirty="0">
                <a:solidFill>
                  <a:srgbClr val="032EF0"/>
                </a:solidFill>
              </a:rPr>
              <a:t> </a:t>
            </a:r>
            <a:r>
              <a:rPr lang="de-DE" dirty="0" err="1">
                <a:solidFill>
                  <a:srgbClr val="032EF0"/>
                </a:solidFill>
              </a:rPr>
              <a:t>by</a:t>
            </a:r>
            <a:r>
              <a:rPr lang="de-DE" dirty="0">
                <a:solidFill>
                  <a:srgbClr val="032EF0"/>
                </a:solidFill>
              </a:rPr>
              <a:t> </a:t>
            </a:r>
            <a:r>
              <a:rPr lang="de-DE" dirty="0" err="1">
                <a:solidFill>
                  <a:srgbClr val="032EF0"/>
                </a:solidFill>
              </a:rPr>
              <a:t>planning</a:t>
            </a:r>
            <a:endParaRPr lang="de-DE" dirty="0">
              <a:solidFill>
                <a:srgbClr val="032E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 </a:t>
            </a:r>
            <a:r>
              <a:rPr lang="de-DE" dirty="0" err="1"/>
              <a:t>declaratively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Solve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algorithm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E.g.: </a:t>
            </a:r>
            <a:r>
              <a:rPr lang="de-DE" dirty="0" err="1"/>
              <a:t>instead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go-to-SM1, </a:t>
            </a:r>
            <a:r>
              <a:rPr lang="de-DE" dirty="0" err="1"/>
              <a:t>go</a:t>
            </a:r>
            <a:r>
              <a:rPr lang="de-DE" dirty="0"/>
              <a:t>-</a:t>
            </a:r>
            <a:r>
              <a:rPr lang="de-DE" dirty="0" err="1"/>
              <a:t>to</a:t>
            </a:r>
            <a:r>
              <a:rPr lang="de-DE" dirty="0"/>
              <a:t>-HW</a:t>
            </a:r>
          </a:p>
          <a:p>
            <a:r>
              <a:rPr lang="de-DE" dirty="0"/>
              <a:t>               </a:t>
            </a:r>
            <a:r>
              <a:rPr lang="de-DE" dirty="0" err="1"/>
              <a:t>rather</a:t>
            </a:r>
            <a:r>
              <a:rPr lang="de-DE" dirty="0"/>
              <a:t> </a:t>
            </a:r>
            <a:r>
              <a:rPr lang="de-DE" dirty="0" err="1"/>
              <a:t>go</a:t>
            </a:r>
            <a:r>
              <a:rPr lang="de-DE" dirty="0"/>
              <a:t>(</a:t>
            </a:r>
            <a:r>
              <a:rPr lang="de-DE" dirty="0" err="1"/>
              <a:t>place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2596D8D-A977-4B46-9104-9FA7352AAD59}"/>
              </a:ext>
            </a:extLst>
          </p:cNvPr>
          <p:cNvSpPr txBox="1"/>
          <p:nvPr/>
        </p:nvSpPr>
        <p:spPr>
          <a:xfrm>
            <a:off x="395536" y="4824732"/>
            <a:ext cx="3275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32EF0"/>
                </a:solidFill>
              </a:rPr>
              <a:t>Problem </a:t>
            </a:r>
            <a:r>
              <a:rPr lang="de-DE" dirty="0" err="1">
                <a:solidFill>
                  <a:srgbClr val="032EF0"/>
                </a:solidFill>
              </a:rPr>
              <a:t>solving</a:t>
            </a:r>
            <a:r>
              <a:rPr lang="de-DE" dirty="0">
                <a:solidFill>
                  <a:srgbClr val="032EF0"/>
                </a:solidFill>
              </a:rPr>
              <a:t> </a:t>
            </a:r>
            <a:r>
              <a:rPr lang="de-DE" dirty="0" err="1">
                <a:solidFill>
                  <a:srgbClr val="032EF0"/>
                </a:solidFill>
              </a:rPr>
              <a:t>by</a:t>
            </a:r>
            <a:r>
              <a:rPr lang="de-DE" dirty="0">
                <a:solidFill>
                  <a:srgbClr val="032EF0"/>
                </a:solidFill>
              </a:rPr>
              <a:t> </a:t>
            </a:r>
            <a:r>
              <a:rPr lang="de-DE" dirty="0" err="1">
                <a:solidFill>
                  <a:srgbClr val="032EF0"/>
                </a:solidFill>
              </a:rPr>
              <a:t>search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Problem = 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Program</a:t>
            </a:r>
            <a:r>
              <a:rPr lang="de-DE" dirty="0"/>
              <a:t> </a:t>
            </a:r>
            <a:r>
              <a:rPr lang="de-DE" dirty="0" err="1"/>
              <a:t>search</a:t>
            </a:r>
            <a:r>
              <a:rPr lang="de-DE" dirty="0"/>
              <a:t> </a:t>
            </a:r>
            <a:r>
              <a:rPr lang="de-DE" dirty="0" err="1"/>
              <a:t>algorithm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F0CA5F4-8DB7-1142-8FDF-55502DBFC806}"/>
              </a:ext>
            </a:extLst>
          </p:cNvPr>
          <p:cNvSpPr txBox="1"/>
          <p:nvPr/>
        </p:nvSpPr>
        <p:spPr>
          <a:xfrm>
            <a:off x="4932040" y="62659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67159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6E72-F631-5C49-8002-7B485245366B}" type="slidenum">
              <a:rPr lang="en-US" altLang="x-none"/>
              <a:pPr/>
              <a:t>36</a:t>
            </a:fld>
            <a:endParaRPr lang="en-US" altLang="x-none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Plan = (Linear) </a:t>
            </a:r>
            <a:r>
              <a:rPr lang="de-DE" altLang="x-none" dirty="0" err="1"/>
              <a:t>sequence</a:t>
            </a:r>
            <a:r>
              <a:rPr lang="de-DE" altLang="x-none" dirty="0"/>
              <a:t> </a:t>
            </a:r>
            <a:r>
              <a:rPr lang="de-DE" altLang="x-none" dirty="0" err="1"/>
              <a:t>of</a:t>
            </a:r>
            <a:r>
              <a:rPr lang="de-DE" altLang="x-none" dirty="0"/>
              <a:t> Actions?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x-none" dirty="0"/>
          </a:p>
        </p:txBody>
      </p:sp>
      <p:pic>
        <p:nvPicPr>
          <p:cNvPr id="236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3" y="1268760"/>
            <a:ext cx="7291754" cy="464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Cloud Callout 1">
            <a:extLst>
              <a:ext uri="{FF2B5EF4-FFF2-40B4-BE49-F238E27FC236}">
                <a16:creationId xmlns:a16="http://schemas.microsoft.com/office/drawing/2014/main" id="{8ADCA20F-7CC0-1A4A-8A10-9AC6AFA8938E}"/>
              </a:ext>
            </a:extLst>
          </p:cNvPr>
          <p:cNvSpPr/>
          <p:nvPr/>
        </p:nvSpPr>
        <p:spPr>
          <a:xfrm>
            <a:off x="5838544" y="481066"/>
            <a:ext cx="3384501" cy="1224136"/>
          </a:xfrm>
          <a:prstGeom prst="cloudCallout">
            <a:avLst>
              <a:gd name="adj1" fmla="val -34342"/>
              <a:gd name="adj2" fmla="val 7672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Apply principle of </a:t>
            </a:r>
            <a:br>
              <a:rPr lang="en-DE" dirty="0">
                <a:solidFill>
                  <a:schemeClr val="tx1"/>
                </a:solidFill>
              </a:rPr>
            </a:br>
            <a:r>
              <a:rPr lang="en-DE">
                <a:solidFill>
                  <a:schemeClr val="tx1"/>
                </a:solidFill>
              </a:rPr>
              <a:t>Least Commitment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5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3677-F87F-9E44-BF7E-80EA111BCEB6}" type="slidenum">
              <a:rPr lang="en-US" altLang="x-none"/>
              <a:pPr/>
              <a:t>37</a:t>
            </a:fld>
            <a:endParaRPr lang="en-US" altLang="x-none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 err="1"/>
              <a:t>Representation</a:t>
            </a:r>
            <a:r>
              <a:rPr lang="de-DE" altLang="x-none" dirty="0"/>
              <a:t> </a:t>
            </a:r>
            <a:r>
              <a:rPr lang="de-DE" altLang="x-none" dirty="0" err="1"/>
              <a:t>of</a:t>
            </a:r>
            <a:r>
              <a:rPr lang="de-DE" altLang="x-none" dirty="0"/>
              <a:t> Partial-Order Plans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sz="2215" dirty="0"/>
              <a:t>Plan </a:t>
            </a:r>
            <a:r>
              <a:rPr lang="de-DE" altLang="x-none" sz="2215" dirty="0" err="1"/>
              <a:t>step</a:t>
            </a:r>
            <a:r>
              <a:rPr lang="de-DE" altLang="x-none" sz="2215" dirty="0"/>
              <a:t> = STRIPS Operator</a:t>
            </a:r>
          </a:p>
          <a:p>
            <a:r>
              <a:rPr lang="de-DE" altLang="x-none" sz="2215" dirty="0"/>
              <a:t>Plan </a:t>
            </a:r>
            <a:r>
              <a:rPr lang="de-DE" altLang="x-none" sz="2215" dirty="0" err="1"/>
              <a:t>consists</a:t>
            </a:r>
            <a:r>
              <a:rPr lang="de-DE" altLang="x-none" sz="2215" dirty="0"/>
              <a:t> </a:t>
            </a:r>
            <a:r>
              <a:rPr lang="de-DE" altLang="x-none" sz="2215" dirty="0" err="1"/>
              <a:t>of</a:t>
            </a:r>
            <a:endParaRPr lang="de-DE" altLang="x-none" sz="2215" dirty="0"/>
          </a:p>
          <a:p>
            <a:pPr lvl="1"/>
            <a:r>
              <a:rPr lang="de-DE" altLang="x-none" sz="2015" dirty="0"/>
              <a:t>Plan </a:t>
            </a:r>
            <a:r>
              <a:rPr lang="de-DE" altLang="x-none" sz="2015" dirty="0" err="1"/>
              <a:t>steps</a:t>
            </a:r>
            <a:r>
              <a:rPr lang="de-DE" altLang="x-none" sz="2015" dirty="0"/>
              <a:t> </a:t>
            </a:r>
            <a:r>
              <a:rPr lang="de-DE" altLang="x-none" sz="2015" dirty="0" err="1"/>
              <a:t>with</a:t>
            </a:r>
            <a:r>
              <a:rPr lang="de-DE" altLang="x-none" sz="2015" dirty="0"/>
              <a:t> partial </a:t>
            </a:r>
            <a:r>
              <a:rPr lang="de-DE" altLang="x-none" sz="2015" dirty="0" err="1"/>
              <a:t>order</a:t>
            </a:r>
            <a:r>
              <a:rPr lang="de-DE" altLang="x-none" sz="2015" dirty="0"/>
              <a:t> (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</a:rPr>
              <a:t>&lt;</a:t>
            </a:r>
            <a:r>
              <a:rPr lang="de-DE" altLang="x-none" sz="2015" dirty="0"/>
              <a:t>), </a:t>
            </a:r>
            <a:br>
              <a:rPr lang="de-DE" altLang="x-none" sz="2015" dirty="0"/>
            </a:br>
            <a:r>
              <a:rPr lang="de-DE" altLang="x-none" sz="2015" dirty="0" err="1"/>
              <a:t>where</a:t>
            </a:r>
            <a:r>
              <a:rPr lang="de-DE" altLang="x-none" sz="2015" dirty="0"/>
              <a:t> </a:t>
            </a:r>
            <a:r>
              <a:rPr lang="de-DE" altLang="x-none" sz="2015" dirty="0">
                <a:solidFill>
                  <a:srgbClr val="0305FF"/>
                </a:solidFill>
              </a:rPr>
              <a:t>S</a:t>
            </a:r>
            <a:r>
              <a:rPr lang="de-DE" altLang="x-none" sz="2015" baseline="-25000" dirty="0">
                <a:solidFill>
                  <a:srgbClr val="0305FF"/>
                </a:solidFill>
              </a:rPr>
              <a:t>i</a:t>
            </a:r>
            <a:r>
              <a:rPr lang="de-DE" altLang="x-none" sz="2015" dirty="0">
                <a:solidFill>
                  <a:srgbClr val="0305FF"/>
                </a:solidFill>
              </a:rPr>
              <a:t> &lt; </a:t>
            </a:r>
            <a:r>
              <a:rPr lang="de-DE" altLang="x-none" sz="2015" dirty="0" err="1">
                <a:solidFill>
                  <a:srgbClr val="0305FF"/>
                </a:solidFill>
              </a:rPr>
              <a:t>S</a:t>
            </a:r>
            <a:r>
              <a:rPr lang="de-DE" altLang="x-none" sz="2015" baseline="-25000" dirty="0" err="1">
                <a:solidFill>
                  <a:srgbClr val="0305FF"/>
                </a:solidFill>
              </a:rPr>
              <a:t>j</a:t>
            </a:r>
            <a:r>
              <a:rPr lang="de-DE" altLang="x-none" sz="2015" dirty="0">
                <a:solidFill>
                  <a:srgbClr val="0305FF"/>
                </a:solidFill>
              </a:rPr>
              <a:t> </a:t>
            </a:r>
            <a:r>
              <a:rPr lang="de-DE" altLang="x-none" sz="2015" dirty="0" err="1"/>
              <a:t>iff</a:t>
            </a:r>
            <a:r>
              <a:rPr lang="de-DE" altLang="x-none" sz="2015" dirty="0"/>
              <a:t> 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sz="2015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x-none" sz="2015" dirty="0" err="1"/>
              <a:t>is</a:t>
            </a:r>
            <a:r>
              <a:rPr lang="de-DE" altLang="x-none" sz="2015" dirty="0"/>
              <a:t> </a:t>
            </a:r>
            <a:r>
              <a:rPr lang="de-DE" altLang="x-none" sz="2015" dirty="0" err="1"/>
              <a:t>to</a:t>
            </a:r>
            <a:r>
              <a:rPr lang="de-DE" altLang="x-none" sz="2015" dirty="0"/>
              <a:t> </a:t>
            </a:r>
            <a:r>
              <a:rPr lang="de-DE" altLang="x-none" sz="2015" dirty="0" err="1"/>
              <a:t>be</a:t>
            </a:r>
            <a:r>
              <a:rPr lang="de-DE" altLang="x-none" sz="2015" dirty="0"/>
              <a:t> </a:t>
            </a:r>
            <a:r>
              <a:rPr lang="de-DE" altLang="x-none" sz="2015" dirty="0" err="1"/>
              <a:t>executed</a:t>
            </a:r>
            <a:r>
              <a:rPr lang="de-DE" altLang="x-none" sz="2015" dirty="0"/>
              <a:t> </a:t>
            </a:r>
            <a:r>
              <a:rPr lang="de-DE" altLang="x-none" sz="2015" dirty="0" err="1"/>
              <a:t>before</a:t>
            </a:r>
            <a:r>
              <a:rPr lang="de-DE" altLang="x-none" sz="2015" dirty="0"/>
              <a:t> </a:t>
            </a:r>
            <a:r>
              <a:rPr lang="de-DE" altLang="x-none" sz="2015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sz="2015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endParaRPr lang="de-DE" altLang="x-none" sz="2015" baseline="-250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altLang="x-none" sz="2015" dirty="0"/>
              <a:t>Set </a:t>
            </a:r>
            <a:r>
              <a:rPr lang="de-DE" altLang="x-none" sz="2015" dirty="0" err="1"/>
              <a:t>of</a:t>
            </a:r>
            <a:r>
              <a:rPr lang="de-DE" altLang="x-none" sz="2015" dirty="0"/>
              <a:t> variable </a:t>
            </a:r>
            <a:r>
              <a:rPr lang="de-DE" altLang="x-none" sz="2015" dirty="0" err="1"/>
              <a:t>assignments</a:t>
            </a:r>
            <a:r>
              <a:rPr lang="de-DE" altLang="x-none" sz="2015" dirty="0"/>
              <a:t> 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</a:rPr>
              <a:t>x = t </a:t>
            </a:r>
            <a:r>
              <a:rPr lang="de-DE" altLang="x-none" sz="2015" dirty="0"/>
              <a:t>,</a:t>
            </a:r>
            <a:br>
              <a:rPr lang="de-DE" altLang="x-none" sz="2015" dirty="0"/>
            </a:br>
            <a:r>
              <a:rPr lang="de-DE" altLang="x-none" sz="2015" dirty="0" err="1"/>
              <a:t>where</a:t>
            </a:r>
            <a:r>
              <a:rPr lang="de-DE" altLang="x-none" sz="2015" dirty="0"/>
              <a:t> 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altLang="x-none" sz="2015" dirty="0"/>
              <a:t> </a:t>
            </a:r>
            <a:r>
              <a:rPr lang="de-DE" altLang="x-none" sz="2015" dirty="0" err="1"/>
              <a:t>is</a:t>
            </a:r>
            <a:r>
              <a:rPr lang="de-DE" altLang="x-none" sz="2015" dirty="0"/>
              <a:t> a variable </a:t>
            </a:r>
            <a:r>
              <a:rPr lang="de-DE" altLang="x-none" sz="2015" dirty="0" err="1"/>
              <a:t>and</a:t>
            </a:r>
            <a:r>
              <a:rPr lang="de-DE" altLang="x-none" sz="2015" dirty="0"/>
              <a:t> 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altLang="x-none" sz="2015" dirty="0"/>
              <a:t> </a:t>
            </a:r>
            <a:r>
              <a:rPr lang="de-DE" altLang="x-none" sz="2015" dirty="0" err="1"/>
              <a:t>is</a:t>
            </a:r>
            <a:r>
              <a:rPr lang="de-DE" altLang="x-none" sz="2015" dirty="0"/>
              <a:t> a </a:t>
            </a:r>
            <a:r>
              <a:rPr lang="de-DE" altLang="x-none" sz="2015" dirty="0" err="1"/>
              <a:t>constant</a:t>
            </a:r>
            <a:r>
              <a:rPr lang="de-DE" altLang="x-none" sz="2015" dirty="0"/>
              <a:t> </a:t>
            </a:r>
            <a:r>
              <a:rPr lang="de-DE" altLang="x-none" sz="2015" dirty="0" err="1"/>
              <a:t>or</a:t>
            </a:r>
            <a:r>
              <a:rPr lang="de-DE" altLang="x-none" sz="2015" dirty="0"/>
              <a:t> variable</a:t>
            </a:r>
          </a:p>
          <a:p>
            <a:pPr lvl="1"/>
            <a:r>
              <a:rPr lang="de-DE" altLang="x-none" sz="2015" dirty="0"/>
              <a:t>Set </a:t>
            </a:r>
            <a:r>
              <a:rPr lang="de-DE" altLang="x-none" sz="2015" dirty="0" err="1"/>
              <a:t>of</a:t>
            </a:r>
            <a:r>
              <a:rPr lang="de-DE" altLang="x-none" sz="2015" dirty="0"/>
              <a:t> </a:t>
            </a:r>
            <a:r>
              <a:rPr lang="de-DE" altLang="x-none" sz="2015" dirty="0" err="1"/>
              <a:t>causal</a:t>
            </a:r>
            <a:r>
              <a:rPr lang="de-DE" altLang="x-none" sz="2015" dirty="0"/>
              <a:t> </a:t>
            </a:r>
            <a:r>
              <a:rPr lang="de-DE" altLang="x-none" sz="2015" dirty="0" err="1"/>
              <a:t>relations</a:t>
            </a:r>
            <a:r>
              <a:rPr lang="de-DE" altLang="x-none" sz="2015" dirty="0"/>
              <a:t>: </a:t>
            </a:r>
            <a:br>
              <a:rPr lang="de-DE" altLang="x-none" sz="2015" dirty="0"/>
            </a:br>
            <a:r>
              <a:rPr lang="de-DE" altLang="x-none" sz="2015" dirty="0">
                <a:solidFill>
                  <a:srgbClr val="0305FF"/>
                </a:solidFill>
              </a:rPr>
              <a:t>S</a:t>
            </a:r>
            <a:r>
              <a:rPr lang="de-DE" altLang="x-none" sz="2015" baseline="-25000" dirty="0">
                <a:solidFill>
                  <a:srgbClr val="0305FF"/>
                </a:solidFill>
              </a:rPr>
              <a:t>i</a:t>
            </a:r>
            <a:r>
              <a:rPr lang="de-DE" altLang="x-none" sz="2015" dirty="0">
                <a:solidFill>
                  <a:srgbClr val="0305FF"/>
                </a:solidFill>
              </a:rPr>
              <a:t> </a:t>
            </a:r>
            <a:r>
              <a:rPr lang="de-DE" altLang="x-none" sz="2015" dirty="0">
                <a:solidFill>
                  <a:srgbClr val="0305FF"/>
                </a:solidFill>
                <a:sym typeface="Wingdings" pitchFamily="2" charset="2"/>
              </a:rPr>
              <a:t></a:t>
            </a:r>
            <a:r>
              <a:rPr lang="de-DE" altLang="x-none" sz="2015" baseline="30000" dirty="0">
                <a:solidFill>
                  <a:srgbClr val="0305FF"/>
                </a:solidFill>
                <a:sym typeface="Wingdings" pitchFamily="2" charset="2"/>
              </a:rPr>
              <a:t>c</a:t>
            </a:r>
            <a:r>
              <a:rPr lang="de-DE" altLang="x-none" sz="2015" dirty="0">
                <a:solidFill>
                  <a:srgbClr val="0305FF"/>
                </a:solidFill>
                <a:sym typeface="Wingdings" pitchFamily="2" charset="2"/>
              </a:rPr>
              <a:t> </a:t>
            </a:r>
            <a:r>
              <a:rPr lang="de-DE" altLang="x-none" sz="2015" dirty="0" err="1">
                <a:solidFill>
                  <a:srgbClr val="0305FF"/>
                </a:solidFill>
                <a:sym typeface="Wingdings" pitchFamily="2" charset="2"/>
              </a:rPr>
              <a:t>S</a:t>
            </a:r>
            <a:r>
              <a:rPr lang="de-DE" altLang="x-none" sz="2015" baseline="-25000" dirty="0" err="1">
                <a:solidFill>
                  <a:srgbClr val="0305FF"/>
                </a:solidFill>
                <a:sym typeface="Wingdings" pitchFamily="2" charset="2"/>
              </a:rPr>
              <a:t>j</a:t>
            </a:r>
            <a:r>
              <a:rPr lang="de-DE" altLang="x-none" sz="2015" dirty="0">
                <a:solidFill>
                  <a:srgbClr val="0305FF"/>
                </a:solidFill>
                <a:sym typeface="Wingdings" pitchFamily="2" charset="2"/>
              </a:rPr>
              <a:t> </a:t>
            </a:r>
            <a:r>
              <a:rPr lang="de-DE" altLang="x-none" sz="2015" dirty="0" err="1">
                <a:sym typeface="Wingdings" pitchFamily="2" charset="2"/>
              </a:rPr>
              <a:t>means</a:t>
            </a:r>
            <a:r>
              <a:rPr lang="de-DE" altLang="x-none" sz="2015" dirty="0">
                <a:sym typeface="Wingdings" pitchFamily="2" charset="2"/>
              </a:rPr>
              <a:t> 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S</a:t>
            </a:r>
            <a:r>
              <a:rPr lang="de-DE" altLang="x-none" sz="2015" baseline="-25000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i</a:t>
            </a:r>
            <a:r>
              <a:rPr lang="de-DE" altLang="x-none" sz="2015" dirty="0">
                <a:sym typeface="Wingdings" pitchFamily="2" charset="2"/>
              </a:rPr>
              <a:t> </a:t>
            </a:r>
            <a:r>
              <a:rPr lang="de-DE" altLang="x-none" sz="2015" dirty="0" err="1">
                <a:sym typeface="Wingdings" pitchFamily="2" charset="2"/>
              </a:rPr>
              <a:t>creates</a:t>
            </a:r>
            <a:r>
              <a:rPr lang="de-DE" altLang="x-none" sz="2015" dirty="0">
                <a:sym typeface="Wingdings" pitchFamily="2" charset="2"/>
              </a:rPr>
              <a:t> </a:t>
            </a:r>
            <a:r>
              <a:rPr lang="de-DE" altLang="x-none" sz="2015" dirty="0" err="1">
                <a:sym typeface="Wingdings" pitchFamily="2" charset="2"/>
              </a:rPr>
              <a:t>the</a:t>
            </a:r>
            <a:r>
              <a:rPr lang="de-DE" altLang="x-none" sz="2015" dirty="0">
                <a:sym typeface="Wingdings" pitchFamily="2" charset="2"/>
              </a:rPr>
              <a:t> </a:t>
            </a:r>
            <a:r>
              <a:rPr lang="de-DE" altLang="x-none" sz="2015" dirty="0" err="1">
                <a:sym typeface="Wingdings" pitchFamily="2" charset="2"/>
              </a:rPr>
              <a:t>precondition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c </a:t>
            </a:r>
            <a:r>
              <a:rPr lang="de-DE" altLang="x-none" sz="2015" dirty="0" err="1">
                <a:sym typeface="Wingdings" pitchFamily="2" charset="2"/>
              </a:rPr>
              <a:t>of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de-DE" altLang="x-none" sz="2015" dirty="0" err="1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S</a:t>
            </a:r>
            <a:r>
              <a:rPr lang="de-DE" altLang="x-none" sz="2015" baseline="-25000" dirty="0" err="1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j</a:t>
            </a:r>
            <a:r>
              <a:rPr lang="de-DE" altLang="x-none" sz="2015" dirty="0">
                <a:sym typeface="Wingdings" pitchFamily="2" charset="2"/>
              </a:rPr>
              <a:t> (</a:t>
            </a:r>
            <a:r>
              <a:rPr lang="de-DE" altLang="x-none" sz="2015" dirty="0" err="1">
                <a:sym typeface="Wingdings" pitchFamily="2" charset="2"/>
              </a:rPr>
              <a:t>entails</a:t>
            </a:r>
            <a:r>
              <a:rPr lang="de-DE" altLang="x-none" sz="2015" dirty="0">
                <a:sym typeface="Wingdings" pitchFamily="2" charset="2"/>
              </a:rPr>
              <a:t> 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sz="2015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</a:rPr>
              <a:t> &lt; </a:t>
            </a:r>
            <a:r>
              <a:rPr lang="de-DE" altLang="x-none" sz="2015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sz="2015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altLang="x-none" sz="2015" dirty="0"/>
              <a:t>)</a:t>
            </a:r>
          </a:p>
          <a:p>
            <a:pPr lvl="1"/>
            <a:endParaRPr lang="de-DE" altLang="x-none" sz="2015" dirty="0"/>
          </a:p>
          <a:p>
            <a:r>
              <a:rPr lang="de-DE" altLang="x-none" sz="2215" dirty="0"/>
              <a:t>Solutions </a:t>
            </a:r>
            <a:r>
              <a:rPr lang="de-DE" altLang="x-none" sz="2215" dirty="0" err="1"/>
              <a:t>to</a:t>
            </a:r>
            <a:r>
              <a:rPr lang="de-DE" altLang="x-none" sz="2215" dirty="0"/>
              <a:t> </a:t>
            </a:r>
            <a:r>
              <a:rPr lang="de-DE" altLang="x-none" sz="2215" dirty="0" err="1"/>
              <a:t>planning</a:t>
            </a:r>
            <a:r>
              <a:rPr lang="de-DE" altLang="x-none" sz="2215" dirty="0"/>
              <a:t> </a:t>
            </a:r>
            <a:r>
              <a:rPr lang="de-DE" altLang="x-none" sz="2215" dirty="0" err="1"/>
              <a:t>problems</a:t>
            </a:r>
            <a:r>
              <a:rPr lang="de-DE" altLang="x-none" sz="2215" dirty="0"/>
              <a:t> …</a:t>
            </a:r>
            <a:br>
              <a:rPr lang="de-DE" altLang="x-none" sz="2215" dirty="0"/>
            </a:br>
            <a:r>
              <a:rPr lang="de-DE" altLang="x-none" sz="2215" dirty="0"/>
              <a:t>… must </a:t>
            </a:r>
            <a:r>
              <a:rPr lang="de-DE" altLang="x-none" sz="2215" dirty="0" err="1"/>
              <a:t>satisfy</a:t>
            </a:r>
            <a:r>
              <a:rPr lang="de-DE" altLang="x-none" sz="2215" dirty="0"/>
              <a:t> </a:t>
            </a:r>
            <a:r>
              <a:rPr lang="de-DE" altLang="x-none" sz="2215" dirty="0" err="1"/>
              <a:t>certain</a:t>
            </a:r>
            <a:r>
              <a:rPr lang="de-DE" altLang="x-none" sz="2215" dirty="0"/>
              <a:t> </a:t>
            </a:r>
            <a:r>
              <a:rPr lang="de-DE" altLang="x-none" sz="2215" dirty="0" err="1"/>
              <a:t>conditions</a:t>
            </a:r>
            <a:endParaRPr lang="de-DE" altLang="x-none" sz="2215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BE03AA-FB74-1146-8712-E9324AF2CF25}"/>
              </a:ext>
            </a:extLst>
          </p:cNvPr>
          <p:cNvSpPr/>
          <p:nvPr/>
        </p:nvSpPr>
        <p:spPr>
          <a:xfrm>
            <a:off x="2051720" y="6609443"/>
            <a:ext cx="52565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STRIPS = Stanford Research Institute Problem Solver (1971)</a:t>
            </a:r>
            <a:endParaRPr lang="en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374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FD56E-82EB-A44C-91B3-F302B0BCD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Completeness and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84A98-6A95-DE46-AE34-FE81A594D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>
                <a:solidFill>
                  <a:srgbClr val="0305FF"/>
                </a:solidFill>
              </a:rPr>
              <a:t>Complete</a:t>
            </a:r>
            <a:r>
              <a:rPr lang="en-DE" dirty="0"/>
              <a:t> plan</a:t>
            </a:r>
          </a:p>
          <a:p>
            <a:pPr lvl="1"/>
            <a:r>
              <a:rPr lang="en-DE" dirty="0"/>
              <a:t>Every precondition of a step is fulfilled</a:t>
            </a:r>
          </a:p>
          <a:p>
            <a:pPr lvl="1"/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∀S</a:t>
            </a:r>
            <a:r>
              <a:rPr lang="en-DE" baseline="-25000" dirty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DE" dirty="0"/>
              <a:t>with </a:t>
            </a:r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c ∈ Precond(S</a:t>
            </a:r>
            <a:r>
              <a:rPr lang="en-DE" baseline="-25000" dirty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DE" dirty="0"/>
              <a:t>,</a:t>
            </a:r>
          </a:p>
          <a:p>
            <a:pPr lvl="2"/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∃S</a:t>
            </a:r>
            <a:r>
              <a:rPr lang="en-DE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DE"/>
              <a:t>s.t</a:t>
            </a:r>
            <a:r>
              <a:rPr lang="de-DE" dirty="0"/>
              <a:t>.</a:t>
            </a:r>
            <a:r>
              <a:rPr lang="en-DE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 &lt; </a:t>
            </a:r>
            <a:r>
              <a:rPr lang="de-DE" altLang="x-none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altLang="x-none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x-none" dirty="0" err="1"/>
              <a:t>and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 c </a:t>
            </a:r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∈ Effects(S</a:t>
            </a:r>
            <a:r>
              <a:rPr lang="en-DE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DE" dirty="0"/>
              <a:t>, and</a:t>
            </a:r>
          </a:p>
          <a:p>
            <a:pPr lvl="2"/>
            <a:r>
              <a:rPr lang="en-DE" dirty="0"/>
              <a:t>for every linearization it holds that:</a:t>
            </a:r>
          </a:p>
          <a:p>
            <a:pPr lvl="3"/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∀S</a:t>
            </a:r>
            <a:r>
              <a:rPr lang="en-DE" baseline="-250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DE" dirty="0"/>
              <a:t>with</a:t>
            </a:r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 &lt; </a:t>
            </a:r>
            <a:r>
              <a:rPr lang="de-DE" altLang="x-none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 &lt; </a:t>
            </a:r>
            <a:r>
              <a:rPr lang="de-DE" altLang="x-none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altLang="x-none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, ¬c ∉</a:t>
            </a:r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 Effects(S</a:t>
            </a:r>
            <a:r>
              <a:rPr lang="en-DE" baseline="-250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en-DE" dirty="0">
                <a:solidFill>
                  <a:srgbClr val="0305FF"/>
                </a:solidFill>
              </a:rPr>
              <a:t>Consistent</a:t>
            </a:r>
            <a:r>
              <a:rPr lang="en-DE" dirty="0"/>
              <a:t> plan</a:t>
            </a:r>
          </a:p>
          <a:p>
            <a:pPr lvl="1"/>
            <a:r>
              <a:rPr lang="en-DE" dirty="0"/>
              <a:t>If 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 &lt; </a:t>
            </a:r>
            <a:r>
              <a:rPr lang="de-DE" altLang="x-none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altLang="x-none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x-none" dirty="0"/>
              <a:t>, </a:t>
            </a:r>
            <a:r>
              <a:rPr lang="de-DE" altLang="x-none" dirty="0" err="1"/>
              <a:t>then</a:t>
            </a:r>
            <a:r>
              <a:rPr lang="de-DE" altLang="x-none" dirty="0"/>
              <a:t> </a:t>
            </a:r>
            <a:r>
              <a:rPr lang="de-DE" altLang="x-none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 ≮ S</a:t>
            </a:r>
            <a:r>
              <a:rPr lang="de-DE" altLang="x-none" baseline="-25000" dirty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x-none" dirty="0" err="1"/>
              <a:t>and</a:t>
            </a:r>
            <a:endParaRPr lang="de-DE" altLang="x-none" dirty="0"/>
          </a:p>
          <a:p>
            <a:pPr lvl="1"/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x = A</a:t>
            </a:r>
            <a:r>
              <a:rPr lang="de-DE" dirty="0"/>
              <a:t>,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x ≠ B </a:t>
            </a:r>
            <a:r>
              <a:rPr lang="de-DE" dirty="0" err="1"/>
              <a:t>for</a:t>
            </a:r>
            <a:r>
              <a:rPr lang="de-DE" dirty="0"/>
              <a:t> different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variable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br>
              <a:rPr lang="de-DE" dirty="0"/>
            </a:br>
            <a:r>
              <a:rPr lang="de-DE" dirty="0"/>
              <a:t>(Unique </a:t>
            </a:r>
            <a:r>
              <a:rPr lang="de-DE" dirty="0" err="1"/>
              <a:t>Names</a:t>
            </a:r>
            <a:r>
              <a:rPr lang="de-DE" dirty="0"/>
              <a:t> </a:t>
            </a:r>
            <a:r>
              <a:rPr lang="de-DE" dirty="0" err="1"/>
              <a:t>Assumption</a:t>
            </a:r>
            <a:r>
              <a:rPr lang="de-DE" dirty="0"/>
              <a:t>)</a:t>
            </a:r>
          </a:p>
          <a:p>
            <a:r>
              <a:rPr lang="de-DE" dirty="0">
                <a:solidFill>
                  <a:srgbClr val="0305FF"/>
                </a:solidFill>
              </a:rPr>
              <a:t>Solution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 err="1">
                <a:solidFill>
                  <a:srgbClr val="0305FF"/>
                </a:solidFill>
              </a:rPr>
              <a:t>complete</a:t>
            </a:r>
            <a:r>
              <a:rPr lang="de-DE" dirty="0">
                <a:solidFill>
                  <a:srgbClr val="0305FF"/>
                </a:solidFill>
              </a:rPr>
              <a:t> </a:t>
            </a:r>
            <a:r>
              <a:rPr lang="de-DE" dirty="0" err="1">
                <a:solidFill>
                  <a:srgbClr val="0305FF"/>
                </a:solidFill>
              </a:rPr>
              <a:t>and</a:t>
            </a:r>
            <a:r>
              <a:rPr lang="de-DE" dirty="0">
                <a:solidFill>
                  <a:srgbClr val="0305FF"/>
                </a:solidFill>
              </a:rPr>
              <a:t> </a:t>
            </a:r>
            <a:r>
              <a:rPr lang="de-DE" dirty="0" err="1">
                <a:solidFill>
                  <a:srgbClr val="0305FF"/>
                </a:solidFill>
              </a:rPr>
              <a:t>consistent</a:t>
            </a:r>
            <a:r>
              <a:rPr lang="de-DE" dirty="0">
                <a:solidFill>
                  <a:srgbClr val="0305FF"/>
                </a:solidFill>
              </a:rPr>
              <a:t> plan</a:t>
            </a:r>
            <a:endParaRPr lang="en-DE" dirty="0">
              <a:solidFill>
                <a:srgbClr val="0305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4B67B-AF70-994F-919C-8E0DDAC6D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49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AFDA-41A3-B649-9736-C210E0632594}" type="slidenum">
              <a:rPr lang="en-US" altLang="x-none"/>
              <a:pPr/>
              <a:t>39</a:t>
            </a:fld>
            <a:endParaRPr lang="en-US" altLang="x-none"/>
          </a:p>
        </p:txBody>
      </p:sp>
      <p:pic>
        <p:nvPicPr>
          <p:cNvPr id="2416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3236"/>
            <a:ext cx="4448908" cy="52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Plan </a:t>
            </a:r>
            <a:r>
              <a:rPr lang="de-DE" altLang="x-none" dirty="0" err="1"/>
              <a:t>Refinement</a:t>
            </a:r>
            <a:r>
              <a:rPr lang="de-DE" altLang="x-none" dirty="0"/>
              <a:t> (1)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dirty="0" err="1"/>
              <a:t>Backward</a:t>
            </a:r>
            <a:r>
              <a:rPr lang="de-DE" altLang="x-none" dirty="0"/>
              <a:t> </a:t>
            </a:r>
            <a:r>
              <a:rPr lang="de-DE" altLang="x-none" dirty="0" err="1"/>
              <a:t>planning</a:t>
            </a:r>
            <a:endParaRPr lang="de-DE" altLang="x-none" dirty="0"/>
          </a:p>
        </p:txBody>
      </p:sp>
      <p:pic>
        <p:nvPicPr>
          <p:cNvPr id="2416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3" y="1772816"/>
            <a:ext cx="7350369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B4E3E4-848C-BE46-8073-2A5C7AAD363B}"/>
              </a:ext>
            </a:extLst>
          </p:cNvPr>
          <p:cNvSpPr txBox="1"/>
          <p:nvPr/>
        </p:nvSpPr>
        <p:spPr>
          <a:xfrm>
            <a:off x="24664" y="5582816"/>
            <a:ext cx="56994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DE" dirty="0"/>
              <a:t>Thin arrows = &lt;</a:t>
            </a:r>
          </a:p>
          <a:p>
            <a:r>
              <a:rPr lang="en-DE" dirty="0"/>
              <a:t>Fat arrows   = causal relation + &lt; 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32C1DEC-5092-844F-BE42-0754F9022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075" y="99858"/>
            <a:ext cx="3395654" cy="143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Eingebuchteter Pfeil nach rechts 2">
            <a:extLst>
              <a:ext uri="{FF2B5EF4-FFF2-40B4-BE49-F238E27FC236}">
                <a16:creationId xmlns:a16="http://schemas.microsoft.com/office/drawing/2014/main" id="{C25E9BEC-34FA-DE44-A0D2-112846EF52A1}"/>
              </a:ext>
            </a:extLst>
          </p:cNvPr>
          <p:cNvSpPr/>
          <p:nvPr/>
        </p:nvSpPr>
        <p:spPr>
          <a:xfrm rot="9579874">
            <a:off x="5891263" y="1736407"/>
            <a:ext cx="864096" cy="288032"/>
          </a:xfrm>
          <a:prstGeom prst="notchedRigh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7660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D5B91-1F00-E440-B986-11DF2A24B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Organization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56156F-5BCE-8942-84ED-3467BE02F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b="1" dirty="0" err="1">
                <a:solidFill>
                  <a:srgbClr val="7030A0"/>
                </a:solidFill>
              </a:rPr>
              <a:t>Agents</a:t>
            </a:r>
            <a:r>
              <a:rPr lang="de-DE" sz="2000" b="1" dirty="0">
                <a:solidFill>
                  <a:srgbClr val="7030A0"/>
                </a:solidFill>
              </a:rPr>
              <a:t>, </a:t>
            </a:r>
            <a:r>
              <a:rPr lang="de-DE" sz="2000" b="1" dirty="0" err="1">
                <a:solidFill>
                  <a:srgbClr val="7030A0"/>
                </a:solidFill>
              </a:rPr>
              <a:t>Mechanisms</a:t>
            </a:r>
            <a:r>
              <a:rPr lang="de-DE" sz="2000" b="1" dirty="0">
                <a:solidFill>
                  <a:srgbClr val="7030A0"/>
                </a:solidFill>
              </a:rPr>
              <a:t>, </a:t>
            </a:r>
            <a:r>
              <a:rPr lang="de-DE" sz="2000" b="1" dirty="0" err="1">
                <a:solidFill>
                  <a:srgbClr val="7030A0"/>
                </a:solidFill>
              </a:rPr>
              <a:t>and</a:t>
            </a:r>
            <a:r>
              <a:rPr lang="de-DE" sz="2000" b="1" dirty="0">
                <a:solidFill>
                  <a:srgbClr val="7030A0"/>
                </a:solidFill>
              </a:rPr>
              <a:t> </a:t>
            </a:r>
            <a:r>
              <a:rPr lang="de-DE" sz="2000" b="1" dirty="0" err="1">
                <a:solidFill>
                  <a:srgbClr val="7030A0"/>
                </a:solidFill>
              </a:rPr>
              <a:t>Collaboration</a:t>
            </a:r>
            <a:endParaRPr lang="de-DE" sz="2000" b="1" dirty="0">
              <a:solidFill>
                <a:srgbClr val="7030A0"/>
              </a:solidFill>
            </a:endParaRPr>
          </a:p>
          <a:p>
            <a:pPr lvl="1"/>
            <a:r>
              <a:rPr lang="de-DE" sz="2000" dirty="0" err="1"/>
              <a:t>Wednesdays</a:t>
            </a:r>
            <a:r>
              <a:rPr lang="de-DE" sz="2000" dirty="0"/>
              <a:t>, 14:15 - 15:45 Uhr, IFIS Seminarraum 2035,</a:t>
            </a:r>
          </a:p>
          <a:p>
            <a:pPr lvl="1"/>
            <a:r>
              <a:rPr lang="de-DE" sz="2000" dirty="0"/>
              <a:t>Start: 19.10.2022</a:t>
            </a:r>
          </a:p>
          <a:p>
            <a:pPr lvl="1"/>
            <a:r>
              <a:rPr lang="de-DE" sz="2000" dirty="0" err="1"/>
              <a:t>Lecturer</a:t>
            </a:r>
            <a:r>
              <a:rPr lang="de-DE" sz="2000" dirty="0"/>
              <a:t>: Özgür </a:t>
            </a:r>
            <a:r>
              <a:rPr lang="de-DE" sz="2000" dirty="0" err="1"/>
              <a:t>Özcep</a:t>
            </a:r>
            <a:endParaRPr lang="de-DE" sz="2000" dirty="0"/>
          </a:p>
          <a:p>
            <a:r>
              <a:rPr lang="de-DE" sz="2000" b="1" dirty="0">
                <a:solidFill>
                  <a:srgbClr val="00B0F0"/>
                </a:solidFill>
              </a:rPr>
              <a:t>Agent </a:t>
            </a:r>
            <a:r>
              <a:rPr lang="de-DE" sz="2000" b="1" dirty="0" err="1">
                <a:solidFill>
                  <a:srgbClr val="00B0F0"/>
                </a:solidFill>
              </a:rPr>
              <a:t>Perception</a:t>
            </a:r>
            <a:r>
              <a:rPr lang="de-DE" sz="2000" b="1" dirty="0">
                <a:solidFill>
                  <a:srgbClr val="00B0F0"/>
                </a:solidFill>
              </a:rPr>
              <a:t> (Language </a:t>
            </a:r>
            <a:r>
              <a:rPr lang="de-DE" sz="2000" b="1" dirty="0" err="1">
                <a:solidFill>
                  <a:srgbClr val="00B0F0"/>
                </a:solidFill>
              </a:rPr>
              <a:t>and</a:t>
            </a:r>
            <a:r>
              <a:rPr lang="de-DE" sz="2000" b="1" dirty="0">
                <a:solidFill>
                  <a:srgbClr val="00B0F0"/>
                </a:solidFill>
              </a:rPr>
              <a:t> Vision)</a:t>
            </a:r>
          </a:p>
          <a:p>
            <a:pPr lvl="1"/>
            <a:r>
              <a:rPr lang="de-DE" sz="2000" dirty="0" err="1"/>
              <a:t>Thursdays</a:t>
            </a:r>
            <a:r>
              <a:rPr lang="de-DE" sz="2000" dirty="0"/>
              <a:t> 14:15 - 15:45 Uhr, IFIS Seminarraum 2035</a:t>
            </a:r>
          </a:p>
          <a:p>
            <a:pPr lvl="1"/>
            <a:r>
              <a:rPr lang="de-DE" sz="2000" dirty="0"/>
              <a:t>Start: 20.10.2022</a:t>
            </a:r>
          </a:p>
          <a:p>
            <a:pPr lvl="1"/>
            <a:r>
              <a:rPr lang="de-DE" sz="2000" dirty="0" err="1"/>
              <a:t>Lecturer</a:t>
            </a:r>
            <a:r>
              <a:rPr lang="de-DE" sz="2000" dirty="0"/>
              <a:t>: Ralf Möller</a:t>
            </a:r>
          </a:p>
          <a:p>
            <a:r>
              <a:rPr lang="de-DE" sz="2000" b="1" dirty="0">
                <a:solidFill>
                  <a:srgbClr val="004B5A"/>
                </a:solidFill>
              </a:rPr>
              <a:t>Agent </a:t>
            </a:r>
            <a:r>
              <a:rPr lang="de-DE" sz="2000" b="1" dirty="0" err="1">
                <a:solidFill>
                  <a:srgbClr val="004B5A"/>
                </a:solidFill>
              </a:rPr>
              <a:t>Planning</a:t>
            </a:r>
            <a:r>
              <a:rPr lang="de-DE" sz="2000" b="1" dirty="0">
                <a:solidFill>
                  <a:srgbClr val="004B5A"/>
                </a:solidFill>
              </a:rPr>
              <a:t>, </a:t>
            </a:r>
            <a:r>
              <a:rPr lang="de-DE" sz="2000" b="1" dirty="0" err="1">
                <a:solidFill>
                  <a:srgbClr val="004B5A"/>
                </a:solidFill>
              </a:rPr>
              <a:t>Causality</a:t>
            </a:r>
            <a:r>
              <a:rPr lang="de-DE" sz="2000" b="1" dirty="0">
                <a:solidFill>
                  <a:srgbClr val="004B5A"/>
                </a:solidFill>
              </a:rPr>
              <a:t>, </a:t>
            </a:r>
            <a:r>
              <a:rPr lang="de-DE" sz="2000" b="1" dirty="0" err="1">
                <a:solidFill>
                  <a:srgbClr val="004B5A"/>
                </a:solidFill>
              </a:rPr>
              <a:t>and</a:t>
            </a:r>
            <a:r>
              <a:rPr lang="de-DE" sz="2000" b="1" dirty="0">
                <a:solidFill>
                  <a:srgbClr val="004B5A"/>
                </a:solidFill>
              </a:rPr>
              <a:t> Reinforcement Learning</a:t>
            </a:r>
          </a:p>
          <a:p>
            <a:pPr lvl="1"/>
            <a:r>
              <a:rPr lang="de-DE" sz="2000" dirty="0" err="1"/>
              <a:t>Fridays</a:t>
            </a:r>
            <a:r>
              <a:rPr lang="de-DE" sz="2000" dirty="0"/>
              <a:t>, 10:15 - 11:45 Uhr, IFIS Besprechungsraum 2032</a:t>
            </a:r>
          </a:p>
          <a:p>
            <a:pPr lvl="1"/>
            <a:r>
              <a:rPr lang="de-DE" sz="2000" dirty="0"/>
              <a:t>Start: 21.10.2022</a:t>
            </a:r>
            <a:br>
              <a:rPr lang="de-DE" sz="2000" dirty="0"/>
            </a:br>
            <a:r>
              <a:rPr lang="de-DE" sz="2000" dirty="0" err="1"/>
              <a:t>Lecturers</a:t>
            </a:r>
            <a:r>
              <a:rPr lang="de-DE" sz="2000" dirty="0"/>
              <a:t>: Mattis Hartwig &amp; Ralf Möller</a:t>
            </a:r>
          </a:p>
          <a:p>
            <a:r>
              <a:rPr lang="de-DE" sz="2000" b="1" dirty="0"/>
              <a:t>Project</a:t>
            </a:r>
          </a:p>
          <a:p>
            <a:pPr lvl="1"/>
            <a:r>
              <a:rPr lang="de-DE" sz="2000" dirty="0" err="1"/>
              <a:t>Fridays</a:t>
            </a:r>
            <a:r>
              <a:rPr lang="de-DE" sz="2000" dirty="0"/>
              <a:t>, 12:15 - 13:45 Uhr, IFIS Seminarraum 2035</a:t>
            </a:r>
          </a:p>
          <a:p>
            <a:pPr lvl="1"/>
            <a:r>
              <a:rPr lang="de-DE" sz="2000" dirty="0"/>
              <a:t>Start: 21.10.2022</a:t>
            </a:r>
          </a:p>
          <a:p>
            <a:pPr lvl="1"/>
            <a:endParaRPr lang="de-DE" sz="2200" dirty="0"/>
          </a:p>
          <a:p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6BF2B7-0E29-E245-8662-77B0EFC5F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7680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A4A-3182-5440-A372-99BBB6BF6F7B}" type="slidenum">
              <a:rPr lang="en-US" altLang="x-none"/>
              <a:pPr/>
              <a:t>40</a:t>
            </a:fld>
            <a:endParaRPr lang="en-US" altLang="x-none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Plan </a:t>
            </a:r>
            <a:r>
              <a:rPr lang="de-DE" altLang="x-none" dirty="0" err="1"/>
              <a:t>Refinement</a:t>
            </a:r>
            <a:r>
              <a:rPr lang="de-DE" altLang="x-none" dirty="0"/>
              <a:t> (1)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x-none"/>
          </a:p>
        </p:txBody>
      </p:sp>
      <p:pic>
        <p:nvPicPr>
          <p:cNvPr id="2426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1700808"/>
            <a:ext cx="7874977" cy="455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22E0DB-BB61-6C4D-8EB9-40830CDD55FA}"/>
              </a:ext>
            </a:extLst>
          </p:cNvPr>
          <p:cNvSpPr txBox="1"/>
          <p:nvPr/>
        </p:nvSpPr>
        <p:spPr>
          <a:xfrm>
            <a:off x="827584" y="5805264"/>
            <a:ext cx="64268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r>
              <a:rPr lang="en-DE" sz="2400" dirty="0"/>
              <a:t>fter variable instantiation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E9C3B4F-B337-3E4D-AA95-0F9E36D4B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461" y="230494"/>
            <a:ext cx="3275856" cy="169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Eingebuchteter Pfeil nach rechts 7">
            <a:extLst>
              <a:ext uri="{FF2B5EF4-FFF2-40B4-BE49-F238E27FC236}">
                <a16:creationId xmlns:a16="http://schemas.microsoft.com/office/drawing/2014/main" id="{CAC72F5C-C79B-6E44-AFFD-24372C61896E}"/>
              </a:ext>
            </a:extLst>
          </p:cNvPr>
          <p:cNvSpPr/>
          <p:nvPr/>
        </p:nvSpPr>
        <p:spPr>
          <a:xfrm rot="9579874">
            <a:off x="6611344" y="2120408"/>
            <a:ext cx="864096" cy="288032"/>
          </a:xfrm>
          <a:prstGeom prst="notchedRigh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50046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FCF1-00CE-3043-8D45-E06E1414E18C}" type="slidenum">
              <a:rPr lang="en-US" altLang="x-none"/>
              <a:pPr/>
              <a:t>41</a:t>
            </a:fld>
            <a:endParaRPr lang="en-US" altLang="x-none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Plan </a:t>
            </a:r>
            <a:r>
              <a:rPr lang="de-DE" altLang="x-none" dirty="0" err="1"/>
              <a:t>Refinement</a:t>
            </a:r>
            <a:r>
              <a:rPr lang="de-DE" altLang="x-none" dirty="0"/>
              <a:t> (2)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dirty="0"/>
              <a:t>... </a:t>
            </a:r>
            <a:r>
              <a:rPr lang="de-DE" altLang="x-none" dirty="0" err="1"/>
              <a:t>buy</a:t>
            </a:r>
            <a:r>
              <a:rPr lang="de-DE" altLang="x-none" dirty="0"/>
              <a:t> at </a:t>
            </a:r>
            <a:r>
              <a:rPr lang="de-DE" altLang="x-none" dirty="0" err="1"/>
              <a:t>the</a:t>
            </a:r>
            <a:r>
              <a:rPr lang="de-DE" altLang="x-none" dirty="0"/>
              <a:t> </a:t>
            </a:r>
            <a:r>
              <a:rPr lang="de-DE" altLang="x-none" dirty="0" err="1"/>
              <a:t>right</a:t>
            </a:r>
            <a:r>
              <a:rPr lang="de-DE" altLang="x-none" dirty="0"/>
              <a:t> </a:t>
            </a:r>
            <a:r>
              <a:rPr lang="de-DE" altLang="x-none" dirty="0" err="1"/>
              <a:t>store</a:t>
            </a:r>
            <a:endParaRPr lang="de-DE" altLang="x-none" dirty="0"/>
          </a:p>
        </p:txBody>
      </p:sp>
      <p:pic>
        <p:nvPicPr>
          <p:cNvPr id="2437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46" y="1844824"/>
            <a:ext cx="6950320" cy="425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756DD242-DEEA-4F46-A4DB-86AD28C6F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528" y="100784"/>
            <a:ext cx="2899457" cy="16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221BD25-08F0-C74E-97C2-45C11914252A}"/>
              </a:ext>
            </a:extLst>
          </p:cNvPr>
          <p:cNvSpPr/>
          <p:nvPr/>
        </p:nvSpPr>
        <p:spPr>
          <a:xfrm>
            <a:off x="6164200" y="1464702"/>
            <a:ext cx="2973785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ingebuchteter Pfeil nach rechts 7">
            <a:extLst>
              <a:ext uri="{FF2B5EF4-FFF2-40B4-BE49-F238E27FC236}">
                <a16:creationId xmlns:a16="http://schemas.microsoft.com/office/drawing/2014/main" id="{5DD7C4A5-E517-8A4B-B9E9-211F82DB7AD4}"/>
              </a:ext>
            </a:extLst>
          </p:cNvPr>
          <p:cNvSpPr/>
          <p:nvPr/>
        </p:nvSpPr>
        <p:spPr>
          <a:xfrm rot="9579874">
            <a:off x="6605949" y="1783462"/>
            <a:ext cx="864096" cy="288032"/>
          </a:xfrm>
          <a:prstGeom prst="notchedRigh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67252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6892-8408-0F41-99DB-8A0B6D87B606}" type="slidenum">
              <a:rPr lang="en-US" altLang="x-none"/>
              <a:pPr/>
              <a:t>42</a:t>
            </a:fld>
            <a:endParaRPr lang="en-US" altLang="x-none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Plan </a:t>
            </a:r>
            <a:r>
              <a:rPr lang="de-DE" altLang="x-none" dirty="0" err="1"/>
              <a:t>Refinement</a:t>
            </a:r>
            <a:r>
              <a:rPr lang="de-DE" altLang="x-none" dirty="0"/>
              <a:t> (3)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dirty="0"/>
              <a:t>... but </a:t>
            </a:r>
            <a:r>
              <a:rPr lang="de-DE" altLang="x-none" dirty="0" err="1"/>
              <a:t>you</a:t>
            </a:r>
            <a:r>
              <a:rPr lang="de-DE" altLang="x-none" dirty="0"/>
              <a:t> must </a:t>
            </a:r>
            <a:r>
              <a:rPr lang="de-DE" altLang="x-none" dirty="0" err="1"/>
              <a:t>get</a:t>
            </a:r>
            <a:r>
              <a:rPr lang="de-DE" altLang="x-none" dirty="0"/>
              <a:t> </a:t>
            </a:r>
            <a:r>
              <a:rPr lang="de-DE" altLang="x-none" dirty="0" err="1"/>
              <a:t>there</a:t>
            </a:r>
            <a:endParaRPr lang="de-DE" altLang="x-none" dirty="0"/>
          </a:p>
        </p:txBody>
      </p:sp>
      <p:pic>
        <p:nvPicPr>
          <p:cNvPr id="2447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6" y="1772816"/>
            <a:ext cx="7155474" cy="442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30466E7C-55B8-1F41-B134-39A4AE2EF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357" y="122803"/>
            <a:ext cx="3034187" cy="185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Eingebuchteter Pfeil nach rechts 6">
            <a:extLst>
              <a:ext uri="{FF2B5EF4-FFF2-40B4-BE49-F238E27FC236}">
                <a16:creationId xmlns:a16="http://schemas.microsoft.com/office/drawing/2014/main" id="{22BA605C-51C7-A84A-8B7C-8E11FF225701}"/>
              </a:ext>
            </a:extLst>
          </p:cNvPr>
          <p:cNvSpPr/>
          <p:nvPr/>
        </p:nvSpPr>
        <p:spPr>
          <a:xfrm rot="9579874">
            <a:off x="7473569" y="2284916"/>
            <a:ext cx="864096" cy="288032"/>
          </a:xfrm>
          <a:prstGeom prst="notchedRigh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96888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6771-8240-2744-ADA9-BB03539607DC}" type="slidenum">
              <a:rPr lang="en-US" altLang="x-none"/>
              <a:pPr/>
              <a:t>43</a:t>
            </a:fld>
            <a:endParaRPr lang="en-US" altLang="x-none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Plan </a:t>
            </a:r>
            <a:r>
              <a:rPr lang="de-DE" altLang="x-none" dirty="0" err="1"/>
              <a:t>Refinement</a:t>
            </a:r>
            <a:r>
              <a:rPr lang="de-DE" altLang="x-none" dirty="0"/>
              <a:t> (3)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dirty="0"/>
              <a:t>Note: </a:t>
            </a:r>
            <a:br>
              <a:rPr lang="de-DE" altLang="x-none" dirty="0"/>
            </a:br>
            <a:r>
              <a:rPr lang="de-DE" altLang="x-none" dirty="0" err="1"/>
              <a:t>Up</a:t>
            </a:r>
            <a:r>
              <a:rPr lang="de-DE" altLang="x-none" dirty="0"/>
              <a:t> </a:t>
            </a:r>
            <a:r>
              <a:rPr lang="de-DE" altLang="x-none" dirty="0" err="1"/>
              <a:t>to</a:t>
            </a:r>
            <a:r>
              <a:rPr lang="de-DE" altLang="x-none" dirty="0"/>
              <a:t> </a:t>
            </a:r>
            <a:r>
              <a:rPr lang="de-DE" altLang="x-none" dirty="0" err="1"/>
              <a:t>now</a:t>
            </a:r>
            <a:r>
              <a:rPr lang="de-DE" altLang="x-none" dirty="0"/>
              <a:t> </a:t>
            </a:r>
            <a:r>
              <a:rPr lang="de-DE" altLang="x-none" dirty="0" err="1"/>
              <a:t>no</a:t>
            </a:r>
            <a:r>
              <a:rPr lang="de-DE" altLang="x-none" dirty="0"/>
              <a:t> </a:t>
            </a:r>
            <a:r>
              <a:rPr lang="de-DE" altLang="x-none" dirty="0" err="1"/>
              <a:t>search</a:t>
            </a:r>
            <a:r>
              <a:rPr lang="de-DE" altLang="x-none" dirty="0"/>
              <a:t>, but simple „</a:t>
            </a:r>
            <a:r>
              <a:rPr lang="de-DE" altLang="x-none" dirty="0" err="1"/>
              <a:t>backward</a:t>
            </a:r>
            <a:r>
              <a:rPr lang="de-DE" altLang="x-none" dirty="0"/>
              <a:t> </a:t>
            </a:r>
            <a:r>
              <a:rPr lang="de-DE" altLang="x-none" dirty="0" err="1"/>
              <a:t>chaining</a:t>
            </a:r>
            <a:r>
              <a:rPr lang="de-DE" altLang="x-none" dirty="0"/>
              <a:t>“</a:t>
            </a:r>
          </a:p>
          <a:p>
            <a:r>
              <a:rPr lang="de-DE" altLang="x-none" dirty="0" err="1"/>
              <a:t>Now</a:t>
            </a:r>
            <a:r>
              <a:rPr lang="de-DE" altLang="x-none" dirty="0"/>
              <a:t>: </a:t>
            </a:r>
            <a:br>
              <a:rPr lang="de-DE" altLang="x-none" dirty="0"/>
            </a:br>
            <a:r>
              <a:rPr lang="de-DE" altLang="x-none" dirty="0" err="1"/>
              <a:t>Conflict</a:t>
            </a:r>
            <a:r>
              <a:rPr lang="de-DE" altLang="x-none" dirty="0"/>
              <a:t>! After </a:t>
            </a:r>
            <a:r>
              <a:rPr lang="de-DE" altLang="x-none" dirty="0" err="1">
                <a:solidFill>
                  <a:schemeClr val="accent1">
                    <a:lumMod val="50000"/>
                  </a:schemeClr>
                </a:solidFill>
              </a:rPr>
              <a:t>go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(HWS) </a:t>
            </a:r>
            <a:r>
              <a:rPr lang="de-DE" altLang="x-none" dirty="0" err="1"/>
              <a:t>is</a:t>
            </a:r>
            <a:r>
              <a:rPr lang="de-DE" altLang="x-none" dirty="0"/>
              <a:t> </a:t>
            </a:r>
            <a:r>
              <a:rPr lang="de-DE" altLang="x-none" dirty="0" err="1"/>
              <a:t>executed</a:t>
            </a:r>
            <a:r>
              <a:rPr lang="de-DE" altLang="x-none" dirty="0"/>
              <a:t>, 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At(Home) </a:t>
            </a:r>
            <a:r>
              <a:rPr lang="de-DE" altLang="x-none" dirty="0" err="1"/>
              <a:t>no</a:t>
            </a:r>
            <a:r>
              <a:rPr lang="de-DE" altLang="x-none" dirty="0"/>
              <a:t> </a:t>
            </a:r>
            <a:r>
              <a:rPr lang="de-DE" altLang="x-none" dirty="0" err="1"/>
              <a:t>longer</a:t>
            </a:r>
            <a:r>
              <a:rPr lang="de-DE" altLang="x-none" dirty="0"/>
              <a:t> </a:t>
            </a:r>
            <a:r>
              <a:rPr lang="de-DE" altLang="x-none" dirty="0" err="1"/>
              <a:t>holds</a:t>
            </a:r>
            <a:r>
              <a:rPr lang="de-DE" altLang="x-none" dirty="0"/>
              <a:t> (</a:t>
            </a:r>
            <a:r>
              <a:rPr lang="de-DE" altLang="x-none" dirty="0" err="1"/>
              <a:t>similarly</a:t>
            </a:r>
            <a:r>
              <a:rPr lang="de-DE" altLang="x-none" dirty="0"/>
              <a:t> </a:t>
            </a:r>
            <a:r>
              <a:rPr lang="de-DE" altLang="x-none" dirty="0" err="1"/>
              <a:t>for</a:t>
            </a:r>
            <a:r>
              <a:rPr lang="de-DE" altLang="x-none" dirty="0"/>
              <a:t> </a:t>
            </a:r>
            <a:r>
              <a:rPr lang="de-DE" altLang="x-none" dirty="0" err="1"/>
              <a:t>go</a:t>
            </a:r>
            <a:r>
              <a:rPr lang="de-DE" altLang="x-none" dirty="0"/>
              <a:t>(SM))</a:t>
            </a:r>
          </a:p>
        </p:txBody>
      </p:sp>
    </p:spTree>
    <p:extLst>
      <p:ext uri="{BB962C8B-B14F-4D97-AF65-F5344CB8AC3E}">
        <p14:creationId xmlns:p14="http://schemas.microsoft.com/office/powerpoint/2010/main" val="35626628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A076-6CFC-7C4E-8BC3-542779069C7E}" type="slidenum">
              <a:rPr lang="en-US" altLang="x-none"/>
              <a:pPr/>
              <a:t>44</a:t>
            </a:fld>
            <a:endParaRPr lang="en-US" altLang="x-none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 err="1"/>
              <a:t>Protection</a:t>
            </a:r>
            <a:r>
              <a:rPr lang="de-DE" altLang="x-none" dirty="0"/>
              <a:t> </a:t>
            </a:r>
            <a:r>
              <a:rPr lang="de-DE" altLang="x-none" dirty="0" err="1"/>
              <a:t>of</a:t>
            </a:r>
            <a:r>
              <a:rPr lang="de-DE" altLang="x-none" dirty="0"/>
              <a:t> </a:t>
            </a:r>
            <a:r>
              <a:rPr lang="de-DE" altLang="x-none" dirty="0" err="1"/>
              <a:t>Causal</a:t>
            </a:r>
            <a:r>
              <a:rPr lang="de-DE" altLang="x-none" dirty="0"/>
              <a:t> Relations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x-none"/>
          </a:p>
        </p:txBody>
      </p:sp>
      <p:pic>
        <p:nvPicPr>
          <p:cNvPr id="2467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77" y="1682262"/>
            <a:ext cx="8147538" cy="402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5885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85E3-EAED-5847-BE41-1F5DBA66B38B}" type="slidenum">
              <a:rPr lang="en-US" altLang="x-none"/>
              <a:pPr/>
              <a:t>45</a:t>
            </a:fld>
            <a:endParaRPr lang="en-US" altLang="x-none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 err="1"/>
              <a:t>Protection</a:t>
            </a:r>
            <a:r>
              <a:rPr lang="de-DE" altLang="x-none" dirty="0"/>
              <a:t> </a:t>
            </a:r>
            <a:r>
              <a:rPr lang="de-DE" altLang="x-none" dirty="0" err="1"/>
              <a:t>of</a:t>
            </a:r>
            <a:r>
              <a:rPr lang="de-DE" altLang="x-none" dirty="0"/>
              <a:t> </a:t>
            </a:r>
            <a:r>
              <a:rPr lang="de-DE" altLang="x-none" dirty="0" err="1"/>
              <a:t>Causal</a:t>
            </a:r>
            <a:r>
              <a:rPr lang="de-DE" altLang="x-none" dirty="0"/>
              <a:t> Relations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dirty="0" err="1"/>
              <a:t>Conflict</a:t>
            </a:r>
            <a:r>
              <a:rPr lang="de-DE" altLang="x-none" dirty="0"/>
              <a:t>: </a:t>
            </a:r>
          </a:p>
          <a:p>
            <a:pPr lvl="1"/>
            <a:r>
              <a:rPr lang="de-DE" altLang="x-none" dirty="0"/>
              <a:t>S3 “</a:t>
            </a:r>
            <a:r>
              <a:rPr lang="de-DE" altLang="x-none" dirty="0" err="1"/>
              <a:t>threatens</a:t>
            </a:r>
            <a:r>
              <a:rPr lang="de-DE" altLang="x-none" dirty="0"/>
              <a:t>“ </a:t>
            </a:r>
            <a:r>
              <a:rPr lang="de-DE" altLang="x-none" dirty="0" err="1"/>
              <a:t>causal</a:t>
            </a:r>
            <a:r>
              <a:rPr lang="de-DE" altLang="x-none" dirty="0"/>
              <a:t> </a:t>
            </a:r>
            <a:r>
              <a:rPr lang="de-DE" altLang="x-none" dirty="0" err="1"/>
              <a:t>relation</a:t>
            </a:r>
            <a:r>
              <a:rPr lang="de-DE" altLang="x-none" dirty="0"/>
              <a:t> </a:t>
            </a:r>
            <a:r>
              <a:rPr lang="de-DE" altLang="x-none" dirty="0" err="1"/>
              <a:t>between</a:t>
            </a:r>
            <a:r>
              <a:rPr lang="de-DE" altLang="x-none" dirty="0"/>
              <a:t> S1 </a:t>
            </a:r>
            <a:r>
              <a:rPr lang="de-DE" altLang="x-none" dirty="0" err="1"/>
              <a:t>and</a:t>
            </a:r>
            <a:r>
              <a:rPr lang="de-DE" altLang="x-none" dirty="0"/>
              <a:t> S2</a:t>
            </a:r>
          </a:p>
          <a:p>
            <a:r>
              <a:rPr lang="de-DE" altLang="x-none" dirty="0" err="1"/>
              <a:t>Conflict</a:t>
            </a:r>
            <a:r>
              <a:rPr lang="de-DE" altLang="x-none" dirty="0"/>
              <a:t> </a:t>
            </a:r>
            <a:r>
              <a:rPr lang="de-DE" altLang="x-none" dirty="0" err="1"/>
              <a:t>resolution</a:t>
            </a:r>
            <a:r>
              <a:rPr lang="de-DE" altLang="x-none" dirty="0"/>
              <a:t>:</a:t>
            </a:r>
          </a:p>
          <a:p>
            <a:pPr lvl="1"/>
            <a:r>
              <a:rPr lang="de-DE" altLang="x-none" dirty="0"/>
              <a:t>Promotion: </a:t>
            </a:r>
            <a:r>
              <a:rPr lang="de-DE" altLang="x-none" dirty="0" err="1"/>
              <a:t>Put</a:t>
            </a:r>
            <a:r>
              <a:rPr lang="de-DE" altLang="x-none" dirty="0"/>
              <a:t> </a:t>
            </a:r>
            <a:r>
              <a:rPr lang="de-DE" altLang="x-none" dirty="0" err="1"/>
              <a:t>threat</a:t>
            </a:r>
            <a:r>
              <a:rPr lang="de-DE" altLang="x-none" dirty="0"/>
              <a:t> </a:t>
            </a:r>
            <a:r>
              <a:rPr lang="de-DE" altLang="x-none" dirty="0" err="1"/>
              <a:t>before</a:t>
            </a:r>
            <a:r>
              <a:rPr lang="de-DE" altLang="x-none" dirty="0"/>
              <a:t> </a:t>
            </a:r>
            <a:r>
              <a:rPr lang="de-DE" altLang="x-none" dirty="0" err="1"/>
              <a:t>causal</a:t>
            </a:r>
            <a:r>
              <a:rPr lang="de-DE" altLang="x-none" dirty="0"/>
              <a:t> </a:t>
            </a:r>
            <a:r>
              <a:rPr lang="de-DE" altLang="x-none" dirty="0" err="1"/>
              <a:t>relation</a:t>
            </a:r>
            <a:r>
              <a:rPr lang="de-DE" altLang="x-none" dirty="0"/>
              <a:t> ( b )</a:t>
            </a:r>
          </a:p>
          <a:p>
            <a:pPr lvl="1"/>
            <a:r>
              <a:rPr lang="de-DE" altLang="x-none" dirty="0" err="1"/>
              <a:t>Demotion</a:t>
            </a:r>
            <a:r>
              <a:rPr lang="de-DE" altLang="x-none" dirty="0"/>
              <a:t>: </a:t>
            </a:r>
            <a:r>
              <a:rPr lang="de-DE" altLang="x-none" dirty="0" err="1"/>
              <a:t>Put</a:t>
            </a:r>
            <a:r>
              <a:rPr lang="de-DE" altLang="x-none" dirty="0"/>
              <a:t> </a:t>
            </a:r>
            <a:r>
              <a:rPr lang="de-DE" altLang="x-none" dirty="0" err="1"/>
              <a:t>threat</a:t>
            </a:r>
            <a:r>
              <a:rPr lang="de-DE" altLang="x-none" dirty="0"/>
              <a:t> after </a:t>
            </a:r>
            <a:r>
              <a:rPr lang="de-DE" altLang="x-none" dirty="0" err="1"/>
              <a:t>causal</a:t>
            </a:r>
            <a:r>
              <a:rPr lang="de-DE" altLang="x-none" dirty="0"/>
              <a:t> </a:t>
            </a:r>
            <a:r>
              <a:rPr lang="de-DE" altLang="x-none" dirty="0" err="1"/>
              <a:t>relation</a:t>
            </a:r>
            <a:r>
              <a:rPr lang="de-DE" altLang="x-none" dirty="0"/>
              <a:t>  ( c )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C6B38D0-B07C-3F44-94A0-F870740E772A}"/>
              </a:ext>
            </a:extLst>
          </p:cNvPr>
          <p:cNvSpPr txBox="1"/>
          <p:nvPr/>
        </p:nvSpPr>
        <p:spPr>
          <a:xfrm>
            <a:off x="1223682" y="4504765"/>
            <a:ext cx="57775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=&gt; </a:t>
            </a:r>
            <a:r>
              <a:rPr lang="de-DE" dirty="0" err="1"/>
              <a:t>Dedicated</a:t>
            </a:r>
            <a:r>
              <a:rPr lang="de-DE" dirty="0"/>
              <a:t> </a:t>
            </a:r>
            <a:r>
              <a:rPr lang="de-DE" dirty="0" err="1"/>
              <a:t>lectures</a:t>
            </a:r>
            <a:r>
              <a:rPr lang="de-DE" dirty="0"/>
              <a:t> on </a:t>
            </a:r>
            <a:r>
              <a:rPr lang="de-DE" dirty="0" err="1"/>
              <a:t>causality</a:t>
            </a:r>
            <a:r>
              <a:rPr lang="de-DE" dirty="0"/>
              <a:t> in </a:t>
            </a:r>
            <a:r>
              <a:rPr lang="de-DE" dirty="0" err="1"/>
              <a:t>part</a:t>
            </a:r>
            <a:br>
              <a:rPr lang="de-DE" dirty="0"/>
            </a:br>
            <a:r>
              <a:rPr lang="de-DE" dirty="0"/>
              <a:t> </a:t>
            </a:r>
            <a:r>
              <a:rPr lang="de-DE" b="1" dirty="0">
                <a:solidFill>
                  <a:srgbClr val="004B5A"/>
                </a:solidFill>
              </a:rPr>
              <a:t>Agent </a:t>
            </a:r>
            <a:r>
              <a:rPr lang="de-DE" b="1" dirty="0" err="1">
                <a:solidFill>
                  <a:srgbClr val="004B5A"/>
                </a:solidFill>
              </a:rPr>
              <a:t>Planning</a:t>
            </a:r>
            <a:r>
              <a:rPr lang="de-DE" b="1" dirty="0">
                <a:solidFill>
                  <a:srgbClr val="004B5A"/>
                </a:solidFill>
              </a:rPr>
              <a:t>, </a:t>
            </a:r>
            <a:r>
              <a:rPr lang="de-DE" b="1" dirty="0" err="1">
                <a:solidFill>
                  <a:srgbClr val="004B5A"/>
                </a:solidFill>
              </a:rPr>
              <a:t>Causality</a:t>
            </a:r>
            <a:r>
              <a:rPr lang="de-DE" b="1" dirty="0">
                <a:solidFill>
                  <a:srgbClr val="004B5A"/>
                </a:solidFill>
              </a:rPr>
              <a:t>, </a:t>
            </a:r>
            <a:r>
              <a:rPr lang="de-DE" b="1" dirty="0" err="1">
                <a:solidFill>
                  <a:srgbClr val="004B5A"/>
                </a:solidFill>
              </a:rPr>
              <a:t>and</a:t>
            </a:r>
            <a:r>
              <a:rPr lang="de-DE" b="1" dirty="0">
                <a:solidFill>
                  <a:srgbClr val="004B5A"/>
                </a:solidFill>
              </a:rPr>
              <a:t> Reinforcement Learning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55112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39AC-C476-214F-A035-D88A5DEAAFE4}" type="slidenum">
              <a:rPr lang="en-US" altLang="x-none"/>
              <a:pPr/>
              <a:t>46</a:t>
            </a:fld>
            <a:endParaRPr lang="en-US" altLang="x-none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 err="1"/>
              <a:t>Another</a:t>
            </a:r>
            <a:r>
              <a:rPr lang="de-DE" altLang="x-none" dirty="0"/>
              <a:t> Plan </a:t>
            </a:r>
            <a:r>
              <a:rPr lang="de-DE" altLang="x-none" dirty="0" err="1"/>
              <a:t>Refinement</a:t>
            </a:r>
            <a:r>
              <a:rPr lang="de-DE" altLang="x-none" dirty="0"/>
              <a:t> …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dirty="0" err="1"/>
              <a:t>Assumption</a:t>
            </a:r>
            <a:r>
              <a:rPr lang="de-DE" altLang="x-none" dirty="0"/>
              <a:t>: </a:t>
            </a:r>
            <a:r>
              <a:rPr lang="de-DE" altLang="x-none" dirty="0" err="1"/>
              <a:t>Cannot</a:t>
            </a:r>
            <a:r>
              <a:rPr lang="de-DE" altLang="x-none" dirty="0"/>
              <a:t> </a:t>
            </a:r>
            <a:r>
              <a:rPr lang="de-DE" altLang="x-none" dirty="0" err="1"/>
              <a:t>resolve</a:t>
            </a:r>
            <a:r>
              <a:rPr lang="de-DE" altLang="x-none" dirty="0"/>
              <a:t> </a:t>
            </a:r>
            <a:r>
              <a:rPr lang="de-DE" altLang="x-none" dirty="0" err="1"/>
              <a:t>conflict</a:t>
            </a:r>
            <a:r>
              <a:rPr lang="de-DE" altLang="x-none" dirty="0"/>
              <a:t> </a:t>
            </a:r>
            <a:r>
              <a:rPr lang="de-DE" altLang="x-none" dirty="0" err="1"/>
              <a:t>by</a:t>
            </a:r>
            <a:r>
              <a:rPr lang="de-DE" altLang="x-none" dirty="0"/>
              <a:t> </a:t>
            </a:r>
            <a:r>
              <a:rPr lang="de-DE" altLang="x-none" dirty="0" err="1"/>
              <a:t>protection</a:t>
            </a:r>
            <a:endParaRPr lang="de-DE" altLang="x-none" dirty="0"/>
          </a:p>
          <a:p>
            <a:r>
              <a:rPr lang="de-DE" altLang="x-none" dirty="0"/>
              <a:t>Made a </a:t>
            </a:r>
            <a:r>
              <a:rPr lang="de-DE" altLang="x-none" dirty="0" err="1"/>
              <a:t>wrong</a:t>
            </a:r>
            <a:r>
              <a:rPr lang="de-DE" altLang="x-none" dirty="0"/>
              <a:t> </a:t>
            </a:r>
            <a:r>
              <a:rPr lang="de-DE" altLang="x-none" dirty="0" err="1"/>
              <a:t>step</a:t>
            </a:r>
            <a:r>
              <a:rPr lang="de-DE" altLang="x-none" dirty="0"/>
              <a:t> </a:t>
            </a:r>
            <a:r>
              <a:rPr lang="de-DE" altLang="x-none" dirty="0" err="1"/>
              <a:t>during</a:t>
            </a:r>
            <a:r>
              <a:rPr lang="de-DE" altLang="x-none" dirty="0"/>
              <a:t> plan </a:t>
            </a:r>
            <a:r>
              <a:rPr lang="de-DE" altLang="x-none" dirty="0" err="1"/>
              <a:t>refinement</a:t>
            </a:r>
            <a:endParaRPr lang="de-DE" altLang="x-none" dirty="0"/>
          </a:p>
          <a:p>
            <a:r>
              <a:rPr lang="de-DE" altLang="x-none" dirty="0"/>
              <a:t>Alternative</a:t>
            </a:r>
          </a:p>
          <a:p>
            <a:pPr lvl="1"/>
            <a:r>
              <a:rPr lang="de-DE" altLang="x-none" dirty="0"/>
              <a:t>Select x = HWS (</a:t>
            </a:r>
            <a:r>
              <a:rPr lang="de-DE" altLang="x-none" dirty="0" err="1"/>
              <a:t>with</a:t>
            </a:r>
            <a:r>
              <a:rPr lang="de-DE" altLang="x-none" dirty="0"/>
              <a:t> </a:t>
            </a:r>
            <a:r>
              <a:rPr lang="de-DE" altLang="x-none" dirty="0" err="1"/>
              <a:t>causal</a:t>
            </a:r>
            <a:r>
              <a:rPr lang="de-DE" altLang="x-none" dirty="0"/>
              <a:t> </a:t>
            </a:r>
            <a:r>
              <a:rPr lang="de-DE" altLang="x-none" dirty="0" err="1"/>
              <a:t>relation</a:t>
            </a:r>
            <a:r>
              <a:rPr lang="de-DE" altLang="x-none" dirty="0"/>
              <a:t>) </a:t>
            </a:r>
            <a:r>
              <a:rPr lang="de-DE" altLang="x-none" dirty="0" err="1"/>
              <a:t>while</a:t>
            </a:r>
            <a:r>
              <a:rPr lang="de-DE" altLang="x-none" dirty="0"/>
              <a:t> </a:t>
            </a:r>
            <a:r>
              <a:rPr lang="de-DE" altLang="x-none" dirty="0" err="1"/>
              <a:t>instantiating</a:t>
            </a:r>
            <a:r>
              <a:rPr lang="de-DE" altLang="x-none" dirty="0"/>
              <a:t> At(x) in </a:t>
            </a:r>
            <a:r>
              <a:rPr lang="de-DE" altLang="x-none" dirty="0" err="1"/>
              <a:t>go</a:t>
            </a:r>
            <a:r>
              <a:rPr lang="de-DE" altLang="x-none" dirty="0"/>
              <a:t>(SM)</a:t>
            </a:r>
          </a:p>
        </p:txBody>
      </p:sp>
    </p:spTree>
    <p:extLst>
      <p:ext uri="{BB962C8B-B14F-4D97-AF65-F5344CB8AC3E}">
        <p14:creationId xmlns:p14="http://schemas.microsoft.com/office/powerpoint/2010/main" val="34004114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FAE-E7A3-1C40-99C5-DD19AB9F7F81}" type="slidenum">
              <a:rPr lang="en-US" altLang="x-none"/>
              <a:pPr/>
              <a:t>47</a:t>
            </a:fld>
            <a:endParaRPr lang="en-US" altLang="x-none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 err="1"/>
              <a:t>Another</a:t>
            </a:r>
            <a:r>
              <a:rPr lang="de-DE" altLang="x-none" dirty="0"/>
              <a:t> Plan </a:t>
            </a:r>
            <a:r>
              <a:rPr lang="de-DE" altLang="x-none" dirty="0" err="1"/>
              <a:t>Refinement</a:t>
            </a:r>
            <a:r>
              <a:rPr lang="de-DE" altLang="x-none" dirty="0"/>
              <a:t> …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x-none"/>
          </a:p>
        </p:txBody>
      </p:sp>
      <p:pic>
        <p:nvPicPr>
          <p:cNvPr id="2498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70" y="1545982"/>
            <a:ext cx="8362950" cy="442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7175A6ED-59EC-1045-893E-DCC96850D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356" y="58422"/>
            <a:ext cx="2951644" cy="180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Eingebuchteter Pfeil nach rechts 7">
            <a:extLst>
              <a:ext uri="{FF2B5EF4-FFF2-40B4-BE49-F238E27FC236}">
                <a16:creationId xmlns:a16="http://schemas.microsoft.com/office/drawing/2014/main" id="{C02C6DDC-A169-C74F-90FF-28A159D30A19}"/>
              </a:ext>
            </a:extLst>
          </p:cNvPr>
          <p:cNvSpPr/>
          <p:nvPr/>
        </p:nvSpPr>
        <p:spPr>
          <a:xfrm rot="9579874">
            <a:off x="7473569" y="2284916"/>
            <a:ext cx="864096" cy="288032"/>
          </a:xfrm>
          <a:prstGeom prst="notchedRigh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6541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E1B8-8A45-304F-B537-423223A24C84}" type="slidenum">
              <a:rPr lang="en-US" altLang="x-none"/>
              <a:pPr/>
              <a:t>48</a:t>
            </a:fld>
            <a:endParaRPr lang="en-US" altLang="x-none"/>
          </a:p>
        </p:txBody>
      </p:sp>
      <p:pic>
        <p:nvPicPr>
          <p:cNvPr id="2508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797" y="263769"/>
            <a:ext cx="4025411" cy="633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dirty="0"/>
              <a:t>… </a:t>
            </a:r>
            <a:r>
              <a:rPr lang="de-DE" altLang="x-none" dirty="0" err="1"/>
              <a:t>with</a:t>
            </a:r>
            <a:r>
              <a:rPr lang="de-DE" altLang="x-none" dirty="0"/>
              <a:t> all links</a:t>
            </a:r>
          </a:p>
          <a:p>
            <a:r>
              <a:rPr lang="de-DE" altLang="x-none" dirty="0" err="1"/>
              <a:t>Computation</a:t>
            </a:r>
            <a:r>
              <a:rPr lang="de-DE" altLang="x-none" dirty="0"/>
              <a:t> </a:t>
            </a:r>
            <a:r>
              <a:rPr lang="de-DE" altLang="x-none" dirty="0" err="1"/>
              <a:t>by</a:t>
            </a:r>
            <a:r>
              <a:rPr lang="de-DE" altLang="x-none" dirty="0"/>
              <a:t>  </a:t>
            </a:r>
            <a:br>
              <a:rPr lang="de-DE" altLang="x-none" dirty="0"/>
            </a:br>
            <a:r>
              <a:rPr lang="de-DE" altLang="x-none" dirty="0"/>
              <a:t>so-</a:t>
            </a:r>
            <a:r>
              <a:rPr lang="de-DE" altLang="x-none" dirty="0" err="1"/>
              <a:t>called</a:t>
            </a:r>
            <a:r>
              <a:rPr lang="de-DE" altLang="x-none" dirty="0"/>
              <a:t> POP </a:t>
            </a:r>
            <a:r>
              <a:rPr lang="de-DE" altLang="x-none" dirty="0" err="1"/>
              <a:t>Algorithm</a:t>
            </a:r>
            <a:endParaRPr lang="de-DE" altLang="x-none" dirty="0"/>
          </a:p>
          <a:p>
            <a:pPr lvl="1"/>
            <a:r>
              <a:rPr lang="de-DE" altLang="x-none" dirty="0" err="1"/>
              <a:t>Complete</a:t>
            </a:r>
            <a:endParaRPr lang="de-DE" altLang="x-none" dirty="0"/>
          </a:p>
          <a:p>
            <a:pPr lvl="1"/>
            <a:r>
              <a:rPr lang="de-DE" altLang="x-none" dirty="0"/>
              <a:t>… </a:t>
            </a:r>
            <a:r>
              <a:rPr lang="de-DE" altLang="x-none" dirty="0" err="1"/>
              <a:t>and</a:t>
            </a:r>
            <a:r>
              <a:rPr lang="de-DE" altLang="x-none" dirty="0"/>
              <a:t> </a:t>
            </a:r>
            <a:r>
              <a:rPr lang="de-DE" altLang="x-none" dirty="0" err="1"/>
              <a:t>correct</a:t>
            </a:r>
            <a:endParaRPr lang="de-DE" altLang="x-none" dirty="0"/>
          </a:p>
          <a:p>
            <a:r>
              <a:rPr lang="de-DE" altLang="x-none" dirty="0" err="1"/>
              <a:t>Additionally</a:t>
            </a:r>
            <a:r>
              <a:rPr lang="de-DE" altLang="x-none" dirty="0"/>
              <a:t>, not</a:t>
            </a:r>
            <a:br>
              <a:rPr lang="de-DE" altLang="x-none" dirty="0"/>
            </a:br>
            <a:r>
              <a:rPr lang="de-DE" altLang="x-none" dirty="0" err="1"/>
              <a:t>considered</a:t>
            </a:r>
            <a:r>
              <a:rPr lang="de-DE" altLang="x-none" dirty="0"/>
              <a:t> </a:t>
            </a:r>
            <a:r>
              <a:rPr lang="de-DE" altLang="x-none" dirty="0" err="1"/>
              <a:t>here</a:t>
            </a:r>
            <a:r>
              <a:rPr lang="de-DE" altLang="x-none" dirty="0"/>
              <a:t>,</a:t>
            </a:r>
            <a:br>
              <a:rPr lang="de-DE" altLang="x-none" dirty="0"/>
            </a:br>
            <a:r>
              <a:rPr lang="de-DE" altLang="x-none" dirty="0" err="1"/>
              <a:t>correct</a:t>
            </a:r>
            <a:r>
              <a:rPr lang="de-DE" altLang="x-none" dirty="0"/>
              <a:t> </a:t>
            </a:r>
            <a:r>
              <a:rPr lang="de-DE" altLang="x-none" dirty="0" err="1"/>
              <a:t>treatment</a:t>
            </a:r>
            <a:r>
              <a:rPr lang="de-DE" altLang="x-none" dirty="0"/>
              <a:t> </a:t>
            </a:r>
            <a:br>
              <a:rPr lang="de-DE" altLang="x-none" dirty="0"/>
            </a:br>
            <a:r>
              <a:rPr lang="de-DE" altLang="x-none" dirty="0" err="1"/>
              <a:t>of</a:t>
            </a:r>
            <a:r>
              <a:rPr lang="de-DE" altLang="x-none" dirty="0"/>
              <a:t> variables</a:t>
            </a:r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The </a:t>
            </a:r>
            <a:r>
              <a:rPr lang="de-DE" altLang="x-none" dirty="0" err="1"/>
              <a:t>Complete</a:t>
            </a:r>
            <a:r>
              <a:rPr lang="de-DE" altLang="x-none" dirty="0"/>
              <a:t> Solution … </a:t>
            </a:r>
          </a:p>
        </p:txBody>
      </p:sp>
    </p:spTree>
    <p:extLst>
      <p:ext uri="{BB962C8B-B14F-4D97-AF65-F5344CB8AC3E}">
        <p14:creationId xmlns:p14="http://schemas.microsoft.com/office/powerpoint/2010/main" val="9483342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6762-B90D-8640-8E80-D7573F621046}" type="slidenum">
              <a:rPr lang="en-US" altLang="x-none"/>
              <a:pPr/>
              <a:t>49</a:t>
            </a:fld>
            <a:endParaRPr lang="en-US" altLang="x-none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x-none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x-none"/>
          </a:p>
        </p:txBody>
      </p:sp>
      <p:grpSp>
        <p:nvGrpSpPr>
          <p:cNvPr id="254982" name="Group 6"/>
          <p:cNvGrpSpPr>
            <a:grpSpLocks/>
          </p:cNvGrpSpPr>
          <p:nvPr/>
        </p:nvGrpSpPr>
        <p:grpSpPr bwMode="auto">
          <a:xfrm>
            <a:off x="294543" y="263770"/>
            <a:ext cx="8434754" cy="6315808"/>
            <a:chOff x="201" y="0"/>
            <a:chExt cx="5756" cy="4310"/>
          </a:xfrm>
        </p:grpSpPr>
        <p:pic>
          <p:nvPicPr>
            <p:cNvPr id="25498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" y="0"/>
              <a:ext cx="5466" cy="4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54981" name="Rectangle 5"/>
            <p:cNvSpPr>
              <a:spLocks noChangeArrowheads="1"/>
            </p:cNvSpPr>
            <p:nvPr/>
          </p:nvSpPr>
          <p:spPr bwMode="auto">
            <a:xfrm>
              <a:off x="5557" y="511"/>
              <a:ext cx="400" cy="3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7457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F1544-FC98-E34D-AA55-099DBB4F7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Artificial Intelligence and Intelligent 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F50F3-FC4B-F743-9F76-8967A619A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305FF"/>
                </a:solidFill>
              </a:rPr>
              <a:t>Artificial intelligence </a:t>
            </a:r>
            <a:r>
              <a:rPr lang="en-US" dirty="0"/>
              <a:t>(AI) is the </a:t>
            </a:r>
            <a:r>
              <a:rPr lang="en-US" dirty="0">
                <a:solidFill>
                  <a:srgbClr val="00B050"/>
                </a:solidFill>
              </a:rPr>
              <a:t>science</a:t>
            </a:r>
            <a:r>
              <a:rPr lang="en-US" dirty="0"/>
              <a:t> of systematic </a:t>
            </a:r>
            <a:r>
              <a:rPr lang="en-US" dirty="0">
                <a:solidFill>
                  <a:srgbClr val="0305FF"/>
                </a:solidFill>
              </a:rPr>
              <a:t>synthesis</a:t>
            </a:r>
            <a:r>
              <a:rPr lang="en-US" dirty="0"/>
              <a:t> and </a:t>
            </a:r>
            <a:r>
              <a:rPr lang="en-US" dirty="0">
                <a:solidFill>
                  <a:srgbClr val="0305FF"/>
                </a:solidFill>
              </a:rPr>
              <a:t>analysis</a:t>
            </a:r>
            <a:r>
              <a:rPr lang="en-US" dirty="0"/>
              <a:t> of </a:t>
            </a:r>
            <a:r>
              <a:rPr lang="en-US" dirty="0">
                <a:solidFill>
                  <a:srgbClr val="0305FF"/>
                </a:solidFill>
              </a:rPr>
              <a:t>computational agents </a:t>
            </a:r>
            <a:br>
              <a:rPr lang="en-US" dirty="0">
                <a:solidFill>
                  <a:srgbClr val="0305FF"/>
                </a:solidFill>
              </a:rPr>
            </a:br>
            <a:r>
              <a:rPr lang="en-US" dirty="0">
                <a:solidFill>
                  <a:srgbClr val="0305FF"/>
                </a:solidFill>
              </a:rPr>
              <a:t>that act intelligently</a:t>
            </a:r>
            <a:endParaRPr lang="en-DE" dirty="0">
              <a:solidFill>
                <a:srgbClr val="0305FF"/>
              </a:solidFill>
            </a:endParaRPr>
          </a:p>
          <a:p>
            <a:pPr lvl="1"/>
            <a:r>
              <a:rPr lang="en-DE" sz="2000" dirty="0"/>
              <a:t>Agents are central to AI (and vice versa)</a:t>
            </a:r>
          </a:p>
          <a:p>
            <a:pPr lvl="1"/>
            <a:r>
              <a:rPr lang="en-DE" sz="2000" dirty="0">
                <a:solidFill>
                  <a:srgbClr val="00B050"/>
                </a:solidFill>
              </a:rPr>
              <a:t>Intelligent agent </a:t>
            </a:r>
            <a:r>
              <a:rPr lang="en-DE" sz="2000" dirty="0"/>
              <a:t>= computational </a:t>
            </a:r>
            <a:r>
              <a:rPr lang="en-DE" sz="2000" dirty="0">
                <a:solidFill>
                  <a:srgbClr val="00B050"/>
                </a:solidFill>
              </a:rPr>
              <a:t>agent that acts intelligently</a:t>
            </a:r>
          </a:p>
          <a:p>
            <a:pPr lvl="1"/>
            <a:r>
              <a:rPr lang="en-DE" sz="2000" dirty="0"/>
              <a:t>Talking about AI w/o talking about agents</a:t>
            </a:r>
            <a:br>
              <a:rPr lang="en-DE" sz="2000" dirty="0"/>
            </a:br>
            <a:r>
              <a:rPr lang="en-DE" sz="2000" dirty="0"/>
              <a:t>misses the point (and vice versa)</a:t>
            </a:r>
          </a:p>
          <a:p>
            <a:r>
              <a:rPr lang="en-DE" dirty="0"/>
              <a:t>Need to technically define the notion of </a:t>
            </a:r>
            <a:br>
              <a:rPr lang="en-DE" dirty="0"/>
            </a:br>
            <a:r>
              <a:rPr lang="en-DE" dirty="0"/>
              <a:t>“</a:t>
            </a:r>
            <a:r>
              <a:rPr lang="en-DE" dirty="0">
                <a:solidFill>
                  <a:srgbClr val="00B050"/>
                </a:solidFill>
              </a:rPr>
              <a:t>acting intelligently</a:t>
            </a:r>
            <a:r>
              <a:rPr lang="en-DE"/>
              <a:t>” </a:t>
            </a:r>
            <a:endParaRPr lang="de-DE" dirty="0"/>
          </a:p>
          <a:p>
            <a:r>
              <a:rPr lang="en-DE"/>
              <a:t>Systems </a:t>
            </a:r>
            <a:r>
              <a:rPr lang="en-DE" dirty="0"/>
              <a:t>are called computational agents in AI,</a:t>
            </a:r>
            <a:br>
              <a:rPr lang="en-DE" dirty="0"/>
            </a:br>
            <a:r>
              <a:rPr lang="en-DE" dirty="0"/>
              <a:t>or agents for short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F1272-4949-1B45-83B2-9C86CEF77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14605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BBA2-0A76-B74A-9D7F-6D02EFB65977}" type="slidenum">
              <a:rPr lang="en-US" altLang="x-none"/>
              <a:pPr/>
              <a:t>50</a:t>
            </a:fld>
            <a:endParaRPr lang="en-US" altLang="x-none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x-none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x-none"/>
          </a:p>
        </p:txBody>
      </p:sp>
      <p:pic>
        <p:nvPicPr>
          <p:cNvPr id="256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7" y="375139"/>
            <a:ext cx="8894885" cy="621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1835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795-2345-C84D-82BE-2B34AB0E0E69}" type="slidenum">
              <a:rPr lang="en-US" altLang="x-none"/>
              <a:pPr/>
              <a:t>51</a:t>
            </a:fld>
            <a:endParaRPr lang="en-US" altLang="x-none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Last Century </a:t>
            </a:r>
            <a:r>
              <a:rPr lang="de-DE" altLang="x-none" dirty="0" err="1"/>
              <a:t>Planning</a:t>
            </a:r>
            <a:r>
              <a:rPr lang="de-DE" altLang="x-none" dirty="0"/>
              <a:t> Systems (Last </a:t>
            </a:r>
            <a:r>
              <a:rPr lang="de-DE" altLang="x-none" dirty="0" err="1"/>
              <a:t>Decade</a:t>
            </a:r>
            <a:r>
              <a:rPr lang="de-DE" altLang="x-none" dirty="0"/>
              <a:t>!)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sz="2400" dirty="0"/>
              <a:t>UCPOP (Weld, UW) </a:t>
            </a:r>
            <a:br>
              <a:rPr lang="de-DE" altLang="x-none" sz="2400" dirty="0"/>
            </a:br>
            <a:r>
              <a:rPr lang="de-DE" altLang="x-none" sz="1200" dirty="0"/>
              <a:t>(</a:t>
            </a:r>
            <a:r>
              <a:rPr lang="de-DE" altLang="x-none" sz="1200" dirty="0">
                <a:hlinkClick r:id="rId2"/>
              </a:rPr>
              <a:t>http://www.cs.washington.edu/ai/ucpop.html</a:t>
            </a:r>
            <a:r>
              <a:rPr lang="de-DE" altLang="x-none" sz="1200" dirty="0"/>
              <a:t> )</a:t>
            </a:r>
          </a:p>
          <a:p>
            <a:r>
              <a:rPr lang="de-DE" altLang="x-none" sz="2400" dirty="0" err="1"/>
              <a:t>Sensory</a:t>
            </a:r>
            <a:r>
              <a:rPr lang="de-DE" altLang="x-none" sz="2400" dirty="0"/>
              <a:t> </a:t>
            </a:r>
            <a:r>
              <a:rPr lang="de-DE" altLang="x-none" sz="2400" dirty="0" err="1"/>
              <a:t>Graphplan</a:t>
            </a:r>
            <a:r>
              <a:rPr lang="de-DE" altLang="x-none" sz="2400" dirty="0"/>
              <a:t> (Weld, Blum, </a:t>
            </a:r>
            <a:r>
              <a:rPr lang="de-DE" altLang="x-none" sz="2400" dirty="0" err="1"/>
              <a:t>and</a:t>
            </a:r>
            <a:r>
              <a:rPr lang="de-DE" altLang="x-none" sz="2400" dirty="0"/>
              <a:t> </a:t>
            </a:r>
            <a:r>
              <a:rPr lang="de-DE" altLang="x-none" sz="2400" dirty="0" err="1"/>
              <a:t>Furst</a:t>
            </a:r>
            <a:r>
              <a:rPr lang="de-DE" altLang="x-none" sz="2400" dirty="0"/>
              <a:t>: UW) </a:t>
            </a:r>
            <a:br>
              <a:rPr lang="de-DE" altLang="x-none" sz="2400" dirty="0"/>
            </a:br>
            <a:r>
              <a:rPr lang="de-DE" altLang="x-none" sz="1200" dirty="0"/>
              <a:t>(</a:t>
            </a:r>
            <a:r>
              <a:rPr lang="de-DE" altLang="x-none" sz="1200" dirty="0">
                <a:hlinkClick r:id="rId3"/>
              </a:rPr>
              <a:t>http://aiweb.cs.washington.edu/ai/sgp.html</a:t>
            </a:r>
            <a:r>
              <a:rPr lang="de-DE" altLang="x-none" sz="1200" dirty="0"/>
              <a:t> )</a:t>
            </a:r>
          </a:p>
          <a:p>
            <a:r>
              <a:rPr lang="de-DE" altLang="x-none" sz="2400" dirty="0"/>
              <a:t>IPP (Köhler </a:t>
            </a:r>
            <a:r>
              <a:rPr lang="de-DE" altLang="x-none" sz="2400" dirty="0" err="1"/>
              <a:t>and</a:t>
            </a:r>
            <a:r>
              <a:rPr lang="de-DE" altLang="x-none" sz="2400" dirty="0"/>
              <a:t> Nebel: Univ. Freiburg) </a:t>
            </a:r>
            <a:br>
              <a:rPr lang="de-DE" altLang="x-none" sz="2400" dirty="0"/>
            </a:br>
            <a:r>
              <a:rPr lang="de-DE" altLang="x-none" sz="1200" dirty="0"/>
              <a:t>(</a:t>
            </a:r>
            <a:r>
              <a:rPr lang="de-DE" altLang="x-none" sz="1200" dirty="0">
                <a:hlinkClick r:id="rId4"/>
              </a:rPr>
              <a:t>https://idw-online.de/de/news5468</a:t>
            </a:r>
            <a:r>
              <a:rPr lang="de-DE" altLang="x-none" sz="1200" dirty="0"/>
              <a:t>)</a:t>
            </a:r>
          </a:p>
          <a:p>
            <a:r>
              <a:rPr lang="de-DE" altLang="x-none" sz="2400" dirty="0"/>
              <a:t>Prodigy: </a:t>
            </a:r>
            <a:r>
              <a:rPr lang="de-DE" altLang="x-none" sz="2400" dirty="0" err="1"/>
              <a:t>Planning</a:t>
            </a:r>
            <a:r>
              <a:rPr lang="de-DE" altLang="x-none" sz="2400" dirty="0"/>
              <a:t> </a:t>
            </a:r>
            <a:r>
              <a:rPr lang="de-DE" altLang="x-none" sz="2400" dirty="0" err="1"/>
              <a:t>and</a:t>
            </a:r>
            <a:r>
              <a:rPr lang="de-DE" altLang="x-none" sz="2400" dirty="0"/>
              <a:t> Learning (</a:t>
            </a:r>
            <a:r>
              <a:rPr lang="de-DE" altLang="x-none" sz="2400" dirty="0" err="1"/>
              <a:t>Veloso</a:t>
            </a:r>
            <a:r>
              <a:rPr lang="de-DE" altLang="x-none" sz="2400" dirty="0"/>
              <a:t>: CMU)</a:t>
            </a:r>
            <a:r>
              <a:rPr lang="de-DE" altLang="x-none" sz="2000" dirty="0"/>
              <a:t> </a:t>
            </a:r>
            <a:br>
              <a:rPr lang="de-DE" altLang="x-none" sz="2000" dirty="0"/>
            </a:br>
            <a:r>
              <a:rPr lang="de-DE" altLang="x-none" sz="1200" dirty="0"/>
              <a:t>(</a:t>
            </a:r>
            <a:r>
              <a:rPr lang="de-DE" altLang="x-none" sz="1200" dirty="0">
                <a:hlinkClick r:id="rId5"/>
              </a:rPr>
              <a:t>http://www-2.cs.cmu.edu/afs/cs.cmu.edu/project/prodigy/Web/prodigy-home.html</a:t>
            </a:r>
            <a:r>
              <a:rPr lang="de-DE" altLang="x-none" sz="1200" dirty="0"/>
              <a:t> )</a:t>
            </a:r>
          </a:p>
          <a:p>
            <a:endParaRPr lang="de-DE" altLang="x-none" sz="1200" dirty="0"/>
          </a:p>
          <a:p>
            <a:pPr marL="0" indent="0">
              <a:buNone/>
            </a:pPr>
            <a:endParaRPr lang="de-DE" altLang="x-none" sz="2400" dirty="0"/>
          </a:p>
          <a:p>
            <a:r>
              <a:rPr lang="de-DE" altLang="x-none" sz="2400" dirty="0"/>
              <a:t>All </a:t>
            </a:r>
            <a:r>
              <a:rPr lang="de-DE" altLang="x-none" sz="2400" dirty="0" err="1"/>
              <a:t>systems</a:t>
            </a:r>
            <a:r>
              <a:rPr lang="de-DE" altLang="x-none" sz="2400" dirty="0"/>
              <a:t> </a:t>
            </a:r>
            <a:r>
              <a:rPr lang="de-DE" altLang="x-none" sz="2400" dirty="0" err="1"/>
              <a:t>have</a:t>
            </a:r>
            <a:r>
              <a:rPr lang="de-DE" altLang="x-none" sz="2400" dirty="0"/>
              <a:t> </a:t>
            </a:r>
            <a:r>
              <a:rPr lang="de-DE" altLang="x-none" sz="2400" dirty="0" err="1"/>
              <a:t>found</a:t>
            </a:r>
            <a:r>
              <a:rPr lang="de-DE" altLang="x-none" sz="2400" dirty="0"/>
              <a:t> </a:t>
            </a:r>
            <a:r>
              <a:rPr lang="de-DE" altLang="x-none" sz="2400" dirty="0" err="1"/>
              <a:t>interesting</a:t>
            </a:r>
            <a:r>
              <a:rPr lang="de-DE" altLang="x-none" sz="2400" dirty="0"/>
              <a:t> </a:t>
            </a:r>
            <a:r>
              <a:rPr lang="de-DE" altLang="x-none" sz="2400" dirty="0" err="1"/>
              <a:t>applications</a:t>
            </a:r>
            <a:endParaRPr lang="de-DE" altLang="x-none" sz="2400" dirty="0"/>
          </a:p>
          <a:p>
            <a:endParaRPr lang="de-DE" altLang="x-none" sz="2000" dirty="0"/>
          </a:p>
        </p:txBody>
      </p:sp>
    </p:spTree>
    <p:extLst>
      <p:ext uri="{BB962C8B-B14F-4D97-AF65-F5344CB8AC3E}">
        <p14:creationId xmlns:p14="http://schemas.microsoft.com/office/powerpoint/2010/main" val="143122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1015D-5081-FA4C-9E51-62BCDB7A7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Planning is an Active Field of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8CD06-63D1-E545-B123-CB6746B26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sz="2400" dirty="0"/>
              <a:t>More powerful successors</a:t>
            </a:r>
          </a:p>
          <a:p>
            <a:pPr lvl="1"/>
            <a:r>
              <a:rPr lang="en-US" altLang="x-none" dirty="0"/>
              <a:t>Systems learn how to plan fast </a:t>
            </a:r>
            <a:br>
              <a:rPr lang="en-US" altLang="x-none" dirty="0"/>
            </a:br>
            <a:r>
              <a:rPr lang="en-US" altLang="x-none" dirty="0"/>
              <a:t>for specific problem instances</a:t>
            </a:r>
          </a:p>
          <a:p>
            <a:pPr lvl="1"/>
            <a:r>
              <a:rPr lang="en-US" altLang="x-none" dirty="0"/>
              <a:t>Can deal with uncertainty</a:t>
            </a:r>
          </a:p>
          <a:p>
            <a:pPr lvl="2"/>
            <a:r>
              <a:rPr lang="en-US" altLang="x-none" sz="2000" dirty="0"/>
              <a:t>About state estimation</a:t>
            </a:r>
          </a:p>
          <a:p>
            <a:pPr lvl="2"/>
            <a:r>
              <a:rPr lang="en-US" altLang="x-none" sz="2000" dirty="0"/>
              <a:t>About effects of actions</a:t>
            </a:r>
          </a:p>
          <a:p>
            <a:r>
              <a:rPr lang="en-US" altLang="x-none" sz="2400" dirty="0"/>
              <a:t>Very powerful problem solvers can be set up …</a:t>
            </a:r>
          </a:p>
          <a:p>
            <a:pPr lvl="1"/>
            <a:r>
              <a:rPr lang="en-US" altLang="x-none" dirty="0"/>
              <a:t>w/ less effort/knowledge than with mathematical optimization theory and respective tools</a:t>
            </a:r>
            <a:endParaRPr lang="en-US" altLang="x-none" sz="2000" dirty="0"/>
          </a:p>
          <a:p>
            <a:pPr marL="0" indent="0">
              <a:buNone/>
            </a:pPr>
            <a:r>
              <a:rPr lang="en-US" altLang="x-none" sz="2400" dirty="0">
                <a:sym typeface="Wingdings" pitchFamily="2" charset="2"/>
              </a:rPr>
              <a:t>  Lecture  </a:t>
            </a:r>
            <a:r>
              <a:rPr lang="de-DE" sz="2400" b="1" dirty="0">
                <a:solidFill>
                  <a:srgbClr val="004B5A"/>
                </a:solidFill>
              </a:rPr>
              <a:t>Agent </a:t>
            </a:r>
            <a:r>
              <a:rPr lang="de-DE" sz="2400" b="1" dirty="0" err="1">
                <a:solidFill>
                  <a:srgbClr val="004B5A"/>
                </a:solidFill>
              </a:rPr>
              <a:t>Planning</a:t>
            </a:r>
            <a:r>
              <a:rPr lang="de-DE" sz="2400" b="1" dirty="0">
                <a:solidFill>
                  <a:srgbClr val="004B5A"/>
                </a:solidFill>
              </a:rPr>
              <a:t>, </a:t>
            </a:r>
            <a:r>
              <a:rPr lang="de-DE" sz="2400" b="1" dirty="0" err="1">
                <a:solidFill>
                  <a:srgbClr val="004B5A"/>
                </a:solidFill>
              </a:rPr>
              <a:t>Causality</a:t>
            </a:r>
            <a:r>
              <a:rPr lang="de-DE" sz="2400" b="1" dirty="0">
                <a:solidFill>
                  <a:srgbClr val="004B5A"/>
                </a:solidFill>
              </a:rPr>
              <a:t>, </a:t>
            </a:r>
            <a:r>
              <a:rPr lang="de-DE" sz="2400" b="1" dirty="0" err="1">
                <a:solidFill>
                  <a:srgbClr val="004B5A"/>
                </a:solidFill>
              </a:rPr>
              <a:t>and</a:t>
            </a:r>
            <a:r>
              <a:rPr lang="de-DE" sz="2400" b="1" dirty="0">
                <a:solidFill>
                  <a:srgbClr val="004B5A"/>
                </a:solidFill>
              </a:rPr>
              <a:t> Reinforcement Learning</a:t>
            </a:r>
            <a:r>
              <a:rPr lang="de-DE" sz="2400" b="1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module</a:t>
            </a:r>
            <a:endParaRPr lang="en-US" altLang="x-none" sz="24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altLang="x-none" sz="2400" dirty="0">
                <a:sym typeface="Wingdings" pitchFamily="2" charset="2"/>
              </a:rPr>
              <a:t>( </a:t>
            </a:r>
            <a:r>
              <a:rPr lang="en-US" altLang="x-none" sz="2400" dirty="0"/>
              <a:t>Automated Planning and Acting (CS5072-KP04)</a:t>
            </a:r>
            <a:br>
              <a:rPr lang="en-US" altLang="x-none" sz="2400" dirty="0"/>
            </a:br>
            <a:r>
              <a:rPr lang="en-US" altLang="x-none" sz="2400" dirty="0"/>
              <a:t>    </a:t>
            </a:r>
            <a:r>
              <a:rPr lang="en-US" altLang="x-none" sz="1800" dirty="0"/>
              <a:t>( </a:t>
            </a:r>
            <a:r>
              <a:rPr lang="en-US" altLang="x-none" sz="1800" dirty="0">
                <a:hlinkClick r:id="rId2"/>
              </a:rPr>
              <a:t>https://www.ifis.uni-luebeck.de/index.php?id=dski-aktuell-ss20&amp;L=2</a:t>
            </a:r>
            <a:r>
              <a:rPr lang="en-US" altLang="x-none" sz="1800" dirty="0"/>
              <a:t> ))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530164-3F41-764F-AF07-93E8E51C8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25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30C80-FF10-904F-BF49-7CB167A5A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Round-Up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C00ED-3943-454C-AF6D-8EAF646B2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sz="2400" dirty="0"/>
              <a:t>Rational agents that:</a:t>
            </a:r>
          </a:p>
          <a:p>
            <a:pPr lvl="1"/>
            <a:r>
              <a:rPr lang="en-DE" sz="2000" dirty="0"/>
              <a:t>Act autonomously and are persistent</a:t>
            </a:r>
          </a:p>
          <a:p>
            <a:pPr lvl="1"/>
            <a:r>
              <a:rPr lang="en-DE" sz="2000" dirty="0"/>
              <a:t>Achieve goals surprisingly fast </a:t>
            </a:r>
            <a:br>
              <a:rPr lang="en-DE" sz="2000" dirty="0"/>
            </a:br>
            <a:r>
              <a:rPr lang="en-DE" sz="2000" dirty="0"/>
              <a:t>(despite bounded rationality)</a:t>
            </a:r>
          </a:p>
          <a:p>
            <a:pPr lvl="1"/>
            <a:r>
              <a:rPr lang="en-DE" sz="2000" dirty="0"/>
              <a:t>Learn how to behave in a clever way</a:t>
            </a:r>
            <a:br>
              <a:rPr lang="en-DE" sz="2000" dirty="0"/>
            </a:br>
            <a:r>
              <a:rPr lang="en-DE" sz="2000" dirty="0"/>
              <a:t>(even learn computational strategies)</a:t>
            </a:r>
          </a:p>
          <a:p>
            <a:r>
              <a:rPr lang="en-DE" sz="2400" dirty="0"/>
              <a:t>Can adapt their goals </a:t>
            </a:r>
            <a:br>
              <a:rPr lang="en-DE" sz="2400" dirty="0"/>
            </a:br>
            <a:r>
              <a:rPr lang="en-DE" sz="2400" dirty="0"/>
              <a:t>to anticipate humans needs and expectations</a:t>
            </a:r>
          </a:p>
          <a:p>
            <a:pPr lvl="1"/>
            <a:r>
              <a:rPr lang="en-DE" sz="2000" dirty="0"/>
              <a:t>Human compatibility, human awareness</a:t>
            </a:r>
          </a:p>
          <a:p>
            <a:r>
              <a:rPr lang="en-DE" sz="2400" dirty="0"/>
              <a:t>Can learn new models online to </a:t>
            </a:r>
          </a:p>
          <a:p>
            <a:pPr lvl="1"/>
            <a:r>
              <a:rPr lang="en-DE" sz="2000" dirty="0"/>
              <a:t>Keep high performance over time</a:t>
            </a:r>
          </a:p>
          <a:p>
            <a:pPr lvl="1"/>
            <a:r>
              <a:rPr lang="en-DE" sz="2000" dirty="0"/>
              <a:t>Support human-guided machine learning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A1B35-A336-1B42-82AE-EADBC56DE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655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2352"/>
            <a:ext cx="7793038" cy="914400"/>
          </a:xfrm>
        </p:spPr>
        <p:txBody>
          <a:bodyPr/>
          <a:lstStyle/>
          <a:p>
            <a:pPr eaLnBrk="1" hangingPunct="1"/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Literature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997571" y="5669092"/>
            <a:ext cx="28087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i="0" dirty="0">
                <a:latin typeface="+mn-lt"/>
                <a:hlinkClick r:id="rId3"/>
              </a:rPr>
              <a:t>http://aima.cs.berkeley.edu</a:t>
            </a:r>
            <a:br>
              <a:rPr lang="de-DE" i="0" dirty="0">
                <a:latin typeface="+mn-lt"/>
              </a:rPr>
            </a:br>
            <a:r>
              <a:rPr lang="de-DE" i="0" dirty="0">
                <a:latin typeface="+mn-lt"/>
              </a:rPr>
              <a:t>(AIMA, 1</a:t>
            </a:r>
            <a:r>
              <a:rPr lang="de-DE" i="0" baseline="30000" dirty="0">
                <a:latin typeface="+mn-lt"/>
              </a:rPr>
              <a:t>st</a:t>
            </a:r>
            <a:r>
              <a:rPr lang="de-DE" i="0" dirty="0">
                <a:latin typeface="+mn-lt"/>
              </a:rPr>
              <a:t> </a:t>
            </a:r>
            <a:r>
              <a:rPr lang="de-DE" i="0" dirty="0" err="1">
                <a:latin typeface="+mn-lt"/>
              </a:rPr>
              <a:t>edition</a:t>
            </a:r>
            <a:r>
              <a:rPr lang="de-DE" i="0" dirty="0">
                <a:latin typeface="+mn-lt"/>
              </a:rPr>
              <a:t> 1995)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</a:t>
            </a:fld>
            <a:endParaRPr lang="de-DE" dirty="0"/>
          </a:p>
        </p:txBody>
      </p:sp>
      <p:pic>
        <p:nvPicPr>
          <p:cNvPr id="8" name="Picture 7" descr="A picture containing book, text, photo, sitting&#10;&#10;Description automatically generated">
            <a:extLst>
              <a:ext uri="{FF2B5EF4-FFF2-40B4-BE49-F238E27FC236}">
                <a16:creationId xmlns:a16="http://schemas.microsoft.com/office/drawing/2014/main" id="{92A5C089-E07D-A044-9D1B-B1C57B3AC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205" y="1196752"/>
            <a:ext cx="3162177" cy="47572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C6D314-DBC8-B042-BAA6-F0164F16C34D}"/>
              </a:ext>
            </a:extLst>
          </p:cNvPr>
          <p:cNvSpPr/>
          <p:nvPr/>
        </p:nvSpPr>
        <p:spPr>
          <a:xfrm>
            <a:off x="4823333" y="5975780"/>
            <a:ext cx="2488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dirty="0">
                <a:hlinkClick r:id="rId5"/>
              </a:rPr>
              <a:t>http://artint.info</a:t>
            </a:r>
            <a:endParaRPr lang="en-DE" dirty="0"/>
          </a:p>
          <a:p>
            <a:r>
              <a:rPr lang="en-DE" dirty="0"/>
              <a:t>(AIFCA, </a:t>
            </a:r>
            <a:r>
              <a:rPr lang="de-DE" dirty="0"/>
              <a:t>1</a:t>
            </a:r>
            <a:r>
              <a:rPr lang="de-DE" baseline="30000" dirty="0"/>
              <a:t>st</a:t>
            </a:r>
            <a:r>
              <a:rPr lang="en-DE" dirty="0"/>
              <a:t> edition 2010)</a:t>
            </a:r>
          </a:p>
        </p:txBody>
      </p:sp>
      <p:pic>
        <p:nvPicPr>
          <p:cNvPr id="4" name="Picture 3" descr="A picture containing photo, different, showing, various&#10;&#10;Description automatically generated">
            <a:extLst>
              <a:ext uri="{FF2B5EF4-FFF2-40B4-BE49-F238E27FC236}">
                <a16:creationId xmlns:a16="http://schemas.microsoft.com/office/drawing/2014/main" id="{CC35180B-F3EA-C54F-88A9-BB40AB859E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532" y="1220610"/>
            <a:ext cx="3489526" cy="442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34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Literature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6" name="Content Placeholder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FCE4FF2-DF1C-E146-9DB6-638FE25AF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6457" y="1196975"/>
            <a:ext cx="4094523" cy="4968875"/>
          </a:xfrm>
        </p:spPr>
      </p:pic>
      <p:pic>
        <p:nvPicPr>
          <p:cNvPr id="8" name="Picture 7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1252C845-8902-AE4B-BD03-E30CB2260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196975"/>
            <a:ext cx="3312368" cy="500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30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Literature</a:t>
            </a:r>
          </a:p>
        </p:txBody>
      </p:sp>
      <p:pic>
        <p:nvPicPr>
          <p:cNvPr id="19458" name="Inhaltsplatzhalter 3" descr="9780521899437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4" y="1374169"/>
            <a:ext cx="3200400" cy="4702175"/>
          </a:xfrm>
        </p:spPr>
      </p:pic>
      <p:pic>
        <p:nvPicPr>
          <p:cNvPr id="19459" name="Bild 4" descr="Screen Shot 2012-10-16 at 8.30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25" y="1401156"/>
            <a:ext cx="35401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8732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Literature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48961850-932B-7745-9803-A008FC99A2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7792" y="2183174"/>
            <a:ext cx="1689535" cy="2628165"/>
          </a:xfrm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BD1BBA2F-A14D-234F-A6FE-9B4AD2192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60" y="1412776"/>
            <a:ext cx="3585568" cy="469315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0BBE170-DE4F-CD4A-8427-B1E0B12D3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112" y="1410215"/>
            <a:ext cx="3454749" cy="46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71157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2642</Words>
  <Application>Microsoft Macintosh PowerPoint</Application>
  <PresentationFormat>Bildschirmpräsentation (4:3)</PresentationFormat>
  <Paragraphs>377</Paragraphs>
  <Slides>53</Slides>
  <Notes>9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53</vt:i4>
      </vt:variant>
    </vt:vector>
  </HeadingPairs>
  <TitlesOfParts>
    <vt:vector size="60" baseType="lpstr">
      <vt:lpstr>Arial</vt:lpstr>
      <vt:lpstr>Calibri</vt:lpstr>
      <vt:lpstr>medium-content-serif-font</vt:lpstr>
      <vt:lpstr>Myriad Pro</vt:lpstr>
      <vt:lpstr>Times</vt:lpstr>
      <vt:lpstr>Wingdings</vt:lpstr>
      <vt:lpstr>7_Standarddesign</vt:lpstr>
      <vt:lpstr>Intelligent Agents </vt:lpstr>
      <vt:lpstr>Acknowledgements</vt:lpstr>
      <vt:lpstr>Organization</vt:lpstr>
      <vt:lpstr>Organization</vt:lpstr>
      <vt:lpstr>Artificial Intelligence and Intelligent Agents</vt:lpstr>
      <vt:lpstr>Literature</vt:lpstr>
      <vt:lpstr>Literature</vt:lpstr>
      <vt:lpstr>Literature</vt:lpstr>
      <vt:lpstr>Literature</vt:lpstr>
      <vt:lpstr>What is an Agent?</vt:lpstr>
      <vt:lpstr>Abstractions: Agents and Environments</vt:lpstr>
      <vt:lpstr>Reactive vs. Goal-based Agents</vt:lpstr>
      <vt:lpstr>Reactive vs. Goal-based Agents</vt:lpstr>
      <vt:lpstr>Balancing Reactive and Goal-Oriented Behavior</vt:lpstr>
      <vt:lpstr>Social Ability</vt:lpstr>
      <vt:lpstr>Rational Agents</vt:lpstr>
      <vt:lpstr>Autonomous Agents</vt:lpstr>
      <vt:lpstr>Human-compatible Behavior</vt:lpstr>
      <vt:lpstr>Human-aware Behavior</vt:lpstr>
      <vt:lpstr>Agent Model vs. Human Model</vt:lpstr>
      <vt:lpstr>Learning Agents (Online)</vt:lpstr>
      <vt:lpstr>Machine Learning (ML): Offline</vt:lpstr>
      <vt:lpstr>Reactive vs. Goal-based Agents</vt:lpstr>
      <vt:lpstr>Misunderstandings</vt:lpstr>
      <vt:lpstr>Frame Agents</vt:lpstr>
      <vt:lpstr>Learning-based Software Development</vt:lpstr>
      <vt:lpstr>Issues</vt:lpstr>
      <vt:lpstr>Back to the Future: Human-guided Learning</vt:lpstr>
      <vt:lpstr>Proper Agent: An Example</vt:lpstr>
      <vt:lpstr>Proper Agent: An Example</vt:lpstr>
      <vt:lpstr>STRIPS Formalism</vt:lpstr>
      <vt:lpstr>STRIPS Planning Operators</vt:lpstr>
      <vt:lpstr>Initial Plan</vt:lpstr>
      <vt:lpstr>Planning as („Lifted“) Search</vt:lpstr>
      <vt:lpstr>Classical Search               vs.                        Planning</vt:lpstr>
      <vt:lpstr>Plan = (Linear) sequence of Actions?</vt:lpstr>
      <vt:lpstr>Representation of Partial-Order Plans</vt:lpstr>
      <vt:lpstr>Completeness and Consistency</vt:lpstr>
      <vt:lpstr>Plan Refinement (1)</vt:lpstr>
      <vt:lpstr>Plan Refinement (1)</vt:lpstr>
      <vt:lpstr>Plan Refinement (2)</vt:lpstr>
      <vt:lpstr>Plan Refinement (3)</vt:lpstr>
      <vt:lpstr>Plan Refinement (3)</vt:lpstr>
      <vt:lpstr>Protection of Causal Relations</vt:lpstr>
      <vt:lpstr>Protection of Causal Relations</vt:lpstr>
      <vt:lpstr>Another Plan Refinement …</vt:lpstr>
      <vt:lpstr>Another Plan Refinement …</vt:lpstr>
      <vt:lpstr>The Complete Solution … </vt:lpstr>
      <vt:lpstr>PowerPoint-Präsentation</vt:lpstr>
      <vt:lpstr>PowerPoint-Präsentation</vt:lpstr>
      <vt:lpstr>Last Century Planning Systems (Last Decade!)</vt:lpstr>
      <vt:lpstr>Planning is an Active Field of Research</vt:lpstr>
      <vt:lpstr>Round-Up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Özgür Özcep</cp:lastModifiedBy>
  <cp:revision>1003</cp:revision>
  <cp:lastPrinted>2021-10-19T19:28:43Z</cp:lastPrinted>
  <dcterms:created xsi:type="dcterms:W3CDTF">2010-04-27T12:26:40Z</dcterms:created>
  <dcterms:modified xsi:type="dcterms:W3CDTF">2022-10-19T13:26:39Z</dcterms:modified>
</cp:coreProperties>
</file>