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285" r:id="rId3"/>
    <p:sldId id="384" r:id="rId4"/>
    <p:sldId id="479" r:id="rId5"/>
    <p:sldId id="507" r:id="rId6"/>
    <p:sldId id="508" r:id="rId7"/>
    <p:sldId id="509" r:id="rId8"/>
    <p:sldId id="510" r:id="rId9"/>
    <p:sldId id="377" r:id="rId10"/>
    <p:sldId id="542" r:id="rId11"/>
    <p:sldId id="511" r:id="rId12"/>
    <p:sldId id="512" r:id="rId13"/>
    <p:sldId id="513" r:id="rId14"/>
    <p:sldId id="546" r:id="rId15"/>
    <p:sldId id="547" r:id="rId16"/>
    <p:sldId id="514" r:id="rId17"/>
    <p:sldId id="544" r:id="rId18"/>
    <p:sldId id="515" r:id="rId19"/>
    <p:sldId id="516" r:id="rId20"/>
    <p:sldId id="540" r:id="rId21"/>
    <p:sldId id="541" r:id="rId22"/>
    <p:sldId id="517" r:id="rId23"/>
    <p:sldId id="524" r:id="rId24"/>
    <p:sldId id="545" r:id="rId25"/>
    <p:sldId id="518" r:id="rId26"/>
    <p:sldId id="519" r:id="rId27"/>
    <p:sldId id="520" r:id="rId28"/>
    <p:sldId id="521" r:id="rId29"/>
    <p:sldId id="548" r:id="rId30"/>
    <p:sldId id="525" r:id="rId31"/>
    <p:sldId id="522" r:id="rId32"/>
    <p:sldId id="523" r:id="rId33"/>
    <p:sldId id="526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9" r:id="rId45"/>
    <p:sldId id="538" r:id="rId46"/>
    <p:sldId id="348" r:id="rId47"/>
    <p:sldId id="477" r:id="rId48"/>
    <p:sldId id="32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7" autoAdjust="0"/>
    <p:restoredTop sz="93474"/>
  </p:normalViewPr>
  <p:slideViewPr>
    <p:cSldViewPr>
      <p:cViewPr varScale="1">
        <p:scale>
          <a:sx n="69" d="100"/>
          <a:sy n="69" d="100"/>
        </p:scale>
        <p:origin x="20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30.11.22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30.11.22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source.org/wiki/Page:First_six_books_of_the_elements_of_Euclid_1847_Byrne.djvu/2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Euclid%27s_Element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Naming</a:t>
            </a:r>
            <a:r>
              <a:rPr lang="de-DE" dirty="0"/>
              <a:t> „</a:t>
            </a:r>
            <a:r>
              <a:rPr lang="de-DE" dirty="0" err="1"/>
              <a:t>Euclidean</a:t>
            </a:r>
            <a:r>
              <a:rPr lang="de-DE" dirty="0"/>
              <a:t>“ due </a:t>
            </a:r>
            <a:r>
              <a:rPr lang="de-DE" dirty="0" err="1"/>
              <a:t>to</a:t>
            </a:r>
            <a:r>
              <a:rPr lang="de-DE" dirty="0"/>
              <a:t> "</a:t>
            </a:r>
            <a:r>
              <a:rPr lang="de-DE" dirty="0">
                <a:hlinkClick r:id="rId3" tooltip="wikisource:Page:First six books of the elements of Euclid 1847 Byrne.djvu/26"/>
              </a:rPr>
              <a:t>Axiom 1</a:t>
            </a:r>
            <a:r>
              <a:rPr lang="de-DE" dirty="0"/>
              <a:t>" in </a:t>
            </a:r>
            <a:r>
              <a:rPr lang="de-DE" dirty="0">
                <a:hlinkClick r:id="rId4" tooltip="Euclid's Elements"/>
              </a:rPr>
              <a:t>Euclid's </a:t>
            </a:r>
            <a:r>
              <a:rPr lang="de-DE" i="1" dirty="0">
                <a:hlinkClick r:id="rId4" tooltip="Euclid's Elements"/>
              </a:rPr>
              <a:t>Elements</a:t>
            </a:r>
            <a:r>
              <a:rPr lang="de-DE" dirty="0"/>
              <a:t>: "</a:t>
            </a:r>
            <a:r>
              <a:rPr lang="de-DE" dirty="0" err="1"/>
              <a:t>Magnitudes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."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t.fr/~Andreas.Herzig/Cours/epiLogic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 err="1">
                <a:cs typeface="+mj-cs"/>
              </a:rPr>
              <a:t>Doxastic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dynamics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of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beliefs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A869D-7E37-DA4D-B226-1C39BA37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modal </a:t>
            </a:r>
            <a:r>
              <a:rPr lang="de-DE" dirty="0" err="1"/>
              <a:t>logics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B36660-C07A-F94C-A67C-28CB5C7B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04261"/>
            <a:ext cx="6048672" cy="369800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C1B95-D2EF-8043-A626-8574B8AE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4E25F9-271E-8D46-B064-6CF2BDC1AA35}"/>
              </a:ext>
            </a:extLst>
          </p:cNvPr>
          <p:cNvSpPr txBox="1"/>
          <p:nvPr/>
        </p:nvSpPr>
        <p:spPr>
          <a:xfrm>
            <a:off x="468313" y="1103486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plato.stanford.edu</a:t>
            </a:r>
            <a:r>
              <a:rPr lang="de-DE" dirty="0"/>
              <a:t>/</a:t>
            </a:r>
            <a:r>
              <a:rPr lang="de-DE" dirty="0" err="1"/>
              <a:t>entries</a:t>
            </a:r>
            <a:r>
              <a:rPr lang="de-DE" dirty="0"/>
              <a:t>/</a:t>
            </a:r>
            <a:r>
              <a:rPr lang="de-DE" dirty="0" err="1"/>
              <a:t>logic</a:t>
            </a:r>
            <a:r>
              <a:rPr lang="de-DE" dirty="0"/>
              <a:t>-modal/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2E51D8-8E6A-0641-B75C-56607C2D82DC}"/>
              </a:ext>
            </a:extLst>
          </p:cNvPr>
          <p:cNvSpPr txBox="1"/>
          <p:nvPr/>
        </p:nvSpPr>
        <p:spPr>
          <a:xfrm>
            <a:off x="1187624" y="5395474"/>
            <a:ext cx="5065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 (</a:t>
            </a:r>
            <a:r>
              <a:rPr lang="de-DE" dirty="0" err="1"/>
              <a:t>reflexivity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M4B</a:t>
            </a:r>
            <a:r>
              <a:rPr lang="de-DE" b="1" dirty="0"/>
              <a:t>,</a:t>
            </a:r>
            <a:r>
              <a:rPr lang="de-DE" dirty="0"/>
              <a:t> e.g.,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adding</a:t>
            </a:r>
            <a:r>
              <a:rPr lang="de-DE" dirty="0"/>
              <a:t> M, 4 </a:t>
            </a:r>
            <a:r>
              <a:rPr lang="de-DE" dirty="0" err="1"/>
              <a:t>and</a:t>
            </a:r>
            <a:r>
              <a:rPr lang="de-DE" dirty="0"/>
              <a:t> B </a:t>
            </a:r>
            <a:r>
              <a:rPr lang="de-DE" dirty="0" err="1"/>
              <a:t>to</a:t>
            </a:r>
            <a:r>
              <a:rPr lang="de-DE" b="1" dirty="0"/>
              <a:t> K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21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notions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5A1F8C-9A41-7540-9EAD-9F6BBCB42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𝑤</m:t>
                            </m:r>
                          </m:e>
                          <m:sup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</m:e>
                      <m:e>
                        <m:d>
                          <m:d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𝑤</m:t>
                            </m:r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sSub>
                          <m:sSub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ℛ</m:t>
                            </m:r>
                          </m:e>
                          <m:sub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sz="2800" b="0" i="1" spc="-10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pPr lvl="1"/>
                <a:r>
                  <a:rPr lang="de-DE" sz="2600" b="0" spc="-10" dirty="0">
                    <a:ea typeface="Cambria Math" panose="02040503050406030204" pitchFamily="18" charset="0"/>
                    <a:cs typeface="Tahoma"/>
                  </a:rPr>
                  <a:t>= </a:t>
                </a:r>
                <a14:m>
                  <m:oMath xmlns:m="http://schemas.openxmlformats.org/officeDocument/2006/math">
                    <m:r>
                      <a:rPr lang="de-DE" sz="26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</m:oMath>
                </a14:m>
                <a:r>
                  <a:rPr lang="de-DE" dirty="0"/>
                  <a:t>‘s alternatives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=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distinguish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on </a:t>
                </a:r>
                <a:r>
                  <a:rPr lang="de-DE" dirty="0" err="1"/>
                  <a:t>basis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=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:r>
                  <a:rPr lang="de-DE" dirty="0" err="1"/>
                  <a:t>compatible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beliefs</a:t>
                </a:r>
                <a:endParaRPr lang="de-DE" dirty="0"/>
              </a:p>
              <a:p>
                <a:pPr lvl="1"/>
                <a:r>
                  <a:rPr lang="de-DE" dirty="0"/>
                  <a:t>= belief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is serial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</m:d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≠∅</m:t>
                    </m:r>
                  </m:oMath>
                </a14:m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is transitive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Euclidean</a:t>
                </a:r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: </a:t>
                </a:r>
                <a:br>
                  <a:rPr lang="de-DE" dirty="0"/>
                </a:b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</m:d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′)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5A1F8C-9A41-7540-9EAD-9F6BBCB42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BC86BBF-331B-C84A-A37C-B62BB8F6D0C5}"/>
              </a:ext>
            </a:extLst>
          </p:cNvPr>
          <p:cNvGrpSpPr/>
          <p:nvPr/>
        </p:nvGrpSpPr>
        <p:grpSpPr>
          <a:xfrm>
            <a:off x="395536" y="5275660"/>
            <a:ext cx="8229599" cy="769895"/>
            <a:chOff x="446936" y="2779849"/>
            <a:chExt cx="7909964" cy="76989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DC9E250-1362-2A4C-BA78-225F7539083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(modellig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relation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in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6086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iff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</m:t>
                      </m:r>
                      <m:r>
                        <a:rPr lang="de-DE" sz="20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60863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75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9B2D73-4D66-0E4A-BB0E-9796B115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161E6F33-E641-7942-8DBC-1DACD84073F3}"/>
              </a:ext>
            </a:extLst>
          </p:cNvPr>
          <p:cNvGrpSpPr/>
          <p:nvPr/>
        </p:nvGrpSpPr>
        <p:grpSpPr>
          <a:xfrm>
            <a:off x="467157" y="1170567"/>
            <a:ext cx="7888588" cy="5027953"/>
            <a:chOff x="626069" y="2007292"/>
            <a:chExt cx="7888588" cy="5027953"/>
          </a:xfrm>
        </p:grpSpPr>
        <p:sp>
          <p:nvSpPr>
            <p:cNvPr id="105" name="object 4">
              <a:extLst>
                <a:ext uri="{FF2B5EF4-FFF2-40B4-BE49-F238E27FC236}">
                  <a16:creationId xmlns:a16="http://schemas.microsoft.com/office/drawing/2014/main" id="{BEDC17C1-D729-8D48-A74E-CBB77871C4BB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dirty="0">
                  <a:solidFill>
                    <a:schemeClr val="bg1"/>
                  </a:solidFill>
                </a:rPr>
                <a:t>Variant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muddy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children</a:t>
              </a:r>
              <a:r>
                <a:rPr lang="de-DE" sz="2200" dirty="0">
                  <a:solidFill>
                    <a:schemeClr val="bg1"/>
                  </a:solidFill>
                </a:rPr>
                <a:t> (</a:t>
              </a:r>
              <a:r>
                <a:rPr lang="de-DE" sz="2200" dirty="0">
                  <a:solidFill>
                    <a:srgbClr val="032EF0"/>
                  </a:solidFill>
                </a:rPr>
                <a:t>a</a:t>
              </a:r>
              <a:r>
                <a:rPr lang="de-DE" sz="2200" dirty="0"/>
                <a:t>, </a:t>
              </a:r>
              <a:r>
                <a:rPr lang="de-DE" sz="2200" dirty="0">
                  <a:solidFill>
                    <a:srgbClr val="FF0000"/>
                  </a:solidFill>
                </a:rPr>
                <a:t>b</a:t>
              </a:r>
              <a:r>
                <a:rPr lang="de-DE" sz="2200" dirty="0">
                  <a:solidFill>
                    <a:schemeClr val="bg1"/>
                  </a:solidFill>
                </a:rPr>
                <a:t>) </a:t>
              </a:r>
              <a:r>
                <a:rPr lang="de-DE" sz="2200" dirty="0" err="1">
                  <a:solidFill>
                    <a:schemeClr val="bg1"/>
                  </a:solidFill>
                </a:rPr>
                <a:t>with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beliefs</a:t>
              </a:r>
              <a:r>
                <a:rPr lang="de-DE" sz="2200" dirty="0">
                  <a:solidFill>
                    <a:schemeClr val="bg1"/>
                  </a:solidFill>
                </a:rPr>
                <a:t>)</a:t>
              </a:r>
              <a:endParaRPr sz="2200" dirty="0">
                <a:solidFill>
                  <a:schemeClr val="bg1"/>
                </a:solidFill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4" name="object 5">
              <a:extLst>
                <a:ext uri="{FF2B5EF4-FFF2-40B4-BE49-F238E27FC236}">
                  <a16:creationId xmlns:a16="http://schemas.microsoft.com/office/drawing/2014/main" id="{C454975B-568B-8947-8A2D-497F86CA304E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467646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D266E77-0C46-4345-ADF3-E6A3FA551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0952" y="1665747"/>
                <a:ext cx="8229600" cy="5032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Child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wrongly</a:t>
                </a:r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muddy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D266E77-0C46-4345-ADF3-E6A3FA551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0952" y="1665747"/>
                <a:ext cx="8229600" cy="503238"/>
              </a:xfrm>
              <a:blipFill>
                <a:blip r:embed="rId2"/>
                <a:stretch>
                  <a:fillRect l="-1387" t="-12500" b="-2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B227047-49EB-C44A-93D0-40FF2B1C7096}"/>
                  </a:ext>
                </a:extLst>
              </p:cNvPr>
              <p:cNvSpPr txBox="1"/>
              <p:nvPr/>
            </p:nvSpPr>
            <p:spPr>
              <a:xfrm>
                <a:off x="2786834" y="2645807"/>
                <a:ext cx="547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B227047-49EB-C44A-93D0-40FF2B1C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4" y="2645807"/>
                <a:ext cx="5477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70A1F2E-F83F-C64A-B942-3E03C7904676}"/>
                  </a:ext>
                </a:extLst>
              </p:cNvPr>
              <p:cNvSpPr txBox="1"/>
              <p:nvPr/>
            </p:nvSpPr>
            <p:spPr>
              <a:xfrm>
                <a:off x="4781813" y="2590898"/>
                <a:ext cx="924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70A1F2E-F83F-C64A-B942-3E03C790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13" y="2590898"/>
                <a:ext cx="924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81D77CD-46B4-E44B-9B69-A8ADB409A012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579791" y="2789806"/>
            <a:ext cx="666573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FEB57F8-FD28-1848-9581-E23144703A6F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579793" y="3633633"/>
            <a:ext cx="66657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B50526C-5BB7-BC42-B63B-6F9941FB2523}"/>
              </a:ext>
            </a:extLst>
          </p:cNvPr>
          <p:cNvCxnSpPr>
            <a:cxnSpLocks/>
            <a:stCxn id="9" idx="0"/>
            <a:endCxn id="7" idx="4"/>
          </p:cNvCxnSpPr>
          <p:nvPr/>
        </p:nvCxnSpPr>
        <p:spPr>
          <a:xfrm flipH="1" flipV="1">
            <a:off x="3435791" y="2933806"/>
            <a:ext cx="2" cy="555827"/>
          </a:xfrm>
          <a:prstGeom prst="straightConnector1">
            <a:avLst/>
          </a:prstGeom>
          <a:ln>
            <a:solidFill>
              <a:srgbClr val="032E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1AA2AD3-1EAE-B147-A010-B60006836DEE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4390364" y="2933807"/>
            <a:ext cx="0" cy="555826"/>
          </a:xfrm>
          <a:prstGeom prst="straightConnector1">
            <a:avLst/>
          </a:prstGeom>
          <a:ln>
            <a:solidFill>
              <a:srgbClr val="032EF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>
            <a:extLst>
              <a:ext uri="{FF2B5EF4-FFF2-40B4-BE49-F238E27FC236}">
                <a16:creationId xmlns:a16="http://schemas.microsoft.com/office/drawing/2014/main" id="{310E9C4E-82F4-904D-B4BD-04349B091EA4}"/>
              </a:ext>
            </a:extLst>
          </p:cNvPr>
          <p:cNvCxnSpPr>
            <a:cxnSpLocks/>
            <a:stCxn id="7" idx="6"/>
            <a:endCxn id="7" idx="1"/>
          </p:cNvCxnSpPr>
          <p:nvPr/>
        </p:nvCxnSpPr>
        <p:spPr>
          <a:xfrm flipH="1" flipV="1">
            <a:off x="3333968" y="2687983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 Verbindung 26">
            <a:extLst>
              <a:ext uri="{FF2B5EF4-FFF2-40B4-BE49-F238E27FC236}">
                <a16:creationId xmlns:a16="http://schemas.microsoft.com/office/drawing/2014/main" id="{EDD23F59-5DAF-014F-974E-777BB6BAED6E}"/>
              </a:ext>
            </a:extLst>
          </p:cNvPr>
          <p:cNvCxnSpPr>
            <a:cxnSpLocks/>
            <a:stCxn id="7" idx="6"/>
            <a:endCxn id="91" idx="0"/>
          </p:cNvCxnSpPr>
          <p:nvPr/>
        </p:nvCxnSpPr>
        <p:spPr>
          <a:xfrm flipH="1" flipV="1">
            <a:off x="3444362" y="2599533"/>
            <a:ext cx="135429" cy="190273"/>
          </a:xfrm>
          <a:prstGeom prst="curvedConnector4">
            <a:avLst>
              <a:gd name="adj1" fmla="val -206598"/>
              <a:gd name="adj2" fmla="val 220143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krümmte Verbindung 44">
            <a:extLst>
              <a:ext uri="{FF2B5EF4-FFF2-40B4-BE49-F238E27FC236}">
                <a16:creationId xmlns:a16="http://schemas.microsoft.com/office/drawing/2014/main" id="{D8618B3A-A570-944B-BB22-D29F795E8F28}"/>
              </a:ext>
            </a:extLst>
          </p:cNvPr>
          <p:cNvCxnSpPr>
            <a:cxnSpLocks/>
            <a:stCxn id="92" idx="3"/>
            <a:endCxn id="8" idx="1"/>
          </p:cNvCxnSpPr>
          <p:nvPr/>
        </p:nvCxnSpPr>
        <p:spPr>
          <a:xfrm flipH="1" flipV="1">
            <a:off x="4288541" y="2687984"/>
            <a:ext cx="281425" cy="96215"/>
          </a:xfrm>
          <a:prstGeom prst="curvedConnector4">
            <a:avLst>
              <a:gd name="adj1" fmla="val -81229"/>
              <a:gd name="adj2" fmla="val 429523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53C15D-E9AE-6A4C-A580-CDBEA7628BD8}"/>
                  </a:ext>
                </a:extLst>
              </p:cNvPr>
              <p:cNvSpPr txBox="1"/>
              <p:nvPr/>
            </p:nvSpPr>
            <p:spPr>
              <a:xfrm>
                <a:off x="4954132" y="3423714"/>
                <a:ext cx="54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53C15D-E9AE-6A4C-A580-CDBEA7628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32" y="3423714"/>
                <a:ext cx="5433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krümmte Verbindung 48">
            <a:extLst>
              <a:ext uri="{FF2B5EF4-FFF2-40B4-BE49-F238E27FC236}">
                <a16:creationId xmlns:a16="http://schemas.microsoft.com/office/drawing/2014/main" id="{BAC055BD-292A-AE43-A5FE-9D1729CCFB6C}"/>
              </a:ext>
            </a:extLst>
          </p:cNvPr>
          <p:cNvCxnSpPr>
            <a:cxnSpLocks/>
            <a:stCxn id="10" idx="3"/>
            <a:endCxn id="10" idx="6"/>
          </p:cNvCxnSpPr>
          <p:nvPr/>
        </p:nvCxnSpPr>
        <p:spPr>
          <a:xfrm rot="5400000" flipH="1" flipV="1">
            <a:off x="4360540" y="3561633"/>
            <a:ext cx="101823" cy="245823"/>
          </a:xfrm>
          <a:prstGeom prst="curvedConnector4">
            <a:avLst>
              <a:gd name="adj1" fmla="val -265929"/>
              <a:gd name="adj2" fmla="val 192994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DFD20150-C72B-F74B-B61D-55B8CB1CC151}"/>
              </a:ext>
            </a:extLst>
          </p:cNvPr>
          <p:cNvCxnSpPr>
            <a:cxnSpLocks/>
            <a:stCxn id="10" idx="3"/>
            <a:endCxn id="10" idx="7"/>
          </p:cNvCxnSpPr>
          <p:nvPr/>
        </p:nvCxnSpPr>
        <p:spPr>
          <a:xfrm rot="5400000" flipH="1" flipV="1">
            <a:off x="4288541" y="3531810"/>
            <a:ext cx="203646" cy="203646"/>
          </a:xfrm>
          <a:prstGeom prst="curvedConnector5">
            <a:avLst>
              <a:gd name="adj1" fmla="val -187090"/>
              <a:gd name="adj2" fmla="val 273784"/>
              <a:gd name="adj3" fmla="val 103402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90370820-80A9-AD40-BB11-7EA16356D702}"/>
              </a:ext>
            </a:extLst>
          </p:cNvPr>
          <p:cNvCxnSpPr>
            <a:cxnSpLocks/>
            <a:stCxn id="9" idx="2"/>
            <a:endCxn id="9" idx="5"/>
          </p:cNvCxnSpPr>
          <p:nvPr/>
        </p:nvCxnSpPr>
        <p:spPr>
          <a:xfrm rot="10800000" flipH="1" flipV="1">
            <a:off x="3291792" y="3633632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krümmte Verbindung 61">
            <a:extLst>
              <a:ext uri="{FF2B5EF4-FFF2-40B4-BE49-F238E27FC236}">
                <a16:creationId xmlns:a16="http://schemas.microsoft.com/office/drawing/2014/main" id="{F95C25FF-68FB-914D-B9FC-97587345EBC3}"/>
              </a:ext>
            </a:extLst>
          </p:cNvPr>
          <p:cNvCxnSpPr>
            <a:cxnSpLocks/>
            <a:stCxn id="9" idx="2"/>
            <a:endCxn id="9" idx="5"/>
          </p:cNvCxnSpPr>
          <p:nvPr/>
        </p:nvCxnSpPr>
        <p:spPr>
          <a:xfrm rot="10800000" flipH="1" flipV="1">
            <a:off x="3291792" y="3633632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Inhaltsplatzhalter 2">
                <a:extLst>
                  <a:ext uri="{FF2B5EF4-FFF2-40B4-BE49-F238E27FC236}">
                    <a16:creationId xmlns:a16="http://schemas.microsoft.com/office/drawing/2014/main" id="{CDEF3F6D-EB29-1648-A891-9AE6423860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067" y="4298402"/>
                <a:ext cx="5104241" cy="1052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b="0" i="1" kern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⊨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 ¬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kern="0" dirty="0"/>
              </a:p>
            </p:txBody>
          </p:sp>
        </mc:Choice>
        <mc:Fallback xmlns="">
          <p:sp>
            <p:nvSpPr>
              <p:cNvPr id="74" name="Inhaltsplatzhalter 2">
                <a:extLst>
                  <a:ext uri="{FF2B5EF4-FFF2-40B4-BE49-F238E27FC236}">
                    <a16:creationId xmlns:a16="http://schemas.microsoft.com/office/drawing/2014/main" id="{CDEF3F6D-EB29-1648-A891-9AE64238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67" y="4298402"/>
                <a:ext cx="5104241" cy="1052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2838000-08A0-724F-B292-49F3046FEE94}"/>
              </a:ext>
            </a:extLst>
          </p:cNvPr>
          <p:cNvGrpSpPr/>
          <p:nvPr/>
        </p:nvGrpSpPr>
        <p:grpSpPr>
          <a:xfrm>
            <a:off x="3257740" y="2599533"/>
            <a:ext cx="373244" cy="369332"/>
            <a:chOff x="2403988" y="2599533"/>
            <a:chExt cx="373244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A5958B-F337-2740-955B-E2FF4DC38F82}"/>
                </a:ext>
              </a:extLst>
            </p:cNvPr>
            <p:cNvSpPr/>
            <p:nvPr/>
          </p:nvSpPr>
          <p:spPr>
            <a:xfrm>
              <a:off x="2438039" y="2645806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BA7DA8E0-C181-5C48-85E9-A199B6C0CDB9}"/>
                    </a:ext>
                  </a:extLst>
                </p:cNvPr>
                <p:cNvSpPr txBox="1"/>
                <p:nvPr/>
              </p:nvSpPr>
              <p:spPr>
                <a:xfrm>
                  <a:off x="2403988" y="2599533"/>
                  <a:ext cx="373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BA7DA8E0-C181-5C48-85E9-A199B6C0C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988" y="2599533"/>
                  <a:ext cx="37324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4DBC181-E17D-214B-919B-DB103BA936E0}"/>
              </a:ext>
            </a:extLst>
          </p:cNvPr>
          <p:cNvSpPr/>
          <p:nvPr/>
        </p:nvSpPr>
        <p:spPr>
          <a:xfrm>
            <a:off x="4246364" y="2645807"/>
            <a:ext cx="288000" cy="288000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83BE2E8-C144-B34D-BAFE-F50311A8F394}"/>
                  </a:ext>
                </a:extLst>
              </p:cNvPr>
              <p:cNvSpPr txBox="1"/>
              <p:nvPr/>
            </p:nvSpPr>
            <p:spPr>
              <a:xfrm>
                <a:off x="4213712" y="2599533"/>
                <a:ext cx="356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83BE2E8-C144-B34D-BAFE-F50311A8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12" y="2599533"/>
                <a:ext cx="3562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0EBCFF7-FAF0-A34A-9CE6-6C0EA7933C8B}"/>
              </a:ext>
            </a:extLst>
          </p:cNvPr>
          <p:cNvGrpSpPr/>
          <p:nvPr/>
        </p:nvGrpSpPr>
        <p:grpSpPr>
          <a:xfrm>
            <a:off x="3238857" y="3437830"/>
            <a:ext cx="411010" cy="369332"/>
            <a:chOff x="2385105" y="3437830"/>
            <a:chExt cx="411010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BD3D8D-BB83-4944-9E2C-CA184E03FDC4}"/>
                </a:ext>
              </a:extLst>
            </p:cNvPr>
            <p:cNvSpPr/>
            <p:nvPr/>
          </p:nvSpPr>
          <p:spPr>
            <a:xfrm>
              <a:off x="2438041" y="348963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81148AE0-5CD4-4744-8874-27902D7ED9F3}"/>
                    </a:ext>
                  </a:extLst>
                </p:cNvPr>
                <p:cNvSpPr txBox="1"/>
                <p:nvPr/>
              </p:nvSpPr>
              <p:spPr>
                <a:xfrm>
                  <a:off x="2385105" y="3437830"/>
                  <a:ext cx="411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81148AE0-5CD4-4744-8874-27902D7ED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105" y="3437830"/>
                  <a:ext cx="4110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6607D84-8D10-574E-97F1-9E6A1F928095}"/>
              </a:ext>
            </a:extLst>
          </p:cNvPr>
          <p:cNvGrpSpPr/>
          <p:nvPr/>
        </p:nvGrpSpPr>
        <p:grpSpPr>
          <a:xfrm>
            <a:off x="4223461" y="3429000"/>
            <a:ext cx="346505" cy="369332"/>
            <a:chOff x="3369709" y="3429000"/>
            <a:chExt cx="346505" cy="3693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434CDA-E2DA-EC48-A9D0-927820E9B7CD}"/>
                </a:ext>
              </a:extLst>
            </p:cNvPr>
            <p:cNvSpPr/>
            <p:nvPr/>
          </p:nvSpPr>
          <p:spPr>
            <a:xfrm>
              <a:off x="3392612" y="348963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AC16B8D9-EF6A-654D-8A02-E4545FBD52DE}"/>
                    </a:ext>
                  </a:extLst>
                </p:cNvPr>
                <p:cNvSpPr txBox="1"/>
                <p:nvPr/>
              </p:nvSpPr>
              <p:spPr>
                <a:xfrm>
                  <a:off x="3369709" y="3429000"/>
                  <a:ext cx="346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AC16B8D9-EF6A-654D-8A02-E4545FBD5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709" y="3429000"/>
                  <a:ext cx="3465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436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BC86BBF-331B-C84A-A37C-B62BB8F6D0C5}"/>
              </a:ext>
            </a:extLst>
          </p:cNvPr>
          <p:cNvGrpSpPr/>
          <p:nvPr/>
        </p:nvGrpSpPr>
        <p:grpSpPr>
          <a:xfrm>
            <a:off x="395536" y="1268760"/>
            <a:ext cx="8229599" cy="3326364"/>
            <a:chOff x="446936" y="2779849"/>
            <a:chExt cx="7909964" cy="332636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DC9E250-1362-2A4C-BA78-225F7539083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(A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calculus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for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multimodal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91733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Axioms </a:t>
                  </a:r>
                  <a:r>
                    <a:rPr lang="de-DE" sz="2000" b="0" spc="-10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 multimodal K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Axioms </a:t>
                  </a:r>
                  <a:r>
                    <a:rPr lang="de-DE" sz="2000" spc="-10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 propositional </a:t>
                  </a:r>
                  <a:r>
                    <a:rPr lang="de-DE" sz="2000" spc="-10" dirty="0" err="1">
                      <a:ea typeface="Cambria Math" panose="02040503050406030204" pitchFamily="18" charset="0"/>
                      <a:cs typeface="Tahoma"/>
                    </a:rPr>
                    <a:t>logic</a:t>
                  </a:r>
                  <a:endParaRPr lang="de-DE" sz="2000" spc="-10" dirty="0">
                    <a:ea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Axiom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B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∧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                         </a:t>
                  </a:r>
                  <a:endParaRPr lang="de-DE" sz="2000" spc="-10" dirty="0">
                    <a:ea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Rule:  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⊢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           </a:t>
                  </a:r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 Rule  M(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)</a:t>
                  </a:r>
                  <a:endParaRPr lang="de-DE" sz="2000" b="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Consistency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Belief: </a:t>
                  </a:r>
                  <a14:m>
                    <m:oMath xmlns:m="http://schemas.openxmlformats.org/officeDocument/2006/math"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¬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                     Axiom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pc="-10" dirty="0">
                          <a:latin typeface="Cambria Math" panose="02040503050406030204" pitchFamily="18" charset="0"/>
                          <a:cs typeface="Tahoma"/>
                        </a:rPr>
                        <m:t>D</m:t>
                      </m:r>
                      <m:r>
                        <a:rPr lang="de-DE" sz="2000" b="0" i="0" spc="-10" dirty="0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d>
                        <m:d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Positive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Introspection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: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    Axiom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4(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000" b="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Negative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Introspection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    Axiom 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cs typeface="Tahoma"/>
                        </a:rPr>
                        <m:t>5(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917332"/>
                </a:xfrm>
                <a:prstGeom prst="rect">
                  <a:avLst/>
                </a:prstGeom>
                <a:blipFill>
                  <a:blip r:embed="rId2"/>
                  <a:stretch>
                    <a:fillRect l="-773" t="-87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728AF6D-B112-4941-8E4E-A8BD1F13C1F7}"/>
              </a:ext>
            </a:extLst>
          </p:cNvPr>
          <p:cNvSpPr txBox="1"/>
          <p:nvPr/>
        </p:nvSpPr>
        <p:spPr>
          <a:xfrm>
            <a:off x="554636" y="5336498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axiom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reflexivity</a:t>
            </a:r>
            <a:r>
              <a:rPr lang="de-DE" dirty="0"/>
              <a:t> (T)</a:t>
            </a:r>
          </a:p>
        </p:txBody>
      </p:sp>
    </p:spTree>
    <p:extLst>
      <p:ext uri="{BB962C8B-B14F-4D97-AF65-F5344CB8AC3E}">
        <p14:creationId xmlns:p14="http://schemas.microsoft.com/office/powerpoint/2010/main" val="85432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2911E-71D0-FB4A-917A-63A7D2E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FF901B7-1AF0-0B45-A1BD-1AA7F07ED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Q: The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consistency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¬</m:t>
                    </m:r>
                    <m:d>
                      <m:dPr>
                        <m:ctrlP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∧</m:t>
                        </m:r>
                        <m:sSub>
                          <m:sSubPr>
                            <m:ctrlP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</m:e>
                    </m:d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named</a:t>
                </a:r>
                <a:r>
                  <a:rPr lang="de-DE" dirty="0"/>
                  <a:t> D‘. Show </a:t>
                </a:r>
                <a:r>
                  <a:rPr lang="de-DE" dirty="0" err="1"/>
                  <a:t>that</a:t>
                </a:r>
                <a:r>
                  <a:rPr lang="de-DE" dirty="0"/>
                  <a:t> D‘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equivalent</a:t>
                </a:r>
                <a:r>
                  <a:rPr lang="de-DE" dirty="0"/>
                  <a:t> (</a:t>
                </a:r>
                <a:r>
                  <a:rPr lang="de-DE" dirty="0" err="1"/>
                  <a:t>w.r.t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r>
                  <a:rPr lang="de-DE" dirty="0"/>
                  <a:t> K)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usual</a:t>
                </a:r>
                <a:r>
                  <a:rPr lang="de-DE" dirty="0"/>
                  <a:t> form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r>
                  <a:rPr lang="de-DE" dirty="0" err="1"/>
                  <a:t>named</a:t>
                </a:r>
                <a:r>
                  <a:rPr lang="de-DE" dirty="0"/>
                  <a:t>  D: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 ⊤ 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A: </a:t>
                </a:r>
              </a:p>
              <a:p>
                <a:pPr lvl="1"/>
                <a:r>
                  <a:rPr lang="de-DE" dirty="0" err="1"/>
                  <a:t>Consider</a:t>
                </a:r>
                <a:r>
                  <a:rPr lang="de-DE" dirty="0"/>
                  <a:t> K + D‘;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derive</a:t>
                </a:r>
                <a:r>
                  <a:rPr lang="de-DE" dirty="0"/>
                  <a:t> 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200" i="1" spc="-10">
                        <a:latin typeface="Cambria Math" panose="02040503050406030204" pitchFamily="18" charset="0"/>
                        <a:cs typeface="Tahoma"/>
                      </a:rPr>
                      <m:t>¬</m:t>
                    </m:r>
                    <m:d>
                      <m:dPr>
                        <m:ctrlP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∧</m:t>
                        </m:r>
                        <m:sSub>
                          <m:sSubPr>
                            <m:ctrlP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in all </a:t>
                </a:r>
                <a:r>
                  <a:rPr lang="de-DE" dirty="0" err="1"/>
                  <a:t>Kripkeframes</a:t>
                </a:r>
                <a:r>
                  <a:rPr lang="de-DE" dirty="0"/>
                  <a:t>, in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=¬⊤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¬</m:t>
                    </m:r>
                    <m:d>
                      <m:dPr>
                        <m:ctrlP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⊤ 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∧</m:t>
                        </m:r>
                        <m:sSub>
                          <m:sSubPr>
                            <m:ctrlP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⊤</m:t>
                        </m:r>
                      </m:e>
                    </m:d>
                    <m:r>
                      <a:rPr lang="de-DE" b="0" i="1" spc="-10" smtClean="0">
                        <a:latin typeface="Cambria Math" panose="02040503050406030204" pitchFamily="18" charset="0"/>
                        <a:cs typeface="Tahoma"/>
                      </a:rPr>
                      <m:t>≡¬ </m:t>
                    </m:r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b="0" i="1" spc="-10" smtClean="0">
                        <a:latin typeface="Cambria Math" panose="02040503050406030204" pitchFamily="18" charset="0"/>
                        <a:cs typeface="Tahoma"/>
                      </a:rPr>
                      <m:t>¬⊤ ∨¬ </m:t>
                    </m:r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b="0" i="1" spc="-10" smtClean="0">
                        <a:latin typeface="Cambria Math" panose="02040503050406030204" pitchFamily="18" charset="0"/>
                        <a:cs typeface="Tahoma"/>
                      </a:rPr>
                      <m:t>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But in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frame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, </a:t>
                </a: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¬ </m:t>
                    </m:r>
                    <m:sSub>
                      <m:sSubPr>
                        <m:ctrlP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false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¬ </m:t>
                    </m:r>
                    <m:sSub>
                      <m:sSubPr>
                        <m:ctrlP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¬⊤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 in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frame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K.   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FF901B7-1AF0-0B45-A1BD-1AA7F07ED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D1B56-8FB3-5449-9132-2736AEF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5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2911E-71D0-FB4A-917A-63A7D2E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FF901B7-1AF0-0B45-A1BD-1AA7F07ED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Q: Q: The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consistency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¬</m:t>
                    </m:r>
                    <m:d>
                      <m:dPr>
                        <m:ctrlP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∧</m:t>
                        </m:r>
                        <m:sSub>
                          <m:sSubPr>
                            <m:ctrlP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8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</m:e>
                    </m:d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named</a:t>
                </a:r>
                <a:r>
                  <a:rPr lang="de-DE" dirty="0"/>
                  <a:t> D‘. Show </a:t>
                </a:r>
                <a:r>
                  <a:rPr lang="de-DE" dirty="0" err="1"/>
                  <a:t>that</a:t>
                </a:r>
                <a:r>
                  <a:rPr lang="de-DE" dirty="0"/>
                  <a:t> D‘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equivalent</a:t>
                </a:r>
                <a:r>
                  <a:rPr lang="de-DE" dirty="0"/>
                  <a:t> (</a:t>
                </a:r>
                <a:r>
                  <a:rPr lang="de-DE" dirty="0" err="1"/>
                  <a:t>w.r.t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r>
                  <a:rPr lang="de-DE" dirty="0"/>
                  <a:t> K)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usual</a:t>
                </a:r>
                <a:r>
                  <a:rPr lang="de-DE" dirty="0"/>
                  <a:t> form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r>
                  <a:rPr lang="de-DE" dirty="0" err="1"/>
                  <a:t>named</a:t>
                </a:r>
                <a:r>
                  <a:rPr lang="de-DE" dirty="0"/>
                  <a:t>  D: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¬ ⊤ 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sz="2200" dirty="0"/>
                  <a:t>A: </a:t>
                </a:r>
              </a:p>
              <a:p>
                <a:pPr lvl="1"/>
                <a:r>
                  <a:rPr lang="de-DE" sz="2200" dirty="0" err="1"/>
                  <a:t>Consider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 K + D; we have to derive D‘. </a:t>
                </a:r>
              </a:p>
              <a:p>
                <a:pPr lvl="1"/>
                <a:r>
                  <a:rPr lang="de-DE" sz="2200" dirty="0"/>
                  <a:t>K+D axiomatizises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class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all </a:t>
                </a:r>
                <a:r>
                  <a:rPr lang="de-DE" sz="2200" dirty="0" err="1"/>
                  <a:t>serial</a:t>
                </a:r>
                <a:r>
                  <a:rPr lang="de-DE" sz="2200" dirty="0"/>
                  <a:t> frames. So consider any serial </a:t>
                </a:r>
                <a:r>
                  <a:rPr lang="de-DE" sz="2200" dirty="0" err="1"/>
                  <a:t>frame</a:t>
                </a:r>
                <a:r>
                  <a:rPr lang="de-DE" sz="2200" dirty="0"/>
                  <a:t>. </a:t>
                </a:r>
              </a:p>
              <a:p>
                <a:pPr lvl="1"/>
                <a:r>
                  <a:rPr lang="de-DE" sz="2200" dirty="0"/>
                  <a:t>Note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spc="-10">
                        <a:latin typeface="Cambria Math" panose="02040503050406030204" pitchFamily="18" charset="0"/>
                        <a:cs typeface="Tahoma"/>
                      </a:rPr>
                      <m:t>¬</m:t>
                    </m:r>
                    <m:d>
                      <m:dPr>
                        <m:ctrlP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∧</m:t>
                        </m:r>
                        <m:sSub>
                          <m:sSubPr>
                            <m:ctrlP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200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cs typeface="Tahoma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equivalent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200" b="0" dirty="0"/>
              </a:p>
              <a:p>
                <a:pPr lvl="1"/>
                <a:r>
                  <a:rPr lang="de-DE" sz="2200" dirty="0" err="1"/>
                  <a:t>Consider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world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200" dirty="0"/>
                  <a:t> in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holds</a:t>
                </a:r>
                <a:r>
                  <a:rPr lang="de-DE" sz="2200" dirty="0"/>
                  <a:t>. </a:t>
                </a:r>
              </a:p>
              <a:p>
                <a:pPr lvl="1"/>
                <a:r>
                  <a:rPr lang="de-DE" sz="2200" dirty="0"/>
                  <a:t>So </a:t>
                </a:r>
                <a:r>
                  <a:rPr lang="de-DE" sz="2200" dirty="0" err="1"/>
                  <a:t>there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exists</a:t>
                </a:r>
                <a:r>
                  <a:rPr lang="de-DE" sz="2200" dirty="0"/>
                  <a:t> an </a:t>
                </a:r>
                <a:r>
                  <a:rPr lang="de-DE" sz="2200" dirty="0" err="1"/>
                  <a:t>edge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some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world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where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holds</a:t>
                </a:r>
                <a:r>
                  <a:rPr lang="de-DE" sz="2200" dirty="0"/>
                  <a:t>. </a:t>
                </a:r>
              </a:p>
              <a:p>
                <a:pPr lvl="1"/>
                <a:r>
                  <a:rPr lang="de-DE" sz="2200" dirty="0"/>
                  <a:t>But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not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all </a:t>
                </a:r>
                <a:r>
                  <a:rPr lang="de-DE" sz="2200" dirty="0" err="1"/>
                  <a:t>edges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reachable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holds</a:t>
                </a:r>
                <a:r>
                  <a:rPr lang="de-DE" sz="2200" dirty="0"/>
                  <a:t>.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FF901B7-1AF0-0B45-A1BD-1AA7F07ED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 b="-68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D1B56-8FB3-5449-9132-2736AEF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02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A9F8EFB-E7D2-5C45-82B1-CA94AE6200AB}"/>
              </a:ext>
            </a:extLst>
          </p:cNvPr>
          <p:cNvGrpSpPr/>
          <p:nvPr/>
        </p:nvGrpSpPr>
        <p:grpSpPr>
          <a:xfrm>
            <a:off x="323528" y="1340768"/>
            <a:ext cx="7888588" cy="3357809"/>
            <a:chOff x="323528" y="1340768"/>
            <a:chExt cx="7888588" cy="3357809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7D982617-8136-D445-9D06-EE810E6EEBE9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(Properties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calculus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4F18D400-A037-DB44-A1C3-51B699DA8817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293552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Sound </a:t>
                  </a:r>
                  <a:r>
                    <a:rPr lang="de-DE" sz="2600" dirty="0" err="1"/>
                    <a:t>and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⊢</m:t>
                          </m:r>
                        </m:e>
                        <m:sub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de-DE" sz="2600" dirty="0"/>
                    <a:t>  </a:t>
                  </a:r>
                  <a:r>
                    <a:rPr lang="de-DE" sz="2600" dirty="0" err="1"/>
                    <a:t>iff</a:t>
                  </a:r>
                  <a:r>
                    <a:rPr lang="de-DE" sz="2600" dirty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8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⊨</m:t>
                          </m:r>
                        </m:e>
                        <m:sub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de-DE" sz="26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Decidable</a:t>
                  </a:r>
                  <a:r>
                    <a:rPr lang="de-DE" sz="26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Complexity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of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𝐾𝐷</m:t>
                      </m:r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600" dirty="0"/>
                    <a:t>-</a:t>
                  </a:r>
                  <a:r>
                    <a:rPr lang="de-DE" sz="2600" dirty="0" err="1"/>
                    <a:t>satisfiability</a:t>
                  </a:r>
                  <a:r>
                    <a:rPr lang="de-DE" sz="2600" dirty="0"/>
                    <a:t> 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NP-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de-DE" sz="2600" dirty="0"/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PSPACE-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endParaRPr lang="de-DE" sz="26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For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600" dirty="0"/>
                    <a:t> </a:t>
                  </a:r>
                  <a:r>
                    <a:rPr lang="de-DE" sz="2600" dirty="0" err="1"/>
                    <a:t>there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exists</a:t>
                  </a:r>
                  <a:r>
                    <a:rPr lang="de-DE" sz="2600" dirty="0"/>
                    <a:t> a normal form: modal </a:t>
                  </a:r>
                  <a:r>
                    <a:rPr lang="de-DE" sz="2600" dirty="0" err="1"/>
                    <a:t>depth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4F18D400-A037-DB44-A1C3-51B699DA8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2935523"/>
                </a:xfrm>
                <a:prstGeom prst="rect">
                  <a:avLst/>
                </a:prstGeom>
                <a:blipFill>
                  <a:blip r:embed="rId2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255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A869D-7E37-DA4D-B226-1C39BA37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Logic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belief  </a:t>
            </a:r>
            <a:r>
              <a:rPr lang="de-DE" dirty="0" err="1"/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Logic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of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knowledge</a:t>
            </a:r>
            <a:endParaRPr lang="de-DE" dirty="0">
              <a:solidFill>
                <a:srgbClr val="032EF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B36660-C07A-F94C-A67C-28CB5C7B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04261"/>
            <a:ext cx="6048672" cy="369800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C1B95-D2EF-8043-A626-8574B8AE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4E25F9-271E-8D46-B064-6CF2BDC1AA35}"/>
              </a:ext>
            </a:extLst>
          </p:cNvPr>
          <p:cNvSpPr txBox="1"/>
          <p:nvPr/>
        </p:nvSpPr>
        <p:spPr>
          <a:xfrm>
            <a:off x="468313" y="1103486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plato.stanford.edu</a:t>
            </a:r>
            <a:r>
              <a:rPr lang="de-DE" dirty="0"/>
              <a:t>/</a:t>
            </a:r>
            <a:r>
              <a:rPr lang="de-DE" dirty="0" err="1"/>
              <a:t>entries</a:t>
            </a:r>
            <a:r>
              <a:rPr lang="de-DE" dirty="0"/>
              <a:t>/</a:t>
            </a:r>
            <a:r>
              <a:rPr lang="de-DE" dirty="0" err="1"/>
              <a:t>logic</a:t>
            </a:r>
            <a:r>
              <a:rPr lang="de-DE" dirty="0"/>
              <a:t>-modal/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C2E51D8-8E6A-0641-B75C-56607C2D82DC}"/>
                  </a:ext>
                </a:extLst>
              </p:cNvPr>
              <p:cNvSpPr txBox="1"/>
              <p:nvPr/>
            </p:nvSpPr>
            <p:spPr>
              <a:xfrm>
                <a:off x="1187624" y="5395474"/>
                <a:ext cx="68145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Notation: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Here</a:t>
                </a:r>
                <a:r>
                  <a:rPr lang="de-DE" dirty="0"/>
                  <a:t> M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 (not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confused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M4B</a:t>
                </a:r>
                <a:r>
                  <a:rPr lang="de-DE" b="1" dirty="0"/>
                  <a:t>,</a:t>
                </a:r>
                <a:r>
                  <a:rPr lang="de-DE" dirty="0"/>
                  <a:t> e.g.,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M, 4 </a:t>
                </a:r>
                <a:r>
                  <a:rPr lang="de-DE" dirty="0" err="1"/>
                  <a:t>and</a:t>
                </a:r>
                <a:r>
                  <a:rPr lang="de-DE" dirty="0"/>
                  <a:t> B </a:t>
                </a:r>
                <a:r>
                  <a:rPr lang="de-DE" dirty="0" err="1"/>
                  <a:t>to</a:t>
                </a:r>
                <a:r>
                  <a:rPr lang="de-DE" b="1" dirty="0"/>
                  <a:t> K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C2E51D8-8E6A-0641-B75C-56607C2D8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95474"/>
                <a:ext cx="6814558" cy="923330"/>
              </a:xfrm>
              <a:prstGeom prst="rect">
                <a:avLst/>
              </a:prstGeom>
              <a:blipFill>
                <a:blip r:embed="rId3"/>
                <a:stretch>
                  <a:fillRect l="-743" t="-2703"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8BD8460-3B77-6542-9E73-7C7757FC0F9A}"/>
              </a:ext>
            </a:extLst>
          </p:cNvPr>
          <p:cNvSpPr/>
          <p:nvPr/>
        </p:nvSpPr>
        <p:spPr>
          <a:xfrm>
            <a:off x="5245322" y="2492896"/>
            <a:ext cx="1008112" cy="805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BF99E-449B-C941-AA0C-7D5CA06EC131}"/>
              </a:ext>
            </a:extLst>
          </p:cNvPr>
          <p:cNvSpPr/>
          <p:nvPr/>
        </p:nvSpPr>
        <p:spPr>
          <a:xfrm>
            <a:off x="6422373" y="1372416"/>
            <a:ext cx="1008112" cy="805281"/>
          </a:xfrm>
          <a:prstGeom prst="ellipse">
            <a:avLst/>
          </a:prstGeom>
          <a:noFill/>
          <a:ln w="38100">
            <a:solidFill>
              <a:srgbClr val="032E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2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C0963-CF22-864A-AA79-113C41E7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</a:t>
            </a:r>
            <a:r>
              <a:rPr lang="de-DE" dirty="0" err="1"/>
              <a:t>Omniscience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363DB1D-1F9C-E04D-8744-4FAFE3AAF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Closure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(</a:t>
                </a:r>
                <a:r>
                  <a:rPr lang="de-DE" dirty="0" err="1"/>
                  <a:t>see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in </a:t>
                </a:r>
                <a:r>
                  <a:rPr lang="de-DE" dirty="0" err="1"/>
                  <a:t>calculus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realistic</a:t>
                </a:r>
                <a:r>
                  <a:rPr lang="de-DE" dirty="0"/>
                  <a:t> - in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ressource</a:t>
                </a:r>
                <a:r>
                  <a:rPr lang="de-DE" dirty="0"/>
                  <a:t> </a:t>
                </a:r>
                <a:r>
                  <a:rPr lang="de-DE" dirty="0" err="1"/>
                  <a:t>bounded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r>
                  <a:rPr lang="de-DE" dirty="0"/>
                  <a:t>(Negative) </a:t>
                </a:r>
                <a:r>
                  <a:rPr lang="de-DE" dirty="0" err="1"/>
                  <a:t>Introspection</a:t>
                </a:r>
                <a:r>
                  <a:rPr lang="de-DE" dirty="0"/>
                  <a:t> also </a:t>
                </a:r>
                <a:r>
                  <a:rPr lang="de-DE" dirty="0" err="1"/>
                  <a:t>criticised</a:t>
                </a:r>
                <a:r>
                  <a:rPr lang="de-DE" dirty="0"/>
                  <a:t> (Lenzen 78)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363DB1D-1F9C-E04D-8744-4FAFE3AAF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9B7F0E-41EB-BA4C-B64B-D7307D81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5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71482-29BB-E14D-AC56-AA83D82C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belief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probability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A042F6-31AA-5842-8280-0D5CCEA57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notion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r>
                  <a:rPr lang="de-DE" dirty="0" err="1"/>
                  <a:t>is</a:t>
                </a:r>
                <a:r>
                  <a:rPr lang="de-DE" dirty="0"/>
                  <a:t> strong („</a:t>
                </a:r>
                <a:r>
                  <a:rPr lang="de-DE" dirty="0" err="1"/>
                  <a:t>conviction</a:t>
                </a:r>
                <a:r>
                  <a:rPr lang="de-DE" dirty="0"/>
                  <a:t>“)</a:t>
                </a:r>
              </a:p>
              <a:p>
                <a:r>
                  <a:rPr lang="de-DE" dirty="0" err="1"/>
                  <a:t>Weaker</a:t>
                </a:r>
                <a:r>
                  <a:rPr lang="de-DE" dirty="0"/>
                  <a:t> </a:t>
                </a:r>
                <a:r>
                  <a:rPr lang="de-DE" dirty="0" err="1"/>
                  <a:t>version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amounts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 err="1"/>
                  <a:t>Semantics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:r>
                  <a:rPr lang="de-DE" dirty="0" err="1"/>
                  <a:t>among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accessible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not valid!</a:t>
                </a:r>
              </a:p>
              <a:p>
                <a:r>
                  <a:rPr lang="de-DE" dirty="0" err="1"/>
                  <a:t>Weakening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Kripke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: </a:t>
                </a:r>
                <a:r>
                  <a:rPr lang="de-DE" dirty="0" err="1"/>
                  <a:t>neighbourhood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(Burgess 1969), (Lenzen 1978)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A042F6-31AA-5842-8280-0D5CCEA57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5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24FB13-7054-7D49-B7B5-DB69CA2B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5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Parts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Lecture</a:t>
            </a:r>
            <a:r>
              <a:rPr lang="de-DE" sz="2000" dirty="0"/>
              <a:t> </a:t>
            </a:r>
            <a:r>
              <a:rPr lang="de-DE" sz="2000" dirty="0" err="1"/>
              <a:t>notes</a:t>
            </a:r>
            <a:r>
              <a:rPr lang="de-DE" sz="2000" dirty="0"/>
              <a:t> „EPISTEMIC LOGICS“ </a:t>
            </a:r>
            <a:r>
              <a:rPr lang="de-DE" sz="2000" dirty="0" err="1"/>
              <a:t>by</a:t>
            </a:r>
            <a:r>
              <a:rPr lang="de-DE" sz="2000" dirty="0"/>
              <a:t> Andreas Herzig, 2017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https://</a:t>
            </a:r>
            <a:r>
              <a:rPr lang="de-DE" sz="2000" dirty="0" err="1">
                <a:hlinkClick r:id="rId2"/>
              </a:rPr>
              <a:t>www.irit.fr</a:t>
            </a:r>
            <a:r>
              <a:rPr lang="de-DE" sz="2000" dirty="0">
                <a:hlinkClick r:id="rId2"/>
              </a:rPr>
              <a:t>/~</a:t>
            </a:r>
            <a:r>
              <a:rPr lang="de-DE" sz="2000" dirty="0" err="1">
                <a:hlinkClick r:id="rId2"/>
              </a:rPr>
              <a:t>Andreas.Herzig</a:t>
            </a:r>
            <a:r>
              <a:rPr lang="de-DE" sz="2000" dirty="0">
                <a:hlinkClick r:id="rId2"/>
              </a:rPr>
              <a:t>/Cours/</a:t>
            </a:r>
            <a:r>
              <a:rPr lang="de-DE" sz="2000" dirty="0" err="1">
                <a:hlinkClick r:id="rId2"/>
              </a:rPr>
              <a:t>epiLogics.pdf</a:t>
            </a:r>
            <a:r>
              <a:rPr lang="de-DE" sz="2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518AA-67EF-5F4D-B54E-D293E113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943AEF-9AF6-AE4F-9301-14A6A5173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Q: Show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negation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follows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r>
                  <a:rPr lang="de-DE" dirty="0"/>
                  <a:t>A: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iff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1−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iff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/>
                  <a:t> iff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943AEF-9AF6-AE4F-9301-14A6A5173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D822D-28D7-0E46-A189-DC4481B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4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518AA-67EF-5F4D-B54E-D293E113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943AEF-9AF6-AE4F-9301-14A6A5173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935881"/>
              </a:xfrm>
            </p:spPr>
            <p:txBody>
              <a:bodyPr/>
              <a:lstStyle/>
              <a:p>
                <a:r>
                  <a:rPr lang="de-DE" dirty="0"/>
                  <a:t>Q: </a:t>
                </a:r>
                <a:r>
                  <a:rPr lang="de-DE" dirty="0" err="1"/>
                  <a:t>Give</a:t>
                </a:r>
                <a:r>
                  <a:rPr lang="de-DE" dirty="0"/>
                  <a:t> a </a:t>
                </a:r>
                <a:r>
                  <a:rPr lang="de-DE" dirty="0" err="1"/>
                  <a:t>counterexample</a:t>
                </a:r>
                <a:r>
                  <a:rPr lang="de-DE" dirty="0"/>
                  <a:t> </a:t>
                </a:r>
                <a:r>
                  <a:rPr lang="de-DE" dirty="0" err="1"/>
                  <a:t>against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validity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943AEF-9AF6-AE4F-9301-14A6A5173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935881"/>
              </a:xfrm>
              <a:blipFill>
                <a:blip r:embed="rId2"/>
                <a:stretch>
                  <a:fillRect l="-1235" t="-6757" b="-4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D822D-28D7-0E46-A189-DC4481B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46F95D-07F5-F645-AA12-E21F56E9A35A}"/>
              </a:ext>
            </a:extLst>
          </p:cNvPr>
          <p:cNvSpPr/>
          <p:nvPr/>
        </p:nvSpPr>
        <p:spPr>
          <a:xfrm>
            <a:off x="2816012" y="465601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1468FC-D002-734B-8055-32093FAD8B4D}"/>
              </a:ext>
            </a:extLst>
          </p:cNvPr>
          <p:cNvSpPr/>
          <p:nvPr/>
        </p:nvSpPr>
        <p:spPr>
          <a:xfrm>
            <a:off x="3199173" y="513184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F61F51-43C6-9344-BB7F-8363EFF89B7A}"/>
              </a:ext>
            </a:extLst>
          </p:cNvPr>
          <p:cNvSpPr/>
          <p:nvPr/>
        </p:nvSpPr>
        <p:spPr>
          <a:xfrm>
            <a:off x="3227688" y="393015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B04C71-AA6C-B741-89C0-4D4DCC0C62F4}"/>
              </a:ext>
            </a:extLst>
          </p:cNvPr>
          <p:cNvSpPr/>
          <p:nvPr/>
        </p:nvSpPr>
        <p:spPr>
          <a:xfrm>
            <a:off x="3387577" y="541027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57468-9C0C-F044-B819-AF9FFD7352B3}"/>
              </a:ext>
            </a:extLst>
          </p:cNvPr>
          <p:cNvSpPr/>
          <p:nvPr/>
        </p:nvSpPr>
        <p:spPr>
          <a:xfrm>
            <a:off x="4112156" y="463160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E4D907-058C-BA47-9FAA-4CD9A14BC617}"/>
              </a:ext>
            </a:extLst>
          </p:cNvPr>
          <p:cNvSpPr/>
          <p:nvPr/>
        </p:nvSpPr>
        <p:spPr>
          <a:xfrm>
            <a:off x="3489236" y="375582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krümmte Verbindung 11">
            <a:extLst>
              <a:ext uri="{FF2B5EF4-FFF2-40B4-BE49-F238E27FC236}">
                <a16:creationId xmlns:a16="http://schemas.microsoft.com/office/drawing/2014/main" id="{6C7FC6E8-8CE6-4042-B3BC-3655148CED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59626" y="3890109"/>
            <a:ext cx="879096" cy="622307"/>
          </a:xfrm>
          <a:prstGeom prst="curvedConnector3">
            <a:avLst>
              <a:gd name="adj1" fmla="val 128403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krümmte Verbindung 12">
            <a:extLst>
              <a:ext uri="{FF2B5EF4-FFF2-40B4-BE49-F238E27FC236}">
                <a16:creationId xmlns:a16="http://schemas.microsoft.com/office/drawing/2014/main" id="{46E57AB7-260D-6C40-95BE-5497ABE056D9}"/>
              </a:ext>
            </a:extLst>
          </p:cNvPr>
          <p:cNvCxnSpPr>
            <a:cxnSpLocks/>
            <a:stCxn id="5" idx="4"/>
            <a:endCxn id="8" idx="3"/>
          </p:cNvCxnSpPr>
          <p:nvPr/>
        </p:nvCxnSpPr>
        <p:spPr>
          <a:xfrm rot="16200000" flipH="1">
            <a:off x="2781756" y="4906290"/>
            <a:ext cx="733177" cy="520648"/>
          </a:xfrm>
          <a:prstGeom prst="curvedConnector3">
            <a:avLst>
              <a:gd name="adj1" fmla="val 13405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krümmte Verbindung 15">
            <a:extLst>
              <a:ext uri="{FF2B5EF4-FFF2-40B4-BE49-F238E27FC236}">
                <a16:creationId xmlns:a16="http://schemas.microsoft.com/office/drawing/2014/main" id="{E880299E-65CF-7044-8125-C9D98B2E6BF5}"/>
              </a:ext>
            </a:extLst>
          </p:cNvPr>
          <p:cNvCxnSpPr>
            <a:cxnSpLocks/>
            <a:stCxn id="5" idx="5"/>
            <a:endCxn id="6" idx="3"/>
          </p:cNvCxnSpPr>
          <p:nvPr/>
        </p:nvCxnSpPr>
        <p:spPr>
          <a:xfrm rot="16200000" flipH="1">
            <a:off x="2841681" y="4876190"/>
            <a:ext cx="475838" cy="281327"/>
          </a:xfrm>
          <a:prstGeom prst="curvedConnector3">
            <a:avLst>
              <a:gd name="adj1" fmla="val 15247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 Verbindung 17">
            <a:extLst>
              <a:ext uri="{FF2B5EF4-FFF2-40B4-BE49-F238E27FC236}">
                <a16:creationId xmlns:a16="http://schemas.microsoft.com/office/drawing/2014/main" id="{94093FED-8507-1B4F-AB8E-0AD1A3FCA86C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960028" y="4002162"/>
            <a:ext cx="267660" cy="7258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1EB198A-AE18-AF46-8AF6-30554B409F04}"/>
              </a:ext>
            </a:extLst>
          </p:cNvPr>
          <p:cNvCxnSpPr>
            <a:stCxn id="5" idx="6"/>
            <a:endCxn id="9" idx="2"/>
          </p:cNvCxnSpPr>
          <p:nvPr/>
        </p:nvCxnSpPr>
        <p:spPr>
          <a:xfrm flipV="1">
            <a:off x="2960028" y="4703612"/>
            <a:ext cx="1152128" cy="24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1929F25-3E06-BD41-BAF5-D20417278C13}"/>
              </a:ext>
            </a:extLst>
          </p:cNvPr>
          <p:cNvCxnSpPr>
            <a:endCxn id="5" idx="2"/>
          </p:cNvCxnSpPr>
          <p:nvPr/>
        </p:nvCxnSpPr>
        <p:spPr>
          <a:xfrm>
            <a:off x="2168709" y="4728018"/>
            <a:ext cx="6473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856743D2-4476-F94F-960C-37BE4C4CD3E9}"/>
                  </a:ext>
                </a:extLst>
              </p:cNvPr>
              <p:cNvSpPr txBox="1"/>
              <p:nvPr/>
            </p:nvSpPr>
            <p:spPr>
              <a:xfrm>
                <a:off x="3633252" y="3571157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856743D2-4476-F94F-960C-37BE4C4C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52" y="3571157"/>
                <a:ext cx="396391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9FF1089-29FA-3342-9271-C5957E6DD4F6}"/>
                  </a:ext>
                </a:extLst>
              </p:cNvPr>
              <p:cNvSpPr txBox="1"/>
              <p:nvPr/>
            </p:nvSpPr>
            <p:spPr>
              <a:xfrm>
                <a:off x="3314981" y="3908965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9FF1089-29FA-3342-9271-C5957E6D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81" y="3908965"/>
                <a:ext cx="39639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C3DC6DA-D60E-7744-8796-F8010F285C48}"/>
                  </a:ext>
                </a:extLst>
              </p:cNvPr>
              <p:cNvSpPr txBox="1"/>
              <p:nvPr/>
            </p:nvSpPr>
            <p:spPr>
              <a:xfrm>
                <a:off x="4499810" y="4518946"/>
                <a:ext cx="648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C3DC6DA-D60E-7744-8796-F8010F285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10" y="4518946"/>
                <a:ext cx="64825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C738335-B5F1-3440-BEDC-DD7F21D4F133}"/>
                  </a:ext>
                </a:extLst>
              </p:cNvPr>
              <p:cNvSpPr txBox="1"/>
              <p:nvPr/>
            </p:nvSpPr>
            <p:spPr>
              <a:xfrm>
                <a:off x="3320162" y="4907143"/>
                <a:ext cx="39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C738335-B5F1-3440-BEDC-DD7F21D4F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62" y="4907143"/>
                <a:ext cx="39966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B5649464-B971-C142-B2C0-865F92C380C8}"/>
                  </a:ext>
                </a:extLst>
              </p:cNvPr>
              <p:cNvSpPr txBox="1"/>
              <p:nvPr/>
            </p:nvSpPr>
            <p:spPr>
              <a:xfrm>
                <a:off x="3489236" y="5507940"/>
                <a:ext cx="39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B5649464-B971-C142-B2C0-865F92C38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36" y="5507940"/>
                <a:ext cx="3996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feld 39">
            <a:extLst>
              <a:ext uri="{FF2B5EF4-FFF2-40B4-BE49-F238E27FC236}">
                <a16:creationId xmlns:a16="http://schemas.microsoft.com/office/drawing/2014/main" id="{A5E16319-D65F-194C-962B-5F422E0B0680}"/>
              </a:ext>
            </a:extLst>
          </p:cNvPr>
          <p:cNvSpPr txBox="1"/>
          <p:nvPr/>
        </p:nvSpPr>
        <p:spPr>
          <a:xfrm>
            <a:off x="703385" y="4519246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A: </a:t>
            </a:r>
          </a:p>
        </p:txBody>
      </p:sp>
    </p:spTree>
    <p:extLst>
      <p:ext uri="{BB962C8B-B14F-4D97-AF65-F5344CB8AC3E}">
        <p14:creationId xmlns:p14="http://schemas.microsoft.com/office/powerpoint/2010/main" val="29761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5" grpId="0"/>
      <p:bldP spid="36" grpId="0"/>
      <p:bldP spid="37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CCE98-615C-7F43-B2C4-7314E254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</a:t>
            </a:r>
            <a:r>
              <a:rPr lang="de-DE" dirty="0" err="1"/>
              <a:t>Graded</a:t>
            </a:r>
            <a:r>
              <a:rPr lang="de-DE" dirty="0"/>
              <a:t>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4F93DCB-3A51-FA4C-8E4F-8D95FC525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Language: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degree</a:t>
                </a:r>
                <a:r>
                  <a:rPr lang="de-DE" dirty="0"/>
                  <a:t> at least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                     (where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 err="1"/>
                  <a:t>Semantics</a:t>
                </a:r>
                <a:r>
                  <a:rPr lang="de-DE" dirty="0"/>
                  <a:t>: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×[0,1]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dirty="0"/>
                </a:br>
                <a:r>
                  <a:rPr lang="de-DE" dirty="0"/>
                  <a:t>Linear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accesibility</a:t>
                </a:r>
                <a:r>
                  <a:rPr lang="de-DE" dirty="0"/>
                  <a:t> </a:t>
                </a:r>
                <a:r>
                  <a:rPr lang="de-DE" dirty="0" err="1"/>
                  <a:t>relations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 (-&gt; „</a:t>
                </a:r>
                <a:r>
                  <a:rPr lang="de-DE" dirty="0" err="1"/>
                  <a:t>system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spheres</a:t>
                </a:r>
                <a:r>
                  <a:rPr lang="de-DE" dirty="0"/>
                  <a:t>“)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 „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worl</a:t>
                </a:r>
                <a:r>
                  <a:rPr lang="de-DE" dirty="0"/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degree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possibility</a:t>
                </a:r>
                <a:r>
                  <a:rPr lang="de-DE" dirty="0"/>
                  <a:t> at least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Axiomatics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45(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every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de-DE" dirty="0"/>
                </a:b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4F93DCB-3A51-FA4C-8E4F-8D95FC525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020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CB9883-2905-F24F-B6F4-7884EDBA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68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E7FC39-1C7A-D44F-AEB5-B857703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</a:t>
            </a:r>
            <a:r>
              <a:rPr lang="de-DE" dirty="0" err="1"/>
              <a:t>vs</a:t>
            </a:r>
            <a:r>
              <a:rPr lang="de-DE" dirty="0"/>
              <a:t> Belief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DD73C9-69F1-2B4A-8A1C-55212F58D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3B8CFF-CEDC-C546-B14D-449D405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9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A869D-7E37-DA4D-B226-1C39BA37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7030A0"/>
                </a:solidFill>
              </a:rPr>
              <a:t>Logic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of</a:t>
            </a:r>
            <a:r>
              <a:rPr lang="de-DE" dirty="0">
                <a:solidFill>
                  <a:srgbClr val="7030A0"/>
                </a:solidFill>
              </a:rPr>
              <a:t> belief </a:t>
            </a:r>
            <a:r>
              <a:rPr lang="de-DE" dirty="0" err="1">
                <a:solidFill>
                  <a:srgbClr val="7030A0"/>
                </a:solidFill>
              </a:rPr>
              <a:t>and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knowledge</a:t>
            </a:r>
            <a:r>
              <a:rPr lang="de-DE" dirty="0">
                <a:solidFill>
                  <a:srgbClr val="7030A0"/>
                </a:solidFill>
              </a:rPr>
              <a:t> 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B36660-C07A-F94C-A67C-28CB5C7B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04261"/>
            <a:ext cx="6048672" cy="369800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C1B95-D2EF-8043-A626-8574B8AE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4E25F9-271E-8D46-B064-6CF2BDC1AA35}"/>
              </a:ext>
            </a:extLst>
          </p:cNvPr>
          <p:cNvSpPr txBox="1"/>
          <p:nvPr/>
        </p:nvSpPr>
        <p:spPr>
          <a:xfrm>
            <a:off x="468313" y="1103486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plato.stanford.edu</a:t>
            </a:r>
            <a:r>
              <a:rPr lang="de-DE" dirty="0"/>
              <a:t>/</a:t>
            </a:r>
            <a:r>
              <a:rPr lang="de-DE" dirty="0" err="1"/>
              <a:t>entries</a:t>
            </a:r>
            <a:r>
              <a:rPr lang="de-DE" dirty="0"/>
              <a:t>/</a:t>
            </a:r>
            <a:r>
              <a:rPr lang="de-DE" dirty="0" err="1"/>
              <a:t>logic</a:t>
            </a:r>
            <a:r>
              <a:rPr lang="de-DE" dirty="0"/>
              <a:t>-modal/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BD8460-3B77-6542-9E73-7C7757FC0F9A}"/>
              </a:ext>
            </a:extLst>
          </p:cNvPr>
          <p:cNvSpPr/>
          <p:nvPr/>
        </p:nvSpPr>
        <p:spPr>
          <a:xfrm>
            <a:off x="5245322" y="2492896"/>
            <a:ext cx="1008112" cy="805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BF99E-449B-C941-AA0C-7D5CA06EC131}"/>
              </a:ext>
            </a:extLst>
          </p:cNvPr>
          <p:cNvSpPr/>
          <p:nvPr/>
        </p:nvSpPr>
        <p:spPr>
          <a:xfrm>
            <a:off x="6422373" y="1372416"/>
            <a:ext cx="1008112" cy="805281"/>
          </a:xfrm>
          <a:prstGeom prst="ellipse">
            <a:avLst/>
          </a:prstGeom>
          <a:noFill/>
          <a:ln w="38100">
            <a:solidFill>
              <a:srgbClr val="032E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>
            <a:extLst>
              <a:ext uri="{FF2B5EF4-FFF2-40B4-BE49-F238E27FC236}">
                <a16:creationId xmlns:a16="http://schemas.microsoft.com/office/drawing/2014/main" id="{2C8C8472-B0BC-C343-A0B4-7BAEB2EC5F8B}"/>
              </a:ext>
            </a:extLst>
          </p:cNvPr>
          <p:cNvSpPr/>
          <p:nvPr/>
        </p:nvSpPr>
        <p:spPr>
          <a:xfrm rot="18632637">
            <a:off x="5338000" y="1680531"/>
            <a:ext cx="1177051" cy="530341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31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C5F66-173F-2E41-8753-3840091E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belief?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F06C8F-2C03-5143-82B3-0AB904768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The </a:t>
                </a:r>
                <a:r>
                  <a:rPr lang="de-DE" dirty="0" err="1"/>
                  <a:t>antique</a:t>
                </a:r>
                <a:r>
                  <a:rPr lang="de-DE" dirty="0"/>
                  <a:t> </a:t>
                </a:r>
                <a:r>
                  <a:rPr lang="de-DE" dirty="0" err="1"/>
                  <a:t>definition</a:t>
                </a:r>
                <a:r>
                  <a:rPr lang="de-DE" dirty="0"/>
                  <a:t> </a:t>
                </a:r>
                <a:r>
                  <a:rPr lang="de-DE" dirty="0" err="1"/>
                  <a:t>according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Platon (</a:t>
                </a:r>
                <a:r>
                  <a:rPr lang="de-DE" dirty="0" err="1"/>
                  <a:t>Theaetetus</a:t>
                </a:r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dirty="0"/>
                  <a:t> ...?...  </a:t>
                </a:r>
                <a:br>
                  <a:rPr lang="de-DE" dirty="0"/>
                </a:br>
                <a:r>
                  <a:rPr lang="de-DE" dirty="0"/>
                  <a:t>Problem: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allow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accident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 </a:t>
                </a:r>
                <a:br>
                  <a:rPr lang="de-DE" dirty="0"/>
                </a:br>
                <a:r>
                  <a:rPr lang="de-DE" dirty="0"/>
                  <a:t>„Knowledge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justified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belief“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Held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2000 </a:t>
                </a:r>
                <a:r>
                  <a:rPr lang="de-DE" dirty="0" err="1"/>
                  <a:t>years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comes</a:t>
                </a:r>
                <a:r>
                  <a:rPr lang="de-DE" dirty="0"/>
                  <a:t> </a:t>
                </a:r>
                <a:r>
                  <a:rPr lang="de-DE" dirty="0" err="1"/>
                  <a:t>Gettier</a:t>
                </a:r>
                <a:endParaRPr lang="de-DE" dirty="0"/>
              </a:p>
              <a:p>
                <a:pPr lvl="1"/>
                <a:r>
                  <a:rPr lang="de-DE" dirty="0"/>
                  <a:t>Fun </a:t>
                </a:r>
                <a:r>
                  <a:rPr lang="de-DE" dirty="0" err="1"/>
                  <a:t>fact</a:t>
                </a:r>
                <a:r>
                  <a:rPr lang="de-DE" dirty="0"/>
                  <a:t>: </a:t>
                </a:r>
                <a:r>
                  <a:rPr lang="de-DE" dirty="0" err="1"/>
                  <a:t>idea</a:t>
                </a:r>
                <a:r>
                  <a:rPr lang="de-DE" dirty="0"/>
                  <a:t> </a:t>
                </a:r>
                <a:r>
                  <a:rPr lang="de-DE" dirty="0" err="1"/>
                  <a:t>written</a:t>
                </a:r>
                <a:r>
                  <a:rPr lang="de-DE" dirty="0"/>
                  <a:t> on </a:t>
                </a:r>
                <a:r>
                  <a:rPr lang="de-DE" dirty="0" err="1"/>
                  <a:t>napkin</a:t>
                </a:r>
                <a:endParaRPr lang="de-DE" dirty="0"/>
              </a:p>
              <a:p>
                <a:pPr lvl="1"/>
                <a:r>
                  <a:rPr lang="de-DE" dirty="0" err="1"/>
                  <a:t>leading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a </a:t>
                </a:r>
                <a:r>
                  <a:rPr lang="de-DE" dirty="0" err="1"/>
                  <a:t>highly</a:t>
                </a:r>
                <a:r>
                  <a:rPr lang="de-DE" dirty="0"/>
                  <a:t> </a:t>
                </a:r>
                <a:r>
                  <a:rPr lang="de-DE" dirty="0" err="1"/>
                  <a:t>influential</a:t>
                </a:r>
                <a:r>
                  <a:rPr lang="de-DE" dirty="0"/>
                  <a:t> 2 </a:t>
                </a:r>
                <a:r>
                  <a:rPr lang="de-DE" dirty="0" err="1"/>
                  <a:t>page</a:t>
                </a:r>
                <a:r>
                  <a:rPr lang="de-DE" dirty="0"/>
                  <a:t> </a:t>
                </a:r>
                <a:r>
                  <a:rPr lang="de-DE" dirty="0" err="1"/>
                  <a:t>paper</a:t>
                </a:r>
                <a:r>
                  <a:rPr lang="de-DE" dirty="0"/>
                  <a:t> (in </a:t>
                </a:r>
                <a:r>
                  <a:rPr lang="de-DE" dirty="0" err="1"/>
                  <a:t>analytical</a:t>
                </a:r>
                <a:r>
                  <a:rPr lang="de-DE" dirty="0"/>
                  <a:t> </a:t>
                </a:r>
                <a:r>
                  <a:rPr lang="de-DE" dirty="0" err="1"/>
                  <a:t>philosophy</a:t>
                </a:r>
                <a:r>
                  <a:rPr lang="de-DE" dirty="0"/>
                  <a:t>) (</a:t>
                </a:r>
                <a:r>
                  <a:rPr lang="de-DE" dirty="0" err="1"/>
                  <a:t>Gettier</a:t>
                </a:r>
                <a:r>
                  <a:rPr lang="de-DE" dirty="0"/>
                  <a:t> 1963) 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F06C8F-2C03-5143-82B3-0AB904768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6A01F-E0B6-1F4F-B8AB-C6647319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77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A72F-73C8-A847-BEF0-650A9F7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Gettiers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counterexamples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DCBEF3-8B32-B245-9A8B-A93321DCF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1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and</a:t>
            </a:r>
            <a:r>
              <a:rPr lang="de-DE" sz="2000" dirty="0"/>
              <a:t> Jones </a:t>
            </a:r>
            <a:r>
              <a:rPr lang="de-DE" sz="2000" dirty="0" err="1"/>
              <a:t>apply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</a:t>
            </a:r>
            <a:r>
              <a:rPr lang="de-DE" sz="2000" dirty="0" err="1"/>
              <a:t>job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(</a:t>
            </a:r>
            <a:r>
              <a:rPr lang="de-DE" sz="2000" dirty="0" err="1"/>
              <a:t>justifiably</a:t>
            </a:r>
            <a:r>
              <a:rPr lang="de-DE" sz="2000" dirty="0"/>
              <a:t>):  </a:t>
            </a:r>
            <a:br>
              <a:rPr lang="de-DE" sz="2000" dirty="0"/>
            </a:br>
            <a:r>
              <a:rPr lang="de-DE" sz="2000" dirty="0"/>
              <a:t>(p) Jones will </a:t>
            </a:r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Job &amp;  </a:t>
            </a:r>
            <a:br>
              <a:rPr lang="de-DE" sz="2000" dirty="0"/>
            </a:br>
            <a:r>
              <a:rPr lang="de-DE" sz="2000" dirty="0"/>
              <a:t>      Jones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also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(r) The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 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 : Smith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42606B-CA30-5349-B628-4933B3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2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justifiably</a:t>
            </a:r>
            <a:r>
              <a:rPr lang="de-DE" sz="2000" dirty="0"/>
              <a:t> </a:t>
            </a:r>
            <a:r>
              <a:rPr lang="de-DE" sz="2000" dirty="0" err="1"/>
              <a:t>believes</a:t>
            </a:r>
            <a:br>
              <a:rPr lang="de-DE" sz="2000" dirty="0"/>
            </a:br>
            <a:r>
              <a:rPr lang="de-DE" sz="2000" dirty="0"/>
              <a:t>(p) Jones </a:t>
            </a:r>
            <a:r>
              <a:rPr lang="de-DE" sz="2000" dirty="0" err="1"/>
              <a:t>owns</a:t>
            </a:r>
            <a:r>
              <a:rPr lang="de-DE" sz="2000" dirty="0"/>
              <a:t> a Ford</a:t>
            </a:r>
          </a:p>
          <a:p>
            <a:r>
              <a:rPr lang="de-DE" sz="2000" dirty="0"/>
              <a:t>Smith also </a:t>
            </a:r>
            <a:r>
              <a:rPr lang="de-DE" sz="2000" dirty="0" err="1"/>
              <a:t>believes</a:t>
            </a:r>
            <a:r>
              <a:rPr lang="de-DE" sz="2000" dirty="0"/>
              <a:t> in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endParaRPr lang="de-DE" sz="2000" dirty="0"/>
          </a:p>
          <a:p>
            <a:r>
              <a:rPr lang="de-DE" sz="2000" dirty="0"/>
              <a:t>(</a:t>
            </a:r>
            <a:r>
              <a:rPr lang="de-DE" sz="2000" dirty="0" err="1"/>
              <a:t>r</a:t>
            </a:r>
            <a:r>
              <a:rPr lang="de-DE" sz="2000" dirty="0"/>
              <a:t>) = (p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): Jones </a:t>
            </a:r>
            <a:r>
              <a:rPr lang="de-DE" sz="2000" dirty="0" err="1"/>
              <a:t>owns</a:t>
            </a:r>
            <a:r>
              <a:rPr lang="de-DE" sz="2000" dirty="0"/>
              <a:t> a Ford, </a:t>
            </a:r>
            <a:r>
              <a:rPr lang="de-DE" sz="2000" dirty="0" err="1"/>
              <a:t>or</a:t>
            </a:r>
            <a:r>
              <a:rPr lang="de-DE" sz="2000" dirty="0"/>
              <a:t> Brown </a:t>
            </a:r>
            <a:r>
              <a:rPr lang="de-DE" sz="2000" dirty="0" err="1"/>
              <a:t>lives</a:t>
            </a:r>
            <a:r>
              <a:rPr lang="de-DE" sz="2000" dirty="0"/>
              <a:t> in Barcelona 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Though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: Jones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own</a:t>
            </a:r>
            <a:r>
              <a:rPr lang="de-DE" sz="2000" dirty="0"/>
              <a:t> Ford, but Brown </a:t>
            </a:r>
            <a:r>
              <a:rPr lang="de-DE" sz="2000" dirty="0" err="1"/>
              <a:t>lives</a:t>
            </a:r>
            <a:r>
              <a:rPr lang="de-DE" sz="2000" dirty="0"/>
              <a:t> in Barcelona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599A0-C499-B54D-8453-64F9460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2F448C-63CC-864D-8A3E-C155AB03360F}"/>
              </a:ext>
            </a:extLst>
          </p:cNvPr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General </a:t>
            </a:r>
            <a:r>
              <a:rPr lang="de-DE" dirty="0" err="1">
                <a:solidFill>
                  <a:srgbClr val="FF0000"/>
                </a:solidFill>
              </a:rPr>
              <a:t>idea</a:t>
            </a:r>
            <a:r>
              <a:rPr lang="de-DE" dirty="0"/>
              <a:t>:   </a:t>
            </a:r>
            <a:r>
              <a:rPr lang="de-DE" dirty="0" err="1"/>
              <a:t>decouple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propositional </a:t>
            </a:r>
            <a:br>
              <a:rPr lang="de-DE" dirty="0"/>
            </a:br>
            <a:r>
              <a:rPr lang="de-DE" dirty="0"/>
              <a:t>                           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</p:spTree>
    <p:extLst>
      <p:ext uri="{BB962C8B-B14F-4D97-AF65-F5344CB8AC3E}">
        <p14:creationId xmlns:p14="http://schemas.microsoft.com/office/powerpoint/2010/main" val="38845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5630ABD-7693-644A-A2AD-8C931F90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remarks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200" dirty="0"/>
                  <a:t>What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at all? </a:t>
                </a:r>
              </a:p>
              <a:p>
                <a:pPr lvl="1"/>
                <a:r>
                  <a:rPr lang="de-DE" sz="2200" dirty="0"/>
                  <a:t>„Solutions“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deal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endParaRPr lang="de-DE" sz="2200" dirty="0"/>
              </a:p>
              <a:p>
                <a:pPr lvl="1"/>
                <a:r>
                  <a:rPr lang="de-DE" sz="2200" dirty="0"/>
                  <a:t>A formal </a:t>
                </a:r>
                <a:r>
                  <a:rPr lang="de-DE" sz="2200" dirty="0" err="1"/>
                  <a:t>treatmant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similar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provability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: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Justification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Logic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/>
                  <a:t>(</a:t>
                </a:r>
                <a:r>
                  <a:rPr lang="de-DE" sz="2200" dirty="0" err="1"/>
                  <a:t>Artemov</a:t>
                </a:r>
                <a:r>
                  <a:rPr lang="de-DE" sz="2200" dirty="0"/>
                  <a:t> 2008) -&gt; Next </a:t>
                </a:r>
                <a:r>
                  <a:rPr lang="de-DE" sz="2200" dirty="0" err="1"/>
                  <a:t>lecture</a:t>
                </a:r>
                <a:r>
                  <a:rPr lang="de-DE" sz="2200" dirty="0"/>
                  <a:t> </a:t>
                </a:r>
              </a:p>
              <a:p>
                <a:pPr lvl="1"/>
                <a:endParaRPr lang="de-DE" sz="2200" dirty="0"/>
              </a:p>
              <a:p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formalized</a:t>
                </a:r>
                <a:endParaRPr lang="de-DE" sz="2200" dirty="0"/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belief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such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(*)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⊢  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200" b="0" dirty="0"/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wrongly</a:t>
                </a:r>
                <a:r>
                  <a:rPr lang="de-DE" sz="2200" dirty="0"/>
                  <a:t> but </a:t>
                </a:r>
                <a:r>
                  <a:rPr lang="de-DE" sz="2200" dirty="0" err="1"/>
                  <a:t>justifiably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believes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𝑞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(*):   </a:t>
                </a:r>
                <a14:m>
                  <m:oMath xmlns:m="http://schemas.openxmlformats.org/officeDocument/2006/math"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h𝑎𝑠𝐽𝑢𝑠𝑡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𝑝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∨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𝑞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</m:e>
                    </m:d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hasJust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 </a:t>
                </a:r>
                <a:r>
                  <a:rPr lang="de-DE" sz="2200" dirty="0" err="1"/>
                  <a:t>Hence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765" b="-4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A17BC-3D0F-864C-96FF-036D1C32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08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264D15-52A9-3442-BB04-9A22E3B2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belief not </a:t>
            </a:r>
            <a:r>
              <a:rPr lang="de-DE" dirty="0" err="1"/>
              <a:t>obvious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C06EC63-2225-AE48-A272-0A717814E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Suppose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belief </a:t>
                </a:r>
                <a:r>
                  <a:rPr lang="de-DE" dirty="0" err="1"/>
                  <a:t>defined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>
                    <a:solidFill>
                      <a:srgbClr val="7030A0"/>
                    </a:solidFill>
                  </a:rPr>
                  <a:t>          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>
                    <a:solidFill>
                      <a:srgbClr val="7030A0"/>
                    </a:solidFill>
                  </a:rPr>
                  <a:t> </a:t>
                </a:r>
              </a:p>
              <a:p>
                <a:pPr lvl="1"/>
                <a:endParaRPr lang="de-DE" dirty="0"/>
              </a:p>
              <a:p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entail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</a:t>
                </a:r>
                <a:br>
                  <a:rPr lang="de-DE" b="0" dirty="0"/>
                </a:br>
                <a:r>
                  <a:rPr lang="de-DE" b="0" dirty="0"/>
                  <a:t>(intermediate </a:t>
                </a:r>
                <a:r>
                  <a:rPr lang="de-DE" b="0" dirty="0" err="1"/>
                  <a:t>step</a:t>
                </a:r>
                <a:r>
                  <a:rPr lang="de-DE" b="0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)</a:t>
                </a:r>
              </a:p>
              <a:p>
                <a:r>
                  <a:rPr lang="de-DE" dirty="0" err="1"/>
                  <a:t>Culprit</a:t>
                </a:r>
                <a:r>
                  <a:rPr lang="de-DE" dirty="0"/>
                  <a:t>: negative </a:t>
                </a:r>
                <a:r>
                  <a:rPr lang="de-DE" dirty="0" err="1"/>
                  <a:t>introspection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 </a:t>
                </a:r>
                <a:br>
                  <a:rPr lang="de-DE" dirty="0"/>
                </a:br>
                <a:r>
                  <a:rPr lang="de-DE" dirty="0"/>
                  <a:t>(Axiom 5)		(Lenzen 1978, Lenzen 1995)</a:t>
                </a:r>
                <a:br>
                  <a:rPr lang="de-DE" b="0" dirty="0"/>
                </a:br>
                <a:endParaRPr lang="de-DE" b="0" dirty="0"/>
              </a:p>
              <a:p>
                <a:endParaRPr lang="de-DE" b="0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C06EC63-2225-AE48-A272-0A717814E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530CA-3A0C-A146-A775-F00B8D2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7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E433E-7423-9F41-AE72-54100451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584432-C4AB-3B42-AC2E-F62C7AB12B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Q: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>
                    <a:solidFill>
                      <a:srgbClr val="7030A0"/>
                    </a:solidFill>
                  </a:rPr>
                  <a:t> </a:t>
                </a:r>
                <a:r>
                  <a:rPr lang="de-DE" dirty="0" err="1"/>
                  <a:t>reflect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usual</a:t>
                </a:r>
                <a:r>
                  <a:rPr lang="de-DE" dirty="0"/>
                  <a:t> </a:t>
                </a:r>
                <a:r>
                  <a:rPr lang="de-DE" dirty="0" err="1"/>
                  <a:t>natural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belief? </a:t>
                </a:r>
              </a:p>
              <a:p>
                <a:endParaRPr lang="de-DE" dirty="0"/>
              </a:p>
              <a:p>
                <a:r>
                  <a:rPr lang="de-DE" dirty="0"/>
                  <a:t>A: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might</a:t>
                </a:r>
                <a:r>
                  <a:rPr lang="de-DE" dirty="0"/>
                  <a:t> </a:t>
                </a:r>
                <a:r>
                  <a:rPr lang="de-DE" dirty="0" err="1"/>
                  <a:t>argue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in </a:t>
                </a:r>
                <a:r>
                  <a:rPr lang="de-DE" dirty="0" err="1"/>
                  <a:t>taking</a:t>
                </a:r>
                <a:r>
                  <a:rPr lang="de-DE" dirty="0"/>
                  <a:t> </a:t>
                </a:r>
                <a:r>
                  <a:rPr lang="de-DE" dirty="0" err="1"/>
                  <a:t>action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believe</a:t>
                </a:r>
                <a:r>
                  <a:rPr lang="de-DE" dirty="0"/>
                  <a:t> in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preconditions</a:t>
                </a:r>
                <a:r>
                  <a:rPr lang="de-DE" dirty="0"/>
                  <a:t> </a:t>
                </a:r>
                <a:r>
                  <a:rPr lang="de-DE" dirty="0" err="1"/>
                  <a:t>holding</a:t>
                </a:r>
                <a:r>
                  <a:rPr lang="de-DE" dirty="0"/>
                  <a:t>.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might</a:t>
                </a:r>
                <a:r>
                  <a:rPr lang="de-DE" dirty="0"/>
                  <a:t> </a:t>
                </a:r>
                <a:r>
                  <a:rPr lang="de-DE" dirty="0" err="1"/>
                  <a:t>argue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these</a:t>
                </a:r>
                <a:r>
                  <a:rPr lang="de-DE" dirty="0"/>
                  <a:t> on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conscious</a:t>
                </a:r>
                <a:r>
                  <a:rPr lang="de-DE" dirty="0"/>
                  <a:t> </a:t>
                </a:r>
                <a:r>
                  <a:rPr lang="de-DE" dirty="0" err="1"/>
                  <a:t>level</a:t>
                </a:r>
                <a:r>
                  <a:rPr lang="de-DE" dirty="0"/>
                  <a:t> </a:t>
                </a:r>
                <a:r>
                  <a:rPr lang="de-DE" dirty="0" err="1"/>
                  <a:t>tht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preconditions</a:t>
                </a:r>
                <a:r>
                  <a:rPr lang="de-DE" dirty="0"/>
                  <a:t> hold but </a:t>
                </a:r>
                <a:r>
                  <a:rPr lang="de-DE" dirty="0" err="1"/>
                  <a:t>your</a:t>
                </a:r>
                <a:r>
                  <a:rPr lang="de-DE" dirty="0"/>
                  <a:t> gut </a:t>
                </a:r>
                <a:r>
                  <a:rPr lang="de-DE" dirty="0" err="1"/>
                  <a:t>feeling</a:t>
                </a:r>
                <a:r>
                  <a:rPr lang="de-DE" dirty="0"/>
                  <a:t> still </a:t>
                </a:r>
                <a:r>
                  <a:rPr lang="de-DE" dirty="0" err="1"/>
                  <a:t>stops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taking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action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A: „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lost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game</a:t>
                </a:r>
                <a:r>
                  <a:rPr lang="de-DE" dirty="0"/>
                  <a:t> but in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moment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do not (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) </a:t>
                </a:r>
                <a:r>
                  <a:rPr lang="de-DE" dirty="0" err="1"/>
                  <a:t>believe</a:t>
                </a:r>
                <a:r>
                  <a:rPr lang="de-DE" dirty="0"/>
                  <a:t>“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584432-C4AB-3B42-AC2E-F62C7AB12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C23DD9-5C08-C746-8862-B5A59D07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5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A4550F-937F-8C47-B5DD-CBF650B4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Dynamics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C65F15-2FD5-034D-9946-5B43F3486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7EF08B-2685-BD42-857E-6DC18A64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72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D6FE2-FC05-9B4C-BD98-B726AAC7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beliefs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D0DBCC7-CD66-FF40-9EF7-D81D5E4A6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68329"/>
              </a:xfrm>
            </p:spPr>
            <p:txBody>
              <a:bodyPr/>
              <a:lstStyle/>
              <a:p>
                <a:r>
                  <a:rPr lang="de-DE" dirty="0"/>
                  <a:t>How do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evolve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learns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?</a:t>
                </a:r>
              </a:p>
              <a:p>
                <a:r>
                  <a:rPr lang="de-DE" dirty="0" err="1"/>
                  <a:t>Extend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public</a:t>
                </a:r>
                <a:r>
                  <a:rPr lang="de-DE" dirty="0"/>
                  <a:t> </a:t>
                </a:r>
                <a:r>
                  <a:rPr lang="de-DE" dirty="0" err="1"/>
                  <a:t>announcement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wrongly</a:t>
                </a:r>
                <a:r>
                  <a:rPr lang="de-DE" b="0" dirty="0"/>
                  <a:t> </a:t>
                </a:r>
                <a:r>
                  <a:rPr lang="de-DE" b="0" dirty="0" err="1"/>
                  <a:t>believes</a:t>
                </a:r>
                <a:r>
                  <a:rPr lang="de-DE" b="0" dirty="0"/>
                  <a:t> </a:t>
                </a:r>
                <a:r>
                  <a:rPr lang="de-DE" b="0" dirty="0" err="1"/>
                  <a:t>that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, but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announced</a:t>
                </a:r>
                <a:r>
                  <a:rPr lang="de-DE" b="0" dirty="0"/>
                  <a:t>?</a:t>
                </a:r>
              </a:p>
              <a:p>
                <a:pPr lvl="1"/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possible</a:t>
                </a:r>
                <a:r>
                  <a:rPr lang="de-DE" dirty="0"/>
                  <a:t> in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: 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   			                    (</a:t>
                </a:r>
                <a:r>
                  <a:rPr lang="de-DE" dirty="0" err="1"/>
                  <a:t>reflexivity</a:t>
                </a:r>
                <a:r>
                  <a:rPr lang="de-DE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        		        (</a:t>
                </a:r>
                <a:r>
                  <a:rPr lang="de-DE" b="0" dirty="0" err="1"/>
                  <a:t>reduction</a:t>
                </a:r>
                <a:r>
                  <a:rPr lang="de-DE" b="0" dirty="0"/>
                  <a:t> </a:t>
                </a:r>
                <a:r>
                  <a:rPr lang="de-DE" b="0" dirty="0" err="1"/>
                  <a:t>axiom</a:t>
                </a:r>
                <a:r>
                  <a:rPr lang="de-DE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 		           (Modus </a:t>
                </a:r>
                <a:r>
                  <a:rPr lang="de-DE" b="0" dirty="0" err="1"/>
                  <a:t>ponens</a:t>
                </a:r>
                <a:r>
                  <a:rPr lang="de-DE" b="0" dirty="0"/>
                  <a:t>)</a:t>
                </a:r>
              </a:p>
              <a:p>
                <a:pPr lvl="1"/>
                <a:r>
                  <a:rPr lang="de-DE" b="0" dirty="0"/>
                  <a:t>In </a:t>
                </a:r>
                <a:r>
                  <a:rPr lang="de-DE" b="0" dirty="0" err="1"/>
                  <a:t>doxastic</a:t>
                </a:r>
                <a:r>
                  <a:rPr lang="de-DE" b="0" dirty="0"/>
                  <a:t> </a:t>
                </a:r>
                <a:r>
                  <a:rPr lang="de-DE" b="0" dirty="0" err="1"/>
                  <a:t>logic</a:t>
                </a:r>
                <a:r>
                  <a:rPr lang="de-DE" b="0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   		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satisfiable</a:t>
                </a:r>
                <a:r>
                  <a:rPr lang="de-DE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𝐾𝐷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dirty="0"/>
                  <a:t>         (</a:t>
                </a:r>
                <a:r>
                  <a:rPr lang="de-DE" dirty="0" err="1"/>
                  <a:t>reduction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∧¬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should</a:t>
                </a:r>
                <a:r>
                  <a:rPr lang="de-DE" b="0" dirty="0"/>
                  <a:t> </a:t>
                </a:r>
                <a:r>
                  <a:rPr lang="de-DE" b="0" dirty="0" err="1"/>
                  <a:t>be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𝑃𝐴𝐿</m:t>
                    </m:r>
                  </m:oMath>
                </a14:m>
                <a:r>
                  <a:rPr lang="de-DE" b="0" dirty="0"/>
                  <a:t> satisfiable</a:t>
                </a:r>
              </a:p>
              <a:p>
                <a:pPr lvl="2"/>
                <a:endParaRPr lang="de-DE" b="0" dirty="0"/>
              </a:p>
              <a:p>
                <a:pPr lvl="1"/>
                <a:endParaRPr lang="de-DE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D0DBCC7-CD66-FF40-9EF7-D81D5E4A6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68329"/>
              </a:xfrm>
              <a:blipFill>
                <a:blip r:embed="rId2"/>
                <a:stretch>
                  <a:fillRect l="-1235" t="-1276" r="-772" b="-73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2AE94-2F32-D344-9115-D8414DB0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9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E18BB-1C98-3A48-B169-C1FC918F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in </a:t>
            </a:r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dynamics</a:t>
            </a:r>
            <a:r>
              <a:rPr lang="de-DE" dirty="0"/>
              <a:t> not trivial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8A7AB2-A283-0846-9E4D-30D48FFE8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One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show</a:t>
                </a:r>
                <a:r>
                  <a:rPr lang="de-DE" dirty="0"/>
                  <a:t>: </a:t>
                </a:r>
                <a:r>
                  <a:rPr lang="de-DE" dirty="0" err="1"/>
                  <a:t>inconsistent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br>
                  <a:rPr lang="de-DE" dirty="0"/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𝐾𝐷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→ &lt;¬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!&gt;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Ways</a:t>
                </a:r>
                <a:r>
                  <a:rPr lang="de-DE" dirty="0"/>
                  <a:t> out: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/>
                  <a:t>Drop </a:t>
                </a:r>
                <a:r>
                  <a:rPr lang="de-DE" dirty="0" err="1"/>
                  <a:t>seriality</a:t>
                </a:r>
                <a:r>
                  <a:rPr lang="de-DE" dirty="0"/>
                  <a:t>  (Axiom D,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amounts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consistency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/>
                  <a:t>Modify </a:t>
                </a:r>
                <a:r>
                  <a:rPr lang="de-DE" dirty="0" err="1"/>
                  <a:t>truth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announcements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⊭</m:t>
                            </m: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! 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1314450" lvl="2" indent="-457200"/>
                <a:r>
                  <a:rPr lang="de-DE" dirty="0" err="1"/>
                  <a:t>Reduction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marL="1314450" lvl="2" indent="-457200"/>
                <a:r>
                  <a:rPr lang="de-DE" dirty="0" err="1"/>
                  <a:t>Believe-contravening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rejected</a:t>
                </a:r>
                <a:r>
                  <a:rPr lang="de-D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 err="1"/>
                  <a:t>Integrate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  <a:r>
                  <a:rPr lang="de-DE" dirty="0" err="1">
                    <a:solidFill>
                      <a:srgbClr val="032EF0"/>
                    </a:solidFill>
                  </a:rPr>
                  <a:t>revision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mechanism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8A7AB2-A283-0846-9E4D-30D48FFE8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22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D7D4C-5191-7F42-9E5D-98EEA55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8C44B-26EC-4D43-81FF-2DE5981B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Revision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8C7F1A2-6CCC-3C47-BE84-3C8A8EED4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partly</a:t>
                </a:r>
                <a:r>
                  <a:rPr lang="de-DE" dirty="0"/>
                  <a:t> follow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presentation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Herzig</a:t>
                </a:r>
              </a:p>
              <a:p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comprehensive</a:t>
                </a:r>
                <a:r>
                  <a:rPr lang="de-DE" dirty="0"/>
                  <a:t>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see</a:t>
                </a:r>
                <a:r>
                  <a:rPr lang="de-DE" dirty="0"/>
                  <a:t> also </a:t>
                </a:r>
                <a:r>
                  <a:rPr lang="de-DE" dirty="0" err="1"/>
                  <a:t>master</a:t>
                </a:r>
                <a:r>
                  <a:rPr lang="de-DE" dirty="0"/>
                  <a:t> </a:t>
                </a:r>
                <a:r>
                  <a:rPr lang="de-DE" dirty="0" err="1"/>
                  <a:t>course</a:t>
                </a:r>
                <a:r>
                  <a:rPr lang="de-DE" dirty="0"/>
                  <a:t> „Information Systems CS4130“ at IFIS</a:t>
                </a:r>
              </a:p>
              <a:p>
                <a:endParaRPr lang="de-DE" dirty="0"/>
              </a:p>
              <a:p>
                <a:r>
                  <a:rPr lang="de-DE" dirty="0" err="1"/>
                  <a:t>Landmarking</a:t>
                </a:r>
                <a:r>
                  <a:rPr lang="de-DE" dirty="0"/>
                  <a:t> „</a:t>
                </a:r>
                <a:r>
                  <a:rPr lang="de-DE" dirty="0" err="1"/>
                  <a:t>yellow</a:t>
                </a:r>
                <a:r>
                  <a:rPr lang="de-DE" dirty="0"/>
                  <a:t>“ </a:t>
                </a:r>
                <a:r>
                  <a:rPr lang="de-DE" dirty="0" err="1"/>
                  <a:t>paper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Alchourron</a:t>
                </a:r>
                <a:r>
                  <a:rPr lang="de-DE" dirty="0"/>
                  <a:t>, </a:t>
                </a:r>
                <a:r>
                  <a:rPr lang="de-DE" dirty="0" err="1"/>
                  <a:t>Gärdenfors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Makinson</a:t>
                </a:r>
                <a:r>
                  <a:rPr lang="de-DE" dirty="0"/>
                  <a:t> (</a:t>
                </a:r>
                <a:r>
                  <a:rPr lang="de-DE" dirty="0" err="1"/>
                  <a:t>Alchourron</a:t>
                </a:r>
                <a:r>
                  <a:rPr lang="de-DE" dirty="0"/>
                  <a:t> et al 1985)</a:t>
                </a:r>
              </a:p>
              <a:p>
                <a:endParaRPr lang="de-DE" dirty="0"/>
              </a:p>
              <a:p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an ideal </a:t>
                </a:r>
                <a:r>
                  <a:rPr lang="de-DE" dirty="0" err="1"/>
                  <a:t>agent</a:t>
                </a:r>
                <a:r>
                  <a:rPr lang="de-DE" dirty="0"/>
                  <a:t> = 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Boolean </a:t>
                </a:r>
                <a:r>
                  <a:rPr lang="de-DE" dirty="0" err="1"/>
                  <a:t>formulas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closed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consequence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called</a:t>
                </a:r>
                <a:r>
                  <a:rPr lang="de-DE" dirty="0"/>
                  <a:t> a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  <a:r>
                  <a:rPr lang="de-DE" dirty="0" err="1">
                    <a:solidFill>
                      <a:srgbClr val="032EF0"/>
                    </a:solidFill>
                  </a:rPr>
                  <a:t>set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</a:p>
              <a:p>
                <a:pPr lvl="1"/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8C7F1A2-6CCC-3C47-BE84-3C8A8EED4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9F93C8-5D2F-8149-8046-03AB2C80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31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1BDC7-FC0F-C343-B9B2-D95FD380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AGM </a:t>
            </a:r>
            <a:r>
              <a:rPr lang="de-DE" dirty="0" err="1"/>
              <a:t>takes</a:t>
            </a:r>
            <a:r>
              <a:rPr lang="de-DE" dirty="0"/>
              <a:t> an internal </a:t>
            </a:r>
            <a:r>
              <a:rPr lang="de-DE" dirty="0" err="1"/>
              <a:t>perspective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B2167A-BC6E-2C46-9035-CD944C547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believed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Internal </a:t>
                </a:r>
                <a:r>
                  <a:rPr lang="de-DE" dirty="0" err="1"/>
                  <a:t>perspective</a:t>
                </a:r>
                <a:r>
                  <a:rPr lang="de-DE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in </a:t>
                </a:r>
                <a:r>
                  <a:rPr lang="de-DE" dirty="0" err="1"/>
                  <a:t>agent‘s</a:t>
                </a:r>
                <a:r>
                  <a:rPr lang="de-DE" dirty="0"/>
                  <a:t> </a:t>
                </a:r>
                <a:r>
                  <a:rPr lang="de-DE" dirty="0" err="1"/>
                  <a:t>head</a:t>
                </a:r>
                <a:r>
                  <a:rPr lang="de-DE" dirty="0"/>
                  <a:t>)</a:t>
                </a:r>
              </a:p>
              <a:p>
                <a:r>
                  <a:rPr lang="de-DE" dirty="0" err="1"/>
                  <a:t>Contrast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external</a:t>
                </a:r>
                <a:r>
                  <a:rPr lang="de-DE" dirty="0"/>
                  <a:t> </a:t>
                </a:r>
                <a:r>
                  <a:rPr lang="de-DE" dirty="0" err="1"/>
                  <a:t>perspective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``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objectively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endParaRPr lang="de-DE" dirty="0"/>
              </a:p>
              <a:p>
                <a:pPr lvl="1"/>
                <a:r>
                  <a:rPr lang="de-DE" dirty="0" err="1"/>
                  <a:t>Taken</a:t>
                </a:r>
                <a:r>
                  <a:rPr lang="de-DE" dirty="0"/>
                  <a:t> in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endParaRPr lang="de-DE" dirty="0"/>
              </a:p>
              <a:p>
                <a:r>
                  <a:rPr lang="de-DE" dirty="0"/>
                  <a:t>But </a:t>
                </a:r>
                <a:r>
                  <a:rPr lang="de-DE" dirty="0" err="1"/>
                  <a:t>can</a:t>
                </a:r>
                <a:r>
                  <a:rPr lang="de-DE" dirty="0"/>
                  <a:t> „</a:t>
                </a:r>
                <a:r>
                  <a:rPr lang="de-DE" dirty="0" err="1"/>
                  <a:t>internalize“doxastic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(</a:t>
                </a:r>
                <a:r>
                  <a:rPr lang="de-DE" dirty="0" err="1"/>
                  <a:t>Aucher</a:t>
                </a:r>
                <a:r>
                  <a:rPr lang="de-DE" dirty="0"/>
                  <a:t> 2008)</a:t>
                </a:r>
              </a:p>
              <a:p>
                <a:pPr lvl="1"/>
                <a:r>
                  <a:rPr lang="de-DE" dirty="0" err="1"/>
                  <a:t>Distinguished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(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Wanted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Abandon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necessitation</a:t>
                </a:r>
                <a:r>
                  <a:rPr lang="de-DE" dirty="0"/>
                  <a:t>: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⊭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B2167A-BC6E-2C46-9035-CD944C547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966F28-C12E-9940-9A68-F23CA7C0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8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488D3-AFF3-F34E-B8F1-E0C4DD24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Coherentism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foundationalism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889F2-C3F3-ED42-A89C-2E1936B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approaches</a:t>
            </a:r>
            <a:r>
              <a:rPr lang="de-DE" sz="2400" dirty="0"/>
              <a:t> in </a:t>
            </a:r>
            <a:r>
              <a:rPr lang="de-DE" sz="2400" dirty="0" err="1"/>
              <a:t>epistemology</a:t>
            </a:r>
            <a:endParaRPr lang="de-DE" sz="2400" dirty="0"/>
          </a:p>
          <a:p>
            <a:r>
              <a:rPr lang="de-DE" sz="2400" dirty="0" err="1">
                <a:solidFill>
                  <a:srgbClr val="032EF0"/>
                </a:solidFill>
              </a:rPr>
              <a:t>Foundationalism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/>
              <a:t>All </a:t>
            </a:r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rest</a:t>
            </a:r>
            <a:r>
              <a:rPr lang="de-DE" sz="2200" dirty="0"/>
              <a:t> on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basic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(</a:t>
            </a:r>
            <a:r>
              <a:rPr lang="de-DE" sz="2200" dirty="0" err="1"/>
              <a:t>which</a:t>
            </a:r>
            <a:r>
              <a:rPr lang="de-DE" sz="2200" dirty="0"/>
              <a:t> do not </a:t>
            </a:r>
            <a:r>
              <a:rPr lang="de-DE" sz="2200" dirty="0" err="1"/>
              <a:t>rest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themselves</a:t>
            </a:r>
            <a:r>
              <a:rPr lang="de-DE" sz="2200" dirty="0"/>
              <a:t> on </a:t>
            </a:r>
            <a:r>
              <a:rPr lang="de-DE" sz="2200" dirty="0" err="1"/>
              <a:t>others</a:t>
            </a:r>
            <a:r>
              <a:rPr lang="de-DE" sz="2200" dirty="0"/>
              <a:t>, but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assume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true</a:t>
            </a:r>
            <a:endParaRPr lang="de-DE" sz="2200" dirty="0"/>
          </a:p>
          <a:p>
            <a:pPr lvl="1"/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tribute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foundationalism</a:t>
            </a:r>
            <a:r>
              <a:rPr lang="de-DE" sz="2200" dirty="0"/>
              <a:t> in </a:t>
            </a:r>
            <a:r>
              <a:rPr lang="de-DE" sz="2200" dirty="0" err="1"/>
              <a:t>post</a:t>
            </a:r>
            <a:r>
              <a:rPr lang="de-DE" sz="2200" dirty="0"/>
              <a:t> AGM-</a:t>
            </a:r>
            <a:r>
              <a:rPr lang="de-DE" sz="2200" dirty="0" err="1"/>
              <a:t>work</a:t>
            </a:r>
            <a:r>
              <a:rPr lang="de-DE" sz="2200" dirty="0"/>
              <a:t>: </a:t>
            </a:r>
            <a:r>
              <a:rPr lang="de-DE" sz="2200" dirty="0">
                <a:solidFill>
                  <a:srgbClr val="032EF0"/>
                </a:solidFill>
              </a:rPr>
              <a:t>Belief </a:t>
            </a:r>
            <a:r>
              <a:rPr lang="de-DE" sz="2200" dirty="0" err="1">
                <a:solidFill>
                  <a:srgbClr val="032EF0"/>
                </a:solidFill>
              </a:rPr>
              <a:t>bases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/>
              <a:t>are</a:t>
            </a:r>
            <a:r>
              <a:rPr lang="de-DE" sz="2200" dirty="0"/>
              <a:t> (</a:t>
            </a:r>
            <a:r>
              <a:rPr lang="de-DE" sz="2200" dirty="0" err="1"/>
              <a:t>arbitrary</a:t>
            </a:r>
            <a:r>
              <a:rPr lang="de-DE" sz="2200" dirty="0"/>
              <a:t> not </a:t>
            </a:r>
            <a:r>
              <a:rPr lang="de-DE" sz="2200" dirty="0" err="1"/>
              <a:t>necessarily</a:t>
            </a:r>
            <a:r>
              <a:rPr lang="de-DE" sz="2200" dirty="0"/>
              <a:t> </a:t>
            </a:r>
            <a:r>
              <a:rPr lang="de-DE" sz="2200" dirty="0" err="1"/>
              <a:t>closed</a:t>
            </a:r>
            <a:r>
              <a:rPr lang="de-DE" sz="2200" dirty="0"/>
              <a:t>) </a:t>
            </a:r>
            <a:r>
              <a:rPr lang="de-DE" sz="2200" dirty="0" err="1"/>
              <a:t>usually</a:t>
            </a:r>
            <a:r>
              <a:rPr lang="de-DE" sz="2200" dirty="0"/>
              <a:t> finite </a:t>
            </a:r>
            <a:r>
              <a:rPr lang="de-DE" sz="2200" dirty="0" err="1"/>
              <a:t>sets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sentences</a:t>
            </a:r>
            <a:r>
              <a:rPr lang="de-DE" sz="2200" dirty="0"/>
              <a:t> </a:t>
            </a:r>
          </a:p>
          <a:p>
            <a:r>
              <a:rPr lang="de-DE" sz="2400" dirty="0" err="1">
                <a:solidFill>
                  <a:srgbClr val="032EF0"/>
                </a:solidFill>
              </a:rPr>
              <a:t>Coherentism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justified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their</a:t>
            </a:r>
            <a:r>
              <a:rPr lang="de-DE" sz="2200" dirty="0"/>
              <a:t> </a:t>
            </a:r>
            <a:r>
              <a:rPr lang="de-DE" sz="2200" dirty="0" err="1"/>
              <a:t>relations</a:t>
            </a:r>
            <a:r>
              <a:rPr lang="de-DE" sz="2200" dirty="0"/>
              <a:t> (</a:t>
            </a:r>
            <a:r>
              <a:rPr lang="de-DE" sz="2200" dirty="0" err="1"/>
              <a:t>consequence</a:t>
            </a:r>
            <a:r>
              <a:rPr lang="de-DE" sz="2200" dirty="0"/>
              <a:t>, </a:t>
            </a:r>
            <a:r>
              <a:rPr lang="de-DE" sz="2200" dirty="0" err="1"/>
              <a:t>justification</a:t>
            </a:r>
            <a:r>
              <a:rPr lang="de-DE" sz="2200" dirty="0"/>
              <a:t>..)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in a </a:t>
            </a:r>
            <a:r>
              <a:rPr lang="de-DE" sz="2200" dirty="0" err="1"/>
              <a:t>network</a:t>
            </a:r>
            <a:endParaRPr lang="de-DE" sz="2200" dirty="0"/>
          </a:p>
          <a:p>
            <a:pPr lvl="1"/>
            <a:r>
              <a:rPr lang="de-DE" sz="2200" dirty="0" err="1"/>
              <a:t>Usually</a:t>
            </a:r>
            <a:r>
              <a:rPr lang="de-DE" sz="2200" dirty="0"/>
              <a:t> </a:t>
            </a:r>
            <a:r>
              <a:rPr lang="de-DE" sz="2200" dirty="0" err="1"/>
              <a:t>there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notion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truth</a:t>
            </a:r>
            <a:endParaRPr lang="de-DE" sz="2200" dirty="0"/>
          </a:p>
          <a:p>
            <a:pPr lvl="1"/>
            <a:r>
              <a:rPr lang="de-DE" sz="2200" dirty="0"/>
              <a:t>AGM </a:t>
            </a:r>
            <a:r>
              <a:rPr lang="de-DE" sz="2200" dirty="0" err="1"/>
              <a:t>considers</a:t>
            </a:r>
            <a:r>
              <a:rPr lang="de-DE" sz="2200" dirty="0"/>
              <a:t> </a:t>
            </a:r>
            <a:r>
              <a:rPr lang="de-DE" sz="2200" dirty="0" err="1"/>
              <a:t>closed</a:t>
            </a:r>
            <a:r>
              <a:rPr lang="de-DE" sz="2200" dirty="0"/>
              <a:t> </a:t>
            </a:r>
            <a:r>
              <a:rPr lang="de-DE" sz="2200" dirty="0" err="1"/>
              <a:t>sets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based</a:t>
            </a:r>
            <a:r>
              <a:rPr lang="de-DE" sz="2200" dirty="0"/>
              <a:t> on a </a:t>
            </a:r>
            <a:r>
              <a:rPr lang="de-DE" sz="2200" dirty="0" err="1"/>
              <a:t>consequence</a:t>
            </a:r>
            <a:r>
              <a:rPr lang="de-DE" sz="2200" dirty="0"/>
              <a:t> </a:t>
            </a:r>
            <a:r>
              <a:rPr lang="de-DE" sz="2200" dirty="0" err="1"/>
              <a:t>operator</a:t>
            </a:r>
            <a:r>
              <a:rPr lang="de-DE" sz="2200" dirty="0"/>
              <a:t> (</a:t>
            </a:r>
            <a:r>
              <a:rPr lang="de-DE" sz="2200" dirty="0" err="1"/>
              <a:t>logic</a:t>
            </a:r>
            <a:r>
              <a:rPr lang="de-DE" sz="2200" dirty="0"/>
              <a:t> not </a:t>
            </a:r>
            <a:r>
              <a:rPr lang="de-DE" sz="2200" dirty="0" err="1"/>
              <a:t>based</a:t>
            </a:r>
            <a:r>
              <a:rPr lang="de-DE" sz="2200" dirty="0"/>
              <a:t> on a </a:t>
            </a:r>
            <a:r>
              <a:rPr lang="de-DE" sz="2200" dirty="0" err="1"/>
              <a:t>semantics</a:t>
            </a:r>
            <a:r>
              <a:rPr lang="de-DE" sz="220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A82845-5F1C-C14B-9D8C-C5B3F343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706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AB22-D0C8-4E40-A10A-4CF8598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E056204-F42E-3446-82B8-96D9B1C97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/>
                  <a:t> Set </a:t>
                </a:r>
                <a:r>
                  <a:rPr lang="de-DE" dirty="0" err="1"/>
                  <a:t>of</a:t>
                </a:r>
                <a:r>
                  <a:rPr lang="de-DE" dirty="0"/>
                  <a:t> well-</a:t>
                </a:r>
                <a:r>
                  <a:rPr lang="de-DE" dirty="0" err="1"/>
                  <a:t>formed</a:t>
                </a:r>
                <a:r>
                  <a:rPr lang="de-DE" dirty="0"/>
                  <a:t> </a:t>
                </a:r>
                <a:r>
                  <a:rPr lang="de-DE" dirty="0" err="1"/>
                  <a:t>formulas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at least Boolean </a:t>
                </a:r>
                <a:r>
                  <a:rPr lang="de-DE" dirty="0" err="1"/>
                  <a:t>operators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consequence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 (</a:t>
                </a:r>
                <a:r>
                  <a:rPr lang="de-DE" dirty="0" err="1"/>
                  <a:t>monotonic</a:t>
                </a:r>
                <a:r>
                  <a:rPr lang="de-DE" dirty="0"/>
                  <a:t>, </a:t>
                </a:r>
                <a:r>
                  <a:rPr lang="de-DE" dirty="0" err="1"/>
                  <a:t>idempotent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conclusive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/>
                  <a:t> Sets </a:t>
                </a:r>
                <a:r>
                  <a:rPr lang="de-DE" dirty="0" err="1"/>
                  <a:t>of</a:t>
                </a:r>
                <a:r>
                  <a:rPr lang="de-DE" dirty="0"/>
                  <a:t> belief sets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dirty="0" err="1"/>
                  <a:t>closed</a:t>
                </a:r>
                <a:r>
                  <a:rPr lang="de-DE" dirty="0"/>
                  <a:t> </a:t>
                </a:r>
                <a:r>
                  <a:rPr lang="de-DE" dirty="0" err="1"/>
                  <a:t>sets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inconsistent</a:t>
                </a:r>
                <a:r>
                  <a:rPr lang="de-DE" dirty="0"/>
                  <a:t> belief-set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de-DE" dirty="0"/>
              </a:p>
              <a:p>
                <a:r>
                  <a:rPr lang="de-DE" dirty="0"/>
                  <a:t>AGM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:r>
                  <a:rPr lang="de-DE" dirty="0" err="1"/>
                  <a:t>three</a:t>
                </a:r>
                <a:r>
                  <a:rPr lang="de-DE" dirty="0"/>
                  <a:t> </a:t>
                </a:r>
                <a:r>
                  <a:rPr lang="de-DE" dirty="0" err="1"/>
                  <a:t>types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de-DE" dirty="0"/>
                  <a:t> all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signature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>
                    <a:solidFill>
                      <a:srgbClr val="032EF0"/>
                    </a:solidFill>
                  </a:rPr>
                  <a:t>Expansion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>
                    <a:solidFill>
                      <a:srgbClr val="032EF0"/>
                    </a:solidFill>
                  </a:rPr>
                  <a:t>Contraction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>
                    <a:solidFill>
                      <a:srgbClr val="032EF0"/>
                    </a:solidFill>
                  </a:rPr>
                  <a:t>Revision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E056204-F42E-3446-82B8-96D9B1C97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401DDC-E6A3-6A4B-A0C6-6F083AA3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320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1F180-E666-9149-9B47-5CEC299A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371010-378C-8B4D-A8E8-3C08058F1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expanding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considering</a:t>
                </a:r>
                <a:r>
                  <a:rPr lang="de-DE" dirty="0"/>
                  <a:t> </a:t>
                </a:r>
                <a:r>
                  <a:rPr lang="de-DE" dirty="0" err="1"/>
                  <a:t>inconsistencies</a:t>
                </a:r>
                <a:endParaRPr lang="de-DE" dirty="0"/>
              </a:p>
              <a:p>
                <a:pPr lvl="1"/>
                <a:r>
                  <a:rPr lang="de-DE" dirty="0"/>
                  <a:t>Desideratum: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even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contracting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deleting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sentences</a:t>
                </a:r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longer</a:t>
                </a:r>
                <a:r>
                  <a:rPr lang="de-DE" dirty="0"/>
                  <a:t> </a:t>
                </a:r>
                <a:r>
                  <a:rPr lang="de-DE" dirty="0" err="1"/>
                  <a:t>follows</a:t>
                </a:r>
                <a:r>
                  <a:rPr lang="de-DE" dirty="0"/>
                  <a:t> (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contained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resulting</a:t>
                </a:r>
                <a:r>
                  <a:rPr lang="de-DE" dirty="0"/>
                  <a:t> belief </a:t>
                </a:r>
                <a:r>
                  <a:rPr lang="de-DE" dirty="0" err="1"/>
                  <a:t>set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Desiderata: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 ;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; ...</a:t>
                </a:r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revising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 consistently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Desiderata: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;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Cn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371010-378C-8B4D-A8E8-3C08058F1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19BBF0-346D-794D-B8A0-C41FE91E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32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ACB4F-AFA5-D343-94A3-E070E1AE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Desiderata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AGM </a:t>
            </a:r>
            <a:r>
              <a:rPr lang="de-DE" dirty="0" err="1"/>
              <a:t>postulates</a:t>
            </a:r>
            <a:r>
              <a:rPr lang="de-DE" dirty="0"/>
              <a:t> </a:t>
            </a:r>
            <a:br>
              <a:rPr lang="de-DE" dirty="0"/>
            </a:br>
            <a:r>
              <a:rPr lang="de-DE" sz="2000" dirty="0"/>
              <a:t>(</a:t>
            </a:r>
            <a:r>
              <a:rPr lang="de-DE" sz="2000" dirty="0" err="1"/>
              <a:t>here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revision</a:t>
            </a:r>
            <a:r>
              <a:rPr lang="de-DE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DD8C5A-F1FF-264F-96A3-61FBD2B4B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(R1)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i="1" dirty="0">
                    <a:latin typeface="Cambria Math" panose="02040503050406030204" pitchFamily="18" charset="0"/>
                  </a:rPr>
                  <a:t>	    			 	       </a:t>
                </a:r>
                <a:r>
                  <a:rPr lang="de-DE" sz="2400" dirty="0">
                    <a:latin typeface="Myriad Pro" panose="020B0503030403020204" pitchFamily="34" charset="0"/>
                  </a:rPr>
                  <a:t>(</a:t>
                </a:r>
                <a:r>
                  <a:rPr lang="de-DE" sz="2400" dirty="0" err="1">
                    <a:latin typeface="Myriad Pro" panose="020B0503030403020204" pitchFamily="34" charset="0"/>
                  </a:rPr>
                  <a:t>closure</a:t>
                </a:r>
                <a:r>
                  <a:rPr lang="de-DE" sz="2400" dirty="0">
                    <a:latin typeface="Myriad Pro" panose="020B0503030403020204" pitchFamily="34" charset="0"/>
                  </a:rPr>
                  <a:t>)</a:t>
                </a:r>
              </a:p>
              <a:p>
                <a:r>
                  <a:rPr lang="de-DE" sz="2400" b="0" dirty="0"/>
                  <a:t>(R2)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                     			      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(R3)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de-DE" sz="2400" dirty="0"/>
                  <a:t>       			    (</a:t>
                </a:r>
                <a:r>
                  <a:rPr lang="de-DE" sz="2400" dirty="0" err="1"/>
                  <a:t>inclusion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(R4)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       (</a:t>
                </a:r>
                <a:r>
                  <a:rPr lang="de-DE" sz="2400" dirty="0" err="1"/>
                  <a:t>vacuity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(R5)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(∅ )</m:t>
                    </m:r>
                  </m:oMath>
                </a14:m>
                <a:r>
                  <a:rPr lang="de-DE" sz="2400" dirty="0"/>
                  <a:t>            (</a:t>
                </a:r>
                <a:r>
                  <a:rPr lang="de-DE" sz="2400" dirty="0" err="1"/>
                  <a:t>consistency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(R6)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(</a:t>
                </a:r>
                <a:r>
                  <a:rPr lang="de-DE" sz="2400" dirty="0" err="1"/>
                  <a:t>extensionlity</a:t>
                </a:r>
                <a:r>
                  <a:rPr lang="de-DE" sz="2400" dirty="0"/>
                  <a:t>)</a:t>
                </a:r>
              </a:p>
              <a:p>
                <a:pPr marL="0" indent="0">
                  <a:buNone/>
                </a:pPr>
                <a:endParaRPr lang="de-DE" sz="2400" dirty="0"/>
              </a:p>
              <a:p>
                <a:r>
                  <a:rPr lang="de-DE" sz="2400" dirty="0"/>
                  <a:t>(R7)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         (</a:t>
                </a:r>
                <a:r>
                  <a:rPr lang="de-DE" sz="2400" dirty="0" err="1"/>
                  <a:t>conjunction</a:t>
                </a:r>
                <a:r>
                  <a:rPr lang="de-DE" sz="2400" dirty="0"/>
                  <a:t> 1)</a:t>
                </a:r>
              </a:p>
              <a:p>
                <a:r>
                  <a:rPr lang="de-DE" sz="2400" dirty="0"/>
                  <a:t>(R8) If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			         (</a:t>
                </a:r>
                <a:r>
                  <a:rPr lang="de-DE" sz="2400" dirty="0" err="1"/>
                  <a:t>conjunction</a:t>
                </a:r>
                <a:r>
                  <a:rPr lang="de-DE" sz="2400" dirty="0"/>
                  <a:t> 2)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∗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br>
                  <a:rPr lang="de-DE" sz="2400" dirty="0"/>
                </a:br>
                <a:r>
                  <a:rPr lang="de-DE" sz="2400" dirty="0"/>
                  <a:t> (Note: Postulate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not </a:t>
                </a:r>
                <a:r>
                  <a:rPr lang="de-DE" sz="2400" dirty="0" err="1"/>
                  <a:t>axiom</a:t>
                </a:r>
                <a:r>
                  <a:rPr lang="de-DE" sz="2400" dirty="0"/>
                  <a:t>: </a:t>
                </a:r>
                <a:r>
                  <a:rPr lang="de-DE" sz="2400" dirty="0" err="1"/>
                  <a:t>talks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about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</m:oMath>
                </a14:m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DD8C5A-F1FF-264F-96A3-61FBD2B4B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020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8FE48E-0604-B040-9AEA-80E04F99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21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2E785-3747-4647-A437-C3437BBF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AGM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EFE7A-227D-354D-B8ED-F2F7856AF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Postulates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 (</a:t>
            </a:r>
            <a:r>
              <a:rPr lang="de-DE" dirty="0" err="1"/>
              <a:t>exception</a:t>
            </a:r>
            <a:r>
              <a:rPr lang="de-DE" dirty="0"/>
              <a:t>: </a:t>
            </a:r>
            <a:r>
              <a:rPr lang="de-DE" dirty="0" err="1"/>
              <a:t>expansion</a:t>
            </a:r>
            <a:r>
              <a:rPr lang="de-DE" dirty="0"/>
              <a:t>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construct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?</a:t>
            </a:r>
          </a:p>
          <a:p>
            <a:r>
              <a:rPr lang="de-DE" dirty="0"/>
              <a:t>Different design </a:t>
            </a:r>
            <a:r>
              <a:rPr lang="de-DE" dirty="0" err="1"/>
              <a:t>principles</a:t>
            </a:r>
            <a:endParaRPr lang="de-DE" dirty="0"/>
          </a:p>
          <a:p>
            <a:pPr lvl="1"/>
            <a:r>
              <a:rPr lang="de-DE" dirty="0"/>
              <a:t>Partial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remainder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(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Orders (</a:t>
            </a:r>
            <a:r>
              <a:rPr lang="de-DE" dirty="0" err="1"/>
              <a:t>epistremic</a:t>
            </a:r>
            <a:r>
              <a:rPr lang="de-DE" dirty="0"/>
              <a:t> </a:t>
            </a:r>
            <a:r>
              <a:rPr lang="de-DE" dirty="0" err="1"/>
              <a:t>entrenchment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Systems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spheres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...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C7D86-6F1A-2946-9E35-0E8A11ED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0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</a:t>
                </a:r>
                <a:r>
                  <a:rPr lang="de-DE" dirty="0" err="1"/>
                  <a:t>hen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appropriate</a:t>
                </a:r>
                <a:r>
                  <a:rPr lang="de-DE" dirty="0"/>
                  <a:t> </a:t>
                </a:r>
                <a:r>
                  <a:rPr lang="de-DE" dirty="0" err="1"/>
                  <a:t>informational</a:t>
                </a:r>
                <a:r>
                  <a:rPr lang="de-DE" dirty="0"/>
                  <a:t> </a:t>
                </a:r>
                <a:r>
                  <a:rPr lang="de-DE" dirty="0" err="1"/>
                  <a:t>attitude</a:t>
                </a:r>
                <a:r>
                  <a:rPr lang="de-DE" dirty="0"/>
                  <a:t>?</a:t>
                </a:r>
              </a:p>
              <a:p>
                <a:r>
                  <a:rPr lang="de-DE" dirty="0" err="1"/>
                  <a:t>Remember</a:t>
                </a:r>
                <a:r>
                  <a:rPr lang="de-DE" dirty="0"/>
                  <a:t>: “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entails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” </a:t>
                </a:r>
                <a:r>
                  <a:rPr lang="de-DE" dirty="0" err="1"/>
                  <a:t>principle</a:t>
                </a:r>
                <a:r>
                  <a:rPr lang="de-DE" dirty="0"/>
                  <a:t> in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/>
              </a:p>
              <a:p>
                <a:r>
                  <a:rPr lang="de-DE" dirty="0"/>
                  <a:t>Relevant </a:t>
                </a:r>
                <a:r>
                  <a:rPr lang="de-DE" dirty="0" err="1"/>
                  <a:t>for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formal </a:t>
                </a:r>
                <a:r>
                  <a:rPr lang="de-DE" dirty="0" err="1"/>
                  <a:t>epistemology</a:t>
                </a:r>
                <a:r>
                  <a:rPr lang="de-DE" dirty="0"/>
                  <a:t> </a:t>
                </a:r>
              </a:p>
              <a:p>
                <a:pPr lvl="2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?</a:t>
                </a:r>
              </a:p>
              <a:p>
                <a:pPr lvl="2"/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at all?</a:t>
                </a:r>
              </a:p>
              <a:p>
                <a:pPr lvl="2"/>
                <a:r>
                  <a:rPr lang="de-DE" dirty="0"/>
                  <a:t>Are all </a:t>
                </a:r>
                <a:r>
                  <a:rPr lang="de-DE" dirty="0" err="1"/>
                  <a:t>truths</a:t>
                </a:r>
                <a:r>
                  <a:rPr lang="de-DE" dirty="0"/>
                  <a:t> </a:t>
                </a:r>
                <a:r>
                  <a:rPr lang="de-DE" dirty="0" err="1"/>
                  <a:t>knowable</a:t>
                </a:r>
                <a:r>
                  <a:rPr lang="de-DE" dirty="0"/>
                  <a:t>?  </a:t>
                </a:r>
              </a:p>
              <a:p>
                <a:pPr lvl="1"/>
                <a:r>
                  <a:rPr lang="de-DE" dirty="0"/>
                  <a:t>Distributed </a:t>
                </a:r>
                <a:r>
                  <a:rPr lang="de-DE" dirty="0" err="1"/>
                  <a:t>processes</a:t>
                </a:r>
                <a:r>
                  <a:rPr lang="de-DE" dirty="0"/>
                  <a:t> (</a:t>
                </a:r>
                <a:r>
                  <a:rPr lang="de-DE" dirty="0" err="1"/>
                  <a:t>Fagin</a:t>
                </a:r>
                <a:r>
                  <a:rPr lang="de-DE" dirty="0"/>
                  <a:t> et al 03)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466AB-122E-694B-AADF-21E66F2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Remainder</a:t>
            </a:r>
            <a:r>
              <a:rPr lang="de-DE" dirty="0"/>
              <a:t> Sets: „Maximal Scenarios“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2E461-B665-D447-AF5B-8D2524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36DEC52-C98F-2745-BD6D-AB49A305AD02}"/>
              </a:ext>
            </a:extLst>
          </p:cNvPr>
          <p:cNvGrpSpPr/>
          <p:nvPr/>
        </p:nvGrpSpPr>
        <p:grpSpPr>
          <a:xfrm>
            <a:off x="395536" y="1268760"/>
            <a:ext cx="8229599" cy="1080493"/>
            <a:chOff x="446936" y="2779849"/>
            <a:chExt cx="7909964" cy="1080493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D902A28-83E9-D84F-AC0F-89D4EDB1790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remainder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set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67146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000" dirty="0"/>
                    <a:t>The 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remainder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set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by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consists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all </a:t>
                  </a:r>
                  <a:r>
                    <a:rPr lang="de-DE" sz="2000" dirty="0" err="1"/>
                    <a:t>inclusion</a:t>
                  </a:r>
                  <a:r>
                    <a:rPr lang="de-DE" sz="2000" dirty="0"/>
                    <a:t>-maximal </a:t>
                  </a:r>
                  <a:r>
                    <a:rPr lang="de-DE" sz="2000" dirty="0" err="1"/>
                    <a:t>subsets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not </a:t>
                  </a:r>
                  <a:r>
                    <a:rPr lang="de-DE" sz="2000" dirty="0" err="1"/>
                    <a:t>entailing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. The </a:t>
                  </a:r>
                  <a:r>
                    <a:rPr lang="de-DE" sz="2000" dirty="0" err="1"/>
                    <a:t>sets</a:t>
                  </a:r>
                  <a:r>
                    <a:rPr lang="de-DE" sz="2000" dirty="0"/>
                    <a:t> in </a:t>
                  </a:r>
                  <a14:m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called</a:t>
                  </a:r>
                  <a:r>
                    <a:rPr lang="de-DE" sz="2000" dirty="0"/>
                    <a:t>  </a:t>
                  </a:r>
                  <a:r>
                    <a:rPr lang="de-DE" sz="2000" dirty="0" err="1"/>
                    <a:t>remainders</a:t>
                  </a:r>
                  <a:r>
                    <a:rPr lang="de-DE" sz="2000" dirty="0"/>
                    <a:t>.   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671461"/>
                </a:xfrm>
                <a:prstGeom prst="rect">
                  <a:avLst/>
                </a:prstGeom>
                <a:blipFill>
                  <a:blip r:embed="rId2"/>
                  <a:stretch>
                    <a:fillRect l="-2009" t="-3774" b="-226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7F6861E-162B-7945-B2E8-D7D94E231736}"/>
              </a:ext>
            </a:extLst>
          </p:cNvPr>
          <p:cNvGrpSpPr/>
          <p:nvPr/>
        </p:nvGrpSpPr>
        <p:grpSpPr>
          <a:xfrm>
            <a:off x="417776" y="3284984"/>
            <a:ext cx="7888588" cy="2620755"/>
            <a:chOff x="626069" y="2007292"/>
            <a:chExt cx="7888588" cy="26207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E4685F7-66E5-CC4A-95F6-9DD076D3ECDA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solidFill>
                  <a:schemeClr val="bg1"/>
                </a:solidFill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755D1F-FD20-7646-8CDB-4581BCF4B85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269265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∧¬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 </m:t>
                      </m:r>
                    </m:oMath>
                  </a14:m>
                  <a:br>
                    <a:rPr lang="de-DE" sz="2200" b="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{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</m:oMath>
                  </a14:m>
                  <a:br>
                    <a:rPr lang="de-DE" sz="2200" b="0" i="1" dirty="0">
                      <a:latin typeface="Cambria Math" panose="02040503050406030204" pitchFamily="18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{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∨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𝑟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,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𝑞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90603">
                    <a:spcBef>
                      <a:spcPts val="386"/>
                    </a:spcBef>
                  </a:pPr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90603">
                    <a:spcBef>
                      <a:spcPts val="386"/>
                    </a:spcBef>
                  </a:pPr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755D1F-FD20-7646-8CDB-4581BCF4B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269265"/>
                </a:xfrm>
                <a:prstGeom prst="rect">
                  <a:avLst/>
                </a:prstGeom>
                <a:blipFill>
                  <a:blip r:embed="rId3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728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466AB-122E-694B-AADF-21E66F2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2E461-B665-D447-AF5B-8D2524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36DEC52-C98F-2745-BD6D-AB49A305AD02}"/>
              </a:ext>
            </a:extLst>
          </p:cNvPr>
          <p:cNvGrpSpPr/>
          <p:nvPr/>
        </p:nvGrpSpPr>
        <p:grpSpPr>
          <a:xfrm>
            <a:off x="395536" y="1268760"/>
            <a:ext cx="8229599" cy="1388269"/>
            <a:chOff x="446936" y="2779849"/>
            <a:chExt cx="7909964" cy="138826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D902A28-83E9-D84F-AC0F-89D4EDB1790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selection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function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97923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000" dirty="0"/>
                    <a:t>An AGM </a:t>
                  </a:r>
                  <a:r>
                    <a:rPr lang="de-DE" sz="2000" dirty="0" err="1"/>
                    <a:t>selection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function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fulfills</a:t>
                  </a:r>
                  <a:r>
                    <a:rPr lang="de-DE" sz="2000" dirty="0"/>
                    <a:t>: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a14:m>
                  <a:r>
                    <a:rPr lang="de-DE" sz="2000" dirty="0"/>
                    <a:t>,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∅≠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de-DE" sz="2000" b="0" dirty="0"/>
                </a:p>
                <a:p>
                  <a:pPr marL="457200" indent="-4572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000" dirty="0"/>
                    <a:t>   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979237"/>
                </a:xfrm>
                <a:prstGeom prst="rect">
                  <a:avLst/>
                </a:prstGeom>
                <a:blipFill>
                  <a:blip r:embed="rId2"/>
                  <a:stretch>
                    <a:fillRect l="-2009" t="-2564" b="-102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DC26FE3-7DA8-A54E-98DD-EDFCC839CAA0}"/>
              </a:ext>
            </a:extLst>
          </p:cNvPr>
          <p:cNvSpPr txBox="1"/>
          <p:nvPr/>
        </p:nvSpPr>
        <p:spPr>
          <a:xfrm>
            <a:off x="369467" y="3429000"/>
            <a:ext cx="703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As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remainders</a:t>
            </a:r>
            <a:r>
              <a:rPr lang="de-DE" dirty="0"/>
              <a:t> (maximal </a:t>
            </a:r>
            <a:r>
              <a:rPr lang="de-DE" dirty="0" err="1"/>
              <a:t>scenarios</a:t>
            </a:r>
            <a:r>
              <a:rPr lang="de-DE" dirty="0"/>
              <a:t>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Chooses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remainders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empty</a:t>
            </a:r>
            <a:r>
              <a:rPr lang="de-DE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7028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7CCB-8584-4A44-8BEC-3B4DB5EC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Partial-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contraction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revision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408058-FA41-7E4A-ACC0-6572A34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06CBCCD-03C7-484D-B335-6A70855B3AA8}"/>
              </a:ext>
            </a:extLst>
          </p:cNvPr>
          <p:cNvGrpSpPr/>
          <p:nvPr/>
        </p:nvGrpSpPr>
        <p:grpSpPr>
          <a:xfrm>
            <a:off x="395536" y="1268760"/>
            <a:ext cx="8229599" cy="1151603"/>
            <a:chOff x="446936" y="2779849"/>
            <a:chExt cx="7909964" cy="1151603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2F37CC2-351D-A349-A862-B473221FE2A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55B2656-1D51-6D48-A02C-B747C15D0B2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257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=⋂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                                               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(partial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meet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contraction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)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𝐶𝑛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                          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(partial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meet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revision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55B2656-1D51-6D48-A02C-B747C15D0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2571"/>
                </a:xfrm>
                <a:prstGeom prst="rect">
                  <a:avLst/>
                </a:prstGeom>
                <a:blipFill>
                  <a:blip r:embed="rId2"/>
                  <a:stretch>
                    <a:fillRect l="-1855" t="-3390" b="-169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4E4A3E-EAAB-5643-9328-334EAB8A29E1}"/>
              </a:ext>
            </a:extLst>
          </p:cNvPr>
          <p:cNvGrpSpPr/>
          <p:nvPr/>
        </p:nvGrpSpPr>
        <p:grpSpPr>
          <a:xfrm>
            <a:off x="400107" y="3578739"/>
            <a:ext cx="7888588" cy="1319238"/>
            <a:chOff x="323528" y="1340768"/>
            <a:chExt cx="7888588" cy="1319238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5F6742D9-7682-1545-A375-E9E8F08A451E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Representation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9A47ECD-9D9B-E942-9F86-86F68F9A07BD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89695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600" dirty="0"/>
                    <a:t>An </a:t>
                  </a:r>
                  <a:r>
                    <a:rPr lang="de-DE" sz="2600" dirty="0" err="1"/>
                    <a:t>operator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de-DE" sz="2600" dirty="0"/>
                    <a:t> </a:t>
                  </a:r>
                  <a:r>
                    <a:rPr lang="de-DE" sz="2600" dirty="0" err="1"/>
                    <a:t>fulfills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postulates</a:t>
                  </a:r>
                  <a:r>
                    <a:rPr lang="de-DE" sz="2600" dirty="0"/>
                    <a:t> (R1)-(R6) </a:t>
                  </a:r>
                  <a:r>
                    <a:rPr lang="de-DE" sz="2600" dirty="0" err="1"/>
                    <a:t>iff</a:t>
                  </a:r>
                  <a:r>
                    <a:rPr lang="de-DE" sz="2600" dirty="0"/>
                    <a:t>  </a:t>
                  </a:r>
                  <a:r>
                    <a:rPr lang="de-DE" sz="2600" dirty="0" err="1"/>
                    <a:t>there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is</a:t>
                  </a:r>
                  <a:r>
                    <a:rPr lang="de-DE" sz="2600" dirty="0"/>
                    <a:t> a </a:t>
                  </a:r>
                  <a:r>
                    <a:rPr lang="de-DE" sz="2600" dirty="0" err="1"/>
                    <a:t>selection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function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de-DE" sz="2600" dirty="0"/>
                    <a:t> sucht </a:t>
                  </a:r>
                  <a:r>
                    <a:rPr lang="de-DE" sz="2600" dirty="0" err="1"/>
                    <a:t>that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9A47ECD-9D9B-E942-9F86-86F68F9A0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896952"/>
                </a:xfrm>
                <a:prstGeom prst="rect">
                  <a:avLst/>
                </a:prstGeom>
                <a:blipFill>
                  <a:blip r:embed="rId3"/>
                  <a:stretch>
                    <a:fillRect l="-1125" t="-2778" b="-180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D9C4521-F034-844E-A986-844A11CC39BA}"/>
              </a:ext>
            </a:extLst>
          </p:cNvPr>
          <p:cNvSpPr txBox="1"/>
          <p:nvPr/>
        </p:nvSpPr>
        <p:spPr>
          <a:xfrm>
            <a:off x="450158" y="2564145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Revision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>
                <a:solidFill>
                  <a:srgbClr val="032EF0"/>
                </a:solidFill>
              </a:rPr>
              <a:t>Levi-identity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contraction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E7B97EA-C9CA-124B-A714-85DAD493D9DD}"/>
                  </a:ext>
                </a:extLst>
              </p:cNvPr>
              <p:cNvSpPr txBox="1"/>
              <p:nvPr/>
            </p:nvSpPr>
            <p:spPr>
              <a:xfrm>
                <a:off x="475780" y="5208060"/>
                <a:ext cx="632096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Notes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Similar</a:t>
                </a:r>
                <a:r>
                  <a:rPr lang="de-DE" dirty="0"/>
                  <a:t> </a:t>
                </a:r>
                <a:r>
                  <a:rPr lang="de-DE" dirty="0" err="1"/>
                  <a:t>representation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contraction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Partial </a:t>
                </a:r>
                <a:r>
                  <a:rPr lang="de-DE" dirty="0" err="1"/>
                  <a:t>meet</a:t>
                </a:r>
                <a:r>
                  <a:rPr lang="de-DE" dirty="0"/>
                  <a:t> </a:t>
                </a:r>
                <a:r>
                  <a:rPr lang="de-DE" dirty="0" err="1"/>
                  <a:t>revision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necessarily</a:t>
                </a:r>
                <a:r>
                  <a:rPr lang="de-DE" dirty="0"/>
                  <a:t> </a:t>
                </a:r>
                <a:r>
                  <a:rPr lang="de-DE" dirty="0" err="1"/>
                  <a:t>fulfill</a:t>
                </a:r>
                <a:r>
                  <a:rPr lang="de-DE" dirty="0"/>
                  <a:t> (R7) </a:t>
                </a:r>
                <a:r>
                  <a:rPr lang="de-DE" dirty="0" err="1"/>
                  <a:t>and</a:t>
                </a:r>
                <a:r>
                  <a:rPr lang="de-DE" dirty="0"/>
                  <a:t> R(8); </a:t>
                </a:r>
                <a:br>
                  <a:rPr lang="de-DE" dirty="0"/>
                </a:br>
                <a:r>
                  <a:rPr lang="de-DE" dirty="0" err="1"/>
                  <a:t>need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constrain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further</a:t>
                </a:r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E7B97EA-C9CA-124B-A714-85DAD493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0" y="5208060"/>
                <a:ext cx="6320961" cy="1477328"/>
              </a:xfrm>
              <a:prstGeom prst="rect">
                <a:avLst/>
              </a:prstGeom>
              <a:blipFill>
                <a:blip r:embed="rId4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361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7A6EC-95F2-2849-B022-F63B2F35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AGM: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/>
              <a:t>with</a:t>
            </a:r>
            <a:r>
              <a:rPr lang="de-DE" dirty="0"/>
              <a:t> </a:t>
            </a:r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B05DFA-E3B7-674D-88E5-1A2FC1ABF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Work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Segerberg</a:t>
                </a:r>
                <a:r>
                  <a:rPr lang="de-DE" dirty="0"/>
                  <a:t> (</a:t>
                </a:r>
                <a:r>
                  <a:rPr lang="de-DE" dirty="0" err="1"/>
                  <a:t>Segerberg</a:t>
                </a:r>
                <a:r>
                  <a:rPr lang="de-DE" dirty="0"/>
                  <a:t> 1995, 1996)</a:t>
                </a:r>
              </a:p>
              <a:p>
                <a:pPr lvl="1"/>
                <a:r>
                  <a:rPr lang="de-DE" dirty="0"/>
                  <a:t>Modal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after </a:t>
                </a:r>
                <a:r>
                  <a:rPr lang="de-DE" dirty="0" err="1"/>
                  <a:t>revision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“</a:t>
                </a:r>
              </a:p>
              <a:p>
                <a:r>
                  <a:rPr lang="de-DE" dirty="0"/>
                  <a:t>Internal </a:t>
                </a:r>
                <a:r>
                  <a:rPr lang="de-DE" dirty="0" err="1"/>
                  <a:t>version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Aucher</a:t>
                </a:r>
                <a:r>
                  <a:rPr lang="de-DE" dirty="0"/>
                  <a:t> 2008)</a:t>
                </a:r>
              </a:p>
              <a:p>
                <a:pPr lvl="1"/>
                <a:r>
                  <a:rPr lang="de-DE" dirty="0" err="1"/>
                  <a:t>Straightforward</a:t>
                </a:r>
                <a:r>
                  <a:rPr lang="de-DE" dirty="0"/>
                  <a:t> </a:t>
                </a:r>
                <a:r>
                  <a:rPr lang="de-DE" dirty="0" err="1"/>
                  <a:t>transfer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AGM </a:t>
                </a:r>
                <a:r>
                  <a:rPr lang="de-DE" dirty="0" err="1"/>
                  <a:t>representation</a:t>
                </a:r>
                <a:r>
                  <a:rPr lang="de-DE" dirty="0"/>
                  <a:t> </a:t>
                </a:r>
                <a:r>
                  <a:rPr lang="de-DE" dirty="0" err="1"/>
                  <a:t>theorems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multiagent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endParaRPr lang="de-DE" dirty="0"/>
              </a:p>
              <a:p>
                <a:r>
                  <a:rPr lang="de-DE" dirty="0" err="1"/>
                  <a:t>Distinguish</a:t>
                </a:r>
                <a:r>
                  <a:rPr lang="de-DE" dirty="0"/>
                  <a:t> </a:t>
                </a:r>
                <a:r>
                  <a:rPr lang="de-DE" dirty="0" err="1"/>
                  <a:t>several</a:t>
                </a:r>
                <a:r>
                  <a:rPr lang="de-DE" dirty="0"/>
                  <a:t> </a:t>
                </a:r>
                <a:r>
                  <a:rPr lang="de-DE" dirty="0" err="1"/>
                  <a:t>versions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Baltag</a:t>
                </a:r>
                <a:r>
                  <a:rPr lang="de-DE" dirty="0"/>
                  <a:t>/</a:t>
                </a:r>
                <a:r>
                  <a:rPr lang="de-DE" dirty="0" err="1"/>
                  <a:t>Smets</a:t>
                </a:r>
                <a:r>
                  <a:rPr lang="de-DE" dirty="0"/>
                  <a:t> 2007, 2009)09 </a:t>
                </a:r>
              </a:p>
              <a:p>
                <a:pPr lvl="1"/>
                <a:r>
                  <a:rPr lang="de-DE" dirty="0"/>
                  <a:t>Soft </a:t>
                </a:r>
                <a:r>
                  <a:rPr lang="de-DE" dirty="0" err="1"/>
                  <a:t>beliefs</a:t>
                </a:r>
                <a:r>
                  <a:rPr lang="de-DE" dirty="0"/>
                  <a:t>: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revised</a:t>
                </a:r>
                <a:endParaRPr lang="de-DE" dirty="0"/>
              </a:p>
              <a:p>
                <a:pPr lvl="1"/>
                <a:r>
                  <a:rPr lang="de-DE" dirty="0"/>
                  <a:t>Hard </a:t>
                </a:r>
                <a:r>
                  <a:rPr lang="de-DE" dirty="0" err="1"/>
                  <a:t>beliefs</a:t>
                </a:r>
                <a:r>
                  <a:rPr lang="de-DE" dirty="0"/>
                  <a:t>: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revised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B05DFA-E3B7-674D-88E5-1A2FC1ABF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1926A-9117-A046-A03F-1EE28AA3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324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DC47B3F-77AB-7C47-B0FD-087C77D8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Beliefs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4BD7AF-8029-2948-9735-A2FE53A7F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744905-8C6F-6442-BE2F-FD88E29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20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0DFAC-1860-134F-A1A8-11FD2354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beliefs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AD6F22-E8D5-A843-A570-041882E5E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Theory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developed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way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...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⋀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nary>
                  </m:oMath>
                </a14:m>
                <a:r>
                  <a:rPr lang="de-DE" dirty="0"/>
                  <a:t>  </a:t>
                </a:r>
              </a:p>
              <a:p>
                <a:r>
                  <a:rPr lang="de-DE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 …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DE" dirty="0"/>
              </a:p>
              <a:p>
                <a:r>
                  <a:rPr lang="de-DE" dirty="0" err="1"/>
                  <a:t>Axiomatization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common</a:t>
                </a:r>
                <a:r>
                  <a:rPr lang="de-DE" dirty="0"/>
                  <a:t> belief</a:t>
                </a:r>
              </a:p>
              <a:p>
                <a:pPr lvl="1"/>
                <a:r>
                  <a:rPr lang="de-DE" dirty="0" err="1"/>
                  <a:t>Axiomatics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45(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Fixed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de-DE" dirty="0"/>
                  <a:t>Least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(</a:t>
                </a:r>
                <a:r>
                  <a:rPr lang="de-DE" dirty="0" err="1"/>
                  <a:t>induction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⊢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Sound, </a:t>
                </a:r>
                <a:r>
                  <a:rPr lang="de-DE" dirty="0" err="1"/>
                  <a:t>complete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 </a:t>
                </a:r>
                <a:r>
                  <a:rPr lang="de-DE" dirty="0" err="1"/>
                  <a:t>decidable</a:t>
                </a:r>
                <a:r>
                  <a:rPr lang="de-DE" dirty="0"/>
                  <a:t> in EXPTIME-c.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AD6F22-E8D5-A843-A570-041882E5E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1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E5C95F-94EF-1649-9D32-BE1B62C3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5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R. </a:t>
            </a:r>
            <a:r>
              <a:rPr lang="de-DE" sz="1200" dirty="0" err="1"/>
              <a:t>Fagin</a:t>
            </a:r>
            <a:r>
              <a:rPr lang="de-DE" sz="1200" dirty="0"/>
              <a:t>, J. Y. </a:t>
            </a:r>
            <a:r>
              <a:rPr lang="de-DE" sz="1200" dirty="0" err="1"/>
              <a:t>Halpern</a:t>
            </a:r>
            <a:r>
              <a:rPr lang="de-DE" sz="1200" dirty="0"/>
              <a:t>, Y. Moses,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Knowledge. MIT Press, 2003.</a:t>
            </a:r>
          </a:p>
          <a:p>
            <a:r>
              <a:rPr lang="de-DE" sz="1200" dirty="0"/>
              <a:t>P. Engel. </a:t>
            </a:r>
            <a:r>
              <a:rPr lang="de-DE" sz="1200" dirty="0" err="1"/>
              <a:t>Believing</a:t>
            </a:r>
            <a:r>
              <a:rPr lang="de-DE" sz="1200" dirty="0"/>
              <a:t>, </a:t>
            </a:r>
            <a:r>
              <a:rPr lang="de-DE" sz="1200" dirty="0" err="1"/>
              <a:t>holding</a:t>
            </a:r>
            <a:r>
              <a:rPr lang="de-DE" sz="1200" dirty="0"/>
              <a:t> </a:t>
            </a:r>
            <a:r>
              <a:rPr lang="de-DE" sz="1200" dirty="0" err="1"/>
              <a:t>true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accepting</a:t>
            </a:r>
            <a:r>
              <a:rPr lang="de-DE" sz="1200" dirty="0"/>
              <a:t>. </a:t>
            </a:r>
            <a:r>
              <a:rPr lang="de-DE" sz="1200" dirty="0" err="1"/>
              <a:t>Philosophical</a:t>
            </a:r>
            <a:r>
              <a:rPr lang="de-DE" sz="1200" dirty="0"/>
              <a:t> </a:t>
            </a:r>
            <a:r>
              <a:rPr lang="de-DE" sz="1200" dirty="0" err="1"/>
              <a:t>Explorations</a:t>
            </a:r>
            <a:r>
              <a:rPr lang="de-DE" sz="1200" dirty="0"/>
              <a:t>, 1(2):140–151, 1998.</a:t>
            </a:r>
          </a:p>
          <a:p>
            <a:r>
              <a:rPr lang="de-DE" sz="1200" dirty="0"/>
              <a:t> R. </a:t>
            </a:r>
            <a:r>
              <a:rPr lang="de-DE" sz="1200" dirty="0" err="1"/>
              <a:t>Hakli</a:t>
            </a:r>
            <a:r>
              <a:rPr lang="de-DE" sz="1200" dirty="0"/>
              <a:t>. Group </a:t>
            </a:r>
            <a:r>
              <a:rPr lang="de-DE" sz="1200" dirty="0" err="1"/>
              <a:t>beliefs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distinction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belief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acceptance</a:t>
            </a:r>
            <a:r>
              <a:rPr lang="de-DE" sz="1200" dirty="0"/>
              <a:t>. </a:t>
            </a:r>
            <a:r>
              <a:rPr lang="de-DE" sz="1200" dirty="0" err="1"/>
              <a:t>Cognitive</a:t>
            </a:r>
            <a:r>
              <a:rPr lang="de-DE" sz="1200" dirty="0"/>
              <a:t> Systems Research, 7:286–297, 2006. J. </a:t>
            </a:r>
            <a:r>
              <a:rPr lang="de-DE" sz="1200" dirty="0" err="1"/>
              <a:t>Hintikka</a:t>
            </a:r>
            <a:r>
              <a:rPr lang="de-DE" sz="1200" dirty="0"/>
              <a:t>. Knowledge </a:t>
            </a:r>
            <a:r>
              <a:rPr lang="de-DE" sz="1200" dirty="0" err="1"/>
              <a:t>and</a:t>
            </a:r>
            <a:r>
              <a:rPr lang="de-DE" sz="1200" dirty="0"/>
              <a:t> Belief: An </a:t>
            </a:r>
            <a:r>
              <a:rPr lang="de-DE" sz="1200" dirty="0" err="1"/>
              <a:t>Introduction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Notions</a:t>
            </a:r>
            <a:r>
              <a:rPr lang="de-DE" sz="1200" dirty="0"/>
              <a:t>. Texts in </a:t>
            </a:r>
            <a:r>
              <a:rPr lang="de-DE" sz="1200" dirty="0" err="1"/>
              <a:t>philosophy</a:t>
            </a:r>
            <a:r>
              <a:rPr lang="de-DE" sz="1200" dirty="0"/>
              <a:t>. </a:t>
            </a:r>
            <a:r>
              <a:rPr lang="de-DE" sz="1200" dirty="0" err="1"/>
              <a:t>King’s</a:t>
            </a:r>
            <a:r>
              <a:rPr lang="de-DE" sz="1200" dirty="0"/>
              <a:t> College London Publications, 2005.</a:t>
            </a:r>
          </a:p>
          <a:p>
            <a:r>
              <a:rPr lang="de-DE" sz="1200" dirty="0"/>
              <a:t> W. Lenzen. </a:t>
            </a:r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Acta </a:t>
            </a:r>
            <a:r>
              <a:rPr lang="de-DE" sz="1200" dirty="0" err="1"/>
              <a:t>Philosophica</a:t>
            </a:r>
            <a:r>
              <a:rPr lang="de-DE" sz="1200" dirty="0"/>
              <a:t> </a:t>
            </a:r>
            <a:r>
              <a:rPr lang="de-DE" sz="1200" dirty="0" err="1"/>
              <a:t>Fennica</a:t>
            </a:r>
            <a:r>
              <a:rPr lang="de-DE" sz="1200" dirty="0"/>
              <a:t>, 30:1–219, 1978.</a:t>
            </a:r>
          </a:p>
          <a:p>
            <a:r>
              <a:rPr lang="de-DE" sz="1200" dirty="0"/>
              <a:t>W. Lenzen.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semantics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pragmatics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attitudes</a:t>
            </a:r>
            <a:r>
              <a:rPr lang="de-DE" sz="1200" dirty="0"/>
              <a:t>. Knowledge </a:t>
            </a:r>
            <a:r>
              <a:rPr lang="de-DE" sz="1200" dirty="0" err="1"/>
              <a:t>and</a:t>
            </a:r>
            <a:r>
              <a:rPr lang="de-DE" sz="1200" dirty="0"/>
              <a:t> belief in </a:t>
            </a:r>
            <a:r>
              <a:rPr lang="de-DE" sz="1200" dirty="0" err="1"/>
              <a:t>philosophy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AI, </a:t>
            </a:r>
            <a:r>
              <a:rPr lang="de-DE" sz="1200" dirty="0" err="1"/>
              <a:t>pages</a:t>
            </a:r>
            <a:r>
              <a:rPr lang="de-DE" sz="1200" dirty="0"/>
              <a:t> 181–197, 1995.</a:t>
            </a:r>
          </a:p>
          <a:p>
            <a:r>
              <a:rPr lang="de-DE" sz="1200" dirty="0"/>
              <a:t>J. P. Burgess.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34(2):264–274, 1969.</a:t>
            </a:r>
          </a:p>
          <a:p>
            <a:r>
              <a:rPr lang="de-DE" sz="1200" dirty="0"/>
              <a:t>E. L. </a:t>
            </a:r>
            <a:r>
              <a:rPr lang="de-DE" sz="1200" dirty="0" err="1"/>
              <a:t>Gettier</a:t>
            </a:r>
            <a:r>
              <a:rPr lang="de-DE" sz="1200" dirty="0"/>
              <a:t>.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Justified</a:t>
            </a:r>
            <a:r>
              <a:rPr lang="de-DE" sz="1200" dirty="0"/>
              <a:t> True Belief Knowledge? Analysis, 23(6):121–123, 06 1963.</a:t>
            </a:r>
          </a:p>
          <a:p>
            <a:r>
              <a:rPr lang="de-DE" sz="1200" dirty="0"/>
              <a:t>S. </a:t>
            </a:r>
            <a:r>
              <a:rPr lang="de-DE" sz="1200" dirty="0" err="1"/>
              <a:t>Artemov</a:t>
            </a:r>
            <a:r>
              <a:rPr lang="de-DE" sz="1200" dirty="0"/>
              <a:t>. The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justification</a:t>
            </a:r>
            <a:r>
              <a:rPr lang="de-DE" sz="1200" dirty="0"/>
              <a:t>. The Review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1(4):477–513, 2008.</a:t>
            </a:r>
          </a:p>
          <a:p>
            <a:r>
              <a:rPr lang="de-DE" sz="1200" dirty="0"/>
              <a:t>C. E. </a:t>
            </a:r>
            <a:r>
              <a:rPr lang="de-DE" sz="1200" dirty="0" err="1"/>
              <a:t>Alchourron</a:t>
            </a:r>
            <a:r>
              <a:rPr lang="de-DE" sz="1200" dirty="0"/>
              <a:t>, P. </a:t>
            </a:r>
            <a:r>
              <a:rPr lang="de-DE" sz="1200" dirty="0" err="1"/>
              <a:t>Gärdenfors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D. </a:t>
            </a:r>
            <a:r>
              <a:rPr lang="de-DE" sz="1200" dirty="0" err="1"/>
              <a:t>Makinson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: partial </a:t>
            </a:r>
            <a:r>
              <a:rPr lang="de-DE" sz="1200" dirty="0" err="1"/>
              <a:t>meet</a:t>
            </a:r>
            <a:r>
              <a:rPr lang="de-DE" sz="1200" dirty="0"/>
              <a:t> </a:t>
            </a:r>
            <a:r>
              <a:rPr lang="de-DE" sz="1200" dirty="0" err="1"/>
              <a:t>contrac</a:t>
            </a:r>
            <a:r>
              <a:rPr lang="de-DE" sz="1200" dirty="0"/>
              <a:t>- </a:t>
            </a:r>
            <a:r>
              <a:rPr lang="de-DE" sz="1200" dirty="0" err="1"/>
              <a:t>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revision</a:t>
            </a:r>
            <a:r>
              <a:rPr lang="de-DE" sz="1200" dirty="0"/>
              <a:t> </a:t>
            </a:r>
            <a:r>
              <a:rPr lang="de-DE" sz="1200" dirty="0" err="1"/>
              <a:t>functions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50:510–530, 1985.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. </a:t>
            </a:r>
            <a:r>
              <a:rPr lang="de-DE" sz="1200" dirty="0" err="1"/>
              <a:t>Perspectives</a:t>
            </a:r>
            <a:r>
              <a:rPr lang="de-DE" sz="1200" dirty="0"/>
              <a:t> on belief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. </a:t>
            </a:r>
            <a:r>
              <a:rPr lang="de-DE" sz="1200" dirty="0" err="1"/>
              <a:t>PhD</a:t>
            </a:r>
            <a:r>
              <a:rPr lang="de-DE" sz="1200" dirty="0"/>
              <a:t> </a:t>
            </a:r>
            <a:r>
              <a:rPr lang="de-DE" sz="1200" dirty="0" err="1"/>
              <a:t>thesis</a:t>
            </a:r>
            <a:r>
              <a:rPr lang="de-DE" sz="1200" dirty="0"/>
              <a:t>, </a:t>
            </a:r>
            <a:r>
              <a:rPr lang="de-DE" sz="1200" dirty="0" err="1"/>
              <a:t>Universite</a:t>
            </a:r>
            <a:r>
              <a:rPr lang="de-DE" sz="1200" dirty="0"/>
              <a:t> de Toulouse, 2008.</a:t>
            </a:r>
          </a:p>
          <a:p>
            <a:r>
              <a:rPr lang="de-DE" sz="1200" dirty="0"/>
              <a:t>K. </a:t>
            </a:r>
            <a:r>
              <a:rPr lang="de-DE" sz="1200" dirty="0" err="1"/>
              <a:t>Segerberg</a:t>
            </a:r>
            <a:r>
              <a:rPr lang="de-DE" sz="1200" dirty="0"/>
              <a:t>. Belief </a:t>
            </a:r>
            <a:r>
              <a:rPr lang="de-DE" sz="1200" dirty="0" err="1"/>
              <a:t>revision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view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doxastic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</a:t>
            </a:r>
            <a:r>
              <a:rPr lang="de-DE" sz="1200" dirty="0" err="1"/>
              <a:t>Logic</a:t>
            </a:r>
            <a:r>
              <a:rPr lang="de-DE" sz="1200" dirty="0"/>
              <a:t>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IGPL, 3(4):535–553, 1995.</a:t>
            </a:r>
          </a:p>
          <a:p>
            <a:r>
              <a:rPr lang="de-DE" sz="1200" dirty="0"/>
              <a:t>K. </a:t>
            </a:r>
            <a:r>
              <a:rPr lang="de-DE" sz="1200" dirty="0" err="1"/>
              <a:t>Segerberg</a:t>
            </a:r>
            <a:r>
              <a:rPr lang="de-DE" sz="1200" dirty="0"/>
              <a:t>.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traditions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belief: </a:t>
            </a:r>
            <a:r>
              <a:rPr lang="de-DE" sz="1200" dirty="0" err="1"/>
              <a:t>Bringing</a:t>
            </a:r>
            <a:r>
              <a:rPr lang="de-DE" sz="1200" dirty="0"/>
              <a:t> </a:t>
            </a:r>
            <a:r>
              <a:rPr lang="de-DE" sz="1200" dirty="0" err="1"/>
              <a:t>them</a:t>
            </a:r>
            <a:r>
              <a:rPr lang="de-DE" sz="1200" dirty="0"/>
              <a:t> </a:t>
            </a:r>
            <a:r>
              <a:rPr lang="de-DE" sz="1200" dirty="0" err="1"/>
              <a:t>together</a:t>
            </a:r>
            <a:r>
              <a:rPr lang="de-DE" sz="1200" dirty="0"/>
              <a:t>. In H. J. </a:t>
            </a:r>
            <a:r>
              <a:rPr lang="de-DE" sz="1200" dirty="0" err="1"/>
              <a:t>Ohlbach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U. </a:t>
            </a:r>
            <a:r>
              <a:rPr lang="de-DE" sz="1200" dirty="0" err="1"/>
              <a:t>Reyle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Logic</a:t>
            </a:r>
            <a:r>
              <a:rPr lang="de-DE" sz="1200" dirty="0"/>
              <a:t>, Language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: </a:t>
            </a:r>
            <a:r>
              <a:rPr lang="de-DE" sz="1200" dirty="0" err="1"/>
              <a:t>essays</a:t>
            </a:r>
            <a:r>
              <a:rPr lang="de-DE" sz="1200" dirty="0"/>
              <a:t> in </a:t>
            </a:r>
            <a:r>
              <a:rPr lang="de-DE" sz="1200" dirty="0" err="1"/>
              <a:t>honour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Dov</a:t>
            </a:r>
            <a:r>
              <a:rPr lang="de-DE" sz="1200" dirty="0"/>
              <a:t> </a:t>
            </a:r>
            <a:r>
              <a:rPr lang="de-DE" sz="1200" dirty="0" err="1"/>
              <a:t>Gabbay</a:t>
            </a:r>
            <a:r>
              <a:rPr lang="de-DE" sz="1200" dirty="0"/>
              <a:t>, </a:t>
            </a:r>
            <a:r>
              <a:rPr lang="de-DE" sz="1200" dirty="0" err="1"/>
              <a:t>volume</a:t>
            </a:r>
            <a:r>
              <a:rPr lang="de-DE" sz="1200" dirty="0"/>
              <a:t> 5 </a:t>
            </a:r>
            <a:r>
              <a:rPr lang="de-DE" sz="1200" dirty="0" err="1"/>
              <a:t>of</a:t>
            </a:r>
            <a:r>
              <a:rPr lang="de-DE" sz="1200" dirty="0"/>
              <a:t> Trends in </a:t>
            </a:r>
            <a:r>
              <a:rPr lang="de-DE" sz="1200" dirty="0" err="1"/>
              <a:t>Logic</a:t>
            </a:r>
            <a:r>
              <a:rPr lang="de-DE" sz="1200" dirty="0"/>
              <a:t>, </a:t>
            </a:r>
            <a:r>
              <a:rPr lang="de-DE" sz="1200" dirty="0" err="1"/>
              <a:t>pages</a:t>
            </a:r>
            <a:r>
              <a:rPr lang="de-DE" sz="1200" dirty="0"/>
              <a:t> </a:t>
            </a:r>
            <a:r>
              <a:rPr lang="de-DE" sz="1200" dirty="0" err="1"/>
              <a:t>pages</a:t>
            </a:r>
            <a:r>
              <a:rPr lang="de-DE" sz="1200" dirty="0"/>
              <a:t> 135–147. 1999.</a:t>
            </a:r>
          </a:p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Smets</a:t>
            </a:r>
            <a:r>
              <a:rPr lang="de-DE" sz="1200" dirty="0"/>
              <a:t>.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conditional</a:t>
            </a:r>
            <a:r>
              <a:rPr lang="de-DE" sz="1200" dirty="0"/>
              <a:t>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doxastic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11th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’07, </a:t>
            </a:r>
            <a:r>
              <a:rPr lang="de-DE" sz="1200" dirty="0" err="1"/>
              <a:t>pages</a:t>
            </a:r>
            <a:r>
              <a:rPr lang="de-DE" sz="1200" dirty="0"/>
              <a:t> 52—61, New York, NY, USA, 2007. </a:t>
            </a:r>
            <a:r>
              <a:rPr lang="de-DE" sz="1200" dirty="0" err="1"/>
              <a:t>Association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Computing </a:t>
            </a:r>
            <a:r>
              <a:rPr lang="de-DE" sz="1200" dirty="0" err="1"/>
              <a:t>Machinery</a:t>
            </a:r>
            <a:r>
              <a:rPr lang="de-DE" sz="1200" dirty="0"/>
              <a:t>.</a:t>
            </a:r>
          </a:p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Smets</a:t>
            </a:r>
            <a:r>
              <a:rPr lang="de-DE" sz="1200" dirty="0"/>
              <a:t>.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belief </a:t>
            </a:r>
            <a:r>
              <a:rPr lang="de-DE" sz="1200" dirty="0" err="1"/>
              <a:t>revision</a:t>
            </a:r>
            <a:r>
              <a:rPr lang="de-DE" sz="1200" dirty="0"/>
              <a:t>. Synth., 165(2):179–202, 2008.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Truth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Relation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 </a:t>
                </a:r>
                <a:r>
                  <a:rPr lang="de-DE" dirty="0" err="1"/>
                  <a:t>less</a:t>
                </a:r>
                <a:r>
                  <a:rPr lang="de-DE" dirty="0"/>
                  <a:t> in </a:t>
                </a:r>
                <a:r>
                  <a:rPr lang="de-DE" dirty="0" err="1"/>
                  <a:t>focus</a:t>
                </a:r>
                <a:r>
                  <a:rPr lang="de-DE" dirty="0"/>
                  <a:t> in: </a:t>
                </a:r>
              </a:p>
              <a:p>
                <a:pPr lvl="1"/>
                <a:r>
                  <a:rPr lang="de-DE" dirty="0" err="1"/>
                  <a:t>philosophy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mind</a:t>
                </a:r>
                <a:r>
                  <a:rPr lang="de-DE" dirty="0"/>
                  <a:t>:  </a:t>
                </a:r>
                <a:r>
                  <a:rPr lang="de-DE" dirty="0" err="1"/>
                  <a:t>focus</a:t>
                </a:r>
                <a:r>
                  <a:rPr lang="de-DE" dirty="0"/>
                  <a:t> on </a:t>
                </a:r>
                <a:r>
                  <a:rPr lang="de-DE" dirty="0" err="1"/>
                  <a:t>agent’s</a:t>
                </a:r>
                <a:r>
                  <a:rPr lang="de-DE" dirty="0"/>
                  <a:t> mental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philosophy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: </a:t>
                </a:r>
                <a:r>
                  <a:rPr lang="de-DE" dirty="0" err="1"/>
                  <a:t>effects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speech</a:t>
                </a:r>
                <a:r>
                  <a:rPr lang="de-DE" dirty="0"/>
                  <a:t> </a:t>
                </a:r>
                <a:r>
                  <a:rPr lang="de-DE" dirty="0" err="1"/>
                  <a:t>acts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participants</a:t>
                </a:r>
                <a:r>
                  <a:rPr lang="de-DE" dirty="0"/>
                  <a:t>’ mental </a:t>
                </a:r>
                <a:r>
                  <a:rPr lang="de-DE" dirty="0" err="1"/>
                  <a:t>states</a:t>
                </a:r>
                <a:r>
                  <a:rPr lang="de-DE" dirty="0"/>
                  <a:t>: lies, </a:t>
                </a:r>
                <a:r>
                  <a:rPr lang="de-DE" dirty="0" err="1"/>
                  <a:t>bullshitting</a:t>
                </a:r>
                <a:endParaRPr lang="de-DE" dirty="0"/>
              </a:p>
              <a:p>
                <a:pPr lvl="1"/>
                <a:r>
                  <a:rPr lang="de-DE" dirty="0" err="1"/>
                  <a:t>implementation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artificial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endParaRPr lang="de-DE" dirty="0"/>
              </a:p>
              <a:p>
                <a:r>
                  <a:rPr lang="de-DE" dirty="0" err="1"/>
                  <a:t>informational</a:t>
                </a:r>
                <a:r>
                  <a:rPr lang="de-DE" dirty="0"/>
                  <a:t> mental </a:t>
                </a:r>
                <a:r>
                  <a:rPr lang="de-DE" dirty="0" err="1"/>
                  <a:t>attitude</a:t>
                </a:r>
                <a:r>
                  <a:rPr lang="de-DE" dirty="0"/>
                  <a:t> not </a:t>
                </a:r>
                <a:r>
                  <a:rPr lang="de-DE" dirty="0" err="1"/>
                  <a:t>entailing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</a:p>
              <a:p>
                <a:pPr lvl="1"/>
                <a:r>
                  <a:rPr lang="de-DE" dirty="0"/>
                  <a:t> “he </a:t>
                </a:r>
                <a:r>
                  <a:rPr lang="de-DE" dirty="0" err="1"/>
                  <a:t>knows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l-GR" dirty="0"/>
                  <a:t>, </a:t>
                </a:r>
                <a:r>
                  <a:rPr lang="de-DE" dirty="0"/>
                  <a:t>but he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wrong</a:t>
                </a:r>
                <a:r>
                  <a:rPr lang="de-DE" dirty="0"/>
                  <a:t>”: </a:t>
                </a:r>
                <a:r>
                  <a:rPr lang="de-DE" dirty="0" err="1"/>
                  <a:t>inconsistent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 “he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l-GR" dirty="0"/>
                  <a:t>, </a:t>
                </a:r>
                <a:r>
                  <a:rPr lang="de-DE" dirty="0"/>
                  <a:t>but he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wrong</a:t>
                </a:r>
                <a:r>
                  <a:rPr lang="de-DE" dirty="0"/>
                  <a:t>”: </a:t>
                </a:r>
                <a:r>
                  <a:rPr lang="de-DE" dirty="0" err="1"/>
                  <a:t>consistent</a:t>
                </a:r>
                <a:endParaRPr lang="de-DE" dirty="0"/>
              </a:p>
              <a:p>
                <a:pPr lvl="1"/>
                <a:r>
                  <a:rPr lang="de-DE" dirty="0" err="1"/>
                  <a:t>however</a:t>
                </a:r>
                <a:r>
                  <a:rPr lang="de-DE" dirty="0"/>
                  <a:t>: ‘belief </a:t>
                </a:r>
                <a:r>
                  <a:rPr lang="de-DE" dirty="0" err="1"/>
                  <a:t>aims</a:t>
                </a:r>
                <a:r>
                  <a:rPr lang="de-DE" dirty="0"/>
                  <a:t> at </a:t>
                </a:r>
                <a:r>
                  <a:rPr lang="de-DE" dirty="0" err="1"/>
                  <a:t>truth</a:t>
                </a:r>
                <a:r>
                  <a:rPr lang="de-DE" dirty="0"/>
                  <a:t>‘ (Engel 1998), (</a:t>
                </a:r>
                <a:r>
                  <a:rPr lang="de-DE" dirty="0" err="1"/>
                  <a:t>Hakli</a:t>
                </a:r>
                <a:r>
                  <a:rPr lang="de-DE" dirty="0"/>
                  <a:t> 2006)</a:t>
                </a:r>
              </a:p>
              <a:p>
                <a:r>
                  <a:rPr lang="de-DE" dirty="0"/>
                  <a:t>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Hintikka</a:t>
                </a:r>
                <a:r>
                  <a:rPr lang="de-DE" dirty="0"/>
                  <a:t> 2005) (Lenzen 1978, Lenzen 1995)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</a:t>
                </a:r>
                <a:r>
                  <a:rPr lang="de-DE" dirty="0"/>
                  <a:t> = </a:t>
                </a:r>
                <a:r>
                  <a:rPr lang="el-GR" dirty="0"/>
                  <a:t>δ</a:t>
                </a:r>
                <a:r>
                  <a:rPr lang="de-DE" dirty="0"/>
                  <a:t>o</a:t>
                </a:r>
                <a:r>
                  <a:rPr lang="el-GR" dirty="0" err="1"/>
                  <a:t>ξα</a:t>
                </a:r>
                <a:r>
                  <a:rPr lang="el-GR" dirty="0"/>
                  <a:t> = ‘</a:t>
                </a:r>
                <a:r>
                  <a:rPr lang="de-DE" dirty="0"/>
                  <a:t>belief’ (</a:t>
                </a:r>
                <a:r>
                  <a:rPr lang="de-DE" dirty="0" err="1"/>
                  <a:t>Greek</a:t>
                </a:r>
                <a:r>
                  <a:rPr lang="de-DE" dirty="0"/>
                  <a:t>) </a:t>
                </a:r>
                <a:endParaRPr lang="de-DE" dirty="0">
                  <a:effectLst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617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736F4-5E10-8341-AC8B-05E1EEC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AB9DCD-9370-9D47-A9F9-A102F69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F62A93-1E9F-1D49-AD62-72E844922235}"/>
              </a:ext>
            </a:extLst>
          </p:cNvPr>
          <p:cNvGrpSpPr/>
          <p:nvPr/>
        </p:nvGrpSpPr>
        <p:grpSpPr>
          <a:xfrm>
            <a:off x="468313" y="1162704"/>
            <a:ext cx="7909964" cy="2655924"/>
            <a:chOff x="446936" y="2779849"/>
            <a:chExt cx="7909964" cy="265592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A8DB452-1553-174E-820D-9E099FEEBF8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(Syntax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Doxastic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Logic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: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24689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Well-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formed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formula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doxastic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logic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BNF: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 ⊥ ∣¬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br>
                    <a:rPr lang="de-DE" sz="2200" b="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.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Intended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reading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 ``</a:t>
                  </a:r>
                  <a:r>
                    <a:rPr lang="de-DE" sz="2200" spc="-10" dirty="0" err="1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agent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believes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‘‘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Dual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operator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de-DE" sz="22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abbreviates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spc="-129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``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‘‘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246892"/>
                </a:xfrm>
                <a:prstGeom prst="rect">
                  <a:avLst/>
                </a:prstGeom>
                <a:blipFill>
                  <a:blip r:embed="rId2"/>
                  <a:stretch>
                    <a:fillRect l="-804" t="-1685" b="-67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C00EB7-6022-C245-839D-835A2824DB85}"/>
              </a:ext>
            </a:extLst>
          </p:cNvPr>
          <p:cNvGrpSpPr/>
          <p:nvPr/>
        </p:nvGrpSpPr>
        <p:grpSpPr>
          <a:xfrm>
            <a:off x="571993" y="4292661"/>
            <a:ext cx="7888588" cy="1909150"/>
            <a:chOff x="626069" y="2007292"/>
            <a:chExt cx="7888588" cy="190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358E2A0C-0FD6-0E41-B46A-8070A3F379DD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557660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a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∨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358E2A0C-0FD6-0E41-B46A-8070A3F37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557660"/>
                </a:xfrm>
                <a:prstGeom prst="rect">
                  <a:avLst/>
                </a:prstGeom>
                <a:blipFill>
                  <a:blip r:embed="rId3"/>
                  <a:stretch>
                    <a:fillRect l="-965" t="-16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60B5A7C-0C09-A042-9446-A6FA237D55A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7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attitudes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Three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doxastic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attitudes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</m:m>
                  </m:oMath>
                </a14:m>
                <a:br>
                  <a:rPr lang="de-DE" dirty="0"/>
                </a:b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contingent</a:t>
                </a:r>
                <a:r>
                  <a:rPr lang="de-DE" dirty="0"/>
                  <a:t> (not </a:t>
                </a:r>
                <a:r>
                  <a:rPr lang="de-DE" dirty="0" err="1"/>
                  <a:t>tautology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not </a:t>
                </a:r>
                <a:r>
                  <a:rPr lang="de-DE" dirty="0" err="1"/>
                  <a:t>contradiction</a:t>
                </a:r>
                <a:r>
                  <a:rPr lang="de-DE" dirty="0"/>
                  <a:t>)  </a:t>
                </a:r>
                <a:r>
                  <a:rPr lang="de-DE" dirty="0" err="1"/>
                  <a:t>and</a:t>
                </a:r>
                <a:r>
                  <a:rPr lang="de-DE" dirty="0"/>
                  <a:t> non-</a:t>
                </a:r>
                <a:r>
                  <a:rPr lang="de-DE" dirty="0" err="1"/>
                  <a:t>doxastic</a:t>
                </a:r>
                <a:endParaRPr lang="de-DE" dirty="0"/>
              </a:p>
              <a:p>
                <a:r>
                  <a:rPr lang="de-DE" dirty="0"/>
                  <a:t>Six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doxastic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situations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:br>
                  <a:rPr lang="de-DE" dirty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</m:m>
                  </m:oMath>
                </a14:m>
                <a:r>
                  <a:rPr lang="de-DE" dirty="0"/>
                  <a:t>  </a:t>
                </a:r>
                <a:br>
                  <a:rPr lang="de-DE" dirty="0"/>
                </a:br>
                <a:r>
                  <a:rPr lang="de-DE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contingent</a:t>
                </a:r>
                <a:r>
                  <a:rPr lang="de-DE" dirty="0"/>
                  <a:t> (not </a:t>
                </a:r>
                <a:r>
                  <a:rPr lang="de-DE" dirty="0" err="1"/>
                  <a:t>tautology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not </a:t>
                </a:r>
                <a:r>
                  <a:rPr lang="de-DE" dirty="0" err="1"/>
                  <a:t>contradiction</a:t>
                </a:r>
                <a:r>
                  <a:rPr lang="de-DE" dirty="0"/>
                  <a:t>)  </a:t>
                </a:r>
                <a:r>
                  <a:rPr lang="de-DE" dirty="0" err="1"/>
                  <a:t>and</a:t>
                </a:r>
                <a:r>
                  <a:rPr lang="de-DE" dirty="0"/>
                  <a:t> non-</a:t>
                </a:r>
                <a:r>
                  <a:rPr lang="de-DE" dirty="0" err="1"/>
                  <a:t>doxastic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3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Belief </a:t>
                </a:r>
                <a:r>
                  <a:rPr lang="de-DE" sz="2400" dirty="0" err="1"/>
                  <a:t>explained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knowledge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possible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worlds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= „</a:t>
                </a:r>
                <a:r>
                  <a:rPr lang="de-DE" sz="2400" dirty="0" err="1"/>
                  <a:t>agent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believes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         =„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true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compatible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400" dirty="0"/>
                  <a:t>‘s</a:t>
                </a:r>
                <a:br>
                  <a:rPr lang="de-DE" sz="2400" dirty="0"/>
                </a:br>
                <a:r>
                  <a:rPr lang="de-DE" sz="2400" dirty="0"/>
                  <a:t>                 </a:t>
                </a:r>
                <a:r>
                  <a:rPr lang="de-DE" sz="2400" dirty="0" err="1"/>
                  <a:t>beliefs</a:t>
                </a:r>
                <a:r>
                  <a:rPr lang="de-DE" sz="2400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  <a:blipFill>
                <a:blip r:embed="rId2"/>
                <a:stretch>
                  <a:fillRect l="-1235" t="-2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57200" y="2814399"/>
            <a:ext cx="8229599" cy="3614584"/>
            <a:chOff x="446936" y="2779849"/>
            <a:chExt cx="7909964" cy="3614584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(Models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20555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𝐾𝐷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45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-model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structure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0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𝐵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nonempty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worlds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  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sup>
                      </m:sSup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valuation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 × 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sup>
                      </m:sSup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there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some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serial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0" spc="-10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		                         (transitive)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i="1" spc="-10" dirty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	  	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	             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(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Euclidean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205552"/>
                </a:xfrm>
                <a:prstGeom prst="rect">
                  <a:avLst/>
                </a:prstGeom>
                <a:blipFill>
                  <a:blip r:embed="rId3"/>
                  <a:stretch>
                    <a:fillRect l="-773" t="-394" b="-35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24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57467-7C80-394F-B84C-08CB5DF8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 on </a:t>
            </a:r>
            <a:r>
              <a:rPr lang="de-DE" dirty="0" err="1"/>
              <a:t>notation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1599715"/>
                  </p:ext>
                </p:extLst>
              </p:nvPr>
            </p:nvGraphicFramePr>
            <p:xfrm>
              <a:off x="299858" y="1677389"/>
              <a:ext cx="7909965" cy="39420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⋄</m:t>
                                </m:r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Symmetric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⋄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559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1599715"/>
                  </p:ext>
                </p:extLst>
              </p:nvPr>
            </p:nvGraphicFramePr>
            <p:xfrm>
              <a:off x="299858" y="1677389"/>
              <a:ext cx="7909965" cy="39420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22000" r="-481" b="-4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7647" r="-481" b="-2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24000" r="-481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15686" r="-4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Symmetric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526000" r="-48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595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AB4D87-8ED1-B148-A503-A8904D9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21F9B9-9E25-FB40-A696-2ABD9DACD197}"/>
              </a:ext>
            </a:extLst>
          </p:cNvPr>
          <p:cNvSpPr/>
          <p:nvPr/>
        </p:nvSpPr>
        <p:spPr>
          <a:xfrm>
            <a:off x="3983529" y="3442597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E545D2-AE47-664E-B272-2C05C018DD9A}"/>
              </a:ext>
            </a:extLst>
          </p:cNvPr>
          <p:cNvSpPr/>
          <p:nvPr/>
        </p:nvSpPr>
        <p:spPr>
          <a:xfrm>
            <a:off x="5465847" y="3457047"/>
            <a:ext cx="171276" cy="163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Gekrümmte Verbindung 21">
            <a:extLst>
              <a:ext uri="{FF2B5EF4-FFF2-40B4-BE49-F238E27FC236}">
                <a16:creationId xmlns:a16="http://schemas.microsoft.com/office/drawing/2014/main" id="{A3C47C71-A92D-A640-822D-A03AAADA92E6}"/>
              </a:ext>
            </a:extLst>
          </p:cNvPr>
          <p:cNvCxnSpPr>
            <a:cxnSpLocks/>
            <a:stCxn id="13" idx="7"/>
            <a:endCxn id="14" idx="0"/>
          </p:cNvCxnSpPr>
          <p:nvPr/>
        </p:nvCxnSpPr>
        <p:spPr>
          <a:xfrm rot="5400000" flipH="1" flipV="1">
            <a:off x="4835857" y="2750912"/>
            <a:ext cx="9492" cy="1421763"/>
          </a:xfrm>
          <a:prstGeom prst="curvedConnector3">
            <a:avLst>
              <a:gd name="adj1" fmla="val 266057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A3F255E-3BCE-3341-8FA8-553898B52836}"/>
              </a:ext>
            </a:extLst>
          </p:cNvPr>
          <p:cNvSpPr/>
          <p:nvPr/>
        </p:nvSpPr>
        <p:spPr>
          <a:xfrm>
            <a:off x="4702386" y="2708920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679E0C31-EA31-B947-BA01-52224BBFB348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H="1">
            <a:off x="4713095" y="2783849"/>
            <a:ext cx="235496" cy="85638"/>
          </a:xfrm>
          <a:prstGeom prst="curvedConnector5">
            <a:avLst>
              <a:gd name="adj1" fmla="val -97072"/>
              <a:gd name="adj2" fmla="val 366938"/>
              <a:gd name="adj3" fmla="val 84711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3625F48-6D4B-E645-9893-D8FDF31418D2}"/>
              </a:ext>
            </a:extLst>
          </p:cNvPr>
          <p:cNvSpPr/>
          <p:nvPr/>
        </p:nvSpPr>
        <p:spPr>
          <a:xfrm>
            <a:off x="5284398" y="403982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A139BE-FB9C-734A-B8BC-9EC078126434}"/>
              </a:ext>
            </a:extLst>
          </p:cNvPr>
          <p:cNvSpPr/>
          <p:nvPr/>
        </p:nvSpPr>
        <p:spPr>
          <a:xfrm>
            <a:off x="4625498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93C1E5-D0FB-A544-8A06-2EECB3BEE334}"/>
              </a:ext>
            </a:extLst>
          </p:cNvPr>
          <p:cNvSpPr/>
          <p:nvPr/>
        </p:nvSpPr>
        <p:spPr>
          <a:xfrm>
            <a:off x="4049423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krümmte Verbindung 33">
            <a:extLst>
              <a:ext uri="{FF2B5EF4-FFF2-40B4-BE49-F238E27FC236}">
                <a16:creationId xmlns:a16="http://schemas.microsoft.com/office/drawing/2014/main" id="{8BD9C9EF-557A-2749-8B15-3E5C31688C08}"/>
              </a:ext>
            </a:extLst>
          </p:cNvPr>
          <p:cNvCxnSpPr>
            <a:cxnSpLocks/>
            <a:stCxn id="32" idx="7"/>
            <a:endCxn id="30" idx="7"/>
          </p:cNvCxnSpPr>
          <p:nvPr/>
        </p:nvCxnSpPr>
        <p:spPr>
          <a:xfrm rot="16200000" flipH="1">
            <a:off x="4804448" y="343762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85D30058-A90F-E64D-B13F-2DD3C46E499A}"/>
              </a:ext>
            </a:extLst>
          </p:cNvPr>
          <p:cNvCxnSpPr>
            <a:stCxn id="32" idx="6"/>
            <a:endCxn id="31" idx="2"/>
          </p:cNvCxnSpPr>
          <p:nvPr/>
        </p:nvCxnSpPr>
        <p:spPr>
          <a:xfrm>
            <a:off x="4220699" y="4104257"/>
            <a:ext cx="4047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4B14CB6-F3AC-E34A-964A-E1D891E74C4C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4796774" y="4104257"/>
            <a:ext cx="487624" cy="17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1A7453B-8C4A-0D41-8787-978782FB7514}"/>
              </a:ext>
            </a:extLst>
          </p:cNvPr>
          <p:cNvSpPr/>
          <p:nvPr/>
        </p:nvSpPr>
        <p:spPr>
          <a:xfrm>
            <a:off x="5375156" y="471744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283D32-6BE8-DF4C-B3CE-AED1BC7965DC}"/>
              </a:ext>
            </a:extLst>
          </p:cNvPr>
          <p:cNvSpPr/>
          <p:nvPr/>
        </p:nvSpPr>
        <p:spPr>
          <a:xfrm>
            <a:off x="4716256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8FF6897-92F1-2147-AA1C-D8877821FCC0}"/>
              </a:ext>
            </a:extLst>
          </p:cNvPr>
          <p:cNvSpPr/>
          <p:nvPr/>
        </p:nvSpPr>
        <p:spPr>
          <a:xfrm>
            <a:off x="4140181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4A3420D3-A343-CF46-B281-F3F72BB2E115}"/>
              </a:ext>
            </a:extLst>
          </p:cNvPr>
          <p:cNvCxnSpPr>
            <a:cxnSpLocks/>
            <a:stCxn id="58" idx="7"/>
            <a:endCxn id="56" idx="7"/>
          </p:cNvCxnSpPr>
          <p:nvPr/>
        </p:nvCxnSpPr>
        <p:spPr>
          <a:xfrm rot="16200000" flipH="1">
            <a:off x="4895206" y="411524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1926B88-FEFD-D749-B008-55D57F0BBD05}"/>
              </a:ext>
            </a:extLst>
          </p:cNvPr>
          <p:cNvCxnSpPr>
            <a:cxnSpLocks/>
            <a:stCxn id="58" idx="6"/>
            <a:endCxn id="57" idx="2"/>
          </p:cNvCxnSpPr>
          <p:nvPr/>
        </p:nvCxnSpPr>
        <p:spPr>
          <a:xfrm>
            <a:off x="4311457" y="4781877"/>
            <a:ext cx="404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8DEEBE91-81E5-4242-9ACE-09FFCB9472F0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4887532" y="4781877"/>
            <a:ext cx="487624" cy="17310"/>
          </a:xfrm>
          <a:prstGeom prst="straightConnector1">
            <a:avLst/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2F2E2F6-0B9B-5E49-AC84-756058D13E5B}"/>
              </a:ext>
            </a:extLst>
          </p:cNvPr>
          <p:cNvSpPr/>
          <p:nvPr/>
        </p:nvSpPr>
        <p:spPr>
          <a:xfrm>
            <a:off x="5004059" y="5281736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CFE465-BD11-ED41-89EC-0AB84C9A8888}"/>
              </a:ext>
            </a:extLst>
          </p:cNvPr>
          <p:cNvSpPr/>
          <p:nvPr/>
        </p:nvSpPr>
        <p:spPr>
          <a:xfrm>
            <a:off x="4427984" y="5281736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8" name="Gekrümmte Verbindung 37">
            <a:extLst>
              <a:ext uri="{FF2B5EF4-FFF2-40B4-BE49-F238E27FC236}">
                <a16:creationId xmlns:a16="http://schemas.microsoft.com/office/drawing/2014/main" id="{7BA4A4A1-BF2F-EA4D-81F3-3715E9260FDB}"/>
              </a:ext>
            </a:extLst>
          </p:cNvPr>
          <p:cNvCxnSpPr>
            <a:cxnSpLocks/>
            <a:stCxn id="36" idx="7"/>
            <a:endCxn id="37" idx="1"/>
          </p:cNvCxnSpPr>
          <p:nvPr/>
        </p:nvCxnSpPr>
        <p:spPr>
          <a:xfrm rot="16200000" flipV="1">
            <a:off x="4801660" y="4957085"/>
            <a:ext cx="12700" cy="697185"/>
          </a:xfrm>
          <a:prstGeom prst="curvedConnector3">
            <a:avLst>
              <a:gd name="adj1" fmla="val 1988520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FE4A15C4-955C-0B4A-9709-3A5BABC94B47}"/>
              </a:ext>
            </a:extLst>
          </p:cNvPr>
          <p:cNvCxnSpPr>
            <a:stCxn id="37" idx="6"/>
            <a:endCxn id="36" idx="2"/>
          </p:cNvCxnSpPr>
          <p:nvPr/>
        </p:nvCxnSpPr>
        <p:spPr>
          <a:xfrm>
            <a:off x="4599260" y="5363480"/>
            <a:ext cx="4047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6DA6F03-E86A-574D-823D-3D022FA79113}"/>
                  </a:ext>
                </a:extLst>
              </p:cNvPr>
              <p:cNvSpPr txBox="1"/>
              <p:nvPr/>
            </p:nvSpPr>
            <p:spPr>
              <a:xfrm>
                <a:off x="252210" y="5670921"/>
                <a:ext cx="8068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Note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usual</a:t>
                </a:r>
                <a:r>
                  <a:rPr lang="de-DE" dirty="0"/>
                  <a:t> </a:t>
                </a:r>
                <a:r>
                  <a:rPr lang="de-DE" dirty="0" err="1"/>
                  <a:t>notation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necessicity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br>
                  <a:rPr lang="de-DE" dirty="0"/>
                </a:br>
                <a:r>
                  <a:rPr lang="de-DE" dirty="0"/>
                  <a:t>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⋄=¬□¬</m:t>
                    </m:r>
                  </m:oMath>
                </a14:m>
                <a:r>
                  <a:rPr lang="de-DE" dirty="0"/>
                  <a:t> for </a:t>
                </a:r>
                <a:r>
                  <a:rPr lang="de-DE" dirty="0" err="1"/>
                  <a:t>its</a:t>
                </a:r>
                <a:r>
                  <a:rPr lang="de-DE" dirty="0"/>
                  <a:t> dual,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possibility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6DA6F03-E86A-574D-823D-3D022FA7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0" y="5670921"/>
                <a:ext cx="8068326" cy="646331"/>
              </a:xfrm>
              <a:prstGeom prst="rect">
                <a:avLst/>
              </a:prstGeom>
              <a:blipFill>
                <a:blip r:embed="rId4"/>
                <a:stretch>
                  <a:fillRect l="-628" t="-3846" b="-13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92219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4088</Words>
  <Application>Microsoft Macintosh PowerPoint</Application>
  <PresentationFormat>Bildschirmpräsentation (4:3)</PresentationFormat>
  <Paragraphs>472</Paragraphs>
  <Slides>48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Doxastic logic and dynamics of beliefs  </vt:lpstr>
      <vt:lpstr>Todays lecture based on </vt:lpstr>
      <vt:lpstr>Doxastic Logic</vt:lpstr>
      <vt:lpstr>Relevance of Knowledge</vt:lpstr>
      <vt:lpstr>Truth</vt:lpstr>
      <vt:lpstr>PowerPoint-Präsentation</vt:lpstr>
      <vt:lpstr>Doxastic attitudes and situations</vt:lpstr>
      <vt:lpstr>Semantics</vt:lpstr>
      <vt:lpstr>Reminder on notation </vt:lpstr>
      <vt:lpstr>A picture of well known modal logics</vt:lpstr>
      <vt:lpstr>Some derived notions and observations</vt:lpstr>
      <vt:lpstr>PowerPoint-Präsentation</vt:lpstr>
      <vt:lpstr>Axiomatics</vt:lpstr>
      <vt:lpstr>Wake-Up question</vt:lpstr>
      <vt:lpstr>Wake-Up question</vt:lpstr>
      <vt:lpstr>Axiomatics</vt:lpstr>
      <vt:lpstr>Logic of belief  and Logic of knowledge</vt:lpstr>
      <vt:lpstr>Discussion: Omniscience problem</vt:lpstr>
      <vt:lpstr>Discussion: belief and probability</vt:lpstr>
      <vt:lpstr>Wake-Up question</vt:lpstr>
      <vt:lpstr>Wake-Up question</vt:lpstr>
      <vt:lpstr>Discussion: Graded Belief</vt:lpstr>
      <vt:lpstr>Knowledge vs Belief</vt:lpstr>
      <vt:lpstr>Logic of belief and knowledge ?</vt:lpstr>
      <vt:lpstr>Can knowledge be defined from belief?</vt:lpstr>
      <vt:lpstr>Gettiers two counterexamples </vt:lpstr>
      <vt:lpstr>General remarks</vt:lpstr>
      <vt:lpstr>Relation of knowledge and belief not obvious</vt:lpstr>
      <vt:lpstr>Wake-Up Question</vt:lpstr>
      <vt:lpstr>Dynamics of Belief</vt:lpstr>
      <vt:lpstr>Getting dynamic with beliefs</vt:lpstr>
      <vt:lpstr>But in doxastic logic dynamics not trivial</vt:lpstr>
      <vt:lpstr>Classical theory of Belief Revision</vt:lpstr>
      <vt:lpstr>AGM takes an internal perspective</vt:lpstr>
      <vt:lpstr>Coherentism vs foundationalism</vt:lpstr>
      <vt:lpstr>Types of Belief Change </vt:lpstr>
      <vt:lpstr>Types of Belief Change</vt:lpstr>
      <vt:lpstr>Desiderata captured by AGM postulates  (here for revision)</vt:lpstr>
      <vt:lpstr>Semantics for AGM </vt:lpstr>
      <vt:lpstr>Remainder Sets: „Maximal Scenarios“</vt:lpstr>
      <vt:lpstr>Selection function</vt:lpstr>
      <vt:lpstr>Partial-Meet contraction and revision</vt:lpstr>
      <vt:lpstr>AGM: integration with doxastic logic</vt:lpstr>
      <vt:lpstr>Group Beliefs</vt:lpstr>
      <vt:lpstr>Group beliefs 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1038</cp:revision>
  <cp:lastPrinted>2022-01-28T16:57:40Z</cp:lastPrinted>
  <dcterms:created xsi:type="dcterms:W3CDTF">2020-10-18T13:39:02Z</dcterms:created>
  <dcterms:modified xsi:type="dcterms:W3CDTF">2022-11-30T14:54:06Z</dcterms:modified>
</cp:coreProperties>
</file>