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38"/>
  </p:notesMasterIdLst>
  <p:handoutMasterIdLst>
    <p:handoutMasterId r:id="rId39"/>
  </p:handoutMasterIdLst>
  <p:sldIdLst>
    <p:sldId id="273" r:id="rId2"/>
    <p:sldId id="285" r:id="rId3"/>
    <p:sldId id="384" r:id="rId4"/>
    <p:sldId id="479" r:id="rId5"/>
    <p:sldId id="612" r:id="rId6"/>
    <p:sldId id="551" r:id="rId7"/>
    <p:sldId id="609" r:id="rId8"/>
    <p:sldId id="549" r:id="rId9"/>
    <p:sldId id="590" r:id="rId10"/>
    <p:sldId id="508" r:id="rId11"/>
    <p:sldId id="613" r:id="rId12"/>
    <p:sldId id="611" r:id="rId13"/>
    <p:sldId id="591" r:id="rId14"/>
    <p:sldId id="592" r:id="rId15"/>
    <p:sldId id="593" r:id="rId16"/>
    <p:sldId id="594" r:id="rId17"/>
    <p:sldId id="595" r:id="rId18"/>
    <p:sldId id="596" r:id="rId19"/>
    <p:sldId id="614" r:id="rId20"/>
    <p:sldId id="597" r:id="rId21"/>
    <p:sldId id="601" r:id="rId22"/>
    <p:sldId id="603" r:id="rId23"/>
    <p:sldId id="616" r:id="rId24"/>
    <p:sldId id="568" r:id="rId25"/>
    <p:sldId id="600" r:id="rId26"/>
    <p:sldId id="510" r:id="rId27"/>
    <p:sldId id="604" r:id="rId28"/>
    <p:sldId id="558" r:id="rId29"/>
    <p:sldId id="605" r:id="rId30"/>
    <p:sldId id="561" r:id="rId31"/>
    <p:sldId id="606" r:id="rId32"/>
    <p:sldId id="608" r:id="rId33"/>
    <p:sldId id="607" r:id="rId34"/>
    <p:sldId id="348" r:id="rId35"/>
    <p:sldId id="477" r:id="rId36"/>
    <p:sldId id="328" r:id="rId3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EF0"/>
    <a:srgbClr val="FF7531"/>
    <a:srgbClr val="3C8C93"/>
    <a:srgbClr val="945200"/>
    <a:srgbClr val="FF7E79"/>
    <a:srgbClr val="E3E96C"/>
    <a:srgbClr val="004B5A"/>
    <a:srgbClr val="00394A"/>
    <a:srgbClr val="003241"/>
    <a:srgbClr val="DAD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75" autoAdjust="0"/>
    <p:restoredTop sz="93485"/>
  </p:normalViewPr>
  <p:slideViewPr>
    <p:cSldViewPr>
      <p:cViewPr varScale="1">
        <p:scale>
          <a:sx n="86" d="100"/>
          <a:sy n="86" d="100"/>
        </p:scale>
        <p:origin x="101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524F4DD-39E2-074C-A821-79AE4EECD5C9}" type="datetimeFigureOut">
              <a:rPr lang="de-DE"/>
              <a:pPr>
                <a:defRPr/>
              </a:pPr>
              <a:t>14.12.22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BACD63D-AFCC-1640-81EA-D2C5D9BD401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047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C162694-7365-914B-8B69-558832A77470}" type="datetimeFigureOut">
              <a:rPr lang="de-DE"/>
              <a:pPr>
                <a:defRPr/>
              </a:pPr>
              <a:t>14.12.22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5DDC4CD-3502-7B49-8D09-DDBB7A84A63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406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CC8C2-DE1C-8642-9E22-5B37A83749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21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9BC40-0EA7-3B43-8A5A-DEAD0F10D5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41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5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5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D9D00-4579-CD4B-B22F-8C012024BB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718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314659F-E18D-486B-805A-567739542A4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168095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64AD2-5FB6-FB45-933B-235C7588DE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68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151C9-7839-C041-ABB8-39E89BE594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8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13FDC-EBB7-A241-A6EF-2E02EE734C7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4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6B9C6-6715-2D4A-8969-EA7C2FA5AF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26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459A-6064-5546-BD20-CFDE646274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95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EE9E-C217-3D4B-A1BB-8CC67CCB34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65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EF29-B124-2849-A4BE-FE5AE0C1F7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99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C98C8-BE0A-C748-B1FE-022729FA52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34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62731CA1-5B61-B842-B00F-36E90BD694F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eople.irisa.fr/Francois.Schwarzentruber/2019AAMAStutorial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1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10.png"/><Relationship Id="rId2" Type="http://schemas.openxmlformats.org/officeDocument/2006/relationships/image" Target="../media/image160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0.png"/><Relationship Id="rId5" Type="http://schemas.openxmlformats.org/officeDocument/2006/relationships/image" Target="../media/image190.png"/><Relationship Id="rId15" Type="http://schemas.openxmlformats.org/officeDocument/2006/relationships/image" Target="../media/image26.svg"/><Relationship Id="rId10" Type="http://schemas.openxmlformats.org/officeDocument/2006/relationships/image" Target="../media/image24.png"/><Relationship Id="rId4" Type="http://schemas.openxmlformats.org/officeDocument/2006/relationships/image" Target="../media/image140.png"/><Relationship Id="rId9" Type="http://schemas.openxmlformats.org/officeDocument/2006/relationships/image" Target="../media/image23.png"/><Relationship Id="rId1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(http:/blog.computationalcomplexity.org/2005/09/ppoly.html)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9776" y="1628800"/>
            <a:ext cx="8278688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sz="4400" b="1" dirty="0">
                <a:cs typeface="+mj-cs"/>
              </a:rPr>
              <a:t>Intelligent </a:t>
            </a:r>
            <a:r>
              <a:rPr lang="de-DE" sz="4400" b="1" dirty="0" err="1">
                <a:cs typeface="+mj-cs"/>
              </a:rPr>
              <a:t>Agents</a:t>
            </a:r>
            <a:r>
              <a:rPr lang="de-DE" sz="4400" b="1" dirty="0">
                <a:cs typeface="+mj-cs"/>
              </a:rPr>
              <a:t> </a:t>
            </a:r>
            <a:br>
              <a:rPr lang="de-DE" sz="4400" b="1" dirty="0">
                <a:cs typeface="+mj-cs"/>
              </a:rPr>
            </a:br>
            <a:r>
              <a:rPr lang="de-DE" dirty="0">
                <a:cs typeface="+mj-cs"/>
              </a:rPr>
              <a:t>Knowledge-</a:t>
            </a:r>
            <a:r>
              <a:rPr lang="de-DE" dirty="0" err="1">
                <a:cs typeface="+mj-cs"/>
              </a:rPr>
              <a:t>Based</a:t>
            </a:r>
            <a:r>
              <a:rPr lang="de-DE" dirty="0">
                <a:cs typeface="+mj-cs"/>
              </a:rPr>
              <a:t> </a:t>
            </a:r>
            <a:r>
              <a:rPr lang="de-DE" dirty="0" err="1">
                <a:cs typeface="+mj-cs"/>
              </a:rPr>
              <a:t>Programs</a:t>
            </a:r>
            <a:r>
              <a:rPr lang="de-DE" dirty="0">
                <a:cs typeface="+mj-cs"/>
              </a:rPr>
              <a:t> </a:t>
            </a:r>
            <a:br>
              <a:rPr lang="de-DE" dirty="0">
                <a:cs typeface="+mj-cs"/>
              </a:rPr>
            </a:br>
            <a:r>
              <a:rPr lang="de-DE" dirty="0">
                <a:cs typeface="+mj-cs"/>
              </a:rPr>
              <a:t>(</a:t>
            </a:r>
            <a:r>
              <a:rPr lang="de-DE" dirty="0" err="1">
                <a:cs typeface="+mj-cs"/>
              </a:rPr>
              <a:t>for</a:t>
            </a:r>
            <a:r>
              <a:rPr lang="de-DE" dirty="0">
                <a:cs typeface="+mj-cs"/>
              </a:rPr>
              <a:t> </a:t>
            </a:r>
            <a:r>
              <a:rPr lang="de-DE" dirty="0" err="1">
                <a:cs typeface="+mj-cs"/>
              </a:rPr>
              <a:t>decentralized</a:t>
            </a:r>
            <a:r>
              <a:rPr lang="de-DE" dirty="0">
                <a:cs typeface="+mj-cs"/>
              </a:rPr>
              <a:t>  POMDPs)</a:t>
            </a:r>
            <a:br>
              <a:rPr lang="de-DE" dirty="0">
                <a:cs typeface="+mj-cs"/>
              </a:rPr>
            </a:br>
            <a:r>
              <a:rPr lang="de-DE" dirty="0">
                <a:cs typeface="+mj-cs"/>
              </a:rPr>
              <a:t>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/>
              <a:t>Özgür L. </a:t>
            </a:r>
            <a:r>
              <a:rPr lang="de-DE" sz="2400" dirty="0" err="1"/>
              <a:t>Özçep</a:t>
            </a:r>
            <a:endParaRPr lang="de-DE" sz="2400" dirty="0"/>
          </a:p>
          <a:p>
            <a:pPr eaLnBrk="1" hangingPunct="1">
              <a:defRPr/>
            </a:pPr>
            <a:r>
              <a:rPr lang="de-DE" sz="2400" b="1" dirty="0"/>
              <a:t>Universität zu Lübeck</a:t>
            </a:r>
          </a:p>
          <a:p>
            <a:pPr eaLnBrk="1" hangingPunct="1">
              <a:defRPr/>
            </a:pPr>
            <a:r>
              <a:rPr lang="de-DE" sz="2400" b="1" dirty="0"/>
              <a:t>Institut für Informationssysteme</a:t>
            </a:r>
          </a:p>
          <a:p>
            <a:pPr eaLnBrk="1" hangingPunct="1">
              <a:defRPr/>
            </a:pPr>
            <a:endParaRPr lang="de-DE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0736F4-5E10-8341-AC8B-05E1EEC1B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Knowlede-Based</a:t>
            </a:r>
            <a:r>
              <a:rPr lang="de-DE" dirty="0"/>
              <a:t> </a:t>
            </a:r>
            <a:r>
              <a:rPr lang="de-DE" dirty="0" err="1"/>
              <a:t>Programs</a:t>
            </a:r>
            <a:r>
              <a:rPr lang="de-DE" dirty="0"/>
              <a:t>: Syntax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1AB9DCD-9370-9D47-A9F9-A102F69EE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4F62A93-1E9F-1D49-AD62-72E844922235}"/>
              </a:ext>
            </a:extLst>
          </p:cNvPr>
          <p:cNvGrpSpPr/>
          <p:nvPr/>
        </p:nvGrpSpPr>
        <p:grpSpPr>
          <a:xfrm>
            <a:off x="314912" y="1652557"/>
            <a:ext cx="8675687" cy="1883510"/>
            <a:chOff x="446936" y="2779849"/>
            <a:chExt cx="7888588" cy="1883510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FA8DB452-1553-174E-820D-9E099FEEBF86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292246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pc="-59" dirty="0">
                  <a:solidFill>
                    <a:srgbClr val="FFFFFF"/>
                  </a:solidFill>
                  <a:latin typeface="Tahoma"/>
                  <a:cs typeface="Tahoma"/>
                </a:rPr>
                <a:t> (Syntax </a:t>
              </a:r>
              <a:r>
                <a:rPr lang="de-DE" spc="-59" dirty="0" err="1">
                  <a:solidFill>
                    <a:srgbClr val="FFFFFF"/>
                  </a:solidFill>
                  <a:latin typeface="Tahoma"/>
                  <a:cs typeface="Tahoma"/>
                </a:rPr>
                <a:t>of</a:t>
              </a:r>
              <a:r>
                <a:rPr lang="de-DE" spc="-59" dirty="0">
                  <a:solidFill>
                    <a:srgbClr val="FFFFFF"/>
                  </a:solidFill>
                  <a:latin typeface="Tahoma"/>
                  <a:cs typeface="Tahoma"/>
                </a:rPr>
                <a:t> KBPs)</a:t>
              </a:r>
              <a:endParaRPr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6E9C08E8-B966-744D-B9DC-44DBFFC317AC}"/>
                    </a:ext>
                  </a:extLst>
                </p:cNvPr>
                <p:cNvSpPr txBox="1"/>
                <p:nvPr/>
              </p:nvSpPr>
              <p:spPr>
                <a:xfrm>
                  <a:off x="446936" y="3072095"/>
                  <a:ext cx="7888588" cy="1591264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Actions: turn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left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,  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stay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,  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broadcast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temperature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 etc. </a:t>
                  </a: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Sequence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:  ... ; ....</a:t>
                  </a: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b="1" spc="-10" dirty="0" err="1">
                      <a:latin typeface="Myriad Pro" panose="020B0503030403020204" pitchFamily="34" charset="0"/>
                      <a:cs typeface="Tahoma"/>
                    </a:rPr>
                    <a:t>if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b="1" spc="-10" dirty="0" err="1">
                      <a:latin typeface="Myriad Pro" panose="020B0503030403020204" pitchFamily="34" charset="0"/>
                      <a:cs typeface="Tahoma"/>
                    </a:rPr>
                    <a:t>then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... </a:t>
                  </a:r>
                  <a:r>
                    <a:rPr lang="de-DE" sz="2200" b="1" spc="-10" dirty="0" err="1">
                      <a:latin typeface="Myriad Pro" panose="020B0503030403020204" pitchFamily="34" charset="0"/>
                      <a:cs typeface="Tahoma"/>
                    </a:rPr>
                    <a:t>else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...</a:t>
                  </a: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b="1" spc="-10" dirty="0" err="1">
                      <a:latin typeface="Myriad Pro" panose="020B0503030403020204" pitchFamily="34" charset="0"/>
                      <a:cs typeface="Tahoma"/>
                    </a:rPr>
                    <a:t>while</a:t>
                  </a:r>
                  <a:r>
                    <a:rPr lang="de-DE" sz="2200" b="1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b="1" spc="-10" dirty="0">
                      <a:latin typeface="Myriad Pro" panose="020B0503030403020204" pitchFamily="34" charset="0"/>
                      <a:cs typeface="Tahoma"/>
                    </a:rPr>
                    <a:t>do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...</a:t>
                  </a: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6E9C08E8-B966-744D-B9DC-44DBFFC317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936" y="3072095"/>
                  <a:ext cx="7888588" cy="1591264"/>
                </a:xfrm>
                <a:prstGeom prst="rect">
                  <a:avLst/>
                </a:prstGeom>
                <a:blipFill>
                  <a:blip r:embed="rId2"/>
                  <a:stretch>
                    <a:fillRect l="-731" t="-3175" b="-9524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object 4">
            <a:extLst>
              <a:ext uri="{FF2B5EF4-FFF2-40B4-BE49-F238E27FC236}">
                <a16:creationId xmlns:a16="http://schemas.microsoft.com/office/drawing/2014/main" id="{B6DC25E1-B393-7F43-84A2-31F32FE2DCD9}"/>
              </a:ext>
            </a:extLst>
          </p:cNvPr>
          <p:cNvSpPr txBox="1"/>
          <p:nvPr/>
        </p:nvSpPr>
        <p:spPr>
          <a:xfrm>
            <a:off x="314912" y="3762876"/>
            <a:ext cx="8649701" cy="285893"/>
          </a:xfrm>
          <a:prstGeom prst="rect">
            <a:avLst/>
          </a:prstGeom>
          <a:solidFill>
            <a:srgbClr val="FABB00"/>
          </a:solidFill>
        </p:spPr>
        <p:txBody>
          <a:bodyPr vert="horz" wrap="square" lIns="0" tIns="8808" rIns="0" bIns="0" rtlCol="0">
            <a:spAutoFit/>
          </a:bodyPr>
          <a:lstStyle/>
          <a:p>
            <a:pPr marL="90603">
              <a:spcBef>
                <a:spcPts val="69"/>
              </a:spcBef>
            </a:pPr>
            <a:r>
              <a:rPr spc="-10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Example</a:t>
            </a:r>
            <a:r>
              <a:rPr lang="de-DE" spc="-10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 (KBP </a:t>
            </a:r>
            <a:r>
              <a:rPr lang="de-DE" spc="-109" dirty="0" err="1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for</a:t>
            </a:r>
            <a:r>
              <a:rPr lang="de-DE" spc="-10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 </a:t>
            </a:r>
            <a:r>
              <a:rPr lang="de-DE" spc="-109" dirty="0" err="1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agent</a:t>
            </a:r>
            <a:r>
              <a:rPr lang="de-DE" spc="-10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 a)</a:t>
            </a:r>
            <a:endParaRPr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F280E4E5-5DD2-2A49-9A66-72C1F99EEB16}"/>
              </a:ext>
            </a:extLst>
          </p:cNvPr>
          <p:cNvSpPr txBox="1"/>
          <p:nvPr/>
        </p:nvSpPr>
        <p:spPr>
          <a:xfrm>
            <a:off x="314912" y="4057334"/>
            <a:ext cx="8649701" cy="2419435"/>
          </a:xfrm>
          <a:prstGeom prst="rect">
            <a:avLst/>
          </a:prstGeom>
          <a:solidFill>
            <a:srgbClr val="FEFBF2"/>
          </a:solidFill>
        </p:spPr>
        <p:txBody>
          <a:bodyPr vert="horz" wrap="square" lIns="0" tIns="49076" rIns="0" bIns="0" rtlCol="0">
            <a:spAutoFit/>
          </a:bodyPr>
          <a:lstStyle/>
          <a:p>
            <a:pPr lvl="1"/>
            <a:endParaRPr lang="de-DE" sz="2200" dirty="0">
              <a:latin typeface="Myriad Pro" panose="020B0503030403020204" pitchFamily="34" charset="0"/>
              <a:cs typeface="Lucida Sans Unicode"/>
            </a:endParaRPr>
          </a:p>
          <a:p>
            <a:pPr lvl="1"/>
            <a:r>
              <a:rPr lang="de-DE" sz="2200" b="1" dirty="0" err="1">
                <a:latin typeface="Myriad Pro" panose="020B0503030403020204" pitchFamily="34" charset="0"/>
                <a:cs typeface="Lucida Sans Unicode"/>
              </a:rPr>
              <a:t>If</a:t>
            </a:r>
            <a:r>
              <a:rPr lang="de-DE" sz="2200" dirty="0">
                <a:latin typeface="Myriad Pro" panose="020B0503030403020204" pitchFamily="34" charset="0"/>
                <a:cs typeface="Lucida Sans Unicode"/>
              </a:rPr>
              <a:t> a </a:t>
            </a:r>
            <a:r>
              <a:rPr lang="de-DE" sz="2200" dirty="0" err="1">
                <a:latin typeface="Myriad Pro" panose="020B0503030403020204" pitchFamily="34" charset="0"/>
                <a:cs typeface="Lucida Sans Unicode"/>
              </a:rPr>
              <a:t>knows</a:t>
            </a:r>
            <a:r>
              <a:rPr lang="de-DE" sz="2200" dirty="0">
                <a:latin typeface="Myriad Pro" panose="020B0503030403020204" pitchFamily="34" charset="0"/>
                <a:cs typeface="Lucida Sans Unicode"/>
              </a:rPr>
              <a:t> (</a:t>
            </a:r>
            <a:r>
              <a:rPr lang="de-DE" sz="2200" dirty="0" err="1">
                <a:latin typeface="Myriad Pro" panose="020B0503030403020204" pitchFamily="34" charset="0"/>
                <a:cs typeface="Lucida Sans Unicode"/>
              </a:rPr>
              <a:t>door</a:t>
            </a:r>
            <a:r>
              <a:rPr lang="de-DE" sz="2200" dirty="0">
                <a:latin typeface="Myriad Pro" panose="020B0503030403020204" pitchFamily="34" charset="0"/>
                <a:cs typeface="Lucida Sans Unicode"/>
              </a:rPr>
              <a:t> 12 </a:t>
            </a:r>
            <a:r>
              <a:rPr lang="de-DE" sz="2200" dirty="0" err="1">
                <a:latin typeface="Myriad Pro" panose="020B0503030403020204" pitchFamily="34" charset="0"/>
                <a:cs typeface="Lucida Sans Unicode"/>
              </a:rPr>
              <a:t>is</a:t>
            </a:r>
            <a:r>
              <a:rPr lang="de-DE" sz="2200" dirty="0">
                <a:latin typeface="Myriad Pro" panose="020B0503030403020204" pitchFamily="34" charset="0"/>
                <a:cs typeface="Lucida Sans Unicode"/>
              </a:rPr>
              <a:t> </a:t>
            </a:r>
            <a:r>
              <a:rPr lang="de-DE" sz="2200" dirty="0" err="1">
                <a:latin typeface="Myriad Pro" panose="020B0503030403020204" pitchFamily="34" charset="0"/>
                <a:cs typeface="Lucida Sans Unicode"/>
              </a:rPr>
              <a:t>locked</a:t>
            </a:r>
            <a:r>
              <a:rPr lang="de-DE" sz="2200" dirty="0">
                <a:latin typeface="Myriad Pro" panose="020B0503030403020204" pitchFamily="34" charset="0"/>
                <a:cs typeface="Lucida Sans Unicode"/>
              </a:rPr>
              <a:t> </a:t>
            </a:r>
            <a:r>
              <a:rPr lang="de-DE" sz="2200" dirty="0" err="1">
                <a:latin typeface="Myriad Pro" panose="020B0503030403020204" pitchFamily="34" charset="0"/>
                <a:cs typeface="Lucida Sans Unicode"/>
              </a:rPr>
              <a:t>and</a:t>
            </a:r>
            <a:r>
              <a:rPr lang="de-DE" sz="2200" dirty="0">
                <a:latin typeface="Myriad Pro" panose="020B0503030403020204" pitchFamily="34" charset="0"/>
                <a:cs typeface="Lucida Sans Unicode"/>
              </a:rPr>
              <a:t> </a:t>
            </a:r>
            <a:r>
              <a:rPr lang="de-DE" sz="2200" dirty="0" err="1">
                <a:latin typeface="Myriad Pro" panose="020B0503030403020204" pitchFamily="34" charset="0"/>
                <a:cs typeface="Lucida Sans Unicode"/>
              </a:rPr>
              <a:t>justobserved</a:t>
            </a:r>
            <a:r>
              <a:rPr lang="de-DE" sz="2200" dirty="0">
                <a:latin typeface="Myriad Pro" panose="020B0503030403020204" pitchFamily="34" charset="0"/>
                <a:cs typeface="Lucida Sans Unicode"/>
              </a:rPr>
              <a:t>(</a:t>
            </a:r>
            <a:r>
              <a:rPr lang="de-DE" sz="2200" dirty="0" err="1">
                <a:latin typeface="Myriad Pro" panose="020B0503030403020204" pitchFamily="34" charset="0"/>
                <a:cs typeface="Lucida Sans Unicode"/>
              </a:rPr>
              <a:t>fire</a:t>
            </a:r>
            <a:r>
              <a:rPr lang="de-DE" sz="2200" dirty="0">
                <a:latin typeface="Myriad Pro" panose="020B0503030403020204" pitchFamily="34" charset="0"/>
                <a:cs typeface="Lucida Sans Unicode"/>
              </a:rPr>
              <a:t>)) </a:t>
            </a:r>
            <a:r>
              <a:rPr lang="de-DE" sz="2200" b="1" dirty="0" err="1">
                <a:latin typeface="Myriad Pro" panose="020B0503030403020204" pitchFamily="34" charset="0"/>
                <a:cs typeface="Lucida Sans Unicode"/>
              </a:rPr>
              <a:t>then</a:t>
            </a:r>
            <a:r>
              <a:rPr lang="de-DE" sz="2200" dirty="0">
                <a:latin typeface="Myriad Pro" panose="020B0503030403020204" pitchFamily="34" charset="0"/>
                <a:cs typeface="Lucida Sans Unicode"/>
              </a:rPr>
              <a:t> </a:t>
            </a:r>
          </a:p>
          <a:p>
            <a:pPr lvl="1"/>
            <a:r>
              <a:rPr lang="de-DE" sz="2200" dirty="0">
                <a:latin typeface="Myriad Pro" panose="020B0503030403020204" pitchFamily="34" charset="0"/>
                <a:cs typeface="Lucida Sans Unicode"/>
              </a:rPr>
              <a:t>	turn </a:t>
            </a:r>
            <a:r>
              <a:rPr lang="de-DE" sz="2200" dirty="0" err="1">
                <a:latin typeface="Myriad Pro" panose="020B0503030403020204" pitchFamily="34" charset="0"/>
                <a:cs typeface="Lucida Sans Unicode"/>
              </a:rPr>
              <a:t>left</a:t>
            </a:r>
            <a:endParaRPr lang="de-DE" sz="2200" dirty="0">
              <a:latin typeface="Myriad Pro" panose="020B0503030403020204" pitchFamily="34" charset="0"/>
              <a:cs typeface="Lucida Sans Unicode"/>
            </a:endParaRPr>
          </a:p>
          <a:p>
            <a:pPr lvl="1"/>
            <a:r>
              <a:rPr lang="de-DE" sz="2200" dirty="0">
                <a:latin typeface="Myriad Pro" panose="020B0503030403020204" pitchFamily="34" charset="0"/>
                <a:cs typeface="Lucida Sans Unicode"/>
              </a:rPr>
              <a:t>	</a:t>
            </a:r>
            <a:r>
              <a:rPr lang="de-DE" sz="2200" dirty="0" err="1">
                <a:latin typeface="Myriad Pro" panose="020B0503030403020204" pitchFamily="34" charset="0"/>
                <a:cs typeface="Lucida Sans Unicode"/>
              </a:rPr>
              <a:t>broadcast</a:t>
            </a:r>
            <a:r>
              <a:rPr lang="de-DE" sz="2200" dirty="0">
                <a:latin typeface="Myriad Pro" panose="020B0503030403020204" pitchFamily="34" charset="0"/>
                <a:cs typeface="Lucida Sans Unicode"/>
              </a:rPr>
              <a:t> </a:t>
            </a:r>
            <a:r>
              <a:rPr lang="de-DE" sz="2200" dirty="0" err="1">
                <a:latin typeface="Myriad Pro" panose="020B0503030403020204" pitchFamily="34" charset="0"/>
                <a:cs typeface="Lucida Sans Unicode"/>
              </a:rPr>
              <a:t>temperature</a:t>
            </a:r>
            <a:endParaRPr lang="de-DE" sz="2200" dirty="0">
              <a:latin typeface="Myriad Pro" panose="020B0503030403020204" pitchFamily="34" charset="0"/>
              <a:cs typeface="Lucida Sans Unicode"/>
            </a:endParaRPr>
          </a:p>
          <a:p>
            <a:pPr lvl="1"/>
            <a:r>
              <a:rPr lang="de-DE" sz="2200" b="1" dirty="0">
                <a:latin typeface="Myriad Pro" panose="020B0503030403020204" pitchFamily="34" charset="0"/>
                <a:cs typeface="Lucida Sans Unicode"/>
              </a:rPr>
              <a:t>Else</a:t>
            </a:r>
            <a:r>
              <a:rPr lang="de-DE" sz="2200" dirty="0">
                <a:latin typeface="Myriad Pro" panose="020B0503030403020204" pitchFamily="34" charset="0"/>
                <a:cs typeface="Lucida Sans Unicode"/>
              </a:rPr>
              <a:t> </a:t>
            </a:r>
          </a:p>
          <a:p>
            <a:pPr lvl="1"/>
            <a:r>
              <a:rPr lang="de-DE" sz="2200" dirty="0">
                <a:latin typeface="Myriad Pro" panose="020B0503030403020204" pitchFamily="34" charset="0"/>
                <a:cs typeface="Lucida Sans Unicode"/>
              </a:rPr>
              <a:t>	</a:t>
            </a:r>
            <a:r>
              <a:rPr lang="de-DE" sz="2200" dirty="0" err="1">
                <a:latin typeface="Myriad Pro" panose="020B0503030403020204" pitchFamily="34" charset="0"/>
                <a:cs typeface="Lucida Sans Unicode"/>
              </a:rPr>
              <a:t>stay</a:t>
            </a:r>
            <a:endParaRPr lang="de-DE" sz="2200" dirty="0">
              <a:latin typeface="Myriad Pro" panose="020B0503030403020204" pitchFamily="34" charset="0"/>
              <a:cs typeface="Lucida Sans Unicode"/>
            </a:endParaRPr>
          </a:p>
          <a:p>
            <a:pPr lvl="1"/>
            <a:endParaRPr lang="de-DE" sz="2200" dirty="0">
              <a:latin typeface="Myriad Pro" panose="020B0503030403020204" pitchFamily="34" charset="0"/>
              <a:cs typeface="Lucida Sans Unicode"/>
            </a:endParaRPr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400C950C-0A52-174E-A208-C7C4E6ECFEC8}"/>
              </a:ext>
            </a:extLst>
          </p:cNvPr>
          <p:cNvSpPr/>
          <p:nvPr/>
        </p:nvSpPr>
        <p:spPr>
          <a:xfrm>
            <a:off x="468313" y="4286448"/>
            <a:ext cx="6984777" cy="1965818"/>
          </a:xfrm>
          <a:prstGeom prst="roundRect">
            <a:avLst>
              <a:gd name="adj" fmla="val 10000"/>
            </a:avLst>
          </a:prstGeom>
          <a:solidFill>
            <a:srgbClr val="92D05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09F8210-A598-1742-A0F9-10D56FF51686}"/>
              </a:ext>
            </a:extLst>
          </p:cNvPr>
          <p:cNvSpPr txBox="1"/>
          <p:nvPr/>
        </p:nvSpPr>
        <p:spPr>
          <a:xfrm>
            <a:off x="318958" y="1162344"/>
            <a:ext cx="8141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See (</a:t>
            </a:r>
            <a:r>
              <a:rPr lang="de-DE" dirty="0" err="1"/>
              <a:t>Fagin</a:t>
            </a:r>
            <a:r>
              <a:rPr lang="de-DE" dirty="0"/>
              <a:t> et al. 03) </a:t>
            </a:r>
            <a:r>
              <a:rPr lang="de-DE" dirty="0" err="1"/>
              <a:t>for</a:t>
            </a:r>
            <a:r>
              <a:rPr lang="de-DE" dirty="0"/>
              <a:t> an in-</a:t>
            </a:r>
            <a:r>
              <a:rPr lang="de-DE" dirty="0" err="1"/>
              <a:t>depth</a:t>
            </a:r>
            <a:r>
              <a:rPr lang="de-DE" dirty="0"/>
              <a:t>  </a:t>
            </a:r>
            <a:r>
              <a:rPr lang="de-DE" dirty="0" err="1"/>
              <a:t>treatment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KBPs</a:t>
            </a:r>
          </a:p>
        </p:txBody>
      </p:sp>
    </p:spTree>
    <p:extLst>
      <p:ext uri="{BB962C8B-B14F-4D97-AF65-F5344CB8AC3E}">
        <p14:creationId xmlns:p14="http://schemas.microsoft.com/office/powerpoint/2010/main" val="2992717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0623EC-96D1-6D41-9F95-C58CF2912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Resctricton</a:t>
            </a:r>
            <a:r>
              <a:rPr lang="de-DE" dirty="0"/>
              <a:t> on KBPs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E03F566-F49C-F441-A762-2BA7E18C2B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Each KBP </a:t>
                </a:r>
                <a:r>
                  <a:rPr lang="de-DE" dirty="0" err="1"/>
                  <a:t>is</a:t>
                </a:r>
                <a:r>
                  <a:rPr lang="de-DE" dirty="0"/>
                  <a:t> a KBP(i) 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some</a:t>
                </a:r>
                <a:r>
                  <a:rPr lang="de-DE" dirty="0"/>
                  <a:t> </a:t>
                </a:r>
                <a:r>
                  <a:rPr lang="de-DE" dirty="0" err="1"/>
                  <a:t>agent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de-DE" dirty="0"/>
              </a:p>
              <a:p>
                <a:r>
                  <a:rPr lang="de-DE" dirty="0"/>
                  <a:t>The </a:t>
                </a:r>
                <a:r>
                  <a:rPr lang="de-DE" dirty="0" err="1"/>
                  <a:t>formulae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 used in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conditions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if-then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while</a:t>
                </a:r>
                <a:r>
                  <a:rPr lang="de-DE" dirty="0"/>
                  <a:t> in KBP(i)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epistemic</a:t>
                </a:r>
                <a:r>
                  <a:rPr lang="de-DE" dirty="0"/>
                  <a:t> </a:t>
                </a:r>
                <a:r>
                  <a:rPr lang="de-DE" dirty="0" err="1"/>
                  <a:t>formuale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subjective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i (all </a:t>
                </a:r>
                <a:r>
                  <a:rPr lang="de-DE" dirty="0" err="1"/>
                  <a:t>propositions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in </a:t>
                </a:r>
                <a:r>
                  <a:rPr lang="de-DE" dirty="0" err="1"/>
                  <a:t>scope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modality</a:t>
                </a:r>
                <a:r>
                  <a:rPr lang="de-DE" dirty="0"/>
                  <a:t>)</a:t>
                </a:r>
              </a:p>
              <a:p>
                <a:endParaRPr lang="de-DE" dirty="0"/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may</a:t>
                </a:r>
                <a:r>
                  <a:rPr lang="de-DE" dirty="0"/>
                  <a:t> also </a:t>
                </a:r>
                <a:r>
                  <a:rPr lang="de-DE" dirty="0" err="1"/>
                  <a:t>contain</a:t>
                </a:r>
                <a:r>
                  <a:rPr lang="de-DE" dirty="0"/>
                  <a:t> </a:t>
                </a:r>
                <a:r>
                  <a:rPr lang="de-DE" dirty="0" err="1"/>
                  <a:t>assertions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form </a:t>
                </a:r>
                <a:r>
                  <a:rPr lang="de-DE" dirty="0" err="1"/>
                  <a:t>justObserved</a:t>
                </a:r>
                <a:r>
                  <a:rPr lang="de-DE" dirty="0"/>
                  <a:t>(x) </a:t>
                </a:r>
                <a:r>
                  <a:rPr lang="de-DE" dirty="0" err="1"/>
                  <a:t>expressing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fact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x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last </a:t>
                </a:r>
                <a:r>
                  <a:rPr lang="de-DE" dirty="0" err="1"/>
                  <a:t>observation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E03F566-F49C-F441-A762-2BA7E18C2B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2EB095-6D55-7147-B12C-051F2ED76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8010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73AF61-75A3-3F41-A492-D2FC9202D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9978E4D-0C13-FF49-9842-621E2B4F6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B225C22B-7561-B04B-A794-77CCCA3DC947}"/>
              </a:ext>
            </a:extLst>
          </p:cNvPr>
          <p:cNvSpPr txBox="1"/>
          <p:nvPr/>
        </p:nvSpPr>
        <p:spPr>
          <a:xfrm>
            <a:off x="247149" y="1412776"/>
            <a:ext cx="8649701" cy="285893"/>
          </a:xfrm>
          <a:prstGeom prst="rect">
            <a:avLst/>
          </a:prstGeom>
          <a:solidFill>
            <a:srgbClr val="FABB00"/>
          </a:solidFill>
        </p:spPr>
        <p:txBody>
          <a:bodyPr vert="horz" wrap="square" lIns="0" tIns="8808" rIns="0" bIns="0" rtlCol="0">
            <a:spAutoFit/>
          </a:bodyPr>
          <a:lstStyle/>
          <a:p>
            <a:pPr marL="90603">
              <a:spcBef>
                <a:spcPts val="69"/>
              </a:spcBef>
            </a:pPr>
            <a:r>
              <a:rPr lang="de-DE" spc="-109" dirty="0" err="1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Running</a:t>
            </a:r>
            <a:r>
              <a:rPr lang="de-DE" spc="-10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 </a:t>
            </a:r>
            <a:r>
              <a:rPr spc="-10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Example</a:t>
            </a:r>
            <a:r>
              <a:rPr lang="de-DE" spc="-10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  (</a:t>
            </a:r>
            <a:r>
              <a:rPr lang="de-DE" spc="-109" dirty="0" err="1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Saffidine</a:t>
            </a:r>
            <a:r>
              <a:rPr lang="de-DE" spc="-10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 et al. 18)</a:t>
            </a:r>
            <a:endParaRPr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71808AA4-D1AB-9345-9655-29B4285CFB0F}"/>
              </a:ext>
            </a:extLst>
          </p:cNvPr>
          <p:cNvSpPr txBox="1"/>
          <p:nvPr/>
        </p:nvSpPr>
        <p:spPr>
          <a:xfrm>
            <a:off x="247149" y="1707234"/>
            <a:ext cx="8649701" cy="4758537"/>
          </a:xfrm>
          <a:prstGeom prst="rect">
            <a:avLst/>
          </a:prstGeom>
          <a:solidFill>
            <a:srgbClr val="FEFBF2"/>
          </a:solidFill>
        </p:spPr>
        <p:txBody>
          <a:bodyPr vert="horz" wrap="square" lIns="0" tIns="49076" rIns="0" bIns="0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F8CA2391-C564-884C-A860-E8A91C9A0301}"/>
              </a:ext>
            </a:extLst>
          </p:cNvPr>
          <p:cNvSpPr/>
          <p:nvPr/>
        </p:nvSpPr>
        <p:spPr>
          <a:xfrm>
            <a:off x="578344" y="2073116"/>
            <a:ext cx="3489600" cy="3372108"/>
          </a:xfrm>
          <a:prstGeom prst="roundRect">
            <a:avLst>
              <a:gd name="adj" fmla="val 10000"/>
            </a:avLst>
          </a:prstGeom>
          <a:solidFill>
            <a:srgbClr val="92D05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Inhaltsplatzhalter 4">
                <a:extLst>
                  <a:ext uri="{FF2B5EF4-FFF2-40B4-BE49-F238E27FC236}">
                    <a16:creationId xmlns:a16="http://schemas.microsoft.com/office/drawing/2014/main" id="{6E0A00FB-8B6E-664F-920C-E267214EA9C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755560" y="2114309"/>
                <a:ext cx="2872941" cy="194421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2000" b="1" dirty="0"/>
                  <a:t>KBP </a:t>
                </a:r>
                <a:r>
                  <a:rPr lang="de-DE" sz="2000" b="1" dirty="0" err="1"/>
                  <a:t>for</a:t>
                </a:r>
                <a:r>
                  <a:rPr lang="de-DE" sz="2000" b="1" dirty="0"/>
                  <a:t> </a:t>
                </a:r>
                <a:r>
                  <a:rPr lang="de-DE" sz="2000" b="1" dirty="0" err="1"/>
                  <a:t>agent</a:t>
                </a:r>
                <a:r>
                  <a:rPr lang="de-DE" sz="2000" b="1" dirty="0"/>
                  <a:t> Alice a </a:t>
                </a:r>
              </a:p>
              <a:p>
                <a:pPr marL="0" indent="0">
                  <a:buNone/>
                </a:pPr>
                <a:r>
                  <a:rPr lang="de-DE" sz="2000" dirty="0" err="1"/>
                  <a:t>try</a:t>
                </a:r>
                <a:r>
                  <a:rPr lang="de-DE" sz="2000" dirty="0"/>
                  <a:t>-plane </a:t>
                </a:r>
              </a:p>
              <a:p>
                <a:pPr marL="0" indent="0">
                  <a:buNone/>
                </a:pPr>
                <a:r>
                  <a:rPr lang="de-DE" sz="2000" b="1" dirty="0" err="1"/>
                  <a:t>If</a:t>
                </a:r>
                <a14:m>
                  <m:oMath xmlns:m="http://schemas.openxmlformats.org/officeDocument/2006/math">
                    <m:r>
                      <a:rPr lang="de-DE" sz="2000" b="1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sz="20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 dirty="0" err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2000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¬  </m:t>
                    </m:r>
                    <m:r>
                      <a:rPr lang="de-DE" sz="2000" i="1" dirty="0" err="1" smtClean="0">
                        <a:latin typeface="Cambria Math" panose="02040503050406030204" pitchFamily="18" charset="0"/>
                      </a:rPr>
                      <m:t>𝑝𝑙𝑎𝑛</m:t>
                    </m:r>
                    <m:sSub>
                      <m:sSubPr>
                        <m:ctrlPr>
                          <a:rPr lang="de-DE" sz="20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 dirty="0" err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de-DE" sz="2000" b="1" dirty="0"/>
              </a:p>
              <a:p>
                <a:pPr marL="0" indent="0">
                  <a:buNone/>
                </a:pPr>
                <a:r>
                  <a:rPr lang="de-DE" sz="2000" b="1" dirty="0"/>
                  <a:t>then    </a:t>
                </a:r>
              </a:p>
              <a:p>
                <a:pPr marL="0" indent="0">
                  <a:buNone/>
                </a:pPr>
                <a:r>
                  <a:rPr lang="de-DE" sz="2000" dirty="0"/>
                  <a:t>   </a:t>
                </a:r>
                <a:r>
                  <a:rPr lang="de-DE" sz="2000" dirty="0" err="1"/>
                  <a:t>take</a:t>
                </a:r>
                <a:r>
                  <a:rPr lang="de-DE" sz="2000" dirty="0"/>
                  <a:t>-train;</a:t>
                </a:r>
              </a:p>
              <a:p>
                <a:pPr marL="0" indent="0">
                  <a:buNone/>
                </a:pPr>
                <a:r>
                  <a:rPr lang="de-DE" sz="2000" dirty="0"/>
                  <a:t>   turn-radio-on:</a:t>
                </a:r>
              </a:p>
              <a:p>
                <a:pPr marL="0" indent="0">
                  <a:buNone/>
                </a:pPr>
                <a:r>
                  <a:rPr lang="de-DE" sz="2000" dirty="0"/>
                  <a:t>   listen-radio;</a:t>
                </a:r>
              </a:p>
              <a:p>
                <a:pPr marL="0" indent="0">
                  <a:buNone/>
                </a:pPr>
                <a:r>
                  <a:rPr lang="de-DE" sz="2000" dirty="0"/>
                  <a:t>   </a:t>
                </a:r>
                <a:r>
                  <a:rPr lang="de-DE" sz="2000" b="1" dirty="0" err="1"/>
                  <a:t>If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de-DE" sz="2000" b="0" i="0" smtClean="0">
                        <a:latin typeface="Cambria Math" panose="02040503050406030204" pitchFamily="18" charset="0"/>
                      </a:rPr>
                      <m:t>         </m:t>
                    </m:r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¬ </m:t>
                        </m:r>
                        <m:sSub>
                          <m:sSub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𝑠𝑡𝑟𝑖𝑘𝑒</m:t>
                        </m:r>
                      </m:e>
                    </m:d>
                  </m:oMath>
                </a14:m>
                <a:r>
                  <a:rPr lang="de-DE" sz="2000" b="1" dirty="0"/>
                  <a:t>    </a:t>
                </a:r>
                <a:br>
                  <a:rPr lang="de-DE" sz="2000" b="1" dirty="0"/>
                </a:br>
                <a:r>
                  <a:rPr lang="de-DE" sz="2000" b="1" dirty="0"/>
                  <a:t>   </a:t>
                </a:r>
                <a:r>
                  <a:rPr lang="de-DE" sz="2000" b="1" dirty="0" err="1"/>
                  <a:t>then</a:t>
                </a:r>
                <a:r>
                  <a:rPr lang="de-DE" sz="2000" b="1" dirty="0"/>
                  <a:t>	 </a:t>
                </a:r>
                <a:r>
                  <a:rPr lang="de-DE" sz="2000" dirty="0" err="1"/>
                  <a:t>to</a:t>
                </a:r>
                <a:r>
                  <a:rPr lang="de-DE" sz="2000" dirty="0"/>
                  <a:t>-airport</a:t>
                </a:r>
              </a:p>
            </p:txBody>
          </p:sp>
        </mc:Choice>
        <mc:Fallback xmlns="">
          <p:sp>
            <p:nvSpPr>
              <p:cNvPr id="9" name="Inhaltsplatzhalter 4">
                <a:extLst>
                  <a:ext uri="{FF2B5EF4-FFF2-40B4-BE49-F238E27FC236}">
                    <a16:creationId xmlns:a16="http://schemas.microsoft.com/office/drawing/2014/main" id="{6E0A00FB-8B6E-664F-920C-E267214EA9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755560" y="2114309"/>
                <a:ext cx="2872941" cy="1944216"/>
              </a:xfrm>
              <a:blipFill>
                <a:blip r:embed="rId2"/>
                <a:stretch>
                  <a:fillRect l="-2203" t="-1948" b="-7272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2CFC4B0E-B637-D445-95D5-5436EFA044FE}"/>
              </a:ext>
            </a:extLst>
          </p:cNvPr>
          <p:cNvSpPr/>
          <p:nvPr/>
        </p:nvSpPr>
        <p:spPr>
          <a:xfrm>
            <a:off x="5485933" y="2069355"/>
            <a:ext cx="3079723" cy="3372108"/>
          </a:xfrm>
          <a:prstGeom prst="roundRect">
            <a:avLst>
              <a:gd name="adj" fmla="val 10000"/>
            </a:avLst>
          </a:prstGeom>
          <a:solidFill>
            <a:srgbClr val="92D05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Inhaltsplatzhalter 5">
                <a:extLst>
                  <a:ext uri="{FF2B5EF4-FFF2-40B4-BE49-F238E27FC236}">
                    <a16:creationId xmlns:a16="http://schemas.microsoft.com/office/drawing/2014/main" id="{8727375D-7938-4B48-8C2B-DF7D1CEFBE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34472" y="2282572"/>
                <a:ext cx="2653968" cy="194421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600">
                    <a:solidFill>
                      <a:schemeClr val="tx1"/>
                    </a:solidFill>
                    <a:latin typeface="+mn-lt"/>
                    <a:ea typeface="+mn-ea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de-DE" sz="2000" b="1" kern="0" dirty="0"/>
                  <a:t>KBP </a:t>
                </a:r>
                <a:r>
                  <a:rPr lang="de-DE" sz="2000" b="1" kern="0" dirty="0" err="1"/>
                  <a:t>for</a:t>
                </a:r>
                <a:r>
                  <a:rPr lang="de-DE" sz="2000" b="1" kern="0" dirty="0"/>
                  <a:t> </a:t>
                </a:r>
                <a:r>
                  <a:rPr lang="de-DE" sz="2000" b="1" kern="0" dirty="0" err="1"/>
                  <a:t>agent</a:t>
                </a:r>
                <a:r>
                  <a:rPr lang="de-DE" sz="2000" b="1" kern="0" dirty="0"/>
                  <a:t> Bob b </a:t>
                </a:r>
              </a:p>
              <a:p>
                <a:pPr marL="0" indent="0">
                  <a:buFontTx/>
                  <a:buNone/>
                </a:pPr>
                <a:r>
                  <a:rPr lang="de-DE" sz="2000" kern="0" dirty="0"/>
                  <a:t>turn-radio-on;</a:t>
                </a:r>
              </a:p>
              <a:p>
                <a:pPr marL="0" indent="0">
                  <a:buFontTx/>
                  <a:buNone/>
                </a:pPr>
                <a:r>
                  <a:rPr lang="de-DE" sz="2000" kern="0" dirty="0"/>
                  <a:t>listen-radio;</a:t>
                </a:r>
              </a:p>
              <a:p>
                <a:pPr marL="0" indent="0">
                  <a:buFontTx/>
                  <a:buNone/>
                </a:pPr>
                <a:r>
                  <a:rPr lang="de-DE" sz="2000" b="1" kern="0" dirty="0" err="1"/>
                  <a:t>If</a:t>
                </a:r>
                <a:r>
                  <a:rPr lang="de-DE" sz="2000" kern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kern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2000" b="0" i="1" kern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de-DE" sz="2000" b="0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000" b="0" i="1" kern="0" smtClean="0">
                        <a:latin typeface="Cambria Math" panose="02040503050406030204" pitchFamily="18" charset="0"/>
                      </a:rPr>
                      <m:t>𝑠𝑡𝑟𝑖𝑘𝑒</m:t>
                    </m:r>
                    <m:r>
                      <a:rPr lang="de-DE" sz="2000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000" kern="0" dirty="0"/>
                  <a:t> </a:t>
                </a:r>
              </a:p>
              <a:p>
                <a:pPr marL="0" indent="0">
                  <a:buFontTx/>
                  <a:buNone/>
                </a:pPr>
                <a:r>
                  <a:rPr lang="de-DE" sz="2000" b="1" kern="0" dirty="0" err="1"/>
                  <a:t>then</a:t>
                </a:r>
                <a:r>
                  <a:rPr lang="de-DE" sz="2000" kern="0" dirty="0"/>
                  <a:t> 	</a:t>
                </a:r>
                <a:r>
                  <a:rPr lang="de-DE" sz="2000" kern="0" dirty="0" err="1"/>
                  <a:t>to</a:t>
                </a:r>
                <a:r>
                  <a:rPr lang="de-DE" sz="2000" kern="0" dirty="0"/>
                  <a:t>-station </a:t>
                </a:r>
              </a:p>
              <a:p>
                <a:pPr marL="0" indent="0">
                  <a:buFontTx/>
                  <a:buNone/>
                </a:pPr>
                <a:r>
                  <a:rPr lang="de-DE" sz="2000" b="1" kern="0" dirty="0" err="1"/>
                  <a:t>else</a:t>
                </a:r>
                <a:r>
                  <a:rPr lang="de-DE" sz="2000" b="1" kern="0" dirty="0"/>
                  <a:t> 	</a:t>
                </a:r>
                <a:r>
                  <a:rPr lang="de-DE" sz="2000" kern="0" dirty="0" err="1"/>
                  <a:t>to</a:t>
                </a:r>
                <a:r>
                  <a:rPr lang="de-DE" sz="2000" kern="0" dirty="0"/>
                  <a:t>-airport</a:t>
                </a:r>
              </a:p>
            </p:txBody>
          </p:sp>
        </mc:Choice>
        <mc:Fallback xmlns="">
          <p:sp>
            <p:nvSpPr>
              <p:cNvPr id="10" name="Inhaltsplatzhalter 5">
                <a:extLst>
                  <a:ext uri="{FF2B5EF4-FFF2-40B4-BE49-F238E27FC236}">
                    <a16:creationId xmlns:a16="http://schemas.microsoft.com/office/drawing/2014/main" id="{8727375D-7938-4B48-8C2B-DF7D1CEFB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472" y="2282572"/>
                <a:ext cx="2653968" cy="1944216"/>
              </a:xfrm>
              <a:prstGeom prst="rect">
                <a:avLst/>
              </a:prstGeom>
              <a:blipFill>
                <a:blip r:embed="rId3"/>
                <a:stretch>
                  <a:fillRect l="-2381" t="-1299" b="-201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9881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0736F4-5E10-8341-AC8B-05E1EEC1B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Semantics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561BBE-8AB6-BE48-BCDA-6A5A779E3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775" y="3470700"/>
            <a:ext cx="8229600" cy="596697"/>
          </a:xfrm>
        </p:spPr>
        <p:txBody>
          <a:bodyPr/>
          <a:lstStyle/>
          <a:p>
            <a:r>
              <a:rPr lang="de-DE" dirty="0" err="1"/>
              <a:t>Transitions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form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Non-</a:t>
            </a:r>
            <a:r>
              <a:rPr lang="de-DE" dirty="0" err="1"/>
              <a:t>empty</a:t>
            </a:r>
            <a:r>
              <a:rPr lang="de-DE" dirty="0"/>
              <a:t>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possible</a:t>
            </a:r>
            <a:r>
              <a:rPr lang="de-DE" dirty="0"/>
              <a:t> initial </a:t>
            </a:r>
            <a:r>
              <a:rPr lang="de-DE" dirty="0" err="1"/>
              <a:t>states</a:t>
            </a:r>
            <a:endParaRPr lang="de-DE" dirty="0"/>
          </a:p>
          <a:p>
            <a:r>
              <a:rPr lang="de-DE" dirty="0"/>
              <a:t>Set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goal</a:t>
            </a:r>
            <a:r>
              <a:rPr lang="de-DE" dirty="0"/>
              <a:t> </a:t>
            </a:r>
            <a:r>
              <a:rPr lang="de-DE" dirty="0" err="1"/>
              <a:t>states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1AB9DCD-9370-9D47-A9F9-A102F69EE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4F62A93-1E9F-1D49-AD62-72E844922235}"/>
              </a:ext>
            </a:extLst>
          </p:cNvPr>
          <p:cNvGrpSpPr/>
          <p:nvPr/>
        </p:nvGrpSpPr>
        <p:grpSpPr>
          <a:xfrm>
            <a:off x="328775" y="1333444"/>
            <a:ext cx="8247744" cy="1779293"/>
            <a:chOff x="446936" y="2779849"/>
            <a:chExt cx="7888588" cy="1150864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FA8DB452-1553-174E-820D-9E099FEEBF86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228843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200" spc="-5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Definition</a:t>
              </a:r>
              <a:r>
                <a:rPr lang="de-DE" sz="2200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200" dirty="0">
                <a:latin typeface="Tahoma"/>
                <a:cs typeface="Tahoma"/>
              </a:endParaRPr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6E9C08E8-B966-744D-B9DC-44DBFFC317AC}"/>
                </a:ext>
              </a:extLst>
            </p:cNvPr>
            <p:cNvSpPr txBox="1"/>
            <p:nvPr/>
          </p:nvSpPr>
          <p:spPr>
            <a:xfrm>
              <a:off x="446936" y="3000383"/>
              <a:ext cx="7888588" cy="930330"/>
            </a:xfrm>
            <a:prstGeom prst="rect">
              <a:avLst/>
            </a:prstGeom>
            <a:solidFill>
              <a:srgbClr val="032EF0">
                <a:alpha val="10000"/>
              </a:srgbClr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433503" marR="849406" indent="-342900">
                <a:lnSpc>
                  <a:spcPct val="102600"/>
                </a:lnSpc>
                <a:spcBef>
                  <a:spcPts val="436"/>
                </a:spcBef>
                <a:buFont typeface="Arial" panose="020B0604020202020204" pitchFamily="34" charset="0"/>
                <a:buChar char="•"/>
                <a:tabLst>
                  <a:tab pos="4902647" algn="l"/>
                  <a:tab pos="5490310" algn="l"/>
                </a:tabLst>
              </a:pPr>
              <a:r>
                <a:rPr lang="de-DE" sz="2200" spc="-10" dirty="0" err="1">
                  <a:latin typeface="Myriad Pro" panose="020B0503030403020204" pitchFamily="34" charset="0"/>
                  <a:cs typeface="Tahoma"/>
                </a:rPr>
                <a:t>QdecPomDP</a:t>
              </a:r>
              <a:r>
                <a:rPr lang="de-DE" sz="2200" spc="-10" dirty="0">
                  <a:latin typeface="Myriad Pro" panose="020B0503030403020204" pitchFamily="34" charset="0"/>
                  <a:cs typeface="Tahoma"/>
                </a:rPr>
                <a:t>   = Qualit</a:t>
              </a:r>
              <a:r>
                <a:rPr lang="de-DE" sz="2200" dirty="0"/>
                <a:t>ative </a:t>
              </a:r>
              <a:r>
                <a:rPr lang="de-DE" sz="2200" dirty="0" err="1"/>
                <a:t>decentralized</a:t>
              </a:r>
              <a:r>
                <a:rPr lang="de-DE" sz="2200" dirty="0"/>
                <a:t> </a:t>
              </a:r>
              <a:r>
                <a:rPr lang="de-DE" sz="2200" dirty="0" err="1"/>
                <a:t>partially</a:t>
              </a:r>
              <a:r>
                <a:rPr lang="de-DE" sz="2200" dirty="0"/>
                <a:t> Observable </a:t>
              </a:r>
              <a:r>
                <a:rPr lang="de-DE" sz="2200" dirty="0" err="1"/>
                <a:t>Markov</a:t>
              </a:r>
              <a:r>
                <a:rPr lang="de-DE" sz="2200" dirty="0"/>
                <a:t> </a:t>
              </a:r>
              <a:r>
                <a:rPr lang="de-DE" sz="2200" dirty="0" err="1"/>
                <a:t>Decision</a:t>
              </a:r>
              <a:r>
                <a:rPr lang="de-DE" sz="2200" dirty="0"/>
                <a:t> Problem </a:t>
              </a:r>
              <a:br>
                <a:rPr lang="de-DE" sz="2200" dirty="0"/>
              </a:br>
              <a:r>
                <a:rPr lang="de-DE" sz="2200" dirty="0"/>
                <a:t>                            = </a:t>
              </a:r>
              <a:r>
                <a:rPr lang="de-DE" sz="2200" dirty="0" err="1"/>
                <a:t>Concurrent</a:t>
              </a:r>
              <a:r>
                <a:rPr lang="de-DE" sz="2200" dirty="0"/>
                <a:t> </a:t>
              </a:r>
              <a:r>
                <a:rPr lang="de-DE" sz="2200" dirty="0" err="1"/>
                <a:t>game</a:t>
              </a:r>
              <a:r>
                <a:rPr lang="de-DE" sz="2200" dirty="0"/>
                <a:t> </a:t>
              </a:r>
              <a:r>
                <a:rPr lang="de-DE" sz="2200" dirty="0" err="1"/>
                <a:t>structures</a:t>
              </a:r>
              <a:r>
                <a:rPr lang="de-DE" sz="2200" dirty="0"/>
                <a:t> </a:t>
              </a:r>
              <a:r>
                <a:rPr lang="de-DE" sz="2200" dirty="0" err="1"/>
                <a:t>with</a:t>
              </a:r>
              <a:br>
                <a:rPr lang="de-DE" sz="2200" dirty="0"/>
              </a:br>
              <a:r>
                <a:rPr lang="de-DE" sz="2200" dirty="0"/>
                <a:t>                                </a:t>
              </a:r>
              <a:r>
                <a:rPr lang="de-DE" sz="2200" dirty="0" err="1"/>
                <a:t>observations</a:t>
              </a:r>
              <a:r>
                <a:rPr lang="de-DE" sz="2200" dirty="0"/>
                <a:t> </a:t>
              </a:r>
              <a:endParaRPr lang="de-DE" sz="2400" dirty="0"/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24403EEA-A23D-6E4C-9D74-4721E193175D}"/>
              </a:ext>
            </a:extLst>
          </p:cNvPr>
          <p:cNvSpPr txBox="1"/>
          <p:nvPr/>
        </p:nvSpPr>
        <p:spPr>
          <a:xfrm>
            <a:off x="1795694" y="477868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state1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309201D-075A-CB44-9885-9ED31DD706D2}"/>
              </a:ext>
            </a:extLst>
          </p:cNvPr>
          <p:cNvSpPr txBox="1"/>
          <p:nvPr/>
        </p:nvSpPr>
        <p:spPr>
          <a:xfrm>
            <a:off x="6573735" y="477868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state2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80C63BF0-8DA8-EB44-9767-E6FC873D4520}"/>
              </a:ext>
            </a:extLst>
          </p:cNvPr>
          <p:cNvCxnSpPr>
            <a:stCxn id="8" idx="3"/>
            <a:endCxn id="13" idx="1"/>
          </p:cNvCxnSpPr>
          <p:nvPr/>
        </p:nvCxnSpPr>
        <p:spPr>
          <a:xfrm>
            <a:off x="2570265" y="4963353"/>
            <a:ext cx="400347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1C9EE0DC-77F0-2443-B9A1-DEBFD796F25E}"/>
              </a:ext>
            </a:extLst>
          </p:cNvPr>
          <p:cNvSpPr txBox="1"/>
          <p:nvPr/>
        </p:nvSpPr>
        <p:spPr>
          <a:xfrm>
            <a:off x="2719570" y="4224689"/>
            <a:ext cx="3704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a:  </a:t>
            </a:r>
            <a:r>
              <a:rPr lang="de-DE" dirty="0" err="1"/>
              <a:t>stay</a:t>
            </a:r>
            <a:r>
              <a:rPr lang="de-DE" dirty="0"/>
              <a:t>      	a: </a:t>
            </a:r>
            <a:r>
              <a:rPr lang="de-DE" dirty="0" err="1"/>
              <a:t>observes</a:t>
            </a:r>
            <a:r>
              <a:rPr lang="de-DE" dirty="0"/>
              <a:t> </a:t>
            </a:r>
            <a:r>
              <a:rPr lang="de-DE" dirty="0" err="1"/>
              <a:t>fire</a:t>
            </a:r>
            <a:endParaRPr lang="de-DE" dirty="0"/>
          </a:p>
          <a:p>
            <a:r>
              <a:rPr lang="de-DE" dirty="0"/>
              <a:t>b: turn </a:t>
            </a:r>
            <a:r>
              <a:rPr lang="de-DE" dirty="0" err="1"/>
              <a:t>left</a:t>
            </a:r>
            <a:r>
              <a:rPr lang="de-DE" dirty="0"/>
              <a:t> 	b: </a:t>
            </a:r>
            <a:r>
              <a:rPr lang="de-DE" dirty="0" err="1"/>
              <a:t>observes</a:t>
            </a:r>
            <a:r>
              <a:rPr lang="de-DE" dirty="0"/>
              <a:t> </a:t>
            </a:r>
            <a:r>
              <a:rPr lang="de-DE" dirty="0" err="1"/>
              <a:t>ashes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353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386F70-A5D4-424F-8B58-02BC4C6EF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D6A2CB-EE43-6547-AFA4-F082CDBC6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3394720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Typically</a:t>
            </a:r>
            <a:r>
              <a:rPr lang="de-DE" dirty="0"/>
              <a:t>, a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describes</a:t>
            </a:r>
            <a:endParaRPr lang="de-DE" dirty="0"/>
          </a:p>
          <a:p>
            <a:r>
              <a:rPr lang="de-DE" dirty="0"/>
              <a:t>Position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agents</a:t>
            </a:r>
            <a:endParaRPr lang="de-DE" dirty="0"/>
          </a:p>
          <a:p>
            <a:r>
              <a:rPr lang="de-DE" dirty="0" err="1"/>
              <a:t>Battery</a:t>
            </a:r>
            <a:r>
              <a:rPr lang="de-DE" dirty="0"/>
              <a:t> </a:t>
            </a:r>
            <a:r>
              <a:rPr lang="de-DE" dirty="0" err="1"/>
              <a:t>levels</a:t>
            </a:r>
            <a:r>
              <a:rPr lang="de-DE" dirty="0"/>
              <a:t> </a:t>
            </a:r>
          </a:p>
          <a:p>
            <a:r>
              <a:rPr lang="de-DE" dirty="0"/>
              <a:t>Etc.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459A59-3F1A-A142-B40A-4A78D046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FB73588-D956-8144-ADAF-EB22604D7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433478"/>
            <a:ext cx="4159614" cy="451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50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D0C97B-2B44-D24E-A923-EBA584697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130E722-EAE1-7F45-BE24-D1B08083A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359942"/>
            <a:ext cx="7495521" cy="2439220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A4B92D3-7D49-4048-B788-5C176BB61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8535D30-B6A9-0A41-92E4-C332AFD309B5}"/>
              </a:ext>
            </a:extLst>
          </p:cNvPr>
          <p:cNvSpPr txBox="1"/>
          <p:nvPr/>
        </p:nvSpPr>
        <p:spPr>
          <a:xfrm>
            <a:off x="683568" y="4176650"/>
            <a:ext cx="7495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Epistemic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: Higher-order </a:t>
            </a:r>
            <a:r>
              <a:rPr lang="de-DE" dirty="0" err="1"/>
              <a:t>knowledge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The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QdecPOMDP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The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program</a:t>
            </a:r>
            <a:r>
              <a:rPr lang="de-DE" dirty="0"/>
              <a:t> </a:t>
            </a:r>
            <a:r>
              <a:rPr lang="de-DE" dirty="0" err="1"/>
              <a:t>counters</a:t>
            </a:r>
            <a:r>
              <a:rPr lang="de-DE" dirty="0"/>
              <a:t> in KBPs</a:t>
            </a:r>
          </a:p>
        </p:txBody>
      </p:sp>
    </p:spTree>
    <p:extLst>
      <p:ext uri="{BB962C8B-B14F-4D97-AF65-F5344CB8AC3E}">
        <p14:creationId xmlns:p14="http://schemas.microsoft.com/office/powerpoint/2010/main" val="3426319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E93A87-1205-BD4B-B925-B4EE3BD29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Assumptions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47252B-1A6A-0E4F-A799-F6D42A96B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Common </a:t>
            </a:r>
            <a:r>
              <a:rPr lang="de-DE" dirty="0" err="1"/>
              <a:t>knowledge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The </a:t>
            </a:r>
            <a:r>
              <a:rPr lang="de-DE" dirty="0" err="1"/>
              <a:t>QdecPOMDP</a:t>
            </a:r>
            <a:endParaRPr lang="de-DE" dirty="0"/>
          </a:p>
          <a:p>
            <a:pPr lvl="1"/>
            <a:r>
              <a:rPr lang="de-DE" dirty="0"/>
              <a:t>The KBPs</a:t>
            </a:r>
          </a:p>
          <a:p>
            <a:pPr lvl="1"/>
            <a:r>
              <a:rPr lang="de-DE" dirty="0" err="1"/>
              <a:t>Synchrony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system</a:t>
            </a:r>
            <a:endParaRPr lang="de-DE" dirty="0"/>
          </a:p>
          <a:p>
            <a:pPr lvl="2"/>
            <a:r>
              <a:rPr lang="de-DE" dirty="0"/>
              <a:t>Tests last 0 </a:t>
            </a:r>
            <a:r>
              <a:rPr lang="de-DE" dirty="0" err="1"/>
              <a:t>unit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time</a:t>
            </a:r>
          </a:p>
          <a:p>
            <a:pPr lvl="2"/>
            <a:r>
              <a:rPr lang="de-DE" dirty="0"/>
              <a:t>Actions last 1 </a:t>
            </a:r>
            <a:r>
              <a:rPr lang="de-DE" dirty="0" err="1"/>
              <a:t>unit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time</a:t>
            </a:r>
          </a:p>
          <a:p>
            <a:pPr lvl="2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C5AA68B-A241-1B49-9906-E39761F43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664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409938-9759-6B45-9F4C-1F8B162F1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Epistemic</a:t>
            </a:r>
            <a:r>
              <a:rPr lang="de-DE" dirty="0"/>
              <a:t> </a:t>
            </a:r>
            <a:r>
              <a:rPr lang="de-DE" dirty="0" err="1"/>
              <a:t>Structures</a:t>
            </a:r>
            <a:r>
              <a:rPr lang="de-DE" dirty="0"/>
              <a:t> at time T: </a:t>
            </a:r>
            <a:r>
              <a:rPr lang="de-DE" dirty="0" err="1"/>
              <a:t>worlds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D47E27A-D49A-874E-9026-1D1170BC1A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2752" y="1196975"/>
                <a:ext cx="6174048" cy="4968875"/>
              </a:xfrm>
            </p:spPr>
            <p:txBody>
              <a:bodyPr/>
              <a:lstStyle/>
              <a:p>
                <a:r>
                  <a:rPr lang="de-DE" dirty="0"/>
                  <a:t>Worlds = </a:t>
                </a:r>
                <a:r>
                  <a:rPr lang="de-DE" dirty="0" err="1"/>
                  <a:t>consistent</a:t>
                </a:r>
                <a:r>
                  <a:rPr lang="de-DE" dirty="0"/>
                  <a:t> </a:t>
                </a:r>
                <a:r>
                  <a:rPr lang="de-DE" dirty="0" err="1"/>
                  <a:t>histories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form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𝑝𝑐</m:t>
                              </m:r>
                            </m:e>
                          </m:acc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𝑜𝑏𝑠</m:t>
                              </m:r>
                            </m:e>
                          </m:acc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𝑝𝑐</m:t>
                              </m:r>
                            </m:e>
                          </m:acc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…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𝑜𝑏𝑠</m:t>
                              </m:r>
                            </m:e>
                          </m:acc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de-DE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𝑝𝑐</m:t>
                              </m:r>
                            </m:e>
                          </m:acc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  <a:p>
                <a:pPr marL="457200" lvl="1" indent="0">
                  <a:buNone/>
                </a:pPr>
                <a:endParaRPr lang="de-DE" dirty="0"/>
              </a:p>
              <a:p>
                <a:pPr marL="457200" lvl="1" indent="0">
                  <a:buNone/>
                </a:pPr>
                <a:r>
                  <a:rPr lang="de-DE" dirty="0" err="1"/>
                  <a:t>where</a:t>
                </a:r>
                <a:r>
                  <a:rPr lang="de-DE" dirty="0"/>
                  <a:t> 	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𝑜𝑏𝑠</m:t>
                            </m:r>
                          </m:e>
                        </m:acc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de-DE" dirty="0"/>
                  <a:t>: </a:t>
                </a:r>
                <a:r>
                  <a:rPr lang="de-DE" dirty="0" err="1"/>
                  <a:t>vector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observations</a:t>
                </a:r>
                <a:r>
                  <a:rPr lang="de-DE" dirty="0"/>
                  <a:t> at time t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de-DE" dirty="0"/>
                  <a:t>: </a:t>
                </a:r>
                <a:r>
                  <a:rPr lang="de-DE" dirty="0" err="1"/>
                  <a:t>state</a:t>
                </a:r>
                <a:r>
                  <a:rPr lang="de-DE" dirty="0"/>
                  <a:t> at time t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𝑝𝑐</m:t>
                            </m:r>
                          </m:e>
                        </m:acc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de-DE" dirty="0"/>
                  <a:t>: </a:t>
                </a:r>
                <a:r>
                  <a:rPr lang="de-DE" dirty="0" err="1"/>
                  <a:t>vector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program</a:t>
                </a:r>
                <a:r>
                  <a:rPr lang="de-DE" dirty="0"/>
                  <a:t> </a:t>
                </a:r>
                <a:r>
                  <a:rPr lang="de-DE" dirty="0" err="1"/>
                  <a:t>counters</a:t>
                </a:r>
                <a:r>
                  <a:rPr lang="de-DE" dirty="0"/>
                  <a:t> at time t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D47E27A-D49A-874E-9026-1D1170BC1A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2752" y="1196975"/>
                <a:ext cx="6174048" cy="4968875"/>
              </a:xfrm>
              <a:blipFill>
                <a:blip r:embed="rId2"/>
                <a:stretch>
                  <a:fillRect l="-1437" t="-1276" r="-14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94DC7B-1382-D547-903C-EEEAC8DE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1BEF849D-F8EA-BA4E-BE9D-CFBFD25C9FD1}"/>
              </a:ext>
            </a:extLst>
          </p:cNvPr>
          <p:cNvSpPr/>
          <p:nvPr/>
        </p:nvSpPr>
        <p:spPr>
          <a:xfrm>
            <a:off x="271798" y="4016766"/>
            <a:ext cx="2506187" cy="1965818"/>
          </a:xfrm>
          <a:prstGeom prst="roundRect">
            <a:avLst>
              <a:gd name="adj" fmla="val 10000"/>
            </a:avLst>
          </a:prstGeom>
          <a:solidFill>
            <a:srgbClr val="92D05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4">
                <a:extLst>
                  <a:ext uri="{FF2B5EF4-FFF2-40B4-BE49-F238E27FC236}">
                    <a16:creationId xmlns:a16="http://schemas.microsoft.com/office/drawing/2014/main" id="{E544BAEA-250A-8041-8B21-9C358681823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06352" y="4102408"/>
                <a:ext cx="2328971" cy="1944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xmlns="" val="1"/>
                </a:ex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600">
                    <a:solidFill>
                      <a:schemeClr val="tx1"/>
                    </a:solidFill>
                    <a:latin typeface="+mn-lt"/>
                    <a:ea typeface="+mn-ea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de-DE" sz="2000" kern="0" dirty="0"/>
                  <a:t>listenToRadio</a:t>
                </a:r>
              </a:p>
              <a:p>
                <a:pPr marL="0" indent="0">
                  <a:buFontTx/>
                  <a:buNone/>
                </a:pPr>
                <a:r>
                  <a:rPr lang="de-DE" sz="2000" b="1" kern="0" dirty="0" err="1"/>
                  <a:t>If</a:t>
                </a:r>
                <a:r>
                  <a:rPr lang="de-DE" sz="2000" b="1" kern="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1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1" i="1" kern="0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de-DE" sz="2000" b="1" i="1" kern="0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de-DE" sz="2000" b="1" kern="0" dirty="0"/>
                  <a:t>  </a:t>
                </a:r>
                <a:r>
                  <a:rPr lang="de-DE" sz="2000" kern="0" dirty="0"/>
                  <a:t>strike</a:t>
                </a:r>
              </a:p>
              <a:p>
                <a:pPr marL="0" indent="0">
                  <a:buFontTx/>
                  <a:buNone/>
                </a:pPr>
                <a:r>
                  <a:rPr lang="de-DE" sz="2000" kern="0" dirty="0"/>
                  <a:t>	</a:t>
                </a:r>
                <a:r>
                  <a:rPr lang="de-DE" sz="2000" kern="0" dirty="0" err="1"/>
                  <a:t>toStation</a:t>
                </a:r>
                <a:endParaRPr lang="de-DE" sz="2000" kern="0" dirty="0"/>
              </a:p>
              <a:p>
                <a:pPr marL="0" indent="0">
                  <a:buFontTx/>
                  <a:buNone/>
                </a:pPr>
                <a:r>
                  <a:rPr lang="de-DE" sz="2000" b="1" kern="0" dirty="0" err="1"/>
                  <a:t>else</a:t>
                </a:r>
                <a:r>
                  <a:rPr lang="de-DE" sz="2000" b="1" kern="0" dirty="0"/>
                  <a:t> 	</a:t>
                </a:r>
                <a:r>
                  <a:rPr lang="de-DE" sz="2000" kern="0" dirty="0" err="1"/>
                  <a:t>toAirport</a:t>
                </a:r>
                <a:r>
                  <a:rPr lang="de-DE" sz="2000" kern="0" dirty="0"/>
                  <a:t> </a:t>
                </a:r>
              </a:p>
              <a:p>
                <a:pPr marL="0" indent="0">
                  <a:buFontTx/>
                  <a:buNone/>
                </a:pPr>
                <a:endParaRPr lang="de-DE" sz="2000" b="1" kern="0" dirty="0"/>
              </a:p>
            </p:txBody>
          </p:sp>
        </mc:Choice>
        <mc:Fallback xmlns="">
          <p:sp>
            <p:nvSpPr>
              <p:cNvPr id="6" name="Inhaltsplatzhalter 4">
                <a:extLst>
                  <a:ext uri="{FF2B5EF4-FFF2-40B4-BE49-F238E27FC236}">
                    <a16:creationId xmlns:a16="http://schemas.microsoft.com/office/drawing/2014/main" id="{E544BAEA-250A-8041-8B21-9C3586818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352" y="4102408"/>
                <a:ext cx="2328971" cy="1944216"/>
              </a:xfrm>
              <a:prstGeom prst="rect">
                <a:avLst/>
              </a:prstGeom>
              <a:blipFill>
                <a:blip r:embed="rId3"/>
                <a:stretch>
                  <a:fillRect l="-2162" t="-1948"/>
                </a:stretch>
              </a:blipFill>
              <a:ln>
                <a:noFill/>
              </a:ln>
              <a:effectLst/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4F1FB9DD-DC4E-8346-834E-9F1681FC9AD0}"/>
              </a:ext>
            </a:extLst>
          </p:cNvPr>
          <p:cNvSpPr/>
          <p:nvPr/>
        </p:nvSpPr>
        <p:spPr>
          <a:xfrm>
            <a:off x="295680" y="410240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82D2701-E26A-234A-AB9B-A0515458D4B4}"/>
              </a:ext>
            </a:extLst>
          </p:cNvPr>
          <p:cNvSpPr/>
          <p:nvPr/>
        </p:nvSpPr>
        <p:spPr>
          <a:xfrm>
            <a:off x="290352" y="4581152"/>
            <a:ext cx="216000" cy="216000"/>
          </a:xfrm>
          <a:prstGeom prst="rect">
            <a:avLst/>
          </a:prstGeom>
          <a:solidFill>
            <a:srgbClr val="032E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Dreieck 8">
            <a:extLst>
              <a:ext uri="{FF2B5EF4-FFF2-40B4-BE49-F238E27FC236}">
                <a16:creationId xmlns:a16="http://schemas.microsoft.com/office/drawing/2014/main" id="{9C0F6DC6-26CD-F84A-A4EC-853D352B1853}"/>
              </a:ext>
            </a:extLst>
          </p:cNvPr>
          <p:cNvSpPr/>
          <p:nvPr/>
        </p:nvSpPr>
        <p:spPr>
          <a:xfrm>
            <a:off x="300351" y="5650719"/>
            <a:ext cx="216000" cy="216000"/>
          </a:xfrm>
          <a:prstGeom prst="triangle">
            <a:avLst/>
          </a:prstGeom>
          <a:solidFill>
            <a:srgbClr val="FF75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088F21A-2A59-4741-97C0-42FA940A9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68" y="1380829"/>
            <a:ext cx="1736384" cy="167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99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672EFE-73CE-484D-B5AD-08AD42964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Epistemic</a:t>
            </a:r>
            <a:r>
              <a:rPr lang="de-DE" dirty="0"/>
              <a:t> </a:t>
            </a:r>
            <a:r>
              <a:rPr lang="de-DE" dirty="0" err="1"/>
              <a:t>struct</a:t>
            </a:r>
            <a:r>
              <a:rPr lang="de-DE" dirty="0"/>
              <a:t>.: </a:t>
            </a:r>
            <a:r>
              <a:rPr lang="de-DE" dirty="0" err="1"/>
              <a:t>Indistinguishability</a:t>
            </a:r>
            <a:r>
              <a:rPr lang="de-DE" dirty="0"/>
              <a:t> </a:t>
            </a:r>
            <a:r>
              <a:rPr lang="de-DE" dirty="0" err="1"/>
              <a:t>relations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5F742728-174A-A548-A31C-31205ABE37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Two </a:t>
                </a:r>
                <a:r>
                  <a:rPr lang="de-DE" dirty="0" err="1"/>
                  <a:t>histories</a:t>
                </a:r>
                <a:r>
                  <a:rPr lang="de-DE" dirty="0"/>
                  <a:t> 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>
                    <a:solidFill>
                      <a:srgbClr val="032EF0"/>
                    </a:solidFill>
                  </a:rPr>
                  <a:t>indistinguishable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an </a:t>
                </a:r>
                <a:r>
                  <a:rPr lang="de-DE" dirty="0" err="1"/>
                  <a:t>agent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     </a:t>
                </a:r>
                <a:r>
                  <a:rPr lang="de-DE" dirty="0" err="1"/>
                  <a:t>iff</a:t>
                </a:r>
                <a:r>
                  <a:rPr lang="de-DE" dirty="0"/>
                  <a:t>  </a:t>
                </a:r>
                <a:r>
                  <a:rPr lang="de-DE" dirty="0" err="1"/>
                  <a:t>she</a:t>
                </a:r>
                <a:r>
                  <a:rPr lang="de-DE" dirty="0"/>
                  <a:t> </a:t>
                </a:r>
                <a:r>
                  <a:rPr lang="de-DE" dirty="0" err="1"/>
                  <a:t>has</a:t>
                </a:r>
                <a:r>
                  <a:rPr lang="de-DE" dirty="0"/>
                  <a:t> </a:t>
                </a:r>
                <a:r>
                  <a:rPr lang="de-DE" dirty="0" err="1"/>
                  <a:t>received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same </a:t>
                </a:r>
                <a:r>
                  <a:rPr lang="de-DE" dirty="0" err="1"/>
                  <a:t>observations</a:t>
                </a:r>
                <a:endParaRPr lang="de-DE" dirty="0"/>
              </a:p>
              <a:p>
                <a:endParaRPr lang="de-DE" dirty="0"/>
              </a:p>
              <a:p>
                <a:r>
                  <a:rPr lang="de-DE" dirty="0" err="1"/>
                  <a:t>Formally</a:t>
                </a:r>
                <a:r>
                  <a:rPr lang="de-DE" dirty="0"/>
                  <a:t>: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𝑝𝑐</m:t>
                            </m:r>
                          </m:e>
                        </m:acc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𝑜𝑏𝑠</m:t>
                            </m:r>
                          </m:e>
                        </m:acc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𝑝𝑐</m:t>
                            </m:r>
                          </m:e>
                        </m:acc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…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𝑜𝑏𝑠</m:t>
                            </m:r>
                          </m:e>
                        </m:acc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𝑝𝑐</m:t>
                            </m:r>
                          </m:e>
                        </m:acc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de-DE" dirty="0"/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∼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𝑝𝑐</m:t>
                            </m:r>
                          </m:e>
                        </m:acc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𝑜𝑏𝑠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𝑝𝑐</m:t>
                            </m:r>
                          </m:e>
                        </m:acc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…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𝑜𝑏𝑠</m:t>
                            </m:r>
                          </m:e>
                        </m:acc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𝑝𝑐</m:t>
                            </m:r>
                          </m:e>
                        </m:acc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de-DE" dirty="0"/>
              </a:p>
              <a:p>
                <a:pPr marL="457200" lvl="1" indent="0">
                  <a:buNone/>
                </a:pPr>
                <a:r>
                  <a:rPr lang="de-DE" dirty="0"/>
                  <a:t>			</a:t>
                </a:r>
                <a:r>
                  <a:rPr lang="de-DE" dirty="0" err="1"/>
                  <a:t>iff</a:t>
                </a:r>
                <a:endParaRPr lang="de-DE" dirty="0"/>
              </a:p>
              <a:p>
                <a:pPr marL="457200" lvl="1" indent="0">
                  <a:buNone/>
                </a:pPr>
                <a:r>
                  <a:rPr lang="de-DE" dirty="0" err="1"/>
                  <a:t>for</a:t>
                </a:r>
                <a:r>
                  <a:rPr lang="de-DE" dirty="0"/>
                  <a:t> all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∈{1, …,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de-DE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𝑜𝑏𝑠</m:t>
                                </m:r>
                              </m:e>
                            </m:acc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de-DE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𝑜𝑏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de-DE" dirty="0"/>
              </a:p>
              <a:p>
                <a:pPr lvl="1"/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5F742728-174A-A548-A31C-31205ABE37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345283-B86D-5449-A5EE-FD4A3C9F0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3973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6C2416-4056-BD4C-ABF8-19C267E18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Motivating</a:t>
            </a:r>
            <a:r>
              <a:rPr lang="de-DE" dirty="0"/>
              <a:t> </a:t>
            </a:r>
            <a:r>
              <a:rPr lang="de-DE" dirty="0" err="1"/>
              <a:t>Program</a:t>
            </a:r>
            <a:r>
              <a:rPr lang="de-DE" dirty="0"/>
              <a:t> Counters (PCs)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AB98F59-0FF6-F743-A57E-FCAAF7E01E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b="0" dirty="0" err="1"/>
                  <a:t>Assume</a:t>
                </a:r>
                <a:r>
                  <a:rPr lang="de-DE" b="0" dirty="0"/>
                  <a:t>, Agent </a:t>
                </a:r>
                <a:r>
                  <a:rPr lang="de-DE" dirty="0"/>
                  <a:t>i </a:t>
                </a:r>
                <a:r>
                  <a:rPr lang="de-DE" dirty="0" err="1"/>
                  <a:t>has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evaluate</a:t>
                </a:r>
                <a:r>
                  <a:rPr lang="de-DE" dirty="0"/>
                  <a:t>:   </a:t>
                </a:r>
                <a:r>
                  <a:rPr lang="de-DE" b="0" dirty="0" err="1"/>
                  <a:t>If</a:t>
                </a:r>
                <a:r>
                  <a:rPr lang="de-DE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de-DE" b="0" dirty="0"/>
              </a:p>
              <a:p>
                <a:r>
                  <a:rPr lang="de-DE" dirty="0" err="1"/>
                  <a:t>Requires</a:t>
                </a:r>
                <a:r>
                  <a:rPr lang="de-DE" dirty="0"/>
                  <a:t> </a:t>
                </a:r>
                <a:r>
                  <a:rPr lang="de-DE" dirty="0" err="1"/>
                  <a:t>reasoning</a:t>
                </a:r>
                <a:r>
                  <a:rPr lang="de-DE" dirty="0"/>
                  <a:t> on </a:t>
                </a:r>
                <a:r>
                  <a:rPr lang="de-DE" dirty="0" err="1"/>
                  <a:t>observations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has</a:t>
                </a:r>
                <a:r>
                  <a:rPr lang="de-DE" dirty="0"/>
                  <a:t> </a:t>
                </a:r>
                <a:r>
                  <a:rPr lang="de-DE" dirty="0" err="1"/>
                  <a:t>collected</a:t>
                </a:r>
                <a:r>
                  <a:rPr lang="de-DE" dirty="0"/>
                  <a:t> so </a:t>
                </a:r>
                <a:r>
                  <a:rPr lang="de-DE" dirty="0" err="1"/>
                  <a:t>far</a:t>
                </a:r>
                <a:r>
                  <a:rPr lang="de-DE" dirty="0"/>
                  <a:t>; </a:t>
                </a:r>
              </a:p>
              <a:p>
                <a:r>
                  <a:rPr lang="de-DE" dirty="0"/>
                  <a:t>due </a:t>
                </a:r>
                <a:r>
                  <a:rPr lang="de-DE" dirty="0" err="1"/>
                  <a:t>to</a:t>
                </a:r>
                <a:r>
                  <a:rPr lang="de-DE" dirty="0"/>
                  <a:t> partial </a:t>
                </a:r>
                <a:r>
                  <a:rPr lang="de-DE" dirty="0" err="1"/>
                  <a:t>observability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may</a:t>
                </a:r>
                <a:r>
                  <a:rPr lang="de-DE" dirty="0"/>
                  <a:t> not </a:t>
                </a:r>
                <a:r>
                  <a:rPr lang="de-DE" dirty="0" err="1"/>
                  <a:t>know</a:t>
                </a:r>
                <a:r>
                  <a:rPr lang="de-DE" dirty="0"/>
                  <a:t> </a:t>
                </a:r>
                <a:r>
                  <a:rPr lang="de-DE" dirty="0" err="1"/>
                  <a:t>about</a:t>
                </a:r>
                <a:r>
                  <a:rPr lang="de-DE" dirty="0"/>
                  <a:t> </a:t>
                </a:r>
                <a:r>
                  <a:rPr lang="de-DE" dirty="0" err="1"/>
                  <a:t>actions</a:t>
                </a:r>
                <a:r>
                  <a:rPr lang="de-DE" dirty="0"/>
                  <a:t> </a:t>
                </a:r>
                <a:r>
                  <a:rPr lang="de-DE" dirty="0" err="1"/>
                  <a:t>taken</a:t>
                </a:r>
                <a:r>
                  <a:rPr lang="de-DE" dirty="0"/>
                  <a:t> so </a:t>
                </a:r>
                <a:r>
                  <a:rPr lang="de-DE" dirty="0" err="1"/>
                  <a:t>far</a:t>
                </a:r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cope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this</a:t>
                </a:r>
                <a:r>
                  <a:rPr lang="de-DE" dirty="0"/>
                  <a:t> </a:t>
                </a:r>
                <a:r>
                  <a:rPr lang="de-DE" dirty="0" err="1"/>
                  <a:t>introduce</a:t>
                </a:r>
                <a:r>
                  <a:rPr lang="de-DE" dirty="0"/>
                  <a:t> PCs: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</m:d>
                  </m:oMath>
                </a14:m>
                <a:endParaRPr lang="de-DE" b="0" dirty="0"/>
              </a:p>
              <a:p>
                <a:pPr lvl="1"/>
                <a:r>
                  <a:rPr lang="de-DE" dirty="0" err="1"/>
                  <a:t>Intended</a:t>
                </a:r>
                <a:r>
                  <a:rPr lang="de-DE" dirty="0"/>
                  <a:t> </a:t>
                </a:r>
                <a:r>
                  <a:rPr lang="de-DE" dirty="0" err="1"/>
                  <a:t>meaning</a:t>
                </a:r>
                <a:r>
                  <a:rPr lang="de-DE" dirty="0"/>
                  <a:t>: </a:t>
                </a:r>
              </a:p>
              <a:p>
                <a:pPr lvl="1"/>
                <a:r>
                  <a:rPr lang="de-DE" dirty="0" err="1"/>
                  <a:t>If</a:t>
                </a:r>
                <a:r>
                  <a:rPr lang="de-DE" dirty="0"/>
                  <a:t> all formulae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currently</a:t>
                </a:r>
                <a:r>
                  <a:rPr lang="de-DE" dirty="0"/>
                  <a:t> </a:t>
                </a:r>
                <a:r>
                  <a:rPr lang="de-DE" dirty="0" err="1"/>
                  <a:t>true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about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execute</a:t>
                </a:r>
                <a:r>
                  <a:rPr lang="de-DE" dirty="0"/>
                  <a:t> </a:t>
                </a:r>
                <a:r>
                  <a:rPr lang="de-DE" dirty="0" err="1"/>
                  <a:t>action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dirty="0"/>
                  <a:t>, </a:t>
                </a:r>
                <a:r>
                  <a:rPr lang="de-DE" dirty="0" err="1"/>
                  <a:t>then</a:t>
                </a:r>
                <a:r>
                  <a:rPr lang="de-DE" dirty="0"/>
                  <a:t> </a:t>
                </a:r>
                <a:r>
                  <a:rPr lang="de-DE" dirty="0" err="1"/>
                  <a:t>it</a:t>
                </a:r>
                <a:r>
                  <a:rPr lang="de-DE" dirty="0"/>
                  <a:t> will </a:t>
                </a:r>
                <a:r>
                  <a:rPr lang="de-DE" dirty="0" err="1"/>
                  <a:t>execute</a:t>
                </a:r>
                <a:r>
                  <a:rPr lang="de-DE" dirty="0"/>
                  <a:t> KBP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de-DE" dirty="0"/>
                  <a:t> </a:t>
                </a:r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AB98F59-0FF6-F743-A57E-FCAAF7E01E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0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6B1DA07-6F6B-E943-9C6C-6D1B95FFE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2338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D5971-EE2B-1F40-8E60-C19AE424E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496300" cy="503238"/>
          </a:xfrm>
        </p:spPr>
        <p:txBody>
          <a:bodyPr/>
          <a:lstStyle/>
          <a:p>
            <a:r>
              <a:rPr lang="de-DE" dirty="0" err="1"/>
              <a:t>Todays</a:t>
            </a:r>
            <a:r>
              <a:rPr lang="de-DE" dirty="0"/>
              <a:t> </a:t>
            </a:r>
            <a:r>
              <a:rPr lang="de-DE" dirty="0" err="1"/>
              <a:t>lecture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FB9BAB-276D-464A-B125-F4AAF3759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The AAMAS 2019 Tutorial </a:t>
            </a:r>
            <a:r>
              <a:rPr lang="de-DE" sz="2000" b="1" dirty="0"/>
              <a:t>„EPISTEMIC REASONING IN MULTI-AGENT SYSTEMS“</a:t>
            </a:r>
            <a:br>
              <a:rPr lang="de-DE" sz="2000" b="1" dirty="0"/>
            </a:br>
            <a:r>
              <a:rPr lang="de-DE" sz="2000" dirty="0">
                <a:hlinkClick r:id="rId2"/>
              </a:rPr>
              <a:t>http://people.irisa.fr/Francois.Schwarzentruber/2019AAMAStutorial/</a:t>
            </a:r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D9550F-22F7-5D43-AB7E-1EB6D1BA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025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D556E6-18EF-1C4D-9A08-332524287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E521FC91-D5C1-7C40-B2A6-921C0E6F83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92399" y="2648341"/>
                <a:ext cx="4705514" cy="2736850"/>
              </a:xfrm>
            </p:spPr>
            <p:txBody>
              <a:bodyPr/>
              <a:lstStyle/>
              <a:p>
                <a:r>
                  <a:rPr lang="de-DE" dirty="0"/>
                  <a:t>(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⊤,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start</a:t>
                </a:r>
                <a:r>
                  <a:rPr lang="de-DE" dirty="0"/>
                  <a:t>,    )</a:t>
                </a:r>
              </a:p>
              <a:p>
                <a:r>
                  <a:rPr lang="de-DE" dirty="0"/>
                  <a:t>(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⊤,</m:t>
                    </m:r>
                  </m:oMath>
                </a14:m>
                <a:r>
                  <a:rPr lang="de-DE" dirty="0"/>
                  <a:t> listenToRadio,    )</a:t>
                </a:r>
              </a:p>
              <a:p>
                <a:r>
                  <a:rPr lang="de-DE" b="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𝑠𝑡𝑟𝑖𝑘𝑒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, </a:t>
                </a:r>
                <a:r>
                  <a:rPr lang="de-DE" dirty="0" err="1"/>
                  <a:t>toStation</a:t>
                </a:r>
                <a:r>
                  <a:rPr lang="de-DE" dirty="0"/>
                  <a:t>,    )</a:t>
                </a:r>
              </a:p>
              <a:p>
                <a:r>
                  <a:rPr lang="de-DE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𝑠𝑡𝑟𝑖𝑘𝑒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, </a:t>
                </a:r>
                <a:r>
                  <a:rPr lang="de-DE" dirty="0" err="1"/>
                  <a:t>toAirport</a:t>
                </a:r>
                <a:r>
                  <a:rPr lang="de-DE" dirty="0"/>
                  <a:t>,     )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E521FC91-D5C1-7C40-B2A6-921C0E6F83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92399" y="2648341"/>
                <a:ext cx="4705514" cy="2736850"/>
              </a:xfrm>
              <a:blipFill>
                <a:blip r:embed="rId2"/>
                <a:stretch>
                  <a:fillRect l="-2156" t="-18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66C6D0-2F3E-064D-90D7-F800C232E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9189551-DCD7-0E4B-8BFC-CEAE4A7CDC96}"/>
              </a:ext>
            </a:extLst>
          </p:cNvPr>
          <p:cNvGrpSpPr/>
          <p:nvPr/>
        </p:nvGrpSpPr>
        <p:grpSpPr>
          <a:xfrm>
            <a:off x="500857" y="1168435"/>
            <a:ext cx="8247744" cy="763824"/>
            <a:chOff x="446936" y="2779849"/>
            <a:chExt cx="7888588" cy="494049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37FC7192-A0B0-DA47-B8B0-19D20150A91B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228843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200" spc="-5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Definition</a:t>
              </a:r>
              <a:r>
                <a:rPr lang="de-DE" sz="2200" spc="-5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(</a:t>
              </a:r>
              <a:r>
                <a:rPr lang="de-DE" sz="2200" spc="-5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Program</a:t>
              </a:r>
              <a:r>
                <a:rPr lang="de-DE" sz="2200" spc="-5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r>
                <a:rPr lang="de-DE" sz="2200" spc="-5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counter</a:t>
              </a:r>
              <a:r>
                <a:rPr lang="de-DE" sz="2200" spc="-5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)</a:t>
              </a:r>
              <a:r>
                <a:rPr lang="de-DE" sz="2200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200" dirty="0">
                <a:latin typeface="Tahoma"/>
                <a:cs typeface="Tahoma"/>
              </a:endParaRPr>
            </a:p>
          </p:txBody>
        </p:sp>
        <p:sp>
          <p:nvSpPr>
            <p:cNvPr id="7" name="object 5">
              <a:extLst>
                <a:ext uri="{FF2B5EF4-FFF2-40B4-BE49-F238E27FC236}">
                  <a16:creationId xmlns:a16="http://schemas.microsoft.com/office/drawing/2014/main" id="{A6FD60BB-6121-B247-8DC4-EA043A3F2C26}"/>
                </a:ext>
              </a:extLst>
            </p:cNvPr>
            <p:cNvSpPr txBox="1"/>
            <p:nvPr/>
          </p:nvSpPr>
          <p:spPr>
            <a:xfrm>
              <a:off x="446936" y="3000383"/>
              <a:ext cx="7888588" cy="273515"/>
            </a:xfrm>
            <a:prstGeom prst="rect">
              <a:avLst/>
            </a:prstGeom>
            <a:solidFill>
              <a:srgbClr val="032EF0">
                <a:alpha val="10000"/>
              </a:srgbClr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 marR="849406">
                <a:lnSpc>
                  <a:spcPct val="102600"/>
                </a:lnSpc>
                <a:spcBef>
                  <a:spcPts val="436"/>
                </a:spcBef>
                <a:tabLst>
                  <a:tab pos="4902647" algn="l"/>
                  <a:tab pos="5490310" algn="l"/>
                </a:tabLst>
              </a:pPr>
              <a:r>
                <a:rPr lang="de-DE" sz="2400" dirty="0"/>
                <a:t>(</a:t>
              </a:r>
              <a:r>
                <a:rPr lang="de-DE" sz="2400" dirty="0" err="1"/>
                <a:t>guard</a:t>
              </a:r>
              <a:r>
                <a:rPr lang="de-DE" sz="2400" dirty="0"/>
                <a:t>, </a:t>
              </a:r>
              <a:r>
                <a:rPr lang="de-DE" sz="2400" dirty="0" err="1"/>
                <a:t>action</a:t>
              </a:r>
              <a:r>
                <a:rPr lang="de-DE" sz="2400" dirty="0"/>
                <a:t> just </a:t>
              </a:r>
              <a:r>
                <a:rPr lang="de-DE" sz="2400" dirty="0" err="1"/>
                <a:t>executed</a:t>
              </a:r>
              <a:r>
                <a:rPr lang="de-DE" sz="2400" dirty="0"/>
                <a:t>, </a:t>
              </a:r>
              <a:r>
                <a:rPr lang="de-DE" sz="2400" dirty="0" err="1"/>
                <a:t>continuation</a:t>
              </a:r>
              <a:r>
                <a:rPr lang="de-DE" sz="2400" dirty="0"/>
                <a:t>)</a:t>
              </a:r>
            </a:p>
          </p:txBody>
        </p:sp>
      </p:grp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719D023-14BE-BE4E-93D3-22403EE0A549}"/>
              </a:ext>
            </a:extLst>
          </p:cNvPr>
          <p:cNvSpPr/>
          <p:nvPr/>
        </p:nvSpPr>
        <p:spPr>
          <a:xfrm>
            <a:off x="424299" y="2623278"/>
            <a:ext cx="2506187" cy="1965818"/>
          </a:xfrm>
          <a:prstGeom prst="roundRect">
            <a:avLst>
              <a:gd name="adj" fmla="val 10000"/>
            </a:avLst>
          </a:prstGeom>
          <a:solidFill>
            <a:srgbClr val="92D05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Inhaltsplatzhalter 4">
                <a:extLst>
                  <a:ext uri="{FF2B5EF4-FFF2-40B4-BE49-F238E27FC236}">
                    <a16:creationId xmlns:a16="http://schemas.microsoft.com/office/drawing/2014/main" id="{639D6FB7-26C9-7C43-BFAC-2FB755EA6AF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58853" y="2708920"/>
                <a:ext cx="2328971" cy="1944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xmlns="" val="1"/>
                </a:ex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600">
                    <a:solidFill>
                      <a:schemeClr val="tx1"/>
                    </a:solidFill>
                    <a:latin typeface="+mn-lt"/>
                    <a:ea typeface="+mn-ea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de-DE" sz="2000" kern="0" dirty="0"/>
                  <a:t>listenToRadio</a:t>
                </a:r>
              </a:p>
              <a:p>
                <a:pPr marL="0" indent="0">
                  <a:buFontTx/>
                  <a:buNone/>
                </a:pPr>
                <a:r>
                  <a:rPr lang="de-DE" sz="2000" b="1" kern="0" dirty="0" err="1"/>
                  <a:t>If</a:t>
                </a:r>
                <a:r>
                  <a:rPr lang="de-DE" sz="2000" b="1" kern="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1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1" i="1" kern="0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de-DE" sz="2000" b="1" i="1" kern="0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de-DE" sz="2000" b="1" kern="0" dirty="0"/>
                  <a:t>  </a:t>
                </a:r>
                <a:r>
                  <a:rPr lang="de-DE" sz="2000" kern="0" dirty="0"/>
                  <a:t>strike</a:t>
                </a:r>
              </a:p>
              <a:p>
                <a:pPr marL="0" indent="0">
                  <a:buFontTx/>
                  <a:buNone/>
                </a:pPr>
                <a:r>
                  <a:rPr lang="de-DE" sz="2000" kern="0" dirty="0"/>
                  <a:t>	</a:t>
                </a:r>
                <a:r>
                  <a:rPr lang="de-DE" sz="2000" kern="0" dirty="0" err="1"/>
                  <a:t>toStation</a:t>
                </a:r>
                <a:endParaRPr lang="de-DE" sz="2000" kern="0" dirty="0"/>
              </a:p>
              <a:p>
                <a:pPr marL="0" indent="0">
                  <a:buFontTx/>
                  <a:buNone/>
                </a:pPr>
                <a:r>
                  <a:rPr lang="de-DE" sz="2000" b="1" kern="0" dirty="0" err="1"/>
                  <a:t>else</a:t>
                </a:r>
                <a:r>
                  <a:rPr lang="de-DE" sz="2000" b="1" kern="0" dirty="0"/>
                  <a:t> 	</a:t>
                </a:r>
                <a:r>
                  <a:rPr lang="de-DE" sz="2000" kern="0" dirty="0" err="1"/>
                  <a:t>toAirport</a:t>
                </a:r>
                <a:r>
                  <a:rPr lang="de-DE" sz="2000" kern="0" dirty="0"/>
                  <a:t> </a:t>
                </a:r>
              </a:p>
              <a:p>
                <a:pPr marL="0" indent="0">
                  <a:buFontTx/>
                  <a:buNone/>
                </a:pPr>
                <a:endParaRPr lang="de-DE" sz="2000" b="1" kern="0" dirty="0"/>
              </a:p>
            </p:txBody>
          </p:sp>
        </mc:Choice>
        <mc:Fallback xmlns="">
          <p:sp>
            <p:nvSpPr>
              <p:cNvPr id="9" name="Inhaltsplatzhalter 4">
                <a:extLst>
                  <a:ext uri="{FF2B5EF4-FFF2-40B4-BE49-F238E27FC236}">
                    <a16:creationId xmlns:a16="http://schemas.microsoft.com/office/drawing/2014/main" id="{639D6FB7-26C9-7C43-BFAC-2FB755EA6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853" y="2708920"/>
                <a:ext cx="2328971" cy="1944216"/>
              </a:xfrm>
              <a:prstGeom prst="rect">
                <a:avLst/>
              </a:prstGeom>
              <a:blipFill>
                <a:blip r:embed="rId3"/>
                <a:stretch>
                  <a:fillRect l="-2162" t="-1948"/>
                </a:stretch>
              </a:blipFill>
              <a:ln>
                <a:noFill/>
              </a:ln>
              <a:effectLst/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81A84487-620B-A54F-A71C-3CFCCBE4945C}"/>
              </a:ext>
            </a:extLst>
          </p:cNvPr>
          <p:cNvSpPr/>
          <p:nvPr/>
        </p:nvSpPr>
        <p:spPr>
          <a:xfrm>
            <a:off x="448181" y="270892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DB25098-BFA3-D940-8CAF-A2B64DD67FD0}"/>
              </a:ext>
            </a:extLst>
          </p:cNvPr>
          <p:cNvSpPr/>
          <p:nvPr/>
        </p:nvSpPr>
        <p:spPr>
          <a:xfrm>
            <a:off x="442853" y="3187664"/>
            <a:ext cx="216000" cy="216000"/>
          </a:xfrm>
          <a:prstGeom prst="rect">
            <a:avLst/>
          </a:prstGeom>
          <a:solidFill>
            <a:srgbClr val="032E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Dreieck 11">
            <a:extLst>
              <a:ext uri="{FF2B5EF4-FFF2-40B4-BE49-F238E27FC236}">
                <a16:creationId xmlns:a16="http://schemas.microsoft.com/office/drawing/2014/main" id="{3D4A8C05-9B16-464A-8C64-DE169F1E1E86}"/>
              </a:ext>
            </a:extLst>
          </p:cNvPr>
          <p:cNvSpPr/>
          <p:nvPr/>
        </p:nvSpPr>
        <p:spPr>
          <a:xfrm>
            <a:off x="452852" y="4257231"/>
            <a:ext cx="216000" cy="216000"/>
          </a:xfrm>
          <a:prstGeom prst="triangle">
            <a:avLst/>
          </a:prstGeom>
          <a:solidFill>
            <a:srgbClr val="FF75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0020D7E-A9CA-0841-85FC-797D7275CBFE}"/>
              </a:ext>
            </a:extLst>
          </p:cNvPr>
          <p:cNvSpPr/>
          <p:nvPr/>
        </p:nvSpPr>
        <p:spPr>
          <a:xfrm>
            <a:off x="5580112" y="2814884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1BFB798-1BE4-5D48-BC3E-EA670F76B47F}"/>
              </a:ext>
            </a:extLst>
          </p:cNvPr>
          <p:cNvSpPr/>
          <p:nvPr/>
        </p:nvSpPr>
        <p:spPr>
          <a:xfrm>
            <a:off x="6876256" y="3295664"/>
            <a:ext cx="216000" cy="216000"/>
          </a:xfrm>
          <a:prstGeom prst="rect">
            <a:avLst/>
          </a:prstGeom>
          <a:solidFill>
            <a:srgbClr val="032E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Dreieck 15">
            <a:extLst>
              <a:ext uri="{FF2B5EF4-FFF2-40B4-BE49-F238E27FC236}">
                <a16:creationId xmlns:a16="http://schemas.microsoft.com/office/drawing/2014/main" id="{8B3CC452-CA33-2943-BF5D-6981B000C2EA}"/>
              </a:ext>
            </a:extLst>
          </p:cNvPr>
          <p:cNvSpPr/>
          <p:nvPr/>
        </p:nvSpPr>
        <p:spPr>
          <a:xfrm>
            <a:off x="7425322" y="3722629"/>
            <a:ext cx="216000" cy="216000"/>
          </a:xfrm>
          <a:prstGeom prst="triangle">
            <a:avLst/>
          </a:prstGeom>
          <a:solidFill>
            <a:srgbClr val="FF75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Dreieck 16">
            <a:extLst>
              <a:ext uri="{FF2B5EF4-FFF2-40B4-BE49-F238E27FC236}">
                <a16:creationId xmlns:a16="http://schemas.microsoft.com/office/drawing/2014/main" id="{A67219C5-BE77-DA42-8E1A-CA36A065B4DA}"/>
              </a:ext>
            </a:extLst>
          </p:cNvPr>
          <p:cNvSpPr/>
          <p:nvPr/>
        </p:nvSpPr>
        <p:spPr>
          <a:xfrm>
            <a:off x="7740550" y="4239195"/>
            <a:ext cx="216000" cy="216000"/>
          </a:xfrm>
          <a:prstGeom prst="triangle">
            <a:avLst/>
          </a:prstGeom>
          <a:solidFill>
            <a:srgbClr val="FF75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0657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D556E6-18EF-1C4D-9A08-332524287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Control </a:t>
            </a:r>
            <a:r>
              <a:rPr lang="de-DE" dirty="0" err="1"/>
              <a:t>flow</a:t>
            </a:r>
            <a:r>
              <a:rPr lang="de-DE" dirty="0"/>
              <a:t> </a:t>
            </a:r>
            <a:r>
              <a:rPr lang="de-DE" dirty="0" err="1"/>
              <a:t>graph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66C6D0-2F3E-064D-90D7-F800C232E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719D023-14BE-BE4E-93D3-22403EE0A549}"/>
              </a:ext>
            </a:extLst>
          </p:cNvPr>
          <p:cNvSpPr/>
          <p:nvPr/>
        </p:nvSpPr>
        <p:spPr>
          <a:xfrm>
            <a:off x="424299" y="1138496"/>
            <a:ext cx="2506187" cy="1965818"/>
          </a:xfrm>
          <a:prstGeom prst="roundRect">
            <a:avLst>
              <a:gd name="adj" fmla="val 10000"/>
            </a:avLst>
          </a:prstGeom>
          <a:solidFill>
            <a:srgbClr val="92D05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Inhaltsplatzhalter 4">
                <a:extLst>
                  <a:ext uri="{FF2B5EF4-FFF2-40B4-BE49-F238E27FC236}">
                    <a16:creationId xmlns:a16="http://schemas.microsoft.com/office/drawing/2014/main" id="{639D6FB7-26C9-7C43-BFAC-2FB755EA6AF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58853" y="1224138"/>
                <a:ext cx="2328971" cy="1944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xmlns="" val="1"/>
                </a:ex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600">
                    <a:solidFill>
                      <a:schemeClr val="tx1"/>
                    </a:solidFill>
                    <a:latin typeface="+mn-lt"/>
                    <a:ea typeface="+mn-ea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de-DE" sz="2000" kern="0" dirty="0"/>
                  <a:t>listenToRadio</a:t>
                </a:r>
              </a:p>
              <a:p>
                <a:pPr marL="0" indent="0">
                  <a:buFontTx/>
                  <a:buNone/>
                </a:pPr>
                <a:r>
                  <a:rPr lang="de-DE" sz="2000" b="1" kern="0" dirty="0" err="1"/>
                  <a:t>If</a:t>
                </a:r>
                <a:r>
                  <a:rPr lang="de-DE" sz="2000" b="1" kern="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1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1" i="1" kern="0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de-DE" sz="2000" b="1" i="1" kern="0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de-DE" sz="2000" b="1" kern="0" dirty="0"/>
                  <a:t>  </a:t>
                </a:r>
                <a:r>
                  <a:rPr lang="de-DE" sz="2000" kern="0" dirty="0"/>
                  <a:t>strike</a:t>
                </a:r>
              </a:p>
              <a:p>
                <a:pPr marL="0" indent="0">
                  <a:buFontTx/>
                  <a:buNone/>
                </a:pPr>
                <a:r>
                  <a:rPr lang="de-DE" sz="2000" kern="0" dirty="0"/>
                  <a:t>	</a:t>
                </a:r>
                <a:r>
                  <a:rPr lang="de-DE" sz="2000" kern="0" dirty="0" err="1"/>
                  <a:t>toStation</a:t>
                </a:r>
                <a:endParaRPr lang="de-DE" sz="2000" kern="0" dirty="0"/>
              </a:p>
              <a:p>
                <a:pPr marL="0" indent="0">
                  <a:buFontTx/>
                  <a:buNone/>
                </a:pPr>
                <a:r>
                  <a:rPr lang="de-DE" sz="2000" b="1" kern="0" dirty="0" err="1"/>
                  <a:t>else</a:t>
                </a:r>
                <a:r>
                  <a:rPr lang="de-DE" sz="2000" b="1" kern="0" dirty="0"/>
                  <a:t> 	</a:t>
                </a:r>
                <a:r>
                  <a:rPr lang="de-DE" sz="2000" kern="0" dirty="0" err="1"/>
                  <a:t>toAirport</a:t>
                </a:r>
                <a:r>
                  <a:rPr lang="de-DE" sz="2000" kern="0" dirty="0"/>
                  <a:t> </a:t>
                </a:r>
              </a:p>
              <a:p>
                <a:pPr marL="0" indent="0">
                  <a:buFontTx/>
                  <a:buNone/>
                </a:pPr>
                <a:endParaRPr lang="de-DE" sz="2000" b="1" kern="0" dirty="0"/>
              </a:p>
            </p:txBody>
          </p:sp>
        </mc:Choice>
        <mc:Fallback xmlns="">
          <p:sp>
            <p:nvSpPr>
              <p:cNvPr id="9" name="Inhaltsplatzhalter 4">
                <a:extLst>
                  <a:ext uri="{FF2B5EF4-FFF2-40B4-BE49-F238E27FC236}">
                    <a16:creationId xmlns:a16="http://schemas.microsoft.com/office/drawing/2014/main" id="{639D6FB7-26C9-7C43-BFAC-2FB755EA6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853" y="1224138"/>
                <a:ext cx="2328971" cy="1944216"/>
              </a:xfrm>
              <a:prstGeom prst="rect">
                <a:avLst/>
              </a:prstGeom>
              <a:blipFill>
                <a:blip r:embed="rId3"/>
                <a:stretch>
                  <a:fillRect l="-2162" t="-1948"/>
                </a:stretch>
              </a:blipFill>
              <a:ln>
                <a:noFill/>
              </a:ln>
              <a:effectLst/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81A84487-620B-A54F-A71C-3CFCCBE4945C}"/>
              </a:ext>
            </a:extLst>
          </p:cNvPr>
          <p:cNvSpPr/>
          <p:nvPr/>
        </p:nvSpPr>
        <p:spPr>
          <a:xfrm>
            <a:off x="448181" y="122413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DB25098-BFA3-D940-8CAF-A2B64DD67FD0}"/>
              </a:ext>
            </a:extLst>
          </p:cNvPr>
          <p:cNvSpPr/>
          <p:nvPr/>
        </p:nvSpPr>
        <p:spPr>
          <a:xfrm>
            <a:off x="442853" y="1702882"/>
            <a:ext cx="216000" cy="216000"/>
          </a:xfrm>
          <a:prstGeom prst="rect">
            <a:avLst/>
          </a:prstGeom>
          <a:solidFill>
            <a:srgbClr val="032E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2" name="Dreieck 11">
            <a:extLst>
              <a:ext uri="{FF2B5EF4-FFF2-40B4-BE49-F238E27FC236}">
                <a16:creationId xmlns:a16="http://schemas.microsoft.com/office/drawing/2014/main" id="{3D4A8C05-9B16-464A-8C64-DE169F1E1E86}"/>
              </a:ext>
            </a:extLst>
          </p:cNvPr>
          <p:cNvSpPr/>
          <p:nvPr/>
        </p:nvSpPr>
        <p:spPr>
          <a:xfrm>
            <a:off x="452852" y="2772449"/>
            <a:ext cx="216000" cy="216000"/>
          </a:xfrm>
          <a:prstGeom prst="triangle">
            <a:avLst/>
          </a:prstGeom>
          <a:solidFill>
            <a:srgbClr val="FF75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Inhaltsplatzhalter 2">
                <a:extLst>
                  <a:ext uri="{FF2B5EF4-FFF2-40B4-BE49-F238E27FC236}">
                    <a16:creationId xmlns:a16="http://schemas.microsoft.com/office/drawing/2014/main" id="{C79E0E75-7225-0A49-BFE8-C9BDE29C39E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967313" y="1100952"/>
                <a:ext cx="1705827" cy="4678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xmlns="" val="1"/>
                </a:ex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600">
                    <a:solidFill>
                      <a:schemeClr val="tx1"/>
                    </a:solidFill>
                    <a:latin typeface="+mn-lt"/>
                    <a:ea typeface="+mn-ea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de-DE" sz="2000" kern="0" dirty="0"/>
                  <a:t>(</a:t>
                </a:r>
                <a14:m>
                  <m:oMath xmlns:m="http://schemas.openxmlformats.org/officeDocument/2006/math">
                    <m:r>
                      <a:rPr lang="de-DE" sz="2000" i="1" kern="0" smtClean="0">
                        <a:latin typeface="Cambria Math" panose="02040503050406030204" pitchFamily="18" charset="0"/>
                      </a:rPr>
                      <m:t>⊤,</m:t>
                    </m:r>
                  </m:oMath>
                </a14:m>
                <a:r>
                  <a:rPr lang="de-DE" sz="2000" kern="0" dirty="0"/>
                  <a:t> </a:t>
                </a:r>
                <a:r>
                  <a:rPr lang="de-DE" sz="2000" kern="0" dirty="0" err="1"/>
                  <a:t>start</a:t>
                </a:r>
                <a:r>
                  <a:rPr lang="de-DE" sz="2000" kern="0" dirty="0"/>
                  <a:t>,     )</a:t>
                </a:r>
              </a:p>
              <a:p>
                <a:endParaRPr lang="de-DE" sz="2000" kern="0" dirty="0"/>
              </a:p>
              <a:p>
                <a:pPr marL="0" indent="0">
                  <a:buFontTx/>
                  <a:buNone/>
                </a:pPr>
                <a:r>
                  <a:rPr lang="de-DE" sz="2000" kern="0" dirty="0"/>
                  <a:t>	</a:t>
                </a:r>
              </a:p>
            </p:txBody>
          </p:sp>
        </mc:Choice>
        <mc:Fallback xmlns="">
          <p:sp>
            <p:nvSpPr>
              <p:cNvPr id="22" name="Inhaltsplatzhalter 2">
                <a:extLst>
                  <a:ext uri="{FF2B5EF4-FFF2-40B4-BE49-F238E27FC236}">
                    <a16:creationId xmlns:a16="http://schemas.microsoft.com/office/drawing/2014/main" id="{C79E0E75-7225-0A49-BFE8-C9BDE29C3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67313" y="1100952"/>
                <a:ext cx="1705827" cy="467890"/>
              </a:xfrm>
              <a:prstGeom prst="rect">
                <a:avLst/>
              </a:prstGeom>
              <a:blipFill>
                <a:blip r:embed="rId4"/>
                <a:stretch>
                  <a:fillRect l="-4444" t="-5263" b="-7895"/>
                </a:stretch>
              </a:blipFill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xmlns="" val="1"/>
                </a:ex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AEAB4DB0-D58B-6848-BD91-92F935B6585D}"/>
              </a:ext>
            </a:extLst>
          </p:cNvPr>
          <p:cNvSpPr/>
          <p:nvPr/>
        </p:nvSpPr>
        <p:spPr>
          <a:xfrm>
            <a:off x="5959021" y="118143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93834E3A-D7E5-DF46-8162-FB851F3C9CAE}"/>
              </a:ext>
            </a:extLst>
          </p:cNvPr>
          <p:cNvSpPr/>
          <p:nvPr/>
        </p:nvSpPr>
        <p:spPr>
          <a:xfrm>
            <a:off x="6464324" y="2059771"/>
            <a:ext cx="216000" cy="216000"/>
          </a:xfrm>
          <a:prstGeom prst="rect">
            <a:avLst/>
          </a:prstGeom>
          <a:solidFill>
            <a:srgbClr val="032E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8" name="Dreieck 27">
            <a:extLst>
              <a:ext uri="{FF2B5EF4-FFF2-40B4-BE49-F238E27FC236}">
                <a16:creationId xmlns:a16="http://schemas.microsoft.com/office/drawing/2014/main" id="{F5402759-387D-F34E-B660-9DFCCA2B39B7}"/>
              </a:ext>
            </a:extLst>
          </p:cNvPr>
          <p:cNvSpPr/>
          <p:nvPr/>
        </p:nvSpPr>
        <p:spPr>
          <a:xfrm>
            <a:off x="8352581" y="3256809"/>
            <a:ext cx="216000" cy="216000"/>
          </a:xfrm>
          <a:prstGeom prst="triangle">
            <a:avLst/>
          </a:prstGeom>
          <a:solidFill>
            <a:srgbClr val="FF75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29" name="Dreieck 28">
            <a:extLst>
              <a:ext uri="{FF2B5EF4-FFF2-40B4-BE49-F238E27FC236}">
                <a16:creationId xmlns:a16="http://schemas.microsoft.com/office/drawing/2014/main" id="{C2538831-1ABA-2846-9C68-592FDEC30144}"/>
              </a:ext>
            </a:extLst>
          </p:cNvPr>
          <p:cNvSpPr/>
          <p:nvPr/>
        </p:nvSpPr>
        <p:spPr>
          <a:xfrm>
            <a:off x="4788836" y="3223824"/>
            <a:ext cx="216000" cy="216000"/>
          </a:xfrm>
          <a:prstGeom prst="triangle">
            <a:avLst/>
          </a:prstGeom>
          <a:solidFill>
            <a:srgbClr val="FF75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668654C8-0CAC-D545-8D93-AE5422FDD9B0}"/>
                  </a:ext>
                </a:extLst>
              </p:cNvPr>
              <p:cNvSpPr txBox="1"/>
              <p:nvPr/>
            </p:nvSpPr>
            <p:spPr>
              <a:xfrm>
                <a:off x="2267744" y="3164754"/>
                <a:ext cx="29934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𝑠𝑡𝑟𝑖𝑘𝑒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000" dirty="0"/>
                  <a:t>, </a:t>
                </a:r>
                <a:r>
                  <a:rPr lang="de-DE" sz="2000" dirty="0" err="1"/>
                  <a:t>toStation</a:t>
                </a:r>
                <a:r>
                  <a:rPr lang="de-DE" sz="2000" dirty="0"/>
                  <a:t>,       )</a:t>
                </a:r>
              </a:p>
            </p:txBody>
          </p:sp>
        </mc:Choice>
        <mc:Fallback xmlns=""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668654C8-0CAC-D545-8D93-AE5422FDD9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164754"/>
                <a:ext cx="2993448" cy="400110"/>
              </a:xfrm>
              <a:prstGeom prst="rect">
                <a:avLst/>
              </a:prstGeom>
              <a:blipFill>
                <a:blip r:embed="rId5"/>
                <a:stretch>
                  <a:fillRect l="-844" t="-9375" r="-1266" b="-2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A6DF1DF3-DB98-1A43-864D-F2F934C8E147}"/>
                  </a:ext>
                </a:extLst>
              </p:cNvPr>
              <p:cNvSpPr txBox="1"/>
              <p:nvPr/>
            </p:nvSpPr>
            <p:spPr>
              <a:xfrm>
                <a:off x="5715309" y="3166580"/>
                <a:ext cx="30896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𝑠𝑡𝑟𝑖𝑘𝑒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000" dirty="0"/>
                  <a:t>, </a:t>
                </a:r>
                <a:r>
                  <a:rPr lang="de-DE" sz="2000" dirty="0" err="1"/>
                  <a:t>toAirport</a:t>
                </a:r>
                <a:r>
                  <a:rPr lang="de-DE" sz="2000" dirty="0"/>
                  <a:t>,      )</a:t>
                </a:r>
              </a:p>
            </p:txBody>
          </p:sp>
        </mc:Choice>
        <mc:Fallback xmlns=""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A6DF1DF3-DB98-1A43-864D-F2F934C8E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309" y="3166580"/>
                <a:ext cx="3089628" cy="400110"/>
              </a:xfrm>
              <a:prstGeom prst="rect">
                <a:avLst/>
              </a:prstGeom>
              <a:blipFill>
                <a:blip r:embed="rId6"/>
                <a:stretch>
                  <a:fillRect l="-2459" t="-9375" r="-820" b="-2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5B50C432-F394-A943-A96C-03A17DC59856}"/>
                  </a:ext>
                </a:extLst>
              </p:cNvPr>
              <p:cNvSpPr txBox="1"/>
              <p:nvPr/>
            </p:nvSpPr>
            <p:spPr>
              <a:xfrm>
                <a:off x="4536196" y="1965775"/>
                <a:ext cx="25141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dirty="0"/>
                  <a:t>(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</a:rPr>
                      <m:t>⊤,</m:t>
                    </m:r>
                  </m:oMath>
                </a14:m>
                <a:r>
                  <a:rPr lang="de-DE" sz="2000" dirty="0"/>
                  <a:t> listenToRadio,     )</a:t>
                </a:r>
              </a:p>
            </p:txBody>
          </p:sp>
        </mc:Choice>
        <mc:Fallback xmlns=""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5B50C432-F394-A943-A96C-03A17DC59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196" y="1965775"/>
                <a:ext cx="2514137" cy="400110"/>
              </a:xfrm>
              <a:prstGeom prst="rect">
                <a:avLst/>
              </a:prstGeom>
              <a:blipFill>
                <a:blip r:embed="rId7"/>
                <a:stretch>
                  <a:fillRect l="-2513" t="-6061" b="-2424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D96C6ED7-A6B6-2D4E-B8A4-63A8260C78EC}"/>
              </a:ext>
            </a:extLst>
          </p:cNvPr>
          <p:cNvCxnSpPr>
            <a:cxnSpLocks/>
            <a:stCxn id="22" idx="2"/>
            <a:endCxn id="32" idx="0"/>
          </p:cNvCxnSpPr>
          <p:nvPr/>
        </p:nvCxnSpPr>
        <p:spPr>
          <a:xfrm flipH="1">
            <a:off x="5793265" y="1568842"/>
            <a:ext cx="26962" cy="3969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4ACB9A40-743F-BB42-93F6-49AFEDA67049}"/>
              </a:ext>
            </a:extLst>
          </p:cNvPr>
          <p:cNvCxnSpPr>
            <a:cxnSpLocks/>
            <a:stCxn id="32" idx="2"/>
            <a:endCxn id="30" idx="0"/>
          </p:cNvCxnSpPr>
          <p:nvPr/>
        </p:nvCxnSpPr>
        <p:spPr>
          <a:xfrm flipH="1">
            <a:off x="3764468" y="2365885"/>
            <a:ext cx="2028797" cy="798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4167991D-552D-F140-AE15-4A9BC515121D}"/>
              </a:ext>
            </a:extLst>
          </p:cNvPr>
          <p:cNvCxnSpPr>
            <a:cxnSpLocks/>
            <a:stCxn id="32" idx="2"/>
            <a:endCxn id="31" idx="0"/>
          </p:cNvCxnSpPr>
          <p:nvPr/>
        </p:nvCxnSpPr>
        <p:spPr>
          <a:xfrm>
            <a:off x="5793265" y="2365885"/>
            <a:ext cx="1466858" cy="8006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432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D556E6-18EF-1C4D-9A08-332524287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Control </a:t>
            </a:r>
            <a:r>
              <a:rPr lang="de-DE" dirty="0" err="1"/>
              <a:t>flow</a:t>
            </a:r>
            <a:r>
              <a:rPr lang="de-DE" dirty="0"/>
              <a:t> </a:t>
            </a:r>
            <a:r>
              <a:rPr lang="de-DE" dirty="0" err="1"/>
              <a:t>graph</a:t>
            </a:r>
            <a:r>
              <a:rPr lang="de-DE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E521FC91-D5C1-7C40-B2A6-921C0E6F83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67313" y="1100952"/>
                <a:ext cx="1705827" cy="4678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2000" dirty="0"/>
                  <a:t>(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⊤,</m:t>
                    </m:r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start</a:t>
                </a:r>
                <a:r>
                  <a:rPr lang="de-DE" sz="2000" dirty="0"/>
                  <a:t>,     )</a:t>
                </a:r>
              </a:p>
              <a:p>
                <a:endParaRPr lang="de-DE" sz="2000" dirty="0"/>
              </a:p>
              <a:p>
                <a:pPr marL="0" indent="0">
                  <a:buNone/>
                </a:pPr>
                <a:r>
                  <a:rPr lang="de-DE" sz="2000" dirty="0"/>
                  <a:t>	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E521FC91-D5C1-7C40-B2A6-921C0E6F83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67313" y="1100952"/>
                <a:ext cx="1705827" cy="467890"/>
              </a:xfrm>
              <a:blipFill>
                <a:blip r:embed="rId2"/>
                <a:stretch>
                  <a:fillRect l="-4444" t="-5263" b="-78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66C6D0-2F3E-064D-90D7-F800C232E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719D023-14BE-BE4E-93D3-22403EE0A549}"/>
              </a:ext>
            </a:extLst>
          </p:cNvPr>
          <p:cNvSpPr/>
          <p:nvPr/>
        </p:nvSpPr>
        <p:spPr>
          <a:xfrm>
            <a:off x="424299" y="1138496"/>
            <a:ext cx="2506187" cy="1965818"/>
          </a:xfrm>
          <a:prstGeom prst="roundRect">
            <a:avLst>
              <a:gd name="adj" fmla="val 10000"/>
            </a:avLst>
          </a:prstGeom>
          <a:solidFill>
            <a:srgbClr val="92D05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Inhaltsplatzhalter 4">
                <a:extLst>
                  <a:ext uri="{FF2B5EF4-FFF2-40B4-BE49-F238E27FC236}">
                    <a16:creationId xmlns:a16="http://schemas.microsoft.com/office/drawing/2014/main" id="{639D6FB7-26C9-7C43-BFAC-2FB755EA6AF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58853" y="1224138"/>
                <a:ext cx="2328971" cy="1944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xmlns="" val="1"/>
                </a:ex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600">
                    <a:solidFill>
                      <a:schemeClr val="tx1"/>
                    </a:solidFill>
                    <a:latin typeface="+mn-lt"/>
                    <a:ea typeface="+mn-ea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de-DE" sz="2000" kern="0" dirty="0"/>
                  <a:t>listenToRadio</a:t>
                </a:r>
              </a:p>
              <a:p>
                <a:pPr marL="0" indent="0">
                  <a:buFontTx/>
                  <a:buNone/>
                </a:pPr>
                <a:r>
                  <a:rPr lang="de-DE" sz="2000" b="1" kern="0" dirty="0" err="1"/>
                  <a:t>If</a:t>
                </a:r>
                <a:r>
                  <a:rPr lang="de-DE" sz="2000" b="1" kern="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b="1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1" i="1" kern="0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de-DE" sz="2000" b="1" i="1" kern="0" smtClean="0">
                            <a:latin typeface="Cambria Math" panose="02040503050406030204" pitchFamily="18" charset="0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de-DE" sz="2000" b="1" kern="0" dirty="0"/>
                  <a:t>  </a:t>
                </a:r>
                <a:r>
                  <a:rPr lang="de-DE" sz="2000" kern="0" dirty="0"/>
                  <a:t>strike</a:t>
                </a:r>
              </a:p>
              <a:p>
                <a:pPr marL="0" indent="0">
                  <a:buFontTx/>
                  <a:buNone/>
                </a:pPr>
                <a:r>
                  <a:rPr lang="de-DE" sz="2000" kern="0" dirty="0"/>
                  <a:t>	</a:t>
                </a:r>
                <a:r>
                  <a:rPr lang="de-DE" sz="2000" kern="0" dirty="0" err="1"/>
                  <a:t>toStation</a:t>
                </a:r>
                <a:endParaRPr lang="de-DE" sz="2000" kern="0" dirty="0"/>
              </a:p>
              <a:p>
                <a:pPr marL="0" indent="0">
                  <a:buFontTx/>
                  <a:buNone/>
                </a:pPr>
                <a:r>
                  <a:rPr lang="de-DE" sz="2000" b="1" kern="0" dirty="0" err="1"/>
                  <a:t>else</a:t>
                </a:r>
                <a:r>
                  <a:rPr lang="de-DE" sz="2000" b="1" kern="0" dirty="0"/>
                  <a:t> 	</a:t>
                </a:r>
                <a:r>
                  <a:rPr lang="de-DE" sz="2000" kern="0" dirty="0" err="1"/>
                  <a:t>toAirport</a:t>
                </a:r>
                <a:r>
                  <a:rPr lang="de-DE" sz="2000" kern="0" dirty="0"/>
                  <a:t> </a:t>
                </a:r>
              </a:p>
              <a:p>
                <a:pPr marL="0" indent="0">
                  <a:buFontTx/>
                  <a:buNone/>
                </a:pPr>
                <a:endParaRPr lang="de-DE" sz="2000" b="1" kern="0" dirty="0"/>
              </a:p>
            </p:txBody>
          </p:sp>
        </mc:Choice>
        <mc:Fallback xmlns="">
          <p:sp>
            <p:nvSpPr>
              <p:cNvPr id="9" name="Inhaltsplatzhalter 4">
                <a:extLst>
                  <a:ext uri="{FF2B5EF4-FFF2-40B4-BE49-F238E27FC236}">
                    <a16:creationId xmlns:a16="http://schemas.microsoft.com/office/drawing/2014/main" id="{639D6FB7-26C9-7C43-BFAC-2FB755EA6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853" y="1224138"/>
                <a:ext cx="2328971" cy="1944216"/>
              </a:xfrm>
              <a:prstGeom prst="rect">
                <a:avLst/>
              </a:prstGeom>
              <a:blipFill>
                <a:blip r:embed="rId3"/>
                <a:stretch>
                  <a:fillRect l="-2162" t="-1948"/>
                </a:stretch>
              </a:blipFill>
              <a:ln>
                <a:noFill/>
              </a:ln>
              <a:effectLst/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81A84487-620B-A54F-A71C-3CFCCBE4945C}"/>
              </a:ext>
            </a:extLst>
          </p:cNvPr>
          <p:cNvSpPr/>
          <p:nvPr/>
        </p:nvSpPr>
        <p:spPr>
          <a:xfrm>
            <a:off x="448181" y="1224138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DB25098-BFA3-D940-8CAF-A2B64DD67FD0}"/>
              </a:ext>
            </a:extLst>
          </p:cNvPr>
          <p:cNvSpPr/>
          <p:nvPr/>
        </p:nvSpPr>
        <p:spPr>
          <a:xfrm>
            <a:off x="442853" y="1702882"/>
            <a:ext cx="216000" cy="216000"/>
          </a:xfrm>
          <a:prstGeom prst="rect">
            <a:avLst/>
          </a:prstGeom>
          <a:solidFill>
            <a:srgbClr val="032E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2" name="Dreieck 11">
            <a:extLst>
              <a:ext uri="{FF2B5EF4-FFF2-40B4-BE49-F238E27FC236}">
                <a16:creationId xmlns:a16="http://schemas.microsoft.com/office/drawing/2014/main" id="{3D4A8C05-9B16-464A-8C64-DE169F1E1E86}"/>
              </a:ext>
            </a:extLst>
          </p:cNvPr>
          <p:cNvSpPr/>
          <p:nvPr/>
        </p:nvSpPr>
        <p:spPr>
          <a:xfrm>
            <a:off x="452852" y="2772449"/>
            <a:ext cx="216000" cy="216000"/>
          </a:xfrm>
          <a:prstGeom prst="triangle">
            <a:avLst/>
          </a:prstGeom>
          <a:solidFill>
            <a:srgbClr val="FF75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0020D7E-A9CA-0841-85FC-797D7275CBFE}"/>
              </a:ext>
            </a:extLst>
          </p:cNvPr>
          <p:cNvSpPr/>
          <p:nvPr/>
        </p:nvSpPr>
        <p:spPr>
          <a:xfrm>
            <a:off x="5959021" y="118143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1BFB798-1BE4-5D48-BC3E-EA670F76B47F}"/>
              </a:ext>
            </a:extLst>
          </p:cNvPr>
          <p:cNvSpPr/>
          <p:nvPr/>
        </p:nvSpPr>
        <p:spPr>
          <a:xfrm>
            <a:off x="6464324" y="2059771"/>
            <a:ext cx="216000" cy="216000"/>
          </a:xfrm>
          <a:prstGeom prst="rect">
            <a:avLst/>
          </a:prstGeom>
          <a:solidFill>
            <a:srgbClr val="032E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16" name="Dreieck 15">
            <a:extLst>
              <a:ext uri="{FF2B5EF4-FFF2-40B4-BE49-F238E27FC236}">
                <a16:creationId xmlns:a16="http://schemas.microsoft.com/office/drawing/2014/main" id="{8B3CC452-CA33-2943-BF5D-6981B000C2EA}"/>
              </a:ext>
            </a:extLst>
          </p:cNvPr>
          <p:cNvSpPr/>
          <p:nvPr/>
        </p:nvSpPr>
        <p:spPr>
          <a:xfrm>
            <a:off x="8352581" y="3256809"/>
            <a:ext cx="216000" cy="216000"/>
          </a:xfrm>
          <a:prstGeom prst="triangle">
            <a:avLst/>
          </a:prstGeom>
          <a:solidFill>
            <a:srgbClr val="FF75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17" name="Dreieck 16">
            <a:extLst>
              <a:ext uri="{FF2B5EF4-FFF2-40B4-BE49-F238E27FC236}">
                <a16:creationId xmlns:a16="http://schemas.microsoft.com/office/drawing/2014/main" id="{A67219C5-BE77-DA42-8E1A-CA36A065B4DA}"/>
              </a:ext>
            </a:extLst>
          </p:cNvPr>
          <p:cNvSpPr/>
          <p:nvPr/>
        </p:nvSpPr>
        <p:spPr>
          <a:xfrm>
            <a:off x="4788836" y="3223824"/>
            <a:ext cx="216000" cy="216000"/>
          </a:xfrm>
          <a:prstGeom prst="triangle">
            <a:avLst/>
          </a:prstGeom>
          <a:solidFill>
            <a:srgbClr val="FF75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A6B1D84A-A711-3C48-A504-0F447291AF93}"/>
                  </a:ext>
                </a:extLst>
              </p:cNvPr>
              <p:cNvSpPr txBox="1"/>
              <p:nvPr/>
            </p:nvSpPr>
            <p:spPr>
              <a:xfrm>
                <a:off x="2267744" y="3164754"/>
                <a:ext cx="29934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𝑠𝑡𝑟𝑖𝑘𝑒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000" dirty="0"/>
                  <a:t>, </a:t>
                </a:r>
                <a:r>
                  <a:rPr lang="de-DE" sz="2000" dirty="0" err="1"/>
                  <a:t>toStation</a:t>
                </a:r>
                <a:r>
                  <a:rPr lang="de-DE" sz="2000" dirty="0"/>
                  <a:t>,       )</a:t>
                </a:r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A6B1D84A-A711-3C48-A504-0F447291A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164754"/>
                <a:ext cx="2993448" cy="400110"/>
              </a:xfrm>
              <a:prstGeom prst="rect">
                <a:avLst/>
              </a:prstGeom>
              <a:blipFill>
                <a:blip r:embed="rId4"/>
                <a:stretch>
                  <a:fillRect l="-844" t="-9375" r="-1266" b="-2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C2D8598D-75F3-3548-9246-A84050C7091B}"/>
                  </a:ext>
                </a:extLst>
              </p:cNvPr>
              <p:cNvSpPr txBox="1"/>
              <p:nvPr/>
            </p:nvSpPr>
            <p:spPr>
              <a:xfrm>
                <a:off x="5715309" y="3166580"/>
                <a:ext cx="30896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𝑠𝑡𝑟𝑖𝑘𝑒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000" dirty="0"/>
                  <a:t>, </a:t>
                </a:r>
                <a:r>
                  <a:rPr lang="de-DE" sz="2000" dirty="0" err="1"/>
                  <a:t>toAirport</a:t>
                </a:r>
                <a:r>
                  <a:rPr lang="de-DE" sz="2000" dirty="0"/>
                  <a:t>,      )</a:t>
                </a:r>
              </a:p>
            </p:txBody>
          </p:sp>
        </mc:Choice>
        <mc:Fallback xmlns="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C2D8598D-75F3-3548-9246-A84050C70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309" y="3166580"/>
                <a:ext cx="3089628" cy="400110"/>
              </a:xfrm>
              <a:prstGeom prst="rect">
                <a:avLst/>
              </a:prstGeom>
              <a:blipFill>
                <a:blip r:embed="rId5"/>
                <a:stretch>
                  <a:fillRect l="-2459" t="-9375" r="-820" b="-2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921DDCB9-32D9-8444-8786-F81D289BF9D5}"/>
                  </a:ext>
                </a:extLst>
              </p:cNvPr>
              <p:cNvSpPr txBox="1"/>
              <p:nvPr/>
            </p:nvSpPr>
            <p:spPr>
              <a:xfrm>
                <a:off x="4536196" y="1965775"/>
                <a:ext cx="25141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dirty="0"/>
                  <a:t>(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</a:rPr>
                      <m:t>⊤,</m:t>
                    </m:r>
                  </m:oMath>
                </a14:m>
                <a:r>
                  <a:rPr lang="de-DE" sz="2000" dirty="0"/>
                  <a:t> listenToRadio,     )</a:t>
                </a:r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921DDCB9-32D9-8444-8786-F81D289BF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196" y="1965775"/>
                <a:ext cx="2514137" cy="400110"/>
              </a:xfrm>
              <a:prstGeom prst="rect">
                <a:avLst/>
              </a:prstGeom>
              <a:blipFill>
                <a:blip r:embed="rId5"/>
                <a:stretch>
                  <a:fillRect l="-2513" t="-6061" b="-2424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3513181-CC04-2241-84F8-B8C7750253F1}"/>
              </a:ext>
            </a:extLst>
          </p:cNvPr>
          <p:cNvCxnSpPr>
            <a:cxnSpLocks/>
            <a:stCxn id="3" idx="2"/>
            <a:endCxn id="19" idx="0"/>
          </p:cNvCxnSpPr>
          <p:nvPr/>
        </p:nvCxnSpPr>
        <p:spPr>
          <a:xfrm flipH="1">
            <a:off x="5793265" y="1568842"/>
            <a:ext cx="26962" cy="3969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3D949D8F-9D8D-5A4F-A8A9-1A0DF191F012}"/>
              </a:ext>
            </a:extLst>
          </p:cNvPr>
          <p:cNvCxnSpPr>
            <a:cxnSpLocks/>
            <a:stCxn id="19" idx="2"/>
            <a:endCxn id="13" idx="0"/>
          </p:cNvCxnSpPr>
          <p:nvPr/>
        </p:nvCxnSpPr>
        <p:spPr>
          <a:xfrm flipH="1">
            <a:off x="3764468" y="2365885"/>
            <a:ext cx="2028797" cy="798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4A085AB6-D851-134A-AE5C-39C2769BDD2D}"/>
              </a:ext>
            </a:extLst>
          </p:cNvPr>
          <p:cNvCxnSpPr>
            <a:cxnSpLocks/>
            <a:stCxn id="19" idx="2"/>
            <a:endCxn id="18" idx="0"/>
          </p:cNvCxnSpPr>
          <p:nvPr/>
        </p:nvCxnSpPr>
        <p:spPr>
          <a:xfrm>
            <a:off x="5793265" y="2365885"/>
            <a:ext cx="1466858" cy="8006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BC8837C9-5DF1-254B-99E5-3FA376A401DC}"/>
              </a:ext>
            </a:extLst>
          </p:cNvPr>
          <p:cNvSpPr txBox="1"/>
          <p:nvPr/>
        </p:nvSpPr>
        <p:spPr>
          <a:xfrm>
            <a:off x="321733" y="4259179"/>
            <a:ext cx="218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QdecPOMDP</a:t>
            </a:r>
            <a:r>
              <a:rPr lang="de-DE" dirty="0"/>
              <a:t>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D6A1A70C-1E79-7844-86BA-C26AFC66CBB9}"/>
                  </a:ext>
                </a:extLst>
              </p:cNvPr>
              <p:cNvSpPr txBox="1"/>
              <p:nvPr/>
            </p:nvSpPr>
            <p:spPr>
              <a:xfrm>
                <a:off x="2717309" y="4133517"/>
                <a:ext cx="4600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D6A1A70C-1E79-7844-86BA-C26AFC66C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309" y="4133517"/>
                <a:ext cx="460062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06F35E72-713E-794E-BAD6-C5FDBA97CB12}"/>
                  </a:ext>
                </a:extLst>
              </p:cNvPr>
              <p:cNvSpPr txBox="1"/>
              <p:nvPr/>
            </p:nvSpPr>
            <p:spPr>
              <a:xfrm>
                <a:off x="7495350" y="4133517"/>
                <a:ext cx="4551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06F35E72-713E-794E-BAD6-C5FDBA97C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350" y="4133517"/>
                <a:ext cx="45512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F694A174-9935-C34D-BAB9-D917E9A99F0A}"/>
              </a:ext>
            </a:extLst>
          </p:cNvPr>
          <p:cNvCxnSpPr>
            <a:stCxn id="21" idx="3"/>
            <a:endCxn id="22" idx="1"/>
          </p:cNvCxnSpPr>
          <p:nvPr/>
        </p:nvCxnSpPr>
        <p:spPr>
          <a:xfrm>
            <a:off x="3177371" y="4318183"/>
            <a:ext cx="431797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6C61E86F-E643-A94B-B35F-2FC82FE00882}"/>
              </a:ext>
            </a:extLst>
          </p:cNvPr>
          <p:cNvSpPr txBox="1"/>
          <p:nvPr/>
        </p:nvSpPr>
        <p:spPr>
          <a:xfrm>
            <a:off x="4160616" y="388219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listenToRadio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96474521-2FDC-CE48-8680-E1EC3A1B239C}"/>
                  </a:ext>
                </a:extLst>
              </p:cNvPr>
              <p:cNvSpPr txBox="1"/>
              <p:nvPr/>
            </p:nvSpPr>
            <p:spPr>
              <a:xfrm>
                <a:off x="2717309" y="4698820"/>
                <a:ext cx="4600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96474521-2FDC-CE48-8680-E1EC3A1B2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309" y="4698820"/>
                <a:ext cx="46006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6FEAE9E1-1636-B644-BB30-DDA2C6C1258E}"/>
                  </a:ext>
                </a:extLst>
              </p:cNvPr>
              <p:cNvSpPr txBox="1"/>
              <p:nvPr/>
            </p:nvSpPr>
            <p:spPr>
              <a:xfrm>
                <a:off x="7495350" y="4698820"/>
                <a:ext cx="4600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6FEAE9E1-1636-B644-BB30-DDA2C6C12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350" y="4698820"/>
                <a:ext cx="46006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D8A64507-D424-EE43-8A24-0E2CFBDD93AA}"/>
              </a:ext>
            </a:extLst>
          </p:cNvPr>
          <p:cNvCxnSpPr>
            <a:stCxn id="28" idx="3"/>
            <a:endCxn id="29" idx="1"/>
          </p:cNvCxnSpPr>
          <p:nvPr/>
        </p:nvCxnSpPr>
        <p:spPr>
          <a:xfrm>
            <a:off x="3177371" y="4883486"/>
            <a:ext cx="431797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6E4570EE-D063-0F46-9EEA-671A849C59A2}"/>
              </a:ext>
            </a:extLst>
          </p:cNvPr>
          <p:cNvSpPr txBox="1"/>
          <p:nvPr/>
        </p:nvSpPr>
        <p:spPr>
          <a:xfrm>
            <a:off x="4160616" y="4447497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toStation</a:t>
            </a:r>
            <a:r>
              <a:rPr lang="de-DE" dirty="0"/>
              <a:t> 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CE722FC2-628A-0643-961E-F06B59A349E6}"/>
              </a:ext>
            </a:extLst>
          </p:cNvPr>
          <p:cNvSpPr txBox="1"/>
          <p:nvPr/>
        </p:nvSpPr>
        <p:spPr>
          <a:xfrm>
            <a:off x="440267" y="5325979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32EF0"/>
                </a:solidFill>
              </a:rPr>
              <a:t>Consistent</a:t>
            </a:r>
            <a:r>
              <a:rPr lang="de-DE" dirty="0">
                <a:solidFill>
                  <a:srgbClr val="032EF0"/>
                </a:solidFill>
              </a:rPr>
              <a:t> </a:t>
            </a:r>
            <a:r>
              <a:rPr lang="de-DE" dirty="0" err="1">
                <a:solidFill>
                  <a:srgbClr val="032EF0"/>
                </a:solidFill>
              </a:rPr>
              <a:t>history</a:t>
            </a:r>
            <a:r>
              <a:rPr lang="de-DE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9E9AC8A6-7F9B-2949-989D-71D87B29CE04}"/>
                  </a:ext>
                </a:extLst>
              </p:cNvPr>
              <p:cNvSpPr txBox="1"/>
              <p:nvPr/>
            </p:nvSpPr>
            <p:spPr>
              <a:xfrm>
                <a:off x="368699" y="5783376"/>
                <a:ext cx="8955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de-DE" dirty="0"/>
                  <a:t>(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⊤</m:t>
                    </m:r>
                  </m:oMath>
                </a14:m>
                <a:r>
                  <a:rPr lang="de-DE" dirty="0"/>
                  <a:t>, </a:t>
                </a:r>
                <a:r>
                  <a:rPr lang="de-DE" dirty="0" err="1"/>
                  <a:t>start</a:t>
                </a:r>
                <a:r>
                  <a:rPr lang="de-DE" dirty="0"/>
                  <a:t>,       );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de-DE" dirty="0"/>
                  <a:t>(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⊤</m:t>
                    </m:r>
                  </m:oMath>
                </a14:m>
                <a:r>
                  <a:rPr lang="de-DE" dirty="0"/>
                  <a:t>, </a:t>
                </a:r>
                <a:r>
                  <a:rPr lang="de-DE" dirty="0" err="1"/>
                  <a:t>listenToRadio</a:t>
                </a:r>
                <a:r>
                  <a:rPr lang="de-DE" dirty="0"/>
                  <a:t>,       ) ;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/>
                  <a:t>(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⊤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𝑠𝑡𝑟𝑖𝑘𝑒</m:t>
                    </m:r>
                  </m:oMath>
                </a14:m>
                <a:r>
                  <a:rPr lang="de-DE" dirty="0"/>
                  <a:t>, </a:t>
                </a:r>
                <a:r>
                  <a:rPr lang="de-DE" dirty="0" err="1"/>
                  <a:t>toStation</a:t>
                </a:r>
                <a:r>
                  <a:rPr lang="de-DE" dirty="0"/>
                  <a:t>,       ) </a:t>
                </a:r>
              </a:p>
            </p:txBody>
          </p:sp>
        </mc:Choice>
        <mc:Fallback xmlns=""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9E9AC8A6-7F9B-2949-989D-71D87B29C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99" y="5783376"/>
                <a:ext cx="8955829" cy="369332"/>
              </a:xfrm>
              <a:prstGeom prst="rect">
                <a:avLst/>
              </a:prstGeom>
              <a:blipFill>
                <a:blip r:embed="rId11"/>
                <a:stretch>
                  <a:fillRect t="-6667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BD9ED2AD-DC5F-D049-B955-F1A9DB93B689}"/>
              </a:ext>
            </a:extLst>
          </p:cNvPr>
          <p:cNvSpPr/>
          <p:nvPr/>
        </p:nvSpPr>
        <p:spPr>
          <a:xfrm>
            <a:off x="1569392" y="586098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6" name="Grafik 35" descr="Volumen mit einfarbiger Füllung">
            <a:extLst>
              <a:ext uri="{FF2B5EF4-FFF2-40B4-BE49-F238E27FC236}">
                <a16:creationId xmlns:a16="http://schemas.microsoft.com/office/drawing/2014/main" id="{1FCA110C-C9F2-884C-9C10-37728D9494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04597" y="3930895"/>
            <a:ext cx="330667" cy="330667"/>
          </a:xfrm>
          <a:prstGeom prst="rect">
            <a:avLst/>
          </a:prstGeom>
        </p:spPr>
      </p:pic>
      <p:sp>
        <p:nvSpPr>
          <p:cNvPr id="37" name="Dreieck 36">
            <a:extLst>
              <a:ext uri="{FF2B5EF4-FFF2-40B4-BE49-F238E27FC236}">
                <a16:creationId xmlns:a16="http://schemas.microsoft.com/office/drawing/2014/main" id="{97B9C2E7-E288-0744-BACC-940AC23A8D58}"/>
              </a:ext>
            </a:extLst>
          </p:cNvPr>
          <p:cNvSpPr/>
          <p:nvPr/>
        </p:nvSpPr>
        <p:spPr>
          <a:xfrm>
            <a:off x="8120902" y="5862856"/>
            <a:ext cx="216000" cy="216000"/>
          </a:xfrm>
          <a:prstGeom prst="triangle">
            <a:avLst/>
          </a:prstGeom>
          <a:solidFill>
            <a:srgbClr val="FF75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4D843C11-E9A2-1844-94BE-753EFEE2D386}"/>
              </a:ext>
            </a:extLst>
          </p:cNvPr>
          <p:cNvSpPr/>
          <p:nvPr/>
        </p:nvSpPr>
        <p:spPr>
          <a:xfrm>
            <a:off x="4574521" y="5860987"/>
            <a:ext cx="216000" cy="216000"/>
          </a:xfrm>
          <a:prstGeom prst="rect">
            <a:avLst/>
          </a:prstGeom>
          <a:solidFill>
            <a:srgbClr val="032E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pic>
        <p:nvPicPr>
          <p:cNvPr id="6" name="Grafik 5" descr="Sonne mit einfarbiger Füllung">
            <a:extLst>
              <a:ext uri="{FF2B5EF4-FFF2-40B4-BE49-F238E27FC236}">
                <a16:creationId xmlns:a16="http://schemas.microsoft.com/office/drawing/2014/main" id="{D5ECAA56-34DD-7849-A719-86FFE761FC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85426" y="5749691"/>
            <a:ext cx="467906" cy="467906"/>
          </a:xfrm>
          <a:prstGeom prst="rect">
            <a:avLst/>
          </a:prstGeom>
        </p:spPr>
      </p:pic>
      <p:pic>
        <p:nvPicPr>
          <p:cNvPr id="39" name="Grafik 38" descr="Volumen mit einfarbiger Füllung">
            <a:extLst>
              <a:ext uri="{FF2B5EF4-FFF2-40B4-BE49-F238E27FC236}">
                <a16:creationId xmlns:a16="http://schemas.microsoft.com/office/drawing/2014/main" id="{6C6455E1-EBC2-404F-B884-7211A9ED15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79189" y="5793671"/>
            <a:ext cx="330667" cy="330667"/>
          </a:xfrm>
          <a:prstGeom prst="rect">
            <a:avLst/>
          </a:prstGeom>
        </p:spPr>
      </p:pic>
      <p:pic>
        <p:nvPicPr>
          <p:cNvPr id="40" name="Grafik 39" descr="Sonne mit einfarbiger Füllung">
            <a:extLst>
              <a:ext uri="{FF2B5EF4-FFF2-40B4-BE49-F238E27FC236}">
                <a16:creationId xmlns:a16="http://schemas.microsoft.com/office/drawing/2014/main" id="{07554749-3B60-1C41-98DD-62FF872EC10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559312" y="4349627"/>
            <a:ext cx="467906" cy="4679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61D1CD11-32B4-D444-8C88-6896B87A7AB4}"/>
                  </a:ext>
                </a:extLst>
              </p:cNvPr>
              <p:cNvSpPr txBox="1"/>
              <p:nvPr/>
            </p:nvSpPr>
            <p:spPr>
              <a:xfrm>
                <a:off x="2510153" y="6283546"/>
                <a:ext cx="16628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𝑠𝑡𝑟𝑖𝑘𝑒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61D1CD11-32B4-D444-8C88-6896B87A7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153" y="6283546"/>
                <a:ext cx="1662891" cy="369332"/>
              </a:xfrm>
              <a:prstGeom prst="rect">
                <a:avLst/>
              </a:prstGeom>
              <a:blipFill>
                <a:blip r:embed="rId1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Geschweifte Klammer links 40">
            <a:extLst>
              <a:ext uri="{FF2B5EF4-FFF2-40B4-BE49-F238E27FC236}">
                <a16:creationId xmlns:a16="http://schemas.microsoft.com/office/drawing/2014/main" id="{3FFFFFB2-5E59-9648-8C2D-B251E1A75969}"/>
              </a:ext>
            </a:extLst>
          </p:cNvPr>
          <p:cNvSpPr/>
          <p:nvPr/>
        </p:nvSpPr>
        <p:spPr>
          <a:xfrm rot="16200000">
            <a:off x="2531357" y="4016163"/>
            <a:ext cx="369330" cy="4428312"/>
          </a:xfrm>
          <a:prstGeom prst="leftBrace">
            <a:avLst>
              <a:gd name="adj1" fmla="val 8333"/>
              <a:gd name="adj2" fmla="val 54206"/>
            </a:avLst>
          </a:prstGeom>
          <a:ln>
            <a:solidFill>
              <a:schemeClr val="tx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515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6" grpId="0"/>
      <p:bldP spid="28" grpId="0"/>
      <p:bldP spid="29" grpId="0"/>
      <p:bldP spid="31" grpId="0"/>
      <p:bldP spid="32" grpId="0"/>
      <p:bldP spid="33" grpId="0"/>
      <p:bldP spid="34" grpId="0" animBg="1"/>
      <p:bldP spid="37" grpId="0" animBg="1"/>
      <p:bldP spid="38" grpId="0" animBg="1"/>
      <p:bldP spid="7" grpId="0"/>
      <p:bldP spid="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BB1F9B-2828-D04A-BE36-AC27C01AC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Connection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dynamic</a:t>
            </a:r>
            <a:r>
              <a:rPr lang="de-DE" dirty="0"/>
              <a:t> </a:t>
            </a:r>
            <a:r>
              <a:rPr lang="de-DE" dirty="0" err="1"/>
              <a:t>logic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3B72A6-3949-BF41-94A9-7B93972C6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/>
              <a:t>Structure</a:t>
            </a:r>
            <a:r>
              <a:rPr lang="de-DE" dirty="0"/>
              <a:t> at time t </a:t>
            </a:r>
            <a:r>
              <a:rPr lang="de-DE" dirty="0" err="1"/>
              <a:t>given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</a:p>
          <a:p>
            <a:r>
              <a:rPr lang="de-DE" dirty="0"/>
              <a:t>(</a:t>
            </a:r>
            <a:r>
              <a:rPr lang="de-DE" dirty="0" err="1"/>
              <a:t>iterated</a:t>
            </a:r>
            <a:r>
              <a:rPr lang="de-DE" dirty="0"/>
              <a:t> ) </a:t>
            </a:r>
            <a:r>
              <a:rPr lang="de-DE" dirty="0" err="1"/>
              <a:t>product</a:t>
            </a:r>
            <a:r>
              <a:rPr lang="de-DE" dirty="0"/>
              <a:t> update  </a:t>
            </a:r>
          </a:p>
          <a:p>
            <a:r>
              <a:rPr lang="de-DE" dirty="0" err="1"/>
              <a:t>starting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situation</a:t>
            </a:r>
            <a:r>
              <a:rPr lang="de-DE" dirty="0"/>
              <a:t> </a:t>
            </a:r>
            <a:r>
              <a:rPr lang="de-DE" dirty="0" err="1"/>
              <a:t>encoding</a:t>
            </a:r>
            <a:r>
              <a:rPr lang="de-DE" dirty="0"/>
              <a:t> </a:t>
            </a:r>
            <a:r>
              <a:rPr lang="de-DE" dirty="0" err="1"/>
              <a:t>common</a:t>
            </a:r>
            <a:r>
              <a:rPr lang="de-DE" dirty="0"/>
              <a:t> </a:t>
            </a:r>
            <a:r>
              <a:rPr lang="de-DE" dirty="0" err="1"/>
              <a:t>knowledge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initial belief </a:t>
            </a:r>
            <a:r>
              <a:rPr lang="de-DE" dirty="0" err="1"/>
              <a:t>state</a:t>
            </a:r>
            <a:r>
              <a:rPr lang="de-DE" dirty="0"/>
              <a:t>,</a:t>
            </a:r>
          </a:p>
          <a:p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event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built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control-flow</a:t>
            </a:r>
            <a:r>
              <a:rPr lang="de-DE" dirty="0"/>
              <a:t> </a:t>
            </a:r>
            <a:r>
              <a:rPr lang="de-DE" dirty="0" err="1"/>
              <a:t>graphs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KBPs.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723761-E9CC-FC45-9A17-2CFBBCB57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5803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A4390-2EC6-5A4F-86E4-E63036FED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Algorithmic</a:t>
            </a:r>
            <a:r>
              <a:rPr lang="de-DE" dirty="0"/>
              <a:t> Problems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57F791-7F29-DD45-9B07-75D6172E66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7CFECB-9BC5-7C43-8775-CDABA2D4E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575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31460-5D57-AE4E-A27F-BE74EE124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Verification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0FAFBC-4A9C-D34C-8820-C8E208B5B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Input</a:t>
            </a:r>
          </a:p>
          <a:p>
            <a:pPr lvl="1"/>
            <a:r>
              <a:rPr lang="de-DE" dirty="0"/>
              <a:t>A </a:t>
            </a:r>
            <a:r>
              <a:rPr lang="de-DE" dirty="0" err="1"/>
              <a:t>QDecPOMDP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(</a:t>
            </a:r>
            <a:r>
              <a:rPr lang="de-DE" dirty="0" err="1"/>
              <a:t>given</a:t>
            </a:r>
            <a:r>
              <a:rPr lang="de-DE" dirty="0"/>
              <a:t> in STRIPS-like </a:t>
            </a:r>
            <a:r>
              <a:rPr lang="de-DE" dirty="0" err="1"/>
              <a:t>symbolic</a:t>
            </a:r>
            <a:r>
              <a:rPr lang="de-DE" dirty="0"/>
              <a:t> form);</a:t>
            </a:r>
          </a:p>
          <a:p>
            <a:pPr lvl="1"/>
            <a:r>
              <a:rPr lang="de-DE" dirty="0"/>
              <a:t>Knowledge-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programs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agent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Output: </a:t>
            </a:r>
            <a:r>
              <a:rPr lang="de-DE" dirty="0" err="1"/>
              <a:t>yes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all </a:t>
            </a:r>
            <a:r>
              <a:rPr lang="de-DE" dirty="0" err="1"/>
              <a:t>executions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KBPs </a:t>
            </a:r>
            <a:r>
              <a:rPr lang="de-DE" dirty="0" err="1"/>
              <a:t>lead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goal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.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CBD723F-A6B4-8644-8EAB-E11177919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438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A213A6-65C6-3446-A469-8B9555565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7D4F89-49F0-E040-8ED8-7605B6043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68898"/>
          </a:xfrm>
        </p:spPr>
        <p:txBody>
          <a:bodyPr/>
          <a:lstStyle/>
          <a:p>
            <a:r>
              <a:rPr lang="de-DE" dirty="0"/>
              <a:t>Proof </a:t>
            </a:r>
            <a:r>
              <a:rPr lang="de-DE" dirty="0" err="1"/>
              <a:t>idea</a:t>
            </a:r>
            <a:endParaRPr lang="de-DE" dirty="0"/>
          </a:p>
          <a:p>
            <a:pPr lvl="1"/>
            <a:r>
              <a:rPr lang="de-DE" dirty="0" err="1"/>
              <a:t>Upper</a:t>
            </a:r>
            <a:r>
              <a:rPr lang="de-DE" dirty="0"/>
              <a:t> </a:t>
            </a:r>
            <a:r>
              <a:rPr lang="de-DE" dirty="0" err="1"/>
              <a:t>bound</a:t>
            </a:r>
            <a:r>
              <a:rPr lang="de-DE" dirty="0"/>
              <a:t>: on-</a:t>
            </a:r>
            <a:r>
              <a:rPr lang="de-DE" dirty="0" err="1"/>
              <a:t>the</a:t>
            </a:r>
            <a:r>
              <a:rPr lang="de-DE" dirty="0"/>
              <a:t>-</a:t>
            </a:r>
            <a:r>
              <a:rPr lang="de-DE" dirty="0" err="1"/>
              <a:t>fly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checking</a:t>
            </a:r>
            <a:r>
              <a:rPr lang="de-DE" dirty="0"/>
              <a:t> </a:t>
            </a:r>
          </a:p>
          <a:p>
            <a:pPr lvl="1"/>
            <a:endParaRPr lang="de-DE" dirty="0"/>
          </a:p>
          <a:p>
            <a:pPr lvl="1"/>
            <a:r>
              <a:rPr lang="de-DE"/>
              <a:t>Lower </a:t>
            </a:r>
            <a:r>
              <a:rPr lang="de-DE" dirty="0" err="1"/>
              <a:t>bound</a:t>
            </a:r>
            <a:r>
              <a:rPr lang="de-DE" dirty="0"/>
              <a:t>: </a:t>
            </a:r>
            <a:r>
              <a:rPr lang="de-DE" dirty="0" err="1"/>
              <a:t>reduction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TQBF (</a:t>
            </a:r>
            <a:r>
              <a:rPr lang="de-DE" dirty="0" err="1"/>
              <a:t>true</a:t>
            </a:r>
            <a:r>
              <a:rPr lang="de-DE" dirty="0"/>
              <a:t> </a:t>
            </a:r>
            <a:r>
              <a:rPr lang="de-DE" dirty="0" err="1"/>
              <a:t>quantified</a:t>
            </a:r>
            <a:r>
              <a:rPr lang="de-DE" dirty="0"/>
              <a:t> Boolean </a:t>
            </a:r>
            <a:r>
              <a:rPr lang="de-DE" dirty="0" err="1"/>
              <a:t>formulae</a:t>
            </a:r>
            <a:r>
              <a:rPr lang="de-DE" dirty="0"/>
              <a:t>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16FEC9-37F2-9D48-BD3C-E65A15EF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A9CEAB3-1BD0-2C4F-82CB-9C1FCE4F629C}"/>
              </a:ext>
            </a:extLst>
          </p:cNvPr>
          <p:cNvGrpSpPr/>
          <p:nvPr/>
        </p:nvGrpSpPr>
        <p:grpSpPr>
          <a:xfrm>
            <a:off x="521193" y="1340768"/>
            <a:ext cx="7888588" cy="794863"/>
            <a:chOff x="323528" y="1340768"/>
            <a:chExt cx="7888588" cy="794863"/>
          </a:xfrm>
        </p:grpSpPr>
        <p:sp>
          <p:nvSpPr>
            <p:cNvPr id="10" name="object 19">
              <a:extLst>
                <a:ext uri="{FF2B5EF4-FFF2-40B4-BE49-F238E27FC236}">
                  <a16:creationId xmlns:a16="http://schemas.microsoft.com/office/drawing/2014/main" id="{9932040D-8BBD-8449-B4C1-C2CB5588B4F3}"/>
                </a:ext>
              </a:extLst>
            </p:cNvPr>
            <p:cNvSpPr txBox="1"/>
            <p:nvPr/>
          </p:nvSpPr>
          <p:spPr>
            <a:xfrm>
              <a:off x="323528" y="1340768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p:sp>
          <p:nvSpPr>
            <p:cNvPr id="11" name="object 20">
              <a:extLst>
                <a:ext uri="{FF2B5EF4-FFF2-40B4-BE49-F238E27FC236}">
                  <a16:creationId xmlns:a16="http://schemas.microsoft.com/office/drawing/2014/main" id="{5C56C893-CC2A-5A42-996F-CCE7403CCABF}"/>
                </a:ext>
              </a:extLst>
            </p:cNvPr>
            <p:cNvSpPr txBox="1"/>
            <p:nvPr/>
          </p:nvSpPr>
          <p:spPr>
            <a:xfrm>
              <a:off x="323528" y="1763054"/>
              <a:ext cx="7888588" cy="372577"/>
            </a:xfrm>
            <a:prstGeom prst="rect">
              <a:avLst/>
            </a:prstGeom>
            <a:solidFill>
              <a:srgbClr val="FDF3F4"/>
            </a:solidFill>
          </p:spPr>
          <p:txBody>
            <a:bodyPr vert="horz" wrap="square" lIns="108000" tIns="64174" rIns="108000" bIns="0" rtlCol="0">
              <a:spAutoFit/>
            </a:bodyPr>
            <a:lstStyle/>
            <a:p>
              <a:r>
                <a:rPr lang="de-DE" sz="2000" dirty="0"/>
                <a:t>The </a:t>
              </a:r>
              <a:r>
                <a:rPr lang="de-DE" sz="2000" dirty="0" err="1"/>
                <a:t>verification</a:t>
              </a:r>
              <a:r>
                <a:rPr lang="de-DE" sz="2000" dirty="0"/>
                <a:t> </a:t>
              </a:r>
              <a:r>
                <a:rPr lang="de-DE" sz="2000" dirty="0" err="1"/>
                <a:t>problem</a:t>
              </a:r>
              <a:r>
                <a:rPr lang="de-DE" sz="2000" dirty="0"/>
                <a:t> </a:t>
              </a:r>
              <a:r>
                <a:rPr lang="de-DE" sz="2000" dirty="0" err="1"/>
                <a:t>for</a:t>
              </a:r>
              <a:r>
                <a:rPr lang="de-DE" sz="2000" dirty="0"/>
                <a:t> </a:t>
              </a:r>
              <a:r>
                <a:rPr lang="de-DE" sz="2000" dirty="0" err="1"/>
                <a:t>while-free</a:t>
              </a:r>
              <a:r>
                <a:rPr lang="de-DE" sz="2000" dirty="0"/>
                <a:t> KBPs </a:t>
              </a:r>
              <a:r>
                <a:rPr lang="de-DE" sz="2000" dirty="0" err="1"/>
                <a:t>is</a:t>
              </a:r>
              <a:r>
                <a:rPr lang="de-DE" sz="2000" dirty="0"/>
                <a:t> PSPACE-</a:t>
              </a:r>
              <a:r>
                <a:rPr lang="de-DE" sz="2000" dirty="0" err="1"/>
                <a:t>complete</a:t>
              </a:r>
              <a:endParaRPr lang="de-DE" sz="2800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245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A213A6-65C6-3446-A469-8B9555565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Execution</a:t>
            </a:r>
            <a:r>
              <a:rPr lang="de-DE" dirty="0"/>
              <a:t> Problem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67D4F89-49F0-E040-8ED8-7605B6043F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Input</a:t>
                </a:r>
              </a:p>
              <a:p>
                <a:pPr lvl="1"/>
                <a:r>
                  <a:rPr lang="de-DE" dirty="0"/>
                  <a:t>An </a:t>
                </a:r>
                <a:r>
                  <a:rPr lang="de-DE" dirty="0" err="1"/>
                  <a:t>agent</a:t>
                </a:r>
                <a:r>
                  <a:rPr lang="de-DE" dirty="0"/>
                  <a:t> a</a:t>
                </a:r>
              </a:p>
              <a:p>
                <a:pPr lvl="1"/>
                <a:r>
                  <a:rPr lang="de-DE" dirty="0"/>
                  <a:t>A </a:t>
                </a:r>
                <a:r>
                  <a:rPr lang="de-DE" dirty="0" err="1"/>
                  <a:t>QdecPOMDP</a:t>
                </a:r>
                <a:r>
                  <a:rPr lang="de-DE" dirty="0"/>
                  <a:t> </a:t>
                </a:r>
                <a:r>
                  <a:rPr lang="de-DE" dirty="0" err="1"/>
                  <a:t>model</a:t>
                </a:r>
                <a:endParaRPr lang="de-DE" dirty="0"/>
              </a:p>
              <a:p>
                <a:pPr lvl="1"/>
                <a:r>
                  <a:rPr lang="de-DE" dirty="0" err="1"/>
                  <a:t>Policies</a:t>
                </a:r>
                <a:r>
                  <a:rPr lang="de-DE" dirty="0"/>
                  <a:t> (e.g. KBPs), </a:t>
                </a:r>
                <a:r>
                  <a:rPr lang="de-DE" dirty="0" err="1"/>
                  <a:t>one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each</a:t>
                </a:r>
                <a:r>
                  <a:rPr lang="de-DE" dirty="0"/>
                  <a:t> </a:t>
                </a:r>
                <a:r>
                  <a:rPr lang="de-DE" dirty="0" err="1"/>
                  <a:t>agent</a:t>
                </a:r>
                <a:endParaRPr lang="de-DE" dirty="0"/>
              </a:p>
              <a:p>
                <a:pPr lvl="1"/>
                <a:r>
                  <a:rPr lang="de-DE" dirty="0"/>
                  <a:t>A </a:t>
                </a:r>
                <a:r>
                  <a:rPr lang="de-DE" dirty="0" err="1"/>
                  <a:t>local</a:t>
                </a:r>
                <a:r>
                  <a:rPr lang="de-DE" dirty="0"/>
                  <a:t> </a:t>
                </a:r>
                <a:r>
                  <a:rPr lang="de-DE" dirty="0" err="1"/>
                  <a:t>view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histoty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agent</a:t>
                </a:r>
                <a:r>
                  <a:rPr lang="de-DE" dirty="0"/>
                  <a:t> a. </a:t>
                </a:r>
              </a:p>
              <a:p>
                <a:r>
                  <a:rPr lang="de-DE" dirty="0"/>
                  <a:t>Output: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action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𝑎𝑐𝑡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 err="1"/>
                  <a:t>agent</a:t>
                </a:r>
                <a:r>
                  <a:rPr lang="de-DE" dirty="0"/>
                  <a:t> a </a:t>
                </a:r>
                <a:r>
                  <a:rPr lang="de-DE" dirty="0" err="1"/>
                  <a:t>should</a:t>
                </a:r>
                <a:r>
                  <a:rPr lang="de-DE" dirty="0"/>
                  <a:t> </a:t>
                </a:r>
                <a:r>
                  <a:rPr lang="de-DE" dirty="0" err="1"/>
                  <a:t>take</a:t>
                </a: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  <a:p>
                <a:r>
                  <a:rPr lang="de-DE" dirty="0"/>
                  <a:t>Note</a:t>
                </a:r>
              </a:p>
              <a:p>
                <a:pPr lvl="1"/>
                <a:r>
                  <a:rPr lang="de-DE" dirty="0"/>
                  <a:t>Problem </a:t>
                </a:r>
                <a:r>
                  <a:rPr lang="de-DE" dirty="0" err="1"/>
                  <a:t>is</a:t>
                </a:r>
                <a:r>
                  <a:rPr lang="de-DE" dirty="0"/>
                  <a:t> trivial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other</a:t>
                </a:r>
                <a:r>
                  <a:rPr lang="de-DE" dirty="0"/>
                  <a:t> </a:t>
                </a:r>
                <a:r>
                  <a:rPr lang="de-DE" dirty="0" err="1"/>
                  <a:t>representations</a:t>
                </a:r>
                <a:r>
                  <a:rPr lang="de-DE" dirty="0"/>
                  <a:t> such </a:t>
                </a:r>
                <a:r>
                  <a:rPr lang="de-DE" dirty="0" err="1"/>
                  <a:t>as</a:t>
                </a:r>
                <a:r>
                  <a:rPr lang="de-DE" dirty="0"/>
                  <a:t> </a:t>
                </a:r>
                <a:r>
                  <a:rPr lang="de-DE" dirty="0" err="1"/>
                  <a:t>joint</a:t>
                </a:r>
                <a:r>
                  <a:rPr lang="de-DE" dirty="0"/>
                  <a:t> </a:t>
                </a:r>
                <a:r>
                  <a:rPr lang="de-DE" dirty="0" err="1"/>
                  <a:t>policy</a:t>
                </a:r>
                <a:r>
                  <a:rPr lang="de-DE" dirty="0"/>
                  <a:t> </a:t>
                </a:r>
                <a:r>
                  <a:rPr lang="de-DE" dirty="0" err="1"/>
                  <a:t>trees</a:t>
                </a:r>
                <a:r>
                  <a:rPr lang="de-DE" dirty="0"/>
                  <a:t> (</a:t>
                </a:r>
                <a:r>
                  <a:rPr lang="de-DE" dirty="0" err="1"/>
                  <a:t>reactive</a:t>
                </a:r>
                <a:r>
                  <a:rPr lang="de-DE" dirty="0"/>
                  <a:t> </a:t>
                </a:r>
                <a:r>
                  <a:rPr lang="de-DE" dirty="0" err="1"/>
                  <a:t>representations</a:t>
                </a:r>
                <a:r>
                  <a:rPr lang="de-DE" dirty="0"/>
                  <a:t>, </a:t>
                </a:r>
                <a:r>
                  <a:rPr lang="de-DE" dirty="0" err="1"/>
                  <a:t>next</a:t>
                </a:r>
                <a:r>
                  <a:rPr lang="de-DE" dirty="0"/>
                  <a:t> </a:t>
                </a:r>
                <a:r>
                  <a:rPr lang="de-DE" dirty="0" err="1"/>
                  <a:t>slide</a:t>
                </a:r>
                <a:r>
                  <a:rPr lang="de-DE" dirty="0"/>
                  <a:t>).  </a:t>
                </a:r>
              </a:p>
              <a:p>
                <a:pPr lvl="1"/>
                <a:r>
                  <a:rPr lang="de-DE" dirty="0"/>
                  <a:t>But </a:t>
                </a:r>
                <a:r>
                  <a:rPr lang="de-DE" dirty="0" err="1"/>
                  <a:t>succinctness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KBPs </a:t>
                </a:r>
                <a:r>
                  <a:rPr lang="de-DE" dirty="0" err="1"/>
                  <a:t>requires</a:t>
                </a:r>
                <a:r>
                  <a:rPr lang="de-DE" dirty="0"/>
                  <a:t> (</a:t>
                </a:r>
                <a:r>
                  <a:rPr lang="de-DE" dirty="0" err="1"/>
                  <a:t>more</a:t>
                </a:r>
                <a:r>
                  <a:rPr lang="de-DE" dirty="0"/>
                  <a:t>) </a:t>
                </a:r>
                <a:r>
                  <a:rPr lang="de-DE" dirty="0" err="1"/>
                  <a:t>reasoning</a:t>
                </a:r>
                <a:r>
                  <a:rPr lang="de-DE" dirty="0"/>
                  <a:t>  in </a:t>
                </a:r>
                <a:r>
                  <a:rPr lang="de-DE" dirty="0" err="1"/>
                  <a:t>execution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plan.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67D4F89-49F0-E040-8ED8-7605B6043F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b="-89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16FEC9-37F2-9D48-BD3C-E65A15EF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894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A213A6-65C6-3446-A469-8B9555565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Execution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16FEC9-37F2-9D48-BD3C-E65A15EF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1DB1155-B8A2-7F40-A251-36390CFAE82C}"/>
              </a:ext>
            </a:extLst>
          </p:cNvPr>
          <p:cNvGrpSpPr/>
          <p:nvPr/>
        </p:nvGrpSpPr>
        <p:grpSpPr>
          <a:xfrm>
            <a:off x="468314" y="1268760"/>
            <a:ext cx="8229599" cy="1142048"/>
            <a:chOff x="446936" y="2779849"/>
            <a:chExt cx="7909964" cy="1142048"/>
          </a:xfrm>
        </p:grpSpPr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DBF084FB-0FE8-A743-B83F-D26EC72B187B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53802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200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200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200" dirty="0">
                <a:latin typeface="Tahoma"/>
                <a:cs typeface="Tahoma"/>
              </a:endParaRPr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C7661469-277A-C64C-8D88-CAE4E662A0DC}"/>
                </a:ext>
              </a:extLst>
            </p:cNvPr>
            <p:cNvSpPr txBox="1"/>
            <p:nvPr/>
          </p:nvSpPr>
          <p:spPr>
            <a:xfrm>
              <a:off x="468312" y="3188881"/>
              <a:ext cx="7888588" cy="733016"/>
            </a:xfrm>
            <a:prstGeom prst="rect">
              <a:avLst/>
            </a:prstGeom>
            <a:solidFill>
              <a:srgbClr val="032EF0">
                <a:alpha val="10000"/>
              </a:srgbClr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r>
                <a:rPr lang="de-DE" sz="2200" dirty="0"/>
                <a:t>A </a:t>
              </a:r>
              <a:r>
                <a:rPr lang="de-DE" sz="2200" dirty="0" err="1"/>
                <a:t>class</a:t>
              </a:r>
              <a:r>
                <a:rPr lang="de-DE" sz="2200" dirty="0"/>
                <a:t> </a:t>
              </a:r>
              <a:r>
                <a:rPr lang="de-DE" sz="2200" dirty="0" err="1"/>
                <a:t>of</a:t>
              </a:r>
              <a:r>
                <a:rPr lang="de-DE" sz="2200" dirty="0"/>
                <a:t> </a:t>
              </a:r>
              <a:r>
                <a:rPr lang="de-DE" sz="2200" dirty="0" err="1"/>
                <a:t>policy</a:t>
              </a:r>
              <a:r>
                <a:rPr lang="de-DE" sz="2200" dirty="0"/>
                <a:t> </a:t>
              </a:r>
              <a:r>
                <a:rPr lang="de-DE" sz="2200" dirty="0" err="1"/>
                <a:t>representations</a:t>
              </a:r>
              <a:r>
                <a:rPr lang="de-DE" sz="2200" dirty="0"/>
                <a:t> </a:t>
              </a:r>
              <a:r>
                <a:rPr lang="de-DE" sz="2200" dirty="0" err="1"/>
                <a:t>is</a:t>
              </a:r>
              <a:r>
                <a:rPr lang="de-DE" sz="2200" dirty="0"/>
                <a:t> </a:t>
              </a:r>
              <a:r>
                <a:rPr lang="de-DE" sz="2200" dirty="0" err="1">
                  <a:solidFill>
                    <a:srgbClr val="032EF0"/>
                  </a:solidFill>
                </a:rPr>
                <a:t>reactive</a:t>
              </a:r>
              <a:r>
                <a:rPr lang="de-DE" sz="2200" dirty="0"/>
                <a:t> 	</a:t>
              </a:r>
              <a:r>
                <a:rPr lang="de-DE" sz="2200" dirty="0" err="1"/>
                <a:t>iff</a:t>
              </a:r>
              <a:br>
                <a:rPr lang="de-DE" sz="2200" dirty="0"/>
              </a:br>
              <a:r>
                <a:rPr lang="de-DE" sz="2200" dirty="0" err="1"/>
                <a:t>its</a:t>
              </a:r>
              <a:r>
                <a:rPr lang="de-DE" sz="2200" dirty="0"/>
                <a:t> </a:t>
              </a:r>
              <a:r>
                <a:rPr lang="de-DE" sz="2200" dirty="0" err="1"/>
                <a:t>corresponding</a:t>
              </a:r>
              <a:r>
                <a:rPr lang="de-DE" sz="2200" dirty="0"/>
                <a:t> </a:t>
              </a:r>
              <a:r>
                <a:rPr lang="de-DE" sz="2200" dirty="0" err="1"/>
                <a:t>execution</a:t>
              </a:r>
              <a:r>
                <a:rPr lang="de-DE" sz="2200" dirty="0"/>
                <a:t> </a:t>
              </a:r>
              <a:r>
                <a:rPr lang="de-DE" sz="2200" dirty="0" err="1"/>
                <a:t>problem</a:t>
              </a:r>
              <a:r>
                <a:rPr lang="de-DE" sz="2200" dirty="0"/>
                <a:t> </a:t>
              </a:r>
              <a:r>
                <a:rPr lang="de-DE" sz="2200" dirty="0" err="1"/>
                <a:t>is</a:t>
              </a:r>
              <a:r>
                <a:rPr lang="de-DE" sz="2200" dirty="0"/>
                <a:t> in P</a:t>
              </a:r>
              <a:endParaRPr lang="de-DE" sz="2000" dirty="0">
                <a:effectLst/>
              </a:endParaRPr>
            </a:p>
          </p:txBody>
        </p:sp>
      </p:grpSp>
      <p:sp>
        <p:nvSpPr>
          <p:cNvPr id="12" name="object 4">
            <a:extLst>
              <a:ext uri="{FF2B5EF4-FFF2-40B4-BE49-F238E27FC236}">
                <a16:creationId xmlns:a16="http://schemas.microsoft.com/office/drawing/2014/main" id="{3EB0D2F3-C70C-E945-AF58-FAD66F455676}"/>
              </a:ext>
            </a:extLst>
          </p:cNvPr>
          <p:cNvSpPr txBox="1"/>
          <p:nvPr/>
        </p:nvSpPr>
        <p:spPr>
          <a:xfrm>
            <a:off x="343347" y="2883979"/>
            <a:ext cx="8649701" cy="347448"/>
          </a:xfrm>
          <a:prstGeom prst="rect">
            <a:avLst/>
          </a:prstGeom>
          <a:solidFill>
            <a:srgbClr val="FABB00"/>
          </a:solidFill>
        </p:spPr>
        <p:txBody>
          <a:bodyPr vert="horz" wrap="square" lIns="0" tIns="8808" rIns="0" bIns="0" rtlCol="0">
            <a:spAutoFit/>
          </a:bodyPr>
          <a:lstStyle/>
          <a:p>
            <a:pPr marL="90603">
              <a:spcBef>
                <a:spcPts val="69"/>
              </a:spcBef>
            </a:pPr>
            <a:r>
              <a:rPr sz="2200" spc="-10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Example</a:t>
            </a:r>
            <a:r>
              <a:rPr lang="de-DE" sz="2200" spc="-10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 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7E7AC9CD-6966-4B40-8D04-44C69AE7224B}"/>
              </a:ext>
            </a:extLst>
          </p:cNvPr>
          <p:cNvSpPr txBox="1"/>
          <p:nvPr/>
        </p:nvSpPr>
        <p:spPr>
          <a:xfrm>
            <a:off x="343347" y="3178437"/>
            <a:ext cx="8649701" cy="1065218"/>
          </a:xfrm>
          <a:prstGeom prst="rect">
            <a:avLst/>
          </a:prstGeom>
          <a:solidFill>
            <a:srgbClr val="FEFBF2"/>
          </a:solidFill>
        </p:spPr>
        <p:txBody>
          <a:bodyPr vert="horz" wrap="square" lIns="0" tIns="49076" rIns="0" bIns="0" rtlCol="0">
            <a:spAutoFit/>
          </a:bodyPr>
          <a:lstStyle/>
          <a:p>
            <a:pPr lvl="1"/>
            <a:r>
              <a:rPr lang="de-DE" sz="2200" dirty="0" err="1">
                <a:latin typeface="Myriad Pro" panose="020B0503030403020204" pitchFamily="34" charset="0"/>
                <a:cs typeface="Lucida Sans Unicode"/>
              </a:rPr>
              <a:t>Tree</a:t>
            </a:r>
            <a:r>
              <a:rPr lang="de-DE" sz="2200" dirty="0">
                <a:latin typeface="Myriad Pro" panose="020B0503030403020204" pitchFamily="34" charset="0"/>
                <a:cs typeface="Lucida Sans Unicode"/>
              </a:rPr>
              <a:t> </a:t>
            </a:r>
            <a:r>
              <a:rPr lang="de-DE" sz="2200" dirty="0" err="1">
                <a:latin typeface="Myriad Pro" panose="020B0503030403020204" pitchFamily="34" charset="0"/>
                <a:cs typeface="Lucida Sans Unicode"/>
              </a:rPr>
              <a:t>policies</a:t>
            </a:r>
            <a:r>
              <a:rPr lang="de-DE" sz="2200" dirty="0">
                <a:latin typeface="Myriad Pro" panose="020B0503030403020204" pitchFamily="34" charset="0"/>
                <a:cs typeface="Lucida Sans Unicode"/>
              </a:rPr>
              <a:t> </a:t>
            </a:r>
            <a:r>
              <a:rPr lang="de-DE" sz="2200" dirty="0" err="1">
                <a:latin typeface="Myriad Pro" panose="020B0503030403020204" pitchFamily="34" charset="0"/>
                <a:cs typeface="Lucida Sans Unicode"/>
              </a:rPr>
              <a:t>are</a:t>
            </a:r>
            <a:r>
              <a:rPr lang="de-DE" sz="2200" dirty="0">
                <a:latin typeface="Myriad Pro" panose="020B0503030403020204" pitchFamily="34" charset="0"/>
                <a:cs typeface="Lucida Sans Unicode"/>
              </a:rPr>
              <a:t> </a:t>
            </a:r>
            <a:r>
              <a:rPr lang="de-DE" sz="2200" dirty="0" err="1">
                <a:latin typeface="Myriad Pro" panose="020B0503030403020204" pitchFamily="34" charset="0"/>
                <a:cs typeface="Lucida Sans Unicode"/>
              </a:rPr>
              <a:t>reactive</a:t>
            </a:r>
            <a:r>
              <a:rPr lang="de-DE" sz="2200" dirty="0">
                <a:latin typeface="Myriad Pro" panose="020B0503030403020204" pitchFamily="34" charset="0"/>
                <a:cs typeface="Lucida Sans Unicode"/>
              </a:rPr>
              <a:t> </a:t>
            </a:r>
            <a:r>
              <a:rPr lang="de-DE" sz="2200" dirty="0" err="1">
                <a:latin typeface="Myriad Pro" panose="020B0503030403020204" pitchFamily="34" charset="0"/>
                <a:cs typeface="Lucida Sans Unicode"/>
              </a:rPr>
              <a:t>policy</a:t>
            </a:r>
            <a:r>
              <a:rPr lang="de-DE" sz="2200" dirty="0">
                <a:latin typeface="Myriad Pro" panose="020B0503030403020204" pitchFamily="34" charset="0"/>
                <a:cs typeface="Lucida Sans Unicode"/>
              </a:rPr>
              <a:t> </a:t>
            </a:r>
            <a:r>
              <a:rPr lang="de-DE" sz="2200" dirty="0" err="1">
                <a:latin typeface="Myriad Pro" panose="020B0503030403020204" pitchFamily="34" charset="0"/>
                <a:cs typeface="Lucida Sans Unicode"/>
              </a:rPr>
              <a:t>representations</a:t>
            </a:r>
            <a:endParaRPr lang="de-DE" sz="2200" dirty="0">
              <a:latin typeface="Myriad Pro" panose="020B0503030403020204" pitchFamily="34" charset="0"/>
              <a:cs typeface="Lucida Sans Unicode"/>
            </a:endParaRPr>
          </a:p>
          <a:p>
            <a:pPr lvl="1"/>
            <a:endParaRPr lang="de-DE" sz="2200" b="1" dirty="0">
              <a:latin typeface="Myriad Pro" panose="020B0503030403020204" pitchFamily="34" charset="0"/>
              <a:cs typeface="Lucida Sans Unicode"/>
            </a:endParaRPr>
          </a:p>
          <a:p>
            <a:pPr lvl="1"/>
            <a:r>
              <a:rPr lang="de-DE" sz="2200" b="1" dirty="0" err="1">
                <a:latin typeface="Myriad Pro" panose="020B0503030403020204" pitchFamily="34" charset="0"/>
                <a:cs typeface="Lucida Sans Unicode"/>
              </a:rPr>
              <a:t>If</a:t>
            </a:r>
            <a:r>
              <a:rPr lang="de-DE" sz="2200" dirty="0">
                <a:latin typeface="Myriad Pro" panose="020B0503030403020204" pitchFamily="34" charset="0"/>
                <a:cs typeface="Lucida Sans Unicode"/>
              </a:rPr>
              <a:t>  </a:t>
            </a:r>
            <a:r>
              <a:rPr lang="de-DE" sz="2200" dirty="0" err="1">
                <a:latin typeface="Myriad Pro" panose="020B0503030403020204" pitchFamily="34" charset="0"/>
                <a:cs typeface="Lucida Sans Unicode"/>
              </a:rPr>
              <a:t>justobserved</a:t>
            </a:r>
            <a:r>
              <a:rPr lang="de-DE" sz="2200" dirty="0">
                <a:latin typeface="Myriad Pro" panose="020B0503030403020204" pitchFamily="34" charset="0"/>
                <a:cs typeface="Lucida Sans Unicode"/>
              </a:rPr>
              <a:t>(</a:t>
            </a:r>
            <a:r>
              <a:rPr lang="de-DE" sz="2200" dirty="0" err="1">
                <a:latin typeface="Myriad Pro" panose="020B0503030403020204" pitchFamily="34" charset="0"/>
                <a:cs typeface="Lucida Sans Unicode"/>
              </a:rPr>
              <a:t>fire</a:t>
            </a:r>
            <a:r>
              <a:rPr lang="de-DE" sz="2200" dirty="0">
                <a:latin typeface="Myriad Pro" panose="020B0503030403020204" pitchFamily="34" charset="0"/>
                <a:cs typeface="Lucida Sans Unicode"/>
              </a:rPr>
              <a:t>) </a:t>
            </a:r>
            <a:r>
              <a:rPr lang="de-DE" sz="2200" b="1" dirty="0" err="1">
                <a:latin typeface="Myriad Pro" panose="020B0503030403020204" pitchFamily="34" charset="0"/>
                <a:cs typeface="Lucida Sans Unicode"/>
              </a:rPr>
              <a:t>then</a:t>
            </a:r>
            <a:r>
              <a:rPr lang="de-DE" sz="2200" b="1" dirty="0">
                <a:latin typeface="Myriad Pro" panose="020B0503030403020204" pitchFamily="34" charset="0"/>
                <a:cs typeface="Lucida Sans Unicode"/>
              </a:rPr>
              <a:t> </a:t>
            </a:r>
            <a:r>
              <a:rPr lang="de-DE" sz="2200" dirty="0">
                <a:latin typeface="Myriad Pro" panose="020B0503030403020204" pitchFamily="34" charset="0"/>
                <a:cs typeface="Lucida Sans Unicode"/>
              </a:rPr>
              <a:t>turn </a:t>
            </a:r>
            <a:r>
              <a:rPr lang="de-DE" sz="2200" dirty="0" err="1">
                <a:latin typeface="Myriad Pro" panose="020B0503030403020204" pitchFamily="34" charset="0"/>
                <a:cs typeface="Lucida Sans Unicode"/>
              </a:rPr>
              <a:t>left</a:t>
            </a:r>
            <a:r>
              <a:rPr lang="de-DE" sz="2200" dirty="0">
                <a:latin typeface="Myriad Pro" panose="020B0503030403020204" pitchFamily="34" charset="0"/>
                <a:cs typeface="Lucida Sans Unicode"/>
              </a:rPr>
              <a:t> </a:t>
            </a:r>
            <a:r>
              <a:rPr lang="de-DE" sz="2200" b="1" dirty="0" err="1">
                <a:latin typeface="Myriad Pro" panose="020B0503030403020204" pitchFamily="34" charset="0"/>
                <a:cs typeface="Lucida Sans Unicode"/>
              </a:rPr>
              <a:t>else</a:t>
            </a:r>
            <a:r>
              <a:rPr lang="de-DE" sz="2200" dirty="0">
                <a:latin typeface="Myriad Pro" panose="020B0503030403020204" pitchFamily="34" charset="0"/>
                <a:cs typeface="Lucida Sans Unicode"/>
              </a:rPr>
              <a:t> </a:t>
            </a:r>
            <a:r>
              <a:rPr lang="de-DE" sz="2200" dirty="0" err="1">
                <a:latin typeface="Myriad Pro" panose="020B0503030403020204" pitchFamily="34" charset="0"/>
                <a:cs typeface="Lucida Sans Unicode"/>
              </a:rPr>
              <a:t>stay</a:t>
            </a:r>
            <a:endParaRPr lang="de-DE" sz="2200" dirty="0">
              <a:latin typeface="Myriad Pro" panose="020B0503030403020204" pitchFamily="34" charset="0"/>
              <a:cs typeface="Lucida Sans Unicode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C3D1310-6943-7249-8537-7FC473602718}"/>
              </a:ext>
            </a:extLst>
          </p:cNvPr>
          <p:cNvSpPr txBox="1"/>
          <p:nvPr/>
        </p:nvSpPr>
        <p:spPr>
          <a:xfrm>
            <a:off x="683568" y="4293218"/>
            <a:ext cx="4951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Unless</a:t>
            </a:r>
            <a:r>
              <a:rPr lang="de-DE" dirty="0"/>
              <a:t> P = PSPACE, KBPs </a:t>
            </a:r>
            <a:r>
              <a:rPr lang="de-DE" dirty="0" err="1"/>
              <a:t>are</a:t>
            </a:r>
            <a:r>
              <a:rPr lang="de-DE" dirty="0"/>
              <a:t> not </a:t>
            </a:r>
            <a:r>
              <a:rPr lang="de-DE" dirty="0" err="1"/>
              <a:t>reactive</a:t>
            </a:r>
            <a:r>
              <a:rPr lang="de-DE" dirty="0"/>
              <a:t>. </a:t>
            </a:r>
            <a:r>
              <a:rPr lang="de-DE" dirty="0" err="1"/>
              <a:t>Indeed</a:t>
            </a:r>
            <a:r>
              <a:rPr lang="de-DE" dirty="0"/>
              <a:t>: 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ED9F27F-506F-8741-8531-59D59AC139A0}"/>
              </a:ext>
            </a:extLst>
          </p:cNvPr>
          <p:cNvGrpSpPr/>
          <p:nvPr/>
        </p:nvGrpSpPr>
        <p:grpSpPr>
          <a:xfrm>
            <a:off x="498002" y="4975751"/>
            <a:ext cx="7888588" cy="825641"/>
            <a:chOff x="323528" y="1340768"/>
            <a:chExt cx="7888588" cy="825641"/>
          </a:xfrm>
        </p:grpSpPr>
        <p:sp>
          <p:nvSpPr>
            <p:cNvPr id="15" name="object 19">
              <a:extLst>
                <a:ext uri="{FF2B5EF4-FFF2-40B4-BE49-F238E27FC236}">
                  <a16:creationId xmlns:a16="http://schemas.microsoft.com/office/drawing/2014/main" id="{34283BE1-786D-234E-8FAA-8301805C3D8C}"/>
                </a:ext>
              </a:extLst>
            </p:cNvPr>
            <p:cNvSpPr txBox="1"/>
            <p:nvPr/>
          </p:nvSpPr>
          <p:spPr>
            <a:xfrm>
              <a:off x="323528" y="1340768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Proposition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p:sp>
          <p:nvSpPr>
            <p:cNvPr id="16" name="object 20">
              <a:extLst>
                <a:ext uri="{FF2B5EF4-FFF2-40B4-BE49-F238E27FC236}">
                  <a16:creationId xmlns:a16="http://schemas.microsoft.com/office/drawing/2014/main" id="{B59BE28E-D34A-754A-858A-822781D21430}"/>
                </a:ext>
              </a:extLst>
            </p:cNvPr>
            <p:cNvSpPr txBox="1"/>
            <p:nvPr/>
          </p:nvSpPr>
          <p:spPr>
            <a:xfrm>
              <a:off x="323528" y="1763054"/>
              <a:ext cx="7888588" cy="403355"/>
            </a:xfrm>
            <a:prstGeom prst="rect">
              <a:avLst/>
            </a:prstGeom>
            <a:solidFill>
              <a:srgbClr val="FDF3F4"/>
            </a:solidFill>
          </p:spPr>
          <p:txBody>
            <a:bodyPr vert="horz" wrap="square" lIns="108000" tIns="64174" rIns="108000" bIns="0" rtlCol="0">
              <a:spAutoFit/>
            </a:bodyPr>
            <a:lstStyle/>
            <a:p>
              <a:r>
                <a:rPr lang="de-DE" sz="2200" dirty="0"/>
                <a:t>The </a:t>
              </a:r>
              <a:r>
                <a:rPr lang="de-DE" sz="2200" dirty="0" err="1"/>
                <a:t>execution</a:t>
              </a:r>
              <a:r>
                <a:rPr lang="de-DE" sz="2200" dirty="0"/>
                <a:t> </a:t>
              </a:r>
              <a:r>
                <a:rPr lang="de-DE" sz="2200" dirty="0" err="1"/>
                <a:t>problem</a:t>
              </a:r>
              <a:r>
                <a:rPr lang="de-DE" sz="2200" dirty="0"/>
                <a:t> </a:t>
              </a:r>
              <a:r>
                <a:rPr lang="de-DE" sz="2200" dirty="0" err="1"/>
                <a:t>for</a:t>
              </a:r>
              <a:r>
                <a:rPr lang="de-DE" sz="2200" dirty="0"/>
                <a:t> KBPs </a:t>
              </a:r>
              <a:r>
                <a:rPr lang="de-DE" sz="2200" dirty="0" err="1"/>
                <a:t>is</a:t>
              </a:r>
              <a:r>
                <a:rPr lang="de-DE" sz="2200" dirty="0"/>
                <a:t> PSPACE-</a:t>
              </a:r>
              <a:r>
                <a:rPr lang="de-DE" sz="2200" dirty="0" err="1"/>
                <a:t>complete</a:t>
              </a:r>
              <a:endParaRPr lang="de-DE" sz="2200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728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A946CC-E8A9-B34F-B3F9-1355AA4D6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Succinctness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91535C-3D38-AD4A-B8EE-ED77A8584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Remember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notion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modal </a:t>
            </a:r>
            <a:r>
              <a:rPr lang="de-DE" dirty="0" err="1"/>
              <a:t>depth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03EAE52-B2BE-924F-9407-63955CCE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2A6EA20-9137-1D4C-A565-BC3CE68DE292}"/>
              </a:ext>
            </a:extLst>
          </p:cNvPr>
          <p:cNvGrpSpPr/>
          <p:nvPr/>
        </p:nvGrpSpPr>
        <p:grpSpPr>
          <a:xfrm>
            <a:off x="467462" y="1748607"/>
            <a:ext cx="8229600" cy="2356225"/>
            <a:chOff x="468311" y="2755494"/>
            <a:chExt cx="8229600" cy="2356225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23885D05-4702-3542-8388-8D853EB10128}"/>
                </a:ext>
              </a:extLst>
            </p:cNvPr>
            <p:cNvSpPr txBox="1"/>
            <p:nvPr/>
          </p:nvSpPr>
          <p:spPr>
            <a:xfrm>
              <a:off x="468311" y="2755494"/>
              <a:ext cx="8229599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5ED08DAF-2899-3F44-80FF-EE683DF62A31}"/>
                    </a:ext>
                  </a:extLst>
                </p:cNvPr>
                <p:cNvSpPr txBox="1"/>
                <p:nvPr/>
              </p:nvSpPr>
              <p:spPr>
                <a:xfrm>
                  <a:off x="468311" y="3120473"/>
                  <a:ext cx="8229600" cy="1991246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The </a:t>
                  </a:r>
                  <a:r>
                    <a:rPr lang="de-DE" sz="2200" spc="-129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size</a:t>
                  </a:r>
                  <a:r>
                    <a:rPr lang="de-DE" sz="2200" spc="-129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/</a:t>
                  </a:r>
                  <a:r>
                    <a:rPr lang="de-DE" sz="2200" spc="-129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length</a:t>
                  </a:r>
                  <a:r>
                    <a:rPr lang="de-DE" sz="2200" spc="-129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and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the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modal </a:t>
                  </a:r>
                  <a:r>
                    <a:rPr lang="de-DE" sz="2200" spc="-129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depth</a:t>
                  </a:r>
                  <a:r>
                    <a:rPr lang="de-DE" sz="2200" spc="-129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of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formulae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are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defined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as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follows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: </a:t>
                  </a:r>
                  <a:endParaRPr lang="de-DE" sz="2200" i="1" spc="-129" dirty="0">
                    <a:latin typeface="Cambria Math" panose="02040503050406030204" pitchFamily="18" charset="0"/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𝑝</m:t>
                          </m:r>
                        </m:e>
                      </m:d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=1 </m:t>
                      </m:r>
                    </m:oMath>
                  </a14:m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                                                      </a:t>
                  </a:r>
                  <a14:m>
                    <m:oMath xmlns:m="http://schemas.openxmlformats.org/officeDocument/2006/math">
                      <m:r>
                        <a:rPr lang="de-DE" sz="2200" b="0" i="1" spc="-129" dirty="0" smtClean="0">
                          <a:latin typeface="Cambria Math" panose="02040503050406030204" pitchFamily="18" charset="0"/>
                          <a:cs typeface="Tahoma"/>
                        </a:rPr>
                        <m:t>𝑑</m:t>
                      </m:r>
                      <m:d>
                        <m:dPr>
                          <m:ctrlP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  <m:t>𝑝</m:t>
                          </m:r>
                        </m:e>
                      </m:d>
                      <m:r>
                        <a:rPr lang="de-DE" sz="2200" b="0" i="1" spc="-129" dirty="0" smtClean="0">
                          <a:latin typeface="Cambria Math" panose="02040503050406030204" pitchFamily="18" charset="0"/>
                          <a:cs typeface="Tahoma"/>
                        </a:rPr>
                        <m:t>=0</m:t>
                      </m:r>
                    </m:oMath>
                  </a14:m>
                  <a:endParaRPr lang="de-DE" sz="2200" b="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sz="2200" i="1" spc="-129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¬ 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</m:e>
                      </m:d>
                      <m:r>
                        <a:rPr lang="de-DE" sz="2200" i="1" spc="-129">
                          <a:latin typeface="Cambria Math" panose="02040503050406030204" pitchFamily="18" charset="0"/>
                          <a:cs typeface="Tahoma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</m:e>
                      </m:d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+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cs typeface="Tahoma"/>
                        </a:rPr>
                        <m:t>1</m:t>
                      </m:r>
                    </m:oMath>
                  </a14:m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                                </a:t>
                  </a:r>
                  <a14:m>
                    <m:oMath xmlns:m="http://schemas.openxmlformats.org/officeDocument/2006/math">
                      <m:r>
                        <a:rPr lang="de-DE" sz="2200" b="0" i="1" spc="-129" dirty="0" smtClean="0">
                          <a:latin typeface="Cambria Math" panose="02040503050406030204" pitchFamily="18" charset="0"/>
                          <a:cs typeface="Tahoma"/>
                        </a:rPr>
                        <m:t>𝑑</m:t>
                      </m:r>
                      <m:d>
                        <m:dPr>
                          <m:ctrlP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  <m:t>¬</m:t>
                          </m:r>
                          <m: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</m:e>
                      </m:d>
                      <m:r>
                        <a:rPr lang="de-DE" sz="2200" b="0" i="1" spc="-129" dirty="0" smtClean="0">
                          <a:latin typeface="Cambria Math" panose="02040503050406030204" pitchFamily="18" charset="0"/>
                          <a:cs typeface="Tahoma"/>
                        </a:rPr>
                        <m:t>=</m:t>
                      </m:r>
                      <m:r>
                        <a:rPr lang="de-DE" sz="2200" b="0" i="1" spc="-129" dirty="0" smtClean="0">
                          <a:latin typeface="Cambria Math" panose="02040503050406030204" pitchFamily="18" charset="0"/>
                          <a:cs typeface="Tahoma"/>
                        </a:rPr>
                        <m:t>𝑑</m:t>
                      </m:r>
                      <m:d>
                        <m:dPr>
                          <m:ctrlP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</m:e>
                      </m:d>
                    </m:oMath>
                  </a14:m>
                  <a:endParaRPr lang="de-DE" sz="2200" b="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sz="2200" i="1" spc="-129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i="1" spc="-129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∧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𝜓</m:t>
                          </m:r>
                        </m:e>
                      </m:d>
                      <m:r>
                        <a:rPr lang="de-DE" sz="2200" i="1" spc="-129">
                          <a:latin typeface="Cambria Math" panose="02040503050406030204" pitchFamily="18" charset="0"/>
                          <a:cs typeface="Tahoma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de-DE" sz="2200" i="1" spc="-129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i="1" spc="-129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</m:e>
                      </m:d>
                      <m:r>
                        <a:rPr lang="de-DE" sz="2200" i="1" spc="-129">
                          <a:latin typeface="Cambria Math" panose="02040503050406030204" pitchFamily="18" charset="0"/>
                          <a:cs typeface="Tahoma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de-DE" sz="2200" i="1" spc="-129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𝜓</m:t>
                          </m:r>
                        </m:e>
                      </m:d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+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cs typeface="Tahoma"/>
                        </a:rPr>
                        <m:t>1</m:t>
                      </m:r>
                    </m:oMath>
                  </a14:m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        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𝑑</m:t>
                      </m:r>
                      <m:d>
                        <m:d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∧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𝜓</m:t>
                          </m:r>
                        </m:e>
                      </m:d>
                      <m:r>
                        <a:rPr lang="de-DE" sz="2200" i="1" spc="-129">
                          <a:latin typeface="Cambria Math" panose="02040503050406030204" pitchFamily="18" charset="0"/>
                          <a:cs typeface="Tahoma"/>
                        </a:rPr>
                        <m:t>=</m:t>
                      </m:r>
                      <m:func>
                        <m:func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2200" b="0" i="0" spc="-129" smtClean="0">
                              <a:latin typeface="Cambria Math" panose="02040503050406030204" pitchFamily="18" charset="0"/>
                              <a:cs typeface="Tahoma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𝑑</m:t>
                              </m:r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(</m:t>
                              </m:r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𝜙</m:t>
                              </m:r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), </m:t>
                              </m:r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𝑑</m:t>
                              </m:r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(</m:t>
                              </m:r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𝜓</m:t>
                              </m:r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a14:m>
                  <a:endParaRPr lang="de-DE" sz="2200" b="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𝑎</m:t>
                              </m:r>
                            </m:sub>
                          </m:s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</m:e>
                      </m:d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=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+1 </m:t>
                      </m:r>
                    </m:oMath>
                  </a14:m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                                 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𝑑</m:t>
                      </m:r>
                      <m:d>
                        <m:d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𝑎</m:t>
                              </m:r>
                            </m:sub>
                          </m:s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</m:e>
                      </m:d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=1+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𝑑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(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	 </a:t>
                  </a: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5ED08DAF-2899-3F44-80FF-EE683DF62A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1" y="3120473"/>
                  <a:ext cx="8229600" cy="1991246"/>
                </a:xfrm>
                <a:prstGeom prst="rect">
                  <a:avLst/>
                </a:prstGeom>
                <a:blipFill>
                  <a:blip r:embed="rId2"/>
                  <a:stretch>
                    <a:fillRect l="-924" t="-1899" b="-632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object 4">
            <a:extLst>
              <a:ext uri="{FF2B5EF4-FFF2-40B4-BE49-F238E27FC236}">
                <a16:creationId xmlns:a16="http://schemas.microsoft.com/office/drawing/2014/main" id="{A141875E-7BB5-FD4A-8D56-5B47E675A7C3}"/>
              </a:ext>
            </a:extLst>
          </p:cNvPr>
          <p:cNvSpPr txBox="1"/>
          <p:nvPr/>
        </p:nvSpPr>
        <p:spPr>
          <a:xfrm>
            <a:off x="446087" y="4290715"/>
            <a:ext cx="8240713" cy="347448"/>
          </a:xfrm>
          <a:prstGeom prst="rect">
            <a:avLst/>
          </a:prstGeom>
          <a:solidFill>
            <a:srgbClr val="FABB00"/>
          </a:solidFill>
        </p:spPr>
        <p:txBody>
          <a:bodyPr vert="horz" wrap="square" lIns="0" tIns="8808" rIns="0" bIns="0" rtlCol="0">
            <a:spAutoFit/>
          </a:bodyPr>
          <a:lstStyle/>
          <a:p>
            <a:pPr marL="90603">
              <a:spcBef>
                <a:spcPts val="69"/>
              </a:spcBef>
            </a:pPr>
            <a:r>
              <a:rPr sz="2200" spc="-10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Example</a:t>
            </a:r>
            <a:r>
              <a:rPr lang="de-DE" sz="2200" spc="-10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 </a:t>
            </a:r>
            <a:endParaRPr sz="2200" dirty="0">
              <a:latin typeface="Myriad Pro" panose="020B0503030403020204" pitchFamily="34" charset="0"/>
              <a:cs typeface="Tahom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5">
                <a:extLst>
                  <a:ext uri="{FF2B5EF4-FFF2-40B4-BE49-F238E27FC236}">
                    <a16:creationId xmlns:a16="http://schemas.microsoft.com/office/drawing/2014/main" id="{C23C326D-D420-0E4F-8C9C-D8262C4EE523}"/>
                  </a:ext>
                </a:extLst>
              </p:cNvPr>
              <p:cNvSpPr txBox="1"/>
              <p:nvPr/>
            </p:nvSpPr>
            <p:spPr>
              <a:xfrm>
                <a:off x="467462" y="4666786"/>
                <a:ext cx="8229600" cy="1447374"/>
              </a:xfrm>
              <a:prstGeom prst="rect">
                <a:avLst/>
              </a:prstGeom>
              <a:solidFill>
                <a:srgbClr val="FEFBF2"/>
              </a:solidFill>
            </p:spPr>
            <p:txBody>
              <a:bodyPr vert="horz" wrap="square" lIns="0" tIns="49076" rIns="0" bIns="0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 dirty="0" smtClean="0">
                          <a:latin typeface="Cambria Math" panose="02040503050406030204" pitchFamily="18" charset="0"/>
                          <a:cs typeface="Lucida Sans Unicode"/>
                        </a:rPr>
                        <m:t>𝑑</m:t>
                      </m:r>
                      <m:r>
                        <a:rPr lang="de-DE" sz="2200" i="1" dirty="0" smtClean="0">
                          <a:latin typeface="Cambria Math" panose="02040503050406030204" pitchFamily="18" charset="0"/>
                          <a:cs typeface="Lucida Sans Unicode"/>
                        </a:rPr>
                        <m:t>(</m:t>
                      </m:r>
                      <m:r>
                        <a:rPr lang="de-DE" sz="2200" i="1" dirty="0" err="1" smtClean="0">
                          <a:latin typeface="Cambria Math" panose="02040503050406030204" pitchFamily="18" charset="0"/>
                          <a:cs typeface="Lucida Sans Unicode"/>
                        </a:rPr>
                        <m:t>𝑗𝑢𝑠𝑡𝑂𝑏𝑠𝑒𝑟𝑣𝑒𝑑</m:t>
                      </m:r>
                      <m:r>
                        <a:rPr lang="de-DE" sz="2200" i="1" dirty="0" smtClean="0">
                          <a:latin typeface="Cambria Math" panose="02040503050406030204" pitchFamily="18" charset="0"/>
                          <a:cs typeface="Lucida Sans Unicode"/>
                        </a:rPr>
                        <m:t>(</m:t>
                      </m:r>
                      <m:r>
                        <a:rPr lang="de-DE" sz="2200" i="1" dirty="0" err="1" smtClean="0">
                          <a:latin typeface="Cambria Math" panose="02040503050406030204" pitchFamily="18" charset="0"/>
                          <a:cs typeface="Lucida Sans Unicode"/>
                        </a:rPr>
                        <m:t>𝑓𝑖𝑟𝑒</m:t>
                      </m:r>
                      <m:r>
                        <a:rPr lang="de-DE" sz="2200" i="1" dirty="0" smtClean="0">
                          <a:latin typeface="Cambria Math" panose="02040503050406030204" pitchFamily="18" charset="0"/>
                          <a:cs typeface="Lucida Sans Unicode"/>
                        </a:rPr>
                        <m:t>)) = 0</m:t>
                      </m:r>
                    </m:oMath>
                  </m:oMathPara>
                </a14:m>
                <a:endParaRPr lang="de-DE" sz="2200" dirty="0">
                  <a:latin typeface="Myriad Pro" panose="020B0503030403020204" pitchFamily="34" charset="0"/>
                  <a:cs typeface="Lucida Sans Unicode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𝑑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𝑎</m:t>
                              </m:r>
                            </m:sub>
                          </m:sSub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 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𝑝</m:t>
                          </m:r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𝑑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𝑎</m:t>
                              </m:r>
                            </m:sub>
                          </m:sSub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 </m:t>
                          </m:r>
                          <m:d>
                            <m:d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200" b="0" i="1" smtClean="0">
                                      <a:latin typeface="Cambria Math" panose="02040503050406030204" pitchFamily="18" charset="0"/>
                                      <a:cs typeface="Lucida Sans Unicode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  <a:cs typeface="Lucida Sans Unicode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  <a:cs typeface="Lucida Sans Unicode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 </m:t>
                              </m:r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𝑝</m:t>
                              </m:r>
                            </m:e>
                          </m:d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=2</m:t>
                      </m:r>
                    </m:oMath>
                  </m:oMathPara>
                </a14:m>
                <a:endParaRPr lang="de-DE" sz="2200" b="0" dirty="0">
                  <a:latin typeface="Myriad Pro" panose="020B0503030403020204" pitchFamily="34" charset="0"/>
                  <a:cs typeface="Lucida Sans Unicode"/>
                </a:endParaRPr>
              </a:p>
              <a:p>
                <a:pPr lvl="1"/>
                <a:endParaRPr lang="de-DE" sz="2200" dirty="0">
                  <a:latin typeface="Myriad Pro" panose="020B0503030403020204" pitchFamily="34" charset="0"/>
                  <a:cs typeface="Lucida Sans Unicode"/>
                </a:endParaRPr>
              </a:p>
            </p:txBody>
          </p:sp>
        </mc:Choice>
        <mc:Fallback xmlns="">
          <p:sp>
            <p:nvSpPr>
              <p:cNvPr id="9" name="object 5">
                <a:extLst>
                  <a:ext uri="{FF2B5EF4-FFF2-40B4-BE49-F238E27FC236}">
                    <a16:creationId xmlns:a16="http://schemas.microsoft.com/office/drawing/2014/main" id="{C23C326D-D420-0E4F-8C9C-D8262C4EE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62" y="4666786"/>
                <a:ext cx="8229600" cy="14473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741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A754F-FFFA-B74E-80C6-EED4C5E21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3AAA8B-11C7-0640-9962-A0A8F427A9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B5068A-5556-AE4F-A64F-3662B97BC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0171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A213A6-65C6-3446-A469-8B9555565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Succinctness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16FEC9-37F2-9D48-BD3C-E65A15EF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A9CEAB3-1BD0-2C4F-82CB-9C1FCE4F629C}"/>
              </a:ext>
            </a:extLst>
          </p:cNvPr>
          <p:cNvGrpSpPr/>
          <p:nvPr/>
        </p:nvGrpSpPr>
        <p:grpSpPr>
          <a:xfrm>
            <a:off x="468313" y="1201456"/>
            <a:ext cx="7888588" cy="2946543"/>
            <a:chOff x="323528" y="1340768"/>
            <a:chExt cx="7888588" cy="2946543"/>
          </a:xfrm>
        </p:grpSpPr>
        <p:sp>
          <p:nvSpPr>
            <p:cNvPr id="10" name="object 19">
              <a:extLst>
                <a:ext uri="{FF2B5EF4-FFF2-40B4-BE49-F238E27FC236}">
                  <a16:creationId xmlns:a16="http://schemas.microsoft.com/office/drawing/2014/main" id="{9932040D-8BBD-8449-B4C1-C2CB5588B4F3}"/>
                </a:ext>
              </a:extLst>
            </p:cNvPr>
            <p:cNvSpPr txBox="1"/>
            <p:nvPr/>
          </p:nvSpPr>
          <p:spPr>
            <a:xfrm>
              <a:off x="323528" y="1340768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 (Lang/</a:t>
              </a: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Zanuttini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12 </a:t>
              </a: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for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d = 1; </a:t>
              </a: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Saffidine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et al 18, </a:t>
              </a: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for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d &gt; 1)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object 20">
                  <a:extLst>
                    <a:ext uri="{FF2B5EF4-FFF2-40B4-BE49-F238E27FC236}">
                      <a16:creationId xmlns:a16="http://schemas.microsoft.com/office/drawing/2014/main" id="{5C56C893-CC2A-5A42-996F-CCE7403CCABF}"/>
                    </a:ext>
                  </a:extLst>
                </p:cNvPr>
                <p:cNvSpPr txBox="1"/>
                <p:nvPr/>
              </p:nvSpPr>
              <p:spPr>
                <a:xfrm>
                  <a:off x="323528" y="1763054"/>
                  <a:ext cx="7888588" cy="2524257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108000" tIns="64174" rIns="108000" bIns="0" rtlCol="0">
                  <a:spAutoFit/>
                </a:bodyPr>
                <a:lstStyle/>
                <a:p>
                  <a:r>
                    <a:rPr lang="de-DE" sz="2200" dirty="0"/>
                    <a:t>Let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</a14:m>
                  <a:r>
                    <a:rPr lang="de-DE" sz="2200" dirty="0"/>
                    <a:t>. </a:t>
                  </a:r>
                  <a:r>
                    <a:rPr lang="de-DE" sz="2200" dirty="0" err="1"/>
                    <a:t>There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is</a:t>
                  </a:r>
                  <a:r>
                    <a:rPr lang="de-DE" sz="2200" dirty="0"/>
                    <a:t> a </a:t>
                  </a:r>
                  <a:r>
                    <a:rPr lang="de-DE" sz="2200" dirty="0" err="1"/>
                    <a:t>poly</a:t>
                  </a:r>
                  <a:r>
                    <a:rPr lang="de-DE" sz="2200" dirty="0"/>
                    <a:t>(</a:t>
                  </a:r>
                  <a:r>
                    <a:rPr lang="de-DE" sz="2200" dirty="0" err="1"/>
                    <a:t>n</a:t>
                  </a:r>
                  <a:r>
                    <a:rPr lang="de-DE" sz="2200" dirty="0"/>
                    <a:t>)-size </a:t>
                  </a:r>
                  <a:r>
                    <a:rPr lang="de-DE" sz="2200" dirty="0" err="1"/>
                    <a:t>QdecPOMDP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family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sz="2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</m:sub>
                      </m:sSub>
                    </m:oMath>
                  </a14:m>
                  <a:endParaRPr lang="de-DE" sz="2200" dirty="0"/>
                </a:p>
                <a:p>
                  <a:r>
                    <a:rPr lang="de-DE" sz="2200" dirty="0" err="1"/>
                    <a:t>For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which</a:t>
                  </a:r>
                  <a:r>
                    <a:rPr lang="de-DE" sz="2200" dirty="0"/>
                    <a:t>: </a:t>
                  </a:r>
                </a:p>
                <a:p>
                  <a:pPr marL="457200" indent="-457200">
                    <a:buFont typeface="+mj-lt"/>
                    <a:buAutoNum type="arabicPeriod"/>
                  </a:pPr>
                  <a:r>
                    <a:rPr lang="de-DE" sz="2200" dirty="0" err="1"/>
                    <a:t>There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is</a:t>
                  </a:r>
                  <a:r>
                    <a:rPr lang="de-DE" sz="2200" dirty="0"/>
                    <a:t> a d-modal </a:t>
                  </a:r>
                  <a:r>
                    <a:rPr lang="de-DE" sz="2200" dirty="0" err="1"/>
                    <a:t>depth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poly</a:t>
                  </a:r>
                  <a:r>
                    <a:rPr lang="de-DE" sz="2200" dirty="0"/>
                    <a:t>(</a:t>
                  </a:r>
                  <a:r>
                    <a:rPr lang="de-DE" sz="2200" dirty="0" err="1"/>
                    <a:t>n</a:t>
                  </a:r>
                  <a:r>
                    <a:rPr lang="de-DE" sz="2200" dirty="0"/>
                    <a:t>)-size valid KBP </a:t>
                  </a:r>
                  <a:r>
                    <a:rPr lang="de-DE" sz="2200" dirty="0" err="1"/>
                    <a:t>family</a:t>
                  </a:r>
                  <a:endParaRPr lang="de-DE" sz="2200" dirty="0"/>
                </a:p>
                <a:p>
                  <a:pPr marL="457200" indent="-457200">
                    <a:buFont typeface="+mj-lt"/>
                    <a:buAutoNum type="arabicPeriod"/>
                  </a:pPr>
                  <a:r>
                    <a:rPr lang="de-DE" sz="2200" dirty="0" err="1"/>
                    <a:t>No</a:t>
                  </a:r>
                  <a:r>
                    <a:rPr lang="de-DE" sz="2200" dirty="0"/>
                    <a:t> (d-1)-modal </a:t>
                  </a:r>
                  <a:r>
                    <a:rPr lang="de-DE" sz="2200" dirty="0" err="1"/>
                    <a:t>depth</a:t>
                  </a:r>
                  <a:r>
                    <a:rPr lang="de-DE" sz="2200" dirty="0"/>
                    <a:t> valid KBP </a:t>
                  </a:r>
                  <a:r>
                    <a:rPr lang="de-DE" sz="2200" dirty="0" err="1"/>
                    <a:t>family</a:t>
                  </a:r>
                  <a:endParaRPr lang="de-DE" sz="2200" dirty="0"/>
                </a:p>
                <a:p>
                  <a:pPr marL="457200" indent="-457200">
                    <a:buFont typeface="+mj-lt"/>
                    <a:buAutoNum type="arabicPeriod"/>
                  </a:pPr>
                  <a:r>
                    <a:rPr lang="de-DE" sz="2200" dirty="0" err="1"/>
                    <a:t>Assuming</a:t>
                  </a:r>
                  <a:r>
                    <a:rPr lang="de-DE" sz="2200" dirty="0"/>
                    <a:t> NP </a:t>
                  </a:r>
                  <a14:m>
                    <m:oMath xmlns:m="http://schemas.openxmlformats.org/officeDocument/2006/math"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⊈</m:t>
                      </m:r>
                    </m:oMath>
                  </a14:m>
                  <a:r>
                    <a:rPr lang="de-DE" sz="2200" dirty="0"/>
                    <a:t>  P/</a:t>
                  </a:r>
                  <a:r>
                    <a:rPr lang="de-DE" sz="2200" dirty="0" err="1"/>
                    <a:t>poly</a:t>
                  </a:r>
                  <a:br>
                    <a:rPr lang="de-DE" sz="2200" dirty="0"/>
                  </a:br>
                  <a:r>
                    <a:rPr lang="de-DE" sz="2200" dirty="0"/>
                    <a:t> for any  </a:t>
                  </a:r>
                  <a:r>
                    <a:rPr lang="de-DE" sz="2200" dirty="0" err="1"/>
                    <a:t>reactive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policy</a:t>
                  </a:r>
                  <a:r>
                    <a:rPr lang="de-DE" sz="2200" dirty="0"/>
                    <a:t> representations, no </a:t>
                  </a:r>
                  <a:r>
                    <a:rPr lang="de-DE" sz="2200" dirty="0" err="1"/>
                    <a:t>poly</a:t>
                  </a:r>
                  <a:r>
                    <a:rPr lang="de-DE" sz="2200" dirty="0"/>
                    <a:t>(</a:t>
                  </a:r>
                  <a:r>
                    <a:rPr lang="de-DE" sz="2200" dirty="0" err="1"/>
                    <a:t>n</a:t>
                  </a:r>
                  <a:r>
                    <a:rPr lang="de-DE" sz="2200" dirty="0"/>
                    <a:t>)-size valid </a:t>
                  </a:r>
                  <a:r>
                    <a:rPr lang="de-DE" sz="2200" dirty="0" err="1"/>
                    <a:t>policy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family</a:t>
                  </a:r>
                  <a:endParaRPr lang="de-DE" sz="2200" dirty="0">
                    <a:effectLst/>
                  </a:endParaRPr>
                </a:p>
              </p:txBody>
            </p:sp>
          </mc:Choice>
          <mc:Fallback>
            <p:sp>
              <p:nvSpPr>
                <p:cNvPr id="11" name="object 20">
                  <a:extLst>
                    <a:ext uri="{FF2B5EF4-FFF2-40B4-BE49-F238E27FC236}">
                      <a16:creationId xmlns:a16="http://schemas.microsoft.com/office/drawing/2014/main" id="{5C56C893-CC2A-5A42-996F-CCE7403CCA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1763054"/>
                  <a:ext cx="7888588" cy="2524257"/>
                </a:xfrm>
                <a:prstGeom prst="rect">
                  <a:avLst/>
                </a:prstGeom>
                <a:blipFill>
                  <a:blip r:embed="rId2"/>
                  <a:stretch>
                    <a:fillRect l="-642" b="-55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BB197A71-5F36-944D-B96F-37530412B26F}"/>
              </a:ext>
            </a:extLst>
          </p:cNvPr>
          <p:cNvSpPr txBox="1"/>
          <p:nvPr/>
        </p:nvSpPr>
        <p:spPr>
          <a:xfrm>
            <a:off x="570406" y="4289326"/>
            <a:ext cx="77687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Complexity</a:t>
            </a:r>
            <a:r>
              <a:rPr lang="de-DE" dirty="0"/>
              <a:t> </a:t>
            </a:r>
            <a:r>
              <a:rPr lang="de-DE" dirty="0" err="1"/>
              <a:t>theory</a:t>
            </a:r>
            <a:r>
              <a:rPr lang="de-DE" dirty="0"/>
              <a:t> </a:t>
            </a:r>
            <a:r>
              <a:rPr lang="de-DE" dirty="0" err="1"/>
              <a:t>reminder</a:t>
            </a:r>
            <a:r>
              <a:rPr lang="de-DE" dirty="0"/>
              <a:t>)</a:t>
            </a:r>
            <a:br>
              <a:rPr lang="de-DE" dirty="0"/>
            </a:br>
            <a:r>
              <a:rPr lang="de-DE" dirty="0" err="1"/>
              <a:t>Two</a:t>
            </a:r>
            <a:r>
              <a:rPr lang="de-DE" dirty="0"/>
              <a:t> (</a:t>
            </a:r>
            <a:r>
              <a:rPr lang="de-DE" dirty="0" err="1"/>
              <a:t>equivalent</a:t>
            </a:r>
            <a:r>
              <a:rPr lang="de-DE" dirty="0"/>
              <a:t>) </a:t>
            </a:r>
            <a:r>
              <a:rPr lang="de-DE" dirty="0" err="1"/>
              <a:t>definitions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 </a:t>
            </a:r>
            <a:r>
              <a:rPr lang="de-DE" dirty="0">
                <a:solidFill>
                  <a:srgbClr val="032EF0"/>
                </a:solidFill>
              </a:rPr>
              <a:t>P/</a:t>
            </a:r>
            <a:r>
              <a:rPr lang="de-DE" dirty="0" err="1">
                <a:solidFill>
                  <a:srgbClr val="032EF0"/>
                </a:solidFill>
              </a:rPr>
              <a:t>Poly</a:t>
            </a:r>
            <a:r>
              <a:rPr lang="de-DE" dirty="0">
                <a:solidFill>
                  <a:srgbClr val="032EF0"/>
                </a:solidFill>
              </a:rPr>
              <a:t> </a:t>
            </a:r>
          </a:p>
          <a:p>
            <a:r>
              <a:rPr lang="de-DE" dirty="0"/>
              <a:t> A </a:t>
            </a:r>
            <a:r>
              <a:rPr lang="de-DE" dirty="0" err="1"/>
              <a:t>language</a:t>
            </a:r>
            <a:r>
              <a:rPr lang="de-DE" dirty="0"/>
              <a:t> L </a:t>
            </a:r>
            <a:r>
              <a:rPr lang="de-DE" dirty="0" err="1"/>
              <a:t>is</a:t>
            </a:r>
            <a:r>
              <a:rPr lang="de-DE" dirty="0"/>
              <a:t> in P/</a:t>
            </a:r>
            <a:r>
              <a:rPr lang="de-DE" dirty="0" err="1"/>
              <a:t>poly</a:t>
            </a:r>
            <a:r>
              <a:rPr lang="de-DE" dirty="0"/>
              <a:t> </a:t>
            </a:r>
            <a:r>
              <a:rPr lang="de-DE" dirty="0" err="1"/>
              <a:t>iff</a:t>
            </a: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„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language</a:t>
            </a:r>
            <a:r>
              <a:rPr lang="de-DE" dirty="0"/>
              <a:t> A in P </a:t>
            </a:r>
            <a:r>
              <a:rPr lang="de-DE" dirty="0" err="1"/>
              <a:t>and</a:t>
            </a:r>
            <a:r>
              <a:rPr lang="de-DE" dirty="0"/>
              <a:t> a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advice</a:t>
            </a:r>
            <a:r>
              <a:rPr lang="de-DE" dirty="0"/>
              <a:t> </a:t>
            </a:r>
            <a:r>
              <a:rPr lang="de-DE" dirty="0" err="1"/>
              <a:t>strings</a:t>
            </a:r>
            <a:r>
              <a:rPr lang="de-DE" dirty="0"/>
              <a:t> {a</a:t>
            </a:r>
            <a:r>
              <a:rPr lang="de-DE" baseline="-25000" dirty="0"/>
              <a:t>0</a:t>
            </a:r>
            <a:r>
              <a:rPr lang="de-DE" dirty="0"/>
              <a:t>,a</a:t>
            </a:r>
            <a:r>
              <a:rPr lang="de-DE" baseline="-25000" dirty="0"/>
              <a:t>1</a:t>
            </a:r>
            <a:r>
              <a:rPr lang="de-DE" dirty="0"/>
              <a:t>,…} such </a:t>
            </a:r>
            <a:r>
              <a:rPr lang="de-DE" dirty="0" err="1"/>
              <a:t>that</a:t>
            </a:r>
            <a:r>
              <a:rPr lang="de-DE" dirty="0"/>
              <a:t> |a</a:t>
            </a:r>
            <a:r>
              <a:rPr lang="de-DE" baseline="-25000" dirty="0"/>
              <a:t>n</a:t>
            </a:r>
            <a:r>
              <a:rPr lang="de-DE" dirty="0"/>
              <a:t>|≤</a:t>
            </a:r>
            <a:r>
              <a:rPr lang="de-DE" dirty="0" err="1"/>
              <a:t>n</a:t>
            </a:r>
            <a:r>
              <a:rPr lang="de-DE" baseline="30000" dirty="0" err="1"/>
              <a:t>O</a:t>
            </a:r>
            <a:r>
              <a:rPr lang="de-DE" baseline="30000" dirty="0"/>
              <a:t>(1)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x </a:t>
            </a:r>
            <a:r>
              <a:rPr lang="de-DE" dirty="0" err="1"/>
              <a:t>is</a:t>
            </a:r>
            <a:r>
              <a:rPr lang="de-DE" dirty="0"/>
              <a:t> in L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(</a:t>
            </a:r>
            <a:r>
              <a:rPr lang="de-DE" dirty="0" err="1"/>
              <a:t>x,a</a:t>
            </a:r>
            <a:r>
              <a:rPr lang="de-DE" baseline="-25000" dirty="0" err="1"/>
              <a:t>|x</a:t>
            </a:r>
            <a:r>
              <a:rPr lang="de-DE" baseline="-25000" dirty="0"/>
              <a:t>|</a:t>
            </a:r>
            <a:r>
              <a:rPr lang="de-DE" dirty="0"/>
              <a:t>) </a:t>
            </a:r>
            <a:r>
              <a:rPr lang="de-DE" dirty="0" err="1"/>
              <a:t>is</a:t>
            </a:r>
            <a:r>
              <a:rPr lang="de-DE" dirty="0"/>
              <a:t> in A.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family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circuits</a:t>
            </a:r>
            <a:r>
              <a:rPr lang="de-DE" dirty="0"/>
              <a:t> {C</a:t>
            </a:r>
            <a:r>
              <a:rPr lang="de-DE" baseline="-25000" dirty="0"/>
              <a:t>0</a:t>
            </a:r>
            <a:r>
              <a:rPr lang="de-DE" dirty="0"/>
              <a:t>,C</a:t>
            </a:r>
            <a:r>
              <a:rPr lang="de-DE" baseline="-25000" dirty="0"/>
              <a:t>1</a:t>
            </a:r>
            <a:r>
              <a:rPr lang="de-DE" dirty="0"/>
              <a:t>,…} such </a:t>
            </a:r>
            <a:r>
              <a:rPr lang="de-DE" dirty="0" err="1"/>
              <a:t>that</a:t>
            </a:r>
            <a:r>
              <a:rPr lang="de-DE" dirty="0"/>
              <a:t> |</a:t>
            </a:r>
            <a:r>
              <a:rPr lang="de-DE" dirty="0" err="1"/>
              <a:t>C</a:t>
            </a:r>
            <a:r>
              <a:rPr lang="de-DE" baseline="-25000" dirty="0" err="1"/>
              <a:t>n</a:t>
            </a:r>
            <a:r>
              <a:rPr lang="de-DE" dirty="0"/>
              <a:t>|≤</a:t>
            </a:r>
            <a:r>
              <a:rPr lang="de-DE" dirty="0" err="1"/>
              <a:t>n</a:t>
            </a:r>
            <a:r>
              <a:rPr lang="de-DE" baseline="30000" dirty="0" err="1"/>
              <a:t>O</a:t>
            </a:r>
            <a:r>
              <a:rPr lang="de-DE" baseline="30000" dirty="0"/>
              <a:t>(1)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all </a:t>
            </a:r>
            <a:r>
              <a:rPr lang="de-DE" dirty="0" err="1"/>
              <a:t>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all x=x</a:t>
            </a:r>
            <a:r>
              <a:rPr lang="de-DE" baseline="-25000" dirty="0"/>
              <a:t>1</a:t>
            </a:r>
            <a:r>
              <a:rPr lang="de-DE" dirty="0"/>
              <a:t>…</a:t>
            </a:r>
            <a:r>
              <a:rPr lang="de-DE" dirty="0" err="1"/>
              <a:t>x</a:t>
            </a:r>
            <a:r>
              <a:rPr lang="de-DE" baseline="-25000" dirty="0" err="1"/>
              <a:t>n</a:t>
            </a:r>
            <a:r>
              <a:rPr lang="de-DE" dirty="0"/>
              <a:t>, x </a:t>
            </a:r>
            <a:r>
              <a:rPr lang="de-DE" dirty="0" err="1"/>
              <a:t>is</a:t>
            </a:r>
            <a:r>
              <a:rPr lang="de-DE" dirty="0"/>
              <a:t> in L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C</a:t>
            </a:r>
            <a:r>
              <a:rPr lang="de-DE" baseline="-25000" dirty="0" err="1"/>
              <a:t>n</a:t>
            </a:r>
            <a:r>
              <a:rPr lang="de-DE" dirty="0"/>
              <a:t>(x</a:t>
            </a:r>
            <a:r>
              <a:rPr lang="de-DE" baseline="-25000" dirty="0"/>
              <a:t>1</a:t>
            </a:r>
            <a:r>
              <a:rPr lang="de-DE" dirty="0"/>
              <a:t>,…,</a:t>
            </a:r>
            <a:r>
              <a:rPr lang="de-DE" dirty="0" err="1"/>
              <a:t>x</a:t>
            </a:r>
            <a:r>
              <a:rPr lang="de-DE" baseline="-25000" dirty="0" err="1"/>
              <a:t>n</a:t>
            </a:r>
            <a:r>
              <a:rPr lang="de-DE" dirty="0"/>
              <a:t>) </a:t>
            </a:r>
            <a:r>
              <a:rPr lang="de-DE" dirty="0" err="1"/>
              <a:t>accepts</a:t>
            </a:r>
            <a:r>
              <a:rPr lang="de-DE" dirty="0"/>
              <a:t>.“</a:t>
            </a:r>
            <a:br>
              <a:rPr lang="de-DE" dirty="0"/>
            </a:br>
            <a:r>
              <a:rPr lang="de-DE" sz="1200" dirty="0">
                <a:hlinkClick r:id="rId3"/>
              </a:rPr>
              <a:t>(http://</a:t>
            </a:r>
            <a:r>
              <a:rPr lang="de-DE" sz="1200" dirty="0" err="1">
                <a:hlinkClick r:id="rId3"/>
              </a:rPr>
              <a:t>blog.computationalcomplexity.org</a:t>
            </a:r>
            <a:r>
              <a:rPr lang="de-DE" sz="1200" dirty="0">
                <a:hlinkClick r:id="rId3"/>
              </a:rPr>
              <a:t>/2005/09/</a:t>
            </a:r>
            <a:r>
              <a:rPr lang="de-DE" sz="1200" dirty="0" err="1">
                <a:hlinkClick r:id="rId3"/>
              </a:rPr>
              <a:t>ppoly.html</a:t>
            </a:r>
            <a:r>
              <a:rPr lang="de-DE" sz="1200" dirty="0">
                <a:hlinkClick r:id="rId3"/>
              </a:rPr>
              <a:t>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82382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4A5F0A4-2945-D643-AEB1-E56064AAF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9EDCBD3-53A0-7341-8A4C-09A88AE608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CB961DC-B665-B746-B745-8F5B6A35E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3575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389AF1-BB23-CD4F-907C-2A0E72D0C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Methodology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7FE6CC-4DA1-3C4B-BE8A-045613744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Planning</a:t>
            </a:r>
            <a:r>
              <a:rPr lang="de-DE" dirty="0"/>
              <a:t> ...</a:t>
            </a:r>
          </a:p>
          <a:p>
            <a:pPr lvl="1"/>
            <a:r>
              <a:rPr lang="de-DE" dirty="0"/>
              <a:t>Input</a:t>
            </a:r>
          </a:p>
          <a:p>
            <a:pPr lvl="2"/>
            <a:r>
              <a:rPr lang="de-DE" dirty="0"/>
              <a:t>Model</a:t>
            </a:r>
          </a:p>
          <a:p>
            <a:pPr lvl="2"/>
            <a:r>
              <a:rPr lang="de-DE" dirty="0"/>
              <a:t>Goal</a:t>
            </a:r>
          </a:p>
          <a:p>
            <a:pPr lvl="1"/>
            <a:r>
              <a:rPr lang="de-DE" dirty="0"/>
              <a:t>Output</a:t>
            </a:r>
          </a:p>
          <a:p>
            <a:pPr lvl="2"/>
            <a:r>
              <a:rPr lang="de-DE" dirty="0" err="1"/>
              <a:t>Program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agent</a:t>
            </a:r>
            <a:r>
              <a:rPr lang="de-DE" dirty="0"/>
              <a:t> </a:t>
            </a:r>
            <a:r>
              <a:rPr lang="de-DE" dirty="0" err="1"/>
              <a:t>involved</a:t>
            </a:r>
            <a:r>
              <a:rPr lang="de-DE" dirty="0"/>
              <a:t> -&gt;</a:t>
            </a:r>
            <a:r>
              <a:rPr lang="de-DE" dirty="0" err="1"/>
              <a:t>reactive</a:t>
            </a:r>
            <a:r>
              <a:rPr lang="de-DE" dirty="0"/>
              <a:t> </a:t>
            </a:r>
            <a:r>
              <a:rPr lang="de-DE" dirty="0" err="1"/>
              <a:t>policy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agent</a:t>
            </a:r>
            <a:endParaRPr lang="de-DE" dirty="0"/>
          </a:p>
          <a:p>
            <a:pPr lvl="2"/>
            <a:endParaRPr lang="de-DE" dirty="0"/>
          </a:p>
          <a:p>
            <a:r>
              <a:rPr lang="de-DE" dirty="0"/>
              <a:t>Higher-order </a:t>
            </a:r>
            <a:r>
              <a:rPr lang="de-DE" dirty="0" err="1"/>
              <a:t>knowledge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</a:p>
          <a:p>
            <a:pPr lvl="1"/>
            <a:r>
              <a:rPr lang="de-DE" dirty="0" err="1"/>
              <a:t>Getting</a:t>
            </a:r>
            <a:r>
              <a:rPr lang="de-DE" dirty="0"/>
              <a:t> </a:t>
            </a:r>
            <a:r>
              <a:rPr lang="de-DE" dirty="0" err="1"/>
              <a:t>explainable</a:t>
            </a:r>
            <a:r>
              <a:rPr lang="de-DE" dirty="0"/>
              <a:t> </a:t>
            </a:r>
            <a:r>
              <a:rPr lang="de-DE" dirty="0" err="1"/>
              <a:t>policies</a:t>
            </a:r>
            <a:r>
              <a:rPr lang="de-DE" dirty="0"/>
              <a:t> (e.g.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making</a:t>
            </a:r>
            <a:r>
              <a:rPr lang="de-DE" dirty="0"/>
              <a:t>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visible</a:t>
            </a:r>
            <a:r>
              <a:rPr lang="de-DE" dirty="0"/>
              <a:t>)</a:t>
            </a:r>
          </a:p>
          <a:p>
            <a:pPr lvl="1"/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concise</a:t>
            </a:r>
            <a:r>
              <a:rPr lang="de-DE" dirty="0"/>
              <a:t> </a:t>
            </a:r>
            <a:r>
              <a:rPr lang="de-DE" dirty="0" err="1"/>
              <a:t>programs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EE6E36C-FF63-644D-86FC-80037289F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5708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FC3C156-5A59-3347-B7A3-00C2311D4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Perspectives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C49648C-99D2-384D-AAA3-6E9C19BC6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Efficient</a:t>
            </a:r>
            <a:r>
              <a:rPr lang="de-DE" dirty="0"/>
              <a:t> </a:t>
            </a:r>
            <a:r>
              <a:rPr lang="de-DE" dirty="0" err="1"/>
              <a:t>implementation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verification</a:t>
            </a:r>
            <a:r>
              <a:rPr lang="de-DE" dirty="0"/>
              <a:t>/</a:t>
            </a:r>
            <a:r>
              <a:rPr lang="de-DE" dirty="0" err="1"/>
              <a:t>execution</a:t>
            </a:r>
            <a:r>
              <a:rPr lang="de-DE" dirty="0"/>
              <a:t> </a:t>
            </a:r>
            <a:r>
              <a:rPr lang="de-DE" dirty="0" err="1"/>
              <a:t>problems</a:t>
            </a:r>
            <a:r>
              <a:rPr lang="de-DE" dirty="0"/>
              <a:t>; </a:t>
            </a:r>
          </a:p>
          <a:p>
            <a:r>
              <a:rPr lang="de-DE" dirty="0" err="1"/>
              <a:t>Heuristics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; </a:t>
            </a:r>
          </a:p>
          <a:p>
            <a:r>
              <a:rPr lang="de-DE" dirty="0"/>
              <a:t>More </a:t>
            </a:r>
            <a:r>
              <a:rPr lang="de-DE" dirty="0" err="1"/>
              <a:t>tractable</a:t>
            </a:r>
            <a:r>
              <a:rPr lang="de-DE" dirty="0"/>
              <a:t> </a:t>
            </a:r>
            <a:r>
              <a:rPr lang="de-DE" dirty="0" err="1"/>
              <a:t>fragments</a:t>
            </a:r>
            <a:r>
              <a:rPr lang="de-DE" dirty="0"/>
              <a:t>;</a:t>
            </a:r>
          </a:p>
          <a:p>
            <a:r>
              <a:rPr lang="de-DE" dirty="0" err="1"/>
              <a:t>decPOMDP</a:t>
            </a:r>
            <a:r>
              <a:rPr lang="de-DE" dirty="0"/>
              <a:t> (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probabilities</a:t>
            </a:r>
            <a:r>
              <a:rPr lang="de-DE" dirty="0"/>
              <a:t>);</a:t>
            </a:r>
          </a:p>
          <a:p>
            <a:r>
              <a:rPr lang="de-DE" dirty="0"/>
              <a:t>Temporal </a:t>
            </a:r>
            <a:r>
              <a:rPr lang="de-DE" dirty="0" err="1"/>
              <a:t>properties</a:t>
            </a:r>
            <a:r>
              <a:rPr lang="de-DE" dirty="0"/>
              <a:t>;</a:t>
            </a:r>
          </a:p>
          <a:p>
            <a:r>
              <a:rPr lang="de-DE" dirty="0"/>
              <a:t>Strategic </a:t>
            </a:r>
            <a:r>
              <a:rPr lang="de-DE" dirty="0" err="1"/>
              <a:t>reasoning</a:t>
            </a:r>
            <a:r>
              <a:rPr lang="de-DE"/>
              <a:t>;</a:t>
            </a:r>
          </a:p>
          <a:p>
            <a:r>
              <a:rPr lang="de-DE"/>
              <a:t>Develop</a:t>
            </a:r>
            <a:r>
              <a:rPr lang="de-DE" dirty="0"/>
              <a:t> </a:t>
            </a:r>
            <a:r>
              <a:rPr lang="de-DE" dirty="0" err="1"/>
              <a:t>proof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KBPs.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Coq</a:t>
            </a:r>
            <a:r>
              <a:rPr lang="de-DE" dirty="0"/>
              <a:t>, Isabelle?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5DC8C3-7A8F-9C4D-AB37-2F7987A31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75921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F8068-47F3-FB49-8F22-F2C0A4F5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APPENDIX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DE2F61-51E6-2F41-94DC-439255C18A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800" dirty="0" err="1"/>
              <a:t>Uhhh</a:t>
            </a:r>
            <a:r>
              <a:rPr lang="de-DE" sz="800" dirty="0"/>
              <a:t>, a </a:t>
            </a:r>
            <a:r>
              <a:rPr lang="de-DE" sz="800" dirty="0" err="1"/>
              <a:t>lecture</a:t>
            </a:r>
            <a:r>
              <a:rPr lang="de-DE" sz="800" dirty="0"/>
              <a:t> </a:t>
            </a:r>
            <a:r>
              <a:rPr lang="de-DE" sz="800" dirty="0" err="1"/>
              <a:t>with</a:t>
            </a:r>
            <a:r>
              <a:rPr lang="de-DE" sz="800" dirty="0"/>
              <a:t> a </a:t>
            </a:r>
            <a:r>
              <a:rPr lang="de-DE" sz="800"/>
              <a:t>hopefully</a:t>
            </a:r>
            <a:r>
              <a:rPr lang="de-DE" sz="800" dirty="0"/>
              <a:t> </a:t>
            </a:r>
            <a:r>
              <a:rPr lang="de-DE" sz="800" dirty="0" err="1"/>
              <a:t>useful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2AEB5C-44B2-0249-9B20-44F54DBF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6749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55249DA-4A2B-BD4F-9B92-F67A63EE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D7C70A0-4133-504E-80E0-3CCF14841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200" b="1" dirty="0"/>
              <a:t>(</a:t>
            </a:r>
            <a:r>
              <a:rPr lang="de-DE" sz="1200" b="1" dirty="0" err="1"/>
              <a:t>Brafman</a:t>
            </a:r>
            <a:r>
              <a:rPr lang="de-DE" sz="1200" b="1" dirty="0"/>
              <a:t> et al 13)</a:t>
            </a:r>
            <a:br>
              <a:rPr lang="de-DE" sz="1200" dirty="0"/>
            </a:br>
            <a:r>
              <a:rPr lang="de-DE" sz="1200" dirty="0"/>
              <a:t>[1] R. I. </a:t>
            </a:r>
            <a:r>
              <a:rPr lang="de-DE" sz="1200" dirty="0" err="1"/>
              <a:t>Brafman</a:t>
            </a:r>
            <a:r>
              <a:rPr lang="de-DE" sz="1200" dirty="0"/>
              <a:t>, G. Shani, </a:t>
            </a:r>
            <a:r>
              <a:rPr lang="de-DE" sz="1200" dirty="0" err="1"/>
              <a:t>and</a:t>
            </a:r>
            <a:r>
              <a:rPr lang="de-DE" sz="1200" dirty="0"/>
              <a:t> S. </a:t>
            </a:r>
            <a:r>
              <a:rPr lang="de-DE" sz="1200" dirty="0" err="1"/>
              <a:t>Zilberstein</a:t>
            </a:r>
            <a:r>
              <a:rPr lang="de-DE" sz="1200" dirty="0"/>
              <a:t>. Qualitative </a:t>
            </a:r>
            <a:r>
              <a:rPr lang="de-DE" sz="1200" dirty="0" err="1"/>
              <a:t>planning</a:t>
            </a:r>
            <a:r>
              <a:rPr lang="de-DE" sz="1200" dirty="0"/>
              <a:t> </a:t>
            </a:r>
            <a:r>
              <a:rPr lang="de-DE" sz="1200" dirty="0" err="1"/>
              <a:t>under</a:t>
            </a:r>
            <a:r>
              <a:rPr lang="de-DE" sz="1200" dirty="0"/>
              <a:t> partial </a:t>
            </a:r>
            <a:r>
              <a:rPr lang="de-DE" sz="1200" dirty="0" err="1"/>
              <a:t>observability</a:t>
            </a:r>
            <a:r>
              <a:rPr lang="de-DE" sz="1200" dirty="0"/>
              <a:t> in multi- </a:t>
            </a:r>
            <a:r>
              <a:rPr lang="de-DE" sz="1200" dirty="0" err="1"/>
              <a:t>agent</a:t>
            </a:r>
            <a:r>
              <a:rPr lang="de-DE" sz="1200" dirty="0"/>
              <a:t> </a:t>
            </a:r>
            <a:r>
              <a:rPr lang="de-DE" sz="1200" dirty="0" err="1"/>
              <a:t>domains</a:t>
            </a:r>
            <a:r>
              <a:rPr lang="de-DE" sz="1200" dirty="0"/>
              <a:t>. In </a:t>
            </a:r>
            <a:r>
              <a:rPr lang="de-DE" sz="1200" dirty="0" err="1"/>
              <a:t>Proceedings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Twenty-Seventh</a:t>
            </a:r>
            <a:r>
              <a:rPr lang="de-DE" sz="1200" dirty="0"/>
              <a:t> AAAI Conference on </a:t>
            </a:r>
            <a:r>
              <a:rPr lang="de-DE" sz="1200" dirty="0" err="1"/>
              <a:t>Artificial</a:t>
            </a:r>
            <a:r>
              <a:rPr lang="de-DE" sz="1200" dirty="0"/>
              <a:t> </a:t>
            </a:r>
            <a:r>
              <a:rPr lang="de-DE" sz="1200" dirty="0" err="1"/>
              <a:t>Intelligence</a:t>
            </a:r>
            <a:r>
              <a:rPr lang="de-DE" sz="1200" dirty="0"/>
              <a:t>, AAAI’13, </a:t>
            </a:r>
            <a:r>
              <a:rPr lang="de-DE" sz="1200" dirty="0" err="1"/>
              <a:t>pages</a:t>
            </a:r>
            <a:r>
              <a:rPr lang="de-DE" sz="1200" dirty="0"/>
              <a:t> 130–137. AAAI Press, 2013.</a:t>
            </a:r>
            <a:endParaRPr lang="de-DE" sz="1200" b="1" dirty="0"/>
          </a:p>
          <a:p>
            <a:r>
              <a:rPr lang="de-DE" sz="1200" b="1" dirty="0"/>
              <a:t>(Lang/</a:t>
            </a:r>
            <a:r>
              <a:rPr lang="de-DE" sz="1200" b="1" dirty="0" err="1"/>
              <a:t>Zanuttini</a:t>
            </a:r>
            <a:r>
              <a:rPr lang="de-DE" sz="1200" b="1" dirty="0"/>
              <a:t> 12)</a:t>
            </a:r>
            <a:br>
              <a:rPr lang="de-DE" sz="1200" dirty="0"/>
            </a:br>
            <a:r>
              <a:rPr lang="de-DE" sz="1200" dirty="0"/>
              <a:t>J. Lang </a:t>
            </a:r>
            <a:r>
              <a:rPr lang="de-DE" sz="1200" dirty="0" err="1"/>
              <a:t>and</a:t>
            </a:r>
            <a:r>
              <a:rPr lang="de-DE" sz="1200" dirty="0"/>
              <a:t> B. </a:t>
            </a:r>
            <a:r>
              <a:rPr lang="de-DE" sz="1200" dirty="0" err="1"/>
              <a:t>Zanuttini</a:t>
            </a:r>
            <a:r>
              <a:rPr lang="de-DE" sz="1200" dirty="0"/>
              <a:t>. Knowledge-</a:t>
            </a:r>
            <a:r>
              <a:rPr lang="de-DE" sz="1200" dirty="0" err="1"/>
              <a:t>based</a:t>
            </a:r>
            <a:r>
              <a:rPr lang="de-DE" sz="1200" dirty="0"/>
              <a:t> </a:t>
            </a:r>
            <a:r>
              <a:rPr lang="de-DE" sz="1200" dirty="0" err="1"/>
              <a:t>programs</a:t>
            </a:r>
            <a:r>
              <a:rPr lang="de-DE" sz="1200" dirty="0"/>
              <a:t> </a:t>
            </a:r>
            <a:r>
              <a:rPr lang="de-DE" sz="1200" dirty="0" err="1"/>
              <a:t>as</a:t>
            </a:r>
            <a:r>
              <a:rPr lang="de-DE" sz="1200" dirty="0"/>
              <a:t> </a:t>
            </a:r>
            <a:r>
              <a:rPr lang="de-DE" sz="1200" dirty="0" err="1"/>
              <a:t>plans</a:t>
            </a:r>
            <a:r>
              <a:rPr lang="de-DE" sz="1200" dirty="0"/>
              <a:t> -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complexity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plan </a:t>
            </a:r>
            <a:r>
              <a:rPr lang="de-DE" sz="1200" dirty="0" err="1"/>
              <a:t>verification</a:t>
            </a:r>
            <a:r>
              <a:rPr lang="de-DE" sz="1200" dirty="0"/>
              <a:t>. In L. D. </a:t>
            </a:r>
            <a:r>
              <a:rPr lang="de-DE" sz="1200" dirty="0" err="1"/>
              <a:t>Raedt</a:t>
            </a:r>
            <a:r>
              <a:rPr lang="de-DE" sz="1200" dirty="0"/>
              <a:t>, C. </a:t>
            </a:r>
            <a:r>
              <a:rPr lang="de-DE" sz="1200" dirty="0" err="1"/>
              <a:t>Bessiere</a:t>
            </a:r>
            <a:r>
              <a:rPr lang="de-DE" sz="1200" dirty="0"/>
              <a:t>, D. Dubois, P. Doherty, P. </a:t>
            </a:r>
            <a:r>
              <a:rPr lang="de-DE" sz="1200" dirty="0" err="1"/>
              <a:t>Frasconi</a:t>
            </a:r>
            <a:r>
              <a:rPr lang="de-DE" sz="1200" dirty="0"/>
              <a:t>, F. </a:t>
            </a:r>
            <a:r>
              <a:rPr lang="de-DE" sz="1200" dirty="0" err="1"/>
              <a:t>Heintz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P. J. F. Lucas, </a:t>
            </a:r>
            <a:r>
              <a:rPr lang="de-DE" sz="1200" dirty="0" err="1"/>
              <a:t>editors</a:t>
            </a:r>
            <a:r>
              <a:rPr lang="de-DE" sz="1200" dirty="0"/>
              <a:t>, ECAI 2012 - 20th European Conference on </a:t>
            </a:r>
            <a:r>
              <a:rPr lang="de-DE" sz="1200" dirty="0" err="1"/>
              <a:t>Artificial</a:t>
            </a:r>
            <a:r>
              <a:rPr lang="de-DE" sz="1200" dirty="0"/>
              <a:t> </a:t>
            </a:r>
            <a:r>
              <a:rPr lang="de-DE" sz="1200" dirty="0" err="1"/>
              <a:t>Intelligence</a:t>
            </a:r>
            <a:r>
              <a:rPr lang="de-DE" sz="1200" dirty="0"/>
              <a:t>. </a:t>
            </a:r>
            <a:r>
              <a:rPr lang="de-DE" sz="1200" dirty="0" err="1"/>
              <a:t>Including</a:t>
            </a:r>
            <a:r>
              <a:rPr lang="de-DE" sz="1200" dirty="0"/>
              <a:t> </a:t>
            </a:r>
            <a:r>
              <a:rPr lang="de-DE" sz="1200" dirty="0" err="1"/>
              <a:t>Prestigious</a:t>
            </a:r>
            <a:r>
              <a:rPr lang="de-DE" sz="1200" dirty="0"/>
              <a:t> </a:t>
            </a:r>
            <a:r>
              <a:rPr lang="de-DE" sz="1200" dirty="0" err="1"/>
              <a:t>Applications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Artificial</a:t>
            </a:r>
            <a:r>
              <a:rPr lang="de-DE" sz="1200" dirty="0"/>
              <a:t> </a:t>
            </a:r>
            <a:r>
              <a:rPr lang="de-DE" sz="1200" dirty="0" err="1"/>
              <a:t>Intelligence</a:t>
            </a:r>
            <a:r>
              <a:rPr lang="de-DE" sz="1200" dirty="0"/>
              <a:t> (PAIS-2012) System </a:t>
            </a:r>
            <a:r>
              <a:rPr lang="de-DE" sz="1200" dirty="0" err="1"/>
              <a:t>Demonstrations</a:t>
            </a:r>
            <a:r>
              <a:rPr lang="de-DE" sz="1200" dirty="0"/>
              <a:t> Track, Montpellier, France, August 27-31 , 2012, </a:t>
            </a:r>
            <a:r>
              <a:rPr lang="de-DE" sz="1200" dirty="0" err="1"/>
              <a:t>volume</a:t>
            </a:r>
            <a:r>
              <a:rPr lang="de-DE" sz="1200" dirty="0"/>
              <a:t> 242 </a:t>
            </a:r>
            <a:r>
              <a:rPr lang="de-DE" sz="1200" dirty="0" err="1"/>
              <a:t>of</a:t>
            </a:r>
            <a:r>
              <a:rPr lang="de-DE" sz="1200" dirty="0"/>
              <a:t> Frontiers in </a:t>
            </a:r>
            <a:r>
              <a:rPr lang="de-DE" sz="1200" dirty="0" err="1"/>
              <a:t>Artificial</a:t>
            </a:r>
            <a:r>
              <a:rPr lang="de-DE" sz="1200" dirty="0"/>
              <a:t> </a:t>
            </a:r>
            <a:r>
              <a:rPr lang="de-DE" sz="1200" dirty="0" err="1"/>
              <a:t>Intelligence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Applications</a:t>
            </a:r>
            <a:r>
              <a:rPr lang="de-DE" sz="1200" dirty="0"/>
              <a:t>, </a:t>
            </a:r>
            <a:r>
              <a:rPr lang="de-DE" sz="1200" dirty="0" err="1"/>
              <a:t>pages</a:t>
            </a:r>
            <a:r>
              <a:rPr lang="de-DE" sz="1200" dirty="0"/>
              <a:t> 504–509. IOS Press, 2012.</a:t>
            </a:r>
          </a:p>
          <a:p>
            <a:r>
              <a:rPr lang="de-DE" sz="1200" b="1" dirty="0"/>
              <a:t>(Lang/</a:t>
            </a:r>
            <a:r>
              <a:rPr lang="de-DE" sz="1200" b="1" dirty="0" err="1"/>
              <a:t>Zanuttini</a:t>
            </a:r>
            <a:r>
              <a:rPr lang="de-DE" sz="1200" b="1" dirty="0"/>
              <a:t> 13)</a:t>
            </a:r>
            <a:br>
              <a:rPr lang="de-DE" sz="1200" dirty="0"/>
            </a:br>
            <a:r>
              <a:rPr lang="de-DE" sz="1200" dirty="0"/>
              <a:t>J. Lang </a:t>
            </a:r>
            <a:r>
              <a:rPr lang="de-DE" sz="1200" dirty="0" err="1"/>
              <a:t>and</a:t>
            </a:r>
            <a:r>
              <a:rPr lang="de-DE" sz="1200" dirty="0"/>
              <a:t> B. </a:t>
            </a:r>
            <a:r>
              <a:rPr lang="de-DE" sz="1200" dirty="0" err="1"/>
              <a:t>Zanuttini</a:t>
            </a:r>
            <a:r>
              <a:rPr lang="de-DE" sz="1200" dirty="0"/>
              <a:t>. Knowledge-</a:t>
            </a:r>
            <a:r>
              <a:rPr lang="de-DE" sz="1200" dirty="0" err="1"/>
              <a:t>based</a:t>
            </a:r>
            <a:r>
              <a:rPr lang="de-DE" sz="1200" dirty="0"/>
              <a:t> </a:t>
            </a:r>
            <a:r>
              <a:rPr lang="de-DE" sz="1200" dirty="0" err="1"/>
              <a:t>programs</a:t>
            </a:r>
            <a:r>
              <a:rPr lang="de-DE" sz="1200" dirty="0"/>
              <a:t> </a:t>
            </a:r>
            <a:r>
              <a:rPr lang="de-DE" sz="1200" dirty="0" err="1"/>
              <a:t>as</a:t>
            </a:r>
            <a:r>
              <a:rPr lang="de-DE" sz="1200" dirty="0"/>
              <a:t> </a:t>
            </a:r>
            <a:r>
              <a:rPr lang="de-DE" sz="1200" dirty="0" err="1"/>
              <a:t>plans</a:t>
            </a:r>
            <a:r>
              <a:rPr lang="de-DE" sz="1200" dirty="0"/>
              <a:t>: </a:t>
            </a:r>
            <a:r>
              <a:rPr lang="de-DE" sz="1200" dirty="0" err="1"/>
              <a:t>Succinctness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complexity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plan </a:t>
            </a:r>
            <a:r>
              <a:rPr lang="de-DE" sz="1200" dirty="0" err="1"/>
              <a:t>existence</a:t>
            </a:r>
            <a:r>
              <a:rPr lang="de-DE" sz="1200" dirty="0"/>
              <a:t>. In B. C. Schipper, </a:t>
            </a:r>
            <a:r>
              <a:rPr lang="de-DE" sz="1200" dirty="0" err="1"/>
              <a:t>editor</a:t>
            </a:r>
            <a:r>
              <a:rPr lang="de-DE" sz="1200" dirty="0"/>
              <a:t>, </a:t>
            </a:r>
            <a:r>
              <a:rPr lang="de-DE" sz="1200" dirty="0" err="1"/>
              <a:t>Proceedings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14th Conference on </a:t>
            </a:r>
            <a:r>
              <a:rPr lang="de-DE" sz="1200" dirty="0" err="1"/>
              <a:t>Theoretical</a:t>
            </a:r>
            <a:r>
              <a:rPr lang="de-DE" sz="1200" dirty="0"/>
              <a:t> </a:t>
            </a:r>
            <a:r>
              <a:rPr lang="de-DE" sz="1200" dirty="0" err="1"/>
              <a:t>Aspects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Rationality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Knowledge (TARK 2013), Chennai, </a:t>
            </a:r>
            <a:r>
              <a:rPr lang="de-DE" sz="1200" dirty="0" err="1"/>
              <a:t>India</a:t>
            </a:r>
            <a:r>
              <a:rPr lang="de-DE" sz="1200" dirty="0"/>
              <a:t>, </a:t>
            </a:r>
            <a:r>
              <a:rPr lang="de-DE" sz="1200" dirty="0" err="1"/>
              <a:t>January</a:t>
            </a:r>
            <a:r>
              <a:rPr lang="de-DE" sz="1200" dirty="0"/>
              <a:t> 7-9, 2013, 2013.</a:t>
            </a:r>
          </a:p>
          <a:p>
            <a:r>
              <a:rPr lang="de-DE" sz="1200" b="1" dirty="0"/>
              <a:t>(</a:t>
            </a:r>
            <a:r>
              <a:rPr lang="de-DE" sz="1200" b="1" dirty="0" err="1"/>
              <a:t>Zannutini</a:t>
            </a:r>
            <a:r>
              <a:rPr lang="de-DE" sz="1200" b="1" dirty="0"/>
              <a:t> et al. 20)</a:t>
            </a:r>
            <a:br>
              <a:rPr lang="de-DE" sz="1200" dirty="0"/>
            </a:br>
            <a:r>
              <a:rPr lang="de-DE" sz="1200" dirty="0"/>
              <a:t>B. </a:t>
            </a:r>
            <a:r>
              <a:rPr lang="de-DE" sz="1200" dirty="0" err="1"/>
              <a:t>Zanuttini</a:t>
            </a:r>
            <a:r>
              <a:rPr lang="de-DE" sz="1200" dirty="0"/>
              <a:t>, J. Lang, A. </a:t>
            </a:r>
            <a:r>
              <a:rPr lang="de-DE" sz="1200" dirty="0" err="1"/>
              <a:t>Saffidine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F. </a:t>
            </a:r>
            <a:r>
              <a:rPr lang="de-DE" sz="1200" dirty="0" err="1"/>
              <a:t>Schwarzentruber</a:t>
            </a:r>
            <a:r>
              <a:rPr lang="de-DE" sz="1200" dirty="0"/>
              <a:t>. Knowledge-</a:t>
            </a:r>
            <a:r>
              <a:rPr lang="de-DE" sz="1200" dirty="0" err="1"/>
              <a:t>based</a:t>
            </a:r>
            <a:r>
              <a:rPr lang="de-DE" sz="1200" dirty="0"/>
              <a:t> </a:t>
            </a:r>
            <a:r>
              <a:rPr lang="de-DE" sz="1200" dirty="0" err="1"/>
              <a:t>programs</a:t>
            </a:r>
            <a:r>
              <a:rPr lang="de-DE" sz="1200" dirty="0"/>
              <a:t> </a:t>
            </a:r>
            <a:r>
              <a:rPr lang="de-DE" sz="1200" dirty="0" err="1"/>
              <a:t>as</a:t>
            </a:r>
            <a:r>
              <a:rPr lang="de-DE" sz="1200" dirty="0"/>
              <a:t> </a:t>
            </a:r>
            <a:r>
              <a:rPr lang="de-DE" sz="1200" dirty="0" err="1"/>
              <a:t>succinct</a:t>
            </a:r>
            <a:r>
              <a:rPr lang="de-DE" sz="1200" dirty="0"/>
              <a:t> </a:t>
            </a:r>
            <a:r>
              <a:rPr lang="de-DE" sz="1200" dirty="0" err="1"/>
              <a:t>policies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partially</a:t>
            </a:r>
            <a:r>
              <a:rPr lang="de-DE" sz="1200" dirty="0"/>
              <a:t> observable </a:t>
            </a:r>
            <a:r>
              <a:rPr lang="de-DE" sz="1200" dirty="0" err="1"/>
              <a:t>domains</a:t>
            </a:r>
            <a:r>
              <a:rPr lang="de-DE" sz="1200" dirty="0"/>
              <a:t>. </a:t>
            </a:r>
            <a:r>
              <a:rPr lang="de-DE" sz="1200" dirty="0" err="1"/>
              <a:t>Artificial</a:t>
            </a:r>
            <a:r>
              <a:rPr lang="de-DE" sz="1200" dirty="0"/>
              <a:t> </a:t>
            </a:r>
            <a:r>
              <a:rPr lang="de-DE" sz="1200" dirty="0" err="1"/>
              <a:t>Intelligence</a:t>
            </a:r>
            <a:r>
              <a:rPr lang="de-DE" sz="1200" dirty="0"/>
              <a:t>, 288(C):103365, 2020.</a:t>
            </a:r>
          </a:p>
          <a:p>
            <a:r>
              <a:rPr lang="de-DE" sz="1200" b="1" dirty="0"/>
              <a:t>(</a:t>
            </a:r>
            <a:r>
              <a:rPr lang="de-DE" sz="1200" b="1" dirty="0" err="1"/>
              <a:t>Fagin</a:t>
            </a:r>
            <a:r>
              <a:rPr lang="de-DE" sz="1200" b="1" dirty="0"/>
              <a:t> et al. 03)</a:t>
            </a:r>
            <a:br>
              <a:rPr lang="de-DE" sz="1200" dirty="0"/>
            </a:br>
            <a:r>
              <a:rPr lang="de-DE" sz="1200" dirty="0"/>
              <a:t>R. </a:t>
            </a:r>
            <a:r>
              <a:rPr lang="de-DE" sz="1200" dirty="0" err="1"/>
              <a:t>Fagin</a:t>
            </a:r>
            <a:r>
              <a:rPr lang="de-DE" sz="1200" dirty="0"/>
              <a:t>, J. Y. </a:t>
            </a:r>
            <a:r>
              <a:rPr lang="de-DE" sz="1200" dirty="0" err="1"/>
              <a:t>Halpern</a:t>
            </a:r>
            <a:r>
              <a:rPr lang="de-DE" sz="1200" dirty="0"/>
              <a:t>, Y. Moses, </a:t>
            </a:r>
            <a:r>
              <a:rPr lang="de-DE" sz="1200" dirty="0" err="1"/>
              <a:t>and</a:t>
            </a:r>
            <a:r>
              <a:rPr lang="de-DE" sz="1200" dirty="0"/>
              <a:t> M. Y. </a:t>
            </a:r>
            <a:r>
              <a:rPr lang="de-DE" sz="1200" dirty="0" err="1"/>
              <a:t>Vardi</a:t>
            </a:r>
            <a:r>
              <a:rPr lang="de-DE" sz="1200" dirty="0"/>
              <a:t>. </a:t>
            </a:r>
            <a:r>
              <a:rPr lang="de-DE" sz="1200" dirty="0" err="1"/>
              <a:t>Reasoning</a:t>
            </a:r>
            <a:r>
              <a:rPr lang="de-DE" sz="1200" dirty="0"/>
              <a:t> </a:t>
            </a:r>
            <a:r>
              <a:rPr lang="de-DE" sz="1200" dirty="0" err="1"/>
              <a:t>about</a:t>
            </a:r>
            <a:r>
              <a:rPr lang="de-DE" sz="1200" dirty="0"/>
              <a:t> Knowledge. MIT Press, 2003.</a:t>
            </a:r>
          </a:p>
          <a:p>
            <a:r>
              <a:rPr lang="de-DE" sz="1200" b="1" dirty="0"/>
              <a:t>(</a:t>
            </a:r>
            <a:r>
              <a:rPr lang="de-DE" sz="1200" b="1" dirty="0" err="1"/>
              <a:t>Saffidine</a:t>
            </a:r>
            <a:r>
              <a:rPr lang="de-DE" sz="1200" b="1" dirty="0"/>
              <a:t> et al 18)</a:t>
            </a:r>
            <a:br>
              <a:rPr lang="de-DE" sz="1200" dirty="0"/>
            </a:br>
            <a:r>
              <a:rPr lang="de-DE" sz="1200" dirty="0"/>
              <a:t>A. </a:t>
            </a:r>
            <a:r>
              <a:rPr lang="de-DE" sz="1200" dirty="0" err="1"/>
              <a:t>Saffidine</a:t>
            </a:r>
            <a:r>
              <a:rPr lang="de-DE" sz="1200" dirty="0"/>
              <a:t>, F. </a:t>
            </a:r>
            <a:r>
              <a:rPr lang="de-DE" sz="1200" dirty="0" err="1"/>
              <a:t>Schwarzentruber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B. </a:t>
            </a:r>
            <a:r>
              <a:rPr lang="de-DE" sz="1200" dirty="0" err="1"/>
              <a:t>Zanuttini</a:t>
            </a:r>
            <a:r>
              <a:rPr lang="de-DE" sz="1200" dirty="0"/>
              <a:t>. Knowledge-</a:t>
            </a:r>
            <a:r>
              <a:rPr lang="de-DE" sz="1200" dirty="0" err="1"/>
              <a:t>based</a:t>
            </a:r>
            <a:r>
              <a:rPr lang="de-DE" sz="1200" dirty="0"/>
              <a:t> </a:t>
            </a:r>
            <a:r>
              <a:rPr lang="de-DE" sz="1200" dirty="0" err="1"/>
              <a:t>policies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qualitative </a:t>
            </a:r>
            <a:r>
              <a:rPr lang="de-DE" sz="1200" dirty="0" err="1"/>
              <a:t>decen</a:t>
            </a:r>
            <a:r>
              <a:rPr lang="de-DE" sz="1200" dirty="0"/>
              <a:t>- </a:t>
            </a:r>
            <a:r>
              <a:rPr lang="de-DE" sz="1200" dirty="0" err="1"/>
              <a:t>tralized</a:t>
            </a:r>
            <a:r>
              <a:rPr lang="de-DE" sz="1200" dirty="0"/>
              <a:t> </a:t>
            </a:r>
            <a:r>
              <a:rPr lang="de-DE" sz="1200" dirty="0" err="1"/>
              <a:t>pomdps</a:t>
            </a:r>
            <a:r>
              <a:rPr lang="de-DE" sz="1200" dirty="0"/>
              <a:t>. In S. A. </a:t>
            </a:r>
            <a:r>
              <a:rPr lang="de-DE" sz="1200" dirty="0" err="1"/>
              <a:t>McIlraith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K. Q. Weinberger, </a:t>
            </a:r>
            <a:r>
              <a:rPr lang="de-DE" sz="1200" dirty="0" err="1"/>
              <a:t>editors</a:t>
            </a:r>
            <a:r>
              <a:rPr lang="de-DE" sz="1200" dirty="0"/>
              <a:t>, </a:t>
            </a:r>
            <a:r>
              <a:rPr lang="de-DE" sz="1200" dirty="0" err="1"/>
              <a:t>Proceedings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Thirty</a:t>
            </a:r>
            <a:r>
              <a:rPr lang="de-DE" sz="1200" dirty="0"/>
              <a:t>-Second AAAI Conference on </a:t>
            </a:r>
            <a:r>
              <a:rPr lang="de-DE" sz="1200" dirty="0" err="1"/>
              <a:t>Artificial</a:t>
            </a:r>
            <a:r>
              <a:rPr lang="de-DE" sz="1200" dirty="0"/>
              <a:t> </a:t>
            </a:r>
            <a:r>
              <a:rPr lang="de-DE" sz="1200" dirty="0" err="1"/>
              <a:t>Intelligence</a:t>
            </a:r>
            <a:r>
              <a:rPr lang="de-DE" sz="1200" dirty="0"/>
              <a:t>, (AAAI-18), </a:t>
            </a:r>
            <a:r>
              <a:rPr lang="de-DE" sz="1200" dirty="0" err="1"/>
              <a:t>the</a:t>
            </a:r>
            <a:r>
              <a:rPr lang="de-DE" sz="1200" dirty="0"/>
              <a:t> 30th innovative </a:t>
            </a:r>
            <a:r>
              <a:rPr lang="de-DE" sz="1200" dirty="0" err="1"/>
              <a:t>Applications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Artificial</a:t>
            </a:r>
            <a:r>
              <a:rPr lang="de-DE" sz="1200" dirty="0"/>
              <a:t> </a:t>
            </a:r>
            <a:r>
              <a:rPr lang="de-DE" sz="1200" dirty="0" err="1"/>
              <a:t>Intelligence</a:t>
            </a:r>
            <a:r>
              <a:rPr lang="de-DE" sz="1200" dirty="0"/>
              <a:t> (IAAI-18),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8th AAAI Symposium on Educational </a:t>
            </a:r>
            <a:r>
              <a:rPr lang="de-DE" sz="1200" dirty="0" err="1"/>
              <a:t>Advances</a:t>
            </a:r>
            <a:r>
              <a:rPr lang="de-DE" sz="1200" dirty="0"/>
              <a:t> in </a:t>
            </a:r>
            <a:r>
              <a:rPr lang="de-DE" sz="1200" dirty="0" err="1"/>
              <a:t>Artificial</a:t>
            </a:r>
            <a:r>
              <a:rPr lang="de-DE" sz="1200" dirty="0"/>
              <a:t> </a:t>
            </a:r>
            <a:r>
              <a:rPr lang="de-DE" sz="1200" dirty="0" err="1"/>
              <a:t>Intelligence</a:t>
            </a:r>
            <a:r>
              <a:rPr lang="de-DE" sz="1200" dirty="0"/>
              <a:t> (EAAI-18), New Orleans, Louisiana, USA, </a:t>
            </a:r>
            <a:r>
              <a:rPr lang="de-DE" sz="1200" dirty="0" err="1"/>
              <a:t>February</a:t>
            </a:r>
            <a:r>
              <a:rPr lang="de-DE" sz="1200" dirty="0"/>
              <a:t> 2-7, 2018, </a:t>
            </a:r>
            <a:r>
              <a:rPr lang="de-DE" sz="1200" dirty="0" err="1"/>
              <a:t>pages</a:t>
            </a:r>
            <a:r>
              <a:rPr lang="de-DE" sz="1200" dirty="0"/>
              <a:t> 6270–6277. AAAI Press, 2018.</a:t>
            </a:r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68AD43-8B1C-514F-B234-58DEC2B0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3170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Color Convention in this course</a:t>
            </a:r>
            <a:br>
              <a:rPr lang="en-US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896321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dirty="0">
                <a:solidFill>
                  <a:srgbClr val="008380"/>
                </a:solidFill>
              </a:rPr>
              <a:t>Formulae, when occurring inline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Newly introduced terminology and definitions</a:t>
            </a:r>
            <a:endParaRPr lang="en-US" sz="2400" dirty="0"/>
          </a:p>
          <a:p>
            <a:r>
              <a:rPr lang="en-US" sz="2400" dirty="0"/>
              <a:t>Important </a:t>
            </a:r>
            <a:r>
              <a:rPr lang="en-US" sz="2400" dirty="0">
                <a:solidFill>
                  <a:srgbClr val="FF0000"/>
                </a:solidFill>
              </a:rPr>
              <a:t>results (observations, theorems) </a:t>
            </a:r>
            <a:r>
              <a:rPr lang="en-US" sz="2400" dirty="0"/>
              <a:t>as well as emphasizing some aspects </a:t>
            </a:r>
          </a:p>
          <a:p>
            <a:r>
              <a:rPr lang="en-US" sz="2400" dirty="0">
                <a:solidFill>
                  <a:srgbClr val="FF6600"/>
                </a:solidFill>
              </a:rPr>
              <a:t>Examples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00"/>
                </a:solidFill>
              </a:rPr>
              <a:t>are given </a:t>
            </a:r>
            <a:r>
              <a:rPr lang="en-US" sz="2400" dirty="0">
                <a:solidFill>
                  <a:srgbClr val="FF6600"/>
                </a:solidFill>
              </a:rPr>
              <a:t>with standard orange with possibly light orange frame </a:t>
            </a:r>
            <a:endParaRPr lang="en-US" sz="2400" dirty="0"/>
          </a:p>
          <a:p>
            <a:r>
              <a:rPr lang="en-US" sz="2400" dirty="0"/>
              <a:t>Comments and notes</a:t>
            </a:r>
            <a:endParaRPr lang="en-US" sz="2400" dirty="0">
              <a:solidFill>
                <a:srgbClr val="FFFF99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Algorithms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endParaRPr lang="en-US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BAAFD5B9-2240-C74E-985A-51F5F4D02490}"/>
              </a:ext>
            </a:extLst>
          </p:cNvPr>
          <p:cNvSpPr/>
          <p:nvPr/>
        </p:nvSpPr>
        <p:spPr>
          <a:xfrm>
            <a:off x="7089837" y="1628800"/>
            <a:ext cx="1578941" cy="420436"/>
          </a:xfrm>
          <a:prstGeom prst="roundRect">
            <a:avLst>
              <a:gd name="adj" fmla="val 10000"/>
            </a:avLst>
          </a:prstGeom>
          <a:solidFill>
            <a:srgbClr val="032EF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63748465-3E26-B944-A757-81EDF4AEA94E}"/>
              </a:ext>
            </a:extLst>
          </p:cNvPr>
          <p:cNvSpPr/>
          <p:nvPr/>
        </p:nvSpPr>
        <p:spPr>
          <a:xfrm>
            <a:off x="6004482" y="2501486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000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85C06C64-C341-E945-BDFC-427A6423E4EA}"/>
              </a:ext>
            </a:extLst>
          </p:cNvPr>
          <p:cNvSpPr/>
          <p:nvPr/>
        </p:nvSpPr>
        <p:spPr>
          <a:xfrm>
            <a:off x="6004482" y="3248913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C0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2F2F2C6F-544A-7949-A51C-10301530178B}"/>
              </a:ext>
            </a:extLst>
          </p:cNvPr>
          <p:cNvSpPr/>
          <p:nvPr/>
        </p:nvSpPr>
        <p:spPr>
          <a:xfrm>
            <a:off x="5983553" y="3786122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FF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EC1080D4-6F71-0A44-9E7C-2483D314596E}"/>
              </a:ext>
            </a:extLst>
          </p:cNvPr>
          <p:cNvSpPr/>
          <p:nvPr/>
        </p:nvSpPr>
        <p:spPr>
          <a:xfrm>
            <a:off x="6004482" y="4303844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92D05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5956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11B78-406B-6846-9892-CD4CD605C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Setting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73C3E0-0157-2945-B501-F2E6E0A6F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Cooperative</a:t>
            </a:r>
            <a:r>
              <a:rPr lang="de-DE" dirty="0"/>
              <a:t> </a:t>
            </a:r>
            <a:r>
              <a:rPr lang="de-DE" dirty="0" err="1"/>
              <a:t>agents</a:t>
            </a:r>
            <a:r>
              <a:rPr lang="de-DE" dirty="0"/>
              <a:t>: in </a:t>
            </a:r>
            <a:r>
              <a:rPr lang="de-DE" dirty="0" err="1"/>
              <a:t>particular</a:t>
            </a:r>
            <a:r>
              <a:rPr lang="de-DE" dirty="0"/>
              <a:t>, </a:t>
            </a:r>
            <a:r>
              <a:rPr lang="de-DE" dirty="0" err="1"/>
              <a:t>common</a:t>
            </a:r>
            <a:r>
              <a:rPr lang="de-DE" dirty="0"/>
              <a:t> (offline) </a:t>
            </a:r>
            <a:r>
              <a:rPr lang="de-DE" dirty="0" err="1"/>
              <a:t>joint</a:t>
            </a:r>
            <a:r>
              <a:rPr lang="de-DE" dirty="0"/>
              <a:t> plan</a:t>
            </a:r>
          </a:p>
          <a:p>
            <a:r>
              <a:rPr lang="de-DE" dirty="0"/>
              <a:t>Common </a:t>
            </a:r>
            <a:r>
              <a:rPr lang="de-DE" dirty="0" err="1"/>
              <a:t>goal</a:t>
            </a:r>
            <a:endParaRPr lang="de-DE" dirty="0"/>
          </a:p>
          <a:p>
            <a:r>
              <a:rPr lang="de-DE" dirty="0"/>
              <a:t>Imperfect </a:t>
            </a:r>
            <a:r>
              <a:rPr lang="de-DE" dirty="0" err="1"/>
              <a:t>information</a:t>
            </a:r>
            <a:endParaRPr lang="de-DE" dirty="0"/>
          </a:p>
          <a:p>
            <a:r>
              <a:rPr lang="de-DE" dirty="0" err="1"/>
              <a:t>Decentralized</a:t>
            </a:r>
            <a:r>
              <a:rPr lang="de-DE" dirty="0"/>
              <a:t> </a:t>
            </a:r>
            <a:r>
              <a:rPr lang="de-DE" dirty="0" err="1"/>
              <a:t>execution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agents</a:t>
            </a:r>
            <a:r>
              <a:rPr lang="de-DE" dirty="0"/>
              <a:t> </a:t>
            </a:r>
          </a:p>
          <a:p>
            <a:endParaRPr lang="de-DE" dirty="0">
              <a:effectLst/>
            </a:endParaRPr>
          </a:p>
          <a:p>
            <a:r>
              <a:rPr lang="de-DE" dirty="0" err="1">
                <a:solidFill>
                  <a:srgbClr val="032EF0"/>
                </a:solidFill>
              </a:rPr>
              <a:t>QDec</a:t>
            </a:r>
            <a:r>
              <a:rPr lang="de-DE" dirty="0">
                <a:solidFill>
                  <a:srgbClr val="032EF0"/>
                </a:solidFill>
              </a:rPr>
              <a:t>-POMDP</a:t>
            </a:r>
            <a:r>
              <a:rPr lang="de-DE" dirty="0"/>
              <a:t>s: (qualitative) </a:t>
            </a:r>
            <a:r>
              <a:rPr lang="de-DE" dirty="0" err="1"/>
              <a:t>Decentralized</a:t>
            </a:r>
            <a:r>
              <a:rPr lang="de-DE" dirty="0"/>
              <a:t> </a:t>
            </a:r>
            <a:r>
              <a:rPr lang="de-DE" dirty="0" err="1"/>
              <a:t>Partially</a:t>
            </a:r>
            <a:r>
              <a:rPr lang="de-DE" dirty="0"/>
              <a:t> Observable </a:t>
            </a:r>
            <a:r>
              <a:rPr lang="de-DE" dirty="0" err="1"/>
              <a:t>Markov</a:t>
            </a:r>
            <a:r>
              <a:rPr lang="de-DE" dirty="0"/>
              <a:t> </a:t>
            </a:r>
            <a:r>
              <a:rPr lang="de-DE" dirty="0" err="1"/>
              <a:t>Decision</a:t>
            </a:r>
            <a:r>
              <a:rPr lang="de-DE" dirty="0"/>
              <a:t> Problems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Brafman</a:t>
            </a:r>
            <a:r>
              <a:rPr lang="de-DE" dirty="0"/>
              <a:t> et al 13)</a:t>
            </a:r>
          </a:p>
          <a:p>
            <a:endParaRPr lang="de-DE" dirty="0">
              <a:effectLst/>
            </a:endParaRPr>
          </a:p>
          <a:p>
            <a:r>
              <a:rPr lang="de-DE" dirty="0"/>
              <a:t>Main </a:t>
            </a:r>
            <a:r>
              <a:rPr lang="de-DE" dirty="0" err="1"/>
              <a:t>observation</a:t>
            </a:r>
            <a:r>
              <a:rPr lang="de-DE" dirty="0"/>
              <a:t>: </a:t>
            </a:r>
            <a:r>
              <a:rPr lang="de-DE" dirty="0" err="1"/>
              <a:t>Policies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large</a:t>
            </a:r>
            <a:endParaRPr lang="de-DE" dirty="0">
              <a:effectLst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919BD39-A984-6242-B8AF-553769EF2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262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1F9826-3BEA-0847-8559-914904442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setting</a:t>
            </a:r>
            <a:r>
              <a:rPr lang="de-DE" dirty="0"/>
              <a:t> ... 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47E9E38-7E5E-AB46-BD58-7DB001B88A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712211"/>
            <a:ext cx="2848417" cy="3600400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0904C66-AB3F-344D-A4FF-C9DF583FD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E07F557-EA6E-CA4C-9ADB-1B87FB124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257" y="2276872"/>
            <a:ext cx="5562649" cy="283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40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389AF1-BB23-CD4F-907C-2A0E72D0C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Methodology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7FE6CC-4DA1-3C4B-BE8A-045613744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Planning</a:t>
            </a:r>
            <a:r>
              <a:rPr lang="de-DE" dirty="0"/>
              <a:t> ...</a:t>
            </a:r>
          </a:p>
          <a:p>
            <a:pPr lvl="1"/>
            <a:r>
              <a:rPr lang="de-DE" dirty="0"/>
              <a:t>Input</a:t>
            </a:r>
          </a:p>
          <a:p>
            <a:pPr lvl="2"/>
            <a:r>
              <a:rPr lang="de-DE" dirty="0"/>
              <a:t>Model</a:t>
            </a:r>
          </a:p>
          <a:p>
            <a:pPr lvl="2"/>
            <a:r>
              <a:rPr lang="de-DE" dirty="0"/>
              <a:t>Goal</a:t>
            </a:r>
          </a:p>
          <a:p>
            <a:pPr lvl="1"/>
            <a:r>
              <a:rPr lang="de-DE" dirty="0"/>
              <a:t>Output</a:t>
            </a:r>
          </a:p>
          <a:p>
            <a:pPr lvl="2"/>
            <a:r>
              <a:rPr lang="de-DE" dirty="0" err="1"/>
              <a:t>Program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agent</a:t>
            </a:r>
            <a:r>
              <a:rPr lang="de-DE" dirty="0"/>
              <a:t> </a:t>
            </a:r>
            <a:r>
              <a:rPr lang="de-DE" dirty="0" err="1"/>
              <a:t>involved</a:t>
            </a:r>
            <a:endParaRPr lang="de-DE" dirty="0"/>
          </a:p>
          <a:p>
            <a:r>
              <a:rPr lang="de-DE" dirty="0"/>
              <a:t>...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undestandable</a:t>
            </a:r>
            <a:r>
              <a:rPr lang="de-DE" dirty="0"/>
              <a:t> (</a:t>
            </a:r>
            <a:r>
              <a:rPr lang="de-DE" dirty="0" err="1"/>
              <a:t>explainable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Legal </a:t>
            </a:r>
            <a:r>
              <a:rPr lang="de-DE" dirty="0" err="1"/>
              <a:t>issues</a:t>
            </a:r>
            <a:r>
              <a:rPr lang="de-DE" dirty="0"/>
              <a:t> in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failure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Interaction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humans</a:t>
            </a:r>
            <a:r>
              <a:rPr lang="de-DE" dirty="0"/>
              <a:t> (-&gt; human-</a:t>
            </a:r>
            <a:r>
              <a:rPr lang="de-DE" dirty="0" err="1"/>
              <a:t>compatible</a:t>
            </a:r>
            <a:r>
              <a:rPr lang="de-DE" dirty="0"/>
              <a:t> AI)</a:t>
            </a:r>
          </a:p>
          <a:p>
            <a:pPr lvl="1"/>
            <a:r>
              <a:rPr lang="de-DE" dirty="0"/>
              <a:t>Pointers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lines</a:t>
            </a:r>
            <a:r>
              <a:rPr lang="de-DE" dirty="0"/>
              <a:t> in </a:t>
            </a:r>
            <a:r>
              <a:rPr lang="de-DE" dirty="0" err="1"/>
              <a:t>code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caused</a:t>
            </a:r>
            <a:r>
              <a:rPr lang="de-DE" dirty="0"/>
              <a:t> </a:t>
            </a:r>
            <a:r>
              <a:rPr lang="de-DE" dirty="0" err="1"/>
              <a:t>error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help</a:t>
            </a:r>
            <a:r>
              <a:rPr lang="de-DE" dirty="0"/>
              <a:t> but </a:t>
            </a:r>
            <a:r>
              <a:rPr lang="de-DE" dirty="0" err="1"/>
              <a:t>isfar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explainability</a:t>
            </a:r>
            <a:r>
              <a:rPr lang="de-DE" dirty="0"/>
              <a:t> in a </a:t>
            </a:r>
            <a:r>
              <a:rPr lang="de-DE" dirty="0" err="1"/>
              <a:t>strict</a:t>
            </a:r>
            <a:r>
              <a:rPr lang="de-DE" dirty="0"/>
              <a:t> sense</a:t>
            </a:r>
          </a:p>
          <a:p>
            <a:r>
              <a:rPr lang="de-DE" dirty="0"/>
              <a:t>...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succinct</a:t>
            </a:r>
            <a:r>
              <a:rPr lang="de-DE" dirty="0"/>
              <a:t> (</a:t>
            </a:r>
            <a:r>
              <a:rPr lang="de-DE" dirty="0" err="1"/>
              <a:t>policies</a:t>
            </a:r>
            <a:r>
              <a:rPr lang="de-DE" dirty="0"/>
              <a:t> </a:t>
            </a:r>
            <a:r>
              <a:rPr lang="de-DE" dirty="0" err="1"/>
              <a:t>tend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large)</a:t>
            </a:r>
          </a:p>
          <a:p>
            <a:pPr lvl="2"/>
            <a:endParaRPr lang="de-DE" dirty="0"/>
          </a:p>
          <a:p>
            <a:pPr lvl="2"/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EE6E36C-FF63-644D-86FC-80037289F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1794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73AF61-75A3-3F41-A492-D2FC9202D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9978E4D-0C13-FF49-9842-621E2B4F6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B225C22B-7561-B04B-A794-77CCCA3DC947}"/>
              </a:ext>
            </a:extLst>
          </p:cNvPr>
          <p:cNvSpPr txBox="1"/>
          <p:nvPr/>
        </p:nvSpPr>
        <p:spPr>
          <a:xfrm>
            <a:off x="247150" y="1412776"/>
            <a:ext cx="8450764" cy="285893"/>
          </a:xfrm>
          <a:prstGeom prst="rect">
            <a:avLst/>
          </a:prstGeom>
          <a:solidFill>
            <a:srgbClr val="FABB00"/>
          </a:solidFill>
        </p:spPr>
        <p:txBody>
          <a:bodyPr vert="horz" wrap="square" lIns="0" tIns="8808" rIns="0" bIns="0" rtlCol="0">
            <a:spAutoFit/>
          </a:bodyPr>
          <a:lstStyle/>
          <a:p>
            <a:pPr marL="90603">
              <a:spcBef>
                <a:spcPts val="69"/>
              </a:spcBef>
            </a:pPr>
            <a:r>
              <a:rPr lang="de-DE" spc="-109" dirty="0" err="1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Running</a:t>
            </a:r>
            <a:r>
              <a:rPr lang="de-DE" spc="-10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 </a:t>
            </a:r>
            <a:r>
              <a:rPr spc="-10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Example</a:t>
            </a:r>
            <a:r>
              <a:rPr lang="de-DE" spc="-10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  (</a:t>
            </a:r>
            <a:r>
              <a:rPr lang="de-DE" spc="-109" dirty="0" err="1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Saffidine</a:t>
            </a:r>
            <a:r>
              <a:rPr lang="de-DE" spc="-109" dirty="0">
                <a:solidFill>
                  <a:srgbClr val="FFFFFF"/>
                </a:solidFill>
                <a:latin typeface="Myriad Pro" panose="020B0503030403020204" pitchFamily="34" charset="0"/>
                <a:cs typeface="Tahoma"/>
              </a:rPr>
              <a:t> et al. 18)</a:t>
            </a:r>
            <a:endParaRPr dirty="0">
              <a:latin typeface="Myriad Pro" panose="020B0503030403020204" pitchFamily="34" charset="0"/>
              <a:cs typeface="Tahoma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71808AA4-D1AB-9345-9655-29B4285CFB0F}"/>
              </a:ext>
            </a:extLst>
          </p:cNvPr>
          <p:cNvSpPr txBox="1"/>
          <p:nvPr/>
        </p:nvSpPr>
        <p:spPr>
          <a:xfrm>
            <a:off x="247150" y="1707234"/>
            <a:ext cx="8450764" cy="2265547"/>
          </a:xfrm>
          <a:prstGeom prst="rect">
            <a:avLst/>
          </a:prstGeom>
          <a:solidFill>
            <a:srgbClr val="FEFBF2"/>
          </a:solidFill>
        </p:spPr>
        <p:txBody>
          <a:bodyPr vert="horz" wrap="square" lIns="0" tIns="49076" rIns="0" bIns="0" rtlCol="0">
            <a:spAutoFit/>
          </a:bodyPr>
          <a:lstStyle/>
          <a:p>
            <a:r>
              <a:rPr lang="de-DE" i="1" dirty="0"/>
              <a:t>„...</a:t>
            </a:r>
            <a:r>
              <a:rPr lang="de-DE" i="1" dirty="0" err="1"/>
              <a:t>assume</a:t>
            </a:r>
            <a:r>
              <a:rPr lang="de-DE" i="1" dirty="0"/>
              <a:t> Alice </a:t>
            </a:r>
            <a:r>
              <a:rPr lang="de-DE" i="1" dirty="0" err="1"/>
              <a:t>wants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meet</a:t>
            </a:r>
            <a:r>
              <a:rPr lang="de-DE" i="1" dirty="0"/>
              <a:t> Bob. </a:t>
            </a:r>
            <a:r>
              <a:rPr lang="de-DE" i="1" dirty="0" err="1"/>
              <a:t>She</a:t>
            </a:r>
            <a:r>
              <a:rPr lang="de-DE" i="1" dirty="0"/>
              <a:t> </a:t>
            </a:r>
            <a:r>
              <a:rPr lang="de-DE" i="1" dirty="0" err="1"/>
              <a:t>may</a:t>
            </a:r>
            <a:r>
              <a:rPr lang="de-DE" i="1" dirty="0"/>
              <a:t> </a:t>
            </a:r>
            <a:r>
              <a:rPr lang="de-DE" i="1" dirty="0" err="1"/>
              <a:t>take</a:t>
            </a:r>
            <a:r>
              <a:rPr lang="de-DE" i="1" dirty="0"/>
              <a:t> a </a:t>
            </a:r>
            <a:r>
              <a:rPr lang="de-DE" i="1" dirty="0" err="1"/>
              <a:t>train</a:t>
            </a:r>
            <a:r>
              <a:rPr lang="de-DE" i="1" dirty="0"/>
              <a:t> </a:t>
            </a:r>
            <a:r>
              <a:rPr lang="de-DE" i="1" dirty="0" err="1"/>
              <a:t>or</a:t>
            </a:r>
            <a:r>
              <a:rPr lang="de-DE" i="1" dirty="0"/>
              <a:t> a </a:t>
            </a:r>
            <a:r>
              <a:rPr lang="de-DE" i="1" dirty="0" err="1"/>
              <a:t>flight</a:t>
            </a:r>
            <a:r>
              <a:rPr lang="de-DE" i="1" dirty="0"/>
              <a:t> </a:t>
            </a:r>
            <a:r>
              <a:rPr lang="de-DE" i="1" dirty="0" err="1"/>
              <a:t>from</a:t>
            </a:r>
            <a:r>
              <a:rPr lang="de-DE" i="1" dirty="0"/>
              <a:t> her </a:t>
            </a:r>
            <a:r>
              <a:rPr lang="de-DE" i="1" dirty="0" err="1"/>
              <a:t>place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his</a:t>
            </a:r>
            <a:r>
              <a:rPr lang="de-DE" i="1" dirty="0"/>
              <a:t>, but </a:t>
            </a:r>
            <a:r>
              <a:rPr lang="de-DE" i="1" dirty="0" err="1"/>
              <a:t>there</a:t>
            </a:r>
            <a:r>
              <a:rPr lang="de-DE" i="1" dirty="0"/>
              <a:t> </a:t>
            </a:r>
            <a:r>
              <a:rPr lang="de-DE" i="1" dirty="0" err="1"/>
              <a:t>is</a:t>
            </a:r>
            <a:r>
              <a:rPr lang="de-DE" i="1" dirty="0"/>
              <a:t> a </a:t>
            </a:r>
            <a:r>
              <a:rPr lang="de-DE" i="1" dirty="0" err="1"/>
              <a:t>risk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air</a:t>
            </a:r>
            <a:r>
              <a:rPr lang="de-DE" i="1" dirty="0"/>
              <a:t> </a:t>
            </a:r>
            <a:r>
              <a:rPr lang="de-DE" i="1" dirty="0" err="1"/>
              <a:t>crew</a:t>
            </a:r>
            <a:r>
              <a:rPr lang="de-DE" i="1" dirty="0"/>
              <a:t> </a:t>
            </a:r>
            <a:r>
              <a:rPr lang="de-DE" i="1" dirty="0" err="1"/>
              <a:t>strike</a:t>
            </a:r>
            <a:r>
              <a:rPr lang="de-DE" i="1" dirty="0"/>
              <a:t>. Alice </a:t>
            </a:r>
            <a:r>
              <a:rPr lang="de-DE" i="1" dirty="0" err="1"/>
              <a:t>and</a:t>
            </a:r>
            <a:r>
              <a:rPr lang="de-DE" i="1" dirty="0"/>
              <a:t> Bob </a:t>
            </a:r>
            <a:r>
              <a:rPr lang="de-DE" i="1" dirty="0" err="1"/>
              <a:t>may</a:t>
            </a:r>
            <a:r>
              <a:rPr lang="de-DE" i="1" dirty="0"/>
              <a:t> </a:t>
            </a:r>
            <a:r>
              <a:rPr lang="de-DE" i="1" dirty="0" err="1"/>
              <a:t>call</a:t>
            </a:r>
            <a:r>
              <a:rPr lang="de-DE" i="1" dirty="0"/>
              <a:t> </a:t>
            </a:r>
            <a:r>
              <a:rPr lang="de-DE" i="1" dirty="0" err="1"/>
              <a:t>each</a:t>
            </a:r>
            <a:r>
              <a:rPr lang="de-DE" i="1" dirty="0"/>
              <a:t> </a:t>
            </a:r>
            <a:r>
              <a:rPr lang="de-DE" i="1" dirty="0" err="1"/>
              <a:t>other</a:t>
            </a:r>
            <a:r>
              <a:rPr lang="de-DE" i="1" dirty="0"/>
              <a:t> </a:t>
            </a:r>
            <a:r>
              <a:rPr lang="de-DE" i="1" dirty="0" err="1"/>
              <a:t>beforehand</a:t>
            </a:r>
            <a:r>
              <a:rPr lang="de-DE" i="1" dirty="0"/>
              <a:t> (</a:t>
            </a:r>
            <a:r>
              <a:rPr lang="de-DE" i="1" dirty="0" err="1"/>
              <a:t>centralized</a:t>
            </a:r>
            <a:r>
              <a:rPr lang="de-DE" i="1" dirty="0"/>
              <a:t> </a:t>
            </a:r>
            <a:r>
              <a:rPr lang="de-DE" i="1" dirty="0" err="1"/>
              <a:t>planning</a:t>
            </a:r>
            <a:r>
              <a:rPr lang="de-DE" i="1" dirty="0"/>
              <a:t> </a:t>
            </a:r>
            <a:r>
              <a:rPr lang="de-DE" i="1" dirty="0" err="1"/>
              <a:t>phase</a:t>
            </a:r>
            <a:r>
              <a:rPr lang="de-DE" i="1" dirty="0"/>
              <a:t>)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agree</a:t>
            </a:r>
            <a:r>
              <a:rPr lang="de-DE" i="1" dirty="0"/>
              <a:t> on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following</a:t>
            </a:r>
            <a:r>
              <a:rPr lang="de-DE" i="1" dirty="0"/>
              <a:t> plan. </a:t>
            </a:r>
            <a:endParaRPr lang="de-DE" dirty="0"/>
          </a:p>
          <a:p>
            <a:r>
              <a:rPr lang="de-DE" i="1" dirty="0"/>
              <a:t>Alice </a:t>
            </a:r>
            <a:r>
              <a:rPr lang="de-DE" i="1" dirty="0" err="1"/>
              <a:t>tries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fly</a:t>
            </a:r>
            <a:r>
              <a:rPr lang="de-DE" i="1" dirty="0"/>
              <a:t>. </a:t>
            </a:r>
            <a:r>
              <a:rPr lang="de-DE" i="1" dirty="0" err="1"/>
              <a:t>If</a:t>
            </a:r>
            <a:r>
              <a:rPr lang="de-DE" i="1" dirty="0"/>
              <a:t> </a:t>
            </a:r>
            <a:r>
              <a:rPr lang="de-DE" i="1" dirty="0" err="1"/>
              <a:t>there</a:t>
            </a:r>
            <a:r>
              <a:rPr lang="de-DE" i="1" dirty="0"/>
              <a:t> </a:t>
            </a:r>
            <a:r>
              <a:rPr lang="de-DE" i="1" dirty="0" err="1"/>
              <a:t>is</a:t>
            </a:r>
            <a:r>
              <a:rPr lang="de-DE" i="1" dirty="0"/>
              <a:t> a </a:t>
            </a:r>
            <a:r>
              <a:rPr lang="de-DE" i="1" dirty="0" err="1"/>
              <a:t>strike</a:t>
            </a:r>
            <a:r>
              <a:rPr lang="de-DE" i="1" dirty="0"/>
              <a:t>, </a:t>
            </a:r>
            <a:r>
              <a:rPr lang="de-DE" i="1" dirty="0" err="1"/>
              <a:t>she</a:t>
            </a:r>
            <a:r>
              <a:rPr lang="de-DE" i="1" dirty="0"/>
              <a:t> </a:t>
            </a:r>
            <a:r>
              <a:rPr lang="de-DE" i="1" dirty="0" err="1"/>
              <a:t>takes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train</a:t>
            </a:r>
            <a:r>
              <a:rPr lang="de-DE" i="1" dirty="0"/>
              <a:t> </a:t>
            </a:r>
            <a:r>
              <a:rPr lang="de-DE" i="1" dirty="0" err="1"/>
              <a:t>and</a:t>
            </a:r>
            <a:r>
              <a:rPr lang="de-DE" i="1" dirty="0"/>
              <a:t> </a:t>
            </a:r>
            <a:r>
              <a:rPr lang="de-DE" i="1" dirty="0" err="1"/>
              <a:t>listens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radio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know</a:t>
            </a:r>
            <a:r>
              <a:rPr lang="de-DE" i="1" dirty="0"/>
              <a:t> </a:t>
            </a:r>
            <a:r>
              <a:rPr lang="de-DE" i="1" dirty="0" err="1"/>
              <a:t>whether</a:t>
            </a:r>
            <a:r>
              <a:rPr lang="de-DE" i="1" dirty="0"/>
              <a:t> Bob </a:t>
            </a:r>
            <a:r>
              <a:rPr lang="de-DE" i="1" dirty="0" err="1"/>
              <a:t>can</a:t>
            </a:r>
            <a:r>
              <a:rPr lang="de-DE" i="1" dirty="0"/>
              <a:t> </a:t>
            </a:r>
            <a:r>
              <a:rPr lang="de-DE" i="1" dirty="0" err="1"/>
              <a:t>know</a:t>
            </a:r>
            <a:r>
              <a:rPr lang="de-DE" i="1" dirty="0"/>
              <a:t> </a:t>
            </a:r>
            <a:r>
              <a:rPr lang="de-DE" i="1" dirty="0" err="1"/>
              <a:t>this</a:t>
            </a:r>
            <a:r>
              <a:rPr lang="de-DE" i="1" dirty="0"/>
              <a:t>. </a:t>
            </a:r>
            <a:r>
              <a:rPr lang="de-DE" i="1" dirty="0" err="1"/>
              <a:t>If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strike</a:t>
            </a:r>
            <a:r>
              <a:rPr lang="de-DE" i="1" dirty="0"/>
              <a:t> </a:t>
            </a:r>
            <a:r>
              <a:rPr lang="de-DE" i="1" dirty="0" err="1"/>
              <a:t>is</a:t>
            </a:r>
            <a:r>
              <a:rPr lang="de-DE" i="1" dirty="0"/>
              <a:t> not </a:t>
            </a:r>
            <a:r>
              <a:rPr lang="de-DE" i="1" dirty="0" err="1"/>
              <a:t>announced</a:t>
            </a:r>
            <a:r>
              <a:rPr lang="de-DE" i="1" dirty="0"/>
              <a:t> on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radio</a:t>
            </a:r>
            <a:r>
              <a:rPr lang="de-DE" i="1" dirty="0"/>
              <a:t> (</a:t>
            </a:r>
            <a:r>
              <a:rPr lang="de-DE" i="1" dirty="0" err="1"/>
              <a:t>hence</a:t>
            </a:r>
            <a:r>
              <a:rPr lang="de-DE" i="1" dirty="0"/>
              <a:t> Bob </a:t>
            </a:r>
            <a:r>
              <a:rPr lang="de-DE" i="1" dirty="0" err="1"/>
              <a:t>cannot</a:t>
            </a:r>
            <a:r>
              <a:rPr lang="de-DE" i="1" dirty="0"/>
              <a:t> </a:t>
            </a:r>
            <a:r>
              <a:rPr lang="de-DE" i="1" dirty="0" err="1"/>
              <a:t>know</a:t>
            </a:r>
            <a:r>
              <a:rPr lang="de-DE" i="1" dirty="0"/>
              <a:t>), after </a:t>
            </a:r>
            <a:r>
              <a:rPr lang="de-DE" i="1" dirty="0" err="1"/>
              <a:t>arriving</a:t>
            </a:r>
            <a:r>
              <a:rPr lang="de-DE" i="1" dirty="0"/>
              <a:t> at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station</a:t>
            </a:r>
            <a:r>
              <a:rPr lang="de-DE" i="1" dirty="0"/>
              <a:t> </a:t>
            </a:r>
            <a:r>
              <a:rPr lang="de-DE" i="1" dirty="0" err="1"/>
              <a:t>she</a:t>
            </a:r>
            <a:r>
              <a:rPr lang="de-DE" i="1" dirty="0"/>
              <a:t> will </a:t>
            </a:r>
            <a:r>
              <a:rPr lang="de-DE" i="1" dirty="0" err="1"/>
              <a:t>reach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airport</a:t>
            </a:r>
            <a:r>
              <a:rPr lang="de-DE" i="1" dirty="0"/>
              <a:t> 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meet</a:t>
            </a:r>
            <a:r>
              <a:rPr lang="de-DE" i="1" dirty="0"/>
              <a:t> Bob </a:t>
            </a:r>
            <a:r>
              <a:rPr lang="de-DE" i="1" dirty="0" err="1"/>
              <a:t>there</a:t>
            </a:r>
            <a:r>
              <a:rPr lang="de-DE" i="1" dirty="0"/>
              <a:t>. </a:t>
            </a:r>
            <a:r>
              <a:rPr lang="de-DE" i="1" dirty="0" err="1"/>
              <a:t>Otherwise</a:t>
            </a:r>
            <a:r>
              <a:rPr lang="de-DE" i="1" dirty="0"/>
              <a:t> </a:t>
            </a:r>
            <a:r>
              <a:rPr lang="de-DE" i="1" dirty="0" err="1"/>
              <a:t>they</a:t>
            </a:r>
            <a:r>
              <a:rPr lang="de-DE" i="1" dirty="0"/>
              <a:t> will </a:t>
            </a:r>
            <a:r>
              <a:rPr lang="de-DE" i="1" dirty="0" err="1"/>
              <a:t>meet</a:t>
            </a:r>
            <a:r>
              <a:rPr lang="de-DE" i="1" dirty="0"/>
              <a:t> at her </a:t>
            </a:r>
            <a:r>
              <a:rPr lang="de-DE" i="1" dirty="0" err="1"/>
              <a:t>place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arrival</a:t>
            </a:r>
            <a:r>
              <a:rPr lang="de-DE" i="1" dirty="0"/>
              <a:t>. </a:t>
            </a:r>
            <a:r>
              <a:rPr lang="de-DE" i="1" dirty="0" err="1"/>
              <a:t>It</a:t>
            </a:r>
            <a:r>
              <a:rPr lang="de-DE" i="1" dirty="0"/>
              <a:t> </a:t>
            </a:r>
            <a:r>
              <a:rPr lang="de-DE" i="1" dirty="0" err="1"/>
              <a:t>can</a:t>
            </a:r>
            <a:r>
              <a:rPr lang="de-DE" i="1" dirty="0"/>
              <a:t> </a:t>
            </a:r>
            <a:r>
              <a:rPr lang="de-DE" i="1" dirty="0" err="1"/>
              <a:t>be</a:t>
            </a:r>
            <a:r>
              <a:rPr lang="de-DE" i="1" dirty="0"/>
              <a:t> </a:t>
            </a:r>
            <a:r>
              <a:rPr lang="de-DE" i="1" dirty="0" err="1"/>
              <a:t>seen</a:t>
            </a:r>
            <a:r>
              <a:rPr lang="de-DE" i="1" dirty="0"/>
              <a:t> </a:t>
            </a:r>
            <a:r>
              <a:rPr lang="de-DE" i="1" dirty="0" err="1"/>
              <a:t>that</a:t>
            </a:r>
            <a:r>
              <a:rPr lang="de-DE" i="1" dirty="0"/>
              <a:t> </a:t>
            </a:r>
            <a:r>
              <a:rPr lang="de-DE" i="1" dirty="0" err="1"/>
              <a:t>this</a:t>
            </a:r>
            <a:r>
              <a:rPr lang="de-DE" i="1" dirty="0"/>
              <a:t> plan, </a:t>
            </a:r>
            <a:r>
              <a:rPr lang="de-DE" i="1" dirty="0" err="1"/>
              <a:t>once</a:t>
            </a:r>
            <a:r>
              <a:rPr lang="de-DE" i="1" dirty="0"/>
              <a:t> </a:t>
            </a:r>
            <a:r>
              <a:rPr lang="de-DE" i="1" dirty="0" err="1"/>
              <a:t>agreed</a:t>
            </a:r>
            <a:r>
              <a:rPr lang="de-DE" i="1" dirty="0"/>
              <a:t> upon, </a:t>
            </a:r>
            <a:r>
              <a:rPr lang="de-DE" i="1" dirty="0" err="1"/>
              <a:t>can</a:t>
            </a:r>
            <a:r>
              <a:rPr lang="de-DE" i="1" dirty="0"/>
              <a:t> </a:t>
            </a:r>
            <a:r>
              <a:rPr lang="de-DE" i="1" dirty="0" err="1"/>
              <a:t>be</a:t>
            </a:r>
            <a:r>
              <a:rPr lang="de-DE" i="1" dirty="0"/>
              <a:t> </a:t>
            </a:r>
            <a:r>
              <a:rPr lang="de-DE" i="1" dirty="0" err="1"/>
              <a:t>executed</a:t>
            </a:r>
            <a:r>
              <a:rPr lang="de-DE" i="1" dirty="0"/>
              <a:t> </a:t>
            </a:r>
            <a:r>
              <a:rPr lang="de-DE" i="1" dirty="0" err="1"/>
              <a:t>successfully</a:t>
            </a:r>
            <a:r>
              <a:rPr lang="de-DE" i="1" dirty="0"/>
              <a:t> in a </a:t>
            </a:r>
            <a:r>
              <a:rPr lang="de-DE" i="1" dirty="0" err="1"/>
              <a:t>decentralized</a:t>
            </a:r>
            <a:r>
              <a:rPr lang="de-DE" i="1" dirty="0"/>
              <a:t> </a:t>
            </a:r>
            <a:r>
              <a:rPr lang="de-DE" i="1" dirty="0" err="1"/>
              <a:t>fashion</a:t>
            </a:r>
            <a:r>
              <a:rPr lang="de-DE" i="1" dirty="0"/>
              <a:t>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0313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436A0394-90E0-E442-A9B1-95702DF0BB2A}"/>
              </a:ext>
            </a:extLst>
          </p:cNvPr>
          <p:cNvSpPr/>
          <p:nvPr/>
        </p:nvSpPr>
        <p:spPr>
          <a:xfrm>
            <a:off x="4355977" y="1124744"/>
            <a:ext cx="3106689" cy="1965818"/>
          </a:xfrm>
          <a:prstGeom prst="roundRect">
            <a:avLst>
              <a:gd name="adj" fmla="val 10000"/>
            </a:avLst>
          </a:prstGeom>
          <a:solidFill>
            <a:srgbClr val="92D05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487E29E6-DA24-CD48-ACBC-37593ECFBE5E}"/>
              </a:ext>
            </a:extLst>
          </p:cNvPr>
          <p:cNvSpPr/>
          <p:nvPr/>
        </p:nvSpPr>
        <p:spPr>
          <a:xfrm>
            <a:off x="279984" y="1103142"/>
            <a:ext cx="3499928" cy="1965818"/>
          </a:xfrm>
          <a:prstGeom prst="roundRect">
            <a:avLst>
              <a:gd name="adj" fmla="val 10000"/>
            </a:avLst>
          </a:prstGeom>
          <a:solidFill>
            <a:srgbClr val="92D05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AAA72F-73C8-A847-BEF0-650A9F791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knowledge-based</a:t>
            </a:r>
            <a:r>
              <a:rPr lang="de-DE" dirty="0"/>
              <a:t> </a:t>
            </a:r>
            <a:r>
              <a:rPr lang="de-DE" dirty="0" err="1"/>
              <a:t>programs</a:t>
            </a:r>
            <a:r>
              <a:rPr lang="de-DE" dirty="0"/>
              <a:t> (KBPs)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EDCBEF3-8B32-B245-9A8B-A93321DCF5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44335"/>
            <a:ext cx="2872941" cy="1944216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/>
              <a:t>KBP </a:t>
            </a:r>
            <a:r>
              <a:rPr lang="de-DE" sz="2000" b="1" dirty="0" err="1"/>
              <a:t>for</a:t>
            </a:r>
            <a:r>
              <a:rPr lang="de-DE" sz="2000" b="1" dirty="0"/>
              <a:t> </a:t>
            </a:r>
            <a:r>
              <a:rPr lang="de-DE" sz="2000" b="1" dirty="0" err="1"/>
              <a:t>agent</a:t>
            </a:r>
            <a:r>
              <a:rPr lang="de-DE" sz="2000" b="1" dirty="0"/>
              <a:t> a </a:t>
            </a:r>
          </a:p>
          <a:p>
            <a:pPr marL="0" indent="0">
              <a:buNone/>
            </a:pPr>
            <a:r>
              <a:rPr lang="de-DE" sz="2000" dirty="0" err="1"/>
              <a:t>listenToRadio</a:t>
            </a:r>
            <a:endParaRPr lang="de-DE" sz="2000" dirty="0"/>
          </a:p>
          <a:p>
            <a:pPr marL="0" indent="0">
              <a:buNone/>
            </a:pPr>
            <a:r>
              <a:rPr lang="de-DE" sz="2000" b="1" dirty="0" err="1"/>
              <a:t>If</a:t>
            </a:r>
            <a:r>
              <a:rPr lang="de-DE" sz="2000" b="1" dirty="0"/>
              <a:t> </a:t>
            </a:r>
            <a:r>
              <a:rPr lang="de-DE" sz="2000" dirty="0"/>
              <a:t>a</a:t>
            </a:r>
            <a:r>
              <a:rPr lang="de-DE" sz="2000" b="1" dirty="0"/>
              <a:t> </a:t>
            </a:r>
            <a:r>
              <a:rPr lang="de-DE" sz="2000" dirty="0" err="1"/>
              <a:t>knows</a:t>
            </a:r>
            <a:r>
              <a:rPr lang="de-DE" sz="2000" dirty="0"/>
              <a:t> </a:t>
            </a:r>
            <a:r>
              <a:rPr lang="de-DE" sz="2000" dirty="0" err="1"/>
              <a:t>strike</a:t>
            </a:r>
            <a:endParaRPr lang="de-DE" sz="2000" dirty="0"/>
          </a:p>
          <a:p>
            <a:pPr marL="0" indent="0">
              <a:buNone/>
            </a:pPr>
            <a:r>
              <a:rPr lang="de-DE" sz="2000" b="1" dirty="0" err="1"/>
              <a:t>then</a:t>
            </a:r>
            <a:r>
              <a:rPr lang="de-DE" sz="2000" dirty="0"/>
              <a:t> 	</a:t>
            </a:r>
            <a:r>
              <a:rPr lang="de-DE" sz="2000" dirty="0" err="1"/>
              <a:t>toStation</a:t>
            </a:r>
            <a:endParaRPr lang="de-DE" sz="2000" dirty="0"/>
          </a:p>
          <a:p>
            <a:pPr marL="0" indent="0">
              <a:buNone/>
            </a:pPr>
            <a:r>
              <a:rPr lang="de-DE" sz="2000" b="1" dirty="0" err="1"/>
              <a:t>else</a:t>
            </a:r>
            <a:r>
              <a:rPr lang="de-DE" sz="2000" b="1" dirty="0"/>
              <a:t> 	</a:t>
            </a:r>
            <a:r>
              <a:rPr lang="de-DE" sz="2000" dirty="0" err="1"/>
              <a:t>toAirport</a:t>
            </a:r>
            <a:r>
              <a:rPr lang="de-DE" sz="2000" dirty="0"/>
              <a:t> </a:t>
            </a:r>
          </a:p>
          <a:p>
            <a:pPr marL="0" indent="0">
              <a:buNone/>
            </a:pPr>
            <a:endParaRPr lang="de-DE" sz="2000" b="1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A42606B-CA30-5349-B628-4933B3462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8024" y="1124744"/>
            <a:ext cx="3898776" cy="1944216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/>
              <a:t>KBP </a:t>
            </a:r>
            <a:r>
              <a:rPr lang="de-DE" sz="2000" b="1" dirty="0" err="1"/>
              <a:t>for</a:t>
            </a:r>
            <a:r>
              <a:rPr lang="de-DE" sz="2000" b="1" dirty="0"/>
              <a:t> </a:t>
            </a:r>
            <a:r>
              <a:rPr lang="de-DE" sz="2000" b="1" dirty="0" err="1"/>
              <a:t>agent</a:t>
            </a:r>
            <a:r>
              <a:rPr lang="de-DE" sz="2000" b="1" dirty="0"/>
              <a:t> b </a:t>
            </a:r>
          </a:p>
          <a:p>
            <a:pPr marL="0" indent="0">
              <a:buNone/>
            </a:pPr>
            <a:r>
              <a:rPr lang="de-DE" sz="2000" dirty="0" err="1"/>
              <a:t>readNewsPaper</a:t>
            </a:r>
            <a:endParaRPr lang="de-DE" sz="2000" dirty="0"/>
          </a:p>
          <a:p>
            <a:pPr marL="0" indent="0">
              <a:buNone/>
            </a:pPr>
            <a:r>
              <a:rPr lang="de-DE" sz="2000" b="1" dirty="0" err="1"/>
              <a:t>If</a:t>
            </a:r>
            <a:r>
              <a:rPr lang="de-DE" sz="2000" b="1" dirty="0"/>
              <a:t> </a:t>
            </a:r>
            <a:r>
              <a:rPr lang="de-DE" sz="2000" dirty="0"/>
              <a:t>b</a:t>
            </a:r>
            <a:r>
              <a:rPr lang="de-DE" sz="2000" b="1" dirty="0"/>
              <a:t> </a:t>
            </a:r>
            <a:r>
              <a:rPr lang="de-DE" sz="2000" dirty="0" err="1"/>
              <a:t>knows</a:t>
            </a:r>
            <a:r>
              <a:rPr lang="de-DE" sz="2000" dirty="0"/>
              <a:t> </a:t>
            </a:r>
            <a:r>
              <a:rPr lang="de-DE" sz="2000" dirty="0" err="1"/>
              <a:t>strike</a:t>
            </a:r>
            <a:endParaRPr lang="de-DE" sz="2000" dirty="0"/>
          </a:p>
          <a:p>
            <a:pPr marL="0" indent="0">
              <a:buNone/>
            </a:pPr>
            <a:r>
              <a:rPr lang="de-DE" sz="2000" b="1" dirty="0" err="1"/>
              <a:t>then</a:t>
            </a:r>
            <a:r>
              <a:rPr lang="de-DE" sz="2000" b="1" dirty="0"/>
              <a:t> 	</a:t>
            </a:r>
            <a:r>
              <a:rPr lang="de-DE" sz="2000" b="1" dirty="0" err="1"/>
              <a:t>toStation</a:t>
            </a:r>
            <a:endParaRPr lang="de-DE" sz="2000" b="1" dirty="0"/>
          </a:p>
          <a:p>
            <a:pPr marL="0" indent="0">
              <a:buNone/>
            </a:pPr>
            <a:r>
              <a:rPr lang="de-DE" sz="2000" b="1" dirty="0" err="1"/>
              <a:t>else</a:t>
            </a:r>
            <a:r>
              <a:rPr lang="de-DE" sz="2000" b="1" dirty="0"/>
              <a:t> 	</a:t>
            </a:r>
            <a:r>
              <a:rPr lang="de-DE" sz="2000" dirty="0" err="1"/>
              <a:t>toAirport</a:t>
            </a:r>
            <a:r>
              <a:rPr lang="de-DE" sz="2000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3E599A0-C499-B54D-8453-64F9460C3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E1EBD56-009F-8D43-99C4-55A16E4E2853}"/>
              </a:ext>
            </a:extLst>
          </p:cNvPr>
          <p:cNvSpPr txBox="1"/>
          <p:nvPr/>
        </p:nvSpPr>
        <p:spPr>
          <a:xfrm>
            <a:off x="279984" y="3734652"/>
            <a:ext cx="848492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Operational </a:t>
            </a:r>
            <a:r>
              <a:rPr lang="de-DE" sz="2000" dirty="0" err="1"/>
              <a:t>semantics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Succinctness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(</a:t>
            </a:r>
            <a:r>
              <a:rPr lang="de-DE" sz="2000" dirty="0" err="1"/>
              <a:t>Un</a:t>
            </a:r>
            <a:r>
              <a:rPr lang="de-DE" sz="2000" dirty="0"/>
              <a:t>)</a:t>
            </a:r>
            <a:r>
              <a:rPr lang="de-DE" sz="2000" dirty="0" err="1"/>
              <a:t>decidability</a:t>
            </a:r>
            <a:r>
              <a:rPr lang="de-DE" sz="2000" dirty="0"/>
              <a:t>/</a:t>
            </a:r>
            <a:r>
              <a:rPr lang="de-DE" sz="2000" dirty="0" err="1"/>
              <a:t>complexity</a:t>
            </a:r>
            <a:r>
              <a:rPr lang="de-DE" sz="2000" dirty="0"/>
              <a:t> </a:t>
            </a:r>
            <a:r>
              <a:rPr lang="de-DE" sz="2000" dirty="0" err="1"/>
              <a:t>results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More </a:t>
            </a:r>
            <a:r>
              <a:rPr lang="de-DE" sz="2000" dirty="0" err="1"/>
              <a:t>information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found</a:t>
            </a:r>
            <a:r>
              <a:rPr lang="de-DE" sz="2000" dirty="0"/>
              <a:t> 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papers</a:t>
            </a:r>
            <a:br>
              <a:rPr lang="de-DE" sz="2000" dirty="0"/>
            </a:br>
            <a:r>
              <a:rPr lang="de-DE" sz="2000" dirty="0"/>
              <a:t>(Lang/ </a:t>
            </a:r>
            <a:r>
              <a:rPr lang="de-DE" sz="2000" dirty="0" err="1"/>
              <a:t>Zanuttini</a:t>
            </a:r>
            <a:r>
              <a:rPr lang="de-DE" sz="2000" dirty="0"/>
              <a:t> 12; 13), (</a:t>
            </a:r>
            <a:r>
              <a:rPr lang="de-DE" sz="2000" dirty="0" err="1"/>
              <a:t>Zanuttini</a:t>
            </a:r>
            <a:r>
              <a:rPr lang="de-DE" sz="2000" dirty="0"/>
              <a:t> et al. 20), (</a:t>
            </a:r>
            <a:r>
              <a:rPr lang="de-DE" sz="2000" dirty="0" err="1"/>
              <a:t>Seffadine</a:t>
            </a:r>
            <a:r>
              <a:rPr lang="de-DE" sz="2000" dirty="0"/>
              <a:t> et al 18) 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527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F5C5A292-B525-B746-9379-E7AE05ED9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Syntax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semantics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864D6CD-4A64-4443-B5F3-E6A202CF7A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C1AE4BF-4BBA-D74A-B96E-3C78F3B16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13FDC-EBB7-A241-A6EF-2E02EE734C73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9747894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2203</Words>
  <Application>Microsoft Macintosh PowerPoint</Application>
  <PresentationFormat>Bildschirmpräsentation (4:3)</PresentationFormat>
  <Paragraphs>360</Paragraphs>
  <Slides>36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2" baseType="lpstr">
      <vt:lpstr>Arial</vt:lpstr>
      <vt:lpstr>Calibri</vt:lpstr>
      <vt:lpstr>Cambria Math</vt:lpstr>
      <vt:lpstr>Myriad Pro</vt:lpstr>
      <vt:lpstr>Tahoma</vt:lpstr>
      <vt:lpstr>7_Standarddesign</vt:lpstr>
      <vt:lpstr>Intelligent Agents  Knowledge-Based Programs  (for decentralized  POMDPs)  </vt:lpstr>
      <vt:lpstr>Todays lecture based on </vt:lpstr>
      <vt:lpstr>Motivation</vt:lpstr>
      <vt:lpstr>Setting</vt:lpstr>
      <vt:lpstr>Similar setting ... </vt:lpstr>
      <vt:lpstr>Methodology</vt:lpstr>
      <vt:lpstr>PowerPoint-Präsentation</vt:lpstr>
      <vt:lpstr>Using knowledge-based programs (KBPs)</vt:lpstr>
      <vt:lpstr>Syntax and semantics</vt:lpstr>
      <vt:lpstr>Knowlede-Based Programs: Syntax</vt:lpstr>
      <vt:lpstr>Resctricton on KBPs</vt:lpstr>
      <vt:lpstr>PowerPoint-Präsentation</vt:lpstr>
      <vt:lpstr>Semantics </vt:lpstr>
      <vt:lpstr>PowerPoint-Präsentation</vt:lpstr>
      <vt:lpstr>PowerPoint-Präsentation</vt:lpstr>
      <vt:lpstr>Assumptions</vt:lpstr>
      <vt:lpstr>Epistemic Structures at time T: worlds</vt:lpstr>
      <vt:lpstr>Epistemic struct.: Indistinguishability relations</vt:lpstr>
      <vt:lpstr>Motivating Program Counters (PCs)</vt:lpstr>
      <vt:lpstr>PowerPoint-Präsentation</vt:lpstr>
      <vt:lpstr>Control flow graph </vt:lpstr>
      <vt:lpstr>Control flow graph </vt:lpstr>
      <vt:lpstr>Connection to dynamic logic</vt:lpstr>
      <vt:lpstr>Algorithmic Problems</vt:lpstr>
      <vt:lpstr>Verification problem </vt:lpstr>
      <vt:lpstr>PowerPoint-Präsentation</vt:lpstr>
      <vt:lpstr>Execution Problem </vt:lpstr>
      <vt:lpstr>Execution problem </vt:lpstr>
      <vt:lpstr>Succinctness</vt:lpstr>
      <vt:lpstr>Succinctness</vt:lpstr>
      <vt:lpstr>Conclusion</vt:lpstr>
      <vt:lpstr>Methodology</vt:lpstr>
      <vt:lpstr>Perspectives</vt:lpstr>
      <vt:lpstr>APPENDIX</vt:lpstr>
      <vt:lpstr>References</vt:lpstr>
      <vt:lpstr>Color Convention in this course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Agents  Justification Logic  </dc:title>
  <dc:creator>Özgür Özcep</dc:creator>
  <cp:lastModifiedBy>Özgür Özcep</cp:lastModifiedBy>
  <cp:revision>273</cp:revision>
  <dcterms:created xsi:type="dcterms:W3CDTF">2022-11-30T11:42:09Z</dcterms:created>
  <dcterms:modified xsi:type="dcterms:W3CDTF">2022-12-14T14:13:04Z</dcterms:modified>
</cp:coreProperties>
</file>