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5" r:id="rId1"/>
  </p:sldMasterIdLst>
  <p:notesMasterIdLst>
    <p:notesMasterId r:id="rId8"/>
  </p:notesMasterIdLst>
  <p:handoutMasterIdLst>
    <p:handoutMasterId r:id="rId9"/>
  </p:handoutMasterIdLst>
  <p:sldIdLst>
    <p:sldId id="273" r:id="rId2"/>
    <p:sldId id="378" r:id="rId3"/>
    <p:sldId id="343" r:id="rId4"/>
    <p:sldId id="1081" r:id="rId5"/>
    <p:sldId id="1082" r:id="rId6"/>
    <p:sldId id="1083" r:id="rId7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Myriad Pro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96C"/>
    <a:srgbClr val="032EF0"/>
    <a:srgbClr val="3C8C93"/>
    <a:srgbClr val="004B5A"/>
    <a:srgbClr val="00394A"/>
    <a:srgbClr val="003241"/>
    <a:srgbClr val="DAD9D3"/>
    <a:srgbClr val="B2B1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655" autoAdjust="0"/>
    <p:restoredTop sz="93435"/>
  </p:normalViewPr>
  <p:slideViewPr>
    <p:cSldViewPr>
      <p:cViewPr varScale="1">
        <p:scale>
          <a:sx n="124" d="100"/>
          <a:sy n="124" d="100"/>
        </p:scale>
        <p:origin x="83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524F4DD-39E2-074C-A821-79AE4EECD5C9}" type="datetimeFigureOut">
              <a:rPr lang="de-DE"/>
              <a:pPr>
                <a:defRPr/>
              </a:pPr>
              <a:t>05.10.22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BACD63D-AFCC-1640-81EA-D2C5D9BD401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9047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1C162694-7365-914B-8B69-558832A77470}" type="datetimeFigureOut">
              <a:rPr lang="de-DE"/>
              <a:pPr>
                <a:defRPr/>
              </a:pPr>
              <a:t>05.10.22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en-US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E5DDC4CD-3502-7B49-8D09-DDBB7A84A63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2406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CC8C2-DE1C-8642-9E22-5B37A837496B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0213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BC40-0EA7-3B43-8A5A-DEAD0F10D56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241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412875"/>
            <a:ext cx="2057400" cy="48244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12875"/>
            <a:ext cx="6019800" cy="48244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D9D00-4579-CD4B-B22F-8C012024BB7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1718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64AD2-5FB6-FB45-933B-235C7588DE60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7682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151C9-7839-C041-ABB8-39E89BE5946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582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038600" cy="5112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13FDC-EBB7-A241-A6EF-2E02EE734C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846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B9C6-6715-2D4A-8969-EA7C2FA5AF4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326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D459A-6064-5546-BD20-CFDE646274C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959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8EE9E-C217-3D4B-A1BB-8CC67CCB3486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658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4EF29-B124-2849-A4BE-FE5AE0C1F73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997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2627313" y="6400800"/>
            <a:ext cx="1223962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3133725" y="6400800"/>
            <a:ext cx="2895600" cy="196850"/>
          </a:xfrm>
          <a:prstGeom prst="rect">
            <a:avLst/>
          </a:prstGeom>
        </p:spPr>
        <p:txBody>
          <a:bodyPr/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C98C8-BE0A-C748-B1FE-022729FA520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8347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56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400800"/>
            <a:ext cx="1008063" cy="1968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91440" bIns="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cs typeface="+mn-cs"/>
              </a:defRPr>
            </a:lvl1pPr>
          </a:lstStyle>
          <a:p>
            <a:pPr>
              <a:defRPr/>
            </a:pPr>
            <a:fld id="{62731CA1-5B61-B842-B00F-36E90BD694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  <p:pic>
        <p:nvPicPr>
          <p:cNvPr id="1027" name="Picture 45" descr="Logo_ImFocu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863" y="6453188"/>
            <a:ext cx="1377950" cy="84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58" name="Rectangle 46"/>
          <p:cNvSpPr>
            <a:spLocks noChangeArrowheads="1"/>
          </p:cNvSpPr>
          <p:nvPr userDrawn="1"/>
        </p:nvSpPr>
        <p:spPr bwMode="auto">
          <a:xfrm>
            <a:off x="179388" y="981075"/>
            <a:ext cx="8785225" cy="73025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59" name="Rectangle 47"/>
          <p:cNvSpPr>
            <a:spLocks noChangeArrowheads="1"/>
          </p:cNvSpPr>
          <p:nvPr userDrawn="1"/>
        </p:nvSpPr>
        <p:spPr bwMode="auto">
          <a:xfrm flipV="1">
            <a:off x="179388" y="6669088"/>
            <a:ext cx="8785225" cy="188912"/>
          </a:xfrm>
          <a:prstGeom prst="rect">
            <a:avLst/>
          </a:prstGeom>
          <a:solidFill>
            <a:srgbClr val="DAD9D3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64561" name="Rectangle 49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5032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Titelmasterformat durch Klicken bearbeiten</a:t>
            </a:r>
          </a:p>
        </p:txBody>
      </p:sp>
      <p:sp>
        <p:nvSpPr>
          <p:cNvPr id="64562" name="Rectangle 5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96975"/>
            <a:ext cx="8229600" cy="49688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32" name="Bild 48" descr="Logo_Inst_InfSys_P309.pdf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167438"/>
            <a:ext cx="2160588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Myriad Pro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uni-luebeck.de/course/view.php?id=8367#section-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9776" y="1628800"/>
            <a:ext cx="8278688" cy="1470025"/>
          </a:xfrm>
        </p:spPr>
        <p:txBody>
          <a:bodyPr/>
          <a:lstStyle/>
          <a:p>
            <a:pPr eaLnBrk="1" hangingPunct="1">
              <a:defRPr/>
            </a:pPr>
            <a:r>
              <a:rPr lang="de-DE" sz="4400" b="1" dirty="0">
                <a:cs typeface="+mj-cs"/>
              </a:rPr>
              <a:t>PROBABILISTIC AND DIFFERENTIABLE PROGRAMMING</a:t>
            </a:r>
            <a:br>
              <a:rPr lang="de-DE" dirty="0">
                <a:cs typeface="+mj-cs"/>
              </a:rPr>
            </a:br>
            <a:br>
              <a:rPr lang="de-DE" dirty="0">
                <a:cs typeface="+mj-cs"/>
              </a:rPr>
            </a:br>
            <a:r>
              <a:rPr lang="de-DE" dirty="0">
                <a:cs typeface="+mj-cs"/>
              </a:rPr>
              <a:t>V0:  ORGANIZATION</a:t>
            </a:r>
            <a:br>
              <a:rPr lang="de-DE" dirty="0">
                <a:cs typeface="+mj-cs"/>
              </a:rPr>
            </a:br>
            <a:br>
              <a:rPr lang="de-DE" dirty="0">
                <a:cs typeface="+mj-cs"/>
              </a:rPr>
            </a:br>
            <a:r>
              <a:rPr lang="de-DE" dirty="0">
                <a:cs typeface="+mj-cs"/>
              </a:rPr>
              <a:t>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4352900"/>
            <a:ext cx="6400800" cy="1752600"/>
          </a:xfrm>
        </p:spPr>
        <p:txBody>
          <a:bodyPr/>
          <a:lstStyle/>
          <a:p>
            <a:pPr eaLnBrk="1" hangingPunct="1">
              <a:defRPr/>
            </a:pPr>
            <a:r>
              <a:rPr lang="de-DE" sz="2400" dirty="0"/>
              <a:t>Özgür L. </a:t>
            </a:r>
            <a:r>
              <a:rPr lang="de-DE" sz="2400" dirty="0" err="1"/>
              <a:t>Özçep</a:t>
            </a:r>
            <a:endParaRPr lang="de-DE" sz="2400" dirty="0"/>
          </a:p>
          <a:p>
            <a:pPr eaLnBrk="1" hangingPunct="1">
              <a:defRPr/>
            </a:pPr>
            <a:r>
              <a:rPr lang="de-DE" sz="2400" b="1" dirty="0"/>
              <a:t>Universität zu Lübeck</a:t>
            </a:r>
          </a:p>
          <a:p>
            <a:pPr eaLnBrk="1" hangingPunct="1">
              <a:defRPr/>
            </a:pPr>
            <a:r>
              <a:rPr lang="de-DE" sz="2400" b="1" dirty="0"/>
              <a:t>Institut für Informationssysteme</a:t>
            </a:r>
          </a:p>
          <a:p>
            <a:pPr eaLnBrk="1" hangingPunct="1">
              <a:defRPr/>
            </a:pPr>
            <a:endParaRPr lang="de-D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6DB63-88F1-DF4C-A883-6D8B2AE2B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course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about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688F494-ED03-6549-82C8-F81345CD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64AD2-5FB6-FB45-933B-235C7588DE60}" type="slidenum">
              <a:rPr lang="de-DE" smtClean="0"/>
              <a:pPr>
                <a:defRPr/>
              </a:pPr>
              <a:t>2</a:t>
            </a:fld>
            <a:endParaRPr lang="de-DE"/>
          </a:p>
        </p:txBody>
      </p:sp>
      <p:sp>
        <p:nvSpPr>
          <p:cNvPr id="5" name="Inhaltsplatzhalter 2">
            <a:extLst>
              <a:ext uri="{FF2B5EF4-FFF2-40B4-BE49-F238E27FC236}">
                <a16:creationId xmlns:a16="http://schemas.microsoft.com/office/drawing/2014/main" id="{AF93688A-462B-7040-A084-979119E699C5}"/>
              </a:ext>
            </a:extLst>
          </p:cNvPr>
          <p:cNvSpPr txBox="1">
            <a:spLocks/>
          </p:cNvSpPr>
          <p:nvPr/>
        </p:nvSpPr>
        <p:spPr bwMode="auto">
          <a:xfrm>
            <a:off x="2202998" y="2312987"/>
            <a:ext cx="6753944" cy="1439639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6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2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>
              <a:buNone/>
            </a:pPr>
            <a:r>
              <a:rPr lang="de-DE" kern="0" dirty="0" err="1"/>
              <a:t>Differentiable</a:t>
            </a:r>
            <a:r>
              <a:rPr lang="de-DE" kern="0" dirty="0"/>
              <a:t> </a:t>
            </a:r>
            <a:r>
              <a:rPr lang="de-DE" kern="0" dirty="0" err="1"/>
              <a:t>Programming</a:t>
            </a:r>
            <a:r>
              <a:rPr lang="de-DE" kern="0" dirty="0"/>
              <a:t> </a:t>
            </a:r>
            <a:r>
              <a:rPr lang="de-DE" kern="0" dirty="0" err="1"/>
              <a:t>and</a:t>
            </a:r>
            <a:r>
              <a:rPr lang="de-DE" kern="0" dirty="0"/>
              <a:t> </a:t>
            </a:r>
          </a:p>
          <a:p>
            <a:pPr marL="0" indent="0">
              <a:buNone/>
            </a:pPr>
            <a:r>
              <a:rPr lang="de-DE" kern="0" dirty="0" err="1"/>
              <a:t>Probabilistic</a:t>
            </a:r>
            <a:r>
              <a:rPr lang="de-DE" kern="0" dirty="0"/>
              <a:t> </a:t>
            </a:r>
            <a:r>
              <a:rPr lang="de-DE" kern="0" dirty="0" err="1"/>
              <a:t>Programming</a:t>
            </a:r>
            <a:r>
              <a:rPr lang="de-DE" kern="0" dirty="0"/>
              <a:t> </a:t>
            </a:r>
            <a:r>
              <a:rPr lang="de-DE" kern="0" dirty="0" err="1"/>
              <a:t>for</a:t>
            </a:r>
            <a:r>
              <a:rPr lang="de-DE" kern="0" dirty="0"/>
              <a:t> </a:t>
            </a:r>
          </a:p>
          <a:p>
            <a:pPr marL="0" indent="0">
              <a:buNone/>
            </a:pPr>
            <a:r>
              <a:rPr lang="de-DE" kern="0" dirty="0" err="1"/>
              <a:t>Machine</a:t>
            </a:r>
            <a:r>
              <a:rPr lang="de-DE" kern="0" dirty="0"/>
              <a:t> Learning</a:t>
            </a:r>
            <a:r>
              <a:rPr lang="de-DE" kern="0" baseline="30000" dirty="0"/>
              <a:t>1)</a:t>
            </a:r>
            <a:r>
              <a:rPr lang="de-DE" kern="0" dirty="0"/>
              <a:t> </a:t>
            </a:r>
          </a:p>
          <a:p>
            <a:pPr marL="0" indent="0">
              <a:buFontTx/>
              <a:buNone/>
            </a:pPr>
            <a:endParaRPr lang="de-DE" kern="0" dirty="0"/>
          </a:p>
          <a:p>
            <a:endParaRPr lang="de-DE" kern="0" dirty="0"/>
          </a:p>
          <a:p>
            <a:endParaRPr lang="de-DE" kern="0" dirty="0"/>
          </a:p>
          <a:p>
            <a:endParaRPr lang="de-DE" kern="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B540533-3C52-314D-A3FD-E0971E908FC4}"/>
              </a:ext>
            </a:extLst>
          </p:cNvPr>
          <p:cNvSpPr txBox="1"/>
          <p:nvPr/>
        </p:nvSpPr>
        <p:spPr>
          <a:xfrm>
            <a:off x="566665" y="5766355"/>
            <a:ext cx="80328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000" dirty="0"/>
              <a:t>1) Yes, </a:t>
            </a:r>
            <a:r>
              <a:rPr lang="de-DE" sz="1000" dirty="0" err="1"/>
              <a:t>this</a:t>
            </a:r>
            <a:r>
              <a:rPr lang="de-DE" sz="1000" dirty="0"/>
              <a:t> </a:t>
            </a:r>
            <a:r>
              <a:rPr lang="de-DE" sz="1000" dirty="0" err="1"/>
              <a:t>is</a:t>
            </a:r>
            <a:r>
              <a:rPr lang="de-DE" sz="1000" dirty="0"/>
              <a:t> a </a:t>
            </a:r>
            <a:r>
              <a:rPr lang="de-DE" sz="1000" dirty="0" err="1"/>
              <a:t>footnote</a:t>
            </a:r>
            <a:r>
              <a:rPr lang="de-DE" sz="1000" dirty="0"/>
              <a:t> on a </a:t>
            </a:r>
            <a:r>
              <a:rPr lang="de-DE" sz="1000" dirty="0" err="1"/>
              <a:t>slide</a:t>
            </a:r>
            <a:r>
              <a:rPr lang="de-DE" sz="1000" dirty="0"/>
              <a:t>, </a:t>
            </a:r>
            <a:r>
              <a:rPr lang="de-DE" sz="1000" dirty="0" err="1"/>
              <a:t>believe</a:t>
            </a:r>
            <a:r>
              <a:rPr lang="de-DE" sz="1000" dirty="0"/>
              <a:t> </a:t>
            </a:r>
            <a:r>
              <a:rPr lang="de-DE" sz="1000" dirty="0" err="1"/>
              <a:t>it</a:t>
            </a:r>
            <a:r>
              <a:rPr lang="de-DE" sz="1000" dirty="0"/>
              <a:t> </a:t>
            </a:r>
            <a:r>
              <a:rPr lang="de-DE" sz="1000" dirty="0" err="1"/>
              <a:t>or</a:t>
            </a:r>
            <a:r>
              <a:rPr lang="de-DE" sz="1000" dirty="0"/>
              <a:t> not.  The </a:t>
            </a:r>
            <a:r>
              <a:rPr lang="de-DE" sz="1000" dirty="0" err="1"/>
              <a:t>three</a:t>
            </a:r>
            <a:r>
              <a:rPr lang="de-DE" sz="1000" dirty="0"/>
              <a:t> </a:t>
            </a:r>
            <a:r>
              <a:rPr lang="de-DE" sz="1000" dirty="0" err="1"/>
              <a:t>lines</a:t>
            </a:r>
            <a:r>
              <a:rPr lang="de-DE" sz="1000" dirty="0"/>
              <a:t>  </a:t>
            </a:r>
            <a:r>
              <a:rPr lang="de-DE" sz="1000" dirty="0" err="1"/>
              <a:t>summarizing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</a:t>
            </a:r>
            <a:r>
              <a:rPr lang="de-DE" sz="1000" dirty="0" err="1"/>
              <a:t>topic</a:t>
            </a:r>
            <a:r>
              <a:rPr lang="de-DE" sz="1000" dirty="0"/>
              <a:t> </a:t>
            </a:r>
            <a:r>
              <a:rPr lang="de-DE" sz="1000" dirty="0" err="1"/>
              <a:t>of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</a:t>
            </a:r>
            <a:r>
              <a:rPr lang="de-DE" sz="1000" dirty="0" err="1"/>
              <a:t>course</a:t>
            </a:r>
            <a:r>
              <a:rPr lang="de-DE" sz="1000" dirty="0"/>
              <a:t> </a:t>
            </a:r>
            <a:r>
              <a:rPr lang="de-DE" sz="1000" dirty="0" err="1"/>
              <a:t>is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optimal </a:t>
            </a:r>
            <a:r>
              <a:rPr lang="de-DE" sz="1000" dirty="0" err="1"/>
              <a:t>outcome</a:t>
            </a:r>
            <a:r>
              <a:rPr lang="de-DE" sz="1000" dirty="0"/>
              <a:t> </a:t>
            </a:r>
            <a:r>
              <a:rPr lang="de-DE" sz="1000" dirty="0" err="1"/>
              <a:t>w.r.t</a:t>
            </a:r>
            <a:r>
              <a:rPr lang="de-DE" sz="1000" dirty="0"/>
              <a:t> </a:t>
            </a:r>
            <a:r>
              <a:rPr lang="de-DE" sz="1000" dirty="0" err="1"/>
              <a:t>my</a:t>
            </a:r>
            <a:r>
              <a:rPr lang="de-DE" sz="1000" dirty="0"/>
              <a:t> </a:t>
            </a:r>
            <a:r>
              <a:rPr lang="de-DE" sz="1000" dirty="0" err="1"/>
              <a:t>subjective</a:t>
            </a:r>
            <a:r>
              <a:rPr lang="de-DE" sz="1000" dirty="0"/>
              <a:t> </a:t>
            </a:r>
            <a:r>
              <a:rPr lang="de-DE" sz="1000" dirty="0" err="1"/>
              <a:t>measure</a:t>
            </a:r>
            <a:r>
              <a:rPr lang="de-DE" sz="1000" dirty="0"/>
              <a:t> - </a:t>
            </a:r>
            <a:r>
              <a:rPr lang="de-DE" sz="1000" dirty="0" err="1"/>
              <a:t>using</a:t>
            </a:r>
            <a:r>
              <a:rPr lang="de-DE" sz="1000" dirty="0"/>
              <a:t> a non-gradient </a:t>
            </a:r>
            <a:r>
              <a:rPr lang="de-DE" sz="1000" dirty="0" err="1"/>
              <a:t>optimziation</a:t>
            </a:r>
            <a:r>
              <a:rPr lang="de-DE" sz="1000" dirty="0"/>
              <a:t> </a:t>
            </a:r>
            <a:r>
              <a:rPr lang="de-DE" sz="1000" dirty="0" err="1"/>
              <a:t>procedure</a:t>
            </a:r>
            <a:r>
              <a:rPr lang="de-DE" sz="1000" dirty="0"/>
              <a:t> </a:t>
            </a:r>
            <a:r>
              <a:rPr lang="de-DE" sz="1000" dirty="0" err="1"/>
              <a:t>starting</a:t>
            </a:r>
            <a:r>
              <a:rPr lang="de-DE" sz="1000" dirty="0"/>
              <a:t> </a:t>
            </a:r>
            <a:r>
              <a:rPr lang="de-DE" sz="1000" dirty="0" err="1"/>
              <a:t>from</a:t>
            </a:r>
            <a:r>
              <a:rPr lang="de-DE" sz="1000" dirty="0"/>
              <a:t> </a:t>
            </a:r>
            <a:r>
              <a:rPr lang="de-DE" sz="1000" dirty="0" err="1"/>
              <a:t>the</a:t>
            </a:r>
            <a:r>
              <a:rPr lang="de-DE" sz="1000" dirty="0"/>
              <a:t> original </a:t>
            </a:r>
            <a:r>
              <a:rPr lang="de-DE" sz="1000" dirty="0" err="1"/>
              <a:t>course</a:t>
            </a:r>
            <a:r>
              <a:rPr lang="de-DE" sz="1000" dirty="0"/>
              <a:t> </a:t>
            </a:r>
            <a:r>
              <a:rPr lang="de-DE" sz="1000" dirty="0" err="1"/>
              <a:t>name</a:t>
            </a:r>
            <a:r>
              <a:rPr lang="de-DE" sz="1000" dirty="0"/>
              <a:t>: </a:t>
            </a:r>
            <a:r>
              <a:rPr lang="de-DE" sz="1000" dirty="0" err="1"/>
              <a:t>Probabilistic</a:t>
            </a:r>
            <a:r>
              <a:rPr lang="de-DE" sz="1000" dirty="0"/>
              <a:t> Differential </a:t>
            </a:r>
            <a:r>
              <a:rPr lang="de-DE" sz="1000" dirty="0" err="1"/>
              <a:t>Programming</a:t>
            </a:r>
            <a:r>
              <a:rPr lang="de-DE" sz="1000" dirty="0"/>
              <a:t> -&gt; </a:t>
            </a:r>
            <a:r>
              <a:rPr lang="de-DE" sz="1000" dirty="0" err="1"/>
              <a:t>Probabilistic</a:t>
            </a:r>
            <a:r>
              <a:rPr lang="de-DE" sz="1000" dirty="0"/>
              <a:t> </a:t>
            </a:r>
            <a:r>
              <a:rPr lang="de-DE" sz="1000" dirty="0" err="1"/>
              <a:t>and</a:t>
            </a:r>
            <a:r>
              <a:rPr lang="de-DE" sz="1000" dirty="0"/>
              <a:t> Differential </a:t>
            </a:r>
            <a:r>
              <a:rPr lang="de-DE" sz="1000" dirty="0" err="1"/>
              <a:t>Programming</a:t>
            </a:r>
            <a:r>
              <a:rPr lang="de-DE" sz="1000" dirty="0"/>
              <a:t>  -&gt; </a:t>
            </a:r>
            <a:r>
              <a:rPr lang="de-DE" sz="1000" dirty="0" err="1"/>
              <a:t>Probabilistic</a:t>
            </a:r>
            <a:r>
              <a:rPr lang="de-DE" sz="1000" dirty="0"/>
              <a:t> </a:t>
            </a:r>
            <a:r>
              <a:rPr lang="de-DE" sz="1000" dirty="0" err="1"/>
              <a:t>and</a:t>
            </a:r>
            <a:r>
              <a:rPr lang="de-DE" sz="1000" dirty="0"/>
              <a:t> </a:t>
            </a:r>
            <a:r>
              <a:rPr lang="de-DE" sz="1000" dirty="0" err="1"/>
              <a:t>Differentiable</a:t>
            </a:r>
            <a:r>
              <a:rPr lang="de-DE" sz="1000" dirty="0"/>
              <a:t> </a:t>
            </a:r>
            <a:r>
              <a:rPr lang="de-DE" sz="1000" dirty="0" err="1"/>
              <a:t>Programming</a:t>
            </a:r>
            <a:r>
              <a:rPr lang="de-DE" sz="1000" dirty="0"/>
              <a:t> -&gt;</a:t>
            </a:r>
            <a:r>
              <a:rPr lang="de-DE" sz="1000" dirty="0" err="1"/>
              <a:t>Differentiable</a:t>
            </a:r>
            <a:r>
              <a:rPr lang="de-DE" sz="1000" dirty="0"/>
              <a:t> </a:t>
            </a:r>
            <a:r>
              <a:rPr lang="de-DE" sz="1000" dirty="0" err="1"/>
              <a:t>and</a:t>
            </a:r>
            <a:r>
              <a:rPr lang="de-DE" sz="1000" dirty="0"/>
              <a:t> </a:t>
            </a:r>
            <a:r>
              <a:rPr lang="de-DE" sz="1000" dirty="0" err="1"/>
              <a:t>Probabilistic</a:t>
            </a:r>
            <a:r>
              <a:rPr lang="de-DE" sz="1000" dirty="0"/>
              <a:t> </a:t>
            </a:r>
            <a:r>
              <a:rPr lang="de-DE" sz="1000" dirty="0" err="1"/>
              <a:t>Programming</a:t>
            </a:r>
            <a:r>
              <a:rPr lang="de-DE" sz="1000" dirty="0"/>
              <a:t> </a:t>
            </a:r>
          </a:p>
        </p:txBody>
      </p:sp>
      <p:cxnSp>
        <p:nvCxnSpPr>
          <p:cNvPr id="10" name="Gerade Verbindung 9">
            <a:extLst>
              <a:ext uri="{FF2B5EF4-FFF2-40B4-BE49-F238E27FC236}">
                <a16:creationId xmlns:a16="http://schemas.microsoft.com/office/drawing/2014/main" id="{1F12BEF1-606C-2242-A6E6-A0E8824B3B79}"/>
              </a:ext>
            </a:extLst>
          </p:cNvPr>
          <p:cNvCxnSpPr/>
          <p:nvPr/>
        </p:nvCxnSpPr>
        <p:spPr>
          <a:xfrm>
            <a:off x="566665" y="5766355"/>
            <a:ext cx="8064896" cy="0"/>
          </a:xfrm>
          <a:prstGeom prst="line">
            <a:avLst/>
          </a:prstGeom>
          <a:ln w="12700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0571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Course 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dirty="0"/>
              <a:t>Aktuelle Themen Data Science und KI: </a:t>
            </a:r>
            <a:r>
              <a:rPr lang="de-DE" sz="2400" dirty="0" err="1"/>
              <a:t>Probabilistic</a:t>
            </a:r>
            <a:r>
              <a:rPr lang="de-DE" sz="2400" dirty="0"/>
              <a:t> Differential </a:t>
            </a:r>
            <a:r>
              <a:rPr lang="de-DE" sz="2400" dirty="0" err="1"/>
              <a:t>Programming</a:t>
            </a:r>
            <a:r>
              <a:rPr lang="de-DE" sz="2400" dirty="0"/>
              <a:t> (CS5070/CS5071)</a:t>
            </a:r>
          </a:p>
          <a:p>
            <a:pPr marL="0" indent="0">
              <a:buNone/>
              <a:defRPr/>
            </a:pPr>
            <a:r>
              <a:rPr lang="de-DE" sz="2400" dirty="0"/>
              <a:t> </a:t>
            </a:r>
          </a:p>
          <a:p>
            <a:pPr>
              <a:defRPr/>
            </a:pPr>
            <a:r>
              <a:rPr lang="de-DE" sz="2400" dirty="0" err="1"/>
              <a:t>Lecture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seminaristic</a:t>
            </a:r>
            <a:r>
              <a:rPr lang="de-DE" sz="2400" dirty="0"/>
              <a:t> </a:t>
            </a:r>
            <a:r>
              <a:rPr lang="de-DE" sz="2400" dirty="0" err="1"/>
              <a:t>parts</a:t>
            </a:r>
            <a:endParaRPr lang="de-DE" sz="2400" dirty="0"/>
          </a:p>
          <a:p>
            <a:pPr>
              <a:defRPr/>
            </a:pPr>
            <a:endParaRPr lang="de-DE" sz="2400" dirty="0"/>
          </a:p>
          <a:p>
            <a:pPr>
              <a:defRPr/>
            </a:pPr>
            <a:r>
              <a:rPr lang="de-DE" sz="2400" dirty="0"/>
              <a:t>All relevant </a:t>
            </a:r>
            <a:r>
              <a:rPr lang="de-DE" sz="2400" dirty="0" err="1"/>
              <a:t>information</a:t>
            </a:r>
            <a:r>
              <a:rPr lang="de-DE" sz="2400" dirty="0"/>
              <a:t> also </a:t>
            </a:r>
            <a:r>
              <a:rPr lang="de-DE" sz="2400" dirty="0" err="1"/>
              <a:t>given</a:t>
            </a:r>
            <a:r>
              <a:rPr lang="de-DE" sz="2400" dirty="0"/>
              <a:t> in </a:t>
            </a:r>
            <a:r>
              <a:rPr lang="de-DE" sz="2400" dirty="0" err="1"/>
              <a:t>Moodle</a:t>
            </a:r>
            <a:r>
              <a:rPr lang="de-DE" sz="2400" dirty="0"/>
              <a:t> </a:t>
            </a:r>
            <a:r>
              <a:rPr lang="de-DE" sz="2400" dirty="0" err="1"/>
              <a:t>website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course</a:t>
            </a:r>
            <a:r>
              <a:rPr lang="de-DE" sz="2400" dirty="0"/>
              <a:t>    </a:t>
            </a:r>
            <a:r>
              <a:rPr lang="de-DE" sz="1800" dirty="0">
                <a:hlinkClick r:id="rId2"/>
              </a:rPr>
              <a:t>https://moodle.uni-luebeck.de/course/view.php?id=8367#section-0</a:t>
            </a:r>
            <a:endParaRPr lang="de-DE" sz="18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779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691"/>
    </mc:Choice>
    <mc:Fallback xmlns="">
      <p:transition advTm="9669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 err="1">
                <a:cs typeface="+mj-cs"/>
              </a:rPr>
              <a:t>Lecture</a:t>
            </a:r>
            <a:r>
              <a:rPr lang="de-DE" dirty="0">
                <a:cs typeface="+mj-cs"/>
              </a:rPr>
              <a:t> 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b="1" dirty="0" err="1"/>
              <a:t>Slides</a:t>
            </a:r>
            <a:r>
              <a:rPr lang="de-DE" sz="2400" b="1" dirty="0"/>
              <a:t> </a:t>
            </a:r>
            <a:r>
              <a:rPr lang="de-DE" sz="2400" b="1" dirty="0" err="1"/>
              <a:t>and</a:t>
            </a:r>
            <a:r>
              <a:rPr lang="de-DE" sz="2400" b="1" dirty="0"/>
              <a:t> </a:t>
            </a:r>
            <a:r>
              <a:rPr lang="de-DE" sz="2400" b="1" dirty="0" err="1"/>
              <a:t>recordings</a:t>
            </a:r>
            <a:endParaRPr lang="de-DE" sz="2400" b="1" dirty="0"/>
          </a:p>
          <a:p>
            <a:pPr lvl="1">
              <a:defRPr/>
            </a:pPr>
            <a:r>
              <a:rPr lang="de-DE" sz="2200" dirty="0"/>
              <a:t>in </a:t>
            </a:r>
            <a:r>
              <a:rPr lang="de-DE" sz="2200" dirty="0" err="1"/>
              <a:t>Moodle</a:t>
            </a:r>
            <a:r>
              <a:rPr lang="de-DE" sz="2200" dirty="0"/>
              <a:t> </a:t>
            </a:r>
            <a:r>
              <a:rPr lang="de-DE" sz="2200" dirty="0" err="1"/>
              <a:t>asynchronously</a:t>
            </a:r>
            <a:r>
              <a:rPr lang="de-DE" sz="2200" dirty="0"/>
              <a:t> (</a:t>
            </a:r>
            <a:r>
              <a:rPr lang="de-DE" sz="2200" dirty="0" err="1"/>
              <a:t>mainly</a:t>
            </a:r>
            <a:r>
              <a:rPr lang="de-DE" sz="2200" dirty="0"/>
              <a:t> </a:t>
            </a:r>
            <a:r>
              <a:rPr lang="de-DE" sz="2200" dirty="0" err="1"/>
              <a:t>from</a:t>
            </a:r>
            <a:r>
              <a:rPr lang="de-DE" sz="2200" dirty="0"/>
              <a:t> </a:t>
            </a:r>
            <a:r>
              <a:rPr lang="de-DE" sz="2200" dirty="0" err="1"/>
              <a:t>previous</a:t>
            </a:r>
            <a:r>
              <a:rPr lang="de-DE" sz="2200" dirty="0"/>
              <a:t> </a:t>
            </a:r>
            <a:r>
              <a:rPr lang="de-DE" sz="2200" dirty="0" err="1"/>
              <a:t>semester</a:t>
            </a:r>
            <a:r>
              <a:rPr lang="de-DE" sz="2200" dirty="0"/>
              <a:t>)  </a:t>
            </a:r>
          </a:p>
          <a:p>
            <a:pPr>
              <a:defRPr/>
            </a:pPr>
            <a:r>
              <a:rPr lang="de-DE" sz="2400" b="1" dirty="0" err="1"/>
              <a:t>Specifica</a:t>
            </a:r>
            <a:r>
              <a:rPr lang="de-DE" sz="2400" b="1" dirty="0"/>
              <a:t> </a:t>
            </a:r>
            <a:endParaRPr lang="de-DE" sz="2400" dirty="0"/>
          </a:p>
          <a:p>
            <a:pPr lvl="1">
              <a:defRPr/>
            </a:pPr>
            <a:r>
              <a:rPr lang="de-DE" sz="2200" dirty="0"/>
              <a:t>Time: </a:t>
            </a:r>
            <a:r>
              <a:rPr lang="de-DE" sz="2200" dirty="0" err="1"/>
              <a:t>Wednesdays</a:t>
            </a:r>
            <a:r>
              <a:rPr lang="de-DE" sz="2200" dirty="0"/>
              <a:t> 16:00-17:30</a:t>
            </a:r>
          </a:p>
          <a:p>
            <a:pPr lvl="1">
              <a:defRPr/>
            </a:pPr>
            <a:r>
              <a:rPr lang="de-DE" sz="2000" dirty="0"/>
              <a:t>Start: 	19.10 </a:t>
            </a:r>
            <a:r>
              <a:rPr lang="de-DE" sz="2000" dirty="0" err="1"/>
              <a:t>Lecture</a:t>
            </a:r>
            <a:r>
              <a:rPr lang="de-DE" sz="2000" dirty="0"/>
              <a:t> V0 (</a:t>
            </a:r>
            <a:r>
              <a:rPr lang="de-DE" sz="2000" dirty="0" err="1"/>
              <a:t>this</a:t>
            </a:r>
            <a:r>
              <a:rPr lang="de-DE" sz="2000" dirty="0"/>
              <a:t> </a:t>
            </a:r>
            <a:r>
              <a:rPr lang="de-DE" sz="2000" dirty="0" err="1"/>
              <a:t>one</a:t>
            </a:r>
            <a:r>
              <a:rPr lang="de-DE" sz="2000" dirty="0"/>
              <a:t> on </a:t>
            </a:r>
            <a:r>
              <a:rPr lang="de-DE" sz="2000" dirty="0" err="1"/>
              <a:t>organization</a:t>
            </a:r>
            <a:r>
              <a:rPr lang="de-DE" sz="2000" dirty="0"/>
              <a:t>)                                                            		26.10 </a:t>
            </a:r>
            <a:r>
              <a:rPr lang="de-DE" sz="2000" dirty="0" err="1"/>
              <a:t>Lecture</a:t>
            </a:r>
            <a:r>
              <a:rPr lang="de-DE" sz="2000" dirty="0"/>
              <a:t>  V1 (Intro, Motivation, </a:t>
            </a:r>
            <a:r>
              <a:rPr lang="de-DE" sz="2000" dirty="0" err="1"/>
              <a:t>Overview</a:t>
            </a:r>
            <a:r>
              <a:rPr lang="de-DE" sz="2000" dirty="0"/>
              <a:t>)</a:t>
            </a:r>
            <a:endParaRPr lang="de-DE" sz="2200" dirty="0"/>
          </a:p>
          <a:p>
            <a:pPr lvl="1">
              <a:defRPr/>
            </a:pPr>
            <a:r>
              <a:rPr lang="de-DE" sz="2200" dirty="0" err="1"/>
              <a:t>Room</a:t>
            </a:r>
            <a:r>
              <a:rPr lang="de-DE" sz="2200" dirty="0"/>
              <a:t>: Seminarraum Informatik 4, </a:t>
            </a:r>
            <a:r>
              <a:rPr lang="de-DE" sz="2200" dirty="0" err="1"/>
              <a:t>Minsky</a:t>
            </a:r>
            <a:r>
              <a:rPr lang="de-DE" sz="2200" dirty="0"/>
              <a:t> </a:t>
            </a:r>
          </a:p>
          <a:p>
            <a:pPr lvl="1">
              <a:defRPr/>
            </a:pPr>
            <a:r>
              <a:rPr lang="de-DE" sz="2200" dirty="0"/>
              <a:t>Modus</a:t>
            </a:r>
          </a:p>
          <a:p>
            <a:pPr lvl="2">
              <a:defRPr/>
            </a:pPr>
            <a:r>
              <a:rPr lang="de-DE" sz="2000" dirty="0"/>
              <a:t>Short </a:t>
            </a:r>
            <a:r>
              <a:rPr lang="de-DE" sz="2000" dirty="0" err="1"/>
              <a:t>recap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contents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slides</a:t>
            </a:r>
            <a:r>
              <a:rPr lang="de-DE" sz="2000" dirty="0"/>
              <a:t>/</a:t>
            </a:r>
            <a:r>
              <a:rPr lang="de-DE" sz="2000" dirty="0" err="1"/>
              <a:t>recording</a:t>
            </a:r>
            <a:endParaRPr lang="de-DE" sz="2000" dirty="0"/>
          </a:p>
          <a:p>
            <a:pPr lvl="2">
              <a:defRPr/>
            </a:pPr>
            <a:r>
              <a:rPr lang="de-DE" sz="2000" dirty="0"/>
              <a:t>Further </a:t>
            </a:r>
            <a:r>
              <a:rPr lang="de-DE" sz="2000" dirty="0" err="1"/>
              <a:t>Examples</a:t>
            </a:r>
            <a:endParaRPr lang="de-DE" sz="1800" dirty="0"/>
          </a:p>
          <a:p>
            <a:pPr lvl="2">
              <a:defRPr/>
            </a:pPr>
            <a:r>
              <a:rPr lang="de-DE" sz="2000" dirty="0" err="1"/>
              <a:t>Inverted</a:t>
            </a:r>
            <a:r>
              <a:rPr lang="de-DE" sz="2000" dirty="0"/>
              <a:t> </a:t>
            </a:r>
            <a:r>
              <a:rPr lang="de-DE" sz="2000" dirty="0" err="1"/>
              <a:t>classroom</a:t>
            </a:r>
            <a:r>
              <a:rPr lang="de-DE" sz="2000" dirty="0"/>
              <a:t>: </a:t>
            </a:r>
            <a:r>
              <a:rPr lang="de-DE" sz="2000" dirty="0" err="1"/>
              <a:t>You</a:t>
            </a:r>
            <a:r>
              <a:rPr lang="de-DE" sz="2000" dirty="0"/>
              <a:t> </a:t>
            </a:r>
            <a:r>
              <a:rPr lang="de-DE" sz="2000" dirty="0" err="1"/>
              <a:t>ask</a:t>
            </a:r>
            <a:r>
              <a:rPr lang="de-DE" sz="2000" dirty="0"/>
              <a:t> </a:t>
            </a:r>
            <a:r>
              <a:rPr lang="de-DE" sz="2000" dirty="0" err="1"/>
              <a:t>and</a:t>
            </a:r>
            <a:r>
              <a:rPr lang="de-DE" sz="2000" dirty="0"/>
              <a:t> I </a:t>
            </a:r>
            <a:r>
              <a:rPr lang="de-DE" sz="2000" dirty="0" err="1"/>
              <a:t>ask</a:t>
            </a:r>
            <a:r>
              <a:rPr lang="de-DE" sz="2000" dirty="0"/>
              <a:t> </a:t>
            </a:r>
          </a:p>
          <a:p>
            <a:pPr lvl="1">
              <a:defRPr/>
            </a:pPr>
            <a:r>
              <a:rPr lang="de-DE" dirty="0"/>
              <a:t>Content: </a:t>
            </a:r>
            <a:r>
              <a:rPr lang="de-DE" dirty="0" err="1"/>
              <a:t>Differentiable</a:t>
            </a:r>
            <a:r>
              <a:rPr lang="de-DE" dirty="0"/>
              <a:t> </a:t>
            </a:r>
            <a:r>
              <a:rPr lang="de-DE" dirty="0" err="1"/>
              <a:t>programming</a:t>
            </a:r>
            <a:r>
              <a:rPr lang="de-DE" dirty="0"/>
              <a:t> (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deep</a:t>
            </a:r>
            <a:r>
              <a:rPr lang="de-DE" dirty="0"/>
              <a:t> </a:t>
            </a:r>
            <a:r>
              <a:rPr lang="de-DE" dirty="0" err="1"/>
              <a:t>learning</a:t>
            </a:r>
            <a:r>
              <a:rPr lang="de-DE" dirty="0"/>
              <a:t>), </a:t>
            </a:r>
            <a:r>
              <a:rPr lang="de-DE" dirty="0" err="1"/>
              <a:t>probabilistic</a:t>
            </a:r>
            <a:r>
              <a:rPr lang="de-DE" dirty="0"/>
              <a:t> </a:t>
            </a:r>
            <a:r>
              <a:rPr lang="de-DE" dirty="0" err="1"/>
              <a:t>modelling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programming</a:t>
            </a:r>
            <a:r>
              <a:rPr lang="de-DE" dirty="0"/>
              <a:t> -&gt; </a:t>
            </a:r>
            <a:r>
              <a:rPr lang="de-DE" dirty="0">
                <a:solidFill>
                  <a:schemeClr val="bg1">
                    <a:lumMod val="95000"/>
                  </a:schemeClr>
                </a:solidFill>
                <a:highlight>
                  <a:srgbClr val="FF00FF"/>
                </a:highlight>
              </a:rPr>
              <a:t>V1</a:t>
            </a:r>
            <a:r>
              <a:rPr lang="de-DE" dirty="0"/>
              <a:t> </a:t>
            </a:r>
            <a:endParaRPr lang="de-DE" sz="2400" dirty="0"/>
          </a:p>
          <a:p>
            <a:pPr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217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691"/>
    </mc:Choice>
    <mc:Fallback xmlns="">
      <p:transition advTm="9669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Seminar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dirty="0"/>
              <a:t>Part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lecture</a:t>
            </a:r>
            <a:r>
              <a:rPr lang="de-DE" sz="2400" dirty="0"/>
              <a:t> </a:t>
            </a:r>
          </a:p>
          <a:p>
            <a:pPr>
              <a:defRPr/>
            </a:pPr>
            <a:r>
              <a:rPr lang="de-DE" sz="2400" dirty="0"/>
              <a:t>Time: </a:t>
            </a:r>
            <a:r>
              <a:rPr lang="de-DE" sz="2400" dirty="0" err="1"/>
              <a:t>Wednesday</a:t>
            </a:r>
            <a:r>
              <a:rPr lang="de-DE" sz="2400" dirty="0"/>
              <a:t> 16:00-17:30</a:t>
            </a:r>
          </a:p>
          <a:p>
            <a:pPr>
              <a:defRPr/>
            </a:pP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actively</a:t>
            </a:r>
            <a:r>
              <a:rPr lang="de-DE" sz="2400" dirty="0"/>
              <a:t> </a:t>
            </a:r>
            <a:r>
              <a:rPr lang="de-DE" sz="2400" dirty="0" err="1"/>
              <a:t>participate</a:t>
            </a:r>
            <a:r>
              <a:rPr lang="de-DE" sz="2400" dirty="0"/>
              <a:t> in </a:t>
            </a:r>
            <a:r>
              <a:rPr lang="de-DE" sz="2400" dirty="0" err="1"/>
              <a:t>asking</a:t>
            </a:r>
            <a:r>
              <a:rPr lang="de-DE" sz="2400" dirty="0"/>
              <a:t> </a:t>
            </a:r>
            <a:r>
              <a:rPr lang="de-DE" sz="2400" dirty="0" err="1"/>
              <a:t>questions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answering</a:t>
            </a:r>
            <a:r>
              <a:rPr lang="de-DE" sz="2400" dirty="0"/>
              <a:t> </a:t>
            </a:r>
            <a:r>
              <a:rPr lang="de-DE" sz="2400" dirty="0" err="1"/>
              <a:t>questions</a:t>
            </a:r>
            <a:r>
              <a:rPr lang="de-DE" sz="2400" dirty="0"/>
              <a:t> on </a:t>
            </a:r>
            <a:r>
              <a:rPr lang="de-DE" sz="2400" dirty="0" err="1"/>
              <a:t>lecture</a:t>
            </a:r>
            <a:r>
              <a:rPr lang="de-DE" sz="2400" dirty="0"/>
              <a:t> </a:t>
            </a:r>
            <a:r>
              <a:rPr lang="de-DE" sz="2400" dirty="0" err="1"/>
              <a:t>contents</a:t>
            </a:r>
            <a:endParaRPr lang="de-DE" sz="2000" dirty="0"/>
          </a:p>
          <a:p>
            <a:pPr marL="0" indent="0">
              <a:buNone/>
              <a:defRPr/>
            </a:pPr>
            <a:endParaRPr lang="de-DE" sz="2400" dirty="0"/>
          </a:p>
          <a:p>
            <a:pPr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477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691"/>
    </mc:Choice>
    <mc:Fallback xmlns="">
      <p:transition advTm="9669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de-DE" dirty="0">
                <a:cs typeface="+mj-cs"/>
              </a:rPr>
              <a:t>Oral </a:t>
            </a:r>
            <a:r>
              <a:rPr lang="de-DE" dirty="0" err="1">
                <a:cs typeface="+mj-cs"/>
              </a:rPr>
              <a:t>exam</a:t>
            </a:r>
            <a:endParaRPr lang="de-DE" dirty="0">
              <a:cs typeface="+mj-cs"/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435975" cy="5256213"/>
          </a:xfrm>
        </p:spPr>
        <p:txBody>
          <a:bodyPr/>
          <a:lstStyle/>
          <a:p>
            <a:pPr>
              <a:defRPr/>
            </a:pPr>
            <a:r>
              <a:rPr lang="de-DE" sz="2400" dirty="0"/>
              <a:t>End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semester</a:t>
            </a:r>
            <a:endParaRPr lang="de-DE" sz="2400" dirty="0"/>
          </a:p>
          <a:p>
            <a:pPr lvl="1">
              <a:defRPr/>
            </a:pPr>
            <a:r>
              <a:rPr lang="de-DE" sz="2200" dirty="0"/>
              <a:t>Date </a:t>
            </a:r>
            <a:r>
              <a:rPr lang="de-DE" sz="2200" dirty="0" err="1"/>
              <a:t>to</a:t>
            </a:r>
            <a:r>
              <a:rPr lang="de-DE" sz="2200" dirty="0"/>
              <a:t> </a:t>
            </a:r>
            <a:r>
              <a:rPr lang="de-DE" sz="2200" dirty="0" err="1"/>
              <a:t>be</a:t>
            </a:r>
            <a:r>
              <a:rPr lang="de-DE" sz="2200" dirty="0"/>
              <a:t> </a:t>
            </a:r>
            <a:r>
              <a:rPr lang="de-DE" sz="2200" dirty="0" err="1"/>
              <a:t>specified</a:t>
            </a:r>
            <a:r>
              <a:rPr lang="de-DE" sz="2200" dirty="0"/>
              <a:t> </a:t>
            </a:r>
            <a:r>
              <a:rPr lang="de-DE" sz="2200" dirty="0" err="1"/>
              <a:t>yet</a:t>
            </a:r>
            <a:endParaRPr lang="de-DE" sz="2200" dirty="0"/>
          </a:p>
          <a:p>
            <a:pPr>
              <a:defRPr/>
            </a:pPr>
            <a:r>
              <a:rPr lang="de-DE" sz="2400" dirty="0" err="1"/>
              <a:t>Prerequisite</a:t>
            </a:r>
            <a:r>
              <a:rPr lang="de-DE" sz="2400" dirty="0"/>
              <a:t>: </a:t>
            </a:r>
            <a:r>
              <a:rPr lang="de-DE" sz="2400" dirty="0" err="1"/>
              <a:t>Succesful</a:t>
            </a:r>
            <a:r>
              <a:rPr lang="de-DE" sz="2400" dirty="0"/>
              <a:t> </a:t>
            </a:r>
            <a:r>
              <a:rPr lang="de-DE" sz="2400" dirty="0" err="1"/>
              <a:t>participation</a:t>
            </a:r>
            <a:r>
              <a:rPr lang="de-DE" sz="2400" dirty="0"/>
              <a:t> in </a:t>
            </a:r>
            <a:r>
              <a:rPr lang="de-DE" sz="2400" dirty="0" err="1"/>
              <a:t>inverted</a:t>
            </a:r>
            <a:r>
              <a:rPr lang="de-DE" sz="2400" dirty="0"/>
              <a:t> </a:t>
            </a:r>
            <a:r>
              <a:rPr lang="de-DE" sz="2400" dirty="0" err="1"/>
              <a:t>class</a:t>
            </a:r>
            <a:r>
              <a:rPr lang="de-DE" sz="2400" dirty="0"/>
              <a:t> </a:t>
            </a:r>
            <a:r>
              <a:rPr lang="de-DE" sz="2400" dirty="0" err="1"/>
              <a:t>room</a:t>
            </a:r>
            <a:r>
              <a:rPr lang="de-DE" sz="2400" dirty="0"/>
              <a:t> </a:t>
            </a:r>
          </a:p>
          <a:p>
            <a:pPr>
              <a:defRPr/>
            </a:pPr>
            <a:r>
              <a:rPr lang="de-DE" sz="2400" dirty="0" err="1"/>
              <a:t>About</a:t>
            </a:r>
            <a:r>
              <a:rPr lang="de-DE" sz="2400" dirty="0"/>
              <a:t> 30 </a:t>
            </a:r>
            <a:r>
              <a:rPr lang="de-DE" sz="2400" dirty="0" err="1"/>
              <a:t>minutes</a:t>
            </a:r>
            <a:r>
              <a:rPr lang="de-DE" sz="2400" dirty="0"/>
              <a:t> on all </a:t>
            </a:r>
            <a:r>
              <a:rPr lang="de-DE" sz="2400" dirty="0" err="1"/>
              <a:t>topics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lecture</a:t>
            </a:r>
            <a:r>
              <a:rPr lang="de-DE" sz="2400" dirty="0"/>
              <a:t> </a:t>
            </a:r>
          </a:p>
          <a:p>
            <a:pPr>
              <a:defRPr/>
            </a:pPr>
            <a:r>
              <a:rPr lang="de-DE" sz="2400" dirty="0"/>
              <a:t>But at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beginning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exam</a:t>
            </a:r>
            <a:r>
              <a:rPr lang="de-DE" sz="2400" dirty="0"/>
              <a:t> I will </a:t>
            </a:r>
            <a:r>
              <a:rPr lang="de-DE" sz="2400" dirty="0" err="1"/>
              <a:t>ask</a:t>
            </a:r>
            <a:r>
              <a:rPr lang="de-DE" sz="2400" dirty="0"/>
              <a:t> </a:t>
            </a:r>
            <a:r>
              <a:rPr lang="de-DE" sz="2400" dirty="0" err="1"/>
              <a:t>you</a:t>
            </a:r>
            <a:r>
              <a:rPr lang="de-DE" sz="2400" dirty="0"/>
              <a:t> </a:t>
            </a:r>
            <a:r>
              <a:rPr lang="de-DE" sz="2400" dirty="0" err="1"/>
              <a:t>what</a:t>
            </a:r>
            <a:r>
              <a:rPr lang="de-DE" sz="2400" dirty="0"/>
              <a:t>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favourite</a:t>
            </a:r>
            <a:r>
              <a:rPr lang="de-DE" sz="2400" dirty="0"/>
              <a:t> </a:t>
            </a:r>
            <a:r>
              <a:rPr lang="de-DE" sz="2400" dirty="0" err="1"/>
              <a:t>topic</a:t>
            </a:r>
            <a:r>
              <a:rPr lang="de-DE" sz="2400"/>
              <a:t> is</a:t>
            </a:r>
            <a:r>
              <a:rPr lang="de-DE" sz="2400" dirty="0"/>
              <a:t> </a:t>
            </a:r>
            <a:endParaRPr lang="de-DE" sz="2000" dirty="0"/>
          </a:p>
          <a:p>
            <a:pPr marL="0" indent="0">
              <a:buNone/>
              <a:defRPr/>
            </a:pPr>
            <a:endParaRPr lang="de-DE" sz="2400" dirty="0"/>
          </a:p>
          <a:p>
            <a:pPr>
              <a:defRPr/>
            </a:pPr>
            <a:endParaRPr lang="de-DE" sz="24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59873F-0287-9A4B-A260-FE52D1F3913B}" type="slidenum">
              <a:rPr lang="de-DE"/>
              <a:pPr>
                <a:defRPr/>
              </a:pPr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051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691"/>
    </mc:Choice>
    <mc:Fallback xmlns="">
      <p:transition advTm="96691"/>
    </mc:Fallback>
  </mc:AlternateContent>
</p:sld>
</file>

<file path=ppt/theme/theme1.xml><?xml version="1.0" encoding="utf-8"?>
<a:theme xmlns:a="http://schemas.openxmlformats.org/drawingml/2006/main" name="7_Standarddesign">
  <a:themeElements>
    <a:clrScheme name="7_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7_Standarddesign">
      <a:majorFont>
        <a:latin typeface="Myriad Pro"/>
        <a:ea typeface="ＭＳ Ｐゴシック"/>
        <a:cs typeface=""/>
      </a:majorFont>
      <a:minorFont>
        <a:latin typeface="Myriad Pro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7_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7_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7_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309</Words>
  <Application>Microsoft Macintosh PowerPoint</Application>
  <PresentationFormat>Bildschirmpräsentation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9" baseType="lpstr">
      <vt:lpstr>Calibri</vt:lpstr>
      <vt:lpstr>Myriad Pro</vt:lpstr>
      <vt:lpstr>7_Standarddesign</vt:lpstr>
      <vt:lpstr>PROBABILISTIC AND DIFFERENTIABLE PROGRAMMING  V0:  ORGANIZATION   </vt:lpstr>
      <vt:lpstr>What this course is about</vt:lpstr>
      <vt:lpstr>Course </vt:lpstr>
      <vt:lpstr>Lecture </vt:lpstr>
      <vt:lpstr>Seminar</vt:lpstr>
      <vt:lpstr>Oral exam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PROBABILISTIC  AND DIFFERENTIABLE PROGRAMMING  V1:  INTRODUCTION    </dc:title>
  <dc:creator>Özgür Özcep</dc:creator>
  <cp:lastModifiedBy>Özgür Özcep</cp:lastModifiedBy>
  <cp:revision>141</cp:revision>
  <dcterms:created xsi:type="dcterms:W3CDTF">2020-10-18T13:39:02Z</dcterms:created>
  <dcterms:modified xsi:type="dcterms:W3CDTF">2022-10-05T11:58:49Z</dcterms:modified>
</cp:coreProperties>
</file>