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mp4" ContentType="video/mp4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31"/>
  </p:notesMasterIdLst>
  <p:handoutMasterIdLst>
    <p:handoutMasterId r:id="rId32"/>
  </p:handoutMasterIdLst>
  <p:sldIdLst>
    <p:sldId id="419" r:id="rId2"/>
    <p:sldId id="467" r:id="rId3"/>
    <p:sldId id="466" r:id="rId4"/>
    <p:sldId id="468" r:id="rId5"/>
    <p:sldId id="469" r:id="rId6"/>
    <p:sldId id="470" r:id="rId7"/>
    <p:sldId id="488" r:id="rId8"/>
    <p:sldId id="493" r:id="rId9"/>
    <p:sldId id="471" r:id="rId10"/>
    <p:sldId id="490" r:id="rId11"/>
    <p:sldId id="491" r:id="rId12"/>
    <p:sldId id="457" r:id="rId13"/>
    <p:sldId id="489" r:id="rId14"/>
    <p:sldId id="492" r:id="rId15"/>
    <p:sldId id="483" r:id="rId16"/>
    <p:sldId id="458" r:id="rId17"/>
    <p:sldId id="477" r:id="rId18"/>
    <p:sldId id="478" r:id="rId19"/>
    <p:sldId id="479" r:id="rId20"/>
    <p:sldId id="481" r:id="rId21"/>
    <p:sldId id="459" r:id="rId22"/>
    <p:sldId id="460" r:id="rId23"/>
    <p:sldId id="461" r:id="rId24"/>
    <p:sldId id="463" r:id="rId25"/>
    <p:sldId id="462" r:id="rId26"/>
    <p:sldId id="464" r:id="rId27"/>
    <p:sldId id="476" r:id="rId28"/>
    <p:sldId id="486" r:id="rId29"/>
    <p:sldId id="485" r:id="rId3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C35FF"/>
    <a:srgbClr val="E076DF"/>
    <a:srgbClr val="38F769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/>
    <p:restoredTop sz="94797"/>
  </p:normalViewPr>
  <p:slideViewPr>
    <p:cSldViewPr>
      <p:cViewPr varScale="1">
        <p:scale>
          <a:sx n="126" d="100"/>
          <a:sy n="126" d="100"/>
        </p:scale>
        <p:origin x="5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1" Type="http://schemas.openxmlformats.org/officeDocument/2006/relationships/image" Target="../media/image5.wmf"/><Relationship Id="rId2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1" Type="http://schemas.openxmlformats.org/officeDocument/2006/relationships/image" Target="../media/image5.wmf"/><Relationship Id="rId2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22.11.16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22.11.16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4109AC-0C50-D642-8BC8-EE4B6630773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2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54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5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21DDD5-F51F-2142-A21A-12F7DF42E9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26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8.w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9.wmf"/><Relationship Id="rId13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7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93503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/>
              <a:t>Subgraph Isomorphism </a:t>
            </a:r>
            <a:r>
              <a:rPr lang="en-US" sz="3600" b="1" dirty="0" err="1"/>
              <a:t>w.r.t</a:t>
            </a:r>
            <a:r>
              <a:rPr lang="en-US" sz="3600" b="1" dirty="0"/>
              <a:t>. Axioms for Defining Semantic Relations on Edge and Node Labels</a:t>
            </a:r>
            <a:endParaRPr lang="de-DE" sz="3600" b="1" dirty="0" smtClean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1728192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 smtClean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Institut für Informationssysteme</a:t>
            </a:r>
          </a:p>
        </p:txBody>
      </p:sp>
    </p:spTree>
    <p:extLst>
      <p:ext uri="{BB962C8B-B14F-4D97-AF65-F5344CB8AC3E}">
        <p14:creationId xmlns:p14="http://schemas.microsoft.com/office/powerpoint/2010/main" val="1511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QA </a:t>
            </a:r>
            <a:r>
              <a:rPr lang="en-US" dirty="0" err="1" smtClean="0"/>
              <a:t>w.r.t</a:t>
            </a:r>
            <a:r>
              <a:rPr lang="en-US" dirty="0" smtClean="0"/>
              <a:t>. Set of First-Order Logic Axioms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Syntactic restrictions to ensure </a:t>
            </a:r>
            <a:r>
              <a:rPr lang="en-US" dirty="0" smtClean="0">
                <a:solidFill>
                  <a:srgbClr val="FF0000"/>
                </a:solidFill>
              </a:rPr>
              <a:t>decidability</a:t>
            </a:r>
            <a:r>
              <a:rPr lang="en-US" dirty="0" smtClean="0"/>
              <a:t> and/or </a:t>
            </a:r>
            <a:r>
              <a:rPr lang="en-US" dirty="0" smtClean="0">
                <a:solidFill>
                  <a:srgbClr val="0C35FF"/>
                </a:solidFill>
              </a:rPr>
              <a:t>"good" computational properties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standard decision problems </a:t>
            </a:r>
          </a:p>
          <a:p>
            <a:r>
              <a:rPr lang="en-US" dirty="0" smtClean="0"/>
              <a:t>Example</a:t>
            </a:r>
          </a:p>
          <a:p>
            <a:pPr lvl="1"/>
            <a:r>
              <a:rPr lang="en-US" dirty="0" smtClean="0"/>
              <a:t>Description logics (DLs)</a:t>
            </a:r>
          </a:p>
          <a:p>
            <a:pPr lvl="2"/>
            <a:r>
              <a:rPr lang="en-US" dirty="0" smtClean="0"/>
              <a:t>Axiom set: </a:t>
            </a:r>
            <a:r>
              <a:rPr lang="en-US" dirty="0" err="1" smtClean="0">
                <a:solidFill>
                  <a:srgbClr val="0C35FF"/>
                </a:solidFill>
              </a:rPr>
              <a:t>Tbox</a:t>
            </a:r>
            <a:r>
              <a:rPr lang="en-US" dirty="0" smtClean="0">
                <a:solidFill>
                  <a:srgbClr val="0C35FF"/>
                </a:solidFill>
              </a:rPr>
              <a:t> </a:t>
            </a:r>
            <a:r>
              <a:rPr lang="en-US" dirty="0" smtClean="0"/>
              <a:t>(Terminology)</a:t>
            </a:r>
          </a:p>
          <a:p>
            <a:pPr lvl="2"/>
            <a:r>
              <a:rPr lang="en-US" dirty="0" smtClean="0"/>
              <a:t>Labeled graph: </a:t>
            </a:r>
            <a:r>
              <a:rPr lang="en-US" dirty="0" err="1" smtClean="0">
                <a:solidFill>
                  <a:srgbClr val="0C35FF"/>
                </a:solidFill>
              </a:rPr>
              <a:t>Abox</a:t>
            </a:r>
            <a:r>
              <a:rPr lang="en-US" dirty="0" smtClean="0">
                <a:solidFill>
                  <a:srgbClr val="0C35FF"/>
                </a:solidFill>
              </a:rPr>
              <a:t> </a:t>
            </a:r>
            <a:r>
              <a:rPr lang="en-US" dirty="0" smtClean="0"/>
              <a:t>(Assertions)</a:t>
            </a:r>
          </a:p>
          <a:p>
            <a:pPr lvl="1"/>
            <a:r>
              <a:rPr lang="en-US" dirty="0" smtClean="0"/>
              <a:t>Answering conjunctive queries (CQs)</a:t>
            </a:r>
          </a:p>
          <a:p>
            <a:r>
              <a:rPr lang="en-US" dirty="0" smtClean="0"/>
              <a:t>For the sort of axioms discussed above</a:t>
            </a:r>
          </a:p>
          <a:p>
            <a:pPr lvl="1"/>
            <a:r>
              <a:rPr lang="en-US" dirty="0" smtClean="0"/>
              <a:t>CQ answering </a:t>
            </a:r>
            <a:r>
              <a:rPr lang="en-US" dirty="0" err="1" smtClean="0"/>
              <a:t>w.r.t</a:t>
            </a:r>
            <a:r>
              <a:rPr lang="en-US" dirty="0" smtClean="0"/>
              <a:t>. DL Lite axioms is reducible to SQL query </a:t>
            </a:r>
            <a:r>
              <a:rPr lang="en-US" dirty="0"/>
              <a:t>answering (PSPACE hard</a:t>
            </a:r>
            <a:r>
              <a:rPr lang="en-US" dirty="0" smtClean="0"/>
              <a:t>): "</a:t>
            </a:r>
            <a:r>
              <a:rPr lang="en-US" dirty="0" smtClean="0">
                <a:solidFill>
                  <a:srgbClr val="0C35FF"/>
                </a:solidFill>
              </a:rPr>
              <a:t>practical scalability</a:t>
            </a:r>
            <a:r>
              <a:rPr lang="en-US" dirty="0" smtClean="0"/>
              <a:t>"</a:t>
            </a:r>
          </a:p>
          <a:p>
            <a:pPr lvl="1"/>
            <a:r>
              <a:rPr lang="en-US" dirty="0" smtClean="0"/>
              <a:t>Labeled subgraph isomorphism reducible to SQL QA?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9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ResizedImage600450-Doppelt-gestapel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229725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11968" y="-27384"/>
            <a:ext cx="7772400" cy="1544637"/>
          </a:xfrm>
        </p:spPr>
        <p:txBody>
          <a:bodyPr/>
          <a:lstStyle/>
          <a:p>
            <a:r>
              <a:rPr lang="en-US" altLang="en-US" dirty="0" smtClean="0">
                <a:solidFill>
                  <a:srgbClr val="92D050"/>
                </a:solidFill>
              </a:rPr>
              <a:t>Subgraph isomorphism</a:t>
            </a:r>
            <a:br>
              <a:rPr lang="en-US" altLang="en-US" dirty="0" smtClean="0">
                <a:solidFill>
                  <a:srgbClr val="92D050"/>
                </a:solidFill>
              </a:rPr>
            </a:br>
            <a:r>
              <a:rPr lang="en-US" altLang="en-US" dirty="0" smtClean="0">
                <a:solidFill>
                  <a:srgbClr val="92D050"/>
                </a:solidFill>
              </a:rPr>
              <a:t>reduced to SQL?</a:t>
            </a:r>
            <a:endParaRPr lang="en-US" altLang="en-US" dirty="0">
              <a:solidFill>
                <a:srgbClr val="92D050"/>
              </a:solidFill>
            </a:endParaRPr>
          </a:p>
        </p:txBody>
      </p:sp>
      <p:sp>
        <p:nvSpPr>
          <p:cNvPr id="5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7956550" y="7840662"/>
            <a:ext cx="1008063" cy="1968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51958AF-5ED3-6246-8164-06E2014C6287}" type="slidenum">
              <a:rPr lang="en-US" altLang="en-US" sz="2000">
                <a:solidFill>
                  <a:schemeClr val="bg1"/>
                </a:solidFill>
                <a:latin typeface="Corbel" charset="0"/>
              </a:rPr>
              <a:pPr eaLnBrk="1" hangingPunct="1"/>
              <a:t>11</a:t>
            </a:fld>
            <a:endParaRPr lang="en-US" altLang="en-US" sz="200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3861048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92D050"/>
                </a:solidFill>
              </a:rPr>
              <a:t>SQL</a:t>
            </a:r>
            <a:endParaRPr lang="en-US">
              <a:solidFill>
                <a:srgbClr val="92D050"/>
              </a:solidFill>
            </a:endParaRPr>
          </a:p>
        </p:txBody>
      </p:sp>
      <p:sp>
        <p:nvSpPr>
          <p:cNvPr id="6" name="Titel 8"/>
          <p:cNvSpPr txBox="1">
            <a:spLocks/>
          </p:cNvSpPr>
          <p:nvPr/>
        </p:nvSpPr>
        <p:spPr bwMode="auto">
          <a:xfrm>
            <a:off x="5508103" y="6165006"/>
            <a:ext cx="1368153" cy="69299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 altLang="en-US" sz="1600" kern="0" smtClean="0">
                <a:solidFill>
                  <a:srgbClr val="92D050"/>
                </a:solidFill>
              </a:rPr>
              <a:t>Subgraph </a:t>
            </a:r>
            <a:br>
              <a:rPr lang="en-US" altLang="en-US" sz="1600" kern="0" smtClean="0">
                <a:solidFill>
                  <a:srgbClr val="92D050"/>
                </a:solidFill>
              </a:rPr>
            </a:br>
            <a:r>
              <a:rPr lang="en-US" altLang="en-US" sz="1600" kern="0" smtClean="0">
                <a:solidFill>
                  <a:srgbClr val="92D050"/>
                </a:solidFill>
              </a:rPr>
              <a:t>Isomorphism</a:t>
            </a:r>
            <a:endParaRPr lang="en-US" altLang="en-US" sz="1600" kern="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Relational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en-US" dirty="0" smtClean="0"/>
              <a:t>Subgraph isomorphism </a:t>
            </a:r>
            <a:r>
              <a:rPr lang="en-US" dirty="0" err="1" smtClean="0"/>
              <a:t>w.r.t</a:t>
            </a:r>
            <a:r>
              <a:rPr lang="en-US" dirty="0" smtClean="0"/>
              <a:t>. labeled graphs and axioms</a:t>
            </a:r>
          </a:p>
          <a:p>
            <a:pPr lvl="1"/>
            <a:r>
              <a:rPr lang="en-US" dirty="0" smtClean="0"/>
              <a:t>Pattern: labeled graph</a:t>
            </a:r>
          </a:p>
          <a:p>
            <a:r>
              <a:rPr lang="en-US" dirty="0" smtClean="0"/>
              <a:t>Query answering over labeled graphs </a:t>
            </a:r>
            <a:r>
              <a:rPr lang="en-US" dirty="0" err="1" smtClean="0"/>
              <a:t>w.r.t</a:t>
            </a:r>
            <a:r>
              <a:rPr lang="en-US" dirty="0" smtClean="0"/>
              <a:t>. axioms</a:t>
            </a:r>
          </a:p>
          <a:p>
            <a:pPr lvl="1"/>
            <a:r>
              <a:rPr lang="en-US" dirty="0" smtClean="0"/>
              <a:t>Pattern: conjunctive query</a:t>
            </a:r>
          </a:p>
          <a:p>
            <a:endParaRPr lang="en-US" dirty="0"/>
          </a:p>
          <a:p>
            <a:r>
              <a:rPr lang="en-US" dirty="0" smtClean="0"/>
              <a:t>Not always is it possible to match the complete pattern</a:t>
            </a:r>
          </a:p>
          <a:p>
            <a:pPr lvl="1"/>
            <a:r>
              <a:rPr lang="en-US" dirty="0" smtClean="0"/>
              <a:t>Occlusion</a:t>
            </a:r>
          </a:p>
          <a:p>
            <a:pPr lvl="1"/>
            <a:r>
              <a:rPr lang="en-US" dirty="0" smtClean="0"/>
              <a:t>Distortion due to noise</a:t>
            </a:r>
          </a:p>
          <a:p>
            <a:pPr lvl="1"/>
            <a:r>
              <a:rPr lang="is-IS" dirty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31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Matching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006"/>
            <a:ext cx="9144000" cy="4463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5877272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Pattern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12160" y="587727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Relational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363272" cy="4968875"/>
          </a:xfrm>
        </p:spPr>
        <p:txBody>
          <a:bodyPr/>
          <a:lstStyle/>
          <a:p>
            <a:r>
              <a:rPr lang="en-US" dirty="0" smtClean="0"/>
              <a:t>Subgraph isomorphism </a:t>
            </a:r>
            <a:r>
              <a:rPr lang="en-US" dirty="0" err="1" smtClean="0"/>
              <a:t>w.r.t</a:t>
            </a:r>
            <a:r>
              <a:rPr lang="en-US" dirty="0" smtClean="0"/>
              <a:t>. labeled graphs and axioms</a:t>
            </a:r>
          </a:p>
          <a:p>
            <a:pPr lvl="1"/>
            <a:r>
              <a:rPr lang="en-US" dirty="0" smtClean="0"/>
              <a:t>Pattern: labeled graph</a:t>
            </a:r>
          </a:p>
          <a:p>
            <a:r>
              <a:rPr lang="en-US" dirty="0" smtClean="0"/>
              <a:t>Query answering over labeled graphs </a:t>
            </a:r>
            <a:r>
              <a:rPr lang="en-US" dirty="0" err="1" smtClean="0"/>
              <a:t>w.r.t</a:t>
            </a:r>
            <a:r>
              <a:rPr lang="en-US" dirty="0" smtClean="0"/>
              <a:t>. axioms</a:t>
            </a:r>
          </a:p>
          <a:p>
            <a:pPr lvl="1"/>
            <a:r>
              <a:rPr lang="en-US" dirty="0" smtClean="0"/>
              <a:t>Pattern: conjunctive query</a:t>
            </a:r>
          </a:p>
          <a:p>
            <a:endParaRPr lang="en-US" dirty="0"/>
          </a:p>
          <a:p>
            <a:r>
              <a:rPr lang="en-US" dirty="0"/>
              <a:t>Not always is it possible to match the complete pattern</a:t>
            </a:r>
          </a:p>
          <a:p>
            <a:pPr lvl="1"/>
            <a:r>
              <a:rPr lang="en-US" dirty="0" smtClean="0">
                <a:solidFill>
                  <a:srgbClr val="0C35FF"/>
                </a:solidFill>
              </a:rPr>
              <a:t>"Partial subgraph isomorphism"</a:t>
            </a:r>
          </a:p>
          <a:p>
            <a:pPr lvl="1"/>
            <a:r>
              <a:rPr lang="en-US" dirty="0" smtClean="0">
                <a:solidFill>
                  <a:srgbClr val="0C35FF"/>
                </a:solidFill>
              </a:rPr>
              <a:t>Abductive query answering</a:t>
            </a:r>
            <a:endParaRPr lang="en-US" dirty="0">
              <a:solidFill>
                <a:srgbClr val="0C35FF"/>
              </a:solidFill>
            </a:endParaRPr>
          </a:p>
          <a:p>
            <a:pPr lvl="2"/>
            <a:r>
              <a:rPr lang="en-US" dirty="0" smtClean="0"/>
              <a:t>Provide instantiated conjuncts that do not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45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3" descr="distributed_artificial_intellig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4775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3581400" y="39624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7315200" y="51054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712788" y="15875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7516813" y="1587500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6096000" y="3962400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5181600" y="4875213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2286000" y="2819400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16" name="Rechteck 15"/>
          <p:cNvSpPr/>
          <p:nvPr/>
        </p:nvSpPr>
        <p:spPr>
          <a:xfrm>
            <a:off x="2895600" y="5329238"/>
            <a:ext cx="252413" cy="46196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51DAFF"/>
                </a:solidFill>
              </a:rPr>
              <a:t>i</a:t>
            </a:r>
          </a:p>
        </p:txBody>
      </p:sp>
      <p:sp>
        <p:nvSpPr>
          <p:cNvPr id="17" name="Rechteck 16"/>
          <p:cNvSpPr/>
          <p:nvPr/>
        </p:nvSpPr>
        <p:spPr>
          <a:xfrm>
            <a:off x="6629400" y="4643438"/>
            <a:ext cx="265113" cy="46196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51DAFF"/>
                </a:solidFill>
              </a:rPr>
              <a:t>j</a:t>
            </a:r>
          </a:p>
        </p:txBody>
      </p:sp>
      <p:sp>
        <p:nvSpPr>
          <p:cNvPr id="18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A139A9D-3F2E-8F4D-8560-47858D96D46E}" type="slidenum">
              <a:rPr lang="en-US" altLang="en-US" sz="2000">
                <a:solidFill>
                  <a:schemeClr val="bg1"/>
                </a:solidFill>
                <a:latin typeface="Corbel" charset="0"/>
              </a:rPr>
              <a:pPr eaLnBrk="1" hangingPunct="1"/>
              <a:t>15</a:t>
            </a:fld>
            <a:endParaRPr lang="en-US" altLang="en-US" sz="200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19" name="Rechteck 7"/>
          <p:cNvSpPr>
            <a:spLocks noChangeArrowheads="1"/>
          </p:cNvSpPr>
          <p:nvPr/>
        </p:nvSpPr>
        <p:spPr bwMode="auto">
          <a:xfrm>
            <a:off x="3851920" y="3731418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hteck 7"/>
          <p:cNvSpPr>
            <a:spLocks noChangeArrowheads="1"/>
          </p:cNvSpPr>
          <p:nvPr/>
        </p:nvSpPr>
        <p:spPr bwMode="auto">
          <a:xfrm>
            <a:off x="1116013" y="1484784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hteck 14"/>
          <p:cNvSpPr>
            <a:spLocks noChangeArrowheads="1"/>
          </p:cNvSpPr>
          <p:nvPr/>
        </p:nvSpPr>
        <p:spPr bwMode="auto">
          <a:xfrm>
            <a:off x="2051720" y="2420888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hteck 14"/>
          <p:cNvSpPr>
            <a:spLocks noChangeArrowheads="1"/>
          </p:cNvSpPr>
          <p:nvPr/>
        </p:nvSpPr>
        <p:spPr bwMode="auto">
          <a:xfrm>
            <a:off x="5368383" y="4608287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de-DE" altLang="en-US" dirty="0">
              <a:solidFill>
                <a:schemeClr val="accent2"/>
              </a:solidFill>
            </a:endParaRPr>
          </a:p>
        </p:txBody>
      </p:sp>
      <p:sp>
        <p:nvSpPr>
          <p:cNvPr id="23" name="Rechteck 7"/>
          <p:cNvSpPr>
            <a:spLocks noChangeArrowheads="1"/>
          </p:cNvSpPr>
          <p:nvPr/>
        </p:nvSpPr>
        <p:spPr bwMode="auto">
          <a:xfrm>
            <a:off x="1600219" y="85774"/>
            <a:ext cx="5309852" cy="923330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∀x. A(x) ⟶ B(x)</a:t>
            </a:r>
            <a:endParaRPr lang="de-DE" altLang="en-US" sz="5400" dirty="0">
              <a:solidFill>
                <a:schemeClr val="bg1"/>
              </a:solidFill>
            </a:endParaRPr>
          </a:p>
        </p:txBody>
      </p:sp>
      <p:sp>
        <p:nvSpPr>
          <p:cNvPr id="24" name="Rechteck 7"/>
          <p:cNvSpPr>
            <a:spLocks noChangeArrowheads="1"/>
          </p:cNvSpPr>
          <p:nvPr/>
        </p:nvSpPr>
        <p:spPr bwMode="auto">
          <a:xfrm>
            <a:off x="1566404" y="1045639"/>
            <a:ext cx="6951005" cy="923330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∀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x,y</a:t>
            </a:r>
            <a:r>
              <a:rPr lang="de-DE" altLang="en-US" sz="5400" dirty="0" smtClean="0">
                <a:solidFill>
                  <a:schemeClr val="bg1"/>
                </a:solidFill>
              </a:rPr>
              <a:t>. S(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x,y</a:t>
            </a:r>
            <a:r>
              <a:rPr lang="de-DE" altLang="en-US" sz="5400" dirty="0" smtClean="0">
                <a:solidFill>
                  <a:schemeClr val="bg1"/>
                </a:solidFill>
              </a:rPr>
              <a:t>) ⟶ R(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x,y</a:t>
            </a:r>
            <a:r>
              <a:rPr lang="de-DE" altLang="en-US" sz="5400" dirty="0" smtClean="0">
                <a:solidFill>
                  <a:schemeClr val="bg1"/>
                </a:solidFill>
              </a:rPr>
              <a:t>)</a:t>
            </a:r>
            <a:endParaRPr lang="de-DE" altLang="en-US" sz="5400" dirty="0">
              <a:solidFill>
                <a:schemeClr val="bg1"/>
              </a:solidFill>
            </a:endParaRPr>
          </a:p>
        </p:txBody>
      </p:sp>
      <p:sp>
        <p:nvSpPr>
          <p:cNvPr id="25" name="Rechteck 14"/>
          <p:cNvSpPr>
            <a:spLocks noChangeArrowheads="1"/>
          </p:cNvSpPr>
          <p:nvPr/>
        </p:nvSpPr>
        <p:spPr bwMode="auto">
          <a:xfrm>
            <a:off x="4956604" y="447950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Rechteck 7"/>
          <p:cNvSpPr>
            <a:spLocks noChangeArrowheads="1"/>
          </p:cNvSpPr>
          <p:nvPr/>
        </p:nvSpPr>
        <p:spPr bwMode="auto">
          <a:xfrm>
            <a:off x="2627784" y="2004734"/>
            <a:ext cx="5532284" cy="1754326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Query 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answering</a:t>
            </a:r>
            <a:endParaRPr lang="de-DE" altLang="en-US" sz="5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B(x), R(x</a:t>
            </a:r>
            <a:r>
              <a:rPr lang="de-DE" altLang="en-US" sz="5400" dirty="0">
                <a:solidFill>
                  <a:schemeClr val="bg1"/>
                </a:solidFill>
              </a:rPr>
              <a:t>, </a:t>
            </a:r>
            <a:r>
              <a:rPr lang="de-DE" altLang="en-US" sz="5400" dirty="0" err="1">
                <a:solidFill>
                  <a:schemeClr val="bg1"/>
                </a:solidFill>
              </a:rPr>
              <a:t>y</a:t>
            </a:r>
            <a:r>
              <a:rPr lang="de-DE" altLang="en-US" sz="5400" dirty="0" smtClean="0">
                <a:solidFill>
                  <a:schemeClr val="bg1"/>
                </a:solidFill>
              </a:rPr>
              <a:t>), C(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y</a:t>
            </a:r>
            <a:r>
              <a:rPr lang="de-DE" altLang="en-US" sz="5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Rechteck 7"/>
          <p:cNvSpPr>
            <a:spLocks noChangeArrowheads="1"/>
          </p:cNvSpPr>
          <p:nvPr/>
        </p:nvSpPr>
        <p:spPr bwMode="auto">
          <a:xfrm>
            <a:off x="951899" y="3843116"/>
            <a:ext cx="7364517" cy="923330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  <a:sym typeface="Wingdings"/>
              </a:rPr>
              <a:t> x=i, </a:t>
            </a:r>
            <a:r>
              <a:rPr lang="de-DE" altLang="en-US" sz="5400" dirty="0" err="1" smtClean="0">
                <a:solidFill>
                  <a:schemeClr val="bg1"/>
                </a:solidFill>
                <a:sym typeface="Wingdings"/>
              </a:rPr>
              <a:t>y</a:t>
            </a:r>
            <a:r>
              <a:rPr lang="de-DE" altLang="en-US" sz="5400" dirty="0" smtClean="0">
                <a:solidFill>
                  <a:schemeClr val="bg1"/>
                </a:solidFill>
                <a:sym typeface="Wingdings"/>
              </a:rPr>
              <a:t>=</a:t>
            </a:r>
            <a:r>
              <a:rPr lang="de-DE" altLang="en-US" sz="5400" dirty="0" err="1" smtClean="0">
                <a:solidFill>
                  <a:schemeClr val="bg1"/>
                </a:solidFill>
                <a:sym typeface="Wingdings"/>
              </a:rPr>
              <a:t>j</a:t>
            </a:r>
            <a:r>
              <a:rPr lang="de-DE" altLang="en-US" sz="5400" dirty="0" smtClean="0">
                <a:solidFill>
                  <a:schemeClr val="bg1"/>
                </a:solidFill>
                <a:sym typeface="Wingdings"/>
              </a:rPr>
              <a:t>, </a:t>
            </a:r>
            <a:r>
              <a:rPr lang="de-DE" altLang="en-US" sz="5400" dirty="0" err="1" smtClean="0">
                <a:solidFill>
                  <a:schemeClr val="bg1"/>
                </a:solidFill>
                <a:sym typeface="Wingdings"/>
              </a:rPr>
              <a:t>assume</a:t>
            </a:r>
            <a:r>
              <a:rPr lang="de-DE" altLang="en-US" sz="5400" dirty="0" smtClean="0">
                <a:solidFill>
                  <a:schemeClr val="bg1"/>
                </a:solidFill>
                <a:sym typeface="Wingdings"/>
              </a:rPr>
              <a:t> C(</a:t>
            </a:r>
            <a:r>
              <a:rPr lang="de-DE" altLang="en-US" sz="5400" dirty="0" err="1" smtClean="0">
                <a:solidFill>
                  <a:schemeClr val="bg1"/>
                </a:solidFill>
                <a:sym typeface="Wingdings"/>
              </a:rPr>
              <a:t>j</a:t>
            </a:r>
            <a:r>
              <a:rPr lang="de-DE" altLang="en-US" sz="5400" dirty="0" smtClean="0">
                <a:solidFill>
                  <a:schemeClr val="bg1"/>
                </a:solidFill>
                <a:sym typeface="Wingdings"/>
              </a:rPr>
              <a:t>)</a:t>
            </a:r>
            <a:endParaRPr lang="de-DE" alt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 animBg="1"/>
      <p:bldP spid="24" grpId="0" animBg="1"/>
      <p:bldP spid="25" grpId="0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3600"/>
              <a:t>Abductive</a:t>
            </a:r>
            <a:r>
              <a:rPr lang="de-DE" altLang="en-US" sz="3600" dirty="0"/>
              <a:t> </a:t>
            </a:r>
            <a:r>
              <a:rPr lang="de-DE" altLang="en-US" sz="3600" dirty="0" err="1"/>
              <a:t>query</a:t>
            </a:r>
            <a:r>
              <a:rPr lang="de-DE" altLang="en-US" sz="3600" dirty="0"/>
              <a:t> </a:t>
            </a:r>
            <a:r>
              <a:rPr lang="de-DE" altLang="en-US" sz="3600" dirty="0" err="1"/>
              <a:t>answering</a:t>
            </a:r>
            <a:endParaRPr lang="de-DE" altLang="en-US" sz="3600" dirty="0"/>
          </a:p>
        </p:txBody>
      </p:sp>
      <p:pic>
        <p:nvPicPr>
          <p:cNvPr id="31747" name="Inhaltsplatzhalter 4" descr="Screen Shot 2013-05-13 at 5.42.2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308513"/>
            <a:ext cx="7277100" cy="4572000"/>
          </a:xfrm>
        </p:spPr>
      </p:pic>
      <p:sp>
        <p:nvSpPr>
          <p:cNvPr id="3" name="TextBox 2"/>
          <p:cNvSpPr txBox="1"/>
          <p:nvPr/>
        </p:nvSpPr>
        <p:spPr>
          <a:xfrm>
            <a:off x="2602656" y="2795918"/>
            <a:ext cx="4571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Subgraph Isomorphism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as "semantic" </a:t>
            </a:r>
            <a:r>
              <a:rPr lang="en-US" dirty="0"/>
              <a:t>graph difference</a:t>
            </a:r>
          </a:p>
          <a:p>
            <a:r>
              <a:rPr lang="en-US" dirty="0" smtClean="0"/>
              <a:t>Given two labeled graphs A, B, and a set of axioms T </a:t>
            </a:r>
          </a:p>
          <a:p>
            <a:r>
              <a:rPr lang="en-US" dirty="0"/>
              <a:t>Which minimal set 𝛥</a:t>
            </a:r>
            <a:r>
              <a:rPr lang="en-US" baseline="-25000" dirty="0"/>
              <a:t>A,B</a:t>
            </a:r>
            <a:r>
              <a:rPr lang="en-US" dirty="0"/>
              <a:t> of "parts" of A must be added to B such that A is an isomorphic subgraph of B </a:t>
            </a:r>
            <a:r>
              <a:rPr lang="en-US" dirty="0" err="1"/>
              <a:t>w.r.t</a:t>
            </a:r>
            <a:r>
              <a:rPr lang="en-US" dirty="0"/>
              <a:t>. the axiom set T </a:t>
            </a:r>
            <a:r>
              <a:rPr lang="en-US" dirty="0" smtClean="0"/>
              <a:t>(side condition: B </a:t>
            </a:r>
            <a:r>
              <a:rPr lang="en-US" dirty="0"/>
              <a:t>∪ 𝛥</a:t>
            </a:r>
            <a:r>
              <a:rPr lang="en-US" baseline="-25000" dirty="0"/>
              <a:t>A,B</a:t>
            </a:r>
            <a:r>
              <a:rPr lang="en-US" dirty="0"/>
              <a:t> is </a:t>
            </a:r>
            <a:r>
              <a:rPr lang="en-US" dirty="0" smtClean="0"/>
              <a:t>consistent)?</a:t>
            </a:r>
          </a:p>
          <a:p>
            <a:pPr lvl="1"/>
            <a:r>
              <a:rPr lang="en-US" dirty="0" smtClean="0"/>
              <a:t>A: pattern graph that is partially subgraph-matched</a:t>
            </a:r>
          </a:p>
          <a:p>
            <a:pPr lvl="1"/>
            <a:r>
              <a:rPr lang="en-US" dirty="0" smtClean="0"/>
              <a:t>B: data graph</a:t>
            </a:r>
          </a:p>
          <a:p>
            <a:endParaRPr lang="en-US" baseline="-25000" dirty="0"/>
          </a:p>
          <a:p>
            <a:r>
              <a:rPr lang="en-US" dirty="0" smtClean="0"/>
              <a:t>Different view: </a:t>
            </a:r>
            <a:r>
              <a:rPr lang="en-US" dirty="0" err="1" smtClean="0"/>
              <a:t>Abox</a:t>
            </a:r>
            <a:r>
              <a:rPr lang="en-US" dirty="0" smtClean="0"/>
              <a:t> </a:t>
            </a:r>
            <a:r>
              <a:rPr lang="en-US" dirty="0"/>
              <a:t>difference </a:t>
            </a:r>
            <a:r>
              <a:rPr lang="en-US" dirty="0" err="1"/>
              <a:t>w.r.t</a:t>
            </a:r>
            <a:r>
              <a:rPr lang="en-US" dirty="0"/>
              <a:t>. </a:t>
            </a:r>
            <a:r>
              <a:rPr lang="en-US" dirty="0" err="1"/>
              <a:t>Tbox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6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Abox</a:t>
            </a:r>
            <a:r>
              <a:rPr lang="en-US" dirty="0" smtClean="0"/>
              <a:t> difference </a:t>
            </a:r>
            <a:r>
              <a:rPr lang="en-US" dirty="0" err="1" smtClean="0"/>
              <a:t>w.r.t</a:t>
            </a:r>
            <a:r>
              <a:rPr lang="en-US" dirty="0" smtClean="0"/>
              <a:t>. </a:t>
            </a:r>
            <a:r>
              <a:rPr lang="en-US" dirty="0" err="1" smtClean="0"/>
              <a:t>Tbox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308"/>
            <a:ext cx="9144000" cy="55420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1840" y="2636912"/>
            <a:ext cx="576064" cy="504056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0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Abox</a:t>
            </a:r>
            <a:r>
              <a:rPr lang="en-US" dirty="0" smtClean="0"/>
              <a:t> difference reduced to Abductive QA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 A as a query and B as the queried </a:t>
            </a:r>
            <a:r>
              <a:rPr lang="en-US" dirty="0" err="1" smtClean="0"/>
              <a:t>Abox</a:t>
            </a:r>
            <a:endParaRPr lang="en-US" dirty="0" smtClean="0"/>
          </a:p>
          <a:p>
            <a:r>
              <a:rPr lang="en-US" dirty="0" smtClean="0"/>
              <a:t>Compute difference by abductive query answering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5" name="Cloud Callout 4"/>
          <p:cNvSpPr/>
          <p:nvPr/>
        </p:nvSpPr>
        <p:spPr>
          <a:xfrm>
            <a:off x="1187624" y="2348880"/>
            <a:ext cx="6192688" cy="3528392"/>
          </a:xfrm>
          <a:prstGeom prst="cloudCallout">
            <a:avLst>
              <a:gd name="adj1" fmla="val -46976"/>
              <a:gd name="adj2" fmla="val -513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Way </a:t>
            </a:r>
            <a:r>
              <a:rPr lang="en-US" sz="6000" smtClean="0">
                <a:solidFill>
                  <a:schemeClr val="tx1"/>
                </a:solidFill>
              </a:rPr>
              <a:t>too slow for CV!??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l" rtl="0">
              <a:buFont typeface="Arial" pitchFamily="34" charset="0"/>
              <a:buChar char="•"/>
            </a:pPr>
            <a:r>
              <a:rPr lang="en-US" dirty="0" smtClean="0"/>
              <a:t>Segmentation-&gt; Thinning-&gt; Graphical modeling:</a:t>
            </a:r>
          </a:p>
          <a:p>
            <a:pPr algn="l" rtl="0"/>
            <a:endParaRPr lang="en-US" dirty="0" smtClean="0"/>
          </a:p>
          <a:p>
            <a:pPr marL="0" indent="0" algn="l" rtl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7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OCR- Motivation for Graphical Matching</a:t>
            </a:r>
            <a:endParaRPr lang="he-IL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67831"/>
            <a:ext cx="43434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חץ ימינה 1"/>
          <p:cNvSpPr/>
          <p:nvPr/>
        </p:nvSpPr>
        <p:spPr>
          <a:xfrm>
            <a:off x="3563888" y="3691545"/>
            <a:ext cx="288032" cy="6480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חץ ימינה 7"/>
          <p:cNvSpPr/>
          <p:nvPr/>
        </p:nvSpPr>
        <p:spPr>
          <a:xfrm>
            <a:off x="5580112" y="3573016"/>
            <a:ext cx="288032" cy="6480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/>
          <p:cNvSpPr/>
          <p:nvPr/>
        </p:nvSpPr>
        <p:spPr>
          <a:xfrm>
            <a:off x="6418077" y="371703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אליפסה 9"/>
          <p:cNvSpPr/>
          <p:nvPr/>
        </p:nvSpPr>
        <p:spPr>
          <a:xfrm>
            <a:off x="6588224" y="335699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אליפסה 10"/>
          <p:cNvSpPr/>
          <p:nvPr/>
        </p:nvSpPr>
        <p:spPr>
          <a:xfrm>
            <a:off x="6781413" y="2895823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אליפסה 11"/>
          <p:cNvSpPr/>
          <p:nvPr/>
        </p:nvSpPr>
        <p:spPr>
          <a:xfrm>
            <a:off x="7360146" y="3734173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אליפסה 12"/>
          <p:cNvSpPr/>
          <p:nvPr/>
        </p:nvSpPr>
        <p:spPr>
          <a:xfrm>
            <a:off x="7117289" y="2885717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אליפסה 13"/>
          <p:cNvSpPr/>
          <p:nvPr/>
        </p:nvSpPr>
        <p:spPr>
          <a:xfrm>
            <a:off x="7235887" y="335699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5" name="מחבר ישר 14"/>
          <p:cNvCxnSpPr>
            <a:stCxn id="14" idx="0"/>
            <a:endCxn id="13" idx="5"/>
          </p:cNvCxnSpPr>
          <p:nvPr/>
        </p:nvCxnSpPr>
        <p:spPr>
          <a:xfrm flipH="1" flipV="1">
            <a:off x="7240214" y="3008642"/>
            <a:ext cx="67681" cy="34835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/>
          <p:cNvCxnSpPr>
            <a:stCxn id="13" idx="2"/>
            <a:endCxn id="11" idx="6"/>
          </p:cNvCxnSpPr>
          <p:nvPr/>
        </p:nvCxnSpPr>
        <p:spPr>
          <a:xfrm flipH="1">
            <a:off x="6925429" y="2957725"/>
            <a:ext cx="191860" cy="10106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/>
          <p:cNvCxnSpPr>
            <a:stCxn id="10" idx="7"/>
            <a:endCxn id="11" idx="2"/>
          </p:cNvCxnSpPr>
          <p:nvPr/>
        </p:nvCxnSpPr>
        <p:spPr>
          <a:xfrm flipV="1">
            <a:off x="6711149" y="2967831"/>
            <a:ext cx="70264" cy="41025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/>
          <p:cNvCxnSpPr>
            <a:stCxn id="9" idx="7"/>
            <a:endCxn id="10" idx="3"/>
          </p:cNvCxnSpPr>
          <p:nvPr/>
        </p:nvCxnSpPr>
        <p:spPr>
          <a:xfrm flipV="1">
            <a:off x="6541002" y="3479917"/>
            <a:ext cx="68313" cy="258206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/>
          <p:cNvCxnSpPr>
            <a:stCxn id="12" idx="0"/>
            <a:endCxn id="14" idx="5"/>
          </p:cNvCxnSpPr>
          <p:nvPr/>
        </p:nvCxnSpPr>
        <p:spPr>
          <a:xfrm flipH="1" flipV="1">
            <a:off x="7358812" y="3479917"/>
            <a:ext cx="73342" cy="254256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מחבר ישר 52"/>
          <p:cNvCxnSpPr>
            <a:stCxn id="71" idx="6"/>
            <a:endCxn id="75" idx="2"/>
          </p:cNvCxnSpPr>
          <p:nvPr/>
        </p:nvCxnSpPr>
        <p:spPr>
          <a:xfrm>
            <a:off x="6620097" y="4593566"/>
            <a:ext cx="32816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אליפסה 69"/>
          <p:cNvSpPr/>
          <p:nvPr/>
        </p:nvSpPr>
        <p:spPr>
          <a:xfrm>
            <a:off x="6305934" y="488159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1" name="אליפסה 70"/>
          <p:cNvSpPr/>
          <p:nvPr/>
        </p:nvSpPr>
        <p:spPr>
          <a:xfrm>
            <a:off x="6476081" y="452155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2" name="אליפסה 71"/>
          <p:cNvSpPr/>
          <p:nvPr/>
        </p:nvSpPr>
        <p:spPr>
          <a:xfrm>
            <a:off x="6669270" y="4060389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3" name="אליפסה 72"/>
          <p:cNvSpPr/>
          <p:nvPr/>
        </p:nvSpPr>
        <p:spPr>
          <a:xfrm>
            <a:off x="6948264" y="4898739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4" name="אליפסה 73"/>
          <p:cNvSpPr/>
          <p:nvPr/>
        </p:nvSpPr>
        <p:spPr>
          <a:xfrm>
            <a:off x="7005146" y="4050283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5" name="אליפסה 74"/>
          <p:cNvSpPr/>
          <p:nvPr/>
        </p:nvSpPr>
        <p:spPr>
          <a:xfrm>
            <a:off x="6948264" y="452155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76" name="מחבר ישר 75"/>
          <p:cNvCxnSpPr>
            <a:stCxn id="75" idx="0"/>
            <a:endCxn id="120" idx="3"/>
          </p:cNvCxnSpPr>
          <p:nvPr/>
        </p:nvCxnSpPr>
        <p:spPr>
          <a:xfrm flipV="1">
            <a:off x="7020272" y="4416021"/>
            <a:ext cx="237115" cy="10553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מחבר ישר 76"/>
          <p:cNvCxnSpPr>
            <a:stCxn id="74" idx="2"/>
            <a:endCxn id="72" idx="6"/>
          </p:cNvCxnSpPr>
          <p:nvPr/>
        </p:nvCxnSpPr>
        <p:spPr>
          <a:xfrm flipH="1">
            <a:off x="6813286" y="4122291"/>
            <a:ext cx="191860" cy="10106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מחבר ישר 77"/>
          <p:cNvCxnSpPr>
            <a:stCxn id="71" idx="7"/>
            <a:endCxn id="72" idx="2"/>
          </p:cNvCxnSpPr>
          <p:nvPr/>
        </p:nvCxnSpPr>
        <p:spPr>
          <a:xfrm flipV="1">
            <a:off x="6599006" y="4132397"/>
            <a:ext cx="70264" cy="41025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מחבר ישר 78"/>
          <p:cNvCxnSpPr>
            <a:stCxn id="70" idx="7"/>
            <a:endCxn id="71" idx="3"/>
          </p:cNvCxnSpPr>
          <p:nvPr/>
        </p:nvCxnSpPr>
        <p:spPr>
          <a:xfrm flipV="1">
            <a:off x="6428859" y="4644483"/>
            <a:ext cx="68313" cy="258206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מחבר ישר 79"/>
          <p:cNvCxnSpPr>
            <a:stCxn id="111" idx="1"/>
            <a:endCxn id="75" idx="5"/>
          </p:cNvCxnSpPr>
          <p:nvPr/>
        </p:nvCxnSpPr>
        <p:spPr>
          <a:xfrm flipH="1" flipV="1">
            <a:off x="7071189" y="4644483"/>
            <a:ext cx="186198" cy="10175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אליפסה 85"/>
          <p:cNvSpPr/>
          <p:nvPr/>
        </p:nvSpPr>
        <p:spPr>
          <a:xfrm>
            <a:off x="6314521" y="4003019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87" name="מחבר ישר 86"/>
          <p:cNvCxnSpPr>
            <a:stCxn id="86" idx="5"/>
            <a:endCxn id="72" idx="2"/>
          </p:cNvCxnSpPr>
          <p:nvPr/>
        </p:nvCxnSpPr>
        <p:spPr>
          <a:xfrm>
            <a:off x="6437446" y="4125944"/>
            <a:ext cx="231824" cy="645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אליפסה 89"/>
          <p:cNvSpPr/>
          <p:nvPr/>
        </p:nvSpPr>
        <p:spPr>
          <a:xfrm>
            <a:off x="6084168" y="486916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91" name="מחבר ישר 90"/>
          <p:cNvCxnSpPr>
            <a:stCxn id="90" idx="6"/>
            <a:endCxn id="70" idx="2"/>
          </p:cNvCxnSpPr>
          <p:nvPr/>
        </p:nvCxnSpPr>
        <p:spPr>
          <a:xfrm>
            <a:off x="6228184" y="4941168"/>
            <a:ext cx="77750" cy="1243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מחבר ישר 94"/>
          <p:cNvCxnSpPr>
            <a:stCxn id="70" idx="6"/>
            <a:endCxn id="73" idx="2"/>
          </p:cNvCxnSpPr>
          <p:nvPr/>
        </p:nvCxnSpPr>
        <p:spPr>
          <a:xfrm>
            <a:off x="6449950" y="4953606"/>
            <a:ext cx="498314" cy="1714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אליפסה 110"/>
          <p:cNvSpPr/>
          <p:nvPr/>
        </p:nvSpPr>
        <p:spPr>
          <a:xfrm>
            <a:off x="7236296" y="47251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12" name="מחבר ישר 111"/>
          <p:cNvCxnSpPr>
            <a:stCxn id="73" idx="6"/>
            <a:endCxn id="111" idx="3"/>
          </p:cNvCxnSpPr>
          <p:nvPr/>
        </p:nvCxnSpPr>
        <p:spPr>
          <a:xfrm flipV="1">
            <a:off x="7092280" y="4848069"/>
            <a:ext cx="165107" cy="12267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אליפסה 119"/>
          <p:cNvSpPr/>
          <p:nvPr/>
        </p:nvSpPr>
        <p:spPr>
          <a:xfrm>
            <a:off x="7236296" y="429309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22" name="מחבר ישר 121"/>
          <p:cNvCxnSpPr>
            <a:stCxn id="74" idx="6"/>
            <a:endCxn id="120" idx="0"/>
          </p:cNvCxnSpPr>
          <p:nvPr/>
        </p:nvCxnSpPr>
        <p:spPr>
          <a:xfrm>
            <a:off x="7149162" y="4122291"/>
            <a:ext cx="159142" cy="17080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מחבר ישר 124"/>
          <p:cNvCxnSpPr>
            <a:stCxn id="10" idx="6"/>
            <a:endCxn id="14" idx="2"/>
          </p:cNvCxnSpPr>
          <p:nvPr/>
        </p:nvCxnSpPr>
        <p:spPr>
          <a:xfrm>
            <a:off x="6732240" y="3429000"/>
            <a:ext cx="50364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024336" y="623847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err="1"/>
              <a:t>Iddo</a:t>
            </a:r>
            <a:r>
              <a:rPr lang="en-US" sz="1050" dirty="0"/>
              <a:t> </a:t>
            </a:r>
            <a:r>
              <a:rPr lang="en-US" sz="1050" dirty="0" err="1"/>
              <a:t>Aviram</a:t>
            </a:r>
            <a:r>
              <a:rPr lang="en-US" sz="1050" dirty="0"/>
              <a:t>, Optical Character Recognition: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Using </a:t>
            </a:r>
            <a:r>
              <a:rPr lang="en-US" sz="1050" dirty="0"/>
              <a:t>the Ullmann Algorithm for Graphical Matching </a:t>
            </a:r>
          </a:p>
        </p:txBody>
      </p:sp>
    </p:spTree>
    <p:extLst>
      <p:ext uri="{BB962C8B-B14F-4D97-AF65-F5344CB8AC3E}">
        <p14:creationId xmlns:p14="http://schemas.microsoft.com/office/powerpoint/2010/main" val="201595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 Lijn - Pinguin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88640" y="-99393"/>
            <a:ext cx="12457384" cy="700727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0" y="188640"/>
            <a:ext cx="9144000" cy="1200329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Fight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against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complexity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predator</a:t>
            </a:r>
            <a:endParaRPr lang="de-DE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who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gonna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kill cool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ideas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5662989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Stay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calm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stick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together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move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little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5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914400"/>
          </a:xfrm>
        </p:spPr>
        <p:txBody>
          <a:bodyPr/>
          <a:lstStyle/>
          <a:p>
            <a:r>
              <a:rPr lang="de-DE" altLang="en-US" sz="3600" dirty="0" err="1"/>
              <a:t>Depth</a:t>
            </a:r>
            <a:r>
              <a:rPr lang="de-DE" altLang="en-US" sz="3600" dirty="0"/>
              <a:t>-first </a:t>
            </a:r>
            <a:r>
              <a:rPr lang="de-DE" altLang="en-US" sz="3600" dirty="0" err="1" smtClean="0"/>
              <a:t>abductive</a:t>
            </a:r>
            <a:r>
              <a:rPr lang="de-DE" altLang="en-US" sz="3600" dirty="0"/>
              <a:t> </a:t>
            </a:r>
            <a:r>
              <a:rPr lang="de-DE" altLang="en-US" sz="3600" dirty="0" err="1" smtClean="0"/>
              <a:t>query</a:t>
            </a:r>
            <a:r>
              <a:rPr lang="de-DE" altLang="en-US" sz="3600" dirty="0" smtClean="0"/>
              <a:t> </a:t>
            </a:r>
            <a:r>
              <a:rPr lang="de-DE" altLang="en-US" sz="3600" dirty="0" err="1"/>
              <a:t>evaluation</a:t>
            </a:r>
            <a:endParaRPr lang="de-DE" altLang="en-US" sz="3600" dirty="0"/>
          </a:p>
        </p:txBody>
      </p:sp>
      <p:pic>
        <p:nvPicPr>
          <p:cNvPr id="32771" name="Inhaltsplatzhalter 3" descr="Screen Shot 2013-05-13 at 5.42.4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340768"/>
            <a:ext cx="7588250" cy="4572000"/>
          </a:xfrm>
        </p:spPr>
      </p:pic>
    </p:spTree>
    <p:extLst>
      <p:ext uri="{BB962C8B-B14F-4D97-AF65-F5344CB8AC3E}">
        <p14:creationId xmlns:p14="http://schemas.microsoft.com/office/powerpoint/2010/main" val="49946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01000" cy="914400"/>
          </a:xfrm>
        </p:spPr>
        <p:txBody>
          <a:bodyPr/>
          <a:lstStyle/>
          <a:p>
            <a:r>
              <a:rPr lang="de-DE" altLang="en-US" sz="3600"/>
              <a:t>Score </a:t>
            </a:r>
            <a:r>
              <a:rPr lang="de-DE" altLang="en-US" sz="3600" dirty="0" err="1"/>
              <a:t>for</a:t>
            </a:r>
            <a:r>
              <a:rPr lang="de-DE" altLang="en-US" sz="3600" dirty="0"/>
              <a:t> </a:t>
            </a:r>
            <a:r>
              <a:rPr lang="de-DE" altLang="en-US" sz="3600" dirty="0" err="1"/>
              <a:t>comparing</a:t>
            </a:r>
            <a:r>
              <a:rPr lang="de-DE" altLang="en-US" sz="3600" dirty="0"/>
              <a:t> </a:t>
            </a:r>
            <a:r>
              <a:rPr lang="de-DE" altLang="en-US" sz="3600" dirty="0" err="1"/>
              <a:t>solutions</a:t>
            </a:r>
            <a:endParaRPr lang="de-DE" altLang="en-US" sz="3600" dirty="0"/>
          </a:p>
        </p:txBody>
      </p:sp>
      <p:pic>
        <p:nvPicPr>
          <p:cNvPr id="33795" name="Inhaltsplatzhalter 3" descr="Screen Shot 2013-05-13 at 5.42.5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838" y="1420749"/>
            <a:ext cx="7226300" cy="4572000"/>
          </a:xfrm>
        </p:spPr>
      </p:pic>
    </p:spTree>
    <p:extLst>
      <p:ext uri="{BB962C8B-B14F-4D97-AF65-F5344CB8AC3E}">
        <p14:creationId xmlns:p14="http://schemas.microsoft.com/office/powerpoint/2010/main" val="122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14400"/>
          </a:xfrm>
        </p:spPr>
        <p:txBody>
          <a:bodyPr/>
          <a:lstStyle/>
          <a:p>
            <a:r>
              <a:rPr lang="de-DE" altLang="en-US" sz="3600"/>
              <a:t>Illustration </a:t>
            </a:r>
            <a:r>
              <a:rPr lang="de-DE" altLang="en-US" sz="3600" dirty="0" err="1"/>
              <a:t>of</a:t>
            </a:r>
            <a:r>
              <a:rPr lang="de-DE" altLang="en-US" sz="3600" dirty="0"/>
              <a:t> partial </a:t>
            </a:r>
            <a:r>
              <a:rPr lang="de-DE" altLang="en-US" sz="3600" dirty="0" err="1"/>
              <a:t>scores</a:t>
            </a:r>
            <a:endParaRPr lang="de-DE" altLang="en-US" sz="3600" dirty="0"/>
          </a:p>
        </p:txBody>
      </p:sp>
      <p:pic>
        <p:nvPicPr>
          <p:cNvPr id="34819" name="Inhaltsplatzhalter 3" descr="Screen Shot 2013-05-13 at 5.43.0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268760"/>
            <a:ext cx="7537450" cy="4572000"/>
          </a:xfrm>
        </p:spPr>
      </p:pic>
    </p:spTree>
    <p:extLst>
      <p:ext uri="{BB962C8B-B14F-4D97-AF65-F5344CB8AC3E}">
        <p14:creationId xmlns:p14="http://schemas.microsoft.com/office/powerpoint/2010/main" val="16104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More formally</a:t>
            </a:r>
          </a:p>
        </p:txBody>
      </p:sp>
      <p:pic>
        <p:nvPicPr>
          <p:cNvPr id="36867" name="Inhaltsplatzhalter 3" descr="Screen Shot 2013-05-13 at 5.43.4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363692"/>
            <a:ext cx="7254875" cy="4572000"/>
          </a:xfrm>
        </p:spPr>
      </p:pic>
      <p:sp>
        <p:nvSpPr>
          <p:cNvPr id="3" name="TextBox 2"/>
          <p:cNvSpPr txBox="1"/>
          <p:nvPr/>
        </p:nvSpPr>
        <p:spPr>
          <a:xfrm>
            <a:off x="5262100" y="1408662"/>
            <a:ext cx="15263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query)       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6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1466"/>
            <a:ext cx="8229600" cy="503238"/>
          </a:xfrm>
        </p:spPr>
        <p:txBody>
          <a:bodyPr/>
          <a:lstStyle/>
          <a:p>
            <a:r>
              <a:rPr lang="de-DE" altLang="en-US" sz="3600"/>
              <a:t>Score-</a:t>
            </a:r>
            <a:r>
              <a:rPr lang="de-DE" altLang="en-US" sz="3600" dirty="0" err="1"/>
              <a:t>based</a:t>
            </a:r>
            <a:r>
              <a:rPr lang="de-DE" altLang="en-US" sz="3600" dirty="0"/>
              <a:t> </a:t>
            </a:r>
            <a:r>
              <a:rPr lang="de-DE" altLang="en-US" sz="3600" dirty="0" err="1"/>
              <a:t>cutoff</a:t>
            </a:r>
            <a:endParaRPr lang="de-DE" altLang="en-US" sz="3600" dirty="0"/>
          </a:p>
        </p:txBody>
      </p:sp>
      <p:pic>
        <p:nvPicPr>
          <p:cNvPr id="35843" name="Inhaltsplatzhalter 3" descr="Screen Shot 2013-05-13 at 5.43.1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1268760"/>
            <a:ext cx="7385050" cy="4572000"/>
          </a:xfrm>
        </p:spPr>
      </p:pic>
    </p:spTree>
    <p:extLst>
      <p:ext uri="{BB962C8B-B14F-4D97-AF65-F5344CB8AC3E}">
        <p14:creationId xmlns:p14="http://schemas.microsoft.com/office/powerpoint/2010/main" val="79223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/>
              <a:t>How</a:t>
            </a:r>
            <a:r>
              <a:rPr lang="de-DE" altLang="en-US" dirty="0"/>
              <a:t> </a:t>
            </a:r>
            <a:r>
              <a:rPr lang="de-DE" altLang="en-US" dirty="0" err="1"/>
              <a:t>effective</a:t>
            </a:r>
            <a:r>
              <a:rPr lang="de-DE" altLang="en-US" dirty="0"/>
              <a:t> </a:t>
            </a:r>
            <a:r>
              <a:rPr lang="de-DE" altLang="en-US" dirty="0" err="1"/>
              <a:t>is</a:t>
            </a:r>
            <a:r>
              <a:rPr lang="de-DE" altLang="en-US" dirty="0"/>
              <a:t> </a:t>
            </a:r>
            <a:r>
              <a:rPr lang="de-DE" altLang="en-US" dirty="0" err="1"/>
              <a:t>this</a:t>
            </a:r>
            <a:r>
              <a:rPr lang="de-DE" altLang="en-US" dirty="0"/>
              <a:t>?</a:t>
            </a:r>
          </a:p>
        </p:txBody>
      </p:sp>
      <p:pic>
        <p:nvPicPr>
          <p:cNvPr id="37891" name="Inhaltsplatzhalter 3" descr="Screen Shot 2013-05-13 at 5.43.4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339850"/>
            <a:ext cx="7505700" cy="4572000"/>
          </a:xfrm>
        </p:spPr>
      </p:pic>
    </p:spTree>
    <p:extLst>
      <p:ext uri="{BB962C8B-B14F-4D97-AF65-F5344CB8AC3E}">
        <p14:creationId xmlns:p14="http://schemas.microsoft.com/office/powerpoint/2010/main" val="888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ideas: Ullmann's Algorithm revisited</a:t>
            </a:r>
            <a:endParaRPr lang="he-IL" dirty="0"/>
          </a:p>
        </p:txBody>
      </p:sp>
      <p:graphicFrame>
        <p:nvGraphicFramePr>
          <p:cNvPr id="5" name="Object 8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994470" y="1513384"/>
          <a:ext cx="39338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" name="משוואה" r:id="rId3" imgW="2730240" imgH="457200" progId="Equation.3">
                  <p:embed/>
                </p:oleObj>
              </mc:Choice>
              <mc:Fallback>
                <p:oleObj name="משוואה" r:id="rId3" imgW="27302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4470" y="1513384"/>
                        <a:ext cx="3933825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555523"/>
              </p:ext>
            </p:extLst>
          </p:nvPr>
        </p:nvGraphicFramePr>
        <p:xfrm>
          <a:off x="994470" y="2708920"/>
          <a:ext cx="1925638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" name="Visio" r:id="rId5" imgW="2416942" imgH="2986552" progId="Visio.Drawing.11">
                  <p:embed/>
                </p:oleObj>
              </mc:Choice>
              <mc:Fallback>
                <p:oleObj name="Visio" r:id="rId5" imgW="2416942" imgH="29865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4470" y="2708920"/>
                        <a:ext cx="1925638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951834"/>
              </p:ext>
            </p:extLst>
          </p:nvPr>
        </p:nvGraphicFramePr>
        <p:xfrm>
          <a:off x="3026470" y="2708920"/>
          <a:ext cx="1854200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" name="Equation" r:id="rId7" imgW="1244520" imgH="1650960" progId="Equation.3">
                  <p:embed/>
                </p:oleObj>
              </mc:Choice>
              <mc:Fallback>
                <p:oleObj name="Equation" r:id="rId7" imgW="1244520" imgH="1650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6470" y="2708920"/>
                        <a:ext cx="1854200" cy="245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54082"/>
              </p:ext>
            </p:extLst>
          </p:nvPr>
        </p:nvGraphicFramePr>
        <p:xfrm>
          <a:off x="5879208" y="3500512"/>
          <a:ext cx="1854200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5" name="公式" r:id="rId9" imgW="1244520" imgH="711000" progId="Equation.3">
                  <p:embed/>
                </p:oleObj>
              </mc:Choice>
              <mc:Fallback>
                <p:oleObj name="公式" r:id="rId9" imgW="12445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208" y="3500512"/>
                        <a:ext cx="1854200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5014020" y="3860875"/>
            <a:ext cx="647700" cy="287337"/>
          </a:xfrm>
          <a:prstGeom prst="rightArrow">
            <a:avLst>
              <a:gd name="adj1" fmla="val 50000"/>
              <a:gd name="adj2" fmla="val 56354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rtl="0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2885622" y="1508956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≤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12536" y="1658124"/>
            <a:ext cx="66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∈</a:t>
            </a:r>
            <a:endParaRPr lang="en-US" dirty="0"/>
          </a:p>
        </p:txBody>
      </p:sp>
      <p:sp>
        <p:nvSpPr>
          <p:cNvPr id="4" name="Cloud Callout 3"/>
          <p:cNvSpPr/>
          <p:nvPr/>
        </p:nvSpPr>
        <p:spPr>
          <a:xfrm>
            <a:off x="3779912" y="5085408"/>
            <a:ext cx="3816424" cy="1151904"/>
          </a:xfrm>
          <a:prstGeom prst="cloudCallout">
            <a:avLst>
              <a:gd name="adj1" fmla="val 21808"/>
              <a:gd name="adj2" fmla="val -10247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Prune because we maximize score!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6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1466"/>
            <a:ext cx="8229600" cy="503238"/>
          </a:xfrm>
        </p:spPr>
        <p:txBody>
          <a:bodyPr/>
          <a:lstStyle/>
          <a:p>
            <a:r>
              <a:rPr lang="de-DE" altLang="en-US" sz="3600" dirty="0" smtClean="0"/>
              <a:t>Further </a:t>
            </a:r>
            <a:r>
              <a:rPr lang="de-DE" altLang="en-US" sz="3600" dirty="0" err="1" smtClean="0"/>
              <a:t>pruning</a:t>
            </a:r>
            <a:r>
              <a:rPr lang="de-DE" altLang="en-US" sz="3600" dirty="0" smtClean="0"/>
              <a:t> </a:t>
            </a:r>
            <a:r>
              <a:rPr lang="de-DE" altLang="en-US" sz="3600" dirty="0" err="1" smtClean="0"/>
              <a:t>possibilities</a:t>
            </a:r>
            <a:endParaRPr lang="de-DE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Inhaltsplatzhalter 3" descr="Screen Shot 2013-05-13 at 5.43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537450" cy="457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5148064" y="1628800"/>
            <a:ext cx="2808312" cy="1296144"/>
          </a:xfrm>
          <a:prstGeom prst="cloudCallout">
            <a:avLst>
              <a:gd name="adj1" fmla="val -63063"/>
              <a:gd name="adj2" fmla="val -6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Prune because we maximize score!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3E2607-86B8-4A84-86CB-0F700B5E4881}" type="slidenum">
              <a:rPr lang="de-DE" smtClean="0"/>
              <a:t>29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solidFill>
            <a:srgbClr val="007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3" descr="M:\Universität zu Lübeck\Power Point 18-11--2015\Material\sign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06" y="2554131"/>
            <a:ext cx="3502320" cy="398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76070" y="4708882"/>
            <a:ext cx="79952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Prof. Dr. </a:t>
            </a:r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rer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. nat. Ralf Möller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  <a:p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Institute </a:t>
            </a:r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for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 Information Systems</a:t>
            </a:r>
          </a:p>
          <a:p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Universität 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zu 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Lübeck</a:t>
            </a:r>
          </a:p>
          <a:p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Ratzeburger Allee 160</a:t>
            </a: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Haus 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64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23562 Lübeck</a:t>
            </a: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Tel: +49 451 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3101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Myriad Pro" pitchFamily="34" charset="0"/>
              </a:rPr>
              <a:t> 5700</a:t>
            </a:r>
          </a:p>
          <a:p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</a:rPr>
              <a:t>moeller@uni-luebeck.de</a:t>
            </a:r>
            <a:endParaRPr lang="de-DE" sz="1400" dirty="0">
              <a:solidFill>
                <a:schemeClr val="bg1">
                  <a:lumMod val="95000"/>
                </a:schemeClr>
              </a:solidFill>
              <a:latin typeface="Myriad Pro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7545" y="4060810"/>
            <a:ext cx="3605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3200" dirty="0" err="1" smtClean="0">
                <a:solidFill>
                  <a:srgbClr val="FFC000"/>
                </a:solidFill>
                <a:latin typeface="Myriad Pro" panose="020B0503030403020204" pitchFamily="34" charset="0"/>
              </a:rPr>
              <a:t>Contact</a:t>
            </a:r>
            <a:endParaRPr lang="de-DE" altLang="de-DE" sz="3200" dirty="0">
              <a:solidFill>
                <a:srgbClr val="FFC00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Rechteck 7"/>
          <p:cNvSpPr/>
          <p:nvPr/>
        </p:nvSpPr>
        <p:spPr>
          <a:xfrm>
            <a:off x="467544" y="332656"/>
            <a:ext cx="62755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4000" dirty="0" smtClean="0">
                <a:solidFill>
                  <a:srgbClr val="FFC000"/>
                </a:solidFill>
              </a:rPr>
              <a:t>Take </a:t>
            </a:r>
            <a:r>
              <a:rPr lang="de-DE" altLang="de-DE" sz="4000" dirty="0" err="1" smtClean="0">
                <a:solidFill>
                  <a:srgbClr val="FFC000"/>
                </a:solidFill>
              </a:rPr>
              <a:t>home</a:t>
            </a:r>
            <a:r>
              <a:rPr lang="de-DE" altLang="de-DE" sz="4000" dirty="0" smtClean="0">
                <a:solidFill>
                  <a:srgbClr val="FFC000"/>
                </a:solidFill>
              </a:rPr>
              <a:t> </a:t>
            </a:r>
            <a:r>
              <a:rPr lang="de-DE" altLang="de-DE" sz="4000" dirty="0" err="1" smtClean="0">
                <a:solidFill>
                  <a:srgbClr val="FFC000"/>
                </a:solidFill>
              </a:rPr>
              <a:t>messages</a:t>
            </a:r>
            <a:endParaRPr lang="de-DE" altLang="de-DE" sz="4000" dirty="0" smtClean="0">
              <a:solidFill>
                <a:srgbClr val="FFC000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3200" dirty="0" err="1" smtClean="0">
                <a:solidFill>
                  <a:schemeClr val="bg1"/>
                </a:solidFill>
              </a:rPr>
              <a:t>Abductive</a:t>
            </a:r>
            <a:r>
              <a:rPr lang="de-DE" altLang="de-DE" sz="3200" dirty="0" smtClean="0">
                <a:solidFill>
                  <a:schemeClr val="bg1"/>
                </a:solidFill>
              </a:rPr>
              <a:t> QA </a:t>
            </a:r>
            <a:r>
              <a:rPr lang="de-DE" altLang="de-DE" sz="3200" dirty="0" err="1" smtClean="0">
                <a:solidFill>
                  <a:schemeClr val="bg1"/>
                </a:solidFill>
              </a:rPr>
              <a:t>for</a:t>
            </a:r>
            <a:r>
              <a:rPr lang="de-DE" altLang="de-DE" sz="3200" dirty="0" smtClean="0">
                <a:solidFill>
                  <a:schemeClr val="bg1"/>
                </a:solidFill>
              </a:rPr>
              <a:t> </a:t>
            </a:r>
            <a:br>
              <a:rPr lang="de-DE" altLang="de-DE" sz="3200" dirty="0" smtClean="0">
                <a:solidFill>
                  <a:schemeClr val="bg1"/>
                </a:solidFill>
              </a:rPr>
            </a:br>
            <a:r>
              <a:rPr lang="de-DE" altLang="de-DE" sz="3200" dirty="0" smtClean="0">
                <a:solidFill>
                  <a:srgbClr val="92D050"/>
                </a:solidFill>
              </a:rPr>
              <a:t>expressive </a:t>
            </a:r>
            <a:r>
              <a:rPr lang="de-DE" altLang="de-DE" sz="3200" dirty="0" smtClean="0">
                <a:solidFill>
                  <a:srgbClr val="FFFF00"/>
                </a:solidFill>
              </a:rPr>
              <a:t>relational </a:t>
            </a:r>
            <a:r>
              <a:rPr lang="de-DE" altLang="de-DE" sz="3200" dirty="0" err="1" smtClean="0">
                <a:solidFill>
                  <a:srgbClr val="FFFF00"/>
                </a:solidFill>
              </a:rPr>
              <a:t>matching</a:t>
            </a:r>
            <a:endParaRPr lang="de-DE" altLang="de-DE" sz="3200" dirty="0" smtClean="0">
              <a:solidFill>
                <a:srgbClr val="FFFF00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3200" dirty="0" err="1" smtClean="0">
                <a:solidFill>
                  <a:schemeClr val="bg1"/>
                </a:solidFill>
              </a:rPr>
              <a:t>Integrate</a:t>
            </a:r>
            <a:r>
              <a:rPr lang="de-DE" altLang="de-DE" sz="3200" dirty="0" smtClean="0">
                <a:solidFill>
                  <a:schemeClr val="bg1"/>
                </a:solidFill>
              </a:rPr>
              <a:t> </a:t>
            </a:r>
            <a:r>
              <a:rPr lang="de-DE" altLang="de-DE" sz="3200" dirty="0" err="1" smtClean="0">
                <a:solidFill>
                  <a:schemeClr val="bg1"/>
                </a:solidFill>
              </a:rPr>
              <a:t>subgraph</a:t>
            </a:r>
            <a:r>
              <a:rPr lang="de-DE" altLang="de-DE" sz="3200" dirty="0" smtClean="0">
                <a:solidFill>
                  <a:schemeClr val="bg1"/>
                </a:solidFill>
              </a:rPr>
              <a:t> </a:t>
            </a:r>
            <a:r>
              <a:rPr lang="de-DE" altLang="de-DE" sz="3200" dirty="0" err="1" smtClean="0">
                <a:solidFill>
                  <a:schemeClr val="bg1"/>
                </a:solidFill>
              </a:rPr>
              <a:t>isomorphism</a:t>
            </a:r>
            <a:r>
              <a:rPr lang="de-DE" altLang="de-DE" sz="3200" dirty="0" smtClean="0">
                <a:solidFill>
                  <a:schemeClr val="bg1"/>
                </a:solidFill>
              </a:rPr>
              <a:t> </a:t>
            </a:r>
            <a:r>
              <a:rPr lang="de-DE" altLang="de-DE" sz="3200" dirty="0" err="1" smtClean="0">
                <a:solidFill>
                  <a:schemeClr val="bg1"/>
                </a:solidFill>
              </a:rPr>
              <a:t>algorithms</a:t>
            </a:r>
            <a:r>
              <a:rPr lang="de-DE" altLang="de-DE" sz="3200" dirty="0" smtClean="0">
                <a:solidFill>
                  <a:schemeClr val="bg1"/>
                </a:solidFill>
              </a:rPr>
              <a:t> </a:t>
            </a:r>
            <a:br>
              <a:rPr lang="de-DE" altLang="de-DE" sz="3200" dirty="0" smtClean="0">
                <a:solidFill>
                  <a:schemeClr val="bg1"/>
                </a:solidFill>
              </a:rPr>
            </a:br>
            <a:r>
              <a:rPr lang="de-DE" altLang="de-DE" sz="3200" dirty="0" err="1" smtClean="0">
                <a:solidFill>
                  <a:schemeClr val="bg1"/>
                </a:solidFill>
              </a:rPr>
              <a:t>for</a:t>
            </a:r>
            <a:r>
              <a:rPr lang="de-DE" altLang="de-DE" sz="3200" dirty="0" smtClean="0">
                <a:solidFill>
                  <a:schemeClr val="bg1"/>
                </a:solidFill>
              </a:rPr>
              <a:t> </a:t>
            </a:r>
            <a:r>
              <a:rPr lang="de-DE" altLang="de-DE" sz="3200" dirty="0" err="1" smtClean="0">
                <a:solidFill>
                  <a:srgbClr val="92D050"/>
                </a:solidFill>
              </a:rPr>
              <a:t>speed</a:t>
            </a:r>
            <a:endParaRPr lang="de-DE" altLang="de-DE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1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nodeType="withEffect" p14:presetBounceEnd="5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By sub-graph matching we can find candidates:</a:t>
            </a:r>
            <a:endParaRPr lang="he-I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r="33254"/>
          <a:stretch/>
        </p:blipFill>
        <p:spPr bwMode="auto">
          <a:xfrm>
            <a:off x="233578" y="2310556"/>
            <a:ext cx="4752109" cy="349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2838768" y="2598588"/>
            <a:ext cx="576064" cy="64807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3270816" y="3534692"/>
            <a:ext cx="996590" cy="64807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13"/>
          <p:cNvSpPr/>
          <p:nvPr/>
        </p:nvSpPr>
        <p:spPr>
          <a:xfrm>
            <a:off x="3813410" y="4470796"/>
            <a:ext cx="852574" cy="64807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אליפסה 3"/>
          <p:cNvSpPr/>
          <p:nvPr/>
        </p:nvSpPr>
        <p:spPr>
          <a:xfrm>
            <a:off x="6151136" y="31026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אליפסה 9"/>
          <p:cNvSpPr/>
          <p:nvPr/>
        </p:nvSpPr>
        <p:spPr>
          <a:xfrm>
            <a:off x="6423658" y="291908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אליפסה 10"/>
          <p:cNvSpPr/>
          <p:nvPr/>
        </p:nvSpPr>
        <p:spPr>
          <a:xfrm>
            <a:off x="6727200" y="275667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אליפסה 11"/>
          <p:cNvSpPr/>
          <p:nvPr/>
        </p:nvSpPr>
        <p:spPr>
          <a:xfrm>
            <a:off x="6272219" y="259858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אליפסה 12"/>
          <p:cNvSpPr/>
          <p:nvPr/>
        </p:nvSpPr>
        <p:spPr>
          <a:xfrm>
            <a:off x="6732240" y="31026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/>
          <p:cNvSpPr/>
          <p:nvPr/>
        </p:nvSpPr>
        <p:spPr>
          <a:xfrm>
            <a:off x="6406843" y="328248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7" name="מחבר ישר 6"/>
          <p:cNvCxnSpPr>
            <a:stCxn id="15" idx="7"/>
            <a:endCxn id="13" idx="3"/>
          </p:cNvCxnSpPr>
          <p:nvPr/>
        </p:nvCxnSpPr>
        <p:spPr>
          <a:xfrm flipV="1">
            <a:off x="6529768" y="3225569"/>
            <a:ext cx="223563" cy="7800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/>
          <p:cNvCxnSpPr>
            <a:stCxn id="13" idx="0"/>
            <a:endCxn id="11" idx="4"/>
          </p:cNvCxnSpPr>
          <p:nvPr/>
        </p:nvCxnSpPr>
        <p:spPr>
          <a:xfrm flipH="1" flipV="1">
            <a:off x="6799208" y="2900694"/>
            <a:ext cx="5040" cy="20195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/>
          <p:cNvCxnSpPr>
            <a:stCxn id="10" idx="7"/>
            <a:endCxn id="11" idx="2"/>
          </p:cNvCxnSpPr>
          <p:nvPr/>
        </p:nvCxnSpPr>
        <p:spPr>
          <a:xfrm flipV="1">
            <a:off x="6546583" y="2828686"/>
            <a:ext cx="180617" cy="11148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/>
          <p:cNvCxnSpPr>
            <a:stCxn id="4" idx="7"/>
            <a:endCxn id="10" idx="2"/>
          </p:cNvCxnSpPr>
          <p:nvPr/>
        </p:nvCxnSpPr>
        <p:spPr>
          <a:xfrm flipV="1">
            <a:off x="6274061" y="2991090"/>
            <a:ext cx="149597" cy="13264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/>
          <p:cNvCxnSpPr>
            <a:stCxn id="10" idx="1"/>
            <a:endCxn id="12" idx="4"/>
          </p:cNvCxnSpPr>
          <p:nvPr/>
        </p:nvCxnSpPr>
        <p:spPr>
          <a:xfrm flipH="1" flipV="1">
            <a:off x="6344227" y="2742604"/>
            <a:ext cx="100522" cy="19756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אליפסה 29"/>
          <p:cNvSpPr/>
          <p:nvPr/>
        </p:nvSpPr>
        <p:spPr>
          <a:xfrm>
            <a:off x="6423658" y="392719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אליפסה 30"/>
          <p:cNvSpPr/>
          <p:nvPr/>
        </p:nvSpPr>
        <p:spPr>
          <a:xfrm>
            <a:off x="6727200" y="376479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/>
          <p:cNvSpPr/>
          <p:nvPr/>
        </p:nvSpPr>
        <p:spPr>
          <a:xfrm>
            <a:off x="6272219" y="360670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אליפסה 32"/>
          <p:cNvSpPr/>
          <p:nvPr/>
        </p:nvSpPr>
        <p:spPr>
          <a:xfrm>
            <a:off x="6732240" y="411075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אליפסה 33"/>
          <p:cNvSpPr/>
          <p:nvPr/>
        </p:nvSpPr>
        <p:spPr>
          <a:xfrm>
            <a:off x="6406843" y="429059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35" name="מחבר ישר 34"/>
          <p:cNvCxnSpPr>
            <a:stCxn id="34" idx="7"/>
            <a:endCxn id="33" idx="3"/>
          </p:cNvCxnSpPr>
          <p:nvPr/>
        </p:nvCxnSpPr>
        <p:spPr>
          <a:xfrm flipV="1">
            <a:off x="6529768" y="4233681"/>
            <a:ext cx="223563" cy="7800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מחבר ישר 35"/>
          <p:cNvCxnSpPr>
            <a:stCxn id="33" idx="0"/>
            <a:endCxn id="31" idx="4"/>
          </p:cNvCxnSpPr>
          <p:nvPr/>
        </p:nvCxnSpPr>
        <p:spPr>
          <a:xfrm flipH="1" flipV="1">
            <a:off x="6799208" y="3908806"/>
            <a:ext cx="5040" cy="20195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מחבר ישר 36"/>
          <p:cNvCxnSpPr>
            <a:stCxn id="30" idx="7"/>
            <a:endCxn id="31" idx="2"/>
          </p:cNvCxnSpPr>
          <p:nvPr/>
        </p:nvCxnSpPr>
        <p:spPr>
          <a:xfrm flipV="1">
            <a:off x="6546583" y="3836798"/>
            <a:ext cx="180617" cy="11148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ישר 37"/>
          <p:cNvCxnSpPr>
            <a:stCxn id="60" idx="6"/>
            <a:endCxn id="30" idx="2"/>
          </p:cNvCxnSpPr>
          <p:nvPr/>
        </p:nvCxnSpPr>
        <p:spPr>
          <a:xfrm flipV="1">
            <a:off x="6068559" y="3999202"/>
            <a:ext cx="355099" cy="144016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ישר 38"/>
          <p:cNvCxnSpPr>
            <a:stCxn id="30" idx="1"/>
            <a:endCxn id="32" idx="4"/>
          </p:cNvCxnSpPr>
          <p:nvPr/>
        </p:nvCxnSpPr>
        <p:spPr>
          <a:xfrm flipH="1" flipV="1">
            <a:off x="6344227" y="3750716"/>
            <a:ext cx="100522" cy="19756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אליפסה 42"/>
          <p:cNvSpPr/>
          <p:nvPr/>
        </p:nvSpPr>
        <p:spPr>
          <a:xfrm>
            <a:off x="6102061" y="515487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אליפסה 43"/>
          <p:cNvSpPr/>
          <p:nvPr/>
        </p:nvSpPr>
        <p:spPr>
          <a:xfrm>
            <a:off x="6374583" y="497131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אליפסה 44"/>
          <p:cNvSpPr/>
          <p:nvPr/>
        </p:nvSpPr>
        <p:spPr>
          <a:xfrm>
            <a:off x="6678125" y="480890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6" name="אליפסה 45"/>
          <p:cNvSpPr/>
          <p:nvPr/>
        </p:nvSpPr>
        <p:spPr>
          <a:xfrm>
            <a:off x="6223144" y="465081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7" name="אליפסה 46"/>
          <p:cNvSpPr/>
          <p:nvPr/>
        </p:nvSpPr>
        <p:spPr>
          <a:xfrm>
            <a:off x="6683165" y="515487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אליפסה 47"/>
          <p:cNvSpPr/>
          <p:nvPr/>
        </p:nvSpPr>
        <p:spPr>
          <a:xfrm>
            <a:off x="6357768" y="533471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49" name="מחבר ישר 48"/>
          <p:cNvCxnSpPr>
            <a:stCxn id="48" idx="7"/>
            <a:endCxn id="47" idx="3"/>
          </p:cNvCxnSpPr>
          <p:nvPr/>
        </p:nvCxnSpPr>
        <p:spPr>
          <a:xfrm flipV="1">
            <a:off x="6480693" y="5277797"/>
            <a:ext cx="223563" cy="7800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מחבר ישר 49"/>
          <p:cNvCxnSpPr>
            <a:stCxn id="47" idx="0"/>
            <a:endCxn id="45" idx="4"/>
          </p:cNvCxnSpPr>
          <p:nvPr/>
        </p:nvCxnSpPr>
        <p:spPr>
          <a:xfrm flipH="1" flipV="1">
            <a:off x="6750133" y="4952922"/>
            <a:ext cx="5040" cy="20195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מחבר ישר 50"/>
          <p:cNvCxnSpPr>
            <a:stCxn id="44" idx="7"/>
            <a:endCxn id="45" idx="2"/>
          </p:cNvCxnSpPr>
          <p:nvPr/>
        </p:nvCxnSpPr>
        <p:spPr>
          <a:xfrm flipV="1">
            <a:off x="6497508" y="4880914"/>
            <a:ext cx="180617" cy="11148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מחבר ישר 51"/>
          <p:cNvCxnSpPr>
            <a:stCxn id="43" idx="7"/>
            <a:endCxn id="44" idx="2"/>
          </p:cNvCxnSpPr>
          <p:nvPr/>
        </p:nvCxnSpPr>
        <p:spPr>
          <a:xfrm flipV="1">
            <a:off x="6224986" y="5043318"/>
            <a:ext cx="149597" cy="13264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מחבר ישר 52"/>
          <p:cNvCxnSpPr>
            <a:stCxn id="44" idx="1"/>
            <a:endCxn id="46" idx="4"/>
          </p:cNvCxnSpPr>
          <p:nvPr/>
        </p:nvCxnSpPr>
        <p:spPr>
          <a:xfrm flipH="1" flipV="1">
            <a:off x="6295152" y="4794832"/>
            <a:ext cx="100522" cy="19756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אליפסה 58"/>
          <p:cNvSpPr/>
          <p:nvPr/>
        </p:nvSpPr>
        <p:spPr>
          <a:xfrm>
            <a:off x="5647080" y="4059839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0" name="אליפסה 59"/>
          <p:cNvSpPr/>
          <p:nvPr/>
        </p:nvSpPr>
        <p:spPr>
          <a:xfrm>
            <a:off x="5924543" y="407121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1" name="אליפסה 60"/>
          <p:cNvSpPr/>
          <p:nvPr/>
        </p:nvSpPr>
        <p:spPr>
          <a:xfrm>
            <a:off x="5872209" y="427969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2" name="אליפסה 61"/>
          <p:cNvSpPr/>
          <p:nvPr/>
        </p:nvSpPr>
        <p:spPr>
          <a:xfrm>
            <a:off x="5800201" y="361360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3" name="אליפסה 62"/>
          <p:cNvSpPr/>
          <p:nvPr/>
        </p:nvSpPr>
        <p:spPr>
          <a:xfrm>
            <a:off x="5359048" y="365877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4" name="אליפסה 63"/>
          <p:cNvSpPr/>
          <p:nvPr/>
        </p:nvSpPr>
        <p:spPr>
          <a:xfrm>
            <a:off x="5359048" y="418276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65" name="מחבר ישר 64"/>
          <p:cNvCxnSpPr>
            <a:stCxn id="61" idx="7"/>
            <a:endCxn id="60" idx="4"/>
          </p:cNvCxnSpPr>
          <p:nvPr/>
        </p:nvCxnSpPr>
        <p:spPr>
          <a:xfrm flipV="1">
            <a:off x="5995134" y="4215226"/>
            <a:ext cx="1417" cy="8556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מחבר ישר 72"/>
          <p:cNvCxnSpPr>
            <a:stCxn id="60" idx="0"/>
            <a:endCxn id="62" idx="4"/>
          </p:cNvCxnSpPr>
          <p:nvPr/>
        </p:nvCxnSpPr>
        <p:spPr>
          <a:xfrm flipH="1" flipV="1">
            <a:off x="5872209" y="3757618"/>
            <a:ext cx="124342" cy="31359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מחבר ישר 75"/>
          <p:cNvCxnSpPr>
            <a:stCxn id="62" idx="2"/>
            <a:endCxn id="63" idx="6"/>
          </p:cNvCxnSpPr>
          <p:nvPr/>
        </p:nvCxnSpPr>
        <p:spPr>
          <a:xfrm flipH="1">
            <a:off x="5503064" y="3685610"/>
            <a:ext cx="297137" cy="45176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מחבר ישר 78"/>
          <p:cNvCxnSpPr>
            <a:stCxn id="60" idx="1"/>
            <a:endCxn id="59" idx="7"/>
          </p:cNvCxnSpPr>
          <p:nvPr/>
        </p:nvCxnSpPr>
        <p:spPr>
          <a:xfrm flipH="1" flipV="1">
            <a:off x="5770005" y="4080930"/>
            <a:ext cx="175629" cy="1137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מחבר ישר 81"/>
          <p:cNvCxnSpPr>
            <a:stCxn id="64" idx="0"/>
            <a:endCxn id="63" idx="4"/>
          </p:cNvCxnSpPr>
          <p:nvPr/>
        </p:nvCxnSpPr>
        <p:spPr>
          <a:xfrm flipV="1">
            <a:off x="5431056" y="3802794"/>
            <a:ext cx="0" cy="37997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מחבר ישר 84"/>
          <p:cNvCxnSpPr>
            <a:stCxn id="93" idx="4"/>
            <a:endCxn id="43" idx="0"/>
          </p:cNvCxnSpPr>
          <p:nvPr/>
        </p:nvCxnSpPr>
        <p:spPr>
          <a:xfrm>
            <a:off x="6079128" y="4936657"/>
            <a:ext cx="94941" cy="21821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אליפסה 90"/>
          <p:cNvSpPr/>
          <p:nvPr/>
        </p:nvSpPr>
        <p:spPr>
          <a:xfrm>
            <a:off x="5995134" y="5502277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92" name="מחבר ישר 91"/>
          <p:cNvCxnSpPr>
            <a:stCxn id="93" idx="2"/>
            <a:endCxn id="106" idx="6"/>
          </p:cNvCxnSpPr>
          <p:nvPr/>
        </p:nvCxnSpPr>
        <p:spPr>
          <a:xfrm flipH="1">
            <a:off x="5712458" y="4864649"/>
            <a:ext cx="294662" cy="1626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אליפסה 92"/>
          <p:cNvSpPr/>
          <p:nvPr/>
        </p:nvSpPr>
        <p:spPr>
          <a:xfrm>
            <a:off x="6007120" y="479264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94" name="מחבר ישר 93"/>
          <p:cNvCxnSpPr>
            <a:stCxn id="43" idx="4"/>
            <a:endCxn id="91" idx="0"/>
          </p:cNvCxnSpPr>
          <p:nvPr/>
        </p:nvCxnSpPr>
        <p:spPr>
          <a:xfrm flipH="1">
            <a:off x="6067142" y="5298888"/>
            <a:ext cx="106927" cy="20338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אליפסה 105"/>
          <p:cNvSpPr/>
          <p:nvPr/>
        </p:nvSpPr>
        <p:spPr>
          <a:xfrm>
            <a:off x="5568442" y="480890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4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OCR- Motivation for Graphical Matching</a:t>
            </a:r>
            <a:endParaRPr lang="he-IL" dirty="0"/>
          </a:p>
        </p:txBody>
      </p:sp>
      <p:sp>
        <p:nvSpPr>
          <p:cNvPr id="166" name="אליפסה 165"/>
          <p:cNvSpPr/>
          <p:nvPr/>
        </p:nvSpPr>
        <p:spPr>
          <a:xfrm>
            <a:off x="7928403" y="3120555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7" name="אליפסה 166"/>
          <p:cNvSpPr/>
          <p:nvPr/>
        </p:nvSpPr>
        <p:spPr>
          <a:xfrm>
            <a:off x="8200925" y="2936993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8" name="אליפסה 167"/>
          <p:cNvSpPr/>
          <p:nvPr/>
        </p:nvSpPr>
        <p:spPr>
          <a:xfrm>
            <a:off x="8504467" y="2774589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9" name="אליפסה 168"/>
          <p:cNvSpPr/>
          <p:nvPr/>
        </p:nvSpPr>
        <p:spPr>
          <a:xfrm>
            <a:off x="8049486" y="2616499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0" name="אליפסה 169"/>
          <p:cNvSpPr/>
          <p:nvPr/>
        </p:nvSpPr>
        <p:spPr>
          <a:xfrm>
            <a:off x="8509507" y="3120555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1" name="אליפסה 170"/>
          <p:cNvSpPr/>
          <p:nvPr/>
        </p:nvSpPr>
        <p:spPr>
          <a:xfrm>
            <a:off x="8184110" y="3300393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72" name="מחבר ישר 171"/>
          <p:cNvCxnSpPr>
            <a:stCxn id="171" idx="7"/>
            <a:endCxn id="170" idx="3"/>
          </p:cNvCxnSpPr>
          <p:nvPr/>
        </p:nvCxnSpPr>
        <p:spPr>
          <a:xfrm flipV="1">
            <a:off x="8307035" y="3243480"/>
            <a:ext cx="223563" cy="7800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מחבר ישר 172"/>
          <p:cNvCxnSpPr>
            <a:stCxn id="170" idx="0"/>
            <a:endCxn id="168" idx="4"/>
          </p:cNvCxnSpPr>
          <p:nvPr/>
        </p:nvCxnSpPr>
        <p:spPr>
          <a:xfrm flipH="1" flipV="1">
            <a:off x="8576475" y="2918605"/>
            <a:ext cx="5040" cy="20195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מחבר ישר 173"/>
          <p:cNvCxnSpPr>
            <a:stCxn id="167" idx="7"/>
            <a:endCxn id="168" idx="2"/>
          </p:cNvCxnSpPr>
          <p:nvPr/>
        </p:nvCxnSpPr>
        <p:spPr>
          <a:xfrm flipV="1">
            <a:off x="8323850" y="2846597"/>
            <a:ext cx="180617" cy="11148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מחבר ישר 174"/>
          <p:cNvCxnSpPr>
            <a:stCxn id="166" idx="7"/>
            <a:endCxn id="167" idx="2"/>
          </p:cNvCxnSpPr>
          <p:nvPr/>
        </p:nvCxnSpPr>
        <p:spPr>
          <a:xfrm flipV="1">
            <a:off x="8051328" y="3009001"/>
            <a:ext cx="149597" cy="13264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מחבר ישר 175"/>
          <p:cNvCxnSpPr>
            <a:stCxn id="167" idx="1"/>
            <a:endCxn id="169" idx="4"/>
          </p:cNvCxnSpPr>
          <p:nvPr/>
        </p:nvCxnSpPr>
        <p:spPr>
          <a:xfrm flipH="1" flipV="1">
            <a:off x="8121494" y="2760515"/>
            <a:ext cx="100522" cy="19756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אליפסה 177"/>
          <p:cNvSpPr/>
          <p:nvPr/>
        </p:nvSpPr>
        <p:spPr>
          <a:xfrm>
            <a:off x="8200925" y="3945105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9" name="אליפסה 178"/>
          <p:cNvSpPr/>
          <p:nvPr/>
        </p:nvSpPr>
        <p:spPr>
          <a:xfrm>
            <a:off x="8504467" y="3782701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0" name="אליפסה 179"/>
          <p:cNvSpPr/>
          <p:nvPr/>
        </p:nvSpPr>
        <p:spPr>
          <a:xfrm>
            <a:off x="8049486" y="3624611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1" name="אליפסה 180"/>
          <p:cNvSpPr/>
          <p:nvPr/>
        </p:nvSpPr>
        <p:spPr>
          <a:xfrm>
            <a:off x="8509507" y="4128667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2" name="אליפסה 181"/>
          <p:cNvSpPr/>
          <p:nvPr/>
        </p:nvSpPr>
        <p:spPr>
          <a:xfrm>
            <a:off x="8184110" y="4308505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83" name="מחבר ישר 182"/>
          <p:cNvCxnSpPr>
            <a:stCxn id="182" idx="7"/>
            <a:endCxn id="181" idx="3"/>
          </p:cNvCxnSpPr>
          <p:nvPr/>
        </p:nvCxnSpPr>
        <p:spPr>
          <a:xfrm flipV="1">
            <a:off x="8307035" y="4251592"/>
            <a:ext cx="223563" cy="7800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מחבר ישר 183"/>
          <p:cNvCxnSpPr>
            <a:stCxn id="181" idx="0"/>
            <a:endCxn id="179" idx="4"/>
          </p:cNvCxnSpPr>
          <p:nvPr/>
        </p:nvCxnSpPr>
        <p:spPr>
          <a:xfrm flipH="1" flipV="1">
            <a:off x="8576475" y="3926717"/>
            <a:ext cx="5040" cy="20195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מחבר ישר 184"/>
          <p:cNvCxnSpPr>
            <a:stCxn id="178" idx="7"/>
            <a:endCxn id="179" idx="2"/>
          </p:cNvCxnSpPr>
          <p:nvPr/>
        </p:nvCxnSpPr>
        <p:spPr>
          <a:xfrm flipV="1">
            <a:off x="8323850" y="3854709"/>
            <a:ext cx="180617" cy="11148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מחבר ישר 185"/>
          <p:cNvCxnSpPr>
            <a:stCxn id="200" idx="6"/>
            <a:endCxn id="178" idx="2"/>
          </p:cNvCxnSpPr>
          <p:nvPr/>
        </p:nvCxnSpPr>
        <p:spPr>
          <a:xfrm flipV="1">
            <a:off x="7845826" y="4017113"/>
            <a:ext cx="355099" cy="144016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מחבר ישר 186"/>
          <p:cNvCxnSpPr>
            <a:stCxn id="178" idx="1"/>
            <a:endCxn id="180" idx="4"/>
          </p:cNvCxnSpPr>
          <p:nvPr/>
        </p:nvCxnSpPr>
        <p:spPr>
          <a:xfrm flipH="1" flipV="1">
            <a:off x="8121494" y="3768627"/>
            <a:ext cx="100522" cy="19756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אליפסה 187"/>
          <p:cNvSpPr/>
          <p:nvPr/>
        </p:nvSpPr>
        <p:spPr>
          <a:xfrm>
            <a:off x="7879328" y="5172783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9" name="אליפסה 188"/>
          <p:cNvSpPr/>
          <p:nvPr/>
        </p:nvSpPr>
        <p:spPr>
          <a:xfrm>
            <a:off x="8151850" y="4989221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0" name="אליפסה 189"/>
          <p:cNvSpPr/>
          <p:nvPr/>
        </p:nvSpPr>
        <p:spPr>
          <a:xfrm>
            <a:off x="8455392" y="4826817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1" name="אליפסה 190"/>
          <p:cNvSpPr/>
          <p:nvPr/>
        </p:nvSpPr>
        <p:spPr>
          <a:xfrm>
            <a:off x="8000411" y="4668727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2" name="אליפסה 191"/>
          <p:cNvSpPr/>
          <p:nvPr/>
        </p:nvSpPr>
        <p:spPr>
          <a:xfrm>
            <a:off x="8460432" y="5172783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3" name="אליפסה 192"/>
          <p:cNvSpPr/>
          <p:nvPr/>
        </p:nvSpPr>
        <p:spPr>
          <a:xfrm>
            <a:off x="8135035" y="5352621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94" name="מחבר ישר 193"/>
          <p:cNvCxnSpPr>
            <a:stCxn id="193" idx="7"/>
            <a:endCxn id="192" idx="3"/>
          </p:cNvCxnSpPr>
          <p:nvPr/>
        </p:nvCxnSpPr>
        <p:spPr>
          <a:xfrm flipV="1">
            <a:off x="8257960" y="5295708"/>
            <a:ext cx="223563" cy="7800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מחבר ישר 194"/>
          <p:cNvCxnSpPr>
            <a:stCxn id="192" idx="0"/>
            <a:endCxn id="190" idx="4"/>
          </p:cNvCxnSpPr>
          <p:nvPr/>
        </p:nvCxnSpPr>
        <p:spPr>
          <a:xfrm flipH="1" flipV="1">
            <a:off x="8527400" y="4970833"/>
            <a:ext cx="5040" cy="20195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מחבר ישר 195"/>
          <p:cNvCxnSpPr>
            <a:stCxn id="189" idx="7"/>
            <a:endCxn id="190" idx="2"/>
          </p:cNvCxnSpPr>
          <p:nvPr/>
        </p:nvCxnSpPr>
        <p:spPr>
          <a:xfrm flipV="1">
            <a:off x="8274775" y="4898825"/>
            <a:ext cx="180617" cy="111487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מחבר ישר 196"/>
          <p:cNvCxnSpPr>
            <a:stCxn id="188" idx="7"/>
            <a:endCxn id="189" idx="2"/>
          </p:cNvCxnSpPr>
          <p:nvPr/>
        </p:nvCxnSpPr>
        <p:spPr>
          <a:xfrm flipV="1">
            <a:off x="8002253" y="5061229"/>
            <a:ext cx="149597" cy="13264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מחבר ישר 197"/>
          <p:cNvCxnSpPr>
            <a:stCxn id="189" idx="1"/>
            <a:endCxn id="191" idx="4"/>
          </p:cNvCxnSpPr>
          <p:nvPr/>
        </p:nvCxnSpPr>
        <p:spPr>
          <a:xfrm flipH="1" flipV="1">
            <a:off x="8072419" y="4812743"/>
            <a:ext cx="100522" cy="19756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אליפסה 198"/>
          <p:cNvSpPr/>
          <p:nvPr/>
        </p:nvSpPr>
        <p:spPr>
          <a:xfrm>
            <a:off x="7424347" y="407775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0" name="אליפסה 199"/>
          <p:cNvSpPr/>
          <p:nvPr/>
        </p:nvSpPr>
        <p:spPr>
          <a:xfrm>
            <a:off x="7701810" y="4089121"/>
            <a:ext cx="144016" cy="144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1" name="אליפסה 200"/>
          <p:cNvSpPr/>
          <p:nvPr/>
        </p:nvSpPr>
        <p:spPr>
          <a:xfrm>
            <a:off x="7649476" y="4297609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2" name="אליפסה 201"/>
          <p:cNvSpPr/>
          <p:nvPr/>
        </p:nvSpPr>
        <p:spPr>
          <a:xfrm>
            <a:off x="7577468" y="3631513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3" name="אליפסה 202"/>
          <p:cNvSpPr/>
          <p:nvPr/>
        </p:nvSpPr>
        <p:spPr>
          <a:xfrm>
            <a:off x="7136315" y="3676689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4" name="אליפסה 203"/>
          <p:cNvSpPr/>
          <p:nvPr/>
        </p:nvSpPr>
        <p:spPr>
          <a:xfrm>
            <a:off x="7136315" y="4200675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05" name="מחבר ישר 204"/>
          <p:cNvCxnSpPr>
            <a:stCxn id="201" idx="7"/>
            <a:endCxn id="200" idx="4"/>
          </p:cNvCxnSpPr>
          <p:nvPr/>
        </p:nvCxnSpPr>
        <p:spPr>
          <a:xfrm flipV="1">
            <a:off x="7772401" y="4233137"/>
            <a:ext cx="1417" cy="8556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מחבר ישר 206"/>
          <p:cNvCxnSpPr>
            <a:stCxn id="200" idx="0"/>
            <a:endCxn id="202" idx="4"/>
          </p:cNvCxnSpPr>
          <p:nvPr/>
        </p:nvCxnSpPr>
        <p:spPr>
          <a:xfrm flipH="1" flipV="1">
            <a:off x="7649476" y="3775529"/>
            <a:ext cx="124342" cy="31359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מחבר ישר 207"/>
          <p:cNvCxnSpPr>
            <a:stCxn id="202" idx="2"/>
            <a:endCxn id="203" idx="6"/>
          </p:cNvCxnSpPr>
          <p:nvPr/>
        </p:nvCxnSpPr>
        <p:spPr>
          <a:xfrm flipH="1">
            <a:off x="7280331" y="3703521"/>
            <a:ext cx="297137" cy="45176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מחבר ישר 208"/>
          <p:cNvCxnSpPr>
            <a:stCxn id="200" idx="1"/>
            <a:endCxn id="199" idx="7"/>
          </p:cNvCxnSpPr>
          <p:nvPr/>
        </p:nvCxnSpPr>
        <p:spPr>
          <a:xfrm flipH="1" flipV="1">
            <a:off x="7547272" y="4098841"/>
            <a:ext cx="175629" cy="1137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מחבר ישר 209"/>
          <p:cNvCxnSpPr>
            <a:stCxn id="204" idx="0"/>
            <a:endCxn id="203" idx="4"/>
          </p:cNvCxnSpPr>
          <p:nvPr/>
        </p:nvCxnSpPr>
        <p:spPr>
          <a:xfrm flipV="1">
            <a:off x="7208323" y="3820705"/>
            <a:ext cx="0" cy="37997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מחבר ישר 210"/>
          <p:cNvCxnSpPr>
            <a:stCxn id="214" idx="4"/>
            <a:endCxn id="188" idx="0"/>
          </p:cNvCxnSpPr>
          <p:nvPr/>
        </p:nvCxnSpPr>
        <p:spPr>
          <a:xfrm>
            <a:off x="7856395" y="4954568"/>
            <a:ext cx="94941" cy="21821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אליפסה 211"/>
          <p:cNvSpPr/>
          <p:nvPr/>
        </p:nvSpPr>
        <p:spPr>
          <a:xfrm>
            <a:off x="7875147" y="543246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13" name="מחבר ישר 212"/>
          <p:cNvCxnSpPr>
            <a:stCxn id="214" idx="2"/>
            <a:endCxn id="216" idx="6"/>
          </p:cNvCxnSpPr>
          <p:nvPr/>
        </p:nvCxnSpPr>
        <p:spPr>
          <a:xfrm flipH="1">
            <a:off x="7489725" y="4882560"/>
            <a:ext cx="294662" cy="1626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אליפסה 213"/>
          <p:cNvSpPr/>
          <p:nvPr/>
        </p:nvSpPr>
        <p:spPr>
          <a:xfrm>
            <a:off x="7784387" y="481055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15" name="מחבר ישר 214"/>
          <p:cNvCxnSpPr>
            <a:stCxn id="188" idx="4"/>
            <a:endCxn id="212" idx="0"/>
          </p:cNvCxnSpPr>
          <p:nvPr/>
        </p:nvCxnSpPr>
        <p:spPr>
          <a:xfrm flipH="1">
            <a:off x="7947155" y="5316799"/>
            <a:ext cx="4181" cy="11566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אליפסה 215"/>
          <p:cNvSpPr/>
          <p:nvPr/>
        </p:nvSpPr>
        <p:spPr>
          <a:xfrm>
            <a:off x="7345709" y="4826817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8" name="TextBox 217"/>
          <p:cNvSpPr txBox="1"/>
          <p:nvPr/>
        </p:nvSpPr>
        <p:spPr>
          <a:xfrm>
            <a:off x="5220072" y="1846565"/>
            <a:ext cx="16071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Graphical modeling</a:t>
            </a:r>
            <a:endParaRPr lang="he-IL" dirty="0" smtClean="0"/>
          </a:p>
        </p:txBody>
      </p:sp>
      <p:sp>
        <p:nvSpPr>
          <p:cNvPr id="219" name="TextBox 218"/>
          <p:cNvSpPr txBox="1"/>
          <p:nvPr/>
        </p:nvSpPr>
        <p:spPr>
          <a:xfrm>
            <a:off x="7429460" y="1844824"/>
            <a:ext cx="13190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/>
              <a:t>Graphical matching</a:t>
            </a:r>
            <a:endParaRPr lang="he-IL" dirty="0" smtClean="0"/>
          </a:p>
        </p:txBody>
      </p:sp>
      <p:sp>
        <p:nvSpPr>
          <p:cNvPr id="109" name="Rectangle 108"/>
          <p:cNvSpPr/>
          <p:nvPr/>
        </p:nvSpPr>
        <p:spPr>
          <a:xfrm>
            <a:off x="3024336" y="623847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err="1"/>
              <a:t>Iddo</a:t>
            </a:r>
            <a:r>
              <a:rPr lang="en-US" sz="1050" dirty="0"/>
              <a:t> </a:t>
            </a:r>
            <a:r>
              <a:rPr lang="en-US" sz="1050" dirty="0" err="1"/>
              <a:t>Aviram</a:t>
            </a:r>
            <a:r>
              <a:rPr lang="en-US" sz="1050" dirty="0"/>
              <a:t>, Optical Character Recognition: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Using </a:t>
            </a:r>
            <a:r>
              <a:rPr lang="en-US" sz="1050" dirty="0"/>
              <a:t>the Ullmann Algorithm for Graphical Matching </a:t>
            </a:r>
          </a:p>
        </p:txBody>
      </p:sp>
    </p:spTree>
    <p:extLst>
      <p:ext uri="{BB962C8B-B14F-4D97-AF65-F5344CB8AC3E}">
        <p14:creationId xmlns:p14="http://schemas.microsoft.com/office/powerpoint/2010/main" val="192014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Ullmann's </a:t>
            </a:r>
            <a:r>
              <a:rPr lang="en-US" dirty="0"/>
              <a:t>Algorithm</a:t>
            </a:r>
            <a:endParaRPr lang="he-IL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1196752"/>
            <a:ext cx="8579296" cy="1862819"/>
          </a:xfrm>
          <a:prstGeom prst="rect">
            <a:avLst/>
          </a:prstGeom>
          <a:ln/>
        </p:spPr>
        <p:txBody>
          <a:bodyPr vert="horz" wrap="square" lIns="90000" tIns="46800" rIns="90000" bIns="46800" rtlCol="1">
            <a:sp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 rtl="0">
              <a:lnSpc>
                <a:spcPct val="84000"/>
              </a:lnSpc>
              <a:spcBef>
                <a:spcPts val="450"/>
              </a:spcBef>
              <a:buFont typeface="Times New Roman" pitchFamily="1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de-DE" altLang="zh-CN" sz="2000" dirty="0" err="1" smtClean="0"/>
              <a:t>Construction</a:t>
            </a:r>
            <a:r>
              <a:rPr lang="de-DE" altLang="zh-CN" sz="2000" dirty="0" smtClean="0"/>
              <a:t> </a:t>
            </a:r>
            <a:r>
              <a:rPr lang="de-DE" altLang="zh-CN" sz="2000" dirty="0" err="1" smtClean="0"/>
              <a:t>of</a:t>
            </a:r>
            <a:r>
              <a:rPr lang="de-DE" altLang="zh-CN" sz="2000" dirty="0" smtClean="0"/>
              <a:t> a matrix M</a:t>
            </a:r>
            <a:r>
              <a:rPr lang="de-DE" altLang="zh-CN" sz="2000" baseline="30000" dirty="0" smtClean="0"/>
              <a:t>(0)</a:t>
            </a:r>
            <a:r>
              <a:rPr lang="de-DE" altLang="zh-CN" sz="2000" dirty="0"/>
              <a:t> </a:t>
            </a:r>
            <a:r>
              <a:rPr lang="de-DE" altLang="zh-CN" sz="2000" dirty="0" err="1" smtClean="0"/>
              <a:t>for</a:t>
            </a:r>
            <a:r>
              <a:rPr lang="de-DE" altLang="zh-CN" sz="2000" dirty="0" smtClean="0"/>
              <a:t> </a:t>
            </a:r>
            <a:r>
              <a:rPr lang="de-DE" altLang="zh-CN" sz="2000" dirty="0" err="1" smtClean="0"/>
              <a:t>matching</a:t>
            </a:r>
            <a:r>
              <a:rPr lang="de-DE" altLang="zh-CN" sz="2000" dirty="0" smtClean="0"/>
              <a:t> </a:t>
            </a:r>
            <a:r>
              <a:rPr lang="de-DE" altLang="zh-CN" sz="2000" dirty="0" err="1" smtClean="0"/>
              <a:t>possibilities</a:t>
            </a:r>
            <a:r>
              <a:rPr lang="de-DE" altLang="zh-CN" sz="2000" dirty="0" smtClean="0"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lvl="1" algn="l" rtl="0">
              <a:lnSpc>
                <a:spcPct val="84000"/>
              </a:lnSpc>
              <a:spcBef>
                <a:spcPts val="450"/>
              </a:spcBef>
              <a:buFont typeface="Times New Roman" pitchFamily="1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de-DE" altLang="zh-CN" sz="2000" dirty="0" smtClean="0">
              <a:ea typeface="Arial Unicode MS" pitchFamily="34" charset="-128"/>
              <a:cs typeface="Arial Unicode MS" pitchFamily="34" charset="-128"/>
            </a:endParaRPr>
          </a:p>
          <a:p>
            <a:pPr lvl="1" algn="l" rtl="0">
              <a:lnSpc>
                <a:spcPct val="84000"/>
              </a:lnSpc>
              <a:spcBef>
                <a:spcPts val="450"/>
              </a:spcBef>
              <a:buFont typeface="Times New Roman" pitchFamily="18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de-DE" altLang="zh-CN" sz="16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de-DE" altLang="zh-CN" sz="1600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							</a:t>
            </a:r>
            <a:endParaRPr lang="de-DE" altLang="zh-CN" sz="2000" dirty="0" smtClean="0">
              <a:ea typeface="Arial Unicode MS" pitchFamily="34" charset="-128"/>
              <a:cs typeface="Arial Unicode MS" pitchFamily="34" charset="-128"/>
            </a:endParaRPr>
          </a:p>
          <a:p>
            <a:pPr lvl="1" algn="l" rtl="0">
              <a:lnSpc>
                <a:spcPct val="84000"/>
              </a:lnSpc>
              <a:spcBef>
                <a:spcPts val="450"/>
              </a:spcBef>
              <a:buFont typeface="Times New Roman" pitchFamily="1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de-DE" altLang="zh-CN" sz="2000" dirty="0" smtClean="0"/>
              <a:t>Generation of all M</a:t>
            </a:r>
            <a:r>
              <a:rPr lang="de-DE" altLang="zh-CN" sz="2000" dirty="0" smtClean="0">
                <a:ea typeface="Arial Unicode MS" pitchFamily="34" charset="-128"/>
                <a:cs typeface="Arial Unicode MS" pitchFamily="34" charset="-128"/>
              </a:rPr>
              <a:t>’-s by setting to 0</a:t>
            </a:r>
            <a:r>
              <a:rPr lang="de-DE" altLang="zh-CN" sz="2000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zh-CN" sz="2000" dirty="0" smtClean="0">
                <a:ea typeface="Arial Unicode MS" pitchFamily="34" charset="-128"/>
                <a:cs typeface="Arial Unicode MS" pitchFamily="34" charset="-128"/>
              </a:rPr>
              <a:t>all but one 1 in each row of M</a:t>
            </a:r>
            <a:r>
              <a:rPr lang="de-DE" altLang="zh-CN" sz="2000" baseline="30000" dirty="0" smtClean="0">
                <a:ea typeface="Arial Unicode MS" pitchFamily="34" charset="-128"/>
                <a:cs typeface="Arial Unicode MS" pitchFamily="34" charset="-128"/>
              </a:rPr>
              <a:t>(0)</a:t>
            </a:r>
          </a:p>
          <a:p>
            <a:pPr lvl="1" algn="l" rtl="0">
              <a:lnSpc>
                <a:spcPct val="84000"/>
              </a:lnSpc>
              <a:spcBef>
                <a:spcPts val="450"/>
              </a:spcBef>
              <a:buFont typeface="Times New Roman" pitchFamily="18" charset="0"/>
              <a:buChar char="–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de-DE" altLang="zh-CN" sz="2000" dirty="0" smtClean="0">
                <a:ea typeface="Arial Unicode MS" pitchFamily="34" charset="-128"/>
                <a:cs typeface="Arial Unicode MS" pitchFamily="34" charset="-128"/>
              </a:rPr>
              <a:t>A subgraph isomorphism has been found </a:t>
            </a:r>
            <a:r>
              <a:rPr lang="de-DE" altLang="zh-CN" sz="2000" dirty="0" err="1">
                <a:ea typeface="Arial Unicode MS" pitchFamily="34" charset="-128"/>
                <a:cs typeface="Arial Unicode MS" pitchFamily="34" charset="-128"/>
              </a:rPr>
              <a:t>if</a:t>
            </a:r>
            <a:r>
              <a:rPr lang="de-DE" altLang="zh-CN" sz="20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zh-CN" sz="2000" dirty="0" err="1" smtClean="0">
                <a:ea typeface="Arial Unicode MS" pitchFamily="34" charset="-128"/>
                <a:cs typeface="Arial Unicode MS" pitchFamily="34" charset="-128"/>
              </a:rPr>
              <a:t>for</a:t>
            </a:r>
            <a:r>
              <a:rPr lang="de-DE" altLang="zh-CN" sz="2000" dirty="0" smtClean="0">
                <a:ea typeface="Arial Unicode MS" pitchFamily="34" charset="-128"/>
                <a:cs typeface="Arial Unicode MS" pitchFamily="34" charset="-128"/>
              </a:rPr>
              <a:t> M' </a:t>
            </a:r>
            <a:r>
              <a:rPr lang="de-DE" altLang="zh-CN" sz="2000" dirty="0" err="1" smtClean="0">
                <a:ea typeface="Arial Unicode MS" pitchFamily="34" charset="-128"/>
                <a:cs typeface="Arial Unicode MS" pitchFamily="34" charset="-128"/>
              </a:rPr>
              <a:t>it</a:t>
            </a:r>
            <a:r>
              <a:rPr lang="de-DE" altLang="zh-CN" sz="20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zh-CN" sz="2000" dirty="0" err="1" smtClean="0">
                <a:ea typeface="Arial Unicode MS" pitchFamily="34" charset="-128"/>
                <a:cs typeface="Arial Unicode MS" pitchFamily="34" charset="-128"/>
              </a:rPr>
              <a:t>holds</a:t>
            </a:r>
            <a:r>
              <a:rPr lang="de-DE" altLang="zh-CN" sz="20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zh-CN" sz="2000" dirty="0" err="1" smtClean="0">
                <a:ea typeface="Arial Unicode MS" pitchFamily="34" charset="-128"/>
                <a:cs typeface="Arial Unicode MS" pitchFamily="34" charset="-128"/>
              </a:rPr>
              <a:t>that</a:t>
            </a:r>
            <a:r>
              <a:rPr lang="de-DE" altLang="zh-CN" sz="2000" dirty="0" smtClean="0">
                <a:ea typeface="Arial Unicode MS" pitchFamily="34" charset="-128"/>
                <a:cs typeface="Arial Unicode MS" pitchFamily="34" charset="-128"/>
              </a:rPr>
              <a:t>: 				</a:t>
            </a:r>
            <a:r>
              <a:rPr lang="de-DE" altLang="zh-CN" sz="2000" dirty="0"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de-DE" altLang="zh-CN" sz="2000" dirty="0" smtClean="0">
                <a:ea typeface="Arial Unicode MS" pitchFamily="34" charset="-128"/>
                <a:cs typeface="Arial Unicode MS" pitchFamily="34" charset="-128"/>
              </a:rPr>
              <a:t>    					    .</a:t>
            </a:r>
            <a:endParaRPr lang="de-DE" altLang="zh-CN" sz="2000" dirty="0"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" name="Object 8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383054033"/>
              </p:ext>
            </p:extLst>
          </p:nvPr>
        </p:nvGraphicFramePr>
        <p:xfrm>
          <a:off x="994470" y="1513384"/>
          <a:ext cx="39338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1" name="משוואה" r:id="rId3" imgW="2730240" imgH="457200" progId="Equation.3">
                  <p:embed/>
                </p:oleObj>
              </mc:Choice>
              <mc:Fallback>
                <p:oleObj name="משוואה" r:id="rId3" imgW="27302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4470" y="1513384"/>
                        <a:ext cx="3933825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38214"/>
              </p:ext>
            </p:extLst>
          </p:nvPr>
        </p:nvGraphicFramePr>
        <p:xfrm>
          <a:off x="1033537" y="3025552"/>
          <a:ext cx="225266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" name="Equation" r:id="rId5" imgW="1358640" imgH="241200" progId="Equation.3">
                  <p:embed/>
                </p:oleObj>
              </mc:Choice>
              <mc:Fallback>
                <p:oleObj name="Equation" r:id="rId5" imgW="13586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537" y="3025552"/>
                        <a:ext cx="2252663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142621"/>
              </p:ext>
            </p:extLst>
          </p:nvPr>
        </p:nvGraphicFramePr>
        <p:xfrm>
          <a:off x="994470" y="3745632"/>
          <a:ext cx="1925638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" name="Visio" r:id="rId7" imgW="2416942" imgH="2986552" progId="Visio.Drawing.11">
                  <p:embed/>
                </p:oleObj>
              </mc:Choice>
              <mc:Fallback>
                <p:oleObj name="Visio" r:id="rId7" imgW="2416942" imgH="29865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4470" y="3745632"/>
                        <a:ext cx="1925638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377173"/>
              </p:ext>
            </p:extLst>
          </p:nvPr>
        </p:nvGraphicFramePr>
        <p:xfrm>
          <a:off x="3026470" y="3745632"/>
          <a:ext cx="1854200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" name="Equation" r:id="rId9" imgW="1244520" imgH="1650960" progId="Equation.3">
                  <p:embed/>
                </p:oleObj>
              </mc:Choice>
              <mc:Fallback>
                <p:oleObj name="Equation" r:id="rId9" imgW="1244520" imgH="1650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6470" y="3745632"/>
                        <a:ext cx="1854200" cy="245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580356"/>
              </p:ext>
            </p:extLst>
          </p:nvPr>
        </p:nvGraphicFramePr>
        <p:xfrm>
          <a:off x="5879208" y="4537224"/>
          <a:ext cx="1854200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" name="公式" r:id="rId11" imgW="1244520" imgH="711000" progId="Equation.3">
                  <p:embed/>
                </p:oleObj>
              </mc:Choice>
              <mc:Fallback>
                <p:oleObj name="公式" r:id="rId11" imgW="12445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208" y="4537224"/>
                        <a:ext cx="1854200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5014020" y="4897587"/>
            <a:ext cx="647700" cy="287337"/>
          </a:xfrm>
          <a:prstGeom prst="rightArrow">
            <a:avLst>
              <a:gd name="adj1" fmla="val 50000"/>
              <a:gd name="adj2" fmla="val 56354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rtl="0"/>
            <a:endParaRPr lang="he-IL"/>
          </a:p>
        </p:txBody>
      </p:sp>
      <p:sp>
        <p:nvSpPr>
          <p:cNvPr id="11" name="Rectangle 10"/>
          <p:cNvSpPr/>
          <p:nvPr/>
        </p:nvSpPr>
        <p:spPr>
          <a:xfrm>
            <a:off x="5316166" y="469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C35FF"/>
                </a:solidFill>
              </a:rPr>
              <a:t>J. R. Ullmann, An Algorithm for Subgraph Isomorphism, </a:t>
            </a:r>
            <a:r>
              <a:rPr lang="en-US" sz="1200" dirty="0" smtClean="0">
                <a:solidFill>
                  <a:srgbClr val="0C35FF"/>
                </a:solidFill>
              </a:rPr>
              <a:t/>
            </a:r>
            <a:br>
              <a:rPr lang="en-US" sz="1200" dirty="0" smtClean="0">
                <a:solidFill>
                  <a:srgbClr val="0C35FF"/>
                </a:solidFill>
              </a:rPr>
            </a:br>
            <a:r>
              <a:rPr lang="en-US" sz="1200" dirty="0" smtClean="0">
                <a:solidFill>
                  <a:srgbClr val="0C35FF"/>
                </a:solidFill>
              </a:rPr>
              <a:t>Journal </a:t>
            </a:r>
            <a:r>
              <a:rPr lang="en-US" sz="1200" dirty="0">
                <a:solidFill>
                  <a:srgbClr val="0C35FF"/>
                </a:solidFill>
              </a:rPr>
              <a:t>of the ACM, </a:t>
            </a:r>
            <a:r>
              <a:rPr lang="en-US" sz="1200" b="1" dirty="0" smtClean="0">
                <a:solidFill>
                  <a:srgbClr val="FF0000"/>
                </a:solidFill>
              </a:rPr>
              <a:t>1976</a:t>
            </a:r>
            <a:endParaRPr lang="en-US" sz="1200" dirty="0">
              <a:solidFill>
                <a:srgbClr val="0C35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24336" y="623847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err="1"/>
              <a:t>Iddo</a:t>
            </a:r>
            <a:r>
              <a:rPr lang="en-US" sz="1050" dirty="0"/>
              <a:t> </a:t>
            </a:r>
            <a:r>
              <a:rPr lang="en-US" sz="1050" dirty="0" err="1"/>
              <a:t>Aviram</a:t>
            </a:r>
            <a:r>
              <a:rPr lang="en-US" sz="1050" dirty="0"/>
              <a:t>, Optical Character Recognition: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Using </a:t>
            </a:r>
            <a:r>
              <a:rPr lang="en-US" sz="1050" dirty="0"/>
              <a:t>the Ullmann Algorithm for Graphical Matching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045" y="2874111"/>
            <a:ext cx="27305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0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Space: Ullmann's </a:t>
            </a:r>
            <a:r>
              <a:rPr lang="en-US" dirty="0"/>
              <a:t>Algorithm</a:t>
            </a:r>
            <a:endParaRPr lang="he-IL" dirty="0"/>
          </a:p>
        </p:txBody>
      </p:sp>
      <p:graphicFrame>
        <p:nvGraphicFramePr>
          <p:cNvPr id="6" name="Object 18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957096753"/>
              </p:ext>
            </p:extLst>
          </p:nvPr>
        </p:nvGraphicFramePr>
        <p:xfrm>
          <a:off x="974229" y="1321641"/>
          <a:ext cx="6428415" cy="4987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" name="Visio" r:id="rId3" imgW="6150295" imgH="4771786" progId="Visio.Drawing.11">
                  <p:embed/>
                </p:oleObj>
              </mc:Choice>
              <mc:Fallback>
                <p:oleObj name="Visio" r:id="rId3" imgW="6150295" imgH="477178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229" y="1321641"/>
                        <a:ext cx="6428415" cy="49876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76256" y="2204864"/>
            <a:ext cx="15841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altLang="zh-CN" dirty="0" smtClean="0"/>
              <a:t>Inner Nodes – M-s</a:t>
            </a:r>
            <a:endParaRPr lang="he-IL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948264" y="1547500"/>
            <a:ext cx="144016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de-DE" altLang="zh-CN" dirty="0" smtClean="0"/>
              <a:t>Root - M</a:t>
            </a:r>
            <a:r>
              <a:rPr lang="de-DE" altLang="zh-CN" baseline="30000" dirty="0" smtClean="0"/>
              <a:t>(0</a:t>
            </a:r>
            <a:r>
              <a:rPr lang="de-DE" altLang="zh-CN" baseline="30000" dirty="0"/>
              <a:t>)</a:t>
            </a:r>
            <a:endParaRPr lang="he-IL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416824" y="3358732"/>
            <a:ext cx="1187624" cy="646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altLang="zh-CN" dirty="0" smtClean="0"/>
              <a:t>Leaves – M’-s</a:t>
            </a:r>
            <a:endParaRPr lang="he-IL" dirty="0" smtClean="0"/>
          </a:p>
        </p:txBody>
      </p:sp>
      <p:sp>
        <p:nvSpPr>
          <p:cNvPr id="10" name="Rectangle 9"/>
          <p:cNvSpPr/>
          <p:nvPr/>
        </p:nvSpPr>
        <p:spPr>
          <a:xfrm>
            <a:off x="3024336" y="623847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 err="1"/>
              <a:t>Iddo</a:t>
            </a:r>
            <a:r>
              <a:rPr lang="en-US" sz="1050" dirty="0"/>
              <a:t> </a:t>
            </a:r>
            <a:r>
              <a:rPr lang="en-US" sz="1050" dirty="0" err="1"/>
              <a:t>Aviram</a:t>
            </a:r>
            <a:r>
              <a:rPr lang="en-US" sz="1050" dirty="0"/>
              <a:t>, Optical Character Recognition: </a:t>
            </a: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Using </a:t>
            </a:r>
            <a:r>
              <a:rPr lang="en-US" sz="1050" dirty="0"/>
              <a:t>the Ullmann Algorithm for Graphical Matching </a:t>
            </a:r>
          </a:p>
        </p:txBody>
      </p:sp>
    </p:spTree>
    <p:extLst>
      <p:ext uri="{BB962C8B-B14F-4D97-AF65-F5344CB8AC3E}">
        <p14:creationId xmlns:p14="http://schemas.microsoft.com/office/powerpoint/2010/main" val="185266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3" descr="distributed_artificial_intellig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4775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3581400" y="39624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7315200" y="51054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712788" y="15875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7516813" y="1587500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6096000" y="3962400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5181600" y="4875213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2286000" y="2819400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16" name="Rechteck 15"/>
          <p:cNvSpPr/>
          <p:nvPr/>
        </p:nvSpPr>
        <p:spPr>
          <a:xfrm>
            <a:off x="2895600" y="5329238"/>
            <a:ext cx="252413" cy="46196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51DAFF"/>
                </a:solidFill>
              </a:rPr>
              <a:t>i</a:t>
            </a:r>
          </a:p>
        </p:txBody>
      </p:sp>
      <p:sp>
        <p:nvSpPr>
          <p:cNvPr id="17" name="Rechteck 16"/>
          <p:cNvSpPr/>
          <p:nvPr/>
        </p:nvSpPr>
        <p:spPr>
          <a:xfrm>
            <a:off x="6629400" y="4643438"/>
            <a:ext cx="265113" cy="46196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51DAFF"/>
                </a:solidFill>
              </a:rPr>
              <a:t>j</a:t>
            </a:r>
          </a:p>
        </p:txBody>
      </p:sp>
      <p:sp>
        <p:nvSpPr>
          <p:cNvPr id="18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A139A9D-3F2E-8F4D-8560-47858D96D46E}" type="slidenum">
              <a:rPr lang="en-US" altLang="en-US" sz="2000">
                <a:solidFill>
                  <a:schemeClr val="bg1"/>
                </a:solidFill>
                <a:latin typeface="Corbel" charset="0"/>
              </a:rPr>
              <a:pPr eaLnBrk="1" hangingPunct="1"/>
              <a:t>6</a:t>
            </a:fld>
            <a:endParaRPr lang="en-US" altLang="en-US" sz="200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22" name="Rechteck 14"/>
          <p:cNvSpPr>
            <a:spLocks noChangeArrowheads="1"/>
          </p:cNvSpPr>
          <p:nvPr/>
        </p:nvSpPr>
        <p:spPr bwMode="auto">
          <a:xfrm>
            <a:off x="5368383" y="4608287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de-DE" altLang="en-US" dirty="0">
              <a:solidFill>
                <a:schemeClr val="accent2"/>
              </a:solidFill>
            </a:endParaRPr>
          </a:p>
        </p:txBody>
      </p:sp>
      <p:sp>
        <p:nvSpPr>
          <p:cNvPr id="26" name="Rechteck 7"/>
          <p:cNvSpPr>
            <a:spLocks noChangeArrowheads="1"/>
          </p:cNvSpPr>
          <p:nvPr/>
        </p:nvSpPr>
        <p:spPr bwMode="auto">
          <a:xfrm>
            <a:off x="2051720" y="260648"/>
            <a:ext cx="5493812" cy="1754326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Query 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answering</a:t>
            </a:r>
            <a:r>
              <a:rPr lang="de-DE" altLang="en-US" sz="5400" dirty="0" smtClean="0">
                <a:solidFill>
                  <a:schemeClr val="bg1"/>
                </a:solidFill>
              </a:rPr>
              <a:t/>
            </a:r>
            <a:br>
              <a:rPr lang="de-DE" altLang="en-US" sz="5400" dirty="0" smtClean="0">
                <a:solidFill>
                  <a:schemeClr val="bg1"/>
                </a:solidFill>
              </a:rPr>
            </a:br>
            <a:r>
              <a:rPr lang="de-DE" altLang="en-US" sz="5400" dirty="0" smtClean="0">
                <a:solidFill>
                  <a:schemeClr val="bg1"/>
                </a:solidFill>
              </a:rPr>
              <a:t>A(x), S(x, 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y</a:t>
            </a:r>
            <a:r>
              <a:rPr lang="de-DE" altLang="en-US" sz="5400" dirty="0" smtClean="0">
                <a:solidFill>
                  <a:schemeClr val="bg1"/>
                </a:solidFill>
              </a:rPr>
              <a:t>), B(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y</a:t>
            </a:r>
            <a:r>
              <a:rPr lang="de-DE" altLang="en-US" sz="5400" dirty="0" smtClean="0">
                <a:solidFill>
                  <a:schemeClr val="bg1"/>
                </a:solidFill>
              </a:rPr>
              <a:t>)</a:t>
            </a:r>
            <a:endParaRPr lang="de-DE" altLang="en-US" sz="540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Rechteck 7"/>
          <p:cNvSpPr>
            <a:spLocks noChangeArrowheads="1"/>
          </p:cNvSpPr>
          <p:nvPr/>
        </p:nvSpPr>
        <p:spPr bwMode="auto">
          <a:xfrm>
            <a:off x="1116013" y="2133540"/>
            <a:ext cx="7301999" cy="1754326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en-US" sz="5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Subgraph</a:t>
            </a:r>
            <a:r>
              <a:rPr lang="de-DE" altLang="en-US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de-DE" altLang="en-US" sz="5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isomorphism</a:t>
            </a:r>
            <a:r>
              <a:rPr lang="de-DE" altLang="en-US" sz="5400" dirty="0">
                <a:solidFill>
                  <a:schemeClr val="bg1"/>
                </a:solidFill>
              </a:rPr>
              <a:t/>
            </a:r>
            <a:br>
              <a:rPr lang="de-DE" altLang="en-US" sz="5400" dirty="0">
                <a:solidFill>
                  <a:schemeClr val="bg1"/>
                </a:solidFill>
              </a:rPr>
            </a:br>
            <a:r>
              <a:rPr lang="de-DE" altLang="en-US" sz="5400" dirty="0" err="1" smtClean="0">
                <a:solidFill>
                  <a:srgbClr val="FFFF00"/>
                </a:solidFill>
              </a:rPr>
              <a:t>w.r.t</a:t>
            </a:r>
            <a:r>
              <a:rPr lang="de-DE" altLang="en-US" sz="5400" dirty="0" smtClean="0">
                <a:solidFill>
                  <a:srgbClr val="FFFF00"/>
                </a:solidFill>
              </a:rPr>
              <a:t>. </a:t>
            </a:r>
            <a:r>
              <a:rPr lang="de-DE" altLang="en-US" sz="5400" dirty="0" err="1" smtClean="0">
                <a:solidFill>
                  <a:srgbClr val="FFFF00"/>
                </a:solidFill>
              </a:rPr>
              <a:t>labeled</a:t>
            </a:r>
            <a:r>
              <a:rPr lang="de-DE" altLang="en-US" sz="5400" dirty="0" smtClean="0">
                <a:solidFill>
                  <a:srgbClr val="FFFF00"/>
                </a:solidFill>
              </a:rPr>
              <a:t> </a:t>
            </a:r>
            <a:r>
              <a:rPr lang="de-DE" altLang="en-US" sz="5400" dirty="0" err="1" smtClean="0">
                <a:solidFill>
                  <a:srgbClr val="FFFF00"/>
                </a:solidFill>
              </a:rPr>
              <a:t>graphs</a:t>
            </a:r>
            <a:endParaRPr lang="de-DE" alt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6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D110A-B569-514A-ADC7-C2B441D6D94C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143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1104900"/>
            <a:ext cx="5091192" cy="462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7699" name="Text Box 3"/>
          <p:cNvSpPr txBox="1">
            <a:spLocks noChangeArrowheads="1"/>
          </p:cNvSpPr>
          <p:nvPr/>
        </p:nvSpPr>
        <p:spPr bwMode="auto">
          <a:xfrm>
            <a:off x="2195736" y="6021288"/>
            <a:ext cx="46805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n-US" sz="1200" b="0">
                <a:latin typeface="+mn-lt"/>
              </a:rPr>
              <a:t>Figure from, “Finding faces in cluttered scenes using random labelled graph matching,” by Leung, T. </a:t>
            </a:r>
            <a:r>
              <a:rPr lang="en-US" altLang="en-US" sz="1200" b="0" dirty="0">
                <a:latin typeface="+mn-lt"/>
              </a:rPr>
              <a:t>;Burl, M and </a:t>
            </a:r>
            <a:r>
              <a:rPr lang="en-US" altLang="en-US" sz="1200" b="0" dirty="0" err="1">
                <a:latin typeface="+mn-lt"/>
              </a:rPr>
              <a:t>Perona</a:t>
            </a:r>
            <a:r>
              <a:rPr lang="en-US" altLang="en-US" sz="1200" b="0" dirty="0">
                <a:latin typeface="+mn-lt"/>
              </a:rPr>
              <a:t>, P., Proc. Int. Conf. on Computer Vision, 1995 copyright 1995, IEEE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8313" y="260350"/>
            <a:ext cx="8229600" cy="5032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 kern="0" smtClean="0"/>
              <a:t>Can We Benefit From Labels?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842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633564" y="3875025"/>
            <a:ext cx="2330924" cy="2650319"/>
            <a:chOff x="6441601" y="937911"/>
            <a:chExt cx="2330924" cy="26503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601" y="1072812"/>
              <a:ext cx="2330924" cy="251541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16216" y="1772816"/>
              <a:ext cx="720080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32240" y="2765323"/>
              <a:ext cx="1440160" cy="822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8877384">
              <a:off x="6873138" y="1046497"/>
              <a:ext cx="756633" cy="539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8766"/>
            <a:ext cx="6826453" cy="3044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15325" cy="720080"/>
          </a:xfrm>
        </p:spPr>
        <p:txBody>
          <a:bodyPr>
            <a:noAutofit/>
          </a:bodyPr>
          <a:lstStyle/>
          <a:p>
            <a:r>
              <a:rPr lang="en-US" sz="3200" dirty="0" smtClean="0"/>
              <a:t>Relations or Just </a:t>
            </a:r>
            <a:r>
              <a:rPr lang="en-US" sz="3200" smtClean="0"/>
              <a:t>Feature Vectors?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184"/>
            <a:ext cx="8488020" cy="47811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Machine learning can go wrong with skewed data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     	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539552" y="5013176"/>
            <a:ext cx="3960440" cy="1512168"/>
          </a:xfrm>
          <a:prstGeom prst="cloudCallout">
            <a:avLst>
              <a:gd name="adj1" fmla="val -10592"/>
              <a:gd name="adj2" fmla="val -723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Redundancies!</a:t>
            </a:r>
            <a:br>
              <a:rPr lang="en-US" dirty="0" smtClean="0"/>
            </a:br>
            <a:r>
              <a:rPr lang="en-US" dirty="0" smtClean="0"/>
              <a:t>Frequency counting for </a:t>
            </a:r>
            <a:r>
              <a:rPr lang="en-US" dirty="0"/>
              <a:t>m</a:t>
            </a:r>
            <a:r>
              <a:rPr lang="en-US" dirty="0" smtClean="0"/>
              <a:t>aximum likelihood </a:t>
            </a:r>
            <a:r>
              <a:rPr lang="en-US" dirty="0"/>
              <a:t>l</a:t>
            </a:r>
            <a:r>
              <a:rPr lang="en-US" dirty="0" smtClean="0"/>
              <a:t>earning??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81288" y="4009926"/>
            <a:ext cx="1666575" cy="1003250"/>
          </a:xfrm>
          <a:prstGeom prst="rect">
            <a:avLst/>
          </a:prstGeom>
          <a:solidFill>
            <a:srgbClr val="AEAFE1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03648" y="2492896"/>
            <a:ext cx="1800200" cy="576064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90051" y="2585686"/>
            <a:ext cx="450776" cy="432048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87624" y="2662064"/>
            <a:ext cx="196756" cy="190872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75810" y="2992388"/>
            <a:ext cx="450776" cy="14858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87623" y="2873718"/>
            <a:ext cx="214699" cy="195242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11960" y="-675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91838" y="3378988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Join for data integration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9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C -0.01285 0.02686 -0.025 0.0544 -0.02778 0.07801 C -0.03056 0.10162 -0.02188 0.10787 -0.01806 0.14213 C -0.01424 0.17639 -0.00434 0.28287 -0.00434 0.28357 L -0.00434 0.28287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3" descr="distributed_artificial_intellig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4775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3581400" y="39624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7315200" y="51054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712788" y="15875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7516813" y="1587500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6096000" y="3962400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5181600" y="4875213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2286000" y="2819400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16" name="Rechteck 15"/>
          <p:cNvSpPr/>
          <p:nvPr/>
        </p:nvSpPr>
        <p:spPr>
          <a:xfrm>
            <a:off x="2895600" y="5329238"/>
            <a:ext cx="252413" cy="46196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51DAFF"/>
                </a:solidFill>
              </a:rPr>
              <a:t>i</a:t>
            </a:r>
          </a:p>
        </p:txBody>
      </p:sp>
      <p:sp>
        <p:nvSpPr>
          <p:cNvPr id="17" name="Rechteck 16"/>
          <p:cNvSpPr/>
          <p:nvPr/>
        </p:nvSpPr>
        <p:spPr>
          <a:xfrm>
            <a:off x="6629400" y="4643438"/>
            <a:ext cx="265113" cy="46196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51DAFF"/>
                </a:solidFill>
              </a:rPr>
              <a:t>j</a:t>
            </a:r>
          </a:p>
        </p:txBody>
      </p:sp>
      <p:sp>
        <p:nvSpPr>
          <p:cNvPr id="18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A139A9D-3F2E-8F4D-8560-47858D96D46E}" type="slidenum">
              <a:rPr lang="en-US" altLang="en-US" sz="2000">
                <a:solidFill>
                  <a:schemeClr val="bg1"/>
                </a:solidFill>
                <a:latin typeface="Corbel" charset="0"/>
              </a:rPr>
              <a:pPr eaLnBrk="1" hangingPunct="1"/>
              <a:t>9</a:t>
            </a:fld>
            <a:endParaRPr lang="en-US" altLang="en-US" sz="200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19" name="Rechteck 7"/>
          <p:cNvSpPr>
            <a:spLocks noChangeArrowheads="1"/>
          </p:cNvSpPr>
          <p:nvPr/>
        </p:nvSpPr>
        <p:spPr bwMode="auto">
          <a:xfrm>
            <a:off x="3851920" y="3731418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hteck 7"/>
          <p:cNvSpPr>
            <a:spLocks noChangeArrowheads="1"/>
          </p:cNvSpPr>
          <p:nvPr/>
        </p:nvSpPr>
        <p:spPr bwMode="auto">
          <a:xfrm>
            <a:off x="1116013" y="1484784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hteck 14"/>
          <p:cNvSpPr>
            <a:spLocks noChangeArrowheads="1"/>
          </p:cNvSpPr>
          <p:nvPr/>
        </p:nvSpPr>
        <p:spPr bwMode="auto">
          <a:xfrm>
            <a:off x="2051720" y="2420888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hteck 14"/>
          <p:cNvSpPr>
            <a:spLocks noChangeArrowheads="1"/>
          </p:cNvSpPr>
          <p:nvPr/>
        </p:nvSpPr>
        <p:spPr bwMode="auto">
          <a:xfrm>
            <a:off x="5368383" y="4608287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de-DE" altLang="en-US" dirty="0">
              <a:solidFill>
                <a:schemeClr val="accent2"/>
              </a:solidFill>
            </a:endParaRPr>
          </a:p>
        </p:txBody>
      </p:sp>
      <p:sp>
        <p:nvSpPr>
          <p:cNvPr id="23" name="Rechteck 7"/>
          <p:cNvSpPr>
            <a:spLocks noChangeArrowheads="1"/>
          </p:cNvSpPr>
          <p:nvPr/>
        </p:nvSpPr>
        <p:spPr bwMode="auto">
          <a:xfrm>
            <a:off x="1600219" y="85774"/>
            <a:ext cx="5309852" cy="923330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∀x. A(x) ⟶ B(x)</a:t>
            </a:r>
            <a:endParaRPr lang="de-DE" altLang="en-US" sz="5400" dirty="0">
              <a:solidFill>
                <a:schemeClr val="bg1"/>
              </a:solidFill>
            </a:endParaRPr>
          </a:p>
        </p:txBody>
      </p:sp>
      <p:sp>
        <p:nvSpPr>
          <p:cNvPr id="24" name="Rechteck 7"/>
          <p:cNvSpPr>
            <a:spLocks noChangeArrowheads="1"/>
          </p:cNvSpPr>
          <p:nvPr/>
        </p:nvSpPr>
        <p:spPr bwMode="auto">
          <a:xfrm>
            <a:off x="1566404" y="1045639"/>
            <a:ext cx="6951005" cy="923330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∀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x,y</a:t>
            </a:r>
            <a:r>
              <a:rPr lang="de-DE" altLang="en-US" sz="5400" dirty="0" smtClean="0">
                <a:solidFill>
                  <a:schemeClr val="bg1"/>
                </a:solidFill>
              </a:rPr>
              <a:t>. S(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x,y</a:t>
            </a:r>
            <a:r>
              <a:rPr lang="de-DE" altLang="en-US" sz="5400" dirty="0" smtClean="0">
                <a:solidFill>
                  <a:schemeClr val="bg1"/>
                </a:solidFill>
              </a:rPr>
              <a:t>) ⟶ R(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x,y</a:t>
            </a:r>
            <a:r>
              <a:rPr lang="de-DE" altLang="en-US" sz="5400" dirty="0" smtClean="0">
                <a:solidFill>
                  <a:schemeClr val="bg1"/>
                </a:solidFill>
              </a:rPr>
              <a:t>)</a:t>
            </a:r>
            <a:endParaRPr lang="de-DE" altLang="en-US" sz="5400" dirty="0">
              <a:solidFill>
                <a:schemeClr val="bg1"/>
              </a:solidFill>
            </a:endParaRPr>
          </a:p>
        </p:txBody>
      </p:sp>
      <p:sp>
        <p:nvSpPr>
          <p:cNvPr id="25" name="Rechteck 14"/>
          <p:cNvSpPr>
            <a:spLocks noChangeArrowheads="1"/>
          </p:cNvSpPr>
          <p:nvPr/>
        </p:nvSpPr>
        <p:spPr bwMode="auto">
          <a:xfrm>
            <a:off x="4956604" y="447950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Rechteck 7"/>
          <p:cNvSpPr>
            <a:spLocks noChangeArrowheads="1"/>
          </p:cNvSpPr>
          <p:nvPr/>
        </p:nvSpPr>
        <p:spPr bwMode="auto">
          <a:xfrm>
            <a:off x="2627784" y="2034714"/>
            <a:ext cx="5532284" cy="1754326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Query 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answering</a:t>
            </a:r>
            <a:endParaRPr lang="de-DE" altLang="en-US" sz="5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B(x), R(x</a:t>
            </a:r>
            <a:r>
              <a:rPr lang="de-DE" altLang="en-US" sz="5400" dirty="0">
                <a:solidFill>
                  <a:schemeClr val="bg1"/>
                </a:solidFill>
              </a:rPr>
              <a:t>, </a:t>
            </a:r>
            <a:r>
              <a:rPr lang="de-DE" altLang="en-US" sz="5400" dirty="0" err="1">
                <a:solidFill>
                  <a:schemeClr val="bg1"/>
                </a:solidFill>
              </a:rPr>
              <a:t>y</a:t>
            </a:r>
            <a:r>
              <a:rPr lang="de-DE" altLang="en-US" sz="5400" dirty="0" smtClean="0">
                <a:solidFill>
                  <a:schemeClr val="bg1"/>
                </a:solidFill>
              </a:rPr>
              <a:t>), B(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y</a:t>
            </a:r>
            <a:r>
              <a:rPr lang="de-DE" altLang="en-US" sz="5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Rechteck 7"/>
          <p:cNvSpPr>
            <a:spLocks noChangeArrowheads="1"/>
          </p:cNvSpPr>
          <p:nvPr/>
        </p:nvSpPr>
        <p:spPr bwMode="auto">
          <a:xfrm>
            <a:off x="1116013" y="4017838"/>
            <a:ext cx="7301999" cy="2585323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Subgraph</a:t>
            </a:r>
            <a:r>
              <a:rPr lang="de-DE" altLang="en-US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de-DE" altLang="en-US" sz="5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isomorphism</a:t>
            </a:r>
            <a:endParaRPr lang="de-DE" altLang="en-US" sz="5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 eaLnBrk="1" hangingPunct="1"/>
            <a:r>
              <a:rPr lang="de-DE" altLang="en-US" sz="5400" dirty="0" err="1" smtClean="0">
                <a:solidFill>
                  <a:srgbClr val="FFFF00"/>
                </a:solidFill>
              </a:rPr>
              <a:t>w.r.t</a:t>
            </a:r>
            <a:r>
              <a:rPr lang="de-DE" altLang="en-US" sz="5400" dirty="0" smtClean="0">
                <a:solidFill>
                  <a:srgbClr val="FFFF00"/>
                </a:solidFill>
              </a:rPr>
              <a:t>. </a:t>
            </a:r>
            <a:r>
              <a:rPr lang="de-DE" altLang="en-US" sz="5400" dirty="0" err="1" smtClean="0">
                <a:solidFill>
                  <a:srgbClr val="FFFF00"/>
                </a:solidFill>
              </a:rPr>
              <a:t>labeled</a:t>
            </a:r>
            <a:r>
              <a:rPr lang="de-DE" altLang="en-US" sz="5400" dirty="0" smtClean="0">
                <a:solidFill>
                  <a:srgbClr val="FFFF00"/>
                </a:solidFill>
              </a:rPr>
              <a:t> </a:t>
            </a:r>
            <a:r>
              <a:rPr lang="de-DE" altLang="en-US" sz="5400" dirty="0" err="1" smtClean="0">
                <a:solidFill>
                  <a:srgbClr val="FFFF00"/>
                </a:solidFill>
              </a:rPr>
              <a:t>graphs</a:t>
            </a:r>
            <a:r>
              <a:rPr lang="de-DE" altLang="en-US" sz="5400" dirty="0" smtClean="0">
                <a:solidFill>
                  <a:srgbClr val="FFFF00"/>
                </a:solidFill>
              </a:rPr>
              <a:t> </a:t>
            </a:r>
            <a:r>
              <a:rPr lang="de-DE" altLang="en-US" sz="5400" dirty="0" smtClean="0">
                <a:solidFill>
                  <a:schemeClr val="bg1"/>
                </a:solidFill>
              </a:rPr>
              <a:t/>
            </a:r>
            <a:br>
              <a:rPr lang="de-DE" altLang="en-US" sz="5400" dirty="0" smtClean="0">
                <a:solidFill>
                  <a:schemeClr val="bg1"/>
                </a:solidFill>
              </a:rPr>
            </a:br>
            <a:r>
              <a:rPr lang="de-DE" altLang="en-US" sz="5400" dirty="0" err="1" smtClean="0">
                <a:solidFill>
                  <a:srgbClr val="92D050"/>
                </a:solidFill>
              </a:rPr>
              <a:t>and</a:t>
            </a:r>
            <a:r>
              <a:rPr lang="de-DE" altLang="en-US" sz="5400" dirty="0" smtClean="0">
                <a:solidFill>
                  <a:srgbClr val="92D050"/>
                </a:solidFill>
              </a:rPr>
              <a:t> </a:t>
            </a:r>
            <a:r>
              <a:rPr lang="de-DE" altLang="en-US" sz="5400" dirty="0" err="1" smtClean="0">
                <a:solidFill>
                  <a:srgbClr val="92D050"/>
                </a:solidFill>
              </a:rPr>
              <a:t>axioms</a:t>
            </a:r>
            <a:endParaRPr lang="de-DE" altLang="en-US" sz="5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 animBg="1"/>
      <p:bldP spid="24" grpId="0" animBg="1"/>
      <p:bldP spid="25" grpId="0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2450</TotalTime>
  <Words>665</Words>
  <Application>Microsoft Macintosh PowerPoint</Application>
  <PresentationFormat>On-screen Show (4:3)</PresentationFormat>
  <Paragraphs>185</Paragraphs>
  <Slides>29</Slides>
  <Notes>2</Notes>
  <HiddenSlides>1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 Unicode MS</vt:lpstr>
      <vt:lpstr>Calibri</vt:lpstr>
      <vt:lpstr>Corbel</vt:lpstr>
      <vt:lpstr>ＭＳ Ｐゴシック</vt:lpstr>
      <vt:lpstr>Myriad Pro</vt:lpstr>
      <vt:lpstr>Times New Roman</vt:lpstr>
      <vt:lpstr>Wingdings</vt:lpstr>
      <vt:lpstr>Arial</vt:lpstr>
      <vt:lpstr>7_Standarddesign</vt:lpstr>
      <vt:lpstr>משוואה</vt:lpstr>
      <vt:lpstr>Equation</vt:lpstr>
      <vt:lpstr>Visio</vt:lpstr>
      <vt:lpstr>公式</vt:lpstr>
      <vt:lpstr>Subgraph Isomorphism w.r.t. Axioms for Defining Semantic Relations on Edge and Node Labels</vt:lpstr>
      <vt:lpstr>OCR- Motivation for Graphical Matching</vt:lpstr>
      <vt:lpstr>OCR- Motivation for Graphical Matching</vt:lpstr>
      <vt:lpstr>Recap: Ullmann's Algorithm</vt:lpstr>
      <vt:lpstr>Search Space: Ullmann's Algorithm</vt:lpstr>
      <vt:lpstr>PowerPoint Presentation</vt:lpstr>
      <vt:lpstr>PowerPoint Presentation</vt:lpstr>
      <vt:lpstr>Relations or Just Feature Vectors?</vt:lpstr>
      <vt:lpstr>PowerPoint Presentation</vt:lpstr>
      <vt:lpstr>Graph QA w.r.t. Set of First-Order Logic Axioms</vt:lpstr>
      <vt:lpstr>Subgraph isomorphism reduced to SQL?</vt:lpstr>
      <vt:lpstr>High-Level Relational Matching</vt:lpstr>
      <vt:lpstr>Partial Matching</vt:lpstr>
      <vt:lpstr>High-Level Relational Matching</vt:lpstr>
      <vt:lpstr>PowerPoint Presentation</vt:lpstr>
      <vt:lpstr>Abductive query answering</vt:lpstr>
      <vt:lpstr>Partial Subgraph Isomorphism</vt:lpstr>
      <vt:lpstr>Abox difference w.r.t. Tbox</vt:lpstr>
      <vt:lpstr>Abox difference reduced to Abductive QA</vt:lpstr>
      <vt:lpstr>PowerPoint Presentation</vt:lpstr>
      <vt:lpstr>Depth-first abductive query evaluation</vt:lpstr>
      <vt:lpstr>Score for comparing solutions</vt:lpstr>
      <vt:lpstr>Illustration of partial scores</vt:lpstr>
      <vt:lpstr>More formally</vt:lpstr>
      <vt:lpstr>Score-based cutoff</vt:lpstr>
      <vt:lpstr>How effective is this?</vt:lpstr>
      <vt:lpstr>New ideas: Ullmann's Algorithm revisited</vt:lpstr>
      <vt:lpstr>Further pruning possibilities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937</cp:revision>
  <cp:lastPrinted>2015-04-09T12:56:16Z</cp:lastPrinted>
  <dcterms:created xsi:type="dcterms:W3CDTF">2010-04-27T12:26:40Z</dcterms:created>
  <dcterms:modified xsi:type="dcterms:W3CDTF">2016-11-22T13:26:58Z</dcterms:modified>
</cp:coreProperties>
</file>