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0" r:id="rId3"/>
  </p:sldMasterIdLst>
  <p:notesMasterIdLst>
    <p:notesMasterId r:id="rId48"/>
  </p:notesMasterIdLst>
  <p:sldIdLst>
    <p:sldId id="267" r:id="rId4"/>
    <p:sldId id="574" r:id="rId5"/>
    <p:sldId id="579" r:id="rId6"/>
    <p:sldId id="422" r:id="rId7"/>
    <p:sldId id="491" r:id="rId8"/>
    <p:sldId id="421" r:id="rId9"/>
    <p:sldId id="538" r:id="rId10"/>
    <p:sldId id="539" r:id="rId11"/>
    <p:sldId id="540" r:id="rId12"/>
    <p:sldId id="569" r:id="rId13"/>
    <p:sldId id="576" r:id="rId14"/>
    <p:sldId id="572" r:id="rId15"/>
    <p:sldId id="432" r:id="rId16"/>
    <p:sldId id="566" r:id="rId17"/>
    <p:sldId id="567" r:id="rId18"/>
    <p:sldId id="568" r:id="rId19"/>
    <p:sldId id="575" r:id="rId20"/>
    <p:sldId id="553" r:id="rId21"/>
    <p:sldId id="554" r:id="rId22"/>
    <p:sldId id="555" r:id="rId23"/>
    <p:sldId id="556" r:id="rId24"/>
    <p:sldId id="557" r:id="rId25"/>
    <p:sldId id="558" r:id="rId26"/>
    <p:sldId id="559" r:id="rId27"/>
    <p:sldId id="560" r:id="rId28"/>
    <p:sldId id="561" r:id="rId29"/>
    <p:sldId id="562" r:id="rId30"/>
    <p:sldId id="563" r:id="rId31"/>
    <p:sldId id="564" r:id="rId32"/>
    <p:sldId id="485" r:id="rId33"/>
    <p:sldId id="486" r:id="rId34"/>
    <p:sldId id="487" r:id="rId35"/>
    <p:sldId id="488" r:id="rId36"/>
    <p:sldId id="580" r:id="rId37"/>
    <p:sldId id="442" r:id="rId38"/>
    <p:sldId id="537" r:id="rId39"/>
    <p:sldId id="403" r:id="rId40"/>
    <p:sldId id="404" r:id="rId41"/>
    <p:sldId id="405" r:id="rId42"/>
    <p:sldId id="406" r:id="rId43"/>
    <p:sldId id="407" r:id="rId44"/>
    <p:sldId id="408" r:id="rId45"/>
    <p:sldId id="409" r:id="rId46"/>
    <p:sldId id="416" r:id="rId47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2">
          <p15:clr>
            <a:srgbClr val="A4A3A4"/>
          </p15:clr>
        </p15:guide>
        <p15:guide id="3" orient="horz" pos="4247">
          <p15:clr>
            <a:srgbClr val="A4A3A4"/>
          </p15:clr>
        </p15:guide>
        <p15:guide id="4" orient="horz" pos="4125">
          <p15:clr>
            <a:srgbClr val="A4A3A4"/>
          </p15:clr>
        </p15:guide>
        <p15:guide id="5" pos="2880">
          <p15:clr>
            <a:srgbClr val="A4A3A4"/>
          </p15:clr>
        </p15:guide>
        <p15:guide id="6" pos="68">
          <p15:clr>
            <a:srgbClr val="A4A3A4"/>
          </p15:clr>
        </p15:guide>
        <p15:guide id="7" pos="5700">
          <p15:clr>
            <a:srgbClr val="A4A3A4"/>
          </p15:clr>
        </p15:guide>
        <p15:guide id="8" pos="295">
          <p15:clr>
            <a:srgbClr val="A4A3A4"/>
          </p15:clr>
        </p15:guide>
        <p15:guide id="9" pos="55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12F"/>
    <a:srgbClr val="4737FF"/>
    <a:srgbClr val="1D34FF"/>
    <a:srgbClr val="D2AC77"/>
    <a:srgbClr val="C4A36F"/>
    <a:srgbClr val="EC7404"/>
    <a:srgbClr val="009999"/>
    <a:srgbClr val="116B7B"/>
    <a:srgbClr val="D92461"/>
    <a:srgbClr val="AEA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5"/>
    <p:restoredTop sz="96241" autoAdjust="0"/>
  </p:normalViewPr>
  <p:slideViewPr>
    <p:cSldViewPr>
      <p:cViewPr>
        <p:scale>
          <a:sx n="312" d="100"/>
          <a:sy n="312" d="100"/>
        </p:scale>
        <p:origin x="-5952" y="-2576"/>
      </p:cViewPr>
      <p:guideLst>
        <p:guide orient="horz" pos="2160"/>
        <p:guide orient="horz" pos="572"/>
        <p:guide orient="horz" pos="4247"/>
        <p:guide orient="horz" pos="4125"/>
        <p:guide pos="2880"/>
        <p:guide pos="68"/>
        <p:guide pos="5700"/>
        <p:guide pos="295"/>
        <p:guide pos="552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EDAC8-E8C0-0A4A-8E41-9848F4875D4E}" type="datetimeFigureOut">
              <a:rPr lang="en-US" smtClean="0"/>
              <a:t>9/16/16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F3FCA-DDF4-BA4E-B5D0-1406B85D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62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F3FCA-DDF4-BA4E-B5D0-1406B85D3D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2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Suppose that we have two sensors taking temperature measurements</a:t>
            </a:r>
            <a:r>
              <a:rPr lang="en-US" sz="2000" baseline="0" dirty="0" smtClean="0"/>
              <a:t> from a single Siemens turbine</a:t>
            </a:r>
          </a:p>
          <a:p>
            <a:endParaRPr lang="en-US" sz="2000" baseline="0" dirty="0" smtClean="0"/>
          </a:p>
          <a:p>
            <a:r>
              <a:rPr lang="en-US" sz="2000" baseline="0" dirty="0" smtClean="0"/>
              <a:t>-One interesting problem is to find if the two sensor readings are in accord</a:t>
            </a:r>
          </a:p>
          <a:p>
            <a:endParaRPr lang="en-US" sz="2000" baseline="0" dirty="0" smtClean="0"/>
          </a:p>
          <a:p>
            <a:r>
              <a:rPr lang="en-US" sz="2000" baseline="0" dirty="0" smtClean="0"/>
              <a:t>-To do this we create a window based on the last measurements and we calculate the similarity based on the Pearson correlation or the cosine distance</a:t>
            </a:r>
          </a:p>
          <a:p>
            <a:endParaRPr lang="en-US" sz="2000" baseline="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83FD-0EDC-E84C-A1FE-19D53453A49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90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main</a:t>
            </a:r>
            <a:r>
              <a:rPr lang="en-US" baseline="0" dirty="0" smtClean="0"/>
              <a:t> question is what we can do when we have to find similarity between more than one streams arriving from multiple sensors located in the same or different turbines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83FD-0EDC-E84C-A1FE-19D53453A49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31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3 streams we need to compute 3 correlations per window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6 streams we need to compute 15 correlations per window	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100 streams we need to compute 4950 correlations …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number of correlations grows quadratically with the number of streams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83FD-0EDC-E84C-A1FE-19D53453A49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05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9C8CC-87B2-46B6-9975-BAFB5035093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38537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1600E-B9AC-4CCA-B50A-11033EAF0F4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533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4488" y="1341438"/>
            <a:ext cx="2078037" cy="49672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84888" cy="49672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C8EEE-BA85-4918-80B5-0DF416EFF32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1097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585CA-34CC-41BC-97F9-F30C50D63A2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62965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5C1D6-AEAC-4B66-BC25-9C40C483E5E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04034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853DD-1AEA-44A9-A569-911D3DB628E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12407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638425"/>
            <a:ext cx="4081463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1063" y="2638425"/>
            <a:ext cx="4081462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C79CE-105E-4F5F-B629-940DA0554E5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6173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1F67-3CE9-40D4-B64C-8D9F55B9CE4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63716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3501D-CF57-4CE0-AD4B-06BF366E116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64252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E8F7D-8B7F-415E-812C-76D01ED98B9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65239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8128A-33C0-4EF3-9116-CB55DC1679D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067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79B80-FDC2-4EBF-BBF6-D57D9C8E152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7355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D4DA7-EC7F-423B-A128-6BA160A054F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35518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24223-E0B2-41FC-A1DC-6287A23878B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28913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4488" y="1341438"/>
            <a:ext cx="2078037" cy="49672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84888" cy="49672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C509A-AD4B-4A7B-9B89-EAB5A937757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6412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:\Universität zu Lübeck\Power Point 18-11--2015\Material\signe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1638"/>
            <a:ext cx="5384800" cy="61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143000" y="2104255"/>
            <a:ext cx="6858000" cy="1593131"/>
          </a:xfrm>
        </p:spPr>
        <p:txBody>
          <a:bodyPr anchor="b"/>
          <a:lstStyle>
            <a:lvl1pPr algn="l">
              <a:defRPr sz="6000">
                <a:solidFill>
                  <a:srgbClr val="116B7B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789462"/>
            <a:ext cx="6858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EC740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Untertitel</a:t>
            </a:r>
            <a:endParaRPr lang="de-DE" dirty="0"/>
          </a:p>
        </p:txBody>
      </p:sp>
      <p:pic>
        <p:nvPicPr>
          <p:cNvPr id="8" name="Grafik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285606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4"/>
          <p:cNvSpPr txBox="1">
            <a:spLocks/>
          </p:cNvSpPr>
          <p:nvPr userDrawn="1"/>
        </p:nvSpPr>
        <p:spPr>
          <a:xfrm>
            <a:off x="755576" y="6159663"/>
            <a:ext cx="1944216" cy="29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1600" smtClean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Paris, 31.</a:t>
            </a:r>
            <a:r>
              <a:rPr lang="de-DE" altLang="de-DE" sz="1600" baseline="0" smtClean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de-DE" altLang="de-DE" sz="1600" baseline="0" dirty="0" smtClean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August </a:t>
            </a:r>
            <a:r>
              <a:rPr lang="de-DE" altLang="de-DE" sz="1600" dirty="0" smtClean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2016</a:t>
            </a:r>
            <a:endParaRPr lang="de-DE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72008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315325" cy="48239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9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480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:\Universität zu Lübeck\Power Point 18-11--2015\Material\signe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1638"/>
            <a:ext cx="5384800" cy="61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3B0E83-71C9-4896-B633-B57F4EA9A88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9" name="Grafik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180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638425"/>
            <a:ext cx="4081463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1063" y="2638425"/>
            <a:ext cx="4081462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81F08-1327-45F2-931F-3CFDF58EE10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9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1345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820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B2A30-870C-40E9-9657-0848A7FE1E6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10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11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27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000725" cy="72008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A0DA6-8B11-42E7-8283-6EA76494B36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6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7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999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98AA4-60C8-4E96-9D1C-A615F958F01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5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6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15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3AC76-91B3-489C-8A7E-54AFD602788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52492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B2AEE-1005-4B96-9A79-3DF1B5D9E96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9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589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303FD-45B0-4DC0-98C9-34A148AA80F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8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9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959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39224-4517-47F0-BE4C-956BD5D0D42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7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8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38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4488" y="1341438"/>
            <a:ext cx="2078037" cy="49672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84888" cy="49672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CC5DA-C188-43FB-995B-D92E603C45B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7" name="Rectangle 45"/>
          <p:cNvSpPr>
            <a:spLocks noChangeArrowheads="1"/>
          </p:cNvSpPr>
          <p:nvPr userDrawn="1"/>
        </p:nvSpPr>
        <p:spPr bwMode="auto">
          <a:xfrm flipV="1">
            <a:off x="0" y="6669088"/>
            <a:ext cx="9144000" cy="1889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8" name="Grafik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18192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82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638425"/>
            <a:ext cx="4081463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1063" y="2638425"/>
            <a:ext cx="4081462" cy="36703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C7CEB-5239-4594-9D94-C30366A382A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00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D8D8-9C23-4A8D-8FA6-EECDA742BEF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333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E4DE6-6F9F-4846-9453-DEFAF0914C4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1205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988BC-455C-464A-BDED-4D943A73F36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123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EFC50-C2C3-4A6C-B81F-4B455E9837A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6149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23196-548F-4B4D-A0DE-61FA0A9C5D7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940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1"/>
          <p:cNvSpPr>
            <a:spLocks noChangeArrowheads="1"/>
          </p:cNvSpPr>
          <p:nvPr/>
        </p:nvSpPr>
        <p:spPr bwMode="auto">
          <a:xfrm>
            <a:off x="114300" y="904875"/>
            <a:ext cx="8934450" cy="5838825"/>
          </a:xfrm>
          <a:prstGeom prst="rect">
            <a:avLst/>
          </a:prstGeom>
          <a:solidFill>
            <a:srgbClr val="B2B1A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51" name="Rectangle 52"/>
          <p:cNvSpPr>
            <a:spLocks noChangeArrowheads="1"/>
          </p:cNvSpPr>
          <p:nvPr/>
        </p:nvSpPr>
        <p:spPr bwMode="auto">
          <a:xfrm flipV="1">
            <a:off x="114300" y="1196975"/>
            <a:ext cx="893445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41438"/>
            <a:ext cx="83153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8425"/>
            <a:ext cx="83153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67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400800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389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BF3BDFF-E51A-4DA4-AA54-70A5D136C78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grpSp>
        <p:nvGrpSpPr>
          <p:cNvPr id="2057" name="Group 7"/>
          <p:cNvGrpSpPr>
            <a:grpSpLocks/>
          </p:cNvGrpSpPr>
          <p:nvPr/>
        </p:nvGrpSpPr>
        <p:grpSpPr bwMode="auto">
          <a:xfrm>
            <a:off x="503238" y="142875"/>
            <a:ext cx="1914525" cy="612775"/>
            <a:chOff x="317" y="90"/>
            <a:chExt cx="1206" cy="386"/>
          </a:xfrm>
        </p:grpSpPr>
        <p:sp>
          <p:nvSpPr>
            <p:cNvPr id="2061" name="Freeform 8"/>
            <p:cNvSpPr>
              <a:spLocks noEditPoints="1"/>
            </p:cNvSpPr>
            <p:nvPr userDrawn="1"/>
          </p:nvSpPr>
          <p:spPr bwMode="auto">
            <a:xfrm>
              <a:off x="367" y="129"/>
              <a:ext cx="240" cy="302"/>
            </a:xfrm>
            <a:custGeom>
              <a:avLst/>
              <a:gdLst>
                <a:gd name="T0" fmla="*/ 119 w 3371"/>
                <a:gd name="T1" fmla="*/ 289 h 4236"/>
                <a:gd name="T2" fmla="*/ 201 w 3371"/>
                <a:gd name="T3" fmla="*/ 277 h 4236"/>
                <a:gd name="T4" fmla="*/ 52 w 3371"/>
                <a:gd name="T5" fmla="*/ 272 h 4236"/>
                <a:gd name="T6" fmla="*/ 160 w 3371"/>
                <a:gd name="T7" fmla="*/ 270 h 4236"/>
                <a:gd name="T8" fmla="*/ 198 w 3371"/>
                <a:gd name="T9" fmla="*/ 249 h 4236"/>
                <a:gd name="T10" fmla="*/ 49 w 3371"/>
                <a:gd name="T11" fmla="*/ 198 h 4236"/>
                <a:gd name="T12" fmla="*/ 110 w 3371"/>
                <a:gd name="T13" fmla="*/ 229 h 4236"/>
                <a:gd name="T14" fmla="*/ 199 w 3371"/>
                <a:gd name="T15" fmla="*/ 216 h 4236"/>
                <a:gd name="T16" fmla="*/ 74 w 3371"/>
                <a:gd name="T17" fmla="*/ 188 h 4236"/>
                <a:gd name="T18" fmla="*/ 101 w 3371"/>
                <a:gd name="T19" fmla="*/ 20 h 4236"/>
                <a:gd name="T20" fmla="*/ 177 w 3371"/>
                <a:gd name="T21" fmla="*/ 134 h 4236"/>
                <a:gd name="T22" fmla="*/ 211 w 3371"/>
                <a:gd name="T23" fmla="*/ 164 h 4236"/>
                <a:gd name="T24" fmla="*/ 230 w 3371"/>
                <a:gd name="T25" fmla="*/ 141 h 4236"/>
                <a:gd name="T26" fmla="*/ 186 w 3371"/>
                <a:gd name="T27" fmla="*/ 120 h 4236"/>
                <a:gd name="T28" fmla="*/ 173 w 3371"/>
                <a:gd name="T29" fmla="*/ 156 h 4236"/>
                <a:gd name="T30" fmla="*/ 157 w 3371"/>
                <a:gd name="T31" fmla="*/ 125 h 4236"/>
                <a:gd name="T32" fmla="*/ 143 w 3371"/>
                <a:gd name="T33" fmla="*/ 103 h 4236"/>
                <a:gd name="T34" fmla="*/ 120 w 3371"/>
                <a:gd name="T35" fmla="*/ 66 h 4236"/>
                <a:gd name="T36" fmla="*/ 94 w 3371"/>
                <a:gd name="T37" fmla="*/ 18 h 4236"/>
                <a:gd name="T38" fmla="*/ 103 w 3371"/>
                <a:gd name="T39" fmla="*/ 45 h 4236"/>
                <a:gd name="T40" fmla="*/ 102 w 3371"/>
                <a:gd name="T41" fmla="*/ 70 h 4236"/>
                <a:gd name="T42" fmla="*/ 90 w 3371"/>
                <a:gd name="T43" fmla="*/ 112 h 4236"/>
                <a:gd name="T44" fmla="*/ 73 w 3371"/>
                <a:gd name="T45" fmla="*/ 142 h 4236"/>
                <a:gd name="T46" fmla="*/ 50 w 3371"/>
                <a:gd name="T47" fmla="*/ 124 h 4236"/>
                <a:gd name="T48" fmla="*/ 101 w 3371"/>
                <a:gd name="T49" fmla="*/ 173 h 4236"/>
                <a:gd name="T50" fmla="*/ 44 w 3371"/>
                <a:gd name="T51" fmla="*/ 92 h 4236"/>
                <a:gd name="T52" fmla="*/ 43 w 3371"/>
                <a:gd name="T53" fmla="*/ 89 h 4236"/>
                <a:gd name="T54" fmla="*/ 32 w 3371"/>
                <a:gd name="T55" fmla="*/ 166 h 4236"/>
                <a:gd name="T56" fmla="*/ 29 w 3371"/>
                <a:gd name="T57" fmla="*/ 128 h 4236"/>
                <a:gd name="T58" fmla="*/ 29 w 3371"/>
                <a:gd name="T59" fmla="*/ 252 h 4236"/>
                <a:gd name="T60" fmla="*/ 100 w 3371"/>
                <a:gd name="T61" fmla="*/ 265 h 4236"/>
                <a:gd name="T62" fmla="*/ 215 w 3371"/>
                <a:gd name="T63" fmla="*/ 217 h 4236"/>
                <a:gd name="T64" fmla="*/ 190 w 3371"/>
                <a:gd name="T65" fmla="*/ 168 h 4236"/>
                <a:gd name="T66" fmla="*/ 168 w 3371"/>
                <a:gd name="T67" fmla="*/ 189 h 4236"/>
                <a:gd name="T68" fmla="*/ 181 w 3371"/>
                <a:gd name="T69" fmla="*/ 207 h 4236"/>
                <a:gd name="T70" fmla="*/ 160 w 3371"/>
                <a:gd name="T71" fmla="*/ 188 h 4236"/>
                <a:gd name="T72" fmla="*/ 139 w 3371"/>
                <a:gd name="T73" fmla="*/ 148 h 4236"/>
                <a:gd name="T74" fmla="*/ 136 w 3371"/>
                <a:gd name="T75" fmla="*/ 110 h 4236"/>
                <a:gd name="T76" fmla="*/ 121 w 3371"/>
                <a:gd name="T77" fmla="*/ 78 h 4236"/>
                <a:gd name="T78" fmla="*/ 104 w 3371"/>
                <a:gd name="T79" fmla="*/ 87 h 4236"/>
                <a:gd name="T80" fmla="*/ 114 w 3371"/>
                <a:gd name="T81" fmla="*/ 119 h 4236"/>
                <a:gd name="T82" fmla="*/ 102 w 3371"/>
                <a:gd name="T83" fmla="*/ 134 h 4236"/>
                <a:gd name="T84" fmla="*/ 133 w 3371"/>
                <a:gd name="T85" fmla="*/ 187 h 4236"/>
                <a:gd name="T86" fmla="*/ 133 w 3371"/>
                <a:gd name="T87" fmla="*/ 168 h 4236"/>
                <a:gd name="T88" fmla="*/ 127 w 3371"/>
                <a:gd name="T89" fmla="*/ 119 h 4236"/>
                <a:gd name="T90" fmla="*/ 134 w 3371"/>
                <a:gd name="T91" fmla="*/ 165 h 4236"/>
                <a:gd name="T92" fmla="*/ 156 w 3371"/>
                <a:gd name="T93" fmla="*/ 228 h 4236"/>
                <a:gd name="T94" fmla="*/ 84 w 3371"/>
                <a:gd name="T95" fmla="*/ 240 h 4236"/>
                <a:gd name="T96" fmla="*/ 33 w 3371"/>
                <a:gd name="T97" fmla="*/ 198 h 4236"/>
                <a:gd name="T98" fmla="*/ 49 w 3371"/>
                <a:gd name="T99" fmla="*/ 161 h 4236"/>
                <a:gd name="T100" fmla="*/ 95 w 3371"/>
                <a:gd name="T101" fmla="*/ 154 h 4236"/>
                <a:gd name="T102" fmla="*/ 79 w 3371"/>
                <a:gd name="T103" fmla="*/ 141 h 4236"/>
                <a:gd name="T104" fmla="*/ 91 w 3371"/>
                <a:gd name="T105" fmla="*/ 178 h 4236"/>
                <a:gd name="T106" fmla="*/ 94 w 3371"/>
                <a:gd name="T107" fmla="*/ 121 h 4236"/>
                <a:gd name="T108" fmla="*/ 202 w 3371"/>
                <a:gd name="T109" fmla="*/ 164 h 4236"/>
                <a:gd name="T110" fmla="*/ 156 w 3371"/>
                <a:gd name="T111" fmla="*/ 216 h 4236"/>
                <a:gd name="T112" fmla="*/ 236 w 3371"/>
                <a:gd name="T113" fmla="*/ 132 h 4236"/>
                <a:gd name="T114" fmla="*/ 119 w 3371"/>
                <a:gd name="T115" fmla="*/ 40 h 4236"/>
                <a:gd name="T116" fmla="*/ 107 w 3371"/>
                <a:gd name="T117" fmla="*/ 31 h 4236"/>
                <a:gd name="T118" fmla="*/ 70 w 3371"/>
                <a:gd name="T119" fmla="*/ 107 h 4236"/>
                <a:gd name="T120" fmla="*/ 34 w 3371"/>
                <a:gd name="T121" fmla="*/ 123 h 4236"/>
                <a:gd name="T122" fmla="*/ 25 w 3371"/>
                <a:gd name="T123" fmla="*/ 256 h 4236"/>
                <a:gd name="T124" fmla="*/ 222 w 3371"/>
                <a:gd name="T125" fmla="*/ 258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2" name="Freeform 9"/>
            <p:cNvSpPr>
              <a:spLocks/>
            </p:cNvSpPr>
            <p:nvPr userDrawn="1"/>
          </p:nvSpPr>
          <p:spPr bwMode="auto">
            <a:xfrm>
              <a:off x="413" y="443"/>
              <a:ext cx="21" cy="24"/>
            </a:xfrm>
            <a:custGeom>
              <a:avLst/>
              <a:gdLst>
                <a:gd name="T0" fmla="*/ 17 w 304"/>
                <a:gd name="T1" fmla="*/ 1 h 338"/>
                <a:gd name="T2" fmla="*/ 20 w 304"/>
                <a:gd name="T3" fmla="*/ 3 h 338"/>
                <a:gd name="T4" fmla="*/ 19 w 304"/>
                <a:gd name="T5" fmla="*/ 10 h 338"/>
                <a:gd name="T6" fmla="*/ 16 w 304"/>
                <a:gd name="T7" fmla="*/ 8 h 338"/>
                <a:gd name="T8" fmla="*/ 16 w 304"/>
                <a:gd name="T9" fmla="*/ 6 h 338"/>
                <a:gd name="T10" fmla="*/ 16 w 304"/>
                <a:gd name="T11" fmla="*/ 5 h 338"/>
                <a:gd name="T12" fmla="*/ 14 w 304"/>
                <a:gd name="T13" fmla="*/ 4 h 338"/>
                <a:gd name="T14" fmla="*/ 13 w 304"/>
                <a:gd name="T15" fmla="*/ 4 h 338"/>
                <a:gd name="T16" fmla="*/ 11 w 304"/>
                <a:gd name="T17" fmla="*/ 4 h 338"/>
                <a:gd name="T18" fmla="*/ 10 w 304"/>
                <a:gd name="T19" fmla="*/ 4 h 338"/>
                <a:gd name="T20" fmla="*/ 10 w 304"/>
                <a:gd name="T21" fmla="*/ 5 h 338"/>
                <a:gd name="T22" fmla="*/ 9 w 304"/>
                <a:gd name="T23" fmla="*/ 5 h 338"/>
                <a:gd name="T24" fmla="*/ 9 w 304"/>
                <a:gd name="T25" fmla="*/ 6 h 338"/>
                <a:gd name="T26" fmla="*/ 9 w 304"/>
                <a:gd name="T27" fmla="*/ 7 h 338"/>
                <a:gd name="T28" fmla="*/ 9 w 304"/>
                <a:gd name="T29" fmla="*/ 7 h 338"/>
                <a:gd name="T30" fmla="*/ 10 w 304"/>
                <a:gd name="T31" fmla="*/ 8 h 338"/>
                <a:gd name="T32" fmla="*/ 11 w 304"/>
                <a:gd name="T33" fmla="*/ 9 h 338"/>
                <a:gd name="T34" fmla="*/ 12 w 304"/>
                <a:gd name="T35" fmla="*/ 11 h 338"/>
                <a:gd name="T36" fmla="*/ 14 w 304"/>
                <a:gd name="T37" fmla="*/ 12 h 338"/>
                <a:gd name="T38" fmla="*/ 16 w 304"/>
                <a:gd name="T39" fmla="*/ 14 h 338"/>
                <a:gd name="T40" fmla="*/ 17 w 304"/>
                <a:gd name="T41" fmla="*/ 15 h 338"/>
                <a:gd name="T42" fmla="*/ 17 w 304"/>
                <a:gd name="T43" fmla="*/ 16 h 338"/>
                <a:gd name="T44" fmla="*/ 17 w 304"/>
                <a:gd name="T45" fmla="*/ 17 h 338"/>
                <a:gd name="T46" fmla="*/ 17 w 304"/>
                <a:gd name="T47" fmla="*/ 19 h 338"/>
                <a:gd name="T48" fmla="*/ 16 w 304"/>
                <a:gd name="T49" fmla="*/ 20 h 338"/>
                <a:gd name="T50" fmla="*/ 16 w 304"/>
                <a:gd name="T51" fmla="*/ 21 h 338"/>
                <a:gd name="T52" fmla="*/ 15 w 304"/>
                <a:gd name="T53" fmla="*/ 22 h 338"/>
                <a:gd name="T54" fmla="*/ 13 w 304"/>
                <a:gd name="T55" fmla="*/ 23 h 338"/>
                <a:gd name="T56" fmla="*/ 12 w 304"/>
                <a:gd name="T57" fmla="*/ 24 h 338"/>
                <a:gd name="T58" fmla="*/ 10 w 304"/>
                <a:gd name="T59" fmla="*/ 24 h 338"/>
                <a:gd name="T60" fmla="*/ 8 w 304"/>
                <a:gd name="T61" fmla="*/ 24 h 338"/>
                <a:gd name="T62" fmla="*/ 6 w 304"/>
                <a:gd name="T63" fmla="*/ 24 h 338"/>
                <a:gd name="T64" fmla="*/ 4 w 304"/>
                <a:gd name="T65" fmla="*/ 23 h 338"/>
                <a:gd name="T66" fmla="*/ 1 w 304"/>
                <a:gd name="T67" fmla="*/ 22 h 338"/>
                <a:gd name="T68" fmla="*/ 2 w 304"/>
                <a:gd name="T69" fmla="*/ 15 h 338"/>
                <a:gd name="T70" fmla="*/ 5 w 304"/>
                <a:gd name="T71" fmla="*/ 16 h 338"/>
                <a:gd name="T72" fmla="*/ 5 w 304"/>
                <a:gd name="T73" fmla="*/ 18 h 338"/>
                <a:gd name="T74" fmla="*/ 5 w 304"/>
                <a:gd name="T75" fmla="*/ 19 h 338"/>
                <a:gd name="T76" fmla="*/ 6 w 304"/>
                <a:gd name="T77" fmla="*/ 20 h 338"/>
                <a:gd name="T78" fmla="*/ 8 w 304"/>
                <a:gd name="T79" fmla="*/ 21 h 338"/>
                <a:gd name="T80" fmla="*/ 9 w 304"/>
                <a:gd name="T81" fmla="*/ 21 h 338"/>
                <a:gd name="T82" fmla="*/ 10 w 304"/>
                <a:gd name="T83" fmla="*/ 20 h 338"/>
                <a:gd name="T84" fmla="*/ 11 w 304"/>
                <a:gd name="T85" fmla="*/ 19 h 338"/>
                <a:gd name="T86" fmla="*/ 11 w 304"/>
                <a:gd name="T87" fmla="*/ 18 h 338"/>
                <a:gd name="T88" fmla="*/ 11 w 304"/>
                <a:gd name="T89" fmla="*/ 18 h 338"/>
                <a:gd name="T90" fmla="*/ 11 w 304"/>
                <a:gd name="T91" fmla="*/ 17 h 338"/>
                <a:gd name="T92" fmla="*/ 10 w 304"/>
                <a:gd name="T93" fmla="*/ 16 h 338"/>
                <a:gd name="T94" fmla="*/ 9 w 304"/>
                <a:gd name="T95" fmla="*/ 15 h 338"/>
                <a:gd name="T96" fmla="*/ 6 w 304"/>
                <a:gd name="T97" fmla="*/ 12 h 338"/>
                <a:gd name="T98" fmla="*/ 4 w 304"/>
                <a:gd name="T99" fmla="*/ 11 h 338"/>
                <a:gd name="T100" fmla="*/ 3 w 304"/>
                <a:gd name="T101" fmla="*/ 9 h 338"/>
                <a:gd name="T102" fmla="*/ 3 w 304"/>
                <a:gd name="T103" fmla="*/ 8 h 338"/>
                <a:gd name="T104" fmla="*/ 3 w 304"/>
                <a:gd name="T105" fmla="*/ 7 h 338"/>
                <a:gd name="T106" fmla="*/ 3 w 304"/>
                <a:gd name="T107" fmla="*/ 6 h 338"/>
                <a:gd name="T108" fmla="*/ 4 w 304"/>
                <a:gd name="T109" fmla="*/ 4 h 338"/>
                <a:gd name="T110" fmla="*/ 4 w 304"/>
                <a:gd name="T111" fmla="*/ 3 h 338"/>
                <a:gd name="T112" fmla="*/ 5 w 304"/>
                <a:gd name="T113" fmla="*/ 2 h 338"/>
                <a:gd name="T114" fmla="*/ 7 w 304"/>
                <a:gd name="T115" fmla="*/ 1 h 338"/>
                <a:gd name="T116" fmla="*/ 8 w 304"/>
                <a:gd name="T117" fmla="*/ 0 h 338"/>
                <a:gd name="T118" fmla="*/ 10 w 304"/>
                <a:gd name="T119" fmla="*/ 0 h 338"/>
                <a:gd name="T120" fmla="*/ 12 w 304"/>
                <a:gd name="T121" fmla="*/ 0 h 338"/>
                <a:gd name="T122" fmla="*/ 14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3" name="Freeform 10"/>
            <p:cNvSpPr>
              <a:spLocks/>
            </p:cNvSpPr>
            <p:nvPr userDrawn="1"/>
          </p:nvSpPr>
          <p:spPr bwMode="auto">
            <a:xfrm>
              <a:off x="387" y="431"/>
              <a:ext cx="23" cy="27"/>
            </a:xfrm>
            <a:custGeom>
              <a:avLst/>
              <a:gdLst>
                <a:gd name="T0" fmla="*/ 23 w 311"/>
                <a:gd name="T1" fmla="*/ 6 h 374"/>
                <a:gd name="T2" fmla="*/ 22 w 311"/>
                <a:gd name="T3" fmla="*/ 8 h 374"/>
                <a:gd name="T4" fmla="*/ 21 w 311"/>
                <a:gd name="T5" fmla="*/ 8 h 374"/>
                <a:gd name="T6" fmla="*/ 20 w 311"/>
                <a:gd name="T7" fmla="*/ 8 h 374"/>
                <a:gd name="T8" fmla="*/ 19 w 311"/>
                <a:gd name="T9" fmla="*/ 8 h 374"/>
                <a:gd name="T10" fmla="*/ 18 w 311"/>
                <a:gd name="T11" fmla="*/ 8 h 374"/>
                <a:gd name="T12" fmla="*/ 10 w 311"/>
                <a:gd name="T13" fmla="*/ 22 h 374"/>
                <a:gd name="T14" fmla="*/ 10 w 311"/>
                <a:gd name="T15" fmla="*/ 23 h 374"/>
                <a:gd name="T16" fmla="*/ 11 w 311"/>
                <a:gd name="T17" fmla="*/ 24 h 374"/>
                <a:gd name="T18" fmla="*/ 12 w 311"/>
                <a:gd name="T19" fmla="*/ 24 h 374"/>
                <a:gd name="T20" fmla="*/ 12 w 311"/>
                <a:gd name="T21" fmla="*/ 25 h 374"/>
                <a:gd name="T22" fmla="*/ 11 w 311"/>
                <a:gd name="T23" fmla="*/ 27 h 374"/>
                <a:gd name="T24" fmla="*/ 0 w 311"/>
                <a:gd name="T25" fmla="*/ 21 h 374"/>
                <a:gd name="T26" fmla="*/ 1 w 311"/>
                <a:gd name="T27" fmla="*/ 19 h 374"/>
                <a:gd name="T28" fmla="*/ 2 w 311"/>
                <a:gd name="T29" fmla="*/ 19 h 374"/>
                <a:gd name="T30" fmla="*/ 3 w 311"/>
                <a:gd name="T31" fmla="*/ 19 h 374"/>
                <a:gd name="T32" fmla="*/ 4 w 311"/>
                <a:gd name="T33" fmla="*/ 19 h 374"/>
                <a:gd name="T34" fmla="*/ 5 w 311"/>
                <a:gd name="T35" fmla="*/ 19 h 374"/>
                <a:gd name="T36" fmla="*/ 13 w 311"/>
                <a:gd name="T37" fmla="*/ 5 h 374"/>
                <a:gd name="T38" fmla="*/ 12 w 311"/>
                <a:gd name="T39" fmla="*/ 4 h 374"/>
                <a:gd name="T40" fmla="*/ 12 w 311"/>
                <a:gd name="T41" fmla="*/ 4 h 374"/>
                <a:gd name="T42" fmla="*/ 11 w 311"/>
                <a:gd name="T43" fmla="*/ 3 h 374"/>
                <a:gd name="T44" fmla="*/ 11 w 311"/>
                <a:gd name="T45" fmla="*/ 2 h 374"/>
                <a:gd name="T46" fmla="*/ 12 w 311"/>
                <a:gd name="T47" fmla="*/ 0 h 374"/>
                <a:gd name="T48" fmla="*/ 23 w 311"/>
                <a:gd name="T49" fmla="*/ 6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4" name="Freeform 11"/>
            <p:cNvSpPr>
              <a:spLocks/>
            </p:cNvSpPr>
            <p:nvPr userDrawn="1"/>
          </p:nvSpPr>
          <p:spPr bwMode="auto">
            <a:xfrm>
              <a:off x="359" y="412"/>
              <a:ext cx="28" cy="27"/>
            </a:xfrm>
            <a:custGeom>
              <a:avLst/>
              <a:gdLst>
                <a:gd name="T0" fmla="*/ 15 w 387"/>
                <a:gd name="T1" fmla="*/ 0 h 371"/>
                <a:gd name="T2" fmla="*/ 17 w 387"/>
                <a:gd name="T3" fmla="*/ 1 h 371"/>
                <a:gd name="T4" fmla="*/ 19 w 387"/>
                <a:gd name="T5" fmla="*/ 2 h 371"/>
                <a:gd name="T6" fmla="*/ 22 w 387"/>
                <a:gd name="T7" fmla="*/ 4 h 371"/>
                <a:gd name="T8" fmla="*/ 24 w 387"/>
                <a:gd name="T9" fmla="*/ 5 h 371"/>
                <a:gd name="T10" fmla="*/ 26 w 387"/>
                <a:gd name="T11" fmla="*/ 7 h 371"/>
                <a:gd name="T12" fmla="*/ 27 w 387"/>
                <a:gd name="T13" fmla="*/ 10 h 371"/>
                <a:gd name="T14" fmla="*/ 28 w 387"/>
                <a:gd name="T15" fmla="*/ 12 h 371"/>
                <a:gd name="T16" fmla="*/ 28 w 387"/>
                <a:gd name="T17" fmla="*/ 14 h 371"/>
                <a:gd name="T18" fmla="*/ 28 w 387"/>
                <a:gd name="T19" fmla="*/ 16 h 371"/>
                <a:gd name="T20" fmla="*/ 27 w 387"/>
                <a:gd name="T21" fmla="*/ 19 h 371"/>
                <a:gd name="T22" fmla="*/ 26 w 387"/>
                <a:gd name="T23" fmla="*/ 21 h 371"/>
                <a:gd name="T24" fmla="*/ 24 w 387"/>
                <a:gd name="T25" fmla="*/ 23 h 371"/>
                <a:gd name="T26" fmla="*/ 22 w 387"/>
                <a:gd name="T27" fmla="*/ 25 h 371"/>
                <a:gd name="T28" fmla="*/ 20 w 387"/>
                <a:gd name="T29" fmla="*/ 26 h 371"/>
                <a:gd name="T30" fmla="*/ 18 w 387"/>
                <a:gd name="T31" fmla="*/ 27 h 371"/>
                <a:gd name="T32" fmla="*/ 15 w 387"/>
                <a:gd name="T33" fmla="*/ 27 h 371"/>
                <a:gd name="T34" fmla="*/ 13 w 387"/>
                <a:gd name="T35" fmla="*/ 27 h 371"/>
                <a:gd name="T36" fmla="*/ 10 w 387"/>
                <a:gd name="T37" fmla="*/ 26 h 371"/>
                <a:gd name="T38" fmla="*/ 7 w 387"/>
                <a:gd name="T39" fmla="*/ 24 h 371"/>
                <a:gd name="T40" fmla="*/ 5 w 387"/>
                <a:gd name="T41" fmla="*/ 22 h 371"/>
                <a:gd name="T42" fmla="*/ 2 w 387"/>
                <a:gd name="T43" fmla="*/ 19 h 371"/>
                <a:gd name="T44" fmla="*/ 0 w 387"/>
                <a:gd name="T45" fmla="*/ 16 h 371"/>
                <a:gd name="T46" fmla="*/ 7 w 387"/>
                <a:gd name="T47" fmla="*/ 13 h 371"/>
                <a:gd name="T48" fmla="*/ 6 w 387"/>
                <a:gd name="T49" fmla="*/ 15 h 371"/>
                <a:gd name="T50" fmla="*/ 6 w 387"/>
                <a:gd name="T51" fmla="*/ 16 h 371"/>
                <a:gd name="T52" fmla="*/ 7 w 387"/>
                <a:gd name="T53" fmla="*/ 18 h 371"/>
                <a:gd name="T54" fmla="*/ 9 w 387"/>
                <a:gd name="T55" fmla="*/ 20 h 371"/>
                <a:gd name="T56" fmla="*/ 10 w 387"/>
                <a:gd name="T57" fmla="*/ 21 h 371"/>
                <a:gd name="T58" fmla="*/ 11 w 387"/>
                <a:gd name="T59" fmla="*/ 22 h 371"/>
                <a:gd name="T60" fmla="*/ 13 w 387"/>
                <a:gd name="T61" fmla="*/ 22 h 371"/>
                <a:gd name="T62" fmla="*/ 14 w 387"/>
                <a:gd name="T63" fmla="*/ 22 h 371"/>
                <a:gd name="T64" fmla="*/ 15 w 387"/>
                <a:gd name="T65" fmla="*/ 22 h 371"/>
                <a:gd name="T66" fmla="*/ 17 w 387"/>
                <a:gd name="T67" fmla="*/ 21 h 371"/>
                <a:gd name="T68" fmla="*/ 18 w 387"/>
                <a:gd name="T69" fmla="*/ 20 h 371"/>
                <a:gd name="T70" fmla="*/ 19 w 387"/>
                <a:gd name="T71" fmla="*/ 19 h 371"/>
                <a:gd name="T72" fmla="*/ 21 w 387"/>
                <a:gd name="T73" fmla="*/ 18 h 371"/>
                <a:gd name="T74" fmla="*/ 21 w 387"/>
                <a:gd name="T75" fmla="*/ 16 h 371"/>
                <a:gd name="T76" fmla="*/ 22 w 387"/>
                <a:gd name="T77" fmla="*/ 15 h 371"/>
                <a:gd name="T78" fmla="*/ 22 w 387"/>
                <a:gd name="T79" fmla="*/ 13 h 371"/>
                <a:gd name="T80" fmla="*/ 22 w 387"/>
                <a:gd name="T81" fmla="*/ 12 h 371"/>
                <a:gd name="T82" fmla="*/ 22 w 387"/>
                <a:gd name="T83" fmla="*/ 10 h 371"/>
                <a:gd name="T84" fmla="*/ 21 w 387"/>
                <a:gd name="T85" fmla="*/ 9 h 371"/>
                <a:gd name="T86" fmla="*/ 20 w 387"/>
                <a:gd name="T87" fmla="*/ 8 h 371"/>
                <a:gd name="T88" fmla="*/ 19 w 387"/>
                <a:gd name="T89" fmla="*/ 6 h 371"/>
                <a:gd name="T90" fmla="*/ 17 w 387"/>
                <a:gd name="T91" fmla="*/ 6 h 371"/>
                <a:gd name="T92" fmla="*/ 14 w 387"/>
                <a:gd name="T93" fmla="*/ 10 h 371"/>
                <a:gd name="T94" fmla="*/ 15 w 387"/>
                <a:gd name="T95" fmla="*/ 11 h 371"/>
                <a:gd name="T96" fmla="*/ 13 w 387"/>
                <a:gd name="T97" fmla="*/ 14 h 371"/>
                <a:gd name="T98" fmla="*/ 7 w 387"/>
                <a:gd name="T99" fmla="*/ 5 h 371"/>
                <a:gd name="T100" fmla="*/ 9 w 387"/>
                <a:gd name="T101" fmla="*/ 5 h 371"/>
                <a:gd name="T102" fmla="*/ 10 w 387"/>
                <a:gd name="T103" fmla="*/ 5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5" name="Freeform 12"/>
            <p:cNvSpPr>
              <a:spLocks/>
            </p:cNvSpPr>
            <p:nvPr userDrawn="1"/>
          </p:nvSpPr>
          <p:spPr bwMode="auto">
            <a:xfrm>
              <a:off x="342" y="391"/>
              <a:ext cx="27" cy="23"/>
            </a:xfrm>
            <a:custGeom>
              <a:avLst/>
              <a:gdLst>
                <a:gd name="T0" fmla="*/ 27 w 374"/>
                <a:gd name="T1" fmla="*/ 10 h 320"/>
                <a:gd name="T2" fmla="*/ 25 w 374"/>
                <a:gd name="T3" fmla="*/ 12 h 320"/>
                <a:gd name="T4" fmla="*/ 24 w 374"/>
                <a:gd name="T5" fmla="*/ 11 h 320"/>
                <a:gd name="T6" fmla="*/ 23 w 374"/>
                <a:gd name="T7" fmla="*/ 11 h 320"/>
                <a:gd name="T8" fmla="*/ 23 w 374"/>
                <a:gd name="T9" fmla="*/ 10 h 320"/>
                <a:gd name="T10" fmla="*/ 22 w 374"/>
                <a:gd name="T11" fmla="*/ 10 h 320"/>
                <a:gd name="T12" fmla="*/ 8 w 374"/>
                <a:gd name="T13" fmla="*/ 18 h 320"/>
                <a:gd name="T14" fmla="*/ 8 w 374"/>
                <a:gd name="T15" fmla="*/ 19 h 320"/>
                <a:gd name="T16" fmla="*/ 8 w 374"/>
                <a:gd name="T17" fmla="*/ 20 h 320"/>
                <a:gd name="T18" fmla="*/ 8 w 374"/>
                <a:gd name="T19" fmla="*/ 21 h 320"/>
                <a:gd name="T20" fmla="*/ 8 w 374"/>
                <a:gd name="T21" fmla="*/ 22 h 320"/>
                <a:gd name="T22" fmla="*/ 6 w 374"/>
                <a:gd name="T23" fmla="*/ 23 h 320"/>
                <a:gd name="T24" fmla="*/ 0 w 374"/>
                <a:gd name="T25" fmla="*/ 13 h 320"/>
                <a:gd name="T26" fmla="*/ 2 w 374"/>
                <a:gd name="T27" fmla="*/ 12 h 320"/>
                <a:gd name="T28" fmla="*/ 3 w 374"/>
                <a:gd name="T29" fmla="*/ 12 h 320"/>
                <a:gd name="T30" fmla="*/ 3 w 374"/>
                <a:gd name="T31" fmla="*/ 12 h 320"/>
                <a:gd name="T32" fmla="*/ 4 w 374"/>
                <a:gd name="T33" fmla="*/ 13 h 320"/>
                <a:gd name="T34" fmla="*/ 5 w 374"/>
                <a:gd name="T35" fmla="*/ 13 h 320"/>
                <a:gd name="T36" fmla="*/ 19 w 374"/>
                <a:gd name="T37" fmla="*/ 5 h 320"/>
                <a:gd name="T38" fmla="*/ 19 w 374"/>
                <a:gd name="T39" fmla="*/ 4 h 320"/>
                <a:gd name="T40" fmla="*/ 19 w 374"/>
                <a:gd name="T41" fmla="*/ 3 h 320"/>
                <a:gd name="T42" fmla="*/ 19 w 374"/>
                <a:gd name="T43" fmla="*/ 2 h 320"/>
                <a:gd name="T44" fmla="*/ 19 w 374"/>
                <a:gd name="T45" fmla="*/ 1 h 320"/>
                <a:gd name="T46" fmla="*/ 21 w 374"/>
                <a:gd name="T47" fmla="*/ 0 h 320"/>
                <a:gd name="T48" fmla="*/ 27 w 374"/>
                <a:gd name="T49" fmla="*/ 10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6" name="Freeform 13"/>
            <p:cNvSpPr>
              <a:spLocks/>
            </p:cNvSpPr>
            <p:nvPr userDrawn="1"/>
          </p:nvSpPr>
          <p:spPr bwMode="auto">
            <a:xfrm>
              <a:off x="331" y="365"/>
              <a:ext cx="27" cy="26"/>
            </a:xfrm>
            <a:custGeom>
              <a:avLst/>
              <a:gdLst>
                <a:gd name="T0" fmla="*/ 27 w 373"/>
                <a:gd name="T1" fmla="*/ 17 h 359"/>
                <a:gd name="T2" fmla="*/ 25 w 373"/>
                <a:gd name="T3" fmla="*/ 18 h 359"/>
                <a:gd name="T4" fmla="*/ 24 w 373"/>
                <a:gd name="T5" fmla="*/ 18 h 359"/>
                <a:gd name="T6" fmla="*/ 23 w 373"/>
                <a:gd name="T7" fmla="*/ 17 h 359"/>
                <a:gd name="T8" fmla="*/ 23 w 373"/>
                <a:gd name="T9" fmla="*/ 16 h 359"/>
                <a:gd name="T10" fmla="*/ 22 w 373"/>
                <a:gd name="T11" fmla="*/ 16 h 359"/>
                <a:gd name="T12" fmla="*/ 7 w 373"/>
                <a:gd name="T13" fmla="*/ 22 h 359"/>
                <a:gd name="T14" fmla="*/ 7 w 373"/>
                <a:gd name="T15" fmla="*/ 22 h 359"/>
                <a:gd name="T16" fmla="*/ 7 w 373"/>
                <a:gd name="T17" fmla="*/ 23 h 359"/>
                <a:gd name="T18" fmla="*/ 7 w 373"/>
                <a:gd name="T19" fmla="*/ 24 h 359"/>
                <a:gd name="T20" fmla="*/ 6 w 373"/>
                <a:gd name="T21" fmla="*/ 25 h 359"/>
                <a:gd name="T22" fmla="*/ 4 w 373"/>
                <a:gd name="T23" fmla="*/ 26 h 359"/>
                <a:gd name="T24" fmla="*/ 0 w 373"/>
                <a:gd name="T25" fmla="*/ 14 h 359"/>
                <a:gd name="T26" fmla="*/ 2 w 373"/>
                <a:gd name="T27" fmla="*/ 14 h 359"/>
                <a:gd name="T28" fmla="*/ 3 w 373"/>
                <a:gd name="T29" fmla="*/ 14 h 359"/>
                <a:gd name="T30" fmla="*/ 3 w 373"/>
                <a:gd name="T31" fmla="*/ 15 h 359"/>
                <a:gd name="T32" fmla="*/ 4 w 373"/>
                <a:gd name="T33" fmla="*/ 16 h 359"/>
                <a:gd name="T34" fmla="*/ 5 w 373"/>
                <a:gd name="T35" fmla="*/ 16 h 359"/>
                <a:gd name="T36" fmla="*/ 21 w 373"/>
                <a:gd name="T37" fmla="*/ 10 h 359"/>
                <a:gd name="T38" fmla="*/ 19 w 373"/>
                <a:gd name="T39" fmla="*/ 5 h 359"/>
                <a:gd name="T40" fmla="*/ 18 w 373"/>
                <a:gd name="T41" fmla="*/ 5 h 359"/>
                <a:gd name="T42" fmla="*/ 17 w 373"/>
                <a:gd name="T43" fmla="*/ 5 h 359"/>
                <a:gd name="T44" fmla="*/ 16 w 373"/>
                <a:gd name="T45" fmla="*/ 5 h 359"/>
                <a:gd name="T46" fmla="*/ 15 w 373"/>
                <a:gd name="T47" fmla="*/ 5 h 359"/>
                <a:gd name="T48" fmla="*/ 14 w 373"/>
                <a:gd name="T49" fmla="*/ 3 h 359"/>
                <a:gd name="T50" fmla="*/ 20 w 373"/>
                <a:gd name="T51" fmla="*/ 0 h 359"/>
                <a:gd name="T52" fmla="*/ 27 w 373"/>
                <a:gd name="T53" fmla="*/ 17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7" name="Freeform 14"/>
            <p:cNvSpPr>
              <a:spLocks/>
            </p:cNvSpPr>
            <p:nvPr userDrawn="1"/>
          </p:nvSpPr>
          <p:spPr bwMode="auto">
            <a:xfrm>
              <a:off x="323" y="337"/>
              <a:ext cx="26" cy="23"/>
            </a:xfrm>
            <a:custGeom>
              <a:avLst/>
              <a:gdLst>
                <a:gd name="T0" fmla="*/ 26 w 361"/>
                <a:gd name="T1" fmla="*/ 18 h 320"/>
                <a:gd name="T2" fmla="*/ 24 w 361"/>
                <a:gd name="T3" fmla="*/ 19 h 320"/>
                <a:gd name="T4" fmla="*/ 23 w 361"/>
                <a:gd name="T5" fmla="*/ 18 h 320"/>
                <a:gd name="T6" fmla="*/ 23 w 361"/>
                <a:gd name="T7" fmla="*/ 17 h 320"/>
                <a:gd name="T8" fmla="*/ 22 w 361"/>
                <a:gd name="T9" fmla="*/ 17 h 320"/>
                <a:gd name="T10" fmla="*/ 22 w 361"/>
                <a:gd name="T11" fmla="*/ 16 h 320"/>
                <a:gd name="T12" fmla="*/ 5 w 361"/>
                <a:gd name="T13" fmla="*/ 19 h 320"/>
                <a:gd name="T14" fmla="*/ 5 w 361"/>
                <a:gd name="T15" fmla="*/ 20 h 320"/>
                <a:gd name="T16" fmla="*/ 5 w 361"/>
                <a:gd name="T17" fmla="*/ 21 h 320"/>
                <a:gd name="T18" fmla="*/ 5 w 361"/>
                <a:gd name="T19" fmla="*/ 22 h 320"/>
                <a:gd name="T20" fmla="*/ 5 w 361"/>
                <a:gd name="T21" fmla="*/ 23 h 320"/>
                <a:gd name="T22" fmla="*/ 3 w 361"/>
                <a:gd name="T23" fmla="*/ 23 h 320"/>
                <a:gd name="T24" fmla="*/ 0 w 361"/>
                <a:gd name="T25" fmla="*/ 11 h 320"/>
                <a:gd name="T26" fmla="*/ 2 w 361"/>
                <a:gd name="T27" fmla="*/ 11 h 320"/>
                <a:gd name="T28" fmla="*/ 3 w 361"/>
                <a:gd name="T29" fmla="*/ 11 h 320"/>
                <a:gd name="T30" fmla="*/ 3 w 361"/>
                <a:gd name="T31" fmla="*/ 12 h 320"/>
                <a:gd name="T32" fmla="*/ 4 w 361"/>
                <a:gd name="T33" fmla="*/ 13 h 320"/>
                <a:gd name="T34" fmla="*/ 4 w 361"/>
                <a:gd name="T35" fmla="*/ 14 h 320"/>
                <a:gd name="T36" fmla="*/ 21 w 361"/>
                <a:gd name="T37" fmla="*/ 10 h 320"/>
                <a:gd name="T38" fmla="*/ 20 w 361"/>
                <a:gd name="T39" fmla="*/ 5 h 320"/>
                <a:gd name="T40" fmla="*/ 19 w 361"/>
                <a:gd name="T41" fmla="*/ 5 h 320"/>
                <a:gd name="T42" fmla="*/ 18 w 361"/>
                <a:gd name="T43" fmla="*/ 5 h 320"/>
                <a:gd name="T44" fmla="*/ 17 w 361"/>
                <a:gd name="T45" fmla="*/ 4 h 320"/>
                <a:gd name="T46" fmla="*/ 16 w 361"/>
                <a:gd name="T47" fmla="*/ 4 h 320"/>
                <a:gd name="T48" fmla="*/ 15 w 361"/>
                <a:gd name="T49" fmla="*/ 2 h 320"/>
                <a:gd name="T50" fmla="*/ 22 w 361"/>
                <a:gd name="T51" fmla="*/ 0 h 320"/>
                <a:gd name="T52" fmla="*/ 26 w 361"/>
                <a:gd name="T53" fmla="*/ 18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8" name="Freeform 15"/>
            <p:cNvSpPr>
              <a:spLocks/>
            </p:cNvSpPr>
            <p:nvPr userDrawn="1"/>
          </p:nvSpPr>
          <p:spPr bwMode="auto">
            <a:xfrm>
              <a:off x="318" y="305"/>
              <a:ext cx="25" cy="25"/>
            </a:xfrm>
            <a:custGeom>
              <a:avLst/>
              <a:gdLst>
                <a:gd name="T0" fmla="*/ 14 w 355"/>
                <a:gd name="T1" fmla="*/ 1 h 354"/>
                <a:gd name="T2" fmla="*/ 17 w 355"/>
                <a:gd name="T3" fmla="*/ 1 h 354"/>
                <a:gd name="T4" fmla="*/ 19 w 355"/>
                <a:gd name="T5" fmla="*/ 2 h 354"/>
                <a:gd name="T6" fmla="*/ 20 w 355"/>
                <a:gd name="T7" fmla="*/ 2 h 354"/>
                <a:gd name="T8" fmla="*/ 22 w 355"/>
                <a:gd name="T9" fmla="*/ 4 h 354"/>
                <a:gd name="T10" fmla="*/ 23 w 355"/>
                <a:gd name="T11" fmla="*/ 5 h 354"/>
                <a:gd name="T12" fmla="*/ 24 w 355"/>
                <a:gd name="T13" fmla="*/ 7 h 354"/>
                <a:gd name="T14" fmla="*/ 25 w 355"/>
                <a:gd name="T15" fmla="*/ 9 h 354"/>
                <a:gd name="T16" fmla="*/ 25 w 355"/>
                <a:gd name="T17" fmla="*/ 11 h 354"/>
                <a:gd name="T18" fmla="*/ 25 w 355"/>
                <a:gd name="T19" fmla="*/ 13 h 354"/>
                <a:gd name="T20" fmla="*/ 25 w 355"/>
                <a:gd name="T21" fmla="*/ 15 h 354"/>
                <a:gd name="T22" fmla="*/ 24 w 355"/>
                <a:gd name="T23" fmla="*/ 17 h 354"/>
                <a:gd name="T24" fmla="*/ 23 w 355"/>
                <a:gd name="T25" fmla="*/ 19 h 354"/>
                <a:gd name="T26" fmla="*/ 22 w 355"/>
                <a:gd name="T27" fmla="*/ 20 h 354"/>
                <a:gd name="T28" fmla="*/ 20 w 355"/>
                <a:gd name="T29" fmla="*/ 21 h 354"/>
                <a:gd name="T30" fmla="*/ 19 w 355"/>
                <a:gd name="T31" fmla="*/ 21 h 354"/>
                <a:gd name="T32" fmla="*/ 17 w 355"/>
                <a:gd name="T33" fmla="*/ 22 h 354"/>
                <a:gd name="T34" fmla="*/ 5 w 355"/>
                <a:gd name="T35" fmla="*/ 23 h 354"/>
                <a:gd name="T36" fmla="*/ 5 w 355"/>
                <a:gd name="T37" fmla="*/ 24 h 354"/>
                <a:gd name="T38" fmla="*/ 2 w 355"/>
                <a:gd name="T39" fmla="*/ 25 h 354"/>
                <a:gd name="T40" fmla="*/ 3 w 355"/>
                <a:gd name="T41" fmla="*/ 14 h 354"/>
                <a:gd name="T42" fmla="*/ 4 w 355"/>
                <a:gd name="T43" fmla="*/ 16 h 354"/>
                <a:gd name="T44" fmla="*/ 5 w 355"/>
                <a:gd name="T45" fmla="*/ 17 h 354"/>
                <a:gd name="T46" fmla="*/ 16 w 355"/>
                <a:gd name="T47" fmla="*/ 16 h 354"/>
                <a:gd name="T48" fmla="*/ 17 w 355"/>
                <a:gd name="T49" fmla="*/ 16 h 354"/>
                <a:gd name="T50" fmla="*/ 19 w 355"/>
                <a:gd name="T51" fmla="*/ 15 h 354"/>
                <a:gd name="T52" fmla="*/ 20 w 355"/>
                <a:gd name="T53" fmla="*/ 15 h 354"/>
                <a:gd name="T54" fmla="*/ 20 w 355"/>
                <a:gd name="T55" fmla="*/ 14 h 354"/>
                <a:gd name="T56" fmla="*/ 21 w 355"/>
                <a:gd name="T57" fmla="*/ 13 h 354"/>
                <a:gd name="T58" fmla="*/ 21 w 355"/>
                <a:gd name="T59" fmla="*/ 12 h 354"/>
                <a:gd name="T60" fmla="*/ 21 w 355"/>
                <a:gd name="T61" fmla="*/ 11 h 354"/>
                <a:gd name="T62" fmla="*/ 21 w 355"/>
                <a:gd name="T63" fmla="*/ 9 h 354"/>
                <a:gd name="T64" fmla="*/ 21 w 355"/>
                <a:gd name="T65" fmla="*/ 8 h 354"/>
                <a:gd name="T66" fmla="*/ 20 w 355"/>
                <a:gd name="T67" fmla="*/ 7 h 354"/>
                <a:gd name="T68" fmla="*/ 20 w 355"/>
                <a:gd name="T69" fmla="*/ 7 h 354"/>
                <a:gd name="T70" fmla="*/ 19 w 355"/>
                <a:gd name="T71" fmla="*/ 6 h 354"/>
                <a:gd name="T72" fmla="*/ 18 w 355"/>
                <a:gd name="T73" fmla="*/ 6 h 354"/>
                <a:gd name="T74" fmla="*/ 17 w 355"/>
                <a:gd name="T75" fmla="*/ 5 h 354"/>
                <a:gd name="T76" fmla="*/ 16 w 355"/>
                <a:gd name="T77" fmla="*/ 5 h 354"/>
                <a:gd name="T78" fmla="*/ 4 w 355"/>
                <a:gd name="T79" fmla="*/ 6 h 354"/>
                <a:gd name="T80" fmla="*/ 4 w 355"/>
                <a:gd name="T81" fmla="*/ 8 h 354"/>
                <a:gd name="T82" fmla="*/ 3 w 355"/>
                <a:gd name="T83" fmla="*/ 9 h 354"/>
                <a:gd name="T84" fmla="*/ 0 w 355"/>
                <a:gd name="T85" fmla="*/ 0 h 354"/>
                <a:gd name="T86" fmla="*/ 3 w 355"/>
                <a:gd name="T87" fmla="*/ 0 h 354"/>
                <a:gd name="T88" fmla="*/ 3 w 355"/>
                <a:gd name="T89" fmla="*/ 2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69" name="Freeform 16"/>
            <p:cNvSpPr>
              <a:spLocks/>
            </p:cNvSpPr>
            <p:nvPr userDrawn="1"/>
          </p:nvSpPr>
          <p:spPr bwMode="auto">
            <a:xfrm>
              <a:off x="317" y="259"/>
              <a:ext cx="24" cy="34"/>
            </a:xfrm>
            <a:custGeom>
              <a:avLst/>
              <a:gdLst>
                <a:gd name="T0" fmla="*/ 24 w 342"/>
                <a:gd name="T1" fmla="*/ 10 h 483"/>
                <a:gd name="T2" fmla="*/ 22 w 342"/>
                <a:gd name="T3" fmla="*/ 10 h 483"/>
                <a:gd name="T4" fmla="*/ 21 w 342"/>
                <a:gd name="T5" fmla="*/ 10 h 483"/>
                <a:gd name="T6" fmla="*/ 21 w 342"/>
                <a:gd name="T7" fmla="*/ 9 h 483"/>
                <a:gd name="T8" fmla="*/ 20 w 342"/>
                <a:gd name="T9" fmla="*/ 8 h 483"/>
                <a:gd name="T10" fmla="*/ 20 w 342"/>
                <a:gd name="T11" fmla="*/ 8 h 483"/>
                <a:gd name="T12" fmla="*/ 7 w 342"/>
                <a:gd name="T13" fmla="*/ 10 h 483"/>
                <a:gd name="T14" fmla="*/ 7 w 342"/>
                <a:gd name="T15" fmla="*/ 10 h 483"/>
                <a:gd name="T16" fmla="*/ 24 w 342"/>
                <a:gd name="T17" fmla="*/ 16 h 483"/>
                <a:gd name="T18" fmla="*/ 24 w 342"/>
                <a:gd name="T19" fmla="*/ 20 h 483"/>
                <a:gd name="T20" fmla="*/ 6 w 342"/>
                <a:gd name="T21" fmla="*/ 26 h 483"/>
                <a:gd name="T22" fmla="*/ 6 w 342"/>
                <a:gd name="T23" fmla="*/ 26 h 483"/>
                <a:gd name="T24" fmla="*/ 20 w 342"/>
                <a:gd name="T25" fmla="*/ 28 h 483"/>
                <a:gd name="T26" fmla="*/ 20 w 342"/>
                <a:gd name="T27" fmla="*/ 27 h 483"/>
                <a:gd name="T28" fmla="*/ 20 w 342"/>
                <a:gd name="T29" fmla="*/ 26 h 483"/>
                <a:gd name="T30" fmla="*/ 21 w 342"/>
                <a:gd name="T31" fmla="*/ 26 h 483"/>
                <a:gd name="T32" fmla="*/ 21 w 342"/>
                <a:gd name="T33" fmla="*/ 25 h 483"/>
                <a:gd name="T34" fmla="*/ 24 w 342"/>
                <a:gd name="T35" fmla="*/ 25 h 483"/>
                <a:gd name="T36" fmla="*/ 23 w 342"/>
                <a:gd name="T37" fmla="*/ 34 h 483"/>
                <a:gd name="T38" fmla="*/ 21 w 342"/>
                <a:gd name="T39" fmla="*/ 34 h 483"/>
                <a:gd name="T40" fmla="*/ 20 w 342"/>
                <a:gd name="T41" fmla="*/ 33 h 483"/>
                <a:gd name="T42" fmla="*/ 20 w 342"/>
                <a:gd name="T43" fmla="*/ 32 h 483"/>
                <a:gd name="T44" fmla="*/ 4 w 342"/>
                <a:gd name="T45" fmla="*/ 29 h 483"/>
                <a:gd name="T46" fmla="*/ 3 w 342"/>
                <a:gd name="T47" fmla="*/ 30 h 483"/>
                <a:gd name="T48" fmla="*/ 3 w 342"/>
                <a:gd name="T49" fmla="*/ 30 h 483"/>
                <a:gd name="T50" fmla="*/ 3 w 342"/>
                <a:gd name="T51" fmla="*/ 31 h 483"/>
                <a:gd name="T52" fmla="*/ 2 w 342"/>
                <a:gd name="T53" fmla="*/ 32 h 483"/>
                <a:gd name="T54" fmla="*/ 0 w 342"/>
                <a:gd name="T55" fmla="*/ 32 h 483"/>
                <a:gd name="T56" fmla="*/ 0 w 342"/>
                <a:gd name="T57" fmla="*/ 23 h 483"/>
                <a:gd name="T58" fmla="*/ 16 w 342"/>
                <a:gd name="T59" fmla="*/ 17 h 483"/>
                <a:gd name="T60" fmla="*/ 16 w 342"/>
                <a:gd name="T61" fmla="*/ 17 h 483"/>
                <a:gd name="T62" fmla="*/ 0 w 342"/>
                <a:gd name="T63" fmla="*/ 11 h 483"/>
                <a:gd name="T64" fmla="*/ 0 w 342"/>
                <a:gd name="T65" fmla="*/ 2 h 483"/>
                <a:gd name="T66" fmla="*/ 3 w 342"/>
                <a:gd name="T67" fmla="*/ 2 h 483"/>
                <a:gd name="T68" fmla="*/ 3 w 342"/>
                <a:gd name="T69" fmla="*/ 2 h 483"/>
                <a:gd name="T70" fmla="*/ 4 w 342"/>
                <a:gd name="T71" fmla="*/ 3 h 483"/>
                <a:gd name="T72" fmla="*/ 4 w 342"/>
                <a:gd name="T73" fmla="*/ 4 h 483"/>
                <a:gd name="T74" fmla="*/ 4 w 342"/>
                <a:gd name="T75" fmla="*/ 5 h 483"/>
                <a:gd name="T76" fmla="*/ 20 w 342"/>
                <a:gd name="T77" fmla="*/ 2 h 483"/>
                <a:gd name="T78" fmla="*/ 21 w 342"/>
                <a:gd name="T79" fmla="*/ 1 h 483"/>
                <a:gd name="T80" fmla="*/ 21 w 342"/>
                <a:gd name="T81" fmla="*/ 1 h 483"/>
                <a:gd name="T82" fmla="*/ 21 w 342"/>
                <a:gd name="T83" fmla="*/ 0 h 483"/>
                <a:gd name="T84" fmla="*/ 22 w 342"/>
                <a:gd name="T85" fmla="*/ 0 h 483"/>
                <a:gd name="T86" fmla="*/ 24 w 342"/>
                <a:gd name="T87" fmla="*/ 0 h 483"/>
                <a:gd name="T88" fmla="*/ 24 w 342"/>
                <a:gd name="T89" fmla="*/ 10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0" name="Freeform 17"/>
            <p:cNvSpPr>
              <a:spLocks/>
            </p:cNvSpPr>
            <p:nvPr userDrawn="1"/>
          </p:nvSpPr>
          <p:spPr bwMode="auto">
            <a:xfrm>
              <a:off x="326" y="238"/>
              <a:ext cx="7" cy="6"/>
            </a:xfrm>
            <a:custGeom>
              <a:avLst/>
              <a:gdLst>
                <a:gd name="T0" fmla="*/ 7 w 94"/>
                <a:gd name="T1" fmla="*/ 3 h 91"/>
                <a:gd name="T2" fmla="*/ 7 w 94"/>
                <a:gd name="T3" fmla="*/ 4 h 91"/>
                <a:gd name="T4" fmla="*/ 6 w 94"/>
                <a:gd name="T5" fmla="*/ 5 h 91"/>
                <a:gd name="T6" fmla="*/ 6 w 94"/>
                <a:gd name="T7" fmla="*/ 5 h 91"/>
                <a:gd name="T8" fmla="*/ 6 w 94"/>
                <a:gd name="T9" fmla="*/ 5 h 91"/>
                <a:gd name="T10" fmla="*/ 5 w 94"/>
                <a:gd name="T11" fmla="*/ 6 h 91"/>
                <a:gd name="T12" fmla="*/ 4 w 94"/>
                <a:gd name="T13" fmla="*/ 6 h 91"/>
                <a:gd name="T14" fmla="*/ 4 w 94"/>
                <a:gd name="T15" fmla="*/ 6 h 91"/>
                <a:gd name="T16" fmla="*/ 3 w 94"/>
                <a:gd name="T17" fmla="*/ 6 h 91"/>
                <a:gd name="T18" fmla="*/ 2 w 94"/>
                <a:gd name="T19" fmla="*/ 6 h 91"/>
                <a:gd name="T20" fmla="*/ 2 w 94"/>
                <a:gd name="T21" fmla="*/ 6 h 91"/>
                <a:gd name="T22" fmla="*/ 1 w 94"/>
                <a:gd name="T23" fmla="*/ 5 h 91"/>
                <a:gd name="T24" fmla="*/ 1 w 94"/>
                <a:gd name="T25" fmla="*/ 5 h 91"/>
                <a:gd name="T26" fmla="*/ 0 w 94"/>
                <a:gd name="T27" fmla="*/ 4 h 91"/>
                <a:gd name="T28" fmla="*/ 0 w 94"/>
                <a:gd name="T29" fmla="*/ 4 h 91"/>
                <a:gd name="T30" fmla="*/ 0 w 94"/>
                <a:gd name="T31" fmla="*/ 3 h 91"/>
                <a:gd name="T32" fmla="*/ 0 w 94"/>
                <a:gd name="T33" fmla="*/ 3 h 91"/>
                <a:gd name="T34" fmla="*/ 0 w 94"/>
                <a:gd name="T35" fmla="*/ 2 h 91"/>
                <a:gd name="T36" fmla="*/ 0 w 94"/>
                <a:gd name="T37" fmla="*/ 2 h 91"/>
                <a:gd name="T38" fmla="*/ 1 w 94"/>
                <a:gd name="T39" fmla="*/ 1 h 91"/>
                <a:gd name="T40" fmla="*/ 1 w 94"/>
                <a:gd name="T41" fmla="*/ 1 h 91"/>
                <a:gd name="T42" fmla="*/ 2 w 94"/>
                <a:gd name="T43" fmla="*/ 0 h 91"/>
                <a:gd name="T44" fmla="*/ 3 w 94"/>
                <a:gd name="T45" fmla="*/ 0 h 91"/>
                <a:gd name="T46" fmla="*/ 3 w 94"/>
                <a:gd name="T47" fmla="*/ 0 h 91"/>
                <a:gd name="T48" fmla="*/ 4 w 94"/>
                <a:gd name="T49" fmla="*/ 0 h 91"/>
                <a:gd name="T50" fmla="*/ 5 w 94"/>
                <a:gd name="T51" fmla="*/ 0 h 91"/>
                <a:gd name="T52" fmla="*/ 5 w 94"/>
                <a:gd name="T53" fmla="*/ 0 h 91"/>
                <a:gd name="T54" fmla="*/ 6 w 94"/>
                <a:gd name="T55" fmla="*/ 1 h 91"/>
                <a:gd name="T56" fmla="*/ 6 w 94"/>
                <a:gd name="T57" fmla="*/ 1 h 91"/>
                <a:gd name="T58" fmla="*/ 7 w 94"/>
                <a:gd name="T59" fmla="*/ 2 h 91"/>
                <a:gd name="T60" fmla="*/ 7 w 94"/>
                <a:gd name="T61" fmla="*/ 2 h 91"/>
                <a:gd name="T62" fmla="*/ 7 w 94"/>
                <a:gd name="T63" fmla="*/ 3 h 91"/>
                <a:gd name="T64" fmla="*/ 7 w 94"/>
                <a:gd name="T65" fmla="*/ 3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1" name="Freeform 18"/>
            <p:cNvSpPr>
              <a:spLocks/>
            </p:cNvSpPr>
            <p:nvPr userDrawn="1"/>
          </p:nvSpPr>
          <p:spPr bwMode="auto">
            <a:xfrm>
              <a:off x="322" y="197"/>
              <a:ext cx="27" cy="26"/>
            </a:xfrm>
            <a:custGeom>
              <a:avLst/>
              <a:gdLst>
                <a:gd name="T0" fmla="*/ 19 w 376"/>
                <a:gd name="T1" fmla="*/ 6 h 367"/>
                <a:gd name="T2" fmla="*/ 22 w 376"/>
                <a:gd name="T3" fmla="*/ 6 h 367"/>
                <a:gd name="T4" fmla="*/ 23 w 376"/>
                <a:gd name="T5" fmla="*/ 7 h 367"/>
                <a:gd name="T6" fmla="*/ 25 w 376"/>
                <a:gd name="T7" fmla="*/ 9 h 367"/>
                <a:gd name="T8" fmla="*/ 26 w 376"/>
                <a:gd name="T9" fmla="*/ 10 h 367"/>
                <a:gd name="T10" fmla="*/ 27 w 376"/>
                <a:gd name="T11" fmla="*/ 12 h 367"/>
                <a:gd name="T12" fmla="*/ 27 w 376"/>
                <a:gd name="T13" fmla="*/ 14 h 367"/>
                <a:gd name="T14" fmla="*/ 27 w 376"/>
                <a:gd name="T15" fmla="*/ 16 h 367"/>
                <a:gd name="T16" fmla="*/ 27 w 376"/>
                <a:gd name="T17" fmla="*/ 18 h 367"/>
                <a:gd name="T18" fmla="*/ 26 w 376"/>
                <a:gd name="T19" fmla="*/ 20 h 367"/>
                <a:gd name="T20" fmla="*/ 25 w 376"/>
                <a:gd name="T21" fmla="*/ 22 h 367"/>
                <a:gd name="T22" fmla="*/ 24 w 376"/>
                <a:gd name="T23" fmla="*/ 24 h 367"/>
                <a:gd name="T24" fmla="*/ 22 w 376"/>
                <a:gd name="T25" fmla="*/ 25 h 367"/>
                <a:gd name="T26" fmla="*/ 21 w 376"/>
                <a:gd name="T27" fmla="*/ 26 h 367"/>
                <a:gd name="T28" fmla="*/ 19 w 376"/>
                <a:gd name="T29" fmla="*/ 26 h 367"/>
                <a:gd name="T30" fmla="*/ 17 w 376"/>
                <a:gd name="T31" fmla="*/ 26 h 367"/>
                <a:gd name="T32" fmla="*/ 15 w 376"/>
                <a:gd name="T33" fmla="*/ 26 h 367"/>
                <a:gd name="T34" fmla="*/ 4 w 376"/>
                <a:gd name="T35" fmla="*/ 24 h 367"/>
                <a:gd name="T36" fmla="*/ 3 w 376"/>
                <a:gd name="T37" fmla="*/ 25 h 367"/>
                <a:gd name="T38" fmla="*/ 0 w 376"/>
                <a:gd name="T39" fmla="*/ 24 h 367"/>
                <a:gd name="T40" fmla="*/ 5 w 376"/>
                <a:gd name="T41" fmla="*/ 15 h 367"/>
                <a:gd name="T42" fmla="*/ 5 w 376"/>
                <a:gd name="T43" fmla="*/ 16 h 367"/>
                <a:gd name="T44" fmla="*/ 5 w 376"/>
                <a:gd name="T45" fmla="*/ 18 h 367"/>
                <a:gd name="T46" fmla="*/ 17 w 376"/>
                <a:gd name="T47" fmla="*/ 20 h 367"/>
                <a:gd name="T48" fmla="*/ 18 w 376"/>
                <a:gd name="T49" fmla="*/ 20 h 367"/>
                <a:gd name="T50" fmla="*/ 19 w 376"/>
                <a:gd name="T51" fmla="*/ 20 h 367"/>
                <a:gd name="T52" fmla="*/ 20 w 376"/>
                <a:gd name="T53" fmla="*/ 20 h 367"/>
                <a:gd name="T54" fmla="*/ 21 w 376"/>
                <a:gd name="T55" fmla="*/ 20 h 367"/>
                <a:gd name="T56" fmla="*/ 22 w 376"/>
                <a:gd name="T57" fmla="*/ 19 h 367"/>
                <a:gd name="T58" fmla="*/ 23 w 376"/>
                <a:gd name="T59" fmla="*/ 18 h 367"/>
                <a:gd name="T60" fmla="*/ 23 w 376"/>
                <a:gd name="T61" fmla="*/ 17 h 367"/>
                <a:gd name="T62" fmla="*/ 23 w 376"/>
                <a:gd name="T63" fmla="*/ 15 h 367"/>
                <a:gd name="T64" fmla="*/ 23 w 376"/>
                <a:gd name="T65" fmla="*/ 14 h 367"/>
                <a:gd name="T66" fmla="*/ 23 w 376"/>
                <a:gd name="T67" fmla="*/ 13 h 367"/>
                <a:gd name="T68" fmla="*/ 23 w 376"/>
                <a:gd name="T69" fmla="*/ 12 h 367"/>
                <a:gd name="T70" fmla="*/ 22 w 376"/>
                <a:gd name="T71" fmla="*/ 12 h 367"/>
                <a:gd name="T72" fmla="*/ 22 w 376"/>
                <a:gd name="T73" fmla="*/ 11 h 367"/>
                <a:gd name="T74" fmla="*/ 21 w 376"/>
                <a:gd name="T75" fmla="*/ 10 h 367"/>
                <a:gd name="T76" fmla="*/ 20 w 376"/>
                <a:gd name="T77" fmla="*/ 10 h 367"/>
                <a:gd name="T78" fmla="*/ 8 w 376"/>
                <a:gd name="T79" fmla="*/ 7 h 367"/>
                <a:gd name="T80" fmla="*/ 7 w 376"/>
                <a:gd name="T81" fmla="*/ 9 h 367"/>
                <a:gd name="T82" fmla="*/ 6 w 376"/>
                <a:gd name="T83" fmla="*/ 10 h 367"/>
                <a:gd name="T84" fmla="*/ 6 w 376"/>
                <a:gd name="T85" fmla="*/ 0 h 367"/>
                <a:gd name="T86" fmla="*/ 8 w 376"/>
                <a:gd name="T87" fmla="*/ 1 h 367"/>
                <a:gd name="T88" fmla="*/ 9 w 376"/>
                <a:gd name="T89" fmla="*/ 2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2" name="Freeform 19"/>
            <p:cNvSpPr>
              <a:spLocks/>
            </p:cNvSpPr>
            <p:nvPr userDrawn="1"/>
          </p:nvSpPr>
          <p:spPr bwMode="auto">
            <a:xfrm>
              <a:off x="334" y="157"/>
              <a:ext cx="32" cy="34"/>
            </a:xfrm>
            <a:custGeom>
              <a:avLst/>
              <a:gdLst>
                <a:gd name="T0" fmla="*/ 14 w 450"/>
                <a:gd name="T1" fmla="*/ 4 h 476"/>
                <a:gd name="T2" fmla="*/ 32 w 450"/>
                <a:gd name="T3" fmla="*/ 13 h 476"/>
                <a:gd name="T4" fmla="*/ 30 w 450"/>
                <a:gd name="T5" fmla="*/ 17 h 476"/>
                <a:gd name="T6" fmla="*/ 9 w 450"/>
                <a:gd name="T7" fmla="*/ 20 h 476"/>
                <a:gd name="T8" fmla="*/ 21 w 450"/>
                <a:gd name="T9" fmla="*/ 26 h 476"/>
                <a:gd name="T10" fmla="*/ 22 w 450"/>
                <a:gd name="T11" fmla="*/ 25 h 476"/>
                <a:gd name="T12" fmla="*/ 22 w 450"/>
                <a:gd name="T13" fmla="*/ 25 h 476"/>
                <a:gd name="T14" fmla="*/ 23 w 450"/>
                <a:gd name="T15" fmla="*/ 24 h 476"/>
                <a:gd name="T16" fmla="*/ 24 w 450"/>
                <a:gd name="T17" fmla="*/ 24 h 476"/>
                <a:gd name="T18" fmla="*/ 26 w 450"/>
                <a:gd name="T19" fmla="*/ 25 h 476"/>
                <a:gd name="T20" fmla="*/ 21 w 450"/>
                <a:gd name="T21" fmla="*/ 34 h 476"/>
                <a:gd name="T22" fmla="*/ 19 w 450"/>
                <a:gd name="T23" fmla="*/ 33 h 476"/>
                <a:gd name="T24" fmla="*/ 19 w 450"/>
                <a:gd name="T25" fmla="*/ 32 h 476"/>
                <a:gd name="T26" fmla="*/ 19 w 450"/>
                <a:gd name="T27" fmla="*/ 31 h 476"/>
                <a:gd name="T28" fmla="*/ 19 w 450"/>
                <a:gd name="T29" fmla="*/ 30 h 476"/>
                <a:gd name="T30" fmla="*/ 19 w 450"/>
                <a:gd name="T31" fmla="*/ 30 h 476"/>
                <a:gd name="T32" fmla="*/ 5 w 450"/>
                <a:gd name="T33" fmla="*/ 22 h 476"/>
                <a:gd name="T34" fmla="*/ 4 w 450"/>
                <a:gd name="T35" fmla="*/ 23 h 476"/>
                <a:gd name="T36" fmla="*/ 3 w 450"/>
                <a:gd name="T37" fmla="*/ 23 h 476"/>
                <a:gd name="T38" fmla="*/ 3 w 450"/>
                <a:gd name="T39" fmla="*/ 24 h 476"/>
                <a:gd name="T40" fmla="*/ 2 w 450"/>
                <a:gd name="T41" fmla="*/ 24 h 476"/>
                <a:gd name="T42" fmla="*/ 0 w 450"/>
                <a:gd name="T43" fmla="*/ 23 h 476"/>
                <a:gd name="T44" fmla="*/ 4 w 450"/>
                <a:gd name="T45" fmla="*/ 15 h 476"/>
                <a:gd name="T46" fmla="*/ 23 w 450"/>
                <a:gd name="T47" fmla="*/ 12 h 476"/>
                <a:gd name="T48" fmla="*/ 12 w 450"/>
                <a:gd name="T49" fmla="*/ 7 h 476"/>
                <a:gd name="T50" fmla="*/ 12 w 450"/>
                <a:gd name="T51" fmla="*/ 8 h 476"/>
                <a:gd name="T52" fmla="*/ 11 w 450"/>
                <a:gd name="T53" fmla="*/ 8 h 476"/>
                <a:gd name="T54" fmla="*/ 10 w 450"/>
                <a:gd name="T55" fmla="*/ 9 h 476"/>
                <a:gd name="T56" fmla="*/ 10 w 450"/>
                <a:gd name="T57" fmla="*/ 9 h 476"/>
                <a:gd name="T58" fmla="*/ 8 w 450"/>
                <a:gd name="T59" fmla="*/ 8 h 476"/>
                <a:gd name="T60" fmla="*/ 12 w 450"/>
                <a:gd name="T61" fmla="*/ 0 h 476"/>
                <a:gd name="T62" fmla="*/ 14 w 450"/>
                <a:gd name="T63" fmla="*/ 1 h 476"/>
                <a:gd name="T64" fmla="*/ 14 w 450"/>
                <a:gd name="T65" fmla="*/ 2 h 476"/>
                <a:gd name="T66" fmla="*/ 14 w 450"/>
                <a:gd name="T67" fmla="*/ 2 h 476"/>
                <a:gd name="T68" fmla="*/ 14 w 450"/>
                <a:gd name="T69" fmla="*/ 3 h 476"/>
                <a:gd name="T70" fmla="*/ 14 w 450"/>
                <a:gd name="T71" fmla="*/ 4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3" name="Freeform 20"/>
            <p:cNvSpPr>
              <a:spLocks/>
            </p:cNvSpPr>
            <p:nvPr userDrawn="1"/>
          </p:nvSpPr>
          <p:spPr bwMode="auto">
            <a:xfrm>
              <a:off x="357" y="133"/>
              <a:ext cx="26" cy="25"/>
            </a:xfrm>
            <a:custGeom>
              <a:avLst/>
              <a:gdLst>
                <a:gd name="T0" fmla="*/ 18 w 361"/>
                <a:gd name="T1" fmla="*/ 25 h 350"/>
                <a:gd name="T2" fmla="*/ 16 w 361"/>
                <a:gd name="T3" fmla="*/ 24 h 350"/>
                <a:gd name="T4" fmla="*/ 16 w 361"/>
                <a:gd name="T5" fmla="*/ 23 h 350"/>
                <a:gd name="T6" fmla="*/ 17 w 361"/>
                <a:gd name="T7" fmla="*/ 22 h 350"/>
                <a:gd name="T8" fmla="*/ 17 w 361"/>
                <a:gd name="T9" fmla="*/ 21 h 350"/>
                <a:gd name="T10" fmla="*/ 17 w 361"/>
                <a:gd name="T11" fmla="*/ 20 h 350"/>
                <a:gd name="T12" fmla="*/ 5 w 361"/>
                <a:gd name="T13" fmla="*/ 9 h 350"/>
                <a:gd name="T14" fmla="*/ 4 w 361"/>
                <a:gd name="T15" fmla="*/ 9 h 350"/>
                <a:gd name="T16" fmla="*/ 3 w 361"/>
                <a:gd name="T17" fmla="*/ 10 h 350"/>
                <a:gd name="T18" fmla="*/ 3 w 361"/>
                <a:gd name="T19" fmla="*/ 10 h 350"/>
                <a:gd name="T20" fmla="*/ 2 w 361"/>
                <a:gd name="T21" fmla="*/ 10 h 350"/>
                <a:gd name="T22" fmla="*/ 0 w 361"/>
                <a:gd name="T23" fmla="*/ 9 h 350"/>
                <a:gd name="T24" fmla="*/ 8 w 361"/>
                <a:gd name="T25" fmla="*/ 0 h 350"/>
                <a:gd name="T26" fmla="*/ 10 w 361"/>
                <a:gd name="T27" fmla="*/ 1 h 350"/>
                <a:gd name="T28" fmla="*/ 10 w 361"/>
                <a:gd name="T29" fmla="*/ 2 h 350"/>
                <a:gd name="T30" fmla="*/ 9 w 361"/>
                <a:gd name="T31" fmla="*/ 3 h 350"/>
                <a:gd name="T32" fmla="*/ 9 w 361"/>
                <a:gd name="T33" fmla="*/ 4 h 350"/>
                <a:gd name="T34" fmla="*/ 9 w 361"/>
                <a:gd name="T35" fmla="*/ 5 h 350"/>
                <a:gd name="T36" fmla="*/ 21 w 361"/>
                <a:gd name="T37" fmla="*/ 16 h 350"/>
                <a:gd name="T38" fmla="*/ 22 w 361"/>
                <a:gd name="T39" fmla="*/ 16 h 350"/>
                <a:gd name="T40" fmla="*/ 23 w 361"/>
                <a:gd name="T41" fmla="*/ 15 h 350"/>
                <a:gd name="T42" fmla="*/ 23 w 361"/>
                <a:gd name="T43" fmla="*/ 15 h 350"/>
                <a:gd name="T44" fmla="*/ 24 w 361"/>
                <a:gd name="T45" fmla="*/ 15 h 350"/>
                <a:gd name="T46" fmla="*/ 26 w 361"/>
                <a:gd name="T47" fmla="*/ 16 h 350"/>
                <a:gd name="T48" fmla="*/ 18 w 361"/>
                <a:gd name="T49" fmla="*/ 25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4" name="Freeform 21"/>
            <p:cNvSpPr>
              <a:spLocks/>
            </p:cNvSpPr>
            <p:nvPr userDrawn="1"/>
          </p:nvSpPr>
          <p:spPr bwMode="auto">
            <a:xfrm>
              <a:off x="379" y="107"/>
              <a:ext cx="25" cy="28"/>
            </a:xfrm>
            <a:custGeom>
              <a:avLst/>
              <a:gdLst>
                <a:gd name="T0" fmla="*/ 21 w 353"/>
                <a:gd name="T1" fmla="*/ 4 h 395"/>
                <a:gd name="T2" fmla="*/ 25 w 353"/>
                <a:gd name="T3" fmla="*/ 25 h 395"/>
                <a:gd name="T4" fmla="*/ 21 w 353"/>
                <a:gd name="T5" fmla="*/ 28 h 395"/>
                <a:gd name="T6" fmla="*/ 3 w 353"/>
                <a:gd name="T7" fmla="*/ 15 h 395"/>
                <a:gd name="T8" fmla="*/ 3 w 353"/>
                <a:gd name="T9" fmla="*/ 15 h 395"/>
                <a:gd name="T10" fmla="*/ 2 w 353"/>
                <a:gd name="T11" fmla="*/ 15 h 395"/>
                <a:gd name="T12" fmla="*/ 2 w 353"/>
                <a:gd name="T13" fmla="*/ 15 h 395"/>
                <a:gd name="T14" fmla="*/ 1 w 353"/>
                <a:gd name="T15" fmla="*/ 15 h 395"/>
                <a:gd name="T16" fmla="*/ 0 w 353"/>
                <a:gd name="T17" fmla="*/ 13 h 395"/>
                <a:gd name="T18" fmla="*/ 9 w 353"/>
                <a:gd name="T19" fmla="*/ 7 h 395"/>
                <a:gd name="T20" fmla="*/ 10 w 353"/>
                <a:gd name="T21" fmla="*/ 9 h 395"/>
                <a:gd name="T22" fmla="*/ 10 w 353"/>
                <a:gd name="T23" fmla="*/ 10 h 395"/>
                <a:gd name="T24" fmla="*/ 9 w 353"/>
                <a:gd name="T25" fmla="*/ 10 h 395"/>
                <a:gd name="T26" fmla="*/ 9 w 353"/>
                <a:gd name="T27" fmla="*/ 11 h 395"/>
                <a:gd name="T28" fmla="*/ 9 w 353"/>
                <a:gd name="T29" fmla="*/ 12 h 395"/>
                <a:gd name="T30" fmla="*/ 21 w 353"/>
                <a:gd name="T31" fmla="*/ 21 h 395"/>
                <a:gd name="T32" fmla="*/ 21 w 353"/>
                <a:gd name="T33" fmla="*/ 21 h 395"/>
                <a:gd name="T34" fmla="*/ 17 w 353"/>
                <a:gd name="T35" fmla="*/ 6 h 395"/>
                <a:gd name="T36" fmla="*/ 17 w 353"/>
                <a:gd name="T37" fmla="*/ 6 h 395"/>
                <a:gd name="T38" fmla="*/ 16 w 353"/>
                <a:gd name="T39" fmla="*/ 6 h 395"/>
                <a:gd name="T40" fmla="*/ 15 w 353"/>
                <a:gd name="T41" fmla="*/ 6 h 395"/>
                <a:gd name="T42" fmla="*/ 14 w 353"/>
                <a:gd name="T43" fmla="*/ 6 h 395"/>
                <a:gd name="T44" fmla="*/ 13 w 353"/>
                <a:gd name="T45" fmla="*/ 5 h 395"/>
                <a:gd name="T46" fmla="*/ 21 w 353"/>
                <a:gd name="T47" fmla="*/ 0 h 395"/>
                <a:gd name="T48" fmla="*/ 22 w 353"/>
                <a:gd name="T49" fmla="*/ 2 h 395"/>
                <a:gd name="T50" fmla="*/ 22 w 353"/>
                <a:gd name="T51" fmla="*/ 2 h 395"/>
                <a:gd name="T52" fmla="*/ 22 w 353"/>
                <a:gd name="T53" fmla="*/ 3 h 395"/>
                <a:gd name="T54" fmla="*/ 21 w 353"/>
                <a:gd name="T55" fmla="*/ 3 h 395"/>
                <a:gd name="T56" fmla="*/ 21 w 353"/>
                <a:gd name="T57" fmla="*/ 4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5" name="Freeform 22"/>
            <p:cNvSpPr>
              <a:spLocks/>
            </p:cNvSpPr>
            <p:nvPr userDrawn="1"/>
          </p:nvSpPr>
          <p:spPr bwMode="auto">
            <a:xfrm>
              <a:off x="417" y="95"/>
              <a:ext cx="24" cy="28"/>
            </a:xfrm>
            <a:custGeom>
              <a:avLst/>
              <a:gdLst>
                <a:gd name="T0" fmla="*/ 7 w 335"/>
                <a:gd name="T1" fmla="*/ 28 h 390"/>
                <a:gd name="T2" fmla="*/ 6 w 335"/>
                <a:gd name="T3" fmla="*/ 26 h 390"/>
                <a:gd name="T4" fmla="*/ 6 w 335"/>
                <a:gd name="T5" fmla="*/ 25 h 390"/>
                <a:gd name="T6" fmla="*/ 7 w 335"/>
                <a:gd name="T7" fmla="*/ 25 h 390"/>
                <a:gd name="T8" fmla="*/ 8 w 335"/>
                <a:gd name="T9" fmla="*/ 24 h 390"/>
                <a:gd name="T10" fmla="*/ 9 w 335"/>
                <a:gd name="T11" fmla="*/ 24 h 390"/>
                <a:gd name="T12" fmla="*/ 4 w 335"/>
                <a:gd name="T13" fmla="*/ 8 h 390"/>
                <a:gd name="T14" fmla="*/ 3 w 335"/>
                <a:gd name="T15" fmla="*/ 8 h 390"/>
                <a:gd name="T16" fmla="*/ 2 w 335"/>
                <a:gd name="T17" fmla="*/ 7 h 390"/>
                <a:gd name="T18" fmla="*/ 1 w 335"/>
                <a:gd name="T19" fmla="*/ 7 h 390"/>
                <a:gd name="T20" fmla="*/ 1 w 335"/>
                <a:gd name="T21" fmla="*/ 7 h 390"/>
                <a:gd name="T22" fmla="*/ 0 w 335"/>
                <a:gd name="T23" fmla="*/ 5 h 390"/>
                <a:gd name="T24" fmla="*/ 17 w 335"/>
                <a:gd name="T25" fmla="*/ 0 h 390"/>
                <a:gd name="T26" fmla="*/ 19 w 335"/>
                <a:gd name="T27" fmla="*/ 6 h 390"/>
                <a:gd name="T28" fmla="*/ 16 w 335"/>
                <a:gd name="T29" fmla="*/ 7 h 390"/>
                <a:gd name="T30" fmla="*/ 16 w 335"/>
                <a:gd name="T31" fmla="*/ 6 h 390"/>
                <a:gd name="T32" fmla="*/ 15 w 335"/>
                <a:gd name="T33" fmla="*/ 5 h 390"/>
                <a:gd name="T34" fmla="*/ 15 w 335"/>
                <a:gd name="T35" fmla="*/ 5 h 390"/>
                <a:gd name="T36" fmla="*/ 14 w 335"/>
                <a:gd name="T37" fmla="*/ 4 h 390"/>
                <a:gd name="T38" fmla="*/ 9 w 335"/>
                <a:gd name="T39" fmla="*/ 6 h 390"/>
                <a:gd name="T40" fmla="*/ 11 w 335"/>
                <a:gd name="T41" fmla="*/ 12 h 390"/>
                <a:gd name="T42" fmla="*/ 15 w 335"/>
                <a:gd name="T43" fmla="*/ 11 h 390"/>
                <a:gd name="T44" fmla="*/ 15 w 335"/>
                <a:gd name="T45" fmla="*/ 11 h 390"/>
                <a:gd name="T46" fmla="*/ 16 w 335"/>
                <a:gd name="T47" fmla="*/ 10 h 390"/>
                <a:gd name="T48" fmla="*/ 16 w 335"/>
                <a:gd name="T49" fmla="*/ 9 h 390"/>
                <a:gd name="T50" fmla="*/ 16 w 335"/>
                <a:gd name="T51" fmla="*/ 9 h 390"/>
                <a:gd name="T52" fmla="*/ 18 w 335"/>
                <a:gd name="T53" fmla="*/ 8 h 390"/>
                <a:gd name="T54" fmla="*/ 20 w 335"/>
                <a:gd name="T55" fmla="*/ 15 h 390"/>
                <a:gd name="T56" fmla="*/ 18 w 335"/>
                <a:gd name="T57" fmla="*/ 16 h 390"/>
                <a:gd name="T58" fmla="*/ 17 w 335"/>
                <a:gd name="T59" fmla="*/ 15 h 390"/>
                <a:gd name="T60" fmla="*/ 16 w 335"/>
                <a:gd name="T61" fmla="*/ 14 h 390"/>
                <a:gd name="T62" fmla="*/ 12 w 335"/>
                <a:gd name="T63" fmla="*/ 15 h 390"/>
                <a:gd name="T64" fmla="*/ 14 w 335"/>
                <a:gd name="T65" fmla="*/ 22 h 390"/>
                <a:gd name="T66" fmla="*/ 19 w 335"/>
                <a:gd name="T67" fmla="*/ 21 h 390"/>
                <a:gd name="T68" fmla="*/ 19 w 335"/>
                <a:gd name="T69" fmla="*/ 20 h 390"/>
                <a:gd name="T70" fmla="*/ 19 w 335"/>
                <a:gd name="T71" fmla="*/ 19 h 390"/>
                <a:gd name="T72" fmla="*/ 19 w 335"/>
                <a:gd name="T73" fmla="*/ 19 h 390"/>
                <a:gd name="T74" fmla="*/ 20 w 335"/>
                <a:gd name="T75" fmla="*/ 18 h 390"/>
                <a:gd name="T76" fmla="*/ 22 w 335"/>
                <a:gd name="T77" fmla="*/ 17 h 390"/>
                <a:gd name="T78" fmla="*/ 24 w 335"/>
                <a:gd name="T79" fmla="*/ 23 h 390"/>
                <a:gd name="T80" fmla="*/ 7 w 335"/>
                <a:gd name="T81" fmla="*/ 28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6" name="Freeform 23"/>
            <p:cNvSpPr>
              <a:spLocks noEditPoints="1"/>
            </p:cNvSpPr>
            <p:nvPr userDrawn="1"/>
          </p:nvSpPr>
          <p:spPr bwMode="auto">
            <a:xfrm>
              <a:off x="453" y="91"/>
              <a:ext cx="24" cy="25"/>
            </a:xfrm>
            <a:custGeom>
              <a:avLst/>
              <a:gdLst>
                <a:gd name="T0" fmla="*/ 9 w 341"/>
                <a:gd name="T1" fmla="*/ 4 h 350"/>
                <a:gd name="T2" fmla="*/ 11 w 341"/>
                <a:gd name="T3" fmla="*/ 4 h 350"/>
                <a:gd name="T4" fmla="*/ 13 w 341"/>
                <a:gd name="T5" fmla="*/ 4 h 350"/>
                <a:gd name="T6" fmla="*/ 14 w 341"/>
                <a:gd name="T7" fmla="*/ 5 h 350"/>
                <a:gd name="T8" fmla="*/ 15 w 341"/>
                <a:gd name="T9" fmla="*/ 5 h 350"/>
                <a:gd name="T10" fmla="*/ 15 w 341"/>
                <a:gd name="T11" fmla="*/ 7 h 350"/>
                <a:gd name="T12" fmla="*/ 15 w 341"/>
                <a:gd name="T13" fmla="*/ 8 h 350"/>
                <a:gd name="T14" fmla="*/ 15 w 341"/>
                <a:gd name="T15" fmla="*/ 9 h 350"/>
                <a:gd name="T16" fmla="*/ 14 w 341"/>
                <a:gd name="T17" fmla="*/ 10 h 350"/>
                <a:gd name="T18" fmla="*/ 13 w 341"/>
                <a:gd name="T19" fmla="*/ 11 h 350"/>
                <a:gd name="T20" fmla="*/ 11 w 341"/>
                <a:gd name="T21" fmla="*/ 11 h 350"/>
                <a:gd name="T22" fmla="*/ 23 w 341"/>
                <a:gd name="T23" fmla="*/ 21 h 350"/>
                <a:gd name="T24" fmla="*/ 23 w 341"/>
                <a:gd name="T25" fmla="*/ 20 h 350"/>
                <a:gd name="T26" fmla="*/ 21 w 341"/>
                <a:gd name="T27" fmla="*/ 19 h 350"/>
                <a:gd name="T28" fmla="*/ 20 w 341"/>
                <a:gd name="T29" fmla="*/ 17 h 350"/>
                <a:gd name="T30" fmla="*/ 19 w 341"/>
                <a:gd name="T31" fmla="*/ 14 h 350"/>
                <a:gd name="T32" fmla="*/ 18 w 341"/>
                <a:gd name="T33" fmla="*/ 13 h 350"/>
                <a:gd name="T34" fmla="*/ 17 w 341"/>
                <a:gd name="T35" fmla="*/ 12 h 350"/>
                <a:gd name="T36" fmla="*/ 17 w 341"/>
                <a:gd name="T37" fmla="*/ 12 h 350"/>
                <a:gd name="T38" fmla="*/ 19 w 341"/>
                <a:gd name="T39" fmla="*/ 11 h 350"/>
                <a:gd name="T40" fmla="*/ 20 w 341"/>
                <a:gd name="T41" fmla="*/ 10 h 350"/>
                <a:gd name="T42" fmla="*/ 20 w 341"/>
                <a:gd name="T43" fmla="*/ 8 h 350"/>
                <a:gd name="T44" fmla="*/ 21 w 341"/>
                <a:gd name="T45" fmla="*/ 7 h 350"/>
                <a:gd name="T46" fmla="*/ 21 w 341"/>
                <a:gd name="T47" fmla="*/ 5 h 350"/>
                <a:gd name="T48" fmla="*/ 20 w 341"/>
                <a:gd name="T49" fmla="*/ 3 h 350"/>
                <a:gd name="T50" fmla="*/ 19 w 341"/>
                <a:gd name="T51" fmla="*/ 1 h 350"/>
                <a:gd name="T52" fmla="*/ 17 w 341"/>
                <a:gd name="T53" fmla="*/ 0 h 350"/>
                <a:gd name="T54" fmla="*/ 14 w 341"/>
                <a:gd name="T55" fmla="*/ 0 h 350"/>
                <a:gd name="T56" fmla="*/ 11 w 341"/>
                <a:gd name="T57" fmla="*/ 0 h 350"/>
                <a:gd name="T58" fmla="*/ 4 w 341"/>
                <a:gd name="T59" fmla="*/ 1 h 350"/>
                <a:gd name="T60" fmla="*/ 0 w 341"/>
                <a:gd name="T61" fmla="*/ 3 h 350"/>
                <a:gd name="T62" fmla="*/ 3 w 341"/>
                <a:gd name="T63" fmla="*/ 4 h 350"/>
                <a:gd name="T64" fmla="*/ 4 w 341"/>
                <a:gd name="T65" fmla="*/ 21 h 350"/>
                <a:gd name="T66" fmla="*/ 2 w 341"/>
                <a:gd name="T67" fmla="*/ 23 h 350"/>
                <a:gd name="T68" fmla="*/ 13 w 341"/>
                <a:gd name="T69" fmla="*/ 22 h 350"/>
                <a:gd name="T70" fmla="*/ 11 w 341"/>
                <a:gd name="T71" fmla="*/ 21 h 350"/>
                <a:gd name="T72" fmla="*/ 11 w 341"/>
                <a:gd name="T73" fmla="*/ 14 h 350"/>
                <a:gd name="T74" fmla="*/ 12 w 341"/>
                <a:gd name="T75" fmla="*/ 14 h 350"/>
                <a:gd name="T76" fmla="*/ 14 w 341"/>
                <a:gd name="T77" fmla="*/ 16 h 350"/>
                <a:gd name="T78" fmla="*/ 15 w 341"/>
                <a:gd name="T79" fmla="*/ 18 h 350"/>
                <a:gd name="T80" fmla="*/ 16 w 341"/>
                <a:gd name="T81" fmla="*/ 21 h 350"/>
                <a:gd name="T82" fmla="*/ 18 w 341"/>
                <a:gd name="T83" fmla="*/ 23 h 350"/>
                <a:gd name="T84" fmla="*/ 19 w 341"/>
                <a:gd name="T85" fmla="*/ 23 h 350"/>
                <a:gd name="T86" fmla="*/ 20 w 341"/>
                <a:gd name="T87" fmla="*/ 24 h 350"/>
                <a:gd name="T88" fmla="*/ 22 w 341"/>
                <a:gd name="T89" fmla="*/ 23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7" name="Freeform 24"/>
            <p:cNvSpPr>
              <a:spLocks/>
            </p:cNvSpPr>
            <p:nvPr userDrawn="1"/>
          </p:nvSpPr>
          <p:spPr bwMode="auto">
            <a:xfrm>
              <a:off x="491" y="90"/>
              <a:ext cx="17" cy="25"/>
            </a:xfrm>
            <a:custGeom>
              <a:avLst/>
              <a:gdLst>
                <a:gd name="T0" fmla="*/ 5 w 243"/>
                <a:gd name="T1" fmla="*/ 25 h 344"/>
                <a:gd name="T2" fmla="*/ 1 w 243"/>
                <a:gd name="T3" fmla="*/ 24 h 344"/>
                <a:gd name="T4" fmla="*/ 0 w 243"/>
                <a:gd name="T5" fmla="*/ 17 h 344"/>
                <a:gd name="T6" fmla="*/ 3 w 243"/>
                <a:gd name="T7" fmla="*/ 18 h 344"/>
                <a:gd name="T8" fmla="*/ 4 w 243"/>
                <a:gd name="T9" fmla="*/ 20 h 344"/>
                <a:gd name="T10" fmla="*/ 5 w 243"/>
                <a:gd name="T11" fmla="*/ 21 h 344"/>
                <a:gd name="T12" fmla="*/ 7 w 243"/>
                <a:gd name="T13" fmla="*/ 21 h 344"/>
                <a:gd name="T14" fmla="*/ 8 w 243"/>
                <a:gd name="T15" fmla="*/ 21 h 344"/>
                <a:gd name="T16" fmla="*/ 9 w 243"/>
                <a:gd name="T17" fmla="*/ 21 h 344"/>
                <a:gd name="T18" fmla="*/ 10 w 243"/>
                <a:gd name="T19" fmla="*/ 20 h 344"/>
                <a:gd name="T20" fmla="*/ 11 w 243"/>
                <a:gd name="T21" fmla="*/ 20 h 344"/>
                <a:gd name="T22" fmla="*/ 11 w 243"/>
                <a:gd name="T23" fmla="*/ 19 h 344"/>
                <a:gd name="T24" fmla="*/ 11 w 243"/>
                <a:gd name="T25" fmla="*/ 18 h 344"/>
                <a:gd name="T26" fmla="*/ 11 w 243"/>
                <a:gd name="T27" fmla="*/ 17 h 344"/>
                <a:gd name="T28" fmla="*/ 10 w 243"/>
                <a:gd name="T29" fmla="*/ 17 h 344"/>
                <a:gd name="T30" fmla="*/ 10 w 243"/>
                <a:gd name="T31" fmla="*/ 16 h 344"/>
                <a:gd name="T32" fmla="*/ 9 w 243"/>
                <a:gd name="T33" fmla="*/ 15 h 344"/>
                <a:gd name="T34" fmla="*/ 7 w 243"/>
                <a:gd name="T35" fmla="*/ 14 h 344"/>
                <a:gd name="T36" fmla="*/ 5 w 243"/>
                <a:gd name="T37" fmla="*/ 14 h 344"/>
                <a:gd name="T38" fmla="*/ 3 w 243"/>
                <a:gd name="T39" fmla="*/ 12 h 344"/>
                <a:gd name="T40" fmla="*/ 1 w 243"/>
                <a:gd name="T41" fmla="*/ 11 h 344"/>
                <a:gd name="T42" fmla="*/ 1 w 243"/>
                <a:gd name="T43" fmla="*/ 10 h 344"/>
                <a:gd name="T44" fmla="*/ 0 w 243"/>
                <a:gd name="T45" fmla="*/ 9 h 344"/>
                <a:gd name="T46" fmla="*/ 0 w 243"/>
                <a:gd name="T47" fmla="*/ 8 h 344"/>
                <a:gd name="T48" fmla="*/ 0 w 243"/>
                <a:gd name="T49" fmla="*/ 6 h 344"/>
                <a:gd name="T50" fmla="*/ 1 w 243"/>
                <a:gd name="T51" fmla="*/ 5 h 344"/>
                <a:gd name="T52" fmla="*/ 1 w 243"/>
                <a:gd name="T53" fmla="*/ 3 h 344"/>
                <a:gd name="T54" fmla="*/ 2 w 243"/>
                <a:gd name="T55" fmla="*/ 2 h 344"/>
                <a:gd name="T56" fmla="*/ 4 w 243"/>
                <a:gd name="T57" fmla="*/ 1 h 344"/>
                <a:gd name="T58" fmla="*/ 5 w 243"/>
                <a:gd name="T59" fmla="*/ 1 h 344"/>
                <a:gd name="T60" fmla="*/ 7 w 243"/>
                <a:gd name="T61" fmla="*/ 0 h 344"/>
                <a:gd name="T62" fmla="*/ 9 w 243"/>
                <a:gd name="T63" fmla="*/ 0 h 344"/>
                <a:gd name="T64" fmla="*/ 12 w 243"/>
                <a:gd name="T65" fmla="*/ 0 h 344"/>
                <a:gd name="T66" fmla="*/ 15 w 243"/>
                <a:gd name="T67" fmla="*/ 1 h 344"/>
                <a:gd name="T68" fmla="*/ 16 w 243"/>
                <a:gd name="T69" fmla="*/ 8 h 344"/>
                <a:gd name="T70" fmla="*/ 13 w 243"/>
                <a:gd name="T71" fmla="*/ 7 h 344"/>
                <a:gd name="T72" fmla="*/ 12 w 243"/>
                <a:gd name="T73" fmla="*/ 5 h 344"/>
                <a:gd name="T74" fmla="*/ 11 w 243"/>
                <a:gd name="T75" fmla="*/ 4 h 344"/>
                <a:gd name="T76" fmla="*/ 10 w 243"/>
                <a:gd name="T77" fmla="*/ 3 h 344"/>
                <a:gd name="T78" fmla="*/ 9 w 243"/>
                <a:gd name="T79" fmla="*/ 3 h 344"/>
                <a:gd name="T80" fmla="*/ 7 w 243"/>
                <a:gd name="T81" fmla="*/ 4 h 344"/>
                <a:gd name="T82" fmla="*/ 6 w 243"/>
                <a:gd name="T83" fmla="*/ 4 h 344"/>
                <a:gd name="T84" fmla="*/ 6 w 243"/>
                <a:gd name="T85" fmla="*/ 5 h 344"/>
                <a:gd name="T86" fmla="*/ 6 w 243"/>
                <a:gd name="T87" fmla="*/ 6 h 344"/>
                <a:gd name="T88" fmla="*/ 6 w 243"/>
                <a:gd name="T89" fmla="*/ 7 h 344"/>
                <a:gd name="T90" fmla="*/ 7 w 243"/>
                <a:gd name="T91" fmla="*/ 8 h 344"/>
                <a:gd name="T92" fmla="*/ 7 w 243"/>
                <a:gd name="T93" fmla="*/ 8 h 344"/>
                <a:gd name="T94" fmla="*/ 9 w 243"/>
                <a:gd name="T95" fmla="*/ 10 h 344"/>
                <a:gd name="T96" fmla="*/ 13 w 243"/>
                <a:gd name="T97" fmla="*/ 11 h 344"/>
                <a:gd name="T98" fmla="*/ 15 w 243"/>
                <a:gd name="T99" fmla="*/ 12 h 344"/>
                <a:gd name="T100" fmla="*/ 16 w 243"/>
                <a:gd name="T101" fmla="*/ 14 h 344"/>
                <a:gd name="T102" fmla="*/ 16 w 243"/>
                <a:gd name="T103" fmla="*/ 14 h 344"/>
                <a:gd name="T104" fmla="*/ 17 w 243"/>
                <a:gd name="T105" fmla="*/ 16 h 344"/>
                <a:gd name="T106" fmla="*/ 17 w 243"/>
                <a:gd name="T107" fmla="*/ 17 h 344"/>
                <a:gd name="T108" fmla="*/ 17 w 243"/>
                <a:gd name="T109" fmla="*/ 18 h 344"/>
                <a:gd name="T110" fmla="*/ 17 w 243"/>
                <a:gd name="T111" fmla="*/ 20 h 344"/>
                <a:gd name="T112" fmla="*/ 16 w 243"/>
                <a:gd name="T113" fmla="*/ 21 h 344"/>
                <a:gd name="T114" fmla="*/ 15 w 243"/>
                <a:gd name="T115" fmla="*/ 23 h 344"/>
                <a:gd name="T116" fmla="*/ 13 w 243"/>
                <a:gd name="T117" fmla="*/ 23 h 344"/>
                <a:gd name="T118" fmla="*/ 12 w 243"/>
                <a:gd name="T119" fmla="*/ 24 h 344"/>
                <a:gd name="T120" fmla="*/ 10 w 243"/>
                <a:gd name="T121" fmla="*/ 25 h 344"/>
                <a:gd name="T122" fmla="*/ 7 w 243"/>
                <a:gd name="T123" fmla="*/ 25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8" name="Freeform 25"/>
            <p:cNvSpPr>
              <a:spLocks/>
            </p:cNvSpPr>
            <p:nvPr userDrawn="1"/>
          </p:nvSpPr>
          <p:spPr bwMode="auto">
            <a:xfrm>
              <a:off x="520" y="93"/>
              <a:ext cx="17" cy="25"/>
            </a:xfrm>
            <a:custGeom>
              <a:avLst/>
              <a:gdLst>
                <a:gd name="T0" fmla="*/ 0 w 226"/>
                <a:gd name="T1" fmla="*/ 23 h 359"/>
                <a:gd name="T2" fmla="*/ 0 w 226"/>
                <a:gd name="T3" fmla="*/ 21 h 359"/>
                <a:gd name="T4" fmla="*/ 1 w 226"/>
                <a:gd name="T5" fmla="*/ 20 h 359"/>
                <a:gd name="T6" fmla="*/ 2 w 226"/>
                <a:gd name="T7" fmla="*/ 20 h 359"/>
                <a:gd name="T8" fmla="*/ 3 w 226"/>
                <a:gd name="T9" fmla="*/ 20 h 359"/>
                <a:gd name="T10" fmla="*/ 4 w 226"/>
                <a:gd name="T11" fmla="*/ 20 h 359"/>
                <a:gd name="T12" fmla="*/ 7 w 226"/>
                <a:gd name="T13" fmla="*/ 4 h 359"/>
                <a:gd name="T14" fmla="*/ 6 w 226"/>
                <a:gd name="T15" fmla="*/ 4 h 359"/>
                <a:gd name="T16" fmla="*/ 6 w 226"/>
                <a:gd name="T17" fmla="*/ 3 h 359"/>
                <a:gd name="T18" fmla="*/ 5 w 226"/>
                <a:gd name="T19" fmla="*/ 3 h 359"/>
                <a:gd name="T20" fmla="*/ 4 w 226"/>
                <a:gd name="T21" fmla="*/ 2 h 359"/>
                <a:gd name="T22" fmla="*/ 5 w 226"/>
                <a:gd name="T23" fmla="*/ 0 h 359"/>
                <a:gd name="T24" fmla="*/ 17 w 226"/>
                <a:gd name="T25" fmla="*/ 2 h 359"/>
                <a:gd name="T26" fmla="*/ 17 w 226"/>
                <a:gd name="T27" fmla="*/ 4 h 359"/>
                <a:gd name="T28" fmla="*/ 16 w 226"/>
                <a:gd name="T29" fmla="*/ 4 h 359"/>
                <a:gd name="T30" fmla="*/ 15 w 226"/>
                <a:gd name="T31" fmla="*/ 5 h 359"/>
                <a:gd name="T32" fmla="*/ 14 w 226"/>
                <a:gd name="T33" fmla="*/ 5 h 359"/>
                <a:gd name="T34" fmla="*/ 13 w 226"/>
                <a:gd name="T35" fmla="*/ 5 h 359"/>
                <a:gd name="T36" fmla="*/ 10 w 226"/>
                <a:gd name="T37" fmla="*/ 21 h 359"/>
                <a:gd name="T38" fmla="*/ 11 w 226"/>
                <a:gd name="T39" fmla="*/ 21 h 359"/>
                <a:gd name="T40" fmla="*/ 12 w 226"/>
                <a:gd name="T41" fmla="*/ 22 h 359"/>
                <a:gd name="T42" fmla="*/ 12 w 226"/>
                <a:gd name="T43" fmla="*/ 22 h 359"/>
                <a:gd name="T44" fmla="*/ 13 w 226"/>
                <a:gd name="T45" fmla="*/ 23 h 359"/>
                <a:gd name="T46" fmla="*/ 13 w 226"/>
                <a:gd name="T47" fmla="*/ 25 h 359"/>
                <a:gd name="T48" fmla="*/ 0 w 226"/>
                <a:gd name="T49" fmla="*/ 23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79" name="Freeform 26"/>
            <p:cNvSpPr>
              <a:spLocks/>
            </p:cNvSpPr>
            <p:nvPr userDrawn="1"/>
          </p:nvSpPr>
          <p:spPr bwMode="auto">
            <a:xfrm>
              <a:off x="549" y="99"/>
              <a:ext cx="25" cy="29"/>
            </a:xfrm>
            <a:custGeom>
              <a:avLst/>
              <a:gdLst>
                <a:gd name="T0" fmla="*/ 20 w 345"/>
                <a:gd name="T1" fmla="*/ 14 h 398"/>
                <a:gd name="T2" fmla="*/ 20 w 345"/>
                <a:gd name="T3" fmla="*/ 13 h 398"/>
                <a:gd name="T4" fmla="*/ 20 w 345"/>
                <a:gd name="T5" fmla="*/ 12 h 398"/>
                <a:gd name="T6" fmla="*/ 20 w 345"/>
                <a:gd name="T7" fmla="*/ 11 h 398"/>
                <a:gd name="T8" fmla="*/ 20 w 345"/>
                <a:gd name="T9" fmla="*/ 10 h 398"/>
                <a:gd name="T10" fmla="*/ 16 w 345"/>
                <a:gd name="T11" fmla="*/ 8 h 398"/>
                <a:gd name="T12" fmla="*/ 10 w 345"/>
                <a:gd name="T13" fmla="*/ 24 h 398"/>
                <a:gd name="T14" fmla="*/ 10 w 345"/>
                <a:gd name="T15" fmla="*/ 25 h 398"/>
                <a:gd name="T16" fmla="*/ 11 w 345"/>
                <a:gd name="T17" fmla="*/ 26 h 398"/>
                <a:gd name="T18" fmla="*/ 12 w 345"/>
                <a:gd name="T19" fmla="*/ 26 h 398"/>
                <a:gd name="T20" fmla="*/ 12 w 345"/>
                <a:gd name="T21" fmla="*/ 27 h 398"/>
                <a:gd name="T22" fmla="*/ 11 w 345"/>
                <a:gd name="T23" fmla="*/ 29 h 398"/>
                <a:gd name="T24" fmla="*/ 0 w 345"/>
                <a:gd name="T25" fmla="*/ 24 h 398"/>
                <a:gd name="T26" fmla="*/ 1 w 345"/>
                <a:gd name="T27" fmla="*/ 22 h 398"/>
                <a:gd name="T28" fmla="*/ 2 w 345"/>
                <a:gd name="T29" fmla="*/ 22 h 398"/>
                <a:gd name="T30" fmla="*/ 3 w 345"/>
                <a:gd name="T31" fmla="*/ 22 h 398"/>
                <a:gd name="T32" fmla="*/ 4 w 345"/>
                <a:gd name="T33" fmla="*/ 22 h 398"/>
                <a:gd name="T34" fmla="*/ 4 w 345"/>
                <a:gd name="T35" fmla="*/ 22 h 398"/>
                <a:gd name="T36" fmla="*/ 11 w 345"/>
                <a:gd name="T37" fmla="*/ 6 h 398"/>
                <a:gd name="T38" fmla="*/ 7 w 345"/>
                <a:gd name="T39" fmla="*/ 5 h 398"/>
                <a:gd name="T40" fmla="*/ 6 w 345"/>
                <a:gd name="T41" fmla="*/ 5 h 398"/>
                <a:gd name="T42" fmla="*/ 6 w 345"/>
                <a:gd name="T43" fmla="*/ 6 h 398"/>
                <a:gd name="T44" fmla="*/ 5 w 345"/>
                <a:gd name="T45" fmla="*/ 7 h 398"/>
                <a:gd name="T46" fmla="*/ 4 w 345"/>
                <a:gd name="T47" fmla="*/ 8 h 398"/>
                <a:gd name="T48" fmla="*/ 2 w 345"/>
                <a:gd name="T49" fmla="*/ 7 h 398"/>
                <a:gd name="T50" fmla="*/ 4 w 345"/>
                <a:gd name="T51" fmla="*/ 0 h 398"/>
                <a:gd name="T52" fmla="*/ 25 w 345"/>
                <a:gd name="T53" fmla="*/ 8 h 398"/>
                <a:gd name="T54" fmla="*/ 22 w 345"/>
                <a:gd name="T55" fmla="*/ 15 h 398"/>
                <a:gd name="T56" fmla="*/ 20 w 345"/>
                <a:gd name="T57" fmla="*/ 14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0" name="Freeform 27"/>
            <p:cNvSpPr>
              <a:spLocks noEditPoints="1"/>
            </p:cNvSpPr>
            <p:nvPr userDrawn="1"/>
          </p:nvSpPr>
          <p:spPr bwMode="auto">
            <a:xfrm>
              <a:off x="573" y="121"/>
              <a:ext cx="27" cy="28"/>
            </a:xfrm>
            <a:custGeom>
              <a:avLst/>
              <a:gdLst>
                <a:gd name="T0" fmla="*/ 21 w 380"/>
                <a:gd name="T1" fmla="*/ 5 h 397"/>
                <a:gd name="T2" fmla="*/ 21 w 380"/>
                <a:gd name="T3" fmla="*/ 6 h 397"/>
                <a:gd name="T4" fmla="*/ 20 w 380"/>
                <a:gd name="T5" fmla="*/ 6 h 397"/>
                <a:gd name="T6" fmla="*/ 20 w 380"/>
                <a:gd name="T7" fmla="*/ 7 h 397"/>
                <a:gd name="T8" fmla="*/ 20 w 380"/>
                <a:gd name="T9" fmla="*/ 8 h 397"/>
                <a:gd name="T10" fmla="*/ 18 w 380"/>
                <a:gd name="T11" fmla="*/ 15 h 397"/>
                <a:gd name="T12" fmla="*/ 12 w 380"/>
                <a:gd name="T13" fmla="*/ 11 h 397"/>
                <a:gd name="T14" fmla="*/ 18 w 380"/>
                <a:gd name="T15" fmla="*/ 7 h 397"/>
                <a:gd name="T16" fmla="*/ 19 w 380"/>
                <a:gd name="T17" fmla="*/ 6 h 397"/>
                <a:gd name="T18" fmla="*/ 20 w 380"/>
                <a:gd name="T19" fmla="*/ 6 h 397"/>
                <a:gd name="T20" fmla="*/ 20 w 380"/>
                <a:gd name="T21" fmla="*/ 5 h 397"/>
                <a:gd name="T22" fmla="*/ 21 w 380"/>
                <a:gd name="T23" fmla="*/ 5 h 397"/>
                <a:gd name="T24" fmla="*/ 21 w 380"/>
                <a:gd name="T25" fmla="*/ 5 h 397"/>
                <a:gd name="T26" fmla="*/ 27 w 380"/>
                <a:gd name="T27" fmla="*/ 4 h 397"/>
                <a:gd name="T28" fmla="*/ 22 w 380"/>
                <a:gd name="T29" fmla="*/ 0 h 397"/>
                <a:gd name="T30" fmla="*/ 4 w 380"/>
                <a:gd name="T31" fmla="*/ 11 h 397"/>
                <a:gd name="T32" fmla="*/ 3 w 380"/>
                <a:gd name="T33" fmla="*/ 11 h 397"/>
                <a:gd name="T34" fmla="*/ 3 w 380"/>
                <a:gd name="T35" fmla="*/ 11 h 397"/>
                <a:gd name="T36" fmla="*/ 2 w 380"/>
                <a:gd name="T37" fmla="*/ 11 h 397"/>
                <a:gd name="T38" fmla="*/ 1 w 380"/>
                <a:gd name="T39" fmla="*/ 11 h 397"/>
                <a:gd name="T40" fmla="*/ 0 w 380"/>
                <a:gd name="T41" fmla="*/ 13 h 397"/>
                <a:gd name="T42" fmla="*/ 7 w 380"/>
                <a:gd name="T43" fmla="*/ 18 h 397"/>
                <a:gd name="T44" fmla="*/ 8 w 380"/>
                <a:gd name="T45" fmla="*/ 16 h 397"/>
                <a:gd name="T46" fmla="*/ 8 w 380"/>
                <a:gd name="T47" fmla="*/ 16 h 397"/>
                <a:gd name="T48" fmla="*/ 8 w 380"/>
                <a:gd name="T49" fmla="*/ 15 h 397"/>
                <a:gd name="T50" fmla="*/ 8 w 380"/>
                <a:gd name="T51" fmla="*/ 15 h 397"/>
                <a:gd name="T52" fmla="*/ 7 w 380"/>
                <a:gd name="T53" fmla="*/ 14 h 397"/>
                <a:gd name="T54" fmla="*/ 10 w 380"/>
                <a:gd name="T55" fmla="*/ 12 h 397"/>
                <a:gd name="T56" fmla="*/ 16 w 380"/>
                <a:gd name="T57" fmla="*/ 18 h 397"/>
                <a:gd name="T58" fmla="*/ 15 w 380"/>
                <a:gd name="T59" fmla="*/ 20 h 397"/>
                <a:gd name="T60" fmla="*/ 15 w 380"/>
                <a:gd name="T61" fmla="*/ 20 h 397"/>
                <a:gd name="T62" fmla="*/ 14 w 380"/>
                <a:gd name="T63" fmla="*/ 20 h 397"/>
                <a:gd name="T64" fmla="*/ 13 w 380"/>
                <a:gd name="T65" fmla="*/ 20 h 397"/>
                <a:gd name="T66" fmla="*/ 13 w 380"/>
                <a:gd name="T67" fmla="*/ 20 h 397"/>
                <a:gd name="T68" fmla="*/ 11 w 380"/>
                <a:gd name="T69" fmla="*/ 22 h 397"/>
                <a:gd name="T70" fmla="*/ 20 w 380"/>
                <a:gd name="T71" fmla="*/ 28 h 397"/>
                <a:gd name="T72" fmla="*/ 21 w 380"/>
                <a:gd name="T73" fmla="*/ 26 h 397"/>
                <a:gd name="T74" fmla="*/ 21 w 380"/>
                <a:gd name="T75" fmla="*/ 26 h 397"/>
                <a:gd name="T76" fmla="*/ 21 w 380"/>
                <a:gd name="T77" fmla="*/ 25 h 397"/>
                <a:gd name="T78" fmla="*/ 21 w 380"/>
                <a:gd name="T79" fmla="*/ 25 h 397"/>
                <a:gd name="T80" fmla="*/ 20 w 380"/>
                <a:gd name="T81" fmla="*/ 24 h 397"/>
                <a:gd name="T82" fmla="*/ 27 w 380"/>
                <a:gd name="T83" fmla="*/ 4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1" name="Freeform 28"/>
            <p:cNvSpPr>
              <a:spLocks/>
            </p:cNvSpPr>
            <p:nvPr userDrawn="1"/>
          </p:nvSpPr>
          <p:spPr bwMode="auto">
            <a:xfrm>
              <a:off x="602" y="142"/>
              <a:ext cx="29" cy="28"/>
            </a:xfrm>
            <a:custGeom>
              <a:avLst/>
              <a:gdLst>
                <a:gd name="T0" fmla="*/ 22 w 410"/>
                <a:gd name="T1" fmla="*/ 20 h 386"/>
                <a:gd name="T2" fmla="*/ 22 w 410"/>
                <a:gd name="T3" fmla="*/ 19 h 386"/>
                <a:gd name="T4" fmla="*/ 23 w 410"/>
                <a:gd name="T5" fmla="*/ 18 h 386"/>
                <a:gd name="T6" fmla="*/ 23 w 410"/>
                <a:gd name="T7" fmla="*/ 18 h 386"/>
                <a:gd name="T8" fmla="*/ 24 w 410"/>
                <a:gd name="T9" fmla="*/ 17 h 386"/>
                <a:gd name="T10" fmla="*/ 22 w 410"/>
                <a:gd name="T11" fmla="*/ 13 h 386"/>
                <a:gd name="T12" fmla="*/ 8 w 410"/>
                <a:gd name="T13" fmla="*/ 23 h 386"/>
                <a:gd name="T14" fmla="*/ 8 w 410"/>
                <a:gd name="T15" fmla="*/ 24 h 386"/>
                <a:gd name="T16" fmla="*/ 8 w 410"/>
                <a:gd name="T17" fmla="*/ 25 h 386"/>
                <a:gd name="T18" fmla="*/ 9 w 410"/>
                <a:gd name="T19" fmla="*/ 26 h 386"/>
                <a:gd name="T20" fmla="*/ 9 w 410"/>
                <a:gd name="T21" fmla="*/ 27 h 386"/>
                <a:gd name="T22" fmla="*/ 7 w 410"/>
                <a:gd name="T23" fmla="*/ 28 h 386"/>
                <a:gd name="T24" fmla="*/ 0 w 410"/>
                <a:gd name="T25" fmla="*/ 18 h 386"/>
                <a:gd name="T26" fmla="*/ 2 w 410"/>
                <a:gd name="T27" fmla="*/ 17 h 386"/>
                <a:gd name="T28" fmla="*/ 3 w 410"/>
                <a:gd name="T29" fmla="*/ 17 h 386"/>
                <a:gd name="T30" fmla="*/ 3 w 410"/>
                <a:gd name="T31" fmla="*/ 17 h 386"/>
                <a:gd name="T32" fmla="*/ 4 w 410"/>
                <a:gd name="T33" fmla="*/ 18 h 386"/>
                <a:gd name="T34" fmla="*/ 5 w 410"/>
                <a:gd name="T35" fmla="*/ 18 h 386"/>
                <a:gd name="T36" fmla="*/ 19 w 410"/>
                <a:gd name="T37" fmla="*/ 9 h 386"/>
                <a:gd name="T38" fmla="*/ 16 w 410"/>
                <a:gd name="T39" fmla="*/ 5 h 386"/>
                <a:gd name="T40" fmla="*/ 15 w 410"/>
                <a:gd name="T41" fmla="*/ 6 h 386"/>
                <a:gd name="T42" fmla="*/ 14 w 410"/>
                <a:gd name="T43" fmla="*/ 6 h 386"/>
                <a:gd name="T44" fmla="*/ 13 w 410"/>
                <a:gd name="T45" fmla="*/ 6 h 386"/>
                <a:gd name="T46" fmla="*/ 12 w 410"/>
                <a:gd name="T47" fmla="*/ 6 h 386"/>
                <a:gd name="T48" fmla="*/ 11 w 410"/>
                <a:gd name="T49" fmla="*/ 4 h 386"/>
                <a:gd name="T50" fmla="*/ 17 w 410"/>
                <a:gd name="T51" fmla="*/ 0 h 386"/>
                <a:gd name="T52" fmla="*/ 29 w 410"/>
                <a:gd name="T53" fmla="*/ 18 h 386"/>
                <a:gd name="T54" fmla="*/ 23 w 410"/>
                <a:gd name="T55" fmla="*/ 23 h 386"/>
                <a:gd name="T56" fmla="*/ 22 w 410"/>
                <a:gd name="T57" fmla="*/ 20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2" name="Freeform 29"/>
            <p:cNvSpPr>
              <a:spLocks/>
            </p:cNvSpPr>
            <p:nvPr userDrawn="1"/>
          </p:nvSpPr>
          <p:spPr bwMode="auto">
            <a:xfrm>
              <a:off x="617" y="176"/>
              <a:ext cx="27" cy="21"/>
            </a:xfrm>
            <a:custGeom>
              <a:avLst/>
              <a:gdLst>
                <a:gd name="T0" fmla="*/ 0 w 372"/>
                <a:gd name="T1" fmla="*/ 9 h 282"/>
                <a:gd name="T2" fmla="*/ 2 w 372"/>
                <a:gd name="T3" fmla="*/ 8 h 282"/>
                <a:gd name="T4" fmla="*/ 3 w 372"/>
                <a:gd name="T5" fmla="*/ 9 h 282"/>
                <a:gd name="T6" fmla="*/ 3 w 372"/>
                <a:gd name="T7" fmla="*/ 10 h 282"/>
                <a:gd name="T8" fmla="*/ 4 w 372"/>
                <a:gd name="T9" fmla="*/ 10 h 282"/>
                <a:gd name="T10" fmla="*/ 5 w 372"/>
                <a:gd name="T11" fmla="*/ 11 h 282"/>
                <a:gd name="T12" fmla="*/ 20 w 372"/>
                <a:gd name="T13" fmla="*/ 5 h 282"/>
                <a:gd name="T14" fmla="*/ 20 w 372"/>
                <a:gd name="T15" fmla="*/ 4 h 282"/>
                <a:gd name="T16" fmla="*/ 20 w 372"/>
                <a:gd name="T17" fmla="*/ 3 h 282"/>
                <a:gd name="T18" fmla="*/ 20 w 372"/>
                <a:gd name="T19" fmla="*/ 2 h 282"/>
                <a:gd name="T20" fmla="*/ 20 w 372"/>
                <a:gd name="T21" fmla="*/ 1 h 282"/>
                <a:gd name="T22" fmla="*/ 22 w 372"/>
                <a:gd name="T23" fmla="*/ 0 h 282"/>
                <a:gd name="T24" fmla="*/ 27 w 372"/>
                <a:gd name="T25" fmla="*/ 12 h 282"/>
                <a:gd name="T26" fmla="*/ 25 w 372"/>
                <a:gd name="T27" fmla="*/ 13 h 282"/>
                <a:gd name="T28" fmla="*/ 24 w 372"/>
                <a:gd name="T29" fmla="*/ 12 h 282"/>
                <a:gd name="T30" fmla="*/ 24 w 372"/>
                <a:gd name="T31" fmla="*/ 11 h 282"/>
                <a:gd name="T32" fmla="*/ 23 w 372"/>
                <a:gd name="T33" fmla="*/ 11 h 282"/>
                <a:gd name="T34" fmla="*/ 22 w 372"/>
                <a:gd name="T35" fmla="*/ 10 h 282"/>
                <a:gd name="T36" fmla="*/ 7 w 372"/>
                <a:gd name="T37" fmla="*/ 16 h 282"/>
                <a:gd name="T38" fmla="*/ 7 w 372"/>
                <a:gd name="T39" fmla="*/ 17 h 282"/>
                <a:gd name="T40" fmla="*/ 7 w 372"/>
                <a:gd name="T41" fmla="*/ 18 h 282"/>
                <a:gd name="T42" fmla="*/ 7 w 372"/>
                <a:gd name="T43" fmla="*/ 19 h 282"/>
                <a:gd name="T44" fmla="*/ 7 w 372"/>
                <a:gd name="T45" fmla="*/ 20 h 282"/>
                <a:gd name="T46" fmla="*/ 5 w 372"/>
                <a:gd name="T47" fmla="*/ 21 h 282"/>
                <a:gd name="T48" fmla="*/ 0 w 372"/>
                <a:gd name="T49" fmla="*/ 9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3" name="Freeform 30"/>
            <p:cNvSpPr>
              <a:spLocks/>
            </p:cNvSpPr>
            <p:nvPr userDrawn="1"/>
          </p:nvSpPr>
          <p:spPr bwMode="auto">
            <a:xfrm>
              <a:off x="626" y="205"/>
              <a:ext cx="26" cy="20"/>
            </a:xfrm>
            <a:custGeom>
              <a:avLst/>
              <a:gdLst>
                <a:gd name="T0" fmla="*/ 0 w 367"/>
                <a:gd name="T1" fmla="*/ 9 h 274"/>
                <a:gd name="T2" fmla="*/ 0 w 367"/>
                <a:gd name="T3" fmla="*/ 6 h 274"/>
                <a:gd name="T4" fmla="*/ 7 w 367"/>
                <a:gd name="T5" fmla="*/ 3 h 274"/>
                <a:gd name="T6" fmla="*/ 7 w 367"/>
                <a:gd name="T7" fmla="*/ 6 h 274"/>
                <a:gd name="T8" fmla="*/ 5 w 367"/>
                <a:gd name="T9" fmla="*/ 7 h 274"/>
                <a:gd name="T10" fmla="*/ 4 w 367"/>
                <a:gd name="T11" fmla="*/ 8 h 274"/>
                <a:gd name="T12" fmla="*/ 4 w 367"/>
                <a:gd name="T13" fmla="*/ 10 h 274"/>
                <a:gd name="T14" fmla="*/ 5 w 367"/>
                <a:gd name="T15" fmla="*/ 12 h 274"/>
                <a:gd name="T16" fmla="*/ 5 w 367"/>
                <a:gd name="T17" fmla="*/ 13 h 274"/>
                <a:gd name="T18" fmla="*/ 6 w 367"/>
                <a:gd name="T19" fmla="*/ 14 h 274"/>
                <a:gd name="T20" fmla="*/ 7 w 367"/>
                <a:gd name="T21" fmla="*/ 14 h 274"/>
                <a:gd name="T22" fmla="*/ 8 w 367"/>
                <a:gd name="T23" fmla="*/ 14 h 274"/>
                <a:gd name="T24" fmla="*/ 8 w 367"/>
                <a:gd name="T25" fmla="*/ 14 h 274"/>
                <a:gd name="T26" fmla="*/ 9 w 367"/>
                <a:gd name="T27" fmla="*/ 14 h 274"/>
                <a:gd name="T28" fmla="*/ 10 w 367"/>
                <a:gd name="T29" fmla="*/ 13 h 274"/>
                <a:gd name="T30" fmla="*/ 10 w 367"/>
                <a:gd name="T31" fmla="*/ 12 h 274"/>
                <a:gd name="T32" fmla="*/ 10 w 367"/>
                <a:gd name="T33" fmla="*/ 11 h 274"/>
                <a:gd name="T34" fmla="*/ 11 w 367"/>
                <a:gd name="T35" fmla="*/ 9 h 274"/>
                <a:gd name="T36" fmla="*/ 11 w 367"/>
                <a:gd name="T37" fmla="*/ 6 h 274"/>
                <a:gd name="T38" fmla="*/ 12 w 367"/>
                <a:gd name="T39" fmla="*/ 4 h 274"/>
                <a:gd name="T40" fmla="*/ 12 w 367"/>
                <a:gd name="T41" fmla="*/ 2 h 274"/>
                <a:gd name="T42" fmla="*/ 13 w 367"/>
                <a:gd name="T43" fmla="*/ 2 h 274"/>
                <a:gd name="T44" fmla="*/ 14 w 367"/>
                <a:gd name="T45" fmla="*/ 1 h 274"/>
                <a:gd name="T46" fmla="*/ 15 w 367"/>
                <a:gd name="T47" fmla="*/ 0 h 274"/>
                <a:gd name="T48" fmla="*/ 17 w 367"/>
                <a:gd name="T49" fmla="*/ 0 h 274"/>
                <a:gd name="T50" fmla="*/ 18 w 367"/>
                <a:gd name="T51" fmla="*/ 0 h 274"/>
                <a:gd name="T52" fmla="*/ 20 w 367"/>
                <a:gd name="T53" fmla="*/ 0 h 274"/>
                <a:gd name="T54" fmla="*/ 21 w 367"/>
                <a:gd name="T55" fmla="*/ 1 h 274"/>
                <a:gd name="T56" fmla="*/ 22 w 367"/>
                <a:gd name="T57" fmla="*/ 2 h 274"/>
                <a:gd name="T58" fmla="*/ 23 w 367"/>
                <a:gd name="T59" fmla="*/ 4 h 274"/>
                <a:gd name="T60" fmla="*/ 24 w 367"/>
                <a:gd name="T61" fmla="*/ 5 h 274"/>
                <a:gd name="T62" fmla="*/ 25 w 367"/>
                <a:gd name="T63" fmla="*/ 7 h 274"/>
                <a:gd name="T64" fmla="*/ 26 w 367"/>
                <a:gd name="T65" fmla="*/ 10 h 274"/>
                <a:gd name="T66" fmla="*/ 26 w 367"/>
                <a:gd name="T67" fmla="*/ 13 h 274"/>
                <a:gd name="T68" fmla="*/ 19 w 367"/>
                <a:gd name="T69" fmla="*/ 16 h 274"/>
                <a:gd name="T70" fmla="*/ 20 w 367"/>
                <a:gd name="T71" fmla="*/ 13 h 274"/>
                <a:gd name="T72" fmla="*/ 21 w 367"/>
                <a:gd name="T73" fmla="*/ 12 h 274"/>
                <a:gd name="T74" fmla="*/ 22 w 367"/>
                <a:gd name="T75" fmla="*/ 11 h 274"/>
                <a:gd name="T76" fmla="*/ 22 w 367"/>
                <a:gd name="T77" fmla="*/ 9 h 274"/>
                <a:gd name="T78" fmla="*/ 22 w 367"/>
                <a:gd name="T79" fmla="*/ 8 h 274"/>
                <a:gd name="T80" fmla="*/ 21 w 367"/>
                <a:gd name="T81" fmla="*/ 6 h 274"/>
                <a:gd name="T82" fmla="*/ 20 w 367"/>
                <a:gd name="T83" fmla="*/ 6 h 274"/>
                <a:gd name="T84" fmla="*/ 19 w 367"/>
                <a:gd name="T85" fmla="*/ 6 h 274"/>
                <a:gd name="T86" fmla="*/ 18 w 367"/>
                <a:gd name="T87" fmla="*/ 6 h 274"/>
                <a:gd name="T88" fmla="*/ 17 w 367"/>
                <a:gd name="T89" fmla="*/ 6 h 274"/>
                <a:gd name="T90" fmla="*/ 17 w 367"/>
                <a:gd name="T91" fmla="*/ 7 h 274"/>
                <a:gd name="T92" fmla="*/ 17 w 367"/>
                <a:gd name="T93" fmla="*/ 8 h 274"/>
                <a:gd name="T94" fmla="*/ 16 w 367"/>
                <a:gd name="T95" fmla="*/ 10 h 274"/>
                <a:gd name="T96" fmla="*/ 16 w 367"/>
                <a:gd name="T97" fmla="*/ 14 h 274"/>
                <a:gd name="T98" fmla="*/ 15 w 367"/>
                <a:gd name="T99" fmla="*/ 16 h 274"/>
                <a:gd name="T100" fmla="*/ 14 w 367"/>
                <a:gd name="T101" fmla="*/ 18 h 274"/>
                <a:gd name="T102" fmla="*/ 13 w 367"/>
                <a:gd name="T103" fmla="*/ 18 h 274"/>
                <a:gd name="T104" fmla="*/ 12 w 367"/>
                <a:gd name="T105" fmla="*/ 19 h 274"/>
                <a:gd name="T106" fmla="*/ 11 w 367"/>
                <a:gd name="T107" fmla="*/ 20 h 274"/>
                <a:gd name="T108" fmla="*/ 10 w 367"/>
                <a:gd name="T109" fmla="*/ 20 h 274"/>
                <a:gd name="T110" fmla="*/ 8 w 367"/>
                <a:gd name="T111" fmla="*/ 20 h 274"/>
                <a:gd name="T112" fmla="*/ 7 w 367"/>
                <a:gd name="T113" fmla="*/ 20 h 274"/>
                <a:gd name="T114" fmla="*/ 5 w 367"/>
                <a:gd name="T115" fmla="*/ 19 h 274"/>
                <a:gd name="T116" fmla="*/ 4 w 367"/>
                <a:gd name="T117" fmla="*/ 18 h 274"/>
                <a:gd name="T118" fmla="*/ 3 w 367"/>
                <a:gd name="T119" fmla="*/ 16 h 274"/>
                <a:gd name="T120" fmla="*/ 2 w 367"/>
                <a:gd name="T121" fmla="*/ 14 h 274"/>
                <a:gd name="T122" fmla="*/ 1 w 367"/>
                <a:gd name="T123" fmla="*/ 12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4" name="Freeform 31"/>
            <p:cNvSpPr>
              <a:spLocks/>
            </p:cNvSpPr>
            <p:nvPr userDrawn="1"/>
          </p:nvSpPr>
          <p:spPr bwMode="auto">
            <a:xfrm>
              <a:off x="642" y="238"/>
              <a:ext cx="7" cy="6"/>
            </a:xfrm>
            <a:custGeom>
              <a:avLst/>
              <a:gdLst>
                <a:gd name="T0" fmla="*/ 0 w 94"/>
                <a:gd name="T1" fmla="*/ 3 h 90"/>
                <a:gd name="T2" fmla="*/ 0 w 94"/>
                <a:gd name="T3" fmla="*/ 3 h 90"/>
                <a:gd name="T4" fmla="*/ 0 w 94"/>
                <a:gd name="T5" fmla="*/ 2 h 90"/>
                <a:gd name="T6" fmla="*/ 0 w 94"/>
                <a:gd name="T7" fmla="*/ 2 h 90"/>
                <a:gd name="T8" fmla="*/ 1 w 94"/>
                <a:gd name="T9" fmla="*/ 1 h 90"/>
                <a:gd name="T10" fmla="*/ 1 w 94"/>
                <a:gd name="T11" fmla="*/ 1 h 90"/>
                <a:gd name="T12" fmla="*/ 2 w 94"/>
                <a:gd name="T13" fmla="*/ 0 h 90"/>
                <a:gd name="T14" fmla="*/ 2 w 94"/>
                <a:gd name="T15" fmla="*/ 0 h 90"/>
                <a:gd name="T16" fmla="*/ 3 w 94"/>
                <a:gd name="T17" fmla="*/ 0 h 90"/>
                <a:gd name="T18" fmla="*/ 4 w 94"/>
                <a:gd name="T19" fmla="*/ 0 h 90"/>
                <a:gd name="T20" fmla="*/ 4 w 94"/>
                <a:gd name="T21" fmla="*/ 0 h 90"/>
                <a:gd name="T22" fmla="*/ 5 w 94"/>
                <a:gd name="T23" fmla="*/ 0 h 90"/>
                <a:gd name="T24" fmla="*/ 6 w 94"/>
                <a:gd name="T25" fmla="*/ 1 h 90"/>
                <a:gd name="T26" fmla="*/ 6 w 94"/>
                <a:gd name="T27" fmla="*/ 1 h 90"/>
                <a:gd name="T28" fmla="*/ 7 w 94"/>
                <a:gd name="T29" fmla="*/ 1 h 90"/>
                <a:gd name="T30" fmla="*/ 7 w 94"/>
                <a:gd name="T31" fmla="*/ 2 h 90"/>
                <a:gd name="T32" fmla="*/ 7 w 94"/>
                <a:gd name="T33" fmla="*/ 3 h 90"/>
                <a:gd name="T34" fmla="*/ 7 w 94"/>
                <a:gd name="T35" fmla="*/ 3 h 90"/>
                <a:gd name="T36" fmla="*/ 7 w 94"/>
                <a:gd name="T37" fmla="*/ 4 h 90"/>
                <a:gd name="T38" fmla="*/ 7 w 94"/>
                <a:gd name="T39" fmla="*/ 4 h 90"/>
                <a:gd name="T40" fmla="*/ 6 w 94"/>
                <a:gd name="T41" fmla="*/ 5 h 90"/>
                <a:gd name="T42" fmla="*/ 6 w 94"/>
                <a:gd name="T43" fmla="*/ 5 h 90"/>
                <a:gd name="T44" fmla="*/ 5 w 94"/>
                <a:gd name="T45" fmla="*/ 6 h 90"/>
                <a:gd name="T46" fmla="*/ 5 w 94"/>
                <a:gd name="T47" fmla="*/ 6 h 90"/>
                <a:gd name="T48" fmla="*/ 4 w 94"/>
                <a:gd name="T49" fmla="*/ 6 h 90"/>
                <a:gd name="T50" fmla="*/ 3 w 94"/>
                <a:gd name="T51" fmla="*/ 6 h 90"/>
                <a:gd name="T52" fmla="*/ 3 w 94"/>
                <a:gd name="T53" fmla="*/ 6 h 90"/>
                <a:gd name="T54" fmla="*/ 2 w 94"/>
                <a:gd name="T55" fmla="*/ 6 h 90"/>
                <a:gd name="T56" fmla="*/ 1 w 94"/>
                <a:gd name="T57" fmla="*/ 5 h 90"/>
                <a:gd name="T58" fmla="*/ 1 w 94"/>
                <a:gd name="T59" fmla="*/ 5 h 90"/>
                <a:gd name="T60" fmla="*/ 0 w 94"/>
                <a:gd name="T61" fmla="*/ 5 h 90"/>
                <a:gd name="T62" fmla="*/ 0 w 94"/>
                <a:gd name="T63" fmla="*/ 4 h 90"/>
                <a:gd name="T64" fmla="*/ 0 w 94"/>
                <a:gd name="T65" fmla="*/ 3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5" name="Freeform 32"/>
            <p:cNvSpPr>
              <a:spLocks/>
            </p:cNvSpPr>
            <p:nvPr userDrawn="1"/>
          </p:nvSpPr>
          <p:spPr bwMode="auto">
            <a:xfrm>
              <a:off x="633" y="257"/>
              <a:ext cx="25" cy="20"/>
            </a:xfrm>
            <a:custGeom>
              <a:avLst/>
              <a:gdLst>
                <a:gd name="T0" fmla="*/ 0 w 341"/>
                <a:gd name="T1" fmla="*/ 1 h 271"/>
                <a:gd name="T2" fmla="*/ 2 w 341"/>
                <a:gd name="T3" fmla="*/ 1 h 271"/>
                <a:gd name="T4" fmla="*/ 3 w 341"/>
                <a:gd name="T5" fmla="*/ 2 h 271"/>
                <a:gd name="T6" fmla="*/ 3 w 341"/>
                <a:gd name="T7" fmla="*/ 2 h 271"/>
                <a:gd name="T8" fmla="*/ 4 w 341"/>
                <a:gd name="T9" fmla="*/ 3 h 271"/>
                <a:gd name="T10" fmla="*/ 4 w 341"/>
                <a:gd name="T11" fmla="*/ 4 h 271"/>
                <a:gd name="T12" fmla="*/ 21 w 341"/>
                <a:gd name="T13" fmla="*/ 3 h 271"/>
                <a:gd name="T14" fmla="*/ 21 w 341"/>
                <a:gd name="T15" fmla="*/ 3 h 271"/>
                <a:gd name="T16" fmla="*/ 21 w 341"/>
                <a:gd name="T17" fmla="*/ 2 h 271"/>
                <a:gd name="T18" fmla="*/ 22 w 341"/>
                <a:gd name="T19" fmla="*/ 1 h 271"/>
                <a:gd name="T20" fmla="*/ 22 w 341"/>
                <a:gd name="T21" fmla="*/ 0 h 271"/>
                <a:gd name="T22" fmla="*/ 24 w 341"/>
                <a:gd name="T23" fmla="*/ 0 h 271"/>
                <a:gd name="T24" fmla="*/ 25 w 341"/>
                <a:gd name="T25" fmla="*/ 13 h 271"/>
                <a:gd name="T26" fmla="*/ 23 w 341"/>
                <a:gd name="T27" fmla="*/ 13 h 271"/>
                <a:gd name="T28" fmla="*/ 22 w 341"/>
                <a:gd name="T29" fmla="*/ 12 h 271"/>
                <a:gd name="T30" fmla="*/ 22 w 341"/>
                <a:gd name="T31" fmla="*/ 11 h 271"/>
                <a:gd name="T32" fmla="*/ 21 w 341"/>
                <a:gd name="T33" fmla="*/ 10 h 271"/>
                <a:gd name="T34" fmla="*/ 21 w 341"/>
                <a:gd name="T35" fmla="*/ 9 h 271"/>
                <a:gd name="T36" fmla="*/ 4 w 341"/>
                <a:gd name="T37" fmla="*/ 10 h 271"/>
                <a:gd name="T38" fmla="*/ 4 w 341"/>
                <a:gd name="T39" fmla="*/ 16 h 271"/>
                <a:gd name="T40" fmla="*/ 5 w 341"/>
                <a:gd name="T41" fmla="*/ 16 h 271"/>
                <a:gd name="T42" fmla="*/ 6 w 341"/>
                <a:gd name="T43" fmla="*/ 16 h 271"/>
                <a:gd name="T44" fmla="*/ 7 w 341"/>
                <a:gd name="T45" fmla="*/ 17 h 271"/>
                <a:gd name="T46" fmla="*/ 8 w 341"/>
                <a:gd name="T47" fmla="*/ 17 h 271"/>
                <a:gd name="T48" fmla="*/ 8 w 341"/>
                <a:gd name="T49" fmla="*/ 20 h 271"/>
                <a:gd name="T50" fmla="*/ 1 w 341"/>
                <a:gd name="T51" fmla="*/ 20 h 271"/>
                <a:gd name="T52" fmla="*/ 0 w 341"/>
                <a:gd name="T53" fmla="*/ 1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6" name="Freeform 33"/>
            <p:cNvSpPr>
              <a:spLocks/>
            </p:cNvSpPr>
            <p:nvPr userDrawn="1"/>
          </p:nvSpPr>
          <p:spPr bwMode="auto">
            <a:xfrm>
              <a:off x="633" y="288"/>
              <a:ext cx="25" cy="25"/>
            </a:xfrm>
            <a:custGeom>
              <a:avLst/>
              <a:gdLst>
                <a:gd name="T0" fmla="*/ 10 w 347"/>
                <a:gd name="T1" fmla="*/ 22 h 354"/>
                <a:gd name="T2" fmla="*/ 7 w 347"/>
                <a:gd name="T3" fmla="*/ 22 h 354"/>
                <a:gd name="T4" fmla="*/ 5 w 347"/>
                <a:gd name="T5" fmla="*/ 21 h 354"/>
                <a:gd name="T6" fmla="*/ 4 w 347"/>
                <a:gd name="T7" fmla="*/ 20 h 354"/>
                <a:gd name="T8" fmla="*/ 2 w 347"/>
                <a:gd name="T9" fmla="*/ 19 h 354"/>
                <a:gd name="T10" fmla="*/ 1 w 347"/>
                <a:gd name="T11" fmla="*/ 17 h 354"/>
                <a:gd name="T12" fmla="*/ 0 w 347"/>
                <a:gd name="T13" fmla="*/ 16 h 354"/>
                <a:gd name="T14" fmla="*/ 0 w 347"/>
                <a:gd name="T15" fmla="*/ 14 h 354"/>
                <a:gd name="T16" fmla="*/ 0 w 347"/>
                <a:gd name="T17" fmla="*/ 11 h 354"/>
                <a:gd name="T18" fmla="*/ 0 w 347"/>
                <a:gd name="T19" fmla="*/ 9 h 354"/>
                <a:gd name="T20" fmla="*/ 1 w 347"/>
                <a:gd name="T21" fmla="*/ 7 h 354"/>
                <a:gd name="T22" fmla="*/ 2 w 347"/>
                <a:gd name="T23" fmla="*/ 5 h 354"/>
                <a:gd name="T24" fmla="*/ 3 w 347"/>
                <a:gd name="T25" fmla="*/ 4 h 354"/>
                <a:gd name="T26" fmla="*/ 4 w 347"/>
                <a:gd name="T27" fmla="*/ 3 h 354"/>
                <a:gd name="T28" fmla="*/ 6 w 347"/>
                <a:gd name="T29" fmla="*/ 2 h 354"/>
                <a:gd name="T30" fmla="*/ 8 w 347"/>
                <a:gd name="T31" fmla="*/ 2 h 354"/>
                <a:gd name="T32" fmla="*/ 10 w 347"/>
                <a:gd name="T33" fmla="*/ 2 h 354"/>
                <a:gd name="T34" fmla="*/ 21 w 347"/>
                <a:gd name="T35" fmla="*/ 2 h 354"/>
                <a:gd name="T36" fmla="*/ 22 w 347"/>
                <a:gd name="T37" fmla="*/ 0 h 354"/>
                <a:gd name="T38" fmla="*/ 25 w 347"/>
                <a:gd name="T39" fmla="*/ 0 h 354"/>
                <a:gd name="T40" fmla="*/ 22 w 347"/>
                <a:gd name="T41" fmla="*/ 11 h 354"/>
                <a:gd name="T42" fmla="*/ 22 w 347"/>
                <a:gd name="T43" fmla="*/ 9 h 354"/>
                <a:gd name="T44" fmla="*/ 21 w 347"/>
                <a:gd name="T45" fmla="*/ 8 h 354"/>
                <a:gd name="T46" fmla="*/ 10 w 347"/>
                <a:gd name="T47" fmla="*/ 7 h 354"/>
                <a:gd name="T48" fmla="*/ 8 w 347"/>
                <a:gd name="T49" fmla="*/ 7 h 354"/>
                <a:gd name="T50" fmla="*/ 7 w 347"/>
                <a:gd name="T51" fmla="*/ 8 h 354"/>
                <a:gd name="T52" fmla="*/ 6 w 347"/>
                <a:gd name="T53" fmla="*/ 8 h 354"/>
                <a:gd name="T54" fmla="*/ 5 w 347"/>
                <a:gd name="T55" fmla="*/ 9 h 354"/>
                <a:gd name="T56" fmla="*/ 5 w 347"/>
                <a:gd name="T57" fmla="*/ 9 h 354"/>
                <a:gd name="T58" fmla="*/ 4 w 347"/>
                <a:gd name="T59" fmla="*/ 11 h 354"/>
                <a:gd name="T60" fmla="*/ 4 w 347"/>
                <a:gd name="T61" fmla="*/ 12 h 354"/>
                <a:gd name="T62" fmla="*/ 4 w 347"/>
                <a:gd name="T63" fmla="*/ 13 h 354"/>
                <a:gd name="T64" fmla="*/ 4 w 347"/>
                <a:gd name="T65" fmla="*/ 14 h 354"/>
                <a:gd name="T66" fmla="*/ 4 w 347"/>
                <a:gd name="T67" fmla="*/ 15 h 354"/>
                <a:gd name="T68" fmla="*/ 5 w 347"/>
                <a:gd name="T69" fmla="*/ 16 h 354"/>
                <a:gd name="T70" fmla="*/ 5 w 347"/>
                <a:gd name="T71" fmla="*/ 17 h 354"/>
                <a:gd name="T72" fmla="*/ 6 w 347"/>
                <a:gd name="T73" fmla="*/ 17 h 354"/>
                <a:gd name="T74" fmla="*/ 7 w 347"/>
                <a:gd name="T75" fmla="*/ 18 h 354"/>
                <a:gd name="T76" fmla="*/ 9 w 347"/>
                <a:gd name="T77" fmla="*/ 18 h 354"/>
                <a:gd name="T78" fmla="*/ 21 w 347"/>
                <a:gd name="T79" fmla="*/ 18 h 354"/>
                <a:gd name="T80" fmla="*/ 21 w 347"/>
                <a:gd name="T81" fmla="*/ 17 h 354"/>
                <a:gd name="T82" fmla="*/ 22 w 347"/>
                <a:gd name="T83" fmla="*/ 16 h 354"/>
                <a:gd name="T84" fmla="*/ 24 w 347"/>
                <a:gd name="T85" fmla="*/ 25 h 354"/>
                <a:gd name="T86" fmla="*/ 21 w 347"/>
                <a:gd name="T87" fmla="*/ 24 h 354"/>
                <a:gd name="T88" fmla="*/ 21 w 347"/>
                <a:gd name="T89" fmla="*/ 23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7" name="Freeform 34"/>
            <p:cNvSpPr>
              <a:spLocks noEditPoints="1"/>
            </p:cNvSpPr>
            <p:nvPr userDrawn="1"/>
          </p:nvSpPr>
          <p:spPr bwMode="auto">
            <a:xfrm>
              <a:off x="630" y="324"/>
              <a:ext cx="25" cy="25"/>
            </a:xfrm>
            <a:custGeom>
              <a:avLst/>
              <a:gdLst>
                <a:gd name="T0" fmla="*/ 20 w 361"/>
                <a:gd name="T1" fmla="*/ 14 h 338"/>
                <a:gd name="T2" fmla="*/ 20 w 361"/>
                <a:gd name="T3" fmla="*/ 16 h 338"/>
                <a:gd name="T4" fmla="*/ 20 w 361"/>
                <a:gd name="T5" fmla="*/ 17 h 338"/>
                <a:gd name="T6" fmla="*/ 19 w 361"/>
                <a:gd name="T7" fmla="*/ 18 h 338"/>
                <a:gd name="T8" fmla="*/ 18 w 361"/>
                <a:gd name="T9" fmla="*/ 19 h 338"/>
                <a:gd name="T10" fmla="*/ 17 w 361"/>
                <a:gd name="T11" fmla="*/ 19 h 338"/>
                <a:gd name="T12" fmla="*/ 15 w 361"/>
                <a:gd name="T13" fmla="*/ 19 h 338"/>
                <a:gd name="T14" fmla="*/ 14 w 361"/>
                <a:gd name="T15" fmla="*/ 18 h 338"/>
                <a:gd name="T16" fmla="*/ 14 w 361"/>
                <a:gd name="T17" fmla="*/ 17 h 338"/>
                <a:gd name="T18" fmla="*/ 13 w 361"/>
                <a:gd name="T19" fmla="*/ 15 h 338"/>
                <a:gd name="T20" fmla="*/ 14 w 361"/>
                <a:gd name="T21" fmla="*/ 14 h 338"/>
                <a:gd name="T22" fmla="*/ 21 w 361"/>
                <a:gd name="T23" fmla="*/ 13 h 338"/>
                <a:gd name="T24" fmla="*/ 10 w 361"/>
                <a:gd name="T25" fmla="*/ 14 h 338"/>
                <a:gd name="T26" fmla="*/ 10 w 361"/>
                <a:gd name="T27" fmla="*/ 16 h 338"/>
                <a:gd name="T28" fmla="*/ 9 w 361"/>
                <a:gd name="T29" fmla="*/ 18 h 338"/>
                <a:gd name="T30" fmla="*/ 8 w 361"/>
                <a:gd name="T31" fmla="*/ 18 h 338"/>
                <a:gd name="T32" fmla="*/ 7 w 361"/>
                <a:gd name="T33" fmla="*/ 18 h 338"/>
                <a:gd name="T34" fmla="*/ 5 w 361"/>
                <a:gd name="T35" fmla="*/ 18 h 338"/>
                <a:gd name="T36" fmla="*/ 4 w 361"/>
                <a:gd name="T37" fmla="*/ 17 h 338"/>
                <a:gd name="T38" fmla="*/ 4 w 361"/>
                <a:gd name="T39" fmla="*/ 16 h 338"/>
                <a:gd name="T40" fmla="*/ 3 w 361"/>
                <a:gd name="T41" fmla="*/ 15 h 338"/>
                <a:gd name="T42" fmla="*/ 3 w 361"/>
                <a:gd name="T43" fmla="*/ 13 h 338"/>
                <a:gd name="T44" fmla="*/ 4 w 361"/>
                <a:gd name="T45" fmla="*/ 10 h 338"/>
                <a:gd name="T46" fmla="*/ 25 w 361"/>
                <a:gd name="T47" fmla="*/ 4 h 338"/>
                <a:gd name="T48" fmla="*/ 22 w 361"/>
                <a:gd name="T49" fmla="*/ 5 h 338"/>
                <a:gd name="T50" fmla="*/ 5 w 361"/>
                <a:gd name="T51" fmla="*/ 4 h 338"/>
                <a:gd name="T52" fmla="*/ 5 w 361"/>
                <a:gd name="T53" fmla="*/ 1 h 338"/>
                <a:gd name="T54" fmla="*/ 2 w 361"/>
                <a:gd name="T55" fmla="*/ 3 h 338"/>
                <a:gd name="T56" fmla="*/ 1 w 361"/>
                <a:gd name="T57" fmla="*/ 10 h 338"/>
                <a:gd name="T58" fmla="*/ 0 w 361"/>
                <a:gd name="T59" fmla="*/ 15 h 338"/>
                <a:gd name="T60" fmla="*/ 0 w 361"/>
                <a:gd name="T61" fmla="*/ 18 h 338"/>
                <a:gd name="T62" fmla="*/ 1 w 361"/>
                <a:gd name="T63" fmla="*/ 21 h 338"/>
                <a:gd name="T64" fmla="*/ 3 w 361"/>
                <a:gd name="T65" fmla="*/ 23 h 338"/>
                <a:gd name="T66" fmla="*/ 5 w 361"/>
                <a:gd name="T67" fmla="*/ 24 h 338"/>
                <a:gd name="T68" fmla="*/ 6 w 361"/>
                <a:gd name="T69" fmla="*/ 25 h 338"/>
                <a:gd name="T70" fmla="*/ 8 w 361"/>
                <a:gd name="T71" fmla="*/ 24 h 338"/>
                <a:gd name="T72" fmla="*/ 9 w 361"/>
                <a:gd name="T73" fmla="*/ 24 h 338"/>
                <a:gd name="T74" fmla="*/ 10 w 361"/>
                <a:gd name="T75" fmla="*/ 23 h 338"/>
                <a:gd name="T76" fmla="*/ 11 w 361"/>
                <a:gd name="T77" fmla="*/ 22 h 338"/>
                <a:gd name="T78" fmla="*/ 12 w 361"/>
                <a:gd name="T79" fmla="*/ 20 h 338"/>
                <a:gd name="T80" fmla="*/ 12 w 361"/>
                <a:gd name="T81" fmla="*/ 21 h 338"/>
                <a:gd name="T82" fmla="*/ 13 w 361"/>
                <a:gd name="T83" fmla="*/ 23 h 338"/>
                <a:gd name="T84" fmla="*/ 14 w 361"/>
                <a:gd name="T85" fmla="*/ 24 h 338"/>
                <a:gd name="T86" fmla="*/ 16 w 361"/>
                <a:gd name="T87" fmla="*/ 25 h 338"/>
                <a:gd name="T88" fmla="*/ 18 w 361"/>
                <a:gd name="T89" fmla="*/ 25 h 338"/>
                <a:gd name="T90" fmla="*/ 20 w 361"/>
                <a:gd name="T91" fmla="*/ 24 h 338"/>
                <a:gd name="T92" fmla="*/ 21 w 361"/>
                <a:gd name="T93" fmla="*/ 23 h 338"/>
                <a:gd name="T94" fmla="*/ 22 w 361"/>
                <a:gd name="T95" fmla="*/ 21 h 338"/>
                <a:gd name="T96" fmla="*/ 23 w 361"/>
                <a:gd name="T97" fmla="*/ 18 h 338"/>
                <a:gd name="T98" fmla="*/ 24 w 361"/>
                <a:gd name="T99" fmla="*/ 12 h 338"/>
                <a:gd name="T100" fmla="*/ 25 w 361"/>
                <a:gd name="T101" fmla="*/ 4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8" name="Freeform 35"/>
            <p:cNvSpPr>
              <a:spLocks/>
            </p:cNvSpPr>
            <p:nvPr userDrawn="1"/>
          </p:nvSpPr>
          <p:spPr bwMode="auto">
            <a:xfrm>
              <a:off x="620" y="358"/>
              <a:ext cx="28" cy="24"/>
            </a:xfrm>
            <a:custGeom>
              <a:avLst/>
              <a:gdLst>
                <a:gd name="T0" fmla="*/ 6 w 398"/>
                <a:gd name="T1" fmla="*/ 0 h 347"/>
                <a:gd name="T2" fmla="*/ 8 w 398"/>
                <a:gd name="T3" fmla="*/ 1 h 347"/>
                <a:gd name="T4" fmla="*/ 8 w 398"/>
                <a:gd name="T5" fmla="*/ 1 h 347"/>
                <a:gd name="T6" fmla="*/ 8 w 398"/>
                <a:gd name="T7" fmla="*/ 2 h 347"/>
                <a:gd name="T8" fmla="*/ 8 w 398"/>
                <a:gd name="T9" fmla="*/ 3 h 347"/>
                <a:gd name="T10" fmla="*/ 8 w 398"/>
                <a:gd name="T11" fmla="*/ 4 h 347"/>
                <a:gd name="T12" fmla="*/ 23 w 398"/>
                <a:gd name="T13" fmla="*/ 9 h 347"/>
                <a:gd name="T14" fmla="*/ 24 w 398"/>
                <a:gd name="T15" fmla="*/ 9 h 347"/>
                <a:gd name="T16" fmla="*/ 25 w 398"/>
                <a:gd name="T17" fmla="*/ 8 h 347"/>
                <a:gd name="T18" fmla="*/ 25 w 398"/>
                <a:gd name="T19" fmla="*/ 7 h 347"/>
                <a:gd name="T20" fmla="*/ 26 w 398"/>
                <a:gd name="T21" fmla="*/ 7 h 347"/>
                <a:gd name="T22" fmla="*/ 28 w 398"/>
                <a:gd name="T23" fmla="*/ 7 h 347"/>
                <a:gd name="T24" fmla="*/ 22 w 398"/>
                <a:gd name="T25" fmla="*/ 24 h 347"/>
                <a:gd name="T26" fmla="*/ 17 w 398"/>
                <a:gd name="T27" fmla="*/ 22 h 347"/>
                <a:gd name="T28" fmla="*/ 18 w 398"/>
                <a:gd name="T29" fmla="*/ 20 h 347"/>
                <a:gd name="T30" fmla="*/ 18 w 398"/>
                <a:gd name="T31" fmla="*/ 20 h 347"/>
                <a:gd name="T32" fmla="*/ 19 w 398"/>
                <a:gd name="T33" fmla="*/ 19 h 347"/>
                <a:gd name="T34" fmla="*/ 20 w 398"/>
                <a:gd name="T35" fmla="*/ 19 h 347"/>
                <a:gd name="T36" fmla="*/ 21 w 398"/>
                <a:gd name="T37" fmla="*/ 19 h 347"/>
                <a:gd name="T38" fmla="*/ 22 w 398"/>
                <a:gd name="T39" fmla="*/ 15 h 347"/>
                <a:gd name="T40" fmla="*/ 16 w 398"/>
                <a:gd name="T41" fmla="*/ 12 h 347"/>
                <a:gd name="T42" fmla="*/ 14 w 398"/>
                <a:gd name="T43" fmla="*/ 16 h 347"/>
                <a:gd name="T44" fmla="*/ 15 w 398"/>
                <a:gd name="T45" fmla="*/ 17 h 347"/>
                <a:gd name="T46" fmla="*/ 15 w 398"/>
                <a:gd name="T47" fmla="*/ 17 h 347"/>
                <a:gd name="T48" fmla="*/ 15 w 398"/>
                <a:gd name="T49" fmla="*/ 18 h 347"/>
                <a:gd name="T50" fmla="*/ 16 w 398"/>
                <a:gd name="T51" fmla="*/ 18 h 347"/>
                <a:gd name="T52" fmla="*/ 15 w 398"/>
                <a:gd name="T53" fmla="*/ 20 h 347"/>
                <a:gd name="T54" fmla="*/ 9 w 398"/>
                <a:gd name="T55" fmla="*/ 18 h 347"/>
                <a:gd name="T56" fmla="*/ 9 w 398"/>
                <a:gd name="T57" fmla="*/ 16 h 347"/>
                <a:gd name="T58" fmla="*/ 11 w 398"/>
                <a:gd name="T59" fmla="*/ 16 h 347"/>
                <a:gd name="T60" fmla="*/ 12 w 398"/>
                <a:gd name="T61" fmla="*/ 15 h 347"/>
                <a:gd name="T62" fmla="*/ 13 w 398"/>
                <a:gd name="T63" fmla="*/ 11 h 347"/>
                <a:gd name="T64" fmla="*/ 6 w 398"/>
                <a:gd name="T65" fmla="*/ 9 h 347"/>
                <a:gd name="T66" fmla="*/ 4 w 398"/>
                <a:gd name="T67" fmla="*/ 14 h 347"/>
                <a:gd name="T68" fmla="*/ 5 w 398"/>
                <a:gd name="T69" fmla="*/ 14 h 347"/>
                <a:gd name="T70" fmla="*/ 6 w 398"/>
                <a:gd name="T71" fmla="*/ 15 h 347"/>
                <a:gd name="T72" fmla="*/ 6 w 398"/>
                <a:gd name="T73" fmla="*/ 15 h 347"/>
                <a:gd name="T74" fmla="*/ 7 w 398"/>
                <a:gd name="T75" fmla="*/ 16 h 347"/>
                <a:gd name="T76" fmla="*/ 6 w 398"/>
                <a:gd name="T77" fmla="*/ 19 h 347"/>
                <a:gd name="T78" fmla="*/ 0 w 398"/>
                <a:gd name="T79" fmla="*/ 17 h 347"/>
                <a:gd name="T80" fmla="*/ 6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89" name="Freeform 36"/>
            <p:cNvSpPr>
              <a:spLocks/>
            </p:cNvSpPr>
            <p:nvPr userDrawn="1"/>
          </p:nvSpPr>
          <p:spPr bwMode="auto">
            <a:xfrm>
              <a:off x="606" y="389"/>
              <a:ext cx="25" cy="25"/>
            </a:xfrm>
            <a:custGeom>
              <a:avLst/>
              <a:gdLst>
                <a:gd name="T0" fmla="*/ 3 w 352"/>
                <a:gd name="T1" fmla="*/ 5 h 352"/>
                <a:gd name="T2" fmla="*/ 5 w 352"/>
                <a:gd name="T3" fmla="*/ 3 h 352"/>
                <a:gd name="T4" fmla="*/ 7 w 352"/>
                <a:gd name="T5" fmla="*/ 2 h 352"/>
                <a:gd name="T6" fmla="*/ 8 w 352"/>
                <a:gd name="T7" fmla="*/ 1 h 352"/>
                <a:gd name="T8" fmla="*/ 11 w 352"/>
                <a:gd name="T9" fmla="*/ 0 h 352"/>
                <a:gd name="T10" fmla="*/ 13 w 352"/>
                <a:gd name="T11" fmla="*/ 0 h 352"/>
                <a:gd name="T12" fmla="*/ 15 w 352"/>
                <a:gd name="T13" fmla="*/ 0 h 352"/>
                <a:gd name="T14" fmla="*/ 17 w 352"/>
                <a:gd name="T15" fmla="*/ 1 h 352"/>
                <a:gd name="T16" fmla="*/ 19 w 352"/>
                <a:gd name="T17" fmla="*/ 3 h 352"/>
                <a:gd name="T18" fmla="*/ 22 w 352"/>
                <a:gd name="T19" fmla="*/ 5 h 352"/>
                <a:gd name="T20" fmla="*/ 23 w 352"/>
                <a:gd name="T21" fmla="*/ 7 h 352"/>
                <a:gd name="T22" fmla="*/ 24 w 352"/>
                <a:gd name="T23" fmla="*/ 9 h 352"/>
                <a:gd name="T24" fmla="*/ 25 w 352"/>
                <a:gd name="T25" fmla="*/ 11 h 352"/>
                <a:gd name="T26" fmla="*/ 25 w 352"/>
                <a:gd name="T27" fmla="*/ 14 h 352"/>
                <a:gd name="T28" fmla="*/ 25 w 352"/>
                <a:gd name="T29" fmla="*/ 16 h 352"/>
                <a:gd name="T30" fmla="*/ 24 w 352"/>
                <a:gd name="T31" fmla="*/ 18 h 352"/>
                <a:gd name="T32" fmla="*/ 22 w 352"/>
                <a:gd name="T33" fmla="*/ 21 h 352"/>
                <a:gd name="T34" fmla="*/ 20 w 352"/>
                <a:gd name="T35" fmla="*/ 24 h 352"/>
                <a:gd name="T36" fmla="*/ 12 w 352"/>
                <a:gd name="T37" fmla="*/ 21 h 352"/>
                <a:gd name="T38" fmla="*/ 15 w 352"/>
                <a:gd name="T39" fmla="*/ 19 h 352"/>
                <a:gd name="T40" fmla="*/ 17 w 352"/>
                <a:gd name="T41" fmla="*/ 19 h 352"/>
                <a:gd name="T42" fmla="*/ 18 w 352"/>
                <a:gd name="T43" fmla="*/ 19 h 352"/>
                <a:gd name="T44" fmla="*/ 19 w 352"/>
                <a:gd name="T45" fmla="*/ 18 h 352"/>
                <a:gd name="T46" fmla="*/ 20 w 352"/>
                <a:gd name="T47" fmla="*/ 16 h 352"/>
                <a:gd name="T48" fmla="*/ 20 w 352"/>
                <a:gd name="T49" fmla="*/ 15 h 352"/>
                <a:gd name="T50" fmla="*/ 21 w 352"/>
                <a:gd name="T51" fmla="*/ 14 h 352"/>
                <a:gd name="T52" fmla="*/ 20 w 352"/>
                <a:gd name="T53" fmla="*/ 13 h 352"/>
                <a:gd name="T54" fmla="*/ 20 w 352"/>
                <a:gd name="T55" fmla="*/ 12 h 352"/>
                <a:gd name="T56" fmla="*/ 19 w 352"/>
                <a:gd name="T57" fmla="*/ 11 h 352"/>
                <a:gd name="T58" fmla="*/ 18 w 352"/>
                <a:gd name="T59" fmla="*/ 9 h 352"/>
                <a:gd name="T60" fmla="*/ 17 w 352"/>
                <a:gd name="T61" fmla="*/ 8 h 352"/>
                <a:gd name="T62" fmla="*/ 15 w 352"/>
                <a:gd name="T63" fmla="*/ 7 h 352"/>
                <a:gd name="T64" fmla="*/ 13 w 352"/>
                <a:gd name="T65" fmla="*/ 7 h 352"/>
                <a:gd name="T66" fmla="*/ 12 w 352"/>
                <a:gd name="T67" fmla="*/ 6 h 352"/>
                <a:gd name="T68" fmla="*/ 11 w 352"/>
                <a:gd name="T69" fmla="*/ 6 h 352"/>
                <a:gd name="T70" fmla="*/ 9 w 352"/>
                <a:gd name="T71" fmla="*/ 7 h 352"/>
                <a:gd name="T72" fmla="*/ 8 w 352"/>
                <a:gd name="T73" fmla="*/ 7 h 352"/>
                <a:gd name="T74" fmla="*/ 7 w 352"/>
                <a:gd name="T75" fmla="*/ 8 h 352"/>
                <a:gd name="T76" fmla="*/ 6 w 352"/>
                <a:gd name="T77" fmla="*/ 10 h 352"/>
                <a:gd name="T78" fmla="*/ 4 w 352"/>
                <a:gd name="T79" fmla="*/ 12 h 352"/>
                <a:gd name="T80" fmla="*/ 4 w 352"/>
                <a:gd name="T81" fmla="*/ 14 h 352"/>
                <a:gd name="T82" fmla="*/ 3 w 352"/>
                <a:gd name="T83" fmla="*/ 15 h 352"/>
                <a:gd name="T84" fmla="*/ 0 w 352"/>
                <a:gd name="T85" fmla="*/ 15 h 352"/>
                <a:gd name="T86" fmla="*/ 0 w 352"/>
                <a:gd name="T87" fmla="*/ 13 h 352"/>
                <a:gd name="T88" fmla="*/ 0 w 352"/>
                <a:gd name="T89" fmla="*/ 11 h 352"/>
                <a:gd name="T90" fmla="*/ 1 w 352"/>
                <a:gd name="T91" fmla="*/ 9 h 352"/>
                <a:gd name="T92" fmla="*/ 2 w 352"/>
                <a:gd name="T93" fmla="*/ 7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0" name="Freeform 37"/>
            <p:cNvSpPr>
              <a:spLocks/>
            </p:cNvSpPr>
            <p:nvPr userDrawn="1"/>
          </p:nvSpPr>
          <p:spPr bwMode="auto">
            <a:xfrm>
              <a:off x="584" y="412"/>
              <a:ext cx="30" cy="29"/>
            </a:xfrm>
            <a:custGeom>
              <a:avLst/>
              <a:gdLst>
                <a:gd name="T0" fmla="*/ 13 w 415"/>
                <a:gd name="T1" fmla="*/ 0 h 416"/>
                <a:gd name="T2" fmla="*/ 15 w 415"/>
                <a:gd name="T3" fmla="*/ 2 h 416"/>
                <a:gd name="T4" fmla="*/ 15 w 415"/>
                <a:gd name="T5" fmla="*/ 2 h 416"/>
                <a:gd name="T6" fmla="*/ 14 w 415"/>
                <a:gd name="T7" fmla="*/ 3 h 416"/>
                <a:gd name="T8" fmla="*/ 14 w 415"/>
                <a:gd name="T9" fmla="*/ 4 h 416"/>
                <a:gd name="T10" fmla="*/ 14 w 415"/>
                <a:gd name="T11" fmla="*/ 5 h 416"/>
                <a:gd name="T12" fmla="*/ 25 w 415"/>
                <a:gd name="T13" fmla="*/ 16 h 416"/>
                <a:gd name="T14" fmla="*/ 26 w 415"/>
                <a:gd name="T15" fmla="*/ 16 h 416"/>
                <a:gd name="T16" fmla="*/ 27 w 415"/>
                <a:gd name="T17" fmla="*/ 16 h 416"/>
                <a:gd name="T18" fmla="*/ 28 w 415"/>
                <a:gd name="T19" fmla="*/ 16 h 416"/>
                <a:gd name="T20" fmla="*/ 28 w 415"/>
                <a:gd name="T21" fmla="*/ 15 h 416"/>
                <a:gd name="T22" fmla="*/ 30 w 415"/>
                <a:gd name="T23" fmla="*/ 17 h 416"/>
                <a:gd name="T24" fmla="*/ 17 w 415"/>
                <a:gd name="T25" fmla="*/ 29 h 416"/>
                <a:gd name="T26" fmla="*/ 12 w 415"/>
                <a:gd name="T27" fmla="*/ 25 h 416"/>
                <a:gd name="T28" fmla="*/ 14 w 415"/>
                <a:gd name="T29" fmla="*/ 23 h 416"/>
                <a:gd name="T30" fmla="*/ 15 w 415"/>
                <a:gd name="T31" fmla="*/ 23 h 416"/>
                <a:gd name="T32" fmla="*/ 16 w 415"/>
                <a:gd name="T33" fmla="*/ 23 h 416"/>
                <a:gd name="T34" fmla="*/ 17 w 415"/>
                <a:gd name="T35" fmla="*/ 24 h 416"/>
                <a:gd name="T36" fmla="*/ 17 w 415"/>
                <a:gd name="T37" fmla="*/ 24 h 416"/>
                <a:gd name="T38" fmla="*/ 21 w 415"/>
                <a:gd name="T39" fmla="*/ 21 h 416"/>
                <a:gd name="T40" fmla="*/ 16 w 415"/>
                <a:gd name="T41" fmla="*/ 16 h 416"/>
                <a:gd name="T42" fmla="*/ 13 w 415"/>
                <a:gd name="T43" fmla="*/ 19 h 416"/>
                <a:gd name="T44" fmla="*/ 13 w 415"/>
                <a:gd name="T45" fmla="*/ 19 h 416"/>
                <a:gd name="T46" fmla="*/ 14 w 415"/>
                <a:gd name="T47" fmla="*/ 20 h 416"/>
                <a:gd name="T48" fmla="*/ 14 w 415"/>
                <a:gd name="T49" fmla="*/ 20 h 416"/>
                <a:gd name="T50" fmla="*/ 14 w 415"/>
                <a:gd name="T51" fmla="*/ 21 h 416"/>
                <a:gd name="T52" fmla="*/ 12 w 415"/>
                <a:gd name="T53" fmla="*/ 22 h 416"/>
                <a:gd name="T54" fmla="*/ 7 w 415"/>
                <a:gd name="T55" fmla="*/ 17 h 416"/>
                <a:gd name="T56" fmla="*/ 9 w 415"/>
                <a:gd name="T57" fmla="*/ 16 h 416"/>
                <a:gd name="T58" fmla="*/ 10 w 415"/>
                <a:gd name="T59" fmla="*/ 16 h 416"/>
                <a:gd name="T60" fmla="*/ 11 w 415"/>
                <a:gd name="T61" fmla="*/ 16 h 416"/>
                <a:gd name="T62" fmla="*/ 14 w 415"/>
                <a:gd name="T63" fmla="*/ 14 h 416"/>
                <a:gd name="T64" fmla="*/ 9 w 415"/>
                <a:gd name="T65" fmla="*/ 8 h 416"/>
                <a:gd name="T66" fmla="*/ 5 w 415"/>
                <a:gd name="T67" fmla="*/ 12 h 416"/>
                <a:gd name="T68" fmla="*/ 6 w 415"/>
                <a:gd name="T69" fmla="*/ 12 h 416"/>
                <a:gd name="T70" fmla="*/ 6 w 415"/>
                <a:gd name="T71" fmla="*/ 13 h 416"/>
                <a:gd name="T72" fmla="*/ 6 w 415"/>
                <a:gd name="T73" fmla="*/ 14 h 416"/>
                <a:gd name="T74" fmla="*/ 6 w 415"/>
                <a:gd name="T75" fmla="*/ 15 h 416"/>
                <a:gd name="T76" fmla="*/ 4 w 415"/>
                <a:gd name="T77" fmla="*/ 17 h 416"/>
                <a:gd name="T78" fmla="*/ 0 w 415"/>
                <a:gd name="T79" fmla="*/ 12 h 416"/>
                <a:gd name="T80" fmla="*/ 13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1" name="Freeform 38"/>
            <p:cNvSpPr>
              <a:spLocks/>
            </p:cNvSpPr>
            <p:nvPr userDrawn="1"/>
          </p:nvSpPr>
          <p:spPr bwMode="auto">
            <a:xfrm>
              <a:off x="554" y="431"/>
              <a:ext cx="32" cy="33"/>
            </a:xfrm>
            <a:custGeom>
              <a:avLst/>
              <a:gdLst>
                <a:gd name="T0" fmla="*/ 9 w 444"/>
                <a:gd name="T1" fmla="*/ 29 h 460"/>
                <a:gd name="T2" fmla="*/ 0 w 444"/>
                <a:gd name="T3" fmla="*/ 10 h 460"/>
                <a:gd name="T4" fmla="*/ 4 w 444"/>
                <a:gd name="T5" fmla="*/ 8 h 460"/>
                <a:gd name="T6" fmla="*/ 23 w 444"/>
                <a:gd name="T7" fmla="*/ 19 h 460"/>
                <a:gd name="T8" fmla="*/ 17 w 444"/>
                <a:gd name="T9" fmla="*/ 7 h 460"/>
                <a:gd name="T10" fmla="*/ 16 w 444"/>
                <a:gd name="T11" fmla="*/ 7 h 460"/>
                <a:gd name="T12" fmla="*/ 15 w 444"/>
                <a:gd name="T13" fmla="*/ 7 h 460"/>
                <a:gd name="T14" fmla="*/ 14 w 444"/>
                <a:gd name="T15" fmla="*/ 7 h 460"/>
                <a:gd name="T16" fmla="*/ 13 w 444"/>
                <a:gd name="T17" fmla="*/ 6 h 460"/>
                <a:gd name="T18" fmla="*/ 12 w 444"/>
                <a:gd name="T19" fmla="*/ 4 h 460"/>
                <a:gd name="T20" fmla="*/ 21 w 444"/>
                <a:gd name="T21" fmla="*/ 0 h 460"/>
                <a:gd name="T22" fmla="*/ 22 w 444"/>
                <a:gd name="T23" fmla="*/ 2 h 460"/>
                <a:gd name="T24" fmla="*/ 22 w 444"/>
                <a:gd name="T25" fmla="*/ 3 h 460"/>
                <a:gd name="T26" fmla="*/ 21 w 444"/>
                <a:gd name="T27" fmla="*/ 4 h 460"/>
                <a:gd name="T28" fmla="*/ 21 w 444"/>
                <a:gd name="T29" fmla="*/ 4 h 460"/>
                <a:gd name="T30" fmla="*/ 20 w 444"/>
                <a:gd name="T31" fmla="*/ 5 h 460"/>
                <a:gd name="T32" fmla="*/ 27 w 444"/>
                <a:gd name="T33" fmla="*/ 20 h 460"/>
                <a:gd name="T34" fmla="*/ 28 w 444"/>
                <a:gd name="T35" fmla="*/ 20 h 460"/>
                <a:gd name="T36" fmla="*/ 29 w 444"/>
                <a:gd name="T37" fmla="*/ 20 h 460"/>
                <a:gd name="T38" fmla="*/ 30 w 444"/>
                <a:gd name="T39" fmla="*/ 20 h 460"/>
                <a:gd name="T40" fmla="*/ 31 w 444"/>
                <a:gd name="T41" fmla="*/ 20 h 460"/>
                <a:gd name="T42" fmla="*/ 32 w 444"/>
                <a:gd name="T43" fmla="*/ 22 h 460"/>
                <a:gd name="T44" fmla="*/ 23 w 444"/>
                <a:gd name="T45" fmla="*/ 26 h 460"/>
                <a:gd name="T46" fmla="*/ 7 w 444"/>
                <a:gd name="T47" fmla="*/ 16 h 460"/>
                <a:gd name="T48" fmla="*/ 13 w 444"/>
                <a:gd name="T49" fmla="*/ 27 h 460"/>
                <a:gd name="T50" fmla="*/ 13 w 444"/>
                <a:gd name="T51" fmla="*/ 27 h 460"/>
                <a:gd name="T52" fmla="*/ 14 w 444"/>
                <a:gd name="T53" fmla="*/ 27 h 460"/>
                <a:gd name="T54" fmla="*/ 15 w 444"/>
                <a:gd name="T55" fmla="*/ 27 h 460"/>
                <a:gd name="T56" fmla="*/ 16 w 444"/>
                <a:gd name="T57" fmla="*/ 27 h 460"/>
                <a:gd name="T58" fmla="*/ 17 w 444"/>
                <a:gd name="T59" fmla="*/ 29 h 460"/>
                <a:gd name="T60" fmla="*/ 9 w 444"/>
                <a:gd name="T61" fmla="*/ 33 h 460"/>
                <a:gd name="T62" fmla="*/ 7 w 444"/>
                <a:gd name="T63" fmla="*/ 31 h 460"/>
                <a:gd name="T64" fmla="*/ 8 w 444"/>
                <a:gd name="T65" fmla="*/ 30 h 460"/>
                <a:gd name="T66" fmla="*/ 8 w 444"/>
                <a:gd name="T67" fmla="*/ 30 h 460"/>
                <a:gd name="T68" fmla="*/ 9 w 444"/>
                <a:gd name="T69" fmla="*/ 29 h 460"/>
                <a:gd name="T70" fmla="*/ 9 w 444"/>
                <a:gd name="T71" fmla="*/ 29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2" name="Freeform 39"/>
            <p:cNvSpPr>
              <a:spLocks/>
            </p:cNvSpPr>
            <p:nvPr userDrawn="1"/>
          </p:nvSpPr>
          <p:spPr bwMode="auto">
            <a:xfrm>
              <a:off x="525" y="446"/>
              <a:ext cx="20" cy="26"/>
            </a:xfrm>
            <a:custGeom>
              <a:avLst/>
              <a:gdLst>
                <a:gd name="T0" fmla="*/ 11 w 274"/>
                <a:gd name="T1" fmla="*/ 0 h 366"/>
                <a:gd name="T2" fmla="*/ 14 w 274"/>
                <a:gd name="T3" fmla="*/ 0 h 366"/>
                <a:gd name="T4" fmla="*/ 17 w 274"/>
                <a:gd name="T5" fmla="*/ 7 h 366"/>
                <a:gd name="T6" fmla="*/ 14 w 274"/>
                <a:gd name="T7" fmla="*/ 7 h 366"/>
                <a:gd name="T8" fmla="*/ 13 w 274"/>
                <a:gd name="T9" fmla="*/ 5 h 366"/>
                <a:gd name="T10" fmla="*/ 12 w 274"/>
                <a:gd name="T11" fmla="*/ 4 h 366"/>
                <a:gd name="T12" fmla="*/ 10 w 274"/>
                <a:gd name="T13" fmla="*/ 4 h 366"/>
                <a:gd name="T14" fmla="*/ 8 w 274"/>
                <a:gd name="T15" fmla="*/ 5 h 366"/>
                <a:gd name="T16" fmla="*/ 7 w 274"/>
                <a:gd name="T17" fmla="*/ 5 h 366"/>
                <a:gd name="T18" fmla="*/ 6 w 274"/>
                <a:gd name="T19" fmla="*/ 6 h 366"/>
                <a:gd name="T20" fmla="*/ 6 w 274"/>
                <a:gd name="T21" fmla="*/ 7 h 366"/>
                <a:gd name="T22" fmla="*/ 6 w 274"/>
                <a:gd name="T23" fmla="*/ 8 h 366"/>
                <a:gd name="T24" fmla="*/ 6 w 274"/>
                <a:gd name="T25" fmla="*/ 8 h 366"/>
                <a:gd name="T26" fmla="*/ 6 w 274"/>
                <a:gd name="T27" fmla="*/ 9 h 366"/>
                <a:gd name="T28" fmla="*/ 7 w 274"/>
                <a:gd name="T29" fmla="*/ 10 h 366"/>
                <a:gd name="T30" fmla="*/ 8 w 274"/>
                <a:gd name="T31" fmla="*/ 10 h 366"/>
                <a:gd name="T32" fmla="*/ 9 w 274"/>
                <a:gd name="T33" fmla="*/ 10 h 366"/>
                <a:gd name="T34" fmla="*/ 11 w 274"/>
                <a:gd name="T35" fmla="*/ 11 h 366"/>
                <a:gd name="T36" fmla="*/ 14 w 274"/>
                <a:gd name="T37" fmla="*/ 11 h 366"/>
                <a:gd name="T38" fmla="*/ 16 w 274"/>
                <a:gd name="T39" fmla="*/ 12 h 366"/>
                <a:gd name="T40" fmla="*/ 18 w 274"/>
                <a:gd name="T41" fmla="*/ 13 h 366"/>
                <a:gd name="T42" fmla="*/ 18 w 274"/>
                <a:gd name="T43" fmla="*/ 13 h 366"/>
                <a:gd name="T44" fmla="*/ 19 w 274"/>
                <a:gd name="T45" fmla="*/ 14 h 366"/>
                <a:gd name="T46" fmla="*/ 20 w 274"/>
                <a:gd name="T47" fmla="*/ 15 h 366"/>
                <a:gd name="T48" fmla="*/ 20 w 274"/>
                <a:gd name="T49" fmla="*/ 17 h 366"/>
                <a:gd name="T50" fmla="*/ 20 w 274"/>
                <a:gd name="T51" fmla="*/ 18 h 366"/>
                <a:gd name="T52" fmla="*/ 20 w 274"/>
                <a:gd name="T53" fmla="*/ 20 h 366"/>
                <a:gd name="T54" fmla="*/ 19 w 274"/>
                <a:gd name="T55" fmla="*/ 21 h 366"/>
                <a:gd name="T56" fmla="*/ 18 w 274"/>
                <a:gd name="T57" fmla="*/ 22 h 366"/>
                <a:gd name="T58" fmla="*/ 16 w 274"/>
                <a:gd name="T59" fmla="*/ 23 h 366"/>
                <a:gd name="T60" fmla="*/ 15 w 274"/>
                <a:gd name="T61" fmla="*/ 24 h 366"/>
                <a:gd name="T62" fmla="*/ 13 w 274"/>
                <a:gd name="T63" fmla="*/ 25 h 366"/>
                <a:gd name="T64" fmla="*/ 10 w 274"/>
                <a:gd name="T65" fmla="*/ 26 h 366"/>
                <a:gd name="T66" fmla="*/ 7 w 274"/>
                <a:gd name="T67" fmla="*/ 26 h 366"/>
                <a:gd name="T68" fmla="*/ 4 w 274"/>
                <a:gd name="T69" fmla="*/ 19 h 366"/>
                <a:gd name="T70" fmla="*/ 7 w 274"/>
                <a:gd name="T71" fmla="*/ 20 h 366"/>
                <a:gd name="T72" fmla="*/ 8 w 274"/>
                <a:gd name="T73" fmla="*/ 21 h 366"/>
                <a:gd name="T74" fmla="*/ 9 w 274"/>
                <a:gd name="T75" fmla="*/ 22 h 366"/>
                <a:gd name="T76" fmla="*/ 11 w 274"/>
                <a:gd name="T77" fmla="*/ 22 h 366"/>
                <a:gd name="T78" fmla="*/ 12 w 274"/>
                <a:gd name="T79" fmla="*/ 22 h 366"/>
                <a:gd name="T80" fmla="*/ 13 w 274"/>
                <a:gd name="T81" fmla="*/ 21 h 366"/>
                <a:gd name="T82" fmla="*/ 14 w 274"/>
                <a:gd name="T83" fmla="*/ 20 h 366"/>
                <a:gd name="T84" fmla="*/ 14 w 274"/>
                <a:gd name="T85" fmla="*/ 19 h 366"/>
                <a:gd name="T86" fmla="*/ 14 w 274"/>
                <a:gd name="T87" fmla="*/ 18 h 366"/>
                <a:gd name="T88" fmla="*/ 14 w 274"/>
                <a:gd name="T89" fmla="*/ 17 h 366"/>
                <a:gd name="T90" fmla="*/ 13 w 274"/>
                <a:gd name="T91" fmla="*/ 17 h 366"/>
                <a:gd name="T92" fmla="*/ 12 w 274"/>
                <a:gd name="T93" fmla="*/ 17 h 366"/>
                <a:gd name="T94" fmla="*/ 10 w 274"/>
                <a:gd name="T95" fmla="*/ 16 h 366"/>
                <a:gd name="T96" fmla="*/ 6 w 274"/>
                <a:gd name="T97" fmla="*/ 15 h 366"/>
                <a:gd name="T98" fmla="*/ 4 w 274"/>
                <a:gd name="T99" fmla="*/ 15 h 366"/>
                <a:gd name="T100" fmla="*/ 2 w 274"/>
                <a:gd name="T101" fmla="*/ 14 h 366"/>
                <a:gd name="T102" fmla="*/ 2 w 274"/>
                <a:gd name="T103" fmla="*/ 13 h 366"/>
                <a:gd name="T104" fmla="*/ 1 w 274"/>
                <a:gd name="T105" fmla="*/ 12 h 366"/>
                <a:gd name="T106" fmla="*/ 0 w 274"/>
                <a:gd name="T107" fmla="*/ 11 h 366"/>
                <a:gd name="T108" fmla="*/ 0 w 274"/>
                <a:gd name="T109" fmla="*/ 10 h 366"/>
                <a:gd name="T110" fmla="*/ 0 w 274"/>
                <a:gd name="T111" fmla="*/ 8 h 366"/>
                <a:gd name="T112" fmla="*/ 0 w 274"/>
                <a:gd name="T113" fmla="*/ 7 h 366"/>
                <a:gd name="T114" fmla="*/ 1 w 274"/>
                <a:gd name="T115" fmla="*/ 5 h 366"/>
                <a:gd name="T116" fmla="*/ 2 w 274"/>
                <a:gd name="T117" fmla="*/ 4 h 366"/>
                <a:gd name="T118" fmla="*/ 4 w 274"/>
                <a:gd name="T119" fmla="*/ 3 h 366"/>
                <a:gd name="T120" fmla="*/ 6 w 274"/>
                <a:gd name="T121" fmla="*/ 2 h 366"/>
                <a:gd name="T122" fmla="*/ 8 w 274"/>
                <a:gd name="T123" fmla="*/ 1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3" name="Freeform 40"/>
            <p:cNvSpPr>
              <a:spLocks/>
            </p:cNvSpPr>
            <p:nvPr userDrawn="1"/>
          </p:nvSpPr>
          <p:spPr bwMode="auto">
            <a:xfrm>
              <a:off x="501" y="451"/>
              <a:ext cx="14" cy="24"/>
            </a:xfrm>
            <a:custGeom>
              <a:avLst/>
              <a:gdLst>
                <a:gd name="T0" fmla="*/ 12 w 195"/>
                <a:gd name="T1" fmla="*/ 0 h 347"/>
                <a:gd name="T2" fmla="*/ 12 w 195"/>
                <a:gd name="T3" fmla="*/ 2 h 347"/>
                <a:gd name="T4" fmla="*/ 12 w 195"/>
                <a:gd name="T5" fmla="*/ 3 h 347"/>
                <a:gd name="T6" fmla="*/ 11 w 195"/>
                <a:gd name="T7" fmla="*/ 3 h 347"/>
                <a:gd name="T8" fmla="*/ 10 w 195"/>
                <a:gd name="T9" fmla="*/ 4 h 347"/>
                <a:gd name="T10" fmla="*/ 9 w 195"/>
                <a:gd name="T11" fmla="*/ 4 h 347"/>
                <a:gd name="T12" fmla="*/ 10 w 195"/>
                <a:gd name="T13" fmla="*/ 20 h 347"/>
                <a:gd name="T14" fmla="*/ 11 w 195"/>
                <a:gd name="T15" fmla="*/ 20 h 347"/>
                <a:gd name="T16" fmla="*/ 12 w 195"/>
                <a:gd name="T17" fmla="*/ 20 h 347"/>
                <a:gd name="T18" fmla="*/ 13 w 195"/>
                <a:gd name="T19" fmla="*/ 21 h 347"/>
                <a:gd name="T20" fmla="*/ 14 w 195"/>
                <a:gd name="T21" fmla="*/ 21 h 347"/>
                <a:gd name="T22" fmla="*/ 14 w 195"/>
                <a:gd name="T23" fmla="*/ 23 h 347"/>
                <a:gd name="T24" fmla="*/ 2 w 195"/>
                <a:gd name="T25" fmla="*/ 24 h 347"/>
                <a:gd name="T26" fmla="*/ 2 w 195"/>
                <a:gd name="T27" fmla="*/ 22 h 347"/>
                <a:gd name="T28" fmla="*/ 2 w 195"/>
                <a:gd name="T29" fmla="*/ 21 h 347"/>
                <a:gd name="T30" fmla="*/ 3 w 195"/>
                <a:gd name="T31" fmla="*/ 21 h 347"/>
                <a:gd name="T32" fmla="*/ 4 w 195"/>
                <a:gd name="T33" fmla="*/ 20 h 347"/>
                <a:gd name="T34" fmla="*/ 5 w 195"/>
                <a:gd name="T35" fmla="*/ 20 h 347"/>
                <a:gd name="T36" fmla="*/ 3 w 195"/>
                <a:gd name="T37" fmla="*/ 4 h 347"/>
                <a:gd name="T38" fmla="*/ 3 w 195"/>
                <a:gd name="T39" fmla="*/ 4 h 347"/>
                <a:gd name="T40" fmla="*/ 2 w 195"/>
                <a:gd name="T41" fmla="*/ 4 h 347"/>
                <a:gd name="T42" fmla="*/ 1 w 195"/>
                <a:gd name="T43" fmla="*/ 3 h 347"/>
                <a:gd name="T44" fmla="*/ 0 w 195"/>
                <a:gd name="T45" fmla="*/ 3 h 347"/>
                <a:gd name="T46" fmla="*/ 0 w 195"/>
                <a:gd name="T47" fmla="*/ 1 h 347"/>
                <a:gd name="T48" fmla="*/ 12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4" name="Freeform 41"/>
            <p:cNvSpPr>
              <a:spLocks/>
            </p:cNvSpPr>
            <p:nvPr userDrawn="1"/>
          </p:nvSpPr>
          <p:spPr bwMode="auto">
            <a:xfrm>
              <a:off x="471" y="451"/>
              <a:ext cx="17" cy="25"/>
            </a:xfrm>
            <a:custGeom>
              <a:avLst/>
              <a:gdLst>
                <a:gd name="T0" fmla="*/ 12 w 243"/>
                <a:gd name="T1" fmla="*/ 0 h 344"/>
                <a:gd name="T2" fmla="*/ 15 w 243"/>
                <a:gd name="T3" fmla="*/ 1 h 344"/>
                <a:gd name="T4" fmla="*/ 17 w 243"/>
                <a:gd name="T5" fmla="*/ 8 h 344"/>
                <a:gd name="T6" fmla="*/ 14 w 243"/>
                <a:gd name="T7" fmla="*/ 7 h 344"/>
                <a:gd name="T8" fmla="*/ 13 w 243"/>
                <a:gd name="T9" fmla="*/ 5 h 344"/>
                <a:gd name="T10" fmla="*/ 12 w 243"/>
                <a:gd name="T11" fmla="*/ 4 h 344"/>
                <a:gd name="T12" fmla="*/ 10 w 243"/>
                <a:gd name="T13" fmla="*/ 4 h 344"/>
                <a:gd name="T14" fmla="*/ 9 w 243"/>
                <a:gd name="T15" fmla="*/ 4 h 344"/>
                <a:gd name="T16" fmla="*/ 7 w 243"/>
                <a:gd name="T17" fmla="*/ 4 h 344"/>
                <a:gd name="T18" fmla="*/ 7 w 243"/>
                <a:gd name="T19" fmla="*/ 5 h 344"/>
                <a:gd name="T20" fmla="*/ 6 w 243"/>
                <a:gd name="T21" fmla="*/ 5 h 344"/>
                <a:gd name="T22" fmla="*/ 6 w 243"/>
                <a:gd name="T23" fmla="*/ 6 h 344"/>
                <a:gd name="T24" fmla="*/ 6 w 243"/>
                <a:gd name="T25" fmla="*/ 7 h 344"/>
                <a:gd name="T26" fmla="*/ 6 w 243"/>
                <a:gd name="T27" fmla="*/ 8 h 344"/>
                <a:gd name="T28" fmla="*/ 7 w 243"/>
                <a:gd name="T29" fmla="*/ 8 h 344"/>
                <a:gd name="T30" fmla="*/ 7 w 243"/>
                <a:gd name="T31" fmla="*/ 9 h 344"/>
                <a:gd name="T32" fmla="*/ 8 w 243"/>
                <a:gd name="T33" fmla="*/ 10 h 344"/>
                <a:gd name="T34" fmla="*/ 10 w 243"/>
                <a:gd name="T35" fmla="*/ 10 h 344"/>
                <a:gd name="T36" fmla="*/ 13 w 243"/>
                <a:gd name="T37" fmla="*/ 11 h 344"/>
                <a:gd name="T38" fmla="*/ 15 w 243"/>
                <a:gd name="T39" fmla="*/ 13 h 344"/>
                <a:gd name="T40" fmla="*/ 16 w 243"/>
                <a:gd name="T41" fmla="*/ 14 h 344"/>
                <a:gd name="T42" fmla="*/ 16 w 243"/>
                <a:gd name="T43" fmla="*/ 15 h 344"/>
                <a:gd name="T44" fmla="*/ 17 w 243"/>
                <a:gd name="T45" fmla="*/ 16 h 344"/>
                <a:gd name="T46" fmla="*/ 17 w 243"/>
                <a:gd name="T47" fmla="*/ 17 h 344"/>
                <a:gd name="T48" fmla="*/ 17 w 243"/>
                <a:gd name="T49" fmla="*/ 19 h 344"/>
                <a:gd name="T50" fmla="*/ 17 w 243"/>
                <a:gd name="T51" fmla="*/ 20 h 344"/>
                <a:gd name="T52" fmla="*/ 16 w 243"/>
                <a:gd name="T53" fmla="*/ 21 h 344"/>
                <a:gd name="T54" fmla="*/ 15 w 243"/>
                <a:gd name="T55" fmla="*/ 23 h 344"/>
                <a:gd name="T56" fmla="*/ 14 w 243"/>
                <a:gd name="T57" fmla="*/ 23 h 344"/>
                <a:gd name="T58" fmla="*/ 12 w 243"/>
                <a:gd name="T59" fmla="*/ 24 h 344"/>
                <a:gd name="T60" fmla="*/ 10 w 243"/>
                <a:gd name="T61" fmla="*/ 25 h 344"/>
                <a:gd name="T62" fmla="*/ 8 w 243"/>
                <a:gd name="T63" fmla="*/ 25 h 344"/>
                <a:gd name="T64" fmla="*/ 6 w 243"/>
                <a:gd name="T65" fmla="*/ 25 h 344"/>
                <a:gd name="T66" fmla="*/ 3 w 243"/>
                <a:gd name="T67" fmla="*/ 25 h 344"/>
                <a:gd name="T68" fmla="*/ 1 w 243"/>
                <a:gd name="T69" fmla="*/ 17 h 344"/>
                <a:gd name="T70" fmla="*/ 4 w 243"/>
                <a:gd name="T71" fmla="*/ 18 h 344"/>
                <a:gd name="T72" fmla="*/ 5 w 243"/>
                <a:gd name="T73" fmla="*/ 20 h 344"/>
                <a:gd name="T74" fmla="*/ 6 w 243"/>
                <a:gd name="T75" fmla="*/ 21 h 344"/>
                <a:gd name="T76" fmla="*/ 7 w 243"/>
                <a:gd name="T77" fmla="*/ 22 h 344"/>
                <a:gd name="T78" fmla="*/ 9 w 243"/>
                <a:gd name="T79" fmla="*/ 22 h 344"/>
                <a:gd name="T80" fmla="*/ 10 w 243"/>
                <a:gd name="T81" fmla="*/ 21 h 344"/>
                <a:gd name="T82" fmla="*/ 11 w 243"/>
                <a:gd name="T83" fmla="*/ 21 h 344"/>
                <a:gd name="T84" fmla="*/ 11 w 243"/>
                <a:gd name="T85" fmla="*/ 20 h 344"/>
                <a:gd name="T86" fmla="*/ 11 w 243"/>
                <a:gd name="T87" fmla="*/ 19 h 344"/>
                <a:gd name="T88" fmla="*/ 11 w 243"/>
                <a:gd name="T89" fmla="*/ 18 h 344"/>
                <a:gd name="T90" fmla="*/ 11 w 243"/>
                <a:gd name="T91" fmla="*/ 17 h 344"/>
                <a:gd name="T92" fmla="*/ 10 w 243"/>
                <a:gd name="T93" fmla="*/ 17 h 344"/>
                <a:gd name="T94" fmla="*/ 8 w 243"/>
                <a:gd name="T95" fmla="*/ 15 h 344"/>
                <a:gd name="T96" fmla="*/ 5 w 243"/>
                <a:gd name="T97" fmla="*/ 14 h 344"/>
                <a:gd name="T98" fmla="*/ 3 w 243"/>
                <a:gd name="T99" fmla="*/ 13 h 344"/>
                <a:gd name="T100" fmla="*/ 1 w 243"/>
                <a:gd name="T101" fmla="*/ 12 h 344"/>
                <a:gd name="T102" fmla="*/ 1 w 243"/>
                <a:gd name="T103" fmla="*/ 11 h 344"/>
                <a:gd name="T104" fmla="*/ 0 w 243"/>
                <a:gd name="T105" fmla="*/ 10 h 344"/>
                <a:gd name="T106" fmla="*/ 0 w 243"/>
                <a:gd name="T107" fmla="*/ 8 h 344"/>
                <a:gd name="T108" fmla="*/ 0 w 243"/>
                <a:gd name="T109" fmla="*/ 7 h 344"/>
                <a:gd name="T110" fmla="*/ 0 w 243"/>
                <a:gd name="T111" fmla="*/ 5 h 344"/>
                <a:gd name="T112" fmla="*/ 1 w 243"/>
                <a:gd name="T113" fmla="*/ 4 h 344"/>
                <a:gd name="T114" fmla="*/ 2 w 243"/>
                <a:gd name="T115" fmla="*/ 3 h 344"/>
                <a:gd name="T116" fmla="*/ 4 w 243"/>
                <a:gd name="T117" fmla="*/ 2 h 344"/>
                <a:gd name="T118" fmla="*/ 5 w 243"/>
                <a:gd name="T119" fmla="*/ 1 h 344"/>
                <a:gd name="T120" fmla="*/ 7 w 243"/>
                <a:gd name="T121" fmla="*/ 0 h 344"/>
                <a:gd name="T122" fmla="*/ 9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5" name="Freeform 42"/>
            <p:cNvSpPr>
              <a:spLocks/>
            </p:cNvSpPr>
            <p:nvPr userDrawn="1"/>
          </p:nvSpPr>
          <p:spPr bwMode="auto">
            <a:xfrm>
              <a:off x="448" y="460"/>
              <a:ext cx="6" cy="7"/>
            </a:xfrm>
            <a:custGeom>
              <a:avLst/>
              <a:gdLst>
                <a:gd name="T0" fmla="*/ 3 w 91"/>
                <a:gd name="T1" fmla="*/ 0 h 94"/>
                <a:gd name="T2" fmla="*/ 4 w 91"/>
                <a:gd name="T3" fmla="*/ 0 h 94"/>
                <a:gd name="T4" fmla="*/ 5 w 91"/>
                <a:gd name="T5" fmla="*/ 0 h 94"/>
                <a:gd name="T6" fmla="*/ 5 w 91"/>
                <a:gd name="T7" fmla="*/ 1 h 94"/>
                <a:gd name="T8" fmla="*/ 5 w 91"/>
                <a:gd name="T9" fmla="*/ 1 h 94"/>
                <a:gd name="T10" fmla="*/ 6 w 91"/>
                <a:gd name="T11" fmla="*/ 2 h 94"/>
                <a:gd name="T12" fmla="*/ 6 w 91"/>
                <a:gd name="T13" fmla="*/ 3 h 94"/>
                <a:gd name="T14" fmla="*/ 6 w 91"/>
                <a:gd name="T15" fmla="*/ 3 h 94"/>
                <a:gd name="T16" fmla="*/ 6 w 91"/>
                <a:gd name="T17" fmla="*/ 4 h 94"/>
                <a:gd name="T18" fmla="*/ 6 w 91"/>
                <a:gd name="T19" fmla="*/ 5 h 94"/>
                <a:gd name="T20" fmla="*/ 5 w 91"/>
                <a:gd name="T21" fmla="*/ 5 h 94"/>
                <a:gd name="T22" fmla="*/ 5 w 91"/>
                <a:gd name="T23" fmla="*/ 6 h 94"/>
                <a:gd name="T24" fmla="*/ 5 w 91"/>
                <a:gd name="T25" fmla="*/ 6 h 94"/>
                <a:gd name="T26" fmla="*/ 4 w 91"/>
                <a:gd name="T27" fmla="*/ 7 h 94"/>
                <a:gd name="T28" fmla="*/ 4 w 91"/>
                <a:gd name="T29" fmla="*/ 7 h 94"/>
                <a:gd name="T30" fmla="*/ 3 w 91"/>
                <a:gd name="T31" fmla="*/ 7 h 94"/>
                <a:gd name="T32" fmla="*/ 3 w 91"/>
                <a:gd name="T33" fmla="*/ 7 h 94"/>
                <a:gd name="T34" fmla="*/ 2 w 91"/>
                <a:gd name="T35" fmla="*/ 7 h 94"/>
                <a:gd name="T36" fmla="*/ 1 w 91"/>
                <a:gd name="T37" fmla="*/ 6 h 94"/>
                <a:gd name="T38" fmla="*/ 1 w 91"/>
                <a:gd name="T39" fmla="*/ 6 h 94"/>
                <a:gd name="T40" fmla="*/ 1 w 91"/>
                <a:gd name="T41" fmla="*/ 6 h 94"/>
                <a:gd name="T42" fmla="*/ 0 w 91"/>
                <a:gd name="T43" fmla="*/ 5 h 94"/>
                <a:gd name="T44" fmla="*/ 0 w 91"/>
                <a:gd name="T45" fmla="*/ 4 h 94"/>
                <a:gd name="T46" fmla="*/ 0 w 91"/>
                <a:gd name="T47" fmla="*/ 4 h 94"/>
                <a:gd name="T48" fmla="*/ 0 w 91"/>
                <a:gd name="T49" fmla="*/ 3 h 94"/>
                <a:gd name="T50" fmla="*/ 0 w 91"/>
                <a:gd name="T51" fmla="*/ 2 h 94"/>
                <a:gd name="T52" fmla="*/ 0 w 91"/>
                <a:gd name="T53" fmla="*/ 2 h 94"/>
                <a:gd name="T54" fmla="*/ 1 w 91"/>
                <a:gd name="T55" fmla="*/ 1 h 94"/>
                <a:gd name="T56" fmla="*/ 1 w 91"/>
                <a:gd name="T57" fmla="*/ 1 h 94"/>
                <a:gd name="T58" fmla="*/ 2 w 91"/>
                <a:gd name="T59" fmla="*/ 0 h 94"/>
                <a:gd name="T60" fmla="*/ 2 w 91"/>
                <a:gd name="T61" fmla="*/ 0 h 94"/>
                <a:gd name="T62" fmla="*/ 3 w 91"/>
                <a:gd name="T63" fmla="*/ 0 h 94"/>
                <a:gd name="T64" fmla="*/ 3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96" name="Freeform 43"/>
            <p:cNvSpPr>
              <a:spLocks noEditPoints="1"/>
            </p:cNvSpPr>
            <p:nvPr userDrawn="1"/>
          </p:nvSpPr>
          <p:spPr bwMode="auto">
            <a:xfrm>
              <a:off x="720" y="283"/>
              <a:ext cx="803" cy="48"/>
            </a:xfrm>
            <a:custGeom>
              <a:avLst/>
              <a:gdLst>
                <a:gd name="T0" fmla="*/ 756 w 11247"/>
                <a:gd name="T1" fmla="*/ 8 h 682"/>
                <a:gd name="T2" fmla="*/ 736 w 11247"/>
                <a:gd name="T3" fmla="*/ 10 h 682"/>
                <a:gd name="T4" fmla="*/ 727 w 11247"/>
                <a:gd name="T5" fmla="*/ 24 h 682"/>
                <a:gd name="T6" fmla="*/ 732 w 11247"/>
                <a:gd name="T7" fmla="*/ 41 h 682"/>
                <a:gd name="T8" fmla="*/ 747 w 11247"/>
                <a:gd name="T9" fmla="*/ 48 h 682"/>
                <a:gd name="T10" fmla="*/ 751 w 11247"/>
                <a:gd name="T11" fmla="*/ 41 h 682"/>
                <a:gd name="T12" fmla="*/ 735 w 11247"/>
                <a:gd name="T13" fmla="*/ 27 h 682"/>
                <a:gd name="T14" fmla="*/ 750 w 11247"/>
                <a:gd name="T15" fmla="*/ 14 h 682"/>
                <a:gd name="T16" fmla="*/ 716 w 11247"/>
                <a:gd name="T17" fmla="*/ 14 h 682"/>
                <a:gd name="T18" fmla="*/ 661 w 11247"/>
                <a:gd name="T19" fmla="*/ 41 h 682"/>
                <a:gd name="T20" fmla="*/ 669 w 11247"/>
                <a:gd name="T21" fmla="*/ 34 h 682"/>
                <a:gd name="T22" fmla="*/ 662 w 11247"/>
                <a:gd name="T23" fmla="*/ 23 h 682"/>
                <a:gd name="T24" fmla="*/ 667 w 11247"/>
                <a:gd name="T25" fmla="*/ 16 h 682"/>
                <a:gd name="T26" fmla="*/ 671 w 11247"/>
                <a:gd name="T27" fmla="*/ 27 h 682"/>
                <a:gd name="T28" fmla="*/ 676 w 11247"/>
                <a:gd name="T29" fmla="*/ 20 h 682"/>
                <a:gd name="T30" fmla="*/ 666 w 11247"/>
                <a:gd name="T31" fmla="*/ 8 h 682"/>
                <a:gd name="T32" fmla="*/ 676 w 11247"/>
                <a:gd name="T33" fmla="*/ 41 h 682"/>
                <a:gd name="T34" fmla="*/ 622 w 11247"/>
                <a:gd name="T35" fmla="*/ 39 h 682"/>
                <a:gd name="T36" fmla="*/ 608 w 11247"/>
                <a:gd name="T37" fmla="*/ 37 h 682"/>
                <a:gd name="T38" fmla="*/ 600 w 11247"/>
                <a:gd name="T39" fmla="*/ 40 h 682"/>
                <a:gd name="T40" fmla="*/ 617 w 11247"/>
                <a:gd name="T41" fmla="*/ 48 h 682"/>
                <a:gd name="T42" fmla="*/ 632 w 11247"/>
                <a:gd name="T43" fmla="*/ 38 h 682"/>
                <a:gd name="T44" fmla="*/ 608 w 11247"/>
                <a:gd name="T45" fmla="*/ 0 h 682"/>
                <a:gd name="T46" fmla="*/ 611 w 11247"/>
                <a:gd name="T47" fmla="*/ 6 h 682"/>
                <a:gd name="T48" fmla="*/ 620 w 11247"/>
                <a:gd name="T49" fmla="*/ 1 h 682"/>
                <a:gd name="T50" fmla="*/ 624 w 11247"/>
                <a:gd name="T51" fmla="*/ 6 h 682"/>
                <a:gd name="T52" fmla="*/ 516 w 11247"/>
                <a:gd name="T53" fmla="*/ 34 h 682"/>
                <a:gd name="T54" fmla="*/ 504 w 11247"/>
                <a:gd name="T55" fmla="*/ 40 h 682"/>
                <a:gd name="T56" fmla="*/ 491 w 11247"/>
                <a:gd name="T57" fmla="*/ 33 h 682"/>
                <a:gd name="T58" fmla="*/ 498 w 11247"/>
                <a:gd name="T59" fmla="*/ 46 h 682"/>
                <a:gd name="T60" fmla="*/ 521 w 11247"/>
                <a:gd name="T61" fmla="*/ 43 h 682"/>
                <a:gd name="T62" fmla="*/ 478 w 11247"/>
                <a:gd name="T63" fmla="*/ 12 h 682"/>
                <a:gd name="T64" fmla="*/ 365 w 11247"/>
                <a:gd name="T65" fmla="*/ 31 h 682"/>
                <a:gd name="T66" fmla="*/ 358 w 11247"/>
                <a:gd name="T67" fmla="*/ 1 h 682"/>
                <a:gd name="T68" fmla="*/ 354 w 11247"/>
                <a:gd name="T69" fmla="*/ 6 h 682"/>
                <a:gd name="T70" fmla="*/ 368 w 11247"/>
                <a:gd name="T71" fmla="*/ 1 h 682"/>
                <a:gd name="T72" fmla="*/ 364 w 11247"/>
                <a:gd name="T73" fmla="*/ 6 h 682"/>
                <a:gd name="T74" fmla="*/ 327 w 11247"/>
                <a:gd name="T75" fmla="*/ 47 h 682"/>
                <a:gd name="T76" fmla="*/ 260 w 11247"/>
                <a:gd name="T77" fmla="*/ 7 h 682"/>
                <a:gd name="T78" fmla="*/ 247 w 11247"/>
                <a:gd name="T79" fmla="*/ 16 h 682"/>
                <a:gd name="T80" fmla="*/ 255 w 11247"/>
                <a:gd name="T81" fmla="*/ 28 h 682"/>
                <a:gd name="T82" fmla="*/ 264 w 11247"/>
                <a:gd name="T83" fmla="*/ 39 h 682"/>
                <a:gd name="T84" fmla="*/ 248 w 11247"/>
                <a:gd name="T85" fmla="*/ 37 h 682"/>
                <a:gd name="T86" fmla="*/ 263 w 11247"/>
                <a:gd name="T87" fmla="*/ 47 h 682"/>
                <a:gd name="T88" fmla="*/ 273 w 11247"/>
                <a:gd name="T89" fmla="*/ 33 h 682"/>
                <a:gd name="T90" fmla="*/ 256 w 11247"/>
                <a:gd name="T91" fmla="*/ 20 h 682"/>
                <a:gd name="T92" fmla="*/ 260 w 11247"/>
                <a:gd name="T93" fmla="*/ 14 h 682"/>
                <a:gd name="T94" fmla="*/ 225 w 11247"/>
                <a:gd name="T95" fmla="*/ 23 h 682"/>
                <a:gd name="T96" fmla="*/ 222 w 11247"/>
                <a:gd name="T97" fmla="*/ 14 h 682"/>
                <a:gd name="T98" fmla="*/ 229 w 11247"/>
                <a:gd name="T99" fmla="*/ 29 h 682"/>
                <a:gd name="T100" fmla="*/ 233 w 11247"/>
                <a:gd name="T101" fmla="*/ 14 h 682"/>
                <a:gd name="T102" fmla="*/ 214 w 11247"/>
                <a:gd name="T103" fmla="*/ 47 h 682"/>
                <a:gd name="T104" fmla="*/ 192 w 11247"/>
                <a:gd name="T105" fmla="*/ 47 h 682"/>
                <a:gd name="T106" fmla="*/ 101 w 11247"/>
                <a:gd name="T107" fmla="*/ 7 h 682"/>
                <a:gd name="T108" fmla="*/ 57 w 11247"/>
                <a:gd name="T109" fmla="*/ 47 h 682"/>
                <a:gd name="T110" fmla="*/ 25 w 11247"/>
                <a:gd name="T111" fmla="*/ 36 h 682"/>
                <a:gd name="T112" fmla="*/ 12 w 11247"/>
                <a:gd name="T113" fmla="*/ 40 h 682"/>
                <a:gd name="T114" fmla="*/ 0 w 11247"/>
                <a:gd name="T115" fmla="*/ 35 h 682"/>
                <a:gd name="T116" fmla="*/ 10 w 11247"/>
                <a:gd name="T117" fmla="*/ 47 h 682"/>
                <a:gd name="T118" fmla="*/ 31 w 11247"/>
                <a:gd name="T119" fmla="*/ 42 h 6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247" h="682">
                  <a:moveTo>
                    <a:pt x="11247" y="665"/>
                  </a:moveTo>
                  <a:lnTo>
                    <a:pt x="11044" y="378"/>
                  </a:lnTo>
                  <a:lnTo>
                    <a:pt x="11236" y="104"/>
                  </a:lnTo>
                  <a:lnTo>
                    <a:pt x="11114" y="104"/>
                  </a:lnTo>
                  <a:lnTo>
                    <a:pt x="10938" y="366"/>
                  </a:lnTo>
                  <a:lnTo>
                    <a:pt x="10938" y="104"/>
                  </a:lnTo>
                  <a:lnTo>
                    <a:pt x="10831" y="104"/>
                  </a:lnTo>
                  <a:lnTo>
                    <a:pt x="10831" y="665"/>
                  </a:lnTo>
                  <a:lnTo>
                    <a:pt x="10938" y="665"/>
                  </a:lnTo>
                  <a:lnTo>
                    <a:pt x="10938" y="399"/>
                  </a:lnTo>
                  <a:lnTo>
                    <a:pt x="11125" y="665"/>
                  </a:lnTo>
                  <a:lnTo>
                    <a:pt x="11247" y="665"/>
                  </a:lnTo>
                  <a:close/>
                  <a:moveTo>
                    <a:pt x="10653" y="148"/>
                  </a:moveTo>
                  <a:lnTo>
                    <a:pt x="10634" y="135"/>
                  </a:lnTo>
                  <a:lnTo>
                    <a:pt x="10615" y="124"/>
                  </a:lnTo>
                  <a:lnTo>
                    <a:pt x="10595" y="115"/>
                  </a:lnTo>
                  <a:lnTo>
                    <a:pt x="10574" y="108"/>
                  </a:lnTo>
                  <a:lnTo>
                    <a:pt x="10552" y="102"/>
                  </a:lnTo>
                  <a:lnTo>
                    <a:pt x="10527" y="98"/>
                  </a:lnTo>
                  <a:lnTo>
                    <a:pt x="10503" y="95"/>
                  </a:lnTo>
                  <a:lnTo>
                    <a:pt x="10477" y="95"/>
                  </a:lnTo>
                  <a:lnTo>
                    <a:pt x="10460" y="95"/>
                  </a:lnTo>
                  <a:lnTo>
                    <a:pt x="10444" y="96"/>
                  </a:lnTo>
                  <a:lnTo>
                    <a:pt x="10428" y="97"/>
                  </a:lnTo>
                  <a:lnTo>
                    <a:pt x="10412" y="99"/>
                  </a:lnTo>
                  <a:lnTo>
                    <a:pt x="10399" y="101"/>
                  </a:lnTo>
                  <a:lnTo>
                    <a:pt x="10384" y="104"/>
                  </a:lnTo>
                  <a:lnTo>
                    <a:pt x="10370" y="109"/>
                  </a:lnTo>
                  <a:lnTo>
                    <a:pt x="10357" y="113"/>
                  </a:lnTo>
                  <a:lnTo>
                    <a:pt x="10345" y="118"/>
                  </a:lnTo>
                  <a:lnTo>
                    <a:pt x="10333" y="123"/>
                  </a:lnTo>
                  <a:lnTo>
                    <a:pt x="10320" y="130"/>
                  </a:lnTo>
                  <a:lnTo>
                    <a:pt x="10309" y="137"/>
                  </a:lnTo>
                  <a:lnTo>
                    <a:pt x="10298" y="145"/>
                  </a:lnTo>
                  <a:lnTo>
                    <a:pt x="10287" y="154"/>
                  </a:lnTo>
                  <a:lnTo>
                    <a:pt x="10276" y="163"/>
                  </a:lnTo>
                  <a:lnTo>
                    <a:pt x="10266" y="173"/>
                  </a:lnTo>
                  <a:lnTo>
                    <a:pt x="10255" y="184"/>
                  </a:lnTo>
                  <a:lnTo>
                    <a:pt x="10246" y="194"/>
                  </a:lnTo>
                  <a:lnTo>
                    <a:pt x="10237" y="206"/>
                  </a:lnTo>
                  <a:lnTo>
                    <a:pt x="10229" y="217"/>
                  </a:lnTo>
                  <a:lnTo>
                    <a:pt x="10221" y="229"/>
                  </a:lnTo>
                  <a:lnTo>
                    <a:pt x="10214" y="242"/>
                  </a:lnTo>
                  <a:lnTo>
                    <a:pt x="10208" y="254"/>
                  </a:lnTo>
                  <a:lnTo>
                    <a:pt x="10202" y="267"/>
                  </a:lnTo>
                  <a:lnTo>
                    <a:pt x="10197" y="281"/>
                  </a:lnTo>
                  <a:lnTo>
                    <a:pt x="10193" y="295"/>
                  </a:lnTo>
                  <a:lnTo>
                    <a:pt x="10189" y="309"/>
                  </a:lnTo>
                  <a:lnTo>
                    <a:pt x="10185" y="323"/>
                  </a:lnTo>
                  <a:lnTo>
                    <a:pt x="10183" y="338"/>
                  </a:lnTo>
                  <a:lnTo>
                    <a:pt x="10181" y="353"/>
                  </a:lnTo>
                  <a:lnTo>
                    <a:pt x="10180" y="368"/>
                  </a:lnTo>
                  <a:lnTo>
                    <a:pt x="10180" y="382"/>
                  </a:lnTo>
                  <a:lnTo>
                    <a:pt x="10180" y="399"/>
                  </a:lnTo>
                  <a:lnTo>
                    <a:pt x="10181" y="415"/>
                  </a:lnTo>
                  <a:lnTo>
                    <a:pt x="10183" y="431"/>
                  </a:lnTo>
                  <a:lnTo>
                    <a:pt x="10186" y="447"/>
                  </a:lnTo>
                  <a:lnTo>
                    <a:pt x="10190" y="463"/>
                  </a:lnTo>
                  <a:lnTo>
                    <a:pt x="10194" y="478"/>
                  </a:lnTo>
                  <a:lnTo>
                    <a:pt x="10199" y="493"/>
                  </a:lnTo>
                  <a:lnTo>
                    <a:pt x="10204" y="508"/>
                  </a:lnTo>
                  <a:lnTo>
                    <a:pt x="10211" y="522"/>
                  </a:lnTo>
                  <a:lnTo>
                    <a:pt x="10218" y="536"/>
                  </a:lnTo>
                  <a:lnTo>
                    <a:pt x="10226" y="549"/>
                  </a:lnTo>
                  <a:lnTo>
                    <a:pt x="10234" y="562"/>
                  </a:lnTo>
                  <a:lnTo>
                    <a:pt x="10243" y="575"/>
                  </a:lnTo>
                  <a:lnTo>
                    <a:pt x="10253" y="586"/>
                  </a:lnTo>
                  <a:lnTo>
                    <a:pt x="10264" y="597"/>
                  </a:lnTo>
                  <a:lnTo>
                    <a:pt x="10274" y="607"/>
                  </a:lnTo>
                  <a:lnTo>
                    <a:pt x="10284" y="616"/>
                  </a:lnTo>
                  <a:lnTo>
                    <a:pt x="10294" y="624"/>
                  </a:lnTo>
                  <a:lnTo>
                    <a:pt x="10305" y="632"/>
                  </a:lnTo>
                  <a:lnTo>
                    <a:pt x="10315" y="638"/>
                  </a:lnTo>
                  <a:lnTo>
                    <a:pt x="10327" y="644"/>
                  </a:lnTo>
                  <a:lnTo>
                    <a:pt x="10338" y="651"/>
                  </a:lnTo>
                  <a:lnTo>
                    <a:pt x="10350" y="655"/>
                  </a:lnTo>
                  <a:lnTo>
                    <a:pt x="10363" y="660"/>
                  </a:lnTo>
                  <a:lnTo>
                    <a:pt x="10375" y="664"/>
                  </a:lnTo>
                  <a:lnTo>
                    <a:pt x="10388" y="668"/>
                  </a:lnTo>
                  <a:lnTo>
                    <a:pt x="10402" y="671"/>
                  </a:lnTo>
                  <a:lnTo>
                    <a:pt x="10415" y="673"/>
                  </a:lnTo>
                  <a:lnTo>
                    <a:pt x="10430" y="675"/>
                  </a:lnTo>
                  <a:lnTo>
                    <a:pt x="10445" y="676"/>
                  </a:lnTo>
                  <a:lnTo>
                    <a:pt x="10461" y="677"/>
                  </a:lnTo>
                  <a:lnTo>
                    <a:pt x="10477" y="677"/>
                  </a:lnTo>
                  <a:lnTo>
                    <a:pt x="10501" y="676"/>
                  </a:lnTo>
                  <a:lnTo>
                    <a:pt x="10524" y="674"/>
                  </a:lnTo>
                  <a:lnTo>
                    <a:pt x="10546" y="672"/>
                  </a:lnTo>
                  <a:lnTo>
                    <a:pt x="10567" y="668"/>
                  </a:lnTo>
                  <a:lnTo>
                    <a:pt x="10584" y="663"/>
                  </a:lnTo>
                  <a:lnTo>
                    <a:pt x="10601" y="658"/>
                  </a:lnTo>
                  <a:lnTo>
                    <a:pt x="10619" y="651"/>
                  </a:lnTo>
                  <a:lnTo>
                    <a:pt x="10642" y="640"/>
                  </a:lnTo>
                  <a:lnTo>
                    <a:pt x="10623" y="550"/>
                  </a:lnTo>
                  <a:lnTo>
                    <a:pt x="10605" y="557"/>
                  </a:lnTo>
                  <a:lnTo>
                    <a:pt x="10589" y="563"/>
                  </a:lnTo>
                  <a:lnTo>
                    <a:pt x="10573" y="567"/>
                  </a:lnTo>
                  <a:lnTo>
                    <a:pt x="10558" y="570"/>
                  </a:lnTo>
                  <a:lnTo>
                    <a:pt x="10543" y="574"/>
                  </a:lnTo>
                  <a:lnTo>
                    <a:pt x="10528" y="576"/>
                  </a:lnTo>
                  <a:lnTo>
                    <a:pt x="10515" y="577"/>
                  </a:lnTo>
                  <a:lnTo>
                    <a:pt x="10500" y="577"/>
                  </a:lnTo>
                  <a:lnTo>
                    <a:pt x="10478" y="576"/>
                  </a:lnTo>
                  <a:lnTo>
                    <a:pt x="10456" y="573"/>
                  </a:lnTo>
                  <a:lnTo>
                    <a:pt x="10436" y="568"/>
                  </a:lnTo>
                  <a:lnTo>
                    <a:pt x="10417" y="562"/>
                  </a:lnTo>
                  <a:lnTo>
                    <a:pt x="10399" y="555"/>
                  </a:lnTo>
                  <a:lnTo>
                    <a:pt x="10382" y="545"/>
                  </a:lnTo>
                  <a:lnTo>
                    <a:pt x="10367" y="534"/>
                  </a:lnTo>
                  <a:lnTo>
                    <a:pt x="10353" y="522"/>
                  </a:lnTo>
                  <a:lnTo>
                    <a:pt x="10341" y="508"/>
                  </a:lnTo>
                  <a:lnTo>
                    <a:pt x="10330" y="493"/>
                  </a:lnTo>
                  <a:lnTo>
                    <a:pt x="10320" y="476"/>
                  </a:lnTo>
                  <a:lnTo>
                    <a:pt x="10312" y="459"/>
                  </a:lnTo>
                  <a:lnTo>
                    <a:pt x="10306" y="440"/>
                  </a:lnTo>
                  <a:lnTo>
                    <a:pt x="10301" y="420"/>
                  </a:lnTo>
                  <a:lnTo>
                    <a:pt x="10298" y="399"/>
                  </a:lnTo>
                  <a:lnTo>
                    <a:pt x="10298" y="377"/>
                  </a:lnTo>
                  <a:lnTo>
                    <a:pt x="10298" y="357"/>
                  </a:lnTo>
                  <a:lnTo>
                    <a:pt x="10301" y="339"/>
                  </a:lnTo>
                  <a:lnTo>
                    <a:pt x="10306" y="321"/>
                  </a:lnTo>
                  <a:lnTo>
                    <a:pt x="10312" y="303"/>
                  </a:lnTo>
                  <a:lnTo>
                    <a:pt x="10319" y="287"/>
                  </a:lnTo>
                  <a:lnTo>
                    <a:pt x="10328" y="272"/>
                  </a:lnTo>
                  <a:lnTo>
                    <a:pt x="10338" y="259"/>
                  </a:lnTo>
                  <a:lnTo>
                    <a:pt x="10350" y="246"/>
                  </a:lnTo>
                  <a:lnTo>
                    <a:pt x="10363" y="234"/>
                  </a:lnTo>
                  <a:lnTo>
                    <a:pt x="10376" y="224"/>
                  </a:lnTo>
                  <a:lnTo>
                    <a:pt x="10392" y="215"/>
                  </a:lnTo>
                  <a:lnTo>
                    <a:pt x="10408" y="208"/>
                  </a:lnTo>
                  <a:lnTo>
                    <a:pt x="10426" y="202"/>
                  </a:lnTo>
                  <a:lnTo>
                    <a:pt x="10444" y="197"/>
                  </a:lnTo>
                  <a:lnTo>
                    <a:pt x="10463" y="195"/>
                  </a:lnTo>
                  <a:lnTo>
                    <a:pt x="10483" y="194"/>
                  </a:lnTo>
                  <a:lnTo>
                    <a:pt x="10501" y="194"/>
                  </a:lnTo>
                  <a:lnTo>
                    <a:pt x="10519" y="196"/>
                  </a:lnTo>
                  <a:lnTo>
                    <a:pt x="10536" y="199"/>
                  </a:lnTo>
                  <a:lnTo>
                    <a:pt x="10553" y="204"/>
                  </a:lnTo>
                  <a:lnTo>
                    <a:pt x="10568" y="209"/>
                  </a:lnTo>
                  <a:lnTo>
                    <a:pt x="10583" y="216"/>
                  </a:lnTo>
                  <a:lnTo>
                    <a:pt x="10598" y="224"/>
                  </a:lnTo>
                  <a:lnTo>
                    <a:pt x="10612" y="233"/>
                  </a:lnTo>
                  <a:lnTo>
                    <a:pt x="10653" y="148"/>
                  </a:lnTo>
                  <a:close/>
                  <a:moveTo>
                    <a:pt x="10037" y="665"/>
                  </a:moveTo>
                  <a:lnTo>
                    <a:pt x="10037" y="575"/>
                  </a:lnTo>
                  <a:lnTo>
                    <a:pt x="9791" y="575"/>
                  </a:lnTo>
                  <a:lnTo>
                    <a:pt x="9791" y="426"/>
                  </a:lnTo>
                  <a:lnTo>
                    <a:pt x="9983" y="426"/>
                  </a:lnTo>
                  <a:lnTo>
                    <a:pt x="9983" y="335"/>
                  </a:lnTo>
                  <a:lnTo>
                    <a:pt x="9791" y="335"/>
                  </a:lnTo>
                  <a:lnTo>
                    <a:pt x="9791" y="195"/>
                  </a:lnTo>
                  <a:lnTo>
                    <a:pt x="10025" y="195"/>
                  </a:lnTo>
                  <a:lnTo>
                    <a:pt x="10025" y="104"/>
                  </a:lnTo>
                  <a:lnTo>
                    <a:pt x="9684" y="104"/>
                  </a:lnTo>
                  <a:lnTo>
                    <a:pt x="9684" y="665"/>
                  </a:lnTo>
                  <a:lnTo>
                    <a:pt x="10037" y="665"/>
                  </a:lnTo>
                  <a:close/>
                  <a:moveTo>
                    <a:pt x="9367" y="504"/>
                  </a:moveTo>
                  <a:lnTo>
                    <a:pt x="9365" y="515"/>
                  </a:lnTo>
                  <a:lnTo>
                    <a:pt x="9363" y="525"/>
                  </a:lnTo>
                  <a:lnTo>
                    <a:pt x="9360" y="534"/>
                  </a:lnTo>
                  <a:lnTo>
                    <a:pt x="9356" y="544"/>
                  </a:lnTo>
                  <a:lnTo>
                    <a:pt x="9351" y="551"/>
                  </a:lnTo>
                  <a:lnTo>
                    <a:pt x="9344" y="559"/>
                  </a:lnTo>
                  <a:lnTo>
                    <a:pt x="9336" y="565"/>
                  </a:lnTo>
                  <a:lnTo>
                    <a:pt x="9328" y="569"/>
                  </a:lnTo>
                  <a:lnTo>
                    <a:pt x="9316" y="575"/>
                  </a:lnTo>
                  <a:lnTo>
                    <a:pt x="9302" y="578"/>
                  </a:lnTo>
                  <a:lnTo>
                    <a:pt x="9285" y="580"/>
                  </a:lnTo>
                  <a:lnTo>
                    <a:pt x="9263" y="580"/>
                  </a:lnTo>
                  <a:lnTo>
                    <a:pt x="9193" y="580"/>
                  </a:lnTo>
                  <a:lnTo>
                    <a:pt x="9193" y="426"/>
                  </a:lnTo>
                  <a:lnTo>
                    <a:pt x="9263" y="426"/>
                  </a:lnTo>
                  <a:lnTo>
                    <a:pt x="9276" y="426"/>
                  </a:lnTo>
                  <a:lnTo>
                    <a:pt x="9286" y="427"/>
                  </a:lnTo>
                  <a:lnTo>
                    <a:pt x="9298" y="428"/>
                  </a:lnTo>
                  <a:lnTo>
                    <a:pt x="9307" y="431"/>
                  </a:lnTo>
                  <a:lnTo>
                    <a:pt x="9317" y="433"/>
                  </a:lnTo>
                  <a:lnTo>
                    <a:pt x="9325" y="437"/>
                  </a:lnTo>
                  <a:lnTo>
                    <a:pt x="9333" y="441"/>
                  </a:lnTo>
                  <a:lnTo>
                    <a:pt x="9339" y="446"/>
                  </a:lnTo>
                  <a:lnTo>
                    <a:pt x="9345" y="451"/>
                  </a:lnTo>
                  <a:lnTo>
                    <a:pt x="9351" y="457"/>
                  </a:lnTo>
                  <a:lnTo>
                    <a:pt x="9356" y="464"/>
                  </a:lnTo>
                  <a:lnTo>
                    <a:pt x="9359" y="470"/>
                  </a:lnTo>
                  <a:lnTo>
                    <a:pt x="9362" y="478"/>
                  </a:lnTo>
                  <a:lnTo>
                    <a:pt x="9364" y="486"/>
                  </a:lnTo>
                  <a:lnTo>
                    <a:pt x="9365" y="495"/>
                  </a:lnTo>
                  <a:lnTo>
                    <a:pt x="9367" y="504"/>
                  </a:lnTo>
                  <a:close/>
                  <a:moveTo>
                    <a:pt x="9350" y="261"/>
                  </a:moveTo>
                  <a:lnTo>
                    <a:pt x="9350" y="270"/>
                  </a:lnTo>
                  <a:lnTo>
                    <a:pt x="9349" y="278"/>
                  </a:lnTo>
                  <a:lnTo>
                    <a:pt x="9346" y="286"/>
                  </a:lnTo>
                  <a:lnTo>
                    <a:pt x="9344" y="292"/>
                  </a:lnTo>
                  <a:lnTo>
                    <a:pt x="9340" y="299"/>
                  </a:lnTo>
                  <a:lnTo>
                    <a:pt x="9337" y="305"/>
                  </a:lnTo>
                  <a:lnTo>
                    <a:pt x="9332" y="310"/>
                  </a:lnTo>
                  <a:lnTo>
                    <a:pt x="9326" y="316"/>
                  </a:lnTo>
                  <a:lnTo>
                    <a:pt x="9320" y="320"/>
                  </a:lnTo>
                  <a:lnTo>
                    <a:pt x="9313" y="324"/>
                  </a:lnTo>
                  <a:lnTo>
                    <a:pt x="9305" y="327"/>
                  </a:lnTo>
                  <a:lnTo>
                    <a:pt x="9297" y="329"/>
                  </a:lnTo>
                  <a:lnTo>
                    <a:pt x="9288" y="332"/>
                  </a:lnTo>
                  <a:lnTo>
                    <a:pt x="9279" y="333"/>
                  </a:lnTo>
                  <a:lnTo>
                    <a:pt x="9268" y="334"/>
                  </a:lnTo>
                  <a:lnTo>
                    <a:pt x="9258" y="335"/>
                  </a:lnTo>
                  <a:lnTo>
                    <a:pt x="9193" y="335"/>
                  </a:lnTo>
                  <a:lnTo>
                    <a:pt x="9193" y="190"/>
                  </a:lnTo>
                  <a:lnTo>
                    <a:pt x="9263" y="190"/>
                  </a:lnTo>
                  <a:lnTo>
                    <a:pt x="9274" y="190"/>
                  </a:lnTo>
                  <a:lnTo>
                    <a:pt x="9283" y="191"/>
                  </a:lnTo>
                  <a:lnTo>
                    <a:pt x="9292" y="192"/>
                  </a:lnTo>
                  <a:lnTo>
                    <a:pt x="9300" y="194"/>
                  </a:lnTo>
                  <a:lnTo>
                    <a:pt x="9307" y="197"/>
                  </a:lnTo>
                  <a:lnTo>
                    <a:pt x="9315" y="201"/>
                  </a:lnTo>
                  <a:lnTo>
                    <a:pt x="9321" y="205"/>
                  </a:lnTo>
                  <a:lnTo>
                    <a:pt x="9328" y="209"/>
                  </a:lnTo>
                  <a:lnTo>
                    <a:pt x="9333" y="213"/>
                  </a:lnTo>
                  <a:lnTo>
                    <a:pt x="9337" y="219"/>
                  </a:lnTo>
                  <a:lnTo>
                    <a:pt x="9341" y="225"/>
                  </a:lnTo>
                  <a:lnTo>
                    <a:pt x="9344" y="231"/>
                  </a:lnTo>
                  <a:lnTo>
                    <a:pt x="9346" y="238"/>
                  </a:lnTo>
                  <a:lnTo>
                    <a:pt x="9349" y="245"/>
                  </a:lnTo>
                  <a:lnTo>
                    <a:pt x="9350" y="253"/>
                  </a:lnTo>
                  <a:lnTo>
                    <a:pt x="9350" y="261"/>
                  </a:lnTo>
                  <a:close/>
                  <a:moveTo>
                    <a:pt x="9484" y="517"/>
                  </a:moveTo>
                  <a:lnTo>
                    <a:pt x="9483" y="501"/>
                  </a:lnTo>
                  <a:lnTo>
                    <a:pt x="9481" y="485"/>
                  </a:lnTo>
                  <a:lnTo>
                    <a:pt x="9477" y="471"/>
                  </a:lnTo>
                  <a:lnTo>
                    <a:pt x="9473" y="457"/>
                  </a:lnTo>
                  <a:lnTo>
                    <a:pt x="9468" y="445"/>
                  </a:lnTo>
                  <a:lnTo>
                    <a:pt x="9462" y="432"/>
                  </a:lnTo>
                  <a:lnTo>
                    <a:pt x="9454" y="421"/>
                  </a:lnTo>
                  <a:lnTo>
                    <a:pt x="9446" y="412"/>
                  </a:lnTo>
                  <a:lnTo>
                    <a:pt x="9436" y="403"/>
                  </a:lnTo>
                  <a:lnTo>
                    <a:pt x="9426" y="395"/>
                  </a:lnTo>
                  <a:lnTo>
                    <a:pt x="9415" y="389"/>
                  </a:lnTo>
                  <a:lnTo>
                    <a:pt x="9402" y="382"/>
                  </a:lnTo>
                  <a:lnTo>
                    <a:pt x="9389" y="378"/>
                  </a:lnTo>
                  <a:lnTo>
                    <a:pt x="9375" y="375"/>
                  </a:lnTo>
                  <a:lnTo>
                    <a:pt x="9360" y="373"/>
                  </a:lnTo>
                  <a:lnTo>
                    <a:pt x="9344" y="372"/>
                  </a:lnTo>
                  <a:lnTo>
                    <a:pt x="9360" y="371"/>
                  </a:lnTo>
                  <a:lnTo>
                    <a:pt x="9374" y="369"/>
                  </a:lnTo>
                  <a:lnTo>
                    <a:pt x="9387" y="365"/>
                  </a:lnTo>
                  <a:lnTo>
                    <a:pt x="9398" y="361"/>
                  </a:lnTo>
                  <a:lnTo>
                    <a:pt x="9409" y="356"/>
                  </a:lnTo>
                  <a:lnTo>
                    <a:pt x="9418" y="348"/>
                  </a:lnTo>
                  <a:lnTo>
                    <a:pt x="9428" y="341"/>
                  </a:lnTo>
                  <a:lnTo>
                    <a:pt x="9436" y="331"/>
                  </a:lnTo>
                  <a:lnTo>
                    <a:pt x="9444" y="322"/>
                  </a:lnTo>
                  <a:lnTo>
                    <a:pt x="9450" y="312"/>
                  </a:lnTo>
                  <a:lnTo>
                    <a:pt x="9456" y="301"/>
                  </a:lnTo>
                  <a:lnTo>
                    <a:pt x="9460" y="289"/>
                  </a:lnTo>
                  <a:lnTo>
                    <a:pt x="9464" y="278"/>
                  </a:lnTo>
                  <a:lnTo>
                    <a:pt x="9467" y="266"/>
                  </a:lnTo>
                  <a:lnTo>
                    <a:pt x="9468" y="254"/>
                  </a:lnTo>
                  <a:lnTo>
                    <a:pt x="9469" y="243"/>
                  </a:lnTo>
                  <a:lnTo>
                    <a:pt x="9468" y="229"/>
                  </a:lnTo>
                  <a:lnTo>
                    <a:pt x="9466" y="214"/>
                  </a:lnTo>
                  <a:lnTo>
                    <a:pt x="9462" y="201"/>
                  </a:lnTo>
                  <a:lnTo>
                    <a:pt x="9457" y="188"/>
                  </a:lnTo>
                  <a:lnTo>
                    <a:pt x="9451" y="175"/>
                  </a:lnTo>
                  <a:lnTo>
                    <a:pt x="9444" y="163"/>
                  </a:lnTo>
                  <a:lnTo>
                    <a:pt x="9434" y="152"/>
                  </a:lnTo>
                  <a:lnTo>
                    <a:pt x="9425" y="142"/>
                  </a:lnTo>
                  <a:lnTo>
                    <a:pt x="9413" y="133"/>
                  </a:lnTo>
                  <a:lnTo>
                    <a:pt x="9400" y="124"/>
                  </a:lnTo>
                  <a:lnTo>
                    <a:pt x="9387" y="118"/>
                  </a:lnTo>
                  <a:lnTo>
                    <a:pt x="9371" y="113"/>
                  </a:lnTo>
                  <a:lnTo>
                    <a:pt x="9353" y="110"/>
                  </a:lnTo>
                  <a:lnTo>
                    <a:pt x="9333" y="107"/>
                  </a:lnTo>
                  <a:lnTo>
                    <a:pt x="9311" y="105"/>
                  </a:lnTo>
                  <a:lnTo>
                    <a:pt x="9284" y="104"/>
                  </a:lnTo>
                  <a:lnTo>
                    <a:pt x="9082" y="104"/>
                  </a:lnTo>
                  <a:lnTo>
                    <a:pt x="9082" y="665"/>
                  </a:lnTo>
                  <a:lnTo>
                    <a:pt x="9311" y="665"/>
                  </a:lnTo>
                  <a:lnTo>
                    <a:pt x="9331" y="665"/>
                  </a:lnTo>
                  <a:lnTo>
                    <a:pt x="9350" y="663"/>
                  </a:lnTo>
                  <a:lnTo>
                    <a:pt x="9368" y="660"/>
                  </a:lnTo>
                  <a:lnTo>
                    <a:pt x="9384" y="656"/>
                  </a:lnTo>
                  <a:lnTo>
                    <a:pt x="9400" y="651"/>
                  </a:lnTo>
                  <a:lnTo>
                    <a:pt x="9414" y="644"/>
                  </a:lnTo>
                  <a:lnTo>
                    <a:pt x="9427" y="636"/>
                  </a:lnTo>
                  <a:lnTo>
                    <a:pt x="9438" y="627"/>
                  </a:lnTo>
                  <a:lnTo>
                    <a:pt x="9449" y="617"/>
                  </a:lnTo>
                  <a:lnTo>
                    <a:pt x="9458" y="606"/>
                  </a:lnTo>
                  <a:lnTo>
                    <a:pt x="9466" y="594"/>
                  </a:lnTo>
                  <a:lnTo>
                    <a:pt x="9472" y="581"/>
                  </a:lnTo>
                  <a:lnTo>
                    <a:pt x="9477" y="566"/>
                  </a:lnTo>
                  <a:lnTo>
                    <a:pt x="9481" y="550"/>
                  </a:lnTo>
                  <a:lnTo>
                    <a:pt x="9483" y="533"/>
                  </a:lnTo>
                  <a:lnTo>
                    <a:pt x="9484" y="517"/>
                  </a:lnTo>
                  <a:close/>
                  <a:moveTo>
                    <a:pt x="8857" y="447"/>
                  </a:moveTo>
                  <a:lnTo>
                    <a:pt x="8857" y="104"/>
                  </a:lnTo>
                  <a:lnTo>
                    <a:pt x="8749" y="104"/>
                  </a:lnTo>
                  <a:lnTo>
                    <a:pt x="8749" y="452"/>
                  </a:lnTo>
                  <a:lnTo>
                    <a:pt x="8749" y="467"/>
                  </a:lnTo>
                  <a:lnTo>
                    <a:pt x="8747" y="481"/>
                  </a:lnTo>
                  <a:lnTo>
                    <a:pt x="8745" y="494"/>
                  </a:lnTo>
                  <a:lnTo>
                    <a:pt x="8742" y="506"/>
                  </a:lnTo>
                  <a:lnTo>
                    <a:pt x="8737" y="518"/>
                  </a:lnTo>
                  <a:lnTo>
                    <a:pt x="8731" y="527"/>
                  </a:lnTo>
                  <a:lnTo>
                    <a:pt x="8725" y="537"/>
                  </a:lnTo>
                  <a:lnTo>
                    <a:pt x="8718" y="545"/>
                  </a:lnTo>
                  <a:lnTo>
                    <a:pt x="8709" y="552"/>
                  </a:lnTo>
                  <a:lnTo>
                    <a:pt x="8700" y="559"/>
                  </a:lnTo>
                  <a:lnTo>
                    <a:pt x="8690" y="565"/>
                  </a:lnTo>
                  <a:lnTo>
                    <a:pt x="8679" y="569"/>
                  </a:lnTo>
                  <a:lnTo>
                    <a:pt x="8667" y="573"/>
                  </a:lnTo>
                  <a:lnTo>
                    <a:pt x="8653" y="576"/>
                  </a:lnTo>
                  <a:lnTo>
                    <a:pt x="8639" y="577"/>
                  </a:lnTo>
                  <a:lnTo>
                    <a:pt x="8625" y="578"/>
                  </a:lnTo>
                  <a:lnTo>
                    <a:pt x="8609" y="577"/>
                  </a:lnTo>
                  <a:lnTo>
                    <a:pt x="8593" y="576"/>
                  </a:lnTo>
                  <a:lnTo>
                    <a:pt x="8579" y="574"/>
                  </a:lnTo>
                  <a:lnTo>
                    <a:pt x="8567" y="569"/>
                  </a:lnTo>
                  <a:lnTo>
                    <a:pt x="8555" y="565"/>
                  </a:lnTo>
                  <a:lnTo>
                    <a:pt x="8543" y="560"/>
                  </a:lnTo>
                  <a:lnTo>
                    <a:pt x="8534" y="553"/>
                  </a:lnTo>
                  <a:lnTo>
                    <a:pt x="8526" y="546"/>
                  </a:lnTo>
                  <a:lnTo>
                    <a:pt x="8517" y="538"/>
                  </a:lnTo>
                  <a:lnTo>
                    <a:pt x="8511" y="528"/>
                  </a:lnTo>
                  <a:lnTo>
                    <a:pt x="8505" y="519"/>
                  </a:lnTo>
                  <a:lnTo>
                    <a:pt x="8500" y="507"/>
                  </a:lnTo>
                  <a:lnTo>
                    <a:pt x="8497" y="495"/>
                  </a:lnTo>
                  <a:lnTo>
                    <a:pt x="8495" y="482"/>
                  </a:lnTo>
                  <a:lnTo>
                    <a:pt x="8493" y="468"/>
                  </a:lnTo>
                  <a:lnTo>
                    <a:pt x="8493" y="452"/>
                  </a:lnTo>
                  <a:lnTo>
                    <a:pt x="8493" y="104"/>
                  </a:lnTo>
                  <a:lnTo>
                    <a:pt x="8386" y="104"/>
                  </a:lnTo>
                  <a:lnTo>
                    <a:pt x="8386" y="447"/>
                  </a:lnTo>
                  <a:lnTo>
                    <a:pt x="8386" y="465"/>
                  </a:lnTo>
                  <a:lnTo>
                    <a:pt x="8387" y="483"/>
                  </a:lnTo>
                  <a:lnTo>
                    <a:pt x="8388" y="499"/>
                  </a:lnTo>
                  <a:lnTo>
                    <a:pt x="8390" y="514"/>
                  </a:lnTo>
                  <a:lnTo>
                    <a:pt x="8393" y="528"/>
                  </a:lnTo>
                  <a:lnTo>
                    <a:pt x="8396" y="541"/>
                  </a:lnTo>
                  <a:lnTo>
                    <a:pt x="8399" y="553"/>
                  </a:lnTo>
                  <a:lnTo>
                    <a:pt x="8403" y="565"/>
                  </a:lnTo>
                  <a:lnTo>
                    <a:pt x="8407" y="576"/>
                  </a:lnTo>
                  <a:lnTo>
                    <a:pt x="8414" y="585"/>
                  </a:lnTo>
                  <a:lnTo>
                    <a:pt x="8419" y="595"/>
                  </a:lnTo>
                  <a:lnTo>
                    <a:pt x="8426" y="604"/>
                  </a:lnTo>
                  <a:lnTo>
                    <a:pt x="8434" y="613"/>
                  </a:lnTo>
                  <a:lnTo>
                    <a:pt x="8443" y="621"/>
                  </a:lnTo>
                  <a:lnTo>
                    <a:pt x="8453" y="629"/>
                  </a:lnTo>
                  <a:lnTo>
                    <a:pt x="8462" y="636"/>
                  </a:lnTo>
                  <a:lnTo>
                    <a:pt x="8479" y="646"/>
                  </a:lnTo>
                  <a:lnTo>
                    <a:pt x="8496" y="655"/>
                  </a:lnTo>
                  <a:lnTo>
                    <a:pt x="8513" y="661"/>
                  </a:lnTo>
                  <a:lnTo>
                    <a:pt x="8532" y="668"/>
                  </a:lnTo>
                  <a:lnTo>
                    <a:pt x="8552" y="672"/>
                  </a:lnTo>
                  <a:lnTo>
                    <a:pt x="8573" y="675"/>
                  </a:lnTo>
                  <a:lnTo>
                    <a:pt x="8596" y="676"/>
                  </a:lnTo>
                  <a:lnTo>
                    <a:pt x="8622" y="677"/>
                  </a:lnTo>
                  <a:lnTo>
                    <a:pt x="8647" y="676"/>
                  </a:lnTo>
                  <a:lnTo>
                    <a:pt x="8670" y="675"/>
                  </a:lnTo>
                  <a:lnTo>
                    <a:pt x="8691" y="672"/>
                  </a:lnTo>
                  <a:lnTo>
                    <a:pt x="8711" y="667"/>
                  </a:lnTo>
                  <a:lnTo>
                    <a:pt x="8730" y="661"/>
                  </a:lnTo>
                  <a:lnTo>
                    <a:pt x="8747" y="654"/>
                  </a:lnTo>
                  <a:lnTo>
                    <a:pt x="8764" y="645"/>
                  </a:lnTo>
                  <a:lnTo>
                    <a:pt x="8780" y="636"/>
                  </a:lnTo>
                  <a:lnTo>
                    <a:pt x="8790" y="629"/>
                  </a:lnTo>
                  <a:lnTo>
                    <a:pt x="8800" y="620"/>
                  </a:lnTo>
                  <a:lnTo>
                    <a:pt x="8808" y="613"/>
                  </a:lnTo>
                  <a:lnTo>
                    <a:pt x="8816" y="604"/>
                  </a:lnTo>
                  <a:lnTo>
                    <a:pt x="8823" y="595"/>
                  </a:lnTo>
                  <a:lnTo>
                    <a:pt x="8829" y="585"/>
                  </a:lnTo>
                  <a:lnTo>
                    <a:pt x="8835" y="576"/>
                  </a:lnTo>
                  <a:lnTo>
                    <a:pt x="8840" y="565"/>
                  </a:lnTo>
                  <a:lnTo>
                    <a:pt x="8844" y="553"/>
                  </a:lnTo>
                  <a:lnTo>
                    <a:pt x="8847" y="541"/>
                  </a:lnTo>
                  <a:lnTo>
                    <a:pt x="8851" y="528"/>
                  </a:lnTo>
                  <a:lnTo>
                    <a:pt x="8853" y="513"/>
                  </a:lnTo>
                  <a:lnTo>
                    <a:pt x="8855" y="499"/>
                  </a:lnTo>
                  <a:lnTo>
                    <a:pt x="8856" y="483"/>
                  </a:lnTo>
                  <a:lnTo>
                    <a:pt x="8857" y="465"/>
                  </a:lnTo>
                  <a:lnTo>
                    <a:pt x="8857" y="447"/>
                  </a:lnTo>
                  <a:close/>
                  <a:moveTo>
                    <a:pt x="8577" y="47"/>
                  </a:moveTo>
                  <a:lnTo>
                    <a:pt x="8576" y="38"/>
                  </a:lnTo>
                  <a:lnTo>
                    <a:pt x="8574" y="29"/>
                  </a:lnTo>
                  <a:lnTo>
                    <a:pt x="8570" y="21"/>
                  </a:lnTo>
                  <a:lnTo>
                    <a:pt x="8563" y="15"/>
                  </a:lnTo>
                  <a:lnTo>
                    <a:pt x="8557" y="8"/>
                  </a:lnTo>
                  <a:lnTo>
                    <a:pt x="8549" y="4"/>
                  </a:lnTo>
                  <a:lnTo>
                    <a:pt x="8540" y="1"/>
                  </a:lnTo>
                  <a:lnTo>
                    <a:pt x="8531" y="0"/>
                  </a:lnTo>
                  <a:lnTo>
                    <a:pt x="8521" y="1"/>
                  </a:lnTo>
                  <a:lnTo>
                    <a:pt x="8513" y="4"/>
                  </a:lnTo>
                  <a:lnTo>
                    <a:pt x="8504" y="8"/>
                  </a:lnTo>
                  <a:lnTo>
                    <a:pt x="8498" y="15"/>
                  </a:lnTo>
                  <a:lnTo>
                    <a:pt x="8493" y="21"/>
                  </a:lnTo>
                  <a:lnTo>
                    <a:pt x="8489" y="29"/>
                  </a:lnTo>
                  <a:lnTo>
                    <a:pt x="8485" y="38"/>
                  </a:lnTo>
                  <a:lnTo>
                    <a:pt x="8484" y="47"/>
                  </a:lnTo>
                  <a:lnTo>
                    <a:pt x="8485" y="56"/>
                  </a:lnTo>
                  <a:lnTo>
                    <a:pt x="8489" y="65"/>
                  </a:lnTo>
                  <a:lnTo>
                    <a:pt x="8493" y="73"/>
                  </a:lnTo>
                  <a:lnTo>
                    <a:pt x="8498" y="79"/>
                  </a:lnTo>
                  <a:lnTo>
                    <a:pt x="8504" y="85"/>
                  </a:lnTo>
                  <a:lnTo>
                    <a:pt x="8513" y="90"/>
                  </a:lnTo>
                  <a:lnTo>
                    <a:pt x="8521" y="92"/>
                  </a:lnTo>
                  <a:lnTo>
                    <a:pt x="8531" y="93"/>
                  </a:lnTo>
                  <a:lnTo>
                    <a:pt x="8540" y="92"/>
                  </a:lnTo>
                  <a:lnTo>
                    <a:pt x="8549" y="90"/>
                  </a:lnTo>
                  <a:lnTo>
                    <a:pt x="8557" y="85"/>
                  </a:lnTo>
                  <a:lnTo>
                    <a:pt x="8563" y="79"/>
                  </a:lnTo>
                  <a:lnTo>
                    <a:pt x="8570" y="73"/>
                  </a:lnTo>
                  <a:lnTo>
                    <a:pt x="8574" y="65"/>
                  </a:lnTo>
                  <a:lnTo>
                    <a:pt x="8576" y="56"/>
                  </a:lnTo>
                  <a:lnTo>
                    <a:pt x="8577" y="47"/>
                  </a:lnTo>
                  <a:close/>
                  <a:moveTo>
                    <a:pt x="8750" y="47"/>
                  </a:moveTo>
                  <a:lnTo>
                    <a:pt x="8749" y="38"/>
                  </a:lnTo>
                  <a:lnTo>
                    <a:pt x="8747" y="29"/>
                  </a:lnTo>
                  <a:lnTo>
                    <a:pt x="8743" y="22"/>
                  </a:lnTo>
                  <a:lnTo>
                    <a:pt x="8737" y="15"/>
                  </a:lnTo>
                  <a:lnTo>
                    <a:pt x="8730" y="9"/>
                  </a:lnTo>
                  <a:lnTo>
                    <a:pt x="8722" y="5"/>
                  </a:lnTo>
                  <a:lnTo>
                    <a:pt x="8713" y="2"/>
                  </a:lnTo>
                  <a:lnTo>
                    <a:pt x="8704" y="1"/>
                  </a:lnTo>
                  <a:lnTo>
                    <a:pt x="8694" y="2"/>
                  </a:lnTo>
                  <a:lnTo>
                    <a:pt x="8686" y="5"/>
                  </a:lnTo>
                  <a:lnTo>
                    <a:pt x="8679" y="9"/>
                  </a:lnTo>
                  <a:lnTo>
                    <a:pt x="8671" y="15"/>
                  </a:lnTo>
                  <a:lnTo>
                    <a:pt x="8666" y="22"/>
                  </a:lnTo>
                  <a:lnTo>
                    <a:pt x="8662" y="29"/>
                  </a:lnTo>
                  <a:lnTo>
                    <a:pt x="8658" y="38"/>
                  </a:lnTo>
                  <a:lnTo>
                    <a:pt x="8657" y="47"/>
                  </a:lnTo>
                  <a:lnTo>
                    <a:pt x="8658" y="57"/>
                  </a:lnTo>
                  <a:lnTo>
                    <a:pt x="8662" y="65"/>
                  </a:lnTo>
                  <a:lnTo>
                    <a:pt x="8666" y="74"/>
                  </a:lnTo>
                  <a:lnTo>
                    <a:pt x="8671" y="80"/>
                  </a:lnTo>
                  <a:lnTo>
                    <a:pt x="8679" y="86"/>
                  </a:lnTo>
                  <a:lnTo>
                    <a:pt x="8686" y="91"/>
                  </a:lnTo>
                  <a:lnTo>
                    <a:pt x="8694" y="93"/>
                  </a:lnTo>
                  <a:lnTo>
                    <a:pt x="8704" y="94"/>
                  </a:lnTo>
                  <a:lnTo>
                    <a:pt x="8713" y="93"/>
                  </a:lnTo>
                  <a:lnTo>
                    <a:pt x="8722" y="91"/>
                  </a:lnTo>
                  <a:lnTo>
                    <a:pt x="8730" y="86"/>
                  </a:lnTo>
                  <a:lnTo>
                    <a:pt x="8737" y="80"/>
                  </a:lnTo>
                  <a:lnTo>
                    <a:pt x="8743" y="74"/>
                  </a:lnTo>
                  <a:lnTo>
                    <a:pt x="8747" y="65"/>
                  </a:lnTo>
                  <a:lnTo>
                    <a:pt x="8749" y="57"/>
                  </a:lnTo>
                  <a:lnTo>
                    <a:pt x="8750" y="47"/>
                  </a:lnTo>
                  <a:close/>
                  <a:moveTo>
                    <a:pt x="8234" y="665"/>
                  </a:moveTo>
                  <a:lnTo>
                    <a:pt x="8234" y="575"/>
                  </a:lnTo>
                  <a:lnTo>
                    <a:pt x="8004" y="575"/>
                  </a:lnTo>
                  <a:lnTo>
                    <a:pt x="8004" y="104"/>
                  </a:lnTo>
                  <a:lnTo>
                    <a:pt x="7898" y="104"/>
                  </a:lnTo>
                  <a:lnTo>
                    <a:pt x="7898" y="665"/>
                  </a:lnTo>
                  <a:lnTo>
                    <a:pt x="8234" y="665"/>
                  </a:lnTo>
                  <a:close/>
                  <a:moveTo>
                    <a:pt x="7344" y="447"/>
                  </a:moveTo>
                  <a:lnTo>
                    <a:pt x="7344" y="104"/>
                  </a:lnTo>
                  <a:lnTo>
                    <a:pt x="7236" y="104"/>
                  </a:lnTo>
                  <a:lnTo>
                    <a:pt x="7236" y="452"/>
                  </a:lnTo>
                  <a:lnTo>
                    <a:pt x="7236" y="467"/>
                  </a:lnTo>
                  <a:lnTo>
                    <a:pt x="7234" y="481"/>
                  </a:lnTo>
                  <a:lnTo>
                    <a:pt x="7232" y="494"/>
                  </a:lnTo>
                  <a:lnTo>
                    <a:pt x="7229" y="506"/>
                  </a:lnTo>
                  <a:lnTo>
                    <a:pt x="7223" y="518"/>
                  </a:lnTo>
                  <a:lnTo>
                    <a:pt x="7218" y="527"/>
                  </a:lnTo>
                  <a:lnTo>
                    <a:pt x="7212" y="537"/>
                  </a:lnTo>
                  <a:lnTo>
                    <a:pt x="7204" y="545"/>
                  </a:lnTo>
                  <a:lnTo>
                    <a:pt x="7196" y="552"/>
                  </a:lnTo>
                  <a:lnTo>
                    <a:pt x="7186" y="559"/>
                  </a:lnTo>
                  <a:lnTo>
                    <a:pt x="7177" y="565"/>
                  </a:lnTo>
                  <a:lnTo>
                    <a:pt x="7165" y="569"/>
                  </a:lnTo>
                  <a:lnTo>
                    <a:pt x="7154" y="573"/>
                  </a:lnTo>
                  <a:lnTo>
                    <a:pt x="7140" y="576"/>
                  </a:lnTo>
                  <a:lnTo>
                    <a:pt x="7126" y="577"/>
                  </a:lnTo>
                  <a:lnTo>
                    <a:pt x="7111" y="578"/>
                  </a:lnTo>
                  <a:lnTo>
                    <a:pt x="7096" y="577"/>
                  </a:lnTo>
                  <a:lnTo>
                    <a:pt x="7080" y="576"/>
                  </a:lnTo>
                  <a:lnTo>
                    <a:pt x="7066" y="574"/>
                  </a:lnTo>
                  <a:lnTo>
                    <a:pt x="7053" y="569"/>
                  </a:lnTo>
                  <a:lnTo>
                    <a:pt x="7041" y="565"/>
                  </a:lnTo>
                  <a:lnTo>
                    <a:pt x="7030" y="560"/>
                  </a:lnTo>
                  <a:lnTo>
                    <a:pt x="7021" y="553"/>
                  </a:lnTo>
                  <a:lnTo>
                    <a:pt x="7012" y="546"/>
                  </a:lnTo>
                  <a:lnTo>
                    <a:pt x="7004" y="538"/>
                  </a:lnTo>
                  <a:lnTo>
                    <a:pt x="6998" y="528"/>
                  </a:lnTo>
                  <a:lnTo>
                    <a:pt x="6992" y="519"/>
                  </a:lnTo>
                  <a:lnTo>
                    <a:pt x="6987" y="507"/>
                  </a:lnTo>
                  <a:lnTo>
                    <a:pt x="6984" y="495"/>
                  </a:lnTo>
                  <a:lnTo>
                    <a:pt x="6981" y="482"/>
                  </a:lnTo>
                  <a:lnTo>
                    <a:pt x="6980" y="468"/>
                  </a:lnTo>
                  <a:lnTo>
                    <a:pt x="6980" y="452"/>
                  </a:lnTo>
                  <a:lnTo>
                    <a:pt x="6980" y="104"/>
                  </a:lnTo>
                  <a:lnTo>
                    <a:pt x="6873" y="104"/>
                  </a:lnTo>
                  <a:lnTo>
                    <a:pt x="6873" y="447"/>
                  </a:lnTo>
                  <a:lnTo>
                    <a:pt x="6873" y="465"/>
                  </a:lnTo>
                  <a:lnTo>
                    <a:pt x="6874" y="483"/>
                  </a:lnTo>
                  <a:lnTo>
                    <a:pt x="6875" y="499"/>
                  </a:lnTo>
                  <a:lnTo>
                    <a:pt x="6877" y="514"/>
                  </a:lnTo>
                  <a:lnTo>
                    <a:pt x="6879" y="528"/>
                  </a:lnTo>
                  <a:lnTo>
                    <a:pt x="6881" y="541"/>
                  </a:lnTo>
                  <a:lnTo>
                    <a:pt x="6886" y="553"/>
                  </a:lnTo>
                  <a:lnTo>
                    <a:pt x="6890" y="565"/>
                  </a:lnTo>
                  <a:lnTo>
                    <a:pt x="6894" y="576"/>
                  </a:lnTo>
                  <a:lnTo>
                    <a:pt x="6899" y="585"/>
                  </a:lnTo>
                  <a:lnTo>
                    <a:pt x="6906" y="595"/>
                  </a:lnTo>
                  <a:lnTo>
                    <a:pt x="6913" y="604"/>
                  </a:lnTo>
                  <a:lnTo>
                    <a:pt x="6920" y="613"/>
                  </a:lnTo>
                  <a:lnTo>
                    <a:pt x="6930" y="621"/>
                  </a:lnTo>
                  <a:lnTo>
                    <a:pt x="6939" y="629"/>
                  </a:lnTo>
                  <a:lnTo>
                    <a:pt x="6949" y="636"/>
                  </a:lnTo>
                  <a:lnTo>
                    <a:pt x="6966" y="646"/>
                  </a:lnTo>
                  <a:lnTo>
                    <a:pt x="6982" y="655"/>
                  </a:lnTo>
                  <a:lnTo>
                    <a:pt x="7000" y="661"/>
                  </a:lnTo>
                  <a:lnTo>
                    <a:pt x="7019" y="668"/>
                  </a:lnTo>
                  <a:lnTo>
                    <a:pt x="7038" y="672"/>
                  </a:lnTo>
                  <a:lnTo>
                    <a:pt x="7060" y="675"/>
                  </a:lnTo>
                  <a:lnTo>
                    <a:pt x="7083" y="676"/>
                  </a:lnTo>
                  <a:lnTo>
                    <a:pt x="7108" y="677"/>
                  </a:lnTo>
                  <a:lnTo>
                    <a:pt x="7134" y="676"/>
                  </a:lnTo>
                  <a:lnTo>
                    <a:pt x="7157" y="675"/>
                  </a:lnTo>
                  <a:lnTo>
                    <a:pt x="7178" y="672"/>
                  </a:lnTo>
                  <a:lnTo>
                    <a:pt x="7198" y="667"/>
                  </a:lnTo>
                  <a:lnTo>
                    <a:pt x="7217" y="661"/>
                  </a:lnTo>
                  <a:lnTo>
                    <a:pt x="7234" y="654"/>
                  </a:lnTo>
                  <a:lnTo>
                    <a:pt x="7251" y="645"/>
                  </a:lnTo>
                  <a:lnTo>
                    <a:pt x="7266" y="636"/>
                  </a:lnTo>
                  <a:lnTo>
                    <a:pt x="7276" y="629"/>
                  </a:lnTo>
                  <a:lnTo>
                    <a:pt x="7287" y="620"/>
                  </a:lnTo>
                  <a:lnTo>
                    <a:pt x="7295" y="613"/>
                  </a:lnTo>
                  <a:lnTo>
                    <a:pt x="7302" y="604"/>
                  </a:lnTo>
                  <a:lnTo>
                    <a:pt x="7310" y="595"/>
                  </a:lnTo>
                  <a:lnTo>
                    <a:pt x="7316" y="585"/>
                  </a:lnTo>
                  <a:lnTo>
                    <a:pt x="7321" y="576"/>
                  </a:lnTo>
                  <a:lnTo>
                    <a:pt x="7327" y="565"/>
                  </a:lnTo>
                  <a:lnTo>
                    <a:pt x="7331" y="553"/>
                  </a:lnTo>
                  <a:lnTo>
                    <a:pt x="7334" y="541"/>
                  </a:lnTo>
                  <a:lnTo>
                    <a:pt x="7337" y="528"/>
                  </a:lnTo>
                  <a:lnTo>
                    <a:pt x="7339" y="513"/>
                  </a:lnTo>
                  <a:lnTo>
                    <a:pt x="7342" y="499"/>
                  </a:lnTo>
                  <a:lnTo>
                    <a:pt x="7343" y="483"/>
                  </a:lnTo>
                  <a:lnTo>
                    <a:pt x="7343" y="465"/>
                  </a:lnTo>
                  <a:lnTo>
                    <a:pt x="7344" y="447"/>
                  </a:lnTo>
                  <a:close/>
                  <a:moveTo>
                    <a:pt x="6695" y="665"/>
                  </a:moveTo>
                  <a:lnTo>
                    <a:pt x="6695" y="575"/>
                  </a:lnTo>
                  <a:lnTo>
                    <a:pt x="6395" y="575"/>
                  </a:lnTo>
                  <a:lnTo>
                    <a:pt x="6695" y="174"/>
                  </a:lnTo>
                  <a:lnTo>
                    <a:pt x="6695" y="104"/>
                  </a:lnTo>
                  <a:lnTo>
                    <a:pt x="6251" y="104"/>
                  </a:lnTo>
                  <a:lnTo>
                    <a:pt x="6251" y="195"/>
                  </a:lnTo>
                  <a:lnTo>
                    <a:pt x="6550" y="195"/>
                  </a:lnTo>
                  <a:lnTo>
                    <a:pt x="6246" y="596"/>
                  </a:lnTo>
                  <a:lnTo>
                    <a:pt x="6246" y="665"/>
                  </a:lnTo>
                  <a:lnTo>
                    <a:pt x="6695" y="665"/>
                  </a:lnTo>
                  <a:close/>
                  <a:moveTo>
                    <a:pt x="5791" y="195"/>
                  </a:moveTo>
                  <a:lnTo>
                    <a:pt x="5791" y="104"/>
                  </a:lnTo>
                  <a:lnTo>
                    <a:pt x="5348" y="104"/>
                  </a:lnTo>
                  <a:lnTo>
                    <a:pt x="5348" y="195"/>
                  </a:lnTo>
                  <a:lnTo>
                    <a:pt x="5517" y="195"/>
                  </a:lnTo>
                  <a:lnTo>
                    <a:pt x="5517" y="665"/>
                  </a:lnTo>
                  <a:lnTo>
                    <a:pt x="5624" y="665"/>
                  </a:lnTo>
                  <a:lnTo>
                    <a:pt x="5624" y="195"/>
                  </a:lnTo>
                  <a:lnTo>
                    <a:pt x="5791" y="195"/>
                  </a:lnTo>
                  <a:close/>
                  <a:moveTo>
                    <a:pt x="5115" y="436"/>
                  </a:moveTo>
                  <a:lnTo>
                    <a:pt x="4985" y="436"/>
                  </a:lnTo>
                  <a:lnTo>
                    <a:pt x="5050" y="233"/>
                  </a:lnTo>
                  <a:lnTo>
                    <a:pt x="5115" y="436"/>
                  </a:lnTo>
                  <a:close/>
                  <a:moveTo>
                    <a:pt x="5300" y="665"/>
                  </a:moveTo>
                  <a:lnTo>
                    <a:pt x="5097" y="104"/>
                  </a:lnTo>
                  <a:lnTo>
                    <a:pt x="5001" y="104"/>
                  </a:lnTo>
                  <a:lnTo>
                    <a:pt x="4798" y="665"/>
                  </a:lnTo>
                  <a:lnTo>
                    <a:pt x="4910" y="665"/>
                  </a:lnTo>
                  <a:lnTo>
                    <a:pt x="4957" y="527"/>
                  </a:lnTo>
                  <a:lnTo>
                    <a:pt x="5143" y="527"/>
                  </a:lnTo>
                  <a:lnTo>
                    <a:pt x="5188" y="665"/>
                  </a:lnTo>
                  <a:lnTo>
                    <a:pt x="5300" y="665"/>
                  </a:lnTo>
                  <a:close/>
                  <a:moveTo>
                    <a:pt x="5029" y="45"/>
                  </a:moveTo>
                  <a:lnTo>
                    <a:pt x="5028" y="36"/>
                  </a:lnTo>
                  <a:lnTo>
                    <a:pt x="5025" y="27"/>
                  </a:lnTo>
                  <a:lnTo>
                    <a:pt x="5021" y="20"/>
                  </a:lnTo>
                  <a:lnTo>
                    <a:pt x="5016" y="12"/>
                  </a:lnTo>
                  <a:lnTo>
                    <a:pt x="5009" y="7"/>
                  </a:lnTo>
                  <a:lnTo>
                    <a:pt x="5001" y="3"/>
                  </a:lnTo>
                  <a:lnTo>
                    <a:pt x="4993" y="1"/>
                  </a:lnTo>
                  <a:lnTo>
                    <a:pt x="4983" y="0"/>
                  </a:lnTo>
                  <a:lnTo>
                    <a:pt x="4974" y="1"/>
                  </a:lnTo>
                  <a:lnTo>
                    <a:pt x="4965" y="3"/>
                  </a:lnTo>
                  <a:lnTo>
                    <a:pt x="4958" y="7"/>
                  </a:lnTo>
                  <a:lnTo>
                    <a:pt x="4950" y="12"/>
                  </a:lnTo>
                  <a:lnTo>
                    <a:pt x="4945" y="20"/>
                  </a:lnTo>
                  <a:lnTo>
                    <a:pt x="4941" y="27"/>
                  </a:lnTo>
                  <a:lnTo>
                    <a:pt x="4938" y="36"/>
                  </a:lnTo>
                  <a:lnTo>
                    <a:pt x="4937" y="45"/>
                  </a:lnTo>
                  <a:lnTo>
                    <a:pt x="4938" y="55"/>
                  </a:lnTo>
                  <a:lnTo>
                    <a:pt x="4941" y="63"/>
                  </a:lnTo>
                  <a:lnTo>
                    <a:pt x="4945" y="72"/>
                  </a:lnTo>
                  <a:lnTo>
                    <a:pt x="4950" y="78"/>
                  </a:lnTo>
                  <a:lnTo>
                    <a:pt x="4958" y="84"/>
                  </a:lnTo>
                  <a:lnTo>
                    <a:pt x="4965" y="89"/>
                  </a:lnTo>
                  <a:lnTo>
                    <a:pt x="4974" y="91"/>
                  </a:lnTo>
                  <a:lnTo>
                    <a:pt x="4983" y="92"/>
                  </a:lnTo>
                  <a:lnTo>
                    <a:pt x="4993" y="91"/>
                  </a:lnTo>
                  <a:lnTo>
                    <a:pt x="5001" y="89"/>
                  </a:lnTo>
                  <a:lnTo>
                    <a:pt x="5009" y="84"/>
                  </a:lnTo>
                  <a:lnTo>
                    <a:pt x="5016" y="78"/>
                  </a:lnTo>
                  <a:lnTo>
                    <a:pt x="5021" y="72"/>
                  </a:lnTo>
                  <a:lnTo>
                    <a:pt x="5025" y="63"/>
                  </a:lnTo>
                  <a:lnTo>
                    <a:pt x="5028" y="55"/>
                  </a:lnTo>
                  <a:lnTo>
                    <a:pt x="5029" y="45"/>
                  </a:lnTo>
                  <a:close/>
                  <a:moveTo>
                    <a:pt x="5169" y="47"/>
                  </a:moveTo>
                  <a:lnTo>
                    <a:pt x="5169" y="38"/>
                  </a:lnTo>
                  <a:lnTo>
                    <a:pt x="5166" y="29"/>
                  </a:lnTo>
                  <a:lnTo>
                    <a:pt x="5161" y="22"/>
                  </a:lnTo>
                  <a:lnTo>
                    <a:pt x="5155" y="15"/>
                  </a:lnTo>
                  <a:lnTo>
                    <a:pt x="5149" y="9"/>
                  </a:lnTo>
                  <a:lnTo>
                    <a:pt x="5140" y="5"/>
                  </a:lnTo>
                  <a:lnTo>
                    <a:pt x="5132" y="2"/>
                  </a:lnTo>
                  <a:lnTo>
                    <a:pt x="5122" y="1"/>
                  </a:lnTo>
                  <a:lnTo>
                    <a:pt x="5113" y="2"/>
                  </a:lnTo>
                  <a:lnTo>
                    <a:pt x="5104" y="5"/>
                  </a:lnTo>
                  <a:lnTo>
                    <a:pt x="5097" y="9"/>
                  </a:lnTo>
                  <a:lnTo>
                    <a:pt x="5090" y="15"/>
                  </a:lnTo>
                  <a:lnTo>
                    <a:pt x="5084" y="22"/>
                  </a:lnTo>
                  <a:lnTo>
                    <a:pt x="5080" y="29"/>
                  </a:lnTo>
                  <a:lnTo>
                    <a:pt x="5078" y="38"/>
                  </a:lnTo>
                  <a:lnTo>
                    <a:pt x="5077" y="47"/>
                  </a:lnTo>
                  <a:lnTo>
                    <a:pt x="5078" y="57"/>
                  </a:lnTo>
                  <a:lnTo>
                    <a:pt x="5080" y="65"/>
                  </a:lnTo>
                  <a:lnTo>
                    <a:pt x="5084" y="74"/>
                  </a:lnTo>
                  <a:lnTo>
                    <a:pt x="5090" y="80"/>
                  </a:lnTo>
                  <a:lnTo>
                    <a:pt x="5097" y="86"/>
                  </a:lnTo>
                  <a:lnTo>
                    <a:pt x="5104" y="91"/>
                  </a:lnTo>
                  <a:lnTo>
                    <a:pt x="5113" y="93"/>
                  </a:lnTo>
                  <a:lnTo>
                    <a:pt x="5122" y="94"/>
                  </a:lnTo>
                  <a:lnTo>
                    <a:pt x="5132" y="93"/>
                  </a:lnTo>
                  <a:lnTo>
                    <a:pt x="5140" y="91"/>
                  </a:lnTo>
                  <a:lnTo>
                    <a:pt x="5149" y="86"/>
                  </a:lnTo>
                  <a:lnTo>
                    <a:pt x="5155" y="80"/>
                  </a:lnTo>
                  <a:lnTo>
                    <a:pt x="5161" y="74"/>
                  </a:lnTo>
                  <a:lnTo>
                    <a:pt x="5166" y="65"/>
                  </a:lnTo>
                  <a:lnTo>
                    <a:pt x="5169" y="57"/>
                  </a:lnTo>
                  <a:lnTo>
                    <a:pt x="5169" y="47"/>
                  </a:lnTo>
                  <a:close/>
                  <a:moveTo>
                    <a:pt x="4750" y="195"/>
                  </a:moveTo>
                  <a:lnTo>
                    <a:pt x="4750" y="104"/>
                  </a:lnTo>
                  <a:lnTo>
                    <a:pt x="4307" y="104"/>
                  </a:lnTo>
                  <a:lnTo>
                    <a:pt x="4307" y="195"/>
                  </a:lnTo>
                  <a:lnTo>
                    <a:pt x="4474" y="195"/>
                  </a:lnTo>
                  <a:lnTo>
                    <a:pt x="4474" y="665"/>
                  </a:lnTo>
                  <a:lnTo>
                    <a:pt x="4582" y="665"/>
                  </a:lnTo>
                  <a:lnTo>
                    <a:pt x="4582" y="195"/>
                  </a:lnTo>
                  <a:lnTo>
                    <a:pt x="4750" y="195"/>
                  </a:lnTo>
                  <a:close/>
                  <a:moveTo>
                    <a:pt x="4141" y="104"/>
                  </a:moveTo>
                  <a:lnTo>
                    <a:pt x="4034" y="104"/>
                  </a:lnTo>
                  <a:lnTo>
                    <a:pt x="4034" y="665"/>
                  </a:lnTo>
                  <a:lnTo>
                    <a:pt x="4141" y="665"/>
                  </a:lnTo>
                  <a:lnTo>
                    <a:pt x="4141" y="104"/>
                  </a:lnTo>
                  <a:close/>
                  <a:moveTo>
                    <a:pt x="3843" y="142"/>
                  </a:moveTo>
                  <a:lnTo>
                    <a:pt x="3819" y="131"/>
                  </a:lnTo>
                  <a:lnTo>
                    <a:pt x="3800" y="122"/>
                  </a:lnTo>
                  <a:lnTo>
                    <a:pt x="3782" y="116"/>
                  </a:lnTo>
                  <a:lnTo>
                    <a:pt x="3763" y="110"/>
                  </a:lnTo>
                  <a:lnTo>
                    <a:pt x="3738" y="103"/>
                  </a:lnTo>
                  <a:lnTo>
                    <a:pt x="3711" y="99"/>
                  </a:lnTo>
                  <a:lnTo>
                    <a:pt x="3685" y="96"/>
                  </a:lnTo>
                  <a:lnTo>
                    <a:pt x="3659" y="96"/>
                  </a:lnTo>
                  <a:lnTo>
                    <a:pt x="3635" y="96"/>
                  </a:lnTo>
                  <a:lnTo>
                    <a:pt x="3614" y="97"/>
                  </a:lnTo>
                  <a:lnTo>
                    <a:pt x="3595" y="100"/>
                  </a:lnTo>
                  <a:lnTo>
                    <a:pt x="3578" y="103"/>
                  </a:lnTo>
                  <a:lnTo>
                    <a:pt x="3563" y="109"/>
                  </a:lnTo>
                  <a:lnTo>
                    <a:pt x="3547" y="115"/>
                  </a:lnTo>
                  <a:lnTo>
                    <a:pt x="3532" y="123"/>
                  </a:lnTo>
                  <a:lnTo>
                    <a:pt x="3517" y="133"/>
                  </a:lnTo>
                  <a:lnTo>
                    <a:pt x="3505" y="142"/>
                  </a:lnTo>
                  <a:lnTo>
                    <a:pt x="3493" y="153"/>
                  </a:lnTo>
                  <a:lnTo>
                    <a:pt x="3484" y="164"/>
                  </a:lnTo>
                  <a:lnTo>
                    <a:pt x="3476" y="174"/>
                  </a:lnTo>
                  <a:lnTo>
                    <a:pt x="3471" y="183"/>
                  </a:lnTo>
                  <a:lnTo>
                    <a:pt x="3467" y="192"/>
                  </a:lnTo>
                  <a:lnTo>
                    <a:pt x="3462" y="202"/>
                  </a:lnTo>
                  <a:lnTo>
                    <a:pt x="3459" y="211"/>
                  </a:lnTo>
                  <a:lnTo>
                    <a:pt x="3457" y="222"/>
                  </a:lnTo>
                  <a:lnTo>
                    <a:pt x="3455" y="231"/>
                  </a:lnTo>
                  <a:lnTo>
                    <a:pt x="3454" y="242"/>
                  </a:lnTo>
                  <a:lnTo>
                    <a:pt x="3454" y="252"/>
                  </a:lnTo>
                  <a:lnTo>
                    <a:pt x="3454" y="264"/>
                  </a:lnTo>
                  <a:lnTo>
                    <a:pt x="3455" y="275"/>
                  </a:lnTo>
                  <a:lnTo>
                    <a:pt x="3457" y="285"/>
                  </a:lnTo>
                  <a:lnTo>
                    <a:pt x="3460" y="295"/>
                  </a:lnTo>
                  <a:lnTo>
                    <a:pt x="3463" y="304"/>
                  </a:lnTo>
                  <a:lnTo>
                    <a:pt x="3469" y="314"/>
                  </a:lnTo>
                  <a:lnTo>
                    <a:pt x="3474" y="323"/>
                  </a:lnTo>
                  <a:lnTo>
                    <a:pt x="3481" y="332"/>
                  </a:lnTo>
                  <a:lnTo>
                    <a:pt x="3490" y="341"/>
                  </a:lnTo>
                  <a:lnTo>
                    <a:pt x="3498" y="351"/>
                  </a:lnTo>
                  <a:lnTo>
                    <a:pt x="3510" y="359"/>
                  </a:lnTo>
                  <a:lnTo>
                    <a:pt x="3522" y="369"/>
                  </a:lnTo>
                  <a:lnTo>
                    <a:pt x="3534" y="378"/>
                  </a:lnTo>
                  <a:lnTo>
                    <a:pt x="3549" y="388"/>
                  </a:lnTo>
                  <a:lnTo>
                    <a:pt x="3566" y="398"/>
                  </a:lnTo>
                  <a:lnTo>
                    <a:pt x="3584" y="409"/>
                  </a:lnTo>
                  <a:lnTo>
                    <a:pt x="3670" y="457"/>
                  </a:lnTo>
                  <a:lnTo>
                    <a:pt x="3683" y="465"/>
                  </a:lnTo>
                  <a:lnTo>
                    <a:pt x="3694" y="472"/>
                  </a:lnTo>
                  <a:lnTo>
                    <a:pt x="3702" y="480"/>
                  </a:lnTo>
                  <a:lnTo>
                    <a:pt x="3708" y="487"/>
                  </a:lnTo>
                  <a:lnTo>
                    <a:pt x="3714" y="493"/>
                  </a:lnTo>
                  <a:lnTo>
                    <a:pt x="3717" y="502"/>
                  </a:lnTo>
                  <a:lnTo>
                    <a:pt x="3719" y="509"/>
                  </a:lnTo>
                  <a:lnTo>
                    <a:pt x="3720" y="518"/>
                  </a:lnTo>
                  <a:lnTo>
                    <a:pt x="3719" y="524"/>
                  </a:lnTo>
                  <a:lnTo>
                    <a:pt x="3718" y="530"/>
                  </a:lnTo>
                  <a:lnTo>
                    <a:pt x="3716" y="536"/>
                  </a:lnTo>
                  <a:lnTo>
                    <a:pt x="3714" y="541"/>
                  </a:lnTo>
                  <a:lnTo>
                    <a:pt x="3710" y="546"/>
                  </a:lnTo>
                  <a:lnTo>
                    <a:pt x="3706" y="550"/>
                  </a:lnTo>
                  <a:lnTo>
                    <a:pt x="3702" y="555"/>
                  </a:lnTo>
                  <a:lnTo>
                    <a:pt x="3697" y="559"/>
                  </a:lnTo>
                  <a:lnTo>
                    <a:pt x="3691" y="562"/>
                  </a:lnTo>
                  <a:lnTo>
                    <a:pt x="3685" y="565"/>
                  </a:lnTo>
                  <a:lnTo>
                    <a:pt x="3679" y="568"/>
                  </a:lnTo>
                  <a:lnTo>
                    <a:pt x="3671" y="570"/>
                  </a:lnTo>
                  <a:lnTo>
                    <a:pt x="3664" y="571"/>
                  </a:lnTo>
                  <a:lnTo>
                    <a:pt x="3656" y="573"/>
                  </a:lnTo>
                  <a:lnTo>
                    <a:pt x="3647" y="574"/>
                  </a:lnTo>
                  <a:lnTo>
                    <a:pt x="3638" y="574"/>
                  </a:lnTo>
                  <a:lnTo>
                    <a:pt x="3620" y="573"/>
                  </a:lnTo>
                  <a:lnTo>
                    <a:pt x="3600" y="569"/>
                  </a:lnTo>
                  <a:lnTo>
                    <a:pt x="3578" y="565"/>
                  </a:lnTo>
                  <a:lnTo>
                    <a:pt x="3557" y="558"/>
                  </a:lnTo>
                  <a:lnTo>
                    <a:pt x="3542" y="551"/>
                  </a:lnTo>
                  <a:lnTo>
                    <a:pt x="3525" y="544"/>
                  </a:lnTo>
                  <a:lnTo>
                    <a:pt x="3504" y="533"/>
                  </a:lnTo>
                  <a:lnTo>
                    <a:pt x="3477" y="519"/>
                  </a:lnTo>
                  <a:lnTo>
                    <a:pt x="3433" y="617"/>
                  </a:lnTo>
                  <a:lnTo>
                    <a:pt x="3443" y="623"/>
                  </a:lnTo>
                  <a:lnTo>
                    <a:pt x="3454" y="627"/>
                  </a:lnTo>
                  <a:lnTo>
                    <a:pt x="3462" y="632"/>
                  </a:lnTo>
                  <a:lnTo>
                    <a:pt x="3469" y="635"/>
                  </a:lnTo>
                  <a:lnTo>
                    <a:pt x="3507" y="652"/>
                  </a:lnTo>
                  <a:lnTo>
                    <a:pt x="3534" y="662"/>
                  </a:lnTo>
                  <a:lnTo>
                    <a:pt x="3547" y="667"/>
                  </a:lnTo>
                  <a:lnTo>
                    <a:pt x="3560" y="669"/>
                  </a:lnTo>
                  <a:lnTo>
                    <a:pt x="3572" y="672"/>
                  </a:lnTo>
                  <a:lnTo>
                    <a:pt x="3586" y="674"/>
                  </a:lnTo>
                  <a:lnTo>
                    <a:pt x="3599" y="675"/>
                  </a:lnTo>
                  <a:lnTo>
                    <a:pt x="3611" y="676"/>
                  </a:lnTo>
                  <a:lnTo>
                    <a:pt x="3624" y="677"/>
                  </a:lnTo>
                  <a:lnTo>
                    <a:pt x="3637" y="677"/>
                  </a:lnTo>
                  <a:lnTo>
                    <a:pt x="3659" y="676"/>
                  </a:lnTo>
                  <a:lnTo>
                    <a:pt x="3680" y="674"/>
                  </a:lnTo>
                  <a:lnTo>
                    <a:pt x="3701" y="671"/>
                  </a:lnTo>
                  <a:lnTo>
                    <a:pt x="3719" y="667"/>
                  </a:lnTo>
                  <a:lnTo>
                    <a:pt x="3737" y="660"/>
                  </a:lnTo>
                  <a:lnTo>
                    <a:pt x="3753" y="653"/>
                  </a:lnTo>
                  <a:lnTo>
                    <a:pt x="3767" y="644"/>
                  </a:lnTo>
                  <a:lnTo>
                    <a:pt x="3781" y="635"/>
                  </a:lnTo>
                  <a:lnTo>
                    <a:pt x="3793" y="624"/>
                  </a:lnTo>
                  <a:lnTo>
                    <a:pt x="3803" y="613"/>
                  </a:lnTo>
                  <a:lnTo>
                    <a:pt x="3813" y="599"/>
                  </a:lnTo>
                  <a:lnTo>
                    <a:pt x="3820" y="585"/>
                  </a:lnTo>
                  <a:lnTo>
                    <a:pt x="3825" y="570"/>
                  </a:lnTo>
                  <a:lnTo>
                    <a:pt x="3830" y="553"/>
                  </a:lnTo>
                  <a:lnTo>
                    <a:pt x="3833" y="537"/>
                  </a:lnTo>
                  <a:lnTo>
                    <a:pt x="3833" y="518"/>
                  </a:lnTo>
                  <a:lnTo>
                    <a:pt x="3833" y="504"/>
                  </a:lnTo>
                  <a:lnTo>
                    <a:pt x="3831" y="489"/>
                  </a:lnTo>
                  <a:lnTo>
                    <a:pt x="3828" y="475"/>
                  </a:lnTo>
                  <a:lnTo>
                    <a:pt x="3823" y="462"/>
                  </a:lnTo>
                  <a:lnTo>
                    <a:pt x="3817" y="450"/>
                  </a:lnTo>
                  <a:lnTo>
                    <a:pt x="3811" y="438"/>
                  </a:lnTo>
                  <a:lnTo>
                    <a:pt x="3803" y="427"/>
                  </a:lnTo>
                  <a:lnTo>
                    <a:pt x="3795" y="417"/>
                  </a:lnTo>
                  <a:lnTo>
                    <a:pt x="3783" y="408"/>
                  </a:lnTo>
                  <a:lnTo>
                    <a:pt x="3769" y="396"/>
                  </a:lnTo>
                  <a:lnTo>
                    <a:pt x="3753" y="384"/>
                  </a:lnTo>
                  <a:lnTo>
                    <a:pt x="3734" y="371"/>
                  </a:lnTo>
                  <a:lnTo>
                    <a:pt x="3710" y="357"/>
                  </a:lnTo>
                  <a:lnTo>
                    <a:pt x="3686" y="342"/>
                  </a:lnTo>
                  <a:lnTo>
                    <a:pt x="3658" y="326"/>
                  </a:lnTo>
                  <a:lnTo>
                    <a:pt x="3627" y="309"/>
                  </a:lnTo>
                  <a:lnTo>
                    <a:pt x="3613" y="302"/>
                  </a:lnTo>
                  <a:lnTo>
                    <a:pt x="3602" y="295"/>
                  </a:lnTo>
                  <a:lnTo>
                    <a:pt x="3592" y="288"/>
                  </a:lnTo>
                  <a:lnTo>
                    <a:pt x="3585" y="281"/>
                  </a:lnTo>
                  <a:lnTo>
                    <a:pt x="3580" y="273"/>
                  </a:lnTo>
                  <a:lnTo>
                    <a:pt x="3576" y="266"/>
                  </a:lnTo>
                  <a:lnTo>
                    <a:pt x="3574" y="259"/>
                  </a:lnTo>
                  <a:lnTo>
                    <a:pt x="3573" y="250"/>
                  </a:lnTo>
                  <a:lnTo>
                    <a:pt x="3574" y="244"/>
                  </a:lnTo>
                  <a:lnTo>
                    <a:pt x="3575" y="239"/>
                  </a:lnTo>
                  <a:lnTo>
                    <a:pt x="3576" y="233"/>
                  </a:lnTo>
                  <a:lnTo>
                    <a:pt x="3580" y="229"/>
                  </a:lnTo>
                  <a:lnTo>
                    <a:pt x="3583" y="224"/>
                  </a:lnTo>
                  <a:lnTo>
                    <a:pt x="3586" y="220"/>
                  </a:lnTo>
                  <a:lnTo>
                    <a:pt x="3591" y="216"/>
                  </a:lnTo>
                  <a:lnTo>
                    <a:pt x="3595" y="212"/>
                  </a:lnTo>
                  <a:lnTo>
                    <a:pt x="3602" y="209"/>
                  </a:lnTo>
                  <a:lnTo>
                    <a:pt x="3608" y="207"/>
                  </a:lnTo>
                  <a:lnTo>
                    <a:pt x="3614" y="204"/>
                  </a:lnTo>
                  <a:lnTo>
                    <a:pt x="3622" y="202"/>
                  </a:lnTo>
                  <a:lnTo>
                    <a:pt x="3638" y="199"/>
                  </a:lnTo>
                  <a:lnTo>
                    <a:pt x="3656" y="198"/>
                  </a:lnTo>
                  <a:lnTo>
                    <a:pt x="3670" y="198"/>
                  </a:lnTo>
                  <a:lnTo>
                    <a:pt x="3686" y="201"/>
                  </a:lnTo>
                  <a:lnTo>
                    <a:pt x="3702" y="204"/>
                  </a:lnTo>
                  <a:lnTo>
                    <a:pt x="3720" y="208"/>
                  </a:lnTo>
                  <a:lnTo>
                    <a:pt x="3739" y="214"/>
                  </a:lnTo>
                  <a:lnTo>
                    <a:pt x="3758" y="221"/>
                  </a:lnTo>
                  <a:lnTo>
                    <a:pt x="3779" y="229"/>
                  </a:lnTo>
                  <a:lnTo>
                    <a:pt x="3801" y="239"/>
                  </a:lnTo>
                  <a:lnTo>
                    <a:pt x="3843" y="142"/>
                  </a:lnTo>
                  <a:close/>
                  <a:moveTo>
                    <a:pt x="3169" y="270"/>
                  </a:moveTo>
                  <a:lnTo>
                    <a:pt x="3169" y="281"/>
                  </a:lnTo>
                  <a:lnTo>
                    <a:pt x="3168" y="290"/>
                  </a:lnTo>
                  <a:lnTo>
                    <a:pt x="3166" y="299"/>
                  </a:lnTo>
                  <a:lnTo>
                    <a:pt x="3164" y="306"/>
                  </a:lnTo>
                  <a:lnTo>
                    <a:pt x="3160" y="314"/>
                  </a:lnTo>
                  <a:lnTo>
                    <a:pt x="3156" y="321"/>
                  </a:lnTo>
                  <a:lnTo>
                    <a:pt x="3151" y="326"/>
                  </a:lnTo>
                  <a:lnTo>
                    <a:pt x="3146" y="332"/>
                  </a:lnTo>
                  <a:lnTo>
                    <a:pt x="3140" y="336"/>
                  </a:lnTo>
                  <a:lnTo>
                    <a:pt x="3132" y="340"/>
                  </a:lnTo>
                  <a:lnTo>
                    <a:pt x="3124" y="343"/>
                  </a:lnTo>
                  <a:lnTo>
                    <a:pt x="3115" y="346"/>
                  </a:lnTo>
                  <a:lnTo>
                    <a:pt x="3106" y="347"/>
                  </a:lnTo>
                  <a:lnTo>
                    <a:pt x="3095" y="350"/>
                  </a:lnTo>
                  <a:lnTo>
                    <a:pt x="3084" y="351"/>
                  </a:lnTo>
                  <a:lnTo>
                    <a:pt x="3071" y="351"/>
                  </a:lnTo>
                  <a:lnTo>
                    <a:pt x="3001" y="351"/>
                  </a:lnTo>
                  <a:lnTo>
                    <a:pt x="3001" y="195"/>
                  </a:lnTo>
                  <a:lnTo>
                    <a:pt x="3071" y="195"/>
                  </a:lnTo>
                  <a:lnTo>
                    <a:pt x="3084" y="196"/>
                  </a:lnTo>
                  <a:lnTo>
                    <a:pt x="3095" y="196"/>
                  </a:lnTo>
                  <a:lnTo>
                    <a:pt x="3106" y="198"/>
                  </a:lnTo>
                  <a:lnTo>
                    <a:pt x="3116" y="199"/>
                  </a:lnTo>
                  <a:lnTo>
                    <a:pt x="3125" y="203"/>
                  </a:lnTo>
                  <a:lnTo>
                    <a:pt x="3133" y="205"/>
                  </a:lnTo>
                  <a:lnTo>
                    <a:pt x="3140" y="209"/>
                  </a:lnTo>
                  <a:lnTo>
                    <a:pt x="3146" y="213"/>
                  </a:lnTo>
                  <a:lnTo>
                    <a:pt x="3152" y="217"/>
                  </a:lnTo>
                  <a:lnTo>
                    <a:pt x="3156" y="224"/>
                  </a:lnTo>
                  <a:lnTo>
                    <a:pt x="3161" y="229"/>
                  </a:lnTo>
                  <a:lnTo>
                    <a:pt x="3164" y="236"/>
                  </a:lnTo>
                  <a:lnTo>
                    <a:pt x="3166" y="244"/>
                  </a:lnTo>
                  <a:lnTo>
                    <a:pt x="3168" y="252"/>
                  </a:lnTo>
                  <a:lnTo>
                    <a:pt x="3169" y="261"/>
                  </a:lnTo>
                  <a:lnTo>
                    <a:pt x="3169" y="270"/>
                  </a:lnTo>
                  <a:close/>
                  <a:moveTo>
                    <a:pt x="3301" y="665"/>
                  </a:moveTo>
                  <a:lnTo>
                    <a:pt x="3162" y="426"/>
                  </a:lnTo>
                  <a:lnTo>
                    <a:pt x="3178" y="420"/>
                  </a:lnTo>
                  <a:lnTo>
                    <a:pt x="3192" y="416"/>
                  </a:lnTo>
                  <a:lnTo>
                    <a:pt x="3204" y="411"/>
                  </a:lnTo>
                  <a:lnTo>
                    <a:pt x="3214" y="404"/>
                  </a:lnTo>
                  <a:lnTo>
                    <a:pt x="3224" y="398"/>
                  </a:lnTo>
                  <a:lnTo>
                    <a:pt x="3232" y="391"/>
                  </a:lnTo>
                  <a:lnTo>
                    <a:pt x="3241" y="383"/>
                  </a:lnTo>
                  <a:lnTo>
                    <a:pt x="3249" y="374"/>
                  </a:lnTo>
                  <a:lnTo>
                    <a:pt x="3256" y="363"/>
                  </a:lnTo>
                  <a:lnTo>
                    <a:pt x="3262" y="352"/>
                  </a:lnTo>
                  <a:lnTo>
                    <a:pt x="3267" y="340"/>
                  </a:lnTo>
                  <a:lnTo>
                    <a:pt x="3271" y="326"/>
                  </a:lnTo>
                  <a:lnTo>
                    <a:pt x="3275" y="314"/>
                  </a:lnTo>
                  <a:lnTo>
                    <a:pt x="3278" y="299"/>
                  </a:lnTo>
                  <a:lnTo>
                    <a:pt x="3279" y="284"/>
                  </a:lnTo>
                  <a:lnTo>
                    <a:pt x="3280" y="268"/>
                  </a:lnTo>
                  <a:lnTo>
                    <a:pt x="3279" y="249"/>
                  </a:lnTo>
                  <a:lnTo>
                    <a:pt x="3277" y="231"/>
                  </a:lnTo>
                  <a:lnTo>
                    <a:pt x="3272" y="214"/>
                  </a:lnTo>
                  <a:lnTo>
                    <a:pt x="3268" y="198"/>
                  </a:lnTo>
                  <a:lnTo>
                    <a:pt x="3262" y="184"/>
                  </a:lnTo>
                  <a:lnTo>
                    <a:pt x="3253" y="170"/>
                  </a:lnTo>
                  <a:lnTo>
                    <a:pt x="3244" y="157"/>
                  </a:lnTo>
                  <a:lnTo>
                    <a:pt x="3233" y="147"/>
                  </a:lnTo>
                  <a:lnTo>
                    <a:pt x="3221" y="136"/>
                  </a:lnTo>
                  <a:lnTo>
                    <a:pt x="3207" y="127"/>
                  </a:lnTo>
                  <a:lnTo>
                    <a:pt x="3200" y="122"/>
                  </a:lnTo>
                  <a:lnTo>
                    <a:pt x="3192" y="119"/>
                  </a:lnTo>
                  <a:lnTo>
                    <a:pt x="3184" y="116"/>
                  </a:lnTo>
                  <a:lnTo>
                    <a:pt x="3175" y="114"/>
                  </a:lnTo>
                  <a:lnTo>
                    <a:pt x="3156" y="110"/>
                  </a:lnTo>
                  <a:lnTo>
                    <a:pt x="3135" y="107"/>
                  </a:lnTo>
                  <a:lnTo>
                    <a:pt x="3110" y="105"/>
                  </a:lnTo>
                  <a:lnTo>
                    <a:pt x="3081" y="104"/>
                  </a:lnTo>
                  <a:lnTo>
                    <a:pt x="2895" y="104"/>
                  </a:lnTo>
                  <a:lnTo>
                    <a:pt x="2895" y="665"/>
                  </a:lnTo>
                  <a:lnTo>
                    <a:pt x="3001" y="665"/>
                  </a:lnTo>
                  <a:lnTo>
                    <a:pt x="3001" y="441"/>
                  </a:lnTo>
                  <a:lnTo>
                    <a:pt x="3055" y="441"/>
                  </a:lnTo>
                  <a:lnTo>
                    <a:pt x="3184" y="665"/>
                  </a:lnTo>
                  <a:lnTo>
                    <a:pt x="3301" y="665"/>
                  </a:lnTo>
                  <a:close/>
                  <a:moveTo>
                    <a:pt x="2696" y="665"/>
                  </a:moveTo>
                  <a:lnTo>
                    <a:pt x="2696" y="575"/>
                  </a:lnTo>
                  <a:lnTo>
                    <a:pt x="2451" y="575"/>
                  </a:lnTo>
                  <a:lnTo>
                    <a:pt x="2451" y="426"/>
                  </a:lnTo>
                  <a:lnTo>
                    <a:pt x="2644" y="426"/>
                  </a:lnTo>
                  <a:lnTo>
                    <a:pt x="2644" y="335"/>
                  </a:lnTo>
                  <a:lnTo>
                    <a:pt x="2451" y="335"/>
                  </a:lnTo>
                  <a:lnTo>
                    <a:pt x="2451" y="195"/>
                  </a:lnTo>
                  <a:lnTo>
                    <a:pt x="2686" y="195"/>
                  </a:lnTo>
                  <a:lnTo>
                    <a:pt x="2686" y="104"/>
                  </a:lnTo>
                  <a:lnTo>
                    <a:pt x="2345" y="104"/>
                  </a:lnTo>
                  <a:lnTo>
                    <a:pt x="2345" y="665"/>
                  </a:lnTo>
                  <a:lnTo>
                    <a:pt x="2696" y="665"/>
                  </a:lnTo>
                  <a:close/>
                  <a:moveTo>
                    <a:pt x="2179" y="104"/>
                  </a:moveTo>
                  <a:lnTo>
                    <a:pt x="2066" y="104"/>
                  </a:lnTo>
                  <a:lnTo>
                    <a:pt x="1945" y="484"/>
                  </a:lnTo>
                  <a:lnTo>
                    <a:pt x="1941" y="491"/>
                  </a:lnTo>
                  <a:lnTo>
                    <a:pt x="1939" y="496"/>
                  </a:lnTo>
                  <a:lnTo>
                    <a:pt x="1939" y="505"/>
                  </a:lnTo>
                  <a:lnTo>
                    <a:pt x="1940" y="511"/>
                  </a:lnTo>
                  <a:lnTo>
                    <a:pt x="1937" y="501"/>
                  </a:lnTo>
                  <a:lnTo>
                    <a:pt x="1935" y="491"/>
                  </a:lnTo>
                  <a:lnTo>
                    <a:pt x="1933" y="484"/>
                  </a:lnTo>
                  <a:lnTo>
                    <a:pt x="1806" y="104"/>
                  </a:lnTo>
                  <a:lnTo>
                    <a:pt x="1689" y="104"/>
                  </a:lnTo>
                  <a:lnTo>
                    <a:pt x="1896" y="682"/>
                  </a:lnTo>
                  <a:lnTo>
                    <a:pt x="1970" y="682"/>
                  </a:lnTo>
                  <a:lnTo>
                    <a:pt x="2179" y="104"/>
                  </a:lnTo>
                  <a:close/>
                  <a:moveTo>
                    <a:pt x="1525" y="104"/>
                  </a:moveTo>
                  <a:lnTo>
                    <a:pt x="1418" y="104"/>
                  </a:lnTo>
                  <a:lnTo>
                    <a:pt x="1418" y="665"/>
                  </a:lnTo>
                  <a:lnTo>
                    <a:pt x="1525" y="665"/>
                  </a:lnTo>
                  <a:lnTo>
                    <a:pt x="1525" y="104"/>
                  </a:lnTo>
                  <a:close/>
                  <a:moveTo>
                    <a:pt x="1181" y="671"/>
                  </a:moveTo>
                  <a:lnTo>
                    <a:pt x="1181" y="104"/>
                  </a:lnTo>
                  <a:lnTo>
                    <a:pt x="1080" y="104"/>
                  </a:lnTo>
                  <a:lnTo>
                    <a:pt x="1080" y="522"/>
                  </a:lnTo>
                  <a:lnTo>
                    <a:pt x="1074" y="511"/>
                  </a:lnTo>
                  <a:lnTo>
                    <a:pt x="1069" y="496"/>
                  </a:lnTo>
                  <a:lnTo>
                    <a:pt x="1068" y="493"/>
                  </a:lnTo>
                  <a:lnTo>
                    <a:pt x="1065" y="486"/>
                  </a:lnTo>
                  <a:lnTo>
                    <a:pt x="1061" y="478"/>
                  </a:lnTo>
                  <a:lnTo>
                    <a:pt x="1059" y="474"/>
                  </a:lnTo>
                  <a:lnTo>
                    <a:pt x="823" y="104"/>
                  </a:lnTo>
                  <a:lnTo>
                    <a:pt x="701" y="104"/>
                  </a:lnTo>
                  <a:lnTo>
                    <a:pt x="701" y="665"/>
                  </a:lnTo>
                  <a:lnTo>
                    <a:pt x="802" y="665"/>
                  </a:lnTo>
                  <a:lnTo>
                    <a:pt x="802" y="254"/>
                  </a:lnTo>
                  <a:lnTo>
                    <a:pt x="805" y="265"/>
                  </a:lnTo>
                  <a:lnTo>
                    <a:pt x="810" y="273"/>
                  </a:lnTo>
                  <a:lnTo>
                    <a:pt x="813" y="278"/>
                  </a:lnTo>
                  <a:lnTo>
                    <a:pt x="817" y="286"/>
                  </a:lnTo>
                  <a:lnTo>
                    <a:pt x="824" y="301"/>
                  </a:lnTo>
                  <a:lnTo>
                    <a:pt x="829" y="308"/>
                  </a:lnTo>
                  <a:lnTo>
                    <a:pt x="1069" y="671"/>
                  </a:lnTo>
                  <a:lnTo>
                    <a:pt x="1181" y="671"/>
                  </a:lnTo>
                  <a:close/>
                  <a:moveTo>
                    <a:pt x="470" y="447"/>
                  </a:moveTo>
                  <a:lnTo>
                    <a:pt x="470" y="104"/>
                  </a:lnTo>
                  <a:lnTo>
                    <a:pt x="363" y="104"/>
                  </a:lnTo>
                  <a:lnTo>
                    <a:pt x="363" y="452"/>
                  </a:lnTo>
                  <a:lnTo>
                    <a:pt x="363" y="467"/>
                  </a:lnTo>
                  <a:lnTo>
                    <a:pt x="361" y="481"/>
                  </a:lnTo>
                  <a:lnTo>
                    <a:pt x="359" y="494"/>
                  </a:lnTo>
                  <a:lnTo>
                    <a:pt x="355" y="506"/>
                  </a:lnTo>
                  <a:lnTo>
                    <a:pt x="350" y="518"/>
                  </a:lnTo>
                  <a:lnTo>
                    <a:pt x="345" y="527"/>
                  </a:lnTo>
                  <a:lnTo>
                    <a:pt x="339" y="537"/>
                  </a:lnTo>
                  <a:lnTo>
                    <a:pt x="331" y="545"/>
                  </a:lnTo>
                  <a:lnTo>
                    <a:pt x="323" y="552"/>
                  </a:lnTo>
                  <a:lnTo>
                    <a:pt x="314" y="559"/>
                  </a:lnTo>
                  <a:lnTo>
                    <a:pt x="303" y="565"/>
                  </a:lnTo>
                  <a:lnTo>
                    <a:pt x="292" y="569"/>
                  </a:lnTo>
                  <a:lnTo>
                    <a:pt x="280" y="573"/>
                  </a:lnTo>
                  <a:lnTo>
                    <a:pt x="267" y="576"/>
                  </a:lnTo>
                  <a:lnTo>
                    <a:pt x="253" y="577"/>
                  </a:lnTo>
                  <a:lnTo>
                    <a:pt x="239" y="578"/>
                  </a:lnTo>
                  <a:lnTo>
                    <a:pt x="222" y="577"/>
                  </a:lnTo>
                  <a:lnTo>
                    <a:pt x="207" y="576"/>
                  </a:lnTo>
                  <a:lnTo>
                    <a:pt x="193" y="574"/>
                  </a:lnTo>
                  <a:lnTo>
                    <a:pt x="181" y="569"/>
                  </a:lnTo>
                  <a:lnTo>
                    <a:pt x="168" y="565"/>
                  </a:lnTo>
                  <a:lnTo>
                    <a:pt x="157" y="560"/>
                  </a:lnTo>
                  <a:lnTo>
                    <a:pt x="148" y="553"/>
                  </a:lnTo>
                  <a:lnTo>
                    <a:pt x="138" y="546"/>
                  </a:lnTo>
                  <a:lnTo>
                    <a:pt x="131" y="538"/>
                  </a:lnTo>
                  <a:lnTo>
                    <a:pt x="125" y="528"/>
                  </a:lnTo>
                  <a:lnTo>
                    <a:pt x="118" y="519"/>
                  </a:lnTo>
                  <a:lnTo>
                    <a:pt x="114" y="507"/>
                  </a:lnTo>
                  <a:lnTo>
                    <a:pt x="111" y="495"/>
                  </a:lnTo>
                  <a:lnTo>
                    <a:pt x="108" y="482"/>
                  </a:lnTo>
                  <a:lnTo>
                    <a:pt x="107" y="468"/>
                  </a:lnTo>
                  <a:lnTo>
                    <a:pt x="106" y="452"/>
                  </a:lnTo>
                  <a:lnTo>
                    <a:pt x="106" y="104"/>
                  </a:lnTo>
                  <a:lnTo>
                    <a:pt x="0" y="104"/>
                  </a:lnTo>
                  <a:lnTo>
                    <a:pt x="0" y="447"/>
                  </a:lnTo>
                  <a:lnTo>
                    <a:pt x="0" y="465"/>
                  </a:lnTo>
                  <a:lnTo>
                    <a:pt x="1" y="483"/>
                  </a:lnTo>
                  <a:lnTo>
                    <a:pt x="2" y="499"/>
                  </a:lnTo>
                  <a:lnTo>
                    <a:pt x="3" y="514"/>
                  </a:lnTo>
                  <a:lnTo>
                    <a:pt x="6" y="528"/>
                  </a:lnTo>
                  <a:lnTo>
                    <a:pt x="9" y="541"/>
                  </a:lnTo>
                  <a:lnTo>
                    <a:pt x="13" y="553"/>
                  </a:lnTo>
                  <a:lnTo>
                    <a:pt x="16" y="565"/>
                  </a:lnTo>
                  <a:lnTo>
                    <a:pt x="21" y="576"/>
                  </a:lnTo>
                  <a:lnTo>
                    <a:pt x="27" y="585"/>
                  </a:lnTo>
                  <a:lnTo>
                    <a:pt x="33" y="595"/>
                  </a:lnTo>
                  <a:lnTo>
                    <a:pt x="40" y="604"/>
                  </a:lnTo>
                  <a:lnTo>
                    <a:pt x="48" y="613"/>
                  </a:lnTo>
                  <a:lnTo>
                    <a:pt x="56" y="621"/>
                  </a:lnTo>
                  <a:lnTo>
                    <a:pt x="66" y="629"/>
                  </a:lnTo>
                  <a:lnTo>
                    <a:pt x="76" y="636"/>
                  </a:lnTo>
                  <a:lnTo>
                    <a:pt x="92" y="646"/>
                  </a:lnTo>
                  <a:lnTo>
                    <a:pt x="109" y="655"/>
                  </a:lnTo>
                  <a:lnTo>
                    <a:pt x="127" y="661"/>
                  </a:lnTo>
                  <a:lnTo>
                    <a:pt x="145" y="668"/>
                  </a:lnTo>
                  <a:lnTo>
                    <a:pt x="165" y="672"/>
                  </a:lnTo>
                  <a:lnTo>
                    <a:pt x="187" y="675"/>
                  </a:lnTo>
                  <a:lnTo>
                    <a:pt x="210" y="676"/>
                  </a:lnTo>
                  <a:lnTo>
                    <a:pt x="235" y="677"/>
                  </a:lnTo>
                  <a:lnTo>
                    <a:pt x="260" y="676"/>
                  </a:lnTo>
                  <a:lnTo>
                    <a:pt x="283" y="675"/>
                  </a:lnTo>
                  <a:lnTo>
                    <a:pt x="305" y="672"/>
                  </a:lnTo>
                  <a:lnTo>
                    <a:pt x="325" y="667"/>
                  </a:lnTo>
                  <a:lnTo>
                    <a:pt x="343" y="661"/>
                  </a:lnTo>
                  <a:lnTo>
                    <a:pt x="361" y="654"/>
                  </a:lnTo>
                  <a:lnTo>
                    <a:pt x="377" y="645"/>
                  </a:lnTo>
                  <a:lnTo>
                    <a:pt x="393" y="636"/>
                  </a:lnTo>
                  <a:lnTo>
                    <a:pt x="403" y="629"/>
                  </a:lnTo>
                  <a:lnTo>
                    <a:pt x="413" y="620"/>
                  </a:lnTo>
                  <a:lnTo>
                    <a:pt x="422" y="613"/>
                  </a:lnTo>
                  <a:lnTo>
                    <a:pt x="430" y="604"/>
                  </a:lnTo>
                  <a:lnTo>
                    <a:pt x="437" y="595"/>
                  </a:lnTo>
                  <a:lnTo>
                    <a:pt x="443" y="585"/>
                  </a:lnTo>
                  <a:lnTo>
                    <a:pt x="449" y="576"/>
                  </a:lnTo>
                  <a:lnTo>
                    <a:pt x="454" y="565"/>
                  </a:lnTo>
                  <a:lnTo>
                    <a:pt x="458" y="553"/>
                  </a:lnTo>
                  <a:lnTo>
                    <a:pt x="461" y="541"/>
                  </a:lnTo>
                  <a:lnTo>
                    <a:pt x="464" y="528"/>
                  </a:lnTo>
                  <a:lnTo>
                    <a:pt x="467" y="513"/>
                  </a:lnTo>
                  <a:lnTo>
                    <a:pt x="468" y="499"/>
                  </a:lnTo>
                  <a:lnTo>
                    <a:pt x="470" y="483"/>
                  </a:lnTo>
                  <a:lnTo>
                    <a:pt x="470" y="465"/>
                  </a:lnTo>
                  <a:lnTo>
                    <a:pt x="470" y="447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58" name="Text Box 46"/>
          <p:cNvSpPr txBox="1">
            <a:spLocks noChangeArrowheads="1"/>
          </p:cNvSpPr>
          <p:nvPr/>
        </p:nvSpPr>
        <p:spPr bwMode="auto">
          <a:xfrm>
            <a:off x="4572000" y="620713"/>
            <a:ext cx="44767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>
                <a:solidFill>
                  <a:schemeClr val="bg1"/>
                </a:solidFill>
              </a:rPr>
              <a:t>Institut für Beispielsysteme | Forschungsgruppe Systembeispiele</a:t>
            </a:r>
          </a:p>
        </p:txBody>
      </p:sp>
      <p:sp>
        <p:nvSpPr>
          <p:cNvPr id="2059" name="Text Box 54"/>
          <p:cNvSpPr txBox="1">
            <a:spLocks noChangeArrowheads="1"/>
          </p:cNvSpPr>
          <p:nvPr/>
        </p:nvSpPr>
        <p:spPr bwMode="auto">
          <a:xfrm>
            <a:off x="4572000" y="617538"/>
            <a:ext cx="44767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>
                <a:solidFill>
                  <a:srgbClr val="004B5A"/>
                </a:solidFill>
              </a:rPr>
              <a:t>Institut für Beispielsysteme | Forschungsgruppe Systembeispiele</a:t>
            </a:r>
          </a:p>
        </p:txBody>
      </p:sp>
      <p:sp>
        <p:nvSpPr>
          <p:cNvPr id="2060" name="Text Box 55"/>
          <p:cNvSpPr txBox="1">
            <a:spLocks noChangeArrowheads="1"/>
          </p:cNvSpPr>
          <p:nvPr/>
        </p:nvSpPr>
        <p:spPr bwMode="auto">
          <a:xfrm>
            <a:off x="4572000" y="906463"/>
            <a:ext cx="4476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800" rIns="0" bIns="4680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>
                <a:solidFill>
                  <a:schemeClr val="bg1"/>
                </a:solidFill>
              </a:rPr>
              <a:t>Titel der Präsentation: auf jeder Seite wiederholt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7"/>
          <p:cNvSpPr>
            <a:spLocks noChangeArrowheads="1"/>
          </p:cNvSpPr>
          <p:nvPr/>
        </p:nvSpPr>
        <p:spPr bwMode="auto">
          <a:xfrm>
            <a:off x="104775" y="903288"/>
            <a:ext cx="8934450" cy="5838825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41438"/>
            <a:ext cx="83153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8425"/>
            <a:ext cx="83153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67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400800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341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389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/>
            </a:lvl1pPr>
          </a:lstStyle>
          <a:p>
            <a:pPr>
              <a:defRPr/>
            </a:pPr>
            <a:fld id="{0A68E06F-64DB-4436-99EF-62A70D6F258B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grpSp>
        <p:nvGrpSpPr>
          <p:cNvPr id="3080" name="Group 9"/>
          <p:cNvGrpSpPr>
            <a:grpSpLocks/>
          </p:cNvGrpSpPr>
          <p:nvPr/>
        </p:nvGrpSpPr>
        <p:grpSpPr bwMode="auto">
          <a:xfrm>
            <a:off x="503238" y="142875"/>
            <a:ext cx="1914525" cy="612775"/>
            <a:chOff x="317" y="90"/>
            <a:chExt cx="1206" cy="386"/>
          </a:xfrm>
        </p:grpSpPr>
        <p:sp>
          <p:nvSpPr>
            <p:cNvPr id="3085" name="Freeform 10"/>
            <p:cNvSpPr>
              <a:spLocks noEditPoints="1"/>
            </p:cNvSpPr>
            <p:nvPr userDrawn="1"/>
          </p:nvSpPr>
          <p:spPr bwMode="auto">
            <a:xfrm>
              <a:off x="367" y="129"/>
              <a:ext cx="240" cy="302"/>
            </a:xfrm>
            <a:custGeom>
              <a:avLst/>
              <a:gdLst>
                <a:gd name="T0" fmla="*/ 119 w 3371"/>
                <a:gd name="T1" fmla="*/ 289 h 4236"/>
                <a:gd name="T2" fmla="*/ 201 w 3371"/>
                <a:gd name="T3" fmla="*/ 277 h 4236"/>
                <a:gd name="T4" fmla="*/ 52 w 3371"/>
                <a:gd name="T5" fmla="*/ 272 h 4236"/>
                <a:gd name="T6" fmla="*/ 160 w 3371"/>
                <a:gd name="T7" fmla="*/ 270 h 4236"/>
                <a:gd name="T8" fmla="*/ 198 w 3371"/>
                <a:gd name="T9" fmla="*/ 249 h 4236"/>
                <a:gd name="T10" fmla="*/ 49 w 3371"/>
                <a:gd name="T11" fmla="*/ 198 h 4236"/>
                <a:gd name="T12" fmla="*/ 110 w 3371"/>
                <a:gd name="T13" fmla="*/ 229 h 4236"/>
                <a:gd name="T14" fmla="*/ 199 w 3371"/>
                <a:gd name="T15" fmla="*/ 216 h 4236"/>
                <a:gd name="T16" fmla="*/ 74 w 3371"/>
                <a:gd name="T17" fmla="*/ 188 h 4236"/>
                <a:gd name="T18" fmla="*/ 101 w 3371"/>
                <a:gd name="T19" fmla="*/ 20 h 4236"/>
                <a:gd name="T20" fmla="*/ 177 w 3371"/>
                <a:gd name="T21" fmla="*/ 134 h 4236"/>
                <a:gd name="T22" fmla="*/ 211 w 3371"/>
                <a:gd name="T23" fmla="*/ 164 h 4236"/>
                <a:gd name="T24" fmla="*/ 230 w 3371"/>
                <a:gd name="T25" fmla="*/ 141 h 4236"/>
                <a:gd name="T26" fmla="*/ 186 w 3371"/>
                <a:gd name="T27" fmla="*/ 120 h 4236"/>
                <a:gd name="T28" fmla="*/ 173 w 3371"/>
                <a:gd name="T29" fmla="*/ 156 h 4236"/>
                <a:gd name="T30" fmla="*/ 157 w 3371"/>
                <a:gd name="T31" fmla="*/ 125 h 4236"/>
                <a:gd name="T32" fmla="*/ 143 w 3371"/>
                <a:gd name="T33" fmla="*/ 103 h 4236"/>
                <a:gd name="T34" fmla="*/ 120 w 3371"/>
                <a:gd name="T35" fmla="*/ 66 h 4236"/>
                <a:gd name="T36" fmla="*/ 94 w 3371"/>
                <a:gd name="T37" fmla="*/ 18 h 4236"/>
                <a:gd name="T38" fmla="*/ 103 w 3371"/>
                <a:gd name="T39" fmla="*/ 45 h 4236"/>
                <a:gd name="T40" fmla="*/ 102 w 3371"/>
                <a:gd name="T41" fmla="*/ 70 h 4236"/>
                <a:gd name="T42" fmla="*/ 90 w 3371"/>
                <a:gd name="T43" fmla="*/ 112 h 4236"/>
                <a:gd name="T44" fmla="*/ 73 w 3371"/>
                <a:gd name="T45" fmla="*/ 142 h 4236"/>
                <a:gd name="T46" fmla="*/ 50 w 3371"/>
                <a:gd name="T47" fmla="*/ 124 h 4236"/>
                <a:gd name="T48" fmla="*/ 101 w 3371"/>
                <a:gd name="T49" fmla="*/ 173 h 4236"/>
                <a:gd name="T50" fmla="*/ 44 w 3371"/>
                <a:gd name="T51" fmla="*/ 92 h 4236"/>
                <a:gd name="T52" fmla="*/ 43 w 3371"/>
                <a:gd name="T53" fmla="*/ 89 h 4236"/>
                <a:gd name="T54" fmla="*/ 32 w 3371"/>
                <a:gd name="T55" fmla="*/ 166 h 4236"/>
                <a:gd name="T56" fmla="*/ 29 w 3371"/>
                <a:gd name="T57" fmla="*/ 128 h 4236"/>
                <a:gd name="T58" fmla="*/ 29 w 3371"/>
                <a:gd name="T59" fmla="*/ 252 h 4236"/>
                <a:gd name="T60" fmla="*/ 100 w 3371"/>
                <a:gd name="T61" fmla="*/ 265 h 4236"/>
                <a:gd name="T62" fmla="*/ 215 w 3371"/>
                <a:gd name="T63" fmla="*/ 217 h 4236"/>
                <a:gd name="T64" fmla="*/ 190 w 3371"/>
                <a:gd name="T65" fmla="*/ 168 h 4236"/>
                <a:gd name="T66" fmla="*/ 168 w 3371"/>
                <a:gd name="T67" fmla="*/ 189 h 4236"/>
                <a:gd name="T68" fmla="*/ 181 w 3371"/>
                <a:gd name="T69" fmla="*/ 207 h 4236"/>
                <a:gd name="T70" fmla="*/ 160 w 3371"/>
                <a:gd name="T71" fmla="*/ 188 h 4236"/>
                <a:gd name="T72" fmla="*/ 139 w 3371"/>
                <a:gd name="T73" fmla="*/ 148 h 4236"/>
                <a:gd name="T74" fmla="*/ 136 w 3371"/>
                <a:gd name="T75" fmla="*/ 110 h 4236"/>
                <a:gd name="T76" fmla="*/ 121 w 3371"/>
                <a:gd name="T77" fmla="*/ 78 h 4236"/>
                <a:gd name="T78" fmla="*/ 104 w 3371"/>
                <a:gd name="T79" fmla="*/ 87 h 4236"/>
                <a:gd name="T80" fmla="*/ 114 w 3371"/>
                <a:gd name="T81" fmla="*/ 119 h 4236"/>
                <a:gd name="T82" fmla="*/ 102 w 3371"/>
                <a:gd name="T83" fmla="*/ 134 h 4236"/>
                <a:gd name="T84" fmla="*/ 133 w 3371"/>
                <a:gd name="T85" fmla="*/ 187 h 4236"/>
                <a:gd name="T86" fmla="*/ 133 w 3371"/>
                <a:gd name="T87" fmla="*/ 168 h 4236"/>
                <a:gd name="T88" fmla="*/ 127 w 3371"/>
                <a:gd name="T89" fmla="*/ 119 h 4236"/>
                <a:gd name="T90" fmla="*/ 134 w 3371"/>
                <a:gd name="T91" fmla="*/ 165 h 4236"/>
                <a:gd name="T92" fmla="*/ 156 w 3371"/>
                <a:gd name="T93" fmla="*/ 228 h 4236"/>
                <a:gd name="T94" fmla="*/ 84 w 3371"/>
                <a:gd name="T95" fmla="*/ 240 h 4236"/>
                <a:gd name="T96" fmla="*/ 33 w 3371"/>
                <a:gd name="T97" fmla="*/ 198 h 4236"/>
                <a:gd name="T98" fmla="*/ 49 w 3371"/>
                <a:gd name="T99" fmla="*/ 161 h 4236"/>
                <a:gd name="T100" fmla="*/ 95 w 3371"/>
                <a:gd name="T101" fmla="*/ 154 h 4236"/>
                <a:gd name="T102" fmla="*/ 79 w 3371"/>
                <a:gd name="T103" fmla="*/ 141 h 4236"/>
                <a:gd name="T104" fmla="*/ 91 w 3371"/>
                <a:gd name="T105" fmla="*/ 178 h 4236"/>
                <a:gd name="T106" fmla="*/ 94 w 3371"/>
                <a:gd name="T107" fmla="*/ 121 h 4236"/>
                <a:gd name="T108" fmla="*/ 202 w 3371"/>
                <a:gd name="T109" fmla="*/ 164 h 4236"/>
                <a:gd name="T110" fmla="*/ 156 w 3371"/>
                <a:gd name="T111" fmla="*/ 216 h 4236"/>
                <a:gd name="T112" fmla="*/ 236 w 3371"/>
                <a:gd name="T113" fmla="*/ 132 h 4236"/>
                <a:gd name="T114" fmla="*/ 119 w 3371"/>
                <a:gd name="T115" fmla="*/ 40 h 4236"/>
                <a:gd name="T116" fmla="*/ 107 w 3371"/>
                <a:gd name="T117" fmla="*/ 31 h 4236"/>
                <a:gd name="T118" fmla="*/ 70 w 3371"/>
                <a:gd name="T119" fmla="*/ 107 h 4236"/>
                <a:gd name="T120" fmla="*/ 34 w 3371"/>
                <a:gd name="T121" fmla="*/ 123 h 4236"/>
                <a:gd name="T122" fmla="*/ 25 w 3371"/>
                <a:gd name="T123" fmla="*/ 256 h 4236"/>
                <a:gd name="T124" fmla="*/ 222 w 3371"/>
                <a:gd name="T125" fmla="*/ 258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6" name="Freeform 11"/>
            <p:cNvSpPr>
              <a:spLocks/>
            </p:cNvSpPr>
            <p:nvPr userDrawn="1"/>
          </p:nvSpPr>
          <p:spPr bwMode="auto">
            <a:xfrm>
              <a:off x="413" y="443"/>
              <a:ext cx="21" cy="24"/>
            </a:xfrm>
            <a:custGeom>
              <a:avLst/>
              <a:gdLst>
                <a:gd name="T0" fmla="*/ 17 w 304"/>
                <a:gd name="T1" fmla="*/ 1 h 338"/>
                <a:gd name="T2" fmla="*/ 20 w 304"/>
                <a:gd name="T3" fmla="*/ 3 h 338"/>
                <a:gd name="T4" fmla="*/ 19 w 304"/>
                <a:gd name="T5" fmla="*/ 10 h 338"/>
                <a:gd name="T6" fmla="*/ 16 w 304"/>
                <a:gd name="T7" fmla="*/ 8 h 338"/>
                <a:gd name="T8" fmla="*/ 16 w 304"/>
                <a:gd name="T9" fmla="*/ 6 h 338"/>
                <a:gd name="T10" fmla="*/ 16 w 304"/>
                <a:gd name="T11" fmla="*/ 5 h 338"/>
                <a:gd name="T12" fmla="*/ 14 w 304"/>
                <a:gd name="T13" fmla="*/ 4 h 338"/>
                <a:gd name="T14" fmla="*/ 13 w 304"/>
                <a:gd name="T15" fmla="*/ 4 h 338"/>
                <a:gd name="T16" fmla="*/ 11 w 304"/>
                <a:gd name="T17" fmla="*/ 4 h 338"/>
                <a:gd name="T18" fmla="*/ 10 w 304"/>
                <a:gd name="T19" fmla="*/ 4 h 338"/>
                <a:gd name="T20" fmla="*/ 10 w 304"/>
                <a:gd name="T21" fmla="*/ 5 h 338"/>
                <a:gd name="T22" fmla="*/ 9 w 304"/>
                <a:gd name="T23" fmla="*/ 5 h 338"/>
                <a:gd name="T24" fmla="*/ 9 w 304"/>
                <a:gd name="T25" fmla="*/ 6 h 338"/>
                <a:gd name="T26" fmla="*/ 9 w 304"/>
                <a:gd name="T27" fmla="*/ 7 h 338"/>
                <a:gd name="T28" fmla="*/ 9 w 304"/>
                <a:gd name="T29" fmla="*/ 7 h 338"/>
                <a:gd name="T30" fmla="*/ 10 w 304"/>
                <a:gd name="T31" fmla="*/ 8 h 338"/>
                <a:gd name="T32" fmla="*/ 11 w 304"/>
                <a:gd name="T33" fmla="*/ 9 h 338"/>
                <a:gd name="T34" fmla="*/ 12 w 304"/>
                <a:gd name="T35" fmla="*/ 11 h 338"/>
                <a:gd name="T36" fmla="*/ 14 w 304"/>
                <a:gd name="T37" fmla="*/ 12 h 338"/>
                <a:gd name="T38" fmla="*/ 16 w 304"/>
                <a:gd name="T39" fmla="*/ 14 h 338"/>
                <a:gd name="T40" fmla="*/ 17 w 304"/>
                <a:gd name="T41" fmla="*/ 15 h 338"/>
                <a:gd name="T42" fmla="*/ 17 w 304"/>
                <a:gd name="T43" fmla="*/ 16 h 338"/>
                <a:gd name="T44" fmla="*/ 17 w 304"/>
                <a:gd name="T45" fmla="*/ 17 h 338"/>
                <a:gd name="T46" fmla="*/ 17 w 304"/>
                <a:gd name="T47" fmla="*/ 19 h 338"/>
                <a:gd name="T48" fmla="*/ 16 w 304"/>
                <a:gd name="T49" fmla="*/ 20 h 338"/>
                <a:gd name="T50" fmla="*/ 16 w 304"/>
                <a:gd name="T51" fmla="*/ 21 h 338"/>
                <a:gd name="T52" fmla="*/ 15 w 304"/>
                <a:gd name="T53" fmla="*/ 22 h 338"/>
                <a:gd name="T54" fmla="*/ 13 w 304"/>
                <a:gd name="T55" fmla="*/ 23 h 338"/>
                <a:gd name="T56" fmla="*/ 12 w 304"/>
                <a:gd name="T57" fmla="*/ 24 h 338"/>
                <a:gd name="T58" fmla="*/ 10 w 304"/>
                <a:gd name="T59" fmla="*/ 24 h 338"/>
                <a:gd name="T60" fmla="*/ 8 w 304"/>
                <a:gd name="T61" fmla="*/ 24 h 338"/>
                <a:gd name="T62" fmla="*/ 6 w 304"/>
                <a:gd name="T63" fmla="*/ 24 h 338"/>
                <a:gd name="T64" fmla="*/ 4 w 304"/>
                <a:gd name="T65" fmla="*/ 23 h 338"/>
                <a:gd name="T66" fmla="*/ 1 w 304"/>
                <a:gd name="T67" fmla="*/ 22 h 338"/>
                <a:gd name="T68" fmla="*/ 2 w 304"/>
                <a:gd name="T69" fmla="*/ 15 h 338"/>
                <a:gd name="T70" fmla="*/ 5 w 304"/>
                <a:gd name="T71" fmla="*/ 16 h 338"/>
                <a:gd name="T72" fmla="*/ 5 w 304"/>
                <a:gd name="T73" fmla="*/ 18 h 338"/>
                <a:gd name="T74" fmla="*/ 5 w 304"/>
                <a:gd name="T75" fmla="*/ 19 h 338"/>
                <a:gd name="T76" fmla="*/ 6 w 304"/>
                <a:gd name="T77" fmla="*/ 20 h 338"/>
                <a:gd name="T78" fmla="*/ 8 w 304"/>
                <a:gd name="T79" fmla="*/ 21 h 338"/>
                <a:gd name="T80" fmla="*/ 9 w 304"/>
                <a:gd name="T81" fmla="*/ 21 h 338"/>
                <a:gd name="T82" fmla="*/ 10 w 304"/>
                <a:gd name="T83" fmla="*/ 20 h 338"/>
                <a:gd name="T84" fmla="*/ 11 w 304"/>
                <a:gd name="T85" fmla="*/ 19 h 338"/>
                <a:gd name="T86" fmla="*/ 11 w 304"/>
                <a:gd name="T87" fmla="*/ 18 h 338"/>
                <a:gd name="T88" fmla="*/ 11 w 304"/>
                <a:gd name="T89" fmla="*/ 18 h 338"/>
                <a:gd name="T90" fmla="*/ 11 w 304"/>
                <a:gd name="T91" fmla="*/ 17 h 338"/>
                <a:gd name="T92" fmla="*/ 10 w 304"/>
                <a:gd name="T93" fmla="*/ 16 h 338"/>
                <a:gd name="T94" fmla="*/ 9 w 304"/>
                <a:gd name="T95" fmla="*/ 15 h 338"/>
                <a:gd name="T96" fmla="*/ 6 w 304"/>
                <a:gd name="T97" fmla="*/ 12 h 338"/>
                <a:gd name="T98" fmla="*/ 4 w 304"/>
                <a:gd name="T99" fmla="*/ 11 h 338"/>
                <a:gd name="T100" fmla="*/ 3 w 304"/>
                <a:gd name="T101" fmla="*/ 9 h 338"/>
                <a:gd name="T102" fmla="*/ 3 w 304"/>
                <a:gd name="T103" fmla="*/ 8 h 338"/>
                <a:gd name="T104" fmla="*/ 3 w 304"/>
                <a:gd name="T105" fmla="*/ 7 h 338"/>
                <a:gd name="T106" fmla="*/ 3 w 304"/>
                <a:gd name="T107" fmla="*/ 6 h 338"/>
                <a:gd name="T108" fmla="*/ 4 w 304"/>
                <a:gd name="T109" fmla="*/ 4 h 338"/>
                <a:gd name="T110" fmla="*/ 4 w 304"/>
                <a:gd name="T111" fmla="*/ 3 h 338"/>
                <a:gd name="T112" fmla="*/ 5 w 304"/>
                <a:gd name="T113" fmla="*/ 2 h 338"/>
                <a:gd name="T114" fmla="*/ 7 w 304"/>
                <a:gd name="T115" fmla="*/ 1 h 338"/>
                <a:gd name="T116" fmla="*/ 8 w 304"/>
                <a:gd name="T117" fmla="*/ 0 h 338"/>
                <a:gd name="T118" fmla="*/ 10 w 304"/>
                <a:gd name="T119" fmla="*/ 0 h 338"/>
                <a:gd name="T120" fmla="*/ 12 w 304"/>
                <a:gd name="T121" fmla="*/ 0 h 338"/>
                <a:gd name="T122" fmla="*/ 14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7" name="Freeform 12"/>
            <p:cNvSpPr>
              <a:spLocks/>
            </p:cNvSpPr>
            <p:nvPr userDrawn="1"/>
          </p:nvSpPr>
          <p:spPr bwMode="auto">
            <a:xfrm>
              <a:off x="387" y="431"/>
              <a:ext cx="23" cy="27"/>
            </a:xfrm>
            <a:custGeom>
              <a:avLst/>
              <a:gdLst>
                <a:gd name="T0" fmla="*/ 23 w 311"/>
                <a:gd name="T1" fmla="*/ 6 h 374"/>
                <a:gd name="T2" fmla="*/ 22 w 311"/>
                <a:gd name="T3" fmla="*/ 8 h 374"/>
                <a:gd name="T4" fmla="*/ 21 w 311"/>
                <a:gd name="T5" fmla="*/ 8 h 374"/>
                <a:gd name="T6" fmla="*/ 20 w 311"/>
                <a:gd name="T7" fmla="*/ 8 h 374"/>
                <a:gd name="T8" fmla="*/ 19 w 311"/>
                <a:gd name="T9" fmla="*/ 8 h 374"/>
                <a:gd name="T10" fmla="*/ 18 w 311"/>
                <a:gd name="T11" fmla="*/ 8 h 374"/>
                <a:gd name="T12" fmla="*/ 10 w 311"/>
                <a:gd name="T13" fmla="*/ 22 h 374"/>
                <a:gd name="T14" fmla="*/ 10 w 311"/>
                <a:gd name="T15" fmla="*/ 23 h 374"/>
                <a:gd name="T16" fmla="*/ 11 w 311"/>
                <a:gd name="T17" fmla="*/ 24 h 374"/>
                <a:gd name="T18" fmla="*/ 12 w 311"/>
                <a:gd name="T19" fmla="*/ 24 h 374"/>
                <a:gd name="T20" fmla="*/ 12 w 311"/>
                <a:gd name="T21" fmla="*/ 25 h 374"/>
                <a:gd name="T22" fmla="*/ 11 w 311"/>
                <a:gd name="T23" fmla="*/ 27 h 374"/>
                <a:gd name="T24" fmla="*/ 0 w 311"/>
                <a:gd name="T25" fmla="*/ 21 h 374"/>
                <a:gd name="T26" fmla="*/ 1 w 311"/>
                <a:gd name="T27" fmla="*/ 19 h 374"/>
                <a:gd name="T28" fmla="*/ 2 w 311"/>
                <a:gd name="T29" fmla="*/ 19 h 374"/>
                <a:gd name="T30" fmla="*/ 3 w 311"/>
                <a:gd name="T31" fmla="*/ 19 h 374"/>
                <a:gd name="T32" fmla="*/ 4 w 311"/>
                <a:gd name="T33" fmla="*/ 19 h 374"/>
                <a:gd name="T34" fmla="*/ 5 w 311"/>
                <a:gd name="T35" fmla="*/ 19 h 374"/>
                <a:gd name="T36" fmla="*/ 13 w 311"/>
                <a:gd name="T37" fmla="*/ 5 h 374"/>
                <a:gd name="T38" fmla="*/ 12 w 311"/>
                <a:gd name="T39" fmla="*/ 4 h 374"/>
                <a:gd name="T40" fmla="*/ 12 w 311"/>
                <a:gd name="T41" fmla="*/ 4 h 374"/>
                <a:gd name="T42" fmla="*/ 11 w 311"/>
                <a:gd name="T43" fmla="*/ 3 h 374"/>
                <a:gd name="T44" fmla="*/ 11 w 311"/>
                <a:gd name="T45" fmla="*/ 2 h 374"/>
                <a:gd name="T46" fmla="*/ 12 w 311"/>
                <a:gd name="T47" fmla="*/ 0 h 374"/>
                <a:gd name="T48" fmla="*/ 23 w 311"/>
                <a:gd name="T49" fmla="*/ 6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8" name="Freeform 13"/>
            <p:cNvSpPr>
              <a:spLocks/>
            </p:cNvSpPr>
            <p:nvPr userDrawn="1"/>
          </p:nvSpPr>
          <p:spPr bwMode="auto">
            <a:xfrm>
              <a:off x="359" y="412"/>
              <a:ext cx="28" cy="27"/>
            </a:xfrm>
            <a:custGeom>
              <a:avLst/>
              <a:gdLst>
                <a:gd name="T0" fmla="*/ 15 w 387"/>
                <a:gd name="T1" fmla="*/ 0 h 371"/>
                <a:gd name="T2" fmla="*/ 17 w 387"/>
                <a:gd name="T3" fmla="*/ 1 h 371"/>
                <a:gd name="T4" fmla="*/ 19 w 387"/>
                <a:gd name="T5" fmla="*/ 2 h 371"/>
                <a:gd name="T6" fmla="*/ 22 w 387"/>
                <a:gd name="T7" fmla="*/ 4 h 371"/>
                <a:gd name="T8" fmla="*/ 24 w 387"/>
                <a:gd name="T9" fmla="*/ 5 h 371"/>
                <a:gd name="T10" fmla="*/ 26 w 387"/>
                <a:gd name="T11" fmla="*/ 7 h 371"/>
                <a:gd name="T12" fmla="*/ 27 w 387"/>
                <a:gd name="T13" fmla="*/ 10 h 371"/>
                <a:gd name="T14" fmla="*/ 28 w 387"/>
                <a:gd name="T15" fmla="*/ 12 h 371"/>
                <a:gd name="T16" fmla="*/ 28 w 387"/>
                <a:gd name="T17" fmla="*/ 14 h 371"/>
                <a:gd name="T18" fmla="*/ 28 w 387"/>
                <a:gd name="T19" fmla="*/ 16 h 371"/>
                <a:gd name="T20" fmla="*/ 27 w 387"/>
                <a:gd name="T21" fmla="*/ 19 h 371"/>
                <a:gd name="T22" fmla="*/ 26 w 387"/>
                <a:gd name="T23" fmla="*/ 21 h 371"/>
                <a:gd name="T24" fmla="*/ 24 w 387"/>
                <a:gd name="T25" fmla="*/ 23 h 371"/>
                <a:gd name="T26" fmla="*/ 22 w 387"/>
                <a:gd name="T27" fmla="*/ 25 h 371"/>
                <a:gd name="T28" fmla="*/ 20 w 387"/>
                <a:gd name="T29" fmla="*/ 26 h 371"/>
                <a:gd name="T30" fmla="*/ 18 w 387"/>
                <a:gd name="T31" fmla="*/ 27 h 371"/>
                <a:gd name="T32" fmla="*/ 15 w 387"/>
                <a:gd name="T33" fmla="*/ 27 h 371"/>
                <a:gd name="T34" fmla="*/ 13 w 387"/>
                <a:gd name="T35" fmla="*/ 27 h 371"/>
                <a:gd name="T36" fmla="*/ 10 w 387"/>
                <a:gd name="T37" fmla="*/ 26 h 371"/>
                <a:gd name="T38" fmla="*/ 7 w 387"/>
                <a:gd name="T39" fmla="*/ 24 h 371"/>
                <a:gd name="T40" fmla="*/ 5 w 387"/>
                <a:gd name="T41" fmla="*/ 22 h 371"/>
                <a:gd name="T42" fmla="*/ 2 w 387"/>
                <a:gd name="T43" fmla="*/ 19 h 371"/>
                <a:gd name="T44" fmla="*/ 0 w 387"/>
                <a:gd name="T45" fmla="*/ 16 h 371"/>
                <a:gd name="T46" fmla="*/ 7 w 387"/>
                <a:gd name="T47" fmla="*/ 13 h 371"/>
                <a:gd name="T48" fmla="*/ 6 w 387"/>
                <a:gd name="T49" fmla="*/ 15 h 371"/>
                <a:gd name="T50" fmla="*/ 6 w 387"/>
                <a:gd name="T51" fmla="*/ 16 h 371"/>
                <a:gd name="T52" fmla="*/ 7 w 387"/>
                <a:gd name="T53" fmla="*/ 18 h 371"/>
                <a:gd name="T54" fmla="*/ 9 w 387"/>
                <a:gd name="T55" fmla="*/ 20 h 371"/>
                <a:gd name="T56" fmla="*/ 10 w 387"/>
                <a:gd name="T57" fmla="*/ 21 h 371"/>
                <a:gd name="T58" fmla="*/ 11 w 387"/>
                <a:gd name="T59" fmla="*/ 22 h 371"/>
                <a:gd name="T60" fmla="*/ 13 w 387"/>
                <a:gd name="T61" fmla="*/ 22 h 371"/>
                <a:gd name="T62" fmla="*/ 14 w 387"/>
                <a:gd name="T63" fmla="*/ 22 h 371"/>
                <a:gd name="T64" fmla="*/ 15 w 387"/>
                <a:gd name="T65" fmla="*/ 22 h 371"/>
                <a:gd name="T66" fmla="*/ 17 w 387"/>
                <a:gd name="T67" fmla="*/ 21 h 371"/>
                <a:gd name="T68" fmla="*/ 18 w 387"/>
                <a:gd name="T69" fmla="*/ 20 h 371"/>
                <a:gd name="T70" fmla="*/ 19 w 387"/>
                <a:gd name="T71" fmla="*/ 19 h 371"/>
                <a:gd name="T72" fmla="*/ 21 w 387"/>
                <a:gd name="T73" fmla="*/ 18 h 371"/>
                <a:gd name="T74" fmla="*/ 21 w 387"/>
                <a:gd name="T75" fmla="*/ 16 h 371"/>
                <a:gd name="T76" fmla="*/ 22 w 387"/>
                <a:gd name="T77" fmla="*/ 15 h 371"/>
                <a:gd name="T78" fmla="*/ 22 w 387"/>
                <a:gd name="T79" fmla="*/ 13 h 371"/>
                <a:gd name="T80" fmla="*/ 22 w 387"/>
                <a:gd name="T81" fmla="*/ 12 h 371"/>
                <a:gd name="T82" fmla="*/ 22 w 387"/>
                <a:gd name="T83" fmla="*/ 10 h 371"/>
                <a:gd name="T84" fmla="*/ 21 w 387"/>
                <a:gd name="T85" fmla="*/ 9 h 371"/>
                <a:gd name="T86" fmla="*/ 20 w 387"/>
                <a:gd name="T87" fmla="*/ 8 h 371"/>
                <a:gd name="T88" fmla="*/ 19 w 387"/>
                <a:gd name="T89" fmla="*/ 6 h 371"/>
                <a:gd name="T90" fmla="*/ 17 w 387"/>
                <a:gd name="T91" fmla="*/ 6 h 371"/>
                <a:gd name="T92" fmla="*/ 14 w 387"/>
                <a:gd name="T93" fmla="*/ 10 h 371"/>
                <a:gd name="T94" fmla="*/ 15 w 387"/>
                <a:gd name="T95" fmla="*/ 11 h 371"/>
                <a:gd name="T96" fmla="*/ 13 w 387"/>
                <a:gd name="T97" fmla="*/ 14 h 371"/>
                <a:gd name="T98" fmla="*/ 7 w 387"/>
                <a:gd name="T99" fmla="*/ 5 h 371"/>
                <a:gd name="T100" fmla="*/ 9 w 387"/>
                <a:gd name="T101" fmla="*/ 5 h 371"/>
                <a:gd name="T102" fmla="*/ 10 w 387"/>
                <a:gd name="T103" fmla="*/ 5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9" name="Freeform 14"/>
            <p:cNvSpPr>
              <a:spLocks/>
            </p:cNvSpPr>
            <p:nvPr userDrawn="1"/>
          </p:nvSpPr>
          <p:spPr bwMode="auto">
            <a:xfrm>
              <a:off x="342" y="391"/>
              <a:ext cx="27" cy="23"/>
            </a:xfrm>
            <a:custGeom>
              <a:avLst/>
              <a:gdLst>
                <a:gd name="T0" fmla="*/ 27 w 374"/>
                <a:gd name="T1" fmla="*/ 10 h 320"/>
                <a:gd name="T2" fmla="*/ 25 w 374"/>
                <a:gd name="T3" fmla="*/ 12 h 320"/>
                <a:gd name="T4" fmla="*/ 24 w 374"/>
                <a:gd name="T5" fmla="*/ 11 h 320"/>
                <a:gd name="T6" fmla="*/ 23 w 374"/>
                <a:gd name="T7" fmla="*/ 11 h 320"/>
                <a:gd name="T8" fmla="*/ 23 w 374"/>
                <a:gd name="T9" fmla="*/ 10 h 320"/>
                <a:gd name="T10" fmla="*/ 22 w 374"/>
                <a:gd name="T11" fmla="*/ 10 h 320"/>
                <a:gd name="T12" fmla="*/ 8 w 374"/>
                <a:gd name="T13" fmla="*/ 18 h 320"/>
                <a:gd name="T14" fmla="*/ 8 w 374"/>
                <a:gd name="T15" fmla="*/ 19 h 320"/>
                <a:gd name="T16" fmla="*/ 8 w 374"/>
                <a:gd name="T17" fmla="*/ 20 h 320"/>
                <a:gd name="T18" fmla="*/ 8 w 374"/>
                <a:gd name="T19" fmla="*/ 21 h 320"/>
                <a:gd name="T20" fmla="*/ 8 w 374"/>
                <a:gd name="T21" fmla="*/ 22 h 320"/>
                <a:gd name="T22" fmla="*/ 6 w 374"/>
                <a:gd name="T23" fmla="*/ 23 h 320"/>
                <a:gd name="T24" fmla="*/ 0 w 374"/>
                <a:gd name="T25" fmla="*/ 13 h 320"/>
                <a:gd name="T26" fmla="*/ 2 w 374"/>
                <a:gd name="T27" fmla="*/ 12 h 320"/>
                <a:gd name="T28" fmla="*/ 3 w 374"/>
                <a:gd name="T29" fmla="*/ 12 h 320"/>
                <a:gd name="T30" fmla="*/ 3 w 374"/>
                <a:gd name="T31" fmla="*/ 12 h 320"/>
                <a:gd name="T32" fmla="*/ 4 w 374"/>
                <a:gd name="T33" fmla="*/ 13 h 320"/>
                <a:gd name="T34" fmla="*/ 5 w 374"/>
                <a:gd name="T35" fmla="*/ 13 h 320"/>
                <a:gd name="T36" fmla="*/ 19 w 374"/>
                <a:gd name="T37" fmla="*/ 5 h 320"/>
                <a:gd name="T38" fmla="*/ 19 w 374"/>
                <a:gd name="T39" fmla="*/ 4 h 320"/>
                <a:gd name="T40" fmla="*/ 19 w 374"/>
                <a:gd name="T41" fmla="*/ 3 h 320"/>
                <a:gd name="T42" fmla="*/ 19 w 374"/>
                <a:gd name="T43" fmla="*/ 2 h 320"/>
                <a:gd name="T44" fmla="*/ 19 w 374"/>
                <a:gd name="T45" fmla="*/ 1 h 320"/>
                <a:gd name="T46" fmla="*/ 21 w 374"/>
                <a:gd name="T47" fmla="*/ 0 h 320"/>
                <a:gd name="T48" fmla="*/ 27 w 374"/>
                <a:gd name="T49" fmla="*/ 10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0" name="Freeform 15"/>
            <p:cNvSpPr>
              <a:spLocks/>
            </p:cNvSpPr>
            <p:nvPr userDrawn="1"/>
          </p:nvSpPr>
          <p:spPr bwMode="auto">
            <a:xfrm>
              <a:off x="331" y="365"/>
              <a:ext cx="27" cy="26"/>
            </a:xfrm>
            <a:custGeom>
              <a:avLst/>
              <a:gdLst>
                <a:gd name="T0" fmla="*/ 27 w 373"/>
                <a:gd name="T1" fmla="*/ 17 h 359"/>
                <a:gd name="T2" fmla="*/ 25 w 373"/>
                <a:gd name="T3" fmla="*/ 18 h 359"/>
                <a:gd name="T4" fmla="*/ 24 w 373"/>
                <a:gd name="T5" fmla="*/ 18 h 359"/>
                <a:gd name="T6" fmla="*/ 23 w 373"/>
                <a:gd name="T7" fmla="*/ 17 h 359"/>
                <a:gd name="T8" fmla="*/ 23 w 373"/>
                <a:gd name="T9" fmla="*/ 16 h 359"/>
                <a:gd name="T10" fmla="*/ 22 w 373"/>
                <a:gd name="T11" fmla="*/ 16 h 359"/>
                <a:gd name="T12" fmla="*/ 7 w 373"/>
                <a:gd name="T13" fmla="*/ 22 h 359"/>
                <a:gd name="T14" fmla="*/ 7 w 373"/>
                <a:gd name="T15" fmla="*/ 22 h 359"/>
                <a:gd name="T16" fmla="*/ 7 w 373"/>
                <a:gd name="T17" fmla="*/ 23 h 359"/>
                <a:gd name="T18" fmla="*/ 7 w 373"/>
                <a:gd name="T19" fmla="*/ 24 h 359"/>
                <a:gd name="T20" fmla="*/ 6 w 373"/>
                <a:gd name="T21" fmla="*/ 25 h 359"/>
                <a:gd name="T22" fmla="*/ 4 w 373"/>
                <a:gd name="T23" fmla="*/ 26 h 359"/>
                <a:gd name="T24" fmla="*/ 0 w 373"/>
                <a:gd name="T25" fmla="*/ 14 h 359"/>
                <a:gd name="T26" fmla="*/ 2 w 373"/>
                <a:gd name="T27" fmla="*/ 14 h 359"/>
                <a:gd name="T28" fmla="*/ 3 w 373"/>
                <a:gd name="T29" fmla="*/ 14 h 359"/>
                <a:gd name="T30" fmla="*/ 3 w 373"/>
                <a:gd name="T31" fmla="*/ 15 h 359"/>
                <a:gd name="T32" fmla="*/ 4 w 373"/>
                <a:gd name="T33" fmla="*/ 16 h 359"/>
                <a:gd name="T34" fmla="*/ 5 w 373"/>
                <a:gd name="T35" fmla="*/ 16 h 359"/>
                <a:gd name="T36" fmla="*/ 21 w 373"/>
                <a:gd name="T37" fmla="*/ 10 h 359"/>
                <a:gd name="T38" fmla="*/ 19 w 373"/>
                <a:gd name="T39" fmla="*/ 5 h 359"/>
                <a:gd name="T40" fmla="*/ 18 w 373"/>
                <a:gd name="T41" fmla="*/ 5 h 359"/>
                <a:gd name="T42" fmla="*/ 17 w 373"/>
                <a:gd name="T43" fmla="*/ 5 h 359"/>
                <a:gd name="T44" fmla="*/ 16 w 373"/>
                <a:gd name="T45" fmla="*/ 5 h 359"/>
                <a:gd name="T46" fmla="*/ 15 w 373"/>
                <a:gd name="T47" fmla="*/ 5 h 359"/>
                <a:gd name="T48" fmla="*/ 14 w 373"/>
                <a:gd name="T49" fmla="*/ 3 h 359"/>
                <a:gd name="T50" fmla="*/ 20 w 373"/>
                <a:gd name="T51" fmla="*/ 0 h 359"/>
                <a:gd name="T52" fmla="*/ 27 w 373"/>
                <a:gd name="T53" fmla="*/ 17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1" name="Freeform 16"/>
            <p:cNvSpPr>
              <a:spLocks/>
            </p:cNvSpPr>
            <p:nvPr userDrawn="1"/>
          </p:nvSpPr>
          <p:spPr bwMode="auto">
            <a:xfrm>
              <a:off x="323" y="337"/>
              <a:ext cx="26" cy="23"/>
            </a:xfrm>
            <a:custGeom>
              <a:avLst/>
              <a:gdLst>
                <a:gd name="T0" fmla="*/ 26 w 361"/>
                <a:gd name="T1" fmla="*/ 18 h 320"/>
                <a:gd name="T2" fmla="*/ 24 w 361"/>
                <a:gd name="T3" fmla="*/ 19 h 320"/>
                <a:gd name="T4" fmla="*/ 23 w 361"/>
                <a:gd name="T5" fmla="*/ 18 h 320"/>
                <a:gd name="T6" fmla="*/ 23 w 361"/>
                <a:gd name="T7" fmla="*/ 17 h 320"/>
                <a:gd name="T8" fmla="*/ 22 w 361"/>
                <a:gd name="T9" fmla="*/ 17 h 320"/>
                <a:gd name="T10" fmla="*/ 22 w 361"/>
                <a:gd name="T11" fmla="*/ 16 h 320"/>
                <a:gd name="T12" fmla="*/ 5 w 361"/>
                <a:gd name="T13" fmla="*/ 19 h 320"/>
                <a:gd name="T14" fmla="*/ 5 w 361"/>
                <a:gd name="T15" fmla="*/ 20 h 320"/>
                <a:gd name="T16" fmla="*/ 5 w 361"/>
                <a:gd name="T17" fmla="*/ 21 h 320"/>
                <a:gd name="T18" fmla="*/ 5 w 361"/>
                <a:gd name="T19" fmla="*/ 22 h 320"/>
                <a:gd name="T20" fmla="*/ 5 w 361"/>
                <a:gd name="T21" fmla="*/ 23 h 320"/>
                <a:gd name="T22" fmla="*/ 3 w 361"/>
                <a:gd name="T23" fmla="*/ 23 h 320"/>
                <a:gd name="T24" fmla="*/ 0 w 361"/>
                <a:gd name="T25" fmla="*/ 11 h 320"/>
                <a:gd name="T26" fmla="*/ 2 w 361"/>
                <a:gd name="T27" fmla="*/ 11 h 320"/>
                <a:gd name="T28" fmla="*/ 3 w 361"/>
                <a:gd name="T29" fmla="*/ 11 h 320"/>
                <a:gd name="T30" fmla="*/ 3 w 361"/>
                <a:gd name="T31" fmla="*/ 12 h 320"/>
                <a:gd name="T32" fmla="*/ 4 w 361"/>
                <a:gd name="T33" fmla="*/ 13 h 320"/>
                <a:gd name="T34" fmla="*/ 4 w 361"/>
                <a:gd name="T35" fmla="*/ 14 h 320"/>
                <a:gd name="T36" fmla="*/ 21 w 361"/>
                <a:gd name="T37" fmla="*/ 10 h 320"/>
                <a:gd name="T38" fmla="*/ 20 w 361"/>
                <a:gd name="T39" fmla="*/ 5 h 320"/>
                <a:gd name="T40" fmla="*/ 19 w 361"/>
                <a:gd name="T41" fmla="*/ 5 h 320"/>
                <a:gd name="T42" fmla="*/ 18 w 361"/>
                <a:gd name="T43" fmla="*/ 5 h 320"/>
                <a:gd name="T44" fmla="*/ 17 w 361"/>
                <a:gd name="T45" fmla="*/ 4 h 320"/>
                <a:gd name="T46" fmla="*/ 16 w 361"/>
                <a:gd name="T47" fmla="*/ 4 h 320"/>
                <a:gd name="T48" fmla="*/ 15 w 361"/>
                <a:gd name="T49" fmla="*/ 2 h 320"/>
                <a:gd name="T50" fmla="*/ 22 w 361"/>
                <a:gd name="T51" fmla="*/ 0 h 320"/>
                <a:gd name="T52" fmla="*/ 26 w 361"/>
                <a:gd name="T53" fmla="*/ 18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2" name="Freeform 17"/>
            <p:cNvSpPr>
              <a:spLocks/>
            </p:cNvSpPr>
            <p:nvPr userDrawn="1"/>
          </p:nvSpPr>
          <p:spPr bwMode="auto">
            <a:xfrm>
              <a:off x="318" y="305"/>
              <a:ext cx="25" cy="25"/>
            </a:xfrm>
            <a:custGeom>
              <a:avLst/>
              <a:gdLst>
                <a:gd name="T0" fmla="*/ 14 w 355"/>
                <a:gd name="T1" fmla="*/ 1 h 354"/>
                <a:gd name="T2" fmla="*/ 17 w 355"/>
                <a:gd name="T3" fmla="*/ 1 h 354"/>
                <a:gd name="T4" fmla="*/ 19 w 355"/>
                <a:gd name="T5" fmla="*/ 2 h 354"/>
                <a:gd name="T6" fmla="*/ 20 w 355"/>
                <a:gd name="T7" fmla="*/ 2 h 354"/>
                <a:gd name="T8" fmla="*/ 22 w 355"/>
                <a:gd name="T9" fmla="*/ 4 h 354"/>
                <a:gd name="T10" fmla="*/ 23 w 355"/>
                <a:gd name="T11" fmla="*/ 5 h 354"/>
                <a:gd name="T12" fmla="*/ 24 w 355"/>
                <a:gd name="T13" fmla="*/ 7 h 354"/>
                <a:gd name="T14" fmla="*/ 25 w 355"/>
                <a:gd name="T15" fmla="*/ 9 h 354"/>
                <a:gd name="T16" fmla="*/ 25 w 355"/>
                <a:gd name="T17" fmla="*/ 11 h 354"/>
                <a:gd name="T18" fmla="*/ 25 w 355"/>
                <a:gd name="T19" fmla="*/ 13 h 354"/>
                <a:gd name="T20" fmla="*/ 25 w 355"/>
                <a:gd name="T21" fmla="*/ 15 h 354"/>
                <a:gd name="T22" fmla="*/ 24 w 355"/>
                <a:gd name="T23" fmla="*/ 17 h 354"/>
                <a:gd name="T24" fmla="*/ 23 w 355"/>
                <a:gd name="T25" fmla="*/ 19 h 354"/>
                <a:gd name="T26" fmla="*/ 22 w 355"/>
                <a:gd name="T27" fmla="*/ 20 h 354"/>
                <a:gd name="T28" fmla="*/ 20 w 355"/>
                <a:gd name="T29" fmla="*/ 21 h 354"/>
                <a:gd name="T30" fmla="*/ 19 w 355"/>
                <a:gd name="T31" fmla="*/ 21 h 354"/>
                <a:gd name="T32" fmla="*/ 17 w 355"/>
                <a:gd name="T33" fmla="*/ 22 h 354"/>
                <a:gd name="T34" fmla="*/ 5 w 355"/>
                <a:gd name="T35" fmla="*/ 23 h 354"/>
                <a:gd name="T36" fmla="*/ 5 w 355"/>
                <a:gd name="T37" fmla="*/ 24 h 354"/>
                <a:gd name="T38" fmla="*/ 2 w 355"/>
                <a:gd name="T39" fmla="*/ 25 h 354"/>
                <a:gd name="T40" fmla="*/ 3 w 355"/>
                <a:gd name="T41" fmla="*/ 14 h 354"/>
                <a:gd name="T42" fmla="*/ 4 w 355"/>
                <a:gd name="T43" fmla="*/ 16 h 354"/>
                <a:gd name="T44" fmla="*/ 5 w 355"/>
                <a:gd name="T45" fmla="*/ 17 h 354"/>
                <a:gd name="T46" fmla="*/ 16 w 355"/>
                <a:gd name="T47" fmla="*/ 16 h 354"/>
                <a:gd name="T48" fmla="*/ 17 w 355"/>
                <a:gd name="T49" fmla="*/ 16 h 354"/>
                <a:gd name="T50" fmla="*/ 19 w 355"/>
                <a:gd name="T51" fmla="*/ 15 h 354"/>
                <a:gd name="T52" fmla="*/ 20 w 355"/>
                <a:gd name="T53" fmla="*/ 15 h 354"/>
                <a:gd name="T54" fmla="*/ 20 w 355"/>
                <a:gd name="T55" fmla="*/ 14 h 354"/>
                <a:gd name="T56" fmla="*/ 21 w 355"/>
                <a:gd name="T57" fmla="*/ 13 h 354"/>
                <a:gd name="T58" fmla="*/ 21 w 355"/>
                <a:gd name="T59" fmla="*/ 12 h 354"/>
                <a:gd name="T60" fmla="*/ 21 w 355"/>
                <a:gd name="T61" fmla="*/ 11 h 354"/>
                <a:gd name="T62" fmla="*/ 21 w 355"/>
                <a:gd name="T63" fmla="*/ 9 h 354"/>
                <a:gd name="T64" fmla="*/ 21 w 355"/>
                <a:gd name="T65" fmla="*/ 8 h 354"/>
                <a:gd name="T66" fmla="*/ 20 w 355"/>
                <a:gd name="T67" fmla="*/ 7 h 354"/>
                <a:gd name="T68" fmla="*/ 20 w 355"/>
                <a:gd name="T69" fmla="*/ 7 h 354"/>
                <a:gd name="T70" fmla="*/ 19 w 355"/>
                <a:gd name="T71" fmla="*/ 6 h 354"/>
                <a:gd name="T72" fmla="*/ 18 w 355"/>
                <a:gd name="T73" fmla="*/ 6 h 354"/>
                <a:gd name="T74" fmla="*/ 17 w 355"/>
                <a:gd name="T75" fmla="*/ 5 h 354"/>
                <a:gd name="T76" fmla="*/ 16 w 355"/>
                <a:gd name="T77" fmla="*/ 5 h 354"/>
                <a:gd name="T78" fmla="*/ 4 w 355"/>
                <a:gd name="T79" fmla="*/ 6 h 354"/>
                <a:gd name="T80" fmla="*/ 4 w 355"/>
                <a:gd name="T81" fmla="*/ 8 h 354"/>
                <a:gd name="T82" fmla="*/ 3 w 355"/>
                <a:gd name="T83" fmla="*/ 9 h 354"/>
                <a:gd name="T84" fmla="*/ 0 w 355"/>
                <a:gd name="T85" fmla="*/ 0 h 354"/>
                <a:gd name="T86" fmla="*/ 3 w 355"/>
                <a:gd name="T87" fmla="*/ 0 h 354"/>
                <a:gd name="T88" fmla="*/ 3 w 355"/>
                <a:gd name="T89" fmla="*/ 2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3" name="Freeform 18"/>
            <p:cNvSpPr>
              <a:spLocks/>
            </p:cNvSpPr>
            <p:nvPr userDrawn="1"/>
          </p:nvSpPr>
          <p:spPr bwMode="auto">
            <a:xfrm>
              <a:off x="317" y="259"/>
              <a:ext cx="24" cy="34"/>
            </a:xfrm>
            <a:custGeom>
              <a:avLst/>
              <a:gdLst>
                <a:gd name="T0" fmla="*/ 24 w 342"/>
                <a:gd name="T1" fmla="*/ 10 h 483"/>
                <a:gd name="T2" fmla="*/ 22 w 342"/>
                <a:gd name="T3" fmla="*/ 10 h 483"/>
                <a:gd name="T4" fmla="*/ 21 w 342"/>
                <a:gd name="T5" fmla="*/ 10 h 483"/>
                <a:gd name="T6" fmla="*/ 21 w 342"/>
                <a:gd name="T7" fmla="*/ 9 h 483"/>
                <a:gd name="T8" fmla="*/ 20 w 342"/>
                <a:gd name="T9" fmla="*/ 8 h 483"/>
                <a:gd name="T10" fmla="*/ 20 w 342"/>
                <a:gd name="T11" fmla="*/ 8 h 483"/>
                <a:gd name="T12" fmla="*/ 7 w 342"/>
                <a:gd name="T13" fmla="*/ 10 h 483"/>
                <a:gd name="T14" fmla="*/ 7 w 342"/>
                <a:gd name="T15" fmla="*/ 10 h 483"/>
                <a:gd name="T16" fmla="*/ 24 w 342"/>
                <a:gd name="T17" fmla="*/ 16 h 483"/>
                <a:gd name="T18" fmla="*/ 24 w 342"/>
                <a:gd name="T19" fmla="*/ 20 h 483"/>
                <a:gd name="T20" fmla="*/ 6 w 342"/>
                <a:gd name="T21" fmla="*/ 26 h 483"/>
                <a:gd name="T22" fmla="*/ 6 w 342"/>
                <a:gd name="T23" fmla="*/ 26 h 483"/>
                <a:gd name="T24" fmla="*/ 20 w 342"/>
                <a:gd name="T25" fmla="*/ 28 h 483"/>
                <a:gd name="T26" fmla="*/ 20 w 342"/>
                <a:gd name="T27" fmla="*/ 27 h 483"/>
                <a:gd name="T28" fmla="*/ 20 w 342"/>
                <a:gd name="T29" fmla="*/ 26 h 483"/>
                <a:gd name="T30" fmla="*/ 21 w 342"/>
                <a:gd name="T31" fmla="*/ 26 h 483"/>
                <a:gd name="T32" fmla="*/ 21 w 342"/>
                <a:gd name="T33" fmla="*/ 25 h 483"/>
                <a:gd name="T34" fmla="*/ 24 w 342"/>
                <a:gd name="T35" fmla="*/ 25 h 483"/>
                <a:gd name="T36" fmla="*/ 23 w 342"/>
                <a:gd name="T37" fmla="*/ 34 h 483"/>
                <a:gd name="T38" fmla="*/ 21 w 342"/>
                <a:gd name="T39" fmla="*/ 34 h 483"/>
                <a:gd name="T40" fmla="*/ 20 w 342"/>
                <a:gd name="T41" fmla="*/ 33 h 483"/>
                <a:gd name="T42" fmla="*/ 20 w 342"/>
                <a:gd name="T43" fmla="*/ 32 h 483"/>
                <a:gd name="T44" fmla="*/ 4 w 342"/>
                <a:gd name="T45" fmla="*/ 29 h 483"/>
                <a:gd name="T46" fmla="*/ 3 w 342"/>
                <a:gd name="T47" fmla="*/ 30 h 483"/>
                <a:gd name="T48" fmla="*/ 3 w 342"/>
                <a:gd name="T49" fmla="*/ 30 h 483"/>
                <a:gd name="T50" fmla="*/ 3 w 342"/>
                <a:gd name="T51" fmla="*/ 31 h 483"/>
                <a:gd name="T52" fmla="*/ 2 w 342"/>
                <a:gd name="T53" fmla="*/ 32 h 483"/>
                <a:gd name="T54" fmla="*/ 0 w 342"/>
                <a:gd name="T55" fmla="*/ 32 h 483"/>
                <a:gd name="T56" fmla="*/ 0 w 342"/>
                <a:gd name="T57" fmla="*/ 23 h 483"/>
                <a:gd name="T58" fmla="*/ 16 w 342"/>
                <a:gd name="T59" fmla="*/ 17 h 483"/>
                <a:gd name="T60" fmla="*/ 16 w 342"/>
                <a:gd name="T61" fmla="*/ 17 h 483"/>
                <a:gd name="T62" fmla="*/ 0 w 342"/>
                <a:gd name="T63" fmla="*/ 11 h 483"/>
                <a:gd name="T64" fmla="*/ 0 w 342"/>
                <a:gd name="T65" fmla="*/ 2 h 483"/>
                <a:gd name="T66" fmla="*/ 3 w 342"/>
                <a:gd name="T67" fmla="*/ 2 h 483"/>
                <a:gd name="T68" fmla="*/ 3 w 342"/>
                <a:gd name="T69" fmla="*/ 2 h 483"/>
                <a:gd name="T70" fmla="*/ 4 w 342"/>
                <a:gd name="T71" fmla="*/ 3 h 483"/>
                <a:gd name="T72" fmla="*/ 4 w 342"/>
                <a:gd name="T73" fmla="*/ 4 h 483"/>
                <a:gd name="T74" fmla="*/ 4 w 342"/>
                <a:gd name="T75" fmla="*/ 5 h 483"/>
                <a:gd name="T76" fmla="*/ 20 w 342"/>
                <a:gd name="T77" fmla="*/ 2 h 483"/>
                <a:gd name="T78" fmla="*/ 21 w 342"/>
                <a:gd name="T79" fmla="*/ 1 h 483"/>
                <a:gd name="T80" fmla="*/ 21 w 342"/>
                <a:gd name="T81" fmla="*/ 1 h 483"/>
                <a:gd name="T82" fmla="*/ 21 w 342"/>
                <a:gd name="T83" fmla="*/ 0 h 483"/>
                <a:gd name="T84" fmla="*/ 22 w 342"/>
                <a:gd name="T85" fmla="*/ 0 h 483"/>
                <a:gd name="T86" fmla="*/ 24 w 342"/>
                <a:gd name="T87" fmla="*/ 0 h 483"/>
                <a:gd name="T88" fmla="*/ 24 w 342"/>
                <a:gd name="T89" fmla="*/ 10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4" name="Freeform 19"/>
            <p:cNvSpPr>
              <a:spLocks/>
            </p:cNvSpPr>
            <p:nvPr userDrawn="1"/>
          </p:nvSpPr>
          <p:spPr bwMode="auto">
            <a:xfrm>
              <a:off x="326" y="238"/>
              <a:ext cx="7" cy="6"/>
            </a:xfrm>
            <a:custGeom>
              <a:avLst/>
              <a:gdLst>
                <a:gd name="T0" fmla="*/ 7 w 94"/>
                <a:gd name="T1" fmla="*/ 3 h 91"/>
                <a:gd name="T2" fmla="*/ 7 w 94"/>
                <a:gd name="T3" fmla="*/ 4 h 91"/>
                <a:gd name="T4" fmla="*/ 6 w 94"/>
                <a:gd name="T5" fmla="*/ 5 h 91"/>
                <a:gd name="T6" fmla="*/ 6 w 94"/>
                <a:gd name="T7" fmla="*/ 5 h 91"/>
                <a:gd name="T8" fmla="*/ 6 w 94"/>
                <a:gd name="T9" fmla="*/ 5 h 91"/>
                <a:gd name="T10" fmla="*/ 5 w 94"/>
                <a:gd name="T11" fmla="*/ 6 h 91"/>
                <a:gd name="T12" fmla="*/ 4 w 94"/>
                <a:gd name="T13" fmla="*/ 6 h 91"/>
                <a:gd name="T14" fmla="*/ 4 w 94"/>
                <a:gd name="T15" fmla="*/ 6 h 91"/>
                <a:gd name="T16" fmla="*/ 3 w 94"/>
                <a:gd name="T17" fmla="*/ 6 h 91"/>
                <a:gd name="T18" fmla="*/ 2 w 94"/>
                <a:gd name="T19" fmla="*/ 6 h 91"/>
                <a:gd name="T20" fmla="*/ 2 w 94"/>
                <a:gd name="T21" fmla="*/ 6 h 91"/>
                <a:gd name="T22" fmla="*/ 1 w 94"/>
                <a:gd name="T23" fmla="*/ 5 h 91"/>
                <a:gd name="T24" fmla="*/ 1 w 94"/>
                <a:gd name="T25" fmla="*/ 5 h 91"/>
                <a:gd name="T26" fmla="*/ 0 w 94"/>
                <a:gd name="T27" fmla="*/ 4 h 91"/>
                <a:gd name="T28" fmla="*/ 0 w 94"/>
                <a:gd name="T29" fmla="*/ 4 h 91"/>
                <a:gd name="T30" fmla="*/ 0 w 94"/>
                <a:gd name="T31" fmla="*/ 3 h 91"/>
                <a:gd name="T32" fmla="*/ 0 w 94"/>
                <a:gd name="T33" fmla="*/ 3 h 91"/>
                <a:gd name="T34" fmla="*/ 0 w 94"/>
                <a:gd name="T35" fmla="*/ 2 h 91"/>
                <a:gd name="T36" fmla="*/ 0 w 94"/>
                <a:gd name="T37" fmla="*/ 2 h 91"/>
                <a:gd name="T38" fmla="*/ 1 w 94"/>
                <a:gd name="T39" fmla="*/ 1 h 91"/>
                <a:gd name="T40" fmla="*/ 1 w 94"/>
                <a:gd name="T41" fmla="*/ 1 h 91"/>
                <a:gd name="T42" fmla="*/ 2 w 94"/>
                <a:gd name="T43" fmla="*/ 0 h 91"/>
                <a:gd name="T44" fmla="*/ 3 w 94"/>
                <a:gd name="T45" fmla="*/ 0 h 91"/>
                <a:gd name="T46" fmla="*/ 3 w 94"/>
                <a:gd name="T47" fmla="*/ 0 h 91"/>
                <a:gd name="T48" fmla="*/ 4 w 94"/>
                <a:gd name="T49" fmla="*/ 0 h 91"/>
                <a:gd name="T50" fmla="*/ 5 w 94"/>
                <a:gd name="T51" fmla="*/ 0 h 91"/>
                <a:gd name="T52" fmla="*/ 5 w 94"/>
                <a:gd name="T53" fmla="*/ 0 h 91"/>
                <a:gd name="T54" fmla="*/ 6 w 94"/>
                <a:gd name="T55" fmla="*/ 1 h 91"/>
                <a:gd name="T56" fmla="*/ 6 w 94"/>
                <a:gd name="T57" fmla="*/ 1 h 91"/>
                <a:gd name="T58" fmla="*/ 7 w 94"/>
                <a:gd name="T59" fmla="*/ 2 h 91"/>
                <a:gd name="T60" fmla="*/ 7 w 94"/>
                <a:gd name="T61" fmla="*/ 2 h 91"/>
                <a:gd name="T62" fmla="*/ 7 w 94"/>
                <a:gd name="T63" fmla="*/ 3 h 91"/>
                <a:gd name="T64" fmla="*/ 7 w 94"/>
                <a:gd name="T65" fmla="*/ 3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5" name="Freeform 20"/>
            <p:cNvSpPr>
              <a:spLocks/>
            </p:cNvSpPr>
            <p:nvPr userDrawn="1"/>
          </p:nvSpPr>
          <p:spPr bwMode="auto">
            <a:xfrm>
              <a:off x="322" y="197"/>
              <a:ext cx="27" cy="26"/>
            </a:xfrm>
            <a:custGeom>
              <a:avLst/>
              <a:gdLst>
                <a:gd name="T0" fmla="*/ 19 w 376"/>
                <a:gd name="T1" fmla="*/ 6 h 367"/>
                <a:gd name="T2" fmla="*/ 22 w 376"/>
                <a:gd name="T3" fmla="*/ 6 h 367"/>
                <a:gd name="T4" fmla="*/ 23 w 376"/>
                <a:gd name="T5" fmla="*/ 7 h 367"/>
                <a:gd name="T6" fmla="*/ 25 w 376"/>
                <a:gd name="T7" fmla="*/ 9 h 367"/>
                <a:gd name="T8" fmla="*/ 26 w 376"/>
                <a:gd name="T9" fmla="*/ 10 h 367"/>
                <a:gd name="T10" fmla="*/ 27 w 376"/>
                <a:gd name="T11" fmla="*/ 12 h 367"/>
                <a:gd name="T12" fmla="*/ 27 w 376"/>
                <a:gd name="T13" fmla="*/ 14 h 367"/>
                <a:gd name="T14" fmla="*/ 27 w 376"/>
                <a:gd name="T15" fmla="*/ 16 h 367"/>
                <a:gd name="T16" fmla="*/ 27 w 376"/>
                <a:gd name="T17" fmla="*/ 18 h 367"/>
                <a:gd name="T18" fmla="*/ 26 w 376"/>
                <a:gd name="T19" fmla="*/ 20 h 367"/>
                <a:gd name="T20" fmla="*/ 25 w 376"/>
                <a:gd name="T21" fmla="*/ 22 h 367"/>
                <a:gd name="T22" fmla="*/ 24 w 376"/>
                <a:gd name="T23" fmla="*/ 24 h 367"/>
                <a:gd name="T24" fmla="*/ 22 w 376"/>
                <a:gd name="T25" fmla="*/ 25 h 367"/>
                <a:gd name="T26" fmla="*/ 21 w 376"/>
                <a:gd name="T27" fmla="*/ 26 h 367"/>
                <a:gd name="T28" fmla="*/ 19 w 376"/>
                <a:gd name="T29" fmla="*/ 26 h 367"/>
                <a:gd name="T30" fmla="*/ 17 w 376"/>
                <a:gd name="T31" fmla="*/ 26 h 367"/>
                <a:gd name="T32" fmla="*/ 15 w 376"/>
                <a:gd name="T33" fmla="*/ 26 h 367"/>
                <a:gd name="T34" fmla="*/ 4 w 376"/>
                <a:gd name="T35" fmla="*/ 24 h 367"/>
                <a:gd name="T36" fmla="*/ 3 w 376"/>
                <a:gd name="T37" fmla="*/ 25 h 367"/>
                <a:gd name="T38" fmla="*/ 0 w 376"/>
                <a:gd name="T39" fmla="*/ 24 h 367"/>
                <a:gd name="T40" fmla="*/ 5 w 376"/>
                <a:gd name="T41" fmla="*/ 15 h 367"/>
                <a:gd name="T42" fmla="*/ 5 w 376"/>
                <a:gd name="T43" fmla="*/ 16 h 367"/>
                <a:gd name="T44" fmla="*/ 5 w 376"/>
                <a:gd name="T45" fmla="*/ 18 h 367"/>
                <a:gd name="T46" fmla="*/ 17 w 376"/>
                <a:gd name="T47" fmla="*/ 20 h 367"/>
                <a:gd name="T48" fmla="*/ 18 w 376"/>
                <a:gd name="T49" fmla="*/ 20 h 367"/>
                <a:gd name="T50" fmla="*/ 19 w 376"/>
                <a:gd name="T51" fmla="*/ 20 h 367"/>
                <a:gd name="T52" fmla="*/ 20 w 376"/>
                <a:gd name="T53" fmla="*/ 20 h 367"/>
                <a:gd name="T54" fmla="*/ 21 w 376"/>
                <a:gd name="T55" fmla="*/ 20 h 367"/>
                <a:gd name="T56" fmla="*/ 22 w 376"/>
                <a:gd name="T57" fmla="*/ 19 h 367"/>
                <a:gd name="T58" fmla="*/ 23 w 376"/>
                <a:gd name="T59" fmla="*/ 18 h 367"/>
                <a:gd name="T60" fmla="*/ 23 w 376"/>
                <a:gd name="T61" fmla="*/ 17 h 367"/>
                <a:gd name="T62" fmla="*/ 23 w 376"/>
                <a:gd name="T63" fmla="*/ 15 h 367"/>
                <a:gd name="T64" fmla="*/ 23 w 376"/>
                <a:gd name="T65" fmla="*/ 14 h 367"/>
                <a:gd name="T66" fmla="*/ 23 w 376"/>
                <a:gd name="T67" fmla="*/ 13 h 367"/>
                <a:gd name="T68" fmla="*/ 23 w 376"/>
                <a:gd name="T69" fmla="*/ 12 h 367"/>
                <a:gd name="T70" fmla="*/ 22 w 376"/>
                <a:gd name="T71" fmla="*/ 12 h 367"/>
                <a:gd name="T72" fmla="*/ 22 w 376"/>
                <a:gd name="T73" fmla="*/ 11 h 367"/>
                <a:gd name="T74" fmla="*/ 21 w 376"/>
                <a:gd name="T75" fmla="*/ 10 h 367"/>
                <a:gd name="T76" fmla="*/ 20 w 376"/>
                <a:gd name="T77" fmla="*/ 10 h 367"/>
                <a:gd name="T78" fmla="*/ 8 w 376"/>
                <a:gd name="T79" fmla="*/ 7 h 367"/>
                <a:gd name="T80" fmla="*/ 7 w 376"/>
                <a:gd name="T81" fmla="*/ 9 h 367"/>
                <a:gd name="T82" fmla="*/ 6 w 376"/>
                <a:gd name="T83" fmla="*/ 10 h 367"/>
                <a:gd name="T84" fmla="*/ 6 w 376"/>
                <a:gd name="T85" fmla="*/ 0 h 367"/>
                <a:gd name="T86" fmla="*/ 8 w 376"/>
                <a:gd name="T87" fmla="*/ 1 h 367"/>
                <a:gd name="T88" fmla="*/ 9 w 376"/>
                <a:gd name="T89" fmla="*/ 2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6" name="Freeform 21"/>
            <p:cNvSpPr>
              <a:spLocks/>
            </p:cNvSpPr>
            <p:nvPr userDrawn="1"/>
          </p:nvSpPr>
          <p:spPr bwMode="auto">
            <a:xfrm>
              <a:off x="334" y="157"/>
              <a:ext cx="32" cy="34"/>
            </a:xfrm>
            <a:custGeom>
              <a:avLst/>
              <a:gdLst>
                <a:gd name="T0" fmla="*/ 14 w 450"/>
                <a:gd name="T1" fmla="*/ 4 h 476"/>
                <a:gd name="T2" fmla="*/ 32 w 450"/>
                <a:gd name="T3" fmla="*/ 13 h 476"/>
                <a:gd name="T4" fmla="*/ 30 w 450"/>
                <a:gd name="T5" fmla="*/ 17 h 476"/>
                <a:gd name="T6" fmla="*/ 9 w 450"/>
                <a:gd name="T7" fmla="*/ 20 h 476"/>
                <a:gd name="T8" fmla="*/ 21 w 450"/>
                <a:gd name="T9" fmla="*/ 26 h 476"/>
                <a:gd name="T10" fmla="*/ 22 w 450"/>
                <a:gd name="T11" fmla="*/ 25 h 476"/>
                <a:gd name="T12" fmla="*/ 22 w 450"/>
                <a:gd name="T13" fmla="*/ 25 h 476"/>
                <a:gd name="T14" fmla="*/ 23 w 450"/>
                <a:gd name="T15" fmla="*/ 24 h 476"/>
                <a:gd name="T16" fmla="*/ 24 w 450"/>
                <a:gd name="T17" fmla="*/ 24 h 476"/>
                <a:gd name="T18" fmla="*/ 26 w 450"/>
                <a:gd name="T19" fmla="*/ 25 h 476"/>
                <a:gd name="T20" fmla="*/ 21 w 450"/>
                <a:gd name="T21" fmla="*/ 34 h 476"/>
                <a:gd name="T22" fmla="*/ 19 w 450"/>
                <a:gd name="T23" fmla="*/ 33 h 476"/>
                <a:gd name="T24" fmla="*/ 19 w 450"/>
                <a:gd name="T25" fmla="*/ 32 h 476"/>
                <a:gd name="T26" fmla="*/ 19 w 450"/>
                <a:gd name="T27" fmla="*/ 31 h 476"/>
                <a:gd name="T28" fmla="*/ 19 w 450"/>
                <a:gd name="T29" fmla="*/ 30 h 476"/>
                <a:gd name="T30" fmla="*/ 19 w 450"/>
                <a:gd name="T31" fmla="*/ 30 h 476"/>
                <a:gd name="T32" fmla="*/ 5 w 450"/>
                <a:gd name="T33" fmla="*/ 22 h 476"/>
                <a:gd name="T34" fmla="*/ 4 w 450"/>
                <a:gd name="T35" fmla="*/ 23 h 476"/>
                <a:gd name="T36" fmla="*/ 3 w 450"/>
                <a:gd name="T37" fmla="*/ 23 h 476"/>
                <a:gd name="T38" fmla="*/ 3 w 450"/>
                <a:gd name="T39" fmla="*/ 24 h 476"/>
                <a:gd name="T40" fmla="*/ 2 w 450"/>
                <a:gd name="T41" fmla="*/ 24 h 476"/>
                <a:gd name="T42" fmla="*/ 0 w 450"/>
                <a:gd name="T43" fmla="*/ 23 h 476"/>
                <a:gd name="T44" fmla="*/ 4 w 450"/>
                <a:gd name="T45" fmla="*/ 15 h 476"/>
                <a:gd name="T46" fmla="*/ 23 w 450"/>
                <a:gd name="T47" fmla="*/ 12 h 476"/>
                <a:gd name="T48" fmla="*/ 12 w 450"/>
                <a:gd name="T49" fmla="*/ 7 h 476"/>
                <a:gd name="T50" fmla="*/ 12 w 450"/>
                <a:gd name="T51" fmla="*/ 8 h 476"/>
                <a:gd name="T52" fmla="*/ 11 w 450"/>
                <a:gd name="T53" fmla="*/ 8 h 476"/>
                <a:gd name="T54" fmla="*/ 10 w 450"/>
                <a:gd name="T55" fmla="*/ 9 h 476"/>
                <a:gd name="T56" fmla="*/ 10 w 450"/>
                <a:gd name="T57" fmla="*/ 9 h 476"/>
                <a:gd name="T58" fmla="*/ 8 w 450"/>
                <a:gd name="T59" fmla="*/ 8 h 476"/>
                <a:gd name="T60" fmla="*/ 12 w 450"/>
                <a:gd name="T61" fmla="*/ 0 h 476"/>
                <a:gd name="T62" fmla="*/ 14 w 450"/>
                <a:gd name="T63" fmla="*/ 1 h 476"/>
                <a:gd name="T64" fmla="*/ 14 w 450"/>
                <a:gd name="T65" fmla="*/ 2 h 476"/>
                <a:gd name="T66" fmla="*/ 14 w 450"/>
                <a:gd name="T67" fmla="*/ 2 h 476"/>
                <a:gd name="T68" fmla="*/ 14 w 450"/>
                <a:gd name="T69" fmla="*/ 3 h 476"/>
                <a:gd name="T70" fmla="*/ 14 w 450"/>
                <a:gd name="T71" fmla="*/ 4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7" name="Freeform 22"/>
            <p:cNvSpPr>
              <a:spLocks/>
            </p:cNvSpPr>
            <p:nvPr userDrawn="1"/>
          </p:nvSpPr>
          <p:spPr bwMode="auto">
            <a:xfrm>
              <a:off x="357" y="133"/>
              <a:ext cx="26" cy="25"/>
            </a:xfrm>
            <a:custGeom>
              <a:avLst/>
              <a:gdLst>
                <a:gd name="T0" fmla="*/ 18 w 361"/>
                <a:gd name="T1" fmla="*/ 25 h 350"/>
                <a:gd name="T2" fmla="*/ 16 w 361"/>
                <a:gd name="T3" fmla="*/ 24 h 350"/>
                <a:gd name="T4" fmla="*/ 16 w 361"/>
                <a:gd name="T5" fmla="*/ 23 h 350"/>
                <a:gd name="T6" fmla="*/ 17 w 361"/>
                <a:gd name="T7" fmla="*/ 22 h 350"/>
                <a:gd name="T8" fmla="*/ 17 w 361"/>
                <a:gd name="T9" fmla="*/ 21 h 350"/>
                <a:gd name="T10" fmla="*/ 17 w 361"/>
                <a:gd name="T11" fmla="*/ 20 h 350"/>
                <a:gd name="T12" fmla="*/ 5 w 361"/>
                <a:gd name="T13" fmla="*/ 9 h 350"/>
                <a:gd name="T14" fmla="*/ 4 w 361"/>
                <a:gd name="T15" fmla="*/ 9 h 350"/>
                <a:gd name="T16" fmla="*/ 3 w 361"/>
                <a:gd name="T17" fmla="*/ 10 h 350"/>
                <a:gd name="T18" fmla="*/ 3 w 361"/>
                <a:gd name="T19" fmla="*/ 10 h 350"/>
                <a:gd name="T20" fmla="*/ 2 w 361"/>
                <a:gd name="T21" fmla="*/ 10 h 350"/>
                <a:gd name="T22" fmla="*/ 0 w 361"/>
                <a:gd name="T23" fmla="*/ 9 h 350"/>
                <a:gd name="T24" fmla="*/ 8 w 361"/>
                <a:gd name="T25" fmla="*/ 0 h 350"/>
                <a:gd name="T26" fmla="*/ 10 w 361"/>
                <a:gd name="T27" fmla="*/ 1 h 350"/>
                <a:gd name="T28" fmla="*/ 10 w 361"/>
                <a:gd name="T29" fmla="*/ 2 h 350"/>
                <a:gd name="T30" fmla="*/ 9 w 361"/>
                <a:gd name="T31" fmla="*/ 3 h 350"/>
                <a:gd name="T32" fmla="*/ 9 w 361"/>
                <a:gd name="T33" fmla="*/ 4 h 350"/>
                <a:gd name="T34" fmla="*/ 9 w 361"/>
                <a:gd name="T35" fmla="*/ 5 h 350"/>
                <a:gd name="T36" fmla="*/ 21 w 361"/>
                <a:gd name="T37" fmla="*/ 16 h 350"/>
                <a:gd name="T38" fmla="*/ 22 w 361"/>
                <a:gd name="T39" fmla="*/ 16 h 350"/>
                <a:gd name="T40" fmla="*/ 23 w 361"/>
                <a:gd name="T41" fmla="*/ 15 h 350"/>
                <a:gd name="T42" fmla="*/ 23 w 361"/>
                <a:gd name="T43" fmla="*/ 15 h 350"/>
                <a:gd name="T44" fmla="*/ 24 w 361"/>
                <a:gd name="T45" fmla="*/ 15 h 350"/>
                <a:gd name="T46" fmla="*/ 26 w 361"/>
                <a:gd name="T47" fmla="*/ 16 h 350"/>
                <a:gd name="T48" fmla="*/ 18 w 361"/>
                <a:gd name="T49" fmla="*/ 25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8" name="Freeform 23"/>
            <p:cNvSpPr>
              <a:spLocks/>
            </p:cNvSpPr>
            <p:nvPr userDrawn="1"/>
          </p:nvSpPr>
          <p:spPr bwMode="auto">
            <a:xfrm>
              <a:off x="379" y="107"/>
              <a:ext cx="25" cy="28"/>
            </a:xfrm>
            <a:custGeom>
              <a:avLst/>
              <a:gdLst>
                <a:gd name="T0" fmla="*/ 21 w 353"/>
                <a:gd name="T1" fmla="*/ 4 h 395"/>
                <a:gd name="T2" fmla="*/ 25 w 353"/>
                <a:gd name="T3" fmla="*/ 25 h 395"/>
                <a:gd name="T4" fmla="*/ 21 w 353"/>
                <a:gd name="T5" fmla="*/ 28 h 395"/>
                <a:gd name="T6" fmla="*/ 3 w 353"/>
                <a:gd name="T7" fmla="*/ 15 h 395"/>
                <a:gd name="T8" fmla="*/ 3 w 353"/>
                <a:gd name="T9" fmla="*/ 15 h 395"/>
                <a:gd name="T10" fmla="*/ 2 w 353"/>
                <a:gd name="T11" fmla="*/ 15 h 395"/>
                <a:gd name="T12" fmla="*/ 2 w 353"/>
                <a:gd name="T13" fmla="*/ 15 h 395"/>
                <a:gd name="T14" fmla="*/ 1 w 353"/>
                <a:gd name="T15" fmla="*/ 15 h 395"/>
                <a:gd name="T16" fmla="*/ 0 w 353"/>
                <a:gd name="T17" fmla="*/ 13 h 395"/>
                <a:gd name="T18" fmla="*/ 9 w 353"/>
                <a:gd name="T19" fmla="*/ 7 h 395"/>
                <a:gd name="T20" fmla="*/ 10 w 353"/>
                <a:gd name="T21" fmla="*/ 9 h 395"/>
                <a:gd name="T22" fmla="*/ 10 w 353"/>
                <a:gd name="T23" fmla="*/ 10 h 395"/>
                <a:gd name="T24" fmla="*/ 9 w 353"/>
                <a:gd name="T25" fmla="*/ 10 h 395"/>
                <a:gd name="T26" fmla="*/ 9 w 353"/>
                <a:gd name="T27" fmla="*/ 11 h 395"/>
                <a:gd name="T28" fmla="*/ 9 w 353"/>
                <a:gd name="T29" fmla="*/ 12 h 395"/>
                <a:gd name="T30" fmla="*/ 21 w 353"/>
                <a:gd name="T31" fmla="*/ 21 h 395"/>
                <a:gd name="T32" fmla="*/ 21 w 353"/>
                <a:gd name="T33" fmla="*/ 21 h 395"/>
                <a:gd name="T34" fmla="*/ 17 w 353"/>
                <a:gd name="T35" fmla="*/ 6 h 395"/>
                <a:gd name="T36" fmla="*/ 17 w 353"/>
                <a:gd name="T37" fmla="*/ 6 h 395"/>
                <a:gd name="T38" fmla="*/ 16 w 353"/>
                <a:gd name="T39" fmla="*/ 6 h 395"/>
                <a:gd name="T40" fmla="*/ 15 w 353"/>
                <a:gd name="T41" fmla="*/ 6 h 395"/>
                <a:gd name="T42" fmla="*/ 14 w 353"/>
                <a:gd name="T43" fmla="*/ 6 h 395"/>
                <a:gd name="T44" fmla="*/ 13 w 353"/>
                <a:gd name="T45" fmla="*/ 5 h 395"/>
                <a:gd name="T46" fmla="*/ 21 w 353"/>
                <a:gd name="T47" fmla="*/ 0 h 395"/>
                <a:gd name="T48" fmla="*/ 22 w 353"/>
                <a:gd name="T49" fmla="*/ 2 h 395"/>
                <a:gd name="T50" fmla="*/ 22 w 353"/>
                <a:gd name="T51" fmla="*/ 2 h 395"/>
                <a:gd name="T52" fmla="*/ 22 w 353"/>
                <a:gd name="T53" fmla="*/ 3 h 395"/>
                <a:gd name="T54" fmla="*/ 21 w 353"/>
                <a:gd name="T55" fmla="*/ 3 h 395"/>
                <a:gd name="T56" fmla="*/ 21 w 353"/>
                <a:gd name="T57" fmla="*/ 4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9" name="Freeform 24"/>
            <p:cNvSpPr>
              <a:spLocks/>
            </p:cNvSpPr>
            <p:nvPr userDrawn="1"/>
          </p:nvSpPr>
          <p:spPr bwMode="auto">
            <a:xfrm>
              <a:off x="417" y="95"/>
              <a:ext cx="24" cy="28"/>
            </a:xfrm>
            <a:custGeom>
              <a:avLst/>
              <a:gdLst>
                <a:gd name="T0" fmla="*/ 7 w 335"/>
                <a:gd name="T1" fmla="*/ 28 h 390"/>
                <a:gd name="T2" fmla="*/ 6 w 335"/>
                <a:gd name="T3" fmla="*/ 26 h 390"/>
                <a:gd name="T4" fmla="*/ 6 w 335"/>
                <a:gd name="T5" fmla="*/ 25 h 390"/>
                <a:gd name="T6" fmla="*/ 7 w 335"/>
                <a:gd name="T7" fmla="*/ 25 h 390"/>
                <a:gd name="T8" fmla="*/ 8 w 335"/>
                <a:gd name="T9" fmla="*/ 24 h 390"/>
                <a:gd name="T10" fmla="*/ 9 w 335"/>
                <a:gd name="T11" fmla="*/ 24 h 390"/>
                <a:gd name="T12" fmla="*/ 4 w 335"/>
                <a:gd name="T13" fmla="*/ 8 h 390"/>
                <a:gd name="T14" fmla="*/ 3 w 335"/>
                <a:gd name="T15" fmla="*/ 8 h 390"/>
                <a:gd name="T16" fmla="*/ 2 w 335"/>
                <a:gd name="T17" fmla="*/ 7 h 390"/>
                <a:gd name="T18" fmla="*/ 1 w 335"/>
                <a:gd name="T19" fmla="*/ 7 h 390"/>
                <a:gd name="T20" fmla="*/ 1 w 335"/>
                <a:gd name="T21" fmla="*/ 7 h 390"/>
                <a:gd name="T22" fmla="*/ 0 w 335"/>
                <a:gd name="T23" fmla="*/ 5 h 390"/>
                <a:gd name="T24" fmla="*/ 17 w 335"/>
                <a:gd name="T25" fmla="*/ 0 h 390"/>
                <a:gd name="T26" fmla="*/ 19 w 335"/>
                <a:gd name="T27" fmla="*/ 6 h 390"/>
                <a:gd name="T28" fmla="*/ 16 w 335"/>
                <a:gd name="T29" fmla="*/ 7 h 390"/>
                <a:gd name="T30" fmla="*/ 16 w 335"/>
                <a:gd name="T31" fmla="*/ 6 h 390"/>
                <a:gd name="T32" fmla="*/ 15 w 335"/>
                <a:gd name="T33" fmla="*/ 5 h 390"/>
                <a:gd name="T34" fmla="*/ 15 w 335"/>
                <a:gd name="T35" fmla="*/ 5 h 390"/>
                <a:gd name="T36" fmla="*/ 14 w 335"/>
                <a:gd name="T37" fmla="*/ 4 h 390"/>
                <a:gd name="T38" fmla="*/ 9 w 335"/>
                <a:gd name="T39" fmla="*/ 6 h 390"/>
                <a:gd name="T40" fmla="*/ 11 w 335"/>
                <a:gd name="T41" fmla="*/ 12 h 390"/>
                <a:gd name="T42" fmla="*/ 15 w 335"/>
                <a:gd name="T43" fmla="*/ 11 h 390"/>
                <a:gd name="T44" fmla="*/ 15 w 335"/>
                <a:gd name="T45" fmla="*/ 11 h 390"/>
                <a:gd name="T46" fmla="*/ 16 w 335"/>
                <a:gd name="T47" fmla="*/ 10 h 390"/>
                <a:gd name="T48" fmla="*/ 16 w 335"/>
                <a:gd name="T49" fmla="*/ 9 h 390"/>
                <a:gd name="T50" fmla="*/ 16 w 335"/>
                <a:gd name="T51" fmla="*/ 9 h 390"/>
                <a:gd name="T52" fmla="*/ 18 w 335"/>
                <a:gd name="T53" fmla="*/ 8 h 390"/>
                <a:gd name="T54" fmla="*/ 20 w 335"/>
                <a:gd name="T55" fmla="*/ 15 h 390"/>
                <a:gd name="T56" fmla="*/ 18 w 335"/>
                <a:gd name="T57" fmla="*/ 16 h 390"/>
                <a:gd name="T58" fmla="*/ 17 w 335"/>
                <a:gd name="T59" fmla="*/ 15 h 390"/>
                <a:gd name="T60" fmla="*/ 16 w 335"/>
                <a:gd name="T61" fmla="*/ 14 h 390"/>
                <a:gd name="T62" fmla="*/ 12 w 335"/>
                <a:gd name="T63" fmla="*/ 15 h 390"/>
                <a:gd name="T64" fmla="*/ 14 w 335"/>
                <a:gd name="T65" fmla="*/ 22 h 390"/>
                <a:gd name="T66" fmla="*/ 19 w 335"/>
                <a:gd name="T67" fmla="*/ 21 h 390"/>
                <a:gd name="T68" fmla="*/ 19 w 335"/>
                <a:gd name="T69" fmla="*/ 20 h 390"/>
                <a:gd name="T70" fmla="*/ 19 w 335"/>
                <a:gd name="T71" fmla="*/ 19 h 390"/>
                <a:gd name="T72" fmla="*/ 19 w 335"/>
                <a:gd name="T73" fmla="*/ 19 h 390"/>
                <a:gd name="T74" fmla="*/ 20 w 335"/>
                <a:gd name="T75" fmla="*/ 18 h 390"/>
                <a:gd name="T76" fmla="*/ 22 w 335"/>
                <a:gd name="T77" fmla="*/ 17 h 390"/>
                <a:gd name="T78" fmla="*/ 24 w 335"/>
                <a:gd name="T79" fmla="*/ 23 h 390"/>
                <a:gd name="T80" fmla="*/ 7 w 335"/>
                <a:gd name="T81" fmla="*/ 28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0" name="Freeform 25"/>
            <p:cNvSpPr>
              <a:spLocks noEditPoints="1"/>
            </p:cNvSpPr>
            <p:nvPr userDrawn="1"/>
          </p:nvSpPr>
          <p:spPr bwMode="auto">
            <a:xfrm>
              <a:off x="453" y="91"/>
              <a:ext cx="24" cy="25"/>
            </a:xfrm>
            <a:custGeom>
              <a:avLst/>
              <a:gdLst>
                <a:gd name="T0" fmla="*/ 9 w 341"/>
                <a:gd name="T1" fmla="*/ 4 h 350"/>
                <a:gd name="T2" fmla="*/ 11 w 341"/>
                <a:gd name="T3" fmla="*/ 4 h 350"/>
                <a:gd name="T4" fmla="*/ 13 w 341"/>
                <a:gd name="T5" fmla="*/ 4 h 350"/>
                <a:gd name="T6" fmla="*/ 14 w 341"/>
                <a:gd name="T7" fmla="*/ 5 h 350"/>
                <a:gd name="T8" fmla="*/ 15 w 341"/>
                <a:gd name="T9" fmla="*/ 5 h 350"/>
                <a:gd name="T10" fmla="*/ 15 w 341"/>
                <a:gd name="T11" fmla="*/ 7 h 350"/>
                <a:gd name="T12" fmla="*/ 15 w 341"/>
                <a:gd name="T13" fmla="*/ 8 h 350"/>
                <a:gd name="T14" fmla="*/ 15 w 341"/>
                <a:gd name="T15" fmla="*/ 9 h 350"/>
                <a:gd name="T16" fmla="*/ 14 w 341"/>
                <a:gd name="T17" fmla="*/ 10 h 350"/>
                <a:gd name="T18" fmla="*/ 13 w 341"/>
                <a:gd name="T19" fmla="*/ 11 h 350"/>
                <a:gd name="T20" fmla="*/ 11 w 341"/>
                <a:gd name="T21" fmla="*/ 11 h 350"/>
                <a:gd name="T22" fmla="*/ 23 w 341"/>
                <a:gd name="T23" fmla="*/ 21 h 350"/>
                <a:gd name="T24" fmla="*/ 23 w 341"/>
                <a:gd name="T25" fmla="*/ 20 h 350"/>
                <a:gd name="T26" fmla="*/ 21 w 341"/>
                <a:gd name="T27" fmla="*/ 19 h 350"/>
                <a:gd name="T28" fmla="*/ 20 w 341"/>
                <a:gd name="T29" fmla="*/ 17 h 350"/>
                <a:gd name="T30" fmla="*/ 19 w 341"/>
                <a:gd name="T31" fmla="*/ 14 h 350"/>
                <a:gd name="T32" fmla="*/ 18 w 341"/>
                <a:gd name="T33" fmla="*/ 13 h 350"/>
                <a:gd name="T34" fmla="*/ 17 w 341"/>
                <a:gd name="T35" fmla="*/ 12 h 350"/>
                <a:gd name="T36" fmla="*/ 17 w 341"/>
                <a:gd name="T37" fmla="*/ 12 h 350"/>
                <a:gd name="T38" fmla="*/ 19 w 341"/>
                <a:gd name="T39" fmla="*/ 11 h 350"/>
                <a:gd name="T40" fmla="*/ 20 w 341"/>
                <a:gd name="T41" fmla="*/ 10 h 350"/>
                <a:gd name="T42" fmla="*/ 20 w 341"/>
                <a:gd name="T43" fmla="*/ 8 h 350"/>
                <a:gd name="T44" fmla="*/ 21 w 341"/>
                <a:gd name="T45" fmla="*/ 7 h 350"/>
                <a:gd name="T46" fmla="*/ 21 w 341"/>
                <a:gd name="T47" fmla="*/ 5 h 350"/>
                <a:gd name="T48" fmla="*/ 20 w 341"/>
                <a:gd name="T49" fmla="*/ 3 h 350"/>
                <a:gd name="T50" fmla="*/ 19 w 341"/>
                <a:gd name="T51" fmla="*/ 1 h 350"/>
                <a:gd name="T52" fmla="*/ 17 w 341"/>
                <a:gd name="T53" fmla="*/ 0 h 350"/>
                <a:gd name="T54" fmla="*/ 14 w 341"/>
                <a:gd name="T55" fmla="*/ 0 h 350"/>
                <a:gd name="T56" fmla="*/ 11 w 341"/>
                <a:gd name="T57" fmla="*/ 0 h 350"/>
                <a:gd name="T58" fmla="*/ 4 w 341"/>
                <a:gd name="T59" fmla="*/ 1 h 350"/>
                <a:gd name="T60" fmla="*/ 0 w 341"/>
                <a:gd name="T61" fmla="*/ 3 h 350"/>
                <a:gd name="T62" fmla="*/ 3 w 341"/>
                <a:gd name="T63" fmla="*/ 4 h 350"/>
                <a:gd name="T64" fmla="*/ 4 w 341"/>
                <a:gd name="T65" fmla="*/ 21 h 350"/>
                <a:gd name="T66" fmla="*/ 2 w 341"/>
                <a:gd name="T67" fmla="*/ 23 h 350"/>
                <a:gd name="T68" fmla="*/ 13 w 341"/>
                <a:gd name="T69" fmla="*/ 22 h 350"/>
                <a:gd name="T70" fmla="*/ 11 w 341"/>
                <a:gd name="T71" fmla="*/ 21 h 350"/>
                <a:gd name="T72" fmla="*/ 11 w 341"/>
                <a:gd name="T73" fmla="*/ 14 h 350"/>
                <a:gd name="T74" fmla="*/ 12 w 341"/>
                <a:gd name="T75" fmla="*/ 14 h 350"/>
                <a:gd name="T76" fmla="*/ 14 w 341"/>
                <a:gd name="T77" fmla="*/ 16 h 350"/>
                <a:gd name="T78" fmla="*/ 15 w 341"/>
                <a:gd name="T79" fmla="*/ 18 h 350"/>
                <a:gd name="T80" fmla="*/ 16 w 341"/>
                <a:gd name="T81" fmla="*/ 21 h 350"/>
                <a:gd name="T82" fmla="*/ 18 w 341"/>
                <a:gd name="T83" fmla="*/ 23 h 350"/>
                <a:gd name="T84" fmla="*/ 19 w 341"/>
                <a:gd name="T85" fmla="*/ 23 h 350"/>
                <a:gd name="T86" fmla="*/ 20 w 341"/>
                <a:gd name="T87" fmla="*/ 24 h 350"/>
                <a:gd name="T88" fmla="*/ 22 w 341"/>
                <a:gd name="T89" fmla="*/ 23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1" name="Freeform 26"/>
            <p:cNvSpPr>
              <a:spLocks/>
            </p:cNvSpPr>
            <p:nvPr userDrawn="1"/>
          </p:nvSpPr>
          <p:spPr bwMode="auto">
            <a:xfrm>
              <a:off x="491" y="90"/>
              <a:ext cx="17" cy="25"/>
            </a:xfrm>
            <a:custGeom>
              <a:avLst/>
              <a:gdLst>
                <a:gd name="T0" fmla="*/ 5 w 243"/>
                <a:gd name="T1" fmla="*/ 25 h 344"/>
                <a:gd name="T2" fmla="*/ 1 w 243"/>
                <a:gd name="T3" fmla="*/ 24 h 344"/>
                <a:gd name="T4" fmla="*/ 0 w 243"/>
                <a:gd name="T5" fmla="*/ 17 h 344"/>
                <a:gd name="T6" fmla="*/ 3 w 243"/>
                <a:gd name="T7" fmla="*/ 18 h 344"/>
                <a:gd name="T8" fmla="*/ 4 w 243"/>
                <a:gd name="T9" fmla="*/ 20 h 344"/>
                <a:gd name="T10" fmla="*/ 5 w 243"/>
                <a:gd name="T11" fmla="*/ 21 h 344"/>
                <a:gd name="T12" fmla="*/ 7 w 243"/>
                <a:gd name="T13" fmla="*/ 21 h 344"/>
                <a:gd name="T14" fmla="*/ 8 w 243"/>
                <a:gd name="T15" fmla="*/ 21 h 344"/>
                <a:gd name="T16" fmla="*/ 9 w 243"/>
                <a:gd name="T17" fmla="*/ 21 h 344"/>
                <a:gd name="T18" fmla="*/ 10 w 243"/>
                <a:gd name="T19" fmla="*/ 20 h 344"/>
                <a:gd name="T20" fmla="*/ 11 w 243"/>
                <a:gd name="T21" fmla="*/ 20 h 344"/>
                <a:gd name="T22" fmla="*/ 11 w 243"/>
                <a:gd name="T23" fmla="*/ 19 h 344"/>
                <a:gd name="T24" fmla="*/ 11 w 243"/>
                <a:gd name="T25" fmla="*/ 18 h 344"/>
                <a:gd name="T26" fmla="*/ 11 w 243"/>
                <a:gd name="T27" fmla="*/ 17 h 344"/>
                <a:gd name="T28" fmla="*/ 10 w 243"/>
                <a:gd name="T29" fmla="*/ 17 h 344"/>
                <a:gd name="T30" fmla="*/ 10 w 243"/>
                <a:gd name="T31" fmla="*/ 16 h 344"/>
                <a:gd name="T32" fmla="*/ 9 w 243"/>
                <a:gd name="T33" fmla="*/ 15 h 344"/>
                <a:gd name="T34" fmla="*/ 7 w 243"/>
                <a:gd name="T35" fmla="*/ 14 h 344"/>
                <a:gd name="T36" fmla="*/ 5 w 243"/>
                <a:gd name="T37" fmla="*/ 14 h 344"/>
                <a:gd name="T38" fmla="*/ 3 w 243"/>
                <a:gd name="T39" fmla="*/ 12 h 344"/>
                <a:gd name="T40" fmla="*/ 1 w 243"/>
                <a:gd name="T41" fmla="*/ 11 h 344"/>
                <a:gd name="T42" fmla="*/ 1 w 243"/>
                <a:gd name="T43" fmla="*/ 10 h 344"/>
                <a:gd name="T44" fmla="*/ 0 w 243"/>
                <a:gd name="T45" fmla="*/ 9 h 344"/>
                <a:gd name="T46" fmla="*/ 0 w 243"/>
                <a:gd name="T47" fmla="*/ 8 h 344"/>
                <a:gd name="T48" fmla="*/ 0 w 243"/>
                <a:gd name="T49" fmla="*/ 6 h 344"/>
                <a:gd name="T50" fmla="*/ 1 w 243"/>
                <a:gd name="T51" fmla="*/ 5 h 344"/>
                <a:gd name="T52" fmla="*/ 1 w 243"/>
                <a:gd name="T53" fmla="*/ 3 h 344"/>
                <a:gd name="T54" fmla="*/ 2 w 243"/>
                <a:gd name="T55" fmla="*/ 2 h 344"/>
                <a:gd name="T56" fmla="*/ 4 w 243"/>
                <a:gd name="T57" fmla="*/ 1 h 344"/>
                <a:gd name="T58" fmla="*/ 5 w 243"/>
                <a:gd name="T59" fmla="*/ 1 h 344"/>
                <a:gd name="T60" fmla="*/ 7 w 243"/>
                <a:gd name="T61" fmla="*/ 0 h 344"/>
                <a:gd name="T62" fmla="*/ 9 w 243"/>
                <a:gd name="T63" fmla="*/ 0 h 344"/>
                <a:gd name="T64" fmla="*/ 12 w 243"/>
                <a:gd name="T65" fmla="*/ 0 h 344"/>
                <a:gd name="T66" fmla="*/ 15 w 243"/>
                <a:gd name="T67" fmla="*/ 1 h 344"/>
                <a:gd name="T68" fmla="*/ 16 w 243"/>
                <a:gd name="T69" fmla="*/ 8 h 344"/>
                <a:gd name="T70" fmla="*/ 13 w 243"/>
                <a:gd name="T71" fmla="*/ 7 h 344"/>
                <a:gd name="T72" fmla="*/ 12 w 243"/>
                <a:gd name="T73" fmla="*/ 5 h 344"/>
                <a:gd name="T74" fmla="*/ 11 w 243"/>
                <a:gd name="T75" fmla="*/ 4 h 344"/>
                <a:gd name="T76" fmla="*/ 10 w 243"/>
                <a:gd name="T77" fmla="*/ 3 h 344"/>
                <a:gd name="T78" fmla="*/ 9 w 243"/>
                <a:gd name="T79" fmla="*/ 3 h 344"/>
                <a:gd name="T80" fmla="*/ 7 w 243"/>
                <a:gd name="T81" fmla="*/ 4 h 344"/>
                <a:gd name="T82" fmla="*/ 6 w 243"/>
                <a:gd name="T83" fmla="*/ 4 h 344"/>
                <a:gd name="T84" fmla="*/ 6 w 243"/>
                <a:gd name="T85" fmla="*/ 5 h 344"/>
                <a:gd name="T86" fmla="*/ 6 w 243"/>
                <a:gd name="T87" fmla="*/ 6 h 344"/>
                <a:gd name="T88" fmla="*/ 6 w 243"/>
                <a:gd name="T89" fmla="*/ 7 h 344"/>
                <a:gd name="T90" fmla="*/ 7 w 243"/>
                <a:gd name="T91" fmla="*/ 8 h 344"/>
                <a:gd name="T92" fmla="*/ 7 w 243"/>
                <a:gd name="T93" fmla="*/ 8 h 344"/>
                <a:gd name="T94" fmla="*/ 9 w 243"/>
                <a:gd name="T95" fmla="*/ 10 h 344"/>
                <a:gd name="T96" fmla="*/ 13 w 243"/>
                <a:gd name="T97" fmla="*/ 11 h 344"/>
                <a:gd name="T98" fmla="*/ 15 w 243"/>
                <a:gd name="T99" fmla="*/ 12 h 344"/>
                <a:gd name="T100" fmla="*/ 16 w 243"/>
                <a:gd name="T101" fmla="*/ 14 h 344"/>
                <a:gd name="T102" fmla="*/ 16 w 243"/>
                <a:gd name="T103" fmla="*/ 14 h 344"/>
                <a:gd name="T104" fmla="*/ 17 w 243"/>
                <a:gd name="T105" fmla="*/ 16 h 344"/>
                <a:gd name="T106" fmla="*/ 17 w 243"/>
                <a:gd name="T107" fmla="*/ 17 h 344"/>
                <a:gd name="T108" fmla="*/ 17 w 243"/>
                <a:gd name="T109" fmla="*/ 18 h 344"/>
                <a:gd name="T110" fmla="*/ 17 w 243"/>
                <a:gd name="T111" fmla="*/ 20 h 344"/>
                <a:gd name="T112" fmla="*/ 16 w 243"/>
                <a:gd name="T113" fmla="*/ 21 h 344"/>
                <a:gd name="T114" fmla="*/ 15 w 243"/>
                <a:gd name="T115" fmla="*/ 23 h 344"/>
                <a:gd name="T116" fmla="*/ 13 w 243"/>
                <a:gd name="T117" fmla="*/ 23 h 344"/>
                <a:gd name="T118" fmla="*/ 12 w 243"/>
                <a:gd name="T119" fmla="*/ 24 h 344"/>
                <a:gd name="T120" fmla="*/ 10 w 243"/>
                <a:gd name="T121" fmla="*/ 25 h 344"/>
                <a:gd name="T122" fmla="*/ 7 w 243"/>
                <a:gd name="T123" fmla="*/ 25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2" name="Freeform 27"/>
            <p:cNvSpPr>
              <a:spLocks/>
            </p:cNvSpPr>
            <p:nvPr userDrawn="1"/>
          </p:nvSpPr>
          <p:spPr bwMode="auto">
            <a:xfrm>
              <a:off x="520" y="93"/>
              <a:ext cx="17" cy="25"/>
            </a:xfrm>
            <a:custGeom>
              <a:avLst/>
              <a:gdLst>
                <a:gd name="T0" fmla="*/ 0 w 226"/>
                <a:gd name="T1" fmla="*/ 23 h 359"/>
                <a:gd name="T2" fmla="*/ 0 w 226"/>
                <a:gd name="T3" fmla="*/ 21 h 359"/>
                <a:gd name="T4" fmla="*/ 1 w 226"/>
                <a:gd name="T5" fmla="*/ 20 h 359"/>
                <a:gd name="T6" fmla="*/ 2 w 226"/>
                <a:gd name="T7" fmla="*/ 20 h 359"/>
                <a:gd name="T8" fmla="*/ 3 w 226"/>
                <a:gd name="T9" fmla="*/ 20 h 359"/>
                <a:gd name="T10" fmla="*/ 4 w 226"/>
                <a:gd name="T11" fmla="*/ 20 h 359"/>
                <a:gd name="T12" fmla="*/ 7 w 226"/>
                <a:gd name="T13" fmla="*/ 4 h 359"/>
                <a:gd name="T14" fmla="*/ 6 w 226"/>
                <a:gd name="T15" fmla="*/ 4 h 359"/>
                <a:gd name="T16" fmla="*/ 6 w 226"/>
                <a:gd name="T17" fmla="*/ 3 h 359"/>
                <a:gd name="T18" fmla="*/ 5 w 226"/>
                <a:gd name="T19" fmla="*/ 3 h 359"/>
                <a:gd name="T20" fmla="*/ 4 w 226"/>
                <a:gd name="T21" fmla="*/ 2 h 359"/>
                <a:gd name="T22" fmla="*/ 5 w 226"/>
                <a:gd name="T23" fmla="*/ 0 h 359"/>
                <a:gd name="T24" fmla="*/ 17 w 226"/>
                <a:gd name="T25" fmla="*/ 2 h 359"/>
                <a:gd name="T26" fmla="*/ 17 w 226"/>
                <a:gd name="T27" fmla="*/ 4 h 359"/>
                <a:gd name="T28" fmla="*/ 16 w 226"/>
                <a:gd name="T29" fmla="*/ 4 h 359"/>
                <a:gd name="T30" fmla="*/ 15 w 226"/>
                <a:gd name="T31" fmla="*/ 5 h 359"/>
                <a:gd name="T32" fmla="*/ 14 w 226"/>
                <a:gd name="T33" fmla="*/ 5 h 359"/>
                <a:gd name="T34" fmla="*/ 13 w 226"/>
                <a:gd name="T35" fmla="*/ 5 h 359"/>
                <a:gd name="T36" fmla="*/ 10 w 226"/>
                <a:gd name="T37" fmla="*/ 21 h 359"/>
                <a:gd name="T38" fmla="*/ 11 w 226"/>
                <a:gd name="T39" fmla="*/ 21 h 359"/>
                <a:gd name="T40" fmla="*/ 12 w 226"/>
                <a:gd name="T41" fmla="*/ 22 h 359"/>
                <a:gd name="T42" fmla="*/ 12 w 226"/>
                <a:gd name="T43" fmla="*/ 22 h 359"/>
                <a:gd name="T44" fmla="*/ 13 w 226"/>
                <a:gd name="T45" fmla="*/ 23 h 359"/>
                <a:gd name="T46" fmla="*/ 13 w 226"/>
                <a:gd name="T47" fmla="*/ 25 h 359"/>
                <a:gd name="T48" fmla="*/ 0 w 226"/>
                <a:gd name="T49" fmla="*/ 23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3" name="Freeform 28"/>
            <p:cNvSpPr>
              <a:spLocks/>
            </p:cNvSpPr>
            <p:nvPr userDrawn="1"/>
          </p:nvSpPr>
          <p:spPr bwMode="auto">
            <a:xfrm>
              <a:off x="549" y="99"/>
              <a:ext cx="25" cy="29"/>
            </a:xfrm>
            <a:custGeom>
              <a:avLst/>
              <a:gdLst>
                <a:gd name="T0" fmla="*/ 20 w 345"/>
                <a:gd name="T1" fmla="*/ 14 h 398"/>
                <a:gd name="T2" fmla="*/ 20 w 345"/>
                <a:gd name="T3" fmla="*/ 13 h 398"/>
                <a:gd name="T4" fmla="*/ 20 w 345"/>
                <a:gd name="T5" fmla="*/ 12 h 398"/>
                <a:gd name="T6" fmla="*/ 20 w 345"/>
                <a:gd name="T7" fmla="*/ 11 h 398"/>
                <a:gd name="T8" fmla="*/ 20 w 345"/>
                <a:gd name="T9" fmla="*/ 10 h 398"/>
                <a:gd name="T10" fmla="*/ 16 w 345"/>
                <a:gd name="T11" fmla="*/ 8 h 398"/>
                <a:gd name="T12" fmla="*/ 10 w 345"/>
                <a:gd name="T13" fmla="*/ 24 h 398"/>
                <a:gd name="T14" fmla="*/ 10 w 345"/>
                <a:gd name="T15" fmla="*/ 25 h 398"/>
                <a:gd name="T16" fmla="*/ 11 w 345"/>
                <a:gd name="T17" fmla="*/ 26 h 398"/>
                <a:gd name="T18" fmla="*/ 12 w 345"/>
                <a:gd name="T19" fmla="*/ 26 h 398"/>
                <a:gd name="T20" fmla="*/ 12 w 345"/>
                <a:gd name="T21" fmla="*/ 27 h 398"/>
                <a:gd name="T22" fmla="*/ 11 w 345"/>
                <a:gd name="T23" fmla="*/ 29 h 398"/>
                <a:gd name="T24" fmla="*/ 0 w 345"/>
                <a:gd name="T25" fmla="*/ 24 h 398"/>
                <a:gd name="T26" fmla="*/ 1 w 345"/>
                <a:gd name="T27" fmla="*/ 22 h 398"/>
                <a:gd name="T28" fmla="*/ 2 w 345"/>
                <a:gd name="T29" fmla="*/ 22 h 398"/>
                <a:gd name="T30" fmla="*/ 3 w 345"/>
                <a:gd name="T31" fmla="*/ 22 h 398"/>
                <a:gd name="T32" fmla="*/ 4 w 345"/>
                <a:gd name="T33" fmla="*/ 22 h 398"/>
                <a:gd name="T34" fmla="*/ 4 w 345"/>
                <a:gd name="T35" fmla="*/ 22 h 398"/>
                <a:gd name="T36" fmla="*/ 11 w 345"/>
                <a:gd name="T37" fmla="*/ 6 h 398"/>
                <a:gd name="T38" fmla="*/ 7 w 345"/>
                <a:gd name="T39" fmla="*/ 5 h 398"/>
                <a:gd name="T40" fmla="*/ 6 w 345"/>
                <a:gd name="T41" fmla="*/ 5 h 398"/>
                <a:gd name="T42" fmla="*/ 6 w 345"/>
                <a:gd name="T43" fmla="*/ 6 h 398"/>
                <a:gd name="T44" fmla="*/ 5 w 345"/>
                <a:gd name="T45" fmla="*/ 7 h 398"/>
                <a:gd name="T46" fmla="*/ 4 w 345"/>
                <a:gd name="T47" fmla="*/ 8 h 398"/>
                <a:gd name="T48" fmla="*/ 2 w 345"/>
                <a:gd name="T49" fmla="*/ 7 h 398"/>
                <a:gd name="T50" fmla="*/ 4 w 345"/>
                <a:gd name="T51" fmla="*/ 0 h 398"/>
                <a:gd name="T52" fmla="*/ 25 w 345"/>
                <a:gd name="T53" fmla="*/ 8 h 398"/>
                <a:gd name="T54" fmla="*/ 22 w 345"/>
                <a:gd name="T55" fmla="*/ 15 h 398"/>
                <a:gd name="T56" fmla="*/ 20 w 345"/>
                <a:gd name="T57" fmla="*/ 14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4" name="Freeform 29"/>
            <p:cNvSpPr>
              <a:spLocks noEditPoints="1"/>
            </p:cNvSpPr>
            <p:nvPr userDrawn="1"/>
          </p:nvSpPr>
          <p:spPr bwMode="auto">
            <a:xfrm>
              <a:off x="573" y="121"/>
              <a:ext cx="27" cy="28"/>
            </a:xfrm>
            <a:custGeom>
              <a:avLst/>
              <a:gdLst>
                <a:gd name="T0" fmla="*/ 21 w 380"/>
                <a:gd name="T1" fmla="*/ 5 h 397"/>
                <a:gd name="T2" fmla="*/ 21 w 380"/>
                <a:gd name="T3" fmla="*/ 6 h 397"/>
                <a:gd name="T4" fmla="*/ 20 w 380"/>
                <a:gd name="T5" fmla="*/ 6 h 397"/>
                <a:gd name="T6" fmla="*/ 20 w 380"/>
                <a:gd name="T7" fmla="*/ 7 h 397"/>
                <a:gd name="T8" fmla="*/ 20 w 380"/>
                <a:gd name="T9" fmla="*/ 8 h 397"/>
                <a:gd name="T10" fmla="*/ 18 w 380"/>
                <a:gd name="T11" fmla="*/ 15 h 397"/>
                <a:gd name="T12" fmla="*/ 12 w 380"/>
                <a:gd name="T13" fmla="*/ 11 h 397"/>
                <a:gd name="T14" fmla="*/ 18 w 380"/>
                <a:gd name="T15" fmla="*/ 7 h 397"/>
                <a:gd name="T16" fmla="*/ 19 w 380"/>
                <a:gd name="T17" fmla="*/ 6 h 397"/>
                <a:gd name="T18" fmla="*/ 20 w 380"/>
                <a:gd name="T19" fmla="*/ 6 h 397"/>
                <a:gd name="T20" fmla="*/ 20 w 380"/>
                <a:gd name="T21" fmla="*/ 5 h 397"/>
                <a:gd name="T22" fmla="*/ 21 w 380"/>
                <a:gd name="T23" fmla="*/ 5 h 397"/>
                <a:gd name="T24" fmla="*/ 21 w 380"/>
                <a:gd name="T25" fmla="*/ 5 h 397"/>
                <a:gd name="T26" fmla="*/ 27 w 380"/>
                <a:gd name="T27" fmla="*/ 4 h 397"/>
                <a:gd name="T28" fmla="*/ 22 w 380"/>
                <a:gd name="T29" fmla="*/ 0 h 397"/>
                <a:gd name="T30" fmla="*/ 4 w 380"/>
                <a:gd name="T31" fmla="*/ 11 h 397"/>
                <a:gd name="T32" fmla="*/ 3 w 380"/>
                <a:gd name="T33" fmla="*/ 11 h 397"/>
                <a:gd name="T34" fmla="*/ 3 w 380"/>
                <a:gd name="T35" fmla="*/ 11 h 397"/>
                <a:gd name="T36" fmla="*/ 2 w 380"/>
                <a:gd name="T37" fmla="*/ 11 h 397"/>
                <a:gd name="T38" fmla="*/ 1 w 380"/>
                <a:gd name="T39" fmla="*/ 11 h 397"/>
                <a:gd name="T40" fmla="*/ 0 w 380"/>
                <a:gd name="T41" fmla="*/ 13 h 397"/>
                <a:gd name="T42" fmla="*/ 7 w 380"/>
                <a:gd name="T43" fmla="*/ 18 h 397"/>
                <a:gd name="T44" fmla="*/ 8 w 380"/>
                <a:gd name="T45" fmla="*/ 16 h 397"/>
                <a:gd name="T46" fmla="*/ 8 w 380"/>
                <a:gd name="T47" fmla="*/ 16 h 397"/>
                <a:gd name="T48" fmla="*/ 8 w 380"/>
                <a:gd name="T49" fmla="*/ 15 h 397"/>
                <a:gd name="T50" fmla="*/ 8 w 380"/>
                <a:gd name="T51" fmla="*/ 15 h 397"/>
                <a:gd name="T52" fmla="*/ 7 w 380"/>
                <a:gd name="T53" fmla="*/ 14 h 397"/>
                <a:gd name="T54" fmla="*/ 10 w 380"/>
                <a:gd name="T55" fmla="*/ 12 h 397"/>
                <a:gd name="T56" fmla="*/ 16 w 380"/>
                <a:gd name="T57" fmla="*/ 18 h 397"/>
                <a:gd name="T58" fmla="*/ 15 w 380"/>
                <a:gd name="T59" fmla="*/ 20 h 397"/>
                <a:gd name="T60" fmla="*/ 15 w 380"/>
                <a:gd name="T61" fmla="*/ 20 h 397"/>
                <a:gd name="T62" fmla="*/ 14 w 380"/>
                <a:gd name="T63" fmla="*/ 20 h 397"/>
                <a:gd name="T64" fmla="*/ 13 w 380"/>
                <a:gd name="T65" fmla="*/ 20 h 397"/>
                <a:gd name="T66" fmla="*/ 13 w 380"/>
                <a:gd name="T67" fmla="*/ 20 h 397"/>
                <a:gd name="T68" fmla="*/ 11 w 380"/>
                <a:gd name="T69" fmla="*/ 22 h 397"/>
                <a:gd name="T70" fmla="*/ 20 w 380"/>
                <a:gd name="T71" fmla="*/ 28 h 397"/>
                <a:gd name="T72" fmla="*/ 21 w 380"/>
                <a:gd name="T73" fmla="*/ 26 h 397"/>
                <a:gd name="T74" fmla="*/ 21 w 380"/>
                <a:gd name="T75" fmla="*/ 26 h 397"/>
                <a:gd name="T76" fmla="*/ 21 w 380"/>
                <a:gd name="T77" fmla="*/ 25 h 397"/>
                <a:gd name="T78" fmla="*/ 21 w 380"/>
                <a:gd name="T79" fmla="*/ 25 h 397"/>
                <a:gd name="T80" fmla="*/ 20 w 380"/>
                <a:gd name="T81" fmla="*/ 24 h 397"/>
                <a:gd name="T82" fmla="*/ 27 w 380"/>
                <a:gd name="T83" fmla="*/ 4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5" name="Freeform 30"/>
            <p:cNvSpPr>
              <a:spLocks/>
            </p:cNvSpPr>
            <p:nvPr userDrawn="1"/>
          </p:nvSpPr>
          <p:spPr bwMode="auto">
            <a:xfrm>
              <a:off x="602" y="142"/>
              <a:ext cx="29" cy="28"/>
            </a:xfrm>
            <a:custGeom>
              <a:avLst/>
              <a:gdLst>
                <a:gd name="T0" fmla="*/ 22 w 410"/>
                <a:gd name="T1" fmla="*/ 20 h 386"/>
                <a:gd name="T2" fmla="*/ 22 w 410"/>
                <a:gd name="T3" fmla="*/ 19 h 386"/>
                <a:gd name="T4" fmla="*/ 23 w 410"/>
                <a:gd name="T5" fmla="*/ 18 h 386"/>
                <a:gd name="T6" fmla="*/ 23 w 410"/>
                <a:gd name="T7" fmla="*/ 18 h 386"/>
                <a:gd name="T8" fmla="*/ 24 w 410"/>
                <a:gd name="T9" fmla="*/ 17 h 386"/>
                <a:gd name="T10" fmla="*/ 22 w 410"/>
                <a:gd name="T11" fmla="*/ 13 h 386"/>
                <a:gd name="T12" fmla="*/ 8 w 410"/>
                <a:gd name="T13" fmla="*/ 23 h 386"/>
                <a:gd name="T14" fmla="*/ 8 w 410"/>
                <a:gd name="T15" fmla="*/ 24 h 386"/>
                <a:gd name="T16" fmla="*/ 8 w 410"/>
                <a:gd name="T17" fmla="*/ 25 h 386"/>
                <a:gd name="T18" fmla="*/ 9 w 410"/>
                <a:gd name="T19" fmla="*/ 26 h 386"/>
                <a:gd name="T20" fmla="*/ 9 w 410"/>
                <a:gd name="T21" fmla="*/ 27 h 386"/>
                <a:gd name="T22" fmla="*/ 7 w 410"/>
                <a:gd name="T23" fmla="*/ 28 h 386"/>
                <a:gd name="T24" fmla="*/ 0 w 410"/>
                <a:gd name="T25" fmla="*/ 18 h 386"/>
                <a:gd name="T26" fmla="*/ 2 w 410"/>
                <a:gd name="T27" fmla="*/ 17 h 386"/>
                <a:gd name="T28" fmla="*/ 3 w 410"/>
                <a:gd name="T29" fmla="*/ 17 h 386"/>
                <a:gd name="T30" fmla="*/ 3 w 410"/>
                <a:gd name="T31" fmla="*/ 17 h 386"/>
                <a:gd name="T32" fmla="*/ 4 w 410"/>
                <a:gd name="T33" fmla="*/ 18 h 386"/>
                <a:gd name="T34" fmla="*/ 5 w 410"/>
                <a:gd name="T35" fmla="*/ 18 h 386"/>
                <a:gd name="T36" fmla="*/ 19 w 410"/>
                <a:gd name="T37" fmla="*/ 9 h 386"/>
                <a:gd name="T38" fmla="*/ 16 w 410"/>
                <a:gd name="T39" fmla="*/ 5 h 386"/>
                <a:gd name="T40" fmla="*/ 15 w 410"/>
                <a:gd name="T41" fmla="*/ 6 h 386"/>
                <a:gd name="T42" fmla="*/ 14 w 410"/>
                <a:gd name="T43" fmla="*/ 6 h 386"/>
                <a:gd name="T44" fmla="*/ 13 w 410"/>
                <a:gd name="T45" fmla="*/ 6 h 386"/>
                <a:gd name="T46" fmla="*/ 12 w 410"/>
                <a:gd name="T47" fmla="*/ 6 h 386"/>
                <a:gd name="T48" fmla="*/ 11 w 410"/>
                <a:gd name="T49" fmla="*/ 4 h 386"/>
                <a:gd name="T50" fmla="*/ 17 w 410"/>
                <a:gd name="T51" fmla="*/ 0 h 386"/>
                <a:gd name="T52" fmla="*/ 29 w 410"/>
                <a:gd name="T53" fmla="*/ 18 h 386"/>
                <a:gd name="T54" fmla="*/ 23 w 410"/>
                <a:gd name="T55" fmla="*/ 23 h 386"/>
                <a:gd name="T56" fmla="*/ 22 w 410"/>
                <a:gd name="T57" fmla="*/ 20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6" name="Freeform 31"/>
            <p:cNvSpPr>
              <a:spLocks/>
            </p:cNvSpPr>
            <p:nvPr userDrawn="1"/>
          </p:nvSpPr>
          <p:spPr bwMode="auto">
            <a:xfrm>
              <a:off x="617" y="176"/>
              <a:ext cx="27" cy="21"/>
            </a:xfrm>
            <a:custGeom>
              <a:avLst/>
              <a:gdLst>
                <a:gd name="T0" fmla="*/ 0 w 372"/>
                <a:gd name="T1" fmla="*/ 9 h 282"/>
                <a:gd name="T2" fmla="*/ 2 w 372"/>
                <a:gd name="T3" fmla="*/ 8 h 282"/>
                <a:gd name="T4" fmla="*/ 3 w 372"/>
                <a:gd name="T5" fmla="*/ 9 h 282"/>
                <a:gd name="T6" fmla="*/ 3 w 372"/>
                <a:gd name="T7" fmla="*/ 10 h 282"/>
                <a:gd name="T8" fmla="*/ 4 w 372"/>
                <a:gd name="T9" fmla="*/ 10 h 282"/>
                <a:gd name="T10" fmla="*/ 5 w 372"/>
                <a:gd name="T11" fmla="*/ 11 h 282"/>
                <a:gd name="T12" fmla="*/ 20 w 372"/>
                <a:gd name="T13" fmla="*/ 5 h 282"/>
                <a:gd name="T14" fmla="*/ 20 w 372"/>
                <a:gd name="T15" fmla="*/ 4 h 282"/>
                <a:gd name="T16" fmla="*/ 20 w 372"/>
                <a:gd name="T17" fmla="*/ 3 h 282"/>
                <a:gd name="T18" fmla="*/ 20 w 372"/>
                <a:gd name="T19" fmla="*/ 2 h 282"/>
                <a:gd name="T20" fmla="*/ 20 w 372"/>
                <a:gd name="T21" fmla="*/ 1 h 282"/>
                <a:gd name="T22" fmla="*/ 22 w 372"/>
                <a:gd name="T23" fmla="*/ 0 h 282"/>
                <a:gd name="T24" fmla="*/ 27 w 372"/>
                <a:gd name="T25" fmla="*/ 12 h 282"/>
                <a:gd name="T26" fmla="*/ 25 w 372"/>
                <a:gd name="T27" fmla="*/ 13 h 282"/>
                <a:gd name="T28" fmla="*/ 24 w 372"/>
                <a:gd name="T29" fmla="*/ 12 h 282"/>
                <a:gd name="T30" fmla="*/ 24 w 372"/>
                <a:gd name="T31" fmla="*/ 11 h 282"/>
                <a:gd name="T32" fmla="*/ 23 w 372"/>
                <a:gd name="T33" fmla="*/ 11 h 282"/>
                <a:gd name="T34" fmla="*/ 22 w 372"/>
                <a:gd name="T35" fmla="*/ 10 h 282"/>
                <a:gd name="T36" fmla="*/ 7 w 372"/>
                <a:gd name="T37" fmla="*/ 16 h 282"/>
                <a:gd name="T38" fmla="*/ 7 w 372"/>
                <a:gd name="T39" fmla="*/ 17 h 282"/>
                <a:gd name="T40" fmla="*/ 7 w 372"/>
                <a:gd name="T41" fmla="*/ 18 h 282"/>
                <a:gd name="T42" fmla="*/ 7 w 372"/>
                <a:gd name="T43" fmla="*/ 19 h 282"/>
                <a:gd name="T44" fmla="*/ 7 w 372"/>
                <a:gd name="T45" fmla="*/ 20 h 282"/>
                <a:gd name="T46" fmla="*/ 5 w 372"/>
                <a:gd name="T47" fmla="*/ 21 h 282"/>
                <a:gd name="T48" fmla="*/ 0 w 372"/>
                <a:gd name="T49" fmla="*/ 9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7" name="Freeform 32"/>
            <p:cNvSpPr>
              <a:spLocks/>
            </p:cNvSpPr>
            <p:nvPr userDrawn="1"/>
          </p:nvSpPr>
          <p:spPr bwMode="auto">
            <a:xfrm>
              <a:off x="626" y="205"/>
              <a:ext cx="26" cy="20"/>
            </a:xfrm>
            <a:custGeom>
              <a:avLst/>
              <a:gdLst>
                <a:gd name="T0" fmla="*/ 0 w 367"/>
                <a:gd name="T1" fmla="*/ 9 h 274"/>
                <a:gd name="T2" fmla="*/ 0 w 367"/>
                <a:gd name="T3" fmla="*/ 6 h 274"/>
                <a:gd name="T4" fmla="*/ 7 w 367"/>
                <a:gd name="T5" fmla="*/ 3 h 274"/>
                <a:gd name="T6" fmla="*/ 7 w 367"/>
                <a:gd name="T7" fmla="*/ 6 h 274"/>
                <a:gd name="T8" fmla="*/ 5 w 367"/>
                <a:gd name="T9" fmla="*/ 7 h 274"/>
                <a:gd name="T10" fmla="*/ 4 w 367"/>
                <a:gd name="T11" fmla="*/ 8 h 274"/>
                <a:gd name="T12" fmla="*/ 4 w 367"/>
                <a:gd name="T13" fmla="*/ 10 h 274"/>
                <a:gd name="T14" fmla="*/ 5 w 367"/>
                <a:gd name="T15" fmla="*/ 12 h 274"/>
                <a:gd name="T16" fmla="*/ 5 w 367"/>
                <a:gd name="T17" fmla="*/ 13 h 274"/>
                <a:gd name="T18" fmla="*/ 6 w 367"/>
                <a:gd name="T19" fmla="*/ 14 h 274"/>
                <a:gd name="T20" fmla="*/ 7 w 367"/>
                <a:gd name="T21" fmla="*/ 14 h 274"/>
                <a:gd name="T22" fmla="*/ 8 w 367"/>
                <a:gd name="T23" fmla="*/ 14 h 274"/>
                <a:gd name="T24" fmla="*/ 8 w 367"/>
                <a:gd name="T25" fmla="*/ 14 h 274"/>
                <a:gd name="T26" fmla="*/ 9 w 367"/>
                <a:gd name="T27" fmla="*/ 14 h 274"/>
                <a:gd name="T28" fmla="*/ 10 w 367"/>
                <a:gd name="T29" fmla="*/ 13 h 274"/>
                <a:gd name="T30" fmla="*/ 10 w 367"/>
                <a:gd name="T31" fmla="*/ 12 h 274"/>
                <a:gd name="T32" fmla="*/ 10 w 367"/>
                <a:gd name="T33" fmla="*/ 11 h 274"/>
                <a:gd name="T34" fmla="*/ 11 w 367"/>
                <a:gd name="T35" fmla="*/ 9 h 274"/>
                <a:gd name="T36" fmla="*/ 11 w 367"/>
                <a:gd name="T37" fmla="*/ 6 h 274"/>
                <a:gd name="T38" fmla="*/ 12 w 367"/>
                <a:gd name="T39" fmla="*/ 4 h 274"/>
                <a:gd name="T40" fmla="*/ 12 w 367"/>
                <a:gd name="T41" fmla="*/ 2 h 274"/>
                <a:gd name="T42" fmla="*/ 13 w 367"/>
                <a:gd name="T43" fmla="*/ 2 h 274"/>
                <a:gd name="T44" fmla="*/ 14 w 367"/>
                <a:gd name="T45" fmla="*/ 1 h 274"/>
                <a:gd name="T46" fmla="*/ 15 w 367"/>
                <a:gd name="T47" fmla="*/ 0 h 274"/>
                <a:gd name="T48" fmla="*/ 17 w 367"/>
                <a:gd name="T49" fmla="*/ 0 h 274"/>
                <a:gd name="T50" fmla="*/ 18 w 367"/>
                <a:gd name="T51" fmla="*/ 0 h 274"/>
                <a:gd name="T52" fmla="*/ 20 w 367"/>
                <a:gd name="T53" fmla="*/ 0 h 274"/>
                <a:gd name="T54" fmla="*/ 21 w 367"/>
                <a:gd name="T55" fmla="*/ 1 h 274"/>
                <a:gd name="T56" fmla="*/ 22 w 367"/>
                <a:gd name="T57" fmla="*/ 2 h 274"/>
                <a:gd name="T58" fmla="*/ 23 w 367"/>
                <a:gd name="T59" fmla="*/ 4 h 274"/>
                <a:gd name="T60" fmla="*/ 24 w 367"/>
                <a:gd name="T61" fmla="*/ 5 h 274"/>
                <a:gd name="T62" fmla="*/ 25 w 367"/>
                <a:gd name="T63" fmla="*/ 7 h 274"/>
                <a:gd name="T64" fmla="*/ 26 w 367"/>
                <a:gd name="T65" fmla="*/ 10 h 274"/>
                <a:gd name="T66" fmla="*/ 26 w 367"/>
                <a:gd name="T67" fmla="*/ 13 h 274"/>
                <a:gd name="T68" fmla="*/ 19 w 367"/>
                <a:gd name="T69" fmla="*/ 16 h 274"/>
                <a:gd name="T70" fmla="*/ 20 w 367"/>
                <a:gd name="T71" fmla="*/ 13 h 274"/>
                <a:gd name="T72" fmla="*/ 21 w 367"/>
                <a:gd name="T73" fmla="*/ 12 h 274"/>
                <a:gd name="T74" fmla="*/ 22 w 367"/>
                <a:gd name="T75" fmla="*/ 11 h 274"/>
                <a:gd name="T76" fmla="*/ 22 w 367"/>
                <a:gd name="T77" fmla="*/ 9 h 274"/>
                <a:gd name="T78" fmla="*/ 22 w 367"/>
                <a:gd name="T79" fmla="*/ 8 h 274"/>
                <a:gd name="T80" fmla="*/ 21 w 367"/>
                <a:gd name="T81" fmla="*/ 6 h 274"/>
                <a:gd name="T82" fmla="*/ 20 w 367"/>
                <a:gd name="T83" fmla="*/ 6 h 274"/>
                <a:gd name="T84" fmla="*/ 19 w 367"/>
                <a:gd name="T85" fmla="*/ 6 h 274"/>
                <a:gd name="T86" fmla="*/ 18 w 367"/>
                <a:gd name="T87" fmla="*/ 6 h 274"/>
                <a:gd name="T88" fmla="*/ 17 w 367"/>
                <a:gd name="T89" fmla="*/ 6 h 274"/>
                <a:gd name="T90" fmla="*/ 17 w 367"/>
                <a:gd name="T91" fmla="*/ 7 h 274"/>
                <a:gd name="T92" fmla="*/ 17 w 367"/>
                <a:gd name="T93" fmla="*/ 8 h 274"/>
                <a:gd name="T94" fmla="*/ 16 w 367"/>
                <a:gd name="T95" fmla="*/ 10 h 274"/>
                <a:gd name="T96" fmla="*/ 16 w 367"/>
                <a:gd name="T97" fmla="*/ 14 h 274"/>
                <a:gd name="T98" fmla="*/ 15 w 367"/>
                <a:gd name="T99" fmla="*/ 16 h 274"/>
                <a:gd name="T100" fmla="*/ 14 w 367"/>
                <a:gd name="T101" fmla="*/ 18 h 274"/>
                <a:gd name="T102" fmla="*/ 13 w 367"/>
                <a:gd name="T103" fmla="*/ 18 h 274"/>
                <a:gd name="T104" fmla="*/ 12 w 367"/>
                <a:gd name="T105" fmla="*/ 19 h 274"/>
                <a:gd name="T106" fmla="*/ 11 w 367"/>
                <a:gd name="T107" fmla="*/ 20 h 274"/>
                <a:gd name="T108" fmla="*/ 10 w 367"/>
                <a:gd name="T109" fmla="*/ 20 h 274"/>
                <a:gd name="T110" fmla="*/ 8 w 367"/>
                <a:gd name="T111" fmla="*/ 20 h 274"/>
                <a:gd name="T112" fmla="*/ 7 w 367"/>
                <a:gd name="T113" fmla="*/ 20 h 274"/>
                <a:gd name="T114" fmla="*/ 5 w 367"/>
                <a:gd name="T115" fmla="*/ 19 h 274"/>
                <a:gd name="T116" fmla="*/ 4 w 367"/>
                <a:gd name="T117" fmla="*/ 18 h 274"/>
                <a:gd name="T118" fmla="*/ 3 w 367"/>
                <a:gd name="T119" fmla="*/ 16 h 274"/>
                <a:gd name="T120" fmla="*/ 2 w 367"/>
                <a:gd name="T121" fmla="*/ 14 h 274"/>
                <a:gd name="T122" fmla="*/ 1 w 367"/>
                <a:gd name="T123" fmla="*/ 12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8" name="Freeform 33"/>
            <p:cNvSpPr>
              <a:spLocks/>
            </p:cNvSpPr>
            <p:nvPr userDrawn="1"/>
          </p:nvSpPr>
          <p:spPr bwMode="auto">
            <a:xfrm>
              <a:off x="642" y="238"/>
              <a:ext cx="7" cy="6"/>
            </a:xfrm>
            <a:custGeom>
              <a:avLst/>
              <a:gdLst>
                <a:gd name="T0" fmla="*/ 0 w 94"/>
                <a:gd name="T1" fmla="*/ 3 h 90"/>
                <a:gd name="T2" fmla="*/ 0 w 94"/>
                <a:gd name="T3" fmla="*/ 3 h 90"/>
                <a:gd name="T4" fmla="*/ 0 w 94"/>
                <a:gd name="T5" fmla="*/ 2 h 90"/>
                <a:gd name="T6" fmla="*/ 0 w 94"/>
                <a:gd name="T7" fmla="*/ 2 h 90"/>
                <a:gd name="T8" fmla="*/ 1 w 94"/>
                <a:gd name="T9" fmla="*/ 1 h 90"/>
                <a:gd name="T10" fmla="*/ 1 w 94"/>
                <a:gd name="T11" fmla="*/ 1 h 90"/>
                <a:gd name="T12" fmla="*/ 2 w 94"/>
                <a:gd name="T13" fmla="*/ 0 h 90"/>
                <a:gd name="T14" fmla="*/ 2 w 94"/>
                <a:gd name="T15" fmla="*/ 0 h 90"/>
                <a:gd name="T16" fmla="*/ 3 w 94"/>
                <a:gd name="T17" fmla="*/ 0 h 90"/>
                <a:gd name="T18" fmla="*/ 4 w 94"/>
                <a:gd name="T19" fmla="*/ 0 h 90"/>
                <a:gd name="T20" fmla="*/ 4 w 94"/>
                <a:gd name="T21" fmla="*/ 0 h 90"/>
                <a:gd name="T22" fmla="*/ 5 w 94"/>
                <a:gd name="T23" fmla="*/ 0 h 90"/>
                <a:gd name="T24" fmla="*/ 6 w 94"/>
                <a:gd name="T25" fmla="*/ 1 h 90"/>
                <a:gd name="T26" fmla="*/ 6 w 94"/>
                <a:gd name="T27" fmla="*/ 1 h 90"/>
                <a:gd name="T28" fmla="*/ 7 w 94"/>
                <a:gd name="T29" fmla="*/ 1 h 90"/>
                <a:gd name="T30" fmla="*/ 7 w 94"/>
                <a:gd name="T31" fmla="*/ 2 h 90"/>
                <a:gd name="T32" fmla="*/ 7 w 94"/>
                <a:gd name="T33" fmla="*/ 3 h 90"/>
                <a:gd name="T34" fmla="*/ 7 w 94"/>
                <a:gd name="T35" fmla="*/ 3 h 90"/>
                <a:gd name="T36" fmla="*/ 7 w 94"/>
                <a:gd name="T37" fmla="*/ 4 h 90"/>
                <a:gd name="T38" fmla="*/ 7 w 94"/>
                <a:gd name="T39" fmla="*/ 4 h 90"/>
                <a:gd name="T40" fmla="*/ 6 w 94"/>
                <a:gd name="T41" fmla="*/ 5 h 90"/>
                <a:gd name="T42" fmla="*/ 6 w 94"/>
                <a:gd name="T43" fmla="*/ 5 h 90"/>
                <a:gd name="T44" fmla="*/ 5 w 94"/>
                <a:gd name="T45" fmla="*/ 6 h 90"/>
                <a:gd name="T46" fmla="*/ 5 w 94"/>
                <a:gd name="T47" fmla="*/ 6 h 90"/>
                <a:gd name="T48" fmla="*/ 4 w 94"/>
                <a:gd name="T49" fmla="*/ 6 h 90"/>
                <a:gd name="T50" fmla="*/ 3 w 94"/>
                <a:gd name="T51" fmla="*/ 6 h 90"/>
                <a:gd name="T52" fmla="*/ 3 w 94"/>
                <a:gd name="T53" fmla="*/ 6 h 90"/>
                <a:gd name="T54" fmla="*/ 2 w 94"/>
                <a:gd name="T55" fmla="*/ 6 h 90"/>
                <a:gd name="T56" fmla="*/ 1 w 94"/>
                <a:gd name="T57" fmla="*/ 5 h 90"/>
                <a:gd name="T58" fmla="*/ 1 w 94"/>
                <a:gd name="T59" fmla="*/ 5 h 90"/>
                <a:gd name="T60" fmla="*/ 0 w 94"/>
                <a:gd name="T61" fmla="*/ 5 h 90"/>
                <a:gd name="T62" fmla="*/ 0 w 94"/>
                <a:gd name="T63" fmla="*/ 4 h 90"/>
                <a:gd name="T64" fmla="*/ 0 w 94"/>
                <a:gd name="T65" fmla="*/ 3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9" name="Freeform 34"/>
            <p:cNvSpPr>
              <a:spLocks/>
            </p:cNvSpPr>
            <p:nvPr userDrawn="1"/>
          </p:nvSpPr>
          <p:spPr bwMode="auto">
            <a:xfrm>
              <a:off x="633" y="257"/>
              <a:ext cx="25" cy="20"/>
            </a:xfrm>
            <a:custGeom>
              <a:avLst/>
              <a:gdLst>
                <a:gd name="T0" fmla="*/ 0 w 341"/>
                <a:gd name="T1" fmla="*/ 1 h 271"/>
                <a:gd name="T2" fmla="*/ 2 w 341"/>
                <a:gd name="T3" fmla="*/ 1 h 271"/>
                <a:gd name="T4" fmla="*/ 3 w 341"/>
                <a:gd name="T5" fmla="*/ 2 h 271"/>
                <a:gd name="T6" fmla="*/ 3 w 341"/>
                <a:gd name="T7" fmla="*/ 2 h 271"/>
                <a:gd name="T8" fmla="*/ 4 w 341"/>
                <a:gd name="T9" fmla="*/ 3 h 271"/>
                <a:gd name="T10" fmla="*/ 4 w 341"/>
                <a:gd name="T11" fmla="*/ 4 h 271"/>
                <a:gd name="T12" fmla="*/ 21 w 341"/>
                <a:gd name="T13" fmla="*/ 3 h 271"/>
                <a:gd name="T14" fmla="*/ 21 w 341"/>
                <a:gd name="T15" fmla="*/ 3 h 271"/>
                <a:gd name="T16" fmla="*/ 21 w 341"/>
                <a:gd name="T17" fmla="*/ 2 h 271"/>
                <a:gd name="T18" fmla="*/ 22 w 341"/>
                <a:gd name="T19" fmla="*/ 1 h 271"/>
                <a:gd name="T20" fmla="*/ 22 w 341"/>
                <a:gd name="T21" fmla="*/ 0 h 271"/>
                <a:gd name="T22" fmla="*/ 24 w 341"/>
                <a:gd name="T23" fmla="*/ 0 h 271"/>
                <a:gd name="T24" fmla="*/ 25 w 341"/>
                <a:gd name="T25" fmla="*/ 13 h 271"/>
                <a:gd name="T26" fmla="*/ 23 w 341"/>
                <a:gd name="T27" fmla="*/ 13 h 271"/>
                <a:gd name="T28" fmla="*/ 22 w 341"/>
                <a:gd name="T29" fmla="*/ 12 h 271"/>
                <a:gd name="T30" fmla="*/ 22 w 341"/>
                <a:gd name="T31" fmla="*/ 11 h 271"/>
                <a:gd name="T32" fmla="*/ 21 w 341"/>
                <a:gd name="T33" fmla="*/ 10 h 271"/>
                <a:gd name="T34" fmla="*/ 21 w 341"/>
                <a:gd name="T35" fmla="*/ 9 h 271"/>
                <a:gd name="T36" fmla="*/ 4 w 341"/>
                <a:gd name="T37" fmla="*/ 10 h 271"/>
                <a:gd name="T38" fmla="*/ 4 w 341"/>
                <a:gd name="T39" fmla="*/ 16 h 271"/>
                <a:gd name="T40" fmla="*/ 5 w 341"/>
                <a:gd name="T41" fmla="*/ 16 h 271"/>
                <a:gd name="T42" fmla="*/ 6 w 341"/>
                <a:gd name="T43" fmla="*/ 16 h 271"/>
                <a:gd name="T44" fmla="*/ 7 w 341"/>
                <a:gd name="T45" fmla="*/ 17 h 271"/>
                <a:gd name="T46" fmla="*/ 8 w 341"/>
                <a:gd name="T47" fmla="*/ 17 h 271"/>
                <a:gd name="T48" fmla="*/ 8 w 341"/>
                <a:gd name="T49" fmla="*/ 20 h 271"/>
                <a:gd name="T50" fmla="*/ 1 w 341"/>
                <a:gd name="T51" fmla="*/ 20 h 271"/>
                <a:gd name="T52" fmla="*/ 0 w 341"/>
                <a:gd name="T53" fmla="*/ 1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0" name="Freeform 35"/>
            <p:cNvSpPr>
              <a:spLocks/>
            </p:cNvSpPr>
            <p:nvPr userDrawn="1"/>
          </p:nvSpPr>
          <p:spPr bwMode="auto">
            <a:xfrm>
              <a:off x="633" y="288"/>
              <a:ext cx="25" cy="25"/>
            </a:xfrm>
            <a:custGeom>
              <a:avLst/>
              <a:gdLst>
                <a:gd name="T0" fmla="*/ 10 w 347"/>
                <a:gd name="T1" fmla="*/ 22 h 354"/>
                <a:gd name="T2" fmla="*/ 7 w 347"/>
                <a:gd name="T3" fmla="*/ 22 h 354"/>
                <a:gd name="T4" fmla="*/ 5 w 347"/>
                <a:gd name="T5" fmla="*/ 21 h 354"/>
                <a:gd name="T6" fmla="*/ 4 w 347"/>
                <a:gd name="T7" fmla="*/ 20 h 354"/>
                <a:gd name="T8" fmla="*/ 2 w 347"/>
                <a:gd name="T9" fmla="*/ 19 h 354"/>
                <a:gd name="T10" fmla="*/ 1 w 347"/>
                <a:gd name="T11" fmla="*/ 17 h 354"/>
                <a:gd name="T12" fmla="*/ 0 w 347"/>
                <a:gd name="T13" fmla="*/ 16 h 354"/>
                <a:gd name="T14" fmla="*/ 0 w 347"/>
                <a:gd name="T15" fmla="*/ 14 h 354"/>
                <a:gd name="T16" fmla="*/ 0 w 347"/>
                <a:gd name="T17" fmla="*/ 11 h 354"/>
                <a:gd name="T18" fmla="*/ 0 w 347"/>
                <a:gd name="T19" fmla="*/ 9 h 354"/>
                <a:gd name="T20" fmla="*/ 1 w 347"/>
                <a:gd name="T21" fmla="*/ 7 h 354"/>
                <a:gd name="T22" fmla="*/ 2 w 347"/>
                <a:gd name="T23" fmla="*/ 5 h 354"/>
                <a:gd name="T24" fmla="*/ 3 w 347"/>
                <a:gd name="T25" fmla="*/ 4 h 354"/>
                <a:gd name="T26" fmla="*/ 4 w 347"/>
                <a:gd name="T27" fmla="*/ 3 h 354"/>
                <a:gd name="T28" fmla="*/ 6 w 347"/>
                <a:gd name="T29" fmla="*/ 2 h 354"/>
                <a:gd name="T30" fmla="*/ 8 w 347"/>
                <a:gd name="T31" fmla="*/ 2 h 354"/>
                <a:gd name="T32" fmla="*/ 10 w 347"/>
                <a:gd name="T33" fmla="*/ 2 h 354"/>
                <a:gd name="T34" fmla="*/ 21 w 347"/>
                <a:gd name="T35" fmla="*/ 2 h 354"/>
                <a:gd name="T36" fmla="*/ 22 w 347"/>
                <a:gd name="T37" fmla="*/ 0 h 354"/>
                <a:gd name="T38" fmla="*/ 25 w 347"/>
                <a:gd name="T39" fmla="*/ 0 h 354"/>
                <a:gd name="T40" fmla="*/ 22 w 347"/>
                <a:gd name="T41" fmla="*/ 11 h 354"/>
                <a:gd name="T42" fmla="*/ 22 w 347"/>
                <a:gd name="T43" fmla="*/ 9 h 354"/>
                <a:gd name="T44" fmla="*/ 21 w 347"/>
                <a:gd name="T45" fmla="*/ 8 h 354"/>
                <a:gd name="T46" fmla="*/ 10 w 347"/>
                <a:gd name="T47" fmla="*/ 7 h 354"/>
                <a:gd name="T48" fmla="*/ 8 w 347"/>
                <a:gd name="T49" fmla="*/ 7 h 354"/>
                <a:gd name="T50" fmla="*/ 7 w 347"/>
                <a:gd name="T51" fmla="*/ 8 h 354"/>
                <a:gd name="T52" fmla="*/ 6 w 347"/>
                <a:gd name="T53" fmla="*/ 8 h 354"/>
                <a:gd name="T54" fmla="*/ 5 w 347"/>
                <a:gd name="T55" fmla="*/ 9 h 354"/>
                <a:gd name="T56" fmla="*/ 5 w 347"/>
                <a:gd name="T57" fmla="*/ 9 h 354"/>
                <a:gd name="T58" fmla="*/ 4 w 347"/>
                <a:gd name="T59" fmla="*/ 11 h 354"/>
                <a:gd name="T60" fmla="*/ 4 w 347"/>
                <a:gd name="T61" fmla="*/ 12 h 354"/>
                <a:gd name="T62" fmla="*/ 4 w 347"/>
                <a:gd name="T63" fmla="*/ 13 h 354"/>
                <a:gd name="T64" fmla="*/ 4 w 347"/>
                <a:gd name="T65" fmla="*/ 14 h 354"/>
                <a:gd name="T66" fmla="*/ 4 w 347"/>
                <a:gd name="T67" fmla="*/ 15 h 354"/>
                <a:gd name="T68" fmla="*/ 5 w 347"/>
                <a:gd name="T69" fmla="*/ 16 h 354"/>
                <a:gd name="T70" fmla="*/ 5 w 347"/>
                <a:gd name="T71" fmla="*/ 17 h 354"/>
                <a:gd name="T72" fmla="*/ 6 w 347"/>
                <a:gd name="T73" fmla="*/ 17 h 354"/>
                <a:gd name="T74" fmla="*/ 7 w 347"/>
                <a:gd name="T75" fmla="*/ 18 h 354"/>
                <a:gd name="T76" fmla="*/ 9 w 347"/>
                <a:gd name="T77" fmla="*/ 18 h 354"/>
                <a:gd name="T78" fmla="*/ 21 w 347"/>
                <a:gd name="T79" fmla="*/ 18 h 354"/>
                <a:gd name="T80" fmla="*/ 21 w 347"/>
                <a:gd name="T81" fmla="*/ 17 h 354"/>
                <a:gd name="T82" fmla="*/ 22 w 347"/>
                <a:gd name="T83" fmla="*/ 16 h 354"/>
                <a:gd name="T84" fmla="*/ 24 w 347"/>
                <a:gd name="T85" fmla="*/ 25 h 354"/>
                <a:gd name="T86" fmla="*/ 21 w 347"/>
                <a:gd name="T87" fmla="*/ 24 h 354"/>
                <a:gd name="T88" fmla="*/ 21 w 347"/>
                <a:gd name="T89" fmla="*/ 23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1" name="Freeform 36"/>
            <p:cNvSpPr>
              <a:spLocks noEditPoints="1"/>
            </p:cNvSpPr>
            <p:nvPr userDrawn="1"/>
          </p:nvSpPr>
          <p:spPr bwMode="auto">
            <a:xfrm>
              <a:off x="630" y="324"/>
              <a:ext cx="25" cy="25"/>
            </a:xfrm>
            <a:custGeom>
              <a:avLst/>
              <a:gdLst>
                <a:gd name="T0" fmla="*/ 20 w 361"/>
                <a:gd name="T1" fmla="*/ 14 h 338"/>
                <a:gd name="T2" fmla="*/ 20 w 361"/>
                <a:gd name="T3" fmla="*/ 16 h 338"/>
                <a:gd name="T4" fmla="*/ 20 w 361"/>
                <a:gd name="T5" fmla="*/ 17 h 338"/>
                <a:gd name="T6" fmla="*/ 19 w 361"/>
                <a:gd name="T7" fmla="*/ 18 h 338"/>
                <a:gd name="T8" fmla="*/ 18 w 361"/>
                <a:gd name="T9" fmla="*/ 19 h 338"/>
                <a:gd name="T10" fmla="*/ 17 w 361"/>
                <a:gd name="T11" fmla="*/ 19 h 338"/>
                <a:gd name="T12" fmla="*/ 15 w 361"/>
                <a:gd name="T13" fmla="*/ 19 h 338"/>
                <a:gd name="T14" fmla="*/ 14 w 361"/>
                <a:gd name="T15" fmla="*/ 18 h 338"/>
                <a:gd name="T16" fmla="*/ 14 w 361"/>
                <a:gd name="T17" fmla="*/ 17 h 338"/>
                <a:gd name="T18" fmla="*/ 13 w 361"/>
                <a:gd name="T19" fmla="*/ 15 h 338"/>
                <a:gd name="T20" fmla="*/ 14 w 361"/>
                <a:gd name="T21" fmla="*/ 14 h 338"/>
                <a:gd name="T22" fmla="*/ 21 w 361"/>
                <a:gd name="T23" fmla="*/ 13 h 338"/>
                <a:gd name="T24" fmla="*/ 10 w 361"/>
                <a:gd name="T25" fmla="*/ 14 h 338"/>
                <a:gd name="T26" fmla="*/ 10 w 361"/>
                <a:gd name="T27" fmla="*/ 16 h 338"/>
                <a:gd name="T28" fmla="*/ 9 w 361"/>
                <a:gd name="T29" fmla="*/ 18 h 338"/>
                <a:gd name="T30" fmla="*/ 8 w 361"/>
                <a:gd name="T31" fmla="*/ 18 h 338"/>
                <a:gd name="T32" fmla="*/ 7 w 361"/>
                <a:gd name="T33" fmla="*/ 18 h 338"/>
                <a:gd name="T34" fmla="*/ 5 w 361"/>
                <a:gd name="T35" fmla="*/ 18 h 338"/>
                <a:gd name="T36" fmla="*/ 4 w 361"/>
                <a:gd name="T37" fmla="*/ 17 h 338"/>
                <a:gd name="T38" fmla="*/ 4 w 361"/>
                <a:gd name="T39" fmla="*/ 16 h 338"/>
                <a:gd name="T40" fmla="*/ 3 w 361"/>
                <a:gd name="T41" fmla="*/ 15 h 338"/>
                <a:gd name="T42" fmla="*/ 3 w 361"/>
                <a:gd name="T43" fmla="*/ 13 h 338"/>
                <a:gd name="T44" fmla="*/ 4 w 361"/>
                <a:gd name="T45" fmla="*/ 10 h 338"/>
                <a:gd name="T46" fmla="*/ 25 w 361"/>
                <a:gd name="T47" fmla="*/ 4 h 338"/>
                <a:gd name="T48" fmla="*/ 22 w 361"/>
                <a:gd name="T49" fmla="*/ 5 h 338"/>
                <a:gd name="T50" fmla="*/ 5 w 361"/>
                <a:gd name="T51" fmla="*/ 4 h 338"/>
                <a:gd name="T52" fmla="*/ 5 w 361"/>
                <a:gd name="T53" fmla="*/ 1 h 338"/>
                <a:gd name="T54" fmla="*/ 2 w 361"/>
                <a:gd name="T55" fmla="*/ 3 h 338"/>
                <a:gd name="T56" fmla="*/ 1 w 361"/>
                <a:gd name="T57" fmla="*/ 10 h 338"/>
                <a:gd name="T58" fmla="*/ 0 w 361"/>
                <a:gd name="T59" fmla="*/ 15 h 338"/>
                <a:gd name="T60" fmla="*/ 0 w 361"/>
                <a:gd name="T61" fmla="*/ 18 h 338"/>
                <a:gd name="T62" fmla="*/ 1 w 361"/>
                <a:gd name="T63" fmla="*/ 21 h 338"/>
                <a:gd name="T64" fmla="*/ 3 w 361"/>
                <a:gd name="T65" fmla="*/ 23 h 338"/>
                <a:gd name="T66" fmla="*/ 5 w 361"/>
                <a:gd name="T67" fmla="*/ 24 h 338"/>
                <a:gd name="T68" fmla="*/ 6 w 361"/>
                <a:gd name="T69" fmla="*/ 25 h 338"/>
                <a:gd name="T70" fmla="*/ 8 w 361"/>
                <a:gd name="T71" fmla="*/ 24 h 338"/>
                <a:gd name="T72" fmla="*/ 9 w 361"/>
                <a:gd name="T73" fmla="*/ 24 h 338"/>
                <a:gd name="T74" fmla="*/ 10 w 361"/>
                <a:gd name="T75" fmla="*/ 23 h 338"/>
                <a:gd name="T76" fmla="*/ 11 w 361"/>
                <a:gd name="T77" fmla="*/ 22 h 338"/>
                <a:gd name="T78" fmla="*/ 12 w 361"/>
                <a:gd name="T79" fmla="*/ 20 h 338"/>
                <a:gd name="T80" fmla="*/ 12 w 361"/>
                <a:gd name="T81" fmla="*/ 21 h 338"/>
                <a:gd name="T82" fmla="*/ 13 w 361"/>
                <a:gd name="T83" fmla="*/ 23 h 338"/>
                <a:gd name="T84" fmla="*/ 14 w 361"/>
                <a:gd name="T85" fmla="*/ 24 h 338"/>
                <a:gd name="T86" fmla="*/ 16 w 361"/>
                <a:gd name="T87" fmla="*/ 25 h 338"/>
                <a:gd name="T88" fmla="*/ 18 w 361"/>
                <a:gd name="T89" fmla="*/ 25 h 338"/>
                <a:gd name="T90" fmla="*/ 20 w 361"/>
                <a:gd name="T91" fmla="*/ 24 h 338"/>
                <a:gd name="T92" fmla="*/ 21 w 361"/>
                <a:gd name="T93" fmla="*/ 23 h 338"/>
                <a:gd name="T94" fmla="*/ 22 w 361"/>
                <a:gd name="T95" fmla="*/ 21 h 338"/>
                <a:gd name="T96" fmla="*/ 23 w 361"/>
                <a:gd name="T97" fmla="*/ 18 h 338"/>
                <a:gd name="T98" fmla="*/ 24 w 361"/>
                <a:gd name="T99" fmla="*/ 12 h 338"/>
                <a:gd name="T100" fmla="*/ 25 w 361"/>
                <a:gd name="T101" fmla="*/ 4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2" name="Freeform 37"/>
            <p:cNvSpPr>
              <a:spLocks/>
            </p:cNvSpPr>
            <p:nvPr userDrawn="1"/>
          </p:nvSpPr>
          <p:spPr bwMode="auto">
            <a:xfrm>
              <a:off x="620" y="358"/>
              <a:ext cx="28" cy="24"/>
            </a:xfrm>
            <a:custGeom>
              <a:avLst/>
              <a:gdLst>
                <a:gd name="T0" fmla="*/ 6 w 398"/>
                <a:gd name="T1" fmla="*/ 0 h 347"/>
                <a:gd name="T2" fmla="*/ 8 w 398"/>
                <a:gd name="T3" fmla="*/ 1 h 347"/>
                <a:gd name="T4" fmla="*/ 8 w 398"/>
                <a:gd name="T5" fmla="*/ 1 h 347"/>
                <a:gd name="T6" fmla="*/ 8 w 398"/>
                <a:gd name="T7" fmla="*/ 2 h 347"/>
                <a:gd name="T8" fmla="*/ 8 w 398"/>
                <a:gd name="T9" fmla="*/ 3 h 347"/>
                <a:gd name="T10" fmla="*/ 8 w 398"/>
                <a:gd name="T11" fmla="*/ 4 h 347"/>
                <a:gd name="T12" fmla="*/ 23 w 398"/>
                <a:gd name="T13" fmla="*/ 9 h 347"/>
                <a:gd name="T14" fmla="*/ 24 w 398"/>
                <a:gd name="T15" fmla="*/ 9 h 347"/>
                <a:gd name="T16" fmla="*/ 25 w 398"/>
                <a:gd name="T17" fmla="*/ 8 h 347"/>
                <a:gd name="T18" fmla="*/ 25 w 398"/>
                <a:gd name="T19" fmla="*/ 7 h 347"/>
                <a:gd name="T20" fmla="*/ 26 w 398"/>
                <a:gd name="T21" fmla="*/ 7 h 347"/>
                <a:gd name="T22" fmla="*/ 28 w 398"/>
                <a:gd name="T23" fmla="*/ 7 h 347"/>
                <a:gd name="T24" fmla="*/ 22 w 398"/>
                <a:gd name="T25" fmla="*/ 24 h 347"/>
                <a:gd name="T26" fmla="*/ 17 w 398"/>
                <a:gd name="T27" fmla="*/ 22 h 347"/>
                <a:gd name="T28" fmla="*/ 18 w 398"/>
                <a:gd name="T29" fmla="*/ 20 h 347"/>
                <a:gd name="T30" fmla="*/ 18 w 398"/>
                <a:gd name="T31" fmla="*/ 20 h 347"/>
                <a:gd name="T32" fmla="*/ 19 w 398"/>
                <a:gd name="T33" fmla="*/ 19 h 347"/>
                <a:gd name="T34" fmla="*/ 20 w 398"/>
                <a:gd name="T35" fmla="*/ 19 h 347"/>
                <a:gd name="T36" fmla="*/ 21 w 398"/>
                <a:gd name="T37" fmla="*/ 19 h 347"/>
                <a:gd name="T38" fmla="*/ 22 w 398"/>
                <a:gd name="T39" fmla="*/ 15 h 347"/>
                <a:gd name="T40" fmla="*/ 16 w 398"/>
                <a:gd name="T41" fmla="*/ 12 h 347"/>
                <a:gd name="T42" fmla="*/ 14 w 398"/>
                <a:gd name="T43" fmla="*/ 16 h 347"/>
                <a:gd name="T44" fmla="*/ 15 w 398"/>
                <a:gd name="T45" fmla="*/ 17 h 347"/>
                <a:gd name="T46" fmla="*/ 15 w 398"/>
                <a:gd name="T47" fmla="*/ 17 h 347"/>
                <a:gd name="T48" fmla="*/ 15 w 398"/>
                <a:gd name="T49" fmla="*/ 18 h 347"/>
                <a:gd name="T50" fmla="*/ 16 w 398"/>
                <a:gd name="T51" fmla="*/ 18 h 347"/>
                <a:gd name="T52" fmla="*/ 15 w 398"/>
                <a:gd name="T53" fmla="*/ 20 h 347"/>
                <a:gd name="T54" fmla="*/ 9 w 398"/>
                <a:gd name="T55" fmla="*/ 18 h 347"/>
                <a:gd name="T56" fmla="*/ 9 w 398"/>
                <a:gd name="T57" fmla="*/ 16 h 347"/>
                <a:gd name="T58" fmla="*/ 11 w 398"/>
                <a:gd name="T59" fmla="*/ 16 h 347"/>
                <a:gd name="T60" fmla="*/ 12 w 398"/>
                <a:gd name="T61" fmla="*/ 15 h 347"/>
                <a:gd name="T62" fmla="*/ 13 w 398"/>
                <a:gd name="T63" fmla="*/ 11 h 347"/>
                <a:gd name="T64" fmla="*/ 6 w 398"/>
                <a:gd name="T65" fmla="*/ 9 h 347"/>
                <a:gd name="T66" fmla="*/ 4 w 398"/>
                <a:gd name="T67" fmla="*/ 14 h 347"/>
                <a:gd name="T68" fmla="*/ 5 w 398"/>
                <a:gd name="T69" fmla="*/ 14 h 347"/>
                <a:gd name="T70" fmla="*/ 6 w 398"/>
                <a:gd name="T71" fmla="*/ 15 h 347"/>
                <a:gd name="T72" fmla="*/ 6 w 398"/>
                <a:gd name="T73" fmla="*/ 15 h 347"/>
                <a:gd name="T74" fmla="*/ 7 w 398"/>
                <a:gd name="T75" fmla="*/ 16 h 347"/>
                <a:gd name="T76" fmla="*/ 6 w 398"/>
                <a:gd name="T77" fmla="*/ 19 h 347"/>
                <a:gd name="T78" fmla="*/ 0 w 398"/>
                <a:gd name="T79" fmla="*/ 17 h 347"/>
                <a:gd name="T80" fmla="*/ 6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3" name="Freeform 38"/>
            <p:cNvSpPr>
              <a:spLocks/>
            </p:cNvSpPr>
            <p:nvPr userDrawn="1"/>
          </p:nvSpPr>
          <p:spPr bwMode="auto">
            <a:xfrm>
              <a:off x="606" y="389"/>
              <a:ext cx="25" cy="25"/>
            </a:xfrm>
            <a:custGeom>
              <a:avLst/>
              <a:gdLst>
                <a:gd name="T0" fmla="*/ 3 w 352"/>
                <a:gd name="T1" fmla="*/ 5 h 352"/>
                <a:gd name="T2" fmla="*/ 5 w 352"/>
                <a:gd name="T3" fmla="*/ 3 h 352"/>
                <a:gd name="T4" fmla="*/ 7 w 352"/>
                <a:gd name="T5" fmla="*/ 2 h 352"/>
                <a:gd name="T6" fmla="*/ 8 w 352"/>
                <a:gd name="T7" fmla="*/ 1 h 352"/>
                <a:gd name="T8" fmla="*/ 11 w 352"/>
                <a:gd name="T9" fmla="*/ 0 h 352"/>
                <a:gd name="T10" fmla="*/ 13 w 352"/>
                <a:gd name="T11" fmla="*/ 0 h 352"/>
                <a:gd name="T12" fmla="*/ 15 w 352"/>
                <a:gd name="T13" fmla="*/ 0 h 352"/>
                <a:gd name="T14" fmla="*/ 17 w 352"/>
                <a:gd name="T15" fmla="*/ 1 h 352"/>
                <a:gd name="T16" fmla="*/ 19 w 352"/>
                <a:gd name="T17" fmla="*/ 3 h 352"/>
                <a:gd name="T18" fmla="*/ 22 w 352"/>
                <a:gd name="T19" fmla="*/ 5 h 352"/>
                <a:gd name="T20" fmla="*/ 23 w 352"/>
                <a:gd name="T21" fmla="*/ 7 h 352"/>
                <a:gd name="T22" fmla="*/ 24 w 352"/>
                <a:gd name="T23" fmla="*/ 9 h 352"/>
                <a:gd name="T24" fmla="*/ 25 w 352"/>
                <a:gd name="T25" fmla="*/ 11 h 352"/>
                <a:gd name="T26" fmla="*/ 25 w 352"/>
                <a:gd name="T27" fmla="*/ 14 h 352"/>
                <a:gd name="T28" fmla="*/ 25 w 352"/>
                <a:gd name="T29" fmla="*/ 16 h 352"/>
                <a:gd name="T30" fmla="*/ 24 w 352"/>
                <a:gd name="T31" fmla="*/ 18 h 352"/>
                <a:gd name="T32" fmla="*/ 22 w 352"/>
                <a:gd name="T33" fmla="*/ 21 h 352"/>
                <a:gd name="T34" fmla="*/ 20 w 352"/>
                <a:gd name="T35" fmla="*/ 24 h 352"/>
                <a:gd name="T36" fmla="*/ 12 w 352"/>
                <a:gd name="T37" fmla="*/ 21 h 352"/>
                <a:gd name="T38" fmla="*/ 15 w 352"/>
                <a:gd name="T39" fmla="*/ 19 h 352"/>
                <a:gd name="T40" fmla="*/ 17 w 352"/>
                <a:gd name="T41" fmla="*/ 19 h 352"/>
                <a:gd name="T42" fmla="*/ 18 w 352"/>
                <a:gd name="T43" fmla="*/ 19 h 352"/>
                <a:gd name="T44" fmla="*/ 19 w 352"/>
                <a:gd name="T45" fmla="*/ 18 h 352"/>
                <a:gd name="T46" fmla="*/ 20 w 352"/>
                <a:gd name="T47" fmla="*/ 16 h 352"/>
                <a:gd name="T48" fmla="*/ 20 w 352"/>
                <a:gd name="T49" fmla="*/ 15 h 352"/>
                <a:gd name="T50" fmla="*/ 21 w 352"/>
                <a:gd name="T51" fmla="*/ 14 h 352"/>
                <a:gd name="T52" fmla="*/ 20 w 352"/>
                <a:gd name="T53" fmla="*/ 13 h 352"/>
                <a:gd name="T54" fmla="*/ 20 w 352"/>
                <a:gd name="T55" fmla="*/ 12 h 352"/>
                <a:gd name="T56" fmla="*/ 19 w 352"/>
                <a:gd name="T57" fmla="*/ 11 h 352"/>
                <a:gd name="T58" fmla="*/ 18 w 352"/>
                <a:gd name="T59" fmla="*/ 9 h 352"/>
                <a:gd name="T60" fmla="*/ 17 w 352"/>
                <a:gd name="T61" fmla="*/ 8 h 352"/>
                <a:gd name="T62" fmla="*/ 15 w 352"/>
                <a:gd name="T63" fmla="*/ 7 h 352"/>
                <a:gd name="T64" fmla="*/ 13 w 352"/>
                <a:gd name="T65" fmla="*/ 7 h 352"/>
                <a:gd name="T66" fmla="*/ 12 w 352"/>
                <a:gd name="T67" fmla="*/ 6 h 352"/>
                <a:gd name="T68" fmla="*/ 11 w 352"/>
                <a:gd name="T69" fmla="*/ 6 h 352"/>
                <a:gd name="T70" fmla="*/ 9 w 352"/>
                <a:gd name="T71" fmla="*/ 7 h 352"/>
                <a:gd name="T72" fmla="*/ 8 w 352"/>
                <a:gd name="T73" fmla="*/ 7 h 352"/>
                <a:gd name="T74" fmla="*/ 7 w 352"/>
                <a:gd name="T75" fmla="*/ 8 h 352"/>
                <a:gd name="T76" fmla="*/ 6 w 352"/>
                <a:gd name="T77" fmla="*/ 10 h 352"/>
                <a:gd name="T78" fmla="*/ 4 w 352"/>
                <a:gd name="T79" fmla="*/ 12 h 352"/>
                <a:gd name="T80" fmla="*/ 4 w 352"/>
                <a:gd name="T81" fmla="*/ 14 h 352"/>
                <a:gd name="T82" fmla="*/ 3 w 352"/>
                <a:gd name="T83" fmla="*/ 15 h 352"/>
                <a:gd name="T84" fmla="*/ 0 w 352"/>
                <a:gd name="T85" fmla="*/ 15 h 352"/>
                <a:gd name="T86" fmla="*/ 0 w 352"/>
                <a:gd name="T87" fmla="*/ 13 h 352"/>
                <a:gd name="T88" fmla="*/ 0 w 352"/>
                <a:gd name="T89" fmla="*/ 11 h 352"/>
                <a:gd name="T90" fmla="*/ 1 w 352"/>
                <a:gd name="T91" fmla="*/ 9 h 352"/>
                <a:gd name="T92" fmla="*/ 2 w 352"/>
                <a:gd name="T93" fmla="*/ 7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4" name="Freeform 39"/>
            <p:cNvSpPr>
              <a:spLocks/>
            </p:cNvSpPr>
            <p:nvPr userDrawn="1"/>
          </p:nvSpPr>
          <p:spPr bwMode="auto">
            <a:xfrm>
              <a:off x="584" y="412"/>
              <a:ext cx="30" cy="29"/>
            </a:xfrm>
            <a:custGeom>
              <a:avLst/>
              <a:gdLst>
                <a:gd name="T0" fmla="*/ 13 w 415"/>
                <a:gd name="T1" fmla="*/ 0 h 416"/>
                <a:gd name="T2" fmla="*/ 15 w 415"/>
                <a:gd name="T3" fmla="*/ 2 h 416"/>
                <a:gd name="T4" fmla="*/ 15 w 415"/>
                <a:gd name="T5" fmla="*/ 2 h 416"/>
                <a:gd name="T6" fmla="*/ 14 w 415"/>
                <a:gd name="T7" fmla="*/ 3 h 416"/>
                <a:gd name="T8" fmla="*/ 14 w 415"/>
                <a:gd name="T9" fmla="*/ 4 h 416"/>
                <a:gd name="T10" fmla="*/ 14 w 415"/>
                <a:gd name="T11" fmla="*/ 5 h 416"/>
                <a:gd name="T12" fmla="*/ 25 w 415"/>
                <a:gd name="T13" fmla="*/ 16 h 416"/>
                <a:gd name="T14" fmla="*/ 26 w 415"/>
                <a:gd name="T15" fmla="*/ 16 h 416"/>
                <a:gd name="T16" fmla="*/ 27 w 415"/>
                <a:gd name="T17" fmla="*/ 16 h 416"/>
                <a:gd name="T18" fmla="*/ 28 w 415"/>
                <a:gd name="T19" fmla="*/ 16 h 416"/>
                <a:gd name="T20" fmla="*/ 28 w 415"/>
                <a:gd name="T21" fmla="*/ 15 h 416"/>
                <a:gd name="T22" fmla="*/ 30 w 415"/>
                <a:gd name="T23" fmla="*/ 17 h 416"/>
                <a:gd name="T24" fmla="*/ 17 w 415"/>
                <a:gd name="T25" fmla="*/ 29 h 416"/>
                <a:gd name="T26" fmla="*/ 12 w 415"/>
                <a:gd name="T27" fmla="*/ 25 h 416"/>
                <a:gd name="T28" fmla="*/ 14 w 415"/>
                <a:gd name="T29" fmla="*/ 23 h 416"/>
                <a:gd name="T30" fmla="*/ 15 w 415"/>
                <a:gd name="T31" fmla="*/ 23 h 416"/>
                <a:gd name="T32" fmla="*/ 16 w 415"/>
                <a:gd name="T33" fmla="*/ 23 h 416"/>
                <a:gd name="T34" fmla="*/ 17 w 415"/>
                <a:gd name="T35" fmla="*/ 24 h 416"/>
                <a:gd name="T36" fmla="*/ 17 w 415"/>
                <a:gd name="T37" fmla="*/ 24 h 416"/>
                <a:gd name="T38" fmla="*/ 21 w 415"/>
                <a:gd name="T39" fmla="*/ 21 h 416"/>
                <a:gd name="T40" fmla="*/ 16 w 415"/>
                <a:gd name="T41" fmla="*/ 16 h 416"/>
                <a:gd name="T42" fmla="*/ 13 w 415"/>
                <a:gd name="T43" fmla="*/ 19 h 416"/>
                <a:gd name="T44" fmla="*/ 13 w 415"/>
                <a:gd name="T45" fmla="*/ 19 h 416"/>
                <a:gd name="T46" fmla="*/ 14 w 415"/>
                <a:gd name="T47" fmla="*/ 20 h 416"/>
                <a:gd name="T48" fmla="*/ 14 w 415"/>
                <a:gd name="T49" fmla="*/ 20 h 416"/>
                <a:gd name="T50" fmla="*/ 14 w 415"/>
                <a:gd name="T51" fmla="*/ 21 h 416"/>
                <a:gd name="T52" fmla="*/ 12 w 415"/>
                <a:gd name="T53" fmla="*/ 22 h 416"/>
                <a:gd name="T54" fmla="*/ 7 w 415"/>
                <a:gd name="T55" fmla="*/ 17 h 416"/>
                <a:gd name="T56" fmla="*/ 9 w 415"/>
                <a:gd name="T57" fmla="*/ 16 h 416"/>
                <a:gd name="T58" fmla="*/ 10 w 415"/>
                <a:gd name="T59" fmla="*/ 16 h 416"/>
                <a:gd name="T60" fmla="*/ 11 w 415"/>
                <a:gd name="T61" fmla="*/ 16 h 416"/>
                <a:gd name="T62" fmla="*/ 14 w 415"/>
                <a:gd name="T63" fmla="*/ 14 h 416"/>
                <a:gd name="T64" fmla="*/ 9 w 415"/>
                <a:gd name="T65" fmla="*/ 8 h 416"/>
                <a:gd name="T66" fmla="*/ 5 w 415"/>
                <a:gd name="T67" fmla="*/ 12 h 416"/>
                <a:gd name="T68" fmla="*/ 6 w 415"/>
                <a:gd name="T69" fmla="*/ 12 h 416"/>
                <a:gd name="T70" fmla="*/ 6 w 415"/>
                <a:gd name="T71" fmla="*/ 13 h 416"/>
                <a:gd name="T72" fmla="*/ 6 w 415"/>
                <a:gd name="T73" fmla="*/ 14 h 416"/>
                <a:gd name="T74" fmla="*/ 6 w 415"/>
                <a:gd name="T75" fmla="*/ 15 h 416"/>
                <a:gd name="T76" fmla="*/ 4 w 415"/>
                <a:gd name="T77" fmla="*/ 17 h 416"/>
                <a:gd name="T78" fmla="*/ 0 w 415"/>
                <a:gd name="T79" fmla="*/ 12 h 416"/>
                <a:gd name="T80" fmla="*/ 13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5" name="Freeform 40"/>
            <p:cNvSpPr>
              <a:spLocks/>
            </p:cNvSpPr>
            <p:nvPr userDrawn="1"/>
          </p:nvSpPr>
          <p:spPr bwMode="auto">
            <a:xfrm>
              <a:off x="554" y="431"/>
              <a:ext cx="32" cy="33"/>
            </a:xfrm>
            <a:custGeom>
              <a:avLst/>
              <a:gdLst>
                <a:gd name="T0" fmla="*/ 9 w 444"/>
                <a:gd name="T1" fmla="*/ 29 h 460"/>
                <a:gd name="T2" fmla="*/ 0 w 444"/>
                <a:gd name="T3" fmla="*/ 10 h 460"/>
                <a:gd name="T4" fmla="*/ 4 w 444"/>
                <a:gd name="T5" fmla="*/ 8 h 460"/>
                <a:gd name="T6" fmla="*/ 23 w 444"/>
                <a:gd name="T7" fmla="*/ 19 h 460"/>
                <a:gd name="T8" fmla="*/ 17 w 444"/>
                <a:gd name="T9" fmla="*/ 7 h 460"/>
                <a:gd name="T10" fmla="*/ 16 w 444"/>
                <a:gd name="T11" fmla="*/ 7 h 460"/>
                <a:gd name="T12" fmla="*/ 15 w 444"/>
                <a:gd name="T13" fmla="*/ 7 h 460"/>
                <a:gd name="T14" fmla="*/ 14 w 444"/>
                <a:gd name="T15" fmla="*/ 7 h 460"/>
                <a:gd name="T16" fmla="*/ 13 w 444"/>
                <a:gd name="T17" fmla="*/ 6 h 460"/>
                <a:gd name="T18" fmla="*/ 12 w 444"/>
                <a:gd name="T19" fmla="*/ 4 h 460"/>
                <a:gd name="T20" fmla="*/ 21 w 444"/>
                <a:gd name="T21" fmla="*/ 0 h 460"/>
                <a:gd name="T22" fmla="*/ 22 w 444"/>
                <a:gd name="T23" fmla="*/ 2 h 460"/>
                <a:gd name="T24" fmla="*/ 22 w 444"/>
                <a:gd name="T25" fmla="*/ 3 h 460"/>
                <a:gd name="T26" fmla="*/ 21 w 444"/>
                <a:gd name="T27" fmla="*/ 4 h 460"/>
                <a:gd name="T28" fmla="*/ 21 w 444"/>
                <a:gd name="T29" fmla="*/ 4 h 460"/>
                <a:gd name="T30" fmla="*/ 20 w 444"/>
                <a:gd name="T31" fmla="*/ 5 h 460"/>
                <a:gd name="T32" fmla="*/ 27 w 444"/>
                <a:gd name="T33" fmla="*/ 20 h 460"/>
                <a:gd name="T34" fmla="*/ 28 w 444"/>
                <a:gd name="T35" fmla="*/ 20 h 460"/>
                <a:gd name="T36" fmla="*/ 29 w 444"/>
                <a:gd name="T37" fmla="*/ 20 h 460"/>
                <a:gd name="T38" fmla="*/ 30 w 444"/>
                <a:gd name="T39" fmla="*/ 20 h 460"/>
                <a:gd name="T40" fmla="*/ 31 w 444"/>
                <a:gd name="T41" fmla="*/ 20 h 460"/>
                <a:gd name="T42" fmla="*/ 32 w 444"/>
                <a:gd name="T43" fmla="*/ 22 h 460"/>
                <a:gd name="T44" fmla="*/ 23 w 444"/>
                <a:gd name="T45" fmla="*/ 26 h 460"/>
                <a:gd name="T46" fmla="*/ 7 w 444"/>
                <a:gd name="T47" fmla="*/ 16 h 460"/>
                <a:gd name="T48" fmla="*/ 13 w 444"/>
                <a:gd name="T49" fmla="*/ 27 h 460"/>
                <a:gd name="T50" fmla="*/ 13 w 444"/>
                <a:gd name="T51" fmla="*/ 27 h 460"/>
                <a:gd name="T52" fmla="*/ 14 w 444"/>
                <a:gd name="T53" fmla="*/ 27 h 460"/>
                <a:gd name="T54" fmla="*/ 15 w 444"/>
                <a:gd name="T55" fmla="*/ 27 h 460"/>
                <a:gd name="T56" fmla="*/ 16 w 444"/>
                <a:gd name="T57" fmla="*/ 27 h 460"/>
                <a:gd name="T58" fmla="*/ 17 w 444"/>
                <a:gd name="T59" fmla="*/ 29 h 460"/>
                <a:gd name="T60" fmla="*/ 9 w 444"/>
                <a:gd name="T61" fmla="*/ 33 h 460"/>
                <a:gd name="T62" fmla="*/ 7 w 444"/>
                <a:gd name="T63" fmla="*/ 31 h 460"/>
                <a:gd name="T64" fmla="*/ 8 w 444"/>
                <a:gd name="T65" fmla="*/ 30 h 460"/>
                <a:gd name="T66" fmla="*/ 8 w 444"/>
                <a:gd name="T67" fmla="*/ 30 h 460"/>
                <a:gd name="T68" fmla="*/ 9 w 444"/>
                <a:gd name="T69" fmla="*/ 29 h 460"/>
                <a:gd name="T70" fmla="*/ 9 w 444"/>
                <a:gd name="T71" fmla="*/ 29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6" name="Freeform 41"/>
            <p:cNvSpPr>
              <a:spLocks/>
            </p:cNvSpPr>
            <p:nvPr userDrawn="1"/>
          </p:nvSpPr>
          <p:spPr bwMode="auto">
            <a:xfrm>
              <a:off x="525" y="446"/>
              <a:ext cx="20" cy="26"/>
            </a:xfrm>
            <a:custGeom>
              <a:avLst/>
              <a:gdLst>
                <a:gd name="T0" fmla="*/ 11 w 274"/>
                <a:gd name="T1" fmla="*/ 0 h 366"/>
                <a:gd name="T2" fmla="*/ 14 w 274"/>
                <a:gd name="T3" fmla="*/ 0 h 366"/>
                <a:gd name="T4" fmla="*/ 17 w 274"/>
                <a:gd name="T5" fmla="*/ 7 h 366"/>
                <a:gd name="T6" fmla="*/ 14 w 274"/>
                <a:gd name="T7" fmla="*/ 7 h 366"/>
                <a:gd name="T8" fmla="*/ 13 w 274"/>
                <a:gd name="T9" fmla="*/ 5 h 366"/>
                <a:gd name="T10" fmla="*/ 12 w 274"/>
                <a:gd name="T11" fmla="*/ 4 h 366"/>
                <a:gd name="T12" fmla="*/ 10 w 274"/>
                <a:gd name="T13" fmla="*/ 4 h 366"/>
                <a:gd name="T14" fmla="*/ 8 w 274"/>
                <a:gd name="T15" fmla="*/ 5 h 366"/>
                <a:gd name="T16" fmla="*/ 7 w 274"/>
                <a:gd name="T17" fmla="*/ 5 h 366"/>
                <a:gd name="T18" fmla="*/ 6 w 274"/>
                <a:gd name="T19" fmla="*/ 6 h 366"/>
                <a:gd name="T20" fmla="*/ 6 w 274"/>
                <a:gd name="T21" fmla="*/ 7 h 366"/>
                <a:gd name="T22" fmla="*/ 6 w 274"/>
                <a:gd name="T23" fmla="*/ 8 h 366"/>
                <a:gd name="T24" fmla="*/ 6 w 274"/>
                <a:gd name="T25" fmla="*/ 8 h 366"/>
                <a:gd name="T26" fmla="*/ 6 w 274"/>
                <a:gd name="T27" fmla="*/ 9 h 366"/>
                <a:gd name="T28" fmla="*/ 7 w 274"/>
                <a:gd name="T29" fmla="*/ 10 h 366"/>
                <a:gd name="T30" fmla="*/ 8 w 274"/>
                <a:gd name="T31" fmla="*/ 10 h 366"/>
                <a:gd name="T32" fmla="*/ 9 w 274"/>
                <a:gd name="T33" fmla="*/ 10 h 366"/>
                <a:gd name="T34" fmla="*/ 11 w 274"/>
                <a:gd name="T35" fmla="*/ 11 h 366"/>
                <a:gd name="T36" fmla="*/ 14 w 274"/>
                <a:gd name="T37" fmla="*/ 11 h 366"/>
                <a:gd name="T38" fmla="*/ 16 w 274"/>
                <a:gd name="T39" fmla="*/ 12 h 366"/>
                <a:gd name="T40" fmla="*/ 18 w 274"/>
                <a:gd name="T41" fmla="*/ 13 h 366"/>
                <a:gd name="T42" fmla="*/ 18 w 274"/>
                <a:gd name="T43" fmla="*/ 13 h 366"/>
                <a:gd name="T44" fmla="*/ 19 w 274"/>
                <a:gd name="T45" fmla="*/ 14 h 366"/>
                <a:gd name="T46" fmla="*/ 20 w 274"/>
                <a:gd name="T47" fmla="*/ 15 h 366"/>
                <a:gd name="T48" fmla="*/ 20 w 274"/>
                <a:gd name="T49" fmla="*/ 17 h 366"/>
                <a:gd name="T50" fmla="*/ 20 w 274"/>
                <a:gd name="T51" fmla="*/ 18 h 366"/>
                <a:gd name="T52" fmla="*/ 20 w 274"/>
                <a:gd name="T53" fmla="*/ 20 h 366"/>
                <a:gd name="T54" fmla="*/ 19 w 274"/>
                <a:gd name="T55" fmla="*/ 21 h 366"/>
                <a:gd name="T56" fmla="*/ 18 w 274"/>
                <a:gd name="T57" fmla="*/ 22 h 366"/>
                <a:gd name="T58" fmla="*/ 16 w 274"/>
                <a:gd name="T59" fmla="*/ 23 h 366"/>
                <a:gd name="T60" fmla="*/ 15 w 274"/>
                <a:gd name="T61" fmla="*/ 24 h 366"/>
                <a:gd name="T62" fmla="*/ 13 w 274"/>
                <a:gd name="T63" fmla="*/ 25 h 366"/>
                <a:gd name="T64" fmla="*/ 10 w 274"/>
                <a:gd name="T65" fmla="*/ 26 h 366"/>
                <a:gd name="T66" fmla="*/ 7 w 274"/>
                <a:gd name="T67" fmla="*/ 26 h 366"/>
                <a:gd name="T68" fmla="*/ 4 w 274"/>
                <a:gd name="T69" fmla="*/ 19 h 366"/>
                <a:gd name="T70" fmla="*/ 7 w 274"/>
                <a:gd name="T71" fmla="*/ 20 h 366"/>
                <a:gd name="T72" fmla="*/ 8 w 274"/>
                <a:gd name="T73" fmla="*/ 21 h 366"/>
                <a:gd name="T74" fmla="*/ 9 w 274"/>
                <a:gd name="T75" fmla="*/ 22 h 366"/>
                <a:gd name="T76" fmla="*/ 11 w 274"/>
                <a:gd name="T77" fmla="*/ 22 h 366"/>
                <a:gd name="T78" fmla="*/ 12 w 274"/>
                <a:gd name="T79" fmla="*/ 22 h 366"/>
                <a:gd name="T80" fmla="*/ 13 w 274"/>
                <a:gd name="T81" fmla="*/ 21 h 366"/>
                <a:gd name="T82" fmla="*/ 14 w 274"/>
                <a:gd name="T83" fmla="*/ 20 h 366"/>
                <a:gd name="T84" fmla="*/ 14 w 274"/>
                <a:gd name="T85" fmla="*/ 19 h 366"/>
                <a:gd name="T86" fmla="*/ 14 w 274"/>
                <a:gd name="T87" fmla="*/ 18 h 366"/>
                <a:gd name="T88" fmla="*/ 14 w 274"/>
                <a:gd name="T89" fmla="*/ 17 h 366"/>
                <a:gd name="T90" fmla="*/ 13 w 274"/>
                <a:gd name="T91" fmla="*/ 17 h 366"/>
                <a:gd name="T92" fmla="*/ 12 w 274"/>
                <a:gd name="T93" fmla="*/ 17 h 366"/>
                <a:gd name="T94" fmla="*/ 10 w 274"/>
                <a:gd name="T95" fmla="*/ 16 h 366"/>
                <a:gd name="T96" fmla="*/ 6 w 274"/>
                <a:gd name="T97" fmla="*/ 15 h 366"/>
                <a:gd name="T98" fmla="*/ 4 w 274"/>
                <a:gd name="T99" fmla="*/ 15 h 366"/>
                <a:gd name="T100" fmla="*/ 2 w 274"/>
                <a:gd name="T101" fmla="*/ 14 h 366"/>
                <a:gd name="T102" fmla="*/ 2 w 274"/>
                <a:gd name="T103" fmla="*/ 13 h 366"/>
                <a:gd name="T104" fmla="*/ 1 w 274"/>
                <a:gd name="T105" fmla="*/ 12 h 366"/>
                <a:gd name="T106" fmla="*/ 0 w 274"/>
                <a:gd name="T107" fmla="*/ 11 h 366"/>
                <a:gd name="T108" fmla="*/ 0 w 274"/>
                <a:gd name="T109" fmla="*/ 10 h 366"/>
                <a:gd name="T110" fmla="*/ 0 w 274"/>
                <a:gd name="T111" fmla="*/ 8 h 366"/>
                <a:gd name="T112" fmla="*/ 0 w 274"/>
                <a:gd name="T113" fmla="*/ 7 h 366"/>
                <a:gd name="T114" fmla="*/ 1 w 274"/>
                <a:gd name="T115" fmla="*/ 5 h 366"/>
                <a:gd name="T116" fmla="*/ 2 w 274"/>
                <a:gd name="T117" fmla="*/ 4 h 366"/>
                <a:gd name="T118" fmla="*/ 4 w 274"/>
                <a:gd name="T119" fmla="*/ 3 h 366"/>
                <a:gd name="T120" fmla="*/ 6 w 274"/>
                <a:gd name="T121" fmla="*/ 2 h 366"/>
                <a:gd name="T122" fmla="*/ 8 w 274"/>
                <a:gd name="T123" fmla="*/ 1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7" name="Freeform 42"/>
            <p:cNvSpPr>
              <a:spLocks/>
            </p:cNvSpPr>
            <p:nvPr userDrawn="1"/>
          </p:nvSpPr>
          <p:spPr bwMode="auto">
            <a:xfrm>
              <a:off x="501" y="451"/>
              <a:ext cx="14" cy="24"/>
            </a:xfrm>
            <a:custGeom>
              <a:avLst/>
              <a:gdLst>
                <a:gd name="T0" fmla="*/ 12 w 195"/>
                <a:gd name="T1" fmla="*/ 0 h 347"/>
                <a:gd name="T2" fmla="*/ 12 w 195"/>
                <a:gd name="T3" fmla="*/ 2 h 347"/>
                <a:gd name="T4" fmla="*/ 12 w 195"/>
                <a:gd name="T5" fmla="*/ 3 h 347"/>
                <a:gd name="T6" fmla="*/ 11 w 195"/>
                <a:gd name="T7" fmla="*/ 3 h 347"/>
                <a:gd name="T8" fmla="*/ 10 w 195"/>
                <a:gd name="T9" fmla="*/ 4 h 347"/>
                <a:gd name="T10" fmla="*/ 9 w 195"/>
                <a:gd name="T11" fmla="*/ 4 h 347"/>
                <a:gd name="T12" fmla="*/ 10 w 195"/>
                <a:gd name="T13" fmla="*/ 20 h 347"/>
                <a:gd name="T14" fmla="*/ 11 w 195"/>
                <a:gd name="T15" fmla="*/ 20 h 347"/>
                <a:gd name="T16" fmla="*/ 12 w 195"/>
                <a:gd name="T17" fmla="*/ 20 h 347"/>
                <a:gd name="T18" fmla="*/ 13 w 195"/>
                <a:gd name="T19" fmla="*/ 21 h 347"/>
                <a:gd name="T20" fmla="*/ 14 w 195"/>
                <a:gd name="T21" fmla="*/ 21 h 347"/>
                <a:gd name="T22" fmla="*/ 14 w 195"/>
                <a:gd name="T23" fmla="*/ 23 h 347"/>
                <a:gd name="T24" fmla="*/ 2 w 195"/>
                <a:gd name="T25" fmla="*/ 24 h 347"/>
                <a:gd name="T26" fmla="*/ 2 w 195"/>
                <a:gd name="T27" fmla="*/ 22 h 347"/>
                <a:gd name="T28" fmla="*/ 2 w 195"/>
                <a:gd name="T29" fmla="*/ 21 h 347"/>
                <a:gd name="T30" fmla="*/ 3 w 195"/>
                <a:gd name="T31" fmla="*/ 21 h 347"/>
                <a:gd name="T32" fmla="*/ 4 w 195"/>
                <a:gd name="T33" fmla="*/ 20 h 347"/>
                <a:gd name="T34" fmla="*/ 5 w 195"/>
                <a:gd name="T35" fmla="*/ 20 h 347"/>
                <a:gd name="T36" fmla="*/ 3 w 195"/>
                <a:gd name="T37" fmla="*/ 4 h 347"/>
                <a:gd name="T38" fmla="*/ 3 w 195"/>
                <a:gd name="T39" fmla="*/ 4 h 347"/>
                <a:gd name="T40" fmla="*/ 2 w 195"/>
                <a:gd name="T41" fmla="*/ 4 h 347"/>
                <a:gd name="T42" fmla="*/ 1 w 195"/>
                <a:gd name="T43" fmla="*/ 3 h 347"/>
                <a:gd name="T44" fmla="*/ 0 w 195"/>
                <a:gd name="T45" fmla="*/ 3 h 347"/>
                <a:gd name="T46" fmla="*/ 0 w 195"/>
                <a:gd name="T47" fmla="*/ 1 h 347"/>
                <a:gd name="T48" fmla="*/ 12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8" name="Freeform 43"/>
            <p:cNvSpPr>
              <a:spLocks/>
            </p:cNvSpPr>
            <p:nvPr userDrawn="1"/>
          </p:nvSpPr>
          <p:spPr bwMode="auto">
            <a:xfrm>
              <a:off x="471" y="451"/>
              <a:ext cx="17" cy="25"/>
            </a:xfrm>
            <a:custGeom>
              <a:avLst/>
              <a:gdLst>
                <a:gd name="T0" fmla="*/ 12 w 243"/>
                <a:gd name="T1" fmla="*/ 0 h 344"/>
                <a:gd name="T2" fmla="*/ 15 w 243"/>
                <a:gd name="T3" fmla="*/ 1 h 344"/>
                <a:gd name="T4" fmla="*/ 17 w 243"/>
                <a:gd name="T5" fmla="*/ 8 h 344"/>
                <a:gd name="T6" fmla="*/ 14 w 243"/>
                <a:gd name="T7" fmla="*/ 7 h 344"/>
                <a:gd name="T8" fmla="*/ 13 w 243"/>
                <a:gd name="T9" fmla="*/ 5 h 344"/>
                <a:gd name="T10" fmla="*/ 12 w 243"/>
                <a:gd name="T11" fmla="*/ 4 h 344"/>
                <a:gd name="T12" fmla="*/ 10 w 243"/>
                <a:gd name="T13" fmla="*/ 4 h 344"/>
                <a:gd name="T14" fmla="*/ 9 w 243"/>
                <a:gd name="T15" fmla="*/ 4 h 344"/>
                <a:gd name="T16" fmla="*/ 7 w 243"/>
                <a:gd name="T17" fmla="*/ 4 h 344"/>
                <a:gd name="T18" fmla="*/ 7 w 243"/>
                <a:gd name="T19" fmla="*/ 5 h 344"/>
                <a:gd name="T20" fmla="*/ 6 w 243"/>
                <a:gd name="T21" fmla="*/ 5 h 344"/>
                <a:gd name="T22" fmla="*/ 6 w 243"/>
                <a:gd name="T23" fmla="*/ 6 h 344"/>
                <a:gd name="T24" fmla="*/ 6 w 243"/>
                <a:gd name="T25" fmla="*/ 7 h 344"/>
                <a:gd name="T26" fmla="*/ 6 w 243"/>
                <a:gd name="T27" fmla="*/ 8 h 344"/>
                <a:gd name="T28" fmla="*/ 7 w 243"/>
                <a:gd name="T29" fmla="*/ 8 h 344"/>
                <a:gd name="T30" fmla="*/ 7 w 243"/>
                <a:gd name="T31" fmla="*/ 9 h 344"/>
                <a:gd name="T32" fmla="*/ 8 w 243"/>
                <a:gd name="T33" fmla="*/ 10 h 344"/>
                <a:gd name="T34" fmla="*/ 10 w 243"/>
                <a:gd name="T35" fmla="*/ 10 h 344"/>
                <a:gd name="T36" fmla="*/ 13 w 243"/>
                <a:gd name="T37" fmla="*/ 11 h 344"/>
                <a:gd name="T38" fmla="*/ 15 w 243"/>
                <a:gd name="T39" fmla="*/ 13 h 344"/>
                <a:gd name="T40" fmla="*/ 16 w 243"/>
                <a:gd name="T41" fmla="*/ 14 h 344"/>
                <a:gd name="T42" fmla="*/ 16 w 243"/>
                <a:gd name="T43" fmla="*/ 15 h 344"/>
                <a:gd name="T44" fmla="*/ 17 w 243"/>
                <a:gd name="T45" fmla="*/ 16 h 344"/>
                <a:gd name="T46" fmla="*/ 17 w 243"/>
                <a:gd name="T47" fmla="*/ 17 h 344"/>
                <a:gd name="T48" fmla="*/ 17 w 243"/>
                <a:gd name="T49" fmla="*/ 19 h 344"/>
                <a:gd name="T50" fmla="*/ 17 w 243"/>
                <a:gd name="T51" fmla="*/ 20 h 344"/>
                <a:gd name="T52" fmla="*/ 16 w 243"/>
                <a:gd name="T53" fmla="*/ 21 h 344"/>
                <a:gd name="T54" fmla="*/ 15 w 243"/>
                <a:gd name="T55" fmla="*/ 23 h 344"/>
                <a:gd name="T56" fmla="*/ 14 w 243"/>
                <a:gd name="T57" fmla="*/ 23 h 344"/>
                <a:gd name="T58" fmla="*/ 12 w 243"/>
                <a:gd name="T59" fmla="*/ 24 h 344"/>
                <a:gd name="T60" fmla="*/ 10 w 243"/>
                <a:gd name="T61" fmla="*/ 25 h 344"/>
                <a:gd name="T62" fmla="*/ 8 w 243"/>
                <a:gd name="T63" fmla="*/ 25 h 344"/>
                <a:gd name="T64" fmla="*/ 6 w 243"/>
                <a:gd name="T65" fmla="*/ 25 h 344"/>
                <a:gd name="T66" fmla="*/ 3 w 243"/>
                <a:gd name="T67" fmla="*/ 25 h 344"/>
                <a:gd name="T68" fmla="*/ 1 w 243"/>
                <a:gd name="T69" fmla="*/ 17 h 344"/>
                <a:gd name="T70" fmla="*/ 4 w 243"/>
                <a:gd name="T71" fmla="*/ 18 h 344"/>
                <a:gd name="T72" fmla="*/ 5 w 243"/>
                <a:gd name="T73" fmla="*/ 20 h 344"/>
                <a:gd name="T74" fmla="*/ 6 w 243"/>
                <a:gd name="T75" fmla="*/ 21 h 344"/>
                <a:gd name="T76" fmla="*/ 7 w 243"/>
                <a:gd name="T77" fmla="*/ 22 h 344"/>
                <a:gd name="T78" fmla="*/ 9 w 243"/>
                <a:gd name="T79" fmla="*/ 22 h 344"/>
                <a:gd name="T80" fmla="*/ 10 w 243"/>
                <a:gd name="T81" fmla="*/ 21 h 344"/>
                <a:gd name="T82" fmla="*/ 11 w 243"/>
                <a:gd name="T83" fmla="*/ 21 h 344"/>
                <a:gd name="T84" fmla="*/ 11 w 243"/>
                <a:gd name="T85" fmla="*/ 20 h 344"/>
                <a:gd name="T86" fmla="*/ 11 w 243"/>
                <a:gd name="T87" fmla="*/ 19 h 344"/>
                <a:gd name="T88" fmla="*/ 11 w 243"/>
                <a:gd name="T89" fmla="*/ 18 h 344"/>
                <a:gd name="T90" fmla="*/ 11 w 243"/>
                <a:gd name="T91" fmla="*/ 17 h 344"/>
                <a:gd name="T92" fmla="*/ 10 w 243"/>
                <a:gd name="T93" fmla="*/ 17 h 344"/>
                <a:gd name="T94" fmla="*/ 8 w 243"/>
                <a:gd name="T95" fmla="*/ 15 h 344"/>
                <a:gd name="T96" fmla="*/ 5 w 243"/>
                <a:gd name="T97" fmla="*/ 14 h 344"/>
                <a:gd name="T98" fmla="*/ 3 w 243"/>
                <a:gd name="T99" fmla="*/ 13 h 344"/>
                <a:gd name="T100" fmla="*/ 1 w 243"/>
                <a:gd name="T101" fmla="*/ 12 h 344"/>
                <a:gd name="T102" fmla="*/ 1 w 243"/>
                <a:gd name="T103" fmla="*/ 11 h 344"/>
                <a:gd name="T104" fmla="*/ 0 w 243"/>
                <a:gd name="T105" fmla="*/ 10 h 344"/>
                <a:gd name="T106" fmla="*/ 0 w 243"/>
                <a:gd name="T107" fmla="*/ 8 h 344"/>
                <a:gd name="T108" fmla="*/ 0 w 243"/>
                <a:gd name="T109" fmla="*/ 7 h 344"/>
                <a:gd name="T110" fmla="*/ 0 w 243"/>
                <a:gd name="T111" fmla="*/ 5 h 344"/>
                <a:gd name="T112" fmla="*/ 1 w 243"/>
                <a:gd name="T113" fmla="*/ 4 h 344"/>
                <a:gd name="T114" fmla="*/ 2 w 243"/>
                <a:gd name="T115" fmla="*/ 3 h 344"/>
                <a:gd name="T116" fmla="*/ 4 w 243"/>
                <a:gd name="T117" fmla="*/ 2 h 344"/>
                <a:gd name="T118" fmla="*/ 5 w 243"/>
                <a:gd name="T119" fmla="*/ 1 h 344"/>
                <a:gd name="T120" fmla="*/ 7 w 243"/>
                <a:gd name="T121" fmla="*/ 0 h 344"/>
                <a:gd name="T122" fmla="*/ 9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19" name="Freeform 44"/>
            <p:cNvSpPr>
              <a:spLocks/>
            </p:cNvSpPr>
            <p:nvPr userDrawn="1"/>
          </p:nvSpPr>
          <p:spPr bwMode="auto">
            <a:xfrm>
              <a:off x="448" y="460"/>
              <a:ext cx="6" cy="7"/>
            </a:xfrm>
            <a:custGeom>
              <a:avLst/>
              <a:gdLst>
                <a:gd name="T0" fmla="*/ 3 w 91"/>
                <a:gd name="T1" fmla="*/ 0 h 94"/>
                <a:gd name="T2" fmla="*/ 4 w 91"/>
                <a:gd name="T3" fmla="*/ 0 h 94"/>
                <a:gd name="T4" fmla="*/ 5 w 91"/>
                <a:gd name="T5" fmla="*/ 0 h 94"/>
                <a:gd name="T6" fmla="*/ 5 w 91"/>
                <a:gd name="T7" fmla="*/ 1 h 94"/>
                <a:gd name="T8" fmla="*/ 5 w 91"/>
                <a:gd name="T9" fmla="*/ 1 h 94"/>
                <a:gd name="T10" fmla="*/ 6 w 91"/>
                <a:gd name="T11" fmla="*/ 2 h 94"/>
                <a:gd name="T12" fmla="*/ 6 w 91"/>
                <a:gd name="T13" fmla="*/ 3 h 94"/>
                <a:gd name="T14" fmla="*/ 6 w 91"/>
                <a:gd name="T15" fmla="*/ 3 h 94"/>
                <a:gd name="T16" fmla="*/ 6 w 91"/>
                <a:gd name="T17" fmla="*/ 4 h 94"/>
                <a:gd name="T18" fmla="*/ 6 w 91"/>
                <a:gd name="T19" fmla="*/ 5 h 94"/>
                <a:gd name="T20" fmla="*/ 5 w 91"/>
                <a:gd name="T21" fmla="*/ 5 h 94"/>
                <a:gd name="T22" fmla="*/ 5 w 91"/>
                <a:gd name="T23" fmla="*/ 6 h 94"/>
                <a:gd name="T24" fmla="*/ 5 w 91"/>
                <a:gd name="T25" fmla="*/ 6 h 94"/>
                <a:gd name="T26" fmla="*/ 4 w 91"/>
                <a:gd name="T27" fmla="*/ 7 h 94"/>
                <a:gd name="T28" fmla="*/ 4 w 91"/>
                <a:gd name="T29" fmla="*/ 7 h 94"/>
                <a:gd name="T30" fmla="*/ 3 w 91"/>
                <a:gd name="T31" fmla="*/ 7 h 94"/>
                <a:gd name="T32" fmla="*/ 3 w 91"/>
                <a:gd name="T33" fmla="*/ 7 h 94"/>
                <a:gd name="T34" fmla="*/ 2 w 91"/>
                <a:gd name="T35" fmla="*/ 7 h 94"/>
                <a:gd name="T36" fmla="*/ 1 w 91"/>
                <a:gd name="T37" fmla="*/ 6 h 94"/>
                <a:gd name="T38" fmla="*/ 1 w 91"/>
                <a:gd name="T39" fmla="*/ 6 h 94"/>
                <a:gd name="T40" fmla="*/ 1 w 91"/>
                <a:gd name="T41" fmla="*/ 6 h 94"/>
                <a:gd name="T42" fmla="*/ 0 w 91"/>
                <a:gd name="T43" fmla="*/ 5 h 94"/>
                <a:gd name="T44" fmla="*/ 0 w 91"/>
                <a:gd name="T45" fmla="*/ 4 h 94"/>
                <a:gd name="T46" fmla="*/ 0 w 91"/>
                <a:gd name="T47" fmla="*/ 4 h 94"/>
                <a:gd name="T48" fmla="*/ 0 w 91"/>
                <a:gd name="T49" fmla="*/ 3 h 94"/>
                <a:gd name="T50" fmla="*/ 0 w 91"/>
                <a:gd name="T51" fmla="*/ 2 h 94"/>
                <a:gd name="T52" fmla="*/ 0 w 91"/>
                <a:gd name="T53" fmla="*/ 2 h 94"/>
                <a:gd name="T54" fmla="*/ 1 w 91"/>
                <a:gd name="T55" fmla="*/ 1 h 94"/>
                <a:gd name="T56" fmla="*/ 1 w 91"/>
                <a:gd name="T57" fmla="*/ 1 h 94"/>
                <a:gd name="T58" fmla="*/ 2 w 91"/>
                <a:gd name="T59" fmla="*/ 0 h 94"/>
                <a:gd name="T60" fmla="*/ 2 w 91"/>
                <a:gd name="T61" fmla="*/ 0 h 94"/>
                <a:gd name="T62" fmla="*/ 3 w 91"/>
                <a:gd name="T63" fmla="*/ 0 h 94"/>
                <a:gd name="T64" fmla="*/ 3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20" name="Freeform 45"/>
            <p:cNvSpPr>
              <a:spLocks noEditPoints="1"/>
            </p:cNvSpPr>
            <p:nvPr userDrawn="1"/>
          </p:nvSpPr>
          <p:spPr bwMode="auto">
            <a:xfrm>
              <a:off x="720" y="283"/>
              <a:ext cx="803" cy="48"/>
            </a:xfrm>
            <a:custGeom>
              <a:avLst/>
              <a:gdLst>
                <a:gd name="T0" fmla="*/ 756 w 11247"/>
                <a:gd name="T1" fmla="*/ 8 h 682"/>
                <a:gd name="T2" fmla="*/ 736 w 11247"/>
                <a:gd name="T3" fmla="*/ 10 h 682"/>
                <a:gd name="T4" fmla="*/ 727 w 11247"/>
                <a:gd name="T5" fmla="*/ 24 h 682"/>
                <a:gd name="T6" fmla="*/ 732 w 11247"/>
                <a:gd name="T7" fmla="*/ 41 h 682"/>
                <a:gd name="T8" fmla="*/ 747 w 11247"/>
                <a:gd name="T9" fmla="*/ 48 h 682"/>
                <a:gd name="T10" fmla="*/ 751 w 11247"/>
                <a:gd name="T11" fmla="*/ 41 h 682"/>
                <a:gd name="T12" fmla="*/ 735 w 11247"/>
                <a:gd name="T13" fmla="*/ 27 h 682"/>
                <a:gd name="T14" fmla="*/ 750 w 11247"/>
                <a:gd name="T15" fmla="*/ 14 h 682"/>
                <a:gd name="T16" fmla="*/ 716 w 11247"/>
                <a:gd name="T17" fmla="*/ 14 h 682"/>
                <a:gd name="T18" fmla="*/ 661 w 11247"/>
                <a:gd name="T19" fmla="*/ 41 h 682"/>
                <a:gd name="T20" fmla="*/ 669 w 11247"/>
                <a:gd name="T21" fmla="*/ 34 h 682"/>
                <a:gd name="T22" fmla="*/ 662 w 11247"/>
                <a:gd name="T23" fmla="*/ 23 h 682"/>
                <a:gd name="T24" fmla="*/ 667 w 11247"/>
                <a:gd name="T25" fmla="*/ 16 h 682"/>
                <a:gd name="T26" fmla="*/ 671 w 11247"/>
                <a:gd name="T27" fmla="*/ 27 h 682"/>
                <a:gd name="T28" fmla="*/ 676 w 11247"/>
                <a:gd name="T29" fmla="*/ 20 h 682"/>
                <a:gd name="T30" fmla="*/ 666 w 11247"/>
                <a:gd name="T31" fmla="*/ 8 h 682"/>
                <a:gd name="T32" fmla="*/ 676 w 11247"/>
                <a:gd name="T33" fmla="*/ 41 h 682"/>
                <a:gd name="T34" fmla="*/ 622 w 11247"/>
                <a:gd name="T35" fmla="*/ 39 h 682"/>
                <a:gd name="T36" fmla="*/ 608 w 11247"/>
                <a:gd name="T37" fmla="*/ 37 h 682"/>
                <a:gd name="T38" fmla="*/ 600 w 11247"/>
                <a:gd name="T39" fmla="*/ 40 h 682"/>
                <a:gd name="T40" fmla="*/ 617 w 11247"/>
                <a:gd name="T41" fmla="*/ 48 h 682"/>
                <a:gd name="T42" fmla="*/ 632 w 11247"/>
                <a:gd name="T43" fmla="*/ 38 h 682"/>
                <a:gd name="T44" fmla="*/ 608 w 11247"/>
                <a:gd name="T45" fmla="*/ 0 h 682"/>
                <a:gd name="T46" fmla="*/ 611 w 11247"/>
                <a:gd name="T47" fmla="*/ 6 h 682"/>
                <a:gd name="T48" fmla="*/ 620 w 11247"/>
                <a:gd name="T49" fmla="*/ 1 h 682"/>
                <a:gd name="T50" fmla="*/ 624 w 11247"/>
                <a:gd name="T51" fmla="*/ 6 h 682"/>
                <a:gd name="T52" fmla="*/ 516 w 11247"/>
                <a:gd name="T53" fmla="*/ 34 h 682"/>
                <a:gd name="T54" fmla="*/ 504 w 11247"/>
                <a:gd name="T55" fmla="*/ 40 h 682"/>
                <a:gd name="T56" fmla="*/ 491 w 11247"/>
                <a:gd name="T57" fmla="*/ 33 h 682"/>
                <a:gd name="T58" fmla="*/ 498 w 11247"/>
                <a:gd name="T59" fmla="*/ 46 h 682"/>
                <a:gd name="T60" fmla="*/ 521 w 11247"/>
                <a:gd name="T61" fmla="*/ 43 h 682"/>
                <a:gd name="T62" fmla="*/ 478 w 11247"/>
                <a:gd name="T63" fmla="*/ 12 h 682"/>
                <a:gd name="T64" fmla="*/ 365 w 11247"/>
                <a:gd name="T65" fmla="*/ 31 h 682"/>
                <a:gd name="T66" fmla="*/ 358 w 11247"/>
                <a:gd name="T67" fmla="*/ 1 h 682"/>
                <a:gd name="T68" fmla="*/ 354 w 11247"/>
                <a:gd name="T69" fmla="*/ 6 h 682"/>
                <a:gd name="T70" fmla="*/ 368 w 11247"/>
                <a:gd name="T71" fmla="*/ 1 h 682"/>
                <a:gd name="T72" fmla="*/ 364 w 11247"/>
                <a:gd name="T73" fmla="*/ 6 h 682"/>
                <a:gd name="T74" fmla="*/ 327 w 11247"/>
                <a:gd name="T75" fmla="*/ 47 h 682"/>
                <a:gd name="T76" fmla="*/ 260 w 11247"/>
                <a:gd name="T77" fmla="*/ 7 h 682"/>
                <a:gd name="T78" fmla="*/ 247 w 11247"/>
                <a:gd name="T79" fmla="*/ 16 h 682"/>
                <a:gd name="T80" fmla="*/ 255 w 11247"/>
                <a:gd name="T81" fmla="*/ 28 h 682"/>
                <a:gd name="T82" fmla="*/ 264 w 11247"/>
                <a:gd name="T83" fmla="*/ 39 h 682"/>
                <a:gd name="T84" fmla="*/ 248 w 11247"/>
                <a:gd name="T85" fmla="*/ 37 h 682"/>
                <a:gd name="T86" fmla="*/ 263 w 11247"/>
                <a:gd name="T87" fmla="*/ 47 h 682"/>
                <a:gd name="T88" fmla="*/ 273 w 11247"/>
                <a:gd name="T89" fmla="*/ 33 h 682"/>
                <a:gd name="T90" fmla="*/ 256 w 11247"/>
                <a:gd name="T91" fmla="*/ 20 h 682"/>
                <a:gd name="T92" fmla="*/ 260 w 11247"/>
                <a:gd name="T93" fmla="*/ 14 h 682"/>
                <a:gd name="T94" fmla="*/ 225 w 11247"/>
                <a:gd name="T95" fmla="*/ 23 h 682"/>
                <a:gd name="T96" fmla="*/ 222 w 11247"/>
                <a:gd name="T97" fmla="*/ 14 h 682"/>
                <a:gd name="T98" fmla="*/ 229 w 11247"/>
                <a:gd name="T99" fmla="*/ 29 h 682"/>
                <a:gd name="T100" fmla="*/ 233 w 11247"/>
                <a:gd name="T101" fmla="*/ 14 h 682"/>
                <a:gd name="T102" fmla="*/ 214 w 11247"/>
                <a:gd name="T103" fmla="*/ 47 h 682"/>
                <a:gd name="T104" fmla="*/ 192 w 11247"/>
                <a:gd name="T105" fmla="*/ 47 h 682"/>
                <a:gd name="T106" fmla="*/ 101 w 11247"/>
                <a:gd name="T107" fmla="*/ 7 h 682"/>
                <a:gd name="T108" fmla="*/ 57 w 11247"/>
                <a:gd name="T109" fmla="*/ 47 h 682"/>
                <a:gd name="T110" fmla="*/ 25 w 11247"/>
                <a:gd name="T111" fmla="*/ 36 h 682"/>
                <a:gd name="T112" fmla="*/ 12 w 11247"/>
                <a:gd name="T113" fmla="*/ 40 h 682"/>
                <a:gd name="T114" fmla="*/ 0 w 11247"/>
                <a:gd name="T115" fmla="*/ 35 h 682"/>
                <a:gd name="T116" fmla="*/ 10 w 11247"/>
                <a:gd name="T117" fmla="*/ 47 h 682"/>
                <a:gd name="T118" fmla="*/ 31 w 11247"/>
                <a:gd name="T119" fmla="*/ 42 h 6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247" h="682">
                  <a:moveTo>
                    <a:pt x="11247" y="665"/>
                  </a:moveTo>
                  <a:lnTo>
                    <a:pt x="11044" y="378"/>
                  </a:lnTo>
                  <a:lnTo>
                    <a:pt x="11236" y="104"/>
                  </a:lnTo>
                  <a:lnTo>
                    <a:pt x="11114" y="104"/>
                  </a:lnTo>
                  <a:lnTo>
                    <a:pt x="10938" y="366"/>
                  </a:lnTo>
                  <a:lnTo>
                    <a:pt x="10938" y="104"/>
                  </a:lnTo>
                  <a:lnTo>
                    <a:pt x="10831" y="104"/>
                  </a:lnTo>
                  <a:lnTo>
                    <a:pt x="10831" y="665"/>
                  </a:lnTo>
                  <a:lnTo>
                    <a:pt x="10938" y="665"/>
                  </a:lnTo>
                  <a:lnTo>
                    <a:pt x="10938" y="399"/>
                  </a:lnTo>
                  <a:lnTo>
                    <a:pt x="11125" y="665"/>
                  </a:lnTo>
                  <a:lnTo>
                    <a:pt x="11247" y="665"/>
                  </a:lnTo>
                  <a:close/>
                  <a:moveTo>
                    <a:pt x="10653" y="148"/>
                  </a:moveTo>
                  <a:lnTo>
                    <a:pt x="10634" y="135"/>
                  </a:lnTo>
                  <a:lnTo>
                    <a:pt x="10615" y="124"/>
                  </a:lnTo>
                  <a:lnTo>
                    <a:pt x="10595" y="115"/>
                  </a:lnTo>
                  <a:lnTo>
                    <a:pt x="10574" y="108"/>
                  </a:lnTo>
                  <a:lnTo>
                    <a:pt x="10552" y="102"/>
                  </a:lnTo>
                  <a:lnTo>
                    <a:pt x="10527" y="98"/>
                  </a:lnTo>
                  <a:lnTo>
                    <a:pt x="10503" y="95"/>
                  </a:lnTo>
                  <a:lnTo>
                    <a:pt x="10477" y="95"/>
                  </a:lnTo>
                  <a:lnTo>
                    <a:pt x="10460" y="95"/>
                  </a:lnTo>
                  <a:lnTo>
                    <a:pt x="10444" y="96"/>
                  </a:lnTo>
                  <a:lnTo>
                    <a:pt x="10428" y="97"/>
                  </a:lnTo>
                  <a:lnTo>
                    <a:pt x="10412" y="99"/>
                  </a:lnTo>
                  <a:lnTo>
                    <a:pt x="10399" y="101"/>
                  </a:lnTo>
                  <a:lnTo>
                    <a:pt x="10384" y="104"/>
                  </a:lnTo>
                  <a:lnTo>
                    <a:pt x="10370" y="109"/>
                  </a:lnTo>
                  <a:lnTo>
                    <a:pt x="10357" y="113"/>
                  </a:lnTo>
                  <a:lnTo>
                    <a:pt x="10345" y="118"/>
                  </a:lnTo>
                  <a:lnTo>
                    <a:pt x="10333" y="123"/>
                  </a:lnTo>
                  <a:lnTo>
                    <a:pt x="10320" y="130"/>
                  </a:lnTo>
                  <a:lnTo>
                    <a:pt x="10309" y="137"/>
                  </a:lnTo>
                  <a:lnTo>
                    <a:pt x="10298" y="145"/>
                  </a:lnTo>
                  <a:lnTo>
                    <a:pt x="10287" y="154"/>
                  </a:lnTo>
                  <a:lnTo>
                    <a:pt x="10276" y="163"/>
                  </a:lnTo>
                  <a:lnTo>
                    <a:pt x="10266" y="173"/>
                  </a:lnTo>
                  <a:lnTo>
                    <a:pt x="10255" y="184"/>
                  </a:lnTo>
                  <a:lnTo>
                    <a:pt x="10246" y="194"/>
                  </a:lnTo>
                  <a:lnTo>
                    <a:pt x="10237" y="206"/>
                  </a:lnTo>
                  <a:lnTo>
                    <a:pt x="10229" y="217"/>
                  </a:lnTo>
                  <a:lnTo>
                    <a:pt x="10221" y="229"/>
                  </a:lnTo>
                  <a:lnTo>
                    <a:pt x="10214" y="242"/>
                  </a:lnTo>
                  <a:lnTo>
                    <a:pt x="10208" y="254"/>
                  </a:lnTo>
                  <a:lnTo>
                    <a:pt x="10202" y="267"/>
                  </a:lnTo>
                  <a:lnTo>
                    <a:pt x="10197" y="281"/>
                  </a:lnTo>
                  <a:lnTo>
                    <a:pt x="10193" y="295"/>
                  </a:lnTo>
                  <a:lnTo>
                    <a:pt x="10189" y="309"/>
                  </a:lnTo>
                  <a:lnTo>
                    <a:pt x="10185" y="323"/>
                  </a:lnTo>
                  <a:lnTo>
                    <a:pt x="10183" y="338"/>
                  </a:lnTo>
                  <a:lnTo>
                    <a:pt x="10181" y="353"/>
                  </a:lnTo>
                  <a:lnTo>
                    <a:pt x="10180" y="368"/>
                  </a:lnTo>
                  <a:lnTo>
                    <a:pt x="10180" y="382"/>
                  </a:lnTo>
                  <a:lnTo>
                    <a:pt x="10180" y="399"/>
                  </a:lnTo>
                  <a:lnTo>
                    <a:pt x="10181" y="415"/>
                  </a:lnTo>
                  <a:lnTo>
                    <a:pt x="10183" y="431"/>
                  </a:lnTo>
                  <a:lnTo>
                    <a:pt x="10186" y="447"/>
                  </a:lnTo>
                  <a:lnTo>
                    <a:pt x="10190" y="463"/>
                  </a:lnTo>
                  <a:lnTo>
                    <a:pt x="10194" y="478"/>
                  </a:lnTo>
                  <a:lnTo>
                    <a:pt x="10199" y="493"/>
                  </a:lnTo>
                  <a:lnTo>
                    <a:pt x="10204" y="508"/>
                  </a:lnTo>
                  <a:lnTo>
                    <a:pt x="10211" y="522"/>
                  </a:lnTo>
                  <a:lnTo>
                    <a:pt x="10218" y="536"/>
                  </a:lnTo>
                  <a:lnTo>
                    <a:pt x="10226" y="549"/>
                  </a:lnTo>
                  <a:lnTo>
                    <a:pt x="10234" y="562"/>
                  </a:lnTo>
                  <a:lnTo>
                    <a:pt x="10243" y="575"/>
                  </a:lnTo>
                  <a:lnTo>
                    <a:pt x="10253" y="586"/>
                  </a:lnTo>
                  <a:lnTo>
                    <a:pt x="10264" y="597"/>
                  </a:lnTo>
                  <a:lnTo>
                    <a:pt x="10274" y="607"/>
                  </a:lnTo>
                  <a:lnTo>
                    <a:pt x="10284" y="616"/>
                  </a:lnTo>
                  <a:lnTo>
                    <a:pt x="10294" y="624"/>
                  </a:lnTo>
                  <a:lnTo>
                    <a:pt x="10305" y="632"/>
                  </a:lnTo>
                  <a:lnTo>
                    <a:pt x="10315" y="638"/>
                  </a:lnTo>
                  <a:lnTo>
                    <a:pt x="10327" y="644"/>
                  </a:lnTo>
                  <a:lnTo>
                    <a:pt x="10338" y="651"/>
                  </a:lnTo>
                  <a:lnTo>
                    <a:pt x="10350" y="655"/>
                  </a:lnTo>
                  <a:lnTo>
                    <a:pt x="10363" y="660"/>
                  </a:lnTo>
                  <a:lnTo>
                    <a:pt x="10375" y="664"/>
                  </a:lnTo>
                  <a:lnTo>
                    <a:pt x="10388" y="668"/>
                  </a:lnTo>
                  <a:lnTo>
                    <a:pt x="10402" y="671"/>
                  </a:lnTo>
                  <a:lnTo>
                    <a:pt x="10415" y="673"/>
                  </a:lnTo>
                  <a:lnTo>
                    <a:pt x="10430" y="675"/>
                  </a:lnTo>
                  <a:lnTo>
                    <a:pt x="10445" y="676"/>
                  </a:lnTo>
                  <a:lnTo>
                    <a:pt x="10461" y="677"/>
                  </a:lnTo>
                  <a:lnTo>
                    <a:pt x="10477" y="677"/>
                  </a:lnTo>
                  <a:lnTo>
                    <a:pt x="10501" y="676"/>
                  </a:lnTo>
                  <a:lnTo>
                    <a:pt x="10524" y="674"/>
                  </a:lnTo>
                  <a:lnTo>
                    <a:pt x="10546" y="672"/>
                  </a:lnTo>
                  <a:lnTo>
                    <a:pt x="10567" y="668"/>
                  </a:lnTo>
                  <a:lnTo>
                    <a:pt x="10584" y="663"/>
                  </a:lnTo>
                  <a:lnTo>
                    <a:pt x="10601" y="658"/>
                  </a:lnTo>
                  <a:lnTo>
                    <a:pt x="10619" y="651"/>
                  </a:lnTo>
                  <a:lnTo>
                    <a:pt x="10642" y="640"/>
                  </a:lnTo>
                  <a:lnTo>
                    <a:pt x="10623" y="550"/>
                  </a:lnTo>
                  <a:lnTo>
                    <a:pt x="10605" y="557"/>
                  </a:lnTo>
                  <a:lnTo>
                    <a:pt x="10589" y="563"/>
                  </a:lnTo>
                  <a:lnTo>
                    <a:pt x="10573" y="567"/>
                  </a:lnTo>
                  <a:lnTo>
                    <a:pt x="10558" y="570"/>
                  </a:lnTo>
                  <a:lnTo>
                    <a:pt x="10543" y="574"/>
                  </a:lnTo>
                  <a:lnTo>
                    <a:pt x="10528" y="576"/>
                  </a:lnTo>
                  <a:lnTo>
                    <a:pt x="10515" y="577"/>
                  </a:lnTo>
                  <a:lnTo>
                    <a:pt x="10500" y="577"/>
                  </a:lnTo>
                  <a:lnTo>
                    <a:pt x="10478" y="576"/>
                  </a:lnTo>
                  <a:lnTo>
                    <a:pt x="10456" y="573"/>
                  </a:lnTo>
                  <a:lnTo>
                    <a:pt x="10436" y="568"/>
                  </a:lnTo>
                  <a:lnTo>
                    <a:pt x="10417" y="562"/>
                  </a:lnTo>
                  <a:lnTo>
                    <a:pt x="10399" y="555"/>
                  </a:lnTo>
                  <a:lnTo>
                    <a:pt x="10382" y="545"/>
                  </a:lnTo>
                  <a:lnTo>
                    <a:pt x="10367" y="534"/>
                  </a:lnTo>
                  <a:lnTo>
                    <a:pt x="10353" y="522"/>
                  </a:lnTo>
                  <a:lnTo>
                    <a:pt x="10341" y="508"/>
                  </a:lnTo>
                  <a:lnTo>
                    <a:pt x="10330" y="493"/>
                  </a:lnTo>
                  <a:lnTo>
                    <a:pt x="10320" y="476"/>
                  </a:lnTo>
                  <a:lnTo>
                    <a:pt x="10312" y="459"/>
                  </a:lnTo>
                  <a:lnTo>
                    <a:pt x="10306" y="440"/>
                  </a:lnTo>
                  <a:lnTo>
                    <a:pt x="10301" y="420"/>
                  </a:lnTo>
                  <a:lnTo>
                    <a:pt x="10298" y="399"/>
                  </a:lnTo>
                  <a:lnTo>
                    <a:pt x="10298" y="377"/>
                  </a:lnTo>
                  <a:lnTo>
                    <a:pt x="10298" y="357"/>
                  </a:lnTo>
                  <a:lnTo>
                    <a:pt x="10301" y="339"/>
                  </a:lnTo>
                  <a:lnTo>
                    <a:pt x="10306" y="321"/>
                  </a:lnTo>
                  <a:lnTo>
                    <a:pt x="10312" y="303"/>
                  </a:lnTo>
                  <a:lnTo>
                    <a:pt x="10319" y="287"/>
                  </a:lnTo>
                  <a:lnTo>
                    <a:pt x="10328" y="272"/>
                  </a:lnTo>
                  <a:lnTo>
                    <a:pt x="10338" y="259"/>
                  </a:lnTo>
                  <a:lnTo>
                    <a:pt x="10350" y="246"/>
                  </a:lnTo>
                  <a:lnTo>
                    <a:pt x="10363" y="234"/>
                  </a:lnTo>
                  <a:lnTo>
                    <a:pt x="10376" y="224"/>
                  </a:lnTo>
                  <a:lnTo>
                    <a:pt x="10392" y="215"/>
                  </a:lnTo>
                  <a:lnTo>
                    <a:pt x="10408" y="208"/>
                  </a:lnTo>
                  <a:lnTo>
                    <a:pt x="10426" y="202"/>
                  </a:lnTo>
                  <a:lnTo>
                    <a:pt x="10444" y="197"/>
                  </a:lnTo>
                  <a:lnTo>
                    <a:pt x="10463" y="195"/>
                  </a:lnTo>
                  <a:lnTo>
                    <a:pt x="10483" y="194"/>
                  </a:lnTo>
                  <a:lnTo>
                    <a:pt x="10501" y="194"/>
                  </a:lnTo>
                  <a:lnTo>
                    <a:pt x="10519" y="196"/>
                  </a:lnTo>
                  <a:lnTo>
                    <a:pt x="10536" y="199"/>
                  </a:lnTo>
                  <a:lnTo>
                    <a:pt x="10553" y="204"/>
                  </a:lnTo>
                  <a:lnTo>
                    <a:pt x="10568" y="209"/>
                  </a:lnTo>
                  <a:lnTo>
                    <a:pt x="10583" y="216"/>
                  </a:lnTo>
                  <a:lnTo>
                    <a:pt x="10598" y="224"/>
                  </a:lnTo>
                  <a:lnTo>
                    <a:pt x="10612" y="233"/>
                  </a:lnTo>
                  <a:lnTo>
                    <a:pt x="10653" y="148"/>
                  </a:lnTo>
                  <a:close/>
                  <a:moveTo>
                    <a:pt x="10037" y="665"/>
                  </a:moveTo>
                  <a:lnTo>
                    <a:pt x="10037" y="575"/>
                  </a:lnTo>
                  <a:lnTo>
                    <a:pt x="9791" y="575"/>
                  </a:lnTo>
                  <a:lnTo>
                    <a:pt x="9791" y="426"/>
                  </a:lnTo>
                  <a:lnTo>
                    <a:pt x="9983" y="426"/>
                  </a:lnTo>
                  <a:lnTo>
                    <a:pt x="9983" y="335"/>
                  </a:lnTo>
                  <a:lnTo>
                    <a:pt x="9791" y="335"/>
                  </a:lnTo>
                  <a:lnTo>
                    <a:pt x="9791" y="195"/>
                  </a:lnTo>
                  <a:lnTo>
                    <a:pt x="10025" y="195"/>
                  </a:lnTo>
                  <a:lnTo>
                    <a:pt x="10025" y="104"/>
                  </a:lnTo>
                  <a:lnTo>
                    <a:pt x="9684" y="104"/>
                  </a:lnTo>
                  <a:lnTo>
                    <a:pt x="9684" y="665"/>
                  </a:lnTo>
                  <a:lnTo>
                    <a:pt x="10037" y="665"/>
                  </a:lnTo>
                  <a:close/>
                  <a:moveTo>
                    <a:pt x="9367" y="504"/>
                  </a:moveTo>
                  <a:lnTo>
                    <a:pt x="9365" y="515"/>
                  </a:lnTo>
                  <a:lnTo>
                    <a:pt x="9363" y="525"/>
                  </a:lnTo>
                  <a:lnTo>
                    <a:pt x="9360" y="534"/>
                  </a:lnTo>
                  <a:lnTo>
                    <a:pt x="9356" y="544"/>
                  </a:lnTo>
                  <a:lnTo>
                    <a:pt x="9351" y="551"/>
                  </a:lnTo>
                  <a:lnTo>
                    <a:pt x="9344" y="559"/>
                  </a:lnTo>
                  <a:lnTo>
                    <a:pt x="9336" y="565"/>
                  </a:lnTo>
                  <a:lnTo>
                    <a:pt x="9328" y="569"/>
                  </a:lnTo>
                  <a:lnTo>
                    <a:pt x="9316" y="575"/>
                  </a:lnTo>
                  <a:lnTo>
                    <a:pt x="9302" y="578"/>
                  </a:lnTo>
                  <a:lnTo>
                    <a:pt x="9285" y="580"/>
                  </a:lnTo>
                  <a:lnTo>
                    <a:pt x="9263" y="580"/>
                  </a:lnTo>
                  <a:lnTo>
                    <a:pt x="9193" y="580"/>
                  </a:lnTo>
                  <a:lnTo>
                    <a:pt x="9193" y="426"/>
                  </a:lnTo>
                  <a:lnTo>
                    <a:pt x="9263" y="426"/>
                  </a:lnTo>
                  <a:lnTo>
                    <a:pt x="9276" y="426"/>
                  </a:lnTo>
                  <a:lnTo>
                    <a:pt x="9286" y="427"/>
                  </a:lnTo>
                  <a:lnTo>
                    <a:pt x="9298" y="428"/>
                  </a:lnTo>
                  <a:lnTo>
                    <a:pt x="9307" y="431"/>
                  </a:lnTo>
                  <a:lnTo>
                    <a:pt x="9317" y="433"/>
                  </a:lnTo>
                  <a:lnTo>
                    <a:pt x="9325" y="437"/>
                  </a:lnTo>
                  <a:lnTo>
                    <a:pt x="9333" y="441"/>
                  </a:lnTo>
                  <a:lnTo>
                    <a:pt x="9339" y="446"/>
                  </a:lnTo>
                  <a:lnTo>
                    <a:pt x="9345" y="451"/>
                  </a:lnTo>
                  <a:lnTo>
                    <a:pt x="9351" y="457"/>
                  </a:lnTo>
                  <a:lnTo>
                    <a:pt x="9356" y="464"/>
                  </a:lnTo>
                  <a:lnTo>
                    <a:pt x="9359" y="470"/>
                  </a:lnTo>
                  <a:lnTo>
                    <a:pt x="9362" y="478"/>
                  </a:lnTo>
                  <a:lnTo>
                    <a:pt x="9364" y="486"/>
                  </a:lnTo>
                  <a:lnTo>
                    <a:pt x="9365" y="495"/>
                  </a:lnTo>
                  <a:lnTo>
                    <a:pt x="9367" y="504"/>
                  </a:lnTo>
                  <a:close/>
                  <a:moveTo>
                    <a:pt x="9350" y="261"/>
                  </a:moveTo>
                  <a:lnTo>
                    <a:pt x="9350" y="270"/>
                  </a:lnTo>
                  <a:lnTo>
                    <a:pt x="9349" y="278"/>
                  </a:lnTo>
                  <a:lnTo>
                    <a:pt x="9346" y="286"/>
                  </a:lnTo>
                  <a:lnTo>
                    <a:pt x="9344" y="292"/>
                  </a:lnTo>
                  <a:lnTo>
                    <a:pt x="9340" y="299"/>
                  </a:lnTo>
                  <a:lnTo>
                    <a:pt x="9337" y="305"/>
                  </a:lnTo>
                  <a:lnTo>
                    <a:pt x="9332" y="310"/>
                  </a:lnTo>
                  <a:lnTo>
                    <a:pt x="9326" y="316"/>
                  </a:lnTo>
                  <a:lnTo>
                    <a:pt x="9320" y="320"/>
                  </a:lnTo>
                  <a:lnTo>
                    <a:pt x="9313" y="324"/>
                  </a:lnTo>
                  <a:lnTo>
                    <a:pt x="9305" y="327"/>
                  </a:lnTo>
                  <a:lnTo>
                    <a:pt x="9297" y="329"/>
                  </a:lnTo>
                  <a:lnTo>
                    <a:pt x="9288" y="332"/>
                  </a:lnTo>
                  <a:lnTo>
                    <a:pt x="9279" y="333"/>
                  </a:lnTo>
                  <a:lnTo>
                    <a:pt x="9268" y="334"/>
                  </a:lnTo>
                  <a:lnTo>
                    <a:pt x="9258" y="335"/>
                  </a:lnTo>
                  <a:lnTo>
                    <a:pt x="9193" y="335"/>
                  </a:lnTo>
                  <a:lnTo>
                    <a:pt x="9193" y="190"/>
                  </a:lnTo>
                  <a:lnTo>
                    <a:pt x="9263" y="190"/>
                  </a:lnTo>
                  <a:lnTo>
                    <a:pt x="9274" y="190"/>
                  </a:lnTo>
                  <a:lnTo>
                    <a:pt x="9283" y="191"/>
                  </a:lnTo>
                  <a:lnTo>
                    <a:pt x="9292" y="192"/>
                  </a:lnTo>
                  <a:lnTo>
                    <a:pt x="9300" y="194"/>
                  </a:lnTo>
                  <a:lnTo>
                    <a:pt x="9307" y="197"/>
                  </a:lnTo>
                  <a:lnTo>
                    <a:pt x="9315" y="201"/>
                  </a:lnTo>
                  <a:lnTo>
                    <a:pt x="9321" y="205"/>
                  </a:lnTo>
                  <a:lnTo>
                    <a:pt x="9328" y="209"/>
                  </a:lnTo>
                  <a:lnTo>
                    <a:pt x="9333" y="213"/>
                  </a:lnTo>
                  <a:lnTo>
                    <a:pt x="9337" y="219"/>
                  </a:lnTo>
                  <a:lnTo>
                    <a:pt x="9341" y="225"/>
                  </a:lnTo>
                  <a:lnTo>
                    <a:pt x="9344" y="231"/>
                  </a:lnTo>
                  <a:lnTo>
                    <a:pt x="9346" y="238"/>
                  </a:lnTo>
                  <a:lnTo>
                    <a:pt x="9349" y="245"/>
                  </a:lnTo>
                  <a:lnTo>
                    <a:pt x="9350" y="253"/>
                  </a:lnTo>
                  <a:lnTo>
                    <a:pt x="9350" y="261"/>
                  </a:lnTo>
                  <a:close/>
                  <a:moveTo>
                    <a:pt x="9484" y="517"/>
                  </a:moveTo>
                  <a:lnTo>
                    <a:pt x="9483" y="501"/>
                  </a:lnTo>
                  <a:lnTo>
                    <a:pt x="9481" y="485"/>
                  </a:lnTo>
                  <a:lnTo>
                    <a:pt x="9477" y="471"/>
                  </a:lnTo>
                  <a:lnTo>
                    <a:pt x="9473" y="457"/>
                  </a:lnTo>
                  <a:lnTo>
                    <a:pt x="9468" y="445"/>
                  </a:lnTo>
                  <a:lnTo>
                    <a:pt x="9462" y="432"/>
                  </a:lnTo>
                  <a:lnTo>
                    <a:pt x="9454" y="421"/>
                  </a:lnTo>
                  <a:lnTo>
                    <a:pt x="9446" y="412"/>
                  </a:lnTo>
                  <a:lnTo>
                    <a:pt x="9436" y="403"/>
                  </a:lnTo>
                  <a:lnTo>
                    <a:pt x="9426" y="395"/>
                  </a:lnTo>
                  <a:lnTo>
                    <a:pt x="9415" y="389"/>
                  </a:lnTo>
                  <a:lnTo>
                    <a:pt x="9402" y="382"/>
                  </a:lnTo>
                  <a:lnTo>
                    <a:pt x="9389" y="378"/>
                  </a:lnTo>
                  <a:lnTo>
                    <a:pt x="9375" y="375"/>
                  </a:lnTo>
                  <a:lnTo>
                    <a:pt x="9360" y="373"/>
                  </a:lnTo>
                  <a:lnTo>
                    <a:pt x="9344" y="372"/>
                  </a:lnTo>
                  <a:lnTo>
                    <a:pt x="9360" y="371"/>
                  </a:lnTo>
                  <a:lnTo>
                    <a:pt x="9374" y="369"/>
                  </a:lnTo>
                  <a:lnTo>
                    <a:pt x="9387" y="365"/>
                  </a:lnTo>
                  <a:lnTo>
                    <a:pt x="9398" y="361"/>
                  </a:lnTo>
                  <a:lnTo>
                    <a:pt x="9409" y="356"/>
                  </a:lnTo>
                  <a:lnTo>
                    <a:pt x="9418" y="348"/>
                  </a:lnTo>
                  <a:lnTo>
                    <a:pt x="9428" y="341"/>
                  </a:lnTo>
                  <a:lnTo>
                    <a:pt x="9436" y="331"/>
                  </a:lnTo>
                  <a:lnTo>
                    <a:pt x="9444" y="322"/>
                  </a:lnTo>
                  <a:lnTo>
                    <a:pt x="9450" y="312"/>
                  </a:lnTo>
                  <a:lnTo>
                    <a:pt x="9456" y="301"/>
                  </a:lnTo>
                  <a:lnTo>
                    <a:pt x="9460" y="289"/>
                  </a:lnTo>
                  <a:lnTo>
                    <a:pt x="9464" y="278"/>
                  </a:lnTo>
                  <a:lnTo>
                    <a:pt x="9467" y="266"/>
                  </a:lnTo>
                  <a:lnTo>
                    <a:pt x="9468" y="254"/>
                  </a:lnTo>
                  <a:lnTo>
                    <a:pt x="9469" y="243"/>
                  </a:lnTo>
                  <a:lnTo>
                    <a:pt x="9468" y="229"/>
                  </a:lnTo>
                  <a:lnTo>
                    <a:pt x="9466" y="214"/>
                  </a:lnTo>
                  <a:lnTo>
                    <a:pt x="9462" y="201"/>
                  </a:lnTo>
                  <a:lnTo>
                    <a:pt x="9457" y="188"/>
                  </a:lnTo>
                  <a:lnTo>
                    <a:pt x="9451" y="175"/>
                  </a:lnTo>
                  <a:lnTo>
                    <a:pt x="9444" y="163"/>
                  </a:lnTo>
                  <a:lnTo>
                    <a:pt x="9434" y="152"/>
                  </a:lnTo>
                  <a:lnTo>
                    <a:pt x="9425" y="142"/>
                  </a:lnTo>
                  <a:lnTo>
                    <a:pt x="9413" y="133"/>
                  </a:lnTo>
                  <a:lnTo>
                    <a:pt x="9400" y="124"/>
                  </a:lnTo>
                  <a:lnTo>
                    <a:pt x="9387" y="118"/>
                  </a:lnTo>
                  <a:lnTo>
                    <a:pt x="9371" y="113"/>
                  </a:lnTo>
                  <a:lnTo>
                    <a:pt x="9353" y="110"/>
                  </a:lnTo>
                  <a:lnTo>
                    <a:pt x="9333" y="107"/>
                  </a:lnTo>
                  <a:lnTo>
                    <a:pt x="9311" y="105"/>
                  </a:lnTo>
                  <a:lnTo>
                    <a:pt x="9284" y="104"/>
                  </a:lnTo>
                  <a:lnTo>
                    <a:pt x="9082" y="104"/>
                  </a:lnTo>
                  <a:lnTo>
                    <a:pt x="9082" y="665"/>
                  </a:lnTo>
                  <a:lnTo>
                    <a:pt x="9311" y="665"/>
                  </a:lnTo>
                  <a:lnTo>
                    <a:pt x="9331" y="665"/>
                  </a:lnTo>
                  <a:lnTo>
                    <a:pt x="9350" y="663"/>
                  </a:lnTo>
                  <a:lnTo>
                    <a:pt x="9368" y="660"/>
                  </a:lnTo>
                  <a:lnTo>
                    <a:pt x="9384" y="656"/>
                  </a:lnTo>
                  <a:lnTo>
                    <a:pt x="9400" y="651"/>
                  </a:lnTo>
                  <a:lnTo>
                    <a:pt x="9414" y="644"/>
                  </a:lnTo>
                  <a:lnTo>
                    <a:pt x="9427" y="636"/>
                  </a:lnTo>
                  <a:lnTo>
                    <a:pt x="9438" y="627"/>
                  </a:lnTo>
                  <a:lnTo>
                    <a:pt x="9449" y="617"/>
                  </a:lnTo>
                  <a:lnTo>
                    <a:pt x="9458" y="606"/>
                  </a:lnTo>
                  <a:lnTo>
                    <a:pt x="9466" y="594"/>
                  </a:lnTo>
                  <a:lnTo>
                    <a:pt x="9472" y="581"/>
                  </a:lnTo>
                  <a:lnTo>
                    <a:pt x="9477" y="566"/>
                  </a:lnTo>
                  <a:lnTo>
                    <a:pt x="9481" y="550"/>
                  </a:lnTo>
                  <a:lnTo>
                    <a:pt x="9483" y="533"/>
                  </a:lnTo>
                  <a:lnTo>
                    <a:pt x="9484" y="517"/>
                  </a:lnTo>
                  <a:close/>
                  <a:moveTo>
                    <a:pt x="8857" y="447"/>
                  </a:moveTo>
                  <a:lnTo>
                    <a:pt x="8857" y="104"/>
                  </a:lnTo>
                  <a:lnTo>
                    <a:pt x="8749" y="104"/>
                  </a:lnTo>
                  <a:lnTo>
                    <a:pt x="8749" y="452"/>
                  </a:lnTo>
                  <a:lnTo>
                    <a:pt x="8749" y="467"/>
                  </a:lnTo>
                  <a:lnTo>
                    <a:pt x="8747" y="481"/>
                  </a:lnTo>
                  <a:lnTo>
                    <a:pt x="8745" y="494"/>
                  </a:lnTo>
                  <a:lnTo>
                    <a:pt x="8742" y="506"/>
                  </a:lnTo>
                  <a:lnTo>
                    <a:pt x="8737" y="518"/>
                  </a:lnTo>
                  <a:lnTo>
                    <a:pt x="8731" y="527"/>
                  </a:lnTo>
                  <a:lnTo>
                    <a:pt x="8725" y="537"/>
                  </a:lnTo>
                  <a:lnTo>
                    <a:pt x="8718" y="545"/>
                  </a:lnTo>
                  <a:lnTo>
                    <a:pt x="8709" y="552"/>
                  </a:lnTo>
                  <a:lnTo>
                    <a:pt x="8700" y="559"/>
                  </a:lnTo>
                  <a:lnTo>
                    <a:pt x="8690" y="565"/>
                  </a:lnTo>
                  <a:lnTo>
                    <a:pt x="8679" y="569"/>
                  </a:lnTo>
                  <a:lnTo>
                    <a:pt x="8667" y="573"/>
                  </a:lnTo>
                  <a:lnTo>
                    <a:pt x="8653" y="576"/>
                  </a:lnTo>
                  <a:lnTo>
                    <a:pt x="8639" y="577"/>
                  </a:lnTo>
                  <a:lnTo>
                    <a:pt x="8625" y="578"/>
                  </a:lnTo>
                  <a:lnTo>
                    <a:pt x="8609" y="577"/>
                  </a:lnTo>
                  <a:lnTo>
                    <a:pt x="8593" y="576"/>
                  </a:lnTo>
                  <a:lnTo>
                    <a:pt x="8579" y="574"/>
                  </a:lnTo>
                  <a:lnTo>
                    <a:pt x="8567" y="569"/>
                  </a:lnTo>
                  <a:lnTo>
                    <a:pt x="8555" y="565"/>
                  </a:lnTo>
                  <a:lnTo>
                    <a:pt x="8543" y="560"/>
                  </a:lnTo>
                  <a:lnTo>
                    <a:pt x="8534" y="553"/>
                  </a:lnTo>
                  <a:lnTo>
                    <a:pt x="8526" y="546"/>
                  </a:lnTo>
                  <a:lnTo>
                    <a:pt x="8517" y="538"/>
                  </a:lnTo>
                  <a:lnTo>
                    <a:pt x="8511" y="528"/>
                  </a:lnTo>
                  <a:lnTo>
                    <a:pt x="8505" y="519"/>
                  </a:lnTo>
                  <a:lnTo>
                    <a:pt x="8500" y="507"/>
                  </a:lnTo>
                  <a:lnTo>
                    <a:pt x="8497" y="495"/>
                  </a:lnTo>
                  <a:lnTo>
                    <a:pt x="8495" y="482"/>
                  </a:lnTo>
                  <a:lnTo>
                    <a:pt x="8493" y="468"/>
                  </a:lnTo>
                  <a:lnTo>
                    <a:pt x="8493" y="452"/>
                  </a:lnTo>
                  <a:lnTo>
                    <a:pt x="8493" y="104"/>
                  </a:lnTo>
                  <a:lnTo>
                    <a:pt x="8386" y="104"/>
                  </a:lnTo>
                  <a:lnTo>
                    <a:pt x="8386" y="447"/>
                  </a:lnTo>
                  <a:lnTo>
                    <a:pt x="8386" y="465"/>
                  </a:lnTo>
                  <a:lnTo>
                    <a:pt x="8387" y="483"/>
                  </a:lnTo>
                  <a:lnTo>
                    <a:pt x="8388" y="499"/>
                  </a:lnTo>
                  <a:lnTo>
                    <a:pt x="8390" y="514"/>
                  </a:lnTo>
                  <a:lnTo>
                    <a:pt x="8393" y="528"/>
                  </a:lnTo>
                  <a:lnTo>
                    <a:pt x="8396" y="541"/>
                  </a:lnTo>
                  <a:lnTo>
                    <a:pt x="8399" y="553"/>
                  </a:lnTo>
                  <a:lnTo>
                    <a:pt x="8403" y="565"/>
                  </a:lnTo>
                  <a:lnTo>
                    <a:pt x="8407" y="576"/>
                  </a:lnTo>
                  <a:lnTo>
                    <a:pt x="8414" y="585"/>
                  </a:lnTo>
                  <a:lnTo>
                    <a:pt x="8419" y="595"/>
                  </a:lnTo>
                  <a:lnTo>
                    <a:pt x="8426" y="604"/>
                  </a:lnTo>
                  <a:lnTo>
                    <a:pt x="8434" y="613"/>
                  </a:lnTo>
                  <a:lnTo>
                    <a:pt x="8443" y="621"/>
                  </a:lnTo>
                  <a:lnTo>
                    <a:pt x="8453" y="629"/>
                  </a:lnTo>
                  <a:lnTo>
                    <a:pt x="8462" y="636"/>
                  </a:lnTo>
                  <a:lnTo>
                    <a:pt x="8479" y="646"/>
                  </a:lnTo>
                  <a:lnTo>
                    <a:pt x="8496" y="655"/>
                  </a:lnTo>
                  <a:lnTo>
                    <a:pt x="8513" y="661"/>
                  </a:lnTo>
                  <a:lnTo>
                    <a:pt x="8532" y="668"/>
                  </a:lnTo>
                  <a:lnTo>
                    <a:pt x="8552" y="672"/>
                  </a:lnTo>
                  <a:lnTo>
                    <a:pt x="8573" y="675"/>
                  </a:lnTo>
                  <a:lnTo>
                    <a:pt x="8596" y="676"/>
                  </a:lnTo>
                  <a:lnTo>
                    <a:pt x="8622" y="677"/>
                  </a:lnTo>
                  <a:lnTo>
                    <a:pt x="8647" y="676"/>
                  </a:lnTo>
                  <a:lnTo>
                    <a:pt x="8670" y="675"/>
                  </a:lnTo>
                  <a:lnTo>
                    <a:pt x="8691" y="672"/>
                  </a:lnTo>
                  <a:lnTo>
                    <a:pt x="8711" y="667"/>
                  </a:lnTo>
                  <a:lnTo>
                    <a:pt x="8730" y="661"/>
                  </a:lnTo>
                  <a:lnTo>
                    <a:pt x="8747" y="654"/>
                  </a:lnTo>
                  <a:lnTo>
                    <a:pt x="8764" y="645"/>
                  </a:lnTo>
                  <a:lnTo>
                    <a:pt x="8780" y="636"/>
                  </a:lnTo>
                  <a:lnTo>
                    <a:pt x="8790" y="629"/>
                  </a:lnTo>
                  <a:lnTo>
                    <a:pt x="8800" y="620"/>
                  </a:lnTo>
                  <a:lnTo>
                    <a:pt x="8808" y="613"/>
                  </a:lnTo>
                  <a:lnTo>
                    <a:pt x="8816" y="604"/>
                  </a:lnTo>
                  <a:lnTo>
                    <a:pt x="8823" y="595"/>
                  </a:lnTo>
                  <a:lnTo>
                    <a:pt x="8829" y="585"/>
                  </a:lnTo>
                  <a:lnTo>
                    <a:pt x="8835" y="576"/>
                  </a:lnTo>
                  <a:lnTo>
                    <a:pt x="8840" y="565"/>
                  </a:lnTo>
                  <a:lnTo>
                    <a:pt x="8844" y="553"/>
                  </a:lnTo>
                  <a:lnTo>
                    <a:pt x="8847" y="541"/>
                  </a:lnTo>
                  <a:lnTo>
                    <a:pt x="8851" y="528"/>
                  </a:lnTo>
                  <a:lnTo>
                    <a:pt x="8853" y="513"/>
                  </a:lnTo>
                  <a:lnTo>
                    <a:pt x="8855" y="499"/>
                  </a:lnTo>
                  <a:lnTo>
                    <a:pt x="8856" y="483"/>
                  </a:lnTo>
                  <a:lnTo>
                    <a:pt x="8857" y="465"/>
                  </a:lnTo>
                  <a:lnTo>
                    <a:pt x="8857" y="447"/>
                  </a:lnTo>
                  <a:close/>
                  <a:moveTo>
                    <a:pt x="8577" y="47"/>
                  </a:moveTo>
                  <a:lnTo>
                    <a:pt x="8576" y="38"/>
                  </a:lnTo>
                  <a:lnTo>
                    <a:pt x="8574" y="29"/>
                  </a:lnTo>
                  <a:lnTo>
                    <a:pt x="8570" y="21"/>
                  </a:lnTo>
                  <a:lnTo>
                    <a:pt x="8563" y="15"/>
                  </a:lnTo>
                  <a:lnTo>
                    <a:pt x="8557" y="8"/>
                  </a:lnTo>
                  <a:lnTo>
                    <a:pt x="8549" y="4"/>
                  </a:lnTo>
                  <a:lnTo>
                    <a:pt x="8540" y="1"/>
                  </a:lnTo>
                  <a:lnTo>
                    <a:pt x="8531" y="0"/>
                  </a:lnTo>
                  <a:lnTo>
                    <a:pt x="8521" y="1"/>
                  </a:lnTo>
                  <a:lnTo>
                    <a:pt x="8513" y="4"/>
                  </a:lnTo>
                  <a:lnTo>
                    <a:pt x="8504" y="8"/>
                  </a:lnTo>
                  <a:lnTo>
                    <a:pt x="8498" y="15"/>
                  </a:lnTo>
                  <a:lnTo>
                    <a:pt x="8493" y="21"/>
                  </a:lnTo>
                  <a:lnTo>
                    <a:pt x="8489" y="29"/>
                  </a:lnTo>
                  <a:lnTo>
                    <a:pt x="8485" y="38"/>
                  </a:lnTo>
                  <a:lnTo>
                    <a:pt x="8484" y="47"/>
                  </a:lnTo>
                  <a:lnTo>
                    <a:pt x="8485" y="56"/>
                  </a:lnTo>
                  <a:lnTo>
                    <a:pt x="8489" y="65"/>
                  </a:lnTo>
                  <a:lnTo>
                    <a:pt x="8493" y="73"/>
                  </a:lnTo>
                  <a:lnTo>
                    <a:pt x="8498" y="79"/>
                  </a:lnTo>
                  <a:lnTo>
                    <a:pt x="8504" y="85"/>
                  </a:lnTo>
                  <a:lnTo>
                    <a:pt x="8513" y="90"/>
                  </a:lnTo>
                  <a:lnTo>
                    <a:pt x="8521" y="92"/>
                  </a:lnTo>
                  <a:lnTo>
                    <a:pt x="8531" y="93"/>
                  </a:lnTo>
                  <a:lnTo>
                    <a:pt x="8540" y="92"/>
                  </a:lnTo>
                  <a:lnTo>
                    <a:pt x="8549" y="90"/>
                  </a:lnTo>
                  <a:lnTo>
                    <a:pt x="8557" y="85"/>
                  </a:lnTo>
                  <a:lnTo>
                    <a:pt x="8563" y="79"/>
                  </a:lnTo>
                  <a:lnTo>
                    <a:pt x="8570" y="73"/>
                  </a:lnTo>
                  <a:lnTo>
                    <a:pt x="8574" y="65"/>
                  </a:lnTo>
                  <a:lnTo>
                    <a:pt x="8576" y="56"/>
                  </a:lnTo>
                  <a:lnTo>
                    <a:pt x="8577" y="47"/>
                  </a:lnTo>
                  <a:close/>
                  <a:moveTo>
                    <a:pt x="8750" y="47"/>
                  </a:moveTo>
                  <a:lnTo>
                    <a:pt x="8749" y="38"/>
                  </a:lnTo>
                  <a:lnTo>
                    <a:pt x="8747" y="29"/>
                  </a:lnTo>
                  <a:lnTo>
                    <a:pt x="8743" y="22"/>
                  </a:lnTo>
                  <a:lnTo>
                    <a:pt x="8737" y="15"/>
                  </a:lnTo>
                  <a:lnTo>
                    <a:pt x="8730" y="9"/>
                  </a:lnTo>
                  <a:lnTo>
                    <a:pt x="8722" y="5"/>
                  </a:lnTo>
                  <a:lnTo>
                    <a:pt x="8713" y="2"/>
                  </a:lnTo>
                  <a:lnTo>
                    <a:pt x="8704" y="1"/>
                  </a:lnTo>
                  <a:lnTo>
                    <a:pt x="8694" y="2"/>
                  </a:lnTo>
                  <a:lnTo>
                    <a:pt x="8686" y="5"/>
                  </a:lnTo>
                  <a:lnTo>
                    <a:pt x="8679" y="9"/>
                  </a:lnTo>
                  <a:lnTo>
                    <a:pt x="8671" y="15"/>
                  </a:lnTo>
                  <a:lnTo>
                    <a:pt x="8666" y="22"/>
                  </a:lnTo>
                  <a:lnTo>
                    <a:pt x="8662" y="29"/>
                  </a:lnTo>
                  <a:lnTo>
                    <a:pt x="8658" y="38"/>
                  </a:lnTo>
                  <a:lnTo>
                    <a:pt x="8657" y="47"/>
                  </a:lnTo>
                  <a:lnTo>
                    <a:pt x="8658" y="57"/>
                  </a:lnTo>
                  <a:lnTo>
                    <a:pt x="8662" y="65"/>
                  </a:lnTo>
                  <a:lnTo>
                    <a:pt x="8666" y="74"/>
                  </a:lnTo>
                  <a:lnTo>
                    <a:pt x="8671" y="80"/>
                  </a:lnTo>
                  <a:lnTo>
                    <a:pt x="8679" y="86"/>
                  </a:lnTo>
                  <a:lnTo>
                    <a:pt x="8686" y="91"/>
                  </a:lnTo>
                  <a:lnTo>
                    <a:pt x="8694" y="93"/>
                  </a:lnTo>
                  <a:lnTo>
                    <a:pt x="8704" y="94"/>
                  </a:lnTo>
                  <a:lnTo>
                    <a:pt x="8713" y="93"/>
                  </a:lnTo>
                  <a:lnTo>
                    <a:pt x="8722" y="91"/>
                  </a:lnTo>
                  <a:lnTo>
                    <a:pt x="8730" y="86"/>
                  </a:lnTo>
                  <a:lnTo>
                    <a:pt x="8737" y="80"/>
                  </a:lnTo>
                  <a:lnTo>
                    <a:pt x="8743" y="74"/>
                  </a:lnTo>
                  <a:lnTo>
                    <a:pt x="8747" y="65"/>
                  </a:lnTo>
                  <a:lnTo>
                    <a:pt x="8749" y="57"/>
                  </a:lnTo>
                  <a:lnTo>
                    <a:pt x="8750" y="47"/>
                  </a:lnTo>
                  <a:close/>
                  <a:moveTo>
                    <a:pt x="8234" y="665"/>
                  </a:moveTo>
                  <a:lnTo>
                    <a:pt x="8234" y="575"/>
                  </a:lnTo>
                  <a:lnTo>
                    <a:pt x="8004" y="575"/>
                  </a:lnTo>
                  <a:lnTo>
                    <a:pt x="8004" y="104"/>
                  </a:lnTo>
                  <a:lnTo>
                    <a:pt x="7898" y="104"/>
                  </a:lnTo>
                  <a:lnTo>
                    <a:pt x="7898" y="665"/>
                  </a:lnTo>
                  <a:lnTo>
                    <a:pt x="8234" y="665"/>
                  </a:lnTo>
                  <a:close/>
                  <a:moveTo>
                    <a:pt x="7344" y="447"/>
                  </a:moveTo>
                  <a:lnTo>
                    <a:pt x="7344" y="104"/>
                  </a:lnTo>
                  <a:lnTo>
                    <a:pt x="7236" y="104"/>
                  </a:lnTo>
                  <a:lnTo>
                    <a:pt x="7236" y="452"/>
                  </a:lnTo>
                  <a:lnTo>
                    <a:pt x="7236" y="467"/>
                  </a:lnTo>
                  <a:lnTo>
                    <a:pt x="7234" y="481"/>
                  </a:lnTo>
                  <a:lnTo>
                    <a:pt x="7232" y="494"/>
                  </a:lnTo>
                  <a:lnTo>
                    <a:pt x="7229" y="506"/>
                  </a:lnTo>
                  <a:lnTo>
                    <a:pt x="7223" y="518"/>
                  </a:lnTo>
                  <a:lnTo>
                    <a:pt x="7218" y="527"/>
                  </a:lnTo>
                  <a:lnTo>
                    <a:pt x="7212" y="537"/>
                  </a:lnTo>
                  <a:lnTo>
                    <a:pt x="7204" y="545"/>
                  </a:lnTo>
                  <a:lnTo>
                    <a:pt x="7196" y="552"/>
                  </a:lnTo>
                  <a:lnTo>
                    <a:pt x="7186" y="559"/>
                  </a:lnTo>
                  <a:lnTo>
                    <a:pt x="7177" y="565"/>
                  </a:lnTo>
                  <a:lnTo>
                    <a:pt x="7165" y="569"/>
                  </a:lnTo>
                  <a:lnTo>
                    <a:pt x="7154" y="573"/>
                  </a:lnTo>
                  <a:lnTo>
                    <a:pt x="7140" y="576"/>
                  </a:lnTo>
                  <a:lnTo>
                    <a:pt x="7126" y="577"/>
                  </a:lnTo>
                  <a:lnTo>
                    <a:pt x="7111" y="578"/>
                  </a:lnTo>
                  <a:lnTo>
                    <a:pt x="7096" y="577"/>
                  </a:lnTo>
                  <a:lnTo>
                    <a:pt x="7080" y="576"/>
                  </a:lnTo>
                  <a:lnTo>
                    <a:pt x="7066" y="574"/>
                  </a:lnTo>
                  <a:lnTo>
                    <a:pt x="7053" y="569"/>
                  </a:lnTo>
                  <a:lnTo>
                    <a:pt x="7041" y="565"/>
                  </a:lnTo>
                  <a:lnTo>
                    <a:pt x="7030" y="560"/>
                  </a:lnTo>
                  <a:lnTo>
                    <a:pt x="7021" y="553"/>
                  </a:lnTo>
                  <a:lnTo>
                    <a:pt x="7012" y="546"/>
                  </a:lnTo>
                  <a:lnTo>
                    <a:pt x="7004" y="538"/>
                  </a:lnTo>
                  <a:lnTo>
                    <a:pt x="6998" y="528"/>
                  </a:lnTo>
                  <a:lnTo>
                    <a:pt x="6992" y="519"/>
                  </a:lnTo>
                  <a:lnTo>
                    <a:pt x="6987" y="507"/>
                  </a:lnTo>
                  <a:lnTo>
                    <a:pt x="6984" y="495"/>
                  </a:lnTo>
                  <a:lnTo>
                    <a:pt x="6981" y="482"/>
                  </a:lnTo>
                  <a:lnTo>
                    <a:pt x="6980" y="468"/>
                  </a:lnTo>
                  <a:lnTo>
                    <a:pt x="6980" y="452"/>
                  </a:lnTo>
                  <a:lnTo>
                    <a:pt x="6980" y="104"/>
                  </a:lnTo>
                  <a:lnTo>
                    <a:pt x="6873" y="104"/>
                  </a:lnTo>
                  <a:lnTo>
                    <a:pt x="6873" y="447"/>
                  </a:lnTo>
                  <a:lnTo>
                    <a:pt x="6873" y="465"/>
                  </a:lnTo>
                  <a:lnTo>
                    <a:pt x="6874" y="483"/>
                  </a:lnTo>
                  <a:lnTo>
                    <a:pt x="6875" y="499"/>
                  </a:lnTo>
                  <a:lnTo>
                    <a:pt x="6877" y="514"/>
                  </a:lnTo>
                  <a:lnTo>
                    <a:pt x="6879" y="528"/>
                  </a:lnTo>
                  <a:lnTo>
                    <a:pt x="6881" y="541"/>
                  </a:lnTo>
                  <a:lnTo>
                    <a:pt x="6886" y="553"/>
                  </a:lnTo>
                  <a:lnTo>
                    <a:pt x="6890" y="565"/>
                  </a:lnTo>
                  <a:lnTo>
                    <a:pt x="6894" y="576"/>
                  </a:lnTo>
                  <a:lnTo>
                    <a:pt x="6899" y="585"/>
                  </a:lnTo>
                  <a:lnTo>
                    <a:pt x="6906" y="595"/>
                  </a:lnTo>
                  <a:lnTo>
                    <a:pt x="6913" y="604"/>
                  </a:lnTo>
                  <a:lnTo>
                    <a:pt x="6920" y="613"/>
                  </a:lnTo>
                  <a:lnTo>
                    <a:pt x="6930" y="621"/>
                  </a:lnTo>
                  <a:lnTo>
                    <a:pt x="6939" y="629"/>
                  </a:lnTo>
                  <a:lnTo>
                    <a:pt x="6949" y="636"/>
                  </a:lnTo>
                  <a:lnTo>
                    <a:pt x="6966" y="646"/>
                  </a:lnTo>
                  <a:lnTo>
                    <a:pt x="6982" y="655"/>
                  </a:lnTo>
                  <a:lnTo>
                    <a:pt x="7000" y="661"/>
                  </a:lnTo>
                  <a:lnTo>
                    <a:pt x="7019" y="668"/>
                  </a:lnTo>
                  <a:lnTo>
                    <a:pt x="7038" y="672"/>
                  </a:lnTo>
                  <a:lnTo>
                    <a:pt x="7060" y="675"/>
                  </a:lnTo>
                  <a:lnTo>
                    <a:pt x="7083" y="676"/>
                  </a:lnTo>
                  <a:lnTo>
                    <a:pt x="7108" y="677"/>
                  </a:lnTo>
                  <a:lnTo>
                    <a:pt x="7134" y="676"/>
                  </a:lnTo>
                  <a:lnTo>
                    <a:pt x="7157" y="675"/>
                  </a:lnTo>
                  <a:lnTo>
                    <a:pt x="7178" y="672"/>
                  </a:lnTo>
                  <a:lnTo>
                    <a:pt x="7198" y="667"/>
                  </a:lnTo>
                  <a:lnTo>
                    <a:pt x="7217" y="661"/>
                  </a:lnTo>
                  <a:lnTo>
                    <a:pt x="7234" y="654"/>
                  </a:lnTo>
                  <a:lnTo>
                    <a:pt x="7251" y="645"/>
                  </a:lnTo>
                  <a:lnTo>
                    <a:pt x="7266" y="636"/>
                  </a:lnTo>
                  <a:lnTo>
                    <a:pt x="7276" y="629"/>
                  </a:lnTo>
                  <a:lnTo>
                    <a:pt x="7287" y="620"/>
                  </a:lnTo>
                  <a:lnTo>
                    <a:pt x="7295" y="613"/>
                  </a:lnTo>
                  <a:lnTo>
                    <a:pt x="7302" y="604"/>
                  </a:lnTo>
                  <a:lnTo>
                    <a:pt x="7310" y="595"/>
                  </a:lnTo>
                  <a:lnTo>
                    <a:pt x="7316" y="585"/>
                  </a:lnTo>
                  <a:lnTo>
                    <a:pt x="7321" y="576"/>
                  </a:lnTo>
                  <a:lnTo>
                    <a:pt x="7327" y="565"/>
                  </a:lnTo>
                  <a:lnTo>
                    <a:pt x="7331" y="553"/>
                  </a:lnTo>
                  <a:lnTo>
                    <a:pt x="7334" y="541"/>
                  </a:lnTo>
                  <a:lnTo>
                    <a:pt x="7337" y="528"/>
                  </a:lnTo>
                  <a:lnTo>
                    <a:pt x="7339" y="513"/>
                  </a:lnTo>
                  <a:lnTo>
                    <a:pt x="7342" y="499"/>
                  </a:lnTo>
                  <a:lnTo>
                    <a:pt x="7343" y="483"/>
                  </a:lnTo>
                  <a:lnTo>
                    <a:pt x="7343" y="465"/>
                  </a:lnTo>
                  <a:lnTo>
                    <a:pt x="7344" y="447"/>
                  </a:lnTo>
                  <a:close/>
                  <a:moveTo>
                    <a:pt x="6695" y="665"/>
                  </a:moveTo>
                  <a:lnTo>
                    <a:pt x="6695" y="575"/>
                  </a:lnTo>
                  <a:lnTo>
                    <a:pt x="6395" y="575"/>
                  </a:lnTo>
                  <a:lnTo>
                    <a:pt x="6695" y="174"/>
                  </a:lnTo>
                  <a:lnTo>
                    <a:pt x="6695" y="104"/>
                  </a:lnTo>
                  <a:lnTo>
                    <a:pt x="6251" y="104"/>
                  </a:lnTo>
                  <a:lnTo>
                    <a:pt x="6251" y="195"/>
                  </a:lnTo>
                  <a:lnTo>
                    <a:pt x="6550" y="195"/>
                  </a:lnTo>
                  <a:lnTo>
                    <a:pt x="6246" y="596"/>
                  </a:lnTo>
                  <a:lnTo>
                    <a:pt x="6246" y="665"/>
                  </a:lnTo>
                  <a:lnTo>
                    <a:pt x="6695" y="665"/>
                  </a:lnTo>
                  <a:close/>
                  <a:moveTo>
                    <a:pt x="5791" y="195"/>
                  </a:moveTo>
                  <a:lnTo>
                    <a:pt x="5791" y="104"/>
                  </a:lnTo>
                  <a:lnTo>
                    <a:pt x="5348" y="104"/>
                  </a:lnTo>
                  <a:lnTo>
                    <a:pt x="5348" y="195"/>
                  </a:lnTo>
                  <a:lnTo>
                    <a:pt x="5517" y="195"/>
                  </a:lnTo>
                  <a:lnTo>
                    <a:pt x="5517" y="665"/>
                  </a:lnTo>
                  <a:lnTo>
                    <a:pt x="5624" y="665"/>
                  </a:lnTo>
                  <a:lnTo>
                    <a:pt x="5624" y="195"/>
                  </a:lnTo>
                  <a:lnTo>
                    <a:pt x="5791" y="195"/>
                  </a:lnTo>
                  <a:close/>
                  <a:moveTo>
                    <a:pt x="5115" y="436"/>
                  </a:moveTo>
                  <a:lnTo>
                    <a:pt x="4985" y="436"/>
                  </a:lnTo>
                  <a:lnTo>
                    <a:pt x="5050" y="233"/>
                  </a:lnTo>
                  <a:lnTo>
                    <a:pt x="5115" y="436"/>
                  </a:lnTo>
                  <a:close/>
                  <a:moveTo>
                    <a:pt x="5300" y="665"/>
                  </a:moveTo>
                  <a:lnTo>
                    <a:pt x="5097" y="104"/>
                  </a:lnTo>
                  <a:lnTo>
                    <a:pt x="5001" y="104"/>
                  </a:lnTo>
                  <a:lnTo>
                    <a:pt x="4798" y="665"/>
                  </a:lnTo>
                  <a:lnTo>
                    <a:pt x="4910" y="665"/>
                  </a:lnTo>
                  <a:lnTo>
                    <a:pt x="4957" y="527"/>
                  </a:lnTo>
                  <a:lnTo>
                    <a:pt x="5143" y="527"/>
                  </a:lnTo>
                  <a:lnTo>
                    <a:pt x="5188" y="665"/>
                  </a:lnTo>
                  <a:lnTo>
                    <a:pt x="5300" y="665"/>
                  </a:lnTo>
                  <a:close/>
                  <a:moveTo>
                    <a:pt x="5029" y="45"/>
                  </a:moveTo>
                  <a:lnTo>
                    <a:pt x="5028" y="36"/>
                  </a:lnTo>
                  <a:lnTo>
                    <a:pt x="5025" y="27"/>
                  </a:lnTo>
                  <a:lnTo>
                    <a:pt x="5021" y="20"/>
                  </a:lnTo>
                  <a:lnTo>
                    <a:pt x="5016" y="12"/>
                  </a:lnTo>
                  <a:lnTo>
                    <a:pt x="5009" y="7"/>
                  </a:lnTo>
                  <a:lnTo>
                    <a:pt x="5001" y="3"/>
                  </a:lnTo>
                  <a:lnTo>
                    <a:pt x="4993" y="1"/>
                  </a:lnTo>
                  <a:lnTo>
                    <a:pt x="4983" y="0"/>
                  </a:lnTo>
                  <a:lnTo>
                    <a:pt x="4974" y="1"/>
                  </a:lnTo>
                  <a:lnTo>
                    <a:pt x="4965" y="3"/>
                  </a:lnTo>
                  <a:lnTo>
                    <a:pt x="4958" y="7"/>
                  </a:lnTo>
                  <a:lnTo>
                    <a:pt x="4950" y="12"/>
                  </a:lnTo>
                  <a:lnTo>
                    <a:pt x="4945" y="20"/>
                  </a:lnTo>
                  <a:lnTo>
                    <a:pt x="4941" y="27"/>
                  </a:lnTo>
                  <a:lnTo>
                    <a:pt x="4938" y="36"/>
                  </a:lnTo>
                  <a:lnTo>
                    <a:pt x="4937" y="45"/>
                  </a:lnTo>
                  <a:lnTo>
                    <a:pt x="4938" y="55"/>
                  </a:lnTo>
                  <a:lnTo>
                    <a:pt x="4941" y="63"/>
                  </a:lnTo>
                  <a:lnTo>
                    <a:pt x="4945" y="72"/>
                  </a:lnTo>
                  <a:lnTo>
                    <a:pt x="4950" y="78"/>
                  </a:lnTo>
                  <a:lnTo>
                    <a:pt x="4958" y="84"/>
                  </a:lnTo>
                  <a:lnTo>
                    <a:pt x="4965" y="89"/>
                  </a:lnTo>
                  <a:lnTo>
                    <a:pt x="4974" y="91"/>
                  </a:lnTo>
                  <a:lnTo>
                    <a:pt x="4983" y="92"/>
                  </a:lnTo>
                  <a:lnTo>
                    <a:pt x="4993" y="91"/>
                  </a:lnTo>
                  <a:lnTo>
                    <a:pt x="5001" y="89"/>
                  </a:lnTo>
                  <a:lnTo>
                    <a:pt x="5009" y="84"/>
                  </a:lnTo>
                  <a:lnTo>
                    <a:pt x="5016" y="78"/>
                  </a:lnTo>
                  <a:lnTo>
                    <a:pt x="5021" y="72"/>
                  </a:lnTo>
                  <a:lnTo>
                    <a:pt x="5025" y="63"/>
                  </a:lnTo>
                  <a:lnTo>
                    <a:pt x="5028" y="55"/>
                  </a:lnTo>
                  <a:lnTo>
                    <a:pt x="5029" y="45"/>
                  </a:lnTo>
                  <a:close/>
                  <a:moveTo>
                    <a:pt x="5169" y="47"/>
                  </a:moveTo>
                  <a:lnTo>
                    <a:pt x="5169" y="38"/>
                  </a:lnTo>
                  <a:lnTo>
                    <a:pt x="5166" y="29"/>
                  </a:lnTo>
                  <a:lnTo>
                    <a:pt x="5161" y="22"/>
                  </a:lnTo>
                  <a:lnTo>
                    <a:pt x="5155" y="15"/>
                  </a:lnTo>
                  <a:lnTo>
                    <a:pt x="5149" y="9"/>
                  </a:lnTo>
                  <a:lnTo>
                    <a:pt x="5140" y="5"/>
                  </a:lnTo>
                  <a:lnTo>
                    <a:pt x="5132" y="2"/>
                  </a:lnTo>
                  <a:lnTo>
                    <a:pt x="5122" y="1"/>
                  </a:lnTo>
                  <a:lnTo>
                    <a:pt x="5113" y="2"/>
                  </a:lnTo>
                  <a:lnTo>
                    <a:pt x="5104" y="5"/>
                  </a:lnTo>
                  <a:lnTo>
                    <a:pt x="5097" y="9"/>
                  </a:lnTo>
                  <a:lnTo>
                    <a:pt x="5090" y="15"/>
                  </a:lnTo>
                  <a:lnTo>
                    <a:pt x="5084" y="22"/>
                  </a:lnTo>
                  <a:lnTo>
                    <a:pt x="5080" y="29"/>
                  </a:lnTo>
                  <a:lnTo>
                    <a:pt x="5078" y="38"/>
                  </a:lnTo>
                  <a:lnTo>
                    <a:pt x="5077" y="47"/>
                  </a:lnTo>
                  <a:lnTo>
                    <a:pt x="5078" y="57"/>
                  </a:lnTo>
                  <a:lnTo>
                    <a:pt x="5080" y="65"/>
                  </a:lnTo>
                  <a:lnTo>
                    <a:pt x="5084" y="74"/>
                  </a:lnTo>
                  <a:lnTo>
                    <a:pt x="5090" y="80"/>
                  </a:lnTo>
                  <a:lnTo>
                    <a:pt x="5097" y="86"/>
                  </a:lnTo>
                  <a:lnTo>
                    <a:pt x="5104" y="91"/>
                  </a:lnTo>
                  <a:lnTo>
                    <a:pt x="5113" y="93"/>
                  </a:lnTo>
                  <a:lnTo>
                    <a:pt x="5122" y="94"/>
                  </a:lnTo>
                  <a:lnTo>
                    <a:pt x="5132" y="93"/>
                  </a:lnTo>
                  <a:lnTo>
                    <a:pt x="5140" y="91"/>
                  </a:lnTo>
                  <a:lnTo>
                    <a:pt x="5149" y="86"/>
                  </a:lnTo>
                  <a:lnTo>
                    <a:pt x="5155" y="80"/>
                  </a:lnTo>
                  <a:lnTo>
                    <a:pt x="5161" y="74"/>
                  </a:lnTo>
                  <a:lnTo>
                    <a:pt x="5166" y="65"/>
                  </a:lnTo>
                  <a:lnTo>
                    <a:pt x="5169" y="57"/>
                  </a:lnTo>
                  <a:lnTo>
                    <a:pt x="5169" y="47"/>
                  </a:lnTo>
                  <a:close/>
                  <a:moveTo>
                    <a:pt x="4750" y="195"/>
                  </a:moveTo>
                  <a:lnTo>
                    <a:pt x="4750" y="104"/>
                  </a:lnTo>
                  <a:lnTo>
                    <a:pt x="4307" y="104"/>
                  </a:lnTo>
                  <a:lnTo>
                    <a:pt x="4307" y="195"/>
                  </a:lnTo>
                  <a:lnTo>
                    <a:pt x="4474" y="195"/>
                  </a:lnTo>
                  <a:lnTo>
                    <a:pt x="4474" y="665"/>
                  </a:lnTo>
                  <a:lnTo>
                    <a:pt x="4582" y="665"/>
                  </a:lnTo>
                  <a:lnTo>
                    <a:pt x="4582" y="195"/>
                  </a:lnTo>
                  <a:lnTo>
                    <a:pt x="4750" y="195"/>
                  </a:lnTo>
                  <a:close/>
                  <a:moveTo>
                    <a:pt x="4141" y="104"/>
                  </a:moveTo>
                  <a:lnTo>
                    <a:pt x="4034" y="104"/>
                  </a:lnTo>
                  <a:lnTo>
                    <a:pt x="4034" y="665"/>
                  </a:lnTo>
                  <a:lnTo>
                    <a:pt x="4141" y="665"/>
                  </a:lnTo>
                  <a:lnTo>
                    <a:pt x="4141" y="104"/>
                  </a:lnTo>
                  <a:close/>
                  <a:moveTo>
                    <a:pt x="3843" y="142"/>
                  </a:moveTo>
                  <a:lnTo>
                    <a:pt x="3819" y="131"/>
                  </a:lnTo>
                  <a:lnTo>
                    <a:pt x="3800" y="122"/>
                  </a:lnTo>
                  <a:lnTo>
                    <a:pt x="3782" y="116"/>
                  </a:lnTo>
                  <a:lnTo>
                    <a:pt x="3763" y="110"/>
                  </a:lnTo>
                  <a:lnTo>
                    <a:pt x="3738" y="103"/>
                  </a:lnTo>
                  <a:lnTo>
                    <a:pt x="3711" y="99"/>
                  </a:lnTo>
                  <a:lnTo>
                    <a:pt x="3685" y="96"/>
                  </a:lnTo>
                  <a:lnTo>
                    <a:pt x="3659" y="96"/>
                  </a:lnTo>
                  <a:lnTo>
                    <a:pt x="3635" y="96"/>
                  </a:lnTo>
                  <a:lnTo>
                    <a:pt x="3614" y="97"/>
                  </a:lnTo>
                  <a:lnTo>
                    <a:pt x="3595" y="100"/>
                  </a:lnTo>
                  <a:lnTo>
                    <a:pt x="3578" y="103"/>
                  </a:lnTo>
                  <a:lnTo>
                    <a:pt x="3563" y="109"/>
                  </a:lnTo>
                  <a:lnTo>
                    <a:pt x="3547" y="115"/>
                  </a:lnTo>
                  <a:lnTo>
                    <a:pt x="3532" y="123"/>
                  </a:lnTo>
                  <a:lnTo>
                    <a:pt x="3517" y="133"/>
                  </a:lnTo>
                  <a:lnTo>
                    <a:pt x="3505" y="142"/>
                  </a:lnTo>
                  <a:lnTo>
                    <a:pt x="3493" y="153"/>
                  </a:lnTo>
                  <a:lnTo>
                    <a:pt x="3484" y="164"/>
                  </a:lnTo>
                  <a:lnTo>
                    <a:pt x="3476" y="174"/>
                  </a:lnTo>
                  <a:lnTo>
                    <a:pt x="3471" y="183"/>
                  </a:lnTo>
                  <a:lnTo>
                    <a:pt x="3467" y="192"/>
                  </a:lnTo>
                  <a:lnTo>
                    <a:pt x="3462" y="202"/>
                  </a:lnTo>
                  <a:lnTo>
                    <a:pt x="3459" y="211"/>
                  </a:lnTo>
                  <a:lnTo>
                    <a:pt x="3457" y="222"/>
                  </a:lnTo>
                  <a:lnTo>
                    <a:pt x="3455" y="231"/>
                  </a:lnTo>
                  <a:lnTo>
                    <a:pt x="3454" y="242"/>
                  </a:lnTo>
                  <a:lnTo>
                    <a:pt x="3454" y="252"/>
                  </a:lnTo>
                  <a:lnTo>
                    <a:pt x="3454" y="264"/>
                  </a:lnTo>
                  <a:lnTo>
                    <a:pt x="3455" y="275"/>
                  </a:lnTo>
                  <a:lnTo>
                    <a:pt x="3457" y="285"/>
                  </a:lnTo>
                  <a:lnTo>
                    <a:pt x="3460" y="295"/>
                  </a:lnTo>
                  <a:lnTo>
                    <a:pt x="3463" y="304"/>
                  </a:lnTo>
                  <a:lnTo>
                    <a:pt x="3469" y="314"/>
                  </a:lnTo>
                  <a:lnTo>
                    <a:pt x="3474" y="323"/>
                  </a:lnTo>
                  <a:lnTo>
                    <a:pt x="3481" y="332"/>
                  </a:lnTo>
                  <a:lnTo>
                    <a:pt x="3490" y="341"/>
                  </a:lnTo>
                  <a:lnTo>
                    <a:pt x="3498" y="351"/>
                  </a:lnTo>
                  <a:lnTo>
                    <a:pt x="3510" y="359"/>
                  </a:lnTo>
                  <a:lnTo>
                    <a:pt x="3522" y="369"/>
                  </a:lnTo>
                  <a:lnTo>
                    <a:pt x="3534" y="378"/>
                  </a:lnTo>
                  <a:lnTo>
                    <a:pt x="3549" y="388"/>
                  </a:lnTo>
                  <a:lnTo>
                    <a:pt x="3566" y="398"/>
                  </a:lnTo>
                  <a:lnTo>
                    <a:pt x="3584" y="409"/>
                  </a:lnTo>
                  <a:lnTo>
                    <a:pt x="3670" y="457"/>
                  </a:lnTo>
                  <a:lnTo>
                    <a:pt x="3683" y="465"/>
                  </a:lnTo>
                  <a:lnTo>
                    <a:pt x="3694" y="472"/>
                  </a:lnTo>
                  <a:lnTo>
                    <a:pt x="3702" y="480"/>
                  </a:lnTo>
                  <a:lnTo>
                    <a:pt x="3708" y="487"/>
                  </a:lnTo>
                  <a:lnTo>
                    <a:pt x="3714" y="493"/>
                  </a:lnTo>
                  <a:lnTo>
                    <a:pt x="3717" y="502"/>
                  </a:lnTo>
                  <a:lnTo>
                    <a:pt x="3719" y="509"/>
                  </a:lnTo>
                  <a:lnTo>
                    <a:pt x="3720" y="518"/>
                  </a:lnTo>
                  <a:lnTo>
                    <a:pt x="3719" y="524"/>
                  </a:lnTo>
                  <a:lnTo>
                    <a:pt x="3718" y="530"/>
                  </a:lnTo>
                  <a:lnTo>
                    <a:pt x="3716" y="536"/>
                  </a:lnTo>
                  <a:lnTo>
                    <a:pt x="3714" y="541"/>
                  </a:lnTo>
                  <a:lnTo>
                    <a:pt x="3710" y="546"/>
                  </a:lnTo>
                  <a:lnTo>
                    <a:pt x="3706" y="550"/>
                  </a:lnTo>
                  <a:lnTo>
                    <a:pt x="3702" y="555"/>
                  </a:lnTo>
                  <a:lnTo>
                    <a:pt x="3697" y="559"/>
                  </a:lnTo>
                  <a:lnTo>
                    <a:pt x="3691" y="562"/>
                  </a:lnTo>
                  <a:lnTo>
                    <a:pt x="3685" y="565"/>
                  </a:lnTo>
                  <a:lnTo>
                    <a:pt x="3679" y="568"/>
                  </a:lnTo>
                  <a:lnTo>
                    <a:pt x="3671" y="570"/>
                  </a:lnTo>
                  <a:lnTo>
                    <a:pt x="3664" y="571"/>
                  </a:lnTo>
                  <a:lnTo>
                    <a:pt x="3656" y="573"/>
                  </a:lnTo>
                  <a:lnTo>
                    <a:pt x="3647" y="574"/>
                  </a:lnTo>
                  <a:lnTo>
                    <a:pt x="3638" y="574"/>
                  </a:lnTo>
                  <a:lnTo>
                    <a:pt x="3620" y="573"/>
                  </a:lnTo>
                  <a:lnTo>
                    <a:pt x="3600" y="569"/>
                  </a:lnTo>
                  <a:lnTo>
                    <a:pt x="3578" y="565"/>
                  </a:lnTo>
                  <a:lnTo>
                    <a:pt x="3557" y="558"/>
                  </a:lnTo>
                  <a:lnTo>
                    <a:pt x="3542" y="551"/>
                  </a:lnTo>
                  <a:lnTo>
                    <a:pt x="3525" y="544"/>
                  </a:lnTo>
                  <a:lnTo>
                    <a:pt x="3504" y="533"/>
                  </a:lnTo>
                  <a:lnTo>
                    <a:pt x="3477" y="519"/>
                  </a:lnTo>
                  <a:lnTo>
                    <a:pt x="3433" y="617"/>
                  </a:lnTo>
                  <a:lnTo>
                    <a:pt x="3443" y="623"/>
                  </a:lnTo>
                  <a:lnTo>
                    <a:pt x="3454" y="627"/>
                  </a:lnTo>
                  <a:lnTo>
                    <a:pt x="3462" y="632"/>
                  </a:lnTo>
                  <a:lnTo>
                    <a:pt x="3469" y="635"/>
                  </a:lnTo>
                  <a:lnTo>
                    <a:pt x="3507" y="652"/>
                  </a:lnTo>
                  <a:lnTo>
                    <a:pt x="3534" y="662"/>
                  </a:lnTo>
                  <a:lnTo>
                    <a:pt x="3547" y="667"/>
                  </a:lnTo>
                  <a:lnTo>
                    <a:pt x="3560" y="669"/>
                  </a:lnTo>
                  <a:lnTo>
                    <a:pt x="3572" y="672"/>
                  </a:lnTo>
                  <a:lnTo>
                    <a:pt x="3586" y="674"/>
                  </a:lnTo>
                  <a:lnTo>
                    <a:pt x="3599" y="675"/>
                  </a:lnTo>
                  <a:lnTo>
                    <a:pt x="3611" y="676"/>
                  </a:lnTo>
                  <a:lnTo>
                    <a:pt x="3624" y="677"/>
                  </a:lnTo>
                  <a:lnTo>
                    <a:pt x="3637" y="677"/>
                  </a:lnTo>
                  <a:lnTo>
                    <a:pt x="3659" y="676"/>
                  </a:lnTo>
                  <a:lnTo>
                    <a:pt x="3680" y="674"/>
                  </a:lnTo>
                  <a:lnTo>
                    <a:pt x="3701" y="671"/>
                  </a:lnTo>
                  <a:lnTo>
                    <a:pt x="3719" y="667"/>
                  </a:lnTo>
                  <a:lnTo>
                    <a:pt x="3737" y="660"/>
                  </a:lnTo>
                  <a:lnTo>
                    <a:pt x="3753" y="653"/>
                  </a:lnTo>
                  <a:lnTo>
                    <a:pt x="3767" y="644"/>
                  </a:lnTo>
                  <a:lnTo>
                    <a:pt x="3781" y="635"/>
                  </a:lnTo>
                  <a:lnTo>
                    <a:pt x="3793" y="624"/>
                  </a:lnTo>
                  <a:lnTo>
                    <a:pt x="3803" y="613"/>
                  </a:lnTo>
                  <a:lnTo>
                    <a:pt x="3813" y="599"/>
                  </a:lnTo>
                  <a:lnTo>
                    <a:pt x="3820" y="585"/>
                  </a:lnTo>
                  <a:lnTo>
                    <a:pt x="3825" y="570"/>
                  </a:lnTo>
                  <a:lnTo>
                    <a:pt x="3830" y="553"/>
                  </a:lnTo>
                  <a:lnTo>
                    <a:pt x="3833" y="537"/>
                  </a:lnTo>
                  <a:lnTo>
                    <a:pt x="3833" y="518"/>
                  </a:lnTo>
                  <a:lnTo>
                    <a:pt x="3833" y="504"/>
                  </a:lnTo>
                  <a:lnTo>
                    <a:pt x="3831" y="489"/>
                  </a:lnTo>
                  <a:lnTo>
                    <a:pt x="3828" y="475"/>
                  </a:lnTo>
                  <a:lnTo>
                    <a:pt x="3823" y="462"/>
                  </a:lnTo>
                  <a:lnTo>
                    <a:pt x="3817" y="450"/>
                  </a:lnTo>
                  <a:lnTo>
                    <a:pt x="3811" y="438"/>
                  </a:lnTo>
                  <a:lnTo>
                    <a:pt x="3803" y="427"/>
                  </a:lnTo>
                  <a:lnTo>
                    <a:pt x="3795" y="417"/>
                  </a:lnTo>
                  <a:lnTo>
                    <a:pt x="3783" y="408"/>
                  </a:lnTo>
                  <a:lnTo>
                    <a:pt x="3769" y="396"/>
                  </a:lnTo>
                  <a:lnTo>
                    <a:pt x="3753" y="384"/>
                  </a:lnTo>
                  <a:lnTo>
                    <a:pt x="3734" y="371"/>
                  </a:lnTo>
                  <a:lnTo>
                    <a:pt x="3710" y="357"/>
                  </a:lnTo>
                  <a:lnTo>
                    <a:pt x="3686" y="342"/>
                  </a:lnTo>
                  <a:lnTo>
                    <a:pt x="3658" y="326"/>
                  </a:lnTo>
                  <a:lnTo>
                    <a:pt x="3627" y="309"/>
                  </a:lnTo>
                  <a:lnTo>
                    <a:pt x="3613" y="302"/>
                  </a:lnTo>
                  <a:lnTo>
                    <a:pt x="3602" y="295"/>
                  </a:lnTo>
                  <a:lnTo>
                    <a:pt x="3592" y="288"/>
                  </a:lnTo>
                  <a:lnTo>
                    <a:pt x="3585" y="281"/>
                  </a:lnTo>
                  <a:lnTo>
                    <a:pt x="3580" y="273"/>
                  </a:lnTo>
                  <a:lnTo>
                    <a:pt x="3576" y="266"/>
                  </a:lnTo>
                  <a:lnTo>
                    <a:pt x="3574" y="259"/>
                  </a:lnTo>
                  <a:lnTo>
                    <a:pt x="3573" y="250"/>
                  </a:lnTo>
                  <a:lnTo>
                    <a:pt x="3574" y="244"/>
                  </a:lnTo>
                  <a:lnTo>
                    <a:pt x="3575" y="239"/>
                  </a:lnTo>
                  <a:lnTo>
                    <a:pt x="3576" y="233"/>
                  </a:lnTo>
                  <a:lnTo>
                    <a:pt x="3580" y="229"/>
                  </a:lnTo>
                  <a:lnTo>
                    <a:pt x="3583" y="224"/>
                  </a:lnTo>
                  <a:lnTo>
                    <a:pt x="3586" y="220"/>
                  </a:lnTo>
                  <a:lnTo>
                    <a:pt x="3591" y="216"/>
                  </a:lnTo>
                  <a:lnTo>
                    <a:pt x="3595" y="212"/>
                  </a:lnTo>
                  <a:lnTo>
                    <a:pt x="3602" y="209"/>
                  </a:lnTo>
                  <a:lnTo>
                    <a:pt x="3608" y="207"/>
                  </a:lnTo>
                  <a:lnTo>
                    <a:pt x="3614" y="204"/>
                  </a:lnTo>
                  <a:lnTo>
                    <a:pt x="3622" y="202"/>
                  </a:lnTo>
                  <a:lnTo>
                    <a:pt x="3638" y="199"/>
                  </a:lnTo>
                  <a:lnTo>
                    <a:pt x="3656" y="198"/>
                  </a:lnTo>
                  <a:lnTo>
                    <a:pt x="3670" y="198"/>
                  </a:lnTo>
                  <a:lnTo>
                    <a:pt x="3686" y="201"/>
                  </a:lnTo>
                  <a:lnTo>
                    <a:pt x="3702" y="204"/>
                  </a:lnTo>
                  <a:lnTo>
                    <a:pt x="3720" y="208"/>
                  </a:lnTo>
                  <a:lnTo>
                    <a:pt x="3739" y="214"/>
                  </a:lnTo>
                  <a:lnTo>
                    <a:pt x="3758" y="221"/>
                  </a:lnTo>
                  <a:lnTo>
                    <a:pt x="3779" y="229"/>
                  </a:lnTo>
                  <a:lnTo>
                    <a:pt x="3801" y="239"/>
                  </a:lnTo>
                  <a:lnTo>
                    <a:pt x="3843" y="142"/>
                  </a:lnTo>
                  <a:close/>
                  <a:moveTo>
                    <a:pt x="3169" y="270"/>
                  </a:moveTo>
                  <a:lnTo>
                    <a:pt x="3169" y="281"/>
                  </a:lnTo>
                  <a:lnTo>
                    <a:pt x="3168" y="290"/>
                  </a:lnTo>
                  <a:lnTo>
                    <a:pt x="3166" y="299"/>
                  </a:lnTo>
                  <a:lnTo>
                    <a:pt x="3164" y="306"/>
                  </a:lnTo>
                  <a:lnTo>
                    <a:pt x="3160" y="314"/>
                  </a:lnTo>
                  <a:lnTo>
                    <a:pt x="3156" y="321"/>
                  </a:lnTo>
                  <a:lnTo>
                    <a:pt x="3151" y="326"/>
                  </a:lnTo>
                  <a:lnTo>
                    <a:pt x="3146" y="332"/>
                  </a:lnTo>
                  <a:lnTo>
                    <a:pt x="3140" y="336"/>
                  </a:lnTo>
                  <a:lnTo>
                    <a:pt x="3132" y="340"/>
                  </a:lnTo>
                  <a:lnTo>
                    <a:pt x="3124" y="343"/>
                  </a:lnTo>
                  <a:lnTo>
                    <a:pt x="3115" y="346"/>
                  </a:lnTo>
                  <a:lnTo>
                    <a:pt x="3106" y="347"/>
                  </a:lnTo>
                  <a:lnTo>
                    <a:pt x="3095" y="350"/>
                  </a:lnTo>
                  <a:lnTo>
                    <a:pt x="3084" y="351"/>
                  </a:lnTo>
                  <a:lnTo>
                    <a:pt x="3071" y="351"/>
                  </a:lnTo>
                  <a:lnTo>
                    <a:pt x="3001" y="351"/>
                  </a:lnTo>
                  <a:lnTo>
                    <a:pt x="3001" y="195"/>
                  </a:lnTo>
                  <a:lnTo>
                    <a:pt x="3071" y="195"/>
                  </a:lnTo>
                  <a:lnTo>
                    <a:pt x="3084" y="196"/>
                  </a:lnTo>
                  <a:lnTo>
                    <a:pt x="3095" y="196"/>
                  </a:lnTo>
                  <a:lnTo>
                    <a:pt x="3106" y="198"/>
                  </a:lnTo>
                  <a:lnTo>
                    <a:pt x="3116" y="199"/>
                  </a:lnTo>
                  <a:lnTo>
                    <a:pt x="3125" y="203"/>
                  </a:lnTo>
                  <a:lnTo>
                    <a:pt x="3133" y="205"/>
                  </a:lnTo>
                  <a:lnTo>
                    <a:pt x="3140" y="209"/>
                  </a:lnTo>
                  <a:lnTo>
                    <a:pt x="3146" y="213"/>
                  </a:lnTo>
                  <a:lnTo>
                    <a:pt x="3152" y="217"/>
                  </a:lnTo>
                  <a:lnTo>
                    <a:pt x="3156" y="224"/>
                  </a:lnTo>
                  <a:lnTo>
                    <a:pt x="3161" y="229"/>
                  </a:lnTo>
                  <a:lnTo>
                    <a:pt x="3164" y="236"/>
                  </a:lnTo>
                  <a:lnTo>
                    <a:pt x="3166" y="244"/>
                  </a:lnTo>
                  <a:lnTo>
                    <a:pt x="3168" y="252"/>
                  </a:lnTo>
                  <a:lnTo>
                    <a:pt x="3169" y="261"/>
                  </a:lnTo>
                  <a:lnTo>
                    <a:pt x="3169" y="270"/>
                  </a:lnTo>
                  <a:close/>
                  <a:moveTo>
                    <a:pt x="3301" y="665"/>
                  </a:moveTo>
                  <a:lnTo>
                    <a:pt x="3162" y="426"/>
                  </a:lnTo>
                  <a:lnTo>
                    <a:pt x="3178" y="420"/>
                  </a:lnTo>
                  <a:lnTo>
                    <a:pt x="3192" y="416"/>
                  </a:lnTo>
                  <a:lnTo>
                    <a:pt x="3204" y="411"/>
                  </a:lnTo>
                  <a:lnTo>
                    <a:pt x="3214" y="404"/>
                  </a:lnTo>
                  <a:lnTo>
                    <a:pt x="3224" y="398"/>
                  </a:lnTo>
                  <a:lnTo>
                    <a:pt x="3232" y="391"/>
                  </a:lnTo>
                  <a:lnTo>
                    <a:pt x="3241" y="383"/>
                  </a:lnTo>
                  <a:lnTo>
                    <a:pt x="3249" y="374"/>
                  </a:lnTo>
                  <a:lnTo>
                    <a:pt x="3256" y="363"/>
                  </a:lnTo>
                  <a:lnTo>
                    <a:pt x="3262" y="352"/>
                  </a:lnTo>
                  <a:lnTo>
                    <a:pt x="3267" y="340"/>
                  </a:lnTo>
                  <a:lnTo>
                    <a:pt x="3271" y="326"/>
                  </a:lnTo>
                  <a:lnTo>
                    <a:pt x="3275" y="314"/>
                  </a:lnTo>
                  <a:lnTo>
                    <a:pt x="3278" y="299"/>
                  </a:lnTo>
                  <a:lnTo>
                    <a:pt x="3279" y="284"/>
                  </a:lnTo>
                  <a:lnTo>
                    <a:pt x="3280" y="268"/>
                  </a:lnTo>
                  <a:lnTo>
                    <a:pt x="3279" y="249"/>
                  </a:lnTo>
                  <a:lnTo>
                    <a:pt x="3277" y="231"/>
                  </a:lnTo>
                  <a:lnTo>
                    <a:pt x="3272" y="214"/>
                  </a:lnTo>
                  <a:lnTo>
                    <a:pt x="3268" y="198"/>
                  </a:lnTo>
                  <a:lnTo>
                    <a:pt x="3262" y="184"/>
                  </a:lnTo>
                  <a:lnTo>
                    <a:pt x="3253" y="170"/>
                  </a:lnTo>
                  <a:lnTo>
                    <a:pt x="3244" y="157"/>
                  </a:lnTo>
                  <a:lnTo>
                    <a:pt x="3233" y="147"/>
                  </a:lnTo>
                  <a:lnTo>
                    <a:pt x="3221" y="136"/>
                  </a:lnTo>
                  <a:lnTo>
                    <a:pt x="3207" y="127"/>
                  </a:lnTo>
                  <a:lnTo>
                    <a:pt x="3200" y="122"/>
                  </a:lnTo>
                  <a:lnTo>
                    <a:pt x="3192" y="119"/>
                  </a:lnTo>
                  <a:lnTo>
                    <a:pt x="3184" y="116"/>
                  </a:lnTo>
                  <a:lnTo>
                    <a:pt x="3175" y="114"/>
                  </a:lnTo>
                  <a:lnTo>
                    <a:pt x="3156" y="110"/>
                  </a:lnTo>
                  <a:lnTo>
                    <a:pt x="3135" y="107"/>
                  </a:lnTo>
                  <a:lnTo>
                    <a:pt x="3110" y="105"/>
                  </a:lnTo>
                  <a:lnTo>
                    <a:pt x="3081" y="104"/>
                  </a:lnTo>
                  <a:lnTo>
                    <a:pt x="2895" y="104"/>
                  </a:lnTo>
                  <a:lnTo>
                    <a:pt x="2895" y="665"/>
                  </a:lnTo>
                  <a:lnTo>
                    <a:pt x="3001" y="665"/>
                  </a:lnTo>
                  <a:lnTo>
                    <a:pt x="3001" y="441"/>
                  </a:lnTo>
                  <a:lnTo>
                    <a:pt x="3055" y="441"/>
                  </a:lnTo>
                  <a:lnTo>
                    <a:pt x="3184" y="665"/>
                  </a:lnTo>
                  <a:lnTo>
                    <a:pt x="3301" y="665"/>
                  </a:lnTo>
                  <a:close/>
                  <a:moveTo>
                    <a:pt x="2696" y="665"/>
                  </a:moveTo>
                  <a:lnTo>
                    <a:pt x="2696" y="575"/>
                  </a:lnTo>
                  <a:lnTo>
                    <a:pt x="2451" y="575"/>
                  </a:lnTo>
                  <a:lnTo>
                    <a:pt x="2451" y="426"/>
                  </a:lnTo>
                  <a:lnTo>
                    <a:pt x="2644" y="426"/>
                  </a:lnTo>
                  <a:lnTo>
                    <a:pt x="2644" y="335"/>
                  </a:lnTo>
                  <a:lnTo>
                    <a:pt x="2451" y="335"/>
                  </a:lnTo>
                  <a:lnTo>
                    <a:pt x="2451" y="195"/>
                  </a:lnTo>
                  <a:lnTo>
                    <a:pt x="2686" y="195"/>
                  </a:lnTo>
                  <a:lnTo>
                    <a:pt x="2686" y="104"/>
                  </a:lnTo>
                  <a:lnTo>
                    <a:pt x="2345" y="104"/>
                  </a:lnTo>
                  <a:lnTo>
                    <a:pt x="2345" y="665"/>
                  </a:lnTo>
                  <a:lnTo>
                    <a:pt x="2696" y="665"/>
                  </a:lnTo>
                  <a:close/>
                  <a:moveTo>
                    <a:pt x="2179" y="104"/>
                  </a:moveTo>
                  <a:lnTo>
                    <a:pt x="2066" y="104"/>
                  </a:lnTo>
                  <a:lnTo>
                    <a:pt x="1945" y="484"/>
                  </a:lnTo>
                  <a:lnTo>
                    <a:pt x="1941" y="491"/>
                  </a:lnTo>
                  <a:lnTo>
                    <a:pt x="1939" y="496"/>
                  </a:lnTo>
                  <a:lnTo>
                    <a:pt x="1939" y="505"/>
                  </a:lnTo>
                  <a:lnTo>
                    <a:pt x="1940" y="511"/>
                  </a:lnTo>
                  <a:lnTo>
                    <a:pt x="1937" y="501"/>
                  </a:lnTo>
                  <a:lnTo>
                    <a:pt x="1935" y="491"/>
                  </a:lnTo>
                  <a:lnTo>
                    <a:pt x="1933" y="484"/>
                  </a:lnTo>
                  <a:lnTo>
                    <a:pt x="1806" y="104"/>
                  </a:lnTo>
                  <a:lnTo>
                    <a:pt x="1689" y="104"/>
                  </a:lnTo>
                  <a:lnTo>
                    <a:pt x="1896" y="682"/>
                  </a:lnTo>
                  <a:lnTo>
                    <a:pt x="1970" y="682"/>
                  </a:lnTo>
                  <a:lnTo>
                    <a:pt x="2179" y="104"/>
                  </a:lnTo>
                  <a:close/>
                  <a:moveTo>
                    <a:pt x="1525" y="104"/>
                  </a:moveTo>
                  <a:lnTo>
                    <a:pt x="1418" y="104"/>
                  </a:lnTo>
                  <a:lnTo>
                    <a:pt x="1418" y="665"/>
                  </a:lnTo>
                  <a:lnTo>
                    <a:pt x="1525" y="665"/>
                  </a:lnTo>
                  <a:lnTo>
                    <a:pt x="1525" y="104"/>
                  </a:lnTo>
                  <a:close/>
                  <a:moveTo>
                    <a:pt x="1181" y="671"/>
                  </a:moveTo>
                  <a:lnTo>
                    <a:pt x="1181" y="104"/>
                  </a:lnTo>
                  <a:lnTo>
                    <a:pt x="1080" y="104"/>
                  </a:lnTo>
                  <a:lnTo>
                    <a:pt x="1080" y="522"/>
                  </a:lnTo>
                  <a:lnTo>
                    <a:pt x="1074" y="511"/>
                  </a:lnTo>
                  <a:lnTo>
                    <a:pt x="1069" y="496"/>
                  </a:lnTo>
                  <a:lnTo>
                    <a:pt x="1068" y="493"/>
                  </a:lnTo>
                  <a:lnTo>
                    <a:pt x="1065" y="486"/>
                  </a:lnTo>
                  <a:lnTo>
                    <a:pt x="1061" y="478"/>
                  </a:lnTo>
                  <a:lnTo>
                    <a:pt x="1059" y="474"/>
                  </a:lnTo>
                  <a:lnTo>
                    <a:pt x="823" y="104"/>
                  </a:lnTo>
                  <a:lnTo>
                    <a:pt x="701" y="104"/>
                  </a:lnTo>
                  <a:lnTo>
                    <a:pt x="701" y="665"/>
                  </a:lnTo>
                  <a:lnTo>
                    <a:pt x="802" y="665"/>
                  </a:lnTo>
                  <a:lnTo>
                    <a:pt x="802" y="254"/>
                  </a:lnTo>
                  <a:lnTo>
                    <a:pt x="805" y="265"/>
                  </a:lnTo>
                  <a:lnTo>
                    <a:pt x="810" y="273"/>
                  </a:lnTo>
                  <a:lnTo>
                    <a:pt x="813" y="278"/>
                  </a:lnTo>
                  <a:lnTo>
                    <a:pt x="817" y="286"/>
                  </a:lnTo>
                  <a:lnTo>
                    <a:pt x="824" y="301"/>
                  </a:lnTo>
                  <a:lnTo>
                    <a:pt x="829" y="308"/>
                  </a:lnTo>
                  <a:lnTo>
                    <a:pt x="1069" y="671"/>
                  </a:lnTo>
                  <a:lnTo>
                    <a:pt x="1181" y="671"/>
                  </a:lnTo>
                  <a:close/>
                  <a:moveTo>
                    <a:pt x="470" y="447"/>
                  </a:moveTo>
                  <a:lnTo>
                    <a:pt x="470" y="104"/>
                  </a:lnTo>
                  <a:lnTo>
                    <a:pt x="363" y="104"/>
                  </a:lnTo>
                  <a:lnTo>
                    <a:pt x="363" y="452"/>
                  </a:lnTo>
                  <a:lnTo>
                    <a:pt x="363" y="467"/>
                  </a:lnTo>
                  <a:lnTo>
                    <a:pt x="361" y="481"/>
                  </a:lnTo>
                  <a:lnTo>
                    <a:pt x="359" y="494"/>
                  </a:lnTo>
                  <a:lnTo>
                    <a:pt x="355" y="506"/>
                  </a:lnTo>
                  <a:lnTo>
                    <a:pt x="350" y="518"/>
                  </a:lnTo>
                  <a:lnTo>
                    <a:pt x="345" y="527"/>
                  </a:lnTo>
                  <a:lnTo>
                    <a:pt x="339" y="537"/>
                  </a:lnTo>
                  <a:lnTo>
                    <a:pt x="331" y="545"/>
                  </a:lnTo>
                  <a:lnTo>
                    <a:pt x="323" y="552"/>
                  </a:lnTo>
                  <a:lnTo>
                    <a:pt x="314" y="559"/>
                  </a:lnTo>
                  <a:lnTo>
                    <a:pt x="303" y="565"/>
                  </a:lnTo>
                  <a:lnTo>
                    <a:pt x="292" y="569"/>
                  </a:lnTo>
                  <a:lnTo>
                    <a:pt x="280" y="573"/>
                  </a:lnTo>
                  <a:lnTo>
                    <a:pt x="267" y="576"/>
                  </a:lnTo>
                  <a:lnTo>
                    <a:pt x="253" y="577"/>
                  </a:lnTo>
                  <a:lnTo>
                    <a:pt x="239" y="578"/>
                  </a:lnTo>
                  <a:lnTo>
                    <a:pt x="222" y="577"/>
                  </a:lnTo>
                  <a:lnTo>
                    <a:pt x="207" y="576"/>
                  </a:lnTo>
                  <a:lnTo>
                    <a:pt x="193" y="574"/>
                  </a:lnTo>
                  <a:lnTo>
                    <a:pt x="181" y="569"/>
                  </a:lnTo>
                  <a:lnTo>
                    <a:pt x="168" y="565"/>
                  </a:lnTo>
                  <a:lnTo>
                    <a:pt x="157" y="560"/>
                  </a:lnTo>
                  <a:lnTo>
                    <a:pt x="148" y="553"/>
                  </a:lnTo>
                  <a:lnTo>
                    <a:pt x="138" y="546"/>
                  </a:lnTo>
                  <a:lnTo>
                    <a:pt x="131" y="538"/>
                  </a:lnTo>
                  <a:lnTo>
                    <a:pt x="125" y="528"/>
                  </a:lnTo>
                  <a:lnTo>
                    <a:pt x="118" y="519"/>
                  </a:lnTo>
                  <a:lnTo>
                    <a:pt x="114" y="507"/>
                  </a:lnTo>
                  <a:lnTo>
                    <a:pt x="111" y="495"/>
                  </a:lnTo>
                  <a:lnTo>
                    <a:pt x="108" y="482"/>
                  </a:lnTo>
                  <a:lnTo>
                    <a:pt x="107" y="468"/>
                  </a:lnTo>
                  <a:lnTo>
                    <a:pt x="106" y="452"/>
                  </a:lnTo>
                  <a:lnTo>
                    <a:pt x="106" y="104"/>
                  </a:lnTo>
                  <a:lnTo>
                    <a:pt x="0" y="104"/>
                  </a:lnTo>
                  <a:lnTo>
                    <a:pt x="0" y="447"/>
                  </a:lnTo>
                  <a:lnTo>
                    <a:pt x="0" y="465"/>
                  </a:lnTo>
                  <a:lnTo>
                    <a:pt x="1" y="483"/>
                  </a:lnTo>
                  <a:lnTo>
                    <a:pt x="2" y="499"/>
                  </a:lnTo>
                  <a:lnTo>
                    <a:pt x="3" y="514"/>
                  </a:lnTo>
                  <a:lnTo>
                    <a:pt x="6" y="528"/>
                  </a:lnTo>
                  <a:lnTo>
                    <a:pt x="9" y="541"/>
                  </a:lnTo>
                  <a:lnTo>
                    <a:pt x="13" y="553"/>
                  </a:lnTo>
                  <a:lnTo>
                    <a:pt x="16" y="565"/>
                  </a:lnTo>
                  <a:lnTo>
                    <a:pt x="21" y="576"/>
                  </a:lnTo>
                  <a:lnTo>
                    <a:pt x="27" y="585"/>
                  </a:lnTo>
                  <a:lnTo>
                    <a:pt x="33" y="595"/>
                  </a:lnTo>
                  <a:lnTo>
                    <a:pt x="40" y="604"/>
                  </a:lnTo>
                  <a:lnTo>
                    <a:pt x="48" y="613"/>
                  </a:lnTo>
                  <a:lnTo>
                    <a:pt x="56" y="621"/>
                  </a:lnTo>
                  <a:lnTo>
                    <a:pt x="66" y="629"/>
                  </a:lnTo>
                  <a:lnTo>
                    <a:pt x="76" y="636"/>
                  </a:lnTo>
                  <a:lnTo>
                    <a:pt x="92" y="646"/>
                  </a:lnTo>
                  <a:lnTo>
                    <a:pt x="109" y="655"/>
                  </a:lnTo>
                  <a:lnTo>
                    <a:pt x="127" y="661"/>
                  </a:lnTo>
                  <a:lnTo>
                    <a:pt x="145" y="668"/>
                  </a:lnTo>
                  <a:lnTo>
                    <a:pt x="165" y="672"/>
                  </a:lnTo>
                  <a:lnTo>
                    <a:pt x="187" y="675"/>
                  </a:lnTo>
                  <a:lnTo>
                    <a:pt x="210" y="676"/>
                  </a:lnTo>
                  <a:lnTo>
                    <a:pt x="235" y="677"/>
                  </a:lnTo>
                  <a:lnTo>
                    <a:pt x="260" y="676"/>
                  </a:lnTo>
                  <a:lnTo>
                    <a:pt x="283" y="675"/>
                  </a:lnTo>
                  <a:lnTo>
                    <a:pt x="305" y="672"/>
                  </a:lnTo>
                  <a:lnTo>
                    <a:pt x="325" y="667"/>
                  </a:lnTo>
                  <a:lnTo>
                    <a:pt x="343" y="661"/>
                  </a:lnTo>
                  <a:lnTo>
                    <a:pt x="361" y="654"/>
                  </a:lnTo>
                  <a:lnTo>
                    <a:pt x="377" y="645"/>
                  </a:lnTo>
                  <a:lnTo>
                    <a:pt x="393" y="636"/>
                  </a:lnTo>
                  <a:lnTo>
                    <a:pt x="403" y="629"/>
                  </a:lnTo>
                  <a:lnTo>
                    <a:pt x="413" y="620"/>
                  </a:lnTo>
                  <a:lnTo>
                    <a:pt x="422" y="613"/>
                  </a:lnTo>
                  <a:lnTo>
                    <a:pt x="430" y="604"/>
                  </a:lnTo>
                  <a:lnTo>
                    <a:pt x="437" y="595"/>
                  </a:lnTo>
                  <a:lnTo>
                    <a:pt x="443" y="585"/>
                  </a:lnTo>
                  <a:lnTo>
                    <a:pt x="449" y="576"/>
                  </a:lnTo>
                  <a:lnTo>
                    <a:pt x="454" y="565"/>
                  </a:lnTo>
                  <a:lnTo>
                    <a:pt x="458" y="553"/>
                  </a:lnTo>
                  <a:lnTo>
                    <a:pt x="461" y="541"/>
                  </a:lnTo>
                  <a:lnTo>
                    <a:pt x="464" y="528"/>
                  </a:lnTo>
                  <a:lnTo>
                    <a:pt x="467" y="513"/>
                  </a:lnTo>
                  <a:lnTo>
                    <a:pt x="468" y="499"/>
                  </a:lnTo>
                  <a:lnTo>
                    <a:pt x="470" y="483"/>
                  </a:lnTo>
                  <a:lnTo>
                    <a:pt x="470" y="465"/>
                  </a:lnTo>
                  <a:lnTo>
                    <a:pt x="470" y="447"/>
                  </a:lnTo>
                  <a:close/>
                </a:path>
              </a:pathLst>
            </a:custGeom>
            <a:solidFill>
              <a:srgbClr val="004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081" name="Text Box 46"/>
          <p:cNvSpPr txBox="1">
            <a:spLocks noChangeArrowheads="1"/>
          </p:cNvSpPr>
          <p:nvPr/>
        </p:nvSpPr>
        <p:spPr bwMode="auto">
          <a:xfrm>
            <a:off x="4572000" y="620713"/>
            <a:ext cx="44767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>
                <a:solidFill>
                  <a:schemeClr val="bg1"/>
                </a:solidFill>
              </a:rPr>
              <a:t>Institut für Beispielsysteme | Forschungsgruppe Systembeispiele</a:t>
            </a:r>
          </a:p>
        </p:txBody>
      </p:sp>
      <p:sp>
        <p:nvSpPr>
          <p:cNvPr id="3082" name="Rectangle 48"/>
          <p:cNvSpPr>
            <a:spLocks noChangeArrowheads="1"/>
          </p:cNvSpPr>
          <p:nvPr/>
        </p:nvSpPr>
        <p:spPr bwMode="auto">
          <a:xfrm flipV="1">
            <a:off x="104775" y="1195388"/>
            <a:ext cx="893445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083" name="Text Box 50"/>
          <p:cNvSpPr txBox="1">
            <a:spLocks noChangeArrowheads="1"/>
          </p:cNvSpPr>
          <p:nvPr/>
        </p:nvSpPr>
        <p:spPr bwMode="auto">
          <a:xfrm>
            <a:off x="4570413" y="617538"/>
            <a:ext cx="44767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>
                <a:solidFill>
                  <a:srgbClr val="004B5A"/>
                </a:solidFill>
              </a:rPr>
              <a:t>Institut für Beispielsysteme | Forschungsgruppe Systembeispiele</a:t>
            </a:r>
          </a:p>
        </p:txBody>
      </p:sp>
      <p:sp>
        <p:nvSpPr>
          <p:cNvPr id="3084" name="Text Box 51"/>
          <p:cNvSpPr txBox="1">
            <a:spLocks noChangeArrowheads="1"/>
          </p:cNvSpPr>
          <p:nvPr/>
        </p:nvSpPr>
        <p:spPr bwMode="auto">
          <a:xfrm>
            <a:off x="4572000" y="906463"/>
            <a:ext cx="4476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800" rIns="0" bIns="46800">
            <a:spAutoFit/>
          </a:bodyPr>
          <a:lstStyle>
            <a:lvl1pPr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/>
              <a:t>Titel der Präsentation: auf jeder Seite wiederholt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915816" y="279400"/>
            <a:ext cx="5856709" cy="84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800"/>
            <a:ext cx="8315325" cy="46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67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400800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38925" y="640080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/>
            </a:lvl1pPr>
          </a:lstStyle>
          <a:p>
            <a:pPr>
              <a:defRPr/>
            </a:pPr>
            <a:fld id="{60EB6593-B72F-47E5-829B-F6EBFC11487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503238" y="142875"/>
            <a:ext cx="1914525" cy="612775"/>
            <a:chOff x="317" y="90"/>
            <a:chExt cx="1206" cy="386"/>
          </a:xfrm>
        </p:grpSpPr>
        <p:sp>
          <p:nvSpPr>
            <p:cNvPr id="4107" name="Freeform 9"/>
            <p:cNvSpPr>
              <a:spLocks noEditPoints="1"/>
            </p:cNvSpPr>
            <p:nvPr userDrawn="1"/>
          </p:nvSpPr>
          <p:spPr bwMode="auto">
            <a:xfrm>
              <a:off x="367" y="129"/>
              <a:ext cx="240" cy="302"/>
            </a:xfrm>
            <a:custGeom>
              <a:avLst/>
              <a:gdLst>
                <a:gd name="T0" fmla="*/ 119 w 3371"/>
                <a:gd name="T1" fmla="*/ 289 h 4236"/>
                <a:gd name="T2" fmla="*/ 201 w 3371"/>
                <a:gd name="T3" fmla="*/ 277 h 4236"/>
                <a:gd name="T4" fmla="*/ 52 w 3371"/>
                <a:gd name="T5" fmla="*/ 272 h 4236"/>
                <a:gd name="T6" fmla="*/ 160 w 3371"/>
                <a:gd name="T7" fmla="*/ 270 h 4236"/>
                <a:gd name="T8" fmla="*/ 198 w 3371"/>
                <a:gd name="T9" fmla="*/ 249 h 4236"/>
                <a:gd name="T10" fmla="*/ 49 w 3371"/>
                <a:gd name="T11" fmla="*/ 198 h 4236"/>
                <a:gd name="T12" fmla="*/ 110 w 3371"/>
                <a:gd name="T13" fmla="*/ 229 h 4236"/>
                <a:gd name="T14" fmla="*/ 199 w 3371"/>
                <a:gd name="T15" fmla="*/ 216 h 4236"/>
                <a:gd name="T16" fmla="*/ 74 w 3371"/>
                <a:gd name="T17" fmla="*/ 188 h 4236"/>
                <a:gd name="T18" fmla="*/ 101 w 3371"/>
                <a:gd name="T19" fmla="*/ 20 h 4236"/>
                <a:gd name="T20" fmla="*/ 177 w 3371"/>
                <a:gd name="T21" fmla="*/ 134 h 4236"/>
                <a:gd name="T22" fmla="*/ 211 w 3371"/>
                <a:gd name="T23" fmla="*/ 164 h 4236"/>
                <a:gd name="T24" fmla="*/ 230 w 3371"/>
                <a:gd name="T25" fmla="*/ 141 h 4236"/>
                <a:gd name="T26" fmla="*/ 186 w 3371"/>
                <a:gd name="T27" fmla="*/ 120 h 4236"/>
                <a:gd name="T28" fmla="*/ 173 w 3371"/>
                <a:gd name="T29" fmla="*/ 156 h 4236"/>
                <a:gd name="T30" fmla="*/ 157 w 3371"/>
                <a:gd name="T31" fmla="*/ 125 h 4236"/>
                <a:gd name="T32" fmla="*/ 143 w 3371"/>
                <a:gd name="T33" fmla="*/ 103 h 4236"/>
                <a:gd name="T34" fmla="*/ 120 w 3371"/>
                <a:gd name="T35" fmla="*/ 66 h 4236"/>
                <a:gd name="T36" fmla="*/ 94 w 3371"/>
                <a:gd name="T37" fmla="*/ 18 h 4236"/>
                <a:gd name="T38" fmla="*/ 103 w 3371"/>
                <a:gd name="T39" fmla="*/ 45 h 4236"/>
                <a:gd name="T40" fmla="*/ 102 w 3371"/>
                <a:gd name="T41" fmla="*/ 70 h 4236"/>
                <a:gd name="T42" fmla="*/ 90 w 3371"/>
                <a:gd name="T43" fmla="*/ 112 h 4236"/>
                <a:gd name="T44" fmla="*/ 73 w 3371"/>
                <a:gd name="T45" fmla="*/ 142 h 4236"/>
                <a:gd name="T46" fmla="*/ 50 w 3371"/>
                <a:gd name="T47" fmla="*/ 124 h 4236"/>
                <a:gd name="T48" fmla="*/ 101 w 3371"/>
                <a:gd name="T49" fmla="*/ 173 h 4236"/>
                <a:gd name="T50" fmla="*/ 44 w 3371"/>
                <a:gd name="T51" fmla="*/ 92 h 4236"/>
                <a:gd name="T52" fmla="*/ 43 w 3371"/>
                <a:gd name="T53" fmla="*/ 89 h 4236"/>
                <a:gd name="T54" fmla="*/ 32 w 3371"/>
                <a:gd name="T55" fmla="*/ 166 h 4236"/>
                <a:gd name="T56" fmla="*/ 29 w 3371"/>
                <a:gd name="T57" fmla="*/ 128 h 4236"/>
                <a:gd name="T58" fmla="*/ 29 w 3371"/>
                <a:gd name="T59" fmla="*/ 252 h 4236"/>
                <a:gd name="T60" fmla="*/ 100 w 3371"/>
                <a:gd name="T61" fmla="*/ 265 h 4236"/>
                <a:gd name="T62" fmla="*/ 215 w 3371"/>
                <a:gd name="T63" fmla="*/ 217 h 4236"/>
                <a:gd name="T64" fmla="*/ 190 w 3371"/>
                <a:gd name="T65" fmla="*/ 168 h 4236"/>
                <a:gd name="T66" fmla="*/ 168 w 3371"/>
                <a:gd name="T67" fmla="*/ 189 h 4236"/>
                <a:gd name="T68" fmla="*/ 181 w 3371"/>
                <a:gd name="T69" fmla="*/ 207 h 4236"/>
                <a:gd name="T70" fmla="*/ 160 w 3371"/>
                <a:gd name="T71" fmla="*/ 188 h 4236"/>
                <a:gd name="T72" fmla="*/ 139 w 3371"/>
                <a:gd name="T73" fmla="*/ 148 h 4236"/>
                <a:gd name="T74" fmla="*/ 136 w 3371"/>
                <a:gd name="T75" fmla="*/ 110 h 4236"/>
                <a:gd name="T76" fmla="*/ 121 w 3371"/>
                <a:gd name="T77" fmla="*/ 78 h 4236"/>
                <a:gd name="T78" fmla="*/ 104 w 3371"/>
                <a:gd name="T79" fmla="*/ 87 h 4236"/>
                <a:gd name="T80" fmla="*/ 114 w 3371"/>
                <a:gd name="T81" fmla="*/ 119 h 4236"/>
                <a:gd name="T82" fmla="*/ 102 w 3371"/>
                <a:gd name="T83" fmla="*/ 134 h 4236"/>
                <a:gd name="T84" fmla="*/ 133 w 3371"/>
                <a:gd name="T85" fmla="*/ 187 h 4236"/>
                <a:gd name="T86" fmla="*/ 133 w 3371"/>
                <a:gd name="T87" fmla="*/ 168 h 4236"/>
                <a:gd name="T88" fmla="*/ 127 w 3371"/>
                <a:gd name="T89" fmla="*/ 119 h 4236"/>
                <a:gd name="T90" fmla="*/ 134 w 3371"/>
                <a:gd name="T91" fmla="*/ 165 h 4236"/>
                <a:gd name="T92" fmla="*/ 156 w 3371"/>
                <a:gd name="T93" fmla="*/ 228 h 4236"/>
                <a:gd name="T94" fmla="*/ 84 w 3371"/>
                <a:gd name="T95" fmla="*/ 240 h 4236"/>
                <a:gd name="T96" fmla="*/ 33 w 3371"/>
                <a:gd name="T97" fmla="*/ 198 h 4236"/>
                <a:gd name="T98" fmla="*/ 49 w 3371"/>
                <a:gd name="T99" fmla="*/ 161 h 4236"/>
                <a:gd name="T100" fmla="*/ 95 w 3371"/>
                <a:gd name="T101" fmla="*/ 154 h 4236"/>
                <a:gd name="T102" fmla="*/ 79 w 3371"/>
                <a:gd name="T103" fmla="*/ 141 h 4236"/>
                <a:gd name="T104" fmla="*/ 91 w 3371"/>
                <a:gd name="T105" fmla="*/ 178 h 4236"/>
                <a:gd name="T106" fmla="*/ 94 w 3371"/>
                <a:gd name="T107" fmla="*/ 121 h 4236"/>
                <a:gd name="T108" fmla="*/ 202 w 3371"/>
                <a:gd name="T109" fmla="*/ 164 h 4236"/>
                <a:gd name="T110" fmla="*/ 156 w 3371"/>
                <a:gd name="T111" fmla="*/ 216 h 4236"/>
                <a:gd name="T112" fmla="*/ 236 w 3371"/>
                <a:gd name="T113" fmla="*/ 132 h 4236"/>
                <a:gd name="T114" fmla="*/ 119 w 3371"/>
                <a:gd name="T115" fmla="*/ 40 h 4236"/>
                <a:gd name="T116" fmla="*/ 107 w 3371"/>
                <a:gd name="T117" fmla="*/ 31 h 4236"/>
                <a:gd name="T118" fmla="*/ 70 w 3371"/>
                <a:gd name="T119" fmla="*/ 107 h 4236"/>
                <a:gd name="T120" fmla="*/ 34 w 3371"/>
                <a:gd name="T121" fmla="*/ 123 h 4236"/>
                <a:gd name="T122" fmla="*/ 25 w 3371"/>
                <a:gd name="T123" fmla="*/ 256 h 4236"/>
                <a:gd name="T124" fmla="*/ 222 w 3371"/>
                <a:gd name="T125" fmla="*/ 258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8" name="Freeform 10"/>
            <p:cNvSpPr>
              <a:spLocks/>
            </p:cNvSpPr>
            <p:nvPr userDrawn="1"/>
          </p:nvSpPr>
          <p:spPr bwMode="auto">
            <a:xfrm>
              <a:off x="413" y="443"/>
              <a:ext cx="21" cy="24"/>
            </a:xfrm>
            <a:custGeom>
              <a:avLst/>
              <a:gdLst>
                <a:gd name="T0" fmla="*/ 17 w 304"/>
                <a:gd name="T1" fmla="*/ 1 h 338"/>
                <a:gd name="T2" fmla="*/ 20 w 304"/>
                <a:gd name="T3" fmla="*/ 3 h 338"/>
                <a:gd name="T4" fmla="*/ 19 w 304"/>
                <a:gd name="T5" fmla="*/ 10 h 338"/>
                <a:gd name="T6" fmla="*/ 16 w 304"/>
                <a:gd name="T7" fmla="*/ 8 h 338"/>
                <a:gd name="T8" fmla="*/ 16 w 304"/>
                <a:gd name="T9" fmla="*/ 6 h 338"/>
                <a:gd name="T10" fmla="*/ 16 w 304"/>
                <a:gd name="T11" fmla="*/ 5 h 338"/>
                <a:gd name="T12" fmla="*/ 14 w 304"/>
                <a:gd name="T13" fmla="*/ 4 h 338"/>
                <a:gd name="T14" fmla="*/ 13 w 304"/>
                <a:gd name="T15" fmla="*/ 4 h 338"/>
                <a:gd name="T16" fmla="*/ 11 w 304"/>
                <a:gd name="T17" fmla="*/ 4 h 338"/>
                <a:gd name="T18" fmla="*/ 10 w 304"/>
                <a:gd name="T19" fmla="*/ 4 h 338"/>
                <a:gd name="T20" fmla="*/ 10 w 304"/>
                <a:gd name="T21" fmla="*/ 5 h 338"/>
                <a:gd name="T22" fmla="*/ 9 w 304"/>
                <a:gd name="T23" fmla="*/ 5 h 338"/>
                <a:gd name="T24" fmla="*/ 9 w 304"/>
                <a:gd name="T25" fmla="*/ 6 h 338"/>
                <a:gd name="T26" fmla="*/ 9 w 304"/>
                <a:gd name="T27" fmla="*/ 7 h 338"/>
                <a:gd name="T28" fmla="*/ 9 w 304"/>
                <a:gd name="T29" fmla="*/ 7 h 338"/>
                <a:gd name="T30" fmla="*/ 10 w 304"/>
                <a:gd name="T31" fmla="*/ 8 h 338"/>
                <a:gd name="T32" fmla="*/ 11 w 304"/>
                <a:gd name="T33" fmla="*/ 9 h 338"/>
                <a:gd name="T34" fmla="*/ 12 w 304"/>
                <a:gd name="T35" fmla="*/ 11 h 338"/>
                <a:gd name="T36" fmla="*/ 14 w 304"/>
                <a:gd name="T37" fmla="*/ 12 h 338"/>
                <a:gd name="T38" fmla="*/ 16 w 304"/>
                <a:gd name="T39" fmla="*/ 14 h 338"/>
                <a:gd name="T40" fmla="*/ 17 w 304"/>
                <a:gd name="T41" fmla="*/ 15 h 338"/>
                <a:gd name="T42" fmla="*/ 17 w 304"/>
                <a:gd name="T43" fmla="*/ 16 h 338"/>
                <a:gd name="T44" fmla="*/ 17 w 304"/>
                <a:gd name="T45" fmla="*/ 17 h 338"/>
                <a:gd name="T46" fmla="*/ 17 w 304"/>
                <a:gd name="T47" fmla="*/ 19 h 338"/>
                <a:gd name="T48" fmla="*/ 16 w 304"/>
                <a:gd name="T49" fmla="*/ 20 h 338"/>
                <a:gd name="T50" fmla="*/ 16 w 304"/>
                <a:gd name="T51" fmla="*/ 21 h 338"/>
                <a:gd name="T52" fmla="*/ 15 w 304"/>
                <a:gd name="T53" fmla="*/ 22 h 338"/>
                <a:gd name="T54" fmla="*/ 13 w 304"/>
                <a:gd name="T55" fmla="*/ 23 h 338"/>
                <a:gd name="T56" fmla="*/ 12 w 304"/>
                <a:gd name="T57" fmla="*/ 24 h 338"/>
                <a:gd name="T58" fmla="*/ 10 w 304"/>
                <a:gd name="T59" fmla="*/ 24 h 338"/>
                <a:gd name="T60" fmla="*/ 8 w 304"/>
                <a:gd name="T61" fmla="*/ 24 h 338"/>
                <a:gd name="T62" fmla="*/ 6 w 304"/>
                <a:gd name="T63" fmla="*/ 24 h 338"/>
                <a:gd name="T64" fmla="*/ 4 w 304"/>
                <a:gd name="T65" fmla="*/ 23 h 338"/>
                <a:gd name="T66" fmla="*/ 1 w 304"/>
                <a:gd name="T67" fmla="*/ 22 h 338"/>
                <a:gd name="T68" fmla="*/ 2 w 304"/>
                <a:gd name="T69" fmla="*/ 15 h 338"/>
                <a:gd name="T70" fmla="*/ 5 w 304"/>
                <a:gd name="T71" fmla="*/ 16 h 338"/>
                <a:gd name="T72" fmla="*/ 5 w 304"/>
                <a:gd name="T73" fmla="*/ 18 h 338"/>
                <a:gd name="T74" fmla="*/ 5 w 304"/>
                <a:gd name="T75" fmla="*/ 19 h 338"/>
                <a:gd name="T76" fmla="*/ 6 w 304"/>
                <a:gd name="T77" fmla="*/ 20 h 338"/>
                <a:gd name="T78" fmla="*/ 8 w 304"/>
                <a:gd name="T79" fmla="*/ 21 h 338"/>
                <a:gd name="T80" fmla="*/ 9 w 304"/>
                <a:gd name="T81" fmla="*/ 21 h 338"/>
                <a:gd name="T82" fmla="*/ 10 w 304"/>
                <a:gd name="T83" fmla="*/ 20 h 338"/>
                <a:gd name="T84" fmla="*/ 11 w 304"/>
                <a:gd name="T85" fmla="*/ 19 h 338"/>
                <a:gd name="T86" fmla="*/ 11 w 304"/>
                <a:gd name="T87" fmla="*/ 18 h 338"/>
                <a:gd name="T88" fmla="*/ 11 w 304"/>
                <a:gd name="T89" fmla="*/ 18 h 338"/>
                <a:gd name="T90" fmla="*/ 11 w 304"/>
                <a:gd name="T91" fmla="*/ 17 h 338"/>
                <a:gd name="T92" fmla="*/ 10 w 304"/>
                <a:gd name="T93" fmla="*/ 16 h 338"/>
                <a:gd name="T94" fmla="*/ 9 w 304"/>
                <a:gd name="T95" fmla="*/ 15 h 338"/>
                <a:gd name="T96" fmla="*/ 6 w 304"/>
                <a:gd name="T97" fmla="*/ 12 h 338"/>
                <a:gd name="T98" fmla="*/ 4 w 304"/>
                <a:gd name="T99" fmla="*/ 11 h 338"/>
                <a:gd name="T100" fmla="*/ 3 w 304"/>
                <a:gd name="T101" fmla="*/ 9 h 338"/>
                <a:gd name="T102" fmla="*/ 3 w 304"/>
                <a:gd name="T103" fmla="*/ 8 h 338"/>
                <a:gd name="T104" fmla="*/ 3 w 304"/>
                <a:gd name="T105" fmla="*/ 7 h 338"/>
                <a:gd name="T106" fmla="*/ 3 w 304"/>
                <a:gd name="T107" fmla="*/ 6 h 338"/>
                <a:gd name="T108" fmla="*/ 4 w 304"/>
                <a:gd name="T109" fmla="*/ 4 h 338"/>
                <a:gd name="T110" fmla="*/ 4 w 304"/>
                <a:gd name="T111" fmla="*/ 3 h 338"/>
                <a:gd name="T112" fmla="*/ 5 w 304"/>
                <a:gd name="T113" fmla="*/ 2 h 338"/>
                <a:gd name="T114" fmla="*/ 7 w 304"/>
                <a:gd name="T115" fmla="*/ 1 h 338"/>
                <a:gd name="T116" fmla="*/ 8 w 304"/>
                <a:gd name="T117" fmla="*/ 0 h 338"/>
                <a:gd name="T118" fmla="*/ 10 w 304"/>
                <a:gd name="T119" fmla="*/ 0 h 338"/>
                <a:gd name="T120" fmla="*/ 12 w 304"/>
                <a:gd name="T121" fmla="*/ 0 h 338"/>
                <a:gd name="T122" fmla="*/ 14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09" name="Freeform 11"/>
            <p:cNvSpPr>
              <a:spLocks/>
            </p:cNvSpPr>
            <p:nvPr userDrawn="1"/>
          </p:nvSpPr>
          <p:spPr bwMode="auto">
            <a:xfrm>
              <a:off x="387" y="431"/>
              <a:ext cx="23" cy="27"/>
            </a:xfrm>
            <a:custGeom>
              <a:avLst/>
              <a:gdLst>
                <a:gd name="T0" fmla="*/ 23 w 311"/>
                <a:gd name="T1" fmla="*/ 6 h 374"/>
                <a:gd name="T2" fmla="*/ 22 w 311"/>
                <a:gd name="T3" fmla="*/ 8 h 374"/>
                <a:gd name="T4" fmla="*/ 21 w 311"/>
                <a:gd name="T5" fmla="*/ 8 h 374"/>
                <a:gd name="T6" fmla="*/ 20 w 311"/>
                <a:gd name="T7" fmla="*/ 8 h 374"/>
                <a:gd name="T8" fmla="*/ 19 w 311"/>
                <a:gd name="T9" fmla="*/ 8 h 374"/>
                <a:gd name="T10" fmla="*/ 18 w 311"/>
                <a:gd name="T11" fmla="*/ 8 h 374"/>
                <a:gd name="T12" fmla="*/ 10 w 311"/>
                <a:gd name="T13" fmla="*/ 22 h 374"/>
                <a:gd name="T14" fmla="*/ 10 w 311"/>
                <a:gd name="T15" fmla="*/ 23 h 374"/>
                <a:gd name="T16" fmla="*/ 11 w 311"/>
                <a:gd name="T17" fmla="*/ 24 h 374"/>
                <a:gd name="T18" fmla="*/ 12 w 311"/>
                <a:gd name="T19" fmla="*/ 24 h 374"/>
                <a:gd name="T20" fmla="*/ 12 w 311"/>
                <a:gd name="T21" fmla="*/ 25 h 374"/>
                <a:gd name="T22" fmla="*/ 11 w 311"/>
                <a:gd name="T23" fmla="*/ 27 h 374"/>
                <a:gd name="T24" fmla="*/ 0 w 311"/>
                <a:gd name="T25" fmla="*/ 21 h 374"/>
                <a:gd name="T26" fmla="*/ 1 w 311"/>
                <a:gd name="T27" fmla="*/ 19 h 374"/>
                <a:gd name="T28" fmla="*/ 2 w 311"/>
                <a:gd name="T29" fmla="*/ 19 h 374"/>
                <a:gd name="T30" fmla="*/ 3 w 311"/>
                <a:gd name="T31" fmla="*/ 19 h 374"/>
                <a:gd name="T32" fmla="*/ 4 w 311"/>
                <a:gd name="T33" fmla="*/ 19 h 374"/>
                <a:gd name="T34" fmla="*/ 5 w 311"/>
                <a:gd name="T35" fmla="*/ 19 h 374"/>
                <a:gd name="T36" fmla="*/ 13 w 311"/>
                <a:gd name="T37" fmla="*/ 5 h 374"/>
                <a:gd name="T38" fmla="*/ 12 w 311"/>
                <a:gd name="T39" fmla="*/ 4 h 374"/>
                <a:gd name="T40" fmla="*/ 12 w 311"/>
                <a:gd name="T41" fmla="*/ 4 h 374"/>
                <a:gd name="T42" fmla="*/ 11 w 311"/>
                <a:gd name="T43" fmla="*/ 3 h 374"/>
                <a:gd name="T44" fmla="*/ 11 w 311"/>
                <a:gd name="T45" fmla="*/ 2 h 374"/>
                <a:gd name="T46" fmla="*/ 12 w 311"/>
                <a:gd name="T47" fmla="*/ 0 h 374"/>
                <a:gd name="T48" fmla="*/ 23 w 311"/>
                <a:gd name="T49" fmla="*/ 6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0" name="Freeform 12"/>
            <p:cNvSpPr>
              <a:spLocks/>
            </p:cNvSpPr>
            <p:nvPr userDrawn="1"/>
          </p:nvSpPr>
          <p:spPr bwMode="auto">
            <a:xfrm>
              <a:off x="359" y="412"/>
              <a:ext cx="28" cy="27"/>
            </a:xfrm>
            <a:custGeom>
              <a:avLst/>
              <a:gdLst>
                <a:gd name="T0" fmla="*/ 15 w 387"/>
                <a:gd name="T1" fmla="*/ 0 h 371"/>
                <a:gd name="T2" fmla="*/ 17 w 387"/>
                <a:gd name="T3" fmla="*/ 1 h 371"/>
                <a:gd name="T4" fmla="*/ 19 w 387"/>
                <a:gd name="T5" fmla="*/ 2 h 371"/>
                <a:gd name="T6" fmla="*/ 22 w 387"/>
                <a:gd name="T7" fmla="*/ 4 h 371"/>
                <a:gd name="T8" fmla="*/ 24 w 387"/>
                <a:gd name="T9" fmla="*/ 5 h 371"/>
                <a:gd name="T10" fmla="*/ 26 w 387"/>
                <a:gd name="T11" fmla="*/ 7 h 371"/>
                <a:gd name="T12" fmla="*/ 27 w 387"/>
                <a:gd name="T13" fmla="*/ 10 h 371"/>
                <a:gd name="T14" fmla="*/ 28 w 387"/>
                <a:gd name="T15" fmla="*/ 12 h 371"/>
                <a:gd name="T16" fmla="*/ 28 w 387"/>
                <a:gd name="T17" fmla="*/ 14 h 371"/>
                <a:gd name="T18" fmla="*/ 28 w 387"/>
                <a:gd name="T19" fmla="*/ 16 h 371"/>
                <a:gd name="T20" fmla="*/ 27 w 387"/>
                <a:gd name="T21" fmla="*/ 19 h 371"/>
                <a:gd name="T22" fmla="*/ 26 w 387"/>
                <a:gd name="T23" fmla="*/ 21 h 371"/>
                <a:gd name="T24" fmla="*/ 24 w 387"/>
                <a:gd name="T25" fmla="*/ 23 h 371"/>
                <a:gd name="T26" fmla="*/ 22 w 387"/>
                <a:gd name="T27" fmla="*/ 25 h 371"/>
                <a:gd name="T28" fmla="*/ 20 w 387"/>
                <a:gd name="T29" fmla="*/ 26 h 371"/>
                <a:gd name="T30" fmla="*/ 18 w 387"/>
                <a:gd name="T31" fmla="*/ 27 h 371"/>
                <a:gd name="T32" fmla="*/ 15 w 387"/>
                <a:gd name="T33" fmla="*/ 27 h 371"/>
                <a:gd name="T34" fmla="*/ 13 w 387"/>
                <a:gd name="T35" fmla="*/ 27 h 371"/>
                <a:gd name="T36" fmla="*/ 10 w 387"/>
                <a:gd name="T37" fmla="*/ 26 h 371"/>
                <a:gd name="T38" fmla="*/ 7 w 387"/>
                <a:gd name="T39" fmla="*/ 24 h 371"/>
                <a:gd name="T40" fmla="*/ 5 w 387"/>
                <a:gd name="T41" fmla="*/ 22 h 371"/>
                <a:gd name="T42" fmla="*/ 2 w 387"/>
                <a:gd name="T43" fmla="*/ 19 h 371"/>
                <a:gd name="T44" fmla="*/ 0 w 387"/>
                <a:gd name="T45" fmla="*/ 16 h 371"/>
                <a:gd name="T46" fmla="*/ 7 w 387"/>
                <a:gd name="T47" fmla="*/ 13 h 371"/>
                <a:gd name="T48" fmla="*/ 6 w 387"/>
                <a:gd name="T49" fmla="*/ 15 h 371"/>
                <a:gd name="T50" fmla="*/ 6 w 387"/>
                <a:gd name="T51" fmla="*/ 16 h 371"/>
                <a:gd name="T52" fmla="*/ 7 w 387"/>
                <a:gd name="T53" fmla="*/ 18 h 371"/>
                <a:gd name="T54" fmla="*/ 9 w 387"/>
                <a:gd name="T55" fmla="*/ 20 h 371"/>
                <a:gd name="T56" fmla="*/ 10 w 387"/>
                <a:gd name="T57" fmla="*/ 21 h 371"/>
                <a:gd name="T58" fmla="*/ 11 w 387"/>
                <a:gd name="T59" fmla="*/ 22 h 371"/>
                <a:gd name="T60" fmla="*/ 13 w 387"/>
                <a:gd name="T61" fmla="*/ 22 h 371"/>
                <a:gd name="T62" fmla="*/ 14 w 387"/>
                <a:gd name="T63" fmla="*/ 22 h 371"/>
                <a:gd name="T64" fmla="*/ 15 w 387"/>
                <a:gd name="T65" fmla="*/ 22 h 371"/>
                <a:gd name="T66" fmla="*/ 17 w 387"/>
                <a:gd name="T67" fmla="*/ 21 h 371"/>
                <a:gd name="T68" fmla="*/ 18 w 387"/>
                <a:gd name="T69" fmla="*/ 20 h 371"/>
                <a:gd name="T70" fmla="*/ 19 w 387"/>
                <a:gd name="T71" fmla="*/ 19 h 371"/>
                <a:gd name="T72" fmla="*/ 21 w 387"/>
                <a:gd name="T73" fmla="*/ 18 h 371"/>
                <a:gd name="T74" fmla="*/ 21 w 387"/>
                <a:gd name="T75" fmla="*/ 16 h 371"/>
                <a:gd name="T76" fmla="*/ 22 w 387"/>
                <a:gd name="T77" fmla="*/ 15 h 371"/>
                <a:gd name="T78" fmla="*/ 22 w 387"/>
                <a:gd name="T79" fmla="*/ 13 h 371"/>
                <a:gd name="T80" fmla="*/ 22 w 387"/>
                <a:gd name="T81" fmla="*/ 12 h 371"/>
                <a:gd name="T82" fmla="*/ 22 w 387"/>
                <a:gd name="T83" fmla="*/ 10 h 371"/>
                <a:gd name="T84" fmla="*/ 21 w 387"/>
                <a:gd name="T85" fmla="*/ 9 h 371"/>
                <a:gd name="T86" fmla="*/ 20 w 387"/>
                <a:gd name="T87" fmla="*/ 8 h 371"/>
                <a:gd name="T88" fmla="*/ 19 w 387"/>
                <a:gd name="T89" fmla="*/ 6 h 371"/>
                <a:gd name="T90" fmla="*/ 17 w 387"/>
                <a:gd name="T91" fmla="*/ 6 h 371"/>
                <a:gd name="T92" fmla="*/ 14 w 387"/>
                <a:gd name="T93" fmla="*/ 10 h 371"/>
                <a:gd name="T94" fmla="*/ 15 w 387"/>
                <a:gd name="T95" fmla="*/ 11 h 371"/>
                <a:gd name="T96" fmla="*/ 13 w 387"/>
                <a:gd name="T97" fmla="*/ 14 h 371"/>
                <a:gd name="T98" fmla="*/ 7 w 387"/>
                <a:gd name="T99" fmla="*/ 5 h 371"/>
                <a:gd name="T100" fmla="*/ 9 w 387"/>
                <a:gd name="T101" fmla="*/ 5 h 371"/>
                <a:gd name="T102" fmla="*/ 10 w 387"/>
                <a:gd name="T103" fmla="*/ 5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1" name="Freeform 13"/>
            <p:cNvSpPr>
              <a:spLocks/>
            </p:cNvSpPr>
            <p:nvPr userDrawn="1"/>
          </p:nvSpPr>
          <p:spPr bwMode="auto">
            <a:xfrm>
              <a:off x="342" y="391"/>
              <a:ext cx="27" cy="23"/>
            </a:xfrm>
            <a:custGeom>
              <a:avLst/>
              <a:gdLst>
                <a:gd name="T0" fmla="*/ 27 w 374"/>
                <a:gd name="T1" fmla="*/ 10 h 320"/>
                <a:gd name="T2" fmla="*/ 25 w 374"/>
                <a:gd name="T3" fmla="*/ 12 h 320"/>
                <a:gd name="T4" fmla="*/ 24 w 374"/>
                <a:gd name="T5" fmla="*/ 11 h 320"/>
                <a:gd name="T6" fmla="*/ 23 w 374"/>
                <a:gd name="T7" fmla="*/ 11 h 320"/>
                <a:gd name="T8" fmla="*/ 23 w 374"/>
                <a:gd name="T9" fmla="*/ 10 h 320"/>
                <a:gd name="T10" fmla="*/ 22 w 374"/>
                <a:gd name="T11" fmla="*/ 10 h 320"/>
                <a:gd name="T12" fmla="*/ 8 w 374"/>
                <a:gd name="T13" fmla="*/ 18 h 320"/>
                <a:gd name="T14" fmla="*/ 8 w 374"/>
                <a:gd name="T15" fmla="*/ 19 h 320"/>
                <a:gd name="T16" fmla="*/ 8 w 374"/>
                <a:gd name="T17" fmla="*/ 20 h 320"/>
                <a:gd name="T18" fmla="*/ 8 w 374"/>
                <a:gd name="T19" fmla="*/ 21 h 320"/>
                <a:gd name="T20" fmla="*/ 8 w 374"/>
                <a:gd name="T21" fmla="*/ 22 h 320"/>
                <a:gd name="T22" fmla="*/ 6 w 374"/>
                <a:gd name="T23" fmla="*/ 23 h 320"/>
                <a:gd name="T24" fmla="*/ 0 w 374"/>
                <a:gd name="T25" fmla="*/ 13 h 320"/>
                <a:gd name="T26" fmla="*/ 2 w 374"/>
                <a:gd name="T27" fmla="*/ 12 h 320"/>
                <a:gd name="T28" fmla="*/ 3 w 374"/>
                <a:gd name="T29" fmla="*/ 12 h 320"/>
                <a:gd name="T30" fmla="*/ 3 w 374"/>
                <a:gd name="T31" fmla="*/ 12 h 320"/>
                <a:gd name="T32" fmla="*/ 4 w 374"/>
                <a:gd name="T33" fmla="*/ 13 h 320"/>
                <a:gd name="T34" fmla="*/ 5 w 374"/>
                <a:gd name="T35" fmla="*/ 13 h 320"/>
                <a:gd name="T36" fmla="*/ 19 w 374"/>
                <a:gd name="T37" fmla="*/ 5 h 320"/>
                <a:gd name="T38" fmla="*/ 19 w 374"/>
                <a:gd name="T39" fmla="*/ 4 h 320"/>
                <a:gd name="T40" fmla="*/ 19 w 374"/>
                <a:gd name="T41" fmla="*/ 3 h 320"/>
                <a:gd name="T42" fmla="*/ 19 w 374"/>
                <a:gd name="T43" fmla="*/ 2 h 320"/>
                <a:gd name="T44" fmla="*/ 19 w 374"/>
                <a:gd name="T45" fmla="*/ 1 h 320"/>
                <a:gd name="T46" fmla="*/ 21 w 374"/>
                <a:gd name="T47" fmla="*/ 0 h 320"/>
                <a:gd name="T48" fmla="*/ 27 w 374"/>
                <a:gd name="T49" fmla="*/ 10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2" name="Freeform 14"/>
            <p:cNvSpPr>
              <a:spLocks/>
            </p:cNvSpPr>
            <p:nvPr userDrawn="1"/>
          </p:nvSpPr>
          <p:spPr bwMode="auto">
            <a:xfrm>
              <a:off x="331" y="365"/>
              <a:ext cx="27" cy="26"/>
            </a:xfrm>
            <a:custGeom>
              <a:avLst/>
              <a:gdLst>
                <a:gd name="T0" fmla="*/ 27 w 373"/>
                <a:gd name="T1" fmla="*/ 17 h 359"/>
                <a:gd name="T2" fmla="*/ 25 w 373"/>
                <a:gd name="T3" fmla="*/ 18 h 359"/>
                <a:gd name="T4" fmla="*/ 24 w 373"/>
                <a:gd name="T5" fmla="*/ 18 h 359"/>
                <a:gd name="T6" fmla="*/ 23 w 373"/>
                <a:gd name="T7" fmla="*/ 17 h 359"/>
                <a:gd name="T8" fmla="*/ 23 w 373"/>
                <a:gd name="T9" fmla="*/ 16 h 359"/>
                <a:gd name="T10" fmla="*/ 22 w 373"/>
                <a:gd name="T11" fmla="*/ 16 h 359"/>
                <a:gd name="T12" fmla="*/ 7 w 373"/>
                <a:gd name="T13" fmla="*/ 22 h 359"/>
                <a:gd name="T14" fmla="*/ 7 w 373"/>
                <a:gd name="T15" fmla="*/ 22 h 359"/>
                <a:gd name="T16" fmla="*/ 7 w 373"/>
                <a:gd name="T17" fmla="*/ 23 h 359"/>
                <a:gd name="T18" fmla="*/ 7 w 373"/>
                <a:gd name="T19" fmla="*/ 24 h 359"/>
                <a:gd name="T20" fmla="*/ 6 w 373"/>
                <a:gd name="T21" fmla="*/ 25 h 359"/>
                <a:gd name="T22" fmla="*/ 4 w 373"/>
                <a:gd name="T23" fmla="*/ 26 h 359"/>
                <a:gd name="T24" fmla="*/ 0 w 373"/>
                <a:gd name="T25" fmla="*/ 14 h 359"/>
                <a:gd name="T26" fmla="*/ 2 w 373"/>
                <a:gd name="T27" fmla="*/ 14 h 359"/>
                <a:gd name="T28" fmla="*/ 3 w 373"/>
                <a:gd name="T29" fmla="*/ 14 h 359"/>
                <a:gd name="T30" fmla="*/ 3 w 373"/>
                <a:gd name="T31" fmla="*/ 15 h 359"/>
                <a:gd name="T32" fmla="*/ 4 w 373"/>
                <a:gd name="T33" fmla="*/ 16 h 359"/>
                <a:gd name="T34" fmla="*/ 5 w 373"/>
                <a:gd name="T35" fmla="*/ 16 h 359"/>
                <a:gd name="T36" fmla="*/ 21 w 373"/>
                <a:gd name="T37" fmla="*/ 10 h 359"/>
                <a:gd name="T38" fmla="*/ 19 w 373"/>
                <a:gd name="T39" fmla="*/ 5 h 359"/>
                <a:gd name="T40" fmla="*/ 18 w 373"/>
                <a:gd name="T41" fmla="*/ 5 h 359"/>
                <a:gd name="T42" fmla="*/ 17 w 373"/>
                <a:gd name="T43" fmla="*/ 5 h 359"/>
                <a:gd name="T44" fmla="*/ 16 w 373"/>
                <a:gd name="T45" fmla="*/ 5 h 359"/>
                <a:gd name="T46" fmla="*/ 15 w 373"/>
                <a:gd name="T47" fmla="*/ 5 h 359"/>
                <a:gd name="T48" fmla="*/ 14 w 373"/>
                <a:gd name="T49" fmla="*/ 3 h 359"/>
                <a:gd name="T50" fmla="*/ 20 w 373"/>
                <a:gd name="T51" fmla="*/ 0 h 359"/>
                <a:gd name="T52" fmla="*/ 27 w 373"/>
                <a:gd name="T53" fmla="*/ 17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3" name="Freeform 15"/>
            <p:cNvSpPr>
              <a:spLocks/>
            </p:cNvSpPr>
            <p:nvPr userDrawn="1"/>
          </p:nvSpPr>
          <p:spPr bwMode="auto">
            <a:xfrm>
              <a:off x="323" y="337"/>
              <a:ext cx="26" cy="23"/>
            </a:xfrm>
            <a:custGeom>
              <a:avLst/>
              <a:gdLst>
                <a:gd name="T0" fmla="*/ 26 w 361"/>
                <a:gd name="T1" fmla="*/ 18 h 320"/>
                <a:gd name="T2" fmla="*/ 24 w 361"/>
                <a:gd name="T3" fmla="*/ 19 h 320"/>
                <a:gd name="T4" fmla="*/ 23 w 361"/>
                <a:gd name="T5" fmla="*/ 18 h 320"/>
                <a:gd name="T6" fmla="*/ 23 w 361"/>
                <a:gd name="T7" fmla="*/ 17 h 320"/>
                <a:gd name="T8" fmla="*/ 22 w 361"/>
                <a:gd name="T9" fmla="*/ 17 h 320"/>
                <a:gd name="T10" fmla="*/ 22 w 361"/>
                <a:gd name="T11" fmla="*/ 16 h 320"/>
                <a:gd name="T12" fmla="*/ 5 w 361"/>
                <a:gd name="T13" fmla="*/ 19 h 320"/>
                <a:gd name="T14" fmla="*/ 5 w 361"/>
                <a:gd name="T15" fmla="*/ 20 h 320"/>
                <a:gd name="T16" fmla="*/ 5 w 361"/>
                <a:gd name="T17" fmla="*/ 21 h 320"/>
                <a:gd name="T18" fmla="*/ 5 w 361"/>
                <a:gd name="T19" fmla="*/ 22 h 320"/>
                <a:gd name="T20" fmla="*/ 5 w 361"/>
                <a:gd name="T21" fmla="*/ 23 h 320"/>
                <a:gd name="T22" fmla="*/ 3 w 361"/>
                <a:gd name="T23" fmla="*/ 23 h 320"/>
                <a:gd name="T24" fmla="*/ 0 w 361"/>
                <a:gd name="T25" fmla="*/ 11 h 320"/>
                <a:gd name="T26" fmla="*/ 2 w 361"/>
                <a:gd name="T27" fmla="*/ 11 h 320"/>
                <a:gd name="T28" fmla="*/ 3 w 361"/>
                <a:gd name="T29" fmla="*/ 11 h 320"/>
                <a:gd name="T30" fmla="*/ 3 w 361"/>
                <a:gd name="T31" fmla="*/ 12 h 320"/>
                <a:gd name="T32" fmla="*/ 4 w 361"/>
                <a:gd name="T33" fmla="*/ 13 h 320"/>
                <a:gd name="T34" fmla="*/ 4 w 361"/>
                <a:gd name="T35" fmla="*/ 14 h 320"/>
                <a:gd name="T36" fmla="*/ 21 w 361"/>
                <a:gd name="T37" fmla="*/ 10 h 320"/>
                <a:gd name="T38" fmla="*/ 20 w 361"/>
                <a:gd name="T39" fmla="*/ 5 h 320"/>
                <a:gd name="T40" fmla="*/ 19 w 361"/>
                <a:gd name="T41" fmla="*/ 5 h 320"/>
                <a:gd name="T42" fmla="*/ 18 w 361"/>
                <a:gd name="T43" fmla="*/ 5 h 320"/>
                <a:gd name="T44" fmla="*/ 17 w 361"/>
                <a:gd name="T45" fmla="*/ 4 h 320"/>
                <a:gd name="T46" fmla="*/ 16 w 361"/>
                <a:gd name="T47" fmla="*/ 4 h 320"/>
                <a:gd name="T48" fmla="*/ 15 w 361"/>
                <a:gd name="T49" fmla="*/ 2 h 320"/>
                <a:gd name="T50" fmla="*/ 22 w 361"/>
                <a:gd name="T51" fmla="*/ 0 h 320"/>
                <a:gd name="T52" fmla="*/ 26 w 361"/>
                <a:gd name="T53" fmla="*/ 18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4" name="Freeform 16"/>
            <p:cNvSpPr>
              <a:spLocks/>
            </p:cNvSpPr>
            <p:nvPr userDrawn="1"/>
          </p:nvSpPr>
          <p:spPr bwMode="auto">
            <a:xfrm>
              <a:off x="318" y="305"/>
              <a:ext cx="25" cy="25"/>
            </a:xfrm>
            <a:custGeom>
              <a:avLst/>
              <a:gdLst>
                <a:gd name="T0" fmla="*/ 14 w 355"/>
                <a:gd name="T1" fmla="*/ 1 h 354"/>
                <a:gd name="T2" fmla="*/ 17 w 355"/>
                <a:gd name="T3" fmla="*/ 1 h 354"/>
                <a:gd name="T4" fmla="*/ 19 w 355"/>
                <a:gd name="T5" fmla="*/ 2 h 354"/>
                <a:gd name="T6" fmla="*/ 20 w 355"/>
                <a:gd name="T7" fmla="*/ 2 h 354"/>
                <a:gd name="T8" fmla="*/ 22 w 355"/>
                <a:gd name="T9" fmla="*/ 4 h 354"/>
                <a:gd name="T10" fmla="*/ 23 w 355"/>
                <a:gd name="T11" fmla="*/ 5 h 354"/>
                <a:gd name="T12" fmla="*/ 24 w 355"/>
                <a:gd name="T13" fmla="*/ 7 h 354"/>
                <a:gd name="T14" fmla="*/ 25 w 355"/>
                <a:gd name="T15" fmla="*/ 9 h 354"/>
                <a:gd name="T16" fmla="*/ 25 w 355"/>
                <a:gd name="T17" fmla="*/ 11 h 354"/>
                <a:gd name="T18" fmla="*/ 25 w 355"/>
                <a:gd name="T19" fmla="*/ 13 h 354"/>
                <a:gd name="T20" fmla="*/ 25 w 355"/>
                <a:gd name="T21" fmla="*/ 15 h 354"/>
                <a:gd name="T22" fmla="*/ 24 w 355"/>
                <a:gd name="T23" fmla="*/ 17 h 354"/>
                <a:gd name="T24" fmla="*/ 23 w 355"/>
                <a:gd name="T25" fmla="*/ 19 h 354"/>
                <a:gd name="T26" fmla="*/ 22 w 355"/>
                <a:gd name="T27" fmla="*/ 20 h 354"/>
                <a:gd name="T28" fmla="*/ 20 w 355"/>
                <a:gd name="T29" fmla="*/ 21 h 354"/>
                <a:gd name="T30" fmla="*/ 19 w 355"/>
                <a:gd name="T31" fmla="*/ 21 h 354"/>
                <a:gd name="T32" fmla="*/ 17 w 355"/>
                <a:gd name="T33" fmla="*/ 22 h 354"/>
                <a:gd name="T34" fmla="*/ 5 w 355"/>
                <a:gd name="T35" fmla="*/ 23 h 354"/>
                <a:gd name="T36" fmla="*/ 5 w 355"/>
                <a:gd name="T37" fmla="*/ 24 h 354"/>
                <a:gd name="T38" fmla="*/ 2 w 355"/>
                <a:gd name="T39" fmla="*/ 25 h 354"/>
                <a:gd name="T40" fmla="*/ 3 w 355"/>
                <a:gd name="T41" fmla="*/ 14 h 354"/>
                <a:gd name="T42" fmla="*/ 4 w 355"/>
                <a:gd name="T43" fmla="*/ 16 h 354"/>
                <a:gd name="T44" fmla="*/ 5 w 355"/>
                <a:gd name="T45" fmla="*/ 17 h 354"/>
                <a:gd name="T46" fmla="*/ 16 w 355"/>
                <a:gd name="T47" fmla="*/ 16 h 354"/>
                <a:gd name="T48" fmla="*/ 17 w 355"/>
                <a:gd name="T49" fmla="*/ 16 h 354"/>
                <a:gd name="T50" fmla="*/ 19 w 355"/>
                <a:gd name="T51" fmla="*/ 15 h 354"/>
                <a:gd name="T52" fmla="*/ 20 w 355"/>
                <a:gd name="T53" fmla="*/ 15 h 354"/>
                <a:gd name="T54" fmla="*/ 20 w 355"/>
                <a:gd name="T55" fmla="*/ 14 h 354"/>
                <a:gd name="T56" fmla="*/ 21 w 355"/>
                <a:gd name="T57" fmla="*/ 13 h 354"/>
                <a:gd name="T58" fmla="*/ 21 w 355"/>
                <a:gd name="T59" fmla="*/ 12 h 354"/>
                <a:gd name="T60" fmla="*/ 21 w 355"/>
                <a:gd name="T61" fmla="*/ 11 h 354"/>
                <a:gd name="T62" fmla="*/ 21 w 355"/>
                <a:gd name="T63" fmla="*/ 9 h 354"/>
                <a:gd name="T64" fmla="*/ 21 w 355"/>
                <a:gd name="T65" fmla="*/ 8 h 354"/>
                <a:gd name="T66" fmla="*/ 20 w 355"/>
                <a:gd name="T67" fmla="*/ 7 h 354"/>
                <a:gd name="T68" fmla="*/ 20 w 355"/>
                <a:gd name="T69" fmla="*/ 7 h 354"/>
                <a:gd name="T70" fmla="*/ 19 w 355"/>
                <a:gd name="T71" fmla="*/ 6 h 354"/>
                <a:gd name="T72" fmla="*/ 18 w 355"/>
                <a:gd name="T73" fmla="*/ 6 h 354"/>
                <a:gd name="T74" fmla="*/ 17 w 355"/>
                <a:gd name="T75" fmla="*/ 5 h 354"/>
                <a:gd name="T76" fmla="*/ 16 w 355"/>
                <a:gd name="T77" fmla="*/ 5 h 354"/>
                <a:gd name="T78" fmla="*/ 4 w 355"/>
                <a:gd name="T79" fmla="*/ 6 h 354"/>
                <a:gd name="T80" fmla="*/ 4 w 355"/>
                <a:gd name="T81" fmla="*/ 8 h 354"/>
                <a:gd name="T82" fmla="*/ 3 w 355"/>
                <a:gd name="T83" fmla="*/ 9 h 354"/>
                <a:gd name="T84" fmla="*/ 0 w 355"/>
                <a:gd name="T85" fmla="*/ 0 h 354"/>
                <a:gd name="T86" fmla="*/ 3 w 355"/>
                <a:gd name="T87" fmla="*/ 0 h 354"/>
                <a:gd name="T88" fmla="*/ 3 w 355"/>
                <a:gd name="T89" fmla="*/ 2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5" name="Freeform 17"/>
            <p:cNvSpPr>
              <a:spLocks/>
            </p:cNvSpPr>
            <p:nvPr userDrawn="1"/>
          </p:nvSpPr>
          <p:spPr bwMode="auto">
            <a:xfrm>
              <a:off x="317" y="259"/>
              <a:ext cx="24" cy="34"/>
            </a:xfrm>
            <a:custGeom>
              <a:avLst/>
              <a:gdLst>
                <a:gd name="T0" fmla="*/ 24 w 342"/>
                <a:gd name="T1" fmla="*/ 10 h 483"/>
                <a:gd name="T2" fmla="*/ 22 w 342"/>
                <a:gd name="T3" fmla="*/ 10 h 483"/>
                <a:gd name="T4" fmla="*/ 21 w 342"/>
                <a:gd name="T5" fmla="*/ 10 h 483"/>
                <a:gd name="T6" fmla="*/ 21 w 342"/>
                <a:gd name="T7" fmla="*/ 9 h 483"/>
                <a:gd name="T8" fmla="*/ 20 w 342"/>
                <a:gd name="T9" fmla="*/ 8 h 483"/>
                <a:gd name="T10" fmla="*/ 20 w 342"/>
                <a:gd name="T11" fmla="*/ 8 h 483"/>
                <a:gd name="T12" fmla="*/ 7 w 342"/>
                <a:gd name="T13" fmla="*/ 10 h 483"/>
                <a:gd name="T14" fmla="*/ 7 w 342"/>
                <a:gd name="T15" fmla="*/ 10 h 483"/>
                <a:gd name="T16" fmla="*/ 24 w 342"/>
                <a:gd name="T17" fmla="*/ 16 h 483"/>
                <a:gd name="T18" fmla="*/ 24 w 342"/>
                <a:gd name="T19" fmla="*/ 20 h 483"/>
                <a:gd name="T20" fmla="*/ 6 w 342"/>
                <a:gd name="T21" fmla="*/ 26 h 483"/>
                <a:gd name="T22" fmla="*/ 6 w 342"/>
                <a:gd name="T23" fmla="*/ 26 h 483"/>
                <a:gd name="T24" fmla="*/ 20 w 342"/>
                <a:gd name="T25" fmla="*/ 28 h 483"/>
                <a:gd name="T26" fmla="*/ 20 w 342"/>
                <a:gd name="T27" fmla="*/ 27 h 483"/>
                <a:gd name="T28" fmla="*/ 20 w 342"/>
                <a:gd name="T29" fmla="*/ 26 h 483"/>
                <a:gd name="T30" fmla="*/ 21 w 342"/>
                <a:gd name="T31" fmla="*/ 26 h 483"/>
                <a:gd name="T32" fmla="*/ 21 w 342"/>
                <a:gd name="T33" fmla="*/ 25 h 483"/>
                <a:gd name="T34" fmla="*/ 24 w 342"/>
                <a:gd name="T35" fmla="*/ 25 h 483"/>
                <a:gd name="T36" fmla="*/ 23 w 342"/>
                <a:gd name="T37" fmla="*/ 34 h 483"/>
                <a:gd name="T38" fmla="*/ 21 w 342"/>
                <a:gd name="T39" fmla="*/ 34 h 483"/>
                <a:gd name="T40" fmla="*/ 20 w 342"/>
                <a:gd name="T41" fmla="*/ 33 h 483"/>
                <a:gd name="T42" fmla="*/ 20 w 342"/>
                <a:gd name="T43" fmla="*/ 32 h 483"/>
                <a:gd name="T44" fmla="*/ 4 w 342"/>
                <a:gd name="T45" fmla="*/ 29 h 483"/>
                <a:gd name="T46" fmla="*/ 3 w 342"/>
                <a:gd name="T47" fmla="*/ 30 h 483"/>
                <a:gd name="T48" fmla="*/ 3 w 342"/>
                <a:gd name="T49" fmla="*/ 30 h 483"/>
                <a:gd name="T50" fmla="*/ 3 w 342"/>
                <a:gd name="T51" fmla="*/ 31 h 483"/>
                <a:gd name="T52" fmla="*/ 2 w 342"/>
                <a:gd name="T53" fmla="*/ 32 h 483"/>
                <a:gd name="T54" fmla="*/ 0 w 342"/>
                <a:gd name="T55" fmla="*/ 32 h 483"/>
                <a:gd name="T56" fmla="*/ 0 w 342"/>
                <a:gd name="T57" fmla="*/ 23 h 483"/>
                <a:gd name="T58" fmla="*/ 16 w 342"/>
                <a:gd name="T59" fmla="*/ 17 h 483"/>
                <a:gd name="T60" fmla="*/ 16 w 342"/>
                <a:gd name="T61" fmla="*/ 17 h 483"/>
                <a:gd name="T62" fmla="*/ 0 w 342"/>
                <a:gd name="T63" fmla="*/ 11 h 483"/>
                <a:gd name="T64" fmla="*/ 0 w 342"/>
                <a:gd name="T65" fmla="*/ 2 h 483"/>
                <a:gd name="T66" fmla="*/ 3 w 342"/>
                <a:gd name="T67" fmla="*/ 2 h 483"/>
                <a:gd name="T68" fmla="*/ 3 w 342"/>
                <a:gd name="T69" fmla="*/ 2 h 483"/>
                <a:gd name="T70" fmla="*/ 4 w 342"/>
                <a:gd name="T71" fmla="*/ 3 h 483"/>
                <a:gd name="T72" fmla="*/ 4 w 342"/>
                <a:gd name="T73" fmla="*/ 4 h 483"/>
                <a:gd name="T74" fmla="*/ 4 w 342"/>
                <a:gd name="T75" fmla="*/ 5 h 483"/>
                <a:gd name="T76" fmla="*/ 20 w 342"/>
                <a:gd name="T77" fmla="*/ 2 h 483"/>
                <a:gd name="T78" fmla="*/ 21 w 342"/>
                <a:gd name="T79" fmla="*/ 1 h 483"/>
                <a:gd name="T80" fmla="*/ 21 w 342"/>
                <a:gd name="T81" fmla="*/ 1 h 483"/>
                <a:gd name="T82" fmla="*/ 21 w 342"/>
                <a:gd name="T83" fmla="*/ 0 h 483"/>
                <a:gd name="T84" fmla="*/ 22 w 342"/>
                <a:gd name="T85" fmla="*/ 0 h 483"/>
                <a:gd name="T86" fmla="*/ 24 w 342"/>
                <a:gd name="T87" fmla="*/ 0 h 483"/>
                <a:gd name="T88" fmla="*/ 24 w 342"/>
                <a:gd name="T89" fmla="*/ 10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6" name="Freeform 18"/>
            <p:cNvSpPr>
              <a:spLocks/>
            </p:cNvSpPr>
            <p:nvPr userDrawn="1"/>
          </p:nvSpPr>
          <p:spPr bwMode="auto">
            <a:xfrm>
              <a:off x="326" y="238"/>
              <a:ext cx="7" cy="6"/>
            </a:xfrm>
            <a:custGeom>
              <a:avLst/>
              <a:gdLst>
                <a:gd name="T0" fmla="*/ 7 w 94"/>
                <a:gd name="T1" fmla="*/ 3 h 91"/>
                <a:gd name="T2" fmla="*/ 7 w 94"/>
                <a:gd name="T3" fmla="*/ 4 h 91"/>
                <a:gd name="T4" fmla="*/ 6 w 94"/>
                <a:gd name="T5" fmla="*/ 5 h 91"/>
                <a:gd name="T6" fmla="*/ 6 w 94"/>
                <a:gd name="T7" fmla="*/ 5 h 91"/>
                <a:gd name="T8" fmla="*/ 6 w 94"/>
                <a:gd name="T9" fmla="*/ 5 h 91"/>
                <a:gd name="T10" fmla="*/ 5 w 94"/>
                <a:gd name="T11" fmla="*/ 6 h 91"/>
                <a:gd name="T12" fmla="*/ 4 w 94"/>
                <a:gd name="T13" fmla="*/ 6 h 91"/>
                <a:gd name="T14" fmla="*/ 4 w 94"/>
                <a:gd name="T15" fmla="*/ 6 h 91"/>
                <a:gd name="T16" fmla="*/ 3 w 94"/>
                <a:gd name="T17" fmla="*/ 6 h 91"/>
                <a:gd name="T18" fmla="*/ 2 w 94"/>
                <a:gd name="T19" fmla="*/ 6 h 91"/>
                <a:gd name="T20" fmla="*/ 2 w 94"/>
                <a:gd name="T21" fmla="*/ 6 h 91"/>
                <a:gd name="T22" fmla="*/ 1 w 94"/>
                <a:gd name="T23" fmla="*/ 5 h 91"/>
                <a:gd name="T24" fmla="*/ 1 w 94"/>
                <a:gd name="T25" fmla="*/ 5 h 91"/>
                <a:gd name="T26" fmla="*/ 0 w 94"/>
                <a:gd name="T27" fmla="*/ 4 h 91"/>
                <a:gd name="T28" fmla="*/ 0 w 94"/>
                <a:gd name="T29" fmla="*/ 4 h 91"/>
                <a:gd name="T30" fmla="*/ 0 w 94"/>
                <a:gd name="T31" fmla="*/ 3 h 91"/>
                <a:gd name="T32" fmla="*/ 0 w 94"/>
                <a:gd name="T33" fmla="*/ 3 h 91"/>
                <a:gd name="T34" fmla="*/ 0 w 94"/>
                <a:gd name="T35" fmla="*/ 2 h 91"/>
                <a:gd name="T36" fmla="*/ 0 w 94"/>
                <a:gd name="T37" fmla="*/ 2 h 91"/>
                <a:gd name="T38" fmla="*/ 1 w 94"/>
                <a:gd name="T39" fmla="*/ 1 h 91"/>
                <a:gd name="T40" fmla="*/ 1 w 94"/>
                <a:gd name="T41" fmla="*/ 1 h 91"/>
                <a:gd name="T42" fmla="*/ 2 w 94"/>
                <a:gd name="T43" fmla="*/ 0 h 91"/>
                <a:gd name="T44" fmla="*/ 3 w 94"/>
                <a:gd name="T45" fmla="*/ 0 h 91"/>
                <a:gd name="T46" fmla="*/ 3 w 94"/>
                <a:gd name="T47" fmla="*/ 0 h 91"/>
                <a:gd name="T48" fmla="*/ 4 w 94"/>
                <a:gd name="T49" fmla="*/ 0 h 91"/>
                <a:gd name="T50" fmla="*/ 5 w 94"/>
                <a:gd name="T51" fmla="*/ 0 h 91"/>
                <a:gd name="T52" fmla="*/ 5 w 94"/>
                <a:gd name="T53" fmla="*/ 0 h 91"/>
                <a:gd name="T54" fmla="*/ 6 w 94"/>
                <a:gd name="T55" fmla="*/ 1 h 91"/>
                <a:gd name="T56" fmla="*/ 6 w 94"/>
                <a:gd name="T57" fmla="*/ 1 h 91"/>
                <a:gd name="T58" fmla="*/ 7 w 94"/>
                <a:gd name="T59" fmla="*/ 2 h 91"/>
                <a:gd name="T60" fmla="*/ 7 w 94"/>
                <a:gd name="T61" fmla="*/ 2 h 91"/>
                <a:gd name="T62" fmla="*/ 7 w 94"/>
                <a:gd name="T63" fmla="*/ 3 h 91"/>
                <a:gd name="T64" fmla="*/ 7 w 94"/>
                <a:gd name="T65" fmla="*/ 3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7" name="Freeform 19"/>
            <p:cNvSpPr>
              <a:spLocks/>
            </p:cNvSpPr>
            <p:nvPr userDrawn="1"/>
          </p:nvSpPr>
          <p:spPr bwMode="auto">
            <a:xfrm>
              <a:off x="322" y="197"/>
              <a:ext cx="27" cy="26"/>
            </a:xfrm>
            <a:custGeom>
              <a:avLst/>
              <a:gdLst>
                <a:gd name="T0" fmla="*/ 19 w 376"/>
                <a:gd name="T1" fmla="*/ 6 h 367"/>
                <a:gd name="T2" fmla="*/ 22 w 376"/>
                <a:gd name="T3" fmla="*/ 6 h 367"/>
                <a:gd name="T4" fmla="*/ 23 w 376"/>
                <a:gd name="T5" fmla="*/ 7 h 367"/>
                <a:gd name="T6" fmla="*/ 25 w 376"/>
                <a:gd name="T7" fmla="*/ 9 h 367"/>
                <a:gd name="T8" fmla="*/ 26 w 376"/>
                <a:gd name="T9" fmla="*/ 10 h 367"/>
                <a:gd name="T10" fmla="*/ 27 w 376"/>
                <a:gd name="T11" fmla="*/ 12 h 367"/>
                <a:gd name="T12" fmla="*/ 27 w 376"/>
                <a:gd name="T13" fmla="*/ 14 h 367"/>
                <a:gd name="T14" fmla="*/ 27 w 376"/>
                <a:gd name="T15" fmla="*/ 16 h 367"/>
                <a:gd name="T16" fmla="*/ 27 w 376"/>
                <a:gd name="T17" fmla="*/ 18 h 367"/>
                <a:gd name="T18" fmla="*/ 26 w 376"/>
                <a:gd name="T19" fmla="*/ 20 h 367"/>
                <a:gd name="T20" fmla="*/ 25 w 376"/>
                <a:gd name="T21" fmla="*/ 22 h 367"/>
                <a:gd name="T22" fmla="*/ 24 w 376"/>
                <a:gd name="T23" fmla="*/ 24 h 367"/>
                <a:gd name="T24" fmla="*/ 22 w 376"/>
                <a:gd name="T25" fmla="*/ 25 h 367"/>
                <a:gd name="T26" fmla="*/ 21 w 376"/>
                <a:gd name="T27" fmla="*/ 26 h 367"/>
                <a:gd name="T28" fmla="*/ 19 w 376"/>
                <a:gd name="T29" fmla="*/ 26 h 367"/>
                <a:gd name="T30" fmla="*/ 17 w 376"/>
                <a:gd name="T31" fmla="*/ 26 h 367"/>
                <a:gd name="T32" fmla="*/ 15 w 376"/>
                <a:gd name="T33" fmla="*/ 26 h 367"/>
                <a:gd name="T34" fmla="*/ 4 w 376"/>
                <a:gd name="T35" fmla="*/ 24 h 367"/>
                <a:gd name="T36" fmla="*/ 3 w 376"/>
                <a:gd name="T37" fmla="*/ 25 h 367"/>
                <a:gd name="T38" fmla="*/ 0 w 376"/>
                <a:gd name="T39" fmla="*/ 24 h 367"/>
                <a:gd name="T40" fmla="*/ 5 w 376"/>
                <a:gd name="T41" fmla="*/ 15 h 367"/>
                <a:gd name="T42" fmla="*/ 5 w 376"/>
                <a:gd name="T43" fmla="*/ 16 h 367"/>
                <a:gd name="T44" fmla="*/ 5 w 376"/>
                <a:gd name="T45" fmla="*/ 18 h 367"/>
                <a:gd name="T46" fmla="*/ 17 w 376"/>
                <a:gd name="T47" fmla="*/ 20 h 367"/>
                <a:gd name="T48" fmla="*/ 18 w 376"/>
                <a:gd name="T49" fmla="*/ 20 h 367"/>
                <a:gd name="T50" fmla="*/ 19 w 376"/>
                <a:gd name="T51" fmla="*/ 20 h 367"/>
                <a:gd name="T52" fmla="*/ 20 w 376"/>
                <a:gd name="T53" fmla="*/ 20 h 367"/>
                <a:gd name="T54" fmla="*/ 21 w 376"/>
                <a:gd name="T55" fmla="*/ 20 h 367"/>
                <a:gd name="T56" fmla="*/ 22 w 376"/>
                <a:gd name="T57" fmla="*/ 19 h 367"/>
                <a:gd name="T58" fmla="*/ 23 w 376"/>
                <a:gd name="T59" fmla="*/ 18 h 367"/>
                <a:gd name="T60" fmla="*/ 23 w 376"/>
                <a:gd name="T61" fmla="*/ 17 h 367"/>
                <a:gd name="T62" fmla="*/ 23 w 376"/>
                <a:gd name="T63" fmla="*/ 15 h 367"/>
                <a:gd name="T64" fmla="*/ 23 w 376"/>
                <a:gd name="T65" fmla="*/ 14 h 367"/>
                <a:gd name="T66" fmla="*/ 23 w 376"/>
                <a:gd name="T67" fmla="*/ 13 h 367"/>
                <a:gd name="T68" fmla="*/ 23 w 376"/>
                <a:gd name="T69" fmla="*/ 12 h 367"/>
                <a:gd name="T70" fmla="*/ 22 w 376"/>
                <a:gd name="T71" fmla="*/ 12 h 367"/>
                <a:gd name="T72" fmla="*/ 22 w 376"/>
                <a:gd name="T73" fmla="*/ 11 h 367"/>
                <a:gd name="T74" fmla="*/ 21 w 376"/>
                <a:gd name="T75" fmla="*/ 10 h 367"/>
                <a:gd name="T76" fmla="*/ 20 w 376"/>
                <a:gd name="T77" fmla="*/ 10 h 367"/>
                <a:gd name="T78" fmla="*/ 8 w 376"/>
                <a:gd name="T79" fmla="*/ 7 h 367"/>
                <a:gd name="T80" fmla="*/ 7 w 376"/>
                <a:gd name="T81" fmla="*/ 9 h 367"/>
                <a:gd name="T82" fmla="*/ 6 w 376"/>
                <a:gd name="T83" fmla="*/ 10 h 367"/>
                <a:gd name="T84" fmla="*/ 6 w 376"/>
                <a:gd name="T85" fmla="*/ 0 h 367"/>
                <a:gd name="T86" fmla="*/ 8 w 376"/>
                <a:gd name="T87" fmla="*/ 1 h 367"/>
                <a:gd name="T88" fmla="*/ 9 w 376"/>
                <a:gd name="T89" fmla="*/ 2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8" name="Freeform 20"/>
            <p:cNvSpPr>
              <a:spLocks/>
            </p:cNvSpPr>
            <p:nvPr userDrawn="1"/>
          </p:nvSpPr>
          <p:spPr bwMode="auto">
            <a:xfrm>
              <a:off x="334" y="157"/>
              <a:ext cx="32" cy="34"/>
            </a:xfrm>
            <a:custGeom>
              <a:avLst/>
              <a:gdLst>
                <a:gd name="T0" fmla="*/ 14 w 450"/>
                <a:gd name="T1" fmla="*/ 4 h 476"/>
                <a:gd name="T2" fmla="*/ 32 w 450"/>
                <a:gd name="T3" fmla="*/ 13 h 476"/>
                <a:gd name="T4" fmla="*/ 30 w 450"/>
                <a:gd name="T5" fmla="*/ 17 h 476"/>
                <a:gd name="T6" fmla="*/ 9 w 450"/>
                <a:gd name="T7" fmla="*/ 20 h 476"/>
                <a:gd name="T8" fmla="*/ 21 w 450"/>
                <a:gd name="T9" fmla="*/ 26 h 476"/>
                <a:gd name="T10" fmla="*/ 22 w 450"/>
                <a:gd name="T11" fmla="*/ 25 h 476"/>
                <a:gd name="T12" fmla="*/ 22 w 450"/>
                <a:gd name="T13" fmla="*/ 25 h 476"/>
                <a:gd name="T14" fmla="*/ 23 w 450"/>
                <a:gd name="T15" fmla="*/ 24 h 476"/>
                <a:gd name="T16" fmla="*/ 24 w 450"/>
                <a:gd name="T17" fmla="*/ 24 h 476"/>
                <a:gd name="T18" fmla="*/ 26 w 450"/>
                <a:gd name="T19" fmla="*/ 25 h 476"/>
                <a:gd name="T20" fmla="*/ 21 w 450"/>
                <a:gd name="T21" fmla="*/ 34 h 476"/>
                <a:gd name="T22" fmla="*/ 19 w 450"/>
                <a:gd name="T23" fmla="*/ 33 h 476"/>
                <a:gd name="T24" fmla="*/ 19 w 450"/>
                <a:gd name="T25" fmla="*/ 32 h 476"/>
                <a:gd name="T26" fmla="*/ 19 w 450"/>
                <a:gd name="T27" fmla="*/ 31 h 476"/>
                <a:gd name="T28" fmla="*/ 19 w 450"/>
                <a:gd name="T29" fmla="*/ 30 h 476"/>
                <a:gd name="T30" fmla="*/ 19 w 450"/>
                <a:gd name="T31" fmla="*/ 30 h 476"/>
                <a:gd name="T32" fmla="*/ 5 w 450"/>
                <a:gd name="T33" fmla="*/ 22 h 476"/>
                <a:gd name="T34" fmla="*/ 4 w 450"/>
                <a:gd name="T35" fmla="*/ 23 h 476"/>
                <a:gd name="T36" fmla="*/ 3 w 450"/>
                <a:gd name="T37" fmla="*/ 23 h 476"/>
                <a:gd name="T38" fmla="*/ 3 w 450"/>
                <a:gd name="T39" fmla="*/ 24 h 476"/>
                <a:gd name="T40" fmla="*/ 2 w 450"/>
                <a:gd name="T41" fmla="*/ 24 h 476"/>
                <a:gd name="T42" fmla="*/ 0 w 450"/>
                <a:gd name="T43" fmla="*/ 23 h 476"/>
                <a:gd name="T44" fmla="*/ 4 w 450"/>
                <a:gd name="T45" fmla="*/ 15 h 476"/>
                <a:gd name="T46" fmla="*/ 23 w 450"/>
                <a:gd name="T47" fmla="*/ 12 h 476"/>
                <a:gd name="T48" fmla="*/ 12 w 450"/>
                <a:gd name="T49" fmla="*/ 7 h 476"/>
                <a:gd name="T50" fmla="*/ 12 w 450"/>
                <a:gd name="T51" fmla="*/ 8 h 476"/>
                <a:gd name="T52" fmla="*/ 11 w 450"/>
                <a:gd name="T53" fmla="*/ 8 h 476"/>
                <a:gd name="T54" fmla="*/ 10 w 450"/>
                <a:gd name="T55" fmla="*/ 9 h 476"/>
                <a:gd name="T56" fmla="*/ 10 w 450"/>
                <a:gd name="T57" fmla="*/ 9 h 476"/>
                <a:gd name="T58" fmla="*/ 8 w 450"/>
                <a:gd name="T59" fmla="*/ 8 h 476"/>
                <a:gd name="T60" fmla="*/ 12 w 450"/>
                <a:gd name="T61" fmla="*/ 0 h 476"/>
                <a:gd name="T62" fmla="*/ 14 w 450"/>
                <a:gd name="T63" fmla="*/ 1 h 476"/>
                <a:gd name="T64" fmla="*/ 14 w 450"/>
                <a:gd name="T65" fmla="*/ 2 h 476"/>
                <a:gd name="T66" fmla="*/ 14 w 450"/>
                <a:gd name="T67" fmla="*/ 2 h 476"/>
                <a:gd name="T68" fmla="*/ 14 w 450"/>
                <a:gd name="T69" fmla="*/ 3 h 476"/>
                <a:gd name="T70" fmla="*/ 14 w 450"/>
                <a:gd name="T71" fmla="*/ 4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19" name="Freeform 21"/>
            <p:cNvSpPr>
              <a:spLocks/>
            </p:cNvSpPr>
            <p:nvPr userDrawn="1"/>
          </p:nvSpPr>
          <p:spPr bwMode="auto">
            <a:xfrm>
              <a:off x="357" y="133"/>
              <a:ext cx="26" cy="25"/>
            </a:xfrm>
            <a:custGeom>
              <a:avLst/>
              <a:gdLst>
                <a:gd name="T0" fmla="*/ 18 w 361"/>
                <a:gd name="T1" fmla="*/ 25 h 350"/>
                <a:gd name="T2" fmla="*/ 16 w 361"/>
                <a:gd name="T3" fmla="*/ 24 h 350"/>
                <a:gd name="T4" fmla="*/ 16 w 361"/>
                <a:gd name="T5" fmla="*/ 23 h 350"/>
                <a:gd name="T6" fmla="*/ 17 w 361"/>
                <a:gd name="T7" fmla="*/ 22 h 350"/>
                <a:gd name="T8" fmla="*/ 17 w 361"/>
                <a:gd name="T9" fmla="*/ 21 h 350"/>
                <a:gd name="T10" fmla="*/ 17 w 361"/>
                <a:gd name="T11" fmla="*/ 20 h 350"/>
                <a:gd name="T12" fmla="*/ 5 w 361"/>
                <a:gd name="T13" fmla="*/ 9 h 350"/>
                <a:gd name="T14" fmla="*/ 4 w 361"/>
                <a:gd name="T15" fmla="*/ 9 h 350"/>
                <a:gd name="T16" fmla="*/ 3 w 361"/>
                <a:gd name="T17" fmla="*/ 10 h 350"/>
                <a:gd name="T18" fmla="*/ 3 w 361"/>
                <a:gd name="T19" fmla="*/ 10 h 350"/>
                <a:gd name="T20" fmla="*/ 2 w 361"/>
                <a:gd name="T21" fmla="*/ 10 h 350"/>
                <a:gd name="T22" fmla="*/ 0 w 361"/>
                <a:gd name="T23" fmla="*/ 9 h 350"/>
                <a:gd name="T24" fmla="*/ 8 w 361"/>
                <a:gd name="T25" fmla="*/ 0 h 350"/>
                <a:gd name="T26" fmla="*/ 10 w 361"/>
                <a:gd name="T27" fmla="*/ 1 h 350"/>
                <a:gd name="T28" fmla="*/ 10 w 361"/>
                <a:gd name="T29" fmla="*/ 2 h 350"/>
                <a:gd name="T30" fmla="*/ 9 w 361"/>
                <a:gd name="T31" fmla="*/ 3 h 350"/>
                <a:gd name="T32" fmla="*/ 9 w 361"/>
                <a:gd name="T33" fmla="*/ 4 h 350"/>
                <a:gd name="T34" fmla="*/ 9 w 361"/>
                <a:gd name="T35" fmla="*/ 5 h 350"/>
                <a:gd name="T36" fmla="*/ 21 w 361"/>
                <a:gd name="T37" fmla="*/ 16 h 350"/>
                <a:gd name="T38" fmla="*/ 22 w 361"/>
                <a:gd name="T39" fmla="*/ 16 h 350"/>
                <a:gd name="T40" fmla="*/ 23 w 361"/>
                <a:gd name="T41" fmla="*/ 15 h 350"/>
                <a:gd name="T42" fmla="*/ 23 w 361"/>
                <a:gd name="T43" fmla="*/ 15 h 350"/>
                <a:gd name="T44" fmla="*/ 24 w 361"/>
                <a:gd name="T45" fmla="*/ 15 h 350"/>
                <a:gd name="T46" fmla="*/ 26 w 361"/>
                <a:gd name="T47" fmla="*/ 16 h 350"/>
                <a:gd name="T48" fmla="*/ 18 w 361"/>
                <a:gd name="T49" fmla="*/ 25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0" name="Freeform 22"/>
            <p:cNvSpPr>
              <a:spLocks/>
            </p:cNvSpPr>
            <p:nvPr userDrawn="1"/>
          </p:nvSpPr>
          <p:spPr bwMode="auto">
            <a:xfrm>
              <a:off x="379" y="107"/>
              <a:ext cx="25" cy="28"/>
            </a:xfrm>
            <a:custGeom>
              <a:avLst/>
              <a:gdLst>
                <a:gd name="T0" fmla="*/ 21 w 353"/>
                <a:gd name="T1" fmla="*/ 4 h 395"/>
                <a:gd name="T2" fmla="*/ 25 w 353"/>
                <a:gd name="T3" fmla="*/ 25 h 395"/>
                <a:gd name="T4" fmla="*/ 21 w 353"/>
                <a:gd name="T5" fmla="*/ 28 h 395"/>
                <a:gd name="T6" fmla="*/ 3 w 353"/>
                <a:gd name="T7" fmla="*/ 15 h 395"/>
                <a:gd name="T8" fmla="*/ 3 w 353"/>
                <a:gd name="T9" fmla="*/ 15 h 395"/>
                <a:gd name="T10" fmla="*/ 2 w 353"/>
                <a:gd name="T11" fmla="*/ 15 h 395"/>
                <a:gd name="T12" fmla="*/ 2 w 353"/>
                <a:gd name="T13" fmla="*/ 15 h 395"/>
                <a:gd name="T14" fmla="*/ 1 w 353"/>
                <a:gd name="T15" fmla="*/ 15 h 395"/>
                <a:gd name="T16" fmla="*/ 0 w 353"/>
                <a:gd name="T17" fmla="*/ 13 h 395"/>
                <a:gd name="T18" fmla="*/ 9 w 353"/>
                <a:gd name="T19" fmla="*/ 7 h 395"/>
                <a:gd name="T20" fmla="*/ 10 w 353"/>
                <a:gd name="T21" fmla="*/ 9 h 395"/>
                <a:gd name="T22" fmla="*/ 10 w 353"/>
                <a:gd name="T23" fmla="*/ 10 h 395"/>
                <a:gd name="T24" fmla="*/ 9 w 353"/>
                <a:gd name="T25" fmla="*/ 10 h 395"/>
                <a:gd name="T26" fmla="*/ 9 w 353"/>
                <a:gd name="T27" fmla="*/ 11 h 395"/>
                <a:gd name="T28" fmla="*/ 9 w 353"/>
                <a:gd name="T29" fmla="*/ 12 h 395"/>
                <a:gd name="T30" fmla="*/ 21 w 353"/>
                <a:gd name="T31" fmla="*/ 21 h 395"/>
                <a:gd name="T32" fmla="*/ 21 w 353"/>
                <a:gd name="T33" fmla="*/ 21 h 395"/>
                <a:gd name="T34" fmla="*/ 17 w 353"/>
                <a:gd name="T35" fmla="*/ 6 h 395"/>
                <a:gd name="T36" fmla="*/ 17 w 353"/>
                <a:gd name="T37" fmla="*/ 6 h 395"/>
                <a:gd name="T38" fmla="*/ 16 w 353"/>
                <a:gd name="T39" fmla="*/ 6 h 395"/>
                <a:gd name="T40" fmla="*/ 15 w 353"/>
                <a:gd name="T41" fmla="*/ 6 h 395"/>
                <a:gd name="T42" fmla="*/ 14 w 353"/>
                <a:gd name="T43" fmla="*/ 6 h 395"/>
                <a:gd name="T44" fmla="*/ 13 w 353"/>
                <a:gd name="T45" fmla="*/ 5 h 395"/>
                <a:gd name="T46" fmla="*/ 21 w 353"/>
                <a:gd name="T47" fmla="*/ 0 h 395"/>
                <a:gd name="T48" fmla="*/ 22 w 353"/>
                <a:gd name="T49" fmla="*/ 2 h 395"/>
                <a:gd name="T50" fmla="*/ 22 w 353"/>
                <a:gd name="T51" fmla="*/ 2 h 395"/>
                <a:gd name="T52" fmla="*/ 22 w 353"/>
                <a:gd name="T53" fmla="*/ 3 h 395"/>
                <a:gd name="T54" fmla="*/ 21 w 353"/>
                <a:gd name="T55" fmla="*/ 3 h 395"/>
                <a:gd name="T56" fmla="*/ 21 w 353"/>
                <a:gd name="T57" fmla="*/ 4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1" name="Freeform 23"/>
            <p:cNvSpPr>
              <a:spLocks/>
            </p:cNvSpPr>
            <p:nvPr userDrawn="1"/>
          </p:nvSpPr>
          <p:spPr bwMode="auto">
            <a:xfrm>
              <a:off x="417" y="95"/>
              <a:ext cx="24" cy="28"/>
            </a:xfrm>
            <a:custGeom>
              <a:avLst/>
              <a:gdLst>
                <a:gd name="T0" fmla="*/ 7 w 335"/>
                <a:gd name="T1" fmla="*/ 28 h 390"/>
                <a:gd name="T2" fmla="*/ 6 w 335"/>
                <a:gd name="T3" fmla="*/ 26 h 390"/>
                <a:gd name="T4" fmla="*/ 6 w 335"/>
                <a:gd name="T5" fmla="*/ 25 h 390"/>
                <a:gd name="T6" fmla="*/ 7 w 335"/>
                <a:gd name="T7" fmla="*/ 25 h 390"/>
                <a:gd name="T8" fmla="*/ 8 w 335"/>
                <a:gd name="T9" fmla="*/ 24 h 390"/>
                <a:gd name="T10" fmla="*/ 9 w 335"/>
                <a:gd name="T11" fmla="*/ 24 h 390"/>
                <a:gd name="T12" fmla="*/ 4 w 335"/>
                <a:gd name="T13" fmla="*/ 8 h 390"/>
                <a:gd name="T14" fmla="*/ 3 w 335"/>
                <a:gd name="T15" fmla="*/ 8 h 390"/>
                <a:gd name="T16" fmla="*/ 2 w 335"/>
                <a:gd name="T17" fmla="*/ 7 h 390"/>
                <a:gd name="T18" fmla="*/ 1 w 335"/>
                <a:gd name="T19" fmla="*/ 7 h 390"/>
                <a:gd name="T20" fmla="*/ 1 w 335"/>
                <a:gd name="T21" fmla="*/ 7 h 390"/>
                <a:gd name="T22" fmla="*/ 0 w 335"/>
                <a:gd name="T23" fmla="*/ 5 h 390"/>
                <a:gd name="T24" fmla="*/ 17 w 335"/>
                <a:gd name="T25" fmla="*/ 0 h 390"/>
                <a:gd name="T26" fmla="*/ 19 w 335"/>
                <a:gd name="T27" fmla="*/ 6 h 390"/>
                <a:gd name="T28" fmla="*/ 16 w 335"/>
                <a:gd name="T29" fmla="*/ 7 h 390"/>
                <a:gd name="T30" fmla="*/ 16 w 335"/>
                <a:gd name="T31" fmla="*/ 6 h 390"/>
                <a:gd name="T32" fmla="*/ 15 w 335"/>
                <a:gd name="T33" fmla="*/ 5 h 390"/>
                <a:gd name="T34" fmla="*/ 15 w 335"/>
                <a:gd name="T35" fmla="*/ 5 h 390"/>
                <a:gd name="T36" fmla="*/ 14 w 335"/>
                <a:gd name="T37" fmla="*/ 4 h 390"/>
                <a:gd name="T38" fmla="*/ 9 w 335"/>
                <a:gd name="T39" fmla="*/ 6 h 390"/>
                <a:gd name="T40" fmla="*/ 11 w 335"/>
                <a:gd name="T41" fmla="*/ 12 h 390"/>
                <a:gd name="T42" fmla="*/ 15 w 335"/>
                <a:gd name="T43" fmla="*/ 11 h 390"/>
                <a:gd name="T44" fmla="*/ 15 w 335"/>
                <a:gd name="T45" fmla="*/ 11 h 390"/>
                <a:gd name="T46" fmla="*/ 16 w 335"/>
                <a:gd name="T47" fmla="*/ 10 h 390"/>
                <a:gd name="T48" fmla="*/ 16 w 335"/>
                <a:gd name="T49" fmla="*/ 9 h 390"/>
                <a:gd name="T50" fmla="*/ 16 w 335"/>
                <a:gd name="T51" fmla="*/ 9 h 390"/>
                <a:gd name="T52" fmla="*/ 18 w 335"/>
                <a:gd name="T53" fmla="*/ 8 h 390"/>
                <a:gd name="T54" fmla="*/ 20 w 335"/>
                <a:gd name="T55" fmla="*/ 15 h 390"/>
                <a:gd name="T56" fmla="*/ 18 w 335"/>
                <a:gd name="T57" fmla="*/ 16 h 390"/>
                <a:gd name="T58" fmla="*/ 17 w 335"/>
                <a:gd name="T59" fmla="*/ 15 h 390"/>
                <a:gd name="T60" fmla="*/ 16 w 335"/>
                <a:gd name="T61" fmla="*/ 14 h 390"/>
                <a:gd name="T62" fmla="*/ 12 w 335"/>
                <a:gd name="T63" fmla="*/ 15 h 390"/>
                <a:gd name="T64" fmla="*/ 14 w 335"/>
                <a:gd name="T65" fmla="*/ 22 h 390"/>
                <a:gd name="T66" fmla="*/ 19 w 335"/>
                <a:gd name="T67" fmla="*/ 21 h 390"/>
                <a:gd name="T68" fmla="*/ 19 w 335"/>
                <a:gd name="T69" fmla="*/ 20 h 390"/>
                <a:gd name="T70" fmla="*/ 19 w 335"/>
                <a:gd name="T71" fmla="*/ 19 h 390"/>
                <a:gd name="T72" fmla="*/ 19 w 335"/>
                <a:gd name="T73" fmla="*/ 19 h 390"/>
                <a:gd name="T74" fmla="*/ 20 w 335"/>
                <a:gd name="T75" fmla="*/ 18 h 390"/>
                <a:gd name="T76" fmla="*/ 22 w 335"/>
                <a:gd name="T77" fmla="*/ 17 h 390"/>
                <a:gd name="T78" fmla="*/ 24 w 335"/>
                <a:gd name="T79" fmla="*/ 23 h 390"/>
                <a:gd name="T80" fmla="*/ 7 w 335"/>
                <a:gd name="T81" fmla="*/ 28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2" name="Freeform 24"/>
            <p:cNvSpPr>
              <a:spLocks noEditPoints="1"/>
            </p:cNvSpPr>
            <p:nvPr userDrawn="1"/>
          </p:nvSpPr>
          <p:spPr bwMode="auto">
            <a:xfrm>
              <a:off x="453" y="91"/>
              <a:ext cx="24" cy="25"/>
            </a:xfrm>
            <a:custGeom>
              <a:avLst/>
              <a:gdLst>
                <a:gd name="T0" fmla="*/ 9 w 341"/>
                <a:gd name="T1" fmla="*/ 4 h 350"/>
                <a:gd name="T2" fmla="*/ 11 w 341"/>
                <a:gd name="T3" fmla="*/ 4 h 350"/>
                <a:gd name="T4" fmla="*/ 13 w 341"/>
                <a:gd name="T5" fmla="*/ 4 h 350"/>
                <a:gd name="T6" fmla="*/ 14 w 341"/>
                <a:gd name="T7" fmla="*/ 5 h 350"/>
                <a:gd name="T8" fmla="*/ 15 w 341"/>
                <a:gd name="T9" fmla="*/ 5 h 350"/>
                <a:gd name="T10" fmla="*/ 15 w 341"/>
                <a:gd name="T11" fmla="*/ 7 h 350"/>
                <a:gd name="T12" fmla="*/ 15 w 341"/>
                <a:gd name="T13" fmla="*/ 8 h 350"/>
                <a:gd name="T14" fmla="*/ 15 w 341"/>
                <a:gd name="T15" fmla="*/ 9 h 350"/>
                <a:gd name="T16" fmla="*/ 14 w 341"/>
                <a:gd name="T17" fmla="*/ 10 h 350"/>
                <a:gd name="T18" fmla="*/ 13 w 341"/>
                <a:gd name="T19" fmla="*/ 11 h 350"/>
                <a:gd name="T20" fmla="*/ 11 w 341"/>
                <a:gd name="T21" fmla="*/ 11 h 350"/>
                <a:gd name="T22" fmla="*/ 23 w 341"/>
                <a:gd name="T23" fmla="*/ 21 h 350"/>
                <a:gd name="T24" fmla="*/ 23 w 341"/>
                <a:gd name="T25" fmla="*/ 20 h 350"/>
                <a:gd name="T26" fmla="*/ 21 w 341"/>
                <a:gd name="T27" fmla="*/ 19 h 350"/>
                <a:gd name="T28" fmla="*/ 20 w 341"/>
                <a:gd name="T29" fmla="*/ 17 h 350"/>
                <a:gd name="T30" fmla="*/ 19 w 341"/>
                <a:gd name="T31" fmla="*/ 14 h 350"/>
                <a:gd name="T32" fmla="*/ 18 w 341"/>
                <a:gd name="T33" fmla="*/ 13 h 350"/>
                <a:gd name="T34" fmla="*/ 17 w 341"/>
                <a:gd name="T35" fmla="*/ 12 h 350"/>
                <a:gd name="T36" fmla="*/ 17 w 341"/>
                <a:gd name="T37" fmla="*/ 12 h 350"/>
                <a:gd name="T38" fmla="*/ 19 w 341"/>
                <a:gd name="T39" fmla="*/ 11 h 350"/>
                <a:gd name="T40" fmla="*/ 20 w 341"/>
                <a:gd name="T41" fmla="*/ 10 h 350"/>
                <a:gd name="T42" fmla="*/ 20 w 341"/>
                <a:gd name="T43" fmla="*/ 8 h 350"/>
                <a:gd name="T44" fmla="*/ 21 w 341"/>
                <a:gd name="T45" fmla="*/ 7 h 350"/>
                <a:gd name="T46" fmla="*/ 21 w 341"/>
                <a:gd name="T47" fmla="*/ 5 h 350"/>
                <a:gd name="T48" fmla="*/ 20 w 341"/>
                <a:gd name="T49" fmla="*/ 3 h 350"/>
                <a:gd name="T50" fmla="*/ 19 w 341"/>
                <a:gd name="T51" fmla="*/ 1 h 350"/>
                <a:gd name="T52" fmla="*/ 17 w 341"/>
                <a:gd name="T53" fmla="*/ 0 h 350"/>
                <a:gd name="T54" fmla="*/ 14 w 341"/>
                <a:gd name="T55" fmla="*/ 0 h 350"/>
                <a:gd name="T56" fmla="*/ 11 w 341"/>
                <a:gd name="T57" fmla="*/ 0 h 350"/>
                <a:gd name="T58" fmla="*/ 4 w 341"/>
                <a:gd name="T59" fmla="*/ 1 h 350"/>
                <a:gd name="T60" fmla="*/ 0 w 341"/>
                <a:gd name="T61" fmla="*/ 3 h 350"/>
                <a:gd name="T62" fmla="*/ 3 w 341"/>
                <a:gd name="T63" fmla="*/ 4 h 350"/>
                <a:gd name="T64" fmla="*/ 4 w 341"/>
                <a:gd name="T65" fmla="*/ 21 h 350"/>
                <a:gd name="T66" fmla="*/ 2 w 341"/>
                <a:gd name="T67" fmla="*/ 23 h 350"/>
                <a:gd name="T68" fmla="*/ 13 w 341"/>
                <a:gd name="T69" fmla="*/ 22 h 350"/>
                <a:gd name="T70" fmla="*/ 11 w 341"/>
                <a:gd name="T71" fmla="*/ 21 h 350"/>
                <a:gd name="T72" fmla="*/ 11 w 341"/>
                <a:gd name="T73" fmla="*/ 14 h 350"/>
                <a:gd name="T74" fmla="*/ 12 w 341"/>
                <a:gd name="T75" fmla="*/ 14 h 350"/>
                <a:gd name="T76" fmla="*/ 14 w 341"/>
                <a:gd name="T77" fmla="*/ 16 h 350"/>
                <a:gd name="T78" fmla="*/ 15 w 341"/>
                <a:gd name="T79" fmla="*/ 18 h 350"/>
                <a:gd name="T80" fmla="*/ 16 w 341"/>
                <a:gd name="T81" fmla="*/ 21 h 350"/>
                <a:gd name="T82" fmla="*/ 18 w 341"/>
                <a:gd name="T83" fmla="*/ 23 h 350"/>
                <a:gd name="T84" fmla="*/ 19 w 341"/>
                <a:gd name="T85" fmla="*/ 23 h 350"/>
                <a:gd name="T86" fmla="*/ 20 w 341"/>
                <a:gd name="T87" fmla="*/ 24 h 350"/>
                <a:gd name="T88" fmla="*/ 22 w 341"/>
                <a:gd name="T89" fmla="*/ 23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3" name="Freeform 25"/>
            <p:cNvSpPr>
              <a:spLocks/>
            </p:cNvSpPr>
            <p:nvPr userDrawn="1"/>
          </p:nvSpPr>
          <p:spPr bwMode="auto">
            <a:xfrm>
              <a:off x="491" y="90"/>
              <a:ext cx="17" cy="25"/>
            </a:xfrm>
            <a:custGeom>
              <a:avLst/>
              <a:gdLst>
                <a:gd name="T0" fmla="*/ 5 w 243"/>
                <a:gd name="T1" fmla="*/ 25 h 344"/>
                <a:gd name="T2" fmla="*/ 1 w 243"/>
                <a:gd name="T3" fmla="*/ 24 h 344"/>
                <a:gd name="T4" fmla="*/ 0 w 243"/>
                <a:gd name="T5" fmla="*/ 17 h 344"/>
                <a:gd name="T6" fmla="*/ 3 w 243"/>
                <a:gd name="T7" fmla="*/ 18 h 344"/>
                <a:gd name="T8" fmla="*/ 4 w 243"/>
                <a:gd name="T9" fmla="*/ 20 h 344"/>
                <a:gd name="T10" fmla="*/ 5 w 243"/>
                <a:gd name="T11" fmla="*/ 21 h 344"/>
                <a:gd name="T12" fmla="*/ 7 w 243"/>
                <a:gd name="T13" fmla="*/ 21 h 344"/>
                <a:gd name="T14" fmla="*/ 8 w 243"/>
                <a:gd name="T15" fmla="*/ 21 h 344"/>
                <a:gd name="T16" fmla="*/ 9 w 243"/>
                <a:gd name="T17" fmla="*/ 21 h 344"/>
                <a:gd name="T18" fmla="*/ 10 w 243"/>
                <a:gd name="T19" fmla="*/ 20 h 344"/>
                <a:gd name="T20" fmla="*/ 11 w 243"/>
                <a:gd name="T21" fmla="*/ 20 h 344"/>
                <a:gd name="T22" fmla="*/ 11 w 243"/>
                <a:gd name="T23" fmla="*/ 19 h 344"/>
                <a:gd name="T24" fmla="*/ 11 w 243"/>
                <a:gd name="T25" fmla="*/ 18 h 344"/>
                <a:gd name="T26" fmla="*/ 11 w 243"/>
                <a:gd name="T27" fmla="*/ 17 h 344"/>
                <a:gd name="T28" fmla="*/ 10 w 243"/>
                <a:gd name="T29" fmla="*/ 17 h 344"/>
                <a:gd name="T30" fmla="*/ 10 w 243"/>
                <a:gd name="T31" fmla="*/ 16 h 344"/>
                <a:gd name="T32" fmla="*/ 9 w 243"/>
                <a:gd name="T33" fmla="*/ 15 h 344"/>
                <a:gd name="T34" fmla="*/ 7 w 243"/>
                <a:gd name="T35" fmla="*/ 14 h 344"/>
                <a:gd name="T36" fmla="*/ 5 w 243"/>
                <a:gd name="T37" fmla="*/ 14 h 344"/>
                <a:gd name="T38" fmla="*/ 3 w 243"/>
                <a:gd name="T39" fmla="*/ 12 h 344"/>
                <a:gd name="T40" fmla="*/ 1 w 243"/>
                <a:gd name="T41" fmla="*/ 11 h 344"/>
                <a:gd name="T42" fmla="*/ 1 w 243"/>
                <a:gd name="T43" fmla="*/ 10 h 344"/>
                <a:gd name="T44" fmla="*/ 0 w 243"/>
                <a:gd name="T45" fmla="*/ 9 h 344"/>
                <a:gd name="T46" fmla="*/ 0 w 243"/>
                <a:gd name="T47" fmla="*/ 8 h 344"/>
                <a:gd name="T48" fmla="*/ 0 w 243"/>
                <a:gd name="T49" fmla="*/ 6 h 344"/>
                <a:gd name="T50" fmla="*/ 1 w 243"/>
                <a:gd name="T51" fmla="*/ 5 h 344"/>
                <a:gd name="T52" fmla="*/ 1 w 243"/>
                <a:gd name="T53" fmla="*/ 3 h 344"/>
                <a:gd name="T54" fmla="*/ 2 w 243"/>
                <a:gd name="T55" fmla="*/ 2 h 344"/>
                <a:gd name="T56" fmla="*/ 4 w 243"/>
                <a:gd name="T57" fmla="*/ 1 h 344"/>
                <a:gd name="T58" fmla="*/ 5 w 243"/>
                <a:gd name="T59" fmla="*/ 1 h 344"/>
                <a:gd name="T60" fmla="*/ 7 w 243"/>
                <a:gd name="T61" fmla="*/ 0 h 344"/>
                <a:gd name="T62" fmla="*/ 9 w 243"/>
                <a:gd name="T63" fmla="*/ 0 h 344"/>
                <a:gd name="T64" fmla="*/ 12 w 243"/>
                <a:gd name="T65" fmla="*/ 0 h 344"/>
                <a:gd name="T66" fmla="*/ 15 w 243"/>
                <a:gd name="T67" fmla="*/ 1 h 344"/>
                <a:gd name="T68" fmla="*/ 16 w 243"/>
                <a:gd name="T69" fmla="*/ 8 h 344"/>
                <a:gd name="T70" fmla="*/ 13 w 243"/>
                <a:gd name="T71" fmla="*/ 7 h 344"/>
                <a:gd name="T72" fmla="*/ 12 w 243"/>
                <a:gd name="T73" fmla="*/ 5 h 344"/>
                <a:gd name="T74" fmla="*/ 11 w 243"/>
                <a:gd name="T75" fmla="*/ 4 h 344"/>
                <a:gd name="T76" fmla="*/ 10 w 243"/>
                <a:gd name="T77" fmla="*/ 3 h 344"/>
                <a:gd name="T78" fmla="*/ 9 w 243"/>
                <a:gd name="T79" fmla="*/ 3 h 344"/>
                <a:gd name="T80" fmla="*/ 7 w 243"/>
                <a:gd name="T81" fmla="*/ 4 h 344"/>
                <a:gd name="T82" fmla="*/ 6 w 243"/>
                <a:gd name="T83" fmla="*/ 4 h 344"/>
                <a:gd name="T84" fmla="*/ 6 w 243"/>
                <a:gd name="T85" fmla="*/ 5 h 344"/>
                <a:gd name="T86" fmla="*/ 6 w 243"/>
                <a:gd name="T87" fmla="*/ 6 h 344"/>
                <a:gd name="T88" fmla="*/ 6 w 243"/>
                <a:gd name="T89" fmla="*/ 7 h 344"/>
                <a:gd name="T90" fmla="*/ 7 w 243"/>
                <a:gd name="T91" fmla="*/ 8 h 344"/>
                <a:gd name="T92" fmla="*/ 7 w 243"/>
                <a:gd name="T93" fmla="*/ 8 h 344"/>
                <a:gd name="T94" fmla="*/ 9 w 243"/>
                <a:gd name="T95" fmla="*/ 10 h 344"/>
                <a:gd name="T96" fmla="*/ 13 w 243"/>
                <a:gd name="T97" fmla="*/ 11 h 344"/>
                <a:gd name="T98" fmla="*/ 15 w 243"/>
                <a:gd name="T99" fmla="*/ 12 h 344"/>
                <a:gd name="T100" fmla="*/ 16 w 243"/>
                <a:gd name="T101" fmla="*/ 14 h 344"/>
                <a:gd name="T102" fmla="*/ 16 w 243"/>
                <a:gd name="T103" fmla="*/ 14 h 344"/>
                <a:gd name="T104" fmla="*/ 17 w 243"/>
                <a:gd name="T105" fmla="*/ 16 h 344"/>
                <a:gd name="T106" fmla="*/ 17 w 243"/>
                <a:gd name="T107" fmla="*/ 17 h 344"/>
                <a:gd name="T108" fmla="*/ 17 w 243"/>
                <a:gd name="T109" fmla="*/ 18 h 344"/>
                <a:gd name="T110" fmla="*/ 17 w 243"/>
                <a:gd name="T111" fmla="*/ 20 h 344"/>
                <a:gd name="T112" fmla="*/ 16 w 243"/>
                <a:gd name="T113" fmla="*/ 21 h 344"/>
                <a:gd name="T114" fmla="*/ 15 w 243"/>
                <a:gd name="T115" fmla="*/ 23 h 344"/>
                <a:gd name="T116" fmla="*/ 13 w 243"/>
                <a:gd name="T117" fmla="*/ 23 h 344"/>
                <a:gd name="T118" fmla="*/ 12 w 243"/>
                <a:gd name="T119" fmla="*/ 24 h 344"/>
                <a:gd name="T120" fmla="*/ 10 w 243"/>
                <a:gd name="T121" fmla="*/ 25 h 344"/>
                <a:gd name="T122" fmla="*/ 7 w 243"/>
                <a:gd name="T123" fmla="*/ 25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4" name="Freeform 26"/>
            <p:cNvSpPr>
              <a:spLocks/>
            </p:cNvSpPr>
            <p:nvPr userDrawn="1"/>
          </p:nvSpPr>
          <p:spPr bwMode="auto">
            <a:xfrm>
              <a:off x="520" y="93"/>
              <a:ext cx="17" cy="25"/>
            </a:xfrm>
            <a:custGeom>
              <a:avLst/>
              <a:gdLst>
                <a:gd name="T0" fmla="*/ 0 w 226"/>
                <a:gd name="T1" fmla="*/ 23 h 359"/>
                <a:gd name="T2" fmla="*/ 0 w 226"/>
                <a:gd name="T3" fmla="*/ 21 h 359"/>
                <a:gd name="T4" fmla="*/ 1 w 226"/>
                <a:gd name="T5" fmla="*/ 20 h 359"/>
                <a:gd name="T6" fmla="*/ 2 w 226"/>
                <a:gd name="T7" fmla="*/ 20 h 359"/>
                <a:gd name="T8" fmla="*/ 3 w 226"/>
                <a:gd name="T9" fmla="*/ 20 h 359"/>
                <a:gd name="T10" fmla="*/ 4 w 226"/>
                <a:gd name="T11" fmla="*/ 20 h 359"/>
                <a:gd name="T12" fmla="*/ 7 w 226"/>
                <a:gd name="T13" fmla="*/ 4 h 359"/>
                <a:gd name="T14" fmla="*/ 6 w 226"/>
                <a:gd name="T15" fmla="*/ 4 h 359"/>
                <a:gd name="T16" fmla="*/ 6 w 226"/>
                <a:gd name="T17" fmla="*/ 3 h 359"/>
                <a:gd name="T18" fmla="*/ 5 w 226"/>
                <a:gd name="T19" fmla="*/ 3 h 359"/>
                <a:gd name="T20" fmla="*/ 4 w 226"/>
                <a:gd name="T21" fmla="*/ 2 h 359"/>
                <a:gd name="T22" fmla="*/ 5 w 226"/>
                <a:gd name="T23" fmla="*/ 0 h 359"/>
                <a:gd name="T24" fmla="*/ 17 w 226"/>
                <a:gd name="T25" fmla="*/ 2 h 359"/>
                <a:gd name="T26" fmla="*/ 17 w 226"/>
                <a:gd name="T27" fmla="*/ 4 h 359"/>
                <a:gd name="T28" fmla="*/ 16 w 226"/>
                <a:gd name="T29" fmla="*/ 4 h 359"/>
                <a:gd name="T30" fmla="*/ 15 w 226"/>
                <a:gd name="T31" fmla="*/ 5 h 359"/>
                <a:gd name="T32" fmla="*/ 14 w 226"/>
                <a:gd name="T33" fmla="*/ 5 h 359"/>
                <a:gd name="T34" fmla="*/ 13 w 226"/>
                <a:gd name="T35" fmla="*/ 5 h 359"/>
                <a:gd name="T36" fmla="*/ 10 w 226"/>
                <a:gd name="T37" fmla="*/ 21 h 359"/>
                <a:gd name="T38" fmla="*/ 11 w 226"/>
                <a:gd name="T39" fmla="*/ 21 h 359"/>
                <a:gd name="T40" fmla="*/ 12 w 226"/>
                <a:gd name="T41" fmla="*/ 22 h 359"/>
                <a:gd name="T42" fmla="*/ 12 w 226"/>
                <a:gd name="T43" fmla="*/ 22 h 359"/>
                <a:gd name="T44" fmla="*/ 13 w 226"/>
                <a:gd name="T45" fmla="*/ 23 h 359"/>
                <a:gd name="T46" fmla="*/ 13 w 226"/>
                <a:gd name="T47" fmla="*/ 25 h 359"/>
                <a:gd name="T48" fmla="*/ 0 w 226"/>
                <a:gd name="T49" fmla="*/ 23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5" name="Freeform 27"/>
            <p:cNvSpPr>
              <a:spLocks/>
            </p:cNvSpPr>
            <p:nvPr userDrawn="1"/>
          </p:nvSpPr>
          <p:spPr bwMode="auto">
            <a:xfrm>
              <a:off x="549" y="99"/>
              <a:ext cx="25" cy="29"/>
            </a:xfrm>
            <a:custGeom>
              <a:avLst/>
              <a:gdLst>
                <a:gd name="T0" fmla="*/ 20 w 345"/>
                <a:gd name="T1" fmla="*/ 14 h 398"/>
                <a:gd name="T2" fmla="*/ 20 w 345"/>
                <a:gd name="T3" fmla="*/ 13 h 398"/>
                <a:gd name="T4" fmla="*/ 20 w 345"/>
                <a:gd name="T5" fmla="*/ 12 h 398"/>
                <a:gd name="T6" fmla="*/ 20 w 345"/>
                <a:gd name="T7" fmla="*/ 11 h 398"/>
                <a:gd name="T8" fmla="*/ 20 w 345"/>
                <a:gd name="T9" fmla="*/ 10 h 398"/>
                <a:gd name="T10" fmla="*/ 16 w 345"/>
                <a:gd name="T11" fmla="*/ 8 h 398"/>
                <a:gd name="T12" fmla="*/ 10 w 345"/>
                <a:gd name="T13" fmla="*/ 24 h 398"/>
                <a:gd name="T14" fmla="*/ 10 w 345"/>
                <a:gd name="T15" fmla="*/ 25 h 398"/>
                <a:gd name="T16" fmla="*/ 11 w 345"/>
                <a:gd name="T17" fmla="*/ 26 h 398"/>
                <a:gd name="T18" fmla="*/ 12 w 345"/>
                <a:gd name="T19" fmla="*/ 26 h 398"/>
                <a:gd name="T20" fmla="*/ 12 w 345"/>
                <a:gd name="T21" fmla="*/ 27 h 398"/>
                <a:gd name="T22" fmla="*/ 11 w 345"/>
                <a:gd name="T23" fmla="*/ 29 h 398"/>
                <a:gd name="T24" fmla="*/ 0 w 345"/>
                <a:gd name="T25" fmla="*/ 24 h 398"/>
                <a:gd name="T26" fmla="*/ 1 w 345"/>
                <a:gd name="T27" fmla="*/ 22 h 398"/>
                <a:gd name="T28" fmla="*/ 2 w 345"/>
                <a:gd name="T29" fmla="*/ 22 h 398"/>
                <a:gd name="T30" fmla="*/ 3 w 345"/>
                <a:gd name="T31" fmla="*/ 22 h 398"/>
                <a:gd name="T32" fmla="*/ 4 w 345"/>
                <a:gd name="T33" fmla="*/ 22 h 398"/>
                <a:gd name="T34" fmla="*/ 4 w 345"/>
                <a:gd name="T35" fmla="*/ 22 h 398"/>
                <a:gd name="T36" fmla="*/ 11 w 345"/>
                <a:gd name="T37" fmla="*/ 6 h 398"/>
                <a:gd name="T38" fmla="*/ 7 w 345"/>
                <a:gd name="T39" fmla="*/ 5 h 398"/>
                <a:gd name="T40" fmla="*/ 6 w 345"/>
                <a:gd name="T41" fmla="*/ 5 h 398"/>
                <a:gd name="T42" fmla="*/ 6 w 345"/>
                <a:gd name="T43" fmla="*/ 6 h 398"/>
                <a:gd name="T44" fmla="*/ 5 w 345"/>
                <a:gd name="T45" fmla="*/ 7 h 398"/>
                <a:gd name="T46" fmla="*/ 4 w 345"/>
                <a:gd name="T47" fmla="*/ 8 h 398"/>
                <a:gd name="T48" fmla="*/ 2 w 345"/>
                <a:gd name="T49" fmla="*/ 7 h 398"/>
                <a:gd name="T50" fmla="*/ 4 w 345"/>
                <a:gd name="T51" fmla="*/ 0 h 398"/>
                <a:gd name="T52" fmla="*/ 25 w 345"/>
                <a:gd name="T53" fmla="*/ 8 h 398"/>
                <a:gd name="T54" fmla="*/ 22 w 345"/>
                <a:gd name="T55" fmla="*/ 15 h 398"/>
                <a:gd name="T56" fmla="*/ 20 w 345"/>
                <a:gd name="T57" fmla="*/ 14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6" name="Freeform 28"/>
            <p:cNvSpPr>
              <a:spLocks noEditPoints="1"/>
            </p:cNvSpPr>
            <p:nvPr userDrawn="1"/>
          </p:nvSpPr>
          <p:spPr bwMode="auto">
            <a:xfrm>
              <a:off x="573" y="121"/>
              <a:ext cx="27" cy="28"/>
            </a:xfrm>
            <a:custGeom>
              <a:avLst/>
              <a:gdLst>
                <a:gd name="T0" fmla="*/ 21 w 380"/>
                <a:gd name="T1" fmla="*/ 5 h 397"/>
                <a:gd name="T2" fmla="*/ 21 w 380"/>
                <a:gd name="T3" fmla="*/ 6 h 397"/>
                <a:gd name="T4" fmla="*/ 20 w 380"/>
                <a:gd name="T5" fmla="*/ 6 h 397"/>
                <a:gd name="T6" fmla="*/ 20 w 380"/>
                <a:gd name="T7" fmla="*/ 7 h 397"/>
                <a:gd name="T8" fmla="*/ 20 w 380"/>
                <a:gd name="T9" fmla="*/ 8 h 397"/>
                <a:gd name="T10" fmla="*/ 18 w 380"/>
                <a:gd name="T11" fmla="*/ 15 h 397"/>
                <a:gd name="T12" fmla="*/ 12 w 380"/>
                <a:gd name="T13" fmla="*/ 11 h 397"/>
                <a:gd name="T14" fmla="*/ 18 w 380"/>
                <a:gd name="T15" fmla="*/ 7 h 397"/>
                <a:gd name="T16" fmla="*/ 19 w 380"/>
                <a:gd name="T17" fmla="*/ 6 h 397"/>
                <a:gd name="T18" fmla="*/ 20 w 380"/>
                <a:gd name="T19" fmla="*/ 6 h 397"/>
                <a:gd name="T20" fmla="*/ 20 w 380"/>
                <a:gd name="T21" fmla="*/ 5 h 397"/>
                <a:gd name="T22" fmla="*/ 21 w 380"/>
                <a:gd name="T23" fmla="*/ 5 h 397"/>
                <a:gd name="T24" fmla="*/ 21 w 380"/>
                <a:gd name="T25" fmla="*/ 5 h 397"/>
                <a:gd name="T26" fmla="*/ 27 w 380"/>
                <a:gd name="T27" fmla="*/ 4 h 397"/>
                <a:gd name="T28" fmla="*/ 22 w 380"/>
                <a:gd name="T29" fmla="*/ 0 h 397"/>
                <a:gd name="T30" fmla="*/ 4 w 380"/>
                <a:gd name="T31" fmla="*/ 11 h 397"/>
                <a:gd name="T32" fmla="*/ 3 w 380"/>
                <a:gd name="T33" fmla="*/ 11 h 397"/>
                <a:gd name="T34" fmla="*/ 3 w 380"/>
                <a:gd name="T35" fmla="*/ 11 h 397"/>
                <a:gd name="T36" fmla="*/ 2 w 380"/>
                <a:gd name="T37" fmla="*/ 11 h 397"/>
                <a:gd name="T38" fmla="*/ 1 w 380"/>
                <a:gd name="T39" fmla="*/ 11 h 397"/>
                <a:gd name="T40" fmla="*/ 0 w 380"/>
                <a:gd name="T41" fmla="*/ 13 h 397"/>
                <a:gd name="T42" fmla="*/ 7 w 380"/>
                <a:gd name="T43" fmla="*/ 18 h 397"/>
                <a:gd name="T44" fmla="*/ 8 w 380"/>
                <a:gd name="T45" fmla="*/ 16 h 397"/>
                <a:gd name="T46" fmla="*/ 8 w 380"/>
                <a:gd name="T47" fmla="*/ 16 h 397"/>
                <a:gd name="T48" fmla="*/ 8 w 380"/>
                <a:gd name="T49" fmla="*/ 15 h 397"/>
                <a:gd name="T50" fmla="*/ 8 w 380"/>
                <a:gd name="T51" fmla="*/ 15 h 397"/>
                <a:gd name="T52" fmla="*/ 7 w 380"/>
                <a:gd name="T53" fmla="*/ 14 h 397"/>
                <a:gd name="T54" fmla="*/ 10 w 380"/>
                <a:gd name="T55" fmla="*/ 12 h 397"/>
                <a:gd name="T56" fmla="*/ 16 w 380"/>
                <a:gd name="T57" fmla="*/ 18 h 397"/>
                <a:gd name="T58" fmla="*/ 15 w 380"/>
                <a:gd name="T59" fmla="*/ 20 h 397"/>
                <a:gd name="T60" fmla="*/ 15 w 380"/>
                <a:gd name="T61" fmla="*/ 20 h 397"/>
                <a:gd name="T62" fmla="*/ 14 w 380"/>
                <a:gd name="T63" fmla="*/ 20 h 397"/>
                <a:gd name="T64" fmla="*/ 13 w 380"/>
                <a:gd name="T65" fmla="*/ 20 h 397"/>
                <a:gd name="T66" fmla="*/ 13 w 380"/>
                <a:gd name="T67" fmla="*/ 20 h 397"/>
                <a:gd name="T68" fmla="*/ 11 w 380"/>
                <a:gd name="T69" fmla="*/ 22 h 397"/>
                <a:gd name="T70" fmla="*/ 20 w 380"/>
                <a:gd name="T71" fmla="*/ 28 h 397"/>
                <a:gd name="T72" fmla="*/ 21 w 380"/>
                <a:gd name="T73" fmla="*/ 26 h 397"/>
                <a:gd name="T74" fmla="*/ 21 w 380"/>
                <a:gd name="T75" fmla="*/ 26 h 397"/>
                <a:gd name="T76" fmla="*/ 21 w 380"/>
                <a:gd name="T77" fmla="*/ 25 h 397"/>
                <a:gd name="T78" fmla="*/ 21 w 380"/>
                <a:gd name="T79" fmla="*/ 25 h 397"/>
                <a:gd name="T80" fmla="*/ 20 w 380"/>
                <a:gd name="T81" fmla="*/ 24 h 397"/>
                <a:gd name="T82" fmla="*/ 27 w 380"/>
                <a:gd name="T83" fmla="*/ 4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7" name="Freeform 29"/>
            <p:cNvSpPr>
              <a:spLocks/>
            </p:cNvSpPr>
            <p:nvPr userDrawn="1"/>
          </p:nvSpPr>
          <p:spPr bwMode="auto">
            <a:xfrm>
              <a:off x="602" y="142"/>
              <a:ext cx="29" cy="28"/>
            </a:xfrm>
            <a:custGeom>
              <a:avLst/>
              <a:gdLst>
                <a:gd name="T0" fmla="*/ 22 w 410"/>
                <a:gd name="T1" fmla="*/ 20 h 386"/>
                <a:gd name="T2" fmla="*/ 22 w 410"/>
                <a:gd name="T3" fmla="*/ 19 h 386"/>
                <a:gd name="T4" fmla="*/ 23 w 410"/>
                <a:gd name="T5" fmla="*/ 18 h 386"/>
                <a:gd name="T6" fmla="*/ 23 w 410"/>
                <a:gd name="T7" fmla="*/ 18 h 386"/>
                <a:gd name="T8" fmla="*/ 24 w 410"/>
                <a:gd name="T9" fmla="*/ 17 h 386"/>
                <a:gd name="T10" fmla="*/ 22 w 410"/>
                <a:gd name="T11" fmla="*/ 13 h 386"/>
                <a:gd name="T12" fmla="*/ 8 w 410"/>
                <a:gd name="T13" fmla="*/ 23 h 386"/>
                <a:gd name="T14" fmla="*/ 8 w 410"/>
                <a:gd name="T15" fmla="*/ 24 h 386"/>
                <a:gd name="T16" fmla="*/ 8 w 410"/>
                <a:gd name="T17" fmla="*/ 25 h 386"/>
                <a:gd name="T18" fmla="*/ 9 w 410"/>
                <a:gd name="T19" fmla="*/ 26 h 386"/>
                <a:gd name="T20" fmla="*/ 9 w 410"/>
                <a:gd name="T21" fmla="*/ 27 h 386"/>
                <a:gd name="T22" fmla="*/ 7 w 410"/>
                <a:gd name="T23" fmla="*/ 28 h 386"/>
                <a:gd name="T24" fmla="*/ 0 w 410"/>
                <a:gd name="T25" fmla="*/ 18 h 386"/>
                <a:gd name="T26" fmla="*/ 2 w 410"/>
                <a:gd name="T27" fmla="*/ 17 h 386"/>
                <a:gd name="T28" fmla="*/ 3 w 410"/>
                <a:gd name="T29" fmla="*/ 17 h 386"/>
                <a:gd name="T30" fmla="*/ 3 w 410"/>
                <a:gd name="T31" fmla="*/ 17 h 386"/>
                <a:gd name="T32" fmla="*/ 4 w 410"/>
                <a:gd name="T33" fmla="*/ 18 h 386"/>
                <a:gd name="T34" fmla="*/ 5 w 410"/>
                <a:gd name="T35" fmla="*/ 18 h 386"/>
                <a:gd name="T36" fmla="*/ 19 w 410"/>
                <a:gd name="T37" fmla="*/ 9 h 386"/>
                <a:gd name="T38" fmla="*/ 16 w 410"/>
                <a:gd name="T39" fmla="*/ 5 h 386"/>
                <a:gd name="T40" fmla="*/ 15 w 410"/>
                <a:gd name="T41" fmla="*/ 6 h 386"/>
                <a:gd name="T42" fmla="*/ 14 w 410"/>
                <a:gd name="T43" fmla="*/ 6 h 386"/>
                <a:gd name="T44" fmla="*/ 13 w 410"/>
                <a:gd name="T45" fmla="*/ 6 h 386"/>
                <a:gd name="T46" fmla="*/ 12 w 410"/>
                <a:gd name="T47" fmla="*/ 6 h 386"/>
                <a:gd name="T48" fmla="*/ 11 w 410"/>
                <a:gd name="T49" fmla="*/ 4 h 386"/>
                <a:gd name="T50" fmla="*/ 17 w 410"/>
                <a:gd name="T51" fmla="*/ 0 h 386"/>
                <a:gd name="T52" fmla="*/ 29 w 410"/>
                <a:gd name="T53" fmla="*/ 18 h 386"/>
                <a:gd name="T54" fmla="*/ 23 w 410"/>
                <a:gd name="T55" fmla="*/ 23 h 386"/>
                <a:gd name="T56" fmla="*/ 22 w 410"/>
                <a:gd name="T57" fmla="*/ 20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8" name="Freeform 30"/>
            <p:cNvSpPr>
              <a:spLocks/>
            </p:cNvSpPr>
            <p:nvPr userDrawn="1"/>
          </p:nvSpPr>
          <p:spPr bwMode="auto">
            <a:xfrm>
              <a:off x="617" y="176"/>
              <a:ext cx="27" cy="21"/>
            </a:xfrm>
            <a:custGeom>
              <a:avLst/>
              <a:gdLst>
                <a:gd name="T0" fmla="*/ 0 w 372"/>
                <a:gd name="T1" fmla="*/ 9 h 282"/>
                <a:gd name="T2" fmla="*/ 2 w 372"/>
                <a:gd name="T3" fmla="*/ 8 h 282"/>
                <a:gd name="T4" fmla="*/ 3 w 372"/>
                <a:gd name="T5" fmla="*/ 9 h 282"/>
                <a:gd name="T6" fmla="*/ 3 w 372"/>
                <a:gd name="T7" fmla="*/ 10 h 282"/>
                <a:gd name="T8" fmla="*/ 4 w 372"/>
                <a:gd name="T9" fmla="*/ 10 h 282"/>
                <a:gd name="T10" fmla="*/ 5 w 372"/>
                <a:gd name="T11" fmla="*/ 11 h 282"/>
                <a:gd name="T12" fmla="*/ 20 w 372"/>
                <a:gd name="T13" fmla="*/ 5 h 282"/>
                <a:gd name="T14" fmla="*/ 20 w 372"/>
                <a:gd name="T15" fmla="*/ 4 h 282"/>
                <a:gd name="T16" fmla="*/ 20 w 372"/>
                <a:gd name="T17" fmla="*/ 3 h 282"/>
                <a:gd name="T18" fmla="*/ 20 w 372"/>
                <a:gd name="T19" fmla="*/ 2 h 282"/>
                <a:gd name="T20" fmla="*/ 20 w 372"/>
                <a:gd name="T21" fmla="*/ 1 h 282"/>
                <a:gd name="T22" fmla="*/ 22 w 372"/>
                <a:gd name="T23" fmla="*/ 0 h 282"/>
                <a:gd name="T24" fmla="*/ 27 w 372"/>
                <a:gd name="T25" fmla="*/ 12 h 282"/>
                <a:gd name="T26" fmla="*/ 25 w 372"/>
                <a:gd name="T27" fmla="*/ 13 h 282"/>
                <a:gd name="T28" fmla="*/ 24 w 372"/>
                <a:gd name="T29" fmla="*/ 12 h 282"/>
                <a:gd name="T30" fmla="*/ 24 w 372"/>
                <a:gd name="T31" fmla="*/ 11 h 282"/>
                <a:gd name="T32" fmla="*/ 23 w 372"/>
                <a:gd name="T33" fmla="*/ 11 h 282"/>
                <a:gd name="T34" fmla="*/ 22 w 372"/>
                <a:gd name="T35" fmla="*/ 10 h 282"/>
                <a:gd name="T36" fmla="*/ 7 w 372"/>
                <a:gd name="T37" fmla="*/ 16 h 282"/>
                <a:gd name="T38" fmla="*/ 7 w 372"/>
                <a:gd name="T39" fmla="*/ 17 h 282"/>
                <a:gd name="T40" fmla="*/ 7 w 372"/>
                <a:gd name="T41" fmla="*/ 18 h 282"/>
                <a:gd name="T42" fmla="*/ 7 w 372"/>
                <a:gd name="T43" fmla="*/ 19 h 282"/>
                <a:gd name="T44" fmla="*/ 7 w 372"/>
                <a:gd name="T45" fmla="*/ 20 h 282"/>
                <a:gd name="T46" fmla="*/ 5 w 372"/>
                <a:gd name="T47" fmla="*/ 21 h 282"/>
                <a:gd name="T48" fmla="*/ 0 w 372"/>
                <a:gd name="T49" fmla="*/ 9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29" name="Freeform 31"/>
            <p:cNvSpPr>
              <a:spLocks/>
            </p:cNvSpPr>
            <p:nvPr userDrawn="1"/>
          </p:nvSpPr>
          <p:spPr bwMode="auto">
            <a:xfrm>
              <a:off x="626" y="205"/>
              <a:ext cx="26" cy="20"/>
            </a:xfrm>
            <a:custGeom>
              <a:avLst/>
              <a:gdLst>
                <a:gd name="T0" fmla="*/ 0 w 367"/>
                <a:gd name="T1" fmla="*/ 9 h 274"/>
                <a:gd name="T2" fmla="*/ 0 w 367"/>
                <a:gd name="T3" fmla="*/ 6 h 274"/>
                <a:gd name="T4" fmla="*/ 7 w 367"/>
                <a:gd name="T5" fmla="*/ 3 h 274"/>
                <a:gd name="T6" fmla="*/ 7 w 367"/>
                <a:gd name="T7" fmla="*/ 6 h 274"/>
                <a:gd name="T8" fmla="*/ 5 w 367"/>
                <a:gd name="T9" fmla="*/ 7 h 274"/>
                <a:gd name="T10" fmla="*/ 4 w 367"/>
                <a:gd name="T11" fmla="*/ 8 h 274"/>
                <a:gd name="T12" fmla="*/ 4 w 367"/>
                <a:gd name="T13" fmla="*/ 10 h 274"/>
                <a:gd name="T14" fmla="*/ 5 w 367"/>
                <a:gd name="T15" fmla="*/ 12 h 274"/>
                <a:gd name="T16" fmla="*/ 5 w 367"/>
                <a:gd name="T17" fmla="*/ 13 h 274"/>
                <a:gd name="T18" fmla="*/ 6 w 367"/>
                <a:gd name="T19" fmla="*/ 14 h 274"/>
                <a:gd name="T20" fmla="*/ 7 w 367"/>
                <a:gd name="T21" fmla="*/ 14 h 274"/>
                <a:gd name="T22" fmla="*/ 8 w 367"/>
                <a:gd name="T23" fmla="*/ 14 h 274"/>
                <a:gd name="T24" fmla="*/ 8 w 367"/>
                <a:gd name="T25" fmla="*/ 14 h 274"/>
                <a:gd name="T26" fmla="*/ 9 w 367"/>
                <a:gd name="T27" fmla="*/ 14 h 274"/>
                <a:gd name="T28" fmla="*/ 10 w 367"/>
                <a:gd name="T29" fmla="*/ 13 h 274"/>
                <a:gd name="T30" fmla="*/ 10 w 367"/>
                <a:gd name="T31" fmla="*/ 12 h 274"/>
                <a:gd name="T32" fmla="*/ 10 w 367"/>
                <a:gd name="T33" fmla="*/ 11 h 274"/>
                <a:gd name="T34" fmla="*/ 11 w 367"/>
                <a:gd name="T35" fmla="*/ 9 h 274"/>
                <a:gd name="T36" fmla="*/ 11 w 367"/>
                <a:gd name="T37" fmla="*/ 6 h 274"/>
                <a:gd name="T38" fmla="*/ 12 w 367"/>
                <a:gd name="T39" fmla="*/ 4 h 274"/>
                <a:gd name="T40" fmla="*/ 12 w 367"/>
                <a:gd name="T41" fmla="*/ 2 h 274"/>
                <a:gd name="T42" fmla="*/ 13 w 367"/>
                <a:gd name="T43" fmla="*/ 2 h 274"/>
                <a:gd name="T44" fmla="*/ 14 w 367"/>
                <a:gd name="T45" fmla="*/ 1 h 274"/>
                <a:gd name="T46" fmla="*/ 15 w 367"/>
                <a:gd name="T47" fmla="*/ 0 h 274"/>
                <a:gd name="T48" fmla="*/ 17 w 367"/>
                <a:gd name="T49" fmla="*/ 0 h 274"/>
                <a:gd name="T50" fmla="*/ 18 w 367"/>
                <a:gd name="T51" fmla="*/ 0 h 274"/>
                <a:gd name="T52" fmla="*/ 20 w 367"/>
                <a:gd name="T53" fmla="*/ 0 h 274"/>
                <a:gd name="T54" fmla="*/ 21 w 367"/>
                <a:gd name="T55" fmla="*/ 1 h 274"/>
                <a:gd name="T56" fmla="*/ 22 w 367"/>
                <a:gd name="T57" fmla="*/ 2 h 274"/>
                <a:gd name="T58" fmla="*/ 23 w 367"/>
                <a:gd name="T59" fmla="*/ 4 h 274"/>
                <a:gd name="T60" fmla="*/ 24 w 367"/>
                <a:gd name="T61" fmla="*/ 5 h 274"/>
                <a:gd name="T62" fmla="*/ 25 w 367"/>
                <a:gd name="T63" fmla="*/ 7 h 274"/>
                <a:gd name="T64" fmla="*/ 26 w 367"/>
                <a:gd name="T65" fmla="*/ 10 h 274"/>
                <a:gd name="T66" fmla="*/ 26 w 367"/>
                <a:gd name="T67" fmla="*/ 13 h 274"/>
                <a:gd name="T68" fmla="*/ 19 w 367"/>
                <a:gd name="T69" fmla="*/ 16 h 274"/>
                <a:gd name="T70" fmla="*/ 20 w 367"/>
                <a:gd name="T71" fmla="*/ 13 h 274"/>
                <a:gd name="T72" fmla="*/ 21 w 367"/>
                <a:gd name="T73" fmla="*/ 12 h 274"/>
                <a:gd name="T74" fmla="*/ 22 w 367"/>
                <a:gd name="T75" fmla="*/ 11 h 274"/>
                <a:gd name="T76" fmla="*/ 22 w 367"/>
                <a:gd name="T77" fmla="*/ 9 h 274"/>
                <a:gd name="T78" fmla="*/ 22 w 367"/>
                <a:gd name="T79" fmla="*/ 8 h 274"/>
                <a:gd name="T80" fmla="*/ 21 w 367"/>
                <a:gd name="T81" fmla="*/ 6 h 274"/>
                <a:gd name="T82" fmla="*/ 20 w 367"/>
                <a:gd name="T83" fmla="*/ 6 h 274"/>
                <a:gd name="T84" fmla="*/ 19 w 367"/>
                <a:gd name="T85" fmla="*/ 6 h 274"/>
                <a:gd name="T86" fmla="*/ 18 w 367"/>
                <a:gd name="T87" fmla="*/ 6 h 274"/>
                <a:gd name="T88" fmla="*/ 17 w 367"/>
                <a:gd name="T89" fmla="*/ 6 h 274"/>
                <a:gd name="T90" fmla="*/ 17 w 367"/>
                <a:gd name="T91" fmla="*/ 7 h 274"/>
                <a:gd name="T92" fmla="*/ 17 w 367"/>
                <a:gd name="T93" fmla="*/ 8 h 274"/>
                <a:gd name="T94" fmla="*/ 16 w 367"/>
                <a:gd name="T95" fmla="*/ 10 h 274"/>
                <a:gd name="T96" fmla="*/ 16 w 367"/>
                <a:gd name="T97" fmla="*/ 14 h 274"/>
                <a:gd name="T98" fmla="*/ 15 w 367"/>
                <a:gd name="T99" fmla="*/ 16 h 274"/>
                <a:gd name="T100" fmla="*/ 14 w 367"/>
                <a:gd name="T101" fmla="*/ 18 h 274"/>
                <a:gd name="T102" fmla="*/ 13 w 367"/>
                <a:gd name="T103" fmla="*/ 18 h 274"/>
                <a:gd name="T104" fmla="*/ 12 w 367"/>
                <a:gd name="T105" fmla="*/ 19 h 274"/>
                <a:gd name="T106" fmla="*/ 11 w 367"/>
                <a:gd name="T107" fmla="*/ 20 h 274"/>
                <a:gd name="T108" fmla="*/ 10 w 367"/>
                <a:gd name="T109" fmla="*/ 20 h 274"/>
                <a:gd name="T110" fmla="*/ 8 w 367"/>
                <a:gd name="T111" fmla="*/ 20 h 274"/>
                <a:gd name="T112" fmla="*/ 7 w 367"/>
                <a:gd name="T113" fmla="*/ 20 h 274"/>
                <a:gd name="T114" fmla="*/ 5 w 367"/>
                <a:gd name="T115" fmla="*/ 19 h 274"/>
                <a:gd name="T116" fmla="*/ 4 w 367"/>
                <a:gd name="T117" fmla="*/ 18 h 274"/>
                <a:gd name="T118" fmla="*/ 3 w 367"/>
                <a:gd name="T119" fmla="*/ 16 h 274"/>
                <a:gd name="T120" fmla="*/ 2 w 367"/>
                <a:gd name="T121" fmla="*/ 14 h 274"/>
                <a:gd name="T122" fmla="*/ 1 w 367"/>
                <a:gd name="T123" fmla="*/ 12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0" name="Freeform 32"/>
            <p:cNvSpPr>
              <a:spLocks/>
            </p:cNvSpPr>
            <p:nvPr userDrawn="1"/>
          </p:nvSpPr>
          <p:spPr bwMode="auto">
            <a:xfrm>
              <a:off x="642" y="238"/>
              <a:ext cx="7" cy="6"/>
            </a:xfrm>
            <a:custGeom>
              <a:avLst/>
              <a:gdLst>
                <a:gd name="T0" fmla="*/ 0 w 94"/>
                <a:gd name="T1" fmla="*/ 3 h 90"/>
                <a:gd name="T2" fmla="*/ 0 w 94"/>
                <a:gd name="T3" fmla="*/ 3 h 90"/>
                <a:gd name="T4" fmla="*/ 0 w 94"/>
                <a:gd name="T5" fmla="*/ 2 h 90"/>
                <a:gd name="T6" fmla="*/ 0 w 94"/>
                <a:gd name="T7" fmla="*/ 2 h 90"/>
                <a:gd name="T8" fmla="*/ 1 w 94"/>
                <a:gd name="T9" fmla="*/ 1 h 90"/>
                <a:gd name="T10" fmla="*/ 1 w 94"/>
                <a:gd name="T11" fmla="*/ 1 h 90"/>
                <a:gd name="T12" fmla="*/ 2 w 94"/>
                <a:gd name="T13" fmla="*/ 0 h 90"/>
                <a:gd name="T14" fmla="*/ 2 w 94"/>
                <a:gd name="T15" fmla="*/ 0 h 90"/>
                <a:gd name="T16" fmla="*/ 3 w 94"/>
                <a:gd name="T17" fmla="*/ 0 h 90"/>
                <a:gd name="T18" fmla="*/ 4 w 94"/>
                <a:gd name="T19" fmla="*/ 0 h 90"/>
                <a:gd name="T20" fmla="*/ 4 w 94"/>
                <a:gd name="T21" fmla="*/ 0 h 90"/>
                <a:gd name="T22" fmla="*/ 5 w 94"/>
                <a:gd name="T23" fmla="*/ 0 h 90"/>
                <a:gd name="T24" fmla="*/ 6 w 94"/>
                <a:gd name="T25" fmla="*/ 1 h 90"/>
                <a:gd name="T26" fmla="*/ 6 w 94"/>
                <a:gd name="T27" fmla="*/ 1 h 90"/>
                <a:gd name="T28" fmla="*/ 7 w 94"/>
                <a:gd name="T29" fmla="*/ 1 h 90"/>
                <a:gd name="T30" fmla="*/ 7 w 94"/>
                <a:gd name="T31" fmla="*/ 2 h 90"/>
                <a:gd name="T32" fmla="*/ 7 w 94"/>
                <a:gd name="T33" fmla="*/ 3 h 90"/>
                <a:gd name="T34" fmla="*/ 7 w 94"/>
                <a:gd name="T35" fmla="*/ 3 h 90"/>
                <a:gd name="T36" fmla="*/ 7 w 94"/>
                <a:gd name="T37" fmla="*/ 4 h 90"/>
                <a:gd name="T38" fmla="*/ 7 w 94"/>
                <a:gd name="T39" fmla="*/ 4 h 90"/>
                <a:gd name="T40" fmla="*/ 6 w 94"/>
                <a:gd name="T41" fmla="*/ 5 h 90"/>
                <a:gd name="T42" fmla="*/ 6 w 94"/>
                <a:gd name="T43" fmla="*/ 5 h 90"/>
                <a:gd name="T44" fmla="*/ 5 w 94"/>
                <a:gd name="T45" fmla="*/ 6 h 90"/>
                <a:gd name="T46" fmla="*/ 5 w 94"/>
                <a:gd name="T47" fmla="*/ 6 h 90"/>
                <a:gd name="T48" fmla="*/ 4 w 94"/>
                <a:gd name="T49" fmla="*/ 6 h 90"/>
                <a:gd name="T50" fmla="*/ 3 w 94"/>
                <a:gd name="T51" fmla="*/ 6 h 90"/>
                <a:gd name="T52" fmla="*/ 3 w 94"/>
                <a:gd name="T53" fmla="*/ 6 h 90"/>
                <a:gd name="T54" fmla="*/ 2 w 94"/>
                <a:gd name="T55" fmla="*/ 6 h 90"/>
                <a:gd name="T56" fmla="*/ 1 w 94"/>
                <a:gd name="T57" fmla="*/ 5 h 90"/>
                <a:gd name="T58" fmla="*/ 1 w 94"/>
                <a:gd name="T59" fmla="*/ 5 h 90"/>
                <a:gd name="T60" fmla="*/ 0 w 94"/>
                <a:gd name="T61" fmla="*/ 5 h 90"/>
                <a:gd name="T62" fmla="*/ 0 w 94"/>
                <a:gd name="T63" fmla="*/ 4 h 90"/>
                <a:gd name="T64" fmla="*/ 0 w 94"/>
                <a:gd name="T65" fmla="*/ 3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1" name="Freeform 33"/>
            <p:cNvSpPr>
              <a:spLocks/>
            </p:cNvSpPr>
            <p:nvPr userDrawn="1"/>
          </p:nvSpPr>
          <p:spPr bwMode="auto">
            <a:xfrm>
              <a:off x="633" y="257"/>
              <a:ext cx="25" cy="20"/>
            </a:xfrm>
            <a:custGeom>
              <a:avLst/>
              <a:gdLst>
                <a:gd name="T0" fmla="*/ 0 w 341"/>
                <a:gd name="T1" fmla="*/ 1 h 271"/>
                <a:gd name="T2" fmla="*/ 2 w 341"/>
                <a:gd name="T3" fmla="*/ 1 h 271"/>
                <a:gd name="T4" fmla="*/ 3 w 341"/>
                <a:gd name="T5" fmla="*/ 2 h 271"/>
                <a:gd name="T6" fmla="*/ 3 w 341"/>
                <a:gd name="T7" fmla="*/ 2 h 271"/>
                <a:gd name="T8" fmla="*/ 4 w 341"/>
                <a:gd name="T9" fmla="*/ 3 h 271"/>
                <a:gd name="T10" fmla="*/ 4 w 341"/>
                <a:gd name="T11" fmla="*/ 4 h 271"/>
                <a:gd name="T12" fmla="*/ 21 w 341"/>
                <a:gd name="T13" fmla="*/ 3 h 271"/>
                <a:gd name="T14" fmla="*/ 21 w 341"/>
                <a:gd name="T15" fmla="*/ 3 h 271"/>
                <a:gd name="T16" fmla="*/ 21 w 341"/>
                <a:gd name="T17" fmla="*/ 2 h 271"/>
                <a:gd name="T18" fmla="*/ 22 w 341"/>
                <a:gd name="T19" fmla="*/ 1 h 271"/>
                <a:gd name="T20" fmla="*/ 22 w 341"/>
                <a:gd name="T21" fmla="*/ 0 h 271"/>
                <a:gd name="T22" fmla="*/ 24 w 341"/>
                <a:gd name="T23" fmla="*/ 0 h 271"/>
                <a:gd name="T24" fmla="*/ 25 w 341"/>
                <a:gd name="T25" fmla="*/ 13 h 271"/>
                <a:gd name="T26" fmla="*/ 23 w 341"/>
                <a:gd name="T27" fmla="*/ 13 h 271"/>
                <a:gd name="T28" fmla="*/ 22 w 341"/>
                <a:gd name="T29" fmla="*/ 12 h 271"/>
                <a:gd name="T30" fmla="*/ 22 w 341"/>
                <a:gd name="T31" fmla="*/ 11 h 271"/>
                <a:gd name="T32" fmla="*/ 21 w 341"/>
                <a:gd name="T33" fmla="*/ 10 h 271"/>
                <a:gd name="T34" fmla="*/ 21 w 341"/>
                <a:gd name="T35" fmla="*/ 9 h 271"/>
                <a:gd name="T36" fmla="*/ 4 w 341"/>
                <a:gd name="T37" fmla="*/ 10 h 271"/>
                <a:gd name="T38" fmla="*/ 4 w 341"/>
                <a:gd name="T39" fmla="*/ 16 h 271"/>
                <a:gd name="T40" fmla="*/ 5 w 341"/>
                <a:gd name="T41" fmla="*/ 16 h 271"/>
                <a:gd name="T42" fmla="*/ 6 w 341"/>
                <a:gd name="T43" fmla="*/ 16 h 271"/>
                <a:gd name="T44" fmla="*/ 7 w 341"/>
                <a:gd name="T45" fmla="*/ 17 h 271"/>
                <a:gd name="T46" fmla="*/ 8 w 341"/>
                <a:gd name="T47" fmla="*/ 17 h 271"/>
                <a:gd name="T48" fmla="*/ 8 w 341"/>
                <a:gd name="T49" fmla="*/ 20 h 271"/>
                <a:gd name="T50" fmla="*/ 1 w 341"/>
                <a:gd name="T51" fmla="*/ 20 h 271"/>
                <a:gd name="T52" fmla="*/ 0 w 341"/>
                <a:gd name="T53" fmla="*/ 1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2" name="Freeform 34"/>
            <p:cNvSpPr>
              <a:spLocks/>
            </p:cNvSpPr>
            <p:nvPr userDrawn="1"/>
          </p:nvSpPr>
          <p:spPr bwMode="auto">
            <a:xfrm>
              <a:off x="633" y="288"/>
              <a:ext cx="25" cy="25"/>
            </a:xfrm>
            <a:custGeom>
              <a:avLst/>
              <a:gdLst>
                <a:gd name="T0" fmla="*/ 10 w 347"/>
                <a:gd name="T1" fmla="*/ 22 h 354"/>
                <a:gd name="T2" fmla="*/ 7 w 347"/>
                <a:gd name="T3" fmla="*/ 22 h 354"/>
                <a:gd name="T4" fmla="*/ 5 w 347"/>
                <a:gd name="T5" fmla="*/ 21 h 354"/>
                <a:gd name="T6" fmla="*/ 4 w 347"/>
                <a:gd name="T7" fmla="*/ 20 h 354"/>
                <a:gd name="T8" fmla="*/ 2 w 347"/>
                <a:gd name="T9" fmla="*/ 19 h 354"/>
                <a:gd name="T10" fmla="*/ 1 w 347"/>
                <a:gd name="T11" fmla="*/ 17 h 354"/>
                <a:gd name="T12" fmla="*/ 0 w 347"/>
                <a:gd name="T13" fmla="*/ 16 h 354"/>
                <a:gd name="T14" fmla="*/ 0 w 347"/>
                <a:gd name="T15" fmla="*/ 14 h 354"/>
                <a:gd name="T16" fmla="*/ 0 w 347"/>
                <a:gd name="T17" fmla="*/ 11 h 354"/>
                <a:gd name="T18" fmla="*/ 0 w 347"/>
                <a:gd name="T19" fmla="*/ 9 h 354"/>
                <a:gd name="T20" fmla="*/ 1 w 347"/>
                <a:gd name="T21" fmla="*/ 7 h 354"/>
                <a:gd name="T22" fmla="*/ 2 w 347"/>
                <a:gd name="T23" fmla="*/ 5 h 354"/>
                <a:gd name="T24" fmla="*/ 3 w 347"/>
                <a:gd name="T25" fmla="*/ 4 h 354"/>
                <a:gd name="T26" fmla="*/ 4 w 347"/>
                <a:gd name="T27" fmla="*/ 3 h 354"/>
                <a:gd name="T28" fmla="*/ 6 w 347"/>
                <a:gd name="T29" fmla="*/ 2 h 354"/>
                <a:gd name="T30" fmla="*/ 8 w 347"/>
                <a:gd name="T31" fmla="*/ 2 h 354"/>
                <a:gd name="T32" fmla="*/ 10 w 347"/>
                <a:gd name="T33" fmla="*/ 2 h 354"/>
                <a:gd name="T34" fmla="*/ 21 w 347"/>
                <a:gd name="T35" fmla="*/ 2 h 354"/>
                <a:gd name="T36" fmla="*/ 22 w 347"/>
                <a:gd name="T37" fmla="*/ 0 h 354"/>
                <a:gd name="T38" fmla="*/ 25 w 347"/>
                <a:gd name="T39" fmla="*/ 0 h 354"/>
                <a:gd name="T40" fmla="*/ 22 w 347"/>
                <a:gd name="T41" fmla="*/ 11 h 354"/>
                <a:gd name="T42" fmla="*/ 22 w 347"/>
                <a:gd name="T43" fmla="*/ 9 h 354"/>
                <a:gd name="T44" fmla="*/ 21 w 347"/>
                <a:gd name="T45" fmla="*/ 8 h 354"/>
                <a:gd name="T46" fmla="*/ 10 w 347"/>
                <a:gd name="T47" fmla="*/ 7 h 354"/>
                <a:gd name="T48" fmla="*/ 8 w 347"/>
                <a:gd name="T49" fmla="*/ 7 h 354"/>
                <a:gd name="T50" fmla="*/ 7 w 347"/>
                <a:gd name="T51" fmla="*/ 8 h 354"/>
                <a:gd name="T52" fmla="*/ 6 w 347"/>
                <a:gd name="T53" fmla="*/ 8 h 354"/>
                <a:gd name="T54" fmla="*/ 5 w 347"/>
                <a:gd name="T55" fmla="*/ 9 h 354"/>
                <a:gd name="T56" fmla="*/ 5 w 347"/>
                <a:gd name="T57" fmla="*/ 9 h 354"/>
                <a:gd name="T58" fmla="*/ 4 w 347"/>
                <a:gd name="T59" fmla="*/ 11 h 354"/>
                <a:gd name="T60" fmla="*/ 4 w 347"/>
                <a:gd name="T61" fmla="*/ 12 h 354"/>
                <a:gd name="T62" fmla="*/ 4 w 347"/>
                <a:gd name="T63" fmla="*/ 13 h 354"/>
                <a:gd name="T64" fmla="*/ 4 w 347"/>
                <a:gd name="T65" fmla="*/ 14 h 354"/>
                <a:gd name="T66" fmla="*/ 4 w 347"/>
                <a:gd name="T67" fmla="*/ 15 h 354"/>
                <a:gd name="T68" fmla="*/ 5 w 347"/>
                <a:gd name="T69" fmla="*/ 16 h 354"/>
                <a:gd name="T70" fmla="*/ 5 w 347"/>
                <a:gd name="T71" fmla="*/ 17 h 354"/>
                <a:gd name="T72" fmla="*/ 6 w 347"/>
                <a:gd name="T73" fmla="*/ 17 h 354"/>
                <a:gd name="T74" fmla="*/ 7 w 347"/>
                <a:gd name="T75" fmla="*/ 18 h 354"/>
                <a:gd name="T76" fmla="*/ 9 w 347"/>
                <a:gd name="T77" fmla="*/ 18 h 354"/>
                <a:gd name="T78" fmla="*/ 21 w 347"/>
                <a:gd name="T79" fmla="*/ 18 h 354"/>
                <a:gd name="T80" fmla="*/ 21 w 347"/>
                <a:gd name="T81" fmla="*/ 17 h 354"/>
                <a:gd name="T82" fmla="*/ 22 w 347"/>
                <a:gd name="T83" fmla="*/ 16 h 354"/>
                <a:gd name="T84" fmla="*/ 24 w 347"/>
                <a:gd name="T85" fmla="*/ 25 h 354"/>
                <a:gd name="T86" fmla="*/ 21 w 347"/>
                <a:gd name="T87" fmla="*/ 24 h 354"/>
                <a:gd name="T88" fmla="*/ 21 w 347"/>
                <a:gd name="T89" fmla="*/ 23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3" name="Freeform 35"/>
            <p:cNvSpPr>
              <a:spLocks noEditPoints="1"/>
            </p:cNvSpPr>
            <p:nvPr userDrawn="1"/>
          </p:nvSpPr>
          <p:spPr bwMode="auto">
            <a:xfrm>
              <a:off x="630" y="324"/>
              <a:ext cx="25" cy="25"/>
            </a:xfrm>
            <a:custGeom>
              <a:avLst/>
              <a:gdLst>
                <a:gd name="T0" fmla="*/ 20 w 361"/>
                <a:gd name="T1" fmla="*/ 14 h 338"/>
                <a:gd name="T2" fmla="*/ 20 w 361"/>
                <a:gd name="T3" fmla="*/ 16 h 338"/>
                <a:gd name="T4" fmla="*/ 20 w 361"/>
                <a:gd name="T5" fmla="*/ 17 h 338"/>
                <a:gd name="T6" fmla="*/ 19 w 361"/>
                <a:gd name="T7" fmla="*/ 18 h 338"/>
                <a:gd name="T8" fmla="*/ 18 w 361"/>
                <a:gd name="T9" fmla="*/ 19 h 338"/>
                <a:gd name="T10" fmla="*/ 17 w 361"/>
                <a:gd name="T11" fmla="*/ 19 h 338"/>
                <a:gd name="T12" fmla="*/ 15 w 361"/>
                <a:gd name="T13" fmla="*/ 19 h 338"/>
                <a:gd name="T14" fmla="*/ 14 w 361"/>
                <a:gd name="T15" fmla="*/ 18 h 338"/>
                <a:gd name="T16" fmla="*/ 14 w 361"/>
                <a:gd name="T17" fmla="*/ 17 h 338"/>
                <a:gd name="T18" fmla="*/ 13 w 361"/>
                <a:gd name="T19" fmla="*/ 15 h 338"/>
                <a:gd name="T20" fmla="*/ 14 w 361"/>
                <a:gd name="T21" fmla="*/ 14 h 338"/>
                <a:gd name="T22" fmla="*/ 21 w 361"/>
                <a:gd name="T23" fmla="*/ 13 h 338"/>
                <a:gd name="T24" fmla="*/ 10 w 361"/>
                <a:gd name="T25" fmla="*/ 14 h 338"/>
                <a:gd name="T26" fmla="*/ 10 w 361"/>
                <a:gd name="T27" fmla="*/ 16 h 338"/>
                <a:gd name="T28" fmla="*/ 9 w 361"/>
                <a:gd name="T29" fmla="*/ 18 h 338"/>
                <a:gd name="T30" fmla="*/ 8 w 361"/>
                <a:gd name="T31" fmla="*/ 18 h 338"/>
                <a:gd name="T32" fmla="*/ 7 w 361"/>
                <a:gd name="T33" fmla="*/ 18 h 338"/>
                <a:gd name="T34" fmla="*/ 5 w 361"/>
                <a:gd name="T35" fmla="*/ 18 h 338"/>
                <a:gd name="T36" fmla="*/ 4 w 361"/>
                <a:gd name="T37" fmla="*/ 17 h 338"/>
                <a:gd name="T38" fmla="*/ 4 w 361"/>
                <a:gd name="T39" fmla="*/ 16 h 338"/>
                <a:gd name="T40" fmla="*/ 3 w 361"/>
                <a:gd name="T41" fmla="*/ 15 h 338"/>
                <a:gd name="T42" fmla="*/ 3 w 361"/>
                <a:gd name="T43" fmla="*/ 13 h 338"/>
                <a:gd name="T44" fmla="*/ 4 w 361"/>
                <a:gd name="T45" fmla="*/ 10 h 338"/>
                <a:gd name="T46" fmla="*/ 25 w 361"/>
                <a:gd name="T47" fmla="*/ 4 h 338"/>
                <a:gd name="T48" fmla="*/ 22 w 361"/>
                <a:gd name="T49" fmla="*/ 5 h 338"/>
                <a:gd name="T50" fmla="*/ 5 w 361"/>
                <a:gd name="T51" fmla="*/ 4 h 338"/>
                <a:gd name="T52" fmla="*/ 5 w 361"/>
                <a:gd name="T53" fmla="*/ 1 h 338"/>
                <a:gd name="T54" fmla="*/ 2 w 361"/>
                <a:gd name="T55" fmla="*/ 3 h 338"/>
                <a:gd name="T56" fmla="*/ 1 w 361"/>
                <a:gd name="T57" fmla="*/ 10 h 338"/>
                <a:gd name="T58" fmla="*/ 0 w 361"/>
                <a:gd name="T59" fmla="*/ 15 h 338"/>
                <a:gd name="T60" fmla="*/ 0 w 361"/>
                <a:gd name="T61" fmla="*/ 18 h 338"/>
                <a:gd name="T62" fmla="*/ 1 w 361"/>
                <a:gd name="T63" fmla="*/ 21 h 338"/>
                <a:gd name="T64" fmla="*/ 3 w 361"/>
                <a:gd name="T65" fmla="*/ 23 h 338"/>
                <a:gd name="T66" fmla="*/ 5 w 361"/>
                <a:gd name="T67" fmla="*/ 24 h 338"/>
                <a:gd name="T68" fmla="*/ 6 w 361"/>
                <a:gd name="T69" fmla="*/ 25 h 338"/>
                <a:gd name="T70" fmla="*/ 8 w 361"/>
                <a:gd name="T71" fmla="*/ 24 h 338"/>
                <a:gd name="T72" fmla="*/ 9 w 361"/>
                <a:gd name="T73" fmla="*/ 24 h 338"/>
                <a:gd name="T74" fmla="*/ 10 w 361"/>
                <a:gd name="T75" fmla="*/ 23 h 338"/>
                <a:gd name="T76" fmla="*/ 11 w 361"/>
                <a:gd name="T77" fmla="*/ 22 h 338"/>
                <a:gd name="T78" fmla="*/ 12 w 361"/>
                <a:gd name="T79" fmla="*/ 20 h 338"/>
                <a:gd name="T80" fmla="*/ 12 w 361"/>
                <a:gd name="T81" fmla="*/ 21 h 338"/>
                <a:gd name="T82" fmla="*/ 13 w 361"/>
                <a:gd name="T83" fmla="*/ 23 h 338"/>
                <a:gd name="T84" fmla="*/ 14 w 361"/>
                <a:gd name="T85" fmla="*/ 24 h 338"/>
                <a:gd name="T86" fmla="*/ 16 w 361"/>
                <a:gd name="T87" fmla="*/ 25 h 338"/>
                <a:gd name="T88" fmla="*/ 18 w 361"/>
                <a:gd name="T89" fmla="*/ 25 h 338"/>
                <a:gd name="T90" fmla="*/ 20 w 361"/>
                <a:gd name="T91" fmla="*/ 24 h 338"/>
                <a:gd name="T92" fmla="*/ 21 w 361"/>
                <a:gd name="T93" fmla="*/ 23 h 338"/>
                <a:gd name="T94" fmla="*/ 22 w 361"/>
                <a:gd name="T95" fmla="*/ 21 h 338"/>
                <a:gd name="T96" fmla="*/ 23 w 361"/>
                <a:gd name="T97" fmla="*/ 18 h 338"/>
                <a:gd name="T98" fmla="*/ 24 w 361"/>
                <a:gd name="T99" fmla="*/ 12 h 338"/>
                <a:gd name="T100" fmla="*/ 25 w 361"/>
                <a:gd name="T101" fmla="*/ 4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4" name="Freeform 36"/>
            <p:cNvSpPr>
              <a:spLocks/>
            </p:cNvSpPr>
            <p:nvPr userDrawn="1"/>
          </p:nvSpPr>
          <p:spPr bwMode="auto">
            <a:xfrm>
              <a:off x="620" y="358"/>
              <a:ext cx="28" cy="24"/>
            </a:xfrm>
            <a:custGeom>
              <a:avLst/>
              <a:gdLst>
                <a:gd name="T0" fmla="*/ 6 w 398"/>
                <a:gd name="T1" fmla="*/ 0 h 347"/>
                <a:gd name="T2" fmla="*/ 8 w 398"/>
                <a:gd name="T3" fmla="*/ 1 h 347"/>
                <a:gd name="T4" fmla="*/ 8 w 398"/>
                <a:gd name="T5" fmla="*/ 1 h 347"/>
                <a:gd name="T6" fmla="*/ 8 w 398"/>
                <a:gd name="T7" fmla="*/ 2 h 347"/>
                <a:gd name="T8" fmla="*/ 8 w 398"/>
                <a:gd name="T9" fmla="*/ 3 h 347"/>
                <a:gd name="T10" fmla="*/ 8 w 398"/>
                <a:gd name="T11" fmla="*/ 4 h 347"/>
                <a:gd name="T12" fmla="*/ 23 w 398"/>
                <a:gd name="T13" fmla="*/ 9 h 347"/>
                <a:gd name="T14" fmla="*/ 24 w 398"/>
                <a:gd name="T15" fmla="*/ 9 h 347"/>
                <a:gd name="T16" fmla="*/ 25 w 398"/>
                <a:gd name="T17" fmla="*/ 8 h 347"/>
                <a:gd name="T18" fmla="*/ 25 w 398"/>
                <a:gd name="T19" fmla="*/ 7 h 347"/>
                <a:gd name="T20" fmla="*/ 26 w 398"/>
                <a:gd name="T21" fmla="*/ 7 h 347"/>
                <a:gd name="T22" fmla="*/ 28 w 398"/>
                <a:gd name="T23" fmla="*/ 7 h 347"/>
                <a:gd name="T24" fmla="*/ 22 w 398"/>
                <a:gd name="T25" fmla="*/ 24 h 347"/>
                <a:gd name="T26" fmla="*/ 17 w 398"/>
                <a:gd name="T27" fmla="*/ 22 h 347"/>
                <a:gd name="T28" fmla="*/ 18 w 398"/>
                <a:gd name="T29" fmla="*/ 20 h 347"/>
                <a:gd name="T30" fmla="*/ 18 w 398"/>
                <a:gd name="T31" fmla="*/ 20 h 347"/>
                <a:gd name="T32" fmla="*/ 19 w 398"/>
                <a:gd name="T33" fmla="*/ 19 h 347"/>
                <a:gd name="T34" fmla="*/ 20 w 398"/>
                <a:gd name="T35" fmla="*/ 19 h 347"/>
                <a:gd name="T36" fmla="*/ 21 w 398"/>
                <a:gd name="T37" fmla="*/ 19 h 347"/>
                <a:gd name="T38" fmla="*/ 22 w 398"/>
                <a:gd name="T39" fmla="*/ 15 h 347"/>
                <a:gd name="T40" fmla="*/ 16 w 398"/>
                <a:gd name="T41" fmla="*/ 12 h 347"/>
                <a:gd name="T42" fmla="*/ 14 w 398"/>
                <a:gd name="T43" fmla="*/ 16 h 347"/>
                <a:gd name="T44" fmla="*/ 15 w 398"/>
                <a:gd name="T45" fmla="*/ 17 h 347"/>
                <a:gd name="T46" fmla="*/ 15 w 398"/>
                <a:gd name="T47" fmla="*/ 17 h 347"/>
                <a:gd name="T48" fmla="*/ 15 w 398"/>
                <a:gd name="T49" fmla="*/ 18 h 347"/>
                <a:gd name="T50" fmla="*/ 16 w 398"/>
                <a:gd name="T51" fmla="*/ 18 h 347"/>
                <a:gd name="T52" fmla="*/ 15 w 398"/>
                <a:gd name="T53" fmla="*/ 20 h 347"/>
                <a:gd name="T54" fmla="*/ 9 w 398"/>
                <a:gd name="T55" fmla="*/ 18 h 347"/>
                <a:gd name="T56" fmla="*/ 9 w 398"/>
                <a:gd name="T57" fmla="*/ 16 h 347"/>
                <a:gd name="T58" fmla="*/ 11 w 398"/>
                <a:gd name="T59" fmla="*/ 16 h 347"/>
                <a:gd name="T60" fmla="*/ 12 w 398"/>
                <a:gd name="T61" fmla="*/ 15 h 347"/>
                <a:gd name="T62" fmla="*/ 13 w 398"/>
                <a:gd name="T63" fmla="*/ 11 h 347"/>
                <a:gd name="T64" fmla="*/ 6 w 398"/>
                <a:gd name="T65" fmla="*/ 9 h 347"/>
                <a:gd name="T66" fmla="*/ 4 w 398"/>
                <a:gd name="T67" fmla="*/ 14 h 347"/>
                <a:gd name="T68" fmla="*/ 5 w 398"/>
                <a:gd name="T69" fmla="*/ 14 h 347"/>
                <a:gd name="T70" fmla="*/ 6 w 398"/>
                <a:gd name="T71" fmla="*/ 15 h 347"/>
                <a:gd name="T72" fmla="*/ 6 w 398"/>
                <a:gd name="T73" fmla="*/ 15 h 347"/>
                <a:gd name="T74" fmla="*/ 7 w 398"/>
                <a:gd name="T75" fmla="*/ 16 h 347"/>
                <a:gd name="T76" fmla="*/ 6 w 398"/>
                <a:gd name="T77" fmla="*/ 19 h 347"/>
                <a:gd name="T78" fmla="*/ 0 w 398"/>
                <a:gd name="T79" fmla="*/ 17 h 347"/>
                <a:gd name="T80" fmla="*/ 6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5" name="Freeform 37"/>
            <p:cNvSpPr>
              <a:spLocks/>
            </p:cNvSpPr>
            <p:nvPr userDrawn="1"/>
          </p:nvSpPr>
          <p:spPr bwMode="auto">
            <a:xfrm>
              <a:off x="606" y="389"/>
              <a:ext cx="25" cy="25"/>
            </a:xfrm>
            <a:custGeom>
              <a:avLst/>
              <a:gdLst>
                <a:gd name="T0" fmla="*/ 3 w 352"/>
                <a:gd name="T1" fmla="*/ 5 h 352"/>
                <a:gd name="T2" fmla="*/ 5 w 352"/>
                <a:gd name="T3" fmla="*/ 3 h 352"/>
                <a:gd name="T4" fmla="*/ 7 w 352"/>
                <a:gd name="T5" fmla="*/ 2 h 352"/>
                <a:gd name="T6" fmla="*/ 8 w 352"/>
                <a:gd name="T7" fmla="*/ 1 h 352"/>
                <a:gd name="T8" fmla="*/ 11 w 352"/>
                <a:gd name="T9" fmla="*/ 0 h 352"/>
                <a:gd name="T10" fmla="*/ 13 w 352"/>
                <a:gd name="T11" fmla="*/ 0 h 352"/>
                <a:gd name="T12" fmla="*/ 15 w 352"/>
                <a:gd name="T13" fmla="*/ 0 h 352"/>
                <a:gd name="T14" fmla="*/ 17 w 352"/>
                <a:gd name="T15" fmla="*/ 1 h 352"/>
                <a:gd name="T16" fmla="*/ 19 w 352"/>
                <a:gd name="T17" fmla="*/ 3 h 352"/>
                <a:gd name="T18" fmla="*/ 22 w 352"/>
                <a:gd name="T19" fmla="*/ 5 h 352"/>
                <a:gd name="T20" fmla="*/ 23 w 352"/>
                <a:gd name="T21" fmla="*/ 7 h 352"/>
                <a:gd name="T22" fmla="*/ 24 w 352"/>
                <a:gd name="T23" fmla="*/ 9 h 352"/>
                <a:gd name="T24" fmla="*/ 25 w 352"/>
                <a:gd name="T25" fmla="*/ 11 h 352"/>
                <a:gd name="T26" fmla="*/ 25 w 352"/>
                <a:gd name="T27" fmla="*/ 14 h 352"/>
                <a:gd name="T28" fmla="*/ 25 w 352"/>
                <a:gd name="T29" fmla="*/ 16 h 352"/>
                <a:gd name="T30" fmla="*/ 24 w 352"/>
                <a:gd name="T31" fmla="*/ 18 h 352"/>
                <a:gd name="T32" fmla="*/ 22 w 352"/>
                <a:gd name="T33" fmla="*/ 21 h 352"/>
                <a:gd name="T34" fmla="*/ 20 w 352"/>
                <a:gd name="T35" fmla="*/ 24 h 352"/>
                <a:gd name="T36" fmla="*/ 12 w 352"/>
                <a:gd name="T37" fmla="*/ 21 h 352"/>
                <a:gd name="T38" fmla="*/ 15 w 352"/>
                <a:gd name="T39" fmla="*/ 19 h 352"/>
                <a:gd name="T40" fmla="*/ 17 w 352"/>
                <a:gd name="T41" fmla="*/ 19 h 352"/>
                <a:gd name="T42" fmla="*/ 18 w 352"/>
                <a:gd name="T43" fmla="*/ 19 h 352"/>
                <a:gd name="T44" fmla="*/ 19 w 352"/>
                <a:gd name="T45" fmla="*/ 18 h 352"/>
                <a:gd name="T46" fmla="*/ 20 w 352"/>
                <a:gd name="T47" fmla="*/ 16 h 352"/>
                <a:gd name="T48" fmla="*/ 20 w 352"/>
                <a:gd name="T49" fmla="*/ 15 h 352"/>
                <a:gd name="T50" fmla="*/ 21 w 352"/>
                <a:gd name="T51" fmla="*/ 14 h 352"/>
                <a:gd name="T52" fmla="*/ 20 w 352"/>
                <a:gd name="T53" fmla="*/ 13 h 352"/>
                <a:gd name="T54" fmla="*/ 20 w 352"/>
                <a:gd name="T55" fmla="*/ 12 h 352"/>
                <a:gd name="T56" fmla="*/ 19 w 352"/>
                <a:gd name="T57" fmla="*/ 11 h 352"/>
                <a:gd name="T58" fmla="*/ 18 w 352"/>
                <a:gd name="T59" fmla="*/ 9 h 352"/>
                <a:gd name="T60" fmla="*/ 17 w 352"/>
                <a:gd name="T61" fmla="*/ 8 h 352"/>
                <a:gd name="T62" fmla="*/ 15 w 352"/>
                <a:gd name="T63" fmla="*/ 7 h 352"/>
                <a:gd name="T64" fmla="*/ 13 w 352"/>
                <a:gd name="T65" fmla="*/ 7 h 352"/>
                <a:gd name="T66" fmla="*/ 12 w 352"/>
                <a:gd name="T67" fmla="*/ 6 h 352"/>
                <a:gd name="T68" fmla="*/ 11 w 352"/>
                <a:gd name="T69" fmla="*/ 6 h 352"/>
                <a:gd name="T70" fmla="*/ 9 w 352"/>
                <a:gd name="T71" fmla="*/ 7 h 352"/>
                <a:gd name="T72" fmla="*/ 8 w 352"/>
                <a:gd name="T73" fmla="*/ 7 h 352"/>
                <a:gd name="T74" fmla="*/ 7 w 352"/>
                <a:gd name="T75" fmla="*/ 8 h 352"/>
                <a:gd name="T76" fmla="*/ 6 w 352"/>
                <a:gd name="T77" fmla="*/ 10 h 352"/>
                <a:gd name="T78" fmla="*/ 4 w 352"/>
                <a:gd name="T79" fmla="*/ 12 h 352"/>
                <a:gd name="T80" fmla="*/ 4 w 352"/>
                <a:gd name="T81" fmla="*/ 14 h 352"/>
                <a:gd name="T82" fmla="*/ 3 w 352"/>
                <a:gd name="T83" fmla="*/ 15 h 352"/>
                <a:gd name="T84" fmla="*/ 0 w 352"/>
                <a:gd name="T85" fmla="*/ 15 h 352"/>
                <a:gd name="T86" fmla="*/ 0 w 352"/>
                <a:gd name="T87" fmla="*/ 13 h 352"/>
                <a:gd name="T88" fmla="*/ 0 w 352"/>
                <a:gd name="T89" fmla="*/ 11 h 352"/>
                <a:gd name="T90" fmla="*/ 1 w 352"/>
                <a:gd name="T91" fmla="*/ 9 h 352"/>
                <a:gd name="T92" fmla="*/ 2 w 352"/>
                <a:gd name="T93" fmla="*/ 7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6" name="Freeform 38"/>
            <p:cNvSpPr>
              <a:spLocks/>
            </p:cNvSpPr>
            <p:nvPr userDrawn="1"/>
          </p:nvSpPr>
          <p:spPr bwMode="auto">
            <a:xfrm>
              <a:off x="584" y="412"/>
              <a:ext cx="30" cy="29"/>
            </a:xfrm>
            <a:custGeom>
              <a:avLst/>
              <a:gdLst>
                <a:gd name="T0" fmla="*/ 13 w 415"/>
                <a:gd name="T1" fmla="*/ 0 h 416"/>
                <a:gd name="T2" fmla="*/ 15 w 415"/>
                <a:gd name="T3" fmla="*/ 2 h 416"/>
                <a:gd name="T4" fmla="*/ 15 w 415"/>
                <a:gd name="T5" fmla="*/ 2 h 416"/>
                <a:gd name="T6" fmla="*/ 14 w 415"/>
                <a:gd name="T7" fmla="*/ 3 h 416"/>
                <a:gd name="T8" fmla="*/ 14 w 415"/>
                <a:gd name="T9" fmla="*/ 4 h 416"/>
                <a:gd name="T10" fmla="*/ 14 w 415"/>
                <a:gd name="T11" fmla="*/ 5 h 416"/>
                <a:gd name="T12" fmla="*/ 25 w 415"/>
                <a:gd name="T13" fmla="*/ 16 h 416"/>
                <a:gd name="T14" fmla="*/ 26 w 415"/>
                <a:gd name="T15" fmla="*/ 16 h 416"/>
                <a:gd name="T16" fmla="*/ 27 w 415"/>
                <a:gd name="T17" fmla="*/ 16 h 416"/>
                <a:gd name="T18" fmla="*/ 28 w 415"/>
                <a:gd name="T19" fmla="*/ 16 h 416"/>
                <a:gd name="T20" fmla="*/ 28 w 415"/>
                <a:gd name="T21" fmla="*/ 15 h 416"/>
                <a:gd name="T22" fmla="*/ 30 w 415"/>
                <a:gd name="T23" fmla="*/ 17 h 416"/>
                <a:gd name="T24" fmla="*/ 17 w 415"/>
                <a:gd name="T25" fmla="*/ 29 h 416"/>
                <a:gd name="T26" fmla="*/ 12 w 415"/>
                <a:gd name="T27" fmla="*/ 25 h 416"/>
                <a:gd name="T28" fmla="*/ 14 w 415"/>
                <a:gd name="T29" fmla="*/ 23 h 416"/>
                <a:gd name="T30" fmla="*/ 15 w 415"/>
                <a:gd name="T31" fmla="*/ 23 h 416"/>
                <a:gd name="T32" fmla="*/ 16 w 415"/>
                <a:gd name="T33" fmla="*/ 23 h 416"/>
                <a:gd name="T34" fmla="*/ 17 w 415"/>
                <a:gd name="T35" fmla="*/ 24 h 416"/>
                <a:gd name="T36" fmla="*/ 17 w 415"/>
                <a:gd name="T37" fmla="*/ 24 h 416"/>
                <a:gd name="T38" fmla="*/ 21 w 415"/>
                <a:gd name="T39" fmla="*/ 21 h 416"/>
                <a:gd name="T40" fmla="*/ 16 w 415"/>
                <a:gd name="T41" fmla="*/ 16 h 416"/>
                <a:gd name="T42" fmla="*/ 13 w 415"/>
                <a:gd name="T43" fmla="*/ 19 h 416"/>
                <a:gd name="T44" fmla="*/ 13 w 415"/>
                <a:gd name="T45" fmla="*/ 19 h 416"/>
                <a:gd name="T46" fmla="*/ 14 w 415"/>
                <a:gd name="T47" fmla="*/ 20 h 416"/>
                <a:gd name="T48" fmla="*/ 14 w 415"/>
                <a:gd name="T49" fmla="*/ 20 h 416"/>
                <a:gd name="T50" fmla="*/ 14 w 415"/>
                <a:gd name="T51" fmla="*/ 21 h 416"/>
                <a:gd name="T52" fmla="*/ 12 w 415"/>
                <a:gd name="T53" fmla="*/ 22 h 416"/>
                <a:gd name="T54" fmla="*/ 7 w 415"/>
                <a:gd name="T55" fmla="*/ 17 h 416"/>
                <a:gd name="T56" fmla="*/ 9 w 415"/>
                <a:gd name="T57" fmla="*/ 16 h 416"/>
                <a:gd name="T58" fmla="*/ 10 w 415"/>
                <a:gd name="T59" fmla="*/ 16 h 416"/>
                <a:gd name="T60" fmla="*/ 11 w 415"/>
                <a:gd name="T61" fmla="*/ 16 h 416"/>
                <a:gd name="T62" fmla="*/ 14 w 415"/>
                <a:gd name="T63" fmla="*/ 14 h 416"/>
                <a:gd name="T64" fmla="*/ 9 w 415"/>
                <a:gd name="T65" fmla="*/ 8 h 416"/>
                <a:gd name="T66" fmla="*/ 5 w 415"/>
                <a:gd name="T67" fmla="*/ 12 h 416"/>
                <a:gd name="T68" fmla="*/ 6 w 415"/>
                <a:gd name="T69" fmla="*/ 12 h 416"/>
                <a:gd name="T70" fmla="*/ 6 w 415"/>
                <a:gd name="T71" fmla="*/ 13 h 416"/>
                <a:gd name="T72" fmla="*/ 6 w 415"/>
                <a:gd name="T73" fmla="*/ 14 h 416"/>
                <a:gd name="T74" fmla="*/ 6 w 415"/>
                <a:gd name="T75" fmla="*/ 15 h 416"/>
                <a:gd name="T76" fmla="*/ 4 w 415"/>
                <a:gd name="T77" fmla="*/ 17 h 416"/>
                <a:gd name="T78" fmla="*/ 0 w 415"/>
                <a:gd name="T79" fmla="*/ 12 h 416"/>
                <a:gd name="T80" fmla="*/ 13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7" name="Freeform 39"/>
            <p:cNvSpPr>
              <a:spLocks/>
            </p:cNvSpPr>
            <p:nvPr userDrawn="1"/>
          </p:nvSpPr>
          <p:spPr bwMode="auto">
            <a:xfrm>
              <a:off x="554" y="431"/>
              <a:ext cx="32" cy="33"/>
            </a:xfrm>
            <a:custGeom>
              <a:avLst/>
              <a:gdLst>
                <a:gd name="T0" fmla="*/ 9 w 444"/>
                <a:gd name="T1" fmla="*/ 29 h 460"/>
                <a:gd name="T2" fmla="*/ 0 w 444"/>
                <a:gd name="T3" fmla="*/ 10 h 460"/>
                <a:gd name="T4" fmla="*/ 4 w 444"/>
                <a:gd name="T5" fmla="*/ 8 h 460"/>
                <a:gd name="T6" fmla="*/ 23 w 444"/>
                <a:gd name="T7" fmla="*/ 19 h 460"/>
                <a:gd name="T8" fmla="*/ 17 w 444"/>
                <a:gd name="T9" fmla="*/ 7 h 460"/>
                <a:gd name="T10" fmla="*/ 16 w 444"/>
                <a:gd name="T11" fmla="*/ 7 h 460"/>
                <a:gd name="T12" fmla="*/ 15 w 444"/>
                <a:gd name="T13" fmla="*/ 7 h 460"/>
                <a:gd name="T14" fmla="*/ 14 w 444"/>
                <a:gd name="T15" fmla="*/ 7 h 460"/>
                <a:gd name="T16" fmla="*/ 13 w 444"/>
                <a:gd name="T17" fmla="*/ 6 h 460"/>
                <a:gd name="T18" fmla="*/ 12 w 444"/>
                <a:gd name="T19" fmla="*/ 4 h 460"/>
                <a:gd name="T20" fmla="*/ 21 w 444"/>
                <a:gd name="T21" fmla="*/ 0 h 460"/>
                <a:gd name="T22" fmla="*/ 22 w 444"/>
                <a:gd name="T23" fmla="*/ 2 h 460"/>
                <a:gd name="T24" fmla="*/ 22 w 444"/>
                <a:gd name="T25" fmla="*/ 3 h 460"/>
                <a:gd name="T26" fmla="*/ 21 w 444"/>
                <a:gd name="T27" fmla="*/ 4 h 460"/>
                <a:gd name="T28" fmla="*/ 21 w 444"/>
                <a:gd name="T29" fmla="*/ 4 h 460"/>
                <a:gd name="T30" fmla="*/ 20 w 444"/>
                <a:gd name="T31" fmla="*/ 5 h 460"/>
                <a:gd name="T32" fmla="*/ 27 w 444"/>
                <a:gd name="T33" fmla="*/ 20 h 460"/>
                <a:gd name="T34" fmla="*/ 28 w 444"/>
                <a:gd name="T35" fmla="*/ 20 h 460"/>
                <a:gd name="T36" fmla="*/ 29 w 444"/>
                <a:gd name="T37" fmla="*/ 20 h 460"/>
                <a:gd name="T38" fmla="*/ 30 w 444"/>
                <a:gd name="T39" fmla="*/ 20 h 460"/>
                <a:gd name="T40" fmla="*/ 31 w 444"/>
                <a:gd name="T41" fmla="*/ 20 h 460"/>
                <a:gd name="T42" fmla="*/ 32 w 444"/>
                <a:gd name="T43" fmla="*/ 22 h 460"/>
                <a:gd name="T44" fmla="*/ 23 w 444"/>
                <a:gd name="T45" fmla="*/ 26 h 460"/>
                <a:gd name="T46" fmla="*/ 7 w 444"/>
                <a:gd name="T47" fmla="*/ 16 h 460"/>
                <a:gd name="T48" fmla="*/ 13 w 444"/>
                <a:gd name="T49" fmla="*/ 27 h 460"/>
                <a:gd name="T50" fmla="*/ 13 w 444"/>
                <a:gd name="T51" fmla="*/ 27 h 460"/>
                <a:gd name="T52" fmla="*/ 14 w 444"/>
                <a:gd name="T53" fmla="*/ 27 h 460"/>
                <a:gd name="T54" fmla="*/ 15 w 444"/>
                <a:gd name="T55" fmla="*/ 27 h 460"/>
                <a:gd name="T56" fmla="*/ 16 w 444"/>
                <a:gd name="T57" fmla="*/ 27 h 460"/>
                <a:gd name="T58" fmla="*/ 17 w 444"/>
                <a:gd name="T59" fmla="*/ 29 h 460"/>
                <a:gd name="T60" fmla="*/ 9 w 444"/>
                <a:gd name="T61" fmla="*/ 33 h 460"/>
                <a:gd name="T62" fmla="*/ 7 w 444"/>
                <a:gd name="T63" fmla="*/ 31 h 460"/>
                <a:gd name="T64" fmla="*/ 8 w 444"/>
                <a:gd name="T65" fmla="*/ 30 h 460"/>
                <a:gd name="T66" fmla="*/ 8 w 444"/>
                <a:gd name="T67" fmla="*/ 30 h 460"/>
                <a:gd name="T68" fmla="*/ 9 w 444"/>
                <a:gd name="T69" fmla="*/ 29 h 460"/>
                <a:gd name="T70" fmla="*/ 9 w 444"/>
                <a:gd name="T71" fmla="*/ 29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8" name="Freeform 40"/>
            <p:cNvSpPr>
              <a:spLocks/>
            </p:cNvSpPr>
            <p:nvPr userDrawn="1"/>
          </p:nvSpPr>
          <p:spPr bwMode="auto">
            <a:xfrm>
              <a:off x="525" y="446"/>
              <a:ext cx="20" cy="26"/>
            </a:xfrm>
            <a:custGeom>
              <a:avLst/>
              <a:gdLst>
                <a:gd name="T0" fmla="*/ 11 w 274"/>
                <a:gd name="T1" fmla="*/ 0 h 366"/>
                <a:gd name="T2" fmla="*/ 14 w 274"/>
                <a:gd name="T3" fmla="*/ 0 h 366"/>
                <a:gd name="T4" fmla="*/ 17 w 274"/>
                <a:gd name="T5" fmla="*/ 7 h 366"/>
                <a:gd name="T6" fmla="*/ 14 w 274"/>
                <a:gd name="T7" fmla="*/ 7 h 366"/>
                <a:gd name="T8" fmla="*/ 13 w 274"/>
                <a:gd name="T9" fmla="*/ 5 h 366"/>
                <a:gd name="T10" fmla="*/ 12 w 274"/>
                <a:gd name="T11" fmla="*/ 4 h 366"/>
                <a:gd name="T12" fmla="*/ 10 w 274"/>
                <a:gd name="T13" fmla="*/ 4 h 366"/>
                <a:gd name="T14" fmla="*/ 8 w 274"/>
                <a:gd name="T15" fmla="*/ 5 h 366"/>
                <a:gd name="T16" fmla="*/ 7 w 274"/>
                <a:gd name="T17" fmla="*/ 5 h 366"/>
                <a:gd name="T18" fmla="*/ 6 w 274"/>
                <a:gd name="T19" fmla="*/ 6 h 366"/>
                <a:gd name="T20" fmla="*/ 6 w 274"/>
                <a:gd name="T21" fmla="*/ 7 h 366"/>
                <a:gd name="T22" fmla="*/ 6 w 274"/>
                <a:gd name="T23" fmla="*/ 8 h 366"/>
                <a:gd name="T24" fmla="*/ 6 w 274"/>
                <a:gd name="T25" fmla="*/ 8 h 366"/>
                <a:gd name="T26" fmla="*/ 6 w 274"/>
                <a:gd name="T27" fmla="*/ 9 h 366"/>
                <a:gd name="T28" fmla="*/ 7 w 274"/>
                <a:gd name="T29" fmla="*/ 10 h 366"/>
                <a:gd name="T30" fmla="*/ 8 w 274"/>
                <a:gd name="T31" fmla="*/ 10 h 366"/>
                <a:gd name="T32" fmla="*/ 9 w 274"/>
                <a:gd name="T33" fmla="*/ 10 h 366"/>
                <a:gd name="T34" fmla="*/ 11 w 274"/>
                <a:gd name="T35" fmla="*/ 11 h 366"/>
                <a:gd name="T36" fmla="*/ 14 w 274"/>
                <a:gd name="T37" fmla="*/ 11 h 366"/>
                <a:gd name="T38" fmla="*/ 16 w 274"/>
                <a:gd name="T39" fmla="*/ 12 h 366"/>
                <a:gd name="T40" fmla="*/ 18 w 274"/>
                <a:gd name="T41" fmla="*/ 13 h 366"/>
                <a:gd name="T42" fmla="*/ 18 w 274"/>
                <a:gd name="T43" fmla="*/ 13 h 366"/>
                <a:gd name="T44" fmla="*/ 19 w 274"/>
                <a:gd name="T45" fmla="*/ 14 h 366"/>
                <a:gd name="T46" fmla="*/ 20 w 274"/>
                <a:gd name="T47" fmla="*/ 15 h 366"/>
                <a:gd name="T48" fmla="*/ 20 w 274"/>
                <a:gd name="T49" fmla="*/ 17 h 366"/>
                <a:gd name="T50" fmla="*/ 20 w 274"/>
                <a:gd name="T51" fmla="*/ 18 h 366"/>
                <a:gd name="T52" fmla="*/ 20 w 274"/>
                <a:gd name="T53" fmla="*/ 20 h 366"/>
                <a:gd name="T54" fmla="*/ 19 w 274"/>
                <a:gd name="T55" fmla="*/ 21 h 366"/>
                <a:gd name="T56" fmla="*/ 18 w 274"/>
                <a:gd name="T57" fmla="*/ 22 h 366"/>
                <a:gd name="T58" fmla="*/ 16 w 274"/>
                <a:gd name="T59" fmla="*/ 23 h 366"/>
                <a:gd name="T60" fmla="*/ 15 w 274"/>
                <a:gd name="T61" fmla="*/ 24 h 366"/>
                <a:gd name="T62" fmla="*/ 13 w 274"/>
                <a:gd name="T63" fmla="*/ 25 h 366"/>
                <a:gd name="T64" fmla="*/ 10 w 274"/>
                <a:gd name="T65" fmla="*/ 26 h 366"/>
                <a:gd name="T66" fmla="*/ 7 w 274"/>
                <a:gd name="T67" fmla="*/ 26 h 366"/>
                <a:gd name="T68" fmla="*/ 4 w 274"/>
                <a:gd name="T69" fmla="*/ 19 h 366"/>
                <a:gd name="T70" fmla="*/ 7 w 274"/>
                <a:gd name="T71" fmla="*/ 20 h 366"/>
                <a:gd name="T72" fmla="*/ 8 w 274"/>
                <a:gd name="T73" fmla="*/ 21 h 366"/>
                <a:gd name="T74" fmla="*/ 9 w 274"/>
                <a:gd name="T75" fmla="*/ 22 h 366"/>
                <a:gd name="T76" fmla="*/ 11 w 274"/>
                <a:gd name="T77" fmla="*/ 22 h 366"/>
                <a:gd name="T78" fmla="*/ 12 w 274"/>
                <a:gd name="T79" fmla="*/ 22 h 366"/>
                <a:gd name="T80" fmla="*/ 13 w 274"/>
                <a:gd name="T81" fmla="*/ 21 h 366"/>
                <a:gd name="T82" fmla="*/ 14 w 274"/>
                <a:gd name="T83" fmla="*/ 20 h 366"/>
                <a:gd name="T84" fmla="*/ 14 w 274"/>
                <a:gd name="T85" fmla="*/ 19 h 366"/>
                <a:gd name="T86" fmla="*/ 14 w 274"/>
                <a:gd name="T87" fmla="*/ 18 h 366"/>
                <a:gd name="T88" fmla="*/ 14 w 274"/>
                <a:gd name="T89" fmla="*/ 17 h 366"/>
                <a:gd name="T90" fmla="*/ 13 w 274"/>
                <a:gd name="T91" fmla="*/ 17 h 366"/>
                <a:gd name="T92" fmla="*/ 12 w 274"/>
                <a:gd name="T93" fmla="*/ 17 h 366"/>
                <a:gd name="T94" fmla="*/ 10 w 274"/>
                <a:gd name="T95" fmla="*/ 16 h 366"/>
                <a:gd name="T96" fmla="*/ 6 w 274"/>
                <a:gd name="T97" fmla="*/ 15 h 366"/>
                <a:gd name="T98" fmla="*/ 4 w 274"/>
                <a:gd name="T99" fmla="*/ 15 h 366"/>
                <a:gd name="T100" fmla="*/ 2 w 274"/>
                <a:gd name="T101" fmla="*/ 14 h 366"/>
                <a:gd name="T102" fmla="*/ 2 w 274"/>
                <a:gd name="T103" fmla="*/ 13 h 366"/>
                <a:gd name="T104" fmla="*/ 1 w 274"/>
                <a:gd name="T105" fmla="*/ 12 h 366"/>
                <a:gd name="T106" fmla="*/ 0 w 274"/>
                <a:gd name="T107" fmla="*/ 11 h 366"/>
                <a:gd name="T108" fmla="*/ 0 w 274"/>
                <a:gd name="T109" fmla="*/ 10 h 366"/>
                <a:gd name="T110" fmla="*/ 0 w 274"/>
                <a:gd name="T111" fmla="*/ 8 h 366"/>
                <a:gd name="T112" fmla="*/ 0 w 274"/>
                <a:gd name="T113" fmla="*/ 7 h 366"/>
                <a:gd name="T114" fmla="*/ 1 w 274"/>
                <a:gd name="T115" fmla="*/ 5 h 366"/>
                <a:gd name="T116" fmla="*/ 2 w 274"/>
                <a:gd name="T117" fmla="*/ 4 h 366"/>
                <a:gd name="T118" fmla="*/ 4 w 274"/>
                <a:gd name="T119" fmla="*/ 3 h 366"/>
                <a:gd name="T120" fmla="*/ 6 w 274"/>
                <a:gd name="T121" fmla="*/ 2 h 366"/>
                <a:gd name="T122" fmla="*/ 8 w 274"/>
                <a:gd name="T123" fmla="*/ 1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39" name="Freeform 41"/>
            <p:cNvSpPr>
              <a:spLocks/>
            </p:cNvSpPr>
            <p:nvPr userDrawn="1"/>
          </p:nvSpPr>
          <p:spPr bwMode="auto">
            <a:xfrm>
              <a:off x="501" y="451"/>
              <a:ext cx="14" cy="24"/>
            </a:xfrm>
            <a:custGeom>
              <a:avLst/>
              <a:gdLst>
                <a:gd name="T0" fmla="*/ 12 w 195"/>
                <a:gd name="T1" fmla="*/ 0 h 347"/>
                <a:gd name="T2" fmla="*/ 12 w 195"/>
                <a:gd name="T3" fmla="*/ 2 h 347"/>
                <a:gd name="T4" fmla="*/ 12 w 195"/>
                <a:gd name="T5" fmla="*/ 3 h 347"/>
                <a:gd name="T6" fmla="*/ 11 w 195"/>
                <a:gd name="T7" fmla="*/ 3 h 347"/>
                <a:gd name="T8" fmla="*/ 10 w 195"/>
                <a:gd name="T9" fmla="*/ 4 h 347"/>
                <a:gd name="T10" fmla="*/ 9 w 195"/>
                <a:gd name="T11" fmla="*/ 4 h 347"/>
                <a:gd name="T12" fmla="*/ 10 w 195"/>
                <a:gd name="T13" fmla="*/ 20 h 347"/>
                <a:gd name="T14" fmla="*/ 11 w 195"/>
                <a:gd name="T15" fmla="*/ 20 h 347"/>
                <a:gd name="T16" fmla="*/ 12 w 195"/>
                <a:gd name="T17" fmla="*/ 20 h 347"/>
                <a:gd name="T18" fmla="*/ 13 w 195"/>
                <a:gd name="T19" fmla="*/ 21 h 347"/>
                <a:gd name="T20" fmla="*/ 14 w 195"/>
                <a:gd name="T21" fmla="*/ 21 h 347"/>
                <a:gd name="T22" fmla="*/ 14 w 195"/>
                <a:gd name="T23" fmla="*/ 23 h 347"/>
                <a:gd name="T24" fmla="*/ 2 w 195"/>
                <a:gd name="T25" fmla="*/ 24 h 347"/>
                <a:gd name="T26" fmla="*/ 2 w 195"/>
                <a:gd name="T27" fmla="*/ 22 h 347"/>
                <a:gd name="T28" fmla="*/ 2 w 195"/>
                <a:gd name="T29" fmla="*/ 21 h 347"/>
                <a:gd name="T30" fmla="*/ 3 w 195"/>
                <a:gd name="T31" fmla="*/ 21 h 347"/>
                <a:gd name="T32" fmla="*/ 4 w 195"/>
                <a:gd name="T33" fmla="*/ 20 h 347"/>
                <a:gd name="T34" fmla="*/ 5 w 195"/>
                <a:gd name="T35" fmla="*/ 20 h 347"/>
                <a:gd name="T36" fmla="*/ 3 w 195"/>
                <a:gd name="T37" fmla="*/ 4 h 347"/>
                <a:gd name="T38" fmla="*/ 3 w 195"/>
                <a:gd name="T39" fmla="*/ 4 h 347"/>
                <a:gd name="T40" fmla="*/ 2 w 195"/>
                <a:gd name="T41" fmla="*/ 4 h 347"/>
                <a:gd name="T42" fmla="*/ 1 w 195"/>
                <a:gd name="T43" fmla="*/ 3 h 347"/>
                <a:gd name="T44" fmla="*/ 0 w 195"/>
                <a:gd name="T45" fmla="*/ 3 h 347"/>
                <a:gd name="T46" fmla="*/ 0 w 195"/>
                <a:gd name="T47" fmla="*/ 1 h 347"/>
                <a:gd name="T48" fmla="*/ 12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40" name="Freeform 42"/>
            <p:cNvSpPr>
              <a:spLocks/>
            </p:cNvSpPr>
            <p:nvPr userDrawn="1"/>
          </p:nvSpPr>
          <p:spPr bwMode="auto">
            <a:xfrm>
              <a:off x="471" y="451"/>
              <a:ext cx="17" cy="25"/>
            </a:xfrm>
            <a:custGeom>
              <a:avLst/>
              <a:gdLst>
                <a:gd name="T0" fmla="*/ 12 w 243"/>
                <a:gd name="T1" fmla="*/ 0 h 344"/>
                <a:gd name="T2" fmla="*/ 15 w 243"/>
                <a:gd name="T3" fmla="*/ 1 h 344"/>
                <a:gd name="T4" fmla="*/ 17 w 243"/>
                <a:gd name="T5" fmla="*/ 8 h 344"/>
                <a:gd name="T6" fmla="*/ 14 w 243"/>
                <a:gd name="T7" fmla="*/ 7 h 344"/>
                <a:gd name="T8" fmla="*/ 13 w 243"/>
                <a:gd name="T9" fmla="*/ 5 h 344"/>
                <a:gd name="T10" fmla="*/ 12 w 243"/>
                <a:gd name="T11" fmla="*/ 4 h 344"/>
                <a:gd name="T12" fmla="*/ 10 w 243"/>
                <a:gd name="T13" fmla="*/ 4 h 344"/>
                <a:gd name="T14" fmla="*/ 9 w 243"/>
                <a:gd name="T15" fmla="*/ 4 h 344"/>
                <a:gd name="T16" fmla="*/ 7 w 243"/>
                <a:gd name="T17" fmla="*/ 4 h 344"/>
                <a:gd name="T18" fmla="*/ 7 w 243"/>
                <a:gd name="T19" fmla="*/ 5 h 344"/>
                <a:gd name="T20" fmla="*/ 6 w 243"/>
                <a:gd name="T21" fmla="*/ 5 h 344"/>
                <a:gd name="T22" fmla="*/ 6 w 243"/>
                <a:gd name="T23" fmla="*/ 6 h 344"/>
                <a:gd name="T24" fmla="*/ 6 w 243"/>
                <a:gd name="T25" fmla="*/ 7 h 344"/>
                <a:gd name="T26" fmla="*/ 6 w 243"/>
                <a:gd name="T27" fmla="*/ 8 h 344"/>
                <a:gd name="T28" fmla="*/ 7 w 243"/>
                <a:gd name="T29" fmla="*/ 8 h 344"/>
                <a:gd name="T30" fmla="*/ 7 w 243"/>
                <a:gd name="T31" fmla="*/ 9 h 344"/>
                <a:gd name="T32" fmla="*/ 8 w 243"/>
                <a:gd name="T33" fmla="*/ 10 h 344"/>
                <a:gd name="T34" fmla="*/ 10 w 243"/>
                <a:gd name="T35" fmla="*/ 10 h 344"/>
                <a:gd name="T36" fmla="*/ 13 w 243"/>
                <a:gd name="T37" fmla="*/ 11 h 344"/>
                <a:gd name="T38" fmla="*/ 15 w 243"/>
                <a:gd name="T39" fmla="*/ 13 h 344"/>
                <a:gd name="T40" fmla="*/ 16 w 243"/>
                <a:gd name="T41" fmla="*/ 14 h 344"/>
                <a:gd name="T42" fmla="*/ 16 w 243"/>
                <a:gd name="T43" fmla="*/ 15 h 344"/>
                <a:gd name="T44" fmla="*/ 17 w 243"/>
                <a:gd name="T45" fmla="*/ 16 h 344"/>
                <a:gd name="T46" fmla="*/ 17 w 243"/>
                <a:gd name="T47" fmla="*/ 17 h 344"/>
                <a:gd name="T48" fmla="*/ 17 w 243"/>
                <a:gd name="T49" fmla="*/ 19 h 344"/>
                <a:gd name="T50" fmla="*/ 17 w 243"/>
                <a:gd name="T51" fmla="*/ 20 h 344"/>
                <a:gd name="T52" fmla="*/ 16 w 243"/>
                <a:gd name="T53" fmla="*/ 21 h 344"/>
                <a:gd name="T54" fmla="*/ 15 w 243"/>
                <a:gd name="T55" fmla="*/ 23 h 344"/>
                <a:gd name="T56" fmla="*/ 14 w 243"/>
                <a:gd name="T57" fmla="*/ 23 h 344"/>
                <a:gd name="T58" fmla="*/ 12 w 243"/>
                <a:gd name="T59" fmla="*/ 24 h 344"/>
                <a:gd name="T60" fmla="*/ 10 w 243"/>
                <a:gd name="T61" fmla="*/ 25 h 344"/>
                <a:gd name="T62" fmla="*/ 8 w 243"/>
                <a:gd name="T63" fmla="*/ 25 h 344"/>
                <a:gd name="T64" fmla="*/ 6 w 243"/>
                <a:gd name="T65" fmla="*/ 25 h 344"/>
                <a:gd name="T66" fmla="*/ 3 w 243"/>
                <a:gd name="T67" fmla="*/ 25 h 344"/>
                <a:gd name="T68" fmla="*/ 1 w 243"/>
                <a:gd name="T69" fmla="*/ 17 h 344"/>
                <a:gd name="T70" fmla="*/ 4 w 243"/>
                <a:gd name="T71" fmla="*/ 18 h 344"/>
                <a:gd name="T72" fmla="*/ 5 w 243"/>
                <a:gd name="T73" fmla="*/ 20 h 344"/>
                <a:gd name="T74" fmla="*/ 6 w 243"/>
                <a:gd name="T75" fmla="*/ 21 h 344"/>
                <a:gd name="T76" fmla="*/ 7 w 243"/>
                <a:gd name="T77" fmla="*/ 22 h 344"/>
                <a:gd name="T78" fmla="*/ 9 w 243"/>
                <a:gd name="T79" fmla="*/ 22 h 344"/>
                <a:gd name="T80" fmla="*/ 10 w 243"/>
                <a:gd name="T81" fmla="*/ 21 h 344"/>
                <a:gd name="T82" fmla="*/ 11 w 243"/>
                <a:gd name="T83" fmla="*/ 21 h 344"/>
                <a:gd name="T84" fmla="*/ 11 w 243"/>
                <a:gd name="T85" fmla="*/ 20 h 344"/>
                <a:gd name="T86" fmla="*/ 11 w 243"/>
                <a:gd name="T87" fmla="*/ 19 h 344"/>
                <a:gd name="T88" fmla="*/ 11 w 243"/>
                <a:gd name="T89" fmla="*/ 18 h 344"/>
                <a:gd name="T90" fmla="*/ 11 w 243"/>
                <a:gd name="T91" fmla="*/ 17 h 344"/>
                <a:gd name="T92" fmla="*/ 10 w 243"/>
                <a:gd name="T93" fmla="*/ 17 h 344"/>
                <a:gd name="T94" fmla="*/ 8 w 243"/>
                <a:gd name="T95" fmla="*/ 15 h 344"/>
                <a:gd name="T96" fmla="*/ 5 w 243"/>
                <a:gd name="T97" fmla="*/ 14 h 344"/>
                <a:gd name="T98" fmla="*/ 3 w 243"/>
                <a:gd name="T99" fmla="*/ 13 h 344"/>
                <a:gd name="T100" fmla="*/ 1 w 243"/>
                <a:gd name="T101" fmla="*/ 12 h 344"/>
                <a:gd name="T102" fmla="*/ 1 w 243"/>
                <a:gd name="T103" fmla="*/ 11 h 344"/>
                <a:gd name="T104" fmla="*/ 0 w 243"/>
                <a:gd name="T105" fmla="*/ 10 h 344"/>
                <a:gd name="T106" fmla="*/ 0 w 243"/>
                <a:gd name="T107" fmla="*/ 8 h 344"/>
                <a:gd name="T108" fmla="*/ 0 w 243"/>
                <a:gd name="T109" fmla="*/ 7 h 344"/>
                <a:gd name="T110" fmla="*/ 0 w 243"/>
                <a:gd name="T111" fmla="*/ 5 h 344"/>
                <a:gd name="T112" fmla="*/ 1 w 243"/>
                <a:gd name="T113" fmla="*/ 4 h 344"/>
                <a:gd name="T114" fmla="*/ 2 w 243"/>
                <a:gd name="T115" fmla="*/ 3 h 344"/>
                <a:gd name="T116" fmla="*/ 4 w 243"/>
                <a:gd name="T117" fmla="*/ 2 h 344"/>
                <a:gd name="T118" fmla="*/ 5 w 243"/>
                <a:gd name="T119" fmla="*/ 1 h 344"/>
                <a:gd name="T120" fmla="*/ 7 w 243"/>
                <a:gd name="T121" fmla="*/ 0 h 344"/>
                <a:gd name="T122" fmla="*/ 9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41" name="Freeform 43"/>
            <p:cNvSpPr>
              <a:spLocks/>
            </p:cNvSpPr>
            <p:nvPr userDrawn="1"/>
          </p:nvSpPr>
          <p:spPr bwMode="auto">
            <a:xfrm>
              <a:off x="448" y="460"/>
              <a:ext cx="6" cy="7"/>
            </a:xfrm>
            <a:custGeom>
              <a:avLst/>
              <a:gdLst>
                <a:gd name="T0" fmla="*/ 3 w 91"/>
                <a:gd name="T1" fmla="*/ 0 h 94"/>
                <a:gd name="T2" fmla="*/ 4 w 91"/>
                <a:gd name="T3" fmla="*/ 0 h 94"/>
                <a:gd name="T4" fmla="*/ 5 w 91"/>
                <a:gd name="T5" fmla="*/ 0 h 94"/>
                <a:gd name="T6" fmla="*/ 5 w 91"/>
                <a:gd name="T7" fmla="*/ 1 h 94"/>
                <a:gd name="T8" fmla="*/ 5 w 91"/>
                <a:gd name="T9" fmla="*/ 1 h 94"/>
                <a:gd name="T10" fmla="*/ 6 w 91"/>
                <a:gd name="T11" fmla="*/ 2 h 94"/>
                <a:gd name="T12" fmla="*/ 6 w 91"/>
                <a:gd name="T13" fmla="*/ 3 h 94"/>
                <a:gd name="T14" fmla="*/ 6 w 91"/>
                <a:gd name="T15" fmla="*/ 3 h 94"/>
                <a:gd name="T16" fmla="*/ 6 w 91"/>
                <a:gd name="T17" fmla="*/ 4 h 94"/>
                <a:gd name="T18" fmla="*/ 6 w 91"/>
                <a:gd name="T19" fmla="*/ 5 h 94"/>
                <a:gd name="T20" fmla="*/ 5 w 91"/>
                <a:gd name="T21" fmla="*/ 5 h 94"/>
                <a:gd name="T22" fmla="*/ 5 w 91"/>
                <a:gd name="T23" fmla="*/ 6 h 94"/>
                <a:gd name="T24" fmla="*/ 5 w 91"/>
                <a:gd name="T25" fmla="*/ 6 h 94"/>
                <a:gd name="T26" fmla="*/ 4 w 91"/>
                <a:gd name="T27" fmla="*/ 7 h 94"/>
                <a:gd name="T28" fmla="*/ 4 w 91"/>
                <a:gd name="T29" fmla="*/ 7 h 94"/>
                <a:gd name="T30" fmla="*/ 3 w 91"/>
                <a:gd name="T31" fmla="*/ 7 h 94"/>
                <a:gd name="T32" fmla="*/ 3 w 91"/>
                <a:gd name="T33" fmla="*/ 7 h 94"/>
                <a:gd name="T34" fmla="*/ 2 w 91"/>
                <a:gd name="T35" fmla="*/ 7 h 94"/>
                <a:gd name="T36" fmla="*/ 1 w 91"/>
                <a:gd name="T37" fmla="*/ 6 h 94"/>
                <a:gd name="T38" fmla="*/ 1 w 91"/>
                <a:gd name="T39" fmla="*/ 6 h 94"/>
                <a:gd name="T40" fmla="*/ 1 w 91"/>
                <a:gd name="T41" fmla="*/ 6 h 94"/>
                <a:gd name="T42" fmla="*/ 0 w 91"/>
                <a:gd name="T43" fmla="*/ 5 h 94"/>
                <a:gd name="T44" fmla="*/ 0 w 91"/>
                <a:gd name="T45" fmla="*/ 4 h 94"/>
                <a:gd name="T46" fmla="*/ 0 w 91"/>
                <a:gd name="T47" fmla="*/ 4 h 94"/>
                <a:gd name="T48" fmla="*/ 0 w 91"/>
                <a:gd name="T49" fmla="*/ 3 h 94"/>
                <a:gd name="T50" fmla="*/ 0 w 91"/>
                <a:gd name="T51" fmla="*/ 2 h 94"/>
                <a:gd name="T52" fmla="*/ 0 w 91"/>
                <a:gd name="T53" fmla="*/ 2 h 94"/>
                <a:gd name="T54" fmla="*/ 1 w 91"/>
                <a:gd name="T55" fmla="*/ 1 h 94"/>
                <a:gd name="T56" fmla="*/ 1 w 91"/>
                <a:gd name="T57" fmla="*/ 1 h 94"/>
                <a:gd name="T58" fmla="*/ 2 w 91"/>
                <a:gd name="T59" fmla="*/ 0 h 94"/>
                <a:gd name="T60" fmla="*/ 2 w 91"/>
                <a:gd name="T61" fmla="*/ 0 h 94"/>
                <a:gd name="T62" fmla="*/ 3 w 91"/>
                <a:gd name="T63" fmla="*/ 0 h 94"/>
                <a:gd name="T64" fmla="*/ 3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42" name="Freeform 44"/>
            <p:cNvSpPr>
              <a:spLocks noEditPoints="1"/>
            </p:cNvSpPr>
            <p:nvPr userDrawn="1"/>
          </p:nvSpPr>
          <p:spPr bwMode="auto">
            <a:xfrm>
              <a:off x="720" y="283"/>
              <a:ext cx="803" cy="48"/>
            </a:xfrm>
            <a:custGeom>
              <a:avLst/>
              <a:gdLst>
                <a:gd name="T0" fmla="*/ 756 w 11247"/>
                <a:gd name="T1" fmla="*/ 8 h 682"/>
                <a:gd name="T2" fmla="*/ 736 w 11247"/>
                <a:gd name="T3" fmla="*/ 10 h 682"/>
                <a:gd name="T4" fmla="*/ 727 w 11247"/>
                <a:gd name="T5" fmla="*/ 24 h 682"/>
                <a:gd name="T6" fmla="*/ 732 w 11247"/>
                <a:gd name="T7" fmla="*/ 41 h 682"/>
                <a:gd name="T8" fmla="*/ 747 w 11247"/>
                <a:gd name="T9" fmla="*/ 48 h 682"/>
                <a:gd name="T10" fmla="*/ 751 w 11247"/>
                <a:gd name="T11" fmla="*/ 41 h 682"/>
                <a:gd name="T12" fmla="*/ 735 w 11247"/>
                <a:gd name="T13" fmla="*/ 27 h 682"/>
                <a:gd name="T14" fmla="*/ 750 w 11247"/>
                <a:gd name="T15" fmla="*/ 14 h 682"/>
                <a:gd name="T16" fmla="*/ 716 w 11247"/>
                <a:gd name="T17" fmla="*/ 14 h 682"/>
                <a:gd name="T18" fmla="*/ 661 w 11247"/>
                <a:gd name="T19" fmla="*/ 41 h 682"/>
                <a:gd name="T20" fmla="*/ 669 w 11247"/>
                <a:gd name="T21" fmla="*/ 34 h 682"/>
                <a:gd name="T22" fmla="*/ 662 w 11247"/>
                <a:gd name="T23" fmla="*/ 23 h 682"/>
                <a:gd name="T24" fmla="*/ 667 w 11247"/>
                <a:gd name="T25" fmla="*/ 16 h 682"/>
                <a:gd name="T26" fmla="*/ 671 w 11247"/>
                <a:gd name="T27" fmla="*/ 27 h 682"/>
                <a:gd name="T28" fmla="*/ 676 w 11247"/>
                <a:gd name="T29" fmla="*/ 20 h 682"/>
                <a:gd name="T30" fmla="*/ 666 w 11247"/>
                <a:gd name="T31" fmla="*/ 8 h 682"/>
                <a:gd name="T32" fmla="*/ 676 w 11247"/>
                <a:gd name="T33" fmla="*/ 41 h 682"/>
                <a:gd name="T34" fmla="*/ 622 w 11247"/>
                <a:gd name="T35" fmla="*/ 39 h 682"/>
                <a:gd name="T36" fmla="*/ 608 w 11247"/>
                <a:gd name="T37" fmla="*/ 37 h 682"/>
                <a:gd name="T38" fmla="*/ 600 w 11247"/>
                <a:gd name="T39" fmla="*/ 40 h 682"/>
                <a:gd name="T40" fmla="*/ 617 w 11247"/>
                <a:gd name="T41" fmla="*/ 48 h 682"/>
                <a:gd name="T42" fmla="*/ 632 w 11247"/>
                <a:gd name="T43" fmla="*/ 38 h 682"/>
                <a:gd name="T44" fmla="*/ 608 w 11247"/>
                <a:gd name="T45" fmla="*/ 0 h 682"/>
                <a:gd name="T46" fmla="*/ 611 w 11247"/>
                <a:gd name="T47" fmla="*/ 6 h 682"/>
                <a:gd name="T48" fmla="*/ 620 w 11247"/>
                <a:gd name="T49" fmla="*/ 1 h 682"/>
                <a:gd name="T50" fmla="*/ 624 w 11247"/>
                <a:gd name="T51" fmla="*/ 6 h 682"/>
                <a:gd name="T52" fmla="*/ 516 w 11247"/>
                <a:gd name="T53" fmla="*/ 34 h 682"/>
                <a:gd name="T54" fmla="*/ 504 w 11247"/>
                <a:gd name="T55" fmla="*/ 40 h 682"/>
                <a:gd name="T56" fmla="*/ 491 w 11247"/>
                <a:gd name="T57" fmla="*/ 33 h 682"/>
                <a:gd name="T58" fmla="*/ 498 w 11247"/>
                <a:gd name="T59" fmla="*/ 46 h 682"/>
                <a:gd name="T60" fmla="*/ 521 w 11247"/>
                <a:gd name="T61" fmla="*/ 43 h 682"/>
                <a:gd name="T62" fmla="*/ 478 w 11247"/>
                <a:gd name="T63" fmla="*/ 12 h 682"/>
                <a:gd name="T64" fmla="*/ 365 w 11247"/>
                <a:gd name="T65" fmla="*/ 31 h 682"/>
                <a:gd name="T66" fmla="*/ 358 w 11247"/>
                <a:gd name="T67" fmla="*/ 1 h 682"/>
                <a:gd name="T68" fmla="*/ 354 w 11247"/>
                <a:gd name="T69" fmla="*/ 6 h 682"/>
                <a:gd name="T70" fmla="*/ 368 w 11247"/>
                <a:gd name="T71" fmla="*/ 1 h 682"/>
                <a:gd name="T72" fmla="*/ 364 w 11247"/>
                <a:gd name="T73" fmla="*/ 6 h 682"/>
                <a:gd name="T74" fmla="*/ 327 w 11247"/>
                <a:gd name="T75" fmla="*/ 47 h 682"/>
                <a:gd name="T76" fmla="*/ 260 w 11247"/>
                <a:gd name="T77" fmla="*/ 7 h 682"/>
                <a:gd name="T78" fmla="*/ 247 w 11247"/>
                <a:gd name="T79" fmla="*/ 16 h 682"/>
                <a:gd name="T80" fmla="*/ 255 w 11247"/>
                <a:gd name="T81" fmla="*/ 28 h 682"/>
                <a:gd name="T82" fmla="*/ 264 w 11247"/>
                <a:gd name="T83" fmla="*/ 39 h 682"/>
                <a:gd name="T84" fmla="*/ 248 w 11247"/>
                <a:gd name="T85" fmla="*/ 37 h 682"/>
                <a:gd name="T86" fmla="*/ 263 w 11247"/>
                <a:gd name="T87" fmla="*/ 47 h 682"/>
                <a:gd name="T88" fmla="*/ 273 w 11247"/>
                <a:gd name="T89" fmla="*/ 33 h 682"/>
                <a:gd name="T90" fmla="*/ 256 w 11247"/>
                <a:gd name="T91" fmla="*/ 20 h 682"/>
                <a:gd name="T92" fmla="*/ 260 w 11247"/>
                <a:gd name="T93" fmla="*/ 14 h 682"/>
                <a:gd name="T94" fmla="*/ 225 w 11247"/>
                <a:gd name="T95" fmla="*/ 23 h 682"/>
                <a:gd name="T96" fmla="*/ 222 w 11247"/>
                <a:gd name="T97" fmla="*/ 14 h 682"/>
                <a:gd name="T98" fmla="*/ 229 w 11247"/>
                <a:gd name="T99" fmla="*/ 29 h 682"/>
                <a:gd name="T100" fmla="*/ 233 w 11247"/>
                <a:gd name="T101" fmla="*/ 14 h 682"/>
                <a:gd name="T102" fmla="*/ 214 w 11247"/>
                <a:gd name="T103" fmla="*/ 47 h 682"/>
                <a:gd name="T104" fmla="*/ 192 w 11247"/>
                <a:gd name="T105" fmla="*/ 47 h 682"/>
                <a:gd name="T106" fmla="*/ 101 w 11247"/>
                <a:gd name="T107" fmla="*/ 7 h 682"/>
                <a:gd name="T108" fmla="*/ 57 w 11247"/>
                <a:gd name="T109" fmla="*/ 47 h 682"/>
                <a:gd name="T110" fmla="*/ 25 w 11247"/>
                <a:gd name="T111" fmla="*/ 36 h 682"/>
                <a:gd name="T112" fmla="*/ 12 w 11247"/>
                <a:gd name="T113" fmla="*/ 40 h 682"/>
                <a:gd name="T114" fmla="*/ 0 w 11247"/>
                <a:gd name="T115" fmla="*/ 35 h 682"/>
                <a:gd name="T116" fmla="*/ 10 w 11247"/>
                <a:gd name="T117" fmla="*/ 47 h 682"/>
                <a:gd name="T118" fmla="*/ 31 w 11247"/>
                <a:gd name="T119" fmla="*/ 42 h 6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247" h="682">
                  <a:moveTo>
                    <a:pt x="11247" y="665"/>
                  </a:moveTo>
                  <a:lnTo>
                    <a:pt x="11044" y="378"/>
                  </a:lnTo>
                  <a:lnTo>
                    <a:pt x="11236" y="104"/>
                  </a:lnTo>
                  <a:lnTo>
                    <a:pt x="11114" y="104"/>
                  </a:lnTo>
                  <a:lnTo>
                    <a:pt x="10938" y="366"/>
                  </a:lnTo>
                  <a:lnTo>
                    <a:pt x="10938" y="104"/>
                  </a:lnTo>
                  <a:lnTo>
                    <a:pt x="10831" y="104"/>
                  </a:lnTo>
                  <a:lnTo>
                    <a:pt x="10831" y="665"/>
                  </a:lnTo>
                  <a:lnTo>
                    <a:pt x="10938" y="665"/>
                  </a:lnTo>
                  <a:lnTo>
                    <a:pt x="10938" y="399"/>
                  </a:lnTo>
                  <a:lnTo>
                    <a:pt x="11125" y="665"/>
                  </a:lnTo>
                  <a:lnTo>
                    <a:pt x="11247" y="665"/>
                  </a:lnTo>
                  <a:close/>
                  <a:moveTo>
                    <a:pt x="10653" y="148"/>
                  </a:moveTo>
                  <a:lnTo>
                    <a:pt x="10634" y="135"/>
                  </a:lnTo>
                  <a:lnTo>
                    <a:pt x="10615" y="124"/>
                  </a:lnTo>
                  <a:lnTo>
                    <a:pt x="10595" y="115"/>
                  </a:lnTo>
                  <a:lnTo>
                    <a:pt x="10574" y="108"/>
                  </a:lnTo>
                  <a:lnTo>
                    <a:pt x="10552" y="102"/>
                  </a:lnTo>
                  <a:lnTo>
                    <a:pt x="10527" y="98"/>
                  </a:lnTo>
                  <a:lnTo>
                    <a:pt x="10503" y="95"/>
                  </a:lnTo>
                  <a:lnTo>
                    <a:pt x="10477" y="95"/>
                  </a:lnTo>
                  <a:lnTo>
                    <a:pt x="10460" y="95"/>
                  </a:lnTo>
                  <a:lnTo>
                    <a:pt x="10444" y="96"/>
                  </a:lnTo>
                  <a:lnTo>
                    <a:pt x="10428" y="97"/>
                  </a:lnTo>
                  <a:lnTo>
                    <a:pt x="10412" y="99"/>
                  </a:lnTo>
                  <a:lnTo>
                    <a:pt x="10399" y="101"/>
                  </a:lnTo>
                  <a:lnTo>
                    <a:pt x="10384" y="104"/>
                  </a:lnTo>
                  <a:lnTo>
                    <a:pt x="10370" y="109"/>
                  </a:lnTo>
                  <a:lnTo>
                    <a:pt x="10357" y="113"/>
                  </a:lnTo>
                  <a:lnTo>
                    <a:pt x="10345" y="118"/>
                  </a:lnTo>
                  <a:lnTo>
                    <a:pt x="10333" y="123"/>
                  </a:lnTo>
                  <a:lnTo>
                    <a:pt x="10320" y="130"/>
                  </a:lnTo>
                  <a:lnTo>
                    <a:pt x="10309" y="137"/>
                  </a:lnTo>
                  <a:lnTo>
                    <a:pt x="10298" y="145"/>
                  </a:lnTo>
                  <a:lnTo>
                    <a:pt x="10287" y="154"/>
                  </a:lnTo>
                  <a:lnTo>
                    <a:pt x="10276" y="163"/>
                  </a:lnTo>
                  <a:lnTo>
                    <a:pt x="10266" y="173"/>
                  </a:lnTo>
                  <a:lnTo>
                    <a:pt x="10255" y="184"/>
                  </a:lnTo>
                  <a:lnTo>
                    <a:pt x="10246" y="194"/>
                  </a:lnTo>
                  <a:lnTo>
                    <a:pt x="10237" y="206"/>
                  </a:lnTo>
                  <a:lnTo>
                    <a:pt x="10229" y="217"/>
                  </a:lnTo>
                  <a:lnTo>
                    <a:pt x="10221" y="229"/>
                  </a:lnTo>
                  <a:lnTo>
                    <a:pt x="10214" y="242"/>
                  </a:lnTo>
                  <a:lnTo>
                    <a:pt x="10208" y="254"/>
                  </a:lnTo>
                  <a:lnTo>
                    <a:pt x="10202" y="267"/>
                  </a:lnTo>
                  <a:lnTo>
                    <a:pt x="10197" y="281"/>
                  </a:lnTo>
                  <a:lnTo>
                    <a:pt x="10193" y="295"/>
                  </a:lnTo>
                  <a:lnTo>
                    <a:pt x="10189" y="309"/>
                  </a:lnTo>
                  <a:lnTo>
                    <a:pt x="10185" y="323"/>
                  </a:lnTo>
                  <a:lnTo>
                    <a:pt x="10183" y="338"/>
                  </a:lnTo>
                  <a:lnTo>
                    <a:pt x="10181" y="353"/>
                  </a:lnTo>
                  <a:lnTo>
                    <a:pt x="10180" y="368"/>
                  </a:lnTo>
                  <a:lnTo>
                    <a:pt x="10180" y="382"/>
                  </a:lnTo>
                  <a:lnTo>
                    <a:pt x="10180" y="399"/>
                  </a:lnTo>
                  <a:lnTo>
                    <a:pt x="10181" y="415"/>
                  </a:lnTo>
                  <a:lnTo>
                    <a:pt x="10183" y="431"/>
                  </a:lnTo>
                  <a:lnTo>
                    <a:pt x="10186" y="447"/>
                  </a:lnTo>
                  <a:lnTo>
                    <a:pt x="10190" y="463"/>
                  </a:lnTo>
                  <a:lnTo>
                    <a:pt x="10194" y="478"/>
                  </a:lnTo>
                  <a:lnTo>
                    <a:pt x="10199" y="493"/>
                  </a:lnTo>
                  <a:lnTo>
                    <a:pt x="10204" y="508"/>
                  </a:lnTo>
                  <a:lnTo>
                    <a:pt x="10211" y="522"/>
                  </a:lnTo>
                  <a:lnTo>
                    <a:pt x="10218" y="536"/>
                  </a:lnTo>
                  <a:lnTo>
                    <a:pt x="10226" y="549"/>
                  </a:lnTo>
                  <a:lnTo>
                    <a:pt x="10234" y="562"/>
                  </a:lnTo>
                  <a:lnTo>
                    <a:pt x="10243" y="575"/>
                  </a:lnTo>
                  <a:lnTo>
                    <a:pt x="10253" y="586"/>
                  </a:lnTo>
                  <a:lnTo>
                    <a:pt x="10264" y="597"/>
                  </a:lnTo>
                  <a:lnTo>
                    <a:pt x="10274" y="607"/>
                  </a:lnTo>
                  <a:lnTo>
                    <a:pt x="10284" y="616"/>
                  </a:lnTo>
                  <a:lnTo>
                    <a:pt x="10294" y="624"/>
                  </a:lnTo>
                  <a:lnTo>
                    <a:pt x="10305" y="632"/>
                  </a:lnTo>
                  <a:lnTo>
                    <a:pt x="10315" y="638"/>
                  </a:lnTo>
                  <a:lnTo>
                    <a:pt x="10327" y="644"/>
                  </a:lnTo>
                  <a:lnTo>
                    <a:pt x="10338" y="651"/>
                  </a:lnTo>
                  <a:lnTo>
                    <a:pt x="10350" y="655"/>
                  </a:lnTo>
                  <a:lnTo>
                    <a:pt x="10363" y="660"/>
                  </a:lnTo>
                  <a:lnTo>
                    <a:pt x="10375" y="664"/>
                  </a:lnTo>
                  <a:lnTo>
                    <a:pt x="10388" y="668"/>
                  </a:lnTo>
                  <a:lnTo>
                    <a:pt x="10402" y="671"/>
                  </a:lnTo>
                  <a:lnTo>
                    <a:pt x="10415" y="673"/>
                  </a:lnTo>
                  <a:lnTo>
                    <a:pt x="10430" y="675"/>
                  </a:lnTo>
                  <a:lnTo>
                    <a:pt x="10445" y="676"/>
                  </a:lnTo>
                  <a:lnTo>
                    <a:pt x="10461" y="677"/>
                  </a:lnTo>
                  <a:lnTo>
                    <a:pt x="10477" y="677"/>
                  </a:lnTo>
                  <a:lnTo>
                    <a:pt x="10501" y="676"/>
                  </a:lnTo>
                  <a:lnTo>
                    <a:pt x="10524" y="674"/>
                  </a:lnTo>
                  <a:lnTo>
                    <a:pt x="10546" y="672"/>
                  </a:lnTo>
                  <a:lnTo>
                    <a:pt x="10567" y="668"/>
                  </a:lnTo>
                  <a:lnTo>
                    <a:pt x="10584" y="663"/>
                  </a:lnTo>
                  <a:lnTo>
                    <a:pt x="10601" y="658"/>
                  </a:lnTo>
                  <a:lnTo>
                    <a:pt x="10619" y="651"/>
                  </a:lnTo>
                  <a:lnTo>
                    <a:pt x="10642" y="640"/>
                  </a:lnTo>
                  <a:lnTo>
                    <a:pt x="10623" y="550"/>
                  </a:lnTo>
                  <a:lnTo>
                    <a:pt x="10605" y="557"/>
                  </a:lnTo>
                  <a:lnTo>
                    <a:pt x="10589" y="563"/>
                  </a:lnTo>
                  <a:lnTo>
                    <a:pt x="10573" y="567"/>
                  </a:lnTo>
                  <a:lnTo>
                    <a:pt x="10558" y="570"/>
                  </a:lnTo>
                  <a:lnTo>
                    <a:pt x="10543" y="574"/>
                  </a:lnTo>
                  <a:lnTo>
                    <a:pt x="10528" y="576"/>
                  </a:lnTo>
                  <a:lnTo>
                    <a:pt x="10515" y="577"/>
                  </a:lnTo>
                  <a:lnTo>
                    <a:pt x="10500" y="577"/>
                  </a:lnTo>
                  <a:lnTo>
                    <a:pt x="10478" y="576"/>
                  </a:lnTo>
                  <a:lnTo>
                    <a:pt x="10456" y="573"/>
                  </a:lnTo>
                  <a:lnTo>
                    <a:pt x="10436" y="568"/>
                  </a:lnTo>
                  <a:lnTo>
                    <a:pt x="10417" y="562"/>
                  </a:lnTo>
                  <a:lnTo>
                    <a:pt x="10399" y="555"/>
                  </a:lnTo>
                  <a:lnTo>
                    <a:pt x="10382" y="545"/>
                  </a:lnTo>
                  <a:lnTo>
                    <a:pt x="10367" y="534"/>
                  </a:lnTo>
                  <a:lnTo>
                    <a:pt x="10353" y="522"/>
                  </a:lnTo>
                  <a:lnTo>
                    <a:pt x="10341" y="508"/>
                  </a:lnTo>
                  <a:lnTo>
                    <a:pt x="10330" y="493"/>
                  </a:lnTo>
                  <a:lnTo>
                    <a:pt x="10320" y="476"/>
                  </a:lnTo>
                  <a:lnTo>
                    <a:pt x="10312" y="459"/>
                  </a:lnTo>
                  <a:lnTo>
                    <a:pt x="10306" y="440"/>
                  </a:lnTo>
                  <a:lnTo>
                    <a:pt x="10301" y="420"/>
                  </a:lnTo>
                  <a:lnTo>
                    <a:pt x="10298" y="399"/>
                  </a:lnTo>
                  <a:lnTo>
                    <a:pt x="10298" y="377"/>
                  </a:lnTo>
                  <a:lnTo>
                    <a:pt x="10298" y="357"/>
                  </a:lnTo>
                  <a:lnTo>
                    <a:pt x="10301" y="339"/>
                  </a:lnTo>
                  <a:lnTo>
                    <a:pt x="10306" y="321"/>
                  </a:lnTo>
                  <a:lnTo>
                    <a:pt x="10312" y="303"/>
                  </a:lnTo>
                  <a:lnTo>
                    <a:pt x="10319" y="287"/>
                  </a:lnTo>
                  <a:lnTo>
                    <a:pt x="10328" y="272"/>
                  </a:lnTo>
                  <a:lnTo>
                    <a:pt x="10338" y="259"/>
                  </a:lnTo>
                  <a:lnTo>
                    <a:pt x="10350" y="246"/>
                  </a:lnTo>
                  <a:lnTo>
                    <a:pt x="10363" y="234"/>
                  </a:lnTo>
                  <a:lnTo>
                    <a:pt x="10376" y="224"/>
                  </a:lnTo>
                  <a:lnTo>
                    <a:pt x="10392" y="215"/>
                  </a:lnTo>
                  <a:lnTo>
                    <a:pt x="10408" y="208"/>
                  </a:lnTo>
                  <a:lnTo>
                    <a:pt x="10426" y="202"/>
                  </a:lnTo>
                  <a:lnTo>
                    <a:pt x="10444" y="197"/>
                  </a:lnTo>
                  <a:lnTo>
                    <a:pt x="10463" y="195"/>
                  </a:lnTo>
                  <a:lnTo>
                    <a:pt x="10483" y="194"/>
                  </a:lnTo>
                  <a:lnTo>
                    <a:pt x="10501" y="194"/>
                  </a:lnTo>
                  <a:lnTo>
                    <a:pt x="10519" y="196"/>
                  </a:lnTo>
                  <a:lnTo>
                    <a:pt x="10536" y="199"/>
                  </a:lnTo>
                  <a:lnTo>
                    <a:pt x="10553" y="204"/>
                  </a:lnTo>
                  <a:lnTo>
                    <a:pt x="10568" y="209"/>
                  </a:lnTo>
                  <a:lnTo>
                    <a:pt x="10583" y="216"/>
                  </a:lnTo>
                  <a:lnTo>
                    <a:pt x="10598" y="224"/>
                  </a:lnTo>
                  <a:lnTo>
                    <a:pt x="10612" y="233"/>
                  </a:lnTo>
                  <a:lnTo>
                    <a:pt x="10653" y="148"/>
                  </a:lnTo>
                  <a:close/>
                  <a:moveTo>
                    <a:pt x="10037" y="665"/>
                  </a:moveTo>
                  <a:lnTo>
                    <a:pt x="10037" y="575"/>
                  </a:lnTo>
                  <a:lnTo>
                    <a:pt x="9791" y="575"/>
                  </a:lnTo>
                  <a:lnTo>
                    <a:pt x="9791" y="426"/>
                  </a:lnTo>
                  <a:lnTo>
                    <a:pt x="9983" y="426"/>
                  </a:lnTo>
                  <a:lnTo>
                    <a:pt x="9983" y="335"/>
                  </a:lnTo>
                  <a:lnTo>
                    <a:pt x="9791" y="335"/>
                  </a:lnTo>
                  <a:lnTo>
                    <a:pt x="9791" y="195"/>
                  </a:lnTo>
                  <a:lnTo>
                    <a:pt x="10025" y="195"/>
                  </a:lnTo>
                  <a:lnTo>
                    <a:pt x="10025" y="104"/>
                  </a:lnTo>
                  <a:lnTo>
                    <a:pt x="9684" y="104"/>
                  </a:lnTo>
                  <a:lnTo>
                    <a:pt x="9684" y="665"/>
                  </a:lnTo>
                  <a:lnTo>
                    <a:pt x="10037" y="665"/>
                  </a:lnTo>
                  <a:close/>
                  <a:moveTo>
                    <a:pt x="9367" y="504"/>
                  </a:moveTo>
                  <a:lnTo>
                    <a:pt x="9365" y="515"/>
                  </a:lnTo>
                  <a:lnTo>
                    <a:pt x="9363" y="525"/>
                  </a:lnTo>
                  <a:lnTo>
                    <a:pt x="9360" y="534"/>
                  </a:lnTo>
                  <a:lnTo>
                    <a:pt x="9356" y="544"/>
                  </a:lnTo>
                  <a:lnTo>
                    <a:pt x="9351" y="551"/>
                  </a:lnTo>
                  <a:lnTo>
                    <a:pt x="9344" y="559"/>
                  </a:lnTo>
                  <a:lnTo>
                    <a:pt x="9336" y="565"/>
                  </a:lnTo>
                  <a:lnTo>
                    <a:pt x="9328" y="569"/>
                  </a:lnTo>
                  <a:lnTo>
                    <a:pt x="9316" y="575"/>
                  </a:lnTo>
                  <a:lnTo>
                    <a:pt x="9302" y="578"/>
                  </a:lnTo>
                  <a:lnTo>
                    <a:pt x="9285" y="580"/>
                  </a:lnTo>
                  <a:lnTo>
                    <a:pt x="9263" y="580"/>
                  </a:lnTo>
                  <a:lnTo>
                    <a:pt x="9193" y="580"/>
                  </a:lnTo>
                  <a:lnTo>
                    <a:pt x="9193" y="426"/>
                  </a:lnTo>
                  <a:lnTo>
                    <a:pt x="9263" y="426"/>
                  </a:lnTo>
                  <a:lnTo>
                    <a:pt x="9276" y="426"/>
                  </a:lnTo>
                  <a:lnTo>
                    <a:pt x="9286" y="427"/>
                  </a:lnTo>
                  <a:lnTo>
                    <a:pt x="9298" y="428"/>
                  </a:lnTo>
                  <a:lnTo>
                    <a:pt x="9307" y="431"/>
                  </a:lnTo>
                  <a:lnTo>
                    <a:pt x="9317" y="433"/>
                  </a:lnTo>
                  <a:lnTo>
                    <a:pt x="9325" y="437"/>
                  </a:lnTo>
                  <a:lnTo>
                    <a:pt x="9333" y="441"/>
                  </a:lnTo>
                  <a:lnTo>
                    <a:pt x="9339" y="446"/>
                  </a:lnTo>
                  <a:lnTo>
                    <a:pt x="9345" y="451"/>
                  </a:lnTo>
                  <a:lnTo>
                    <a:pt x="9351" y="457"/>
                  </a:lnTo>
                  <a:lnTo>
                    <a:pt x="9356" y="464"/>
                  </a:lnTo>
                  <a:lnTo>
                    <a:pt x="9359" y="470"/>
                  </a:lnTo>
                  <a:lnTo>
                    <a:pt x="9362" y="478"/>
                  </a:lnTo>
                  <a:lnTo>
                    <a:pt x="9364" y="486"/>
                  </a:lnTo>
                  <a:lnTo>
                    <a:pt x="9365" y="495"/>
                  </a:lnTo>
                  <a:lnTo>
                    <a:pt x="9367" y="504"/>
                  </a:lnTo>
                  <a:close/>
                  <a:moveTo>
                    <a:pt x="9350" y="261"/>
                  </a:moveTo>
                  <a:lnTo>
                    <a:pt x="9350" y="270"/>
                  </a:lnTo>
                  <a:lnTo>
                    <a:pt x="9349" y="278"/>
                  </a:lnTo>
                  <a:lnTo>
                    <a:pt x="9346" y="286"/>
                  </a:lnTo>
                  <a:lnTo>
                    <a:pt x="9344" y="292"/>
                  </a:lnTo>
                  <a:lnTo>
                    <a:pt x="9340" y="299"/>
                  </a:lnTo>
                  <a:lnTo>
                    <a:pt x="9337" y="305"/>
                  </a:lnTo>
                  <a:lnTo>
                    <a:pt x="9332" y="310"/>
                  </a:lnTo>
                  <a:lnTo>
                    <a:pt x="9326" y="316"/>
                  </a:lnTo>
                  <a:lnTo>
                    <a:pt x="9320" y="320"/>
                  </a:lnTo>
                  <a:lnTo>
                    <a:pt x="9313" y="324"/>
                  </a:lnTo>
                  <a:lnTo>
                    <a:pt x="9305" y="327"/>
                  </a:lnTo>
                  <a:lnTo>
                    <a:pt x="9297" y="329"/>
                  </a:lnTo>
                  <a:lnTo>
                    <a:pt x="9288" y="332"/>
                  </a:lnTo>
                  <a:lnTo>
                    <a:pt x="9279" y="333"/>
                  </a:lnTo>
                  <a:lnTo>
                    <a:pt x="9268" y="334"/>
                  </a:lnTo>
                  <a:lnTo>
                    <a:pt x="9258" y="335"/>
                  </a:lnTo>
                  <a:lnTo>
                    <a:pt x="9193" y="335"/>
                  </a:lnTo>
                  <a:lnTo>
                    <a:pt x="9193" y="190"/>
                  </a:lnTo>
                  <a:lnTo>
                    <a:pt x="9263" y="190"/>
                  </a:lnTo>
                  <a:lnTo>
                    <a:pt x="9274" y="190"/>
                  </a:lnTo>
                  <a:lnTo>
                    <a:pt x="9283" y="191"/>
                  </a:lnTo>
                  <a:lnTo>
                    <a:pt x="9292" y="192"/>
                  </a:lnTo>
                  <a:lnTo>
                    <a:pt x="9300" y="194"/>
                  </a:lnTo>
                  <a:lnTo>
                    <a:pt x="9307" y="197"/>
                  </a:lnTo>
                  <a:lnTo>
                    <a:pt x="9315" y="201"/>
                  </a:lnTo>
                  <a:lnTo>
                    <a:pt x="9321" y="205"/>
                  </a:lnTo>
                  <a:lnTo>
                    <a:pt x="9328" y="209"/>
                  </a:lnTo>
                  <a:lnTo>
                    <a:pt x="9333" y="213"/>
                  </a:lnTo>
                  <a:lnTo>
                    <a:pt x="9337" y="219"/>
                  </a:lnTo>
                  <a:lnTo>
                    <a:pt x="9341" y="225"/>
                  </a:lnTo>
                  <a:lnTo>
                    <a:pt x="9344" y="231"/>
                  </a:lnTo>
                  <a:lnTo>
                    <a:pt x="9346" y="238"/>
                  </a:lnTo>
                  <a:lnTo>
                    <a:pt x="9349" y="245"/>
                  </a:lnTo>
                  <a:lnTo>
                    <a:pt x="9350" y="253"/>
                  </a:lnTo>
                  <a:lnTo>
                    <a:pt x="9350" y="261"/>
                  </a:lnTo>
                  <a:close/>
                  <a:moveTo>
                    <a:pt x="9484" y="517"/>
                  </a:moveTo>
                  <a:lnTo>
                    <a:pt x="9483" y="501"/>
                  </a:lnTo>
                  <a:lnTo>
                    <a:pt x="9481" y="485"/>
                  </a:lnTo>
                  <a:lnTo>
                    <a:pt x="9477" y="471"/>
                  </a:lnTo>
                  <a:lnTo>
                    <a:pt x="9473" y="457"/>
                  </a:lnTo>
                  <a:lnTo>
                    <a:pt x="9468" y="445"/>
                  </a:lnTo>
                  <a:lnTo>
                    <a:pt x="9462" y="432"/>
                  </a:lnTo>
                  <a:lnTo>
                    <a:pt x="9454" y="421"/>
                  </a:lnTo>
                  <a:lnTo>
                    <a:pt x="9446" y="412"/>
                  </a:lnTo>
                  <a:lnTo>
                    <a:pt x="9436" y="403"/>
                  </a:lnTo>
                  <a:lnTo>
                    <a:pt x="9426" y="395"/>
                  </a:lnTo>
                  <a:lnTo>
                    <a:pt x="9415" y="389"/>
                  </a:lnTo>
                  <a:lnTo>
                    <a:pt x="9402" y="382"/>
                  </a:lnTo>
                  <a:lnTo>
                    <a:pt x="9389" y="378"/>
                  </a:lnTo>
                  <a:lnTo>
                    <a:pt x="9375" y="375"/>
                  </a:lnTo>
                  <a:lnTo>
                    <a:pt x="9360" y="373"/>
                  </a:lnTo>
                  <a:lnTo>
                    <a:pt x="9344" y="372"/>
                  </a:lnTo>
                  <a:lnTo>
                    <a:pt x="9360" y="371"/>
                  </a:lnTo>
                  <a:lnTo>
                    <a:pt x="9374" y="369"/>
                  </a:lnTo>
                  <a:lnTo>
                    <a:pt x="9387" y="365"/>
                  </a:lnTo>
                  <a:lnTo>
                    <a:pt x="9398" y="361"/>
                  </a:lnTo>
                  <a:lnTo>
                    <a:pt x="9409" y="356"/>
                  </a:lnTo>
                  <a:lnTo>
                    <a:pt x="9418" y="348"/>
                  </a:lnTo>
                  <a:lnTo>
                    <a:pt x="9428" y="341"/>
                  </a:lnTo>
                  <a:lnTo>
                    <a:pt x="9436" y="331"/>
                  </a:lnTo>
                  <a:lnTo>
                    <a:pt x="9444" y="322"/>
                  </a:lnTo>
                  <a:lnTo>
                    <a:pt x="9450" y="312"/>
                  </a:lnTo>
                  <a:lnTo>
                    <a:pt x="9456" y="301"/>
                  </a:lnTo>
                  <a:lnTo>
                    <a:pt x="9460" y="289"/>
                  </a:lnTo>
                  <a:lnTo>
                    <a:pt x="9464" y="278"/>
                  </a:lnTo>
                  <a:lnTo>
                    <a:pt x="9467" y="266"/>
                  </a:lnTo>
                  <a:lnTo>
                    <a:pt x="9468" y="254"/>
                  </a:lnTo>
                  <a:lnTo>
                    <a:pt x="9469" y="243"/>
                  </a:lnTo>
                  <a:lnTo>
                    <a:pt x="9468" y="229"/>
                  </a:lnTo>
                  <a:lnTo>
                    <a:pt x="9466" y="214"/>
                  </a:lnTo>
                  <a:lnTo>
                    <a:pt x="9462" y="201"/>
                  </a:lnTo>
                  <a:lnTo>
                    <a:pt x="9457" y="188"/>
                  </a:lnTo>
                  <a:lnTo>
                    <a:pt x="9451" y="175"/>
                  </a:lnTo>
                  <a:lnTo>
                    <a:pt x="9444" y="163"/>
                  </a:lnTo>
                  <a:lnTo>
                    <a:pt x="9434" y="152"/>
                  </a:lnTo>
                  <a:lnTo>
                    <a:pt x="9425" y="142"/>
                  </a:lnTo>
                  <a:lnTo>
                    <a:pt x="9413" y="133"/>
                  </a:lnTo>
                  <a:lnTo>
                    <a:pt x="9400" y="124"/>
                  </a:lnTo>
                  <a:lnTo>
                    <a:pt x="9387" y="118"/>
                  </a:lnTo>
                  <a:lnTo>
                    <a:pt x="9371" y="113"/>
                  </a:lnTo>
                  <a:lnTo>
                    <a:pt x="9353" y="110"/>
                  </a:lnTo>
                  <a:lnTo>
                    <a:pt x="9333" y="107"/>
                  </a:lnTo>
                  <a:lnTo>
                    <a:pt x="9311" y="105"/>
                  </a:lnTo>
                  <a:lnTo>
                    <a:pt x="9284" y="104"/>
                  </a:lnTo>
                  <a:lnTo>
                    <a:pt x="9082" y="104"/>
                  </a:lnTo>
                  <a:lnTo>
                    <a:pt x="9082" y="665"/>
                  </a:lnTo>
                  <a:lnTo>
                    <a:pt x="9311" y="665"/>
                  </a:lnTo>
                  <a:lnTo>
                    <a:pt x="9331" y="665"/>
                  </a:lnTo>
                  <a:lnTo>
                    <a:pt x="9350" y="663"/>
                  </a:lnTo>
                  <a:lnTo>
                    <a:pt x="9368" y="660"/>
                  </a:lnTo>
                  <a:lnTo>
                    <a:pt x="9384" y="656"/>
                  </a:lnTo>
                  <a:lnTo>
                    <a:pt x="9400" y="651"/>
                  </a:lnTo>
                  <a:lnTo>
                    <a:pt x="9414" y="644"/>
                  </a:lnTo>
                  <a:lnTo>
                    <a:pt x="9427" y="636"/>
                  </a:lnTo>
                  <a:lnTo>
                    <a:pt x="9438" y="627"/>
                  </a:lnTo>
                  <a:lnTo>
                    <a:pt x="9449" y="617"/>
                  </a:lnTo>
                  <a:lnTo>
                    <a:pt x="9458" y="606"/>
                  </a:lnTo>
                  <a:lnTo>
                    <a:pt x="9466" y="594"/>
                  </a:lnTo>
                  <a:lnTo>
                    <a:pt x="9472" y="581"/>
                  </a:lnTo>
                  <a:lnTo>
                    <a:pt x="9477" y="566"/>
                  </a:lnTo>
                  <a:lnTo>
                    <a:pt x="9481" y="550"/>
                  </a:lnTo>
                  <a:lnTo>
                    <a:pt x="9483" y="533"/>
                  </a:lnTo>
                  <a:lnTo>
                    <a:pt x="9484" y="517"/>
                  </a:lnTo>
                  <a:close/>
                  <a:moveTo>
                    <a:pt x="8857" y="447"/>
                  </a:moveTo>
                  <a:lnTo>
                    <a:pt x="8857" y="104"/>
                  </a:lnTo>
                  <a:lnTo>
                    <a:pt x="8749" y="104"/>
                  </a:lnTo>
                  <a:lnTo>
                    <a:pt x="8749" y="452"/>
                  </a:lnTo>
                  <a:lnTo>
                    <a:pt x="8749" y="467"/>
                  </a:lnTo>
                  <a:lnTo>
                    <a:pt x="8747" y="481"/>
                  </a:lnTo>
                  <a:lnTo>
                    <a:pt x="8745" y="494"/>
                  </a:lnTo>
                  <a:lnTo>
                    <a:pt x="8742" y="506"/>
                  </a:lnTo>
                  <a:lnTo>
                    <a:pt x="8737" y="518"/>
                  </a:lnTo>
                  <a:lnTo>
                    <a:pt x="8731" y="527"/>
                  </a:lnTo>
                  <a:lnTo>
                    <a:pt x="8725" y="537"/>
                  </a:lnTo>
                  <a:lnTo>
                    <a:pt x="8718" y="545"/>
                  </a:lnTo>
                  <a:lnTo>
                    <a:pt x="8709" y="552"/>
                  </a:lnTo>
                  <a:lnTo>
                    <a:pt x="8700" y="559"/>
                  </a:lnTo>
                  <a:lnTo>
                    <a:pt x="8690" y="565"/>
                  </a:lnTo>
                  <a:lnTo>
                    <a:pt x="8679" y="569"/>
                  </a:lnTo>
                  <a:lnTo>
                    <a:pt x="8667" y="573"/>
                  </a:lnTo>
                  <a:lnTo>
                    <a:pt x="8653" y="576"/>
                  </a:lnTo>
                  <a:lnTo>
                    <a:pt x="8639" y="577"/>
                  </a:lnTo>
                  <a:lnTo>
                    <a:pt x="8625" y="578"/>
                  </a:lnTo>
                  <a:lnTo>
                    <a:pt x="8609" y="577"/>
                  </a:lnTo>
                  <a:lnTo>
                    <a:pt x="8593" y="576"/>
                  </a:lnTo>
                  <a:lnTo>
                    <a:pt x="8579" y="574"/>
                  </a:lnTo>
                  <a:lnTo>
                    <a:pt x="8567" y="569"/>
                  </a:lnTo>
                  <a:lnTo>
                    <a:pt x="8555" y="565"/>
                  </a:lnTo>
                  <a:lnTo>
                    <a:pt x="8543" y="560"/>
                  </a:lnTo>
                  <a:lnTo>
                    <a:pt x="8534" y="553"/>
                  </a:lnTo>
                  <a:lnTo>
                    <a:pt x="8526" y="546"/>
                  </a:lnTo>
                  <a:lnTo>
                    <a:pt x="8517" y="538"/>
                  </a:lnTo>
                  <a:lnTo>
                    <a:pt x="8511" y="528"/>
                  </a:lnTo>
                  <a:lnTo>
                    <a:pt x="8505" y="519"/>
                  </a:lnTo>
                  <a:lnTo>
                    <a:pt x="8500" y="507"/>
                  </a:lnTo>
                  <a:lnTo>
                    <a:pt x="8497" y="495"/>
                  </a:lnTo>
                  <a:lnTo>
                    <a:pt x="8495" y="482"/>
                  </a:lnTo>
                  <a:lnTo>
                    <a:pt x="8493" y="468"/>
                  </a:lnTo>
                  <a:lnTo>
                    <a:pt x="8493" y="452"/>
                  </a:lnTo>
                  <a:lnTo>
                    <a:pt x="8493" y="104"/>
                  </a:lnTo>
                  <a:lnTo>
                    <a:pt x="8386" y="104"/>
                  </a:lnTo>
                  <a:lnTo>
                    <a:pt x="8386" y="447"/>
                  </a:lnTo>
                  <a:lnTo>
                    <a:pt x="8386" y="465"/>
                  </a:lnTo>
                  <a:lnTo>
                    <a:pt x="8387" y="483"/>
                  </a:lnTo>
                  <a:lnTo>
                    <a:pt x="8388" y="499"/>
                  </a:lnTo>
                  <a:lnTo>
                    <a:pt x="8390" y="514"/>
                  </a:lnTo>
                  <a:lnTo>
                    <a:pt x="8393" y="528"/>
                  </a:lnTo>
                  <a:lnTo>
                    <a:pt x="8396" y="541"/>
                  </a:lnTo>
                  <a:lnTo>
                    <a:pt x="8399" y="553"/>
                  </a:lnTo>
                  <a:lnTo>
                    <a:pt x="8403" y="565"/>
                  </a:lnTo>
                  <a:lnTo>
                    <a:pt x="8407" y="576"/>
                  </a:lnTo>
                  <a:lnTo>
                    <a:pt x="8414" y="585"/>
                  </a:lnTo>
                  <a:lnTo>
                    <a:pt x="8419" y="595"/>
                  </a:lnTo>
                  <a:lnTo>
                    <a:pt x="8426" y="604"/>
                  </a:lnTo>
                  <a:lnTo>
                    <a:pt x="8434" y="613"/>
                  </a:lnTo>
                  <a:lnTo>
                    <a:pt x="8443" y="621"/>
                  </a:lnTo>
                  <a:lnTo>
                    <a:pt x="8453" y="629"/>
                  </a:lnTo>
                  <a:lnTo>
                    <a:pt x="8462" y="636"/>
                  </a:lnTo>
                  <a:lnTo>
                    <a:pt x="8479" y="646"/>
                  </a:lnTo>
                  <a:lnTo>
                    <a:pt x="8496" y="655"/>
                  </a:lnTo>
                  <a:lnTo>
                    <a:pt x="8513" y="661"/>
                  </a:lnTo>
                  <a:lnTo>
                    <a:pt x="8532" y="668"/>
                  </a:lnTo>
                  <a:lnTo>
                    <a:pt x="8552" y="672"/>
                  </a:lnTo>
                  <a:lnTo>
                    <a:pt x="8573" y="675"/>
                  </a:lnTo>
                  <a:lnTo>
                    <a:pt x="8596" y="676"/>
                  </a:lnTo>
                  <a:lnTo>
                    <a:pt x="8622" y="677"/>
                  </a:lnTo>
                  <a:lnTo>
                    <a:pt x="8647" y="676"/>
                  </a:lnTo>
                  <a:lnTo>
                    <a:pt x="8670" y="675"/>
                  </a:lnTo>
                  <a:lnTo>
                    <a:pt x="8691" y="672"/>
                  </a:lnTo>
                  <a:lnTo>
                    <a:pt x="8711" y="667"/>
                  </a:lnTo>
                  <a:lnTo>
                    <a:pt x="8730" y="661"/>
                  </a:lnTo>
                  <a:lnTo>
                    <a:pt x="8747" y="654"/>
                  </a:lnTo>
                  <a:lnTo>
                    <a:pt x="8764" y="645"/>
                  </a:lnTo>
                  <a:lnTo>
                    <a:pt x="8780" y="636"/>
                  </a:lnTo>
                  <a:lnTo>
                    <a:pt x="8790" y="629"/>
                  </a:lnTo>
                  <a:lnTo>
                    <a:pt x="8800" y="620"/>
                  </a:lnTo>
                  <a:lnTo>
                    <a:pt x="8808" y="613"/>
                  </a:lnTo>
                  <a:lnTo>
                    <a:pt x="8816" y="604"/>
                  </a:lnTo>
                  <a:lnTo>
                    <a:pt x="8823" y="595"/>
                  </a:lnTo>
                  <a:lnTo>
                    <a:pt x="8829" y="585"/>
                  </a:lnTo>
                  <a:lnTo>
                    <a:pt x="8835" y="576"/>
                  </a:lnTo>
                  <a:lnTo>
                    <a:pt x="8840" y="565"/>
                  </a:lnTo>
                  <a:lnTo>
                    <a:pt x="8844" y="553"/>
                  </a:lnTo>
                  <a:lnTo>
                    <a:pt x="8847" y="541"/>
                  </a:lnTo>
                  <a:lnTo>
                    <a:pt x="8851" y="528"/>
                  </a:lnTo>
                  <a:lnTo>
                    <a:pt x="8853" y="513"/>
                  </a:lnTo>
                  <a:lnTo>
                    <a:pt x="8855" y="499"/>
                  </a:lnTo>
                  <a:lnTo>
                    <a:pt x="8856" y="483"/>
                  </a:lnTo>
                  <a:lnTo>
                    <a:pt x="8857" y="465"/>
                  </a:lnTo>
                  <a:lnTo>
                    <a:pt x="8857" y="447"/>
                  </a:lnTo>
                  <a:close/>
                  <a:moveTo>
                    <a:pt x="8577" y="47"/>
                  </a:moveTo>
                  <a:lnTo>
                    <a:pt x="8576" y="38"/>
                  </a:lnTo>
                  <a:lnTo>
                    <a:pt x="8574" y="29"/>
                  </a:lnTo>
                  <a:lnTo>
                    <a:pt x="8570" y="21"/>
                  </a:lnTo>
                  <a:lnTo>
                    <a:pt x="8563" y="15"/>
                  </a:lnTo>
                  <a:lnTo>
                    <a:pt x="8557" y="8"/>
                  </a:lnTo>
                  <a:lnTo>
                    <a:pt x="8549" y="4"/>
                  </a:lnTo>
                  <a:lnTo>
                    <a:pt x="8540" y="1"/>
                  </a:lnTo>
                  <a:lnTo>
                    <a:pt x="8531" y="0"/>
                  </a:lnTo>
                  <a:lnTo>
                    <a:pt x="8521" y="1"/>
                  </a:lnTo>
                  <a:lnTo>
                    <a:pt x="8513" y="4"/>
                  </a:lnTo>
                  <a:lnTo>
                    <a:pt x="8504" y="8"/>
                  </a:lnTo>
                  <a:lnTo>
                    <a:pt x="8498" y="15"/>
                  </a:lnTo>
                  <a:lnTo>
                    <a:pt x="8493" y="21"/>
                  </a:lnTo>
                  <a:lnTo>
                    <a:pt x="8489" y="29"/>
                  </a:lnTo>
                  <a:lnTo>
                    <a:pt x="8485" y="38"/>
                  </a:lnTo>
                  <a:lnTo>
                    <a:pt x="8484" y="47"/>
                  </a:lnTo>
                  <a:lnTo>
                    <a:pt x="8485" y="56"/>
                  </a:lnTo>
                  <a:lnTo>
                    <a:pt x="8489" y="65"/>
                  </a:lnTo>
                  <a:lnTo>
                    <a:pt x="8493" y="73"/>
                  </a:lnTo>
                  <a:lnTo>
                    <a:pt x="8498" y="79"/>
                  </a:lnTo>
                  <a:lnTo>
                    <a:pt x="8504" y="85"/>
                  </a:lnTo>
                  <a:lnTo>
                    <a:pt x="8513" y="90"/>
                  </a:lnTo>
                  <a:lnTo>
                    <a:pt x="8521" y="92"/>
                  </a:lnTo>
                  <a:lnTo>
                    <a:pt x="8531" y="93"/>
                  </a:lnTo>
                  <a:lnTo>
                    <a:pt x="8540" y="92"/>
                  </a:lnTo>
                  <a:lnTo>
                    <a:pt x="8549" y="90"/>
                  </a:lnTo>
                  <a:lnTo>
                    <a:pt x="8557" y="85"/>
                  </a:lnTo>
                  <a:lnTo>
                    <a:pt x="8563" y="79"/>
                  </a:lnTo>
                  <a:lnTo>
                    <a:pt x="8570" y="73"/>
                  </a:lnTo>
                  <a:lnTo>
                    <a:pt x="8574" y="65"/>
                  </a:lnTo>
                  <a:lnTo>
                    <a:pt x="8576" y="56"/>
                  </a:lnTo>
                  <a:lnTo>
                    <a:pt x="8577" y="47"/>
                  </a:lnTo>
                  <a:close/>
                  <a:moveTo>
                    <a:pt x="8750" y="47"/>
                  </a:moveTo>
                  <a:lnTo>
                    <a:pt x="8749" y="38"/>
                  </a:lnTo>
                  <a:lnTo>
                    <a:pt x="8747" y="29"/>
                  </a:lnTo>
                  <a:lnTo>
                    <a:pt x="8743" y="22"/>
                  </a:lnTo>
                  <a:lnTo>
                    <a:pt x="8737" y="15"/>
                  </a:lnTo>
                  <a:lnTo>
                    <a:pt x="8730" y="9"/>
                  </a:lnTo>
                  <a:lnTo>
                    <a:pt x="8722" y="5"/>
                  </a:lnTo>
                  <a:lnTo>
                    <a:pt x="8713" y="2"/>
                  </a:lnTo>
                  <a:lnTo>
                    <a:pt x="8704" y="1"/>
                  </a:lnTo>
                  <a:lnTo>
                    <a:pt x="8694" y="2"/>
                  </a:lnTo>
                  <a:lnTo>
                    <a:pt x="8686" y="5"/>
                  </a:lnTo>
                  <a:lnTo>
                    <a:pt x="8679" y="9"/>
                  </a:lnTo>
                  <a:lnTo>
                    <a:pt x="8671" y="15"/>
                  </a:lnTo>
                  <a:lnTo>
                    <a:pt x="8666" y="22"/>
                  </a:lnTo>
                  <a:lnTo>
                    <a:pt x="8662" y="29"/>
                  </a:lnTo>
                  <a:lnTo>
                    <a:pt x="8658" y="38"/>
                  </a:lnTo>
                  <a:lnTo>
                    <a:pt x="8657" y="47"/>
                  </a:lnTo>
                  <a:lnTo>
                    <a:pt x="8658" y="57"/>
                  </a:lnTo>
                  <a:lnTo>
                    <a:pt x="8662" y="65"/>
                  </a:lnTo>
                  <a:lnTo>
                    <a:pt x="8666" y="74"/>
                  </a:lnTo>
                  <a:lnTo>
                    <a:pt x="8671" y="80"/>
                  </a:lnTo>
                  <a:lnTo>
                    <a:pt x="8679" y="86"/>
                  </a:lnTo>
                  <a:lnTo>
                    <a:pt x="8686" y="91"/>
                  </a:lnTo>
                  <a:lnTo>
                    <a:pt x="8694" y="93"/>
                  </a:lnTo>
                  <a:lnTo>
                    <a:pt x="8704" y="94"/>
                  </a:lnTo>
                  <a:lnTo>
                    <a:pt x="8713" y="93"/>
                  </a:lnTo>
                  <a:lnTo>
                    <a:pt x="8722" y="91"/>
                  </a:lnTo>
                  <a:lnTo>
                    <a:pt x="8730" y="86"/>
                  </a:lnTo>
                  <a:lnTo>
                    <a:pt x="8737" y="80"/>
                  </a:lnTo>
                  <a:lnTo>
                    <a:pt x="8743" y="74"/>
                  </a:lnTo>
                  <a:lnTo>
                    <a:pt x="8747" y="65"/>
                  </a:lnTo>
                  <a:lnTo>
                    <a:pt x="8749" y="57"/>
                  </a:lnTo>
                  <a:lnTo>
                    <a:pt x="8750" y="47"/>
                  </a:lnTo>
                  <a:close/>
                  <a:moveTo>
                    <a:pt x="8234" y="665"/>
                  </a:moveTo>
                  <a:lnTo>
                    <a:pt x="8234" y="575"/>
                  </a:lnTo>
                  <a:lnTo>
                    <a:pt x="8004" y="575"/>
                  </a:lnTo>
                  <a:lnTo>
                    <a:pt x="8004" y="104"/>
                  </a:lnTo>
                  <a:lnTo>
                    <a:pt x="7898" y="104"/>
                  </a:lnTo>
                  <a:lnTo>
                    <a:pt x="7898" y="665"/>
                  </a:lnTo>
                  <a:lnTo>
                    <a:pt x="8234" y="665"/>
                  </a:lnTo>
                  <a:close/>
                  <a:moveTo>
                    <a:pt x="7344" y="447"/>
                  </a:moveTo>
                  <a:lnTo>
                    <a:pt x="7344" y="104"/>
                  </a:lnTo>
                  <a:lnTo>
                    <a:pt x="7236" y="104"/>
                  </a:lnTo>
                  <a:lnTo>
                    <a:pt x="7236" y="452"/>
                  </a:lnTo>
                  <a:lnTo>
                    <a:pt x="7236" y="467"/>
                  </a:lnTo>
                  <a:lnTo>
                    <a:pt x="7234" y="481"/>
                  </a:lnTo>
                  <a:lnTo>
                    <a:pt x="7232" y="494"/>
                  </a:lnTo>
                  <a:lnTo>
                    <a:pt x="7229" y="506"/>
                  </a:lnTo>
                  <a:lnTo>
                    <a:pt x="7223" y="518"/>
                  </a:lnTo>
                  <a:lnTo>
                    <a:pt x="7218" y="527"/>
                  </a:lnTo>
                  <a:lnTo>
                    <a:pt x="7212" y="537"/>
                  </a:lnTo>
                  <a:lnTo>
                    <a:pt x="7204" y="545"/>
                  </a:lnTo>
                  <a:lnTo>
                    <a:pt x="7196" y="552"/>
                  </a:lnTo>
                  <a:lnTo>
                    <a:pt x="7186" y="559"/>
                  </a:lnTo>
                  <a:lnTo>
                    <a:pt x="7177" y="565"/>
                  </a:lnTo>
                  <a:lnTo>
                    <a:pt x="7165" y="569"/>
                  </a:lnTo>
                  <a:lnTo>
                    <a:pt x="7154" y="573"/>
                  </a:lnTo>
                  <a:lnTo>
                    <a:pt x="7140" y="576"/>
                  </a:lnTo>
                  <a:lnTo>
                    <a:pt x="7126" y="577"/>
                  </a:lnTo>
                  <a:lnTo>
                    <a:pt x="7111" y="578"/>
                  </a:lnTo>
                  <a:lnTo>
                    <a:pt x="7096" y="577"/>
                  </a:lnTo>
                  <a:lnTo>
                    <a:pt x="7080" y="576"/>
                  </a:lnTo>
                  <a:lnTo>
                    <a:pt x="7066" y="574"/>
                  </a:lnTo>
                  <a:lnTo>
                    <a:pt x="7053" y="569"/>
                  </a:lnTo>
                  <a:lnTo>
                    <a:pt x="7041" y="565"/>
                  </a:lnTo>
                  <a:lnTo>
                    <a:pt x="7030" y="560"/>
                  </a:lnTo>
                  <a:lnTo>
                    <a:pt x="7021" y="553"/>
                  </a:lnTo>
                  <a:lnTo>
                    <a:pt x="7012" y="546"/>
                  </a:lnTo>
                  <a:lnTo>
                    <a:pt x="7004" y="538"/>
                  </a:lnTo>
                  <a:lnTo>
                    <a:pt x="6998" y="528"/>
                  </a:lnTo>
                  <a:lnTo>
                    <a:pt x="6992" y="519"/>
                  </a:lnTo>
                  <a:lnTo>
                    <a:pt x="6987" y="507"/>
                  </a:lnTo>
                  <a:lnTo>
                    <a:pt x="6984" y="495"/>
                  </a:lnTo>
                  <a:lnTo>
                    <a:pt x="6981" y="482"/>
                  </a:lnTo>
                  <a:lnTo>
                    <a:pt x="6980" y="468"/>
                  </a:lnTo>
                  <a:lnTo>
                    <a:pt x="6980" y="452"/>
                  </a:lnTo>
                  <a:lnTo>
                    <a:pt x="6980" y="104"/>
                  </a:lnTo>
                  <a:lnTo>
                    <a:pt x="6873" y="104"/>
                  </a:lnTo>
                  <a:lnTo>
                    <a:pt x="6873" y="447"/>
                  </a:lnTo>
                  <a:lnTo>
                    <a:pt x="6873" y="465"/>
                  </a:lnTo>
                  <a:lnTo>
                    <a:pt x="6874" y="483"/>
                  </a:lnTo>
                  <a:lnTo>
                    <a:pt x="6875" y="499"/>
                  </a:lnTo>
                  <a:lnTo>
                    <a:pt x="6877" y="514"/>
                  </a:lnTo>
                  <a:lnTo>
                    <a:pt x="6879" y="528"/>
                  </a:lnTo>
                  <a:lnTo>
                    <a:pt x="6881" y="541"/>
                  </a:lnTo>
                  <a:lnTo>
                    <a:pt x="6886" y="553"/>
                  </a:lnTo>
                  <a:lnTo>
                    <a:pt x="6890" y="565"/>
                  </a:lnTo>
                  <a:lnTo>
                    <a:pt x="6894" y="576"/>
                  </a:lnTo>
                  <a:lnTo>
                    <a:pt x="6899" y="585"/>
                  </a:lnTo>
                  <a:lnTo>
                    <a:pt x="6906" y="595"/>
                  </a:lnTo>
                  <a:lnTo>
                    <a:pt x="6913" y="604"/>
                  </a:lnTo>
                  <a:lnTo>
                    <a:pt x="6920" y="613"/>
                  </a:lnTo>
                  <a:lnTo>
                    <a:pt x="6930" y="621"/>
                  </a:lnTo>
                  <a:lnTo>
                    <a:pt x="6939" y="629"/>
                  </a:lnTo>
                  <a:lnTo>
                    <a:pt x="6949" y="636"/>
                  </a:lnTo>
                  <a:lnTo>
                    <a:pt x="6966" y="646"/>
                  </a:lnTo>
                  <a:lnTo>
                    <a:pt x="6982" y="655"/>
                  </a:lnTo>
                  <a:lnTo>
                    <a:pt x="7000" y="661"/>
                  </a:lnTo>
                  <a:lnTo>
                    <a:pt x="7019" y="668"/>
                  </a:lnTo>
                  <a:lnTo>
                    <a:pt x="7038" y="672"/>
                  </a:lnTo>
                  <a:lnTo>
                    <a:pt x="7060" y="675"/>
                  </a:lnTo>
                  <a:lnTo>
                    <a:pt x="7083" y="676"/>
                  </a:lnTo>
                  <a:lnTo>
                    <a:pt x="7108" y="677"/>
                  </a:lnTo>
                  <a:lnTo>
                    <a:pt x="7134" y="676"/>
                  </a:lnTo>
                  <a:lnTo>
                    <a:pt x="7157" y="675"/>
                  </a:lnTo>
                  <a:lnTo>
                    <a:pt x="7178" y="672"/>
                  </a:lnTo>
                  <a:lnTo>
                    <a:pt x="7198" y="667"/>
                  </a:lnTo>
                  <a:lnTo>
                    <a:pt x="7217" y="661"/>
                  </a:lnTo>
                  <a:lnTo>
                    <a:pt x="7234" y="654"/>
                  </a:lnTo>
                  <a:lnTo>
                    <a:pt x="7251" y="645"/>
                  </a:lnTo>
                  <a:lnTo>
                    <a:pt x="7266" y="636"/>
                  </a:lnTo>
                  <a:lnTo>
                    <a:pt x="7276" y="629"/>
                  </a:lnTo>
                  <a:lnTo>
                    <a:pt x="7287" y="620"/>
                  </a:lnTo>
                  <a:lnTo>
                    <a:pt x="7295" y="613"/>
                  </a:lnTo>
                  <a:lnTo>
                    <a:pt x="7302" y="604"/>
                  </a:lnTo>
                  <a:lnTo>
                    <a:pt x="7310" y="595"/>
                  </a:lnTo>
                  <a:lnTo>
                    <a:pt x="7316" y="585"/>
                  </a:lnTo>
                  <a:lnTo>
                    <a:pt x="7321" y="576"/>
                  </a:lnTo>
                  <a:lnTo>
                    <a:pt x="7327" y="565"/>
                  </a:lnTo>
                  <a:lnTo>
                    <a:pt x="7331" y="553"/>
                  </a:lnTo>
                  <a:lnTo>
                    <a:pt x="7334" y="541"/>
                  </a:lnTo>
                  <a:lnTo>
                    <a:pt x="7337" y="528"/>
                  </a:lnTo>
                  <a:lnTo>
                    <a:pt x="7339" y="513"/>
                  </a:lnTo>
                  <a:lnTo>
                    <a:pt x="7342" y="499"/>
                  </a:lnTo>
                  <a:lnTo>
                    <a:pt x="7343" y="483"/>
                  </a:lnTo>
                  <a:lnTo>
                    <a:pt x="7343" y="465"/>
                  </a:lnTo>
                  <a:lnTo>
                    <a:pt x="7344" y="447"/>
                  </a:lnTo>
                  <a:close/>
                  <a:moveTo>
                    <a:pt x="6695" y="665"/>
                  </a:moveTo>
                  <a:lnTo>
                    <a:pt x="6695" y="575"/>
                  </a:lnTo>
                  <a:lnTo>
                    <a:pt x="6395" y="575"/>
                  </a:lnTo>
                  <a:lnTo>
                    <a:pt x="6695" y="174"/>
                  </a:lnTo>
                  <a:lnTo>
                    <a:pt x="6695" y="104"/>
                  </a:lnTo>
                  <a:lnTo>
                    <a:pt x="6251" y="104"/>
                  </a:lnTo>
                  <a:lnTo>
                    <a:pt x="6251" y="195"/>
                  </a:lnTo>
                  <a:lnTo>
                    <a:pt x="6550" y="195"/>
                  </a:lnTo>
                  <a:lnTo>
                    <a:pt x="6246" y="596"/>
                  </a:lnTo>
                  <a:lnTo>
                    <a:pt x="6246" y="665"/>
                  </a:lnTo>
                  <a:lnTo>
                    <a:pt x="6695" y="665"/>
                  </a:lnTo>
                  <a:close/>
                  <a:moveTo>
                    <a:pt x="5791" y="195"/>
                  </a:moveTo>
                  <a:lnTo>
                    <a:pt x="5791" y="104"/>
                  </a:lnTo>
                  <a:lnTo>
                    <a:pt x="5348" y="104"/>
                  </a:lnTo>
                  <a:lnTo>
                    <a:pt x="5348" y="195"/>
                  </a:lnTo>
                  <a:lnTo>
                    <a:pt x="5517" y="195"/>
                  </a:lnTo>
                  <a:lnTo>
                    <a:pt x="5517" y="665"/>
                  </a:lnTo>
                  <a:lnTo>
                    <a:pt x="5624" y="665"/>
                  </a:lnTo>
                  <a:lnTo>
                    <a:pt x="5624" y="195"/>
                  </a:lnTo>
                  <a:lnTo>
                    <a:pt x="5791" y="195"/>
                  </a:lnTo>
                  <a:close/>
                  <a:moveTo>
                    <a:pt x="5115" y="436"/>
                  </a:moveTo>
                  <a:lnTo>
                    <a:pt x="4985" y="436"/>
                  </a:lnTo>
                  <a:lnTo>
                    <a:pt x="5050" y="233"/>
                  </a:lnTo>
                  <a:lnTo>
                    <a:pt x="5115" y="436"/>
                  </a:lnTo>
                  <a:close/>
                  <a:moveTo>
                    <a:pt x="5300" y="665"/>
                  </a:moveTo>
                  <a:lnTo>
                    <a:pt x="5097" y="104"/>
                  </a:lnTo>
                  <a:lnTo>
                    <a:pt x="5001" y="104"/>
                  </a:lnTo>
                  <a:lnTo>
                    <a:pt x="4798" y="665"/>
                  </a:lnTo>
                  <a:lnTo>
                    <a:pt x="4910" y="665"/>
                  </a:lnTo>
                  <a:lnTo>
                    <a:pt x="4957" y="527"/>
                  </a:lnTo>
                  <a:lnTo>
                    <a:pt x="5143" y="527"/>
                  </a:lnTo>
                  <a:lnTo>
                    <a:pt x="5188" y="665"/>
                  </a:lnTo>
                  <a:lnTo>
                    <a:pt x="5300" y="665"/>
                  </a:lnTo>
                  <a:close/>
                  <a:moveTo>
                    <a:pt x="5029" y="45"/>
                  </a:moveTo>
                  <a:lnTo>
                    <a:pt x="5028" y="36"/>
                  </a:lnTo>
                  <a:lnTo>
                    <a:pt x="5025" y="27"/>
                  </a:lnTo>
                  <a:lnTo>
                    <a:pt x="5021" y="20"/>
                  </a:lnTo>
                  <a:lnTo>
                    <a:pt x="5016" y="12"/>
                  </a:lnTo>
                  <a:lnTo>
                    <a:pt x="5009" y="7"/>
                  </a:lnTo>
                  <a:lnTo>
                    <a:pt x="5001" y="3"/>
                  </a:lnTo>
                  <a:lnTo>
                    <a:pt x="4993" y="1"/>
                  </a:lnTo>
                  <a:lnTo>
                    <a:pt x="4983" y="0"/>
                  </a:lnTo>
                  <a:lnTo>
                    <a:pt x="4974" y="1"/>
                  </a:lnTo>
                  <a:lnTo>
                    <a:pt x="4965" y="3"/>
                  </a:lnTo>
                  <a:lnTo>
                    <a:pt x="4958" y="7"/>
                  </a:lnTo>
                  <a:lnTo>
                    <a:pt x="4950" y="12"/>
                  </a:lnTo>
                  <a:lnTo>
                    <a:pt x="4945" y="20"/>
                  </a:lnTo>
                  <a:lnTo>
                    <a:pt x="4941" y="27"/>
                  </a:lnTo>
                  <a:lnTo>
                    <a:pt x="4938" y="36"/>
                  </a:lnTo>
                  <a:lnTo>
                    <a:pt x="4937" y="45"/>
                  </a:lnTo>
                  <a:lnTo>
                    <a:pt x="4938" y="55"/>
                  </a:lnTo>
                  <a:lnTo>
                    <a:pt x="4941" y="63"/>
                  </a:lnTo>
                  <a:lnTo>
                    <a:pt x="4945" y="72"/>
                  </a:lnTo>
                  <a:lnTo>
                    <a:pt x="4950" y="78"/>
                  </a:lnTo>
                  <a:lnTo>
                    <a:pt x="4958" y="84"/>
                  </a:lnTo>
                  <a:lnTo>
                    <a:pt x="4965" y="89"/>
                  </a:lnTo>
                  <a:lnTo>
                    <a:pt x="4974" y="91"/>
                  </a:lnTo>
                  <a:lnTo>
                    <a:pt x="4983" y="92"/>
                  </a:lnTo>
                  <a:lnTo>
                    <a:pt x="4993" y="91"/>
                  </a:lnTo>
                  <a:lnTo>
                    <a:pt x="5001" y="89"/>
                  </a:lnTo>
                  <a:lnTo>
                    <a:pt x="5009" y="84"/>
                  </a:lnTo>
                  <a:lnTo>
                    <a:pt x="5016" y="78"/>
                  </a:lnTo>
                  <a:lnTo>
                    <a:pt x="5021" y="72"/>
                  </a:lnTo>
                  <a:lnTo>
                    <a:pt x="5025" y="63"/>
                  </a:lnTo>
                  <a:lnTo>
                    <a:pt x="5028" y="55"/>
                  </a:lnTo>
                  <a:lnTo>
                    <a:pt x="5029" y="45"/>
                  </a:lnTo>
                  <a:close/>
                  <a:moveTo>
                    <a:pt x="5169" y="47"/>
                  </a:moveTo>
                  <a:lnTo>
                    <a:pt x="5169" y="38"/>
                  </a:lnTo>
                  <a:lnTo>
                    <a:pt x="5166" y="29"/>
                  </a:lnTo>
                  <a:lnTo>
                    <a:pt x="5161" y="22"/>
                  </a:lnTo>
                  <a:lnTo>
                    <a:pt x="5155" y="15"/>
                  </a:lnTo>
                  <a:lnTo>
                    <a:pt x="5149" y="9"/>
                  </a:lnTo>
                  <a:lnTo>
                    <a:pt x="5140" y="5"/>
                  </a:lnTo>
                  <a:lnTo>
                    <a:pt x="5132" y="2"/>
                  </a:lnTo>
                  <a:lnTo>
                    <a:pt x="5122" y="1"/>
                  </a:lnTo>
                  <a:lnTo>
                    <a:pt x="5113" y="2"/>
                  </a:lnTo>
                  <a:lnTo>
                    <a:pt x="5104" y="5"/>
                  </a:lnTo>
                  <a:lnTo>
                    <a:pt x="5097" y="9"/>
                  </a:lnTo>
                  <a:lnTo>
                    <a:pt x="5090" y="15"/>
                  </a:lnTo>
                  <a:lnTo>
                    <a:pt x="5084" y="22"/>
                  </a:lnTo>
                  <a:lnTo>
                    <a:pt x="5080" y="29"/>
                  </a:lnTo>
                  <a:lnTo>
                    <a:pt x="5078" y="38"/>
                  </a:lnTo>
                  <a:lnTo>
                    <a:pt x="5077" y="47"/>
                  </a:lnTo>
                  <a:lnTo>
                    <a:pt x="5078" y="57"/>
                  </a:lnTo>
                  <a:lnTo>
                    <a:pt x="5080" y="65"/>
                  </a:lnTo>
                  <a:lnTo>
                    <a:pt x="5084" y="74"/>
                  </a:lnTo>
                  <a:lnTo>
                    <a:pt x="5090" y="80"/>
                  </a:lnTo>
                  <a:lnTo>
                    <a:pt x="5097" y="86"/>
                  </a:lnTo>
                  <a:lnTo>
                    <a:pt x="5104" y="91"/>
                  </a:lnTo>
                  <a:lnTo>
                    <a:pt x="5113" y="93"/>
                  </a:lnTo>
                  <a:lnTo>
                    <a:pt x="5122" y="94"/>
                  </a:lnTo>
                  <a:lnTo>
                    <a:pt x="5132" y="93"/>
                  </a:lnTo>
                  <a:lnTo>
                    <a:pt x="5140" y="91"/>
                  </a:lnTo>
                  <a:lnTo>
                    <a:pt x="5149" y="86"/>
                  </a:lnTo>
                  <a:lnTo>
                    <a:pt x="5155" y="80"/>
                  </a:lnTo>
                  <a:lnTo>
                    <a:pt x="5161" y="74"/>
                  </a:lnTo>
                  <a:lnTo>
                    <a:pt x="5166" y="65"/>
                  </a:lnTo>
                  <a:lnTo>
                    <a:pt x="5169" y="57"/>
                  </a:lnTo>
                  <a:lnTo>
                    <a:pt x="5169" y="47"/>
                  </a:lnTo>
                  <a:close/>
                  <a:moveTo>
                    <a:pt x="4750" y="195"/>
                  </a:moveTo>
                  <a:lnTo>
                    <a:pt x="4750" y="104"/>
                  </a:lnTo>
                  <a:lnTo>
                    <a:pt x="4307" y="104"/>
                  </a:lnTo>
                  <a:lnTo>
                    <a:pt x="4307" y="195"/>
                  </a:lnTo>
                  <a:lnTo>
                    <a:pt x="4474" y="195"/>
                  </a:lnTo>
                  <a:lnTo>
                    <a:pt x="4474" y="665"/>
                  </a:lnTo>
                  <a:lnTo>
                    <a:pt x="4582" y="665"/>
                  </a:lnTo>
                  <a:lnTo>
                    <a:pt x="4582" y="195"/>
                  </a:lnTo>
                  <a:lnTo>
                    <a:pt x="4750" y="195"/>
                  </a:lnTo>
                  <a:close/>
                  <a:moveTo>
                    <a:pt x="4141" y="104"/>
                  </a:moveTo>
                  <a:lnTo>
                    <a:pt x="4034" y="104"/>
                  </a:lnTo>
                  <a:lnTo>
                    <a:pt x="4034" y="665"/>
                  </a:lnTo>
                  <a:lnTo>
                    <a:pt x="4141" y="665"/>
                  </a:lnTo>
                  <a:lnTo>
                    <a:pt x="4141" y="104"/>
                  </a:lnTo>
                  <a:close/>
                  <a:moveTo>
                    <a:pt x="3843" y="142"/>
                  </a:moveTo>
                  <a:lnTo>
                    <a:pt x="3819" y="131"/>
                  </a:lnTo>
                  <a:lnTo>
                    <a:pt x="3800" y="122"/>
                  </a:lnTo>
                  <a:lnTo>
                    <a:pt x="3782" y="116"/>
                  </a:lnTo>
                  <a:lnTo>
                    <a:pt x="3763" y="110"/>
                  </a:lnTo>
                  <a:lnTo>
                    <a:pt x="3738" y="103"/>
                  </a:lnTo>
                  <a:lnTo>
                    <a:pt x="3711" y="99"/>
                  </a:lnTo>
                  <a:lnTo>
                    <a:pt x="3685" y="96"/>
                  </a:lnTo>
                  <a:lnTo>
                    <a:pt x="3659" y="96"/>
                  </a:lnTo>
                  <a:lnTo>
                    <a:pt x="3635" y="96"/>
                  </a:lnTo>
                  <a:lnTo>
                    <a:pt x="3614" y="97"/>
                  </a:lnTo>
                  <a:lnTo>
                    <a:pt x="3595" y="100"/>
                  </a:lnTo>
                  <a:lnTo>
                    <a:pt x="3578" y="103"/>
                  </a:lnTo>
                  <a:lnTo>
                    <a:pt x="3563" y="109"/>
                  </a:lnTo>
                  <a:lnTo>
                    <a:pt x="3547" y="115"/>
                  </a:lnTo>
                  <a:lnTo>
                    <a:pt x="3532" y="123"/>
                  </a:lnTo>
                  <a:lnTo>
                    <a:pt x="3517" y="133"/>
                  </a:lnTo>
                  <a:lnTo>
                    <a:pt x="3505" y="142"/>
                  </a:lnTo>
                  <a:lnTo>
                    <a:pt x="3493" y="153"/>
                  </a:lnTo>
                  <a:lnTo>
                    <a:pt x="3484" y="164"/>
                  </a:lnTo>
                  <a:lnTo>
                    <a:pt x="3476" y="174"/>
                  </a:lnTo>
                  <a:lnTo>
                    <a:pt x="3471" y="183"/>
                  </a:lnTo>
                  <a:lnTo>
                    <a:pt x="3467" y="192"/>
                  </a:lnTo>
                  <a:lnTo>
                    <a:pt x="3462" y="202"/>
                  </a:lnTo>
                  <a:lnTo>
                    <a:pt x="3459" y="211"/>
                  </a:lnTo>
                  <a:lnTo>
                    <a:pt x="3457" y="222"/>
                  </a:lnTo>
                  <a:lnTo>
                    <a:pt x="3455" y="231"/>
                  </a:lnTo>
                  <a:lnTo>
                    <a:pt x="3454" y="242"/>
                  </a:lnTo>
                  <a:lnTo>
                    <a:pt x="3454" y="252"/>
                  </a:lnTo>
                  <a:lnTo>
                    <a:pt x="3454" y="264"/>
                  </a:lnTo>
                  <a:lnTo>
                    <a:pt x="3455" y="275"/>
                  </a:lnTo>
                  <a:lnTo>
                    <a:pt x="3457" y="285"/>
                  </a:lnTo>
                  <a:lnTo>
                    <a:pt x="3460" y="295"/>
                  </a:lnTo>
                  <a:lnTo>
                    <a:pt x="3463" y="304"/>
                  </a:lnTo>
                  <a:lnTo>
                    <a:pt x="3469" y="314"/>
                  </a:lnTo>
                  <a:lnTo>
                    <a:pt x="3474" y="323"/>
                  </a:lnTo>
                  <a:lnTo>
                    <a:pt x="3481" y="332"/>
                  </a:lnTo>
                  <a:lnTo>
                    <a:pt x="3490" y="341"/>
                  </a:lnTo>
                  <a:lnTo>
                    <a:pt x="3498" y="351"/>
                  </a:lnTo>
                  <a:lnTo>
                    <a:pt x="3510" y="359"/>
                  </a:lnTo>
                  <a:lnTo>
                    <a:pt x="3522" y="369"/>
                  </a:lnTo>
                  <a:lnTo>
                    <a:pt x="3534" y="378"/>
                  </a:lnTo>
                  <a:lnTo>
                    <a:pt x="3549" y="388"/>
                  </a:lnTo>
                  <a:lnTo>
                    <a:pt x="3566" y="398"/>
                  </a:lnTo>
                  <a:lnTo>
                    <a:pt x="3584" y="409"/>
                  </a:lnTo>
                  <a:lnTo>
                    <a:pt x="3670" y="457"/>
                  </a:lnTo>
                  <a:lnTo>
                    <a:pt x="3683" y="465"/>
                  </a:lnTo>
                  <a:lnTo>
                    <a:pt x="3694" y="472"/>
                  </a:lnTo>
                  <a:lnTo>
                    <a:pt x="3702" y="480"/>
                  </a:lnTo>
                  <a:lnTo>
                    <a:pt x="3708" y="487"/>
                  </a:lnTo>
                  <a:lnTo>
                    <a:pt x="3714" y="493"/>
                  </a:lnTo>
                  <a:lnTo>
                    <a:pt x="3717" y="502"/>
                  </a:lnTo>
                  <a:lnTo>
                    <a:pt x="3719" y="509"/>
                  </a:lnTo>
                  <a:lnTo>
                    <a:pt x="3720" y="518"/>
                  </a:lnTo>
                  <a:lnTo>
                    <a:pt x="3719" y="524"/>
                  </a:lnTo>
                  <a:lnTo>
                    <a:pt x="3718" y="530"/>
                  </a:lnTo>
                  <a:lnTo>
                    <a:pt x="3716" y="536"/>
                  </a:lnTo>
                  <a:lnTo>
                    <a:pt x="3714" y="541"/>
                  </a:lnTo>
                  <a:lnTo>
                    <a:pt x="3710" y="546"/>
                  </a:lnTo>
                  <a:lnTo>
                    <a:pt x="3706" y="550"/>
                  </a:lnTo>
                  <a:lnTo>
                    <a:pt x="3702" y="555"/>
                  </a:lnTo>
                  <a:lnTo>
                    <a:pt x="3697" y="559"/>
                  </a:lnTo>
                  <a:lnTo>
                    <a:pt x="3691" y="562"/>
                  </a:lnTo>
                  <a:lnTo>
                    <a:pt x="3685" y="565"/>
                  </a:lnTo>
                  <a:lnTo>
                    <a:pt x="3679" y="568"/>
                  </a:lnTo>
                  <a:lnTo>
                    <a:pt x="3671" y="570"/>
                  </a:lnTo>
                  <a:lnTo>
                    <a:pt x="3664" y="571"/>
                  </a:lnTo>
                  <a:lnTo>
                    <a:pt x="3656" y="573"/>
                  </a:lnTo>
                  <a:lnTo>
                    <a:pt x="3647" y="574"/>
                  </a:lnTo>
                  <a:lnTo>
                    <a:pt x="3638" y="574"/>
                  </a:lnTo>
                  <a:lnTo>
                    <a:pt x="3620" y="573"/>
                  </a:lnTo>
                  <a:lnTo>
                    <a:pt x="3600" y="569"/>
                  </a:lnTo>
                  <a:lnTo>
                    <a:pt x="3578" y="565"/>
                  </a:lnTo>
                  <a:lnTo>
                    <a:pt x="3557" y="558"/>
                  </a:lnTo>
                  <a:lnTo>
                    <a:pt x="3542" y="551"/>
                  </a:lnTo>
                  <a:lnTo>
                    <a:pt x="3525" y="544"/>
                  </a:lnTo>
                  <a:lnTo>
                    <a:pt x="3504" y="533"/>
                  </a:lnTo>
                  <a:lnTo>
                    <a:pt x="3477" y="519"/>
                  </a:lnTo>
                  <a:lnTo>
                    <a:pt x="3433" y="617"/>
                  </a:lnTo>
                  <a:lnTo>
                    <a:pt x="3443" y="623"/>
                  </a:lnTo>
                  <a:lnTo>
                    <a:pt x="3454" y="627"/>
                  </a:lnTo>
                  <a:lnTo>
                    <a:pt x="3462" y="632"/>
                  </a:lnTo>
                  <a:lnTo>
                    <a:pt x="3469" y="635"/>
                  </a:lnTo>
                  <a:lnTo>
                    <a:pt x="3507" y="652"/>
                  </a:lnTo>
                  <a:lnTo>
                    <a:pt x="3534" y="662"/>
                  </a:lnTo>
                  <a:lnTo>
                    <a:pt x="3547" y="667"/>
                  </a:lnTo>
                  <a:lnTo>
                    <a:pt x="3560" y="669"/>
                  </a:lnTo>
                  <a:lnTo>
                    <a:pt x="3572" y="672"/>
                  </a:lnTo>
                  <a:lnTo>
                    <a:pt x="3586" y="674"/>
                  </a:lnTo>
                  <a:lnTo>
                    <a:pt x="3599" y="675"/>
                  </a:lnTo>
                  <a:lnTo>
                    <a:pt x="3611" y="676"/>
                  </a:lnTo>
                  <a:lnTo>
                    <a:pt x="3624" y="677"/>
                  </a:lnTo>
                  <a:lnTo>
                    <a:pt x="3637" y="677"/>
                  </a:lnTo>
                  <a:lnTo>
                    <a:pt x="3659" y="676"/>
                  </a:lnTo>
                  <a:lnTo>
                    <a:pt x="3680" y="674"/>
                  </a:lnTo>
                  <a:lnTo>
                    <a:pt x="3701" y="671"/>
                  </a:lnTo>
                  <a:lnTo>
                    <a:pt x="3719" y="667"/>
                  </a:lnTo>
                  <a:lnTo>
                    <a:pt x="3737" y="660"/>
                  </a:lnTo>
                  <a:lnTo>
                    <a:pt x="3753" y="653"/>
                  </a:lnTo>
                  <a:lnTo>
                    <a:pt x="3767" y="644"/>
                  </a:lnTo>
                  <a:lnTo>
                    <a:pt x="3781" y="635"/>
                  </a:lnTo>
                  <a:lnTo>
                    <a:pt x="3793" y="624"/>
                  </a:lnTo>
                  <a:lnTo>
                    <a:pt x="3803" y="613"/>
                  </a:lnTo>
                  <a:lnTo>
                    <a:pt x="3813" y="599"/>
                  </a:lnTo>
                  <a:lnTo>
                    <a:pt x="3820" y="585"/>
                  </a:lnTo>
                  <a:lnTo>
                    <a:pt x="3825" y="570"/>
                  </a:lnTo>
                  <a:lnTo>
                    <a:pt x="3830" y="553"/>
                  </a:lnTo>
                  <a:lnTo>
                    <a:pt x="3833" y="537"/>
                  </a:lnTo>
                  <a:lnTo>
                    <a:pt x="3833" y="518"/>
                  </a:lnTo>
                  <a:lnTo>
                    <a:pt x="3833" y="504"/>
                  </a:lnTo>
                  <a:lnTo>
                    <a:pt x="3831" y="489"/>
                  </a:lnTo>
                  <a:lnTo>
                    <a:pt x="3828" y="475"/>
                  </a:lnTo>
                  <a:lnTo>
                    <a:pt x="3823" y="462"/>
                  </a:lnTo>
                  <a:lnTo>
                    <a:pt x="3817" y="450"/>
                  </a:lnTo>
                  <a:lnTo>
                    <a:pt x="3811" y="438"/>
                  </a:lnTo>
                  <a:lnTo>
                    <a:pt x="3803" y="427"/>
                  </a:lnTo>
                  <a:lnTo>
                    <a:pt x="3795" y="417"/>
                  </a:lnTo>
                  <a:lnTo>
                    <a:pt x="3783" y="408"/>
                  </a:lnTo>
                  <a:lnTo>
                    <a:pt x="3769" y="396"/>
                  </a:lnTo>
                  <a:lnTo>
                    <a:pt x="3753" y="384"/>
                  </a:lnTo>
                  <a:lnTo>
                    <a:pt x="3734" y="371"/>
                  </a:lnTo>
                  <a:lnTo>
                    <a:pt x="3710" y="357"/>
                  </a:lnTo>
                  <a:lnTo>
                    <a:pt x="3686" y="342"/>
                  </a:lnTo>
                  <a:lnTo>
                    <a:pt x="3658" y="326"/>
                  </a:lnTo>
                  <a:lnTo>
                    <a:pt x="3627" y="309"/>
                  </a:lnTo>
                  <a:lnTo>
                    <a:pt x="3613" y="302"/>
                  </a:lnTo>
                  <a:lnTo>
                    <a:pt x="3602" y="295"/>
                  </a:lnTo>
                  <a:lnTo>
                    <a:pt x="3592" y="288"/>
                  </a:lnTo>
                  <a:lnTo>
                    <a:pt x="3585" y="281"/>
                  </a:lnTo>
                  <a:lnTo>
                    <a:pt x="3580" y="273"/>
                  </a:lnTo>
                  <a:lnTo>
                    <a:pt x="3576" y="266"/>
                  </a:lnTo>
                  <a:lnTo>
                    <a:pt x="3574" y="259"/>
                  </a:lnTo>
                  <a:lnTo>
                    <a:pt x="3573" y="250"/>
                  </a:lnTo>
                  <a:lnTo>
                    <a:pt x="3574" y="244"/>
                  </a:lnTo>
                  <a:lnTo>
                    <a:pt x="3575" y="239"/>
                  </a:lnTo>
                  <a:lnTo>
                    <a:pt x="3576" y="233"/>
                  </a:lnTo>
                  <a:lnTo>
                    <a:pt x="3580" y="229"/>
                  </a:lnTo>
                  <a:lnTo>
                    <a:pt x="3583" y="224"/>
                  </a:lnTo>
                  <a:lnTo>
                    <a:pt x="3586" y="220"/>
                  </a:lnTo>
                  <a:lnTo>
                    <a:pt x="3591" y="216"/>
                  </a:lnTo>
                  <a:lnTo>
                    <a:pt x="3595" y="212"/>
                  </a:lnTo>
                  <a:lnTo>
                    <a:pt x="3602" y="209"/>
                  </a:lnTo>
                  <a:lnTo>
                    <a:pt x="3608" y="207"/>
                  </a:lnTo>
                  <a:lnTo>
                    <a:pt x="3614" y="204"/>
                  </a:lnTo>
                  <a:lnTo>
                    <a:pt x="3622" y="202"/>
                  </a:lnTo>
                  <a:lnTo>
                    <a:pt x="3638" y="199"/>
                  </a:lnTo>
                  <a:lnTo>
                    <a:pt x="3656" y="198"/>
                  </a:lnTo>
                  <a:lnTo>
                    <a:pt x="3670" y="198"/>
                  </a:lnTo>
                  <a:lnTo>
                    <a:pt x="3686" y="201"/>
                  </a:lnTo>
                  <a:lnTo>
                    <a:pt x="3702" y="204"/>
                  </a:lnTo>
                  <a:lnTo>
                    <a:pt x="3720" y="208"/>
                  </a:lnTo>
                  <a:lnTo>
                    <a:pt x="3739" y="214"/>
                  </a:lnTo>
                  <a:lnTo>
                    <a:pt x="3758" y="221"/>
                  </a:lnTo>
                  <a:lnTo>
                    <a:pt x="3779" y="229"/>
                  </a:lnTo>
                  <a:lnTo>
                    <a:pt x="3801" y="239"/>
                  </a:lnTo>
                  <a:lnTo>
                    <a:pt x="3843" y="142"/>
                  </a:lnTo>
                  <a:close/>
                  <a:moveTo>
                    <a:pt x="3169" y="270"/>
                  </a:moveTo>
                  <a:lnTo>
                    <a:pt x="3169" y="281"/>
                  </a:lnTo>
                  <a:lnTo>
                    <a:pt x="3168" y="290"/>
                  </a:lnTo>
                  <a:lnTo>
                    <a:pt x="3166" y="299"/>
                  </a:lnTo>
                  <a:lnTo>
                    <a:pt x="3164" y="306"/>
                  </a:lnTo>
                  <a:lnTo>
                    <a:pt x="3160" y="314"/>
                  </a:lnTo>
                  <a:lnTo>
                    <a:pt x="3156" y="321"/>
                  </a:lnTo>
                  <a:lnTo>
                    <a:pt x="3151" y="326"/>
                  </a:lnTo>
                  <a:lnTo>
                    <a:pt x="3146" y="332"/>
                  </a:lnTo>
                  <a:lnTo>
                    <a:pt x="3140" y="336"/>
                  </a:lnTo>
                  <a:lnTo>
                    <a:pt x="3132" y="340"/>
                  </a:lnTo>
                  <a:lnTo>
                    <a:pt x="3124" y="343"/>
                  </a:lnTo>
                  <a:lnTo>
                    <a:pt x="3115" y="346"/>
                  </a:lnTo>
                  <a:lnTo>
                    <a:pt x="3106" y="347"/>
                  </a:lnTo>
                  <a:lnTo>
                    <a:pt x="3095" y="350"/>
                  </a:lnTo>
                  <a:lnTo>
                    <a:pt x="3084" y="351"/>
                  </a:lnTo>
                  <a:lnTo>
                    <a:pt x="3071" y="351"/>
                  </a:lnTo>
                  <a:lnTo>
                    <a:pt x="3001" y="351"/>
                  </a:lnTo>
                  <a:lnTo>
                    <a:pt x="3001" y="195"/>
                  </a:lnTo>
                  <a:lnTo>
                    <a:pt x="3071" y="195"/>
                  </a:lnTo>
                  <a:lnTo>
                    <a:pt x="3084" y="196"/>
                  </a:lnTo>
                  <a:lnTo>
                    <a:pt x="3095" y="196"/>
                  </a:lnTo>
                  <a:lnTo>
                    <a:pt x="3106" y="198"/>
                  </a:lnTo>
                  <a:lnTo>
                    <a:pt x="3116" y="199"/>
                  </a:lnTo>
                  <a:lnTo>
                    <a:pt x="3125" y="203"/>
                  </a:lnTo>
                  <a:lnTo>
                    <a:pt x="3133" y="205"/>
                  </a:lnTo>
                  <a:lnTo>
                    <a:pt x="3140" y="209"/>
                  </a:lnTo>
                  <a:lnTo>
                    <a:pt x="3146" y="213"/>
                  </a:lnTo>
                  <a:lnTo>
                    <a:pt x="3152" y="217"/>
                  </a:lnTo>
                  <a:lnTo>
                    <a:pt x="3156" y="224"/>
                  </a:lnTo>
                  <a:lnTo>
                    <a:pt x="3161" y="229"/>
                  </a:lnTo>
                  <a:lnTo>
                    <a:pt x="3164" y="236"/>
                  </a:lnTo>
                  <a:lnTo>
                    <a:pt x="3166" y="244"/>
                  </a:lnTo>
                  <a:lnTo>
                    <a:pt x="3168" y="252"/>
                  </a:lnTo>
                  <a:lnTo>
                    <a:pt x="3169" y="261"/>
                  </a:lnTo>
                  <a:lnTo>
                    <a:pt x="3169" y="270"/>
                  </a:lnTo>
                  <a:close/>
                  <a:moveTo>
                    <a:pt x="3301" y="665"/>
                  </a:moveTo>
                  <a:lnTo>
                    <a:pt x="3162" y="426"/>
                  </a:lnTo>
                  <a:lnTo>
                    <a:pt x="3178" y="420"/>
                  </a:lnTo>
                  <a:lnTo>
                    <a:pt x="3192" y="416"/>
                  </a:lnTo>
                  <a:lnTo>
                    <a:pt x="3204" y="411"/>
                  </a:lnTo>
                  <a:lnTo>
                    <a:pt x="3214" y="404"/>
                  </a:lnTo>
                  <a:lnTo>
                    <a:pt x="3224" y="398"/>
                  </a:lnTo>
                  <a:lnTo>
                    <a:pt x="3232" y="391"/>
                  </a:lnTo>
                  <a:lnTo>
                    <a:pt x="3241" y="383"/>
                  </a:lnTo>
                  <a:lnTo>
                    <a:pt x="3249" y="374"/>
                  </a:lnTo>
                  <a:lnTo>
                    <a:pt x="3256" y="363"/>
                  </a:lnTo>
                  <a:lnTo>
                    <a:pt x="3262" y="352"/>
                  </a:lnTo>
                  <a:lnTo>
                    <a:pt x="3267" y="340"/>
                  </a:lnTo>
                  <a:lnTo>
                    <a:pt x="3271" y="326"/>
                  </a:lnTo>
                  <a:lnTo>
                    <a:pt x="3275" y="314"/>
                  </a:lnTo>
                  <a:lnTo>
                    <a:pt x="3278" y="299"/>
                  </a:lnTo>
                  <a:lnTo>
                    <a:pt x="3279" y="284"/>
                  </a:lnTo>
                  <a:lnTo>
                    <a:pt x="3280" y="268"/>
                  </a:lnTo>
                  <a:lnTo>
                    <a:pt x="3279" y="249"/>
                  </a:lnTo>
                  <a:lnTo>
                    <a:pt x="3277" y="231"/>
                  </a:lnTo>
                  <a:lnTo>
                    <a:pt x="3272" y="214"/>
                  </a:lnTo>
                  <a:lnTo>
                    <a:pt x="3268" y="198"/>
                  </a:lnTo>
                  <a:lnTo>
                    <a:pt x="3262" y="184"/>
                  </a:lnTo>
                  <a:lnTo>
                    <a:pt x="3253" y="170"/>
                  </a:lnTo>
                  <a:lnTo>
                    <a:pt x="3244" y="157"/>
                  </a:lnTo>
                  <a:lnTo>
                    <a:pt x="3233" y="147"/>
                  </a:lnTo>
                  <a:lnTo>
                    <a:pt x="3221" y="136"/>
                  </a:lnTo>
                  <a:lnTo>
                    <a:pt x="3207" y="127"/>
                  </a:lnTo>
                  <a:lnTo>
                    <a:pt x="3200" y="122"/>
                  </a:lnTo>
                  <a:lnTo>
                    <a:pt x="3192" y="119"/>
                  </a:lnTo>
                  <a:lnTo>
                    <a:pt x="3184" y="116"/>
                  </a:lnTo>
                  <a:lnTo>
                    <a:pt x="3175" y="114"/>
                  </a:lnTo>
                  <a:lnTo>
                    <a:pt x="3156" y="110"/>
                  </a:lnTo>
                  <a:lnTo>
                    <a:pt x="3135" y="107"/>
                  </a:lnTo>
                  <a:lnTo>
                    <a:pt x="3110" y="105"/>
                  </a:lnTo>
                  <a:lnTo>
                    <a:pt x="3081" y="104"/>
                  </a:lnTo>
                  <a:lnTo>
                    <a:pt x="2895" y="104"/>
                  </a:lnTo>
                  <a:lnTo>
                    <a:pt x="2895" y="665"/>
                  </a:lnTo>
                  <a:lnTo>
                    <a:pt x="3001" y="665"/>
                  </a:lnTo>
                  <a:lnTo>
                    <a:pt x="3001" y="441"/>
                  </a:lnTo>
                  <a:lnTo>
                    <a:pt x="3055" y="441"/>
                  </a:lnTo>
                  <a:lnTo>
                    <a:pt x="3184" y="665"/>
                  </a:lnTo>
                  <a:lnTo>
                    <a:pt x="3301" y="665"/>
                  </a:lnTo>
                  <a:close/>
                  <a:moveTo>
                    <a:pt x="2696" y="665"/>
                  </a:moveTo>
                  <a:lnTo>
                    <a:pt x="2696" y="575"/>
                  </a:lnTo>
                  <a:lnTo>
                    <a:pt x="2451" y="575"/>
                  </a:lnTo>
                  <a:lnTo>
                    <a:pt x="2451" y="426"/>
                  </a:lnTo>
                  <a:lnTo>
                    <a:pt x="2644" y="426"/>
                  </a:lnTo>
                  <a:lnTo>
                    <a:pt x="2644" y="335"/>
                  </a:lnTo>
                  <a:lnTo>
                    <a:pt x="2451" y="335"/>
                  </a:lnTo>
                  <a:lnTo>
                    <a:pt x="2451" y="195"/>
                  </a:lnTo>
                  <a:lnTo>
                    <a:pt x="2686" y="195"/>
                  </a:lnTo>
                  <a:lnTo>
                    <a:pt x="2686" y="104"/>
                  </a:lnTo>
                  <a:lnTo>
                    <a:pt x="2345" y="104"/>
                  </a:lnTo>
                  <a:lnTo>
                    <a:pt x="2345" y="665"/>
                  </a:lnTo>
                  <a:lnTo>
                    <a:pt x="2696" y="665"/>
                  </a:lnTo>
                  <a:close/>
                  <a:moveTo>
                    <a:pt x="2179" y="104"/>
                  </a:moveTo>
                  <a:lnTo>
                    <a:pt x="2066" y="104"/>
                  </a:lnTo>
                  <a:lnTo>
                    <a:pt x="1945" y="484"/>
                  </a:lnTo>
                  <a:lnTo>
                    <a:pt x="1941" y="491"/>
                  </a:lnTo>
                  <a:lnTo>
                    <a:pt x="1939" y="496"/>
                  </a:lnTo>
                  <a:lnTo>
                    <a:pt x="1939" y="505"/>
                  </a:lnTo>
                  <a:lnTo>
                    <a:pt x="1940" y="511"/>
                  </a:lnTo>
                  <a:lnTo>
                    <a:pt x="1937" y="501"/>
                  </a:lnTo>
                  <a:lnTo>
                    <a:pt x="1935" y="491"/>
                  </a:lnTo>
                  <a:lnTo>
                    <a:pt x="1933" y="484"/>
                  </a:lnTo>
                  <a:lnTo>
                    <a:pt x="1806" y="104"/>
                  </a:lnTo>
                  <a:lnTo>
                    <a:pt x="1689" y="104"/>
                  </a:lnTo>
                  <a:lnTo>
                    <a:pt x="1896" y="682"/>
                  </a:lnTo>
                  <a:lnTo>
                    <a:pt x="1970" y="682"/>
                  </a:lnTo>
                  <a:lnTo>
                    <a:pt x="2179" y="104"/>
                  </a:lnTo>
                  <a:close/>
                  <a:moveTo>
                    <a:pt x="1525" y="104"/>
                  </a:moveTo>
                  <a:lnTo>
                    <a:pt x="1418" y="104"/>
                  </a:lnTo>
                  <a:lnTo>
                    <a:pt x="1418" y="665"/>
                  </a:lnTo>
                  <a:lnTo>
                    <a:pt x="1525" y="665"/>
                  </a:lnTo>
                  <a:lnTo>
                    <a:pt x="1525" y="104"/>
                  </a:lnTo>
                  <a:close/>
                  <a:moveTo>
                    <a:pt x="1181" y="671"/>
                  </a:moveTo>
                  <a:lnTo>
                    <a:pt x="1181" y="104"/>
                  </a:lnTo>
                  <a:lnTo>
                    <a:pt x="1080" y="104"/>
                  </a:lnTo>
                  <a:lnTo>
                    <a:pt x="1080" y="522"/>
                  </a:lnTo>
                  <a:lnTo>
                    <a:pt x="1074" y="511"/>
                  </a:lnTo>
                  <a:lnTo>
                    <a:pt x="1069" y="496"/>
                  </a:lnTo>
                  <a:lnTo>
                    <a:pt x="1068" y="493"/>
                  </a:lnTo>
                  <a:lnTo>
                    <a:pt x="1065" y="486"/>
                  </a:lnTo>
                  <a:lnTo>
                    <a:pt x="1061" y="478"/>
                  </a:lnTo>
                  <a:lnTo>
                    <a:pt x="1059" y="474"/>
                  </a:lnTo>
                  <a:lnTo>
                    <a:pt x="823" y="104"/>
                  </a:lnTo>
                  <a:lnTo>
                    <a:pt x="701" y="104"/>
                  </a:lnTo>
                  <a:lnTo>
                    <a:pt x="701" y="665"/>
                  </a:lnTo>
                  <a:lnTo>
                    <a:pt x="802" y="665"/>
                  </a:lnTo>
                  <a:lnTo>
                    <a:pt x="802" y="254"/>
                  </a:lnTo>
                  <a:lnTo>
                    <a:pt x="805" y="265"/>
                  </a:lnTo>
                  <a:lnTo>
                    <a:pt x="810" y="273"/>
                  </a:lnTo>
                  <a:lnTo>
                    <a:pt x="813" y="278"/>
                  </a:lnTo>
                  <a:lnTo>
                    <a:pt x="817" y="286"/>
                  </a:lnTo>
                  <a:lnTo>
                    <a:pt x="824" y="301"/>
                  </a:lnTo>
                  <a:lnTo>
                    <a:pt x="829" y="308"/>
                  </a:lnTo>
                  <a:lnTo>
                    <a:pt x="1069" y="671"/>
                  </a:lnTo>
                  <a:lnTo>
                    <a:pt x="1181" y="671"/>
                  </a:lnTo>
                  <a:close/>
                  <a:moveTo>
                    <a:pt x="470" y="447"/>
                  </a:moveTo>
                  <a:lnTo>
                    <a:pt x="470" y="104"/>
                  </a:lnTo>
                  <a:lnTo>
                    <a:pt x="363" y="104"/>
                  </a:lnTo>
                  <a:lnTo>
                    <a:pt x="363" y="452"/>
                  </a:lnTo>
                  <a:lnTo>
                    <a:pt x="363" y="467"/>
                  </a:lnTo>
                  <a:lnTo>
                    <a:pt x="361" y="481"/>
                  </a:lnTo>
                  <a:lnTo>
                    <a:pt x="359" y="494"/>
                  </a:lnTo>
                  <a:lnTo>
                    <a:pt x="355" y="506"/>
                  </a:lnTo>
                  <a:lnTo>
                    <a:pt x="350" y="518"/>
                  </a:lnTo>
                  <a:lnTo>
                    <a:pt x="345" y="527"/>
                  </a:lnTo>
                  <a:lnTo>
                    <a:pt x="339" y="537"/>
                  </a:lnTo>
                  <a:lnTo>
                    <a:pt x="331" y="545"/>
                  </a:lnTo>
                  <a:lnTo>
                    <a:pt x="323" y="552"/>
                  </a:lnTo>
                  <a:lnTo>
                    <a:pt x="314" y="559"/>
                  </a:lnTo>
                  <a:lnTo>
                    <a:pt x="303" y="565"/>
                  </a:lnTo>
                  <a:lnTo>
                    <a:pt x="292" y="569"/>
                  </a:lnTo>
                  <a:lnTo>
                    <a:pt x="280" y="573"/>
                  </a:lnTo>
                  <a:lnTo>
                    <a:pt x="267" y="576"/>
                  </a:lnTo>
                  <a:lnTo>
                    <a:pt x="253" y="577"/>
                  </a:lnTo>
                  <a:lnTo>
                    <a:pt x="239" y="578"/>
                  </a:lnTo>
                  <a:lnTo>
                    <a:pt x="222" y="577"/>
                  </a:lnTo>
                  <a:lnTo>
                    <a:pt x="207" y="576"/>
                  </a:lnTo>
                  <a:lnTo>
                    <a:pt x="193" y="574"/>
                  </a:lnTo>
                  <a:lnTo>
                    <a:pt x="181" y="569"/>
                  </a:lnTo>
                  <a:lnTo>
                    <a:pt x="168" y="565"/>
                  </a:lnTo>
                  <a:lnTo>
                    <a:pt x="157" y="560"/>
                  </a:lnTo>
                  <a:lnTo>
                    <a:pt x="148" y="553"/>
                  </a:lnTo>
                  <a:lnTo>
                    <a:pt x="138" y="546"/>
                  </a:lnTo>
                  <a:lnTo>
                    <a:pt x="131" y="538"/>
                  </a:lnTo>
                  <a:lnTo>
                    <a:pt x="125" y="528"/>
                  </a:lnTo>
                  <a:lnTo>
                    <a:pt x="118" y="519"/>
                  </a:lnTo>
                  <a:lnTo>
                    <a:pt x="114" y="507"/>
                  </a:lnTo>
                  <a:lnTo>
                    <a:pt x="111" y="495"/>
                  </a:lnTo>
                  <a:lnTo>
                    <a:pt x="108" y="482"/>
                  </a:lnTo>
                  <a:lnTo>
                    <a:pt x="107" y="468"/>
                  </a:lnTo>
                  <a:lnTo>
                    <a:pt x="106" y="452"/>
                  </a:lnTo>
                  <a:lnTo>
                    <a:pt x="106" y="104"/>
                  </a:lnTo>
                  <a:lnTo>
                    <a:pt x="0" y="104"/>
                  </a:lnTo>
                  <a:lnTo>
                    <a:pt x="0" y="447"/>
                  </a:lnTo>
                  <a:lnTo>
                    <a:pt x="0" y="465"/>
                  </a:lnTo>
                  <a:lnTo>
                    <a:pt x="1" y="483"/>
                  </a:lnTo>
                  <a:lnTo>
                    <a:pt x="2" y="499"/>
                  </a:lnTo>
                  <a:lnTo>
                    <a:pt x="3" y="514"/>
                  </a:lnTo>
                  <a:lnTo>
                    <a:pt x="6" y="528"/>
                  </a:lnTo>
                  <a:lnTo>
                    <a:pt x="9" y="541"/>
                  </a:lnTo>
                  <a:lnTo>
                    <a:pt x="13" y="553"/>
                  </a:lnTo>
                  <a:lnTo>
                    <a:pt x="16" y="565"/>
                  </a:lnTo>
                  <a:lnTo>
                    <a:pt x="21" y="576"/>
                  </a:lnTo>
                  <a:lnTo>
                    <a:pt x="27" y="585"/>
                  </a:lnTo>
                  <a:lnTo>
                    <a:pt x="33" y="595"/>
                  </a:lnTo>
                  <a:lnTo>
                    <a:pt x="40" y="604"/>
                  </a:lnTo>
                  <a:lnTo>
                    <a:pt x="48" y="613"/>
                  </a:lnTo>
                  <a:lnTo>
                    <a:pt x="56" y="621"/>
                  </a:lnTo>
                  <a:lnTo>
                    <a:pt x="66" y="629"/>
                  </a:lnTo>
                  <a:lnTo>
                    <a:pt x="76" y="636"/>
                  </a:lnTo>
                  <a:lnTo>
                    <a:pt x="92" y="646"/>
                  </a:lnTo>
                  <a:lnTo>
                    <a:pt x="109" y="655"/>
                  </a:lnTo>
                  <a:lnTo>
                    <a:pt x="127" y="661"/>
                  </a:lnTo>
                  <a:lnTo>
                    <a:pt x="145" y="668"/>
                  </a:lnTo>
                  <a:lnTo>
                    <a:pt x="165" y="672"/>
                  </a:lnTo>
                  <a:lnTo>
                    <a:pt x="187" y="675"/>
                  </a:lnTo>
                  <a:lnTo>
                    <a:pt x="210" y="676"/>
                  </a:lnTo>
                  <a:lnTo>
                    <a:pt x="235" y="677"/>
                  </a:lnTo>
                  <a:lnTo>
                    <a:pt x="260" y="676"/>
                  </a:lnTo>
                  <a:lnTo>
                    <a:pt x="283" y="675"/>
                  </a:lnTo>
                  <a:lnTo>
                    <a:pt x="305" y="672"/>
                  </a:lnTo>
                  <a:lnTo>
                    <a:pt x="325" y="667"/>
                  </a:lnTo>
                  <a:lnTo>
                    <a:pt x="343" y="661"/>
                  </a:lnTo>
                  <a:lnTo>
                    <a:pt x="361" y="654"/>
                  </a:lnTo>
                  <a:lnTo>
                    <a:pt x="377" y="645"/>
                  </a:lnTo>
                  <a:lnTo>
                    <a:pt x="393" y="636"/>
                  </a:lnTo>
                  <a:lnTo>
                    <a:pt x="403" y="629"/>
                  </a:lnTo>
                  <a:lnTo>
                    <a:pt x="413" y="620"/>
                  </a:lnTo>
                  <a:lnTo>
                    <a:pt x="422" y="613"/>
                  </a:lnTo>
                  <a:lnTo>
                    <a:pt x="430" y="604"/>
                  </a:lnTo>
                  <a:lnTo>
                    <a:pt x="437" y="595"/>
                  </a:lnTo>
                  <a:lnTo>
                    <a:pt x="443" y="585"/>
                  </a:lnTo>
                  <a:lnTo>
                    <a:pt x="449" y="576"/>
                  </a:lnTo>
                  <a:lnTo>
                    <a:pt x="454" y="565"/>
                  </a:lnTo>
                  <a:lnTo>
                    <a:pt x="458" y="553"/>
                  </a:lnTo>
                  <a:lnTo>
                    <a:pt x="461" y="541"/>
                  </a:lnTo>
                  <a:lnTo>
                    <a:pt x="464" y="528"/>
                  </a:lnTo>
                  <a:lnTo>
                    <a:pt x="467" y="513"/>
                  </a:lnTo>
                  <a:lnTo>
                    <a:pt x="468" y="499"/>
                  </a:lnTo>
                  <a:lnTo>
                    <a:pt x="470" y="483"/>
                  </a:lnTo>
                  <a:lnTo>
                    <a:pt x="470" y="465"/>
                  </a:lnTo>
                  <a:lnTo>
                    <a:pt x="470" y="4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3C8C93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3C8C93"/>
          </a:solidFill>
          <a:latin typeface="Myriad Pro" panose="020B050303040302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3C8C93"/>
          </a:solidFill>
          <a:latin typeface="Myriad Pro" panose="020B050303040302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3C8C93"/>
          </a:solidFill>
          <a:latin typeface="Myriad Pro" panose="020B050303040302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rgbClr val="3C8C93"/>
          </a:solidFill>
          <a:latin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54968" y="1700808"/>
            <a:ext cx="8109520" cy="2692897"/>
          </a:xfrm>
        </p:spPr>
        <p:txBody>
          <a:bodyPr/>
          <a:lstStyle/>
          <a:p>
            <a:r>
              <a:rPr lang="de-DE" sz="3600" dirty="0" err="1" smtClean="0"/>
              <a:t>Semantic</a:t>
            </a:r>
            <a:r>
              <a:rPr lang="de-DE" sz="3600" dirty="0" smtClean="0"/>
              <a:t> Web </a:t>
            </a:r>
            <a:r>
              <a:rPr lang="de-DE" sz="3600" dirty="0" err="1" smtClean="0"/>
              <a:t>and</a:t>
            </a:r>
            <a:r>
              <a:rPr lang="de-DE" sz="3600" dirty="0" smtClean="0"/>
              <a:t> Enterprise Systems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400" dirty="0" err="1" smtClean="0"/>
              <a:t>Semantic</a:t>
            </a:r>
            <a:r>
              <a:rPr lang="de-DE" sz="2400" dirty="0" smtClean="0"/>
              <a:t> Integration </a:t>
            </a:r>
            <a:r>
              <a:rPr lang="de-DE" sz="2400" dirty="0" err="1" smtClean="0"/>
              <a:t>and</a:t>
            </a:r>
            <a:r>
              <a:rPr lang="de-DE" sz="2400" dirty="0" smtClean="0"/>
              <a:t> Interpretation</a:t>
            </a:r>
            <a:endParaRPr lang="de-DE" sz="32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54968" y="4509120"/>
            <a:ext cx="6858000" cy="1152128"/>
          </a:xfrm>
        </p:spPr>
        <p:txBody>
          <a:bodyPr/>
          <a:lstStyle/>
          <a:p>
            <a:r>
              <a:rPr lang="de-DE" sz="2000" u="sng" dirty="0" smtClean="0"/>
              <a:t>Ralf Möller</a:t>
            </a:r>
            <a:r>
              <a:rPr lang="de-DE" sz="2000" dirty="0" smtClean="0"/>
              <a:t>, Christian </a:t>
            </a:r>
            <a:r>
              <a:rPr lang="de-DE" sz="2000" dirty="0" err="1" smtClean="0"/>
              <a:t>Neuenstadt</a:t>
            </a:r>
            <a:r>
              <a:rPr lang="de-DE" sz="2000" dirty="0" smtClean="0"/>
              <a:t>, Özgür </a:t>
            </a:r>
            <a:r>
              <a:rPr lang="de-DE" sz="2000" dirty="0" err="1" smtClean="0"/>
              <a:t>Özçep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Institut für Informationssysteme, Universität zu Lübeck</a:t>
            </a:r>
            <a:endParaRPr lang="de-DE" sz="2800" dirty="0">
              <a:solidFill>
                <a:srgbClr val="EC740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5229200"/>
            <a:ext cx="5945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Funded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European </a:t>
            </a:r>
            <a:r>
              <a:rPr lang="de-DE" dirty="0" err="1" smtClean="0"/>
              <a:t>Commission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FP7 </a:t>
            </a:r>
            <a:r>
              <a:rPr lang="de-DE" dirty="0"/>
              <a:t>Projekt </a:t>
            </a:r>
            <a:r>
              <a:rPr lang="de-DE" dirty="0" err="1"/>
              <a:t>Optique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optique-project.eu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856709" cy="720080"/>
          </a:xfrm>
        </p:spPr>
        <p:txBody>
          <a:bodyPr/>
          <a:lstStyle/>
          <a:p>
            <a:r>
              <a:rPr lang="en-US" smtClean="0"/>
              <a:t>Example:</a:t>
            </a:r>
            <a:br>
              <a:rPr lang="en-US" smtClean="0"/>
            </a:br>
            <a:r>
              <a:rPr lang="en-US" smtClean="0"/>
              <a:t>Stream(s</a:t>
            </a:r>
            <a:r>
              <a:rPr lang="en-US" dirty="0" smtClean="0"/>
              <a:t>) of Sensor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292385" cy="54392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042"/>
            <a:ext cx="9144000" cy="65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4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332656"/>
            <a:ext cx="5856709" cy="720080"/>
          </a:xfrm>
        </p:spPr>
        <p:txBody>
          <a:bodyPr/>
          <a:lstStyle/>
          <a:p>
            <a:r>
              <a:rPr lang="en-US" dirty="0" smtClean="0"/>
              <a:t>Describing Measurement Data</a:t>
            </a:r>
            <a:br>
              <a:rPr lang="en-US" dirty="0" smtClean="0"/>
            </a:br>
            <a:r>
              <a:rPr lang="en-US" dirty="0" smtClean="0"/>
              <a:t>Semantic Sensor Network Ontology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4" y="1412776"/>
            <a:ext cx="8126836" cy="4824412"/>
          </a:xfrm>
        </p:spPr>
      </p:pic>
      <p:sp>
        <p:nvSpPr>
          <p:cNvPr id="3" name="Rectangle 2"/>
          <p:cNvSpPr/>
          <p:nvPr/>
        </p:nvSpPr>
        <p:spPr>
          <a:xfrm>
            <a:off x="1835696" y="6392361"/>
            <a:ext cx="6408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737FF"/>
                </a:solidFill>
                <a:latin typeface="Helvetica" charset="0"/>
              </a:rPr>
              <a:t>Semantic Sensor Network XG </a:t>
            </a:r>
            <a:r>
              <a:rPr lang="en-US" sz="1200">
                <a:solidFill>
                  <a:srgbClr val="4737FF"/>
                </a:solidFill>
                <a:latin typeface="Helvetica" charset="0"/>
              </a:rPr>
              <a:t>Final </a:t>
            </a:r>
            <a:r>
              <a:rPr lang="en-US" sz="1200" smtClean="0">
                <a:solidFill>
                  <a:srgbClr val="4737FF"/>
                </a:solidFill>
                <a:latin typeface="Helvetica" charset="0"/>
              </a:rPr>
              <a:t>Report, </a:t>
            </a:r>
            <a:r>
              <a:rPr lang="en-US" sz="1100" smtClean="0">
                <a:solidFill>
                  <a:srgbClr val="4737FF"/>
                </a:solidFill>
                <a:latin typeface="Helvetica" charset="0"/>
              </a:rPr>
              <a:t>W3C </a:t>
            </a:r>
            <a:r>
              <a:rPr lang="en-US" sz="1100" dirty="0">
                <a:solidFill>
                  <a:srgbClr val="4737FF"/>
                </a:solidFill>
                <a:latin typeface="Helvetica" charset="0"/>
              </a:rPr>
              <a:t>Incubator Group Report 28 June 2011</a:t>
            </a:r>
            <a:endParaRPr lang="en-US" sz="1200" dirty="0">
              <a:solidFill>
                <a:srgbClr val="4737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67744" y="5013176"/>
            <a:ext cx="180020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44208" y="5013176"/>
            <a:ext cx="180020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51920" y="4005064"/>
            <a:ext cx="180020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47664" y="3824982"/>
            <a:ext cx="180020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3528" y="4256452"/>
            <a:ext cx="180020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15816" y="5744289"/>
            <a:ext cx="180020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9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6114" y="116632"/>
            <a:ext cx="5840686" cy="620688"/>
          </a:xfrm>
        </p:spPr>
        <p:txBody>
          <a:bodyPr/>
          <a:lstStyle/>
          <a:p>
            <a:r>
              <a:rPr lang="de-DE" dirty="0" err="1" smtClean="0"/>
              <a:t>Mappings</a:t>
            </a:r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Data Integration</a:t>
            </a:r>
            <a:br>
              <a:rPr lang="de-DE" dirty="0" smtClean="0"/>
            </a:br>
            <a:r>
              <a:rPr lang="de-DE" dirty="0" smtClean="0"/>
              <a:t>Relational Data </a:t>
            </a:r>
            <a:r>
              <a:rPr lang="de-DE" dirty="0" err="1" smtClean="0"/>
              <a:t>Descriptions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212430"/>
            <a:ext cx="8229600" cy="3384922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Information need for </a:t>
            </a:r>
          </a:p>
          <a:p>
            <a:pPr lvl="1"/>
            <a:r>
              <a:rPr lang="en-US" sz="1800" b="1" dirty="0" smtClean="0"/>
              <a:t>historical</a:t>
            </a:r>
            <a:r>
              <a:rPr lang="en-US" sz="1800" dirty="0" smtClean="0"/>
              <a:t> data (temporal query) with period of interest</a:t>
            </a:r>
          </a:p>
          <a:p>
            <a:pPr lvl="2"/>
            <a:r>
              <a:rPr lang="en-US" sz="1600" dirty="0" smtClean="0"/>
              <a:t>reactive diagnosis</a:t>
            </a:r>
            <a:endParaRPr lang="en-US" sz="1600" dirty="0" smtClean="0">
              <a:solidFill>
                <a:srgbClr val="008000"/>
              </a:solidFill>
            </a:endParaRPr>
          </a:p>
          <a:p>
            <a:pPr lvl="1"/>
            <a:r>
              <a:rPr lang="en-US" sz="1800" b="1" dirty="0" smtClean="0"/>
              <a:t>streamed </a:t>
            </a:r>
            <a:r>
              <a:rPr lang="en-US" sz="1800" dirty="0" smtClean="0"/>
              <a:t>data (continuous query)</a:t>
            </a:r>
          </a:p>
          <a:p>
            <a:pPr lvl="2"/>
            <a:r>
              <a:rPr lang="en-US" sz="1600" dirty="0" smtClean="0"/>
              <a:t>proactive diagnosis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2000" dirty="0" smtClean="0"/>
              <a:t>Goal: Use the same query language</a:t>
            </a:r>
          </a:p>
          <a:p>
            <a:pPr lvl="1"/>
            <a:r>
              <a:rPr lang="en-US" sz="1800" dirty="0" smtClean="0"/>
              <a:t>For historical queries, windows can be processed in parallel with no real-time constraints</a:t>
            </a:r>
            <a:endParaRPr lang="en-US" sz="1800" dirty="0"/>
          </a:p>
        </p:txBody>
      </p:sp>
      <p:pic>
        <p:nvPicPr>
          <p:cNvPr id="6" name="Bild 5" descr="Screen Shot 2014-11-20 at 08.4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15616"/>
            <a:ext cx="7596336" cy="1521296"/>
          </a:xfrm>
          <a:prstGeom prst="rect">
            <a:avLst/>
          </a:prstGeom>
        </p:spPr>
      </p:pic>
      <p:pic>
        <p:nvPicPr>
          <p:cNvPr id="7" name="Bild 6" descr="Screen Shot 2014-11-20 at 08.49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2679840"/>
            <a:ext cx="7236296" cy="1325224"/>
          </a:xfrm>
          <a:prstGeom prst="rect">
            <a:avLst/>
          </a:prstGeom>
        </p:spPr>
      </p:pic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12</a:t>
            </a:fld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473348" y="3356992"/>
            <a:ext cx="2325768" cy="360586"/>
          </a:xfrm>
          <a:prstGeom prst="wedgeRoundRectCallout">
            <a:avLst>
              <a:gd name="adj1" fmla="val 44373"/>
              <a:gd name="adj2" fmla="val -1367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4737FF"/>
                </a:solidFill>
              </a:rPr>
              <a:t>GAV Mapping</a:t>
            </a:r>
            <a:endParaRPr lang="en-US">
              <a:solidFill>
                <a:srgbClr val="47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699" y="260648"/>
            <a:ext cx="6504781" cy="1079649"/>
          </a:xfrm>
        </p:spPr>
        <p:txBody>
          <a:bodyPr/>
          <a:lstStyle/>
          <a:p>
            <a:r>
              <a:rPr lang="en-US" sz="2400" dirty="0" err="1" smtClean="0"/>
              <a:t>Optique</a:t>
            </a:r>
            <a:r>
              <a:rPr lang="en-US" sz="2400" dirty="0" smtClean="0"/>
              <a:t>: Relational Data Descriptions</a:t>
            </a:r>
            <a:br>
              <a:rPr lang="en-US" sz="2400" dirty="0" smtClean="0"/>
            </a:br>
            <a:r>
              <a:rPr lang="en-US" sz="2400" dirty="0" smtClean="0"/>
              <a:t>Ontology-based Data Access</a:t>
            </a:r>
            <a:br>
              <a:rPr lang="en-US" sz="2400" dirty="0" smtClean="0"/>
            </a:br>
            <a:r>
              <a:rPr lang="en-US" sz="2400" dirty="0" smtClean="0"/>
              <a:t>Query Answering </a:t>
            </a:r>
            <a:r>
              <a:rPr lang="en-US" sz="2400" dirty="0" err="1" smtClean="0"/>
              <a:t>w.r.t</a:t>
            </a:r>
            <a:r>
              <a:rPr lang="en-US" sz="2400" dirty="0" smtClean="0"/>
              <a:t>. Axioms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49" y="1484313"/>
            <a:ext cx="6497026" cy="4824412"/>
          </a:xfrm>
        </p:spPr>
      </p:pic>
      <p:sp>
        <p:nvSpPr>
          <p:cNvPr id="3" name="Rectangle 2"/>
          <p:cNvSpPr/>
          <p:nvPr/>
        </p:nvSpPr>
        <p:spPr>
          <a:xfrm>
            <a:off x="1115616" y="1268760"/>
            <a:ext cx="352839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95936" y="2420888"/>
            <a:ext cx="576064" cy="224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43982" y="2492896"/>
            <a:ext cx="44043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55480" y="4581128"/>
            <a:ext cx="73659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52984"/>
            <a:ext cx="5856709" cy="959792"/>
          </a:xfrm>
        </p:spPr>
        <p:txBody>
          <a:bodyPr/>
          <a:lstStyle/>
          <a:p>
            <a:r>
              <a:rPr lang="en-US" dirty="0" smtClean="0"/>
              <a:t>OBDA for Streams:</a:t>
            </a:r>
            <a:br>
              <a:rPr lang="en-US" dirty="0" smtClean="0"/>
            </a:br>
            <a:r>
              <a:rPr lang="en-US" dirty="0" smtClean="0"/>
              <a:t>State Sequences from </a:t>
            </a:r>
            <a:r>
              <a:rPr lang="en-US" smtClean="0"/>
              <a:t>Window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1712119"/>
            <a:ext cx="7581900" cy="4368800"/>
          </a:xfrm>
        </p:spPr>
      </p:pic>
      <p:sp>
        <p:nvSpPr>
          <p:cNvPr id="5" name="Rectangle 4"/>
          <p:cNvSpPr/>
          <p:nvPr/>
        </p:nvSpPr>
        <p:spPr>
          <a:xfrm>
            <a:off x="1117066" y="5373216"/>
            <a:ext cx="647927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03848" y="2780928"/>
            <a:ext cx="5040560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79" y="4069745"/>
            <a:ext cx="495300" cy="469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07704" y="3273878"/>
            <a:ext cx="216024" cy="216024"/>
          </a:xfrm>
          <a:prstGeom prst="rect">
            <a:avLst/>
          </a:prstGeom>
          <a:solidFill>
            <a:srgbClr val="E62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67744" y="3273878"/>
            <a:ext cx="216024" cy="216024"/>
          </a:xfrm>
          <a:prstGeom prst="rect">
            <a:avLst/>
          </a:prstGeom>
          <a:solidFill>
            <a:srgbClr val="E62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45532" y="3573016"/>
            <a:ext cx="216024" cy="216024"/>
          </a:xfrm>
          <a:prstGeom prst="rect">
            <a:avLst/>
          </a:prstGeom>
          <a:solidFill>
            <a:srgbClr val="E62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83822" y="3573016"/>
            <a:ext cx="216024" cy="216024"/>
          </a:xfrm>
          <a:prstGeom prst="rect">
            <a:avLst/>
          </a:prstGeom>
          <a:solidFill>
            <a:srgbClr val="E62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Windows over</a:t>
            </a:r>
            <a:br>
              <a:rPr lang="en-US" dirty="0" smtClean="0"/>
            </a:br>
            <a:r>
              <a:rPr lang="en-US" dirty="0" smtClean="0"/>
              <a:t>Multiple Streams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" y="1667669"/>
            <a:ext cx="7162800" cy="4457700"/>
          </a:xfrm>
        </p:spPr>
      </p:pic>
    </p:spTree>
    <p:extLst>
      <p:ext uri="{BB962C8B-B14F-4D97-AF65-F5344CB8AC3E}">
        <p14:creationId xmlns:p14="http://schemas.microsoft.com/office/powerpoint/2010/main" val="64116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Data Added to Each State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" y="1547019"/>
            <a:ext cx="7162800" cy="4699000"/>
          </a:xfrm>
        </p:spPr>
      </p:pic>
      <p:sp>
        <p:nvSpPr>
          <p:cNvPr id="6" name="Rectangle 5"/>
          <p:cNvSpPr/>
          <p:nvPr/>
        </p:nvSpPr>
        <p:spPr>
          <a:xfrm>
            <a:off x="4572000" y="5517232"/>
            <a:ext cx="352839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mini bag (only virtually)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736" y="404664"/>
            <a:ext cx="6576789" cy="720080"/>
          </a:xfrm>
        </p:spPr>
        <p:txBody>
          <a:bodyPr/>
          <a:lstStyle/>
          <a:p>
            <a:r>
              <a:rPr lang="de-DE" dirty="0" err="1" smtClean="0"/>
              <a:t>For</a:t>
            </a:r>
            <a:r>
              <a:rPr lang="de-DE" dirty="0"/>
              <a:t> </a:t>
            </a:r>
            <a:r>
              <a:rPr lang="de-DE" dirty="0" err="1" smtClean="0"/>
              <a:t>Presentation</a:t>
            </a:r>
            <a:r>
              <a:rPr lang="de-DE" dirty="0" smtClean="0"/>
              <a:t> </a:t>
            </a:r>
            <a:r>
              <a:rPr lang="de-DE" dirty="0" err="1" smtClean="0"/>
              <a:t>Purposes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Simple </a:t>
            </a:r>
            <a:r>
              <a:rPr lang="de-DE" dirty="0" err="1" smtClean="0"/>
              <a:t>Conceptual</a:t>
            </a:r>
            <a:r>
              <a:rPr lang="de-DE" dirty="0" smtClean="0"/>
              <a:t> View on Data</a:t>
            </a:r>
            <a:endParaRPr lang="de-DE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251520" y="4005064"/>
            <a:ext cx="8629415" cy="1712940"/>
            <a:chOff x="24967" y="1700808"/>
            <a:chExt cx="9144000" cy="1815085"/>
          </a:xfrm>
        </p:grpSpPr>
        <p:pic>
          <p:nvPicPr>
            <p:cNvPr id="5" name="Bild 4" descr="Screen Shot 2014-11-20 at 08.42.0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7" y="1700808"/>
              <a:ext cx="9144000" cy="745569"/>
            </a:xfrm>
            <a:prstGeom prst="rect">
              <a:avLst/>
            </a:prstGeom>
          </p:spPr>
        </p:pic>
        <p:pic>
          <p:nvPicPr>
            <p:cNvPr id="6" name="Bild 5" descr="Screen Shot 2014-11-20 at 08.42.1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7" y="2824927"/>
              <a:ext cx="9144000" cy="690966"/>
            </a:xfrm>
            <a:prstGeom prst="rect">
              <a:avLst/>
            </a:prstGeom>
          </p:spPr>
        </p:pic>
      </p:grpSp>
      <p:pic>
        <p:nvPicPr>
          <p:cNvPr id="8" name="Bild 7" descr="Screen Shot 2014-11-20 at 08.41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7380312" cy="2049079"/>
          </a:xfrm>
          <a:prstGeom prst="rect">
            <a:avLst/>
          </a:prstGeom>
        </p:spPr>
      </p:pic>
      <p:sp>
        <p:nvSpPr>
          <p:cNvPr id="9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17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331640" y="5229200"/>
            <a:ext cx="180020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66127" y="5210442"/>
            <a:ext cx="180020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28184" y="5210442"/>
            <a:ext cx="180020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949280"/>
            <a:ext cx="7517593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</a:p>
        </p:txBody>
      </p:sp>
      <p:pic>
        <p:nvPicPr>
          <p:cNvPr id="39939" name="Picture 11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84368" y="3140968"/>
            <a:ext cx="268114" cy="197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Callout 1"/>
          <p:cNvSpPr/>
          <p:nvPr/>
        </p:nvSpPr>
        <p:spPr>
          <a:xfrm>
            <a:off x="1043608" y="1124744"/>
            <a:ext cx="6192688" cy="2016224"/>
          </a:xfrm>
          <a:prstGeom prst="cloudCallout">
            <a:avLst>
              <a:gd name="adj1" fmla="val 43358"/>
              <a:gd name="adj2" fmla="val 45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4737FF"/>
                </a:solidFill>
              </a:rPr>
              <a:t>I use standardized domain ontology!</a:t>
            </a:r>
            <a:br>
              <a:rPr lang="en-US" dirty="0" smtClean="0">
                <a:solidFill>
                  <a:srgbClr val="4737FF"/>
                </a:solidFill>
              </a:rPr>
            </a:br>
            <a:r>
              <a:rPr lang="en-US" dirty="0" smtClean="0">
                <a:solidFill>
                  <a:srgbClr val="4737FF"/>
                </a:solidFill>
              </a:rPr>
              <a:t/>
            </a:r>
            <a:br>
              <a:rPr lang="en-US" dirty="0" smtClean="0">
                <a:solidFill>
                  <a:srgbClr val="4737FF"/>
                </a:solidFill>
              </a:rPr>
            </a:br>
            <a:r>
              <a:rPr lang="en-US" dirty="0" smtClean="0">
                <a:solidFill>
                  <a:srgbClr val="EC7404"/>
                </a:solidFill>
              </a:rPr>
              <a:t>No need to care about specific </a:t>
            </a:r>
            <a:br>
              <a:rPr lang="en-US" dirty="0" smtClean="0">
                <a:solidFill>
                  <a:srgbClr val="EC7404"/>
                </a:solidFill>
              </a:rPr>
            </a:br>
            <a:r>
              <a:rPr lang="en-US" dirty="0" smtClean="0">
                <a:solidFill>
                  <a:srgbClr val="EC7404"/>
                </a:solidFill>
              </a:rPr>
              <a:t>data representations </a:t>
            </a:r>
            <a:r>
              <a:rPr lang="en-US" dirty="0" smtClean="0">
                <a:solidFill>
                  <a:srgbClr val="EC7404"/>
                </a:solidFill>
                <a:sym typeface="Wingdings"/>
              </a:rPr>
              <a:t></a:t>
            </a:r>
            <a:endParaRPr lang="en-US" dirty="0">
              <a:solidFill>
                <a:srgbClr val="EC74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</a:p>
        </p:txBody>
      </p:sp>
      <p:sp>
        <p:nvSpPr>
          <p:cNvPr id="40964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5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pic>
        <p:nvPicPr>
          <p:cNvPr id="40966" name="Picture 11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44775"/>
            <a:ext cx="24590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285293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@t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232" y="-99392"/>
            <a:ext cx="10698050" cy="7128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745" y="-99392"/>
            <a:ext cx="12317393" cy="7344816"/>
          </a:xfrm>
          <a:prstGeom prst="rect">
            <a:avLst/>
          </a:prstGeom>
        </p:spPr>
      </p:pic>
      <p:sp>
        <p:nvSpPr>
          <p:cNvPr id="5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Application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Business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Intelligence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feld 6"/>
          <p:cNvSpPr txBox="1"/>
          <p:nvPr/>
        </p:nvSpPr>
        <p:spPr>
          <a:xfrm>
            <a:off x="0" y="1198493"/>
            <a:ext cx="9144000" cy="156966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Acquisition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transformation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raw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into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meaningful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useful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information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business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analysis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purposes</a:t>
            </a:r>
            <a:endParaRPr lang="de-DE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feld 6"/>
          <p:cNvSpPr txBox="1"/>
          <p:nvPr/>
        </p:nvSpPr>
        <p:spPr>
          <a:xfrm>
            <a:off x="0" y="3284984"/>
            <a:ext cx="9144000" cy="1077218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Relevant also </a:t>
            </a:r>
            <a:r>
              <a:rPr lang="de-DE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</a:t>
            </a: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e.g., </a:t>
            </a:r>
            <a:r>
              <a:rPr lang="de-DE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control</a:t>
            </a: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room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operators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de-DE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who</a:t>
            </a: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expect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shutdown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</a:t>
            </a:r>
            <a:r>
              <a:rPr lang="de-DE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machine</a:t>
            </a:r>
            <a:endParaRPr lang="de-DE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4725144"/>
            <a:ext cx="9144000" cy="156966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Compare</a:t>
            </a: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actual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sensor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with</a:t>
            </a: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previous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</a:t>
            </a: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check out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similar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situations</a:t>
            </a:r>
            <a:endParaRPr lang="de-DE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55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</a:p>
        </p:txBody>
      </p:sp>
      <p:pic>
        <p:nvPicPr>
          <p:cNvPr id="41988" name="Picture 11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1800" y="285293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@t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</a:p>
        </p:txBody>
      </p:sp>
      <p:sp>
        <p:nvSpPr>
          <p:cNvPr id="43012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013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pic>
        <p:nvPicPr>
          <p:cNvPr id="43014" name="Picture 11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71800" y="285293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@t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4035" name="Straight Arrow Connector 14"/>
          <p:cNvCxnSpPr>
            <a:cxnSpLocks noChangeShapeType="1"/>
          </p:cNvCxnSpPr>
          <p:nvPr/>
        </p:nvCxnSpPr>
        <p:spPr bwMode="auto">
          <a:xfrm>
            <a:off x="3386138" y="3603625"/>
            <a:ext cx="3048000" cy="206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9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pic>
        <p:nvPicPr>
          <p:cNvPr id="44040" name="Picture 13" descr="engineer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71800" y="285293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@t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5059" name="Straight Arrow Connector 14"/>
          <p:cNvCxnSpPr>
            <a:cxnSpLocks noChangeShapeType="1"/>
          </p:cNvCxnSpPr>
          <p:nvPr/>
        </p:nvCxnSpPr>
        <p:spPr bwMode="auto">
          <a:xfrm>
            <a:off x="3386138" y="3603625"/>
            <a:ext cx="3048000" cy="206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0" name="Straight Arrow Connector 14"/>
          <p:cNvCxnSpPr>
            <a:cxnSpLocks noChangeShapeType="1"/>
          </p:cNvCxnSpPr>
          <p:nvPr/>
        </p:nvCxnSpPr>
        <p:spPr bwMode="auto">
          <a:xfrm>
            <a:off x="3386138" y="3375025"/>
            <a:ext cx="3048000" cy="206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3049588"/>
            <a:ext cx="139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50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65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pic>
        <p:nvPicPr>
          <p:cNvPr id="45066" name="Picture 15" descr="engineer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71800" y="285293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@t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1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3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4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5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sp>
        <p:nvSpPr>
          <p:cNvPr id="460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6087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391025"/>
            <a:ext cx="391953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71800" y="285293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@t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0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07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08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09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sp>
        <p:nvSpPr>
          <p:cNvPr id="471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7111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71800" y="285293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@t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1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2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3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sp>
        <p:nvSpPr>
          <p:cNvPr id="481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8135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38" name="Straight Arrow Connector 14"/>
          <p:cNvCxnSpPr>
            <a:cxnSpLocks noChangeShapeType="1"/>
          </p:cNvCxnSpPr>
          <p:nvPr/>
        </p:nvCxnSpPr>
        <p:spPr bwMode="auto">
          <a:xfrm>
            <a:off x="4152900" y="3609975"/>
            <a:ext cx="2281238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771800" y="285293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@t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8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155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156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157" name="TextBox 12"/>
          <p:cNvSpPr txBox="1">
            <a:spLocks noChangeArrowheads="1"/>
          </p:cNvSpPr>
          <p:nvPr/>
        </p:nvSpPr>
        <p:spPr bwMode="auto">
          <a:xfrm>
            <a:off x="5232400" y="191452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Generators with a turbine fault?</a:t>
            </a:r>
          </a:p>
        </p:txBody>
      </p:sp>
      <p:sp>
        <p:nvSpPr>
          <p:cNvPr id="491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49159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162" name="Straight Arrow Connector 14"/>
          <p:cNvCxnSpPr>
            <a:cxnSpLocks noChangeShapeType="1"/>
          </p:cNvCxnSpPr>
          <p:nvPr/>
        </p:nvCxnSpPr>
        <p:spPr bwMode="auto">
          <a:xfrm>
            <a:off x="4162425" y="3379788"/>
            <a:ext cx="2271713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63" name="Straight Arrow Connector 14"/>
          <p:cNvCxnSpPr>
            <a:cxnSpLocks noChangeShapeType="1"/>
          </p:cNvCxnSpPr>
          <p:nvPr/>
        </p:nvCxnSpPr>
        <p:spPr bwMode="auto">
          <a:xfrm>
            <a:off x="4152900" y="3609975"/>
            <a:ext cx="2281238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021013"/>
            <a:ext cx="279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71800" y="285293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@t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79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80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81" name="TextBox 12"/>
          <p:cNvSpPr txBox="1">
            <a:spLocks noChangeArrowheads="1"/>
          </p:cNvSpPr>
          <p:nvPr/>
        </p:nvSpPr>
        <p:spPr bwMode="auto">
          <a:xfrm>
            <a:off x="5286375" y="1790700"/>
            <a:ext cx="2195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Is a condenser fault a kind of turbine fault?</a:t>
            </a:r>
          </a:p>
        </p:txBody>
      </p:sp>
      <p:sp>
        <p:nvSpPr>
          <p:cNvPr id="501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50183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186" name="Straight Arrow Connector 14"/>
          <p:cNvCxnSpPr>
            <a:cxnSpLocks noChangeShapeType="1"/>
          </p:cNvCxnSpPr>
          <p:nvPr/>
        </p:nvCxnSpPr>
        <p:spPr bwMode="auto">
          <a:xfrm>
            <a:off x="4152900" y="3609975"/>
            <a:ext cx="2281238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771800" y="285293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@t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gnetic Disk 14"/>
          <p:cNvSpPr>
            <a:spLocks noChangeArrowheads="1"/>
          </p:cNvSpPr>
          <p:nvPr/>
        </p:nvSpPr>
        <p:spPr bwMode="auto">
          <a:xfrm>
            <a:off x="868363" y="1403350"/>
            <a:ext cx="2520950" cy="2778125"/>
          </a:xfrm>
          <a:prstGeom prst="flowChartMagneticDisk">
            <a:avLst/>
          </a:prstGeom>
          <a:solidFill>
            <a:schemeClr val="bg2">
              <a:alpha val="3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3" name="Rectangle 16"/>
          <p:cNvSpPr>
            <a:spLocks noChangeArrowheads="1"/>
          </p:cNvSpPr>
          <p:nvPr/>
        </p:nvSpPr>
        <p:spPr bwMode="auto">
          <a:xfrm>
            <a:off x="123825" y="1260475"/>
            <a:ext cx="4019550" cy="473075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4" name="Oval Callout 11"/>
          <p:cNvSpPr>
            <a:spLocks noChangeArrowheads="1"/>
          </p:cNvSpPr>
          <p:nvPr/>
        </p:nvSpPr>
        <p:spPr bwMode="auto">
          <a:xfrm>
            <a:off x="5072063" y="1566863"/>
            <a:ext cx="2268537" cy="1371600"/>
          </a:xfrm>
          <a:prstGeom prst="wedgeEllipseCallout">
            <a:avLst>
              <a:gd name="adj1" fmla="val 29542"/>
              <a:gd name="adj2" fmla="val 60032"/>
            </a:avLst>
          </a:prstGeom>
          <a:solidFill>
            <a:srgbClr val="62B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ntinuum Light" charset="0"/>
              </a:rPr>
              <a:t>Ontology Based</a:t>
            </a:r>
            <a:r>
              <a:rPr lang="en-US" altLang="en-US">
                <a:latin typeface="Continuum Medium" charset="0"/>
              </a:rPr>
              <a:t> </a:t>
            </a:r>
            <a:r>
              <a:rPr lang="en-US" altLang="en-US">
                <a:latin typeface="Continuum Bold" charset="0"/>
              </a:rPr>
              <a:t>Data Access</a:t>
            </a:r>
            <a:endParaRPr lang="en-US" altLang="en-US">
              <a:latin typeface="Continuum Medium" charset="0"/>
            </a:endParaRPr>
          </a:p>
        </p:txBody>
      </p:sp>
      <p:pic>
        <p:nvPicPr>
          <p:cNvPr id="51206" name="Picture 15" descr="enginee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454275"/>
            <a:ext cx="26035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403725"/>
            <a:ext cx="35464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662238"/>
            <a:ext cx="213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extBox 12"/>
          <p:cNvSpPr txBox="1">
            <a:spLocks noChangeArrowheads="1"/>
          </p:cNvSpPr>
          <p:nvPr/>
        </p:nvSpPr>
        <p:spPr bwMode="auto">
          <a:xfrm>
            <a:off x="5286375" y="1790700"/>
            <a:ext cx="2195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Verdana" charset="0"/>
              </a:rPr>
              <a:t>Is a condenser fault a kind of turbine fault?</a:t>
            </a:r>
          </a:p>
        </p:txBody>
      </p:sp>
      <p:cxnSp>
        <p:nvCxnSpPr>
          <p:cNvPr id="51210" name="Straight Arrow Connector 14"/>
          <p:cNvCxnSpPr>
            <a:cxnSpLocks noChangeShapeType="1"/>
          </p:cNvCxnSpPr>
          <p:nvPr/>
        </p:nvCxnSpPr>
        <p:spPr bwMode="auto">
          <a:xfrm>
            <a:off x="4162425" y="3379788"/>
            <a:ext cx="2271713" cy="15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3052763"/>
            <a:ext cx="546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12" name="Straight Arrow Connector 14"/>
          <p:cNvCxnSpPr>
            <a:cxnSpLocks noChangeShapeType="1"/>
          </p:cNvCxnSpPr>
          <p:nvPr/>
        </p:nvCxnSpPr>
        <p:spPr bwMode="auto">
          <a:xfrm>
            <a:off x="4152900" y="3609975"/>
            <a:ext cx="2281238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2771800" y="285293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@t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48" y="3620765"/>
            <a:ext cx="375814" cy="16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232" y="-99392"/>
            <a:ext cx="10698050" cy="7128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745" y="-99392"/>
            <a:ext cx="12317393" cy="7344816"/>
          </a:xfrm>
          <a:prstGeom prst="rect">
            <a:avLst/>
          </a:prstGeom>
        </p:spPr>
      </p:pic>
      <p:sp>
        <p:nvSpPr>
          <p:cNvPr id="5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Business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Intelligence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feld 6"/>
          <p:cNvSpPr txBox="1"/>
          <p:nvPr/>
        </p:nvSpPr>
        <p:spPr>
          <a:xfrm>
            <a:off x="0" y="1198493"/>
            <a:ext cx="9144000" cy="175432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Acquisition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transformation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raw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into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meaningful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useful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information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business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analysis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purposes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feld 6"/>
          <p:cNvSpPr txBox="1"/>
          <p:nvPr/>
        </p:nvSpPr>
        <p:spPr>
          <a:xfrm>
            <a:off x="0" y="3284984"/>
            <a:ext cx="9144000" cy="1077218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Additional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analyses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might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indicate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time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left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react</a:t>
            </a:r>
            <a:r>
              <a:rPr lang="de-DE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appropriately</a:t>
            </a:r>
            <a:endParaRPr lang="de-DE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25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1867" y="429007"/>
            <a:ext cx="7208838" cy="779463"/>
          </a:xfrm>
        </p:spPr>
        <p:txBody>
          <a:bodyPr/>
          <a:lstStyle/>
          <a:p>
            <a:r>
              <a:rPr lang="de-DE" dirty="0" err="1" smtClean="0"/>
              <a:t>Representation</a:t>
            </a:r>
            <a:r>
              <a:rPr lang="de-DE" dirty="0" smtClean="0"/>
              <a:t> in STARQL</a:t>
            </a:r>
            <a:endParaRPr lang="de-DE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395536" y="1268760"/>
            <a:ext cx="8460432" cy="3870384"/>
            <a:chOff x="395536" y="1268760"/>
            <a:chExt cx="8460432" cy="3870384"/>
          </a:xfrm>
        </p:grpSpPr>
        <p:pic>
          <p:nvPicPr>
            <p:cNvPr id="7" name="Bild 6" descr="Screen Shot 2014-11-19 at 14.43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268760"/>
              <a:ext cx="8460432" cy="3870384"/>
            </a:xfrm>
            <a:prstGeom prst="rect">
              <a:avLst/>
            </a:prstGeom>
          </p:spPr>
        </p:pic>
        <p:cxnSp>
          <p:nvCxnSpPr>
            <p:cNvPr id="9" name="Gerade Verbindung 8"/>
            <p:cNvCxnSpPr>
              <a:cxnSpLocks/>
            </p:cNvCxnSpPr>
            <p:nvPr/>
          </p:nvCxnSpPr>
          <p:spPr>
            <a:xfrm>
              <a:off x="8845873" y="1359321"/>
              <a:ext cx="0" cy="3717396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30</a:t>
            </a:fld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707904" y="4365104"/>
            <a:ext cx="180020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48264" y="4365104"/>
            <a:ext cx="180020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99792" y="4509120"/>
            <a:ext cx="1008112" cy="288032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42743" y="4509120"/>
            <a:ext cx="1008112" cy="288032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7208838" cy="779463"/>
          </a:xfrm>
        </p:spPr>
        <p:txBody>
          <a:bodyPr/>
          <a:lstStyle/>
          <a:p>
            <a:r>
              <a:rPr lang="de-DE" dirty="0" smtClean="0"/>
              <a:t>Output </a:t>
            </a:r>
            <a:r>
              <a:rPr lang="de-DE" dirty="0" err="1" smtClean="0"/>
              <a:t>Specification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in Terms </a:t>
            </a:r>
            <a:r>
              <a:rPr lang="de-DE" dirty="0" err="1" smtClean="0"/>
              <a:t>of</a:t>
            </a:r>
            <a:r>
              <a:rPr lang="de-DE" dirty="0" smtClean="0"/>
              <a:t> SPARQL</a:t>
            </a:r>
            <a:endParaRPr lang="de-DE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395536" y="1268760"/>
            <a:ext cx="8460432" cy="3870384"/>
            <a:chOff x="395536" y="1268760"/>
            <a:chExt cx="8460432" cy="3870384"/>
          </a:xfrm>
        </p:grpSpPr>
        <p:pic>
          <p:nvPicPr>
            <p:cNvPr id="7" name="Bild 6" descr="Screen Shot 2014-11-19 at 14.43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268760"/>
              <a:ext cx="8460432" cy="3870384"/>
            </a:xfrm>
            <a:prstGeom prst="rect">
              <a:avLst/>
            </a:prstGeom>
          </p:spPr>
        </p:pic>
        <p:cxnSp>
          <p:nvCxnSpPr>
            <p:cNvPr id="9" name="Gerade Verbindung 8"/>
            <p:cNvCxnSpPr>
              <a:cxnSpLocks/>
            </p:cNvCxnSpPr>
            <p:nvPr/>
          </p:nvCxnSpPr>
          <p:spPr>
            <a:xfrm>
              <a:off x="8845873" y="1359321"/>
              <a:ext cx="0" cy="3717396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/>
        </p:nvSpPr>
        <p:spPr>
          <a:xfrm>
            <a:off x="683568" y="1879459"/>
            <a:ext cx="8136904" cy="216024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94908" y="3212976"/>
            <a:ext cx="8136904" cy="504056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5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Streams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Sequencing</a:t>
            </a:r>
            <a:endParaRPr lang="de-DE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395536" y="1268760"/>
            <a:ext cx="8460432" cy="3870384"/>
            <a:chOff x="395536" y="1268760"/>
            <a:chExt cx="8460432" cy="3870384"/>
          </a:xfrm>
        </p:grpSpPr>
        <p:pic>
          <p:nvPicPr>
            <p:cNvPr id="7" name="Bild 6" descr="Screen Shot 2014-11-19 at 14.43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268760"/>
              <a:ext cx="8460432" cy="3870384"/>
            </a:xfrm>
            <a:prstGeom prst="rect">
              <a:avLst/>
            </a:prstGeom>
          </p:spPr>
        </p:pic>
        <p:cxnSp>
          <p:nvCxnSpPr>
            <p:cNvPr id="9" name="Gerade Verbindung 8"/>
            <p:cNvCxnSpPr>
              <a:cxnSpLocks/>
            </p:cNvCxnSpPr>
            <p:nvPr/>
          </p:nvCxnSpPr>
          <p:spPr>
            <a:xfrm>
              <a:off x="8845873" y="1359321"/>
              <a:ext cx="0" cy="3717396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/>
        </p:nvSpPr>
        <p:spPr>
          <a:xfrm>
            <a:off x="683568" y="2107028"/>
            <a:ext cx="8136904" cy="67390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98876" y="3883728"/>
            <a:ext cx="8136904" cy="216024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6956" y="5202039"/>
            <a:ext cx="7635444" cy="1395313"/>
          </a:xfrm>
        </p:spPr>
        <p:txBody>
          <a:bodyPr/>
          <a:lstStyle/>
          <a:p>
            <a:r>
              <a:rPr lang="de-DE" sz="1400" dirty="0" err="1" smtClean="0"/>
              <a:t>s_msmt</a:t>
            </a:r>
            <a:r>
              <a:rPr lang="de-DE" sz="1400" dirty="0" smtClean="0"/>
              <a:t> </a:t>
            </a:r>
            <a:r>
              <a:rPr lang="de-DE" sz="1400" dirty="0" err="1" smtClean="0"/>
              <a:t>constructed</a:t>
            </a:r>
            <a:r>
              <a:rPr lang="de-DE" sz="1400" dirty="0" smtClean="0"/>
              <a:t> </a:t>
            </a:r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table</a:t>
            </a:r>
            <a:r>
              <a:rPr lang="de-DE" sz="1400" dirty="0" smtClean="0"/>
              <a:t> STREAM_MEASUREMENT</a:t>
            </a: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856709" cy="954657"/>
          </a:xfrm>
        </p:spPr>
        <p:txBody>
          <a:bodyPr/>
          <a:lstStyle/>
          <a:p>
            <a:r>
              <a:rPr lang="de-DE" dirty="0" smtClean="0"/>
              <a:t>WHERE </a:t>
            </a:r>
            <a:r>
              <a:rPr lang="de-DE" dirty="0" err="1" smtClean="0"/>
              <a:t>and</a:t>
            </a:r>
            <a:r>
              <a:rPr lang="de-DE" dirty="0" smtClean="0"/>
              <a:t> HAVING</a:t>
            </a:r>
            <a:br>
              <a:rPr lang="de-DE" dirty="0" smtClean="0"/>
            </a:br>
            <a:r>
              <a:rPr lang="de-DE" dirty="0" err="1" smtClean="0"/>
              <a:t>Extensions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SPARQL</a:t>
            </a:r>
            <a:endParaRPr lang="de-DE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395536" y="1268760"/>
            <a:ext cx="8460432" cy="3870384"/>
            <a:chOff x="395536" y="1268760"/>
            <a:chExt cx="8460432" cy="3870384"/>
          </a:xfrm>
        </p:grpSpPr>
        <p:pic>
          <p:nvPicPr>
            <p:cNvPr id="7" name="Bild 6" descr="Screen Shot 2014-11-19 at 14.43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268760"/>
              <a:ext cx="8460432" cy="3870384"/>
            </a:xfrm>
            <a:prstGeom prst="rect">
              <a:avLst/>
            </a:prstGeom>
          </p:spPr>
        </p:pic>
        <p:cxnSp>
          <p:nvCxnSpPr>
            <p:cNvPr id="9" name="Gerade Verbindung 8"/>
            <p:cNvCxnSpPr>
              <a:cxnSpLocks/>
            </p:cNvCxnSpPr>
            <p:nvPr/>
          </p:nvCxnSpPr>
          <p:spPr>
            <a:xfrm>
              <a:off x="8845873" y="1359321"/>
              <a:ext cx="0" cy="3717396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/>
        </p:nvSpPr>
        <p:spPr>
          <a:xfrm>
            <a:off x="683568" y="4111092"/>
            <a:ext cx="8136904" cy="936104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83568" y="3633479"/>
            <a:ext cx="8136904" cy="288032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536956" y="5202039"/>
            <a:ext cx="7635444" cy="1395313"/>
          </a:xfrm>
        </p:spPr>
        <p:txBody>
          <a:bodyPr/>
          <a:lstStyle/>
          <a:p>
            <a:r>
              <a:rPr lang="de-DE" sz="1400" dirty="0" err="1" smtClean="0"/>
              <a:t>TempSens</a:t>
            </a:r>
            <a:r>
              <a:rPr lang="de-DE" sz="1400" dirty="0" smtClean="0"/>
              <a:t>(?s) also </a:t>
            </a:r>
            <a:r>
              <a:rPr lang="de-DE" sz="1400" dirty="0" err="1" smtClean="0"/>
              <a:t>defined</a:t>
            </a:r>
            <a:r>
              <a:rPr lang="de-DE" sz="1400" dirty="0" smtClean="0"/>
              <a:t> via SQL</a:t>
            </a:r>
          </a:p>
          <a:p>
            <a:pPr lvl="1"/>
            <a:r>
              <a:rPr lang="de-DE" sz="1200" dirty="0" smtClean="0"/>
              <a:t>{  ?x </a:t>
            </a:r>
            <a:r>
              <a:rPr lang="de-DE" sz="1200" dirty="0" err="1" smtClean="0"/>
              <a:t>rdf:type</a:t>
            </a:r>
            <a:r>
              <a:rPr lang="de-DE" sz="1200" dirty="0" smtClean="0"/>
              <a:t> :</a:t>
            </a:r>
            <a:r>
              <a:rPr lang="de-DE" sz="1200" dirty="0" err="1" smtClean="0"/>
              <a:t>TempSens</a:t>
            </a:r>
            <a:r>
              <a:rPr lang="de-DE" sz="1200" dirty="0" smtClean="0"/>
              <a:t>  } in RDF</a:t>
            </a:r>
          </a:p>
          <a:p>
            <a:r>
              <a:rPr lang="de-DE" sz="1400" dirty="0" err="1" smtClean="0"/>
              <a:t>hasVal</a:t>
            </a:r>
            <a:r>
              <a:rPr lang="de-DE" sz="1400" dirty="0"/>
              <a:t>(?s, ?x)&lt;?i&gt;  </a:t>
            </a:r>
            <a:r>
              <a:rPr lang="de-DE" sz="1400" dirty="0" err="1"/>
              <a:t>defined</a:t>
            </a:r>
            <a:r>
              <a:rPr lang="de-DE" sz="1400" dirty="0"/>
              <a:t> via SQL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described</a:t>
            </a:r>
            <a:r>
              <a:rPr lang="de-DE" sz="1400" dirty="0"/>
              <a:t> </a:t>
            </a:r>
            <a:r>
              <a:rPr lang="de-DE" sz="1400" dirty="0" err="1"/>
              <a:t>before</a:t>
            </a:r>
            <a:endParaRPr lang="de-DE" sz="1400" dirty="0"/>
          </a:p>
          <a:p>
            <a:pPr lvl="1"/>
            <a:r>
              <a:rPr lang="de-DE" sz="1200" dirty="0"/>
              <a:t>GRAPH ?i {  ?s :</a:t>
            </a:r>
            <a:r>
              <a:rPr lang="de-DE" sz="1200" dirty="0" err="1"/>
              <a:t>val</a:t>
            </a:r>
            <a:r>
              <a:rPr lang="de-DE" sz="1200" dirty="0"/>
              <a:t> ?x  } in </a:t>
            </a:r>
            <a:r>
              <a:rPr lang="de-DE" sz="1200" dirty="0" smtClean="0"/>
              <a:t>RDF</a:t>
            </a:r>
            <a:endParaRPr lang="de-DE" sz="1200" dirty="0"/>
          </a:p>
        </p:txBody>
      </p:sp>
      <p:sp>
        <p:nvSpPr>
          <p:cNvPr id="12" name="Rechteck 11"/>
          <p:cNvSpPr/>
          <p:nvPr/>
        </p:nvSpPr>
        <p:spPr>
          <a:xfrm>
            <a:off x="683568" y="2746293"/>
            <a:ext cx="8136904" cy="50405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818232" y="617262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  <a:defRPr/>
            </a:pPr>
            <a:fld id="{098F53D8-223C-A248-BF3F-06A1BF6482A1}" type="slidenum">
              <a:rPr lang="en-US" smtClean="0"/>
              <a:pPr>
                <a:buFontTx/>
                <a:buNone/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04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STARQL Compiler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stream constructs</a:t>
            </a:r>
          </a:p>
          <a:p>
            <a:pPr lvl="1"/>
            <a:r>
              <a:rPr lang="en-US" dirty="0" smtClean="0"/>
              <a:t>Generate code for relational backend data stream processing system</a:t>
            </a:r>
          </a:p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00B050"/>
                </a:solidFill>
              </a:rPr>
              <a:t>local SPARQL fragments </a:t>
            </a:r>
            <a:r>
              <a:rPr lang="en-US" dirty="0" smtClean="0"/>
              <a:t>of a STARQL query</a:t>
            </a:r>
          </a:p>
          <a:p>
            <a:pPr lvl="1"/>
            <a:r>
              <a:rPr lang="en-US" dirty="0" smtClean="0"/>
              <a:t>Rewrite query to capture ontology inferences (</a:t>
            </a:r>
            <a:r>
              <a:rPr lang="en-US" dirty="0" err="1" smtClean="0">
                <a:solidFill>
                  <a:srgbClr val="4737FF"/>
                </a:solidFill>
              </a:rPr>
              <a:t>Ontop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Establish mappings and optimize resulting query (</a:t>
            </a:r>
            <a:r>
              <a:rPr lang="en-US" dirty="0" err="1" smtClean="0">
                <a:solidFill>
                  <a:srgbClr val="4737FF"/>
                </a:solidFill>
              </a:rPr>
              <a:t>Ontop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Eliminate redundant joins etc. (Eliminate "</a:t>
            </a:r>
            <a:r>
              <a:rPr lang="en-US" dirty="0" err="1" smtClean="0"/>
              <a:t>Observeration</a:t>
            </a:r>
            <a:r>
              <a:rPr lang="en-US" dirty="0" smtClean="0"/>
              <a:t>" objects)</a:t>
            </a:r>
            <a:endParaRPr lang="en-US" dirty="0"/>
          </a:p>
          <a:p>
            <a:r>
              <a:rPr lang="en-US" dirty="0" smtClean="0"/>
              <a:t>Globally optimize query</a:t>
            </a:r>
          </a:p>
          <a:p>
            <a:pPr lvl="1"/>
            <a:r>
              <a:rPr lang="en-US" dirty="0" smtClean="0"/>
              <a:t>Compile away complex notions of, e.g., semantic sensor ontology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3068847"/>
            <a:ext cx="6228184" cy="1728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1351" y="4499828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©R. </a:t>
            </a:r>
            <a:r>
              <a:rPr lang="en-US" sz="1200" dirty="0" err="1" smtClean="0"/>
              <a:t>Rosati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6425646" y="6392361"/>
            <a:ext cx="2178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4737FF"/>
                </a:solidFill>
              </a:rPr>
              <a:t>Ontop</a:t>
            </a:r>
            <a:r>
              <a:rPr lang="en-US" sz="1200" dirty="0" smtClean="0">
                <a:solidFill>
                  <a:srgbClr val="4737FF"/>
                </a:solidFill>
              </a:rPr>
              <a:t>: http</a:t>
            </a:r>
            <a:r>
              <a:rPr lang="en-US" sz="1200" dirty="0">
                <a:solidFill>
                  <a:srgbClr val="4737FF"/>
                </a:solidFill>
              </a:rPr>
              <a:t>://</a:t>
            </a:r>
            <a:r>
              <a:rPr lang="en-US" sz="1200" dirty="0" err="1">
                <a:solidFill>
                  <a:srgbClr val="4737FF"/>
                </a:solidFill>
              </a:rPr>
              <a:t>ontop.inf.unibz.it</a:t>
            </a:r>
            <a:endParaRPr lang="en-US" sz="1200" dirty="0">
              <a:solidFill>
                <a:srgbClr val="47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3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Backends</a:t>
            </a:r>
            <a:r>
              <a:rPr lang="en-US" dirty="0" smtClean="0"/>
              <a:t> for STARQL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315325" cy="4823941"/>
          </a:xfrm>
        </p:spPr>
        <p:txBody>
          <a:bodyPr/>
          <a:lstStyle/>
          <a:p>
            <a:r>
              <a:rPr lang="en-US" dirty="0" smtClean="0"/>
              <a:t>SQL (PostgreSQL)</a:t>
            </a:r>
          </a:p>
          <a:p>
            <a:r>
              <a:rPr lang="en-US" dirty="0" err="1" smtClean="0"/>
              <a:t>Exareme</a:t>
            </a:r>
            <a:r>
              <a:rPr lang="en-US" dirty="0" smtClean="0"/>
              <a:t> (cloud-based data management system)</a:t>
            </a:r>
          </a:p>
          <a:p>
            <a:r>
              <a:rPr lang="en-US" dirty="0" smtClean="0"/>
              <a:t>Apache Spark (cluster computing)</a:t>
            </a:r>
          </a:p>
          <a:p>
            <a:r>
              <a:rPr lang="en-US" dirty="0" smtClean="0"/>
              <a:t>Apache </a:t>
            </a:r>
            <a:r>
              <a:rPr lang="en-US" dirty="0" err="1" smtClean="0"/>
              <a:t>Flink</a:t>
            </a:r>
            <a:r>
              <a:rPr lang="en-US" dirty="0" smtClean="0"/>
              <a:t> (</a:t>
            </a:r>
            <a:r>
              <a:rPr lang="en-US" dirty="0"/>
              <a:t>distributed stream and batch </a:t>
            </a:r>
            <a:r>
              <a:rPr lang="en-US" dirty="0" smtClean="0"/>
              <a:t>processing, soon)</a:t>
            </a:r>
          </a:p>
          <a:p>
            <a:pPr lvl="1"/>
            <a:r>
              <a:rPr lang="en-US" dirty="0" smtClean="0"/>
              <a:t>With Apache Kafka or even Syslog for data collection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1842554" y="3501007"/>
            <a:ext cx="5544616" cy="302433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1D34FF"/>
                </a:solidFill>
              </a:rPr>
              <a:t>Data integration</a:t>
            </a:r>
            <a:br>
              <a:rPr lang="en-US" sz="2400" dirty="0" smtClean="0">
                <a:solidFill>
                  <a:srgbClr val="1D34FF"/>
                </a:solidFill>
              </a:rPr>
            </a:br>
            <a:r>
              <a:rPr lang="en-US" sz="2400" dirty="0" smtClean="0">
                <a:solidFill>
                  <a:srgbClr val="1D34FF"/>
                </a:solidFill>
              </a:rPr>
              <a:t>with mappings</a:t>
            </a:r>
            <a:br>
              <a:rPr lang="en-US" sz="2400" dirty="0" smtClean="0">
                <a:solidFill>
                  <a:srgbClr val="1D34FF"/>
                </a:solidFill>
              </a:rPr>
            </a:br>
            <a:r>
              <a:rPr lang="en-US" sz="2400" dirty="0" smtClean="0">
                <a:solidFill>
                  <a:srgbClr val="1D34FF"/>
                </a:solidFill>
              </a:rPr>
              <a:t>for each data source</a:t>
            </a:r>
            <a:endParaRPr lang="en-US" sz="2400" dirty="0">
              <a:solidFill>
                <a:srgbClr val="1D3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16205"/>
            <a:ext cx="12719240" cy="7143973"/>
          </a:xfrm>
        </p:spPr>
      </p:pic>
      <p:sp>
        <p:nvSpPr>
          <p:cNvPr id="5" name="Textfeld 5"/>
          <p:cNvSpPr txBox="1"/>
          <p:nvPr/>
        </p:nvSpPr>
        <p:spPr>
          <a:xfrm>
            <a:off x="0" y="260648"/>
            <a:ext cx="9144000" cy="175432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Can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Rely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on Simple Integration/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Federation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Mapping Layer???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4941168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which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should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query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refer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5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Data integration revisited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Produces null values (⊥) in DB speak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Problem: All null values different in standard DBs</a:t>
            </a:r>
          </a:p>
          <a:p>
            <a:r>
              <a:rPr lang="en-US" dirty="0" smtClean="0"/>
              <a:t>Better: Named nulls (or blank nodes in RDF)</a:t>
            </a:r>
          </a:p>
          <a:p>
            <a:pPr lvl="1"/>
            <a:r>
              <a:rPr lang="en-US" dirty="0" smtClean="0"/>
              <a:t>We can have co-references</a:t>
            </a:r>
          </a:p>
          <a:p>
            <a:pPr lvl="1"/>
            <a:r>
              <a:rPr lang="en-US" dirty="0" err="1" smtClean="0"/>
              <a:t>Existentials</a:t>
            </a:r>
            <a:r>
              <a:rPr lang="en-US" dirty="0" smtClean="0"/>
              <a:t> in logic</a:t>
            </a:r>
          </a:p>
          <a:p>
            <a:r>
              <a:rPr lang="en-US" dirty="0" smtClean="0"/>
              <a:t>Blank nodes (or named nulls) denoted as ⊥ with subscript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2001151"/>
            <a:ext cx="6660232" cy="1067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01008"/>
            <a:ext cx="4608512" cy="39473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2627784" y="2947327"/>
            <a:ext cx="288032" cy="4816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Universal solutions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3" y="1600200"/>
            <a:ext cx="7690333" cy="4525963"/>
          </a:xfrm>
        </p:spPr>
      </p:pic>
      <p:sp>
        <p:nvSpPr>
          <p:cNvPr id="5" name="Rounded Rectangular Callout 4"/>
          <p:cNvSpPr/>
          <p:nvPr/>
        </p:nvSpPr>
        <p:spPr>
          <a:xfrm>
            <a:off x="4067944" y="2924944"/>
            <a:ext cx="2325768" cy="360586"/>
          </a:xfrm>
          <a:prstGeom prst="wedgeRoundRectCallout">
            <a:avLst>
              <a:gd name="adj1" fmla="val -44710"/>
              <a:gd name="adj2" fmla="val 1040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4737FF"/>
                </a:solidFill>
              </a:rPr>
              <a:t>GAV Mapping</a:t>
            </a:r>
            <a:endParaRPr lang="en-US">
              <a:solidFill>
                <a:srgbClr val="47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Universal solution </a:t>
            </a:r>
            <a:br>
              <a:rPr lang="en-US" sz="3200" dirty="0" smtClean="0"/>
            </a:br>
            <a:r>
              <a:rPr lang="en-US" sz="3200" dirty="0" smtClean="0"/>
              <a:t>(non-)existence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2" y="1600200"/>
            <a:ext cx="6038495" cy="4525963"/>
          </a:xfrm>
        </p:spPr>
      </p:pic>
    </p:spTree>
    <p:extLst>
      <p:ext uri="{BB962C8B-B14F-4D97-AF65-F5344CB8AC3E}">
        <p14:creationId xmlns:p14="http://schemas.microsoft.com/office/powerpoint/2010/main" val="34067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936104"/>
          </a:xfrm>
        </p:spPr>
        <p:txBody>
          <a:bodyPr/>
          <a:lstStyle/>
          <a:p>
            <a:r>
              <a:rPr lang="en-US" dirty="0" smtClean="0"/>
              <a:t>Business Intelligence:</a:t>
            </a:r>
            <a:br>
              <a:rPr lang="en-US" dirty="0" smtClean="0"/>
            </a:br>
            <a:r>
              <a:rPr lang="en-US" dirty="0" smtClean="0"/>
              <a:t>Operational and Strategic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7387"/>
            <a:ext cx="8315325" cy="4607917"/>
          </a:xfrm>
        </p:spPr>
        <p:txBody>
          <a:bodyPr/>
          <a:lstStyle/>
          <a:p>
            <a:r>
              <a:rPr lang="en-US" dirty="0" smtClean="0"/>
              <a:t>Real-time data processing in combination </a:t>
            </a:r>
            <a:br>
              <a:rPr lang="en-US" dirty="0" smtClean="0"/>
            </a:br>
            <a:r>
              <a:rPr lang="en-US" dirty="0" smtClean="0"/>
              <a:t>with comparisons to historical data</a:t>
            </a:r>
          </a:p>
          <a:p>
            <a:r>
              <a:rPr lang="en-US" dirty="0" smtClean="0"/>
              <a:t>Data integration </a:t>
            </a:r>
          </a:p>
          <a:p>
            <a:r>
              <a:rPr lang="en-US" dirty="0" smtClean="0"/>
              <a:t>Deal with possibly large datasets </a:t>
            </a:r>
            <a:br>
              <a:rPr lang="en-US" dirty="0" smtClean="0"/>
            </a:br>
            <a:r>
              <a:rPr lang="en-US" dirty="0" smtClean="0"/>
              <a:t>in the context of real-time data processing</a:t>
            </a:r>
          </a:p>
          <a:p>
            <a:r>
              <a:rPr lang="en-US" dirty="0" smtClean="0"/>
              <a:t>Data interpretation for model acquisition</a:t>
            </a:r>
          </a:p>
        </p:txBody>
      </p:sp>
    </p:spTree>
    <p:extLst>
      <p:ext uri="{BB962C8B-B14F-4D97-AF65-F5344CB8AC3E}">
        <p14:creationId xmlns:p14="http://schemas.microsoft.com/office/powerpoint/2010/main" val="2112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Problems and solutions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Undecidability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Universal </a:t>
            </a:r>
            <a:r>
              <a:rPr lang="en-US" dirty="0"/>
              <a:t>Solution Existence </a:t>
            </a:r>
            <a:r>
              <a:rPr lang="en-US" dirty="0" smtClean="0"/>
              <a:t>Problem </a:t>
            </a:r>
            <a:br>
              <a:rPr lang="en-US" dirty="0" smtClean="0"/>
            </a:br>
            <a:r>
              <a:rPr lang="en-US" dirty="0" smtClean="0"/>
              <a:t>for general dependencies</a:t>
            </a:r>
          </a:p>
          <a:p>
            <a:r>
              <a:rPr lang="en-US" dirty="0" smtClean="0"/>
              <a:t>Restrictions on expressivity of language for expressing dependencies</a:t>
            </a:r>
          </a:p>
          <a:p>
            <a:r>
              <a:rPr lang="en-US" dirty="0" smtClean="0"/>
              <a:t>Leads to the definition of canonical solutions </a:t>
            </a:r>
            <a:endParaRPr lang="en-US" dirty="0"/>
          </a:p>
          <a:p>
            <a:r>
              <a:rPr lang="en-US" dirty="0" smtClean="0"/>
              <a:t>Canonical solutions are non-unique</a:t>
            </a:r>
          </a:p>
          <a:p>
            <a:r>
              <a:rPr lang="en-US" dirty="0" smtClean="0"/>
              <a:t>Want smallest solutions</a:t>
            </a:r>
          </a:p>
          <a:p>
            <a:r>
              <a:rPr lang="en-US" dirty="0" smtClean="0"/>
              <a:t>Leads to definition of core solutions (cores)</a:t>
            </a:r>
          </a:p>
          <a:p>
            <a:pPr lvl="1"/>
            <a:r>
              <a:rPr lang="en-US" dirty="0" smtClean="0"/>
              <a:t>Minimum skewing (cf. max entropy principle)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3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03" y="980728"/>
            <a:ext cx="6596289" cy="45259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01" y="2534424"/>
            <a:ext cx="405732" cy="202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4208" y="2732517"/>
            <a:ext cx="48928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⊥</a:t>
            </a:r>
            <a:r>
              <a:rPr lang="en-US" sz="1050" b="1" baseline="-25000" dirty="0" smtClean="0">
                <a:solidFill>
                  <a:srgbClr val="FF0000"/>
                </a:solidFill>
              </a:rPr>
              <a:t>4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79" y="2411923"/>
            <a:ext cx="366789" cy="142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79" y="2579268"/>
            <a:ext cx="366789" cy="142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5856709" cy="720080"/>
          </a:xfrm>
        </p:spPr>
        <p:txBody>
          <a:bodyPr/>
          <a:lstStyle/>
          <a:p>
            <a:r>
              <a:rPr lang="en-US" sz="3200" dirty="0" smtClean="0"/>
              <a:t>Canonical solutions: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/>
              <a:t>Redundancies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10" y="2732516"/>
            <a:ext cx="232240" cy="1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4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53" y="991269"/>
            <a:ext cx="6571239" cy="4525963"/>
          </a:xfrm>
        </p:spPr>
      </p:pic>
      <p:sp>
        <p:nvSpPr>
          <p:cNvPr id="3" name="Rectangle 2"/>
          <p:cNvSpPr/>
          <p:nvPr/>
        </p:nvSpPr>
        <p:spPr>
          <a:xfrm>
            <a:off x="1979712" y="5661248"/>
            <a:ext cx="52835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1D34FF"/>
                </a:solidFill>
                <a:latin typeface="Verdana" charset="0"/>
              </a:rPr>
              <a:t>Ronald Fagin, </a:t>
            </a:r>
            <a:r>
              <a:rPr lang="en-US" sz="1050" dirty="0" err="1">
                <a:solidFill>
                  <a:srgbClr val="1D34FF"/>
                </a:solidFill>
                <a:latin typeface="Verdana" charset="0"/>
              </a:rPr>
              <a:t>Phokion</a:t>
            </a:r>
            <a:r>
              <a:rPr lang="en-US" sz="1050" dirty="0">
                <a:solidFill>
                  <a:srgbClr val="1D34FF"/>
                </a:solidFill>
                <a:latin typeface="Verdana" charset="0"/>
              </a:rPr>
              <a:t> G. </a:t>
            </a:r>
            <a:r>
              <a:rPr lang="en-US" sz="1050" dirty="0" err="1">
                <a:solidFill>
                  <a:srgbClr val="1D34FF"/>
                </a:solidFill>
                <a:latin typeface="Verdana" charset="0"/>
              </a:rPr>
              <a:t>Kolaitis</a:t>
            </a:r>
            <a:r>
              <a:rPr lang="en-US" sz="1050" dirty="0">
                <a:solidFill>
                  <a:srgbClr val="1D34FF"/>
                </a:solidFill>
                <a:latin typeface="Verdana" charset="0"/>
              </a:rPr>
              <a:t>, and Lucian </a:t>
            </a:r>
            <a:r>
              <a:rPr lang="en-US" sz="1050" dirty="0" err="1">
                <a:solidFill>
                  <a:srgbClr val="1D34FF"/>
                </a:solidFill>
                <a:latin typeface="Verdana" charset="0"/>
              </a:rPr>
              <a:t>Popa</a:t>
            </a:r>
            <a:r>
              <a:rPr lang="en-US" sz="1050" dirty="0">
                <a:solidFill>
                  <a:srgbClr val="1D34FF"/>
                </a:solidFill>
                <a:latin typeface="Verdana" charset="0"/>
              </a:rPr>
              <a:t>. 2005. Data exchange: getting to the core. </a:t>
            </a:r>
            <a:r>
              <a:rPr lang="en-US" sz="1050" i="1" dirty="0">
                <a:solidFill>
                  <a:srgbClr val="1D34FF"/>
                </a:solidFill>
                <a:latin typeface="Verdana" charset="0"/>
              </a:rPr>
              <a:t>ACM Trans. Database Syst.</a:t>
            </a:r>
            <a:r>
              <a:rPr lang="en-US" sz="1050" dirty="0">
                <a:solidFill>
                  <a:srgbClr val="1D34FF"/>
                </a:solidFill>
                <a:latin typeface="Verdana" charset="0"/>
              </a:rPr>
              <a:t> 30, </a:t>
            </a:r>
            <a:r>
              <a:rPr lang="en-US" sz="1050" dirty="0" smtClean="0">
                <a:solidFill>
                  <a:srgbClr val="1D34FF"/>
                </a:solidFill>
                <a:latin typeface="Verdana" charset="0"/>
              </a:rPr>
              <a:t>1, 174-210, </a:t>
            </a:r>
            <a:r>
              <a:rPr lang="en-US" sz="1050" b="1" dirty="0" smtClean="0">
                <a:solidFill>
                  <a:srgbClr val="FF0000"/>
                </a:solidFill>
                <a:latin typeface="Verdana" charset="0"/>
              </a:rPr>
              <a:t>2005</a:t>
            </a:r>
            <a:r>
              <a:rPr lang="en-US" sz="1050" dirty="0" smtClean="0">
                <a:solidFill>
                  <a:srgbClr val="1D34FF"/>
                </a:solidFill>
                <a:latin typeface="Verdana" charset="0"/>
              </a:rPr>
              <a:t>.</a:t>
            </a:r>
            <a:endParaRPr lang="en-US" sz="1050" dirty="0">
              <a:solidFill>
                <a:srgbClr val="1D34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856709" cy="720080"/>
          </a:xfrm>
        </p:spPr>
        <p:txBody>
          <a:bodyPr/>
          <a:lstStyle/>
          <a:p>
            <a:r>
              <a:rPr lang="en-US" dirty="0" smtClean="0"/>
              <a:t>Cores:</a:t>
            </a:r>
            <a:br>
              <a:rPr lang="en-US" dirty="0" smtClean="0"/>
            </a:br>
            <a:r>
              <a:rPr lang="en-US" smtClean="0"/>
              <a:t>Smallest solutions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79725" y="6069196"/>
            <a:ext cx="54725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1D34FF"/>
                </a:solidFill>
                <a:latin typeface="Verdana" charset="0"/>
              </a:rPr>
              <a:t>Georg </a:t>
            </a:r>
            <a:r>
              <a:rPr lang="en-US" sz="1100" dirty="0" err="1">
                <a:solidFill>
                  <a:srgbClr val="1D34FF"/>
                </a:solidFill>
                <a:latin typeface="Verdana" charset="0"/>
              </a:rPr>
              <a:t>Gottlob</a:t>
            </a:r>
            <a:r>
              <a:rPr lang="en-US" sz="1100" dirty="0">
                <a:solidFill>
                  <a:srgbClr val="1D34FF"/>
                </a:solidFill>
                <a:latin typeface="Verdana" charset="0"/>
              </a:rPr>
              <a:t> and Alan </a:t>
            </a:r>
            <a:r>
              <a:rPr lang="en-US" sz="1100" dirty="0" smtClean="0">
                <a:solidFill>
                  <a:srgbClr val="1D34FF"/>
                </a:solidFill>
                <a:latin typeface="Verdana" charset="0"/>
              </a:rPr>
              <a:t>Nash. </a:t>
            </a:r>
            <a:r>
              <a:rPr lang="en-US" sz="1100" dirty="0">
                <a:solidFill>
                  <a:srgbClr val="1D34FF"/>
                </a:solidFill>
                <a:latin typeface="Verdana" charset="0"/>
              </a:rPr>
              <a:t>Data exchange: computing cores in polynomial time. In </a:t>
            </a:r>
            <a:r>
              <a:rPr lang="en-US" sz="1100" i="1" dirty="0">
                <a:solidFill>
                  <a:srgbClr val="1D34FF"/>
                </a:solidFill>
                <a:latin typeface="Verdana" charset="0"/>
              </a:rPr>
              <a:t>Proceedings of the twenty-fifth ACM SIGMOD-SIGACT-SIGART symposium on Principles of database systems</a:t>
            </a:r>
            <a:r>
              <a:rPr lang="en-US" sz="1100" dirty="0">
                <a:solidFill>
                  <a:srgbClr val="1D34FF"/>
                </a:solidFill>
                <a:latin typeface="Verdana" charset="0"/>
              </a:rPr>
              <a:t> (PODS '06</a:t>
            </a:r>
            <a:r>
              <a:rPr lang="en-US" sz="1100" dirty="0" smtClean="0">
                <a:solidFill>
                  <a:srgbClr val="1D34FF"/>
                </a:solidFill>
                <a:latin typeface="Verdana" charset="0"/>
              </a:rPr>
              <a:t>), </a:t>
            </a:r>
            <a:r>
              <a:rPr lang="en-US" sz="1100" b="1" dirty="0">
                <a:solidFill>
                  <a:srgbClr val="FF0000"/>
                </a:solidFill>
                <a:latin typeface="Verdana" charset="0"/>
              </a:rPr>
              <a:t>2006</a:t>
            </a:r>
            <a:endParaRPr lang="en-US" sz="11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01" y="2534424"/>
            <a:ext cx="405732" cy="202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4208" y="2732517"/>
            <a:ext cx="48928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⊥</a:t>
            </a:r>
            <a:r>
              <a:rPr lang="en-US" sz="1050" b="1" baseline="-25000" dirty="0" smtClean="0">
                <a:solidFill>
                  <a:srgbClr val="FF0000"/>
                </a:solidFill>
              </a:rPr>
              <a:t>4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79" y="2411923"/>
            <a:ext cx="366789" cy="142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79" y="2579268"/>
            <a:ext cx="366789" cy="14244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580112" y="3457489"/>
            <a:ext cx="22322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10" y="2781007"/>
            <a:ext cx="174385" cy="1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Data integration:</a:t>
            </a:r>
            <a:br>
              <a:rPr lang="en-US" sz="3200" dirty="0" smtClean="0"/>
            </a:br>
            <a:r>
              <a:rPr lang="en-US" sz="3200" dirty="0" smtClean="0"/>
              <a:t>Incomplete knowledge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Produces null values (missing data)</a:t>
            </a:r>
          </a:p>
          <a:p>
            <a:r>
              <a:rPr lang="en-US" dirty="0" smtClean="0"/>
              <a:t>Algebra problematic with null values</a:t>
            </a:r>
          </a:p>
          <a:p>
            <a:pPr lvl="1"/>
            <a:r>
              <a:rPr lang="en-US" dirty="0" smtClean="0"/>
              <a:t>(X and not X) for X=null?</a:t>
            </a:r>
          </a:p>
          <a:p>
            <a:pPr lvl="1"/>
            <a:r>
              <a:rPr lang="en-US" dirty="0" smtClean="0"/>
              <a:t>By definition: null</a:t>
            </a:r>
          </a:p>
          <a:p>
            <a:r>
              <a:rPr lang="en-US" dirty="0" smtClean="0"/>
              <a:t>What happens with nulls for answering queries?</a:t>
            </a:r>
          </a:p>
          <a:p>
            <a:r>
              <a:rPr lang="en-US" dirty="0" smtClean="0"/>
              <a:t>Cores help to not introduce unwanted</a:t>
            </a:r>
            <a:br>
              <a:rPr lang="en-US" dirty="0" smtClean="0"/>
            </a:br>
            <a:r>
              <a:rPr lang="en-US" dirty="0" smtClean="0"/>
              <a:t>biases in integrated datasets</a:t>
            </a:r>
          </a:p>
          <a:p>
            <a:pPr lvl="1"/>
            <a:r>
              <a:rPr lang="en-US" dirty="0" smtClean="0"/>
              <a:t>Biases (skewed data) spoil machine learning results</a:t>
            </a:r>
          </a:p>
          <a:p>
            <a:r>
              <a:rPr lang="en-US" dirty="0" smtClean="0"/>
              <a:t>OBDA </a:t>
            </a:r>
            <a:r>
              <a:rPr lang="en-US" dirty="0" err="1" smtClean="0"/>
              <a:t>w.r.t</a:t>
            </a:r>
            <a:r>
              <a:rPr lang="en-US" dirty="0" smtClean="0"/>
              <a:t>. cores seems useful</a:t>
            </a:r>
          </a:p>
          <a:p>
            <a:r>
              <a:rPr lang="en-US" dirty="0" smtClean="0"/>
              <a:t>Can we sensibly replace nulls in cores </a:t>
            </a:r>
            <a:br>
              <a:rPr lang="en-US" dirty="0" smtClean="0"/>
            </a:br>
            <a:r>
              <a:rPr lang="en-US" dirty="0" smtClean="0"/>
              <a:t>in order to get "plausible" answers?</a:t>
            </a:r>
          </a:p>
        </p:txBody>
      </p:sp>
    </p:spTree>
    <p:extLst>
      <p:ext uri="{BB962C8B-B14F-4D97-AF65-F5344CB8AC3E}">
        <p14:creationId xmlns:p14="http://schemas.microsoft.com/office/powerpoint/2010/main" val="2234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3E2607-86B8-4A84-86CB-0F700B5E4881}" type="slidenum">
              <a:rPr lang="de-DE" smtClean="0"/>
              <a:t>44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solidFill>
            <a:srgbClr val="007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3" descr="M:\Universität zu Lübeck\Power Point 18-11--2015\Material\sign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06" y="2554131"/>
            <a:ext cx="3502320" cy="398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76070" y="4797152"/>
            <a:ext cx="79952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Prof. Dr. </a:t>
            </a:r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rer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. nat. Ralf Möller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  <a:p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Institute </a:t>
            </a:r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for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 Information Systems</a:t>
            </a:r>
          </a:p>
          <a:p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Universität 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zu 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Lübeck</a:t>
            </a:r>
          </a:p>
          <a:p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Ratzeburger Allee 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160 Haus 64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23562 Lübeck</a:t>
            </a: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Tel: +49 451 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3101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 5700</a:t>
            </a:r>
          </a:p>
          <a:p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</a:rPr>
              <a:t>moeller@uni-luebeck.de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7545" y="4149080"/>
            <a:ext cx="3605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3200" dirty="0" err="1" smtClean="0">
                <a:solidFill>
                  <a:srgbClr val="FFC000"/>
                </a:solidFill>
                <a:latin typeface="Myriad Pro" panose="020B0503030403020204" pitchFamily="34" charset="0"/>
              </a:rPr>
              <a:t>Contact</a:t>
            </a:r>
            <a:endParaRPr lang="de-DE" altLang="de-DE" sz="3200" dirty="0">
              <a:solidFill>
                <a:srgbClr val="FFC00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Rechteck 7"/>
          <p:cNvSpPr/>
          <p:nvPr/>
        </p:nvSpPr>
        <p:spPr>
          <a:xfrm>
            <a:off x="467544" y="351815"/>
            <a:ext cx="79208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4000" dirty="0" smtClean="0">
                <a:solidFill>
                  <a:srgbClr val="FFC000"/>
                </a:solidFill>
              </a:rPr>
              <a:t>Take-</a:t>
            </a:r>
            <a:r>
              <a:rPr lang="de-DE" altLang="de-DE" sz="4000" dirty="0" err="1" smtClean="0">
                <a:solidFill>
                  <a:srgbClr val="FFC000"/>
                </a:solidFill>
              </a:rPr>
              <a:t>home</a:t>
            </a:r>
            <a:r>
              <a:rPr lang="de-DE" altLang="de-DE" sz="4000" dirty="0" smtClean="0">
                <a:solidFill>
                  <a:srgbClr val="FFC000"/>
                </a:solidFill>
              </a:rPr>
              <a:t> </a:t>
            </a:r>
            <a:r>
              <a:rPr lang="de-DE" altLang="de-DE" sz="4000" dirty="0" err="1" smtClean="0">
                <a:solidFill>
                  <a:srgbClr val="FFC000"/>
                </a:solidFill>
              </a:rPr>
              <a:t>messages</a:t>
            </a:r>
            <a:endParaRPr lang="de-DE" altLang="de-DE" sz="4000" dirty="0" smtClean="0">
              <a:solidFill>
                <a:srgbClr val="FFC000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smtClean="0">
                <a:solidFill>
                  <a:srgbClr val="FFFF00"/>
                </a:solidFill>
              </a:rPr>
              <a:t>Data 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integration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smtClean="0">
                <a:solidFill>
                  <a:schemeClr val="bg1"/>
                </a:solidFill>
              </a:rPr>
              <a:t>via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streams</a:t>
            </a:r>
            <a:r>
              <a:rPr lang="de-DE" altLang="de-DE" sz="2400" dirty="0" smtClean="0">
                <a:solidFill>
                  <a:srgbClr val="FFFF00"/>
                </a:solidFill>
              </a:rPr>
              <a:t>: </a:t>
            </a:r>
            <a:r>
              <a:rPr lang="de-DE" altLang="de-DE" sz="2400" dirty="0" smtClean="0">
                <a:solidFill>
                  <a:srgbClr val="92D050"/>
                </a:solidFill>
              </a:rPr>
              <a:t>real-time </a:t>
            </a:r>
            <a:r>
              <a:rPr lang="de-DE" altLang="de-DE" sz="2400" dirty="0" err="1" smtClean="0">
                <a:solidFill>
                  <a:srgbClr val="92D050"/>
                </a:solidFill>
              </a:rPr>
              <a:t>and</a:t>
            </a:r>
            <a:r>
              <a:rPr lang="de-DE" altLang="de-DE" sz="2400" dirty="0" smtClean="0">
                <a:solidFill>
                  <a:srgbClr val="92D050"/>
                </a:solidFill>
              </a:rPr>
              <a:t> </a:t>
            </a:r>
            <a:r>
              <a:rPr lang="de-DE" altLang="de-DE" sz="2400" dirty="0" err="1" smtClean="0">
                <a:solidFill>
                  <a:srgbClr val="92D050"/>
                </a:solidFill>
              </a:rPr>
              <a:t>historical</a:t>
            </a:r>
            <a:endParaRPr lang="de-DE" altLang="de-DE" sz="2400" dirty="0" smtClean="0">
              <a:solidFill>
                <a:srgbClr val="92D050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err="1" smtClean="0">
                <a:solidFill>
                  <a:srgbClr val="FFFF00"/>
                </a:solidFill>
              </a:rPr>
              <a:t>Semantics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of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stream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query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language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>
                <a:solidFill>
                  <a:srgbClr val="92D050"/>
                </a:solidFill>
              </a:rPr>
              <a:t>(STARQL)</a:t>
            </a:r>
            <a:endParaRPr lang="de-DE" altLang="de-DE" sz="2400" dirty="0" smtClean="0">
              <a:solidFill>
                <a:srgbClr val="92D050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smtClean="0">
                <a:solidFill>
                  <a:srgbClr val="FFFF00"/>
                </a:solidFill>
              </a:rPr>
              <a:t>OBDA 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for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stream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queries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to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ensure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compact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queries</a:t>
            </a:r>
            <a:endParaRPr lang="de-DE" altLang="de-DE" sz="2400" dirty="0" smtClean="0">
              <a:solidFill>
                <a:srgbClr val="FFFF00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smtClean="0">
                <a:solidFill>
                  <a:schemeClr val="bg1"/>
                </a:solidFill>
              </a:rPr>
              <a:t>OBDA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>
                <a:solidFill>
                  <a:schemeClr val="bg1"/>
                </a:solidFill>
              </a:rPr>
              <a:t>via</a:t>
            </a:r>
            <a:r>
              <a:rPr lang="de-DE" altLang="de-DE" sz="2400" dirty="0">
                <a:solidFill>
                  <a:srgbClr val="FFFF00"/>
                </a:solidFill>
              </a:rPr>
              <a:t> </a:t>
            </a:r>
            <a:r>
              <a:rPr lang="de-DE" altLang="de-DE" sz="2400" dirty="0" err="1">
                <a:solidFill>
                  <a:srgbClr val="FFFF00"/>
                </a:solidFill>
              </a:rPr>
              <a:t>cores</a:t>
            </a:r>
            <a:r>
              <a:rPr lang="de-DE" altLang="de-DE" sz="2400" dirty="0">
                <a:solidFill>
                  <a:srgbClr val="FFFF00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presented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as</a:t>
            </a:r>
            <a:r>
              <a:rPr lang="de-DE" altLang="de-DE" sz="2400" dirty="0" smtClean="0">
                <a:solidFill>
                  <a:schemeClr val="bg1"/>
                </a:solidFill>
              </a:rPr>
              <a:t> a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challenge</a:t>
            </a:r>
            <a:endParaRPr lang="de-DE" altLang="de-DE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nodeType="withEffect" p14:presetBounceEnd="5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Integration</a:t>
            </a:r>
            <a:br>
              <a:rPr lang="en-US" dirty="0" smtClean="0"/>
            </a:br>
            <a:r>
              <a:rPr lang="en-US" dirty="0" smtClean="0"/>
              <a:t>Insights / Hypotheses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anonical data model unlikely to be realistic</a:t>
            </a:r>
          </a:p>
          <a:p>
            <a:r>
              <a:rPr lang="en-US" dirty="0" smtClean="0"/>
              <a:t>Must find and integrate data dynamically</a:t>
            </a:r>
          </a:p>
          <a:p>
            <a:r>
              <a:rPr lang="en-US" dirty="0" smtClean="0"/>
              <a:t>Must interpret data according to application needs</a:t>
            </a:r>
          </a:p>
          <a:p>
            <a:r>
              <a:rPr lang="en-US" dirty="0" smtClean="0"/>
              <a:t>These days, most data associated with time tags</a:t>
            </a:r>
          </a:p>
          <a:p>
            <a:pPr lvl="1"/>
            <a:r>
              <a:rPr lang="en-US" dirty="0" smtClean="0"/>
              <a:t>System time</a:t>
            </a:r>
          </a:p>
          <a:p>
            <a:pPr lvl="1"/>
            <a:r>
              <a:rPr lang="en-US" dirty="0" smtClean="0"/>
              <a:t>Valid time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36" y="3284984"/>
            <a:ext cx="4072735" cy="337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641" y="0"/>
            <a:ext cx="9965531" cy="6858000"/>
          </a:xfrm>
        </p:spPr>
      </p:pic>
      <p:sp>
        <p:nvSpPr>
          <p:cNvPr id="5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Integration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827584" y="50851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48264" y="494116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772525" y="249289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32040" y="1958305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32040" y="3312163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3485" y="202161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419872" y="263764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6"/>
          <p:cNvSpPr txBox="1"/>
          <p:nvPr/>
        </p:nvSpPr>
        <p:spPr>
          <a:xfrm>
            <a:off x="0" y="1198493"/>
            <a:ext cx="9144000" cy="341632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Stream 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Processing</a:t>
            </a:r>
            <a:b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de-DE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Real-time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processing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737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Continuous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737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737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queries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4737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Temporal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processing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737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Historical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737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queries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4737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6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C 0.00816 0.01551 0.01632 0.03148 0.03611 0.04329 C 0.0559 0.05532 0.08472 0.06505 0.11823 0.07153 C 0.15156 0.07801 0.20295 0.08079 0.23646 0.08264 C 0.27014 0.08426 0.32066 0.08264 0.32066 0.08287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4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C -0.00712 0.01944 -0.01406 0.03958 -0.03108 0.05439 C -0.04809 0.06967 -0.07292 0.08194 -0.10174 0.09004 C -0.13038 0.09814 -0.17448 0.10185 -0.2033 0.10416 C -0.23212 0.10625 -0.27552 0.10416 -0.27552 0.10439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52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C 0.00607 0.02384 0.01198 0.04769 0.01354 0.06597 C 0.01493 0.08403 0.01302 0.09422 0.00937 0.10857 C 0.00573 0.12269 -0.00035 0.13773 -0.00816 0.15116 C -0.0158 0.16459 -0.02917 0.18009 -0.03698 0.18959 C -0.04462 0.19931 -0.05434 0.20903 -0.05434 0.20903 " pathEditMode="relative" ptsTypes="AAAA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715 -0.46319 C -0.24097 -0.44768 -0.24444 -0.43171 -0.25329 -0.41991 C -0.26197 -0.40764 -0.27465 -0.39768 -0.28958 -0.3912 C -0.30434 -0.38472 -0.3269 -0.38194 -0.34184 -0.38009 C -0.35659 -0.37847 -0.37881 -0.38009 -0.37881 -0.37986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41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0" presetClass="path" presetSubtype="0" repeatCount="10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9 0.01458 -0.01181 0.0294 -0.02066 0.03981 C -0.02969 0.05 -0.04063 0.05671 -0.05365 0.0618 C -0.06684 0.0669 -0.08212 0.06736 -0.09913 0.06991 C -0.11615 0.07268 -0.14288 0.07916 -0.1559 0.07824 C -0.16875 0.07731 -0.17639 0.06458 -0.17639 0.06458 " pathEditMode="relative" ptsTypes="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C 0.00868 0.01389 0.01753 0.02801 0.0309 0.03842 C 0.0441 0.04907 0.06163 0.05671 0.07934 0.06319 C 0.09705 0.06967 0.11805 0.07384 0.13698 0.07708 C 0.1559 0.08032 0.17396 0.08125 0.19271 0.08264 C 0.21146 0.08402 0.24948 0.08541 0.24948 0.08541 " pathEditMode="relative" ptsTypes="AAAA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136 0.00348 -0.04288 0.00695 -0.07205 0.01505 C -0.10139 0.02315 -0.14028 0.03612 -0.17518 0.04792 C -0.21007 0.05996 -0.25139 0.07107 -0.28143 0.08658 C -0.31146 0.10186 -0.35556 0.14028 -0.35556 0.14028 " pathEditMode="relative" ptsTypes="AAA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5.55556E-6 C 0.02135 0.00856 0.04271 0.01735 0.06076 0.02592 C 0.07882 0.03471 0.09288 0.04328 0.10816 0.05207 C 0.12344 0.06064 0.14236 0.07129 0.1526 0.078 C 0.16267 0.08494 0.16597 0.09027 0.1691 0.09328 C 0.17205 0.09606 0.17118 0.09582 0.17118 0.09582 " pathEditMode="relative" ptsTypes="AA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3" grpId="0" animBg="1"/>
      <p:bldP spid="13" grpId="1" animBg="1"/>
      <p:bldP spid="14" grpId="0" animBg="1"/>
      <p:bldP spid="15" grpId="0" animBg="1"/>
      <p:bldP spid="16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/>
          <p:cNvSpPr/>
          <p:nvPr/>
        </p:nvSpPr>
        <p:spPr>
          <a:xfrm rot="10800000" flipH="1">
            <a:off x="2940956" y="4309961"/>
            <a:ext cx="1463525" cy="919238"/>
          </a:xfrm>
          <a:prstGeom prst="parallelogram">
            <a:avLst>
              <a:gd name="adj" fmla="val 17174"/>
            </a:avLst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0512908" y="4376984"/>
            <a:ext cx="199998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01010101010101010010101010111110011010100101010101010101010101010101101010101101010100101010101010101001010101011111001101010010101010101010101010101010110101010110101010</a:t>
            </a:r>
          </a:p>
          <a:p>
            <a:r>
              <a:rPr lang="en-US" dirty="0" smtClean="0"/>
              <a:t>010101010101010100101010101111100110101001010101010101010101010101011010101011010101001010101010101010010101010111110011010100101111001010101010101010101010110101010110101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5400000">
            <a:off x="-222250" y="3939282"/>
            <a:ext cx="2286000" cy="1841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1080120"/>
          </a:xfrm>
        </p:spPr>
        <p:txBody>
          <a:bodyPr/>
          <a:lstStyle/>
          <a:p>
            <a:r>
              <a:rPr lang="en-US" dirty="0" err="1" smtClean="0"/>
              <a:t>Optique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Window-based Data </a:t>
            </a:r>
            <a:r>
              <a:rPr lang="en-US" dirty="0"/>
              <a:t>Processing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problem</a:t>
            </a:r>
          </a:p>
          <a:p>
            <a:pPr marL="457200" lvl="1" indent="0">
              <a:buNone/>
            </a:pPr>
            <a:r>
              <a:rPr lang="en-US" dirty="0" smtClean="0"/>
              <a:t>We want to find similarity on measurements of two sensors, both measuring temperature on a Siemens turbine</a:t>
            </a:r>
          </a:p>
          <a:p>
            <a:r>
              <a:rPr lang="en-US" dirty="0" smtClean="0"/>
              <a:t>Solution</a:t>
            </a:r>
          </a:p>
          <a:p>
            <a:pPr marL="457200" lvl="1" indent="0">
              <a:buNone/>
            </a:pPr>
            <a:r>
              <a:rPr lang="en-US" dirty="0" smtClean="0"/>
              <a:t>We'd </a:t>
            </a:r>
            <a:r>
              <a:rPr lang="en-US" smtClean="0"/>
              <a:t>like to calculate </a:t>
            </a:r>
            <a:r>
              <a:rPr lang="en-US" dirty="0" smtClean="0"/>
              <a:t>the </a:t>
            </a:r>
            <a:r>
              <a:rPr lang="en-US" b="1" dirty="0" smtClean="0"/>
              <a:t>Pearson correlation coefficient </a:t>
            </a:r>
            <a:br>
              <a:rPr lang="en-US" b="1" dirty="0" smtClean="0"/>
            </a:br>
            <a:r>
              <a:rPr lang="en-US" dirty="0" smtClean="0"/>
              <a:t>between the two measurements, within a certain time window</a:t>
            </a:r>
          </a:p>
        </p:txBody>
      </p:sp>
      <p:pic>
        <p:nvPicPr>
          <p:cNvPr id="4" name="Picture 3" descr="dampfturbine_fa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64554"/>
            <a:ext cx="1056389" cy="11806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19800" y="3869871"/>
            <a:ext cx="31242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99000" y="4550356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0.7,0.8,0.3,0.9,0.4,0.6,0.5,0.9,0.4,0.9,0.3,-0.1,0.8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5400000">
            <a:off x="5215890" y="3612061"/>
            <a:ext cx="1899920" cy="2908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8000">
                <a:schemeClr val="bg1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57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99000" y="3488871"/>
            <a:ext cx="1485900" cy="1282700"/>
          </a:xfrm>
          <a:prstGeom prst="ellipse">
            <a:avLst/>
          </a:prstGeom>
          <a:effectLst/>
          <a:scene3d>
            <a:camera prst="orthographicFront">
              <a:rot lat="17399987" lon="0" rev="0"/>
            </a:camera>
            <a:lightRig rig="threePt" dir="t"/>
          </a:scene3d>
          <a:sp3d prstMaterial="powder">
            <a:bevelT h="635000"/>
            <a:bevelB h="635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6159500" y="4270956"/>
            <a:ext cx="1460500" cy="952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Similarity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940955" y="3898900"/>
            <a:ext cx="1463525" cy="1309913"/>
            <a:chOff x="2940955" y="3898900"/>
            <a:chExt cx="1463525" cy="1309913"/>
          </a:xfrm>
        </p:grpSpPr>
        <p:sp>
          <p:nvSpPr>
            <p:cNvPr id="14" name="Parallelogram 13"/>
            <p:cNvSpPr/>
            <p:nvPr/>
          </p:nvSpPr>
          <p:spPr>
            <a:xfrm rot="10800000" flipH="1">
              <a:off x="2940955" y="4289575"/>
              <a:ext cx="1463525" cy="919238"/>
            </a:xfrm>
            <a:custGeom>
              <a:avLst/>
              <a:gdLst>
                <a:gd name="connsiteX0" fmla="*/ 0 w 1463525"/>
                <a:gd name="connsiteY0" fmla="*/ 919238 h 919238"/>
                <a:gd name="connsiteX1" fmla="*/ 157870 w 1463525"/>
                <a:gd name="connsiteY1" fmla="*/ 0 h 919238"/>
                <a:gd name="connsiteX2" fmla="*/ 1463525 w 1463525"/>
                <a:gd name="connsiteY2" fmla="*/ 0 h 919238"/>
                <a:gd name="connsiteX3" fmla="*/ 1305655 w 1463525"/>
                <a:gd name="connsiteY3" fmla="*/ 919238 h 919238"/>
                <a:gd name="connsiteX4" fmla="*/ 0 w 1463525"/>
                <a:gd name="connsiteY4" fmla="*/ 919238 h 919238"/>
                <a:gd name="connsiteX0" fmla="*/ 0 w 1463525"/>
                <a:gd name="connsiteY0" fmla="*/ 919238 h 919238"/>
                <a:gd name="connsiteX1" fmla="*/ 157870 w 1463525"/>
                <a:gd name="connsiteY1" fmla="*/ 0 h 919238"/>
                <a:gd name="connsiteX2" fmla="*/ 1463525 w 1463525"/>
                <a:gd name="connsiteY2" fmla="*/ 0 h 919238"/>
                <a:gd name="connsiteX3" fmla="*/ 1305655 w 1463525"/>
                <a:gd name="connsiteY3" fmla="*/ 919238 h 919238"/>
                <a:gd name="connsiteX4" fmla="*/ 0 w 1463525"/>
                <a:gd name="connsiteY4" fmla="*/ 919238 h 919238"/>
                <a:gd name="connsiteX0" fmla="*/ 0 w 1463525"/>
                <a:gd name="connsiteY0" fmla="*/ 919238 h 919238"/>
                <a:gd name="connsiteX1" fmla="*/ 157870 w 1463525"/>
                <a:gd name="connsiteY1" fmla="*/ 0 h 919238"/>
                <a:gd name="connsiteX2" fmla="*/ 1463525 w 1463525"/>
                <a:gd name="connsiteY2" fmla="*/ 0 h 919238"/>
                <a:gd name="connsiteX3" fmla="*/ 1305655 w 1463525"/>
                <a:gd name="connsiteY3" fmla="*/ 919238 h 919238"/>
                <a:gd name="connsiteX4" fmla="*/ 0 w 1463525"/>
                <a:gd name="connsiteY4" fmla="*/ 919238 h 919238"/>
                <a:gd name="connsiteX0" fmla="*/ 0 w 1463525"/>
                <a:gd name="connsiteY0" fmla="*/ 919238 h 919238"/>
                <a:gd name="connsiteX1" fmla="*/ 18144 w 1463525"/>
                <a:gd name="connsiteY1" fmla="*/ 814615 h 919238"/>
                <a:gd name="connsiteX2" fmla="*/ 157870 w 1463525"/>
                <a:gd name="connsiteY2" fmla="*/ 0 h 919238"/>
                <a:gd name="connsiteX3" fmla="*/ 1463525 w 1463525"/>
                <a:gd name="connsiteY3" fmla="*/ 0 h 919238"/>
                <a:gd name="connsiteX4" fmla="*/ 1305655 w 1463525"/>
                <a:gd name="connsiteY4" fmla="*/ 919238 h 919238"/>
                <a:gd name="connsiteX5" fmla="*/ 0 w 1463525"/>
                <a:gd name="connsiteY5" fmla="*/ 919238 h 919238"/>
                <a:gd name="connsiteX0" fmla="*/ 157870 w 1463525"/>
                <a:gd name="connsiteY0" fmla="*/ 0 h 919238"/>
                <a:gd name="connsiteX1" fmla="*/ 1463525 w 1463525"/>
                <a:gd name="connsiteY1" fmla="*/ 0 h 919238"/>
                <a:gd name="connsiteX2" fmla="*/ 1305655 w 1463525"/>
                <a:gd name="connsiteY2" fmla="*/ 919238 h 919238"/>
                <a:gd name="connsiteX3" fmla="*/ 0 w 1463525"/>
                <a:gd name="connsiteY3" fmla="*/ 919238 h 919238"/>
                <a:gd name="connsiteX4" fmla="*/ 109584 w 1463525"/>
                <a:gd name="connsiteY4" fmla="*/ 906055 h 919238"/>
                <a:gd name="connsiteX0" fmla="*/ 157870 w 1463525"/>
                <a:gd name="connsiteY0" fmla="*/ 0 h 919238"/>
                <a:gd name="connsiteX1" fmla="*/ 1463525 w 1463525"/>
                <a:gd name="connsiteY1" fmla="*/ 0 h 919238"/>
                <a:gd name="connsiteX2" fmla="*/ 1305655 w 1463525"/>
                <a:gd name="connsiteY2" fmla="*/ 919238 h 919238"/>
                <a:gd name="connsiteX3" fmla="*/ 0 w 1463525"/>
                <a:gd name="connsiteY3" fmla="*/ 919238 h 91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3525" h="919238">
                  <a:moveTo>
                    <a:pt x="157870" y="0"/>
                  </a:moveTo>
                  <a:lnTo>
                    <a:pt x="1463525" y="0"/>
                  </a:lnTo>
                  <a:lnTo>
                    <a:pt x="1305655" y="919238"/>
                  </a:lnTo>
                  <a:lnTo>
                    <a:pt x="0" y="919238"/>
                  </a:lnTo>
                </a:path>
              </a:pathLst>
            </a:custGeom>
            <a:noFill/>
            <a:ln w="508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43250" y="3898900"/>
              <a:ext cx="972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Window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93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 0 " pathEditMode="relative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25417 -7.40741E-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26" grpId="0" build="p"/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0512908" y="4500206"/>
            <a:ext cx="2048550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01010101010101010010101010111110011010100101010101010101010101010101101010101101010100101010101010101001010101011111001101010010101010101010101010101010110101010110101010</a:t>
            </a:r>
          </a:p>
          <a:p>
            <a:r>
              <a:rPr lang="en-US" dirty="0" smtClean="0"/>
              <a:t>010101010101010100101010101111100110101001010101010101010101010101011010101011010101001010101010101010010101010111110011010100101111001010101010101010101010110101010110101</a:t>
            </a:r>
          </a:p>
          <a:p>
            <a:r>
              <a:rPr lang="en-US" dirty="0" smtClean="0"/>
              <a:t>010101010101010100101010101111100110101001010101010101010101010101011010101011010101001010101010101010010101010111110011010100101111001010101010101010101010110101010110101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5400000">
            <a:off x="-222250" y="4113508"/>
            <a:ext cx="2286000" cy="1841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986424"/>
          </a:xfrm>
        </p:spPr>
        <p:txBody>
          <a:bodyPr/>
          <a:lstStyle/>
          <a:p>
            <a:r>
              <a:rPr lang="en-US" dirty="0" err="1"/>
              <a:t>Optique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Siemens Scenario</a:t>
            </a:r>
            <a:endParaRPr lang="en-US" dirty="0"/>
          </a:p>
        </p:txBody>
      </p:sp>
      <p:sp>
        <p:nvSpPr>
          <p:cNvPr id="13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when we want to compute all possible correlations between more than two sensors? </a:t>
            </a:r>
          </a:p>
          <a:p>
            <a:pPr lvl="1"/>
            <a:r>
              <a:rPr lang="en-US" dirty="0"/>
              <a:t>For 3 streams we need to compute 3 correlations per </a:t>
            </a:r>
            <a:r>
              <a:rPr lang="en-US" dirty="0" smtClean="0"/>
              <a:t>window</a:t>
            </a:r>
            <a:endParaRPr lang="en-US" dirty="0"/>
          </a:p>
        </p:txBody>
      </p:sp>
      <p:pic>
        <p:nvPicPr>
          <p:cNvPr id="4" name="Picture 3" descr="dampfturbine_fa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36562"/>
            <a:ext cx="1056389" cy="11806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19800" y="3868420"/>
            <a:ext cx="3124200" cy="1529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80429" y="4504245"/>
            <a:ext cx="4750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0.7,0.8,0.3,0.9,0.4,0.6,0.5,0.9,0.4,0.9,0.3,-0.1,0.8</a:t>
            </a:r>
          </a:p>
          <a:p>
            <a:r>
              <a:rPr lang="en-US" dirty="0"/>
              <a:t>0.7,0.8,0.3,0.9,0.4,0.6,0.5,0.9,0.4,0.9,0.3,-0.1,0.8</a:t>
            </a:r>
          </a:p>
          <a:p>
            <a:r>
              <a:rPr lang="en-US" dirty="0" smtClean="0"/>
              <a:t>0.6,0.5,-0.30.7,0.8,0.3,0.9,0.4,0.6,0.5,0.9,0.4,0.9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5400000">
            <a:off x="5215890" y="3323568"/>
            <a:ext cx="1899920" cy="2908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8000">
                <a:schemeClr val="bg1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57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99000" y="3581378"/>
            <a:ext cx="1485900" cy="1282700"/>
          </a:xfrm>
          <a:prstGeom prst="ellipse">
            <a:avLst/>
          </a:prstGeom>
          <a:effectLst/>
          <a:scene3d>
            <a:camera prst="orthographicFront">
              <a:rot lat="17399987" lon="0" rev="0"/>
            </a:camera>
            <a:lightRig rig="threePt" dir="t"/>
          </a:scene3d>
          <a:sp3d prstMaterial="powder">
            <a:bevelT h="635000"/>
            <a:bevelB h="635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6159500" y="4394178"/>
            <a:ext cx="1333500" cy="952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Similarity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30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 0 " pathEditMode="relative" ptsTypes="AA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25417 -7.40741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 build="p" bldLvl="2"/>
      <p:bldP spid="24" grpId="0"/>
      <p:bldP spid="24" grpId="1"/>
      <p:bldP spid="16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10512908" y="4500206"/>
            <a:ext cx="20773540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01010101010101010010101010111110011010100101010101010101010101010101101010101101010100101010101010101001010101011111001101010010101010101010101010101010110101010110101010</a:t>
            </a:r>
          </a:p>
          <a:p>
            <a:r>
              <a:rPr lang="en-US" dirty="0" smtClean="0"/>
              <a:t>010101010101010100101010101111100110101001010101010101010101010101011010101011010101001010101010101010010101010111110011010100101111001010101010101010101010110101010110101</a:t>
            </a:r>
          </a:p>
          <a:p>
            <a:r>
              <a:rPr lang="en-US" dirty="0" smtClean="0"/>
              <a:t>010101010101010100101010101111100110101001010101010101010101010101011010101011010101001010101010101010010101010111110011010100101111001010101010101010101010110101010110101</a:t>
            </a:r>
          </a:p>
          <a:p>
            <a:r>
              <a:rPr lang="en-US" dirty="0"/>
              <a:t>01010101010101010010101010111110011010100101010101010101010101010101101010101101010100101010101010101001010101011111001101010010101010101010101010101010110101010110101010</a:t>
            </a:r>
          </a:p>
          <a:p>
            <a:r>
              <a:rPr lang="en-US" dirty="0"/>
              <a:t>010101010101010100101010101111100110101001010101010101010101010101011010101011010101001010101010101010010101010111110011010100101111001010101010101010101010110101010110101</a:t>
            </a:r>
          </a:p>
          <a:p>
            <a:r>
              <a:rPr lang="en-US" dirty="0"/>
              <a:t>010101010101010100101010101111100110101001010101010101010101010101011010101011010101001010101010101010010101010111110011010100101111001010101010101010101010110101010110101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856709" cy="952062"/>
          </a:xfrm>
        </p:spPr>
        <p:txBody>
          <a:bodyPr/>
          <a:lstStyle/>
          <a:p>
            <a:r>
              <a:rPr lang="en-US" dirty="0" err="1"/>
              <a:t>Optique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Dealing with Many Streams</a:t>
            </a:r>
            <a:endParaRPr lang="en-US" dirty="0"/>
          </a:p>
        </p:txBody>
      </p:sp>
      <p:sp>
        <p:nvSpPr>
          <p:cNvPr id="13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when we want to compute all possible correlations between more than two sensors? </a:t>
            </a:r>
          </a:p>
          <a:p>
            <a:pPr lvl="1"/>
            <a:r>
              <a:rPr lang="en-US" dirty="0"/>
              <a:t>For 3 streams we need to compute 3 correlations per window</a:t>
            </a:r>
          </a:p>
          <a:p>
            <a:pPr lvl="1"/>
            <a:r>
              <a:rPr lang="en-US" dirty="0"/>
              <a:t>For </a:t>
            </a:r>
            <a:r>
              <a:rPr lang="en-US" dirty="0" smtClean="0"/>
              <a:t>6 </a:t>
            </a:r>
            <a:r>
              <a:rPr lang="en-US" dirty="0"/>
              <a:t>streams we need to compute </a:t>
            </a:r>
            <a:r>
              <a:rPr lang="en-US" dirty="0" smtClean="0"/>
              <a:t>15 </a:t>
            </a:r>
            <a:r>
              <a:rPr lang="en-US" dirty="0"/>
              <a:t>correlations per window	</a:t>
            </a:r>
          </a:p>
          <a:p>
            <a:pPr lvl="1"/>
            <a:r>
              <a:rPr lang="en-US" dirty="0"/>
              <a:t>For 100 streams we need to compute 4950 correlations 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Use </a:t>
            </a:r>
            <a:r>
              <a:rPr lang="en-US" dirty="0" smtClean="0">
                <a:solidFill>
                  <a:srgbClr val="00B050"/>
                </a:solidFill>
              </a:rPr>
              <a:t>approximation techniques </a:t>
            </a:r>
            <a:r>
              <a:rPr lang="en-US" dirty="0" smtClean="0"/>
              <a:t>(e.g., </a:t>
            </a:r>
            <a:r>
              <a:rPr lang="en-US" dirty="0" smtClean="0">
                <a:solidFill>
                  <a:srgbClr val="1D34FF"/>
                </a:solidFill>
              </a:rPr>
              <a:t>locality sensitive hashing</a:t>
            </a:r>
            <a:r>
              <a:rPr lang="en-US" dirty="0" smtClean="0"/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19800" y="3868420"/>
            <a:ext cx="3124200" cy="2875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5400000">
            <a:off x="4942829" y="3596629"/>
            <a:ext cx="2446042" cy="2908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8000">
                <a:schemeClr val="bg1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57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-179328" y="4292886"/>
            <a:ext cx="2200156" cy="1841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ampfturbine_fa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13944"/>
            <a:ext cx="1056389" cy="11806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019800" y="3868420"/>
            <a:ext cx="3124200" cy="1529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80429" y="4504245"/>
            <a:ext cx="475001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0.7,0.8,0.3,0.9,0.4,0.6,0.5,0.9,0.4,0.9,0.3,-0.1,0.8</a:t>
            </a:r>
          </a:p>
          <a:p>
            <a:r>
              <a:rPr lang="en-US" dirty="0"/>
              <a:t>0.7,0.8,0.3,0.9,0.4,0.6,0.5,0.9,0.4,0.9,0.3,-</a:t>
            </a:r>
            <a:r>
              <a:rPr lang="en-US" dirty="0" smtClean="0"/>
              <a:t>0.1,0.8</a:t>
            </a:r>
          </a:p>
          <a:p>
            <a:r>
              <a:rPr lang="en-US" dirty="0" smtClean="0"/>
              <a:t>……………………………………………………………………….</a:t>
            </a:r>
          </a:p>
          <a:p>
            <a:r>
              <a:rPr lang="en-US" dirty="0"/>
              <a:t>……………………………………………………………………….</a:t>
            </a:r>
          </a:p>
          <a:p>
            <a:r>
              <a:rPr lang="en-US" dirty="0"/>
              <a:t>………………………………………………………………………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0.6,0.5,-0.30.7,0.8,0.3,0.9,0.4,0.6,0.5,0.9,0.4,0.9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rot="5400000">
            <a:off x="4989395" y="3550062"/>
            <a:ext cx="2352909" cy="2908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8000">
                <a:schemeClr val="bg1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57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699000" y="4113558"/>
            <a:ext cx="1485900" cy="1282700"/>
          </a:xfrm>
          <a:prstGeom prst="ellipse">
            <a:avLst/>
          </a:prstGeom>
          <a:effectLst/>
          <a:scene3d>
            <a:camera prst="orthographicFront">
              <a:rot lat="17399987" lon="0" rev="0"/>
            </a:camera>
            <a:lightRig rig="threePt" dir="t"/>
          </a:scene3d>
          <a:sp3d prstMaterial="powder">
            <a:bevelT h="635000"/>
            <a:bevelB h="635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6159500" y="4926358"/>
            <a:ext cx="1282700" cy="952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Similarity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 0 " pathEditMode="relative" ptsTypes="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25417 -7.40741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3" grpId="0" build="p" bldLvl="2"/>
      <p:bldP spid="26" grpId="0"/>
      <p:bldP spid="26" grpId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_Praesentation_Wissenschaft_Weiss_AS_2" id="{FDE31538-A607-4524-B73D-3D007BB5F772}" vid="{EAD432B6-2EC5-4106-B8F3-01AADF4C01E6}"/>
    </a:ext>
  </a:extLst>
</a:theme>
</file>

<file path=ppt/theme/theme2.xml><?xml version="1.0" encoding="utf-8"?>
<a:theme xmlns:a="http://schemas.openxmlformats.org/drawingml/2006/main" name="3_Standarddesign">
  <a:themeElements>
    <a:clrScheme name="3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_Praesentation_Wissenschaft_Weiss_AS_2" id="{FDE31538-A607-4524-B73D-3D007BB5F772}" vid="{81A53CB7-C1E6-4F1F-B36B-BEADF248E1BC}"/>
    </a:ext>
  </a:extLst>
</a:theme>
</file>

<file path=ppt/theme/theme3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_Praesentation_Wissenschaft_Weiss_AS_2" id="{FDE31538-A607-4524-B73D-3D007BB5F772}" vid="{A618FE98-54C6-4EE7-BAC5-23E1FE6E676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Vorlage_Praesentation_Wissenschaft_UzL2016</Template>
  <TotalTime>3539</TotalTime>
  <Words>1076</Words>
  <Application>Microsoft Macintosh PowerPoint</Application>
  <PresentationFormat>On-screen Show (4:3)</PresentationFormat>
  <Paragraphs>230</Paragraphs>
  <Slides>44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Calibri</vt:lpstr>
      <vt:lpstr>Continuum Bold</vt:lpstr>
      <vt:lpstr>Continuum Light</vt:lpstr>
      <vt:lpstr>Continuum Medium</vt:lpstr>
      <vt:lpstr>Helvetica</vt:lpstr>
      <vt:lpstr>ＭＳ Ｐゴシック</vt:lpstr>
      <vt:lpstr>Myriad Pro</vt:lpstr>
      <vt:lpstr>Verdana</vt:lpstr>
      <vt:lpstr>Wingdings</vt:lpstr>
      <vt:lpstr>Arial</vt:lpstr>
      <vt:lpstr>1_Standarddesign</vt:lpstr>
      <vt:lpstr>3_Standarddesign</vt:lpstr>
      <vt:lpstr>2_Standarddesign</vt:lpstr>
      <vt:lpstr>Semantic Web and Enterprise Systems Semantic Integration and Interpretation</vt:lpstr>
      <vt:lpstr>PowerPoint Presentation</vt:lpstr>
      <vt:lpstr>PowerPoint Presentation</vt:lpstr>
      <vt:lpstr>Business Intelligence: Operational and Strategic Issues</vt:lpstr>
      <vt:lpstr>Data Integration Insights / Hypotheses</vt:lpstr>
      <vt:lpstr>PowerPoint Presentation</vt:lpstr>
      <vt:lpstr>Optique: Window-based Data Processing</vt:lpstr>
      <vt:lpstr>Optique:  The Siemens Scenario</vt:lpstr>
      <vt:lpstr>Optique:  Dealing with Many Streams</vt:lpstr>
      <vt:lpstr>Example: Stream(s) of Sensor Data</vt:lpstr>
      <vt:lpstr>Describing Measurement Data Semantic Sensor Network Ontology</vt:lpstr>
      <vt:lpstr>Mappings for Data Integration Relational Data Descriptions</vt:lpstr>
      <vt:lpstr>Optique: Relational Data Descriptions Ontology-based Data Access Query Answering w.r.t. Axioms</vt:lpstr>
      <vt:lpstr>OBDA for Streams: State Sequences from Window Data</vt:lpstr>
      <vt:lpstr>Windows over Multiple Streams</vt:lpstr>
      <vt:lpstr>Static Data Added to Each State</vt:lpstr>
      <vt:lpstr>For Presentation Purposes: Simple Conceptual View on Data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Ontology Based Data Access</vt:lpstr>
      <vt:lpstr>Representation in STARQL</vt:lpstr>
      <vt:lpstr>Output Specification in Terms of SPARQL</vt:lpstr>
      <vt:lpstr>Streams and Sequencing</vt:lpstr>
      <vt:lpstr>WHERE and HAVING Extensions of SPARQL</vt:lpstr>
      <vt:lpstr>What does the STARQL Compiler do?</vt:lpstr>
      <vt:lpstr>Backends for STARQL</vt:lpstr>
      <vt:lpstr>PowerPoint Presentation</vt:lpstr>
      <vt:lpstr>Data integration revisited</vt:lpstr>
      <vt:lpstr>Universal solutions</vt:lpstr>
      <vt:lpstr>Universal solution  (non-)existence</vt:lpstr>
      <vt:lpstr>Problems and solutions</vt:lpstr>
      <vt:lpstr>Canonical solutions: Redundancies</vt:lpstr>
      <vt:lpstr>Cores: Smallest solutions</vt:lpstr>
      <vt:lpstr>Data integration: Incomplete knowledge</vt:lpstr>
      <vt:lpstr>PowerPoint Presentation</vt:lpstr>
    </vt:vector>
  </TitlesOfParts>
  <Company>Microsoft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Cisco Joint Labs</dc:title>
  <dc:creator>fischer</dc:creator>
  <cp:lastModifiedBy>Ralf Möller</cp:lastModifiedBy>
  <cp:revision>741</cp:revision>
  <dcterms:created xsi:type="dcterms:W3CDTF">2016-02-19T14:33:51Z</dcterms:created>
  <dcterms:modified xsi:type="dcterms:W3CDTF">2016-09-16T10:58:53Z</dcterms:modified>
</cp:coreProperties>
</file>