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0" r:id="rId3"/>
  </p:sldMasterIdLst>
  <p:notesMasterIdLst>
    <p:notesMasterId r:id="rId89"/>
  </p:notesMasterIdLst>
  <p:sldIdLst>
    <p:sldId id="267" r:id="rId4"/>
    <p:sldId id="422" r:id="rId5"/>
    <p:sldId id="424" r:id="rId6"/>
    <p:sldId id="491" r:id="rId7"/>
    <p:sldId id="421" r:id="rId8"/>
    <p:sldId id="538" r:id="rId9"/>
    <p:sldId id="539" r:id="rId10"/>
    <p:sldId id="540" r:id="rId11"/>
    <p:sldId id="551" r:id="rId12"/>
    <p:sldId id="43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1" r:id="rId22"/>
    <p:sldId id="562" r:id="rId23"/>
    <p:sldId id="563" r:id="rId24"/>
    <p:sldId id="564" r:id="rId25"/>
    <p:sldId id="565" r:id="rId26"/>
    <p:sldId id="566" r:id="rId27"/>
    <p:sldId id="433" r:id="rId28"/>
    <p:sldId id="434" r:id="rId29"/>
    <p:sldId id="435" r:id="rId30"/>
    <p:sldId id="483" r:id="rId31"/>
    <p:sldId id="484" r:id="rId32"/>
    <p:sldId id="485" r:id="rId33"/>
    <p:sldId id="486" r:id="rId34"/>
    <p:sldId id="487" r:id="rId35"/>
    <p:sldId id="488" r:id="rId36"/>
    <p:sldId id="438" r:id="rId37"/>
    <p:sldId id="439" r:id="rId38"/>
    <p:sldId id="442" r:id="rId39"/>
    <p:sldId id="547" r:id="rId40"/>
    <p:sldId id="552" r:id="rId41"/>
    <p:sldId id="546" r:id="rId42"/>
    <p:sldId id="490" r:id="rId43"/>
    <p:sldId id="492" r:id="rId44"/>
    <p:sldId id="493" r:id="rId45"/>
    <p:sldId id="495" r:id="rId46"/>
    <p:sldId id="496" r:id="rId47"/>
    <p:sldId id="497" r:id="rId48"/>
    <p:sldId id="498" r:id="rId49"/>
    <p:sldId id="542" r:id="rId50"/>
    <p:sldId id="500" r:id="rId51"/>
    <p:sldId id="501" r:id="rId52"/>
    <p:sldId id="543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26" r:id="rId66"/>
    <p:sldId id="527" r:id="rId67"/>
    <p:sldId id="528" r:id="rId68"/>
    <p:sldId id="529" r:id="rId69"/>
    <p:sldId id="530" r:id="rId70"/>
    <p:sldId id="531" r:id="rId71"/>
    <p:sldId id="532" r:id="rId72"/>
    <p:sldId id="536" r:id="rId73"/>
    <p:sldId id="544" r:id="rId74"/>
    <p:sldId id="545" r:id="rId75"/>
    <p:sldId id="537" r:id="rId76"/>
    <p:sldId id="403" r:id="rId77"/>
    <p:sldId id="404" r:id="rId78"/>
    <p:sldId id="405" r:id="rId79"/>
    <p:sldId id="406" r:id="rId80"/>
    <p:sldId id="407" r:id="rId81"/>
    <p:sldId id="408" r:id="rId82"/>
    <p:sldId id="409" r:id="rId83"/>
    <p:sldId id="410" r:id="rId84"/>
    <p:sldId id="411" r:id="rId85"/>
    <p:sldId id="412" r:id="rId86"/>
    <p:sldId id="416" r:id="rId87"/>
    <p:sldId id="430" r:id="rId88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4247">
          <p15:clr>
            <a:srgbClr val="A4A3A4"/>
          </p15:clr>
        </p15:guide>
        <p15:guide id="4" orient="horz" pos="4125">
          <p15:clr>
            <a:srgbClr val="A4A3A4"/>
          </p15:clr>
        </p15:guide>
        <p15:guide id="5" pos="2880">
          <p15:clr>
            <a:srgbClr val="A4A3A4"/>
          </p15:clr>
        </p15:guide>
        <p15:guide id="6" pos="68">
          <p15:clr>
            <a:srgbClr val="A4A3A4"/>
          </p15:clr>
        </p15:guide>
        <p15:guide id="7" pos="5700">
          <p15:clr>
            <a:srgbClr val="A4A3A4"/>
          </p15:clr>
        </p15:guide>
        <p15:guide id="8" pos="295">
          <p15:clr>
            <a:srgbClr val="A4A3A4"/>
          </p15:clr>
        </p15:guide>
        <p15:guide id="9" pos="55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4737FF"/>
    <a:srgbClr val="1D34FF"/>
    <a:srgbClr val="116B7B"/>
    <a:srgbClr val="EC7404"/>
    <a:srgbClr val="D92461"/>
    <a:srgbClr val="AEAFE1"/>
    <a:srgbClr val="FF9900"/>
    <a:srgbClr val="CC9900"/>
    <a:srgbClr val="003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26"/>
    <p:restoredTop sz="96256" autoAdjust="0"/>
  </p:normalViewPr>
  <p:slideViewPr>
    <p:cSldViewPr>
      <p:cViewPr varScale="1">
        <p:scale>
          <a:sx n="116" d="100"/>
          <a:sy n="116" d="100"/>
        </p:scale>
        <p:origin x="192" y="448"/>
      </p:cViewPr>
      <p:guideLst>
        <p:guide orient="horz" pos="2160"/>
        <p:guide orient="horz" pos="572"/>
        <p:guide orient="horz" pos="4247"/>
        <p:guide orient="horz" pos="4125"/>
        <p:guide pos="2880"/>
        <p:guide pos="68"/>
        <p:guide pos="5700"/>
        <p:guide pos="295"/>
        <p:guide pos="55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DAC8-E8C0-0A4A-8E41-9848F4875D4E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F3FCA-DDF4-BA4E-B5D0-1406B85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6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Suppose that we have two sensors taking temperature measurements</a:t>
            </a:r>
            <a:r>
              <a:rPr lang="en-US" sz="2000" baseline="0" dirty="0" smtClean="0"/>
              <a:t> from a single Siemens turbine</a:t>
            </a:r>
          </a:p>
          <a:p>
            <a:endParaRPr lang="en-US" sz="2000" baseline="0" dirty="0" smtClean="0"/>
          </a:p>
          <a:p>
            <a:r>
              <a:rPr lang="en-US" sz="2000" baseline="0" dirty="0" smtClean="0"/>
              <a:t>-One interesting problem is to find if the two sensor readings are in accord</a:t>
            </a:r>
          </a:p>
          <a:p>
            <a:endParaRPr lang="en-US" sz="2000" baseline="0" dirty="0" smtClean="0"/>
          </a:p>
          <a:p>
            <a:r>
              <a:rPr lang="en-US" sz="2000" baseline="0" dirty="0" smtClean="0"/>
              <a:t>-To do this we create a window based on the last measurements and we calculate the similarity based on the Pearson correlation or the cosine distance</a:t>
            </a:r>
          </a:p>
          <a:p>
            <a:endParaRPr lang="en-US" sz="2000" baseline="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9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</a:t>
            </a:r>
            <a:r>
              <a:rPr lang="en-US" baseline="0" dirty="0" smtClean="0"/>
              <a:t> question is what we can do when we have to find similarity between more than one streams arriving from multiple sensors located in the same or different turbines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3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3 streams we need to compute 3 correlations per window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6 streams we need to compute 15 correlations per window	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100 streams we need to compute 4950 correlations …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number of correlations grows quadratically with the number of streams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0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B2343-9E4E-F94E-9FC5-5232878AD5B6}" type="slidenum">
              <a:rPr lang="de-DE" sz="1200"/>
              <a:pPr/>
              <a:t>50</a:t>
            </a:fld>
            <a:endParaRPr lang="de-DE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7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Stoyanovich</a:t>
            </a:r>
            <a:r>
              <a:rPr lang="en-US" dirty="0" smtClean="0"/>
              <a:t>, Davidson,</a:t>
            </a:r>
            <a:r>
              <a:rPr lang="en-US" baseline="0" dirty="0" smtClean="0"/>
              <a:t> Milo, </a:t>
            </a:r>
            <a:r>
              <a:rPr lang="en-US" baseline="0" dirty="0" err="1" smtClean="0"/>
              <a:t>Tannen</a:t>
            </a:r>
            <a:endParaRPr lang="en-US" baseline="0" dirty="0" smtClean="0"/>
          </a:p>
          <a:p>
            <a:r>
              <a:rPr lang="en-US" baseline="0" dirty="0" smtClean="0"/>
              <a:t>UPENN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FF17D-FC73-FB49-9C17-BEC89D7B4C98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9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Beskales</a:t>
            </a:r>
            <a:r>
              <a:rPr lang="en-US" dirty="0" smtClean="0"/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Soliman</a:t>
            </a:r>
            <a:r>
              <a: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Ilyas</a:t>
            </a:r>
            <a:r>
              <a: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Ben-David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WATERLOO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FF17D-FC73-FB49-9C17-BEC89D7B4C98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0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IIT</a:t>
            </a:r>
            <a:r>
              <a:rPr lang="en-US" baseline="0" dirty="0" smtClean="0"/>
              <a:t> Bombay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FF17D-FC73-FB49-9C17-BEC89D7B4C98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9C8CC-87B2-46B6-9975-BAFB5035093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853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1600E-B9AC-4CCA-B50A-11033EAF0F4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533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C8EEE-BA85-4918-80B5-0DF416EFF32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1097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585CA-34CC-41BC-97F9-F30C50D63A2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296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5C1D6-AEAC-4B66-BC25-9C40C483E5E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403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53DD-1AEA-44A9-A569-911D3DB628E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240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79CE-105E-4F5F-B629-940DA0554E5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617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1F67-3CE9-40D4-B64C-8D9F55B9CE4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3716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3501D-CF57-4CE0-AD4B-06BF366E116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4252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E8F7D-8B7F-415E-812C-76D01ED98B9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5239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128A-33C0-4EF3-9116-CB55DC1679D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67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9B80-FDC2-4EBF-BBF6-D57D9C8E152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7355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D4DA7-EC7F-423B-A128-6BA160A054F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5518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24223-E0B2-41FC-A1DC-6287A23878B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8913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C509A-AD4B-4A7B-9B89-EAB5A937757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6412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Universität zu Lübeck\Power Point 18-11--2015\Material\signe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1638"/>
            <a:ext cx="53848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43000" y="2104255"/>
            <a:ext cx="6858000" cy="1593131"/>
          </a:xfrm>
        </p:spPr>
        <p:txBody>
          <a:bodyPr anchor="b"/>
          <a:lstStyle>
            <a:lvl1pPr algn="l">
              <a:defRPr sz="6000">
                <a:solidFill>
                  <a:srgbClr val="116B7B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789462"/>
            <a:ext cx="6858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C740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</a:t>
            </a:r>
            <a:endParaRPr lang="de-DE" dirty="0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285606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4"/>
          <p:cNvSpPr txBox="1">
            <a:spLocks/>
          </p:cNvSpPr>
          <p:nvPr userDrawn="1"/>
        </p:nvSpPr>
        <p:spPr>
          <a:xfrm>
            <a:off x="755576" y="6159663"/>
            <a:ext cx="1944216" cy="29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160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Lüneburg, 22.</a:t>
            </a:r>
            <a:r>
              <a:rPr lang="de-DE" altLang="de-DE" sz="1600" baseline="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August </a:t>
            </a:r>
            <a:r>
              <a:rPr lang="de-DE" altLang="de-DE" sz="160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2016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0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72008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15325" cy="48239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480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Universität zu Lübeck\Power Point 18-11--2015\Material\signe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1638"/>
            <a:ext cx="53848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3B0E83-71C9-4896-B633-B57F4EA9A88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180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81F08-1327-45F2-931F-3CFDF58EE10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1345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820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B2A30-870C-40E9-9657-0848A7FE1E6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0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1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000725" cy="72008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A0DA6-8B11-42E7-8283-6EA76494B36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6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7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99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8AA4-60C8-4E96-9D1C-A615F958F01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6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5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3AC76-91B3-489C-8A7E-54AFD602788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5249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B2AEE-1005-4B96-9A79-3DF1B5D9E96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58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03FD-45B0-4DC0-98C9-34A148AA80F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959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39224-4517-47F0-BE4C-956BD5D0D42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8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CC5DA-C188-43FB-995B-D92E603C45B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20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DD141E-E317-FD42-AFF8-66293CDD66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599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7CEB-5239-4594-9D94-C30366A382A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00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D8D8-9C23-4A8D-8FA6-EECDA742BEF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333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E4DE6-6F9F-4846-9453-DEFAF0914C4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20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988BC-455C-464A-BDED-4D943A73F36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123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FC50-C2C3-4A6C-B81F-4B455E9837A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149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3196-548F-4B4D-A0DE-61FA0A9C5D7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40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1"/>
          <p:cNvSpPr>
            <a:spLocks noChangeArrowheads="1"/>
          </p:cNvSpPr>
          <p:nvPr/>
        </p:nvSpPr>
        <p:spPr bwMode="auto">
          <a:xfrm>
            <a:off x="114300" y="904875"/>
            <a:ext cx="8934450" cy="5838825"/>
          </a:xfrm>
          <a:prstGeom prst="rect">
            <a:avLst/>
          </a:prstGeom>
          <a:solidFill>
            <a:srgbClr val="B2B1A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1" name="Rectangle 52"/>
          <p:cNvSpPr>
            <a:spLocks noChangeArrowheads="1"/>
          </p:cNvSpPr>
          <p:nvPr/>
        </p:nvSpPr>
        <p:spPr bwMode="auto">
          <a:xfrm flipV="1">
            <a:off x="114300" y="1196975"/>
            <a:ext cx="893445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41438"/>
            <a:ext cx="8315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8425"/>
            <a:ext cx="83153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F3BDFF-E51A-4DA4-AA54-70A5D136C78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2057" name="Group 7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2061" name="Freeform 8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2" name="Freeform 9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3" name="Freeform 10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4" name="Freeform 11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5" name="Freeform 12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6" name="Freeform 13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7" name="Freeform 14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8" name="Freeform 15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9" name="Freeform 16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0" name="Freeform 17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1" name="Freeform 18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2" name="Freeform 19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3" name="Freeform 20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4" name="Freeform 21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5" name="Freeform 22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6" name="Freeform 23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7" name="Freeform 24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8" name="Freeform 25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9" name="Freeform 26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0" name="Freeform 27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1" name="Freeform 28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2" name="Freeform 29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3" name="Freeform 30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4" name="Freeform 31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5" name="Freeform 32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6" name="Freeform 33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7" name="Freeform 34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8" name="Freeform 35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9" name="Freeform 36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0" name="Freeform 37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1" name="Freeform 38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2" name="Freeform 39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3" name="Freeform 40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4" name="Freeform 41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5" name="Freeform 42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6" name="Freeform 43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58" name="Text Box 46"/>
          <p:cNvSpPr txBox="1">
            <a:spLocks noChangeArrowheads="1"/>
          </p:cNvSpPr>
          <p:nvPr/>
        </p:nvSpPr>
        <p:spPr bwMode="auto">
          <a:xfrm>
            <a:off x="4572000" y="620713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Institut für Beispielsysteme | Forschungsgruppe Systembeispiele</a:t>
            </a:r>
          </a:p>
        </p:txBody>
      </p:sp>
      <p:sp>
        <p:nvSpPr>
          <p:cNvPr id="2059" name="Text Box 54"/>
          <p:cNvSpPr txBox="1">
            <a:spLocks noChangeArrowheads="1"/>
          </p:cNvSpPr>
          <p:nvPr/>
        </p:nvSpPr>
        <p:spPr bwMode="auto">
          <a:xfrm>
            <a:off x="4572000" y="617538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rgbClr val="004B5A"/>
                </a:solidFill>
              </a:rPr>
              <a:t>Institut für Beispielsysteme | Forschungsgruppe Systembeispiele</a:t>
            </a:r>
          </a:p>
        </p:txBody>
      </p:sp>
      <p:sp>
        <p:nvSpPr>
          <p:cNvPr id="2060" name="Text Box 55"/>
          <p:cNvSpPr txBox="1">
            <a:spLocks noChangeArrowheads="1"/>
          </p:cNvSpPr>
          <p:nvPr/>
        </p:nvSpPr>
        <p:spPr bwMode="auto">
          <a:xfrm>
            <a:off x="4572000" y="906463"/>
            <a:ext cx="447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Titel der Präsentation: auf jeder Seite wiederholt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7"/>
          <p:cNvSpPr>
            <a:spLocks noChangeArrowheads="1"/>
          </p:cNvSpPr>
          <p:nvPr/>
        </p:nvSpPr>
        <p:spPr bwMode="auto">
          <a:xfrm>
            <a:off x="104775" y="903288"/>
            <a:ext cx="8934450" cy="58388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41438"/>
            <a:ext cx="8315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8425"/>
            <a:ext cx="83153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4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0A68E06F-64DB-4436-99EF-62A70D6F258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3080" name="Group 9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3085" name="Freeform 10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" name="Freeform 11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Freeform 12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" name="Freeform 13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Freeform 14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" name="Freeform 15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" name="Freeform 16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" name="Freeform 17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" name="Freeform 18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" name="Freeform 19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" name="Freeform 20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" name="Freeform 21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" name="Freeform 22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" name="Freeform 23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9" name="Freeform 24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0" name="Freeform 25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1" name="Freeform 26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2" name="Freeform 27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3" name="Freeform 28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4" name="Freeform 29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5" name="Freeform 30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6" name="Freeform 31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7" name="Freeform 32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8" name="Freeform 33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9" name="Freeform 34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0" name="Freeform 35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1" name="Freeform 36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2" name="Freeform 37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" name="Freeform 38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" name="Freeform 39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5" name="Freeform 40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6" name="Freeform 41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7" name="Freeform 42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8" name="Freeform 43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9" name="Freeform 44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20" name="Freeform 45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81" name="Text Box 46"/>
          <p:cNvSpPr txBox="1">
            <a:spLocks noChangeArrowheads="1"/>
          </p:cNvSpPr>
          <p:nvPr/>
        </p:nvSpPr>
        <p:spPr bwMode="auto">
          <a:xfrm>
            <a:off x="4572000" y="620713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Institut für Beispielsysteme | Forschungsgruppe Systembeispiele</a:t>
            </a:r>
          </a:p>
        </p:txBody>
      </p:sp>
      <p:sp>
        <p:nvSpPr>
          <p:cNvPr id="3082" name="Rectangle 48"/>
          <p:cNvSpPr>
            <a:spLocks noChangeArrowheads="1"/>
          </p:cNvSpPr>
          <p:nvPr/>
        </p:nvSpPr>
        <p:spPr bwMode="auto">
          <a:xfrm flipV="1">
            <a:off x="104775" y="1195388"/>
            <a:ext cx="893445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83" name="Text Box 50"/>
          <p:cNvSpPr txBox="1">
            <a:spLocks noChangeArrowheads="1"/>
          </p:cNvSpPr>
          <p:nvPr/>
        </p:nvSpPr>
        <p:spPr bwMode="auto">
          <a:xfrm>
            <a:off x="4570413" y="617538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rgbClr val="004B5A"/>
                </a:solidFill>
              </a:rPr>
              <a:t>Institut für Beispielsysteme | Forschungsgruppe Systembeispiele</a:t>
            </a:r>
          </a:p>
        </p:txBody>
      </p:sp>
      <p:sp>
        <p:nvSpPr>
          <p:cNvPr id="3084" name="Text Box 51"/>
          <p:cNvSpPr txBox="1">
            <a:spLocks noChangeArrowheads="1"/>
          </p:cNvSpPr>
          <p:nvPr/>
        </p:nvSpPr>
        <p:spPr bwMode="auto">
          <a:xfrm>
            <a:off x="4572000" y="906463"/>
            <a:ext cx="447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/>
              <a:t>Titel der Präsentation: auf jeder Seite wiederholt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15816" y="279400"/>
            <a:ext cx="5856709" cy="84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800"/>
            <a:ext cx="8315325" cy="46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60EB6593-B72F-47E5-829B-F6EBFC11487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4107" name="Freeform 9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" name="Freeform 10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9" name="Freeform 11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0" name="Freeform 12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1" name="Freeform 13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2" name="Freeform 14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3" name="Freeform 15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4" name="Freeform 16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5" name="Freeform 17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6" name="Freeform 18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7" name="Freeform 19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8" name="Freeform 20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9" name="Freeform 21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0" name="Freeform 22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1" name="Freeform 23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2" name="Freeform 24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3" name="Freeform 25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4" name="Freeform 26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5" name="Freeform 27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6" name="Freeform 28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7" name="Freeform 29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8" name="Freeform 30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9" name="Freeform 31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0" name="Freeform 32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1" name="Freeform 33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2" name="Freeform 34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3" name="Freeform 35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4" name="Freeform 36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5" name="Freeform 37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6" name="Freeform 38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7" name="Freeform 39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8" name="Freeform 40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9" name="Freeform 41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0" name="Freeform 42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1" name="Freeform 43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2" name="Freeform 44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3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C8C9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54968" y="1916832"/>
            <a:ext cx="7389440" cy="2692897"/>
          </a:xfrm>
        </p:spPr>
        <p:txBody>
          <a:bodyPr/>
          <a:lstStyle/>
          <a:p>
            <a:r>
              <a:rPr lang="de-DE" sz="3600" dirty="0"/>
              <a:t>Data Integration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smtClean="0"/>
              <a:t>Interpretation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400" dirty="0" err="1" smtClean="0"/>
              <a:t>Challenges</a:t>
            </a:r>
            <a:r>
              <a:rPr lang="de-DE" sz="2400" dirty="0" smtClean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smtClean="0"/>
              <a:t>Solutions </a:t>
            </a:r>
            <a:br>
              <a:rPr lang="de-DE" sz="2400" dirty="0" smtClean="0"/>
            </a:br>
            <a:r>
              <a:rPr lang="de-DE" sz="2400" dirty="0" err="1" smtClean="0"/>
              <a:t>for</a:t>
            </a:r>
            <a:r>
              <a:rPr lang="de-DE" sz="2400" dirty="0" smtClean="0"/>
              <a:t> Manufacturing </a:t>
            </a:r>
            <a:r>
              <a:rPr lang="de-DE" sz="2400" dirty="0" err="1" smtClean="0"/>
              <a:t>Intelligence</a:t>
            </a:r>
            <a:r>
              <a:rPr lang="de-DE" sz="2400" dirty="0" smtClean="0"/>
              <a:t> </a:t>
            </a:r>
            <a:r>
              <a:rPr lang="de-DE" sz="2400" dirty="0" err="1" smtClean="0"/>
              <a:t>Applications</a:t>
            </a:r>
            <a:endParaRPr lang="de-DE" sz="3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54968" y="4725144"/>
            <a:ext cx="6858000" cy="1152128"/>
          </a:xfrm>
        </p:spPr>
        <p:txBody>
          <a:bodyPr/>
          <a:lstStyle/>
          <a:p>
            <a:r>
              <a:rPr lang="de-DE" sz="2000" u="sng" dirty="0" smtClean="0"/>
              <a:t>Ralf Möller</a:t>
            </a:r>
            <a:r>
              <a:rPr lang="de-DE" sz="2000" dirty="0" smtClean="0"/>
              <a:t>, Christian </a:t>
            </a:r>
            <a:r>
              <a:rPr lang="de-DE" sz="2000" dirty="0" err="1" smtClean="0"/>
              <a:t>Neuenstadt</a:t>
            </a:r>
            <a:r>
              <a:rPr lang="de-DE" sz="2000" dirty="0" smtClean="0"/>
              <a:t>, Özgür </a:t>
            </a:r>
            <a:r>
              <a:rPr lang="de-DE" sz="2000" dirty="0" err="1" smtClean="0"/>
              <a:t>Özçep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Institut für Informationssysteme, Universität zu Lübeck</a:t>
            </a:r>
            <a:endParaRPr lang="de-DE" sz="2800" dirty="0">
              <a:solidFill>
                <a:srgbClr val="EC74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6504781" cy="720080"/>
          </a:xfrm>
        </p:spPr>
        <p:txBody>
          <a:bodyPr/>
          <a:lstStyle/>
          <a:p>
            <a:r>
              <a:rPr lang="en-US" dirty="0" err="1" smtClean="0"/>
              <a:t>Optique</a:t>
            </a:r>
            <a:r>
              <a:rPr lang="en-US" dirty="0" smtClean="0"/>
              <a:t>: Relational Data Descriptions</a:t>
            </a:r>
            <a:br>
              <a:rPr lang="en-US" dirty="0" smtClean="0"/>
            </a:br>
            <a:r>
              <a:rPr lang="en-US" dirty="0" smtClean="0"/>
              <a:t>Query Answering </a:t>
            </a:r>
            <a:r>
              <a:rPr lang="en-US" dirty="0" err="1" smtClean="0"/>
              <a:t>w.r.t</a:t>
            </a:r>
            <a:r>
              <a:rPr lang="en-US" dirty="0" smtClean="0"/>
              <a:t>. Axioms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9" y="1484313"/>
            <a:ext cx="6497026" cy="4824412"/>
          </a:xfrm>
        </p:spPr>
      </p:pic>
      <p:sp>
        <p:nvSpPr>
          <p:cNvPr id="3" name="Rectangle 2"/>
          <p:cNvSpPr/>
          <p:nvPr/>
        </p:nvSpPr>
        <p:spPr>
          <a:xfrm>
            <a:off x="1115616" y="1268760"/>
            <a:ext cx="35283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5936" y="2420888"/>
            <a:ext cx="576064" cy="224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43982" y="2492896"/>
            <a:ext cx="4404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55480" y="4581128"/>
            <a:ext cx="73659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pic>
        <p:nvPicPr>
          <p:cNvPr id="39939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16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sp>
        <p:nvSpPr>
          <p:cNvPr id="4096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0966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44775"/>
            <a:ext cx="24590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7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pic>
        <p:nvPicPr>
          <p:cNvPr id="41988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0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sp>
        <p:nvSpPr>
          <p:cNvPr id="43012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3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3014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4035" name="Straight Arrow Connector 14"/>
          <p:cNvCxnSpPr>
            <a:cxnSpLocks noChangeShapeType="1"/>
          </p:cNvCxnSpPr>
          <p:nvPr/>
        </p:nvCxnSpPr>
        <p:spPr bwMode="auto">
          <a:xfrm>
            <a:off x="3386138" y="36036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4040" name="Picture 13" descr="engineer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87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5059" name="Straight Arrow Connector 14"/>
          <p:cNvCxnSpPr>
            <a:cxnSpLocks noChangeShapeType="1"/>
          </p:cNvCxnSpPr>
          <p:nvPr/>
        </p:nvCxnSpPr>
        <p:spPr bwMode="auto">
          <a:xfrm>
            <a:off x="3386138" y="36036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0" name="Straight Arrow Connector 14"/>
          <p:cNvCxnSpPr>
            <a:cxnSpLocks noChangeShapeType="1"/>
          </p:cNvCxnSpPr>
          <p:nvPr/>
        </p:nvCxnSpPr>
        <p:spPr bwMode="auto">
          <a:xfrm>
            <a:off x="3386138" y="33750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3049588"/>
            <a:ext cx="139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5066" name="Picture 15" descr="engineer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91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3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60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6087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391025"/>
            <a:ext cx="39195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02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7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8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9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71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7111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2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1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2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3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81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8135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8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4383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Enterprise Manufacturing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15325" cy="4823941"/>
          </a:xfrm>
        </p:spPr>
        <p:txBody>
          <a:bodyPr/>
          <a:lstStyle/>
          <a:p>
            <a:r>
              <a:rPr lang="en-US" smtClean="0"/>
              <a:t>Ziel: </a:t>
            </a:r>
            <a:endParaRPr lang="en-US" dirty="0" smtClean="0"/>
          </a:p>
          <a:p>
            <a:pPr lvl="1"/>
            <a:r>
              <a:rPr lang="en-US" dirty="0" err="1" smtClean="0"/>
              <a:t>Richtige</a:t>
            </a:r>
            <a:r>
              <a:rPr lang="en-US" dirty="0" smtClean="0"/>
              <a:t> </a:t>
            </a:r>
            <a:r>
              <a:rPr lang="en-US" dirty="0" err="1"/>
              <a:t>Informationen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richtigen</a:t>
            </a:r>
            <a:r>
              <a:rPr lang="en-US" dirty="0"/>
              <a:t> </a:t>
            </a:r>
            <a:r>
              <a:rPr lang="en-US" dirty="0" err="1"/>
              <a:t>Zeit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/>
              <a:t>die </a:t>
            </a:r>
            <a:r>
              <a:rPr lang="en-US" dirty="0" err="1"/>
              <a:t>richtigen</a:t>
            </a:r>
            <a:r>
              <a:rPr lang="en-US" dirty="0"/>
              <a:t> </a:t>
            </a:r>
            <a:r>
              <a:rPr lang="en-US" dirty="0" err="1" smtClean="0"/>
              <a:t>Mitarbeiter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bringen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is-IS" dirty="0" smtClean="0"/>
              <a:t>… so dass Mitarbeiter optimale Entscheidungen treffen und </a:t>
            </a:r>
            <a:r>
              <a:rPr lang="en-US" dirty="0" err="1" smtClean="0"/>
              <a:t>Handlungen</a:t>
            </a:r>
            <a:r>
              <a:rPr lang="en-US" dirty="0" smtClean="0"/>
              <a:t> </a:t>
            </a:r>
            <a:r>
              <a:rPr lang="en-US" dirty="0" err="1" smtClean="0"/>
              <a:t>ableiten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endParaRPr lang="en-US" dirty="0" smtClean="0"/>
          </a:p>
          <a:p>
            <a:r>
              <a:rPr lang="en-US" dirty="0" err="1" smtClean="0"/>
              <a:t>Voraussetzung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Einheitliche</a:t>
            </a:r>
            <a:r>
              <a:rPr lang="en-US" dirty="0" smtClean="0"/>
              <a:t> Basis </a:t>
            </a:r>
            <a:r>
              <a:rPr lang="en-US" dirty="0" err="1" smtClean="0"/>
              <a:t>für</a:t>
            </a:r>
            <a:r>
              <a:rPr lang="en-US" dirty="0" smtClean="0"/>
              <a:t> die </a:t>
            </a:r>
            <a:r>
              <a:rPr lang="en-US" dirty="0" err="1" smtClean="0"/>
              <a:t>Gewinnung</a:t>
            </a:r>
            <a:r>
              <a:rPr lang="en-US" dirty="0" smtClean="0"/>
              <a:t> von </a:t>
            </a:r>
            <a:r>
              <a:rPr lang="en-US" dirty="0" err="1" smtClean="0"/>
              <a:t>nutzbringenden</a:t>
            </a:r>
            <a:r>
              <a:rPr lang="en-US" dirty="0" smtClean="0"/>
              <a:t> </a:t>
            </a:r>
            <a:r>
              <a:rPr lang="en-US" dirty="0" err="1" smtClean="0"/>
              <a:t>Informationen</a:t>
            </a:r>
            <a:r>
              <a:rPr lang="en-US" dirty="0" smtClean="0"/>
              <a:t> auf </a:t>
            </a:r>
            <a:r>
              <a:rPr lang="en-US" dirty="0"/>
              <a:t>Basis </a:t>
            </a:r>
            <a:r>
              <a:rPr lang="en-US" dirty="0" err="1"/>
              <a:t>verschiedener</a:t>
            </a:r>
            <a:r>
              <a:rPr lang="en-US" dirty="0"/>
              <a:t> </a:t>
            </a:r>
            <a:r>
              <a:rPr lang="en-US" dirty="0" err="1" smtClean="0"/>
              <a:t>Datenquellen</a:t>
            </a:r>
            <a:r>
              <a:rPr lang="en-US" dirty="0" smtClean="0"/>
              <a:t> (</a:t>
            </a:r>
            <a:r>
              <a:rPr lang="en-US" dirty="0" err="1" smtClean="0"/>
              <a:t>Sensoren</a:t>
            </a:r>
            <a:r>
              <a:rPr lang="en-US" dirty="0" smtClean="0"/>
              <a:t>, </a:t>
            </a:r>
            <a:r>
              <a:rPr lang="en-US" dirty="0" err="1" smtClean="0"/>
              <a:t>Rohstoffpreislisten</a:t>
            </a:r>
            <a:r>
              <a:rPr lang="en-US" dirty="0" smtClean="0"/>
              <a:t>, </a:t>
            </a:r>
            <a:r>
              <a:rPr lang="en-US" dirty="0" err="1" smtClean="0"/>
              <a:t>Berichte</a:t>
            </a:r>
            <a:r>
              <a:rPr lang="en-US" dirty="0" smtClean="0"/>
              <a:t>, </a:t>
            </a:r>
            <a:r>
              <a:rPr lang="en-US" dirty="0" err="1" smtClean="0"/>
              <a:t>usw</a:t>
            </a:r>
            <a:r>
              <a:rPr lang="en-US" dirty="0" smtClean="0"/>
              <a:t>.)</a:t>
            </a:r>
          </a:p>
          <a:p>
            <a:pPr lvl="1"/>
            <a:r>
              <a:rPr lang="en-US" dirty="0" smtClean="0"/>
              <a:t>Interpretation der </a:t>
            </a:r>
            <a:r>
              <a:rPr lang="en-US" dirty="0" err="1" smtClean="0"/>
              <a:t>Daten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Zusammenspiel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339752" y="6392361"/>
            <a:ext cx="4897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Aus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: EMI Interview </a:t>
            </a:r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mit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 Ralf </a:t>
            </a:r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Sonnefeld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, Siemens, IT&amp;PRODUCTION, </a:t>
            </a:r>
            <a:r>
              <a:rPr lang="en-US" sz="1200" dirty="0">
                <a:solidFill>
                  <a:srgbClr val="4737FF"/>
                </a:solidFill>
                <a:latin typeface="+mn-lt"/>
              </a:rPr>
              <a:t>09-2011</a:t>
            </a:r>
          </a:p>
        </p:txBody>
      </p:sp>
    </p:spTree>
    <p:extLst>
      <p:ext uri="{BB962C8B-B14F-4D97-AF65-F5344CB8AC3E}">
        <p14:creationId xmlns:p14="http://schemas.microsoft.com/office/powerpoint/2010/main" val="211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5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6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7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91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9159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62" name="Straight Arrow Connector 14"/>
          <p:cNvCxnSpPr>
            <a:cxnSpLocks noChangeShapeType="1"/>
          </p:cNvCxnSpPr>
          <p:nvPr/>
        </p:nvCxnSpPr>
        <p:spPr bwMode="auto">
          <a:xfrm>
            <a:off x="4162425" y="3379788"/>
            <a:ext cx="2271713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3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021013"/>
            <a:ext cx="27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79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0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5286375" y="1790700"/>
            <a:ext cx="219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Is a condenser fault a kind of turbine fault?</a:t>
            </a:r>
          </a:p>
        </p:txBody>
      </p:sp>
      <p:sp>
        <p:nvSpPr>
          <p:cNvPr id="501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0183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6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1744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3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1206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2"/>
          <p:cNvSpPr txBox="1">
            <a:spLocks noChangeArrowheads="1"/>
          </p:cNvSpPr>
          <p:nvPr/>
        </p:nvSpPr>
        <p:spPr bwMode="auto">
          <a:xfrm>
            <a:off x="5286375" y="1790700"/>
            <a:ext cx="219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Is a condenser fault a kind of turbine fault?</a:t>
            </a:r>
          </a:p>
        </p:txBody>
      </p:sp>
      <p:cxnSp>
        <p:nvCxnSpPr>
          <p:cNvPr id="51210" name="Straight Arrow Connector 14"/>
          <p:cNvCxnSpPr>
            <a:cxnSpLocks noChangeShapeType="1"/>
          </p:cNvCxnSpPr>
          <p:nvPr/>
        </p:nvCxnSpPr>
        <p:spPr bwMode="auto">
          <a:xfrm>
            <a:off x="4162425" y="3379788"/>
            <a:ext cx="2271713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3052763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12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752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8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9" name="TextBox 12"/>
          <p:cNvSpPr txBox="1">
            <a:spLocks noChangeArrowheads="1"/>
          </p:cNvSpPr>
          <p:nvPr/>
        </p:nvSpPr>
        <p:spPr bwMode="auto">
          <a:xfrm>
            <a:off x="5818188" y="2051050"/>
            <a:ext cx="219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Why?</a:t>
            </a:r>
          </a:p>
        </p:txBody>
      </p:sp>
      <p:sp>
        <p:nvSpPr>
          <p:cNvPr id="522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2231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34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8303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1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2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3254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7" name="Straight Arrow Connector 14"/>
          <p:cNvCxnSpPr>
            <a:cxnSpLocks noChangeShapeType="1"/>
          </p:cNvCxnSpPr>
          <p:nvPr/>
        </p:nvCxnSpPr>
        <p:spPr bwMode="auto">
          <a:xfrm>
            <a:off x="4162425" y="3379788"/>
            <a:ext cx="2271713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8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9" name="TextBox 12"/>
          <p:cNvSpPr txBox="1">
            <a:spLocks noChangeArrowheads="1"/>
          </p:cNvSpPr>
          <p:nvPr/>
        </p:nvSpPr>
        <p:spPr bwMode="auto">
          <a:xfrm>
            <a:off x="5818188" y="2051050"/>
            <a:ext cx="219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Why?</a:t>
            </a:r>
          </a:p>
        </p:txBody>
      </p:sp>
      <p:pic>
        <p:nvPicPr>
          <p:cNvPr id="5326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106738"/>
            <a:ext cx="2549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86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52984"/>
            <a:ext cx="5856709" cy="959792"/>
          </a:xfrm>
        </p:spPr>
        <p:txBody>
          <a:bodyPr/>
          <a:lstStyle/>
          <a:p>
            <a:r>
              <a:rPr lang="en-US" dirty="0" smtClean="0"/>
              <a:t>OBDA for Streams:</a:t>
            </a:r>
            <a:br>
              <a:rPr lang="en-US" dirty="0" smtClean="0"/>
            </a:br>
            <a:r>
              <a:rPr lang="en-US" dirty="0" smtClean="0"/>
              <a:t>State Sequences from </a:t>
            </a:r>
            <a:r>
              <a:rPr lang="en-US" smtClean="0"/>
              <a:t>Window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712119"/>
            <a:ext cx="7581900" cy="4368800"/>
          </a:xfrm>
        </p:spPr>
      </p:pic>
      <p:sp>
        <p:nvSpPr>
          <p:cNvPr id="5" name="Rectangle 4"/>
          <p:cNvSpPr/>
          <p:nvPr/>
        </p:nvSpPr>
        <p:spPr>
          <a:xfrm>
            <a:off x="1117066" y="5373216"/>
            <a:ext cx="647927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over</a:t>
            </a:r>
            <a:br>
              <a:rPr lang="en-US" dirty="0" smtClean="0"/>
            </a:br>
            <a:r>
              <a:rPr lang="en-US" dirty="0" smtClean="0"/>
              <a:t>Multiple Streams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667669"/>
            <a:ext cx="7162800" cy="4457700"/>
          </a:xfrm>
        </p:spPr>
      </p:pic>
    </p:spTree>
    <p:extLst>
      <p:ext uri="{BB962C8B-B14F-4D97-AF65-F5344CB8AC3E}">
        <p14:creationId xmlns:p14="http://schemas.microsoft.com/office/powerpoint/2010/main" val="5735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Data Added to Each State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547019"/>
            <a:ext cx="7162800" cy="4699000"/>
          </a:xfrm>
        </p:spPr>
      </p:pic>
      <p:sp>
        <p:nvSpPr>
          <p:cNvPr id="6" name="Rectangle 5"/>
          <p:cNvSpPr/>
          <p:nvPr/>
        </p:nvSpPr>
        <p:spPr>
          <a:xfrm>
            <a:off x="4572000" y="5517232"/>
            <a:ext cx="35283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mini bag (only virtually)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6114" y="435329"/>
            <a:ext cx="5840686" cy="620688"/>
          </a:xfrm>
        </p:spPr>
        <p:txBody>
          <a:bodyPr/>
          <a:lstStyle/>
          <a:p>
            <a:r>
              <a:rPr lang="de-DE" dirty="0" err="1" smtClean="0"/>
              <a:t>Mappings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Data Integration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212430"/>
            <a:ext cx="8229600" cy="3384922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Information need for </a:t>
            </a:r>
          </a:p>
          <a:p>
            <a:pPr lvl="1"/>
            <a:r>
              <a:rPr lang="en-US" sz="1800" b="1" dirty="0" smtClean="0"/>
              <a:t>historical</a:t>
            </a:r>
            <a:r>
              <a:rPr lang="en-US" sz="1800" dirty="0" smtClean="0"/>
              <a:t> data (temporal query) with period of interest</a:t>
            </a:r>
          </a:p>
          <a:p>
            <a:pPr lvl="2"/>
            <a:r>
              <a:rPr lang="en-US" sz="1600" dirty="0" smtClean="0"/>
              <a:t>reactive </a:t>
            </a:r>
            <a:r>
              <a:rPr lang="en-US" sz="1600" dirty="0" smtClean="0"/>
              <a:t>diagnosis</a:t>
            </a:r>
            <a:endParaRPr lang="en-US" sz="1600" dirty="0" smtClean="0">
              <a:solidFill>
                <a:srgbClr val="008000"/>
              </a:solidFill>
            </a:endParaRPr>
          </a:p>
          <a:p>
            <a:pPr lvl="1"/>
            <a:r>
              <a:rPr lang="en-US" sz="1800" b="1" dirty="0" smtClean="0"/>
              <a:t>streamed </a:t>
            </a:r>
            <a:r>
              <a:rPr lang="en-US" sz="1800" dirty="0" smtClean="0"/>
              <a:t>data (continuous query)</a:t>
            </a:r>
          </a:p>
          <a:p>
            <a:pPr lvl="2"/>
            <a:r>
              <a:rPr lang="en-US" sz="1600" dirty="0" smtClean="0"/>
              <a:t>proactive diagnosis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Goal: Use the same query language</a:t>
            </a:r>
          </a:p>
          <a:p>
            <a:pPr lvl="1"/>
            <a:r>
              <a:rPr lang="en-US" sz="1800" dirty="0" smtClean="0"/>
              <a:t>For historical queries, windows can be processed in parallel with no real-time constraints</a:t>
            </a:r>
            <a:endParaRPr lang="en-US" sz="1800" dirty="0"/>
          </a:p>
        </p:txBody>
      </p:sp>
      <p:pic>
        <p:nvPicPr>
          <p:cNvPr id="6" name="Bild 5" descr="Screen Shot 2014-11-20 at 08.4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15616"/>
            <a:ext cx="7596336" cy="1521296"/>
          </a:xfrm>
          <a:prstGeom prst="rect">
            <a:avLst/>
          </a:prstGeom>
        </p:spPr>
      </p:pic>
      <p:pic>
        <p:nvPicPr>
          <p:cNvPr id="7" name="Bild 6" descr="Screen Shot 2014-11-20 at 08.49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2679840"/>
            <a:ext cx="7236296" cy="1325224"/>
          </a:xfrm>
          <a:prstGeom prst="rect">
            <a:avLst/>
          </a:prstGeom>
        </p:spPr>
      </p:pic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Conceptual</a:t>
            </a:r>
            <a:r>
              <a:rPr lang="de-DE" dirty="0" smtClean="0"/>
              <a:t> View on Data</a:t>
            </a:r>
            <a:endParaRPr lang="de-DE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251520" y="4005064"/>
            <a:ext cx="8629415" cy="1712940"/>
            <a:chOff x="24967" y="1700808"/>
            <a:chExt cx="9144000" cy="1815085"/>
          </a:xfrm>
        </p:grpSpPr>
        <p:pic>
          <p:nvPicPr>
            <p:cNvPr id="5" name="Bild 4" descr="Screen Shot 2014-11-20 at 08.42.0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7" y="1700808"/>
              <a:ext cx="9144000" cy="745569"/>
            </a:xfrm>
            <a:prstGeom prst="rect">
              <a:avLst/>
            </a:prstGeom>
          </p:spPr>
        </p:pic>
        <p:pic>
          <p:nvPicPr>
            <p:cNvPr id="6" name="Bild 5" descr="Screen Shot 2014-11-20 at 08.42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7" y="2824927"/>
              <a:ext cx="9144000" cy="690966"/>
            </a:xfrm>
            <a:prstGeom prst="rect">
              <a:avLst/>
            </a:prstGeom>
          </p:spPr>
        </p:pic>
      </p:grpSp>
      <p:pic>
        <p:nvPicPr>
          <p:cNvPr id="8" name="Bild 7" descr="Screen Shot 2014-11-20 at 08.4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7380312" cy="2049079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Manufacturing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Echtzeitdatenauswertung</a:t>
            </a:r>
            <a:r>
              <a:rPr lang="en-US" dirty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Entscheidungsfindung</a:t>
            </a:r>
            <a:r>
              <a:rPr lang="en-US" dirty="0" smtClean="0"/>
              <a:t>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is-IS" dirty="0" smtClean="0"/>
              <a:t>… </a:t>
            </a:r>
            <a:r>
              <a:rPr lang="en-US" dirty="0" smtClean="0"/>
              <a:t>und </a:t>
            </a:r>
            <a:r>
              <a:rPr lang="en-US" dirty="0" err="1" smtClean="0"/>
              <a:t>Rückgriff</a:t>
            </a:r>
            <a:r>
              <a:rPr lang="en-US" dirty="0" smtClean="0"/>
              <a:t> </a:t>
            </a:r>
            <a:r>
              <a:rPr lang="en-US" dirty="0"/>
              <a:t>auf </a:t>
            </a:r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 smtClean="0"/>
              <a:t>Szenarien</a:t>
            </a:r>
            <a:endParaRPr lang="en-US" dirty="0" smtClean="0"/>
          </a:p>
          <a:p>
            <a:r>
              <a:rPr lang="en-US" dirty="0" err="1" smtClean="0"/>
              <a:t>Echtzeit</a:t>
            </a:r>
            <a:r>
              <a:rPr lang="en-US" dirty="0" smtClean="0"/>
              <a:t>- </a:t>
            </a:r>
            <a:r>
              <a:rPr lang="en-US" dirty="0"/>
              <a:t>und </a:t>
            </a:r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auf den </a:t>
            </a:r>
            <a:r>
              <a:rPr lang="en-US" dirty="0" err="1"/>
              <a:t>gleichen</a:t>
            </a:r>
            <a:r>
              <a:rPr lang="en-US" dirty="0"/>
              <a:t> </a:t>
            </a:r>
            <a:r>
              <a:rPr lang="en-US" dirty="0" err="1"/>
              <a:t>Aggregationslevel</a:t>
            </a:r>
            <a:r>
              <a:rPr lang="en-US" dirty="0"/>
              <a:t> </a:t>
            </a:r>
            <a:r>
              <a:rPr lang="en-US" dirty="0" err="1" smtClean="0"/>
              <a:t>betrachten</a:t>
            </a:r>
            <a:endParaRPr lang="en-US" dirty="0" smtClean="0"/>
          </a:p>
          <a:p>
            <a:pPr lvl="1"/>
            <a:r>
              <a:rPr lang="en-US" dirty="0" err="1"/>
              <a:t>Anlagenfahrer</a:t>
            </a:r>
            <a:r>
              <a:rPr lang="en-US" dirty="0"/>
              <a:t>, der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Anlagenstillstand</a:t>
            </a:r>
            <a:r>
              <a:rPr lang="en-US" dirty="0"/>
              <a:t> </a:t>
            </a:r>
            <a:r>
              <a:rPr lang="en-US" dirty="0" err="1"/>
              <a:t>befürchtet</a:t>
            </a:r>
            <a:r>
              <a:rPr lang="en-US" dirty="0"/>
              <a:t>, </a:t>
            </a:r>
            <a:r>
              <a:rPr lang="en-US" dirty="0" err="1" smtClean="0"/>
              <a:t>kann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/>
              <a:t>Vergleich</a:t>
            </a:r>
            <a:r>
              <a:rPr lang="en-US" dirty="0"/>
              <a:t> auf </a:t>
            </a:r>
            <a:r>
              <a:rPr lang="en-US" dirty="0" err="1"/>
              <a:t>Messdaten</a:t>
            </a:r>
            <a:r>
              <a:rPr lang="en-US" dirty="0"/>
              <a:t> </a:t>
            </a:r>
            <a:r>
              <a:rPr lang="en-US" dirty="0" err="1"/>
              <a:t>zurückblicken</a:t>
            </a:r>
            <a:r>
              <a:rPr lang="en-US" dirty="0"/>
              <a:t>, die </a:t>
            </a:r>
            <a:r>
              <a:rPr lang="en-US" dirty="0" err="1"/>
              <a:t>kurz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ähnlichen</a:t>
            </a:r>
            <a:r>
              <a:rPr lang="en-US" dirty="0"/>
              <a:t> </a:t>
            </a:r>
            <a:r>
              <a:rPr lang="en-US" dirty="0" err="1"/>
              <a:t>Stillstand</a:t>
            </a:r>
            <a:r>
              <a:rPr lang="en-US" dirty="0"/>
              <a:t> in der </a:t>
            </a:r>
            <a:r>
              <a:rPr lang="en-US" dirty="0" err="1"/>
              <a:t>letzten</a:t>
            </a:r>
            <a:r>
              <a:rPr lang="en-US" dirty="0"/>
              <a:t> </a:t>
            </a:r>
            <a:r>
              <a:rPr lang="en-US" dirty="0" err="1"/>
              <a:t>Woche</a:t>
            </a:r>
            <a:r>
              <a:rPr lang="en-US" dirty="0"/>
              <a:t> </a:t>
            </a:r>
            <a:r>
              <a:rPr lang="en-US" dirty="0" err="1"/>
              <a:t>erfasst</a:t>
            </a:r>
            <a:r>
              <a:rPr lang="en-US" dirty="0"/>
              <a:t> </a:t>
            </a:r>
            <a:r>
              <a:rPr lang="en-US" dirty="0" err="1" smtClean="0"/>
              <a:t>wurden</a:t>
            </a:r>
            <a:endParaRPr lang="en-US" dirty="0" smtClean="0"/>
          </a:p>
          <a:p>
            <a:pPr lvl="1"/>
            <a:r>
              <a:rPr lang="en-US" dirty="0" err="1"/>
              <a:t>Zusätzliche</a:t>
            </a:r>
            <a:r>
              <a:rPr lang="en-US" dirty="0"/>
              <a:t> </a:t>
            </a:r>
            <a:r>
              <a:rPr lang="en-US" dirty="0" err="1"/>
              <a:t>Analysen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zeigen</a:t>
            </a:r>
            <a:r>
              <a:rPr lang="en-US" dirty="0"/>
              <a:t>,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Zeit</a:t>
            </a:r>
            <a:r>
              <a:rPr lang="en-US" dirty="0"/>
              <a:t> </a:t>
            </a:r>
            <a:r>
              <a:rPr lang="en-US" dirty="0" err="1"/>
              <a:t>ihm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Entscheidung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Verfügung</a:t>
            </a:r>
            <a:r>
              <a:rPr lang="en-US" dirty="0"/>
              <a:t> </a:t>
            </a:r>
            <a:r>
              <a:rPr lang="en-US" dirty="0" err="1" smtClean="0"/>
              <a:t>steht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39752" y="6392361"/>
            <a:ext cx="4897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Aus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: EMI Interview </a:t>
            </a:r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mit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 Ralf </a:t>
            </a:r>
            <a:r>
              <a:rPr lang="en-US" sz="1200" dirty="0" err="1" smtClean="0">
                <a:solidFill>
                  <a:srgbClr val="4737FF"/>
                </a:solidFill>
                <a:latin typeface="+mn-lt"/>
              </a:rPr>
              <a:t>Sonnefeld</a:t>
            </a:r>
            <a:r>
              <a:rPr lang="en-US" sz="1200" dirty="0" smtClean="0">
                <a:solidFill>
                  <a:srgbClr val="4737FF"/>
                </a:solidFill>
                <a:latin typeface="+mn-lt"/>
              </a:rPr>
              <a:t>, Siemens, IT&amp;PRODUCTION, </a:t>
            </a:r>
            <a:r>
              <a:rPr lang="en-US" sz="1200" dirty="0">
                <a:solidFill>
                  <a:srgbClr val="4737FF"/>
                </a:solidFill>
                <a:latin typeface="+mn-lt"/>
              </a:rPr>
              <a:t>09-2011</a:t>
            </a:r>
          </a:p>
        </p:txBody>
      </p:sp>
    </p:spTree>
    <p:extLst>
      <p:ext uri="{BB962C8B-B14F-4D97-AF65-F5344CB8AC3E}">
        <p14:creationId xmlns:p14="http://schemas.microsoft.com/office/powerpoint/2010/main" val="13449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1867" y="429007"/>
            <a:ext cx="7208838" cy="779463"/>
          </a:xfrm>
        </p:spPr>
        <p:txBody>
          <a:bodyPr/>
          <a:lstStyle/>
          <a:p>
            <a:r>
              <a:rPr lang="de-DE" dirty="0" err="1" smtClean="0"/>
              <a:t>Representation</a:t>
            </a:r>
            <a:r>
              <a:rPr lang="de-DE" dirty="0" smtClean="0"/>
              <a:t> in STARQL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208838" cy="779463"/>
          </a:xfrm>
        </p:spPr>
        <p:txBody>
          <a:bodyPr/>
          <a:lstStyle/>
          <a:p>
            <a:r>
              <a:rPr lang="de-DE" dirty="0" smtClean="0"/>
              <a:t>Output </a:t>
            </a:r>
            <a:r>
              <a:rPr lang="de-DE" dirty="0" err="1" smtClean="0"/>
              <a:t>Specification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 Terms </a:t>
            </a:r>
            <a:r>
              <a:rPr lang="de-DE" dirty="0" err="1" smtClean="0"/>
              <a:t>of</a:t>
            </a:r>
            <a:r>
              <a:rPr lang="de-DE" dirty="0" smtClean="0"/>
              <a:t> SPARQL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1879459"/>
            <a:ext cx="8136904" cy="216024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94908" y="3212976"/>
            <a:ext cx="8136904" cy="504056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Streams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Sequencing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2107028"/>
            <a:ext cx="8136904" cy="67390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98876" y="3883728"/>
            <a:ext cx="8136904" cy="216024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6956" y="5202039"/>
            <a:ext cx="7635444" cy="1395313"/>
          </a:xfrm>
        </p:spPr>
        <p:txBody>
          <a:bodyPr/>
          <a:lstStyle/>
          <a:p>
            <a:r>
              <a:rPr lang="de-DE" sz="1400" dirty="0" err="1" smtClean="0"/>
              <a:t>s_msmt</a:t>
            </a:r>
            <a:r>
              <a:rPr lang="de-DE" sz="1400" dirty="0" smtClean="0"/>
              <a:t> </a:t>
            </a:r>
            <a:r>
              <a:rPr lang="de-DE" sz="1400" dirty="0" err="1" smtClean="0"/>
              <a:t>constructed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table</a:t>
            </a:r>
            <a:r>
              <a:rPr lang="de-DE" sz="1400" dirty="0" smtClean="0"/>
              <a:t> STREAM_MEASUREMENT</a:t>
            </a:r>
          </a:p>
          <a:p>
            <a:pPr lvl="1"/>
            <a:r>
              <a:rPr lang="de-DE" sz="1200" dirty="0" smtClean="0"/>
              <a:t>Details of </a:t>
            </a:r>
            <a:r>
              <a:rPr lang="de-DE" sz="1200" dirty="0" err="1" smtClean="0"/>
              <a:t>mappings</a:t>
            </a:r>
            <a:r>
              <a:rPr lang="de-DE" sz="1200" dirty="0" smtClean="0"/>
              <a:t> </a:t>
            </a:r>
            <a:r>
              <a:rPr lang="de-DE" sz="1200" dirty="0" err="1" smtClean="0"/>
              <a:t>omitted</a:t>
            </a:r>
            <a:endParaRPr lang="de-DE" sz="1200" dirty="0" smtClean="0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954657"/>
          </a:xfrm>
        </p:spPr>
        <p:txBody>
          <a:bodyPr/>
          <a:lstStyle/>
          <a:p>
            <a:r>
              <a:rPr lang="de-DE" dirty="0" smtClean="0"/>
              <a:t>WHERE </a:t>
            </a:r>
            <a:r>
              <a:rPr lang="de-DE" dirty="0" err="1" smtClean="0"/>
              <a:t>and</a:t>
            </a:r>
            <a:r>
              <a:rPr lang="de-DE" dirty="0" smtClean="0"/>
              <a:t> HAVING</a:t>
            </a:r>
            <a:br>
              <a:rPr lang="de-DE" dirty="0" smtClean="0"/>
            </a:br>
            <a:r>
              <a:rPr lang="de-DE" dirty="0" err="1" smtClean="0"/>
              <a:t>Extensions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SPARQL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4111092"/>
            <a:ext cx="8136904" cy="93610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83568" y="3633479"/>
            <a:ext cx="8136904" cy="28803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6956" y="5202039"/>
            <a:ext cx="7635444" cy="1395313"/>
          </a:xfrm>
        </p:spPr>
        <p:txBody>
          <a:bodyPr/>
          <a:lstStyle/>
          <a:p>
            <a:r>
              <a:rPr lang="de-DE" sz="1400" dirty="0" err="1" smtClean="0"/>
              <a:t>TempSens</a:t>
            </a:r>
            <a:r>
              <a:rPr lang="de-DE" sz="1400" dirty="0" smtClean="0"/>
              <a:t>(?s) also </a:t>
            </a:r>
            <a:r>
              <a:rPr lang="de-DE" sz="1400" dirty="0" err="1" smtClean="0"/>
              <a:t>defined</a:t>
            </a:r>
            <a:r>
              <a:rPr lang="de-DE" sz="1400" dirty="0" smtClean="0"/>
              <a:t> via SQL</a:t>
            </a:r>
          </a:p>
          <a:p>
            <a:pPr lvl="1"/>
            <a:r>
              <a:rPr lang="de-DE" sz="1200" dirty="0" smtClean="0"/>
              <a:t>{  ?x </a:t>
            </a:r>
            <a:r>
              <a:rPr lang="de-DE" sz="1200" dirty="0" err="1" smtClean="0"/>
              <a:t>rdf:type</a:t>
            </a:r>
            <a:r>
              <a:rPr lang="de-DE" sz="1200" dirty="0" smtClean="0"/>
              <a:t> :</a:t>
            </a:r>
            <a:r>
              <a:rPr lang="de-DE" sz="1200" dirty="0" err="1" smtClean="0"/>
              <a:t>TempSens</a:t>
            </a:r>
            <a:r>
              <a:rPr lang="de-DE" sz="1200" dirty="0" smtClean="0"/>
              <a:t>  } in RDF</a:t>
            </a:r>
          </a:p>
          <a:p>
            <a:r>
              <a:rPr lang="de-DE" sz="1400" dirty="0" err="1" smtClean="0"/>
              <a:t>hasVal</a:t>
            </a:r>
            <a:r>
              <a:rPr lang="de-DE" sz="1400" dirty="0"/>
              <a:t>(?s, ?x)&lt;?i&gt;  </a:t>
            </a:r>
            <a:r>
              <a:rPr lang="de-DE" sz="1400" dirty="0" err="1"/>
              <a:t>defined</a:t>
            </a:r>
            <a:r>
              <a:rPr lang="de-DE" sz="1400" dirty="0"/>
              <a:t> via SQL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described</a:t>
            </a:r>
            <a:r>
              <a:rPr lang="de-DE" sz="1400" dirty="0"/>
              <a:t> </a:t>
            </a:r>
            <a:r>
              <a:rPr lang="de-DE" sz="1400" dirty="0" err="1"/>
              <a:t>before</a:t>
            </a:r>
            <a:endParaRPr lang="de-DE" sz="1400" dirty="0"/>
          </a:p>
          <a:p>
            <a:pPr lvl="1"/>
            <a:r>
              <a:rPr lang="de-DE" sz="1200" dirty="0"/>
              <a:t>GRAPH ?i {  ?s :</a:t>
            </a:r>
            <a:r>
              <a:rPr lang="de-DE" sz="1200" dirty="0" err="1"/>
              <a:t>val</a:t>
            </a:r>
            <a:r>
              <a:rPr lang="de-DE" sz="1200" dirty="0"/>
              <a:t> ?x  } in </a:t>
            </a:r>
            <a:r>
              <a:rPr lang="de-DE" sz="1200" dirty="0" smtClean="0"/>
              <a:t>RDF</a:t>
            </a:r>
            <a:endParaRPr lang="de-DE" sz="1200" dirty="0"/>
          </a:p>
        </p:txBody>
      </p:sp>
      <p:sp>
        <p:nvSpPr>
          <p:cNvPr id="12" name="Rechteck 11"/>
          <p:cNvSpPr/>
          <p:nvPr/>
        </p:nvSpPr>
        <p:spPr>
          <a:xfrm>
            <a:off x="683568" y="2746293"/>
            <a:ext cx="8136904" cy="50405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Rewriting and Unfolding</a:t>
            </a:r>
            <a:br>
              <a:rPr lang="en-US" dirty="0" smtClean="0"/>
            </a:br>
            <a:r>
              <a:rPr lang="en-US" dirty="0" smtClean="0"/>
              <a:t>(e.g. with </a:t>
            </a:r>
            <a:r>
              <a:rPr lang="en-US" dirty="0" err="1" smtClean="0"/>
              <a:t>Ontop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2" y="1540669"/>
            <a:ext cx="6616700" cy="4711700"/>
          </a:xfrm>
        </p:spPr>
      </p:pic>
    </p:spTree>
    <p:extLst>
      <p:ext uri="{BB962C8B-B14F-4D97-AF65-F5344CB8AC3E}">
        <p14:creationId xmlns:p14="http://schemas.microsoft.com/office/powerpoint/2010/main" val="15934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On top of </a:t>
            </a:r>
            <a:r>
              <a:rPr lang="en-US" dirty="0" err="1" smtClean="0"/>
              <a:t>Ontop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Sequencing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1496219"/>
            <a:ext cx="6286500" cy="4800600"/>
          </a:xfrm>
        </p:spPr>
      </p:pic>
      <p:sp>
        <p:nvSpPr>
          <p:cNvPr id="5" name="Rectangle 4"/>
          <p:cNvSpPr/>
          <p:nvPr/>
        </p:nvSpPr>
        <p:spPr>
          <a:xfrm>
            <a:off x="4427984" y="3068960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Backends</a:t>
            </a:r>
            <a:r>
              <a:rPr lang="en-US" dirty="0" smtClean="0"/>
              <a:t> for STARQL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15325" cy="4823941"/>
          </a:xfrm>
        </p:spPr>
        <p:txBody>
          <a:bodyPr/>
          <a:lstStyle/>
          <a:p>
            <a:r>
              <a:rPr lang="en-US" dirty="0" smtClean="0"/>
              <a:t>SQL (PostgreSQL)</a:t>
            </a:r>
          </a:p>
          <a:p>
            <a:r>
              <a:rPr lang="en-US" dirty="0" err="1" smtClean="0"/>
              <a:t>Exareme</a:t>
            </a:r>
            <a:r>
              <a:rPr lang="en-US" dirty="0" smtClean="0"/>
              <a:t> (cloud-based data management system)</a:t>
            </a:r>
          </a:p>
          <a:p>
            <a:r>
              <a:rPr lang="en-US" dirty="0" smtClean="0"/>
              <a:t>Apache Spark (cluster computing)</a:t>
            </a:r>
          </a:p>
          <a:p>
            <a:r>
              <a:rPr lang="en-US" dirty="0" smtClean="0"/>
              <a:t>Apache </a:t>
            </a:r>
            <a:r>
              <a:rPr lang="en-US" dirty="0" err="1" smtClean="0"/>
              <a:t>Flink</a:t>
            </a:r>
            <a:r>
              <a:rPr lang="en-US" dirty="0" smtClean="0"/>
              <a:t> (</a:t>
            </a:r>
            <a:r>
              <a:rPr lang="en-US" dirty="0"/>
              <a:t>distributed stream and batch </a:t>
            </a:r>
            <a:r>
              <a:rPr lang="en-US" dirty="0" smtClean="0"/>
              <a:t>processing, soon)</a:t>
            </a:r>
          </a:p>
          <a:p>
            <a:r>
              <a:rPr lang="en-US" dirty="0" smtClean="0"/>
              <a:t>Mobile Edge Computing / Fog computing platforms (later)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1" y="3617479"/>
            <a:ext cx="5089004" cy="28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City Applications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0822"/>
            <a:ext cx="8315325" cy="3971393"/>
          </a:xfrm>
        </p:spPr>
      </p:pic>
      <p:sp>
        <p:nvSpPr>
          <p:cNvPr id="7" name="Rectangle 6"/>
          <p:cNvSpPr/>
          <p:nvPr/>
        </p:nvSpPr>
        <p:spPr>
          <a:xfrm>
            <a:off x="1619672" y="6314241"/>
            <a:ext cx="6291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D34FF"/>
                </a:solidFill>
                <a:latin typeface="ArialMT" charset="0"/>
              </a:rPr>
              <a:t>Ali </a:t>
            </a:r>
            <a:r>
              <a:rPr lang="en-US" sz="1200" dirty="0" err="1" smtClean="0">
                <a:solidFill>
                  <a:srgbClr val="1D34FF"/>
                </a:solidFill>
                <a:latin typeface="ArialMT" charset="0"/>
              </a:rPr>
              <a:t>Intizar</a:t>
            </a:r>
            <a:r>
              <a:rPr lang="en-US" sz="1200" dirty="0" smtClean="0">
                <a:solidFill>
                  <a:srgbClr val="1D34FF"/>
                </a:solidFill>
                <a:latin typeface="ArialMT" charset="0"/>
              </a:rPr>
              <a:t>, </a:t>
            </a:r>
            <a:r>
              <a:rPr lang="en-US" sz="1200" dirty="0">
                <a:solidFill>
                  <a:srgbClr val="1D34FF"/>
                </a:solidFill>
              </a:rPr>
              <a:t>Insight Centre for Data Analytics</a:t>
            </a:r>
            <a:r>
              <a:rPr lang="en-US" sz="1200" dirty="0" smtClean="0">
                <a:solidFill>
                  <a:srgbClr val="1D34FF"/>
                </a:solidFill>
              </a:rPr>
              <a:t>, </a:t>
            </a:r>
            <a:r>
              <a:rPr lang="en-US" sz="1200" dirty="0">
                <a:solidFill>
                  <a:srgbClr val="1D34FF"/>
                </a:solidFill>
              </a:rPr>
              <a:t>Federation over Streaming Linked </a:t>
            </a:r>
            <a:r>
              <a:rPr lang="en-US" sz="1200" dirty="0" smtClean="0">
                <a:solidFill>
                  <a:srgbClr val="1D34FF"/>
                </a:solidFill>
              </a:rPr>
              <a:t>Data, ISWC 2015 </a:t>
            </a:r>
            <a:endParaRPr lang="en-US" sz="1200" dirty="0">
              <a:solidFill>
                <a:srgbClr val="1D3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Biotech Applications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1" y="1484313"/>
            <a:ext cx="7227583" cy="4824412"/>
          </a:xfrm>
        </p:spPr>
      </p:pic>
    </p:spTree>
    <p:extLst>
      <p:ext uri="{BB962C8B-B14F-4D97-AF65-F5344CB8AC3E}">
        <p14:creationId xmlns:p14="http://schemas.microsoft.com/office/powerpoint/2010/main" val="898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Optimal Data Source Discovery</a:t>
            </a:r>
            <a:endParaRPr lang="en-US" dirty="0"/>
          </a:p>
          <a:p>
            <a:pPr lvl="1"/>
            <a:r>
              <a:rPr lang="en-US" dirty="0" smtClean="0"/>
              <a:t>Streams are everywhere</a:t>
            </a:r>
            <a:endParaRPr lang="en-US" dirty="0"/>
          </a:p>
          <a:p>
            <a:pPr lvl="1"/>
            <a:r>
              <a:rPr lang="en-US" dirty="0" smtClean="0"/>
              <a:t>Multiple data streams can answer the same query</a:t>
            </a:r>
            <a:endParaRPr lang="en-US" dirty="0"/>
          </a:p>
          <a:p>
            <a:pPr lvl="1"/>
            <a:r>
              <a:rPr lang="en-US" dirty="0" smtClean="0"/>
              <a:t>Optimal data stream selection</a:t>
            </a:r>
            <a:endParaRPr lang="en-US" dirty="0"/>
          </a:p>
          <a:p>
            <a:pPr lvl="1"/>
            <a:r>
              <a:rPr lang="en-US" dirty="0" smtClean="0"/>
              <a:t>Catering for user-defined constraints and preferences</a:t>
            </a:r>
            <a:endParaRPr lang="en-US" dirty="0"/>
          </a:p>
          <a:p>
            <a:r>
              <a:rPr lang="en-US" dirty="0" smtClean="0"/>
              <a:t>On-Demand Stream Federation</a:t>
            </a:r>
            <a:endParaRPr lang="en-US" dirty="0"/>
          </a:p>
          <a:p>
            <a:pPr lvl="1"/>
            <a:r>
              <a:rPr lang="en-US" dirty="0" smtClean="0"/>
              <a:t>Automated composition of primitive data streams </a:t>
            </a:r>
            <a:br>
              <a:rPr lang="en-US" dirty="0" smtClean="0"/>
            </a:br>
            <a:r>
              <a:rPr lang="en-US" dirty="0" smtClean="0"/>
              <a:t>for answering </a:t>
            </a:r>
            <a:r>
              <a:rPr lang="en-US" dirty="0"/>
              <a:t>complex queries</a:t>
            </a:r>
          </a:p>
          <a:p>
            <a:r>
              <a:rPr lang="en-US" dirty="0" smtClean="0"/>
              <a:t>Adaptation</a:t>
            </a:r>
            <a:endParaRPr lang="en-US" dirty="0"/>
          </a:p>
          <a:p>
            <a:pPr lvl="1"/>
            <a:r>
              <a:rPr lang="en-US" dirty="0" smtClean="0"/>
              <a:t>Data source properties can change overtime</a:t>
            </a:r>
            <a:endParaRPr lang="en-US" dirty="0"/>
          </a:p>
          <a:p>
            <a:pPr lvl="1"/>
            <a:r>
              <a:rPr lang="en-US" dirty="0" smtClean="0"/>
              <a:t>Make sure selected sources remain “optimal</a:t>
            </a:r>
            <a:r>
              <a:rPr lang="en-US" dirty="0"/>
              <a:t>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throughout </a:t>
            </a:r>
            <a:r>
              <a:rPr lang="en-US" dirty="0"/>
              <a:t>life cycle of the query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672" y="6314241"/>
            <a:ext cx="6291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D34FF"/>
                </a:solidFill>
                <a:latin typeface="ArialMT" charset="0"/>
              </a:rPr>
              <a:t>Ali </a:t>
            </a:r>
            <a:r>
              <a:rPr lang="en-US" sz="1200" dirty="0" err="1" smtClean="0">
                <a:solidFill>
                  <a:srgbClr val="1D34FF"/>
                </a:solidFill>
                <a:latin typeface="ArialMT" charset="0"/>
              </a:rPr>
              <a:t>Intizar</a:t>
            </a:r>
            <a:r>
              <a:rPr lang="en-US" sz="1200" dirty="0" smtClean="0">
                <a:solidFill>
                  <a:srgbClr val="1D34FF"/>
                </a:solidFill>
                <a:latin typeface="ArialMT" charset="0"/>
              </a:rPr>
              <a:t>, </a:t>
            </a:r>
            <a:r>
              <a:rPr lang="en-US" sz="1200" dirty="0">
                <a:solidFill>
                  <a:srgbClr val="1D34FF"/>
                </a:solidFill>
              </a:rPr>
              <a:t>Insight Centre for Data Analytics</a:t>
            </a:r>
            <a:r>
              <a:rPr lang="en-US" sz="1200" dirty="0" smtClean="0">
                <a:solidFill>
                  <a:srgbClr val="1D34FF"/>
                </a:solidFill>
              </a:rPr>
              <a:t>, </a:t>
            </a:r>
            <a:r>
              <a:rPr lang="en-US" sz="1200" dirty="0">
                <a:solidFill>
                  <a:srgbClr val="1D34FF"/>
                </a:solidFill>
              </a:rPr>
              <a:t>Federation over Streaming Linked </a:t>
            </a:r>
            <a:r>
              <a:rPr lang="en-US" sz="1200" dirty="0" smtClean="0">
                <a:solidFill>
                  <a:srgbClr val="1D34FF"/>
                </a:solidFill>
              </a:rPr>
              <a:t>Data, ISWC 2015 </a:t>
            </a:r>
            <a:endParaRPr lang="en-US" sz="1200" dirty="0">
              <a:solidFill>
                <a:srgbClr val="1D3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Insights /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anonical data model unlikely to be realistic</a:t>
            </a:r>
          </a:p>
          <a:p>
            <a:r>
              <a:rPr lang="en-US" dirty="0" smtClean="0"/>
              <a:t>Must find and integrate data dynamically</a:t>
            </a:r>
          </a:p>
          <a:p>
            <a:r>
              <a:rPr lang="en-US" dirty="0" smtClean="0"/>
              <a:t>Must interpret data according to application needs</a:t>
            </a:r>
          </a:p>
          <a:p>
            <a:r>
              <a:rPr lang="en-US" dirty="0" smtClean="0"/>
              <a:t>These days, most data associated with time tags</a:t>
            </a:r>
          </a:p>
          <a:p>
            <a:pPr lvl="1"/>
            <a:r>
              <a:rPr lang="en-US" dirty="0" smtClean="0"/>
              <a:t>System time</a:t>
            </a:r>
          </a:p>
          <a:p>
            <a:pPr lvl="1"/>
            <a:r>
              <a:rPr lang="en-US" dirty="0" smtClean="0"/>
              <a:t>Valid time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36" y="3284984"/>
            <a:ext cx="4072735" cy="33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events require complex predicates?</a:t>
            </a:r>
          </a:p>
          <a:p>
            <a:r>
              <a:rPr lang="en-US" dirty="0" smtClean="0"/>
              <a:t>How to derive </a:t>
            </a:r>
            <a:r>
              <a:rPr lang="en-US" dirty="0" smtClean="0"/>
              <a:t>predicates </a:t>
            </a:r>
            <a:r>
              <a:rPr lang="en-US" smtClean="0"/>
              <a:t>for queries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Query languages not always easy to use</a:t>
            </a:r>
          </a:p>
          <a:p>
            <a:r>
              <a:rPr lang="en-US" dirty="0" smtClean="0"/>
              <a:t>Need for learning relevant queries</a:t>
            </a:r>
          </a:p>
          <a:p>
            <a:pPr lvl="1"/>
            <a:r>
              <a:rPr lang="en-US" dirty="0" smtClean="0"/>
              <a:t>E.g., with Spark </a:t>
            </a:r>
            <a:r>
              <a:rPr lang="en-US" dirty="0" err="1" smtClean="0"/>
              <a:t>Mlib</a:t>
            </a:r>
            <a:r>
              <a:rPr lang="en-US" dirty="0" smtClean="0"/>
              <a:t> </a:t>
            </a:r>
            <a:r>
              <a:rPr lang="en-US" dirty="0" err="1" smtClean="0"/>
              <a:t>oder</a:t>
            </a:r>
            <a:r>
              <a:rPr lang="en-US" dirty="0" smtClean="0"/>
              <a:t> </a:t>
            </a:r>
            <a:r>
              <a:rPr lang="en-US" dirty="0" err="1" smtClean="0"/>
              <a:t>Flink</a:t>
            </a:r>
            <a:r>
              <a:rPr lang="en-US" dirty="0" smtClean="0"/>
              <a:t> ML</a:t>
            </a:r>
          </a:p>
        </p:txBody>
      </p:sp>
    </p:spTree>
    <p:extLst>
      <p:ext uri="{BB962C8B-B14F-4D97-AF65-F5344CB8AC3E}">
        <p14:creationId xmlns:p14="http://schemas.microsoft.com/office/powerpoint/2010/main" val="1662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3FF872-1AD5-834A-AFC0-24CBC8B1BD35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Understandability vs. Quality</a:t>
            </a:r>
            <a:endParaRPr lang="en-US" dirty="0"/>
          </a:p>
        </p:txBody>
      </p:sp>
      <p:sp>
        <p:nvSpPr>
          <p:cNvPr id="4" name="Triangle 3"/>
          <p:cNvSpPr/>
          <p:nvPr/>
        </p:nvSpPr>
        <p:spPr>
          <a:xfrm>
            <a:off x="1645924" y="2528049"/>
            <a:ext cx="5787614" cy="1667435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/>
          <p:cNvSpPr/>
          <p:nvPr/>
        </p:nvSpPr>
        <p:spPr>
          <a:xfrm flipH="1" flipV="1">
            <a:off x="1645924" y="2511912"/>
            <a:ext cx="5787614" cy="1667435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05656" y="433533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Quality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8564" y="1886182"/>
            <a:ext cx="185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Understandability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4284" y="4892272"/>
            <a:ext cx="5949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more powerful a model is in terms of predictive quality, </a:t>
            </a:r>
            <a:br>
              <a:rPr lang="en-US" dirty="0" smtClean="0"/>
            </a:br>
            <a:r>
              <a:rPr lang="en-US" dirty="0" smtClean="0"/>
              <a:t>the more opaque it gets.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03848" y="1916832"/>
            <a:ext cx="5112568" cy="3240360"/>
            <a:chOff x="971550" y="1844824"/>
            <a:chExt cx="7334250" cy="4700226"/>
          </a:xfrm>
        </p:grpSpPr>
        <p:sp>
          <p:nvSpPr>
            <p:cNvPr id="4" name="Text Box 18"/>
            <p:cNvSpPr txBox="1">
              <a:spLocks noChangeArrowheads="1"/>
            </p:cNvSpPr>
            <p:nvPr/>
          </p:nvSpPr>
          <p:spPr bwMode="auto">
            <a:xfrm>
              <a:off x="1676400" y="1844824"/>
              <a:ext cx="1600200" cy="428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/>
                <a:t>train</a:t>
              </a:r>
            </a:p>
          </p:txBody>
        </p:sp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5410200" y="1844824"/>
              <a:ext cx="1981200" cy="428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/>
                <a:t>test</a:t>
              </a:r>
            </a:p>
          </p:txBody>
        </p:sp>
        <p:sp>
          <p:nvSpPr>
            <p:cNvPr id="6" name="AutoShape 20"/>
            <p:cNvSpPr>
              <a:spLocks noChangeAspect="1" noChangeArrowheads="1"/>
            </p:cNvSpPr>
            <p:nvPr/>
          </p:nvSpPr>
          <p:spPr bwMode="auto">
            <a:xfrm>
              <a:off x="2019300" y="24925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" name="AutoShape 21"/>
            <p:cNvSpPr>
              <a:spLocks noChangeAspect="1" noChangeArrowheads="1"/>
            </p:cNvSpPr>
            <p:nvPr/>
          </p:nvSpPr>
          <p:spPr bwMode="auto">
            <a:xfrm>
              <a:off x="1847850" y="266397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" name="AutoShape 22"/>
            <p:cNvSpPr>
              <a:spLocks noChangeAspect="1" noChangeArrowheads="1"/>
            </p:cNvSpPr>
            <p:nvPr/>
          </p:nvSpPr>
          <p:spPr bwMode="auto">
            <a:xfrm>
              <a:off x="1676400" y="28354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1200" b="1"/>
                <a:t>NYT</a:t>
              </a:r>
            </a:p>
          </p:txBody>
        </p:sp>
        <p:sp>
          <p:nvSpPr>
            <p:cNvPr id="9" name="AutoShape 23"/>
            <p:cNvSpPr>
              <a:spLocks noChangeAspect="1" noChangeArrowheads="1"/>
            </p:cNvSpPr>
            <p:nvPr/>
          </p:nvSpPr>
          <p:spPr bwMode="auto">
            <a:xfrm>
              <a:off x="6018213" y="26068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" name="AutoShape 24"/>
            <p:cNvSpPr>
              <a:spLocks noChangeAspect="1" noChangeArrowheads="1"/>
            </p:cNvSpPr>
            <p:nvPr/>
          </p:nvSpPr>
          <p:spPr bwMode="auto">
            <a:xfrm>
              <a:off x="5867400" y="27592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1200" b="1" dirty="0"/>
                <a:t>NYT</a:t>
              </a:r>
            </a:p>
          </p:txBody>
        </p:sp>
        <p:sp>
          <p:nvSpPr>
            <p:cNvPr id="11" name="Text Box 25"/>
            <p:cNvSpPr txBox="1">
              <a:spLocks noChangeAspect="1" noChangeArrowheads="1"/>
            </p:cNvSpPr>
            <p:nvPr/>
          </p:nvSpPr>
          <p:spPr bwMode="auto">
            <a:xfrm>
              <a:off x="971550" y="3978424"/>
              <a:ext cx="2190750" cy="35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CC0000"/>
                  </a:solidFill>
                </a:rPr>
                <a:t>New York Times</a:t>
              </a:r>
            </a:p>
          </p:txBody>
        </p:sp>
        <p:sp>
          <p:nvSpPr>
            <p:cNvPr id="12" name="Text Box 26"/>
            <p:cNvSpPr txBox="1">
              <a:spLocks noChangeAspect="1" noChangeArrowheads="1"/>
            </p:cNvSpPr>
            <p:nvPr/>
          </p:nvSpPr>
          <p:spPr bwMode="auto">
            <a:xfrm>
              <a:off x="5389563" y="3978424"/>
              <a:ext cx="2057400" cy="35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CC0000"/>
                  </a:solidFill>
                </a:rPr>
                <a:t>New York Times</a:t>
              </a:r>
            </a:p>
          </p:txBody>
        </p:sp>
        <p:sp>
          <p:nvSpPr>
            <p:cNvPr id="13" name="AutoShape 27"/>
            <p:cNvSpPr>
              <a:spLocks noChangeAspect="1" noChangeArrowheads="1"/>
            </p:cNvSpPr>
            <p:nvPr/>
          </p:nvSpPr>
          <p:spPr bwMode="auto">
            <a:xfrm>
              <a:off x="2990850" y="2892574"/>
              <a:ext cx="628650" cy="514350"/>
            </a:xfrm>
            <a:prstGeom prst="rightArrow">
              <a:avLst>
                <a:gd name="adj1" fmla="val 50000"/>
                <a:gd name="adj2" fmla="val 30556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" name="Rectangle 28"/>
            <p:cNvSpPr>
              <a:spLocks noChangeAspect="1" noChangeArrowheads="1"/>
            </p:cNvSpPr>
            <p:nvPr/>
          </p:nvSpPr>
          <p:spPr bwMode="auto">
            <a:xfrm>
              <a:off x="3733800" y="2606824"/>
              <a:ext cx="1312863" cy="11430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1400">
                  <a:solidFill>
                    <a:schemeClr val="tx2"/>
                  </a:solidFill>
                </a:rPr>
                <a:t>Classifier</a:t>
              </a:r>
            </a:p>
          </p:txBody>
        </p:sp>
        <p:sp>
          <p:nvSpPr>
            <p:cNvPr id="15" name="AutoShape 29"/>
            <p:cNvSpPr>
              <a:spLocks noChangeAspect="1" noChangeArrowheads="1"/>
            </p:cNvSpPr>
            <p:nvPr/>
          </p:nvSpPr>
          <p:spPr bwMode="auto">
            <a:xfrm>
              <a:off x="5160963" y="2892574"/>
              <a:ext cx="628650" cy="514350"/>
            </a:xfrm>
            <a:prstGeom prst="rightArrow">
              <a:avLst>
                <a:gd name="adj1" fmla="val 50000"/>
                <a:gd name="adj2" fmla="val 30556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" name="Text Box 30"/>
            <p:cNvSpPr txBox="1">
              <a:spLocks noChangeAspect="1" noChangeArrowheads="1"/>
            </p:cNvSpPr>
            <p:nvPr/>
          </p:nvSpPr>
          <p:spPr bwMode="auto">
            <a:xfrm>
              <a:off x="6781800" y="2910037"/>
              <a:ext cx="1524000" cy="46387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/>
                <a:t>85.5%</a:t>
              </a:r>
            </a:p>
          </p:txBody>
        </p:sp>
        <p:sp>
          <p:nvSpPr>
            <p:cNvPr id="17" name="AutoShape 31"/>
            <p:cNvSpPr>
              <a:spLocks noChangeAspect="1" noChangeArrowheads="1"/>
            </p:cNvSpPr>
            <p:nvPr/>
          </p:nvSpPr>
          <p:spPr bwMode="auto">
            <a:xfrm>
              <a:off x="2019300" y="47023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" name="AutoShape 32"/>
            <p:cNvSpPr>
              <a:spLocks noChangeAspect="1" noChangeArrowheads="1"/>
            </p:cNvSpPr>
            <p:nvPr/>
          </p:nvSpPr>
          <p:spPr bwMode="auto">
            <a:xfrm>
              <a:off x="1847850" y="487377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" name="AutoShape 33"/>
            <p:cNvSpPr>
              <a:spLocks noChangeAspect="1" noChangeArrowheads="1"/>
            </p:cNvSpPr>
            <p:nvPr/>
          </p:nvSpPr>
          <p:spPr bwMode="auto">
            <a:xfrm>
              <a:off x="1676400" y="50452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1200" b="1"/>
                <a:t>Reuters</a:t>
              </a:r>
            </a:p>
          </p:txBody>
        </p:sp>
        <p:sp>
          <p:nvSpPr>
            <p:cNvPr id="20" name="AutoShape 34"/>
            <p:cNvSpPr>
              <a:spLocks noChangeAspect="1" noChangeArrowheads="1"/>
            </p:cNvSpPr>
            <p:nvPr/>
          </p:nvSpPr>
          <p:spPr bwMode="auto">
            <a:xfrm>
              <a:off x="6018213" y="48166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" name="AutoShape 35"/>
            <p:cNvSpPr>
              <a:spLocks noChangeAspect="1" noChangeArrowheads="1"/>
            </p:cNvSpPr>
            <p:nvPr/>
          </p:nvSpPr>
          <p:spPr bwMode="auto">
            <a:xfrm>
              <a:off x="5867400" y="4969024"/>
              <a:ext cx="914400" cy="1028700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1200" b="1"/>
                <a:t>NYT</a:t>
              </a:r>
            </a:p>
          </p:txBody>
        </p:sp>
        <p:sp>
          <p:nvSpPr>
            <p:cNvPr id="22" name="Text Box 36"/>
            <p:cNvSpPr txBox="1">
              <a:spLocks noChangeAspect="1" noChangeArrowheads="1"/>
            </p:cNvSpPr>
            <p:nvPr/>
          </p:nvSpPr>
          <p:spPr bwMode="auto">
            <a:xfrm>
              <a:off x="990600" y="6188224"/>
              <a:ext cx="2190750" cy="35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009900"/>
                  </a:solidFill>
                </a:rPr>
                <a:t>Reuters</a:t>
              </a:r>
            </a:p>
          </p:txBody>
        </p:sp>
        <p:sp>
          <p:nvSpPr>
            <p:cNvPr id="23" name="Text Box 37"/>
            <p:cNvSpPr txBox="1">
              <a:spLocks noChangeAspect="1" noChangeArrowheads="1"/>
            </p:cNvSpPr>
            <p:nvPr/>
          </p:nvSpPr>
          <p:spPr bwMode="auto">
            <a:xfrm>
              <a:off x="5389563" y="6188224"/>
              <a:ext cx="2057400" cy="35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CC0000"/>
                  </a:solidFill>
                </a:rPr>
                <a:t>New York Times</a:t>
              </a:r>
            </a:p>
          </p:txBody>
        </p:sp>
        <p:sp>
          <p:nvSpPr>
            <p:cNvPr id="24" name="AutoShape 38"/>
            <p:cNvSpPr>
              <a:spLocks noChangeAspect="1" noChangeArrowheads="1"/>
            </p:cNvSpPr>
            <p:nvPr/>
          </p:nvSpPr>
          <p:spPr bwMode="auto">
            <a:xfrm>
              <a:off x="2990850" y="5102374"/>
              <a:ext cx="628650" cy="514350"/>
            </a:xfrm>
            <a:prstGeom prst="rightArrow">
              <a:avLst>
                <a:gd name="adj1" fmla="val 50000"/>
                <a:gd name="adj2" fmla="val 30556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" name="Rectangle 39"/>
            <p:cNvSpPr>
              <a:spLocks noChangeAspect="1" noChangeArrowheads="1"/>
            </p:cNvSpPr>
            <p:nvPr/>
          </p:nvSpPr>
          <p:spPr bwMode="auto">
            <a:xfrm>
              <a:off x="3733800" y="4816624"/>
              <a:ext cx="1312863" cy="11430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1400">
                  <a:solidFill>
                    <a:schemeClr val="tx2"/>
                  </a:solidFill>
                </a:rPr>
                <a:t>Classifier</a:t>
              </a:r>
            </a:p>
          </p:txBody>
        </p:sp>
        <p:sp>
          <p:nvSpPr>
            <p:cNvPr id="26" name="AutoShape 40"/>
            <p:cNvSpPr>
              <a:spLocks noChangeAspect="1" noChangeArrowheads="1"/>
            </p:cNvSpPr>
            <p:nvPr/>
          </p:nvSpPr>
          <p:spPr bwMode="auto">
            <a:xfrm>
              <a:off x="5160963" y="5102374"/>
              <a:ext cx="628650" cy="514350"/>
            </a:xfrm>
            <a:prstGeom prst="rightArrow">
              <a:avLst>
                <a:gd name="adj1" fmla="val 50000"/>
                <a:gd name="adj2" fmla="val 30556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" name="Text Box 41"/>
            <p:cNvSpPr txBox="1">
              <a:spLocks noChangeAspect="1" noChangeArrowheads="1"/>
            </p:cNvSpPr>
            <p:nvPr/>
          </p:nvSpPr>
          <p:spPr bwMode="auto">
            <a:xfrm>
              <a:off x="6781800" y="5121424"/>
              <a:ext cx="1447800" cy="46387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/>
                <a:t>64.1%</a:t>
              </a:r>
            </a:p>
          </p:txBody>
        </p:sp>
        <p:sp>
          <p:nvSpPr>
            <p:cNvPr id="28" name="AutoShape 42"/>
            <p:cNvSpPr>
              <a:spLocks noChangeArrowheads="1"/>
            </p:cNvSpPr>
            <p:nvPr/>
          </p:nvSpPr>
          <p:spPr bwMode="auto">
            <a:xfrm>
              <a:off x="7162800" y="3524399"/>
              <a:ext cx="609600" cy="1600200"/>
            </a:xfrm>
            <a:prstGeom prst="downArrow">
              <a:avLst>
                <a:gd name="adj1" fmla="val 50000"/>
                <a:gd name="adj2" fmla="val 65625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" name="Text Box 43"/>
            <p:cNvSpPr txBox="1">
              <a:spLocks noChangeArrowheads="1"/>
            </p:cNvSpPr>
            <p:nvPr/>
          </p:nvSpPr>
          <p:spPr bwMode="auto">
            <a:xfrm>
              <a:off x="3276600" y="2302023"/>
              <a:ext cx="2286000" cy="42819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/>
                <a:t>ideal setting</a:t>
              </a:r>
            </a:p>
          </p:txBody>
        </p:sp>
        <p:sp>
          <p:nvSpPr>
            <p:cNvPr id="30" name="Text Box 44"/>
            <p:cNvSpPr txBox="1">
              <a:spLocks noChangeArrowheads="1"/>
            </p:cNvSpPr>
            <p:nvPr/>
          </p:nvSpPr>
          <p:spPr bwMode="auto">
            <a:xfrm>
              <a:off x="3048000" y="4435624"/>
              <a:ext cx="2667000" cy="42819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/>
                <a:t>realistic setting</a:t>
              </a:r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2915816" y="569947"/>
            <a:ext cx="5856709" cy="1038480"/>
          </a:xfrm>
        </p:spPr>
        <p:txBody>
          <a:bodyPr/>
          <a:lstStyle/>
          <a:p>
            <a:r>
              <a:rPr lang="en-US" smtClean="0"/>
              <a:t>Labeled </a:t>
            </a:r>
            <a:r>
              <a:rPr lang="en-US" dirty="0" smtClean="0"/>
              <a:t>data is sparse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541"/>
            <a:ext cx="8229600" cy="514380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Domain difference </a:t>
            </a:r>
            <a:br>
              <a:rPr lang="en-US" dirty="0" smtClean="0"/>
            </a:br>
            <a:r>
              <a:rPr lang="en-US" dirty="0" smtClean="0"/>
              <a:t>= performance drop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28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99" y="476672"/>
            <a:ext cx="8229600" cy="1009494"/>
          </a:xfrm>
        </p:spPr>
        <p:txBody>
          <a:bodyPr/>
          <a:lstStyle/>
          <a:p>
            <a:r>
              <a:rPr lang="en-US" smtClean="0"/>
              <a:t>Data </a:t>
            </a:r>
            <a:r>
              <a:rPr lang="en-US" dirty="0"/>
              <a:t>characteristics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54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if data characteristics change over time?</a:t>
            </a:r>
          </a:p>
          <a:p>
            <a:r>
              <a:rPr lang="en-US" dirty="0" smtClean="0"/>
              <a:t>Data evolution = performance drop</a:t>
            </a:r>
          </a:p>
          <a:p>
            <a:r>
              <a:rPr lang="en-US" dirty="0"/>
              <a:t>Requires </a:t>
            </a:r>
            <a:r>
              <a:rPr lang="en-US" dirty="0">
                <a:solidFill>
                  <a:srgbClr val="1D34FF"/>
                </a:solidFill>
              </a:rPr>
              <a:t>autonomy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in </a:t>
            </a:r>
            <a:r>
              <a:rPr lang="en-US" dirty="0"/>
              <a:t>interpretation</a:t>
            </a:r>
          </a:p>
          <a:p>
            <a:endParaRPr lang="en-US" dirty="0" smtClean="0">
              <a:solidFill>
                <a:srgbClr val="1D34FF"/>
              </a:solidFill>
            </a:endParaRPr>
          </a:p>
          <a:p>
            <a:endParaRPr lang="en-US" dirty="0">
              <a:solidFill>
                <a:srgbClr val="1D34FF"/>
              </a:solidFill>
            </a:endParaRPr>
          </a:p>
          <a:p>
            <a:endParaRPr lang="en-US" dirty="0" smtClean="0">
              <a:solidFill>
                <a:srgbClr val="1D34FF"/>
              </a:solidFill>
            </a:endParaRPr>
          </a:p>
          <a:p>
            <a:endParaRPr lang="en-US" dirty="0">
              <a:solidFill>
                <a:srgbClr val="1D34FF"/>
              </a:solidFill>
            </a:endParaRPr>
          </a:p>
          <a:p>
            <a:r>
              <a:rPr lang="en-US" dirty="0" smtClean="0">
                <a:solidFill>
                  <a:srgbClr val="1D34FF"/>
                </a:solidFill>
              </a:rPr>
              <a:t>Continuous </a:t>
            </a:r>
            <a:r>
              <a:rPr lang="en-US" dirty="0">
                <a:solidFill>
                  <a:srgbClr val="1D34FF"/>
                </a:solidFill>
              </a:rPr>
              <a:t>integration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Maybe </a:t>
            </a:r>
            <a:r>
              <a:rPr lang="en-US" dirty="0"/>
              <a:t>data turns out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be </a:t>
            </a:r>
            <a:r>
              <a:rPr lang="en-US" dirty="0">
                <a:solidFill>
                  <a:srgbClr val="FF0000"/>
                </a:solidFill>
              </a:rPr>
              <a:t>unlabeled</a:t>
            </a:r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51920" y="2382955"/>
            <a:ext cx="4680570" cy="2999739"/>
            <a:chOff x="971550" y="1844824"/>
            <a:chExt cx="7551963" cy="4839991"/>
          </a:xfrm>
        </p:grpSpPr>
        <p:sp>
          <p:nvSpPr>
            <p:cNvPr id="11" name="Text Box 25"/>
            <p:cNvSpPr txBox="1">
              <a:spLocks noChangeAspect="1" noChangeArrowheads="1"/>
            </p:cNvSpPr>
            <p:nvPr/>
          </p:nvSpPr>
          <p:spPr bwMode="auto">
            <a:xfrm>
              <a:off x="971550" y="3978424"/>
              <a:ext cx="2190750" cy="119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dirty="0">
                  <a:solidFill>
                    <a:srgbClr val="CC0000"/>
                  </a:solidFill>
                </a:rPr>
                <a:t>New York </a:t>
              </a:r>
              <a:r>
                <a:rPr lang="en-US" altLang="zh-CN" sz="1400" dirty="0" smtClean="0">
                  <a:solidFill>
                    <a:srgbClr val="CC0000"/>
                  </a:solidFill>
                </a:rPr>
                <a:t>Times</a:t>
              </a:r>
              <a:br>
                <a:rPr lang="en-US" altLang="zh-CN" sz="1400" dirty="0" smtClean="0">
                  <a:solidFill>
                    <a:srgbClr val="CC0000"/>
                  </a:solidFill>
                </a:rPr>
              </a:br>
              <a:r>
                <a:rPr lang="en-US" altLang="zh-CN" sz="1400" dirty="0" smtClean="0">
                  <a:solidFill>
                    <a:srgbClr val="CC0000"/>
                  </a:solidFill>
                </a:rPr>
                <a:t>2010</a:t>
              </a:r>
              <a:endParaRPr lang="en-US" altLang="zh-CN" sz="1400" dirty="0">
                <a:solidFill>
                  <a:srgbClr val="CC0000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676400" y="1844824"/>
              <a:ext cx="6847113" cy="4839991"/>
              <a:chOff x="1676400" y="1844824"/>
              <a:chExt cx="6847113" cy="4839990"/>
            </a:xfrm>
          </p:grpSpPr>
          <p:sp>
            <p:nvSpPr>
              <p:cNvPr id="4" name="Text Box 18"/>
              <p:cNvSpPr txBox="1">
                <a:spLocks noChangeArrowheads="1"/>
              </p:cNvSpPr>
              <p:nvPr/>
            </p:nvSpPr>
            <p:spPr bwMode="auto">
              <a:xfrm>
                <a:off x="1676400" y="1844824"/>
                <a:ext cx="1600202" cy="595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/>
                  <a:t>train</a:t>
                </a:r>
              </a:p>
            </p:txBody>
          </p:sp>
          <p:sp>
            <p:nvSpPr>
              <p:cNvPr id="5" name="Text Box 19"/>
              <p:cNvSpPr txBox="1">
                <a:spLocks noChangeArrowheads="1"/>
              </p:cNvSpPr>
              <p:nvPr/>
            </p:nvSpPr>
            <p:spPr bwMode="auto">
              <a:xfrm>
                <a:off x="5410200" y="1844824"/>
                <a:ext cx="1981200" cy="595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/>
                  <a:t>test</a:t>
                </a:r>
              </a:p>
            </p:txBody>
          </p:sp>
          <p:sp>
            <p:nvSpPr>
              <p:cNvPr id="6" name="AutoShape 20"/>
              <p:cNvSpPr>
                <a:spLocks noChangeAspect="1" noChangeArrowheads="1"/>
              </p:cNvSpPr>
              <p:nvPr/>
            </p:nvSpPr>
            <p:spPr bwMode="auto">
              <a:xfrm>
                <a:off x="2019300" y="24925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7" name="AutoShape 21"/>
              <p:cNvSpPr>
                <a:spLocks noChangeAspect="1" noChangeArrowheads="1"/>
              </p:cNvSpPr>
              <p:nvPr/>
            </p:nvSpPr>
            <p:spPr bwMode="auto">
              <a:xfrm>
                <a:off x="1847850" y="266397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8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1676400" y="28354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zh-CN" sz="1200" b="1"/>
                  <a:t>NYT</a:t>
                </a:r>
              </a:p>
            </p:txBody>
          </p:sp>
          <p:sp>
            <p:nvSpPr>
              <p:cNvPr id="9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6018213" y="26068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0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5867400" y="27592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zh-CN" sz="1200" b="1"/>
                  <a:t>NYT</a:t>
                </a:r>
              </a:p>
            </p:txBody>
          </p:sp>
          <p:sp>
            <p:nvSpPr>
              <p:cNvPr id="1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5389562" y="3978422"/>
                <a:ext cx="2057401" cy="119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400" dirty="0">
                    <a:solidFill>
                      <a:srgbClr val="CC0000"/>
                    </a:solidFill>
                  </a:rPr>
                  <a:t>New York </a:t>
                </a:r>
                <a:r>
                  <a:rPr lang="en-US" altLang="zh-CN" sz="1400" dirty="0" smtClean="0">
                    <a:solidFill>
                      <a:srgbClr val="CC0000"/>
                    </a:solidFill>
                  </a:rPr>
                  <a:t>Times</a:t>
                </a:r>
                <a:br>
                  <a:rPr lang="en-US" altLang="zh-CN" sz="1400" dirty="0" smtClean="0">
                    <a:solidFill>
                      <a:srgbClr val="CC0000"/>
                    </a:solidFill>
                  </a:rPr>
                </a:br>
                <a:r>
                  <a:rPr lang="en-US" altLang="zh-CN" sz="1400" dirty="0" smtClean="0">
                    <a:solidFill>
                      <a:srgbClr val="CC0000"/>
                    </a:solidFill>
                  </a:rPr>
                  <a:t>2011</a:t>
                </a:r>
                <a:endParaRPr lang="en-US" altLang="zh-CN" sz="14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13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2990850" y="2892574"/>
                <a:ext cx="628650" cy="514350"/>
              </a:xfrm>
              <a:prstGeom prst="rightArrow">
                <a:avLst>
                  <a:gd name="adj1" fmla="val 50000"/>
                  <a:gd name="adj2" fmla="val 30556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4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3733800" y="2606824"/>
                <a:ext cx="1312863" cy="1143000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en-US" altLang="zh-CN" sz="1400">
                    <a:solidFill>
                      <a:schemeClr val="tx2"/>
                    </a:solidFill>
                  </a:rPr>
                  <a:t>Classifier</a:t>
                </a:r>
              </a:p>
            </p:txBody>
          </p:sp>
          <p:sp>
            <p:nvSpPr>
              <p:cNvPr id="15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5160963" y="2892574"/>
                <a:ext cx="628650" cy="514350"/>
              </a:xfrm>
              <a:prstGeom prst="rightArrow">
                <a:avLst>
                  <a:gd name="adj1" fmla="val 50000"/>
                  <a:gd name="adj2" fmla="val 30556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6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6781800" y="2910037"/>
                <a:ext cx="1524001" cy="645566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 dirty="0"/>
                  <a:t>85.5%</a:t>
                </a:r>
              </a:p>
            </p:txBody>
          </p:sp>
          <p:sp>
            <p:nvSpPr>
              <p:cNvPr id="20" name="AutoShape 34"/>
              <p:cNvSpPr>
                <a:spLocks noChangeAspect="1" noChangeArrowheads="1"/>
              </p:cNvSpPr>
              <p:nvPr/>
            </p:nvSpPr>
            <p:spPr bwMode="auto">
              <a:xfrm>
                <a:off x="6018213" y="48166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5867400" y="4969024"/>
                <a:ext cx="914400" cy="1028700"/>
              </a:xfrm>
              <a:prstGeom prst="foldedCorner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zh-CN" sz="1200" b="1"/>
                  <a:t>NYT</a:t>
                </a:r>
              </a:p>
            </p:txBody>
          </p:sp>
          <p:sp>
            <p:nvSpPr>
              <p:cNvPr id="23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5389562" y="6188225"/>
                <a:ext cx="3133951" cy="496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400" dirty="0">
                    <a:solidFill>
                      <a:srgbClr val="CC0000"/>
                    </a:solidFill>
                  </a:rPr>
                  <a:t>New York </a:t>
                </a:r>
                <a:r>
                  <a:rPr lang="en-US" altLang="zh-CN" sz="1400" dirty="0" smtClean="0">
                    <a:solidFill>
                      <a:srgbClr val="CC0000"/>
                    </a:solidFill>
                  </a:rPr>
                  <a:t>Times 2016</a:t>
                </a:r>
                <a:endParaRPr lang="en-US" altLang="zh-CN" sz="14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26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5160963" y="5102374"/>
                <a:ext cx="628650" cy="514350"/>
              </a:xfrm>
              <a:prstGeom prst="rightArrow">
                <a:avLst>
                  <a:gd name="adj1" fmla="val 50000"/>
                  <a:gd name="adj2" fmla="val 30556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7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6781800" y="5121423"/>
                <a:ext cx="1447800" cy="645566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/>
                  <a:t>64.1%</a:t>
                </a:r>
              </a:p>
            </p:txBody>
          </p:sp>
          <p:sp>
            <p:nvSpPr>
              <p:cNvPr id="28" name="AutoShape 42"/>
              <p:cNvSpPr>
                <a:spLocks noChangeArrowheads="1"/>
              </p:cNvSpPr>
              <p:nvPr/>
            </p:nvSpPr>
            <p:spPr bwMode="auto">
              <a:xfrm>
                <a:off x="7162800" y="3524399"/>
                <a:ext cx="609600" cy="1600200"/>
              </a:xfrm>
              <a:prstGeom prst="downArrow">
                <a:avLst>
                  <a:gd name="adj1" fmla="val 50000"/>
                  <a:gd name="adj2" fmla="val 65625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9" name="Text Box 43"/>
              <p:cNvSpPr txBox="1">
                <a:spLocks noChangeArrowheads="1"/>
              </p:cNvSpPr>
              <p:nvPr/>
            </p:nvSpPr>
            <p:spPr bwMode="auto">
              <a:xfrm>
                <a:off x="3243942" y="2302023"/>
                <a:ext cx="2438400" cy="1042836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mtClean="0"/>
                  <a:t>Current setting</a:t>
                </a:r>
                <a:endParaRPr lang="en-US" altLang="zh-CN" dirty="0"/>
              </a:p>
            </p:txBody>
          </p:sp>
          <p:sp>
            <p:nvSpPr>
              <p:cNvPr id="30" name="Text Box 44"/>
              <p:cNvSpPr txBox="1">
                <a:spLocks noChangeArrowheads="1"/>
              </p:cNvSpPr>
              <p:nvPr/>
            </p:nvSpPr>
            <p:spPr bwMode="auto">
              <a:xfrm>
                <a:off x="3048000" y="4435623"/>
                <a:ext cx="2666999" cy="1489766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dirty="0" smtClean="0"/>
                  <a:t>Future data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Previous setting</a:t>
                </a:r>
                <a:endParaRPr lang="en-US" altLang="zh-CN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Unlabeled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Huge datasets without any labels</a:t>
            </a:r>
          </a:p>
          <a:p>
            <a:pPr lvl="1"/>
            <a:r>
              <a:rPr lang="en-US" altLang="en-US" dirty="0" smtClean="0"/>
              <a:t>Large unlabeled </a:t>
            </a:r>
            <a:r>
              <a:rPr lang="en-US" altLang="en-US" dirty="0"/>
              <a:t>or partially </a:t>
            </a:r>
            <a:r>
              <a:rPr lang="en-US" altLang="en-US" dirty="0" smtClean="0"/>
              <a:t>(weakly) labeled datasets </a:t>
            </a:r>
            <a:r>
              <a:rPr lang="en-US" altLang="en-US" dirty="0"/>
              <a:t>from </a:t>
            </a:r>
            <a:r>
              <a:rPr lang="en-US" altLang="en-US" b="1" dirty="0"/>
              <a:t>same</a:t>
            </a:r>
            <a:r>
              <a:rPr lang="en-US" altLang="en-US" dirty="0"/>
              <a:t> </a:t>
            </a:r>
            <a:r>
              <a:rPr lang="en-US" altLang="en-US" dirty="0" smtClean="0"/>
              <a:t>domain, possibly produced by data integration</a:t>
            </a:r>
            <a:endParaRPr lang="en-US" dirty="0" smtClean="0"/>
          </a:p>
          <a:p>
            <a:r>
              <a:rPr lang="en-US" altLang="en-US" dirty="0" smtClean="0">
                <a:solidFill>
                  <a:srgbClr val="00B050"/>
                </a:solidFill>
              </a:rPr>
              <a:t>Supervised </a:t>
            </a:r>
            <a:r>
              <a:rPr lang="en-US" altLang="en-US" dirty="0">
                <a:solidFill>
                  <a:srgbClr val="00B050"/>
                </a:solidFill>
              </a:rPr>
              <a:t>learning + Additional unlabeled </a:t>
            </a:r>
            <a:r>
              <a:rPr lang="en-US" altLang="en-US" dirty="0" smtClean="0">
                <a:solidFill>
                  <a:srgbClr val="00B050"/>
                </a:solidFill>
              </a:rPr>
              <a:t>data</a:t>
            </a:r>
          </a:p>
          <a:p>
            <a:pPr lvl="1"/>
            <a:r>
              <a:rPr lang="en-US" altLang="en-US" dirty="0" err="1" smtClean="0">
                <a:solidFill>
                  <a:srgbClr val="1D34FF"/>
                </a:solidFill>
              </a:rPr>
              <a:t>Transductive</a:t>
            </a:r>
            <a:r>
              <a:rPr lang="en-US" altLang="en-US" dirty="0" smtClean="0">
                <a:solidFill>
                  <a:srgbClr val="1D34FF"/>
                </a:solidFill>
              </a:rPr>
              <a:t> learning / semi-supervised learning</a:t>
            </a:r>
            <a:endParaRPr lang="en-US" altLang="en-US" dirty="0">
              <a:solidFill>
                <a:srgbClr val="1D34FF"/>
              </a:solidFill>
            </a:endParaRPr>
          </a:p>
          <a:p>
            <a:r>
              <a:rPr lang="en-US" altLang="en-US" dirty="0" smtClean="0">
                <a:solidFill>
                  <a:srgbClr val="00B050"/>
                </a:solidFill>
              </a:rPr>
              <a:t>Unsupervised </a:t>
            </a:r>
            <a:r>
              <a:rPr lang="en-US" altLang="en-US" dirty="0">
                <a:solidFill>
                  <a:srgbClr val="00B050"/>
                </a:solidFill>
              </a:rPr>
              <a:t>learning + Additional labeled </a:t>
            </a:r>
            <a:r>
              <a:rPr lang="en-US" altLang="en-US" dirty="0" smtClean="0">
                <a:solidFill>
                  <a:srgbClr val="00B050"/>
                </a:solidFill>
              </a:rPr>
              <a:t>data</a:t>
            </a:r>
          </a:p>
          <a:p>
            <a:pPr lvl="1"/>
            <a:r>
              <a:rPr lang="en-US" dirty="0" smtClean="0">
                <a:solidFill>
                  <a:srgbClr val="1D34FF"/>
                </a:solidFill>
              </a:rPr>
              <a:t>Deep learning</a:t>
            </a:r>
          </a:p>
          <a:p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 smtClean="0">
                <a:solidFill>
                  <a:srgbClr val="00B050"/>
                </a:solidFill>
              </a:rPr>
              <a:t>ransfer </a:t>
            </a:r>
            <a:r>
              <a:rPr lang="en-US" dirty="0">
                <a:solidFill>
                  <a:srgbClr val="00B050"/>
                </a:solidFill>
              </a:rPr>
              <a:t>learning </a:t>
            </a:r>
          </a:p>
          <a:p>
            <a:pPr lvl="1"/>
            <a:r>
              <a:rPr lang="en-US" altLang="en-US" dirty="0">
                <a:solidFill>
                  <a:srgbClr val="4737FF"/>
                </a:solidFill>
              </a:rPr>
              <a:t>Domain adaptation</a:t>
            </a:r>
          </a:p>
          <a:p>
            <a:pPr lvl="2"/>
            <a:r>
              <a:rPr lang="en-US" altLang="en-US" dirty="0"/>
              <a:t>L</a:t>
            </a:r>
            <a:r>
              <a:rPr lang="en-US" altLang="en-US" dirty="0" smtClean="0"/>
              <a:t>everage </a:t>
            </a:r>
            <a:r>
              <a:rPr lang="en-US" altLang="en-US" dirty="0"/>
              <a:t>large, previously labeled data from a </a:t>
            </a:r>
            <a:r>
              <a:rPr lang="en-US" altLang="en-US" b="1" dirty="0"/>
              <a:t>related</a:t>
            </a:r>
            <a:r>
              <a:rPr lang="en-US" altLang="en-US" dirty="0"/>
              <a:t> domain</a:t>
            </a:r>
          </a:p>
          <a:p>
            <a:pPr lvl="1"/>
            <a:r>
              <a:rPr lang="en-US" altLang="en-US" dirty="0" smtClean="0">
                <a:solidFill>
                  <a:srgbClr val="4737FF"/>
                </a:solidFill>
              </a:rPr>
              <a:t>Task adaptation </a:t>
            </a:r>
            <a:endParaRPr lang="en-US" altLang="en-US" dirty="0">
              <a:solidFill>
                <a:srgbClr val="4737FF"/>
              </a:solidFill>
            </a:endParaRPr>
          </a:p>
          <a:p>
            <a:pPr lvl="2"/>
            <a:r>
              <a:rPr lang="en-US" altLang="en-US" dirty="0"/>
              <a:t>Same domain, but slightly different </a:t>
            </a:r>
            <a:r>
              <a:rPr lang="en-US" altLang="en-US" dirty="0" smtClean="0"/>
              <a:t>task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17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1043136"/>
          </a:xfrm>
        </p:spPr>
        <p:txBody>
          <a:bodyPr/>
          <a:lstStyle/>
          <a:p>
            <a:r>
              <a:rPr lang="en-US" dirty="0" smtClean="0"/>
              <a:t>Exploit unlabeled data:</a:t>
            </a:r>
            <a:br>
              <a:rPr lang="en-US" dirty="0" smtClean="0"/>
            </a:br>
            <a:r>
              <a:rPr lang="en-US" dirty="0" err="1" smtClean="0"/>
              <a:t>Transductive</a:t>
            </a:r>
            <a:r>
              <a:rPr lang="en-US" dirty="0" smtClean="0"/>
              <a:t> learning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9512" y="1628800"/>
            <a:ext cx="8839200" cy="3508375"/>
            <a:chOff x="96" y="1920"/>
            <a:chExt cx="5568" cy="221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93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9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40" y="3600"/>
              <a:ext cx="52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3696" y="3792"/>
              <a:ext cx="1488" cy="3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864" y="2160"/>
              <a:ext cx="0" cy="1152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84" y="2372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" y="273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263" y="2327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263" y="2769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52" y="3897"/>
              <a:ext cx="11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dirty="0">
                  <a:latin typeface="Myriad Pro" charset="0"/>
                  <a:ea typeface="Myriad Pro" charset="0"/>
                  <a:cs typeface="Myriad Pro" charset="0"/>
                </a:rPr>
                <a:t>Labeled data </a:t>
              </a:r>
              <a:r>
                <a:rPr lang="en-US" altLang="en-US" dirty="0">
                  <a:solidFill>
                    <a:srgbClr val="FF33CC"/>
                  </a:solidFill>
                  <a:latin typeface="Myriad Pro" charset="0"/>
                  <a:ea typeface="Myriad Pro" charset="0"/>
                  <a:cs typeface="Myriad Pro" charset="0"/>
                </a:rPr>
                <a:t>only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01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73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22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23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10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10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 dirty="0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43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77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21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326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64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87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44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16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83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96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311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64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83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96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01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91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321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39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40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31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354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63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40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25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06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16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465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414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415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502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502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>
              <a:off x="4176" y="2064"/>
              <a:ext cx="960" cy="1488"/>
            </a:xfrm>
            <a:prstGeom prst="line">
              <a:avLst/>
            </a:prstGeom>
            <a:noFill/>
            <a:ln w="31750">
              <a:solidFill>
                <a:srgbClr val="0000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435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469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513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518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456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79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451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436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08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475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488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503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456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475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488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493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483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513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531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532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523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546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455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432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417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398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408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1" name="Text Box 81"/>
            <p:cNvSpPr txBox="1">
              <a:spLocks noChangeArrowheads="1"/>
            </p:cNvSpPr>
            <p:nvPr/>
          </p:nvSpPr>
          <p:spPr bwMode="auto">
            <a:xfrm>
              <a:off x="3744" y="3849"/>
              <a:ext cx="11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solidFill>
                    <a:srgbClr val="FF0066"/>
                  </a:solidFill>
                  <a:latin typeface="Myriad Pro" charset="0"/>
                  <a:ea typeface="Myriad Pro" charset="0"/>
                  <a:cs typeface="Myriad Pro" charset="0"/>
                </a:rPr>
                <a:t>Transductive</a:t>
              </a: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 SVM</a:t>
              </a:r>
            </a:p>
          </p:txBody>
        </p:sp>
        <p:sp>
          <p:nvSpPr>
            <p:cNvPr id="82" name="Arc 82"/>
            <p:cNvSpPr>
              <a:spLocks/>
            </p:cNvSpPr>
            <p:nvPr/>
          </p:nvSpPr>
          <p:spPr bwMode="auto">
            <a:xfrm flipH="1">
              <a:off x="3936" y="350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B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3" name="Text Box 83"/>
            <p:cNvSpPr txBox="1">
              <a:spLocks noChangeArrowheads="1"/>
            </p:cNvSpPr>
            <p:nvPr/>
          </p:nvSpPr>
          <p:spPr bwMode="auto">
            <a:xfrm>
              <a:off x="283" y="3657"/>
              <a:ext cx="3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SVM</a:t>
              </a:r>
            </a:p>
          </p:txBody>
        </p:sp>
        <p:sp>
          <p:nvSpPr>
            <p:cNvPr id="84" name="Arc 84"/>
            <p:cNvSpPr>
              <a:spLocks/>
            </p:cNvSpPr>
            <p:nvPr/>
          </p:nvSpPr>
          <p:spPr bwMode="auto">
            <a:xfrm flipH="1">
              <a:off x="528" y="326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33C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3916" y="432730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upervised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4602672" y="4341693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unsupervised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03848" y="1628800"/>
            <a:ext cx="1728192" cy="2232248"/>
            <a:chOff x="3203848" y="1628800"/>
            <a:chExt cx="1728192" cy="2232248"/>
          </a:xfrm>
        </p:grpSpPr>
        <p:sp>
          <p:nvSpPr>
            <p:cNvPr id="94" name="TextBox 93"/>
            <p:cNvSpPr txBox="1"/>
            <p:nvPr/>
          </p:nvSpPr>
          <p:spPr>
            <a:xfrm>
              <a:off x="3563888" y="190754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923928" y="212356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23928" y="17008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95936" y="248360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393492" y="162880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609516" y="197954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03848" y="234888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41364" y="298766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91880" y="349171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076328" y="18532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+</a:t>
              </a:r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752492" y="1447800"/>
            <a:ext cx="3391508" cy="3948495"/>
            <a:chOff x="5752492" y="1447800"/>
            <a:chExt cx="3391508" cy="3948495"/>
          </a:xfrm>
        </p:grpSpPr>
        <p:sp>
          <p:nvSpPr>
            <p:cNvPr id="109" name="Rectangle 108"/>
            <p:cNvSpPr/>
            <p:nvPr/>
          </p:nvSpPr>
          <p:spPr>
            <a:xfrm>
              <a:off x="6084168" y="1447800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343926" y="2276872"/>
            <a:ext cx="1464260" cy="2110919"/>
            <a:chOff x="4343926" y="2276872"/>
            <a:chExt cx="1464260" cy="2110919"/>
          </a:xfrm>
        </p:grpSpPr>
        <p:grpSp>
          <p:nvGrpSpPr>
            <p:cNvPr id="108" name="Group 107"/>
            <p:cNvGrpSpPr/>
            <p:nvPr/>
          </p:nvGrpSpPr>
          <p:grpSpPr>
            <a:xfrm>
              <a:off x="4427984" y="2276872"/>
              <a:ext cx="1380202" cy="2016224"/>
              <a:chOff x="4427984" y="2276872"/>
              <a:chExt cx="1380202" cy="2016224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508104" y="292494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–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292080" y="34917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–</a:t>
                </a:r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004048" y="370774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–</a:t>
                </a:r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0032" y="39237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–</a:t>
                </a:r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572000" y="35730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–</a:t>
                </a:r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280030" y="22768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–</a:t>
                </a:r>
                <a:endParaRPr lang="en-US" dirty="0"/>
              </a:p>
            </p:txBody>
          </p:sp>
          <p:sp>
            <p:nvSpPr>
              <p:cNvPr id="105" name="Text Box 19"/>
              <p:cNvSpPr txBox="1">
                <a:spLocks noChangeArrowheads="1"/>
              </p:cNvSpPr>
              <p:nvPr/>
            </p:nvSpPr>
            <p:spPr bwMode="auto">
              <a:xfrm>
                <a:off x="5110287" y="2774255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6" name="Text Box 19"/>
              <p:cNvSpPr txBox="1">
                <a:spLocks noChangeArrowheads="1"/>
              </p:cNvSpPr>
              <p:nvPr/>
            </p:nvSpPr>
            <p:spPr bwMode="auto">
              <a:xfrm>
                <a:off x="4644008" y="2708920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7" name="Text Box 19"/>
              <p:cNvSpPr txBox="1">
                <a:spLocks noChangeArrowheads="1"/>
              </p:cNvSpPr>
              <p:nvPr/>
            </p:nvSpPr>
            <p:spPr bwMode="auto">
              <a:xfrm>
                <a:off x="4427984" y="2996952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343926" y="40184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–</a:t>
              </a:r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771800" y="1484784"/>
            <a:ext cx="3391508" cy="3948495"/>
            <a:chOff x="5752492" y="1447800"/>
            <a:chExt cx="3391508" cy="3948495"/>
          </a:xfrm>
        </p:grpSpPr>
        <p:sp>
          <p:nvSpPr>
            <p:cNvPr id="116" name="Rectangle 115"/>
            <p:cNvSpPr/>
            <p:nvPr/>
          </p:nvSpPr>
          <p:spPr>
            <a:xfrm>
              <a:off x="6084168" y="1447800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48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76275" y="1022871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+mn-lt"/>
                <a:cs typeface="Arial" charset="0"/>
              </a:rPr>
              <a:t>Deep </a:t>
            </a:r>
            <a:r>
              <a:rPr lang="en-GB" dirty="0">
                <a:latin typeface="+mn-lt"/>
                <a:cs typeface="Arial" charset="0"/>
              </a:rPr>
              <a:t>Learning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431925" y="305276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GB" sz="2800" i="1" dirty="0">
                <a:cs typeface="Arial" charset="0"/>
              </a:rPr>
              <a:t>aka or related to</a:t>
            </a:r>
          </a:p>
          <a:p>
            <a:r>
              <a:rPr lang="en-GB" i="1" dirty="0" smtClean="0">
                <a:cs typeface="Arial" charset="0"/>
              </a:rPr>
              <a:t>Deep </a:t>
            </a:r>
            <a:r>
              <a:rPr lang="en-GB" i="1" dirty="0">
                <a:cs typeface="Arial" charset="0"/>
              </a:rPr>
              <a:t>Structural Learning</a:t>
            </a:r>
          </a:p>
          <a:p>
            <a:r>
              <a:rPr lang="en-GB" i="1" dirty="0">
                <a:cs typeface="Arial" charset="0"/>
              </a:rPr>
              <a:t>Deep Belief Networks</a:t>
            </a:r>
          </a:p>
          <a:p>
            <a:r>
              <a:rPr lang="en-GB" i="1" dirty="0">
                <a:cs typeface="Arial" charset="0"/>
              </a:rPr>
              <a:t>Deep Neural Networks</a:t>
            </a:r>
          </a:p>
          <a:p>
            <a:r>
              <a:rPr lang="en-GB" i="1" dirty="0" err="1" smtClean="0">
                <a:cs typeface="Arial" charset="0"/>
              </a:rPr>
              <a:t>etc</a:t>
            </a:r>
            <a:r>
              <a:rPr lang="en-GB" i="1" dirty="0">
                <a:cs typeface="Arial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5229200"/>
            <a:ext cx="550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6B7B"/>
                </a:solidFill>
                <a:sym typeface="Wingdings"/>
              </a:rPr>
              <a:t> Software: </a:t>
            </a:r>
            <a:r>
              <a:rPr lang="en-US" dirty="0" smtClean="0">
                <a:solidFill>
                  <a:srgbClr val="116B7B"/>
                </a:solidFill>
              </a:rPr>
              <a:t>Deeplearning4j (works with Apache Spark)</a:t>
            </a:r>
            <a:endParaRPr lang="en-US" dirty="0">
              <a:solidFill>
                <a:srgbClr val="116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19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W1 </a:t>
            </a:r>
          </a:p>
        </p:txBody>
      </p:sp>
      <p:sp>
        <p:nvSpPr>
          <p:cNvPr id="9222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W2 </a:t>
            </a:r>
          </a:p>
        </p:txBody>
      </p:sp>
      <p:sp>
        <p:nvSpPr>
          <p:cNvPr id="9223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W3 </a:t>
            </a: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4400" b="1" i="1"/>
              <a:t>f</a:t>
            </a:r>
            <a:r>
              <a:rPr lang="en-GB" sz="4400" b="1"/>
              <a:t>(</a:t>
            </a:r>
            <a:r>
              <a:rPr lang="en-GB" sz="4400" b="1" i="1"/>
              <a:t>x</a:t>
            </a:r>
            <a:r>
              <a:rPr lang="en-GB" sz="4400" b="1"/>
              <a:t>)</a:t>
            </a:r>
          </a:p>
        </p:txBody>
      </p:sp>
      <p:sp>
        <p:nvSpPr>
          <p:cNvPr id="9225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1.4</a:t>
            </a:r>
          </a:p>
        </p:txBody>
      </p:sp>
      <p:sp>
        <p:nvSpPr>
          <p:cNvPr id="9226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-2.5</a:t>
            </a:r>
          </a:p>
        </p:txBody>
      </p:sp>
      <p:sp>
        <p:nvSpPr>
          <p:cNvPr id="9227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-0.06</a:t>
            </a:r>
          </a:p>
        </p:txBody>
      </p:sp>
      <p:sp>
        <p:nvSpPr>
          <p:cNvPr id="2" name="Rechteck 1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3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56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2.7</a:t>
            </a:r>
          </a:p>
        </p:txBody>
      </p:sp>
      <p:sp>
        <p:nvSpPr>
          <p:cNvPr id="10246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-8.6</a:t>
            </a:r>
          </a:p>
        </p:txBody>
      </p:sp>
      <p:sp>
        <p:nvSpPr>
          <p:cNvPr id="10247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0.002</a:t>
            </a:r>
          </a:p>
        </p:txBody>
      </p:sp>
      <p:sp>
        <p:nvSpPr>
          <p:cNvPr id="10248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4400" b="1" i="1"/>
              <a:t>f</a:t>
            </a:r>
            <a:r>
              <a:rPr lang="en-GB" sz="4400" b="1"/>
              <a:t>(</a:t>
            </a:r>
            <a:r>
              <a:rPr lang="en-GB" sz="4400" b="1" i="1"/>
              <a:t>x</a:t>
            </a:r>
            <a:r>
              <a:rPr lang="en-GB" sz="4400" b="1"/>
              <a:t>)</a:t>
            </a:r>
          </a:p>
        </p:txBody>
      </p:sp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1.4</a:t>
            </a:r>
          </a:p>
        </p:txBody>
      </p:sp>
      <p:sp>
        <p:nvSpPr>
          <p:cNvPr id="10250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-2.5</a:t>
            </a:r>
          </a:p>
        </p:txBody>
      </p:sp>
      <p:sp>
        <p:nvSpPr>
          <p:cNvPr id="10251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/>
              <a:t>-0.06</a:t>
            </a:r>
          </a:p>
        </p:txBody>
      </p:sp>
      <p:sp>
        <p:nvSpPr>
          <p:cNvPr id="10252" name="TextBox 1"/>
          <p:cNvSpPr txBox="1">
            <a:spLocks noChangeArrowheads="1"/>
          </p:cNvSpPr>
          <p:nvPr/>
        </p:nvSpPr>
        <p:spPr bwMode="auto">
          <a:xfrm>
            <a:off x="3222625" y="4102100"/>
            <a:ext cx="53495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000" i="1"/>
              <a:t>x =  -</a:t>
            </a:r>
            <a:r>
              <a:rPr lang="en-GB" sz="2000"/>
              <a:t>0.06×2.7 + 2.5×8.6 + 1.4×0.002  = 21.34 </a:t>
            </a:r>
            <a:endParaRPr lang="en-GB" sz="2000" i="1"/>
          </a:p>
        </p:txBody>
      </p:sp>
      <p:sp>
        <p:nvSpPr>
          <p:cNvPr id="13" name="Rechteck 12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41" y="0"/>
            <a:ext cx="9965531" cy="6858000"/>
          </a:xfr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Integration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feld 6"/>
          <p:cNvSpPr txBox="1"/>
          <p:nvPr/>
        </p:nvSpPr>
        <p:spPr>
          <a:xfrm>
            <a:off x="0" y="1198493"/>
            <a:ext cx="9144000" cy="34163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Stream 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de-DE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Real-time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Continuous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queries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737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Temporal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Historical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queries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737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6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2015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84213" y="4005263"/>
            <a:ext cx="783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Z = y1 AND NOT y2 = (x1 OR x2) AND NOT(x1 AND x2)</a:t>
            </a:r>
          </a:p>
        </p:txBody>
      </p:sp>
    </p:spTree>
    <p:extLst>
      <p:ext uri="{BB962C8B-B14F-4D97-AF65-F5344CB8AC3E}">
        <p14:creationId xmlns:p14="http://schemas.microsoft.com/office/powerpoint/2010/main" val="13586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>
                <a:solidFill>
                  <a:srgbClr val="262699"/>
                </a:solidFill>
              </a:rPr>
              <a:t>A  dataset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4" name="Rechteck 3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8415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 dirty="0"/>
              <a:t>Training the </a:t>
            </a:r>
            <a:r>
              <a:rPr lang="en-GB" sz="2400" i="1" dirty="0" smtClean="0"/>
              <a:t>network </a:t>
            </a:r>
            <a:endParaRPr lang="en-GB" sz="2400" i="1" dirty="0"/>
          </a:p>
          <a:p>
            <a:r>
              <a:rPr lang="en-GB" sz="2400" b="1" i="1" dirty="0"/>
              <a:t>Fields               class</a:t>
            </a:r>
          </a:p>
          <a:p>
            <a:r>
              <a:rPr lang="en-GB" sz="2400" dirty="0"/>
              <a:t>1.4  2.7   1.9         0</a:t>
            </a:r>
          </a:p>
          <a:p>
            <a:r>
              <a:rPr lang="en-GB" sz="2400" dirty="0"/>
              <a:t>3.8  3.4   3.2         0</a:t>
            </a:r>
          </a:p>
          <a:p>
            <a:r>
              <a:rPr lang="en-GB" sz="2400" dirty="0"/>
              <a:t>6.4  2.8   1.7         1</a:t>
            </a:r>
          </a:p>
          <a:p>
            <a:r>
              <a:rPr lang="en-GB" sz="2400" dirty="0"/>
              <a:t>4.1  0.1   0.2         0</a:t>
            </a:r>
          </a:p>
          <a:p>
            <a:r>
              <a:rPr lang="en-GB" sz="2400" dirty="0" err="1"/>
              <a:t>etc</a:t>
            </a:r>
            <a:r>
              <a:rPr lang="en-GB" sz="2400" dirty="0"/>
              <a:t> …</a:t>
            </a:r>
          </a:p>
        </p:txBody>
      </p:sp>
      <p:sp>
        <p:nvSpPr>
          <p:cNvPr id="4" name="Rechteck 3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78300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Initialise with random weights</a:t>
            </a:r>
          </a:p>
        </p:txBody>
      </p:sp>
      <p:sp>
        <p:nvSpPr>
          <p:cNvPr id="5" name="Rechteck 4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1.9       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3835400" y="2487613"/>
            <a:ext cx="51085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>
                <a:solidFill>
                  <a:srgbClr val="0033CC"/>
                </a:solidFill>
              </a:rPr>
              <a:t>0.8</a:t>
            </a:r>
            <a:endParaRPr lang="en-GB">
              <a:solidFill>
                <a:srgbClr val="0033CC"/>
              </a:solidFill>
            </a:endParaRP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1.9       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3835400" y="2487613"/>
            <a:ext cx="50323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>
                <a:solidFill>
                  <a:srgbClr val="0033CC"/>
                </a:solidFill>
              </a:rPr>
              <a:t>0.8 </a:t>
            </a:r>
            <a:endParaRPr lang="en-GB">
              <a:solidFill>
                <a:srgbClr val="0033CC"/>
              </a:solidFill>
            </a:endParaRPr>
          </a:p>
          <a:p>
            <a:r>
              <a:rPr lang="en-GB" sz="280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 b="1">
                <a:solidFill>
                  <a:srgbClr val="FF0000"/>
                </a:solidFill>
              </a:rPr>
              <a:t>0</a:t>
            </a:r>
          </a:p>
          <a:p>
            <a:r>
              <a:rPr lang="en-GB">
                <a:solidFill>
                  <a:srgbClr val="0033CC"/>
                </a:solidFill>
              </a:rPr>
              <a:t>1.9                                           </a:t>
            </a:r>
            <a:r>
              <a:rPr lang="en-GB" i="1">
                <a:solidFill>
                  <a:srgbClr val="0033CC"/>
                </a:solidFill>
              </a:rPr>
              <a:t>error </a:t>
            </a:r>
            <a:r>
              <a:rPr lang="en-GB">
                <a:solidFill>
                  <a:srgbClr val="0033CC"/>
                </a:solidFill>
              </a:rPr>
              <a:t>0.8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>
                <a:solidFill>
                  <a:srgbClr val="0033CC"/>
                </a:solidFill>
              </a:rPr>
              <a:t>1.4  2.7   1.9         </a:t>
            </a:r>
            <a:r>
              <a:rPr lang="en-GB" sz="2400">
                <a:solidFill>
                  <a:srgbClr val="FF0000"/>
                </a:solidFill>
              </a:rPr>
              <a:t>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/>
              <a:t>6.4  2.8   1.7         1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3835400" y="2487613"/>
            <a:ext cx="84439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1.4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2.7                                                    </a:t>
            </a:r>
            <a:r>
              <a:rPr lang="en-GB" b="1">
                <a:solidFill>
                  <a:srgbClr val="0033CC"/>
                </a:solidFill>
              </a:rPr>
              <a:t>0.8 </a:t>
            </a:r>
            <a:endParaRPr lang="en-GB">
              <a:solidFill>
                <a:srgbClr val="0033CC"/>
              </a:solidFill>
            </a:endParaRPr>
          </a:p>
          <a:p>
            <a:r>
              <a:rPr lang="en-GB" sz="280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 b="1">
                <a:solidFill>
                  <a:srgbClr val="FF0000"/>
                </a:solidFill>
              </a:rPr>
              <a:t>0                                        </a:t>
            </a:r>
          </a:p>
          <a:p>
            <a:r>
              <a:rPr lang="en-GB">
                <a:solidFill>
                  <a:srgbClr val="0033CC"/>
                </a:solidFill>
              </a:rPr>
              <a:t>1.9                                           </a:t>
            </a:r>
            <a:r>
              <a:rPr lang="en-GB" i="1">
                <a:solidFill>
                  <a:srgbClr val="0033CC"/>
                </a:solidFill>
              </a:rPr>
              <a:t>error </a:t>
            </a:r>
            <a:r>
              <a:rPr lang="en-GB">
                <a:solidFill>
                  <a:srgbClr val="0033CC"/>
                </a:solidFill>
              </a:rPr>
              <a:t>0.8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17415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459038"/>
            <a:ext cx="8255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ile:Ham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517900"/>
            <a:ext cx="7397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1.7       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1.7       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/>
        </p:nvSpPr>
        <p:spPr>
          <a:xfrm rot="10800000" flipH="1">
            <a:off x="2940956" y="4309961"/>
            <a:ext cx="1463525" cy="919238"/>
          </a:xfrm>
          <a:prstGeom prst="parallelogram">
            <a:avLst>
              <a:gd name="adj" fmla="val 17174"/>
            </a:avLst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0512908" y="4376984"/>
            <a:ext cx="19999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222250" y="3939282"/>
            <a:ext cx="2286000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1080120"/>
          </a:xfrm>
        </p:spPr>
        <p:txBody>
          <a:bodyPr/>
          <a:lstStyle/>
          <a:p>
            <a:r>
              <a:rPr lang="en-US" dirty="0" err="1" smtClean="0"/>
              <a:t>Optique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Window-based Data </a:t>
            </a:r>
            <a:r>
              <a:rPr lang="en-US" dirty="0"/>
              <a:t>Processing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</a:p>
          <a:p>
            <a:pPr marL="457200" lvl="1" indent="0">
              <a:buNone/>
            </a:pPr>
            <a:r>
              <a:rPr lang="en-US" dirty="0" smtClean="0"/>
              <a:t>We want to find similarity on measurements of two sensors, both measuring temperature on a Siemens turbine</a:t>
            </a:r>
          </a:p>
          <a:p>
            <a:r>
              <a:rPr lang="en-US" dirty="0" smtClean="0"/>
              <a:t>Solution</a:t>
            </a:r>
          </a:p>
          <a:p>
            <a:pPr marL="457200" lvl="1" indent="0">
              <a:buNone/>
            </a:pPr>
            <a:r>
              <a:rPr lang="en-US" dirty="0" smtClean="0"/>
              <a:t>We calculate the </a:t>
            </a:r>
            <a:r>
              <a:rPr lang="en-US" b="1" dirty="0" smtClean="0"/>
              <a:t>Pearson correlation coefficient </a:t>
            </a:r>
            <a:r>
              <a:rPr lang="en-US" dirty="0" smtClean="0"/>
              <a:t>or </a:t>
            </a:r>
            <a:r>
              <a:rPr lang="en-US" b="1" dirty="0" smtClean="0"/>
              <a:t>cosine distance</a:t>
            </a:r>
            <a:r>
              <a:rPr lang="en-US" dirty="0" smtClean="0"/>
              <a:t> between the two measurements, within a certain time window</a:t>
            </a:r>
          </a:p>
        </p:txBody>
      </p:sp>
      <p:pic>
        <p:nvPicPr>
          <p:cNvPr id="4" name="Picture 3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64554"/>
            <a:ext cx="1056389" cy="11806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9800" y="3869871"/>
            <a:ext cx="31242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99000" y="4550356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5215890" y="3612061"/>
            <a:ext cx="1899920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99000" y="3488871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159500" y="4270956"/>
            <a:ext cx="14605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940955" y="3898900"/>
            <a:ext cx="1463525" cy="1309913"/>
            <a:chOff x="2940955" y="3898900"/>
            <a:chExt cx="1463525" cy="1309913"/>
          </a:xfrm>
        </p:grpSpPr>
        <p:sp>
          <p:nvSpPr>
            <p:cNvPr id="14" name="Parallelogram 13"/>
            <p:cNvSpPr/>
            <p:nvPr/>
          </p:nvSpPr>
          <p:spPr>
            <a:xfrm rot="10800000" flipH="1">
              <a:off x="2940955" y="4289575"/>
              <a:ext cx="1463525" cy="919238"/>
            </a:xfrm>
            <a:custGeom>
              <a:avLst/>
              <a:gdLst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8144 w 1463525"/>
                <a:gd name="connsiteY1" fmla="*/ 814615 h 919238"/>
                <a:gd name="connsiteX2" fmla="*/ 157870 w 1463525"/>
                <a:gd name="connsiteY2" fmla="*/ 0 h 919238"/>
                <a:gd name="connsiteX3" fmla="*/ 1463525 w 1463525"/>
                <a:gd name="connsiteY3" fmla="*/ 0 h 919238"/>
                <a:gd name="connsiteX4" fmla="*/ 1305655 w 1463525"/>
                <a:gd name="connsiteY4" fmla="*/ 919238 h 919238"/>
                <a:gd name="connsiteX5" fmla="*/ 0 w 1463525"/>
                <a:gd name="connsiteY5" fmla="*/ 919238 h 919238"/>
                <a:gd name="connsiteX0" fmla="*/ 157870 w 1463525"/>
                <a:gd name="connsiteY0" fmla="*/ 0 h 919238"/>
                <a:gd name="connsiteX1" fmla="*/ 1463525 w 1463525"/>
                <a:gd name="connsiteY1" fmla="*/ 0 h 919238"/>
                <a:gd name="connsiteX2" fmla="*/ 1305655 w 1463525"/>
                <a:gd name="connsiteY2" fmla="*/ 919238 h 919238"/>
                <a:gd name="connsiteX3" fmla="*/ 0 w 1463525"/>
                <a:gd name="connsiteY3" fmla="*/ 919238 h 919238"/>
                <a:gd name="connsiteX4" fmla="*/ 109584 w 1463525"/>
                <a:gd name="connsiteY4" fmla="*/ 906055 h 919238"/>
                <a:gd name="connsiteX0" fmla="*/ 157870 w 1463525"/>
                <a:gd name="connsiteY0" fmla="*/ 0 h 919238"/>
                <a:gd name="connsiteX1" fmla="*/ 1463525 w 1463525"/>
                <a:gd name="connsiteY1" fmla="*/ 0 h 919238"/>
                <a:gd name="connsiteX2" fmla="*/ 1305655 w 1463525"/>
                <a:gd name="connsiteY2" fmla="*/ 919238 h 919238"/>
                <a:gd name="connsiteX3" fmla="*/ 0 w 1463525"/>
                <a:gd name="connsiteY3" fmla="*/ 919238 h 91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525" h="919238">
                  <a:moveTo>
                    <a:pt x="157870" y="0"/>
                  </a:moveTo>
                  <a:lnTo>
                    <a:pt x="1463525" y="0"/>
                  </a:lnTo>
                  <a:lnTo>
                    <a:pt x="1305655" y="919238"/>
                  </a:lnTo>
                  <a:lnTo>
                    <a:pt x="0" y="919238"/>
                  </a:lnTo>
                </a:path>
              </a:pathLst>
            </a:cu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43250" y="3898900"/>
              <a:ext cx="97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3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26" grpId="0" build="p"/>
      <p:bldP spid="24" grpId="0"/>
      <p:bldP spid="2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>
                <a:solidFill>
                  <a:srgbClr val="FF0000"/>
                </a:solidFill>
              </a:rPr>
              <a:t>1</a:t>
            </a:r>
            <a:r>
              <a:rPr lang="en-GB" sz="2800">
                <a:solidFill>
                  <a:srgbClr val="0033CC"/>
                </a:solidFill>
              </a:rPr>
              <a:t>  </a:t>
            </a:r>
          </a:p>
          <a:p>
            <a:r>
              <a:rPr lang="en-GB">
                <a:solidFill>
                  <a:srgbClr val="0033CC"/>
                </a:solidFill>
              </a:rPr>
              <a:t>1.7                                          </a:t>
            </a:r>
            <a:r>
              <a:rPr lang="en-GB" i="1">
                <a:solidFill>
                  <a:srgbClr val="0033CC"/>
                </a:solidFill>
              </a:rPr>
              <a:t>error</a:t>
            </a:r>
            <a:r>
              <a:rPr lang="en-GB">
                <a:solidFill>
                  <a:srgbClr val="0033CC"/>
                </a:solidFill>
              </a:rPr>
              <a:t>  -0.1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>
                <a:solidFill>
                  <a:srgbClr val="FF0000"/>
                </a:solidFill>
              </a:rPr>
              <a:t>1</a:t>
            </a:r>
            <a:r>
              <a:rPr lang="en-GB" sz="2800">
                <a:solidFill>
                  <a:srgbClr val="0033CC"/>
                </a:solidFill>
              </a:rPr>
              <a:t>  </a:t>
            </a:r>
          </a:p>
          <a:p>
            <a:r>
              <a:rPr lang="en-GB">
                <a:solidFill>
                  <a:srgbClr val="0033CC"/>
                </a:solidFill>
              </a:rPr>
              <a:t>1.7                                          </a:t>
            </a:r>
            <a:r>
              <a:rPr lang="en-GB" i="1">
                <a:solidFill>
                  <a:srgbClr val="0033CC"/>
                </a:solidFill>
              </a:rPr>
              <a:t>error</a:t>
            </a:r>
            <a:r>
              <a:rPr lang="en-GB">
                <a:solidFill>
                  <a:srgbClr val="0033CC"/>
                </a:solidFill>
              </a:rPr>
              <a:t>  -0.1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21511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73413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57500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95913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58800" y="752475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i="1"/>
              <a:t>Training data</a:t>
            </a:r>
          </a:p>
          <a:p>
            <a:r>
              <a:rPr lang="en-GB" sz="2400" b="1" i="1"/>
              <a:t>Fields               class</a:t>
            </a:r>
          </a:p>
          <a:p>
            <a:r>
              <a:rPr lang="en-GB" sz="2400"/>
              <a:t>1.4  2.7   1.9         0</a:t>
            </a:r>
          </a:p>
          <a:p>
            <a:r>
              <a:rPr lang="en-GB" sz="2400"/>
              <a:t>3.8  3.4   3.2         0</a:t>
            </a:r>
          </a:p>
          <a:p>
            <a:r>
              <a:rPr lang="en-GB" sz="2400">
                <a:solidFill>
                  <a:schemeClr val="accent2"/>
                </a:solidFill>
              </a:rPr>
              <a:t>6.4  2.8   1.7         </a:t>
            </a:r>
            <a:r>
              <a:rPr lang="en-GB" sz="2400">
                <a:solidFill>
                  <a:srgbClr val="FF0000"/>
                </a:solidFill>
              </a:rPr>
              <a:t>1</a:t>
            </a:r>
          </a:p>
          <a:p>
            <a:r>
              <a:rPr lang="en-GB" sz="2400"/>
              <a:t>4.1  0.1   0.2         0</a:t>
            </a:r>
          </a:p>
          <a:p>
            <a:r>
              <a:rPr lang="en-GB" sz="2400"/>
              <a:t>etc …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4775200" y="489388"/>
            <a:ext cx="1965325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And so on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208212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3835400" y="2021326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CC"/>
                </a:solidFill>
              </a:rPr>
              <a:t>6.4 </a:t>
            </a:r>
          </a:p>
          <a:p>
            <a:endParaRPr lang="en-GB" sz="2800">
              <a:solidFill>
                <a:srgbClr val="0033CC"/>
              </a:solidFill>
            </a:endParaRPr>
          </a:p>
          <a:p>
            <a:r>
              <a:rPr lang="en-GB">
                <a:solidFill>
                  <a:srgbClr val="0033CC"/>
                </a:solidFill>
              </a:rPr>
              <a:t>2.8                                                     0.9                                                   </a:t>
            </a:r>
          </a:p>
          <a:p>
            <a:r>
              <a:rPr lang="en-GB" sz="2800">
                <a:solidFill>
                  <a:srgbClr val="0033CC"/>
                </a:solidFill>
              </a:rPr>
              <a:t>                                                  </a:t>
            </a:r>
            <a:r>
              <a:rPr lang="en-GB" sz="2800">
                <a:solidFill>
                  <a:srgbClr val="FF0000"/>
                </a:solidFill>
              </a:rPr>
              <a:t>1</a:t>
            </a:r>
            <a:r>
              <a:rPr lang="en-GB" sz="2800">
                <a:solidFill>
                  <a:srgbClr val="0033CC"/>
                </a:solidFill>
              </a:rPr>
              <a:t>  </a:t>
            </a:r>
          </a:p>
          <a:p>
            <a:r>
              <a:rPr lang="en-GB">
                <a:solidFill>
                  <a:srgbClr val="0033CC"/>
                </a:solidFill>
              </a:rPr>
              <a:t>1.7                                          </a:t>
            </a:r>
            <a:r>
              <a:rPr lang="en-GB" i="1">
                <a:solidFill>
                  <a:srgbClr val="0033CC"/>
                </a:solidFill>
              </a:rPr>
              <a:t>error</a:t>
            </a:r>
            <a:r>
              <a:rPr lang="en-GB">
                <a:solidFill>
                  <a:srgbClr val="0033CC"/>
                </a:solidFill>
              </a:rPr>
              <a:t>  -0.1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22535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2686488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370576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7275" y="4489082"/>
            <a:ext cx="7896225" cy="193833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chemeClr val="bg1"/>
                </a:solidFill>
              </a:rPr>
              <a:t>Repeat this thousands, maybe millions of times – each time</a:t>
            </a:r>
          </a:p>
          <a:p>
            <a:pPr eaLnBrk="1" hangingPunct="1"/>
            <a:r>
              <a:rPr lang="en-GB" b="1" dirty="0">
                <a:solidFill>
                  <a:schemeClr val="bg1"/>
                </a:solidFill>
              </a:rPr>
              <a:t>taking a random training instance, and making slight </a:t>
            </a:r>
          </a:p>
          <a:p>
            <a:pPr eaLnBrk="1" hangingPunct="1"/>
            <a:r>
              <a:rPr lang="en-GB" b="1" dirty="0">
                <a:solidFill>
                  <a:schemeClr val="bg1"/>
                </a:solidFill>
              </a:rPr>
              <a:t>weight adjustments</a:t>
            </a:r>
          </a:p>
          <a:p>
            <a:pPr eaLnBrk="1" hangingPunct="1"/>
            <a:r>
              <a:rPr lang="en-GB" b="1" dirty="0">
                <a:solidFill>
                  <a:srgbClr val="0D0D0D"/>
                </a:solidFill>
              </a:rPr>
              <a:t>  </a:t>
            </a:r>
            <a:r>
              <a:rPr lang="en-GB" b="1" i="1" dirty="0">
                <a:solidFill>
                  <a:srgbClr val="0D0D0D"/>
                </a:solidFill>
              </a:rPr>
              <a:t>Algorithms for weight adjustment are designed to make</a:t>
            </a:r>
          </a:p>
          <a:p>
            <a:pPr eaLnBrk="1" hangingPunct="1"/>
            <a:r>
              <a:rPr lang="en-GB" b="1" i="1" dirty="0">
                <a:solidFill>
                  <a:srgbClr val="0D0D0D"/>
                </a:solidFill>
              </a:rPr>
              <a:t>changes that will reduce the error</a:t>
            </a:r>
            <a:endParaRPr lang="en-GB" b="1" dirty="0">
              <a:solidFill>
                <a:srgbClr val="0D0D0D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nets …</a:t>
            </a:r>
            <a:endParaRPr lang="en-GB" sz="4000" dirty="0">
              <a:cs typeface="Arial" charset="0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16238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Rechteck 7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7272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11" name="Rechteck 10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Train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7200" y="1706563"/>
            <a:ext cx="1320800" cy="230663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/>
              <a:t>t</a:t>
            </a:r>
            <a:r>
              <a:rPr lang="en-GB" altLang="en-US" sz="2800" kern="0" dirty="0" smtClean="0"/>
              <a:t>hen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473700" y="6257925"/>
            <a:ext cx="3317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kern="0" dirty="0" smtClean="0"/>
              <a:t>finally </a:t>
            </a:r>
            <a:r>
              <a:rPr lang="en-GB" altLang="en-US" sz="2800" b="1" kern="0" dirty="0" smtClean="0"/>
              <a:t>this</a:t>
            </a:r>
            <a:r>
              <a:rPr lang="en-GB" altLang="en-US" sz="2800" kern="0" dirty="0" smtClean="0"/>
              <a:t> layer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98438" y="-42435"/>
            <a:ext cx="8864600" cy="1300163"/>
          </a:xfrm>
        </p:spPr>
        <p:txBody>
          <a:bodyPr/>
          <a:lstStyle/>
          <a:p>
            <a:r>
              <a:rPr lang="en-GB" sz="4000" dirty="0">
                <a:cs typeface="Arial" charset="0"/>
              </a:rPr>
              <a:t>The new way to train </a:t>
            </a:r>
            <a:r>
              <a:rPr lang="en-GB" sz="4000" dirty="0" smtClean="0">
                <a:cs typeface="Arial" charset="0"/>
              </a:rPr>
              <a:t/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multi-layer </a:t>
            </a:r>
            <a:r>
              <a:rPr lang="en-GB" sz="4000" dirty="0">
                <a:cs typeface="Arial" charset="0"/>
              </a:rPr>
              <a:t>nets …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39386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3363" y="3392523"/>
            <a:ext cx="6224587" cy="1981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sz="2800" i="1" kern="0" dirty="0" smtClean="0"/>
              <a:t>EACH of the (non-output) layers is trained to be an </a:t>
            </a:r>
            <a:r>
              <a:rPr lang="en-GB" altLang="en-US" b="1" i="1" kern="0" dirty="0" smtClean="0"/>
              <a:t>auto-encoder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17796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95513" y="5080035"/>
            <a:ext cx="6223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2800" i="1" kern="0" dirty="0" smtClean="0"/>
              <a:t>Basically, it is forced to learn good features that describe what comes from the previous layer</a:t>
            </a:r>
            <a:endParaRPr lang="en-GB" altLang="en-US" b="1" i="1" kern="0" dirty="0" smtClean="0"/>
          </a:p>
        </p:txBody>
      </p:sp>
      <p:sp>
        <p:nvSpPr>
          <p:cNvPr id="8" name="Rechteck 7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0512908" y="4500206"/>
            <a:ext cx="2048550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222250" y="4113508"/>
            <a:ext cx="2286000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86424"/>
          </a:xfrm>
        </p:spPr>
        <p:txBody>
          <a:bodyPr/>
          <a:lstStyle/>
          <a:p>
            <a:r>
              <a:rPr lang="en-US" dirty="0" err="1"/>
              <a:t>Optique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Siemens Scenario</a:t>
            </a:r>
            <a:endParaRPr lang="en-US" dirty="0"/>
          </a:p>
        </p:txBody>
      </p:sp>
      <p:sp>
        <p:nvSpPr>
          <p:cNvPr id="13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want to compute all possible correlations between more than two sensors? </a:t>
            </a:r>
          </a:p>
          <a:p>
            <a:pPr lvl="1"/>
            <a:r>
              <a:rPr lang="en-US" dirty="0"/>
              <a:t>For 3 streams we need to compute 3 correlations per </a:t>
            </a:r>
            <a:r>
              <a:rPr lang="en-US" dirty="0" smtClean="0"/>
              <a:t>window</a:t>
            </a:r>
            <a:endParaRPr lang="en-US" dirty="0"/>
          </a:p>
        </p:txBody>
      </p:sp>
      <p:pic>
        <p:nvPicPr>
          <p:cNvPr id="4" name="Picture 3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36562"/>
            <a:ext cx="1056389" cy="11806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9800" y="3868420"/>
            <a:ext cx="3124200" cy="1529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80429" y="4504245"/>
            <a:ext cx="4750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</a:p>
          <a:p>
            <a:r>
              <a:rPr lang="en-US" dirty="0"/>
              <a:t>0.7,0.8,0.3,0.9,0.4,0.6,0.5,0.9,0.4,0.9,0.3,-0.1,0.8</a:t>
            </a:r>
          </a:p>
          <a:p>
            <a:r>
              <a:rPr lang="en-US" dirty="0" smtClean="0"/>
              <a:t>0.6,0.5,-0.30.7,0.8,0.3,0.9,0.4,0.6,0.5,0.9,0.4,0.9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5215890" y="3323568"/>
            <a:ext cx="1899920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99000" y="3581378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159500" y="4394178"/>
            <a:ext cx="13335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 build="p" bldLvl="2"/>
      <p:bldP spid="24" grpId="0"/>
      <p:bldP spid="24" grpId="1"/>
      <p:bldP spid="16" grpId="0" animBg="1"/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cs typeface="Arial" charset="0"/>
              </a:rPr>
              <a:t>Final layer trained to predict </a:t>
            </a:r>
            <a:r>
              <a:rPr lang="en-GB" sz="4000" dirty="0" smtClean="0">
                <a:cs typeface="Arial" charset="0"/>
              </a:rPr>
              <a:t>class </a:t>
            </a:r>
            <a:br>
              <a:rPr lang="en-GB" sz="4000" dirty="0" smtClean="0">
                <a:cs typeface="Arial" charset="0"/>
              </a:rPr>
            </a:br>
            <a:r>
              <a:rPr lang="en-GB" sz="4000" dirty="0" smtClean="0">
                <a:cs typeface="Arial" charset="0"/>
              </a:rPr>
              <a:t>based </a:t>
            </a:r>
            <a:r>
              <a:rPr lang="en-GB" sz="4000" dirty="0">
                <a:cs typeface="Arial" charset="0"/>
              </a:rPr>
              <a:t>on outputs from previous layers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75463" y="1657350"/>
            <a:ext cx="1181100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3504215" y="6587993"/>
            <a:ext cx="19835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David </a:t>
            </a:r>
            <a:r>
              <a:rPr lang="de-DE" sz="1100" dirty="0" err="1">
                <a:solidFill>
                  <a:srgbClr val="0000FF"/>
                </a:solidFill>
              </a:rPr>
              <a:t>Corne</a:t>
            </a:r>
            <a:r>
              <a:rPr lang="de-DE" sz="1100" dirty="0">
                <a:solidFill>
                  <a:srgbClr val="0000FF"/>
                </a:solidFill>
              </a:rPr>
              <a:t>: Open </a:t>
            </a:r>
            <a:r>
              <a:rPr lang="de-DE" sz="1100" dirty="0" err="1">
                <a:solidFill>
                  <a:srgbClr val="0000FF"/>
                </a:solidFill>
              </a:rPr>
              <a:t>Courseware</a:t>
            </a:r>
            <a:endParaRPr lang="de-DE" sz="1100" dirty="0">
              <a:solidFill>
                <a:srgbClr val="0000FF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619672" y="4494081"/>
            <a:ext cx="6192688" cy="1887247"/>
          </a:xfrm>
          <a:prstGeom prst="cloudCallout">
            <a:avLst>
              <a:gd name="adj1" fmla="val -46008"/>
              <a:gd name="adj2" fmla="val -78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99"/>
                </a:solidFill>
              </a:rPr>
              <a:t>Feature vectors</a:t>
            </a:r>
            <a:endParaRPr lang="en-US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33564" y="3875025"/>
            <a:ext cx="2330924" cy="2650319"/>
            <a:chOff x="6441601" y="937911"/>
            <a:chExt cx="2330924" cy="26503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601" y="1072812"/>
              <a:ext cx="2330924" cy="25154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16216" y="1772816"/>
              <a:ext cx="720080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2765323"/>
              <a:ext cx="1440160" cy="822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877384">
              <a:off x="6873138" y="1046497"/>
              <a:ext cx="756633" cy="53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8766"/>
            <a:ext cx="6826453" cy="3044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1116840"/>
          </a:xfrm>
        </p:spPr>
        <p:txBody>
          <a:bodyPr>
            <a:noAutofit/>
          </a:bodyPr>
          <a:lstStyle/>
          <a:p>
            <a:r>
              <a:rPr lang="en-US" sz="3200" dirty="0" smtClean="0"/>
              <a:t>Are feature vectors enough?</a:t>
            </a:r>
            <a:br>
              <a:rPr lang="en-US" sz="3200" dirty="0" smtClean="0"/>
            </a:br>
            <a:r>
              <a:rPr lang="en-US" sz="3200" dirty="0" smtClean="0"/>
              <a:t>Avoid skewed data for learning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84"/>
            <a:ext cx="8488020" cy="47811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Machine learning can go wrong with skewed data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     	</a:t>
            </a:r>
            <a:r>
              <a:rPr lang="en-US" sz="2000" dirty="0" smtClean="0"/>
              <a:t>Neither standards such as HL7</a:t>
            </a:r>
            <a:br>
              <a:rPr lang="en-US" sz="2000" dirty="0" smtClean="0"/>
            </a:br>
            <a:r>
              <a:rPr lang="en-US" sz="2000" dirty="0" smtClean="0"/>
              <a:t>					nor OLAP come to the rescue</a:t>
            </a:r>
            <a:endParaRPr lang="en-US" dirty="0" smtClean="0"/>
          </a:p>
        </p:txBody>
      </p:sp>
      <p:sp>
        <p:nvSpPr>
          <p:cNvPr id="5" name="Cloud Callout 4"/>
          <p:cNvSpPr/>
          <p:nvPr/>
        </p:nvSpPr>
        <p:spPr>
          <a:xfrm>
            <a:off x="539552" y="5013176"/>
            <a:ext cx="3960440" cy="1512168"/>
          </a:xfrm>
          <a:prstGeom prst="cloudCallout">
            <a:avLst>
              <a:gd name="adj1" fmla="val -10592"/>
              <a:gd name="adj2" fmla="val -72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Redundancies!</a:t>
            </a:r>
            <a:br>
              <a:rPr lang="en-US" dirty="0" smtClean="0"/>
            </a:br>
            <a:r>
              <a:rPr lang="en-US" dirty="0" smtClean="0"/>
              <a:t>Frequency counting for </a:t>
            </a:r>
            <a:r>
              <a:rPr lang="en-US" dirty="0"/>
              <a:t>m</a:t>
            </a:r>
            <a:r>
              <a:rPr lang="en-US" dirty="0" smtClean="0"/>
              <a:t>aximum likelihood </a:t>
            </a:r>
            <a:r>
              <a:rPr lang="en-US" dirty="0"/>
              <a:t>l</a:t>
            </a:r>
            <a:r>
              <a:rPr lang="en-US" dirty="0" smtClean="0"/>
              <a:t>earning??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81288" y="4009926"/>
            <a:ext cx="1666575" cy="1003250"/>
          </a:xfrm>
          <a:prstGeom prst="rect">
            <a:avLst/>
          </a:prstGeom>
          <a:solidFill>
            <a:srgbClr val="AEAFE1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3648" y="2492896"/>
            <a:ext cx="1800200" cy="576064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051" y="2585686"/>
            <a:ext cx="450776" cy="43204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7624" y="2662064"/>
            <a:ext cx="196756" cy="19087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75810" y="2992388"/>
            <a:ext cx="450776" cy="1485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7623" y="2873718"/>
            <a:ext cx="214699" cy="19524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C -0.01285 0.02686 -0.025 0.0544 -0.02778 0.07801 C -0.03056 0.10162 -0.02188 0.10787 -0.01806 0.14213 C -0.01424 0.17639 -0.00434 0.28287 -0.00434 0.28357 L -0.00434 0.28287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653740" y="2617128"/>
            <a:ext cx="325010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Skewed data is a prevalent problem in data integration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15325" cy="5019261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can we do?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Don't </a:t>
            </a:r>
            <a:r>
              <a:rPr lang="en-US" dirty="0" err="1" smtClean="0"/>
              <a:t>denormalize</a:t>
            </a:r>
            <a:r>
              <a:rPr lang="en-US" dirty="0" smtClean="0"/>
              <a:t>: Simple feature vectors might skew data</a:t>
            </a:r>
          </a:p>
          <a:p>
            <a:r>
              <a:rPr lang="en-US" dirty="0" smtClean="0"/>
              <a:t>Brute-force machine learning does not work </a:t>
            </a:r>
            <a:br>
              <a:rPr lang="en-US" dirty="0" smtClean="0"/>
            </a:br>
            <a:r>
              <a:rPr lang="en-US" dirty="0" smtClean="0"/>
              <a:t>(despite recent success in determining the right features)</a:t>
            </a:r>
          </a:p>
          <a:p>
            <a:r>
              <a:rPr lang="en-US" dirty="0" smtClean="0"/>
              <a:t>Deal </a:t>
            </a:r>
            <a:r>
              <a:rPr lang="en-US" dirty="0"/>
              <a:t>with </a:t>
            </a:r>
            <a:r>
              <a:rPr lang="en-US" dirty="0" smtClean="0"/>
              <a:t>relational structures in machine learning</a:t>
            </a:r>
            <a:endParaRPr lang="en-US" dirty="0"/>
          </a:p>
          <a:p>
            <a:r>
              <a:rPr lang="en-US" dirty="0" smtClean="0">
                <a:solidFill>
                  <a:srgbClr val="1D34FF"/>
                </a:solidFill>
              </a:rPr>
              <a:t>Temporal </a:t>
            </a:r>
            <a:r>
              <a:rPr lang="en-US" dirty="0">
                <a:solidFill>
                  <a:srgbClr val="1D34FF"/>
                </a:solidFill>
              </a:rPr>
              <a:t>relational probabilistic </a:t>
            </a:r>
            <a:r>
              <a:rPr lang="en-US" dirty="0" smtClean="0">
                <a:solidFill>
                  <a:srgbClr val="1D34FF"/>
                </a:solidFill>
              </a:rPr>
              <a:t>graphical structures</a:t>
            </a:r>
            <a:r>
              <a:rPr lang="en-US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A new deep </a:t>
            </a:r>
            <a:r>
              <a:rPr lang="en-US" dirty="0" smtClean="0">
                <a:solidFill>
                  <a:srgbClr val="00B050"/>
                </a:solidFill>
              </a:rPr>
              <a:t>architecture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2635" y="2202826"/>
            <a:ext cx="1401417" cy="8286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03844" y="2202826"/>
            <a:ext cx="1401417" cy="8286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Parent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2700000">
            <a:off x="3697353" y="2057397"/>
            <a:ext cx="1162878" cy="1162878"/>
          </a:xfrm>
          <a:prstGeom prst="rect">
            <a:avLst/>
          </a:prstGeom>
          <a:gradFill flip="none" rotWithShape="1"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68015" y="2377750"/>
            <a:ext cx="122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Has-parent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16205"/>
            <a:ext cx="12719240" cy="7143973"/>
          </a:xfr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Rely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on Simple Integration/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Federation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Mapping Layer???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 integration revisited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Produces null values (⊥) in DB speak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Problem: All null values different in standard DBs</a:t>
            </a:r>
          </a:p>
          <a:p>
            <a:r>
              <a:rPr lang="en-US" dirty="0" smtClean="0"/>
              <a:t>Better: Named nulls (or blank nodes in RDF)</a:t>
            </a:r>
          </a:p>
          <a:p>
            <a:pPr lvl="1"/>
            <a:r>
              <a:rPr lang="en-US" dirty="0" smtClean="0"/>
              <a:t>We can have co-references</a:t>
            </a:r>
          </a:p>
          <a:p>
            <a:pPr lvl="1"/>
            <a:r>
              <a:rPr lang="en-US" dirty="0" err="1" smtClean="0"/>
              <a:t>Existentials</a:t>
            </a:r>
            <a:r>
              <a:rPr lang="en-US" dirty="0" smtClean="0"/>
              <a:t> in logic</a:t>
            </a:r>
          </a:p>
          <a:p>
            <a:r>
              <a:rPr lang="en-US" dirty="0" smtClean="0"/>
              <a:t>Blanks (or named nulls) </a:t>
            </a:r>
            <a:r>
              <a:rPr lang="en-US" smtClean="0"/>
              <a:t>denoted as ⊥ </a:t>
            </a:r>
            <a:r>
              <a:rPr lang="en-US" dirty="0" smtClean="0"/>
              <a:t>with subscript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2001151"/>
            <a:ext cx="6660232" cy="1067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01008"/>
            <a:ext cx="4608512" cy="39473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627784" y="2947327"/>
            <a:ext cx="288032" cy="481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Universal solutions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3" y="1600200"/>
            <a:ext cx="7690333" cy="4525963"/>
          </a:xfrm>
        </p:spPr>
      </p:pic>
    </p:spTree>
    <p:extLst>
      <p:ext uri="{BB962C8B-B14F-4D97-AF65-F5344CB8AC3E}">
        <p14:creationId xmlns:p14="http://schemas.microsoft.com/office/powerpoint/2010/main" val="6732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Universal solution </a:t>
            </a:r>
            <a:br>
              <a:rPr lang="en-US" sz="3200" dirty="0" smtClean="0"/>
            </a:br>
            <a:r>
              <a:rPr lang="en-US" sz="3200" dirty="0" smtClean="0"/>
              <a:t>(non-)existence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2" y="1600200"/>
            <a:ext cx="6038495" cy="4525963"/>
          </a:xfrm>
        </p:spPr>
      </p:pic>
    </p:spTree>
    <p:extLst>
      <p:ext uri="{BB962C8B-B14F-4D97-AF65-F5344CB8AC3E}">
        <p14:creationId xmlns:p14="http://schemas.microsoft.com/office/powerpoint/2010/main" val="3406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Problems and solutions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Problem: </a:t>
            </a:r>
            <a:r>
              <a:rPr lang="en-US" dirty="0" err="1" smtClean="0"/>
              <a:t>Undecidability</a:t>
            </a:r>
            <a:r>
              <a:rPr lang="en-US" dirty="0" smtClean="0"/>
              <a:t> </a:t>
            </a:r>
            <a:r>
              <a:rPr lang="en-US" dirty="0"/>
              <a:t>of Universal Solution Existence </a:t>
            </a:r>
            <a:r>
              <a:rPr lang="en-US" dirty="0" smtClean="0"/>
              <a:t>Problem for general dependencies</a:t>
            </a:r>
          </a:p>
          <a:p>
            <a:r>
              <a:rPr lang="en-US" dirty="0" smtClean="0"/>
              <a:t>Restrictions on expressivity of language for expressing dependencies</a:t>
            </a:r>
          </a:p>
          <a:p>
            <a:r>
              <a:rPr lang="en-US" dirty="0" smtClean="0"/>
              <a:t>Leads to the definition of canonical solutions </a:t>
            </a:r>
            <a:br>
              <a:rPr lang="en-US" dirty="0" smtClean="0"/>
            </a:br>
            <a:r>
              <a:rPr lang="en-US" dirty="0" smtClean="0"/>
              <a:t>(results of successful chase sequences)</a:t>
            </a:r>
          </a:p>
          <a:p>
            <a:r>
              <a:rPr lang="en-US" dirty="0" smtClean="0"/>
              <a:t>Problem: Canonical solutions are non-unique</a:t>
            </a:r>
          </a:p>
          <a:p>
            <a:r>
              <a:rPr lang="en-US" dirty="0" smtClean="0"/>
              <a:t>Want smallest solutions</a:t>
            </a:r>
          </a:p>
          <a:p>
            <a:r>
              <a:rPr lang="en-US" dirty="0" smtClean="0"/>
              <a:t>Leads to definition of core solutions (cores)</a:t>
            </a:r>
          </a:p>
          <a:p>
            <a:pPr lvl="1"/>
            <a:r>
              <a:rPr lang="en-US" dirty="0" smtClean="0"/>
              <a:t>Minimum skewing (cf. max entropy principle)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03" y="980728"/>
            <a:ext cx="6596289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36" y="3161965"/>
            <a:ext cx="405732" cy="20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0341" y="3356804"/>
            <a:ext cx="48928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⊥</a:t>
            </a:r>
            <a:r>
              <a:rPr lang="en-US" sz="1050" b="1" baseline="-25000" dirty="0" smtClean="0">
                <a:solidFill>
                  <a:srgbClr val="FF0000"/>
                </a:solidFill>
              </a:rPr>
              <a:t>4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14" y="3039464"/>
            <a:ext cx="366789" cy="142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14" y="3206809"/>
            <a:ext cx="366789" cy="14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856709" cy="720080"/>
          </a:xfrm>
        </p:spPr>
        <p:txBody>
          <a:bodyPr/>
          <a:lstStyle/>
          <a:p>
            <a:r>
              <a:rPr lang="en-US" sz="3200" dirty="0" smtClean="0"/>
              <a:t>Canonical solutions: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Redundancies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54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53" y="991269"/>
            <a:ext cx="6571239" cy="4525963"/>
          </a:xfrm>
        </p:spPr>
      </p:pic>
      <p:sp>
        <p:nvSpPr>
          <p:cNvPr id="3" name="Rectangle 2"/>
          <p:cNvSpPr/>
          <p:nvPr/>
        </p:nvSpPr>
        <p:spPr>
          <a:xfrm>
            <a:off x="1979712" y="5661248"/>
            <a:ext cx="52835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Ronald Fagin,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Phokion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 G.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Kolaitis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, and Lucian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Popa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. 2005. Data exchange: getting to the core. </a:t>
            </a:r>
            <a:r>
              <a:rPr lang="en-US" sz="1050" i="1" dirty="0">
                <a:solidFill>
                  <a:srgbClr val="1D34FF"/>
                </a:solidFill>
                <a:latin typeface="Verdana" charset="0"/>
              </a:rPr>
              <a:t>ACM Trans. Database Syst.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 30, </a:t>
            </a:r>
            <a:r>
              <a:rPr lang="en-US" sz="1050" dirty="0" smtClean="0">
                <a:solidFill>
                  <a:srgbClr val="1D34FF"/>
                </a:solidFill>
                <a:latin typeface="Verdana" charset="0"/>
              </a:rPr>
              <a:t>1, 174-210, </a:t>
            </a:r>
            <a:r>
              <a:rPr lang="en-US" sz="1050" b="1" dirty="0" smtClean="0">
                <a:solidFill>
                  <a:srgbClr val="FF0000"/>
                </a:solidFill>
                <a:latin typeface="Verdana" charset="0"/>
              </a:rPr>
              <a:t>2005</a:t>
            </a:r>
            <a:r>
              <a:rPr lang="en-US" sz="1050" dirty="0" smtClean="0">
                <a:solidFill>
                  <a:srgbClr val="1D34FF"/>
                </a:solidFill>
                <a:latin typeface="Verdana" charset="0"/>
              </a:rPr>
              <a:t>.</a:t>
            </a:r>
            <a:endParaRPr lang="en-US" sz="1050" dirty="0">
              <a:solidFill>
                <a:srgbClr val="1D34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720080"/>
          </a:xfrm>
        </p:spPr>
        <p:txBody>
          <a:bodyPr/>
          <a:lstStyle/>
          <a:p>
            <a:r>
              <a:rPr lang="en-US" dirty="0" smtClean="0"/>
              <a:t>Cores:</a:t>
            </a:r>
            <a:br>
              <a:rPr lang="en-US" dirty="0" smtClean="0"/>
            </a:br>
            <a:r>
              <a:rPr lang="en-US" smtClean="0"/>
              <a:t>Smallest solutions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79725" y="6069196"/>
            <a:ext cx="54725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Georg </a:t>
            </a:r>
            <a:r>
              <a:rPr lang="en-US" sz="1100" dirty="0" err="1">
                <a:solidFill>
                  <a:srgbClr val="1D34FF"/>
                </a:solidFill>
                <a:latin typeface="Verdana" charset="0"/>
              </a:rPr>
              <a:t>Gottlob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 and Alan </a:t>
            </a:r>
            <a:r>
              <a:rPr lang="en-US" sz="1100" dirty="0" smtClean="0">
                <a:solidFill>
                  <a:srgbClr val="1D34FF"/>
                </a:solidFill>
                <a:latin typeface="Verdana" charset="0"/>
              </a:rPr>
              <a:t>Nash. 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Data exchange: computing cores in polynomial time. In </a:t>
            </a:r>
            <a:r>
              <a:rPr lang="en-US" sz="1100" i="1" dirty="0">
                <a:solidFill>
                  <a:srgbClr val="1D34FF"/>
                </a:solidFill>
                <a:latin typeface="Verdana" charset="0"/>
              </a:rPr>
              <a:t>Proceedings of the twenty-fifth ACM SIGMOD-SIGACT-SIGART symposium on Principles of database systems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 (PODS '06</a:t>
            </a:r>
            <a:r>
              <a:rPr lang="en-US" sz="1100" dirty="0" smtClean="0">
                <a:solidFill>
                  <a:srgbClr val="1D34FF"/>
                </a:solidFill>
                <a:latin typeface="Verdana" charset="0"/>
              </a:rPr>
              <a:t>), </a:t>
            </a:r>
            <a:r>
              <a:rPr lang="en-US" sz="1100" b="1" dirty="0">
                <a:solidFill>
                  <a:srgbClr val="FF0000"/>
                </a:solidFill>
                <a:latin typeface="Verdana" charset="0"/>
              </a:rPr>
              <a:t>2006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0512908" y="4500206"/>
            <a:ext cx="2077354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/>
              <a:t>010101010101010100101010101111100110101001010101010101010101010101011010101011010101001010101010101010010101010111110011010100101111001010101010101010101010110101010110101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52062"/>
          </a:xfrm>
        </p:spPr>
        <p:txBody>
          <a:bodyPr/>
          <a:lstStyle/>
          <a:p>
            <a:r>
              <a:rPr lang="en-US" dirty="0" err="1"/>
              <a:t>Optique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Dealing with Many Streams</a:t>
            </a:r>
            <a:endParaRPr lang="en-US" dirty="0"/>
          </a:p>
        </p:txBody>
      </p:sp>
      <p:sp>
        <p:nvSpPr>
          <p:cNvPr id="13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want to compute all possible correlations between more than two sensors? </a:t>
            </a:r>
          </a:p>
          <a:p>
            <a:pPr lvl="1"/>
            <a:r>
              <a:rPr lang="en-US" dirty="0"/>
              <a:t>For 3 streams we need to compute 3 correlations per window</a:t>
            </a:r>
          </a:p>
          <a:p>
            <a:pPr lvl="1"/>
            <a:r>
              <a:rPr lang="en-US" dirty="0"/>
              <a:t>For </a:t>
            </a:r>
            <a:r>
              <a:rPr lang="en-US" dirty="0" smtClean="0"/>
              <a:t>6 </a:t>
            </a:r>
            <a:r>
              <a:rPr lang="en-US" dirty="0"/>
              <a:t>streams we need to compute </a:t>
            </a:r>
            <a:r>
              <a:rPr lang="en-US" dirty="0" smtClean="0"/>
              <a:t>15 </a:t>
            </a:r>
            <a:r>
              <a:rPr lang="en-US" dirty="0"/>
              <a:t>correlations per window	</a:t>
            </a:r>
          </a:p>
          <a:p>
            <a:pPr lvl="1"/>
            <a:r>
              <a:rPr lang="en-US" dirty="0"/>
              <a:t>For 100 streams we need to compute 4950 correlations …</a:t>
            </a:r>
          </a:p>
          <a:p>
            <a:pPr lvl="1"/>
            <a:r>
              <a:rPr lang="en-US" dirty="0"/>
              <a:t>The number of correlations grows quadratically with the number of </a:t>
            </a:r>
            <a:r>
              <a:rPr lang="en-US" dirty="0" smtClean="0"/>
              <a:t>streams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019800" y="3868420"/>
            <a:ext cx="3124200" cy="2875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4942829" y="3596629"/>
            <a:ext cx="2446042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-179328" y="4292886"/>
            <a:ext cx="2200156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13944"/>
            <a:ext cx="1056389" cy="11806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19800" y="3868420"/>
            <a:ext cx="3124200" cy="1529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80429" y="4504245"/>
            <a:ext cx="475001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</a:p>
          <a:p>
            <a:r>
              <a:rPr lang="en-US" dirty="0"/>
              <a:t>0.7,0.8,0.3,0.9,0.4,0.6,0.5,0.9,0.4,0.9,0.3,-</a:t>
            </a:r>
            <a:r>
              <a:rPr lang="en-US" dirty="0" smtClean="0"/>
              <a:t>0.1,0.8</a:t>
            </a:r>
          </a:p>
          <a:p>
            <a:r>
              <a:rPr lang="en-US" dirty="0" smtClean="0"/>
              <a:t>……………………………………………………………………….</a:t>
            </a:r>
          </a:p>
          <a:p>
            <a:r>
              <a:rPr lang="en-US" dirty="0"/>
              <a:t>……………………………………………………………………….</a:t>
            </a:r>
          </a:p>
          <a:p>
            <a:r>
              <a:rPr lang="en-US" dirty="0"/>
              <a:t>………………………………………………………………………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0.6,0.5,-0.30.7,0.8,0.3,0.9,0.4,0.6,0.5,0.9,0.4,0.9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5400000">
            <a:off x="4989395" y="3550062"/>
            <a:ext cx="2352909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699000" y="4113558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159500" y="4926358"/>
            <a:ext cx="12827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3" grpId="0" build="p" bldLvl="2"/>
      <p:bldP spid="26" grpId="0"/>
      <p:bldP spid="26" grpId="1"/>
      <p:bldP spid="29" grpId="0" animBg="1"/>
      <p:bldP spid="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 integration:</a:t>
            </a:r>
            <a:br>
              <a:rPr lang="en-US" sz="3200" dirty="0" smtClean="0"/>
            </a:br>
            <a:r>
              <a:rPr lang="en-US" sz="3200" dirty="0" smtClean="0"/>
              <a:t>Incomplete knowledge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Produces null values (missing data)</a:t>
            </a:r>
          </a:p>
          <a:p>
            <a:r>
              <a:rPr lang="en-US" dirty="0" smtClean="0"/>
              <a:t>Algebra problematic with null values</a:t>
            </a:r>
          </a:p>
          <a:p>
            <a:pPr lvl="1"/>
            <a:r>
              <a:rPr lang="en-US" dirty="0" smtClean="0"/>
              <a:t>(X and not X) for X=null?</a:t>
            </a:r>
          </a:p>
          <a:p>
            <a:pPr lvl="1"/>
            <a:r>
              <a:rPr lang="en-US" dirty="0" smtClean="0"/>
              <a:t>By definition: null</a:t>
            </a:r>
          </a:p>
          <a:p>
            <a:r>
              <a:rPr lang="en-US" dirty="0" smtClean="0"/>
              <a:t>What happens with nulls for answering queries?</a:t>
            </a:r>
          </a:p>
          <a:p>
            <a:r>
              <a:rPr lang="en-US" dirty="0" smtClean="0"/>
              <a:t>Cores help to not include unwanted</a:t>
            </a:r>
            <a:br>
              <a:rPr lang="en-US" dirty="0" smtClean="0"/>
            </a:br>
            <a:r>
              <a:rPr lang="en-US" dirty="0" smtClean="0"/>
              <a:t>biases in integrated data</a:t>
            </a:r>
          </a:p>
          <a:p>
            <a:pPr lvl="1"/>
            <a:r>
              <a:rPr lang="en-US" dirty="0" smtClean="0"/>
              <a:t>Biases (skewed data) spoil machine learning results</a:t>
            </a:r>
          </a:p>
          <a:p>
            <a:r>
              <a:rPr lang="en-US" dirty="0" smtClean="0"/>
              <a:t>Can we sensibly replace nulls in cores?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Integrate probability theory and first-order logic</a:t>
            </a:r>
          </a:p>
        </p:txBody>
      </p:sp>
    </p:spTree>
    <p:extLst>
      <p:ext uri="{BB962C8B-B14F-4D97-AF65-F5344CB8AC3E}">
        <p14:creationId xmlns:p14="http://schemas.microsoft.com/office/powerpoint/2010/main" val="2234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46780"/>
            <a:ext cx="6419056" cy="823718"/>
          </a:xfrm>
        </p:spPr>
        <p:txBody>
          <a:bodyPr>
            <a:normAutofit/>
          </a:bodyPr>
          <a:lstStyle/>
          <a:p>
            <a:r>
              <a:rPr lang="en-US" sz="3200" smtClean="0"/>
              <a:t>Models for missing data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05" y="1124744"/>
            <a:ext cx="6634495" cy="5246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7265" y="1846557"/>
            <a:ext cx="3342436" cy="1280564"/>
            <a:chOff x="4937265" y="2148769"/>
            <a:chExt cx="3342436" cy="1280564"/>
          </a:xfrm>
        </p:grpSpPr>
        <p:sp>
          <p:nvSpPr>
            <p:cNvPr id="9" name="Oval 8"/>
            <p:cNvSpPr/>
            <p:nvPr/>
          </p:nvSpPr>
          <p:spPr>
            <a:xfrm>
              <a:off x="4937265" y="3101013"/>
              <a:ext cx="668840" cy="32832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5856655" y="2148769"/>
              <a:ext cx="2423046" cy="829440"/>
            </a:xfrm>
            <a:prstGeom prst="wedgeRoundRectCallout">
              <a:avLst>
                <a:gd name="adj1" fmla="val -60421"/>
                <a:gd name="adj2" fmla="val 75001"/>
                <a:gd name="adj3" fmla="val 16667"/>
              </a:avLst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Standard DB:</a:t>
              </a:r>
              <a:r>
                <a:rPr lang="en-US" dirty="0"/>
                <a:t> </a:t>
              </a:r>
              <a:r>
                <a:rPr lang="en-US" dirty="0" smtClean="0"/>
                <a:t>NULL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60827" y="3436394"/>
            <a:ext cx="3651615" cy="2521064"/>
            <a:chOff x="5460827" y="3738606"/>
            <a:chExt cx="3651615" cy="2521064"/>
          </a:xfrm>
        </p:grpSpPr>
        <p:sp>
          <p:nvSpPr>
            <p:cNvPr id="10" name="Oval 9"/>
            <p:cNvSpPr/>
            <p:nvPr/>
          </p:nvSpPr>
          <p:spPr>
            <a:xfrm>
              <a:off x="5460827" y="4929110"/>
              <a:ext cx="3651615" cy="1330560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606105" y="3738606"/>
              <a:ext cx="3450464" cy="829440"/>
            </a:xfrm>
            <a:prstGeom prst="wedgeRoundRectCallout">
              <a:avLst>
                <a:gd name="adj1" fmla="val 5124"/>
                <a:gd name="adj2" fmla="val 89584"/>
                <a:gd name="adj3" fmla="val 16667"/>
              </a:avLst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Probabilistic DB:</a:t>
              </a:r>
              <a:br>
                <a:rPr lang="en-US" dirty="0" smtClean="0"/>
              </a:br>
              <a:r>
                <a:rPr lang="en-US" dirty="0" smtClean="0"/>
                <a:t>Distribution on possible worlds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550" y="6098588"/>
            <a:ext cx="1008063" cy="1968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496" y="3369766"/>
            <a:ext cx="185178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Idea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Infer distribution </a:t>
            </a:r>
            <a:br>
              <a:rPr lang="en-US" dirty="0" smtClean="0"/>
            </a:br>
            <a:r>
              <a:rPr lang="en-US" dirty="0" smtClean="0"/>
              <a:t>for missing data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107504" y="4365104"/>
            <a:ext cx="16561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000FF"/>
                </a:solidFill>
              </a:rPr>
              <a:t>Stoyanovich</a:t>
            </a:r>
            <a:r>
              <a:rPr lang="de-DE" sz="1400" dirty="0">
                <a:solidFill>
                  <a:srgbClr val="0000FF"/>
                </a:solidFill>
              </a:rPr>
              <a:t>, Davidson, Milo, Tannen: </a:t>
            </a:r>
            <a:r>
              <a:rPr lang="de-DE" sz="1400" dirty="0" err="1">
                <a:solidFill>
                  <a:srgbClr val="0000FF"/>
                </a:solidFill>
              </a:rPr>
              <a:t>Deriving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probabilistic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databases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with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inference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ensembles</a:t>
            </a:r>
            <a:r>
              <a:rPr lang="de-DE" sz="1400" dirty="0">
                <a:solidFill>
                  <a:srgbClr val="0000FF"/>
                </a:solidFill>
              </a:rPr>
              <a:t>. ICDE </a:t>
            </a:r>
            <a:r>
              <a:rPr lang="de-DE" sz="1400" b="1" dirty="0" smtClean="0">
                <a:solidFill>
                  <a:srgbClr val="FF0000"/>
                </a:solidFill>
              </a:rPr>
              <a:t>2011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34201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333328"/>
            <a:ext cx="3667124" cy="3935520"/>
            <a:chOff x="0" y="1995092"/>
            <a:chExt cx="3667124" cy="3935520"/>
          </a:xfrm>
        </p:grpSpPr>
        <p:sp>
          <p:nvSpPr>
            <p:cNvPr id="8" name="Oval 7"/>
            <p:cNvSpPr/>
            <p:nvPr/>
          </p:nvSpPr>
          <p:spPr>
            <a:xfrm>
              <a:off x="0" y="1995092"/>
              <a:ext cx="1365066" cy="293401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181865" y="5090980"/>
              <a:ext cx="3485259" cy="839632"/>
            </a:xfrm>
            <a:prstGeom prst="wedgeRoundRectCallout">
              <a:avLst>
                <a:gd name="adj1" fmla="val -33520"/>
                <a:gd name="adj2" fmla="val -72295"/>
                <a:gd name="adj3" fmla="val 16667"/>
              </a:avLst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Standard-DB</a:t>
              </a:r>
              <a:br>
                <a:rPr lang="en-US" dirty="0" smtClean="0"/>
              </a:br>
              <a:r>
                <a:rPr lang="en-US" dirty="0" smtClean="0"/>
                <a:t>Cleaning means selecting</a:t>
              </a:r>
              <a:br>
                <a:rPr lang="en-US" dirty="0" smtClean="0"/>
              </a:br>
              <a:r>
                <a:rPr lang="en-US" dirty="0" smtClean="0"/>
                <a:t>one repair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6215" y="1895676"/>
            <a:ext cx="2966227" cy="3792988"/>
            <a:chOff x="6146215" y="2557440"/>
            <a:chExt cx="2966227" cy="3792988"/>
          </a:xfrm>
        </p:grpSpPr>
        <p:sp>
          <p:nvSpPr>
            <p:cNvPr id="9" name="Oval 8"/>
            <p:cNvSpPr/>
            <p:nvPr/>
          </p:nvSpPr>
          <p:spPr>
            <a:xfrm>
              <a:off x="6272393" y="2557440"/>
              <a:ext cx="2840049" cy="2220480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6146215" y="5227199"/>
              <a:ext cx="2660578" cy="1123229"/>
            </a:xfrm>
            <a:prstGeom prst="wedgeRoundRectCallout">
              <a:avLst>
                <a:gd name="adj1" fmla="val -3207"/>
                <a:gd name="adj2" fmla="val -91889"/>
                <a:gd name="adj3" fmla="val 16667"/>
              </a:avLst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Probabilistic DB</a:t>
              </a:r>
              <a:br>
                <a:rPr lang="en-US" dirty="0" smtClean="0"/>
              </a:br>
              <a:r>
                <a:rPr lang="en-US" dirty="0" smtClean="0"/>
                <a:t>Store most/all repairs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550" y="5739036"/>
            <a:ext cx="1008063" cy="1968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1720" y="5489253"/>
            <a:ext cx="367240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Challenge</a:t>
            </a:r>
            <a:r>
              <a:rPr lang="en-US" dirty="0" smtClean="0"/>
              <a:t>: Representation of multiple repairs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051720" y="6165304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000FF"/>
                </a:solidFill>
              </a:rPr>
              <a:t>Beskales</a:t>
            </a:r>
            <a:r>
              <a:rPr lang="de-DE" sz="1400" dirty="0">
                <a:solidFill>
                  <a:srgbClr val="0000FF"/>
                </a:solidFill>
              </a:rPr>
              <a:t>, Soliman, Ilyas, Ben-David: Modeling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Querying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Possible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Repairs</a:t>
            </a:r>
            <a:r>
              <a:rPr lang="de-DE" sz="1400" dirty="0">
                <a:solidFill>
                  <a:srgbClr val="0000FF"/>
                </a:solidFill>
              </a:rPr>
              <a:t> in </a:t>
            </a:r>
            <a:r>
              <a:rPr lang="de-DE" sz="1400" dirty="0" err="1">
                <a:solidFill>
                  <a:srgbClr val="0000FF"/>
                </a:solidFill>
              </a:rPr>
              <a:t>Duplicate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Detection</a:t>
            </a:r>
            <a:r>
              <a:rPr lang="de-DE" sz="1400" dirty="0">
                <a:solidFill>
                  <a:srgbClr val="0000FF"/>
                </a:solidFill>
              </a:rPr>
              <a:t>. PVLDB </a:t>
            </a:r>
            <a:r>
              <a:rPr lang="de-DE" sz="1400" b="1" dirty="0">
                <a:solidFill>
                  <a:srgbClr val="FF0000"/>
                </a:solidFill>
              </a:rPr>
              <a:t>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827" y="332655"/>
            <a:ext cx="4752653" cy="1206243"/>
          </a:xfrm>
        </p:spPr>
        <p:txBody>
          <a:bodyPr/>
          <a:lstStyle/>
          <a:p>
            <a:r>
              <a:rPr lang="en-US" sz="3200" dirty="0" smtClean="0"/>
              <a:t>Data </a:t>
            </a:r>
            <a:r>
              <a:rPr lang="en-US" sz="3200" smtClean="0"/>
              <a:t>integration </a:t>
            </a:r>
            <a:br>
              <a:rPr lang="en-US" sz="3200" smtClean="0"/>
            </a:br>
            <a:r>
              <a:rPr lang="en-US" sz="3200" smtClean="0"/>
              <a:t>requires cleaning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6000725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Deal with multiple interpretations in </a:t>
            </a:r>
            <a:r>
              <a:rPr lang="en-US" smtClean="0"/>
              <a:t>information extraction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3629" y="1152625"/>
            <a:ext cx="6279634" cy="675977"/>
          </a:xfrm>
          <a:prstGeom prst="foldedCorner">
            <a:avLst>
              <a:gd name="adj" fmla="val 3234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urier New"/>
                <a:cs typeface="Courier New"/>
              </a:rPr>
              <a:t>52-A </a:t>
            </a:r>
            <a:r>
              <a:rPr lang="en-US" sz="2400" dirty="0" err="1" smtClean="0">
                <a:latin typeface="Courier New"/>
                <a:cs typeface="Courier New"/>
              </a:rPr>
              <a:t>Goregaon</a:t>
            </a:r>
            <a:r>
              <a:rPr lang="en-US" sz="2400" dirty="0" smtClean="0">
                <a:latin typeface="Courier New"/>
                <a:cs typeface="Courier New"/>
              </a:rPr>
              <a:t> West Mumbai 400 076</a:t>
            </a:r>
            <a:endParaRPr lang="en-US" sz="2400" dirty="0">
              <a:latin typeface="Courier New"/>
              <a:cs typeface="Courier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" y="3227469"/>
            <a:ext cx="9144000" cy="1136897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775300" y="1987402"/>
            <a:ext cx="2311495" cy="122693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Extraction</a:t>
            </a:r>
          </a:p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78109" y="2231060"/>
            <a:ext cx="8686279" cy="1940509"/>
            <a:chOff x="278109" y="2650914"/>
            <a:chExt cx="8686279" cy="1940509"/>
          </a:xfrm>
        </p:grpSpPr>
        <p:sp>
          <p:nvSpPr>
            <p:cNvPr id="12" name="Oval 11"/>
            <p:cNvSpPr/>
            <p:nvPr/>
          </p:nvSpPr>
          <p:spPr>
            <a:xfrm>
              <a:off x="278109" y="4263103"/>
              <a:ext cx="8686279" cy="328320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23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4846733" y="2650914"/>
              <a:ext cx="4007744" cy="715089"/>
            </a:xfrm>
            <a:prstGeom prst="wedgeRoundRectCallout">
              <a:avLst>
                <a:gd name="adj1" fmla="val 43715"/>
                <a:gd name="adj2" fmla="val 125127"/>
                <a:gd name="adj3" fmla="val 16667"/>
              </a:avLst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dirty="0" smtClean="0"/>
                <a:t>Standard DB: Store only most probably </a:t>
              </a:r>
              <a:br>
                <a:rPr lang="en-US" dirty="0" smtClean="0"/>
              </a:br>
              <a:r>
                <a:rPr lang="en-US" dirty="0" smtClean="0"/>
                <a:t>extraction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69" y="3227469"/>
            <a:ext cx="8992081" cy="2068748"/>
            <a:chOff x="3615537" y="3298746"/>
            <a:chExt cx="8992081" cy="2068748"/>
          </a:xfrm>
        </p:grpSpPr>
        <p:sp>
          <p:nvSpPr>
            <p:cNvPr id="15" name="Oval 14"/>
            <p:cNvSpPr/>
            <p:nvPr/>
          </p:nvSpPr>
          <p:spPr>
            <a:xfrm>
              <a:off x="3615537" y="3298746"/>
              <a:ext cx="8992081" cy="1503360"/>
            </a:xfrm>
            <a:prstGeom prst="ellipse">
              <a:avLst/>
            </a:prstGeom>
            <a:solidFill>
              <a:schemeClr val="bg1">
                <a:lumMod val="85000"/>
                <a:alpha val="18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6074515" y="4652405"/>
              <a:ext cx="4260231" cy="715089"/>
            </a:xfrm>
            <a:prstGeom prst="wedgeRoundRectCallout">
              <a:avLst>
                <a:gd name="adj1" fmla="val 17460"/>
                <a:gd name="adj2" fmla="val -88591"/>
                <a:gd name="adj3" fmla="val 16667"/>
              </a:avLst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dirty="0" smtClean="0"/>
                <a:t>Probabilistic DB: Store most/all extraction </a:t>
              </a:r>
              <a:br>
                <a:rPr lang="en-US" dirty="0" smtClean="0"/>
              </a:br>
              <a:r>
                <a:rPr lang="en-US" dirty="0" smtClean="0"/>
                <a:t>in </a:t>
              </a:r>
              <a:r>
                <a:rPr lang="en-US" dirty="0" err="1" smtClean="0"/>
                <a:t>oder</a:t>
              </a:r>
              <a:r>
                <a:rPr lang="en-US" dirty="0" smtClean="0"/>
                <a:t> to increase recall</a:t>
              </a:r>
              <a:endParaRPr lang="en-US" dirty="0">
                <a:solidFill>
                  <a:srgbClr val="D2533C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5696" y="5373216"/>
            <a:ext cx="483818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Core idea</a:t>
            </a:r>
            <a:r>
              <a:rPr lang="en-US" sz="2000" dirty="0" smtClean="0"/>
              <a:t>: Probabilities given for extraction</a:t>
            </a:r>
            <a:br>
              <a:rPr lang="en-US" sz="2000" dirty="0" smtClean="0"/>
            </a:br>
            <a:r>
              <a:rPr lang="en-US" sz="2000" dirty="0" smtClean="0"/>
              <a:t>correlate with precision of extraction</a:t>
            </a:r>
          </a:p>
        </p:txBody>
      </p:sp>
      <p:sp>
        <p:nvSpPr>
          <p:cNvPr id="6" name="Rechteck 5"/>
          <p:cNvSpPr/>
          <p:nvPr/>
        </p:nvSpPr>
        <p:spPr>
          <a:xfrm>
            <a:off x="2195736" y="6146720"/>
            <a:ext cx="5184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Gupta, </a:t>
            </a:r>
            <a:r>
              <a:rPr lang="de-DE" sz="1400" dirty="0" err="1">
                <a:solidFill>
                  <a:srgbClr val="0000FF"/>
                </a:solidFill>
              </a:rPr>
              <a:t>Sarawagi</a:t>
            </a:r>
            <a:r>
              <a:rPr lang="de-DE" sz="1400" dirty="0">
                <a:solidFill>
                  <a:srgbClr val="0000FF"/>
                </a:solidFill>
              </a:rPr>
              <a:t>: </a:t>
            </a:r>
            <a:r>
              <a:rPr lang="de-DE" sz="1400" dirty="0" err="1">
                <a:solidFill>
                  <a:srgbClr val="0000FF"/>
                </a:solidFill>
              </a:rPr>
              <a:t>Creating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Probabilistic</a:t>
            </a:r>
            <a:r>
              <a:rPr lang="de-DE" sz="1400" dirty="0">
                <a:solidFill>
                  <a:srgbClr val="0000FF"/>
                </a:solidFill>
              </a:rPr>
              <a:t> Databases </a:t>
            </a:r>
            <a:r>
              <a:rPr lang="de-DE" sz="1400" dirty="0" err="1">
                <a:solidFill>
                  <a:srgbClr val="0000FF"/>
                </a:solidFill>
              </a:rPr>
              <a:t>from</a:t>
            </a:r>
            <a:r>
              <a:rPr lang="de-DE" sz="1400" dirty="0">
                <a:solidFill>
                  <a:srgbClr val="0000FF"/>
                </a:solidFill>
              </a:rPr>
              <a:t> Information </a:t>
            </a:r>
            <a:r>
              <a:rPr lang="de-DE" sz="1400" dirty="0" err="1">
                <a:solidFill>
                  <a:srgbClr val="0000FF"/>
                </a:solidFill>
              </a:rPr>
              <a:t>Extraction</a:t>
            </a:r>
            <a:r>
              <a:rPr lang="de-DE" sz="1400" dirty="0">
                <a:solidFill>
                  <a:srgbClr val="0000FF"/>
                </a:solidFill>
              </a:rPr>
              <a:t> Models. VLDB </a:t>
            </a:r>
            <a:r>
              <a:rPr lang="de-DE" sz="1400" b="1" dirty="0">
                <a:solidFill>
                  <a:srgbClr val="FF0000"/>
                </a:solidFill>
              </a:rPr>
              <a:t>2006</a:t>
            </a:r>
          </a:p>
          <a:p>
            <a:endParaRPr lang="de-DE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3E2607-86B8-4A84-86CB-0F700B5E4881}" type="slidenum">
              <a:rPr lang="de-DE" smtClean="0"/>
              <a:t>84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007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3" descr="M:\Universität zu Lübeck\Power Point 18-11--2015\Material\sig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06" y="2554131"/>
            <a:ext cx="3502320" cy="39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76070" y="4797152"/>
            <a:ext cx="7995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Prof. Dr.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rer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. nat. Ralf Möller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Institute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for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Information Systems</a:t>
            </a: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Universität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zu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Lübeck</a:t>
            </a:r>
          </a:p>
          <a:p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Ratzeburger Allee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160 Haus 64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23562 Lübeck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Tel: +49 451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3101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5700</a:t>
            </a:r>
          </a:p>
          <a:p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moeller@uni-luebeck.de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7545" y="4149080"/>
            <a:ext cx="3605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3200" dirty="0" err="1" smtClean="0">
                <a:solidFill>
                  <a:srgbClr val="FFC000"/>
                </a:solidFill>
                <a:latin typeface="Myriad Pro" panose="020B0503030403020204" pitchFamily="34" charset="0"/>
              </a:rPr>
              <a:t>Contact</a:t>
            </a:r>
            <a:endParaRPr lang="de-DE" altLang="de-DE" sz="3200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467544" y="351815"/>
            <a:ext cx="79208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4000" dirty="0" smtClean="0">
                <a:solidFill>
                  <a:srgbClr val="FFC000"/>
                </a:solidFill>
              </a:rPr>
              <a:t>Take-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home</a:t>
            </a:r>
            <a:r>
              <a:rPr lang="de-DE" altLang="de-DE" sz="4000" dirty="0" smtClean="0">
                <a:solidFill>
                  <a:srgbClr val="FFC000"/>
                </a:solidFill>
              </a:rPr>
              <a:t> 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messages</a:t>
            </a:r>
            <a:endParaRPr lang="de-DE" altLang="de-DE" sz="4000" dirty="0" smtClean="0">
              <a:solidFill>
                <a:srgbClr val="FFC0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Data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integration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smtClean="0">
                <a:solidFill>
                  <a:schemeClr val="bg1"/>
                </a:solidFill>
              </a:rPr>
              <a:t>via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streams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is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realistic</a:t>
            </a:r>
            <a:endParaRPr lang="de-DE" altLang="de-DE" sz="2400" dirty="0" smtClean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OBDA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to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ensure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compact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queries</a:t>
            </a:r>
            <a:endParaRPr lang="de-DE" altLang="de-DE" sz="2400" dirty="0" smtClean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Learning </a:t>
            </a:r>
            <a:r>
              <a:rPr lang="de-DE" altLang="de-DE" sz="2400" dirty="0" smtClean="0">
                <a:solidFill>
                  <a:schemeClr val="bg1"/>
                </a:solidFill>
              </a:rPr>
              <a:t>on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streams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is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possible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big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data</a:t>
            </a:r>
            <a:endParaRPr lang="de-DE" altLang="de-DE" sz="2400" dirty="0" smtClean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Feature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vectors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are</a:t>
            </a:r>
            <a:r>
              <a:rPr lang="de-DE" altLang="de-DE" sz="2400" dirty="0" smtClean="0">
                <a:solidFill>
                  <a:schemeClr val="bg1"/>
                </a:solidFill>
              </a:rPr>
              <a:t> not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enough</a:t>
            </a:r>
            <a:endParaRPr lang="de-DE" altLang="de-DE" sz="2400" dirty="0" smtClean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err="1">
                <a:solidFill>
                  <a:srgbClr val="FFFF00"/>
                </a:solidFill>
              </a:rPr>
              <a:t>Probabilistic</a:t>
            </a:r>
            <a:r>
              <a:rPr lang="de-DE" altLang="de-DE" sz="2400" dirty="0">
                <a:solidFill>
                  <a:srgbClr val="FFFF00"/>
                </a:solidFill>
              </a:rPr>
              <a:t> relational </a:t>
            </a:r>
            <a:r>
              <a:rPr lang="de-DE" altLang="de-DE" sz="2400" dirty="0">
                <a:solidFill>
                  <a:schemeClr val="bg1"/>
                </a:solidFill>
              </a:rPr>
              <a:t/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 err="1">
                <a:solidFill>
                  <a:schemeClr val="bg1"/>
                </a:solidFill>
              </a:rPr>
              <a:t>representation</a:t>
            </a:r>
            <a:r>
              <a:rPr lang="de-DE" altLang="de-DE" sz="2400" dirty="0">
                <a:solidFill>
                  <a:schemeClr val="bg1"/>
                </a:solidFill>
              </a:rPr>
              <a:t> &amp; </a:t>
            </a:r>
            <a:r>
              <a:rPr lang="de-DE" altLang="de-DE" sz="2400" dirty="0" err="1">
                <a:solidFill>
                  <a:schemeClr val="bg1"/>
                </a:solidFill>
              </a:rPr>
              <a:t>learning</a:t>
            </a:r>
            <a:endParaRPr lang="de-DE" altLang="de-DE" sz="2400" dirty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OBDA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>
                <a:solidFill>
                  <a:schemeClr val="bg1"/>
                </a:solidFill>
              </a:rPr>
              <a:t>via</a:t>
            </a:r>
            <a:r>
              <a:rPr lang="de-DE" altLang="de-DE" sz="2400" dirty="0">
                <a:solidFill>
                  <a:srgbClr val="FFFF00"/>
                </a:solidFill>
              </a:rPr>
              <a:t> </a:t>
            </a:r>
            <a:r>
              <a:rPr lang="de-DE" altLang="de-DE" sz="2400" dirty="0" err="1">
                <a:solidFill>
                  <a:srgbClr val="FFFF00"/>
                </a:solidFill>
              </a:rPr>
              <a:t>cores</a:t>
            </a:r>
            <a:r>
              <a:rPr lang="de-DE" altLang="de-DE" sz="2400" dirty="0">
                <a:solidFill>
                  <a:srgbClr val="FFFF00"/>
                </a:solidFill>
              </a:rPr>
              <a:t> </a:t>
            </a:r>
            <a:r>
              <a:rPr lang="de-DE" altLang="de-DE" sz="2400" dirty="0" smtClean="0">
                <a:solidFill>
                  <a:schemeClr val="bg1"/>
                </a:solidFill>
              </a:rPr>
              <a:t>a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challenge</a:t>
            </a:r>
            <a:endParaRPr lang="de-DE" altLang="de-DE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Habilitations- und </a:t>
            </a:r>
            <a:br>
              <a:rPr lang="en-US" dirty="0" smtClean="0"/>
            </a:br>
            <a:r>
              <a:rPr lang="en-US" dirty="0" err="1" smtClean="0"/>
              <a:t>Doktorarbeiten</a:t>
            </a:r>
            <a:r>
              <a:rPr lang="en-US" dirty="0" smtClean="0"/>
              <a:t> am IFIS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Ontological Modeling (</a:t>
            </a:r>
            <a:r>
              <a:rPr lang="en-US" dirty="0" err="1"/>
              <a:t>Ö</a:t>
            </a:r>
            <a:r>
              <a:rPr lang="en-US" dirty="0"/>
              <a:t>. </a:t>
            </a:r>
            <a:r>
              <a:rPr lang="en-US" dirty="0" err="1" smtClean="0"/>
              <a:t>Özcep</a:t>
            </a:r>
            <a:r>
              <a:rPr lang="en-US" dirty="0" smtClean="0"/>
              <a:t> – </a:t>
            </a:r>
            <a:r>
              <a:rPr lang="en-US" dirty="0" err="1" smtClean="0"/>
              <a:t>Habil</a:t>
            </a:r>
            <a:r>
              <a:rPr lang="en-US" dirty="0" smtClean="0"/>
              <a:t>) </a:t>
            </a:r>
          </a:p>
          <a:p>
            <a:r>
              <a:rPr lang="en-US" dirty="0" smtClean="0"/>
              <a:t>Ontology-based data stream processing (Chr. </a:t>
            </a:r>
            <a:r>
              <a:rPr lang="en-US" dirty="0" err="1" smtClean="0"/>
              <a:t>Neuenstadt</a:t>
            </a:r>
            <a:r>
              <a:rPr lang="en-US" dirty="0" smtClean="0"/>
              <a:t>)</a:t>
            </a:r>
          </a:p>
          <a:p>
            <a:r>
              <a:rPr lang="en-US" dirty="0"/>
              <a:t>FPGA-supported SPARQL query answering for graph databases (D. Heinrich, </a:t>
            </a:r>
            <a:r>
              <a:rPr lang="en-US" dirty="0" smtClean="0"/>
              <a:t>S. </a:t>
            </a:r>
            <a:r>
              <a:rPr lang="en-US" dirty="0"/>
              <a:t>Werner – </a:t>
            </a:r>
            <a:r>
              <a:rPr lang="en-US" dirty="0" err="1"/>
              <a:t>Betreuer</a:t>
            </a:r>
            <a:r>
              <a:rPr lang="en-US" dirty="0"/>
              <a:t> S. </a:t>
            </a:r>
            <a:r>
              <a:rPr lang="en-US" dirty="0" err="1"/>
              <a:t>Groppe</a:t>
            </a:r>
            <a:r>
              <a:rPr lang="en-US" dirty="0"/>
              <a:t>)</a:t>
            </a:r>
          </a:p>
          <a:p>
            <a:r>
              <a:rPr lang="en-US" dirty="0" smtClean="0"/>
              <a:t>Data mining for security maintenance in critical infrastructures (</a:t>
            </a:r>
            <a:r>
              <a:rPr lang="en-US" dirty="0"/>
              <a:t>M. Lange)</a:t>
            </a:r>
          </a:p>
          <a:p>
            <a:r>
              <a:rPr lang="en-US" dirty="0" smtClean="0"/>
              <a:t>Causal probabilistic graphical models (A. </a:t>
            </a:r>
            <a:r>
              <a:rPr lang="en-US" dirty="0" err="1" smtClean="0"/>
              <a:t>Motzek</a:t>
            </a:r>
            <a:r>
              <a:rPr lang="en-US" dirty="0" smtClean="0"/>
              <a:t>)</a:t>
            </a:r>
          </a:p>
          <a:p>
            <a:r>
              <a:rPr lang="en-US" dirty="0"/>
              <a:t>Probabilistic Doxastic Logic (K. </a:t>
            </a:r>
            <a:r>
              <a:rPr lang="en-US" dirty="0" err="1"/>
              <a:t>Martiny</a:t>
            </a:r>
            <a:r>
              <a:rPr lang="en-US" dirty="0"/>
              <a:t>)</a:t>
            </a:r>
          </a:p>
          <a:p>
            <a:r>
              <a:rPr lang="en-US" dirty="0" smtClean="0"/>
              <a:t>Lifted </a:t>
            </a:r>
            <a:r>
              <a:rPr lang="en-US" dirty="0"/>
              <a:t>j</a:t>
            </a:r>
            <a:r>
              <a:rPr lang="en-US" dirty="0" smtClean="0"/>
              <a:t>unction trees for multi-query </a:t>
            </a:r>
            <a:r>
              <a:rPr lang="en-US" dirty="0"/>
              <a:t>a</a:t>
            </a:r>
            <a:r>
              <a:rPr lang="en-US" dirty="0" smtClean="0"/>
              <a:t>nswering in</a:t>
            </a:r>
            <a:br>
              <a:rPr lang="en-US" dirty="0" smtClean="0"/>
            </a:br>
            <a:r>
              <a:rPr lang="en-US" dirty="0" smtClean="0"/>
              <a:t>probabilistic relational models (T. Braun)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5856709" cy="720080"/>
          </a:xfrm>
        </p:spPr>
        <p:txBody>
          <a:bodyPr/>
          <a:lstStyle/>
          <a:p>
            <a:r>
              <a:rPr lang="en-US" dirty="0" smtClean="0"/>
              <a:t>Describing Measurement Data</a:t>
            </a:r>
            <a:br>
              <a:rPr lang="en-US" dirty="0" smtClean="0"/>
            </a:br>
            <a:r>
              <a:rPr lang="en-US" dirty="0" smtClean="0"/>
              <a:t>Semantic Sensor Network Ontology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4" y="1412776"/>
            <a:ext cx="8126836" cy="4824412"/>
          </a:xfrm>
        </p:spPr>
      </p:pic>
      <p:sp>
        <p:nvSpPr>
          <p:cNvPr id="3" name="Rectangle 2"/>
          <p:cNvSpPr/>
          <p:nvPr/>
        </p:nvSpPr>
        <p:spPr>
          <a:xfrm>
            <a:off x="1835696" y="6392361"/>
            <a:ext cx="6408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737FF"/>
                </a:solidFill>
                <a:latin typeface="Helvetica" charset="0"/>
              </a:rPr>
              <a:t>Semantic Sensor Network XG </a:t>
            </a:r>
            <a:r>
              <a:rPr lang="en-US" sz="1200">
                <a:solidFill>
                  <a:srgbClr val="4737FF"/>
                </a:solidFill>
                <a:latin typeface="Helvetica" charset="0"/>
              </a:rPr>
              <a:t>Final </a:t>
            </a:r>
            <a:r>
              <a:rPr lang="en-US" sz="1200" smtClean="0">
                <a:solidFill>
                  <a:srgbClr val="4737FF"/>
                </a:solidFill>
                <a:latin typeface="Helvetica" charset="0"/>
              </a:rPr>
              <a:t>Report, </a:t>
            </a:r>
            <a:r>
              <a:rPr lang="en-US" sz="1100" smtClean="0">
                <a:solidFill>
                  <a:srgbClr val="4737FF"/>
                </a:solidFill>
                <a:latin typeface="Helvetica" charset="0"/>
              </a:rPr>
              <a:t>W3C </a:t>
            </a:r>
            <a:r>
              <a:rPr lang="en-US" sz="1100" dirty="0">
                <a:solidFill>
                  <a:srgbClr val="4737FF"/>
                </a:solidFill>
                <a:latin typeface="Helvetica" charset="0"/>
              </a:rPr>
              <a:t>Incubator Group Report 28 June 2011</a:t>
            </a:r>
            <a:endParaRPr lang="en-US" sz="1200" dirty="0">
              <a:solidFill>
                <a:srgbClr val="47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EAD432B6-2EC5-4106-B8F3-01AADF4C01E6}"/>
    </a:ext>
  </a:extLst>
</a:theme>
</file>

<file path=ppt/theme/theme2.xml><?xml version="1.0" encoding="utf-8"?>
<a:theme xmlns:a="http://schemas.openxmlformats.org/drawingml/2006/main" name="3_Standarddesign">
  <a:themeElements>
    <a:clrScheme name="3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81A53CB7-C1E6-4F1F-B36B-BEADF248E1BC}"/>
    </a:ext>
  </a:extLst>
</a:theme>
</file>

<file path=ppt/theme/theme3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A618FE98-54C6-4EE7-BAC5-23E1FE6E67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Vorlage_Praesentation_Wissenschaft_UzL2016</Template>
  <TotalTime>3011</TotalTime>
  <Words>2306</Words>
  <Application>Microsoft Macintosh PowerPoint</Application>
  <PresentationFormat>On-screen Show (4:3)</PresentationFormat>
  <Paragraphs>606</Paragraphs>
  <Slides>85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85</vt:i4>
      </vt:variant>
    </vt:vector>
  </HeadingPairs>
  <TitlesOfParts>
    <vt:vector size="101" baseType="lpstr">
      <vt:lpstr>ArialMT</vt:lpstr>
      <vt:lpstr>Courier New</vt:lpstr>
      <vt:lpstr>Helvetica</vt:lpstr>
      <vt:lpstr>ＭＳ Ｐゴシック</vt:lpstr>
      <vt:lpstr>Myriad Pro</vt:lpstr>
      <vt:lpstr>Arial</vt:lpstr>
      <vt:lpstr>Calibri</vt:lpstr>
      <vt:lpstr>Continuum Bold</vt:lpstr>
      <vt:lpstr>Continuum Light</vt:lpstr>
      <vt:lpstr>Continuum Medium</vt:lpstr>
      <vt:lpstr>Times New Roman</vt:lpstr>
      <vt:lpstr>Verdana</vt:lpstr>
      <vt:lpstr>Wingdings</vt:lpstr>
      <vt:lpstr>1_Standarddesign</vt:lpstr>
      <vt:lpstr>3_Standarddesign</vt:lpstr>
      <vt:lpstr>2_Standarddesign</vt:lpstr>
      <vt:lpstr>Data Integration and Interpretation Challenges and Solutions  for Manufacturing Intelligence Applications</vt:lpstr>
      <vt:lpstr>Enterprise Manufacturing Intelligence</vt:lpstr>
      <vt:lpstr>Enterprise Manufacturing Intelligence</vt:lpstr>
      <vt:lpstr>Insights / Hypotheses</vt:lpstr>
      <vt:lpstr>PowerPoint Presentation</vt:lpstr>
      <vt:lpstr>Optique: Window-based Data Processing</vt:lpstr>
      <vt:lpstr>Optique:  The Siemens Scenario</vt:lpstr>
      <vt:lpstr>Optique:  Dealing with Many Streams</vt:lpstr>
      <vt:lpstr>Describing Measurement Data Semantic Sensor Network Ontology</vt:lpstr>
      <vt:lpstr>Optique: Relational Data Descriptions Query Answering w.r.t. Axioms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OBDA for Streams: State Sequences from Window Data</vt:lpstr>
      <vt:lpstr>Windows over Multiple Streams</vt:lpstr>
      <vt:lpstr>Static Data Added to Each State</vt:lpstr>
      <vt:lpstr>Mappings for Data Integration</vt:lpstr>
      <vt:lpstr>Conceptual View on Data</vt:lpstr>
      <vt:lpstr>Representation in STARQL</vt:lpstr>
      <vt:lpstr>Output Specification in Terms of SPARQL</vt:lpstr>
      <vt:lpstr>Streams and Sequencing</vt:lpstr>
      <vt:lpstr>WHERE and HAVING Extensions of SPARQL</vt:lpstr>
      <vt:lpstr>Rewriting and Unfolding (e.g. with Ontop)</vt:lpstr>
      <vt:lpstr>On top of Ontop: Sequencing</vt:lpstr>
      <vt:lpstr>Backends for STARQL</vt:lpstr>
      <vt:lpstr>Smart City Applications</vt:lpstr>
      <vt:lpstr>Biotech Applications</vt:lpstr>
      <vt:lpstr>Challenges</vt:lpstr>
      <vt:lpstr>Challenges</vt:lpstr>
      <vt:lpstr>PowerPoint Presentation</vt:lpstr>
      <vt:lpstr>Understandability vs. Quality</vt:lpstr>
      <vt:lpstr>Labeled data is sparse </vt:lpstr>
      <vt:lpstr>Data characteristics change</vt:lpstr>
      <vt:lpstr>Unlabeled data</vt:lpstr>
      <vt:lpstr>Exploit unlabeled data: Transductive learning</vt:lpstr>
      <vt:lpstr>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way to train  multi-layer nets …</vt:lpstr>
      <vt:lpstr>The new way to train  multi-layer nets …</vt:lpstr>
      <vt:lpstr>The new way to train  multi-layer nets …</vt:lpstr>
      <vt:lpstr>The new way to train  multi-layer nets …</vt:lpstr>
      <vt:lpstr>The new way to train  multi-layer nets …</vt:lpstr>
      <vt:lpstr>The new way to train  multi-layer nets …</vt:lpstr>
      <vt:lpstr>The new way to train  multi-layer nets …</vt:lpstr>
      <vt:lpstr>Final layer trained to predict class  based on outputs from previous layers</vt:lpstr>
      <vt:lpstr>Are feature vectors enough? Avoid skewed data for learning</vt:lpstr>
      <vt:lpstr>Skewed data is a prevalent problem in data integration</vt:lpstr>
      <vt:lpstr>PowerPoint Presentation</vt:lpstr>
      <vt:lpstr>Data integration revisited</vt:lpstr>
      <vt:lpstr>Universal solutions</vt:lpstr>
      <vt:lpstr>Universal solution  (non-)existence</vt:lpstr>
      <vt:lpstr>Problems and solutions</vt:lpstr>
      <vt:lpstr>Canonical solutions: Redundancies</vt:lpstr>
      <vt:lpstr>Cores: Smallest solutions</vt:lpstr>
      <vt:lpstr>Data integration: Incomplete knowledge</vt:lpstr>
      <vt:lpstr>Models for missing data</vt:lpstr>
      <vt:lpstr>Data integration  requires cleaning</vt:lpstr>
      <vt:lpstr>Deal with multiple interpretations in information extraction</vt:lpstr>
      <vt:lpstr>PowerPoint Presentation</vt:lpstr>
      <vt:lpstr>Habilitations- und  Doktorarbeiten am IFIS</vt:lpstr>
    </vt:vector>
  </TitlesOfParts>
  <Company>Microsoft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Cisco Joint Labs</dc:title>
  <dc:creator>fischer</dc:creator>
  <cp:lastModifiedBy>Ralf Möller</cp:lastModifiedBy>
  <cp:revision>646</cp:revision>
  <dcterms:created xsi:type="dcterms:W3CDTF">2016-02-19T14:33:51Z</dcterms:created>
  <dcterms:modified xsi:type="dcterms:W3CDTF">2016-08-22T10:38:07Z</dcterms:modified>
</cp:coreProperties>
</file>