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2"/>
  </p:notesMasterIdLst>
  <p:handoutMasterIdLst>
    <p:handoutMasterId r:id="rId43"/>
  </p:handoutMasterIdLst>
  <p:sldIdLst>
    <p:sldId id="273" r:id="rId2"/>
    <p:sldId id="437" r:id="rId3"/>
    <p:sldId id="450" r:id="rId4"/>
    <p:sldId id="452" r:id="rId5"/>
    <p:sldId id="453" r:id="rId6"/>
    <p:sldId id="454" r:id="rId7"/>
    <p:sldId id="455" r:id="rId8"/>
    <p:sldId id="418" r:id="rId9"/>
    <p:sldId id="419" r:id="rId10"/>
    <p:sldId id="420" r:id="rId11"/>
    <p:sldId id="456" r:id="rId12"/>
    <p:sldId id="421" r:id="rId13"/>
    <p:sldId id="422" r:id="rId14"/>
    <p:sldId id="460" r:id="rId15"/>
    <p:sldId id="423" r:id="rId16"/>
    <p:sldId id="424" r:id="rId17"/>
    <p:sldId id="458" r:id="rId18"/>
    <p:sldId id="466" r:id="rId19"/>
    <p:sldId id="425" r:id="rId20"/>
    <p:sldId id="426" r:id="rId21"/>
    <p:sldId id="428" r:id="rId22"/>
    <p:sldId id="427" r:id="rId23"/>
    <p:sldId id="440" r:id="rId24"/>
    <p:sldId id="461" r:id="rId25"/>
    <p:sldId id="467" r:id="rId26"/>
    <p:sldId id="463" r:id="rId27"/>
    <p:sldId id="464" r:id="rId28"/>
    <p:sldId id="465" r:id="rId29"/>
    <p:sldId id="477" r:id="rId30"/>
    <p:sldId id="479" r:id="rId31"/>
    <p:sldId id="478" r:id="rId32"/>
    <p:sldId id="430" r:id="rId33"/>
    <p:sldId id="468" r:id="rId34"/>
    <p:sldId id="469" r:id="rId35"/>
    <p:sldId id="470" r:id="rId36"/>
    <p:sldId id="471" r:id="rId37"/>
    <p:sldId id="472" r:id="rId38"/>
    <p:sldId id="473" r:id="rId39"/>
    <p:sldId id="474" r:id="rId40"/>
    <p:sldId id="445" r:id="rId4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/>
    <p:restoredTop sz="94712"/>
  </p:normalViewPr>
  <p:slideViewPr>
    <p:cSldViewPr>
      <p:cViewPr>
        <p:scale>
          <a:sx n="100" d="100"/>
          <a:sy n="100" d="100"/>
        </p:scale>
        <p:origin x="1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31.05.18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31.05.18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Disjunkte Mengen und Partitionen</a:t>
            </a:r>
          </a:p>
          <a:p>
            <a:pPr marL="171450" indent="-171450">
              <a:buFontTx/>
              <a:buChar char="-"/>
            </a:pPr>
            <a:r>
              <a:rPr lang="de-DE" noProof="0" dirty="0"/>
              <a:t>Was machen disjunkte Mengen aus? Keine Elemente kommen in beiden Mengen vor (Schnitt ist leer)</a:t>
            </a:r>
          </a:p>
          <a:p>
            <a:pPr marL="171450" indent="-171450">
              <a:buFontTx/>
              <a:buChar char="-"/>
            </a:pPr>
            <a:r>
              <a:rPr lang="de-DE" noProof="0" dirty="0"/>
              <a:t>Was sind Partitionen einer Menge? Disjunkte Teilmengen, die zusammen Menge ergeben</a:t>
            </a:r>
          </a:p>
          <a:p>
            <a:pPr marL="171450" indent="-171450">
              <a:buFontTx/>
              <a:buChar char="-"/>
            </a:pPr>
            <a:r>
              <a:rPr lang="de-DE" noProof="0" dirty="0"/>
              <a:t>Effiziente Darstellung und Ausführung von bestimmten Operationen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9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Tradeoff</a:t>
            </a:r>
            <a:r>
              <a:rPr lang="en-GB"/>
              <a:t> </a:t>
            </a:r>
            <a:r>
              <a:rPr lang="en-GB" err="1"/>
              <a:t>Tiefe</a:t>
            </a:r>
            <a:r>
              <a:rPr lang="en-GB"/>
              <a:t> der </a:t>
            </a:r>
            <a:r>
              <a:rPr lang="en-GB" err="1"/>
              <a:t>Struktur</a:t>
            </a:r>
            <a:r>
              <a:rPr lang="en-GB"/>
              <a:t> und </a:t>
            </a:r>
            <a:r>
              <a:rPr lang="en-GB" err="1"/>
              <a:t>Anzahl</a:t>
            </a:r>
            <a:r>
              <a:rPr lang="en-GB"/>
              <a:t> der Kinder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97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T1 an Wurzel von T2; schnell, evtl. flachere Repräsentation als mit Listen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92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Beispielrechnung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Fall optimal </a:t>
            </a:r>
            <a:r>
              <a:rPr lang="en-GB" dirty="0" err="1"/>
              <a:t>für</a:t>
            </a:r>
            <a:r>
              <a:rPr lang="en-GB" dirty="0"/>
              <a:t> Find</a:t>
            </a:r>
          </a:p>
          <a:p>
            <a:pPr marL="228600" indent="-228600">
              <a:buAutoNum type="arabicPeriod"/>
            </a:pPr>
            <a:r>
              <a:rPr lang="en-GB" dirty="0"/>
              <a:t>Fall Mist </a:t>
            </a:r>
            <a:r>
              <a:rPr lang="en-GB" dirty="0" err="1"/>
              <a:t>für</a:t>
            </a:r>
            <a:r>
              <a:rPr lang="en-GB" dirty="0"/>
              <a:t> Find</a:t>
            </a:r>
          </a:p>
          <a:p>
            <a:pPr marL="0" indent="0">
              <a:buNone/>
            </a:pPr>
            <a:r>
              <a:rPr lang="en-GB" dirty="0"/>
              <a:t>Worst case </a:t>
            </a:r>
            <a:r>
              <a:rPr lang="en-GB" dirty="0" err="1"/>
              <a:t>Tiefe</a:t>
            </a:r>
            <a:r>
              <a:rPr lang="en-GB" dirty="0"/>
              <a:t> n -&gt; </a:t>
            </a:r>
            <a:r>
              <a:rPr lang="en-GB" dirty="0" err="1"/>
              <a:t>Schluss</a:t>
            </a:r>
            <a:r>
              <a:rPr lang="en-GB" dirty="0"/>
              <a:t>: </a:t>
            </a:r>
            <a:r>
              <a:rPr lang="en-GB" dirty="0" err="1"/>
              <a:t>Tiefe</a:t>
            </a:r>
            <a:r>
              <a:rPr lang="en-GB" dirty="0"/>
              <a:t> </a:t>
            </a:r>
            <a:r>
              <a:rPr lang="en-GB" dirty="0" err="1"/>
              <a:t>berücksichtigen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5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Annahme für O(1) Laufzeit, sonst noch zweimal Find dazu</a:t>
            </a:r>
          </a:p>
          <a:p>
            <a:r>
              <a:rPr lang="de-DE" noProof="0" dirty="0"/>
              <a:t>Häufig gab es vorher zwei </a:t>
            </a:r>
            <a:r>
              <a:rPr lang="de-DE" noProof="0" dirty="0" err="1"/>
              <a:t>Finds</a:t>
            </a:r>
            <a:r>
              <a:rPr lang="de-DE" noProof="0" dirty="0"/>
              <a:t>, die Repräsentanten lieferten für Test</a:t>
            </a:r>
          </a:p>
          <a:p>
            <a:r>
              <a:rPr lang="de-DE" noProof="0" dirty="0"/>
              <a:t>Bei ungleichen Repräsentanten dann Vereinigung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1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/>
              <a:t>Union(1,5), Union(5,8), Union(8,10), …</a:t>
            </a:r>
            <a:endParaRPr lang="de-DE" sz="800" kern="1200" noProof="0" dirty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/>
              <a:t>Sieht dann aus wie bei Union(1,5), Union(8,5), Union(10,5), …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 err="1"/>
              <a:t>Worst</a:t>
            </a:r>
            <a:r>
              <a:rPr lang="de-DE" noProof="0" dirty="0"/>
              <a:t> </a:t>
            </a:r>
            <a:r>
              <a:rPr lang="de-DE" noProof="0" dirty="0" err="1"/>
              <a:t>case</a:t>
            </a:r>
            <a:r>
              <a:rPr lang="de-DE" noProof="0" dirty="0"/>
              <a:t> Tiefe? Davon abhängig </a:t>
            </a:r>
            <a:r>
              <a:rPr lang="de-DE" noProof="0" dirty="0" err="1"/>
              <a:t>worst</a:t>
            </a:r>
            <a:r>
              <a:rPr lang="de-DE" noProof="0" dirty="0"/>
              <a:t> </a:t>
            </a:r>
            <a:r>
              <a:rPr lang="de-DE" noProof="0" dirty="0" err="1"/>
              <a:t>case</a:t>
            </a:r>
            <a:r>
              <a:rPr lang="de-DE" noProof="0" dirty="0"/>
              <a:t> Find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49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noProof="0" dirty="0"/>
              <a:t>Baum der Tiefe log </a:t>
            </a:r>
            <a:r>
              <a:rPr lang="de-DE" noProof="0" dirty="0" err="1"/>
              <a:t>n</a:t>
            </a:r>
            <a:r>
              <a:rPr lang="de-DE" noProof="0" dirty="0"/>
              <a:t> hat mindestens </a:t>
            </a:r>
            <a:r>
              <a:rPr lang="de-DE" noProof="0" dirty="0" err="1"/>
              <a:t>n</a:t>
            </a:r>
            <a:r>
              <a:rPr lang="de-DE" noProof="0" dirty="0"/>
              <a:t> Elemente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noProof="0" dirty="0"/>
              <a:t>Bei </a:t>
            </a:r>
            <a:r>
              <a:rPr lang="de-DE" noProof="0" dirty="0" err="1"/>
              <a:t>n</a:t>
            </a:r>
            <a:r>
              <a:rPr lang="de-DE" noProof="0" dirty="0"/>
              <a:t> Elementen geht als kein Baum tiefer als log </a:t>
            </a:r>
            <a:r>
              <a:rPr lang="de-DE" noProof="0" dirty="0" err="1"/>
              <a:t>n</a:t>
            </a:r>
            <a:r>
              <a:rPr lang="de-DE" noProof="0" dirty="0"/>
              <a:t>, da sonst mehr Elemente benötigt </a:t>
            </a:r>
            <a:r>
              <a:rPr lang="de-DE" noProof="0" dirty="0" err="1"/>
              <a:t>warden</a:t>
            </a:r>
            <a:endParaRPr lang="de-DE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noProof="0" dirty="0"/>
              <a:t>Kann nur passieren, wenn die </a:t>
            </a:r>
            <a:r>
              <a:rPr lang="de-DE" noProof="0" dirty="0" err="1"/>
              <a:t>n</a:t>
            </a:r>
            <a:r>
              <a:rPr lang="de-DE" noProof="0" dirty="0"/>
              <a:t> Elemente nur vereinigt werden, wenn sie gleiche Tiefe haben; dann alle in einem Baum; sonst auch flachere Bäume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9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Beispiele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n/2^t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05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Tiefe log </a:t>
            </a:r>
            <a:r>
              <a:rPr lang="de-DE" noProof="0" dirty="0" err="1"/>
              <a:t>n</a:t>
            </a:r>
            <a:r>
              <a:rPr lang="de-DE" noProof="0" dirty="0"/>
              <a:t> -&gt; Find log </a:t>
            </a:r>
            <a:r>
              <a:rPr lang="de-DE" noProof="0" dirty="0" err="1"/>
              <a:t>n</a:t>
            </a:r>
            <a:endParaRPr lang="de-DE" noProof="0" dirty="0"/>
          </a:p>
          <a:p>
            <a:r>
              <a:rPr lang="de-DE" noProof="0" dirty="0"/>
              <a:t>Für Find in O(1): Blätter unter Wurzel </a:t>
            </a:r>
          </a:p>
          <a:p>
            <a:r>
              <a:rPr lang="de-DE" noProof="0" dirty="0"/>
              <a:t>Beim Find ist die Arbeit unumgänglich den Pfad zu gehen -&gt; nutzen um Knoten näher zur Wurzel zu bekommen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74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Für nächstes Find schneller, sowohl für Knoten auf Pfad, als auch für Bäume, die unter Knoten hängen</a:t>
            </a:r>
          </a:p>
          <a:p>
            <a:r>
              <a:rPr lang="de-DE" noProof="0" dirty="0"/>
              <a:t>Langer Pfad = mehr Aufwand, bringt für viele Knoten was</a:t>
            </a:r>
          </a:p>
          <a:p>
            <a:r>
              <a:rPr lang="de-DE" noProof="0" dirty="0"/>
              <a:t>Tiefe Knoten haben kleinen Unterbaum - &gt; weniger Gewinn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78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However, log∗ is a monotone increasing function. And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β = 22</a:t>
            </a:r>
            <a:b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</a:b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(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considerably larger than the number of atoms in the universe). Thus, for all practical purposes, log∗ returns a value which is smaller than 5. So Theorem 2.8 essentially states in the amortized sense, Union-Find takes constant time per operation (unless n is larger than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β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which is extremely unlikely).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Verschiedene</a:t>
            </a:r>
            <a:r>
              <a:rPr lang="en-GB" dirty="0"/>
              <a:t> </a:t>
            </a:r>
            <a:r>
              <a:rPr lang="en-GB" dirty="0" err="1"/>
              <a:t>Partitionen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Aufwand für Find nimmt ab im Zuge der Ausführung einer Sequenz von Operationen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03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Tiefe</a:t>
            </a:r>
            <a:r>
              <a:rPr lang="en-GB" dirty="0"/>
              <a:t> = Rang</a:t>
            </a:r>
          </a:p>
          <a:p>
            <a:r>
              <a:rPr lang="en-GB" dirty="0"/>
              <a:t>Union by rank = </a:t>
            </a:r>
            <a:r>
              <a:rPr lang="en-GB" dirty="0" err="1"/>
              <a:t>gewichtete</a:t>
            </a:r>
            <a:r>
              <a:rPr lang="en-GB" dirty="0"/>
              <a:t> Union </a:t>
            </a:r>
            <a:r>
              <a:rPr lang="en-GB" dirty="0" err="1"/>
              <a:t>ohne</a:t>
            </a:r>
            <a:r>
              <a:rPr lang="en-GB" dirty="0"/>
              <a:t> </a:t>
            </a:r>
            <a:r>
              <a:rPr lang="en-GB" dirty="0" err="1"/>
              <a:t>Pfadkompression</a:t>
            </a:r>
            <a:endParaRPr lang="en-GB" dirty="0"/>
          </a:p>
          <a:p>
            <a:r>
              <a:rPr lang="en-GB" dirty="0" err="1"/>
              <a:t>Vorteil</a:t>
            </a:r>
            <a:r>
              <a:rPr lang="en-GB" dirty="0"/>
              <a:t> von union by rank: </a:t>
            </a:r>
            <a:r>
              <a:rPr lang="en-GB" dirty="0" err="1"/>
              <a:t>kein</a:t>
            </a:r>
            <a:r>
              <a:rPr lang="en-GB" dirty="0"/>
              <a:t> </a:t>
            </a:r>
            <a:r>
              <a:rPr lang="en-GB" dirty="0" err="1"/>
              <a:t>berechnen</a:t>
            </a:r>
            <a:r>
              <a:rPr lang="en-GB" dirty="0"/>
              <a:t> der </a:t>
            </a:r>
            <a:r>
              <a:rPr lang="en-GB" dirty="0" err="1"/>
              <a:t>Tiefe</a:t>
            </a:r>
            <a:r>
              <a:rPr lang="en-GB" dirty="0"/>
              <a:t> </a:t>
            </a:r>
            <a:r>
              <a:rPr lang="en-GB" dirty="0" err="1"/>
              <a:t>bzw</a:t>
            </a:r>
            <a:r>
              <a:rPr lang="en-GB" dirty="0"/>
              <a:t>. </a:t>
            </a:r>
            <a:r>
              <a:rPr lang="en-GB" dirty="0" err="1"/>
              <a:t>Kein</a:t>
            </a:r>
            <a:r>
              <a:rPr lang="en-GB" dirty="0"/>
              <a:t> Update </a:t>
            </a:r>
            <a:r>
              <a:rPr lang="en-GB" dirty="0" err="1"/>
              <a:t>aller</a:t>
            </a:r>
            <a:r>
              <a:rPr lang="en-GB" dirty="0"/>
              <a:t> </a:t>
            </a:r>
            <a:r>
              <a:rPr lang="en-GB" dirty="0" err="1"/>
              <a:t>Variablen</a:t>
            </a:r>
            <a:r>
              <a:rPr lang="en-GB" dirty="0"/>
              <a:t> auf </a:t>
            </a:r>
            <a:r>
              <a:rPr lang="en-GB" dirty="0" err="1"/>
              <a:t>Pfad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Pfadkompression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70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Rank++ bei gleichen Rängen</a:t>
            </a:r>
          </a:p>
          <a:p>
            <a:r>
              <a:rPr lang="de-DE" noProof="0" dirty="0"/>
              <a:t>Tiefe hier gleich zu Rang</a:t>
            </a:r>
          </a:p>
          <a:p>
            <a:r>
              <a:rPr lang="de-DE" noProof="0" dirty="0"/>
              <a:t>Alte Wurzel: Rang friert ein, neuer Elternknoten: höherer Rang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67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Auf dem Weg zur Wurzel: rank(xi) &lt; rank(xi+1)</a:t>
            </a:r>
          </a:p>
          <a:p>
            <a:r>
              <a:rPr lang="de-DE" noProof="0" dirty="0"/>
              <a:t>Knoten bekommt neuen Elternknoten: neuer Elternknoten hat immer höheren Rang</a:t>
            </a:r>
          </a:p>
          <a:p>
            <a:r>
              <a:rPr lang="de-DE" noProof="0" dirty="0"/>
              <a:t>Ändert keine Ränge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18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Gruppen starten bei </a:t>
            </a:r>
            <a:r>
              <a:rPr lang="de-DE" noProof="0" dirty="0" err="1"/>
              <a:t>j</a:t>
            </a:r>
            <a:r>
              <a:rPr lang="de-DE" noProof="0" dirty="0"/>
              <a:t> = 1, </a:t>
            </a:r>
            <a:r>
              <a:rPr lang="de-DE" noProof="0" dirty="0" err="1"/>
              <a:t>j</a:t>
            </a:r>
            <a:r>
              <a:rPr lang="de-DE" noProof="0" dirty="0"/>
              <a:t> ansteigend</a:t>
            </a:r>
          </a:p>
          <a:p>
            <a:r>
              <a:rPr lang="de-DE" noProof="0" dirty="0"/>
              <a:t>Knoten in Gruppen aufteilen nach Rang (Blöcke, Klassen, Eimer; etwas andere Definitionen mit inverser Funktion von </a:t>
            </a:r>
            <a:r>
              <a:rPr lang="de-DE" noProof="0" dirty="0" err="1"/>
              <a:t>log^j</a:t>
            </a:r>
            <a:r>
              <a:rPr lang="de-DE" noProof="0" dirty="0"/>
              <a:t>)</a:t>
            </a:r>
          </a:p>
          <a:p>
            <a:r>
              <a:rPr lang="de-DE" noProof="0" dirty="0"/>
              <a:t>Baum übergreifend (nicht Gruppen pro Baum, sondern pro Wald) -&gt; Beispiel mit Wald</a:t>
            </a:r>
          </a:p>
          <a:p>
            <a:r>
              <a:rPr lang="de-DE" noProof="0" dirty="0"/>
              <a:t>Gruppen können leer sein</a:t>
            </a:r>
          </a:p>
          <a:p>
            <a:r>
              <a:rPr lang="de-DE" noProof="0" dirty="0"/>
              <a:t>Elternknoten in gleicher oder in niedrigerer Gruppe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0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Bei </a:t>
            </a:r>
            <a:r>
              <a:rPr lang="de-DE" noProof="0" dirty="0" err="1"/>
              <a:t>n</a:t>
            </a:r>
            <a:r>
              <a:rPr lang="de-DE" noProof="0" dirty="0"/>
              <a:t> Knoten im Wald, dann nur ein Baum voll gefüllt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7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hlink"/>
                </a:solidFill>
              </a:rPr>
              <a:t>log*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mal log anwenden, verbliebener Wert von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&lt; 1</a:t>
            </a:r>
            <a:r>
              <a:rPr lang="de-DE" dirty="0"/>
              <a:t>, vorher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&gt; 1</a:t>
            </a:r>
            <a:r>
              <a:rPr lang="de-DE" dirty="0"/>
              <a:t>: Knoten mit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de-DE" dirty="0"/>
              <a:t> sind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log</a:t>
            </a:r>
            <a:r>
              <a:rPr lang="de-DE" baseline="-25000" dirty="0">
                <a:solidFill>
                  <a:schemeClr val="hlink"/>
                </a:solidFill>
              </a:rPr>
              <a:t>* 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baseline="-25000" dirty="0">
                <a:solidFill>
                  <a:schemeClr val="hlink"/>
                </a:solidFill>
              </a:rPr>
              <a:t> -1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>
                <a:solidFill>
                  <a:schemeClr val="hlink"/>
                </a:solidFill>
              </a:rPr>
              <a:t>Verbliebener Wert </a:t>
            </a:r>
            <a:r>
              <a:rPr lang="de-DE" baseline="0" dirty="0" err="1">
                <a:solidFill>
                  <a:schemeClr val="hlink"/>
                </a:solidFill>
              </a:rPr>
              <a:t>n</a:t>
            </a:r>
            <a:r>
              <a:rPr lang="de-DE" baseline="0" dirty="0">
                <a:solidFill>
                  <a:schemeClr val="hlink"/>
                </a:solidFill>
              </a:rPr>
              <a:t> = 1: </a:t>
            </a:r>
            <a:r>
              <a:rPr lang="de-DE" dirty="0"/>
              <a:t>Knoten mit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de-DE" dirty="0"/>
              <a:t> sind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log</a:t>
            </a:r>
            <a:r>
              <a:rPr lang="de-DE" baseline="-25000" dirty="0">
                <a:solidFill>
                  <a:schemeClr val="hlink"/>
                </a:solidFill>
              </a:rPr>
              <a:t>* 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baseline="-25000" dirty="0">
                <a:solidFill>
                  <a:schemeClr val="hlink"/>
                </a:solidFill>
              </a:rPr>
              <a:t> </a:t>
            </a:r>
            <a:r>
              <a:rPr lang="de-DE" baseline="0" dirty="0">
                <a:solidFill>
                  <a:schemeClr val="hlink"/>
                </a:solidFill>
              </a:rPr>
              <a:t>dann logj+1n = 0</a:t>
            </a:r>
          </a:p>
          <a:p>
            <a:r>
              <a:rPr lang="de-DE" dirty="0"/>
              <a:t>Dann noch eine Gruppe für Knoten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0;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geht von –unendlich bis &lt;=0</a:t>
            </a:r>
          </a:p>
          <a:p>
            <a:r>
              <a:rPr lang="en-GB" dirty="0"/>
              <a:t>Gruppe g1 </a:t>
            </a:r>
            <a:r>
              <a:rPr lang="en-GB" dirty="0" err="1"/>
              <a:t>bis</a:t>
            </a:r>
            <a:r>
              <a:rPr lang="en-GB" dirty="0"/>
              <a:t> g log*n + 1 </a:t>
            </a:r>
            <a:r>
              <a:rPr lang="en-GB" dirty="0" err="1"/>
              <a:t>macht</a:t>
            </a:r>
            <a:r>
              <a:rPr lang="en-GB" dirty="0"/>
              <a:t> log*n + 1 Gruppen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6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34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Find Operationen: max. m statt min. m-(n-1)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81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Rang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Elternknoten</a:t>
            </a:r>
            <a:r>
              <a:rPr lang="en-GB" dirty="0"/>
              <a:t> von x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größer</a:t>
            </a:r>
            <a:r>
              <a:rPr lang="en-GB" dirty="0"/>
              <a:t>, </a:t>
            </a:r>
            <a:r>
              <a:rPr lang="en-GB" dirty="0" err="1"/>
              <a:t>genug</a:t>
            </a:r>
            <a:r>
              <a:rPr lang="en-GB" dirty="0"/>
              <a:t>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in der </a:t>
            </a:r>
            <a:r>
              <a:rPr lang="en-GB" dirty="0" err="1"/>
              <a:t>nächsten</a:t>
            </a:r>
            <a:r>
              <a:rPr lang="en-GB" dirty="0"/>
              <a:t> Gruppe </a:t>
            </a:r>
            <a:r>
              <a:rPr lang="en-GB" dirty="0" err="1"/>
              <a:t>landet</a:t>
            </a:r>
            <a:endParaRPr lang="en-GB" dirty="0"/>
          </a:p>
          <a:p>
            <a:r>
              <a:rPr lang="en-GB" dirty="0" err="1"/>
              <a:t>Kein</a:t>
            </a:r>
            <a:r>
              <a:rPr lang="en-GB" dirty="0"/>
              <a:t> </a:t>
            </a:r>
            <a:r>
              <a:rPr lang="en-GB" dirty="0" err="1"/>
              <a:t>dritter</a:t>
            </a:r>
            <a:r>
              <a:rPr lang="en-GB" dirty="0"/>
              <a:t> Fall, da </a:t>
            </a:r>
            <a:r>
              <a:rPr lang="en-GB" dirty="0" err="1"/>
              <a:t>Elternknoten</a:t>
            </a:r>
            <a:r>
              <a:rPr lang="en-GB" dirty="0"/>
              <a:t> </a:t>
            </a:r>
            <a:r>
              <a:rPr lang="en-GB" dirty="0" err="1"/>
              <a:t>immer</a:t>
            </a:r>
            <a:r>
              <a:rPr lang="en-GB" dirty="0"/>
              <a:t> </a:t>
            </a:r>
            <a:r>
              <a:rPr lang="en-GB" dirty="0" err="1"/>
              <a:t>größeren</a:t>
            </a:r>
            <a:r>
              <a:rPr lang="en-GB" dirty="0"/>
              <a:t> Rang hat und </a:t>
            </a:r>
            <a:r>
              <a:rPr lang="en-GB" dirty="0" err="1"/>
              <a:t>damit</a:t>
            </a:r>
            <a:r>
              <a:rPr lang="en-GB" dirty="0"/>
              <a:t> min. in der </a:t>
            </a:r>
            <a:r>
              <a:rPr lang="en-GB" dirty="0" err="1"/>
              <a:t>gleichen</a:t>
            </a:r>
            <a:r>
              <a:rPr lang="en-GB" dirty="0"/>
              <a:t> Gruppe </a:t>
            </a:r>
            <a:r>
              <a:rPr lang="en-GB" dirty="0" err="1"/>
              <a:t>landet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7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Jedes Element einmal vorhanden, kann als Repräsentant fungieren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6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6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Wie häufig können Kosten maximal den Knoten </a:t>
            </a:r>
            <a:r>
              <a:rPr lang="de-DE" noProof="0" dirty="0" err="1"/>
              <a:t>zusortiert</a:t>
            </a:r>
            <a:r>
              <a:rPr lang="de-DE" noProof="0" dirty="0"/>
              <a:t> werden?</a:t>
            </a:r>
          </a:p>
          <a:p>
            <a:r>
              <a:rPr lang="de-DE" noProof="0" dirty="0"/>
              <a:t>Knoten bekommt neuen Elternknoten durch Union mit höherem Rang, Gruppe geht von logj+1 </a:t>
            </a:r>
            <a:r>
              <a:rPr lang="de-DE" noProof="0" dirty="0" err="1"/>
              <a:t>n</a:t>
            </a:r>
            <a:r>
              <a:rPr lang="de-DE" noProof="0" dirty="0"/>
              <a:t> bis </a:t>
            </a:r>
            <a:r>
              <a:rPr lang="de-DE" noProof="0" dirty="0" err="1"/>
              <a:t>logj</a:t>
            </a:r>
            <a:r>
              <a:rPr lang="de-DE" noProof="0" dirty="0"/>
              <a:t> </a:t>
            </a:r>
            <a:r>
              <a:rPr lang="de-DE" noProof="0" dirty="0" err="1"/>
              <a:t>n</a:t>
            </a:r>
            <a:endParaRPr lang="de-DE" noProof="0" dirty="0"/>
          </a:p>
          <a:p>
            <a:r>
              <a:rPr lang="de-DE" noProof="0" dirty="0"/>
              <a:t>Obere Abschätzung mit </a:t>
            </a:r>
            <a:r>
              <a:rPr lang="de-DE" noProof="0" dirty="0" err="1"/>
              <a:t>logj</a:t>
            </a:r>
            <a:r>
              <a:rPr lang="de-DE" noProof="0" dirty="0"/>
              <a:t> </a:t>
            </a:r>
            <a:r>
              <a:rPr lang="de-DE" noProof="0" dirty="0" err="1"/>
              <a:t>n</a:t>
            </a:r>
            <a:endParaRPr lang="de-DE" noProof="0" dirty="0"/>
          </a:p>
          <a:p>
            <a:r>
              <a:rPr lang="de-DE" noProof="0" dirty="0"/>
              <a:t>Anzahl der Knoten * Anzahl max. Umleitungen = 2n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17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max.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2n (log*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+ 1) Kosten der Knoten über alle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Finds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dirty="0" err="1"/>
              <a:t>Knotenkosten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Operationen</a:t>
            </a:r>
            <a:r>
              <a:rPr lang="en-GB" dirty="0"/>
              <a:t>, da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Knoten</a:t>
            </a:r>
            <a:r>
              <a:rPr lang="en-GB" dirty="0"/>
              <a:t> </a:t>
            </a:r>
            <a:r>
              <a:rPr lang="en-GB" dirty="0" err="1"/>
              <a:t>begrenzt</a:t>
            </a:r>
            <a:r>
              <a:rPr lang="en-GB" dirty="0"/>
              <a:t>, </a:t>
            </a:r>
            <a:r>
              <a:rPr lang="en-GB" dirty="0" err="1"/>
              <a:t>wenn</a:t>
            </a:r>
            <a:r>
              <a:rPr lang="en-GB" dirty="0"/>
              <a:t> </a:t>
            </a:r>
            <a:r>
              <a:rPr lang="en-GB" dirty="0" err="1"/>
              <a:t>Elternknoten</a:t>
            </a:r>
            <a:r>
              <a:rPr lang="en-GB" dirty="0"/>
              <a:t> </a:t>
            </a:r>
            <a:r>
              <a:rPr lang="en-GB" dirty="0" err="1"/>
              <a:t>erstmal</a:t>
            </a:r>
            <a:r>
              <a:rPr lang="en-GB" dirty="0"/>
              <a:t> in </a:t>
            </a:r>
            <a:r>
              <a:rPr lang="en-GB" dirty="0" err="1"/>
              <a:t>anderer</a:t>
            </a:r>
            <a:r>
              <a:rPr lang="en-GB" dirty="0"/>
              <a:t> Gruppe, </a:t>
            </a:r>
            <a:r>
              <a:rPr lang="en-GB" dirty="0" err="1"/>
              <a:t>bleibt</a:t>
            </a:r>
            <a:r>
              <a:rPr lang="en-GB" dirty="0"/>
              <a:t> das so, da </a:t>
            </a:r>
            <a:r>
              <a:rPr lang="en-GB" dirty="0" err="1"/>
              <a:t>sich</a:t>
            </a:r>
            <a:r>
              <a:rPr lang="en-GB" dirty="0"/>
              <a:t> der Rang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Knoten</a:t>
            </a:r>
            <a:r>
              <a:rPr lang="en-GB" dirty="0"/>
              <a:t> </a:t>
            </a:r>
            <a:r>
              <a:rPr lang="en-GB" dirty="0" err="1"/>
              <a:t>selber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ändert</a:t>
            </a:r>
            <a:r>
              <a:rPr lang="en-GB" dirty="0"/>
              <a:t> und max. der Rang </a:t>
            </a:r>
            <a:r>
              <a:rPr lang="en-GB" dirty="0" err="1"/>
              <a:t>vom</a:t>
            </a:r>
            <a:r>
              <a:rPr lang="en-GB" dirty="0"/>
              <a:t> </a:t>
            </a:r>
            <a:r>
              <a:rPr lang="en-GB" dirty="0" err="1"/>
              <a:t>Elternknoten</a:t>
            </a:r>
            <a:r>
              <a:rPr lang="en-GB" dirty="0"/>
              <a:t> </a:t>
            </a:r>
            <a:r>
              <a:rPr lang="en-GB" dirty="0" err="1"/>
              <a:t>wächst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76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Union O(n) &lt; O(</a:t>
            </a:r>
            <a:r>
              <a:rPr lang="en-GB" dirty="0" err="1"/>
              <a:t>nlog</a:t>
            </a:r>
            <a:r>
              <a:rPr lang="en-GB" dirty="0"/>
              <a:t>*n) -&gt; O((m+2n)log*n)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28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 err="1"/>
              <a:t>Hashing</a:t>
            </a:r>
            <a:r>
              <a:rPr lang="de-DE" noProof="0" dirty="0"/>
              <a:t> um schnell auf Knoten x in Baum zu kommen</a:t>
            </a:r>
          </a:p>
          <a:p>
            <a:r>
              <a:rPr lang="de-DE" noProof="0" dirty="0" err="1"/>
              <a:t>Hashing</a:t>
            </a:r>
            <a:r>
              <a:rPr lang="de-DE" noProof="0" dirty="0"/>
              <a:t> nicht für disjunkte Mengen mit Mapping auf Repräsentant, da </a:t>
            </a:r>
            <a:r>
              <a:rPr lang="de-DE" noProof="0" dirty="0" err="1"/>
              <a:t>Rehashing</a:t>
            </a:r>
            <a:r>
              <a:rPr lang="de-DE" noProof="0" dirty="0"/>
              <a:t> bei jeder Vereinigung</a:t>
            </a:r>
          </a:p>
          <a:p>
            <a:r>
              <a:rPr lang="de-DE" noProof="0" dirty="0"/>
              <a:t>Beispiel: Spannbaum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8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Neben </a:t>
            </a:r>
            <a:r>
              <a:rPr lang="de-DE" noProof="0" dirty="0" err="1"/>
              <a:t>Graphalgorithmen</a:t>
            </a:r>
            <a:r>
              <a:rPr lang="de-DE" noProof="0" dirty="0"/>
              <a:t> auch in anderen Bereichen, z.B. Automatentheorie: Äquivalenz zweier deterministischer endlicher Automaten bestimmen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0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In der Regel feste Menge von </a:t>
            </a:r>
            <a:r>
              <a:rPr lang="de-DE" noProof="0" dirty="0" err="1"/>
              <a:t>n</a:t>
            </a:r>
            <a:r>
              <a:rPr lang="de-DE" noProof="0" dirty="0"/>
              <a:t> Elementen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38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Vereinigung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20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Find auf zwei Elementen für Test</a:t>
            </a:r>
          </a:p>
          <a:p>
            <a:r>
              <a:rPr lang="de-DE" noProof="0" dirty="0"/>
              <a:t>Find(3) -&gt;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7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Laufzeitkomplexität</a:t>
            </a:r>
            <a:endParaRPr lang="en-GB" dirty="0"/>
          </a:p>
          <a:p>
            <a:r>
              <a:rPr lang="en-GB" dirty="0"/>
              <a:t>Baum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Idee</a:t>
            </a:r>
            <a:r>
              <a:rPr lang="en-GB" dirty="0"/>
              <a:t> gut, </a:t>
            </a:r>
            <a:r>
              <a:rPr lang="en-GB" dirty="0" err="1"/>
              <a:t>vielleicht</a:t>
            </a:r>
            <a:r>
              <a:rPr lang="en-GB" dirty="0"/>
              <a:t> </a:t>
            </a:r>
            <a:r>
              <a:rPr lang="en-GB" dirty="0" err="1"/>
              <a:t>Mischung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schnellem</a:t>
            </a:r>
            <a:r>
              <a:rPr lang="en-GB" dirty="0"/>
              <a:t> Union der Version 1 und </a:t>
            </a:r>
            <a:r>
              <a:rPr lang="en-GB" dirty="0" err="1"/>
              <a:t>schnellem</a:t>
            </a:r>
            <a:r>
              <a:rPr lang="en-GB" dirty="0"/>
              <a:t> Find der Version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7D7C-E347-F545-A6EA-4C030BF08F99}" type="datetime1">
              <a:rPr lang="de-DE"/>
              <a:pPr>
                <a:defRPr/>
              </a:pPr>
              <a:t>31.05.18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Kapitel 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C49DC-0240-764A-A484-82835D3D72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6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14.in.tum.de/lehre/2008WS/ea/index.html.d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6BFBD-91B0-9D4D-8B3A-E76DD1BE6266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900113" y="1557338"/>
            <a:ext cx="2970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Find(10) </a:t>
            </a:r>
            <a:r>
              <a:rPr lang="en-US" sz="3200" err="1">
                <a:cs typeface="+mn-cs"/>
              </a:rPr>
              <a:t>liefert</a:t>
            </a:r>
            <a:r>
              <a:rPr lang="en-US" sz="3200">
                <a:cs typeface="+mn-cs"/>
              </a:rPr>
              <a:t> 4</a:t>
            </a:r>
          </a:p>
        </p:txBody>
      </p:sp>
      <p:sp>
        <p:nvSpPr>
          <p:cNvPr id="221188" name="Oval 4"/>
          <p:cNvSpPr>
            <a:spLocks noChangeArrowheads="1"/>
          </p:cNvSpPr>
          <p:nvPr/>
        </p:nvSpPr>
        <p:spPr bwMode="auto">
          <a:xfrm>
            <a:off x="2195513" y="30702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221189" name="Oval 5"/>
          <p:cNvSpPr>
            <a:spLocks noChangeArrowheads="1"/>
          </p:cNvSpPr>
          <p:nvPr/>
        </p:nvSpPr>
        <p:spPr bwMode="auto">
          <a:xfrm>
            <a:off x="3419475" y="299878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221190" name="Oval 6"/>
          <p:cNvSpPr>
            <a:spLocks noChangeArrowheads="1"/>
          </p:cNvSpPr>
          <p:nvPr/>
        </p:nvSpPr>
        <p:spPr bwMode="auto">
          <a:xfrm>
            <a:off x="3492500" y="407828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221191" name="Oval 7"/>
          <p:cNvSpPr>
            <a:spLocks noChangeArrowheads="1"/>
          </p:cNvSpPr>
          <p:nvPr/>
        </p:nvSpPr>
        <p:spPr bwMode="auto">
          <a:xfrm>
            <a:off x="2195513" y="422275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221192" name="Oval 8"/>
          <p:cNvSpPr>
            <a:spLocks noChangeArrowheads="1"/>
          </p:cNvSpPr>
          <p:nvPr/>
        </p:nvSpPr>
        <p:spPr bwMode="auto">
          <a:xfrm>
            <a:off x="5580063" y="306863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221193" name="Oval 9"/>
          <p:cNvSpPr>
            <a:spLocks noChangeArrowheads="1"/>
          </p:cNvSpPr>
          <p:nvPr/>
        </p:nvSpPr>
        <p:spPr bwMode="auto">
          <a:xfrm>
            <a:off x="6372225" y="41497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7</a:t>
            </a:r>
          </a:p>
        </p:txBody>
      </p:sp>
      <p:sp>
        <p:nvSpPr>
          <p:cNvPr id="221194" name="Oval 10"/>
          <p:cNvSpPr>
            <a:spLocks noChangeArrowheads="1"/>
          </p:cNvSpPr>
          <p:nvPr/>
        </p:nvSpPr>
        <p:spPr bwMode="auto">
          <a:xfrm>
            <a:off x="7235825" y="3141663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3203575" y="5445125"/>
            <a:ext cx="3408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     : Repräsentant</a:t>
            </a:r>
          </a:p>
        </p:txBody>
      </p:sp>
      <p:sp>
        <p:nvSpPr>
          <p:cNvPr id="221196" name="Oval 12"/>
          <p:cNvSpPr>
            <a:spLocks noChangeArrowheads="1"/>
          </p:cNvSpPr>
          <p:nvPr/>
        </p:nvSpPr>
        <p:spPr bwMode="auto">
          <a:xfrm>
            <a:off x="3059832" y="5516563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21201" name="Oval 17"/>
          <p:cNvSpPr>
            <a:spLocks noChangeArrowheads="1"/>
          </p:cNvSpPr>
          <p:nvPr/>
        </p:nvSpPr>
        <p:spPr bwMode="auto">
          <a:xfrm>
            <a:off x="1331913" y="2420938"/>
            <a:ext cx="6985000" cy="28797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1202" name="Text Box 18"/>
          <p:cNvSpPr txBox="1">
            <a:spLocks noChangeArrowheads="1"/>
          </p:cNvSpPr>
          <p:nvPr/>
        </p:nvSpPr>
        <p:spPr bwMode="auto">
          <a:xfrm>
            <a:off x="4716463" y="36449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T</a:t>
            </a:r>
            <a:endParaRPr lang="en-US" sz="2400" baseline="-250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9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5B18-FBED-4F4F-9794-123B9C15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Umsetzung als Datenstruktur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6F7E8-C2BD-7B4B-886C-65FFB1E2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Version 1: Liste mit Repräsentant als Kopf</a:t>
            </a:r>
          </a:p>
          <a:p>
            <a:pPr lvl="1"/>
            <a:r>
              <a:rPr lang="de-DE" dirty="0"/>
              <a:t>Schnell bei </a:t>
            </a:r>
            <a:r>
              <a:rPr lang="de-DE" dirty="0">
                <a:solidFill>
                  <a:srgbClr val="FF0000"/>
                </a:solidFill>
              </a:rPr>
              <a:t>Union(T</a:t>
            </a:r>
            <a:r>
              <a:rPr lang="de-DE" baseline="-25000" dirty="0">
                <a:solidFill>
                  <a:srgbClr val="FF0000"/>
                </a:solidFill>
              </a:rPr>
              <a:t>1</a:t>
            </a:r>
            <a:r>
              <a:rPr lang="de-DE" dirty="0">
                <a:solidFill>
                  <a:srgbClr val="FF0000"/>
                </a:solidFill>
              </a:rPr>
              <a:t>, T</a:t>
            </a:r>
            <a:r>
              <a:rPr lang="de-DE" baseline="-25000" dirty="0">
                <a:solidFill>
                  <a:srgbClr val="FF0000"/>
                </a:solidFill>
              </a:rPr>
              <a:t>2</a:t>
            </a:r>
            <a:r>
              <a:rPr lang="de-DE" dirty="0">
                <a:solidFill>
                  <a:srgbClr val="FF0000"/>
                </a:solidFill>
              </a:rPr>
              <a:t>)</a:t>
            </a:r>
            <a:r>
              <a:rPr lang="de-DE" dirty="0"/>
              <a:t> (eine Liste an andere hängen)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O(1)</a:t>
            </a:r>
          </a:p>
          <a:p>
            <a:pPr lvl="1"/>
            <a:r>
              <a:rPr lang="de-DE" dirty="0"/>
              <a:t>Langsam bei </a:t>
            </a:r>
            <a:r>
              <a:rPr lang="de-DE" dirty="0">
                <a:solidFill>
                  <a:srgbClr val="FF0000"/>
                </a:solidFill>
              </a:rPr>
              <a:t>Find(x)</a:t>
            </a:r>
            <a:r>
              <a:rPr lang="de-DE" dirty="0"/>
              <a:t> (durchlaufen bis zum Kopf)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  <a:p>
            <a:r>
              <a:rPr lang="de-DE" dirty="0"/>
              <a:t>Version 2: Baum mit Repräsentant als Wurzel, Elemente als Blattknoten unter Wurzel</a:t>
            </a:r>
          </a:p>
          <a:p>
            <a:pPr lvl="1"/>
            <a:r>
              <a:rPr lang="de-DE" dirty="0"/>
              <a:t>Schnell bei </a:t>
            </a:r>
            <a:r>
              <a:rPr lang="de-DE" dirty="0">
                <a:solidFill>
                  <a:srgbClr val="FF0000"/>
                </a:solidFill>
              </a:rPr>
              <a:t>Find(x)</a:t>
            </a:r>
            <a:r>
              <a:rPr lang="de-DE" dirty="0"/>
              <a:t> (sofort von Blatt an Wurzel)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O(1)</a:t>
            </a:r>
            <a:endParaRPr lang="de-DE" dirty="0"/>
          </a:p>
          <a:p>
            <a:pPr lvl="1"/>
            <a:r>
              <a:rPr lang="de-DE" dirty="0"/>
              <a:t>Langsam bei </a:t>
            </a:r>
            <a:r>
              <a:rPr lang="de-DE" dirty="0">
                <a:solidFill>
                  <a:srgbClr val="FF0000"/>
                </a:solidFill>
              </a:rPr>
              <a:t>Union(T</a:t>
            </a:r>
            <a:r>
              <a:rPr lang="de-DE" baseline="-25000" dirty="0">
                <a:solidFill>
                  <a:srgbClr val="FF0000"/>
                </a:solidFill>
              </a:rPr>
              <a:t>1</a:t>
            </a:r>
            <a:r>
              <a:rPr lang="de-DE" dirty="0">
                <a:solidFill>
                  <a:srgbClr val="FF0000"/>
                </a:solidFill>
              </a:rPr>
              <a:t>, T</a:t>
            </a:r>
            <a:r>
              <a:rPr lang="de-DE" baseline="-25000" dirty="0">
                <a:solidFill>
                  <a:srgbClr val="FF0000"/>
                </a:solidFill>
              </a:rPr>
              <a:t>2</a:t>
            </a:r>
            <a:r>
              <a:rPr lang="de-DE" dirty="0">
                <a:solidFill>
                  <a:srgbClr val="FF0000"/>
                </a:solidFill>
              </a:rPr>
              <a:t>) </a:t>
            </a:r>
            <a:r>
              <a:rPr lang="de-DE" dirty="0"/>
              <a:t>(für eine Partition alle Blattknoten und Wurzel umhängen)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/>
          </a:p>
          <a:p>
            <a:r>
              <a:rPr lang="de-DE" dirty="0"/>
              <a:t>Form von binärem </a:t>
            </a:r>
            <a:r>
              <a:rPr lang="de-DE" dirty="0" err="1"/>
              <a:t>Suchbaum</a:t>
            </a:r>
            <a:endParaRPr lang="de-DE" dirty="0"/>
          </a:p>
          <a:p>
            <a:pPr lvl="1"/>
            <a:r>
              <a:rPr lang="de-DE" dirty="0"/>
              <a:t>Sehr unausgeglichen oder viel Aufwand um auszugleichen</a:t>
            </a:r>
          </a:p>
          <a:p>
            <a:pPr lvl="1"/>
            <a:r>
              <a:rPr lang="de-DE" dirty="0"/>
              <a:t>Sortierung nicht nötig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282A8-015A-FB48-8570-00FA03E3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6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075D5-39EC-E046-8CE5-038274589E03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Datenstruktur: Gerichteter Baum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Idee:</a:t>
            </a:r>
            <a:r>
              <a:rPr lang="de-DE" dirty="0">
                <a:cs typeface="+mn-cs"/>
              </a:rPr>
              <a:t> Repräsentiere jede Teilmenge T als gerichteten Baum mit Wurzel als Repräsentant</a:t>
            </a:r>
          </a:p>
          <a:p>
            <a:pPr lvl="1" eaLnBrk="1" hangingPunct="1">
              <a:defRPr/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Wald</a:t>
            </a:r>
            <a:r>
              <a:rPr lang="de-DE" dirty="0">
                <a:cs typeface="+mn-cs"/>
              </a:rPr>
              <a:t> von Bäumen für ganze Menge</a:t>
            </a:r>
          </a:p>
        </p:txBody>
      </p:sp>
      <p:sp>
        <p:nvSpPr>
          <p:cNvPr id="222212" name="Oval 4"/>
          <p:cNvSpPr>
            <a:spLocks noChangeArrowheads="1"/>
          </p:cNvSpPr>
          <p:nvPr/>
        </p:nvSpPr>
        <p:spPr bwMode="auto">
          <a:xfrm>
            <a:off x="1546225" y="364648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222213" name="Oval 5"/>
          <p:cNvSpPr>
            <a:spLocks noChangeArrowheads="1"/>
          </p:cNvSpPr>
          <p:nvPr/>
        </p:nvSpPr>
        <p:spPr bwMode="auto">
          <a:xfrm>
            <a:off x="2770188" y="357505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222214" name="Oval 6"/>
          <p:cNvSpPr>
            <a:spLocks noChangeArrowheads="1"/>
          </p:cNvSpPr>
          <p:nvPr/>
        </p:nvSpPr>
        <p:spPr bwMode="auto">
          <a:xfrm>
            <a:off x="2843213" y="4654550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222215" name="Oval 7"/>
          <p:cNvSpPr>
            <a:spLocks noChangeArrowheads="1"/>
          </p:cNvSpPr>
          <p:nvPr/>
        </p:nvSpPr>
        <p:spPr bwMode="auto">
          <a:xfrm>
            <a:off x="1546225" y="4799013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222216" name="Oval 8"/>
          <p:cNvSpPr>
            <a:spLocks noChangeArrowheads="1"/>
          </p:cNvSpPr>
          <p:nvPr/>
        </p:nvSpPr>
        <p:spPr bwMode="auto">
          <a:xfrm>
            <a:off x="827088" y="3141663"/>
            <a:ext cx="3240087" cy="2592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2266950" y="4149725"/>
            <a:ext cx="3369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endParaRPr lang="de-DE" sz="2400" baseline="-25000">
              <a:cs typeface="+mn-cs"/>
            </a:endParaRPr>
          </a:p>
        </p:txBody>
      </p:sp>
      <p:sp>
        <p:nvSpPr>
          <p:cNvPr id="222219" name="Line 11"/>
          <p:cNvSpPr>
            <a:spLocks noChangeShapeType="1"/>
          </p:cNvSpPr>
          <p:nvPr/>
        </p:nvSpPr>
        <p:spPr bwMode="auto">
          <a:xfrm>
            <a:off x="4427538" y="4365625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2220" name="Oval 12"/>
          <p:cNvSpPr>
            <a:spLocks noChangeArrowheads="1"/>
          </p:cNvSpPr>
          <p:nvPr/>
        </p:nvSpPr>
        <p:spPr bwMode="auto">
          <a:xfrm>
            <a:off x="6804025" y="3213100"/>
            <a:ext cx="50482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222223" name="Oval 15"/>
          <p:cNvSpPr>
            <a:spLocks noChangeArrowheads="1"/>
          </p:cNvSpPr>
          <p:nvPr/>
        </p:nvSpPr>
        <p:spPr bwMode="auto">
          <a:xfrm>
            <a:off x="5364163" y="537368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grpSp>
        <p:nvGrpSpPr>
          <p:cNvPr id="18447" name="Group 18"/>
          <p:cNvGrpSpPr>
            <a:grpSpLocks/>
          </p:cNvGrpSpPr>
          <p:nvPr/>
        </p:nvGrpSpPr>
        <p:grpSpPr bwMode="auto">
          <a:xfrm>
            <a:off x="5867400" y="3644900"/>
            <a:ext cx="936625" cy="1008063"/>
            <a:chOff x="3696" y="2296"/>
            <a:chExt cx="590" cy="635"/>
          </a:xfrm>
        </p:grpSpPr>
        <p:sp>
          <p:nvSpPr>
            <p:cNvPr id="222221" name="Oval 13"/>
            <p:cNvSpPr>
              <a:spLocks noChangeArrowheads="1"/>
            </p:cNvSpPr>
            <p:nvPr/>
          </p:nvSpPr>
          <p:spPr bwMode="auto">
            <a:xfrm>
              <a:off x="3696" y="2614"/>
              <a:ext cx="318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</a:t>
              </a:r>
            </a:p>
          </p:txBody>
        </p:sp>
        <p:sp>
          <p:nvSpPr>
            <p:cNvPr id="222224" name="Line 16"/>
            <p:cNvSpPr>
              <a:spLocks noChangeShapeType="1"/>
            </p:cNvSpPr>
            <p:nvPr/>
          </p:nvSpPr>
          <p:spPr bwMode="auto">
            <a:xfrm flipV="1">
              <a:off x="3969" y="2296"/>
              <a:ext cx="317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18448" name="Group 19"/>
          <p:cNvGrpSpPr>
            <a:grpSpLocks/>
          </p:cNvGrpSpPr>
          <p:nvPr/>
        </p:nvGrpSpPr>
        <p:grpSpPr bwMode="auto">
          <a:xfrm flipH="1">
            <a:off x="7308850" y="3644900"/>
            <a:ext cx="936625" cy="1008063"/>
            <a:chOff x="3696" y="2296"/>
            <a:chExt cx="590" cy="635"/>
          </a:xfrm>
        </p:grpSpPr>
        <p:sp>
          <p:nvSpPr>
            <p:cNvPr id="222228" name="Oval 20"/>
            <p:cNvSpPr>
              <a:spLocks noChangeArrowheads="1"/>
            </p:cNvSpPr>
            <p:nvPr/>
          </p:nvSpPr>
          <p:spPr bwMode="auto">
            <a:xfrm>
              <a:off x="3696" y="2614"/>
              <a:ext cx="318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10</a:t>
              </a:r>
            </a:p>
          </p:txBody>
        </p:sp>
        <p:sp>
          <p:nvSpPr>
            <p:cNvPr id="222229" name="Line 21"/>
            <p:cNvSpPr>
              <a:spLocks noChangeShapeType="1"/>
            </p:cNvSpPr>
            <p:nvPr/>
          </p:nvSpPr>
          <p:spPr bwMode="auto">
            <a:xfrm flipV="1">
              <a:off x="3969" y="2296"/>
              <a:ext cx="317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22230" name="Line 22"/>
          <p:cNvSpPr>
            <a:spLocks noChangeShapeType="1"/>
          </p:cNvSpPr>
          <p:nvPr/>
        </p:nvSpPr>
        <p:spPr bwMode="auto">
          <a:xfrm flipV="1">
            <a:off x="5724525" y="4652963"/>
            <a:ext cx="28733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48376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>
                <a:solidFill>
                  <a:srgbClr val="0000FF"/>
                </a:solidFill>
              </a:rPr>
              <a:t>Galler, Bernard A.; Fischer, Michael J., An improved equivalence algorithm, Communications of the ACM 7 (5): 301–303, </a:t>
            </a:r>
            <a:r>
              <a:rPr lang="de-DE" sz="1200" b="1">
                <a:solidFill>
                  <a:srgbClr val="FF0000"/>
                </a:solidFill>
              </a:rPr>
              <a:t>1964</a:t>
            </a:r>
          </a:p>
        </p:txBody>
      </p:sp>
    </p:spTree>
    <p:extLst>
      <p:ext uri="{BB962C8B-B14F-4D97-AF65-F5344CB8AC3E}">
        <p14:creationId xmlns:p14="http://schemas.microsoft.com/office/powerpoint/2010/main" val="563871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35D68-9E73-9740-AD90-0E1B9F94BAA2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solidFill>
                  <a:schemeClr val="accent2"/>
                </a:solidFill>
                <a:cs typeface="+mn-cs"/>
              </a:rPr>
              <a:t>Realisierung der Operationen:</a:t>
            </a:r>
          </a:p>
          <a:p>
            <a:pPr eaLnBrk="1" hangingPunct="1">
              <a:defRPr/>
            </a:pPr>
            <a:r>
              <a:rPr lang="de-DE">
                <a:cs typeface="+mn-cs"/>
              </a:rPr>
              <a:t>Union(T</a:t>
            </a:r>
            <a:r>
              <a:rPr lang="de-DE" baseline="-25000">
                <a:cs typeface="+mn-cs"/>
              </a:rPr>
              <a:t>1</a:t>
            </a:r>
            <a:r>
              <a:rPr lang="de-DE">
                <a:cs typeface="+mn-cs"/>
              </a:rPr>
              <a:t>,T</a:t>
            </a:r>
            <a:r>
              <a:rPr lang="de-DE" baseline="-25000">
                <a:cs typeface="+mn-cs"/>
              </a:rPr>
              <a:t>2</a:t>
            </a:r>
            <a:r>
              <a:rPr lang="de-DE">
                <a:cs typeface="+mn-cs"/>
              </a:rPr>
              <a:t>):</a:t>
            </a:r>
          </a:p>
          <a:p>
            <a:pPr eaLnBrk="1" hangingPunct="1">
              <a:defRPr/>
            </a:pPr>
            <a:endParaRPr lang="de-DE">
              <a:cs typeface="+mn-cs"/>
            </a:endParaRPr>
          </a:p>
          <a:p>
            <a:pPr eaLnBrk="1" hangingPunct="1">
              <a:defRPr/>
            </a:pPr>
            <a:endParaRPr lang="de-DE">
              <a:cs typeface="+mn-cs"/>
            </a:endParaRPr>
          </a:p>
          <a:p>
            <a:pPr eaLnBrk="1" hangingPunct="1">
              <a:defRPr/>
            </a:pPr>
            <a:endParaRPr lang="de-DE">
              <a:cs typeface="+mn-cs"/>
            </a:endParaRPr>
          </a:p>
          <a:p>
            <a:pPr eaLnBrk="1" hangingPunct="1">
              <a:defRPr/>
            </a:pPr>
            <a:r>
              <a:rPr lang="de-DE">
                <a:cs typeface="+mn-cs"/>
              </a:rPr>
              <a:t>Find(x): Suche Wurzel des Baumes, in dem sich </a:t>
            </a:r>
            <a:r>
              <a:rPr lang="de-DE">
                <a:solidFill>
                  <a:schemeClr val="hlink"/>
                </a:solidFill>
                <a:cs typeface="+mn-cs"/>
              </a:rPr>
              <a:t>x</a:t>
            </a:r>
            <a:r>
              <a:rPr lang="de-DE">
                <a:cs typeface="+mn-cs"/>
              </a:rPr>
              <a:t> befindet</a:t>
            </a:r>
          </a:p>
        </p:txBody>
      </p:sp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1547813" y="242064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1</a:t>
            </a:r>
          </a:p>
        </p:txBody>
      </p:sp>
      <p:sp>
        <p:nvSpPr>
          <p:cNvPr id="223237" name="AutoShape 5"/>
          <p:cNvSpPr>
            <a:spLocks noChangeArrowheads="1"/>
          </p:cNvSpPr>
          <p:nvPr/>
        </p:nvSpPr>
        <p:spPr bwMode="auto">
          <a:xfrm>
            <a:off x="3059113" y="242064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2</a:t>
            </a:r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>
            <a:off x="5580063" y="242064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1</a:t>
            </a:r>
          </a:p>
        </p:txBody>
      </p:sp>
      <p:sp>
        <p:nvSpPr>
          <p:cNvPr id="223239" name="AutoShape 7"/>
          <p:cNvSpPr>
            <a:spLocks noChangeArrowheads="1"/>
          </p:cNvSpPr>
          <p:nvPr/>
        </p:nvSpPr>
        <p:spPr bwMode="auto">
          <a:xfrm>
            <a:off x="6659563" y="198884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2</a:t>
            </a:r>
          </a:p>
        </p:txBody>
      </p:sp>
      <p:sp>
        <p:nvSpPr>
          <p:cNvPr id="223240" name="Line 8"/>
          <p:cNvSpPr>
            <a:spLocks noChangeShapeType="1"/>
          </p:cNvSpPr>
          <p:nvPr/>
        </p:nvSpPr>
        <p:spPr bwMode="auto">
          <a:xfrm flipV="1">
            <a:off x="6084888" y="1988840"/>
            <a:ext cx="10795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>
            <a:off x="4427538" y="2781003"/>
            <a:ext cx="8651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B63C1-AC78-5248-8847-29ECE44AEB79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Naïve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 Implementierung:</a:t>
            </a:r>
          </a:p>
          <a:p>
            <a:pPr eaLnBrk="1" hangingPunct="1">
              <a:defRPr/>
            </a:pPr>
            <a:r>
              <a:rPr lang="de-DE" dirty="0"/>
              <a:t>Union(1,5), Union(8,5), Union(10,5), … </a:t>
            </a:r>
          </a:p>
          <a:p>
            <a:pPr eaLnBrk="1" hangingPunct="1">
              <a:defRPr/>
            </a:pPr>
            <a:r>
              <a:rPr lang="de-DE" dirty="0"/>
              <a:t>Union(1,5), Union(5,8), Union(8,10), …</a:t>
            </a: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de-DE" dirty="0">
                <a:solidFill>
                  <a:schemeClr val="accent2"/>
                </a:solidFill>
              </a:rPr>
              <a:t>Beobachtung</a:t>
            </a: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/>
              <a:t>Tiefe des Baums kann bis zu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(bei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Elementen) sein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53E8EF-3E8B-2A4B-8AA2-0D0315073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104" y="5474047"/>
            <a:ext cx="5048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1E8BA71A-68E0-D548-B506-EB2711775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152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4466197F-669A-D24D-82A1-F9F49CC8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136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dirty="0">
                <a:cs typeface="+mn-cs"/>
              </a:rPr>
              <a:t>8</a:t>
            </a: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0B70445F-2999-EF44-84CD-1EA5924DE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120" y="5474047"/>
            <a:ext cx="5048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080FBF82-34D3-8E45-B487-E83329740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168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1AFA79CB-1E36-5C4D-A6C2-0AD77985D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5474047"/>
            <a:ext cx="5048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9" name="Oval 10">
            <a:extLst>
              <a:ext uri="{FF2B5EF4-FFF2-40B4-BE49-F238E27FC236}">
                <a16:creationId xmlns:a16="http://schemas.microsoft.com/office/drawing/2014/main" id="{330778C0-011E-3443-A52C-DF4C3100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198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03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B63C1-AC78-5248-8847-29ECE44AEB79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Naïve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 Implementierung: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Zeit für Find: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Zeit für Union: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lvl="1" eaLnBrk="1" hangingPunct="1">
              <a:defRPr/>
            </a:pPr>
            <a:r>
              <a:rPr lang="de-DE" dirty="0"/>
              <a:t>Annahme: 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baseline="-25000" dirty="0">
                <a:solidFill>
                  <a:schemeClr val="hlink"/>
                </a:solidFill>
              </a:rPr>
              <a:t>1</a:t>
            </a:r>
            <a:r>
              <a:rPr lang="de-DE" dirty="0"/>
              <a:t> und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baseline="-25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liegen durch Repräsentant vor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dirty="0"/>
              <a:t>Schluss? </a:t>
            </a:r>
          </a:p>
          <a:p>
            <a:pPr lvl="1" eaLnBrk="1" hangingPunct="1">
              <a:defRPr/>
            </a:pPr>
            <a:r>
              <a:rPr lang="de-DE" dirty="0"/>
              <a:t>Tiefe des Baums berücksichtigen</a:t>
            </a:r>
          </a:p>
        </p:txBody>
      </p:sp>
    </p:spTree>
    <p:extLst>
      <p:ext uri="{BB962C8B-B14F-4D97-AF65-F5344CB8AC3E}">
        <p14:creationId xmlns:p14="http://schemas.microsoft.com/office/powerpoint/2010/main" val="14914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6C082-DB76-EA47-A36F-BD787B49075A}" type="slidenum">
              <a:rPr lang="de-DE"/>
              <a:pPr>
                <a:defRPr/>
              </a:pPr>
              <a:t>16</a:t>
            </a:fld>
            <a:endParaRPr lang="de-DE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08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Gewichtete Union-Operation:</a:t>
            </a:r>
            <a:r>
              <a:rPr lang="de-DE" dirty="0">
                <a:cs typeface="+mn-cs"/>
              </a:rPr>
              <a:t> Mache die Wurzel des flacheren Baums zum Kind der Wurzel des tieferen Baums.</a:t>
            </a:r>
          </a:p>
          <a:p>
            <a:pPr eaLnBrk="1" hangingPunct="1">
              <a:buNone/>
              <a:defRPr/>
            </a:pPr>
            <a:endParaRPr lang="de-DE" dirty="0">
              <a:solidFill>
                <a:schemeClr val="accent2"/>
              </a:solidFill>
            </a:endParaRPr>
          </a:p>
          <a:p>
            <a:pPr eaLnBrk="1" hangingPunct="1">
              <a:buNone/>
              <a:defRPr/>
            </a:pPr>
            <a:r>
              <a:rPr lang="de-DE" dirty="0">
                <a:solidFill>
                  <a:schemeClr val="accent2"/>
                </a:solidFill>
              </a:rPr>
              <a:t>Beobachtung</a:t>
            </a: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Unterschiedlich tiefe Bäumen?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Tiefe des neuen Baums ist gleich Tiefe des tieferen Baums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Was ist bei gleicher Tiefe?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Tiefe nimmt um 1 zu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AD65AD-27BA-4A4E-B878-32068F4A2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104" y="5474047"/>
            <a:ext cx="5048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7C55D0C9-E431-5B4C-9E83-F3427051C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152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C1B653C3-5781-C448-AF3D-977A45506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136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dirty="0">
                <a:cs typeface="+mn-cs"/>
              </a:rPr>
              <a:t>8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9DA52C94-AD93-6040-A2E8-17178C638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120" y="5474047"/>
            <a:ext cx="5048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2F7750E6-F5CF-3C48-9B37-61999BB5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168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94CCB9FF-E12D-2645-8BF0-752FBDB49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5474047"/>
            <a:ext cx="504825" cy="5032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A2C94B87-572C-4141-95AB-F076B525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198" y="5474048"/>
            <a:ext cx="504825" cy="503237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BABBD-F5AF-4849-9B14-18B56ABE64E3}"/>
              </a:ext>
            </a:extLst>
          </p:cNvPr>
          <p:cNvSpPr txBox="1"/>
          <p:nvPr/>
        </p:nvSpPr>
        <p:spPr>
          <a:xfrm>
            <a:off x="5075629" y="4738042"/>
            <a:ext cx="388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Worst Case </a:t>
            </a:r>
            <a:r>
              <a:rPr lang="en-GB" sz="2400" dirty="0" err="1">
                <a:solidFill>
                  <a:srgbClr val="FF0000"/>
                </a:solidFill>
              </a:rPr>
              <a:t>bei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Elementen</a:t>
            </a:r>
            <a:r>
              <a:rPr lang="en-GB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51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6C082-DB76-EA47-A36F-BD787B49075A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579296" cy="4708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Gewichtete Union-Operation:</a:t>
            </a:r>
            <a:r>
              <a:rPr lang="de-DE" dirty="0">
                <a:cs typeface="+mn-cs"/>
              </a:rPr>
              <a:t> Mache die Wurzel des flacheren Baums zum Kind der Wurzel des tieferen Baums.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Beh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.:</a:t>
            </a:r>
            <a:r>
              <a:rPr lang="de-DE" dirty="0">
                <a:cs typeface="+mn-cs"/>
              </a:rPr>
              <a:t> Die Tiefe eines Baums mit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cs typeface="+mn-cs"/>
              </a:rPr>
              <a:t> Elementen ist höchstens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endParaRPr lang="de-DE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Begründung: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Die Tiefe von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T=T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⋃ T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dirty="0">
                <a:cs typeface="+mn-cs"/>
              </a:rPr>
              <a:t> erhöht sich nur dann, wenn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Tiefe(T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)=Tiefe(T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N(t):</a:t>
            </a:r>
            <a:r>
              <a:rPr lang="de-DE" dirty="0">
                <a:cs typeface="+mn-cs"/>
              </a:rPr>
              <a:t> min. Anzahl Elemente in Baum der Tiefe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>
                <a:cs typeface="+mn-cs"/>
              </a:rPr>
              <a:t>Es gilt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N(t)=2∙N(t-1) = 2</a:t>
            </a:r>
            <a:r>
              <a:rPr lang="de-DE" baseline="30000" dirty="0">
                <a:solidFill>
                  <a:schemeClr val="hlink"/>
                </a:solidFill>
                <a:cs typeface="+mn-cs"/>
              </a:rPr>
              <a:t>t</a:t>
            </a:r>
            <a:r>
              <a:rPr lang="de-DE" dirty="0">
                <a:cs typeface="+mn-cs"/>
              </a:rPr>
              <a:t> mit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N(0)=1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dirty="0">
                <a:cs typeface="+mn-cs"/>
              </a:rPr>
              <a:t>Beweis über Induktion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>
                <a:cs typeface="+mn-cs"/>
              </a:rPr>
              <a:t>Also ist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N(log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 = 2</a:t>
            </a:r>
            <a:r>
              <a:rPr lang="de-DE" baseline="30000" dirty="0">
                <a:solidFill>
                  <a:schemeClr val="hlink"/>
                </a:solidFill>
                <a:cs typeface="+mn-cs"/>
              </a:rPr>
              <a:t>log </a:t>
            </a:r>
            <a:r>
              <a:rPr lang="de-DE" baseline="30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=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endParaRPr lang="de-DE" dirty="0">
              <a:solidFill>
                <a:schemeClr val="hlin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22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6C082-DB76-EA47-A36F-BD787B49075A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08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Gewichtete Union-Operation:</a:t>
            </a:r>
            <a:r>
              <a:rPr lang="de-DE" dirty="0">
                <a:cs typeface="+mn-cs"/>
              </a:rPr>
              <a:t> Mache die Wurzel des flacheren Baums zum Kind der Wurzel des tieferen Baums.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Beobachtungen: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Bei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cs typeface="+mn-cs"/>
              </a:rPr>
              <a:t> Elementen ist die max. Tiefe eines Baums </a:t>
            </a:r>
            <a:r>
              <a:rPr lang="de-DE" dirty="0">
                <a:solidFill>
                  <a:schemeClr val="hlink"/>
                </a:solidFill>
              </a:rPr>
              <a:t>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In einem Baum der Tiefe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>
                <a:cs typeface="+mn-cs"/>
              </a:rPr>
              <a:t> sind min. </a:t>
            </a:r>
            <a:r>
              <a:rPr lang="de-DE" dirty="0">
                <a:solidFill>
                  <a:schemeClr val="hlink"/>
                </a:solidFill>
              </a:rPr>
              <a:t>2</a:t>
            </a:r>
            <a:r>
              <a:rPr lang="de-DE" baseline="30000" dirty="0">
                <a:solidFill>
                  <a:schemeClr val="hlink"/>
                </a:solidFill>
              </a:rPr>
              <a:t>t</a:t>
            </a:r>
            <a:r>
              <a:rPr lang="de-DE" dirty="0">
                <a:cs typeface="+mn-cs"/>
              </a:rPr>
              <a:t> Elemente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Bei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cs typeface="+mn-cs"/>
              </a:rPr>
              <a:t> Elementen im Wald gibt es max.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/2</a:t>
            </a:r>
            <a:r>
              <a:rPr lang="de-DE" baseline="30000" dirty="0">
                <a:solidFill>
                  <a:schemeClr val="hlink"/>
                </a:solidFill>
              </a:rPr>
              <a:t>t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Knoten der Tiefe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endParaRPr lang="de-D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2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5C2A9-A425-1C4F-A441-C1F5EA9BFF58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Mit gewichteter Union-Operation: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Zeit für Find: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Zeit für Union: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marL="0" indent="0" eaLnBrk="1" hangingPunct="1"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Geht das noch besser für Find?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Best Case für Find: Nicht-Repräsentanten sind Blattknoten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Schnell beim Repräsentant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Bei Find durchlaufen wir den Pfad vom Element zum Repräsentant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Elemente auf Pfad direkt auf Wurzel umleiten</a:t>
            </a:r>
          </a:p>
        </p:txBody>
      </p:sp>
    </p:spTree>
    <p:extLst>
      <p:ext uri="{BB962C8B-B14F-4D97-AF65-F5344CB8AC3E}">
        <p14:creationId xmlns:p14="http://schemas.microsoft.com/office/powerpoint/2010/main" val="40529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/>
              <a:t>Die nachfolgenden Präsentationen wurden mit ausdrücklicher Erlaubnis des</a:t>
            </a:r>
            <a:br>
              <a:rPr lang="de-DE" sz="2000" dirty="0"/>
            </a:br>
            <a:r>
              <a:rPr lang="de-DE" sz="2000" dirty="0"/>
              <a:t>Autors übernommen und danach abgewandelt aus:</a:t>
            </a: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/>
              <a:t>„Effiziente Algorithmen und Datenstrukturen“ (Kapitel 6: Verschiedenes) gehalten von Christian </a:t>
            </a:r>
            <a:r>
              <a:rPr lang="de-DE" sz="2000" dirty="0" err="1"/>
              <a:t>Scheideler</a:t>
            </a:r>
            <a:r>
              <a:rPr lang="de-DE" sz="2000" dirty="0"/>
              <a:t> an der TUM </a:t>
            </a:r>
            <a:r>
              <a:rPr lang="de-DE" sz="2000" dirty="0">
                <a:hlinkClick r:id="rId2"/>
              </a:rPr>
              <a:t>http://www14.in.tum.de/lehre/2008WS/ea/index.html.de</a:t>
            </a:r>
            <a:endParaRPr lang="de-DE" sz="2000" dirty="0"/>
          </a:p>
          <a:p>
            <a:pPr marL="0" indent="0">
              <a:buNone/>
              <a:defRPr/>
            </a:pPr>
            <a:endParaRPr lang="de-DE" sz="2000" dirty="0"/>
          </a:p>
          <a:p>
            <a:pPr marL="0" indent="0">
              <a:buNone/>
              <a:defRPr/>
            </a:pPr>
            <a:r>
              <a:rPr lang="de-DE" sz="2000" dirty="0"/>
              <a:t>Der Inhalt zum Beweis zur amortisierten Analyse der Union-Find Datenstruktur basieren auf</a:t>
            </a:r>
          </a:p>
          <a:p>
            <a:pPr>
              <a:defRPr/>
            </a:pPr>
            <a:r>
              <a:rPr lang="de-DE" sz="2000" dirty="0" err="1"/>
              <a:t>Hopcroft</a:t>
            </a:r>
            <a:r>
              <a:rPr lang="de-DE" sz="2000" dirty="0"/>
              <a:t>, J.E. </a:t>
            </a:r>
            <a:r>
              <a:rPr lang="de-DE" sz="2000" dirty="0" err="1"/>
              <a:t>and</a:t>
            </a:r>
            <a:r>
              <a:rPr lang="de-DE" sz="2000" dirty="0"/>
              <a:t> Ullman, J.D.; Set </a:t>
            </a:r>
            <a:r>
              <a:rPr lang="de-DE" sz="2000" dirty="0" err="1"/>
              <a:t>Merging</a:t>
            </a:r>
            <a:r>
              <a:rPr lang="de-DE" sz="2000" dirty="0"/>
              <a:t> </a:t>
            </a:r>
            <a:r>
              <a:rPr lang="de-DE" sz="2000" dirty="0" err="1"/>
              <a:t>Algorithms</a:t>
            </a:r>
            <a:r>
              <a:rPr lang="de-DE" sz="2000" dirty="0"/>
              <a:t>, SIAM Journal </a:t>
            </a:r>
            <a:r>
              <a:rPr lang="de-DE" sz="2000" dirty="0" err="1"/>
              <a:t>of</a:t>
            </a:r>
            <a:r>
              <a:rPr lang="de-DE" sz="2000" dirty="0"/>
              <a:t> Computing 2(4), S. 294-303, 1973.</a:t>
            </a:r>
            <a:endParaRPr lang="en-GB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81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33ABF-D250-464C-A9BE-8EA74604E03B}" type="slidenum">
              <a:rPr lang="de-DE"/>
              <a:pPr>
                <a:defRPr/>
              </a:pPr>
              <a:t>20</a:t>
            </a:fld>
            <a:endParaRPr lang="de-DE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Besser: gewichtetes Union mit Pfadkompression</a:t>
            </a: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Pfadkompression bei </a:t>
            </a:r>
            <a:r>
              <a:rPr lang="de-DE" b="1" dirty="0">
                <a:cs typeface="+mn-cs"/>
              </a:rPr>
              <a:t>jedem Find</a:t>
            </a:r>
            <a:r>
              <a:rPr lang="de-DE" dirty="0">
                <a:cs typeface="+mn-cs"/>
              </a:rPr>
              <a:t>(x): </a:t>
            </a:r>
            <a:r>
              <a:rPr lang="de-DE" dirty="0">
                <a:solidFill>
                  <a:srgbClr val="FF0000"/>
                </a:solidFill>
                <a:cs typeface="+mn-cs"/>
              </a:rPr>
              <a:t>alle</a:t>
            </a:r>
            <a:r>
              <a:rPr lang="de-DE" dirty="0">
                <a:cs typeface="+mn-cs"/>
              </a:rPr>
              <a:t> Knoten von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cs typeface="+mn-cs"/>
              </a:rPr>
              <a:t> zur Wurzel zeigen direkt auf Wurzel </a:t>
            </a:r>
          </a:p>
        </p:txBody>
      </p:sp>
      <p:sp>
        <p:nvSpPr>
          <p:cNvPr id="227332" name="Oval 4"/>
          <p:cNvSpPr>
            <a:spLocks noChangeArrowheads="1"/>
          </p:cNvSpPr>
          <p:nvPr/>
        </p:nvSpPr>
        <p:spPr bwMode="auto">
          <a:xfrm>
            <a:off x="2411413" y="342900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33" name="Oval 5"/>
          <p:cNvSpPr>
            <a:spLocks noChangeArrowheads="1"/>
          </p:cNvSpPr>
          <p:nvPr/>
        </p:nvSpPr>
        <p:spPr bwMode="auto">
          <a:xfrm>
            <a:off x="1546225" y="4221163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V="1">
            <a:off x="1906588" y="3789363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35" name="Oval 7"/>
          <p:cNvSpPr>
            <a:spLocks noChangeArrowheads="1"/>
          </p:cNvSpPr>
          <p:nvPr/>
        </p:nvSpPr>
        <p:spPr bwMode="auto">
          <a:xfrm>
            <a:off x="3275013" y="4221163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 flipH="1" flipV="1">
            <a:off x="2770188" y="3789363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37" name="Oval 9"/>
          <p:cNvSpPr>
            <a:spLocks noChangeArrowheads="1"/>
          </p:cNvSpPr>
          <p:nvPr/>
        </p:nvSpPr>
        <p:spPr bwMode="auto">
          <a:xfrm>
            <a:off x="969963" y="5013325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38" name="Oval 10"/>
          <p:cNvSpPr>
            <a:spLocks noChangeArrowheads="1"/>
          </p:cNvSpPr>
          <p:nvPr/>
        </p:nvSpPr>
        <p:spPr bwMode="auto">
          <a:xfrm>
            <a:off x="2122488" y="5013325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x</a:t>
            </a:r>
          </a:p>
        </p:txBody>
      </p:sp>
      <p:sp>
        <p:nvSpPr>
          <p:cNvPr id="227339" name="Oval 11"/>
          <p:cNvSpPr>
            <a:spLocks noChangeArrowheads="1"/>
          </p:cNvSpPr>
          <p:nvPr/>
        </p:nvSpPr>
        <p:spPr bwMode="auto">
          <a:xfrm>
            <a:off x="2698750" y="580548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 flipV="1">
            <a:off x="1258888" y="4581525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 flipH="1" flipV="1">
            <a:off x="1835150" y="4581525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 flipH="1" flipV="1">
            <a:off x="2411413" y="5373688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3" name="Line 15"/>
          <p:cNvSpPr>
            <a:spLocks noChangeShapeType="1"/>
          </p:cNvSpPr>
          <p:nvPr/>
        </p:nvSpPr>
        <p:spPr bwMode="auto">
          <a:xfrm>
            <a:off x="4283075" y="4510088"/>
            <a:ext cx="7921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4" name="Oval 16"/>
          <p:cNvSpPr>
            <a:spLocks noChangeArrowheads="1"/>
          </p:cNvSpPr>
          <p:nvPr/>
        </p:nvSpPr>
        <p:spPr bwMode="auto">
          <a:xfrm>
            <a:off x="6732588" y="342900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5" name="Oval 17"/>
          <p:cNvSpPr>
            <a:spLocks noChangeArrowheads="1"/>
          </p:cNvSpPr>
          <p:nvPr/>
        </p:nvSpPr>
        <p:spPr bwMode="auto">
          <a:xfrm>
            <a:off x="5867400" y="4221163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 flipV="1">
            <a:off x="6227763" y="3789363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7" name="Oval 19"/>
          <p:cNvSpPr>
            <a:spLocks noChangeArrowheads="1"/>
          </p:cNvSpPr>
          <p:nvPr/>
        </p:nvSpPr>
        <p:spPr bwMode="auto">
          <a:xfrm>
            <a:off x="7596188" y="4221163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8" name="Line 20"/>
          <p:cNvSpPr>
            <a:spLocks noChangeShapeType="1"/>
          </p:cNvSpPr>
          <p:nvPr/>
        </p:nvSpPr>
        <p:spPr bwMode="auto">
          <a:xfrm flipH="1" flipV="1">
            <a:off x="7091363" y="3789363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49" name="Oval 21"/>
          <p:cNvSpPr>
            <a:spLocks noChangeArrowheads="1"/>
          </p:cNvSpPr>
          <p:nvPr/>
        </p:nvSpPr>
        <p:spPr bwMode="auto">
          <a:xfrm>
            <a:off x="5291138" y="5013325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50" name="Oval 22"/>
          <p:cNvSpPr>
            <a:spLocks noChangeArrowheads="1"/>
          </p:cNvSpPr>
          <p:nvPr/>
        </p:nvSpPr>
        <p:spPr bwMode="auto">
          <a:xfrm>
            <a:off x="6443663" y="5013325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x</a:t>
            </a:r>
          </a:p>
        </p:txBody>
      </p:sp>
      <p:sp>
        <p:nvSpPr>
          <p:cNvPr id="227351" name="Oval 23"/>
          <p:cNvSpPr>
            <a:spLocks noChangeArrowheads="1"/>
          </p:cNvSpPr>
          <p:nvPr/>
        </p:nvSpPr>
        <p:spPr bwMode="auto">
          <a:xfrm>
            <a:off x="7019925" y="580548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52" name="Line 24"/>
          <p:cNvSpPr>
            <a:spLocks noChangeShapeType="1"/>
          </p:cNvSpPr>
          <p:nvPr/>
        </p:nvSpPr>
        <p:spPr bwMode="auto">
          <a:xfrm flipV="1">
            <a:off x="5580063" y="4581525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53" name="Line 25"/>
          <p:cNvSpPr>
            <a:spLocks noChangeShapeType="1"/>
          </p:cNvSpPr>
          <p:nvPr/>
        </p:nvSpPr>
        <p:spPr bwMode="auto">
          <a:xfrm flipV="1">
            <a:off x="6659563" y="3862388"/>
            <a:ext cx="215900" cy="1150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7354" name="Line 26"/>
          <p:cNvSpPr>
            <a:spLocks noChangeShapeType="1"/>
          </p:cNvSpPr>
          <p:nvPr/>
        </p:nvSpPr>
        <p:spPr bwMode="auto">
          <a:xfrm flipH="1" flipV="1">
            <a:off x="6732588" y="5373688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" name="Oval 9">
            <a:extLst>
              <a:ext uri="{FF2B5EF4-FFF2-40B4-BE49-F238E27FC236}">
                <a16:creationId xmlns:a16="http://schemas.microsoft.com/office/drawing/2014/main" id="{35DA92D9-0D9C-AD45-BFF1-2E284C3B8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4221162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sp>
        <p:nvSpPr>
          <p:cNvPr id="30" name="Oval 10">
            <a:extLst>
              <a:ext uri="{FF2B5EF4-FFF2-40B4-BE49-F238E27FC236}">
                <a16:creationId xmlns:a16="http://schemas.microsoft.com/office/drawing/2014/main" id="{6EF52399-6B0E-214C-A600-B0790AFCD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1" y="5013325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 dirty="0">
              <a:cs typeface="+mn-cs"/>
            </a:endParaRPr>
          </a:p>
        </p:txBody>
      </p:sp>
      <p:sp>
        <p:nvSpPr>
          <p:cNvPr id="32" name="Line 12">
            <a:extLst>
              <a:ext uri="{FF2B5EF4-FFF2-40B4-BE49-F238E27FC236}">
                <a16:creationId xmlns:a16="http://schemas.microsoft.com/office/drawing/2014/main" id="{A5692989-8DAB-4B43-8DD9-DE3C12C8F0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89212" y="3789363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320F26CA-AE43-7749-8325-E8E2485A7A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60763" y="4581525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6" name="Oval 10">
            <a:extLst>
              <a:ext uri="{FF2B5EF4-FFF2-40B4-BE49-F238E27FC236}">
                <a16:creationId xmlns:a16="http://schemas.microsoft.com/office/drawing/2014/main" id="{53182F18-568D-4944-AE13-E8CD25780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516" y="501595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 dirty="0">
              <a:cs typeface="+mn-cs"/>
            </a:endParaRPr>
          </a:p>
        </p:txBody>
      </p:sp>
      <p:sp>
        <p:nvSpPr>
          <p:cNvPr id="38" name="Line 13">
            <a:extLst>
              <a:ext uri="{FF2B5EF4-FFF2-40B4-BE49-F238E27FC236}">
                <a16:creationId xmlns:a16="http://schemas.microsoft.com/office/drawing/2014/main" id="{0C395AFB-8B42-B647-B860-ADB1F2D9F3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83178" y="4584154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9" name="Oval 9">
            <a:extLst>
              <a:ext uri="{FF2B5EF4-FFF2-40B4-BE49-F238E27FC236}">
                <a16:creationId xmlns:a16="http://schemas.microsoft.com/office/drawing/2014/main" id="{BABCFF80-D05F-F440-92E8-E75BAE0D7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337" y="4221163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dirty="0">
              <a:cs typeface="+mn-cs"/>
            </a:endParaRPr>
          </a:p>
        </p:txBody>
      </p:sp>
      <p:sp>
        <p:nvSpPr>
          <p:cNvPr id="40" name="Line 12">
            <a:extLst>
              <a:ext uri="{FF2B5EF4-FFF2-40B4-BE49-F238E27FC236}">
                <a16:creationId xmlns:a16="http://schemas.microsoft.com/office/drawing/2014/main" id="{0F3C6FF4-7484-8241-A614-906519A883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83411" y="3789364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0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4BF2E-E508-1149-B95D-571F7EF02667}" type="slidenum">
              <a:rPr lang="de-DE"/>
              <a:pPr>
                <a:defRPr/>
              </a:pPr>
              <a:t>21</a:t>
            </a:fld>
            <a:endParaRPr lang="de-DE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Datenstruktur: Amortisierte Analyse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Theorem:</a:t>
            </a:r>
            <a:r>
              <a:rPr lang="de-DE" dirty="0">
                <a:cs typeface="+mn-cs"/>
              </a:rPr>
              <a:t> Bei gewichtetem Union mit Pfadkompression ist die amortisierte Zeit für </a:t>
            </a:r>
            <a:r>
              <a:rPr lang="de-DE" b="1" dirty="0">
                <a:cs typeface="+mn-cs"/>
              </a:rPr>
              <a:t>Find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O(log*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Was ist log* </a:t>
            </a:r>
            <a:r>
              <a:rPr lang="de-DE" dirty="0" err="1">
                <a:cs typeface="+mn-cs"/>
              </a:rPr>
              <a:t>n</a:t>
            </a:r>
            <a:r>
              <a:rPr lang="de-DE" dirty="0"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848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DB51D-0CE0-114B-BEF5-72F2382A6AC3}" type="slidenum">
              <a:rPr lang="de-DE"/>
              <a:pPr>
                <a:defRPr/>
              </a:pPr>
              <a:t>22</a:t>
            </a:fld>
            <a:endParaRPr lang="de-DE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Iterierter Logarithmus </a:t>
            </a:r>
            <a:r>
              <a:rPr lang="de-DE" dirty="0">
                <a:cs typeface="+mj-cs"/>
              </a:rPr>
              <a:t>log* </a:t>
            </a:r>
            <a:r>
              <a:rPr lang="de-DE" dirty="0" err="1">
                <a:cs typeface="+mj-cs"/>
              </a:rPr>
              <a:t>n</a:t>
            </a:r>
            <a:endParaRPr lang="de-DE" dirty="0">
              <a:cs typeface="+mj-cs"/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Bemerkung: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log*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cs typeface="+mn-cs"/>
              </a:rPr>
              <a:t> ist definiert als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de-DE" dirty="0">
                <a:cs typeface="+mn-cs"/>
              </a:rPr>
              <a:t>    </a:t>
            </a:r>
            <a:r>
              <a:rPr lang="de-DE" dirty="0">
                <a:solidFill>
                  <a:schemeClr val="hlink"/>
                </a:solidFill>
              </a:rPr>
              <a:t>log*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= 0 für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≤ 1</a:t>
            </a: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    log*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= min{ i &gt; 0 | log log  … 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≤ 1} sonst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Beipiele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log* 2 = 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log* 4 = 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log* 16 = 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log* 2</a:t>
            </a:r>
            <a:r>
              <a:rPr lang="de-DE" baseline="30000" dirty="0">
                <a:solidFill>
                  <a:schemeClr val="hlink"/>
                </a:solidFill>
                <a:cs typeface="+mn-cs"/>
              </a:rPr>
              <a:t>65536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= 5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de-DE" dirty="0">
                <a:cs typeface="+mn-cs"/>
              </a:rPr>
              <a:t>log* </a:t>
            </a:r>
            <a:r>
              <a:rPr lang="de-DE" dirty="0" err="1">
                <a:cs typeface="+mn-cs"/>
              </a:rPr>
              <a:t>n</a:t>
            </a:r>
            <a:r>
              <a:rPr lang="de-DE" dirty="0">
                <a:cs typeface="+mn-cs"/>
              </a:rPr>
              <a:t> </a:t>
            </a:r>
            <a:r>
              <a:rPr lang="de-DE" dirty="0"/>
              <a:t>wächst sehr langsam</a:t>
            </a:r>
            <a:endParaRPr lang="de-DE" dirty="0">
              <a:cs typeface="+mn-cs"/>
            </a:endParaRPr>
          </a:p>
        </p:txBody>
      </p:sp>
      <p:sp>
        <p:nvSpPr>
          <p:cNvPr id="228356" name="AutoShape 4"/>
          <p:cNvSpPr>
            <a:spLocks/>
          </p:cNvSpPr>
          <p:nvPr/>
        </p:nvSpPr>
        <p:spPr bwMode="auto">
          <a:xfrm rot="5400000">
            <a:off x="4391807" y="1953009"/>
            <a:ext cx="144462" cy="1944316"/>
          </a:xfrm>
          <a:prstGeom prst="rightBrace">
            <a:avLst>
              <a:gd name="adj1" fmla="val 14954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4085903" y="2925391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+mn-cs"/>
              </a:rPr>
              <a:t>i</a:t>
            </a:r>
            <a:r>
              <a:rPr lang="de-DE" sz="2400">
                <a:cs typeface="+mn-cs"/>
              </a:rPr>
              <a:t>-mal</a:t>
            </a:r>
          </a:p>
        </p:txBody>
      </p:sp>
    </p:spTree>
    <p:extLst>
      <p:ext uri="{BB962C8B-B14F-4D97-AF65-F5344CB8AC3E}">
        <p14:creationId xmlns:p14="http://schemas.microsoft.com/office/powerpoint/2010/main" val="5787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Kurvenverläufe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log x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log log x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log log log 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Screen Shot 2015-05-28 at 11.0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5"/>
            <a:ext cx="4320480" cy="1878814"/>
          </a:xfrm>
          <a:prstGeom prst="rect">
            <a:avLst/>
          </a:prstGeom>
        </p:spPr>
      </p:pic>
      <p:pic>
        <p:nvPicPr>
          <p:cNvPr id="7" name="Bild 6" descr="Screen Shot 2015-05-28 at 11.10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84" y="2996952"/>
            <a:ext cx="3908432" cy="1785875"/>
          </a:xfrm>
          <a:prstGeom prst="rect">
            <a:avLst/>
          </a:prstGeom>
        </p:spPr>
      </p:pic>
      <p:pic>
        <p:nvPicPr>
          <p:cNvPr id="8" name="Bild 7" descr="Screen Shot 2015-05-28 at 11.14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08" y="4856288"/>
            <a:ext cx="4139952" cy="17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13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4BF2E-E508-1149-B95D-571F7EF02667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Datenstruktur: Amortisierte Analyse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85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Theorem:</a:t>
            </a:r>
            <a:r>
              <a:rPr lang="de-DE" dirty="0">
                <a:cs typeface="+mn-cs"/>
              </a:rPr>
              <a:t> Bei gewichtetem Union mit Pfadkompression ist die amortisierte Zeit für </a:t>
            </a:r>
            <a:r>
              <a:rPr lang="de-DE" b="1" dirty="0">
                <a:cs typeface="+mn-cs"/>
              </a:rPr>
              <a:t>Find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O(log*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→ quasi konstant (log* </a:t>
            </a:r>
            <a:r>
              <a:rPr lang="de-DE" dirty="0" err="1"/>
              <a:t>n</a:t>
            </a:r>
            <a:r>
              <a:rPr lang="de-DE" dirty="0"/>
              <a:t> ≤ 5 für sehr große Zahlen)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/>
              <a:t>Ein paar Hilfsterme und Beobachtungen folgen...</a:t>
            </a:r>
          </a:p>
        </p:txBody>
      </p:sp>
    </p:spTree>
    <p:extLst>
      <p:ext uri="{BB962C8B-B14F-4D97-AF65-F5344CB8AC3E}">
        <p14:creationId xmlns:p14="http://schemas.microsoft.com/office/powerpoint/2010/main" val="384944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4BF2E-E508-1149-B95D-571F7EF02667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Datenstruktur: rank(x)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85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Ordne jedem Element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cs typeface="+mn-cs"/>
              </a:rPr>
              <a:t> zu: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rank(x) = </a:t>
            </a:r>
            <a:r>
              <a:rPr lang="de-DE" dirty="0">
                <a:cs typeface="+mn-cs"/>
              </a:rPr>
              <a:t>Tiefe des Unterbaums von Wurzel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 </a:t>
            </a:r>
            <a:r>
              <a:rPr lang="de-DE" dirty="0">
                <a:cs typeface="+mn-cs"/>
              </a:rPr>
              <a:t>ohne Pfadkompression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 err="1">
                <a:cs typeface="+mn-cs"/>
              </a:rPr>
              <a:t>MakeSet</a:t>
            </a:r>
            <a:r>
              <a:rPr lang="de-DE" dirty="0">
                <a:cs typeface="+mn-cs"/>
              </a:rPr>
              <a:t>(x) setzt rank(x) = 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Union(T</a:t>
            </a:r>
            <a:r>
              <a:rPr lang="de-DE" baseline="-25000" dirty="0">
                <a:solidFill>
                  <a:srgbClr val="FF0000"/>
                </a:solidFill>
                <a:cs typeface="+mn-cs"/>
              </a:rPr>
              <a:t>1</a:t>
            </a:r>
            <a:r>
              <a:rPr lang="de-DE" dirty="0">
                <a:solidFill>
                  <a:srgbClr val="FF0000"/>
                </a:solidFill>
                <a:cs typeface="+mn-cs"/>
              </a:rPr>
              <a:t>,T</a:t>
            </a:r>
            <a:r>
              <a:rPr lang="de-DE" baseline="-25000" dirty="0">
                <a:solidFill>
                  <a:srgbClr val="FF0000"/>
                </a:solidFill>
                <a:cs typeface="+mn-cs"/>
              </a:rPr>
              <a:t>2</a:t>
            </a:r>
            <a:r>
              <a:rPr lang="de-DE" dirty="0">
                <a:solidFill>
                  <a:srgbClr val="FF0000"/>
                </a:solidFill>
                <a:cs typeface="+mn-cs"/>
              </a:rPr>
              <a:t>) 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by</a:t>
            </a:r>
            <a:r>
              <a:rPr lang="de-DE" dirty="0">
                <a:solidFill>
                  <a:srgbClr val="FF0000"/>
                </a:solidFill>
                <a:cs typeface="+mn-cs"/>
              </a:rPr>
              <a:t> rank</a:t>
            </a:r>
            <a:r>
              <a:rPr lang="de-DE" dirty="0">
                <a:cs typeface="+mn-cs"/>
              </a:rPr>
              <a:t>: Erhöht rank(x) um 1 für Wurzel der Vereinigung, wenn für die Repräsentanten </a:t>
            </a:r>
            <a:r>
              <a:rPr lang="de-DE" dirty="0"/>
              <a:t>x</a:t>
            </a:r>
            <a:r>
              <a:rPr lang="de-DE" baseline="-25000" dirty="0"/>
              <a:t>1</a:t>
            </a:r>
            <a:r>
              <a:rPr lang="de-DE" dirty="0"/>
              <a:t>, x</a:t>
            </a:r>
            <a:r>
              <a:rPr lang="de-DE" baseline="-25000" dirty="0"/>
              <a:t>2 </a:t>
            </a:r>
            <a:r>
              <a:rPr lang="de-DE" dirty="0">
                <a:cs typeface="+mn-cs"/>
              </a:rPr>
              <a:t> von T</a:t>
            </a:r>
            <a:r>
              <a:rPr lang="de-DE" baseline="-25000" dirty="0">
                <a:cs typeface="+mn-cs"/>
              </a:rPr>
              <a:t>1</a:t>
            </a:r>
            <a:r>
              <a:rPr lang="de-DE" dirty="0">
                <a:cs typeface="+mn-cs"/>
              </a:rPr>
              <a:t>, T</a:t>
            </a:r>
            <a:r>
              <a:rPr lang="de-DE" baseline="-25000" dirty="0">
                <a:cs typeface="+mn-cs"/>
              </a:rPr>
              <a:t>2</a:t>
            </a:r>
            <a:r>
              <a:rPr lang="de-DE" dirty="0">
                <a:cs typeface="+mn-cs"/>
              </a:rPr>
              <a:t> gilt: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rank(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) = rank(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Kann sich also nur unter Umständen für Repräsentanten ändern</a:t>
            </a:r>
          </a:p>
        </p:txBody>
      </p:sp>
    </p:spTree>
    <p:extLst>
      <p:ext uri="{BB962C8B-B14F-4D97-AF65-F5344CB8AC3E}">
        <p14:creationId xmlns:p14="http://schemas.microsoft.com/office/powerpoint/2010/main" val="22520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777-EB1A-124C-A71D-8A2EE65B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Union-Find Datenstruktur: rank(x)</a:t>
            </a:r>
          </a:p>
        </p:txBody>
      </p:sp>
      <p:sp>
        <p:nvSpPr>
          <p:cNvPr id="141" name="Content Placeholder 140">
            <a:extLst>
              <a:ext uri="{FF2B5EF4-FFF2-40B4-BE49-F238E27FC236}">
                <a16:creationId xmlns:a16="http://schemas.microsoft.com/office/drawing/2014/main" id="{0A02006D-35D5-5F4D-821D-B12A51F9D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/>
              <a:t>Veränderung von rank(x) bei </a:t>
            </a:r>
            <a:r>
              <a:rPr lang="de-DE" dirty="0">
                <a:solidFill>
                  <a:srgbClr val="FF0000"/>
                </a:solidFill>
              </a:rPr>
              <a:t>Union(T</a:t>
            </a:r>
            <a:r>
              <a:rPr lang="de-DE" baseline="-25000" dirty="0">
                <a:solidFill>
                  <a:srgbClr val="FF0000"/>
                </a:solidFill>
              </a:rPr>
              <a:t>1</a:t>
            </a:r>
            <a:r>
              <a:rPr lang="de-DE" dirty="0">
                <a:solidFill>
                  <a:srgbClr val="FF0000"/>
                </a:solidFill>
              </a:rPr>
              <a:t>,T</a:t>
            </a:r>
            <a:r>
              <a:rPr lang="de-DE" baseline="-25000" dirty="0">
                <a:solidFill>
                  <a:srgbClr val="FF0000"/>
                </a:solidFill>
              </a:rPr>
              <a:t>2</a:t>
            </a:r>
            <a:r>
              <a:rPr lang="de-DE" dirty="0">
                <a:solidFill>
                  <a:srgbClr val="FF0000"/>
                </a:solidFill>
              </a:rPr>
              <a:t>) </a:t>
            </a:r>
          </a:p>
          <a:p>
            <a:pPr lvl="1"/>
            <a:r>
              <a:rPr lang="de-DE" dirty="0"/>
              <a:t>Gleiche Ränge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Unterschiedliche Ränge</a:t>
            </a:r>
          </a:p>
          <a:p>
            <a:pPr lvl="1"/>
            <a:endParaRPr lang="de-DE" dirty="0">
              <a:solidFill>
                <a:schemeClr val="accent2"/>
              </a:solidFill>
            </a:endParaRPr>
          </a:p>
          <a:p>
            <a:pPr lvl="1"/>
            <a:endParaRPr lang="de-DE" dirty="0">
              <a:solidFill>
                <a:schemeClr val="accent2"/>
              </a:solidFill>
            </a:endParaRPr>
          </a:p>
          <a:p>
            <a:pPr lvl="1"/>
            <a:endParaRPr lang="de-DE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  <a:endParaRPr lang="de-DE" dirty="0"/>
          </a:p>
          <a:p>
            <a:r>
              <a:rPr lang="de-DE" dirty="0"/>
              <a:t>Wenn ein Repräsentant angehängt wird und damit kein Repräsentant mehr ist, ändert sich sein Rang nicht mehr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0B77F-E587-6E49-92E0-0415666A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1F0EBED-5E61-6240-87C9-DEAE55127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108" y="2206237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9" name="Text Box 15">
            <a:extLst>
              <a:ext uri="{FF2B5EF4-FFF2-40B4-BE49-F238E27FC236}">
                <a16:creationId xmlns:a16="http://schemas.microsoft.com/office/drawing/2014/main" id="{BEDBC762-4DFF-BF48-AEDD-10424362A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83" y="21222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DA9F429-1F56-A24D-8B21-31DD376D9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976" y="2206912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6" name="Text Box 15">
            <a:extLst>
              <a:ext uri="{FF2B5EF4-FFF2-40B4-BE49-F238E27FC236}">
                <a16:creationId xmlns:a16="http://schemas.microsoft.com/office/drawing/2014/main" id="{45EC0DD1-1EF2-0944-8E26-C515A66C2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851" y="21229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494905AD-CAC5-104A-A63E-76F9A5936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381" y="180156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DB4EC76-5F0C-094A-B025-E061C4443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381" y="2641492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5" name="Line 12">
            <a:extLst>
              <a:ext uri="{FF2B5EF4-FFF2-40B4-BE49-F238E27FC236}">
                <a16:creationId xmlns:a16="http://schemas.microsoft.com/office/drawing/2014/main" id="{E72C2110-31BC-2242-BF1F-3CB916F5C8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95525" y="2161930"/>
            <a:ext cx="0" cy="479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6" name="Text Box 15">
            <a:extLst>
              <a:ext uri="{FF2B5EF4-FFF2-40B4-BE49-F238E27FC236}">
                <a16:creationId xmlns:a16="http://schemas.microsoft.com/office/drawing/2014/main" id="{7531C4FC-0759-7747-90CA-BF5A7D461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293" y="255751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97" name="Text Box 15">
            <a:extLst>
              <a:ext uri="{FF2B5EF4-FFF2-40B4-BE49-F238E27FC236}">
                <a16:creationId xmlns:a16="http://schemas.microsoft.com/office/drawing/2014/main" id="{681307CC-3753-894A-BFE0-AF069BE69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257" y="128117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953B49F-4DCF-6D42-81E1-DE6BEE8F7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169" y="354611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CBBC705-84D6-C24B-9AF3-20FF192A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4169" y="4386041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0" name="Line 12">
            <a:extLst>
              <a:ext uri="{FF2B5EF4-FFF2-40B4-BE49-F238E27FC236}">
                <a16:creationId xmlns:a16="http://schemas.microsoft.com/office/drawing/2014/main" id="{2F8A74D5-A5B9-5A45-BACB-D7CFC74094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4313" y="3906479"/>
            <a:ext cx="0" cy="479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1" name="Text Box 15">
            <a:extLst>
              <a:ext uri="{FF2B5EF4-FFF2-40B4-BE49-F238E27FC236}">
                <a16:creationId xmlns:a16="http://schemas.microsoft.com/office/drawing/2014/main" id="{A9DF8641-0C66-5F49-BEE2-18CB7DBAC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081" y="43020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02" name="Text Box 15">
            <a:extLst>
              <a:ext uri="{FF2B5EF4-FFF2-40B4-BE49-F238E27FC236}">
                <a16:creationId xmlns:a16="http://schemas.microsoft.com/office/drawing/2014/main" id="{30B83A6D-D82A-854D-A8B4-8CF8717D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873" y="338711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6DE8644-DB47-8145-A2ED-23ECC4C63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4525" y="438949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6" name="Text Box 15">
            <a:extLst>
              <a:ext uri="{FF2B5EF4-FFF2-40B4-BE49-F238E27FC236}">
                <a16:creationId xmlns:a16="http://schemas.microsoft.com/office/drawing/2014/main" id="{97086E8B-97FB-B54F-AF82-E99655A16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437" y="430551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07" name="Text Box 15">
            <a:extLst>
              <a:ext uri="{FF2B5EF4-FFF2-40B4-BE49-F238E27FC236}">
                <a16:creationId xmlns:a16="http://schemas.microsoft.com/office/drawing/2014/main" id="{12013081-7365-3F4E-8203-4A1E02556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743" y="344530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1C2E162-C926-804C-A48B-B7BF26C4E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343" y="359929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96BDF7F-0EFE-EB43-A672-BBE58772F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081" y="439145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8CF8CEC-594E-F94A-865C-07C90AD9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606" y="439145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112" name="Line 12">
            <a:extLst>
              <a:ext uri="{FF2B5EF4-FFF2-40B4-BE49-F238E27FC236}">
                <a16:creationId xmlns:a16="http://schemas.microsoft.com/office/drawing/2014/main" id="{046C658D-6E16-9E48-8203-486EC01130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3006" y="3959654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3" name="Line 13">
            <a:extLst>
              <a:ext uri="{FF2B5EF4-FFF2-40B4-BE49-F238E27FC236}">
                <a16:creationId xmlns:a16="http://schemas.microsoft.com/office/drawing/2014/main" id="{5FFCF637-05ED-1349-B1C4-44473DB220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69268" y="3959654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5" name="Text Box 15">
            <a:extLst>
              <a:ext uri="{FF2B5EF4-FFF2-40B4-BE49-F238E27FC236}">
                <a16:creationId xmlns:a16="http://schemas.microsoft.com/office/drawing/2014/main" id="{0C759D78-F0C1-4A4D-8FAB-08CFA8C2E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956" y="4307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7" name="Text Box 15">
            <a:extLst>
              <a:ext uri="{FF2B5EF4-FFF2-40B4-BE49-F238E27FC236}">
                <a16:creationId xmlns:a16="http://schemas.microsoft.com/office/drawing/2014/main" id="{6D6BDCB3-3680-6A4E-95F9-BE65D918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733" y="415015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42" name="Text Box 15">
            <a:extLst>
              <a:ext uri="{FF2B5EF4-FFF2-40B4-BE49-F238E27FC236}">
                <a16:creationId xmlns:a16="http://schemas.microsoft.com/office/drawing/2014/main" id="{FB942558-AEB9-6C4E-9CEB-6525767BA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293" y="1628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43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8" grpId="0" animBg="1"/>
      <p:bldP spid="99" grpId="0" animBg="1"/>
      <p:bldP spid="100" grpId="0" animBg="1"/>
      <p:bldP spid="101" grpId="0"/>
      <p:bldP spid="102" grpId="0"/>
      <p:bldP spid="104" grpId="0" animBg="1"/>
      <p:bldP spid="106" grpId="0"/>
      <p:bldP spid="107" grpId="0"/>
      <p:bldP spid="108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1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777-EB1A-124C-A71D-8A2EE65B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Union-Find Datenstruktur: rank(x)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DCCA3-BE18-3B4F-BA20-6DF0FED99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Auswirkung von Pfadkompression bei </a:t>
            </a:r>
            <a:r>
              <a:rPr lang="de-DE" dirty="0">
                <a:solidFill>
                  <a:srgbClr val="FF0000"/>
                </a:solidFill>
              </a:rPr>
              <a:t>Find(x)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3600" dirty="0"/>
          </a:p>
          <a:p>
            <a:pPr marL="0" indent="0">
              <a:buNone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  <a:endParaRPr lang="de-DE" dirty="0"/>
          </a:p>
          <a:p>
            <a:r>
              <a:rPr lang="de-DE" dirty="0"/>
              <a:t>Auf dem Weg zur Wurzel: </a:t>
            </a:r>
            <a:r>
              <a:rPr lang="de-DE" dirty="0">
                <a:solidFill>
                  <a:schemeClr val="hlink"/>
                </a:solidFill>
              </a:rPr>
              <a:t>rank(x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aufsteigend</a:t>
            </a:r>
          </a:p>
          <a:p>
            <a:r>
              <a:rPr lang="de-DE" dirty="0"/>
              <a:t>Neuer Elternknoten hat höheren Rang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0B77F-E587-6E49-92E0-0415666A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6C8A16-DBA8-D248-8E53-8B2CE5A3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1924895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5C585-5C36-204E-AEBE-03660026E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556" y="271705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21461641-2F33-F240-B623-C3B0B99905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2919" y="2285258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C978A2-8EBA-074E-AD7C-8DF7C75B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344" y="271705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1C0C803-C836-5A41-B39A-9AB098F9B9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6519" y="2285258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53FCBE-CD04-E647-AA88-4A22C97A1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4" y="350922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6CDF13-11A6-3C46-8835-03659B63E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819" y="350922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 dirty="0">
                <a:cs typeface="+mn-cs"/>
              </a:rPr>
              <a:t>x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C8C3C9-7ABE-B34C-B3B0-190DB0352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081" y="4301383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15C569F-6E61-AE4D-9E87-5E1FB2DBEA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5219" y="3077420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340380FB-6987-2E4C-9954-4CDBE8BA2D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1481" y="3077420"/>
            <a:ext cx="360363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4E439249-C75D-E145-AC49-107A8BD762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67744" y="3869583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19D36E18-3BBC-1D49-A81E-20F8A8FD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0469" y="2717057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6975CD88-D967-CF4F-933C-198442703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432" y="350922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E863763D-9272-144B-B2E6-F65662D68E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45543" y="2285258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A02BFD06-052C-5E48-B4F7-94B9DF6B09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17094" y="3077420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97DBEA5F-EB23-9149-A619-086FB66C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9" y="34252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08A36CC-8FF7-A447-8293-7B819A7BB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194" y="408548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3CDBC941-8EAF-2E45-A33C-313CC95B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073" y="327427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3B210EBE-2916-894F-BD64-7F5DC669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619" y="245511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03ABA518-F000-7C4D-8CDF-ABA38CC3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946" y="326792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9F4041C1-1826-604A-9AF2-2C7E4C305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094" y="25309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E6B3B27E-FB32-2749-9484-1D247C831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757" y="245511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4E49AA20-B152-794A-AC3A-FBAC626C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169" y="1628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3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8A336A2-357D-B546-9378-9E3CA5E90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413" y="1924895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88B165F-29A1-C542-BFCC-81ADDB54A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225" y="271705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0" name="Line 6">
            <a:extLst>
              <a:ext uri="{FF2B5EF4-FFF2-40B4-BE49-F238E27FC236}">
                <a16:creationId xmlns:a16="http://schemas.microsoft.com/office/drawing/2014/main" id="{62A515E2-D0E0-5D4A-BABE-628361C90D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3588" y="2285258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F8AC9DE-F416-AF40-AE8B-3D8BCCC66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013" y="2717058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2" name="Line 8">
            <a:extLst>
              <a:ext uri="{FF2B5EF4-FFF2-40B4-BE49-F238E27FC236}">
                <a16:creationId xmlns:a16="http://schemas.microsoft.com/office/drawing/2014/main" id="{370853CE-79A1-3B48-9620-93B9B1564D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7188" y="2285258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F60A5CC-FCF8-034C-BA98-739DD4F2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963" y="350922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E31706B-3069-F84D-BD42-40D88D7FF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9488" y="350922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2400">
                <a:cs typeface="+mn-cs"/>
              </a:rPr>
              <a:t>x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569D3DA-B113-1444-9958-195222C50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750" y="4301383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6" name="Line 12">
            <a:extLst>
              <a:ext uri="{FF2B5EF4-FFF2-40B4-BE49-F238E27FC236}">
                <a16:creationId xmlns:a16="http://schemas.microsoft.com/office/drawing/2014/main" id="{A4970EF6-3AE4-AF4C-B0F1-F533E18D2F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5888" y="3077420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7" name="Line 13">
            <a:extLst>
              <a:ext uri="{FF2B5EF4-FFF2-40B4-BE49-F238E27FC236}">
                <a16:creationId xmlns:a16="http://schemas.microsoft.com/office/drawing/2014/main" id="{13E19F8D-E36E-E642-B136-0EEB7CB9C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2512" y="2291608"/>
            <a:ext cx="307561" cy="1217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8" name="Line 14">
            <a:extLst>
              <a:ext uri="{FF2B5EF4-FFF2-40B4-BE49-F238E27FC236}">
                <a16:creationId xmlns:a16="http://schemas.microsoft.com/office/drawing/2014/main" id="{A00CFB80-7E65-5142-932D-AB366D638E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68413" y="3869583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9" name="Oval 9">
            <a:extLst>
              <a:ext uri="{FF2B5EF4-FFF2-40B4-BE49-F238E27FC236}">
                <a16:creationId xmlns:a16="http://schemas.microsoft.com/office/drawing/2014/main" id="{68A971D6-D37F-0244-8DC4-4C3A04A4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1138" y="2717057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0" name="Oval 10">
            <a:extLst>
              <a:ext uri="{FF2B5EF4-FFF2-40B4-BE49-F238E27FC236}">
                <a16:creationId xmlns:a16="http://schemas.microsoft.com/office/drawing/2014/main" id="{B4D4AA0D-A06A-674B-9779-A37269AB5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101" y="3509220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91" name="Line 12">
            <a:extLst>
              <a:ext uri="{FF2B5EF4-FFF2-40B4-BE49-F238E27FC236}">
                <a16:creationId xmlns:a16="http://schemas.microsoft.com/office/drawing/2014/main" id="{1E3EA314-8608-2941-9620-197B689253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46212" y="2285258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2" name="Line 13">
            <a:extLst>
              <a:ext uri="{FF2B5EF4-FFF2-40B4-BE49-F238E27FC236}">
                <a16:creationId xmlns:a16="http://schemas.microsoft.com/office/drawing/2014/main" id="{89AE4364-6D00-8C40-8C7A-B1ED1CE7EB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17763" y="3077420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8" name="Text Box 15">
            <a:extLst>
              <a:ext uri="{FF2B5EF4-FFF2-40B4-BE49-F238E27FC236}">
                <a16:creationId xmlns:a16="http://schemas.microsoft.com/office/drawing/2014/main" id="{FBADDA32-577F-D34C-A656-1250FCF68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838" y="34252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9" name="Text Box 15">
            <a:extLst>
              <a:ext uri="{FF2B5EF4-FFF2-40B4-BE49-F238E27FC236}">
                <a16:creationId xmlns:a16="http://schemas.microsoft.com/office/drawing/2014/main" id="{CFA9D599-28F3-554F-BDFA-4A031FBC7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863" y="408548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20" name="Text Box 15">
            <a:extLst>
              <a:ext uri="{FF2B5EF4-FFF2-40B4-BE49-F238E27FC236}">
                <a16:creationId xmlns:a16="http://schemas.microsoft.com/office/drawing/2014/main" id="{74FE82D0-D6F4-6548-B255-66227831E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742" y="327427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21" name="Text Box 15">
            <a:extLst>
              <a:ext uri="{FF2B5EF4-FFF2-40B4-BE49-F238E27FC236}">
                <a16:creationId xmlns:a16="http://schemas.microsoft.com/office/drawing/2014/main" id="{8A6A1E5E-DE8D-D24D-926F-161763987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288" y="245511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22" name="Text Box 15">
            <a:extLst>
              <a:ext uri="{FF2B5EF4-FFF2-40B4-BE49-F238E27FC236}">
                <a16:creationId xmlns:a16="http://schemas.microsoft.com/office/drawing/2014/main" id="{8387CAD9-E4F0-FD43-8B9D-9747EB0A4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615" y="326792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23" name="Text Box 15">
            <a:extLst>
              <a:ext uri="{FF2B5EF4-FFF2-40B4-BE49-F238E27FC236}">
                <a16:creationId xmlns:a16="http://schemas.microsoft.com/office/drawing/2014/main" id="{61FA64B3-C466-4348-8EF3-900AEB642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7763" y="25309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24" name="Text Box 15">
            <a:extLst>
              <a:ext uri="{FF2B5EF4-FFF2-40B4-BE49-F238E27FC236}">
                <a16:creationId xmlns:a16="http://schemas.microsoft.com/office/drawing/2014/main" id="{430C4234-DEE2-C848-8726-6348F4C4A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426" y="245511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2</a:t>
            </a:r>
          </a:p>
        </p:txBody>
      </p:sp>
      <p:sp>
        <p:nvSpPr>
          <p:cNvPr id="125" name="Text Box 15">
            <a:extLst>
              <a:ext uri="{FF2B5EF4-FFF2-40B4-BE49-F238E27FC236}">
                <a16:creationId xmlns:a16="http://schemas.microsoft.com/office/drawing/2014/main" id="{028C58EA-E7B0-1A41-B1EC-25AF3A0F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838" y="1628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26" name="Text Box 15">
            <a:extLst>
              <a:ext uri="{FF2B5EF4-FFF2-40B4-BE49-F238E27FC236}">
                <a16:creationId xmlns:a16="http://schemas.microsoft.com/office/drawing/2014/main" id="{C812C8C8-F15E-9B48-A5CA-A53D354FF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159" y="2206500"/>
            <a:ext cx="869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Tiefe: 1</a:t>
            </a:r>
          </a:p>
        </p:txBody>
      </p:sp>
      <p:sp>
        <p:nvSpPr>
          <p:cNvPr id="127" name="Text Box 15">
            <a:extLst>
              <a:ext uri="{FF2B5EF4-FFF2-40B4-BE49-F238E27FC236}">
                <a16:creationId xmlns:a16="http://schemas.microsoft.com/office/drawing/2014/main" id="{105F2978-D981-8C49-9696-B4FCA3777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476" y="1555750"/>
            <a:ext cx="869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Tiefe: 2</a:t>
            </a:r>
          </a:p>
        </p:txBody>
      </p:sp>
    </p:spTree>
    <p:extLst>
      <p:ext uri="{BB962C8B-B14F-4D97-AF65-F5344CB8AC3E}">
        <p14:creationId xmlns:p14="http://schemas.microsoft.com/office/powerpoint/2010/main" val="23270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Datenstruktur: Amortisierte Analyse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Jedes Element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cs typeface="+mn-cs"/>
              </a:rPr>
              <a:t> gehört einer Gruppe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  <a:cs typeface="+mn-cs"/>
              </a:rPr>
              <a:t>g</a:t>
            </a:r>
            <a:r>
              <a:rPr lang="de-DE" baseline="-25000" dirty="0" err="1">
                <a:solidFill>
                  <a:schemeClr val="accent5">
                    <a:lumMod val="50000"/>
                  </a:schemeClr>
                </a:solidFill>
                <a:cs typeface="+mn-cs"/>
              </a:rPr>
              <a:t>j</a:t>
            </a:r>
            <a:r>
              <a:rPr lang="de-DE" dirty="0">
                <a:cs typeface="+mn-cs"/>
              </a:rPr>
              <a:t> 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Gruppe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= {v | log</a:t>
            </a:r>
            <a:r>
              <a:rPr lang="de-DE" baseline="30000" dirty="0">
                <a:solidFill>
                  <a:schemeClr val="hlink"/>
                </a:solidFill>
                <a:cs typeface="+mn-cs"/>
              </a:rPr>
              <a:t>j+1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&lt; rank(v) </a:t>
            </a:r>
            <a:r>
              <a:rPr lang="de-DE" dirty="0">
                <a:solidFill>
                  <a:schemeClr val="hlink"/>
                </a:solidFill>
              </a:rPr>
              <a:t>≤ </a:t>
            </a:r>
            <a:r>
              <a:rPr lang="de-DE" dirty="0" err="1">
                <a:solidFill>
                  <a:schemeClr val="hlink"/>
                </a:solidFill>
              </a:rPr>
              <a:t>log</a:t>
            </a:r>
            <a:r>
              <a:rPr lang="de-DE" baseline="30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},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&gt; 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hlink"/>
                </a:solidFill>
              </a:rPr>
              <a:t>log</a:t>
            </a:r>
            <a:r>
              <a:rPr lang="de-DE" baseline="30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wendet den Logarithmus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j</a:t>
            </a:r>
            <a:r>
              <a:rPr lang="de-DE" dirty="0"/>
              <a:t>-mal auf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/>
              <a:t> an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</p:txBody>
      </p:sp>
      <p:sp>
        <p:nvSpPr>
          <p:cNvPr id="64" name="Foliennummernplatzhalter 5">
            <a:extLst>
              <a:ext uri="{FF2B5EF4-FFF2-40B4-BE49-F238E27FC236}">
                <a16:creationId xmlns:a16="http://schemas.microsoft.com/office/drawing/2014/main" id="{932CDD49-BFBF-A440-988D-148A344D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304BF2E-E508-1149-B95D-571F7EF02667}" type="slidenum">
              <a:rPr lang="de-DE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795A79B-E65C-E04C-A42E-A03D6DD3A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401" y="377503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873D3DC-4718-5F41-ABED-94286E3F6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213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7" name="Line 6">
            <a:extLst>
              <a:ext uri="{FF2B5EF4-FFF2-40B4-BE49-F238E27FC236}">
                <a16:creationId xmlns:a16="http://schemas.microsoft.com/office/drawing/2014/main" id="{451C4116-ABF8-2346-BEB9-7459B0D55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45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B9BEB0E-BA06-7341-9D79-385A8B5CD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01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9" name="Line 8">
            <a:extLst>
              <a:ext uri="{FF2B5EF4-FFF2-40B4-BE49-F238E27FC236}">
                <a16:creationId xmlns:a16="http://schemas.microsoft.com/office/drawing/2014/main" id="{D348EEC3-F34F-C44D-9B50-F9A527E70A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081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2043B68-664B-0543-97E5-510B86151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951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1D68238-21DF-904D-AD41-FCD97B731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476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E92E180-C999-3544-92C1-A52EFFC5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738" y="615152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3" name="Line 12">
            <a:extLst>
              <a:ext uri="{FF2B5EF4-FFF2-40B4-BE49-F238E27FC236}">
                <a16:creationId xmlns:a16="http://schemas.microsoft.com/office/drawing/2014/main" id="{9F304C86-9CF3-8A40-83AB-158A6F1C88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6876" y="4927559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4" name="Line 13">
            <a:extLst>
              <a:ext uri="{FF2B5EF4-FFF2-40B4-BE49-F238E27FC236}">
                <a16:creationId xmlns:a16="http://schemas.microsoft.com/office/drawing/2014/main" id="{25A04A47-7428-6C42-B766-D33D003629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73138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5" name="Line 14">
            <a:extLst>
              <a:ext uri="{FF2B5EF4-FFF2-40B4-BE49-F238E27FC236}">
                <a16:creationId xmlns:a16="http://schemas.microsoft.com/office/drawing/2014/main" id="{8EDF9894-1753-BB4A-B7DC-F706AB99A1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9401" y="5719722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6" name="Oval 9">
            <a:extLst>
              <a:ext uri="{FF2B5EF4-FFF2-40B4-BE49-F238E27FC236}">
                <a16:creationId xmlns:a16="http://schemas.microsoft.com/office/drawing/2014/main" id="{C1E4210A-B555-7E44-83EF-56FEBC035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126" y="4567196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7" name="Oval 10">
            <a:extLst>
              <a:ext uri="{FF2B5EF4-FFF2-40B4-BE49-F238E27FC236}">
                <a16:creationId xmlns:a16="http://schemas.microsoft.com/office/drawing/2014/main" id="{7AAF8DAD-30EB-9A43-BA7B-0E8394215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089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78" name="Line 12">
            <a:extLst>
              <a:ext uri="{FF2B5EF4-FFF2-40B4-BE49-F238E27FC236}">
                <a16:creationId xmlns:a16="http://schemas.microsoft.com/office/drawing/2014/main" id="{8FBD7C2E-65A0-2C46-BC31-23E22335AA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7200" y="4135397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9" name="Line 13">
            <a:extLst>
              <a:ext uri="{FF2B5EF4-FFF2-40B4-BE49-F238E27FC236}">
                <a16:creationId xmlns:a16="http://schemas.microsoft.com/office/drawing/2014/main" id="{1929286B-D846-D34C-9730-66D624348A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98751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0" name="Text Box 15">
            <a:extLst>
              <a:ext uri="{FF2B5EF4-FFF2-40B4-BE49-F238E27FC236}">
                <a16:creationId xmlns:a16="http://schemas.microsoft.com/office/drawing/2014/main" id="{FB84A4E2-1F3A-424B-8B4A-B26335D4C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26" y="52753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81" name="Text Box 15">
            <a:extLst>
              <a:ext uri="{FF2B5EF4-FFF2-40B4-BE49-F238E27FC236}">
                <a16:creationId xmlns:a16="http://schemas.microsoft.com/office/drawing/2014/main" id="{823E76CA-D78F-4D49-872B-AC32CABA9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851" y="593562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82" name="Text Box 15">
            <a:extLst>
              <a:ext uri="{FF2B5EF4-FFF2-40B4-BE49-F238E27FC236}">
                <a16:creationId xmlns:a16="http://schemas.microsoft.com/office/drawing/2014/main" id="{35A6292D-C522-A84A-9688-0D66F5878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730" y="51244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42EF382B-0B05-C549-83B1-C58576603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276" y="43052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82B2CE20-1FFD-DA4E-A6C5-19E9E49C4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603" y="511805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85" name="Text Box 15">
            <a:extLst>
              <a:ext uri="{FF2B5EF4-FFF2-40B4-BE49-F238E27FC236}">
                <a16:creationId xmlns:a16="http://schemas.microsoft.com/office/drawing/2014/main" id="{868798C5-BF83-8C49-8DEF-221C75A4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751" y="43810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86" name="Text Box 15">
            <a:extLst>
              <a:ext uri="{FF2B5EF4-FFF2-40B4-BE49-F238E27FC236}">
                <a16:creationId xmlns:a16="http://schemas.microsoft.com/office/drawing/2014/main" id="{5C3C02D7-E81F-F64F-990C-573CA9176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14" y="430525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87" name="Text Box 15">
            <a:extLst>
              <a:ext uri="{FF2B5EF4-FFF2-40B4-BE49-F238E27FC236}">
                <a16:creationId xmlns:a16="http://schemas.microsoft.com/office/drawing/2014/main" id="{6BAA8951-49AA-AE4A-91A8-FC21CC710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826" y="3478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3</a:t>
            </a:r>
          </a:p>
        </p:txBody>
      </p:sp>
      <p:sp>
        <p:nvSpPr>
          <p:cNvPr id="88" name="Text Box 15">
            <a:extLst>
              <a:ext uri="{FF2B5EF4-FFF2-40B4-BE49-F238E27FC236}">
                <a16:creationId xmlns:a16="http://schemas.microsoft.com/office/drawing/2014/main" id="{F5E5D0BB-E9DB-9A48-AB2C-3E560D273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51" y="5549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89" name="Text Box 15">
            <a:extLst>
              <a:ext uri="{FF2B5EF4-FFF2-40B4-BE49-F238E27FC236}">
                <a16:creationId xmlns:a16="http://schemas.microsoft.com/office/drawing/2014/main" id="{C43AA838-2C4B-694D-BBC2-0917FD61B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086" y="61436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90" name="Text Box 15">
            <a:extLst>
              <a:ext uri="{FF2B5EF4-FFF2-40B4-BE49-F238E27FC236}">
                <a16:creationId xmlns:a16="http://schemas.microsoft.com/office/drawing/2014/main" id="{F2BB37F3-3DD8-CE49-9F88-B2AD1650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965" y="53324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F1471003-DA50-1D49-9D82-15289565E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511" y="45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92" name="Text Box 15">
            <a:extLst>
              <a:ext uri="{FF2B5EF4-FFF2-40B4-BE49-F238E27FC236}">
                <a16:creationId xmlns:a16="http://schemas.microsoft.com/office/drawing/2014/main" id="{4A602C9D-DE6B-EF4A-B619-DAC64AF33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38" y="53261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93" name="Text Box 15">
            <a:extLst>
              <a:ext uri="{FF2B5EF4-FFF2-40B4-BE49-F238E27FC236}">
                <a16:creationId xmlns:a16="http://schemas.microsoft.com/office/drawing/2014/main" id="{DF194C33-ED4F-A84B-9381-4EE4E16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986" y="4589147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94" name="Text Box 15">
            <a:extLst>
              <a:ext uri="{FF2B5EF4-FFF2-40B4-BE49-F238E27FC236}">
                <a16:creationId xmlns:a16="http://schemas.microsoft.com/office/drawing/2014/main" id="{BCACA6B9-0354-7F42-B598-5D8AFBC2A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839" y="45793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95" name="Text Box 15">
            <a:extLst>
              <a:ext uri="{FF2B5EF4-FFF2-40B4-BE49-F238E27FC236}">
                <a16:creationId xmlns:a16="http://schemas.microsoft.com/office/drawing/2014/main" id="{E07E3380-94D2-7544-9F80-81882538A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251" y="375298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27D3279-27E7-5A49-A2CC-84DA6648EB9C}"/>
              </a:ext>
            </a:extLst>
          </p:cNvPr>
          <p:cNvSpPr txBox="1"/>
          <p:nvPr/>
        </p:nvSpPr>
        <p:spPr>
          <a:xfrm>
            <a:off x="5822501" y="3955216"/>
            <a:ext cx="169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 = 8, log*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FF0000"/>
                </a:solidFill>
              </a:rPr>
              <a:t>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8 = 1.6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 8 = 0.7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4</a:t>
            </a:r>
            <a:r>
              <a:rPr lang="en-GB" dirty="0">
                <a:solidFill>
                  <a:srgbClr val="FF0000"/>
                </a:solidFill>
              </a:rPr>
              <a:t> 8 = -0.5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9398D61-2608-AE40-8E09-0E44854D086B}"/>
              </a:ext>
            </a:extLst>
          </p:cNvPr>
          <p:cNvSpPr txBox="1"/>
          <p:nvPr/>
        </p:nvSpPr>
        <p:spPr>
          <a:xfrm>
            <a:off x="7550867" y="42929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C15959E-81E8-7E4E-81FA-0B1F94362E04}"/>
              </a:ext>
            </a:extLst>
          </p:cNvPr>
          <p:cNvSpPr txBox="1"/>
          <p:nvPr/>
        </p:nvSpPr>
        <p:spPr>
          <a:xfrm>
            <a:off x="7550867" y="46064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2F05B1A-502E-E24E-8289-62358D7D33D9}"/>
              </a:ext>
            </a:extLst>
          </p:cNvPr>
          <p:cNvSpPr txBox="1"/>
          <p:nvPr/>
        </p:nvSpPr>
        <p:spPr>
          <a:xfrm>
            <a:off x="7550867" y="48755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0FAFA18-BF93-F440-B495-5DEFCBF65515}"/>
              </a:ext>
            </a:extLst>
          </p:cNvPr>
          <p:cNvCxnSpPr>
            <a:cxnSpLocks/>
            <a:endCxn id="97" idx="1"/>
          </p:cNvCxnSpPr>
          <p:nvPr/>
        </p:nvCxnSpPr>
        <p:spPr>
          <a:xfrm>
            <a:off x="6902621" y="4404580"/>
            <a:ext cx="648246" cy="730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CA28C4F-A434-D141-8DBF-484B6BBC21EB}"/>
              </a:ext>
            </a:extLst>
          </p:cNvPr>
          <p:cNvCxnSpPr>
            <a:cxnSpLocks/>
            <a:endCxn id="97" idx="1"/>
          </p:cNvCxnSpPr>
          <p:nvPr/>
        </p:nvCxnSpPr>
        <p:spPr>
          <a:xfrm flipV="1">
            <a:off x="7029571" y="4477641"/>
            <a:ext cx="521296" cy="2026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8B57F59-F910-2340-A9ED-CEFCCF67A34F}"/>
              </a:ext>
            </a:extLst>
          </p:cNvPr>
          <p:cNvCxnSpPr>
            <a:cxnSpLocks/>
          </p:cNvCxnSpPr>
          <p:nvPr/>
        </p:nvCxnSpPr>
        <p:spPr>
          <a:xfrm>
            <a:off x="7029571" y="4704697"/>
            <a:ext cx="521296" cy="1200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8C36751-E69A-CA4F-B11A-B53E6ECD93B3}"/>
              </a:ext>
            </a:extLst>
          </p:cNvPr>
          <p:cNvCxnSpPr>
            <a:cxnSpLocks/>
          </p:cNvCxnSpPr>
          <p:nvPr/>
        </p:nvCxnSpPr>
        <p:spPr>
          <a:xfrm flipV="1">
            <a:off x="7029571" y="4824795"/>
            <a:ext cx="521296" cy="1510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1BC38D7-DA8D-9F46-98AF-BA5EC56ACD90}"/>
              </a:ext>
            </a:extLst>
          </p:cNvPr>
          <p:cNvCxnSpPr>
            <a:cxnSpLocks/>
          </p:cNvCxnSpPr>
          <p:nvPr/>
        </p:nvCxnSpPr>
        <p:spPr>
          <a:xfrm>
            <a:off x="7029571" y="5006842"/>
            <a:ext cx="521296" cy="1048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D70C565-D7E9-3347-825D-20C7E99B35F6}"/>
              </a:ext>
            </a:extLst>
          </p:cNvPr>
          <p:cNvCxnSpPr>
            <a:cxnSpLocks/>
          </p:cNvCxnSpPr>
          <p:nvPr/>
        </p:nvCxnSpPr>
        <p:spPr>
          <a:xfrm flipV="1">
            <a:off x="7082867" y="5111671"/>
            <a:ext cx="468000" cy="1462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342657A-778D-6947-A9E1-AC267F35E7EB}"/>
                  </a:ext>
                </a:extLst>
              </p:cNvPr>
              <p:cNvSpPr txBox="1"/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rank(x)	</a:t>
                </a:r>
                <a:r>
                  <a:rPr lang="en-GB" dirty="0">
                    <a:solidFill>
                      <a:srgbClr val="FF0000"/>
                    </a:solidFill>
                  </a:rPr>
                  <a:t>j : x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</a:rPr>
                  <a:t>g</a:t>
                </a:r>
                <a:r>
                  <a:rPr lang="en-GB" baseline="-25000" dirty="0" err="1">
                    <a:solidFill>
                      <a:srgbClr val="FF0000"/>
                    </a:solidFill>
                  </a:rPr>
                  <a:t>j</a:t>
                </a:r>
                <a:endParaRPr lang="en-GB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342657A-778D-6947-A9E1-AC267F35E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blipFill>
                <a:blip r:embed="rId3"/>
                <a:stretch>
                  <a:fillRect l="-2069" t="-3333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3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Datenstruktur: Amortisierte Analyse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  <a:endParaRPr lang="de-DE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Knoten mit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log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/>
              <a:t> (max. Rang) liegt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baseline="-25000" dirty="0">
                <a:solidFill>
                  <a:schemeClr val="hlink"/>
                </a:solidFill>
              </a:rPr>
              <a:t>1</a:t>
            </a:r>
            <a:endParaRPr lang="de-DE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/>
              <a:t>Gruppe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= {v | log</a:t>
            </a:r>
            <a:r>
              <a:rPr lang="de-DE" baseline="30000" dirty="0">
                <a:solidFill>
                  <a:schemeClr val="hlink"/>
                </a:solidFill>
              </a:rPr>
              <a:t>j+1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&lt; rank(v) ≤ </a:t>
            </a:r>
            <a:r>
              <a:rPr lang="de-DE" dirty="0" err="1">
                <a:solidFill>
                  <a:schemeClr val="hlink"/>
                </a:solidFill>
              </a:rPr>
              <a:t>log</a:t>
            </a:r>
            <a:r>
              <a:rPr lang="de-DE" baseline="30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},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&gt; 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baseline="-25000" dirty="0">
                <a:solidFill>
                  <a:schemeClr val="hlink"/>
                </a:solidFill>
              </a:rPr>
              <a:t>1</a:t>
            </a:r>
            <a:r>
              <a:rPr lang="de-DE" dirty="0">
                <a:solidFill>
                  <a:schemeClr val="hlink"/>
                </a:solidFill>
              </a:rPr>
              <a:t> = {v | log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&lt; rank(v) ≤ log</a:t>
            </a:r>
            <a:r>
              <a:rPr lang="de-DE" baseline="30000" dirty="0">
                <a:solidFill>
                  <a:schemeClr val="hlink"/>
                </a:solidFill>
              </a:rPr>
              <a:t>1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}</a:t>
            </a:r>
            <a:endParaRPr lang="de-DE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0" name="Foliennummernplatzhalter 5">
            <a:extLst>
              <a:ext uri="{FF2B5EF4-FFF2-40B4-BE49-F238E27FC236}">
                <a16:creationId xmlns:a16="http://schemas.microsoft.com/office/drawing/2014/main" id="{9E205D45-57BD-8F4D-BFAC-AF874D83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304BF2E-E508-1149-B95D-571F7EF02667}" type="slidenum">
              <a:rPr lang="de-DE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3BFAF74-1138-4D45-AD75-3563EFB5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401" y="377503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305AFC-160D-0649-AE20-3ED25706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213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" name="Line 6">
            <a:extLst>
              <a:ext uri="{FF2B5EF4-FFF2-40B4-BE49-F238E27FC236}">
                <a16:creationId xmlns:a16="http://schemas.microsoft.com/office/drawing/2014/main" id="{523DB6F4-FA1E-3E42-B24D-5795B3A948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45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270D3D8-A7EE-6F47-8B6B-953B13F5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01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1" name="Line 8">
            <a:extLst>
              <a:ext uri="{FF2B5EF4-FFF2-40B4-BE49-F238E27FC236}">
                <a16:creationId xmlns:a16="http://schemas.microsoft.com/office/drawing/2014/main" id="{C7BE602C-4AE0-AF43-8B68-2D0461E781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081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F73BF23-B03C-4D4A-B323-157EB136A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951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09D9510-39F2-5D49-A453-D1671D67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476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3B290D9-CAF5-B64D-A4D0-796633B56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738" y="615152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4" name="Line 12">
            <a:extLst>
              <a:ext uri="{FF2B5EF4-FFF2-40B4-BE49-F238E27FC236}">
                <a16:creationId xmlns:a16="http://schemas.microsoft.com/office/drawing/2014/main" id="{58BB41F4-CA41-F749-851E-F25C48ED86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6876" y="4927559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5" name="Line 13">
            <a:extLst>
              <a:ext uri="{FF2B5EF4-FFF2-40B4-BE49-F238E27FC236}">
                <a16:creationId xmlns:a16="http://schemas.microsoft.com/office/drawing/2014/main" id="{CB9BF326-A3B5-E049-B6B9-4D84BE3E12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73138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6" name="Line 14">
            <a:extLst>
              <a:ext uri="{FF2B5EF4-FFF2-40B4-BE49-F238E27FC236}">
                <a16:creationId xmlns:a16="http://schemas.microsoft.com/office/drawing/2014/main" id="{EE048892-9224-0A40-A8DD-FAC0B4BBFE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9401" y="5719722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5530F386-64F8-C94D-8615-04FD34D37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126" y="4567196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8" name="Oval 10">
            <a:extLst>
              <a:ext uri="{FF2B5EF4-FFF2-40B4-BE49-F238E27FC236}">
                <a16:creationId xmlns:a16="http://schemas.microsoft.com/office/drawing/2014/main" id="{90A93CC8-1640-F742-BF37-E5D17A6AF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089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109" name="Line 12">
            <a:extLst>
              <a:ext uri="{FF2B5EF4-FFF2-40B4-BE49-F238E27FC236}">
                <a16:creationId xmlns:a16="http://schemas.microsoft.com/office/drawing/2014/main" id="{BBA366EF-A424-604B-95C8-B2789D3542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7200" y="4135397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0" name="Line 13">
            <a:extLst>
              <a:ext uri="{FF2B5EF4-FFF2-40B4-BE49-F238E27FC236}">
                <a16:creationId xmlns:a16="http://schemas.microsoft.com/office/drawing/2014/main" id="{CD97195E-73DA-4D41-822F-ABD93D5B15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98751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1" name="Text Box 15">
            <a:extLst>
              <a:ext uri="{FF2B5EF4-FFF2-40B4-BE49-F238E27FC236}">
                <a16:creationId xmlns:a16="http://schemas.microsoft.com/office/drawing/2014/main" id="{FB1234D5-8373-C045-8F6D-DBD1D0989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26" y="52753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2" name="Text Box 15">
            <a:extLst>
              <a:ext uri="{FF2B5EF4-FFF2-40B4-BE49-F238E27FC236}">
                <a16:creationId xmlns:a16="http://schemas.microsoft.com/office/drawing/2014/main" id="{3E890864-8476-124E-9D3A-1E25FE8D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851" y="593562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3" name="Text Box 15">
            <a:extLst>
              <a:ext uri="{FF2B5EF4-FFF2-40B4-BE49-F238E27FC236}">
                <a16:creationId xmlns:a16="http://schemas.microsoft.com/office/drawing/2014/main" id="{FD5898D0-3712-1E48-9779-E6775E84A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730" y="51244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4" name="Text Box 15">
            <a:extLst>
              <a:ext uri="{FF2B5EF4-FFF2-40B4-BE49-F238E27FC236}">
                <a16:creationId xmlns:a16="http://schemas.microsoft.com/office/drawing/2014/main" id="{AA4612C6-8F64-5C4E-9644-148D81EA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276" y="43052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5" name="Text Box 15">
            <a:extLst>
              <a:ext uri="{FF2B5EF4-FFF2-40B4-BE49-F238E27FC236}">
                <a16:creationId xmlns:a16="http://schemas.microsoft.com/office/drawing/2014/main" id="{918B3620-3479-9F4E-86F5-16DA79EB9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603" y="511805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16" name="Text Box 15">
            <a:extLst>
              <a:ext uri="{FF2B5EF4-FFF2-40B4-BE49-F238E27FC236}">
                <a16:creationId xmlns:a16="http://schemas.microsoft.com/office/drawing/2014/main" id="{CAD00567-3BCB-FE46-BFFD-2703D08A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751" y="43810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17" name="Text Box 15">
            <a:extLst>
              <a:ext uri="{FF2B5EF4-FFF2-40B4-BE49-F238E27FC236}">
                <a16:creationId xmlns:a16="http://schemas.microsoft.com/office/drawing/2014/main" id="{47711363-48B2-1E49-8469-D9F26E3B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14" y="430525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118" name="Text Box 15">
            <a:extLst>
              <a:ext uri="{FF2B5EF4-FFF2-40B4-BE49-F238E27FC236}">
                <a16:creationId xmlns:a16="http://schemas.microsoft.com/office/drawing/2014/main" id="{0305061B-E665-0E43-A45E-A619C2987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826" y="3478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3</a:t>
            </a:r>
          </a:p>
        </p:txBody>
      </p:sp>
      <p:sp>
        <p:nvSpPr>
          <p:cNvPr id="119" name="Text Box 15">
            <a:extLst>
              <a:ext uri="{FF2B5EF4-FFF2-40B4-BE49-F238E27FC236}">
                <a16:creationId xmlns:a16="http://schemas.microsoft.com/office/drawing/2014/main" id="{06B222F7-3B93-D24C-9236-1FA19284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51" y="5549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20" name="Text Box 15">
            <a:extLst>
              <a:ext uri="{FF2B5EF4-FFF2-40B4-BE49-F238E27FC236}">
                <a16:creationId xmlns:a16="http://schemas.microsoft.com/office/drawing/2014/main" id="{DE541941-8B8F-8F48-96BC-2A6E1FEEE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086" y="61436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21" name="Text Box 15">
            <a:extLst>
              <a:ext uri="{FF2B5EF4-FFF2-40B4-BE49-F238E27FC236}">
                <a16:creationId xmlns:a16="http://schemas.microsoft.com/office/drawing/2014/main" id="{43A9BD06-9341-514C-91C1-BB3EC94F9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965" y="53324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22" name="Text Box 15">
            <a:extLst>
              <a:ext uri="{FF2B5EF4-FFF2-40B4-BE49-F238E27FC236}">
                <a16:creationId xmlns:a16="http://schemas.microsoft.com/office/drawing/2014/main" id="{7B5F27BB-B2C6-8B4F-9A49-91C32954D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511" y="45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23" name="Text Box 15">
            <a:extLst>
              <a:ext uri="{FF2B5EF4-FFF2-40B4-BE49-F238E27FC236}">
                <a16:creationId xmlns:a16="http://schemas.microsoft.com/office/drawing/2014/main" id="{9F4A1452-F70B-254E-AD6A-ACC04245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38" y="53261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124" name="Text Box 15">
            <a:extLst>
              <a:ext uri="{FF2B5EF4-FFF2-40B4-BE49-F238E27FC236}">
                <a16:creationId xmlns:a16="http://schemas.microsoft.com/office/drawing/2014/main" id="{6CA5B7FE-24D9-C745-86B6-C5909A0A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986" y="4589147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125" name="Text Box 15">
            <a:extLst>
              <a:ext uri="{FF2B5EF4-FFF2-40B4-BE49-F238E27FC236}">
                <a16:creationId xmlns:a16="http://schemas.microsoft.com/office/drawing/2014/main" id="{9C5EEFAE-A710-5E4E-9528-16223AD87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839" y="45793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126" name="Text Box 15">
            <a:extLst>
              <a:ext uri="{FF2B5EF4-FFF2-40B4-BE49-F238E27FC236}">
                <a16:creationId xmlns:a16="http://schemas.microsoft.com/office/drawing/2014/main" id="{EB58EA73-2F57-944E-B7D5-CA1932433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251" y="375298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D0DA318-F865-D64B-BF42-CB31AB17E2B8}"/>
              </a:ext>
            </a:extLst>
          </p:cNvPr>
          <p:cNvSpPr txBox="1"/>
          <p:nvPr/>
        </p:nvSpPr>
        <p:spPr>
          <a:xfrm>
            <a:off x="5822501" y="3955216"/>
            <a:ext cx="169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 = 8, log*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FF0000"/>
                </a:solidFill>
              </a:rPr>
              <a:t>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8 = 1.6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 8 = 0.7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4</a:t>
            </a:r>
            <a:r>
              <a:rPr lang="en-GB" dirty="0">
                <a:solidFill>
                  <a:srgbClr val="FF0000"/>
                </a:solidFill>
              </a:rPr>
              <a:t> 8 = -0.5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991869E-113A-C349-A654-81EB6C03DFB2}"/>
              </a:ext>
            </a:extLst>
          </p:cNvPr>
          <p:cNvSpPr txBox="1"/>
          <p:nvPr/>
        </p:nvSpPr>
        <p:spPr>
          <a:xfrm>
            <a:off x="7550867" y="42929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CA3ABCB-C668-F844-86ED-A3EB38696858}"/>
              </a:ext>
            </a:extLst>
          </p:cNvPr>
          <p:cNvSpPr txBox="1"/>
          <p:nvPr/>
        </p:nvSpPr>
        <p:spPr>
          <a:xfrm>
            <a:off x="7550867" y="46064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DA7FEFA-3371-A949-A83E-EAA8E681AB80}"/>
              </a:ext>
            </a:extLst>
          </p:cNvPr>
          <p:cNvSpPr txBox="1"/>
          <p:nvPr/>
        </p:nvSpPr>
        <p:spPr>
          <a:xfrm>
            <a:off x="7550867" y="48755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A478620-8664-2C4B-A709-AA3EC02C71FC}"/>
              </a:ext>
            </a:extLst>
          </p:cNvPr>
          <p:cNvCxnSpPr>
            <a:cxnSpLocks/>
            <a:endCxn id="128" idx="1"/>
          </p:cNvCxnSpPr>
          <p:nvPr/>
        </p:nvCxnSpPr>
        <p:spPr>
          <a:xfrm>
            <a:off x="6902621" y="4404580"/>
            <a:ext cx="648246" cy="730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3D301B4-4670-D54D-A318-1C147C976343}"/>
              </a:ext>
            </a:extLst>
          </p:cNvPr>
          <p:cNvCxnSpPr>
            <a:cxnSpLocks/>
            <a:endCxn id="128" idx="1"/>
          </p:cNvCxnSpPr>
          <p:nvPr/>
        </p:nvCxnSpPr>
        <p:spPr>
          <a:xfrm flipV="1">
            <a:off x="7029571" y="4477641"/>
            <a:ext cx="521296" cy="2026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AC1BC36-5F08-3243-95A4-294153421A8A}"/>
              </a:ext>
            </a:extLst>
          </p:cNvPr>
          <p:cNvCxnSpPr>
            <a:cxnSpLocks/>
          </p:cNvCxnSpPr>
          <p:nvPr/>
        </p:nvCxnSpPr>
        <p:spPr>
          <a:xfrm>
            <a:off x="7029571" y="4704697"/>
            <a:ext cx="521296" cy="1200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7E22D29-9417-4C45-B151-8007C7E3CB15}"/>
              </a:ext>
            </a:extLst>
          </p:cNvPr>
          <p:cNvCxnSpPr>
            <a:cxnSpLocks/>
          </p:cNvCxnSpPr>
          <p:nvPr/>
        </p:nvCxnSpPr>
        <p:spPr>
          <a:xfrm flipV="1">
            <a:off x="7029571" y="4824795"/>
            <a:ext cx="521296" cy="1510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332305E-CC69-0347-ACB3-A9BC811EFCF1}"/>
              </a:ext>
            </a:extLst>
          </p:cNvPr>
          <p:cNvCxnSpPr>
            <a:cxnSpLocks/>
          </p:cNvCxnSpPr>
          <p:nvPr/>
        </p:nvCxnSpPr>
        <p:spPr>
          <a:xfrm>
            <a:off x="7029571" y="5006842"/>
            <a:ext cx="521296" cy="1048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2B2745D7-B1CC-2B46-9168-534E0A522DF7}"/>
              </a:ext>
            </a:extLst>
          </p:cNvPr>
          <p:cNvCxnSpPr>
            <a:cxnSpLocks/>
          </p:cNvCxnSpPr>
          <p:nvPr/>
        </p:nvCxnSpPr>
        <p:spPr>
          <a:xfrm flipV="1">
            <a:off x="7082867" y="5111671"/>
            <a:ext cx="468000" cy="1462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156A1C6-4EF1-1C4D-B657-B599A2C03F68}"/>
                  </a:ext>
                </a:extLst>
              </p:cNvPr>
              <p:cNvSpPr txBox="1"/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rank(x)	</a:t>
                </a:r>
                <a:r>
                  <a:rPr lang="en-GB" dirty="0">
                    <a:solidFill>
                      <a:srgbClr val="FF0000"/>
                    </a:solidFill>
                  </a:rPr>
                  <a:t>j : x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</a:rPr>
                  <a:t>g</a:t>
                </a:r>
                <a:r>
                  <a:rPr lang="en-GB" baseline="-25000" dirty="0" err="1">
                    <a:solidFill>
                      <a:srgbClr val="FF0000"/>
                    </a:solidFill>
                  </a:rPr>
                  <a:t>j</a:t>
                </a:r>
                <a:endParaRPr lang="en-GB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156A1C6-4EF1-1C4D-B657-B599A2C03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blipFill>
                <a:blip r:embed="rId3"/>
                <a:stretch>
                  <a:fillRect l="-2069" t="-3333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9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A339-06FE-1F4A-8C12-01D08DE7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Partitionen einer Menge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Disjunkte Teilmengen, die zusammen die Ursprungsmenge ergeben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10,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b="0" dirty="0"/>
                  <a:t>Partitionen: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b="0" dirty="0">
                    <a:latin typeface="Cambria Math" panose="02040503050406030204" pitchFamily="18" charset="0"/>
                  </a:rPr>
                  <a:t> </a:t>
                </a:r>
                <a:r>
                  <a:rPr lang="de-DE" b="0" dirty="0"/>
                  <a:t>und</a:t>
                </a:r>
                <a:r>
                  <a:rPr lang="de-DE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b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1AD5-BDD4-224D-A194-541FA22B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51" y="7264846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AF326A78-D754-E548-8E76-468B465C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39342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209B756-4CC9-6443-AC24-0ADFAAC6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276" y="38628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4C90A868-FF96-2E44-8DC9-E5A4A0189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301" y="49423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24400D29-024B-504E-B3B3-4CDB6581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5086796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2F53A29C-2EC6-E345-9C6F-4C3B3CE7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864" y="393268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53D5EBA0-9BF5-2D4A-A6A8-43C0F72AF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026" y="50137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52821AD9-E273-B144-942E-6817CCF8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626" y="4005709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03BAE53A-99DC-1C49-8532-4A0B5A6C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76" y="3429446"/>
            <a:ext cx="3240088" cy="2592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B1D0E471-BDB5-7948-8557-7503D1FE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284984"/>
            <a:ext cx="2952750" cy="2592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43CA555F-F6CE-E149-A725-4CD0D6C0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39" y="4364484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1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AB35569-EA77-B24D-B52C-CF4F9C5B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489" y="4221609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CE17F-844F-0A4E-A423-4C1B20901CE6}"/>
              </a:ext>
            </a:extLst>
          </p:cNvPr>
          <p:cNvSpPr/>
          <p:nvPr/>
        </p:nvSpPr>
        <p:spPr>
          <a:xfrm>
            <a:off x="5910791" y="2130832"/>
            <a:ext cx="2190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Identifizierung?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/>
      <p:bldP spid="17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4BF2E-E508-1149-B95D-571F7EF02667}" type="slidenum">
              <a:rPr lang="de-DE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Datenstruktur: Amortisierte Analyse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  <a:endParaRPr lang="de-DE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Knoten mit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de-DE" dirty="0"/>
              <a:t> sind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log</a:t>
            </a:r>
            <a:r>
              <a:rPr lang="de-DE" baseline="-25000" dirty="0">
                <a:solidFill>
                  <a:schemeClr val="hlink"/>
                </a:solidFill>
              </a:rPr>
              <a:t>* 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baseline="-25000" dirty="0">
                <a:solidFill>
                  <a:schemeClr val="hlink"/>
                </a:solidFill>
              </a:rPr>
              <a:t> - 1</a:t>
            </a:r>
            <a:r>
              <a:rPr lang="de-DE" dirty="0"/>
              <a:t> oder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log</a:t>
            </a:r>
            <a:r>
              <a:rPr lang="de-DE" baseline="-25000" dirty="0">
                <a:solidFill>
                  <a:schemeClr val="hlink"/>
                </a:solidFill>
              </a:rPr>
              <a:t>* 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endParaRPr lang="de-DE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Knoten mit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de-DE" dirty="0"/>
              <a:t> sind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log</a:t>
            </a:r>
            <a:r>
              <a:rPr lang="de-DE" baseline="-25000" dirty="0">
                <a:solidFill>
                  <a:schemeClr val="hlink"/>
                </a:solidFill>
              </a:rPr>
              <a:t>* 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oder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log</a:t>
            </a:r>
            <a:r>
              <a:rPr lang="de-DE" baseline="-25000" dirty="0">
                <a:solidFill>
                  <a:schemeClr val="hlink"/>
                </a:solidFill>
              </a:rPr>
              <a:t>* 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baseline="-25000" dirty="0">
                <a:solidFill>
                  <a:schemeClr val="hlink"/>
                </a:solidFill>
              </a:rPr>
              <a:t> + 1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/>
              <a:t>Gruppe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= {v | log</a:t>
            </a:r>
            <a:r>
              <a:rPr lang="de-DE" baseline="30000" dirty="0">
                <a:solidFill>
                  <a:schemeClr val="hlink"/>
                </a:solidFill>
              </a:rPr>
              <a:t>j+1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&lt; rank(v) ≤ </a:t>
            </a:r>
            <a:r>
              <a:rPr lang="de-DE" dirty="0" err="1">
                <a:solidFill>
                  <a:schemeClr val="hlink"/>
                </a:solidFill>
              </a:rPr>
              <a:t>log</a:t>
            </a:r>
            <a:r>
              <a:rPr lang="de-DE" baseline="30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}, </a:t>
            </a:r>
            <a:r>
              <a:rPr lang="de-DE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&gt; 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Max.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(log*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) + 1</a:t>
            </a:r>
            <a:r>
              <a:rPr lang="de-DE" dirty="0"/>
              <a:t> Gruppen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4DCA67A-C2CF-8345-AA11-EF0478E93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401" y="377503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1D7C5B9-5944-0148-922C-CAF8297B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213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4" name="Line 6">
            <a:extLst>
              <a:ext uri="{FF2B5EF4-FFF2-40B4-BE49-F238E27FC236}">
                <a16:creationId xmlns:a16="http://schemas.microsoft.com/office/drawing/2014/main" id="{0E5BB388-800B-4942-BA17-A41DC5A63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45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F17FBC0-2BE1-034D-987C-780393259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01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" name="Line 8">
            <a:extLst>
              <a:ext uri="{FF2B5EF4-FFF2-40B4-BE49-F238E27FC236}">
                <a16:creationId xmlns:a16="http://schemas.microsoft.com/office/drawing/2014/main" id="{F9A261CE-3ADA-EC49-B9B0-55A6118412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081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8F9E7E-AA78-224D-B0E4-F3CDDF5A7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951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D87F705-45D0-A743-A713-8B9AEE60B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476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78A95B-2123-0843-AB98-94428D8B6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738" y="615152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3" name="Line 12">
            <a:extLst>
              <a:ext uri="{FF2B5EF4-FFF2-40B4-BE49-F238E27FC236}">
                <a16:creationId xmlns:a16="http://schemas.microsoft.com/office/drawing/2014/main" id="{4DE1C818-3D12-D343-951E-4F364A4ECC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6876" y="4927559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4" name="Line 13">
            <a:extLst>
              <a:ext uri="{FF2B5EF4-FFF2-40B4-BE49-F238E27FC236}">
                <a16:creationId xmlns:a16="http://schemas.microsoft.com/office/drawing/2014/main" id="{9C01EADE-B73F-5647-8F57-23021DDCF8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73138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id="{E72AB97C-F8AB-374C-A2DF-4231095950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9401" y="5719722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36D09B64-2A50-F445-AD71-B72E94257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126" y="4567196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7" name="Oval 10">
            <a:extLst>
              <a:ext uri="{FF2B5EF4-FFF2-40B4-BE49-F238E27FC236}">
                <a16:creationId xmlns:a16="http://schemas.microsoft.com/office/drawing/2014/main" id="{4F4A68B0-9353-0F4B-81CC-A82B4FBC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089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68" name="Line 12">
            <a:extLst>
              <a:ext uri="{FF2B5EF4-FFF2-40B4-BE49-F238E27FC236}">
                <a16:creationId xmlns:a16="http://schemas.microsoft.com/office/drawing/2014/main" id="{0AF0AB48-ED58-8F4F-9D4B-D823A70A5B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7200" y="4135397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9" name="Line 13">
            <a:extLst>
              <a:ext uri="{FF2B5EF4-FFF2-40B4-BE49-F238E27FC236}">
                <a16:creationId xmlns:a16="http://schemas.microsoft.com/office/drawing/2014/main" id="{D7ED3AE8-00BE-1840-8C39-A8A8397317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98751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0" name="Text Box 15">
            <a:extLst>
              <a:ext uri="{FF2B5EF4-FFF2-40B4-BE49-F238E27FC236}">
                <a16:creationId xmlns:a16="http://schemas.microsoft.com/office/drawing/2014/main" id="{63A66EF8-F751-F04D-97C3-E56CFF4DC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26" y="52753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71" name="Text Box 15">
            <a:extLst>
              <a:ext uri="{FF2B5EF4-FFF2-40B4-BE49-F238E27FC236}">
                <a16:creationId xmlns:a16="http://schemas.microsoft.com/office/drawing/2014/main" id="{E318A588-2C94-1A42-AC4D-7329704C9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851" y="593562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72" name="Text Box 15">
            <a:extLst>
              <a:ext uri="{FF2B5EF4-FFF2-40B4-BE49-F238E27FC236}">
                <a16:creationId xmlns:a16="http://schemas.microsoft.com/office/drawing/2014/main" id="{96A145AA-3307-BC40-8D80-9E929D41E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730" y="51244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73" name="Text Box 15">
            <a:extLst>
              <a:ext uri="{FF2B5EF4-FFF2-40B4-BE49-F238E27FC236}">
                <a16:creationId xmlns:a16="http://schemas.microsoft.com/office/drawing/2014/main" id="{A4843BF2-0BE9-6947-98F7-821C67F1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276" y="43052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74" name="Text Box 15">
            <a:extLst>
              <a:ext uri="{FF2B5EF4-FFF2-40B4-BE49-F238E27FC236}">
                <a16:creationId xmlns:a16="http://schemas.microsoft.com/office/drawing/2014/main" id="{DF825ED5-3221-E042-AFBE-A10B7BDF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603" y="511805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75" name="Text Box 15">
            <a:extLst>
              <a:ext uri="{FF2B5EF4-FFF2-40B4-BE49-F238E27FC236}">
                <a16:creationId xmlns:a16="http://schemas.microsoft.com/office/drawing/2014/main" id="{1D74ECA6-68A0-C54A-A2C2-BFF1873B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751" y="43810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76" name="Text Box 15">
            <a:extLst>
              <a:ext uri="{FF2B5EF4-FFF2-40B4-BE49-F238E27FC236}">
                <a16:creationId xmlns:a16="http://schemas.microsoft.com/office/drawing/2014/main" id="{E01D44A3-8F30-ED4C-9150-4F80FE0D7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14" y="430525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77" name="Text Box 15">
            <a:extLst>
              <a:ext uri="{FF2B5EF4-FFF2-40B4-BE49-F238E27FC236}">
                <a16:creationId xmlns:a16="http://schemas.microsoft.com/office/drawing/2014/main" id="{717B4B06-1AA6-DA4D-9578-585465F8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826" y="3478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3</a:t>
            </a:r>
          </a:p>
        </p:txBody>
      </p:sp>
      <p:sp>
        <p:nvSpPr>
          <p:cNvPr id="78" name="Text Box 15">
            <a:extLst>
              <a:ext uri="{FF2B5EF4-FFF2-40B4-BE49-F238E27FC236}">
                <a16:creationId xmlns:a16="http://schemas.microsoft.com/office/drawing/2014/main" id="{C1940630-CF96-0041-BB29-65377550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51" y="5549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79" name="Text Box 15">
            <a:extLst>
              <a:ext uri="{FF2B5EF4-FFF2-40B4-BE49-F238E27FC236}">
                <a16:creationId xmlns:a16="http://schemas.microsoft.com/office/drawing/2014/main" id="{70F31434-FE3D-5441-B0CE-362B8A63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086" y="61436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80" name="Text Box 15">
            <a:extLst>
              <a:ext uri="{FF2B5EF4-FFF2-40B4-BE49-F238E27FC236}">
                <a16:creationId xmlns:a16="http://schemas.microsoft.com/office/drawing/2014/main" id="{A8CCA68A-8742-1C4C-8E57-96D57129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965" y="53324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81" name="Text Box 15">
            <a:extLst>
              <a:ext uri="{FF2B5EF4-FFF2-40B4-BE49-F238E27FC236}">
                <a16:creationId xmlns:a16="http://schemas.microsoft.com/office/drawing/2014/main" id="{669AD278-E4A9-5644-BF42-23AC81D6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511" y="45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82" name="Text Box 15">
            <a:extLst>
              <a:ext uri="{FF2B5EF4-FFF2-40B4-BE49-F238E27FC236}">
                <a16:creationId xmlns:a16="http://schemas.microsoft.com/office/drawing/2014/main" id="{1AAD22C8-0ADF-144C-BDB5-6DF71A453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38" y="53261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E71E2488-D715-CD41-99A6-A2A8B15BC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986" y="4589147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250943B0-A194-1D4F-B7D8-53E6DA025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839" y="45793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85" name="Text Box 15">
            <a:extLst>
              <a:ext uri="{FF2B5EF4-FFF2-40B4-BE49-F238E27FC236}">
                <a16:creationId xmlns:a16="http://schemas.microsoft.com/office/drawing/2014/main" id="{AEC68885-7AD0-4647-95BB-513DD8AC6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251" y="375298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55E6578-3AFF-C24F-8ADD-6A8071219716}"/>
              </a:ext>
            </a:extLst>
          </p:cNvPr>
          <p:cNvSpPr txBox="1"/>
          <p:nvPr/>
        </p:nvSpPr>
        <p:spPr>
          <a:xfrm>
            <a:off x="5822501" y="3955216"/>
            <a:ext cx="169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 = 8, log*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FF0000"/>
                </a:solidFill>
              </a:rPr>
              <a:t>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8 = 1.6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 8 = 0.7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4</a:t>
            </a:r>
            <a:r>
              <a:rPr lang="en-GB" dirty="0">
                <a:solidFill>
                  <a:srgbClr val="FF0000"/>
                </a:solidFill>
              </a:rPr>
              <a:t> 8 = -0.5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A95D9E1-B9BF-5F49-9A1B-3BF0B556B950}"/>
              </a:ext>
            </a:extLst>
          </p:cNvPr>
          <p:cNvSpPr txBox="1"/>
          <p:nvPr/>
        </p:nvSpPr>
        <p:spPr>
          <a:xfrm>
            <a:off x="7550867" y="42929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55409FC-321F-7146-A92A-9C9751C9A742}"/>
              </a:ext>
            </a:extLst>
          </p:cNvPr>
          <p:cNvSpPr txBox="1"/>
          <p:nvPr/>
        </p:nvSpPr>
        <p:spPr>
          <a:xfrm>
            <a:off x="7550867" y="46064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575F3C7-A26B-7546-BF46-1A554D35A123}"/>
              </a:ext>
            </a:extLst>
          </p:cNvPr>
          <p:cNvSpPr txBox="1"/>
          <p:nvPr/>
        </p:nvSpPr>
        <p:spPr>
          <a:xfrm>
            <a:off x="7550867" y="48755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ACEB699-4F27-1D42-B03A-014F86F2BAFD}"/>
              </a:ext>
            </a:extLst>
          </p:cNvPr>
          <p:cNvCxnSpPr>
            <a:cxnSpLocks/>
            <a:endCxn id="87" idx="1"/>
          </p:cNvCxnSpPr>
          <p:nvPr/>
        </p:nvCxnSpPr>
        <p:spPr>
          <a:xfrm>
            <a:off x="6902621" y="4404580"/>
            <a:ext cx="648246" cy="730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5DBE57F-F998-4F48-99EF-8737EBB35323}"/>
              </a:ext>
            </a:extLst>
          </p:cNvPr>
          <p:cNvCxnSpPr>
            <a:cxnSpLocks/>
            <a:endCxn id="87" idx="1"/>
          </p:cNvCxnSpPr>
          <p:nvPr/>
        </p:nvCxnSpPr>
        <p:spPr>
          <a:xfrm flipV="1">
            <a:off x="7029571" y="4477641"/>
            <a:ext cx="521296" cy="2026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C27CC90-2E10-DF4B-8C87-CC700B1B910D}"/>
              </a:ext>
            </a:extLst>
          </p:cNvPr>
          <p:cNvCxnSpPr>
            <a:cxnSpLocks/>
          </p:cNvCxnSpPr>
          <p:nvPr/>
        </p:nvCxnSpPr>
        <p:spPr>
          <a:xfrm>
            <a:off x="7029571" y="4704697"/>
            <a:ext cx="521296" cy="1200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D250F5E-FB8A-4245-AFE2-EA9540128CC5}"/>
              </a:ext>
            </a:extLst>
          </p:cNvPr>
          <p:cNvCxnSpPr>
            <a:cxnSpLocks/>
          </p:cNvCxnSpPr>
          <p:nvPr/>
        </p:nvCxnSpPr>
        <p:spPr>
          <a:xfrm flipV="1">
            <a:off x="7029571" y="4824795"/>
            <a:ext cx="521296" cy="1510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7A58157-92EC-A84D-AD55-0EED4D378733}"/>
              </a:ext>
            </a:extLst>
          </p:cNvPr>
          <p:cNvCxnSpPr>
            <a:cxnSpLocks/>
          </p:cNvCxnSpPr>
          <p:nvPr/>
        </p:nvCxnSpPr>
        <p:spPr>
          <a:xfrm>
            <a:off x="7029571" y="5006842"/>
            <a:ext cx="521296" cy="1048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933A268-CF08-374E-AADB-343FAF50BB5A}"/>
              </a:ext>
            </a:extLst>
          </p:cNvPr>
          <p:cNvCxnSpPr>
            <a:cxnSpLocks/>
          </p:cNvCxnSpPr>
          <p:nvPr/>
        </p:nvCxnSpPr>
        <p:spPr>
          <a:xfrm flipV="1">
            <a:off x="7082867" y="5111671"/>
            <a:ext cx="468000" cy="1462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0525D5B-0078-C04F-859A-C64A89F5A2DE}"/>
                  </a:ext>
                </a:extLst>
              </p:cNvPr>
              <p:cNvSpPr txBox="1"/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rank(x)	</a:t>
                </a:r>
                <a:r>
                  <a:rPr lang="en-GB" dirty="0">
                    <a:solidFill>
                      <a:srgbClr val="FF0000"/>
                    </a:solidFill>
                  </a:rPr>
                  <a:t>j : x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</a:rPr>
                  <a:t>g</a:t>
                </a:r>
                <a:r>
                  <a:rPr lang="en-GB" baseline="-25000" dirty="0" err="1">
                    <a:solidFill>
                      <a:srgbClr val="FF0000"/>
                    </a:solidFill>
                  </a:rPr>
                  <a:t>j</a:t>
                </a:r>
                <a:endParaRPr lang="en-GB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0525D5B-0078-C04F-859A-C64A89F5A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blipFill>
                <a:blip r:embed="rId3"/>
                <a:stretch>
                  <a:fillRect l="-2069" t="-3333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4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Union-Find Datenstruktur: Amortisierte Analyse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  <a:endParaRPr lang="de-DE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Es gibt maximal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2n/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log</a:t>
            </a:r>
            <a:r>
              <a:rPr lang="de-DE" baseline="30000" dirty="0" err="1">
                <a:solidFill>
                  <a:schemeClr val="accent5">
                    <a:lumMod val="50000"/>
                  </a:schemeClr>
                </a:solidFill>
              </a:rPr>
              <a:t>j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/>
              <a:t> Knoten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j</a:t>
            </a:r>
            <a:r>
              <a:rPr lang="de-DE" dirty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j</a:t>
            </a:r>
            <a:r>
              <a:rPr lang="de-DE" dirty="0"/>
              <a:t> enthält Knoten mit Rang zwischen</a:t>
            </a:r>
            <a:r>
              <a:rPr lang="de-DE" dirty="0">
                <a:solidFill>
                  <a:schemeClr val="hlink"/>
                </a:solidFill>
              </a:rPr>
              <a:t> [log</a:t>
            </a:r>
            <a:r>
              <a:rPr lang="de-DE" baseline="30000" dirty="0">
                <a:solidFill>
                  <a:schemeClr val="hlink"/>
                </a:solidFill>
              </a:rPr>
              <a:t>j-1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log</a:t>
            </a:r>
            <a:r>
              <a:rPr lang="de-DE" baseline="30000" dirty="0" err="1">
                <a:solidFill>
                  <a:schemeClr val="hlink"/>
                </a:solidFill>
              </a:rPr>
              <a:t>j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]</a:t>
            </a:r>
            <a:endParaRPr lang="de-DE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/2</a:t>
            </a:r>
            <a:r>
              <a:rPr lang="de-DE" baseline="300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dirty="0"/>
              <a:t>Knoten, die einen Rang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de-DE" dirty="0"/>
              <a:t> haben können (siehe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N(t)</a:t>
            </a:r>
            <a:r>
              <a:rPr lang="de-DE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/>
              <a:t>Summe mit Abschätzung nach oben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351BA4B-35CA-014F-9585-618E9AD35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401" y="3775034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3942768-607C-8C49-8EE5-9FCB0F738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213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3" name="Line 6">
            <a:extLst>
              <a:ext uri="{FF2B5EF4-FFF2-40B4-BE49-F238E27FC236}">
                <a16:creationId xmlns:a16="http://schemas.microsoft.com/office/drawing/2014/main" id="{9BE8CF6B-0647-3846-861E-68CF2F6DDA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45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13A3740-E2E4-7B4C-97C4-B541C1EC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001" y="4567197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9" name="Line 8">
            <a:extLst>
              <a:ext uri="{FF2B5EF4-FFF2-40B4-BE49-F238E27FC236}">
                <a16:creationId xmlns:a16="http://schemas.microsoft.com/office/drawing/2014/main" id="{20DC8388-AD93-394B-A686-FBE4960183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08176" y="4135397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F4745BE-1674-2B46-8D99-4CE507A2E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951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1C93F36-E881-3349-BED9-62B156CA7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476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713F884-86CD-0B44-966F-3AB3A8182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738" y="615152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2" name="Line 12">
            <a:extLst>
              <a:ext uri="{FF2B5EF4-FFF2-40B4-BE49-F238E27FC236}">
                <a16:creationId xmlns:a16="http://schemas.microsoft.com/office/drawing/2014/main" id="{8068C224-C048-0240-8D6D-1E740293CF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6876" y="4927559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3" name="Line 13">
            <a:extLst>
              <a:ext uri="{FF2B5EF4-FFF2-40B4-BE49-F238E27FC236}">
                <a16:creationId xmlns:a16="http://schemas.microsoft.com/office/drawing/2014/main" id="{B5E23EC8-FD46-A44B-94C0-9F73B48A63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73138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4" name="Line 14">
            <a:extLst>
              <a:ext uri="{FF2B5EF4-FFF2-40B4-BE49-F238E27FC236}">
                <a16:creationId xmlns:a16="http://schemas.microsoft.com/office/drawing/2014/main" id="{DCCC4BDA-2723-7A4B-A694-101FBFB5B5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9401" y="5719722"/>
            <a:ext cx="3603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3698AB61-EE0E-E44C-8181-68D0AF7FA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126" y="4567196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6" name="Oval 10">
            <a:extLst>
              <a:ext uri="{FF2B5EF4-FFF2-40B4-BE49-F238E27FC236}">
                <a16:creationId xmlns:a16="http://schemas.microsoft.com/office/drawing/2014/main" id="{EF75D6A8-4A13-7B44-B0DC-366F44580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089" y="5359359"/>
            <a:ext cx="358775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400">
              <a:cs typeface="+mn-cs"/>
            </a:endParaRPr>
          </a:p>
        </p:txBody>
      </p:sp>
      <p:sp>
        <p:nvSpPr>
          <p:cNvPr id="107" name="Line 12">
            <a:extLst>
              <a:ext uri="{FF2B5EF4-FFF2-40B4-BE49-F238E27FC236}">
                <a16:creationId xmlns:a16="http://schemas.microsoft.com/office/drawing/2014/main" id="{43E3F4EF-2292-B84A-AAF8-EDCDDDE8CD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27200" y="4135397"/>
            <a:ext cx="180976" cy="4317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8" name="Line 13">
            <a:extLst>
              <a:ext uri="{FF2B5EF4-FFF2-40B4-BE49-F238E27FC236}">
                <a16:creationId xmlns:a16="http://schemas.microsoft.com/office/drawing/2014/main" id="{CCFFA1C3-B0E3-594F-B45F-6E8941AC2B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98751" y="4927559"/>
            <a:ext cx="3603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9" name="Text Box 15">
            <a:extLst>
              <a:ext uri="{FF2B5EF4-FFF2-40B4-BE49-F238E27FC236}">
                <a16:creationId xmlns:a16="http://schemas.microsoft.com/office/drawing/2014/main" id="{DB5F0278-2B28-5E48-BDAA-65F1BE010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826" y="52753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0" name="Text Box 15">
            <a:extLst>
              <a:ext uri="{FF2B5EF4-FFF2-40B4-BE49-F238E27FC236}">
                <a16:creationId xmlns:a16="http://schemas.microsoft.com/office/drawing/2014/main" id="{29824B96-37CF-0346-9325-FA60108D9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851" y="593562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1" name="Text Box 15">
            <a:extLst>
              <a:ext uri="{FF2B5EF4-FFF2-40B4-BE49-F238E27FC236}">
                <a16:creationId xmlns:a16="http://schemas.microsoft.com/office/drawing/2014/main" id="{8D7F6C39-FA5D-4F4A-A9EC-4ED0E2493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730" y="51244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2" name="Text Box 15">
            <a:extLst>
              <a:ext uri="{FF2B5EF4-FFF2-40B4-BE49-F238E27FC236}">
                <a16:creationId xmlns:a16="http://schemas.microsoft.com/office/drawing/2014/main" id="{0241FFA7-4EC3-654B-BF20-5D30BDC0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276" y="43052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0</a:t>
            </a:r>
          </a:p>
        </p:txBody>
      </p:sp>
      <p:sp>
        <p:nvSpPr>
          <p:cNvPr id="113" name="Text Box 15">
            <a:extLst>
              <a:ext uri="{FF2B5EF4-FFF2-40B4-BE49-F238E27FC236}">
                <a16:creationId xmlns:a16="http://schemas.microsoft.com/office/drawing/2014/main" id="{843EE768-1985-9046-A730-D051C8330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603" y="511805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14" name="Text Box 15">
            <a:extLst>
              <a:ext uri="{FF2B5EF4-FFF2-40B4-BE49-F238E27FC236}">
                <a16:creationId xmlns:a16="http://schemas.microsoft.com/office/drawing/2014/main" id="{1F45A7DD-9308-0847-AA48-D3A2B13D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751" y="43810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115" name="Text Box 15">
            <a:extLst>
              <a:ext uri="{FF2B5EF4-FFF2-40B4-BE49-F238E27FC236}">
                <a16:creationId xmlns:a16="http://schemas.microsoft.com/office/drawing/2014/main" id="{ED64393B-8AB3-5541-A396-EBC358C5C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14" y="430525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116" name="Text Box 15">
            <a:extLst>
              <a:ext uri="{FF2B5EF4-FFF2-40B4-BE49-F238E27FC236}">
                <a16:creationId xmlns:a16="http://schemas.microsoft.com/office/drawing/2014/main" id="{C21E0F45-9B2C-CC4D-9C1F-FB5590428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826" y="3478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3</a:t>
            </a:r>
          </a:p>
        </p:txBody>
      </p:sp>
      <p:sp>
        <p:nvSpPr>
          <p:cNvPr id="117" name="Text Box 15">
            <a:extLst>
              <a:ext uri="{FF2B5EF4-FFF2-40B4-BE49-F238E27FC236}">
                <a16:creationId xmlns:a16="http://schemas.microsoft.com/office/drawing/2014/main" id="{A80F7AA1-FBE7-6C4F-867F-565BD30DD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251" y="5549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18" name="Text Box 15">
            <a:extLst>
              <a:ext uri="{FF2B5EF4-FFF2-40B4-BE49-F238E27FC236}">
                <a16:creationId xmlns:a16="http://schemas.microsoft.com/office/drawing/2014/main" id="{0CA48C4D-5B72-CC45-83A7-01B6AD524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086" y="61436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19" name="Text Box 15">
            <a:extLst>
              <a:ext uri="{FF2B5EF4-FFF2-40B4-BE49-F238E27FC236}">
                <a16:creationId xmlns:a16="http://schemas.microsoft.com/office/drawing/2014/main" id="{6CF1A111-9A18-9E40-81CB-10E085568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965" y="533247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20" name="Text Box 15">
            <a:extLst>
              <a:ext uri="{FF2B5EF4-FFF2-40B4-BE49-F238E27FC236}">
                <a16:creationId xmlns:a16="http://schemas.microsoft.com/office/drawing/2014/main" id="{F63A56A8-E32B-9B4F-965D-6984C75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511" y="45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21" name="Text Box 15">
            <a:extLst>
              <a:ext uri="{FF2B5EF4-FFF2-40B4-BE49-F238E27FC236}">
                <a16:creationId xmlns:a16="http://schemas.microsoft.com/office/drawing/2014/main" id="{AECDEE80-493C-A740-B3AA-3C1562DE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38" y="53261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122" name="Text Box 15">
            <a:extLst>
              <a:ext uri="{FF2B5EF4-FFF2-40B4-BE49-F238E27FC236}">
                <a16:creationId xmlns:a16="http://schemas.microsoft.com/office/drawing/2014/main" id="{699C6732-9273-614E-80AB-6CA0DF5F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986" y="4589147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123" name="Text Box 15">
            <a:extLst>
              <a:ext uri="{FF2B5EF4-FFF2-40B4-BE49-F238E27FC236}">
                <a16:creationId xmlns:a16="http://schemas.microsoft.com/office/drawing/2014/main" id="{5F2D239D-67F2-724B-A963-26D6C81A2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839" y="45793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124" name="Text Box 15">
            <a:extLst>
              <a:ext uri="{FF2B5EF4-FFF2-40B4-BE49-F238E27FC236}">
                <a16:creationId xmlns:a16="http://schemas.microsoft.com/office/drawing/2014/main" id="{927AF511-A934-254A-A749-B5DA87C38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251" y="375298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C46BC39-FB0A-F549-8B3B-42FF5747B120}"/>
              </a:ext>
            </a:extLst>
          </p:cNvPr>
          <p:cNvSpPr txBox="1"/>
          <p:nvPr/>
        </p:nvSpPr>
        <p:spPr>
          <a:xfrm>
            <a:off x="5822501" y="3955216"/>
            <a:ext cx="1696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 = 8, log*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1</a:t>
            </a:r>
            <a:r>
              <a:rPr lang="en-GB" dirty="0">
                <a:solidFill>
                  <a:srgbClr val="FF0000"/>
                </a:solidFill>
              </a:rPr>
              <a:t> 8 = 3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8 = 1.6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 8 = 0.7</a:t>
            </a:r>
          </a:p>
          <a:p>
            <a:r>
              <a:rPr lang="en-GB" dirty="0">
                <a:solidFill>
                  <a:srgbClr val="FF0000"/>
                </a:solidFill>
              </a:rPr>
              <a:t>log</a:t>
            </a:r>
            <a:r>
              <a:rPr lang="en-GB" baseline="30000" dirty="0">
                <a:solidFill>
                  <a:srgbClr val="FF0000"/>
                </a:solidFill>
              </a:rPr>
              <a:t>4</a:t>
            </a:r>
            <a:r>
              <a:rPr lang="en-GB" dirty="0">
                <a:solidFill>
                  <a:srgbClr val="FF0000"/>
                </a:solidFill>
              </a:rPr>
              <a:t> 8 = -0.5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A1FB771-3063-D847-B02A-DB205F65CF28}"/>
              </a:ext>
            </a:extLst>
          </p:cNvPr>
          <p:cNvSpPr txBox="1"/>
          <p:nvPr/>
        </p:nvSpPr>
        <p:spPr>
          <a:xfrm>
            <a:off x="7550867" y="42929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1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0439D07-1F50-FD46-986E-AFA17972A708}"/>
              </a:ext>
            </a:extLst>
          </p:cNvPr>
          <p:cNvSpPr txBox="1"/>
          <p:nvPr/>
        </p:nvSpPr>
        <p:spPr>
          <a:xfrm>
            <a:off x="7550867" y="460648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B38E346-194F-EE4B-979F-789C767B14DC}"/>
              </a:ext>
            </a:extLst>
          </p:cNvPr>
          <p:cNvSpPr txBox="1"/>
          <p:nvPr/>
        </p:nvSpPr>
        <p:spPr>
          <a:xfrm>
            <a:off x="7550867" y="48755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6D66843-E928-1942-BDED-B672B11F17BC}"/>
              </a:ext>
            </a:extLst>
          </p:cNvPr>
          <p:cNvCxnSpPr>
            <a:cxnSpLocks/>
            <a:endCxn id="126" idx="1"/>
          </p:cNvCxnSpPr>
          <p:nvPr/>
        </p:nvCxnSpPr>
        <p:spPr>
          <a:xfrm>
            <a:off x="6902621" y="4404580"/>
            <a:ext cx="648246" cy="7306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F2EA93A-9C89-D94B-97E9-F4106C26A5F5}"/>
              </a:ext>
            </a:extLst>
          </p:cNvPr>
          <p:cNvCxnSpPr>
            <a:cxnSpLocks/>
            <a:endCxn id="126" idx="1"/>
          </p:cNvCxnSpPr>
          <p:nvPr/>
        </p:nvCxnSpPr>
        <p:spPr>
          <a:xfrm flipV="1">
            <a:off x="7029571" y="4477641"/>
            <a:ext cx="521296" cy="20269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0C703E8-F67C-E64D-A4B2-B02AE731FE73}"/>
              </a:ext>
            </a:extLst>
          </p:cNvPr>
          <p:cNvCxnSpPr>
            <a:cxnSpLocks/>
          </p:cNvCxnSpPr>
          <p:nvPr/>
        </p:nvCxnSpPr>
        <p:spPr>
          <a:xfrm>
            <a:off x="7029571" y="4704697"/>
            <a:ext cx="521296" cy="12009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7751FBB-2E60-A142-92DC-C10126E2F30C}"/>
              </a:ext>
            </a:extLst>
          </p:cNvPr>
          <p:cNvCxnSpPr>
            <a:cxnSpLocks/>
          </p:cNvCxnSpPr>
          <p:nvPr/>
        </p:nvCxnSpPr>
        <p:spPr>
          <a:xfrm flipV="1">
            <a:off x="7029571" y="4824795"/>
            <a:ext cx="521296" cy="1510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5BAEC49-724E-A246-A37D-B849FBCC995F}"/>
              </a:ext>
            </a:extLst>
          </p:cNvPr>
          <p:cNvCxnSpPr>
            <a:cxnSpLocks/>
          </p:cNvCxnSpPr>
          <p:nvPr/>
        </p:nvCxnSpPr>
        <p:spPr>
          <a:xfrm>
            <a:off x="7029571" y="5006842"/>
            <a:ext cx="521296" cy="1048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C63E1AA-C495-1841-A439-A48A42867E52}"/>
              </a:ext>
            </a:extLst>
          </p:cNvPr>
          <p:cNvCxnSpPr>
            <a:cxnSpLocks/>
          </p:cNvCxnSpPr>
          <p:nvPr/>
        </p:nvCxnSpPr>
        <p:spPr>
          <a:xfrm flipV="1">
            <a:off x="7082867" y="5111671"/>
            <a:ext cx="468000" cy="14627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726ECB6-BE5C-DE43-BA01-E54A168E159D}"/>
                  </a:ext>
                </a:extLst>
              </p:cNvPr>
              <p:cNvSpPr txBox="1"/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rank(x)	</a:t>
                </a:r>
                <a:r>
                  <a:rPr lang="en-GB" dirty="0">
                    <a:solidFill>
                      <a:srgbClr val="FF0000"/>
                    </a:solidFill>
                  </a:rPr>
                  <a:t>j : x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</a:rPr>
                  <a:t>g</a:t>
                </a:r>
                <a:r>
                  <a:rPr lang="en-GB" baseline="-25000" dirty="0" err="1">
                    <a:solidFill>
                      <a:srgbClr val="FF0000"/>
                    </a:solidFill>
                  </a:rPr>
                  <a:t>j</a:t>
                </a:r>
                <a:endParaRPr lang="en-GB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7726ECB6-BE5C-DE43-BA01-E54A168E1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501" y="5935622"/>
                <a:ext cx="1827744" cy="369332"/>
              </a:xfrm>
              <a:prstGeom prst="rect">
                <a:avLst/>
              </a:prstGeom>
              <a:blipFill>
                <a:blip r:embed="rId3"/>
                <a:stretch>
                  <a:fillRect l="-2069" t="-3333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0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32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ist die amortisierte Zeit für </a:t>
                </a:r>
                <a:r>
                  <a:rPr lang="de-DE" b="1" dirty="0"/>
                  <a:t>Find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chemeClr val="hlink"/>
                    </a:solidFill>
                  </a:rPr>
                  <a:t>O(log*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). </a:t>
                </a: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  <a:cs typeface="+mn-cs"/>
                  </a:rPr>
                  <a:t>Begründung: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>
                    <a:cs typeface="+mn-cs"/>
                  </a:rPr>
                  <a:t>Sequenz aus </a:t>
                </a:r>
                <a:r>
                  <a:rPr lang="de-DE" dirty="0">
                    <a:solidFill>
                      <a:schemeClr val="hlink"/>
                    </a:solidFill>
                    <a:cs typeface="+mn-cs"/>
                  </a:rPr>
                  <a:t>m</a:t>
                </a:r>
                <a:r>
                  <a:rPr lang="de-DE" dirty="0">
                    <a:cs typeface="+mn-cs"/>
                  </a:rPr>
                  <a:t> Operationen besteht aus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Union: max. </a:t>
                </a:r>
                <a:r>
                  <a:rPr lang="de-DE" dirty="0">
                    <a:solidFill>
                      <a:schemeClr val="hlink"/>
                    </a:solidFill>
                  </a:rPr>
                  <a:t>n-1</a:t>
                </a:r>
                <a:endParaRPr lang="de-DE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Find: min. </a:t>
                </a:r>
                <a:r>
                  <a:rPr lang="de-DE" dirty="0">
                    <a:solidFill>
                      <a:schemeClr val="hlink"/>
                    </a:solidFill>
                  </a:rPr>
                  <a:t>m-(n-1)</a:t>
                </a:r>
              </a:p>
            </p:txBody>
          </p:sp>
        </mc:Choice>
        <mc:Fallback xmlns=""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781" r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8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33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Union und Find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dirty="0" err="1">
                    <a:solidFill>
                      <a:schemeClr val="accent2"/>
                    </a:solidFill>
                    <a:cs typeface="+mn-cs"/>
                  </a:rPr>
                  <a:t>Begründung</a:t>
                </a:r>
                <a:r>
                  <a:rPr lang="en-US" dirty="0">
                    <a:solidFill>
                      <a:schemeClr val="accent2"/>
                    </a:solidFill>
                    <a:cs typeface="+mn-cs"/>
                  </a:rPr>
                  <a:t>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cs typeface="+mn-cs"/>
                  </a:rPr>
                  <a:t>Max. </a:t>
                </a:r>
                <a:r>
                  <a:rPr lang="de-DE" dirty="0">
                    <a:solidFill>
                      <a:schemeClr val="hlink"/>
                    </a:solidFill>
                  </a:rPr>
                  <a:t>n-1</a:t>
                </a:r>
                <a:r>
                  <a:rPr lang="de-DE" dirty="0"/>
                  <a:t> Union Operationen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Aufwand pro Union von </a:t>
                </a:r>
                <a:r>
                  <a:rPr lang="de-DE" dirty="0">
                    <a:solidFill>
                      <a:schemeClr val="hlink"/>
                    </a:solidFill>
                  </a:rPr>
                  <a:t>O(1)</a:t>
                </a:r>
                <a:r>
                  <a:rPr lang="de-DE" dirty="0"/>
                  <a:t> (konstant)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Also Aufwand in </a:t>
                </a:r>
                <a:r>
                  <a:rPr lang="de-DE" dirty="0">
                    <a:solidFill>
                      <a:schemeClr val="hlink"/>
                    </a:solidFill>
                  </a:rPr>
                  <a:t>O(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Max.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:r>
                  <a:rPr lang="de-DE" dirty="0"/>
                  <a:t> Find Operationen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Aufwand abhängig von Anzahl der Knoten, die durch  Pfadkompression auf die Wurzel umgeleitet werden.</a:t>
                </a:r>
              </a:p>
            </p:txBody>
          </p:sp>
        </mc:Choice>
        <mc:Fallback xmlns=""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89" t="-1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0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34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Union und Find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dirty="0" err="1">
                    <a:solidFill>
                      <a:schemeClr val="accent2"/>
                    </a:solidFill>
                    <a:cs typeface="+mn-cs"/>
                  </a:rPr>
                  <a:t>Begründung</a:t>
                </a:r>
                <a:r>
                  <a:rPr lang="en-US" dirty="0">
                    <a:solidFill>
                      <a:schemeClr val="accent2"/>
                    </a:solidFill>
                    <a:cs typeface="+mn-cs"/>
                  </a:rPr>
                  <a:t>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/>
                  <a:t>Maximal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:r>
                  <a:rPr lang="de-DE" dirty="0"/>
                  <a:t> Find Operationen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>
                    <a:solidFill>
                      <a:srgbClr val="FF0000"/>
                    </a:solidFill>
                  </a:rPr>
                  <a:t>Find(x)</a:t>
                </a:r>
                <a:r>
                  <a:rPr lang="de-DE" dirty="0"/>
                  <a:t>: Pfad von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de-DE" dirty="0"/>
                  <a:t> zur Wurzel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Jeder Knoten auf dem Pfad wird umgeleitet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Kosten (1 Einheit) für das Umleiten aufteilen</a:t>
                </a:r>
              </a:p>
              <a:p>
                <a:pPr marL="1371600" lvl="2" indent="-457200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r>
                  <a:rPr lang="de-DE" dirty="0"/>
                  <a:t>Wenn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(x) &gt;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</a:t>
                </a:r>
                <a:r>
                  <a:rPr lang="de-DE" dirty="0" err="1">
                    <a:solidFill>
                      <a:schemeClr val="hlink"/>
                    </a:solidFill>
                  </a:rPr>
                  <a:t>parent</a:t>
                </a:r>
                <a:r>
                  <a:rPr lang="de-DE" dirty="0">
                    <a:solidFill>
                      <a:schemeClr val="hlink"/>
                    </a:solidFill>
                  </a:rPr>
                  <a:t>(x))</a:t>
                </a:r>
                <a:r>
                  <a:rPr lang="de-DE" dirty="0"/>
                  <a:t>: </a:t>
                </a:r>
                <a:r>
                  <a:rPr lang="de-DE" dirty="0">
                    <a:solidFill>
                      <a:srgbClr val="FF0000"/>
                    </a:solidFill>
                  </a:rPr>
                  <a:t>Find(x)</a:t>
                </a:r>
                <a:r>
                  <a:rPr lang="de-DE" dirty="0"/>
                  <a:t> </a:t>
                </a:r>
                <a:r>
                  <a:rPr lang="de-DE" dirty="0" err="1"/>
                  <a:t>zusortieren</a:t>
                </a:r>
                <a:endParaRPr lang="de-DE" dirty="0"/>
              </a:p>
              <a:p>
                <a:pPr marL="1371600" lvl="2" indent="-457200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r>
                  <a:rPr lang="de-DE" dirty="0"/>
                  <a:t>Wenn</a:t>
                </a:r>
                <a:r>
                  <a:rPr lang="de-DE" dirty="0">
                    <a:solidFill>
                      <a:schemeClr val="hlink"/>
                    </a:solidFill>
                  </a:rPr>
                  <a:t>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(x) =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</a:t>
                </a:r>
                <a:r>
                  <a:rPr lang="de-DE" dirty="0" err="1">
                    <a:solidFill>
                      <a:schemeClr val="hlink"/>
                    </a:solidFill>
                  </a:rPr>
                  <a:t>parent</a:t>
                </a:r>
                <a:r>
                  <a:rPr lang="de-DE" dirty="0">
                    <a:solidFill>
                      <a:schemeClr val="hlink"/>
                    </a:solidFill>
                  </a:rPr>
                  <a:t>(x))</a:t>
                </a:r>
                <a:r>
                  <a:rPr lang="de-DE" dirty="0"/>
                  <a:t> :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de-DE" dirty="0"/>
                  <a:t> </a:t>
                </a:r>
                <a:r>
                  <a:rPr lang="de-DE" dirty="0" err="1"/>
                  <a:t>zusortieren</a:t>
                </a:r>
                <a:endParaRPr lang="de-DE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 err="1"/>
                  <a:t>Zusortierte</a:t>
                </a:r>
                <a:r>
                  <a:rPr lang="de-DE" dirty="0"/>
                  <a:t> Kosten aufsummieren</a:t>
                </a:r>
              </a:p>
            </p:txBody>
          </p:sp>
        </mc:Choice>
        <mc:Fallback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89" t="-1781" b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008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35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96975"/>
                <a:ext cx="8291264" cy="496887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</a:t>
                </a:r>
                <a:br>
                  <a:rPr lang="de-DE" dirty="0"/>
                </a:br>
                <a:r>
                  <a:rPr lang="de-DE" dirty="0"/>
                  <a:t>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Union und Find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dirty="0" err="1">
                    <a:solidFill>
                      <a:schemeClr val="accent2"/>
                    </a:solidFill>
                    <a:cs typeface="+mn-cs"/>
                  </a:rPr>
                  <a:t>Begründung</a:t>
                </a:r>
                <a:r>
                  <a:rPr lang="en-US" dirty="0">
                    <a:solidFill>
                      <a:schemeClr val="accent2"/>
                    </a:solidFill>
                    <a:cs typeface="+mn-cs"/>
                  </a:rPr>
                  <a:t>: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de-DE" dirty="0"/>
                  <a:t>Kosten für das Umleiten aufteilen</a:t>
                </a:r>
                <a:endParaRPr lang="en-US" dirty="0">
                  <a:solidFill>
                    <a:schemeClr val="accent2"/>
                  </a:solidFill>
                  <a:cs typeface="+mn-cs"/>
                </a:endParaRPr>
              </a:p>
              <a:p>
                <a:pPr marL="357188" indent="-357188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r>
                  <a:rPr lang="de-DE" dirty="0"/>
                  <a:t>Wenn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(x) &gt;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</a:t>
                </a:r>
                <a:r>
                  <a:rPr lang="de-DE" dirty="0" err="1">
                    <a:solidFill>
                      <a:schemeClr val="hlink"/>
                    </a:solidFill>
                  </a:rPr>
                  <a:t>parent</a:t>
                </a:r>
                <a:r>
                  <a:rPr lang="de-DE" dirty="0">
                    <a:solidFill>
                      <a:schemeClr val="hlink"/>
                    </a:solidFill>
                  </a:rPr>
                  <a:t>(x)) </a:t>
                </a:r>
                <a:r>
                  <a:rPr lang="de-DE" dirty="0"/>
                  <a:t>: </a:t>
                </a:r>
                <a:r>
                  <a:rPr lang="de-DE" dirty="0">
                    <a:solidFill>
                      <a:srgbClr val="FF0000"/>
                    </a:solidFill>
                  </a:rPr>
                  <a:t>Find(x)</a:t>
                </a:r>
                <a:r>
                  <a:rPr lang="de-DE" dirty="0"/>
                  <a:t> </a:t>
                </a:r>
                <a:r>
                  <a:rPr lang="de-DE" dirty="0" err="1"/>
                  <a:t>zusortieren</a:t>
                </a:r>
                <a:endParaRPr lang="de-DE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Oder wenn </a:t>
                </a:r>
                <a:r>
                  <a:rPr lang="de-DE" dirty="0" err="1">
                    <a:solidFill>
                      <a:schemeClr val="hlink"/>
                    </a:solidFill>
                  </a:rPr>
                  <a:t>parent</a:t>
                </a:r>
                <a:r>
                  <a:rPr lang="de-DE" dirty="0">
                    <a:solidFill>
                      <a:schemeClr val="hlink"/>
                    </a:solidFill>
                  </a:rPr>
                  <a:t>(x)</a:t>
                </a:r>
                <a:r>
                  <a:rPr lang="de-DE" dirty="0"/>
                  <a:t> Wurzel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Max.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+ 1 </a:t>
                </a:r>
                <a:r>
                  <a:rPr lang="de-DE" dirty="0"/>
                  <a:t>Gruppen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Wechsel von einer Gruppe zur nächsten also max.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Kosten, die </a:t>
                </a:r>
                <a:r>
                  <a:rPr lang="de-DE" dirty="0">
                    <a:solidFill>
                      <a:srgbClr val="FF0000"/>
                    </a:solidFill>
                  </a:rPr>
                  <a:t>Find(x)</a:t>
                </a:r>
                <a:r>
                  <a:rPr lang="de-DE" dirty="0"/>
                  <a:t> </a:t>
                </a:r>
                <a:r>
                  <a:rPr lang="de-DE" dirty="0" err="1"/>
                  <a:t>zusortiert</a:t>
                </a:r>
                <a:r>
                  <a:rPr lang="de-DE" dirty="0"/>
                  <a:t> werden: max.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 </a:t>
                </a:r>
              </a:p>
              <a:p>
                <a:pPr marL="357188" indent="-357188" eaLnBrk="1" hangingPunct="1">
                  <a:lnSpc>
                    <a:spcPct val="90000"/>
                  </a:lnSpc>
                  <a:buFont typeface="+mj-lt"/>
                  <a:buAutoNum type="arabicPeriod"/>
                  <a:defRPr/>
                </a:pPr>
                <a:r>
                  <a:rPr lang="de-DE" dirty="0"/>
                  <a:t>Wenn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(x) =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</a:t>
                </a:r>
                <a:r>
                  <a:rPr lang="de-DE" dirty="0" err="1">
                    <a:solidFill>
                      <a:schemeClr val="hlink"/>
                    </a:solidFill>
                  </a:rPr>
                  <a:t>parent</a:t>
                </a:r>
                <a:r>
                  <a:rPr lang="de-DE" dirty="0">
                    <a:solidFill>
                      <a:schemeClr val="hlink"/>
                    </a:solidFill>
                  </a:rPr>
                  <a:t>(x)) </a:t>
                </a:r>
                <a:r>
                  <a:rPr lang="de-DE" dirty="0"/>
                  <a:t>: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de-DE" dirty="0"/>
                  <a:t> </a:t>
                </a:r>
                <a:r>
                  <a:rPr lang="de-DE" dirty="0" err="1"/>
                  <a:t>zusortieren</a:t>
                </a:r>
                <a:endParaRPr lang="de-DE" dirty="0"/>
              </a:p>
            </p:txBody>
          </p:sp>
        </mc:Choice>
        <mc:Fallback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96975"/>
                <a:ext cx="8291264" cy="4968875"/>
              </a:xfrm>
              <a:blipFill>
                <a:blip r:embed="rId3"/>
                <a:stretch>
                  <a:fillRect l="-1378" t="-1781" b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7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36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96975"/>
                <a:ext cx="8291264" cy="4968875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</a:t>
                </a:r>
                <a:br>
                  <a:rPr lang="de-DE" dirty="0"/>
                </a:br>
                <a:r>
                  <a:rPr lang="de-DE" dirty="0"/>
                  <a:t>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Union und Find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dirty="0" err="1">
                    <a:solidFill>
                      <a:schemeClr val="accent2"/>
                    </a:solidFill>
                    <a:cs typeface="+mn-cs"/>
                  </a:rPr>
                  <a:t>Begründung</a:t>
                </a:r>
                <a:r>
                  <a:rPr lang="en-US" dirty="0">
                    <a:solidFill>
                      <a:schemeClr val="accent2"/>
                    </a:solidFill>
                    <a:cs typeface="+mn-cs"/>
                  </a:rPr>
                  <a:t>:</a:t>
                </a:r>
              </a:p>
              <a:p>
                <a:pPr marL="357188" indent="-357188" eaLnBrk="1" hangingPunct="1">
                  <a:lnSpc>
                    <a:spcPct val="90000"/>
                  </a:lnSpc>
                  <a:buFont typeface="+mj-lt"/>
                  <a:buAutoNum type="arabicPeriod" startAt="2"/>
                  <a:defRPr/>
                </a:pPr>
                <a:r>
                  <a:rPr lang="de-DE" dirty="0"/>
                  <a:t>Wenn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(x) = </a:t>
                </a:r>
                <a:r>
                  <a:rPr lang="de-DE" dirty="0" err="1">
                    <a:solidFill>
                      <a:schemeClr val="hlink"/>
                    </a:solidFill>
                  </a:rPr>
                  <a:t>group</a:t>
                </a:r>
                <a:r>
                  <a:rPr lang="de-DE" dirty="0">
                    <a:solidFill>
                      <a:schemeClr val="hlink"/>
                    </a:solidFill>
                  </a:rPr>
                  <a:t>(</a:t>
                </a:r>
                <a:r>
                  <a:rPr lang="de-DE" dirty="0" err="1">
                    <a:solidFill>
                      <a:schemeClr val="hlink"/>
                    </a:solidFill>
                  </a:rPr>
                  <a:t>parent</a:t>
                </a:r>
                <a:r>
                  <a:rPr lang="de-DE" dirty="0">
                    <a:solidFill>
                      <a:schemeClr val="hlink"/>
                    </a:solidFill>
                  </a:rPr>
                  <a:t>(x)) </a:t>
                </a:r>
                <a:r>
                  <a:rPr lang="de-DE" dirty="0"/>
                  <a:t>: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de-DE" dirty="0"/>
                  <a:t> </a:t>
                </a:r>
                <a:r>
                  <a:rPr lang="de-DE" dirty="0" err="1"/>
                  <a:t>zusortieren</a:t>
                </a:r>
                <a:endParaRPr lang="de-DE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Pro Gruppe max.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2n/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log</a:t>
                </a:r>
                <a:r>
                  <a:rPr lang="de-DE" baseline="30000" dirty="0" err="1">
                    <a:solidFill>
                      <a:schemeClr val="accent5">
                        <a:lumMod val="50000"/>
                      </a:schemeClr>
                    </a:solidFill>
                  </a:rPr>
                  <a:t>j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/>
                  <a:t> Knoten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de-DE" baseline="-25000" dirty="0" err="1">
                    <a:solidFill>
                      <a:schemeClr val="accent5">
                        <a:lumMod val="50000"/>
                      </a:schemeClr>
                    </a:solidFill>
                  </a:rPr>
                  <a:t>j</a:t>
                </a:r>
                <a:endParaRPr lang="de-DE" baseline="-25000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Jeder Knoten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x</a:t>
                </a:r>
                <a:r>
                  <a:rPr lang="de-DE" baseline="-25000" dirty="0" err="1">
                    <a:solidFill>
                      <a:schemeClr val="accent5">
                        <a:lumMod val="50000"/>
                      </a:schemeClr>
                    </a:solidFill>
                  </a:rPr>
                  <a:t>j</a:t>
                </a:r>
                <a:r>
                  <a:rPr lang="de-DE" baseline="-250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de-DE" dirty="0"/>
                  <a:t> kann max.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log</a:t>
                </a:r>
                <a:r>
                  <a:rPr lang="de-DE" baseline="30000" dirty="0" err="1">
                    <a:solidFill>
                      <a:schemeClr val="accent5">
                        <a:lumMod val="50000"/>
                      </a:schemeClr>
                    </a:solidFill>
                  </a:rPr>
                  <a:t>j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/>
                  <a:t> mal umgeleitet werden</a:t>
                </a:r>
              </a:p>
              <a:p>
                <a:pPr lvl="2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Dann gehört Elternknoten der nächsten Gruppe an</a:t>
                </a:r>
              </a:p>
              <a:p>
                <a:pPr lvl="2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Kosten gehen an Find ab nächstem Mal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Pro Gruppe erhalten die Knoten max.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2n</a:t>
                </a:r>
                <a:r>
                  <a:rPr lang="de-DE" dirty="0"/>
                  <a:t> Kosten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Bei max.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+ 1</a:t>
                </a:r>
                <a:r>
                  <a:rPr lang="de-DE" dirty="0"/>
                  <a:t> Gruppen: max.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2n (log*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+ 1)</a:t>
                </a:r>
              </a:p>
            </p:txBody>
          </p:sp>
        </mc:Choice>
        <mc:Fallback xmlns=""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96975"/>
                <a:ext cx="8291264" cy="4968875"/>
              </a:xfrm>
              <a:blipFill>
                <a:blip r:embed="rId3"/>
                <a:stretch>
                  <a:fillRect l="-1378" t="-1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4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37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Union und Find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dirty="0" err="1">
                    <a:solidFill>
                      <a:schemeClr val="accent2"/>
                    </a:solidFill>
                    <a:cs typeface="+mn-cs"/>
                  </a:rPr>
                  <a:t>Begründung</a:t>
                </a:r>
                <a:r>
                  <a:rPr lang="en-US" dirty="0">
                    <a:solidFill>
                      <a:schemeClr val="accent2"/>
                    </a:solidFill>
                    <a:cs typeface="+mn-cs"/>
                  </a:rPr>
                  <a:t>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Max.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:r>
                  <a:rPr lang="de-DE" dirty="0"/>
                  <a:t> Find Operationen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Pro Find(x):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O(log*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Bei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:r>
                  <a:rPr lang="de-DE" dirty="0"/>
                  <a:t> Find Operationen: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O(m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  <a:endParaRPr lang="de-DE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Für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Knoten über alle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:r>
                  <a:rPr lang="de-DE" dirty="0"/>
                  <a:t> Find Operationen: </a:t>
                </a:r>
                <a:br>
                  <a:rPr lang="de-DE" dirty="0"/>
                </a:br>
                <a:r>
                  <a:rPr lang="de-DE" dirty="0"/>
                  <a:t>O(</a:t>
                </a:r>
                <a:r>
                  <a:rPr lang="de-DE" dirty="0" err="1"/>
                  <a:t>n</a:t>
                </a:r>
                <a:r>
                  <a:rPr lang="de-DE" dirty="0"/>
                  <a:t> (log* </a:t>
                </a:r>
                <a:r>
                  <a:rPr lang="de-DE" dirty="0" err="1"/>
                  <a:t>n</a:t>
                </a:r>
                <a:r>
                  <a:rPr lang="de-DE" dirty="0"/>
                  <a:t> + 1) ) = O(</a:t>
                </a:r>
                <a:r>
                  <a:rPr lang="de-DE" dirty="0" err="1"/>
                  <a:t>n</a:t>
                </a:r>
                <a:r>
                  <a:rPr lang="de-DE" dirty="0"/>
                  <a:t> (log log* </a:t>
                </a:r>
                <a:r>
                  <a:rPr lang="de-DE" dirty="0" err="1"/>
                  <a:t>n</a:t>
                </a:r>
                <a:r>
                  <a:rPr lang="de-DE" dirty="0"/>
                  <a:t>) )  = O(</a:t>
                </a:r>
                <a:r>
                  <a:rPr lang="de-DE" dirty="0" err="1"/>
                  <a:t>n</a:t>
                </a:r>
                <a:r>
                  <a:rPr lang="de-DE" dirty="0"/>
                  <a:t> (log* log </a:t>
                </a:r>
                <a:r>
                  <a:rPr lang="de-DE" dirty="0" err="1"/>
                  <a:t>n</a:t>
                </a:r>
                <a:r>
                  <a:rPr lang="de-DE" dirty="0"/>
                  <a:t>)) =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O(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log*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O(m log* </a:t>
                </a:r>
                <a:r>
                  <a:rPr lang="de-DE" dirty="0" err="1"/>
                  <a:t>n</a:t>
                </a:r>
                <a:r>
                  <a:rPr lang="de-DE" dirty="0"/>
                  <a:t>) + O(</a:t>
                </a:r>
                <a:r>
                  <a:rPr lang="de-DE" dirty="0" err="1"/>
                  <a:t>n</a:t>
                </a:r>
                <a:r>
                  <a:rPr lang="de-DE" dirty="0"/>
                  <a:t> log* </a:t>
                </a:r>
                <a:r>
                  <a:rPr lang="de-DE" dirty="0" err="1"/>
                  <a:t>n</a:t>
                </a:r>
                <a:r>
                  <a:rPr lang="de-DE" dirty="0"/>
                  <a:t>) =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O( (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m+n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89" t="-1781" r="-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38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  <a:cs typeface="+mn-cs"/>
                  </a:rPr>
                  <a:t>Begründung: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>
                    <a:cs typeface="+mn-cs"/>
                  </a:rPr>
                  <a:t>Aufwand für Union und Find Operationen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Union: </a:t>
                </a:r>
                <a:r>
                  <a:rPr lang="de-DE" dirty="0">
                    <a:solidFill>
                      <a:schemeClr val="hlink"/>
                    </a:solidFill>
                  </a:rPr>
                  <a:t>O(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endParaRPr lang="de-DE" dirty="0"/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Find: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O( (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m+n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Zusammen: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O((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m+n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Wenn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m &gt;&gt;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de-DE" dirty="0"/>
                  <a:t>: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O(m log*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Quasi linear abhängig von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m</a:t>
                </a:r>
                <a:r>
                  <a:rPr lang="de-DE" dirty="0"/>
                  <a:t>, da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log *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/>
                  <a:t> quasi konstant</a:t>
                </a:r>
              </a:p>
            </p:txBody>
          </p:sp>
        </mc:Choice>
        <mc:Fallback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89" t="-1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0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96D6B-F8B7-FF4F-B653-C716D04EC0AD}" type="slidenum">
              <a:rPr lang="de-DE"/>
              <a:pPr>
                <a:defRPr/>
              </a:pPr>
              <a:t>39</a:t>
            </a:fld>
            <a:endParaRPr lang="de-DE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1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ist die amortisierte Zeit für </a:t>
                </a:r>
                <a:r>
                  <a:rPr lang="de-DE" b="1" dirty="0"/>
                  <a:t>Find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chemeClr val="hlink"/>
                    </a:solidFill>
                  </a:rPr>
                  <a:t>O(log*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). </a:t>
                </a: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</a:rPr>
                  <a:t>Theorem:</a:t>
                </a:r>
                <a:r>
                  <a:rPr lang="de-DE" dirty="0"/>
                  <a:t> Bei gewichtetem Union mit Pfadkompression und gegeben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>
                    <a:solidFill>
                      <a:schemeClr val="hlink"/>
                    </a:solidFill>
                  </a:rPr>
                  <a:t>2</a:t>
                </a:r>
                <a:r>
                  <a:rPr lang="de-DE" dirty="0"/>
                  <a:t> Elementen ist die amortisierte Zeit für </a:t>
                </a:r>
                <a:r>
                  <a:rPr lang="de-DE" dirty="0">
                    <a:solidFill>
                      <a:schemeClr val="hlink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hlin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/>
                  <a:t> Operationen </a:t>
                </a:r>
                <a:r>
                  <a:rPr lang="de-DE" dirty="0">
                    <a:solidFill>
                      <a:schemeClr val="hlink"/>
                    </a:solidFill>
                  </a:rPr>
                  <a:t>O(m 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r>
                  <a:rPr lang="de-DE" dirty="0"/>
                  <a:t>.</a:t>
                </a: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None/>
                  <a:defRPr/>
                </a:pPr>
                <a:endParaRPr lang="de-DE" dirty="0">
                  <a:solidFill>
                    <a:schemeClr val="hlink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  <a:defRPr/>
                </a:pPr>
                <a:r>
                  <a:rPr lang="de-DE" dirty="0">
                    <a:solidFill>
                      <a:schemeClr val="accent2"/>
                    </a:solidFill>
                    <a:cs typeface="+mn-cs"/>
                  </a:rPr>
                  <a:t>Begründung: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Wenn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m &gt;&gt;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de-DE" dirty="0">
                    <a:solidFill>
                      <a:schemeClr val="tx2"/>
                    </a:solidFill>
                  </a:rPr>
                  <a:t>sind fast alle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m</a:t>
                </a:r>
                <a:r>
                  <a:rPr lang="de-DE" dirty="0">
                    <a:solidFill>
                      <a:schemeClr val="tx2"/>
                    </a:solidFill>
                  </a:rPr>
                  <a:t> Operationen </a:t>
                </a:r>
                <a:r>
                  <a:rPr lang="de-DE" dirty="0" err="1">
                    <a:solidFill>
                      <a:schemeClr val="tx2"/>
                    </a:solidFill>
                  </a:rPr>
                  <a:t>Finds</a:t>
                </a:r>
                <a:endParaRPr lang="de-DE" dirty="0">
                  <a:solidFill>
                    <a:schemeClr val="tx2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Da Anzahl an </a:t>
                </a:r>
                <a:r>
                  <a:rPr lang="de-DE" dirty="0" err="1"/>
                  <a:t>Unions</a:t>
                </a:r>
                <a:r>
                  <a:rPr lang="de-DE" dirty="0"/>
                  <a:t> max. 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n-1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Gleiches Argument für </a:t>
                </a:r>
                <a:r>
                  <a:rPr lang="de-DE" dirty="0" err="1">
                    <a:solidFill>
                      <a:schemeClr val="accent5">
                        <a:lumMod val="50000"/>
                      </a:schemeClr>
                    </a:solidFill>
                  </a:rPr>
                  <a:t>n</a:t>
                </a:r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de-DE" dirty="0" err="1"/>
                  <a:t>MakeSet</a:t>
                </a:r>
                <a:r>
                  <a:rPr lang="de-DE" dirty="0"/>
                  <a:t>(x) Operationen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de-DE" dirty="0"/>
                  <a:t>Amortisierte Zeit für eine Find Operation </a:t>
                </a:r>
                <a:r>
                  <a:rPr lang="de-DE" dirty="0">
                    <a:solidFill>
                      <a:schemeClr val="hlink"/>
                    </a:solidFill>
                  </a:rPr>
                  <a:t>O(log* </a:t>
                </a:r>
                <a:r>
                  <a:rPr lang="de-DE" dirty="0" err="1">
                    <a:solidFill>
                      <a:schemeClr val="hlink"/>
                    </a:solidFill>
                  </a:rPr>
                  <a:t>n</a:t>
                </a:r>
                <a:r>
                  <a:rPr lang="de-DE" dirty="0">
                    <a:solidFill>
                      <a:schemeClr val="hlink"/>
                    </a:solidFill>
                  </a:rPr>
                  <a:t>)</a:t>
                </a:r>
                <a:endParaRPr lang="de-DE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1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1781" r="-1389" b="-2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5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A339-06FE-1F4A-8C12-01D08DE7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Identifizierung einer 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Element aus Partition als </a:t>
                </a:r>
                <a:r>
                  <a:rPr lang="de-DE" dirty="0">
                    <a:solidFill>
                      <a:schemeClr val="accent2"/>
                    </a:solidFill>
                  </a:rPr>
                  <a:t>Repräsentant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10,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b="0" dirty="0"/>
                  <a:t>: Repräsentant 5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: Repräsentant 4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1AD5-BDD4-224D-A194-541FA22B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51" y="7264846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AF326A78-D754-E548-8E76-468B465C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39342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209B756-4CC9-6443-AC24-0ADFAAC6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276" y="38628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4C90A868-FF96-2E44-8DC9-E5A4A0189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301" y="49423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24400D29-024B-504E-B3B3-4CDB6581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5086796"/>
            <a:ext cx="50482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2F53A29C-2EC6-E345-9C6F-4C3B3CE7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864" y="393268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53D5EBA0-9BF5-2D4A-A6A8-43C0F72AF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026" y="50137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52821AD9-E273-B144-942E-6817CCF8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626" y="4005709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F8FDD75-CE5C-214C-82C0-C00668DD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126" y="6067077"/>
            <a:ext cx="3073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>
                <a:cs typeface="+mn-cs"/>
              </a:rPr>
              <a:t>     : Repräsentant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95663993-98A7-6049-847A-ACD1D3799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383" y="6138515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03BAE53A-99DC-1C49-8532-4A0B5A6C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76" y="3429446"/>
            <a:ext cx="3240088" cy="2592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B1D0E471-BDB5-7948-8557-7503D1FE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284984"/>
            <a:ext cx="2952750" cy="2592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43CA555F-F6CE-E149-A725-4CD0D6C0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39" y="4364484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1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AB35569-EA77-B24D-B52C-CF4F9C5B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489" y="4221609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2272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Find: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O(log*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de-DE">
                <a:solidFill>
                  <a:schemeClr val="accent5">
                    <a:lumMod val="50000"/>
                  </a:schemeClr>
                </a:solidFill>
              </a:rPr>
              <a:t>) amort.</a:t>
            </a:r>
            <a:r>
              <a:rPr lang="de-DE"/>
              <a:t>, </a:t>
            </a:r>
            <a:r>
              <a:rPr lang="de-DE" dirty="0"/>
              <a:t>Union: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O(1)</a:t>
            </a:r>
          </a:p>
          <a:p>
            <a:r>
              <a:rPr lang="de-DE" dirty="0"/>
              <a:t>Können wir Find auf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O(1)</a:t>
            </a:r>
            <a:r>
              <a:rPr lang="de-DE" dirty="0"/>
              <a:t> bringen?</a:t>
            </a:r>
          </a:p>
          <a:p>
            <a:pPr lvl="1"/>
            <a:r>
              <a:rPr lang="de-DE" dirty="0"/>
              <a:t>Nur wenn Union nicht mehr in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O(1)</a:t>
            </a:r>
          </a:p>
          <a:p>
            <a:pPr lvl="1"/>
            <a:r>
              <a:rPr lang="de-DE" dirty="0"/>
              <a:t>Die Find-Abschätzung kann tatsächlich noch deutlich verbessert werden</a:t>
            </a:r>
            <a:r>
              <a:rPr lang="de-DE" baseline="30000" dirty="0"/>
              <a:t>1</a:t>
            </a:r>
            <a:r>
              <a:rPr lang="de-DE" dirty="0"/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))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amort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wobei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de-DE" dirty="0">
                <a:latin typeface="Symbol" charset="2"/>
                <a:cs typeface="Symbol" charset="2"/>
              </a:rPr>
              <a:t> </a:t>
            </a:r>
            <a:r>
              <a:rPr lang="de-DE" dirty="0"/>
              <a:t>die Umkehrfunktion der Ackermannfunktion ist, also SEHR SEHR langsam wächst</a:t>
            </a:r>
          </a:p>
          <a:p>
            <a:r>
              <a:rPr lang="de-DE" dirty="0"/>
              <a:t>Man kann nicht gleichzeitig Find und Union auf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O(1)</a:t>
            </a:r>
            <a:r>
              <a:rPr lang="de-DE" dirty="0"/>
              <a:t> bringen</a:t>
            </a:r>
            <a:r>
              <a:rPr lang="de-DE" baseline="30000" dirty="0"/>
              <a:t>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04256" y="566240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baseline="30000" dirty="0">
                <a:solidFill>
                  <a:srgbClr val="0000FF"/>
                </a:solidFill>
              </a:rPr>
              <a:t>1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Tarjan</a:t>
            </a:r>
            <a:r>
              <a:rPr lang="de-DE" sz="1100" dirty="0">
                <a:solidFill>
                  <a:srgbClr val="0000FF"/>
                </a:solidFill>
              </a:rPr>
              <a:t>, Robert E.; van </a:t>
            </a:r>
            <a:r>
              <a:rPr lang="de-DE" sz="1100" dirty="0" err="1">
                <a:solidFill>
                  <a:srgbClr val="0000FF"/>
                </a:solidFill>
              </a:rPr>
              <a:t>Leeuwen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Worst-case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analysis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of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set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union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algorithms</a:t>
            </a:r>
            <a:r>
              <a:rPr lang="de-DE" sz="1100" dirty="0">
                <a:solidFill>
                  <a:srgbClr val="0000FF"/>
                </a:solidFill>
              </a:rPr>
              <a:t>, Journal </a:t>
            </a:r>
            <a:r>
              <a:rPr lang="de-DE" sz="1100" dirty="0" err="1">
                <a:solidFill>
                  <a:srgbClr val="0000FF"/>
                </a:solidFill>
              </a:rPr>
              <a:t>of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ACM 31 (2), S. 245–281, </a:t>
            </a:r>
            <a:r>
              <a:rPr lang="de-DE" sz="1100" b="1" dirty="0">
                <a:solidFill>
                  <a:srgbClr val="FF0000"/>
                </a:solidFill>
              </a:rPr>
              <a:t>1984</a:t>
            </a:r>
          </a:p>
        </p:txBody>
      </p:sp>
      <p:sp>
        <p:nvSpPr>
          <p:cNvPr id="6" name="Rechteck 5"/>
          <p:cNvSpPr/>
          <p:nvPr/>
        </p:nvSpPr>
        <p:spPr>
          <a:xfrm>
            <a:off x="2305538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baseline="30000">
                <a:solidFill>
                  <a:srgbClr val="0000FF"/>
                </a:solidFill>
              </a:rPr>
              <a:t>2</a:t>
            </a:r>
            <a:r>
              <a:rPr lang="de-DE" sz="1100">
                <a:solidFill>
                  <a:srgbClr val="0000FF"/>
                </a:solidFill>
              </a:rPr>
              <a:t> M. </a:t>
            </a:r>
            <a:r>
              <a:rPr lang="de-DE" sz="1100" err="1">
                <a:solidFill>
                  <a:srgbClr val="0000FF"/>
                </a:solidFill>
              </a:rPr>
              <a:t>Fredman</a:t>
            </a:r>
            <a:r>
              <a:rPr lang="de-DE" sz="1100">
                <a:solidFill>
                  <a:srgbClr val="0000FF"/>
                </a:solidFill>
              </a:rPr>
              <a:t>, M. </a:t>
            </a:r>
            <a:r>
              <a:rPr lang="de-DE" sz="1100" err="1">
                <a:solidFill>
                  <a:srgbClr val="0000FF"/>
                </a:solidFill>
              </a:rPr>
              <a:t>Saks</a:t>
            </a:r>
            <a:r>
              <a:rPr lang="de-DE" sz="1100">
                <a:solidFill>
                  <a:srgbClr val="0000FF"/>
                </a:solidFill>
              </a:rPr>
              <a:t>, The </a:t>
            </a:r>
            <a:r>
              <a:rPr lang="de-DE" sz="1100" err="1">
                <a:solidFill>
                  <a:srgbClr val="0000FF"/>
                </a:solidFill>
              </a:rPr>
              <a:t>cell</a:t>
            </a:r>
            <a:r>
              <a:rPr lang="de-DE" sz="1100">
                <a:solidFill>
                  <a:srgbClr val="0000FF"/>
                </a:solidFill>
              </a:rPr>
              <a:t> probe </a:t>
            </a:r>
            <a:r>
              <a:rPr lang="de-DE" sz="1100" err="1">
                <a:solidFill>
                  <a:srgbClr val="0000FF"/>
                </a:solidFill>
              </a:rPr>
              <a:t>complexity</a:t>
            </a:r>
            <a:r>
              <a:rPr lang="de-DE" sz="1100">
                <a:solidFill>
                  <a:srgbClr val="0000FF"/>
                </a:solidFill>
              </a:rPr>
              <a:t> of </a:t>
            </a:r>
            <a:r>
              <a:rPr lang="de-DE" sz="1100" err="1">
                <a:solidFill>
                  <a:srgbClr val="0000FF"/>
                </a:solidFill>
              </a:rPr>
              <a:t>dynamic</a:t>
            </a:r>
            <a:r>
              <a:rPr lang="de-DE" sz="1100">
                <a:solidFill>
                  <a:srgbClr val="0000FF"/>
                </a:solidFill>
              </a:rPr>
              <a:t> </a:t>
            </a:r>
            <a:r>
              <a:rPr lang="de-DE" sz="1100" err="1">
                <a:solidFill>
                  <a:srgbClr val="0000FF"/>
                </a:solidFill>
              </a:rPr>
              <a:t>data</a:t>
            </a:r>
            <a:r>
              <a:rPr lang="de-DE" sz="1100">
                <a:solidFill>
                  <a:srgbClr val="0000FF"/>
                </a:solidFill>
              </a:rPr>
              <a:t> </a:t>
            </a:r>
            <a:r>
              <a:rPr lang="de-DE" sz="1100" err="1">
                <a:solidFill>
                  <a:srgbClr val="0000FF"/>
                </a:solidFill>
              </a:rPr>
              <a:t>structures</a:t>
            </a:r>
            <a:r>
              <a:rPr lang="de-DE" sz="1100">
                <a:solidFill>
                  <a:srgbClr val="0000FF"/>
                </a:solidFill>
              </a:rPr>
              <a:t>, In: </a:t>
            </a:r>
            <a:r>
              <a:rPr lang="de-DE" sz="1100" err="1">
                <a:solidFill>
                  <a:srgbClr val="0000FF"/>
                </a:solidFill>
              </a:rPr>
              <a:t>Proceedings</a:t>
            </a:r>
            <a:r>
              <a:rPr lang="de-DE" sz="1100">
                <a:solidFill>
                  <a:srgbClr val="0000FF"/>
                </a:solidFill>
              </a:rPr>
              <a:t> of </a:t>
            </a:r>
            <a:r>
              <a:rPr lang="de-DE" sz="1100" err="1">
                <a:solidFill>
                  <a:srgbClr val="0000FF"/>
                </a:solidFill>
              </a:rPr>
              <a:t>the</a:t>
            </a:r>
            <a:r>
              <a:rPr lang="de-DE" sz="1100">
                <a:solidFill>
                  <a:srgbClr val="0000FF"/>
                </a:solidFill>
              </a:rPr>
              <a:t> </a:t>
            </a:r>
            <a:r>
              <a:rPr lang="de-DE" sz="1100" err="1">
                <a:solidFill>
                  <a:srgbClr val="0000FF"/>
                </a:solidFill>
              </a:rPr>
              <a:t>Twenty</a:t>
            </a:r>
            <a:r>
              <a:rPr lang="de-DE" sz="1100">
                <a:solidFill>
                  <a:srgbClr val="0000FF"/>
                </a:solidFill>
              </a:rPr>
              <a:t>-First Annual ACM Symposium on </a:t>
            </a:r>
            <a:r>
              <a:rPr lang="de-DE" sz="1100" err="1">
                <a:solidFill>
                  <a:srgbClr val="0000FF"/>
                </a:solidFill>
              </a:rPr>
              <a:t>Theory</a:t>
            </a:r>
            <a:r>
              <a:rPr lang="de-DE" sz="1100">
                <a:solidFill>
                  <a:srgbClr val="0000FF"/>
                </a:solidFill>
              </a:rPr>
              <a:t> of Computing., S. 345–354, </a:t>
            </a:r>
            <a:r>
              <a:rPr lang="de-DE" sz="1100" b="1">
                <a:solidFill>
                  <a:srgbClr val="FF0000"/>
                </a:solidFill>
              </a:rPr>
              <a:t>1989</a:t>
            </a:r>
          </a:p>
        </p:txBody>
      </p:sp>
    </p:spTree>
    <p:extLst>
      <p:ext uri="{BB962C8B-B14F-4D97-AF65-F5344CB8AC3E}">
        <p14:creationId xmlns:p14="http://schemas.microsoft.com/office/powerpoint/2010/main" val="35557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3A9A-1266-0B4D-9A1F-5DE40342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Datenstruktur für Disjunkte Mengen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B30B-3EC1-EC49-8FCD-5AE294972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Wozu brauchen wir so eine Datenstruktur?</a:t>
            </a:r>
          </a:p>
          <a:p>
            <a:r>
              <a:rPr lang="de-DE" dirty="0"/>
              <a:t>Effiziente Implementierung von </a:t>
            </a:r>
            <a:r>
              <a:rPr lang="de-DE" dirty="0" err="1"/>
              <a:t>Graphalgorithmen</a:t>
            </a:r>
            <a:endParaRPr lang="de-DE" dirty="0"/>
          </a:p>
          <a:p>
            <a:pPr lvl="1"/>
            <a:r>
              <a:rPr lang="de-DE" dirty="0"/>
              <a:t>Ermittlung minimaler Spannbäume (Kruskal)</a:t>
            </a:r>
          </a:p>
          <a:p>
            <a:pPr lvl="1"/>
            <a:r>
              <a:rPr lang="de-DE" dirty="0"/>
              <a:t>Ermittlung starker Zusammenhangskomponenten</a:t>
            </a:r>
          </a:p>
          <a:p>
            <a:pPr marL="457200" lvl="1" indent="0">
              <a:buNone/>
            </a:pPr>
            <a:r>
              <a:rPr lang="de-DE" dirty="0"/>
              <a:t>(Beides kommt in dem Vorlesungsteil zu </a:t>
            </a:r>
            <a:r>
              <a:rPr lang="de-DE" b="1" dirty="0"/>
              <a:t>Graphen</a:t>
            </a:r>
            <a:r>
              <a:rPr lang="de-DE" dirty="0"/>
              <a:t> vor)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Was muss die Datenstruktur können?</a:t>
            </a:r>
          </a:p>
          <a:p>
            <a:r>
              <a:rPr lang="de-DE" dirty="0"/>
              <a:t>Testen, ob zwei Elemente zu einer Menge gehören</a:t>
            </a:r>
          </a:p>
          <a:p>
            <a:r>
              <a:rPr lang="de-DE" dirty="0"/>
              <a:t>Zwei Mengen vereinigen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272F6-1E85-E145-BF50-4212C931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2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A339-06FE-1F4A-8C12-01D08DE7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Test: Zugehörigkeit zur selben Partition?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Gegeben: Partitionen mit Repräsentant, zwei Elemente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de-DE" b="0" dirty="0"/>
                  <a:t>Partitionen: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b="0" dirty="0"/>
                  <a:t>,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, Elemente: 1 und 10, 1 und 3</a:t>
                </a:r>
              </a:p>
              <a:p>
                <a:r>
                  <a:rPr lang="de-DE" dirty="0"/>
                  <a:t>Test über Gleichheit der Repräsentanten</a:t>
                </a:r>
              </a:p>
              <a:p>
                <a:pPr lvl="1"/>
                <a:r>
                  <a:rPr lang="de-DE" dirty="0"/>
                  <a:t>Anforderung: schnell auf Repräsentant kommen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1AD5-BDD4-224D-A194-541FA22B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51" y="7264846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AF326A78-D754-E548-8E76-468B465C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39342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209B756-4CC9-6443-AC24-0ADFAAC6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276" y="38628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4C90A868-FF96-2E44-8DC9-E5A4A0189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301" y="49423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24400D29-024B-504E-B3B3-4CDB6581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5086796"/>
            <a:ext cx="50482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2F53A29C-2EC6-E345-9C6F-4C3B3CE7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864" y="393268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53D5EBA0-9BF5-2D4A-A6A8-43C0F72AF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026" y="50137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52821AD9-E273-B144-942E-6817CCF8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626" y="4005709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F8FDD75-CE5C-214C-82C0-C00668DD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126" y="6067077"/>
            <a:ext cx="3073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>
                <a:cs typeface="+mn-cs"/>
              </a:rPr>
              <a:t>     : Repräsentant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95663993-98A7-6049-847A-ACD1D3799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383" y="6138515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03BAE53A-99DC-1C49-8532-4A0B5A6C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76" y="3429446"/>
            <a:ext cx="3240088" cy="2592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B1D0E471-BDB5-7948-8557-7503D1FE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284984"/>
            <a:ext cx="2952750" cy="2592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43CA555F-F6CE-E149-A725-4CD0D6C0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39" y="4364484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1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AB35569-EA77-B24D-B52C-CF4F9C5B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489" y="4221609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79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1">
            <a:extLst>
              <a:ext uri="{FF2B5EF4-FFF2-40B4-BE49-F238E27FC236}">
                <a16:creationId xmlns:a16="http://schemas.microsoft.com/office/drawing/2014/main" id="{F0F7F463-AB7B-6248-9CD7-D6F0A78EB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246" y="5083851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9BEA7E0A-956F-CD48-AAA0-AADC3B87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626" y="4004214"/>
            <a:ext cx="50482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DA339-06FE-1F4A-8C12-01D08DE7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Vereinigung zweier Partitionen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Gegeben: Partitionen mit Repräsentant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de-DE" dirty="0"/>
                  <a:t>Partitionen: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b="0" dirty="0"/>
                  <a:t>,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r>
                  <a:rPr lang="de-DE" dirty="0"/>
                  <a:t>Elemente vereinigen, einen Repräsentanten behalten</a:t>
                </a:r>
              </a:p>
              <a:p>
                <a:pPr lvl="1"/>
                <a:r>
                  <a:rPr lang="de-DE" dirty="0"/>
                  <a:t>Anforderung: schnell zwei Mengen verschmelzen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79F0D-6F32-2844-927D-A7065F5BF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1AD5-BDD4-224D-A194-541FA22B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51" y="7264846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AF326A78-D754-E548-8E76-468B465CE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314" y="39342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209B756-4CC9-6443-AC24-0ADFAAC6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276" y="38628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4C90A868-FF96-2E44-8DC9-E5A4A0189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301" y="494233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2F53A29C-2EC6-E345-9C6F-4C3B3CE7B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864" y="3932684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53D5EBA0-9BF5-2D4A-A6A8-43C0F72AF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026" y="5013771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2F8FDD75-CE5C-214C-82C0-C00668DD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126" y="6067077"/>
            <a:ext cx="3073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>
                <a:cs typeface="+mn-cs"/>
              </a:rPr>
              <a:t>     : Repräsentant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95663993-98A7-6049-847A-ACD1D3799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383" y="6138515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03BAE53A-99DC-1C49-8532-4A0B5A6C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76" y="3429446"/>
            <a:ext cx="3240088" cy="2592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B1D0E471-BDB5-7948-8557-7503D1FE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064" y="3284984"/>
            <a:ext cx="2952750" cy="2592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43CA555F-F6CE-E149-A725-4CD0D6C0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39" y="4364484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1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AB35569-EA77-B24D-B52C-CF4F9C5B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489" y="4221609"/>
            <a:ext cx="442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T</a:t>
            </a:r>
            <a:r>
              <a:rPr lang="de-DE" sz="2400" baseline="-25000">
                <a:cs typeface="+mn-cs"/>
              </a:rPr>
              <a:t>2</a:t>
            </a: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9221E229-D897-0F44-8BDA-E6B800E75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285579"/>
            <a:ext cx="6985000" cy="28797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62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35E09-2499-FB48-87C3-3B0023E78D2B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Union-Find Datenstruktur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solidFill>
                  <a:schemeClr val="accent2"/>
                </a:solidFill>
                <a:cs typeface="+mn-cs"/>
              </a:rPr>
              <a:t>Gegeben:</a:t>
            </a:r>
            <a:r>
              <a:rPr lang="de-DE">
                <a:cs typeface="+mn-cs"/>
              </a:rPr>
              <a:t> Menge von </a:t>
            </a:r>
            <a:r>
              <a:rPr lang="de-DE">
                <a:solidFill>
                  <a:schemeClr val="hlink"/>
                </a:solidFill>
                <a:cs typeface="+mn-cs"/>
              </a:rPr>
              <a:t>n</a:t>
            </a:r>
            <a:r>
              <a:rPr lang="de-DE">
                <a:cs typeface="+mn-cs"/>
              </a:rPr>
              <a:t> Elementen.</a:t>
            </a:r>
            <a:endParaRPr lang="de-DE">
              <a:solidFill>
                <a:schemeClr val="hlink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>
                <a:solidFill>
                  <a:schemeClr val="accent2"/>
                </a:solidFill>
                <a:cs typeface="+mn-cs"/>
              </a:rPr>
              <a:t>Operationen:</a:t>
            </a:r>
          </a:p>
          <a:p>
            <a:pPr eaLnBrk="1" hangingPunct="1">
              <a:defRPr/>
            </a:pPr>
            <a:r>
              <a:rPr lang="de-DE">
                <a:solidFill>
                  <a:srgbClr val="FF0000"/>
                </a:solidFill>
                <a:cs typeface="+mn-cs"/>
              </a:rPr>
              <a:t>MakeSet(x): </a:t>
            </a:r>
            <a:r>
              <a:rPr lang="de-DE">
                <a:cs typeface="+mn-cs"/>
              </a:rPr>
              <a:t>erzeugt für </a:t>
            </a:r>
            <a:r>
              <a:rPr lang="de-DE">
                <a:solidFill>
                  <a:schemeClr val="hlink"/>
                </a:solidFill>
              </a:rPr>
              <a:t>x</a:t>
            </a:r>
            <a:r>
              <a:rPr lang="de-DE">
                <a:cs typeface="+mn-cs"/>
              </a:rPr>
              <a:t> eine (Teil)menge </a:t>
            </a:r>
            <a:r>
              <a:rPr lang="de-DE">
                <a:solidFill>
                  <a:schemeClr val="hlink"/>
                </a:solidFill>
              </a:rPr>
              <a:t>T</a:t>
            </a:r>
            <a:r>
              <a:rPr lang="de-DE">
                <a:cs typeface="+mn-cs"/>
              </a:rPr>
              <a:t> mit </a:t>
            </a:r>
            <a:r>
              <a:rPr lang="de-DE">
                <a:solidFill>
                  <a:schemeClr val="hlink"/>
                </a:solidFill>
              </a:rPr>
              <a:t>x </a:t>
            </a:r>
            <a:r>
              <a:rPr lang="de-DE"/>
              <a:t>als Repräsentant (Initialisierung)</a:t>
            </a:r>
            <a:endParaRPr lang="de-DE">
              <a:cs typeface="+mn-cs"/>
            </a:endParaRPr>
          </a:p>
          <a:p>
            <a:pPr eaLnBrk="1" hangingPunct="1">
              <a:defRPr/>
            </a:pPr>
            <a:r>
              <a:rPr lang="de-DE">
                <a:solidFill>
                  <a:srgbClr val="FF0000"/>
                </a:solidFill>
                <a:cs typeface="+mn-cs"/>
              </a:rPr>
              <a:t>Union(T</a:t>
            </a:r>
            <a:r>
              <a:rPr lang="de-DE" baseline="-25000">
                <a:solidFill>
                  <a:srgbClr val="FF0000"/>
                </a:solidFill>
                <a:cs typeface="+mn-cs"/>
              </a:rPr>
              <a:t>1</a:t>
            </a:r>
            <a:r>
              <a:rPr lang="de-DE">
                <a:solidFill>
                  <a:srgbClr val="FF0000"/>
                </a:solidFill>
                <a:cs typeface="+mn-cs"/>
              </a:rPr>
              <a:t>,T</a:t>
            </a:r>
            <a:r>
              <a:rPr lang="de-DE" baseline="-25000">
                <a:solidFill>
                  <a:srgbClr val="FF0000"/>
                </a:solidFill>
                <a:cs typeface="+mn-cs"/>
              </a:rPr>
              <a:t>2</a:t>
            </a:r>
            <a:r>
              <a:rPr lang="de-DE">
                <a:solidFill>
                  <a:srgbClr val="FF0000"/>
                </a:solidFill>
                <a:cs typeface="+mn-cs"/>
              </a:rPr>
              <a:t>):</a:t>
            </a:r>
            <a:r>
              <a:rPr lang="de-DE">
                <a:cs typeface="+mn-cs"/>
              </a:rPr>
              <a:t> vereinigt Elemente in </a:t>
            </a:r>
            <a:r>
              <a:rPr lang="de-DE">
                <a:solidFill>
                  <a:schemeClr val="hlink"/>
                </a:solidFill>
                <a:cs typeface="+mn-cs"/>
              </a:rPr>
              <a:t>T</a:t>
            </a:r>
            <a:r>
              <a:rPr lang="de-DE" baseline="-25000">
                <a:solidFill>
                  <a:schemeClr val="hlink"/>
                </a:solidFill>
                <a:cs typeface="+mn-cs"/>
              </a:rPr>
              <a:t>1</a:t>
            </a:r>
            <a:r>
              <a:rPr lang="de-DE">
                <a:cs typeface="+mn-cs"/>
              </a:rPr>
              <a:t> und </a:t>
            </a:r>
            <a:r>
              <a:rPr lang="de-DE">
                <a:solidFill>
                  <a:schemeClr val="hlink"/>
                </a:solidFill>
                <a:cs typeface="+mn-cs"/>
              </a:rPr>
              <a:t>T</a:t>
            </a:r>
            <a:r>
              <a:rPr lang="de-DE" baseline="-25000">
                <a:solidFill>
                  <a:schemeClr val="hlink"/>
                </a:solidFill>
                <a:cs typeface="+mn-cs"/>
              </a:rPr>
              <a:t>2</a:t>
            </a:r>
            <a:r>
              <a:rPr lang="de-DE">
                <a:solidFill>
                  <a:schemeClr val="hlink"/>
                </a:solidFill>
                <a:cs typeface="+mn-cs"/>
              </a:rPr>
              <a:t> </a:t>
            </a:r>
            <a:r>
              <a:rPr lang="de-DE">
                <a:cs typeface="+mn-cs"/>
              </a:rPr>
              <a:t>zu </a:t>
            </a:r>
            <a:br>
              <a:rPr lang="de-DE">
                <a:cs typeface="+mn-cs"/>
              </a:rPr>
            </a:br>
            <a:r>
              <a:rPr lang="de-DE">
                <a:solidFill>
                  <a:schemeClr val="hlink"/>
                </a:solidFill>
                <a:cs typeface="+mn-cs"/>
              </a:rPr>
              <a:t>T=T</a:t>
            </a:r>
            <a:r>
              <a:rPr lang="de-DE" baseline="-25000">
                <a:solidFill>
                  <a:schemeClr val="hlink"/>
                </a:solidFill>
                <a:cs typeface="+mn-cs"/>
              </a:rPr>
              <a:t>1</a:t>
            </a:r>
            <a:r>
              <a:rPr lang="de-DE">
                <a:solidFill>
                  <a:schemeClr val="hlink"/>
                </a:solidFill>
                <a:cs typeface="+mn-cs"/>
              </a:rPr>
              <a:t> </a:t>
            </a:r>
            <a:r>
              <a:rPr lang="de-DE">
                <a:solidFill>
                  <a:schemeClr val="hlink"/>
                </a:solidFill>
                <a:latin typeface="cmsy10" charset="0"/>
                <a:cs typeface="+mn-cs"/>
              </a:rPr>
              <a:t>⋃</a:t>
            </a:r>
            <a:r>
              <a:rPr lang="de-DE">
                <a:solidFill>
                  <a:schemeClr val="hlink"/>
                </a:solidFill>
                <a:cs typeface="+mn-cs"/>
              </a:rPr>
              <a:t> T</a:t>
            </a:r>
            <a:r>
              <a:rPr lang="de-DE" baseline="-25000">
                <a:solidFill>
                  <a:schemeClr val="hlink"/>
                </a:solidFill>
                <a:cs typeface="+mn-cs"/>
              </a:rPr>
              <a:t>2</a:t>
            </a:r>
          </a:p>
          <a:p>
            <a:pPr eaLnBrk="1" hangingPunct="1">
              <a:defRPr/>
            </a:pPr>
            <a:r>
              <a:rPr lang="de-DE">
                <a:solidFill>
                  <a:srgbClr val="FF0000"/>
                </a:solidFill>
                <a:cs typeface="+mn-cs"/>
              </a:rPr>
              <a:t>Find(x):</a:t>
            </a:r>
            <a:r>
              <a:rPr lang="de-DE">
                <a:cs typeface="+mn-cs"/>
              </a:rPr>
              <a:t> gibt (eindeutigen) Repräsentanten der Teilmenge aus, zu der </a:t>
            </a:r>
            <a:r>
              <a:rPr lang="de-DE">
                <a:solidFill>
                  <a:schemeClr val="hlink"/>
                </a:solidFill>
                <a:cs typeface="+mn-cs"/>
              </a:rPr>
              <a:t>x</a:t>
            </a:r>
            <a:r>
              <a:rPr lang="de-DE">
                <a:cs typeface="+mn-cs"/>
              </a:rPr>
              <a:t> gehört</a:t>
            </a:r>
          </a:p>
          <a:p>
            <a:pPr lvl="1" eaLnBrk="1" hangingPunct="1">
              <a:defRPr/>
            </a:pPr>
            <a:r>
              <a:rPr lang="de-DE">
                <a:cs typeface="+mn-cs"/>
              </a:rPr>
              <a:t>Nimmt an, dass es einen direkten Zugriff auf </a:t>
            </a:r>
            <a:r>
              <a:rPr lang="de-DE">
                <a:solidFill>
                  <a:schemeClr val="hlink"/>
                </a:solidFill>
              </a:rPr>
              <a:t>x</a:t>
            </a:r>
            <a:r>
              <a:rPr lang="de-DE">
                <a:cs typeface="+mn-cs"/>
              </a:rPr>
              <a:t> gibt</a:t>
            </a:r>
          </a:p>
        </p:txBody>
      </p:sp>
    </p:spTree>
    <p:extLst>
      <p:ext uri="{BB962C8B-B14F-4D97-AF65-F5344CB8AC3E}">
        <p14:creationId xmlns:p14="http://schemas.microsoft.com/office/powerpoint/2010/main" val="108724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1">
            <a:extLst>
              <a:ext uri="{FF2B5EF4-FFF2-40B4-BE49-F238E27FC236}">
                <a16:creationId xmlns:a16="http://schemas.microsoft.com/office/drawing/2014/main" id="{65E2CFD6-CAF1-C348-AAC5-C243E364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2" y="4222750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5</a:t>
            </a:r>
          </a:p>
        </p:txBody>
      </p:sp>
      <p:sp>
        <p:nvSpPr>
          <p:cNvPr id="2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DC4FE-922C-2249-BDA8-F451D1BA8252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Union-Find Datenstruktur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900113" y="1557338"/>
            <a:ext cx="2530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+mn-cs"/>
              </a:rPr>
              <a:t>Union(T</a:t>
            </a:r>
            <a:r>
              <a:rPr lang="en-US" sz="3200" baseline="-25000" dirty="0">
                <a:cs typeface="+mn-cs"/>
              </a:rPr>
              <a:t>1</a:t>
            </a:r>
            <a:r>
              <a:rPr lang="en-US" sz="3200" dirty="0">
                <a:cs typeface="+mn-cs"/>
              </a:rPr>
              <a:t>,T</a:t>
            </a:r>
            <a:r>
              <a:rPr lang="en-US" sz="3200" baseline="-25000" dirty="0">
                <a:cs typeface="+mn-cs"/>
              </a:rPr>
              <a:t>2</a:t>
            </a:r>
            <a:r>
              <a:rPr lang="en-US" sz="3200" dirty="0">
                <a:cs typeface="+mn-cs"/>
              </a:rPr>
              <a:t>):</a:t>
            </a:r>
          </a:p>
        </p:txBody>
      </p:sp>
      <p:sp>
        <p:nvSpPr>
          <p:cNvPr id="219141" name="Oval 5"/>
          <p:cNvSpPr>
            <a:spLocks noChangeArrowheads="1"/>
          </p:cNvSpPr>
          <p:nvPr/>
        </p:nvSpPr>
        <p:spPr bwMode="auto">
          <a:xfrm>
            <a:off x="2195513" y="30702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1</a:t>
            </a:r>
          </a:p>
        </p:txBody>
      </p:sp>
      <p:sp>
        <p:nvSpPr>
          <p:cNvPr id="219142" name="Oval 6"/>
          <p:cNvSpPr>
            <a:spLocks noChangeArrowheads="1"/>
          </p:cNvSpPr>
          <p:nvPr/>
        </p:nvSpPr>
        <p:spPr bwMode="auto">
          <a:xfrm>
            <a:off x="3419475" y="299878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10</a:t>
            </a:r>
          </a:p>
        </p:txBody>
      </p:sp>
      <p:sp>
        <p:nvSpPr>
          <p:cNvPr id="219143" name="Oval 7"/>
          <p:cNvSpPr>
            <a:spLocks noChangeArrowheads="1"/>
          </p:cNvSpPr>
          <p:nvPr/>
        </p:nvSpPr>
        <p:spPr bwMode="auto">
          <a:xfrm>
            <a:off x="3492500" y="407828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8</a:t>
            </a:r>
          </a:p>
        </p:txBody>
      </p:sp>
      <p:sp>
        <p:nvSpPr>
          <p:cNvPr id="219144" name="Oval 8"/>
          <p:cNvSpPr>
            <a:spLocks noChangeArrowheads="1"/>
          </p:cNvSpPr>
          <p:nvPr/>
        </p:nvSpPr>
        <p:spPr bwMode="auto">
          <a:xfrm>
            <a:off x="7233892" y="3143113"/>
            <a:ext cx="504825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4</a:t>
            </a:r>
          </a:p>
        </p:txBody>
      </p:sp>
      <p:sp>
        <p:nvSpPr>
          <p:cNvPr id="219145" name="Oval 9"/>
          <p:cNvSpPr>
            <a:spLocks noChangeArrowheads="1"/>
          </p:cNvSpPr>
          <p:nvPr/>
        </p:nvSpPr>
        <p:spPr bwMode="auto">
          <a:xfrm>
            <a:off x="5580063" y="3068638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3</a:t>
            </a:r>
          </a:p>
        </p:txBody>
      </p:sp>
      <p:sp>
        <p:nvSpPr>
          <p:cNvPr id="219146" name="Oval 10"/>
          <p:cNvSpPr>
            <a:spLocks noChangeArrowheads="1"/>
          </p:cNvSpPr>
          <p:nvPr/>
        </p:nvSpPr>
        <p:spPr bwMode="auto">
          <a:xfrm>
            <a:off x="6372225" y="4149725"/>
            <a:ext cx="504825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7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3203575" y="5445125"/>
            <a:ext cx="3408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     : Repräsentant</a:t>
            </a:r>
          </a:p>
        </p:txBody>
      </p:sp>
      <p:sp>
        <p:nvSpPr>
          <p:cNvPr id="219149" name="Oval 13"/>
          <p:cNvSpPr>
            <a:spLocks noChangeArrowheads="1"/>
          </p:cNvSpPr>
          <p:nvPr/>
        </p:nvSpPr>
        <p:spPr bwMode="auto">
          <a:xfrm>
            <a:off x="3059832" y="5516563"/>
            <a:ext cx="504825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19150" name="Oval 14"/>
          <p:cNvSpPr>
            <a:spLocks noChangeArrowheads="1"/>
          </p:cNvSpPr>
          <p:nvPr/>
        </p:nvSpPr>
        <p:spPr bwMode="auto">
          <a:xfrm>
            <a:off x="1476375" y="2565400"/>
            <a:ext cx="3240088" cy="259238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9151" name="Oval 15"/>
          <p:cNvSpPr>
            <a:spLocks noChangeArrowheads="1"/>
          </p:cNvSpPr>
          <p:nvPr/>
        </p:nvSpPr>
        <p:spPr bwMode="auto">
          <a:xfrm>
            <a:off x="5148263" y="2420938"/>
            <a:ext cx="2952750" cy="259238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2916238" y="3500438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T</a:t>
            </a:r>
            <a:r>
              <a:rPr lang="en-US" sz="2400" baseline="-25000">
                <a:cs typeface="+mn-cs"/>
              </a:rPr>
              <a:t>1</a:t>
            </a:r>
          </a:p>
        </p:txBody>
      </p:sp>
      <p:sp>
        <p:nvSpPr>
          <p:cNvPr id="219153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T</a:t>
            </a:r>
            <a:r>
              <a:rPr lang="en-US" sz="2400" baseline="-25000">
                <a:cs typeface="+mn-cs"/>
              </a:rPr>
              <a:t>2</a:t>
            </a:r>
          </a:p>
        </p:txBody>
      </p:sp>
      <p:sp>
        <p:nvSpPr>
          <p:cNvPr id="219154" name="Oval 18"/>
          <p:cNvSpPr>
            <a:spLocks noChangeArrowheads="1"/>
          </p:cNvSpPr>
          <p:nvPr/>
        </p:nvSpPr>
        <p:spPr bwMode="auto">
          <a:xfrm>
            <a:off x="1331913" y="2420938"/>
            <a:ext cx="6985000" cy="28797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4716463" y="36449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T</a:t>
            </a:r>
            <a:endParaRPr lang="en-US" sz="2400" baseline="-250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19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19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0" grpId="0" animBg="1"/>
      <p:bldP spid="219151" grpId="0" animBg="1"/>
      <p:bldP spid="219152" grpId="0"/>
      <p:bldP spid="219153" grpId="0"/>
      <p:bldP spid="219154" grpId="0" animBg="1"/>
      <p:bldP spid="219155" grpId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</TotalTime>
  <Words>3277</Words>
  <Application>Microsoft Macintosh PowerPoint</Application>
  <PresentationFormat>On-screen Show (4:3)</PresentationFormat>
  <Paragraphs>665</Paragraphs>
  <Slides>40</Slides>
  <Notes>34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Cambria Math</vt:lpstr>
      <vt:lpstr>cmsy10</vt:lpstr>
      <vt:lpstr>Myriad Pro</vt:lpstr>
      <vt:lpstr>Symbol</vt:lpstr>
      <vt:lpstr>7_Standarddesign</vt:lpstr>
      <vt:lpstr>Algorithmen und Datenstrukturen</vt:lpstr>
      <vt:lpstr>Danksagung</vt:lpstr>
      <vt:lpstr>Partitionen einer Menge</vt:lpstr>
      <vt:lpstr>Identifizierung einer Partition</vt:lpstr>
      <vt:lpstr>Datenstruktur für Disjunkte Mengen</vt:lpstr>
      <vt:lpstr>Test: Zugehörigkeit zur selben Partition?</vt:lpstr>
      <vt:lpstr>Vereinigung zweier Partitionen</vt:lpstr>
      <vt:lpstr>Union-Find Datenstruktur</vt:lpstr>
      <vt:lpstr>Union-Find Datenstruktur</vt:lpstr>
      <vt:lpstr>Union-Find Datenstruktur</vt:lpstr>
      <vt:lpstr>Umsetzung als Datenstruktur</vt:lpstr>
      <vt:lpstr>Union-Find Datenstruktur: Gerichteter Baum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Datenstruktur: Amortisierte Analyse</vt:lpstr>
      <vt:lpstr>Iterierter Logarithmus log* n</vt:lpstr>
      <vt:lpstr>Kurvenverläufe</vt:lpstr>
      <vt:lpstr>Union-Find Datenstruktur: Amortisierte Analyse</vt:lpstr>
      <vt:lpstr>Union-Find Datenstruktur: rank(x)</vt:lpstr>
      <vt:lpstr>Union-Find Datenstruktur: rank(x)</vt:lpstr>
      <vt:lpstr>Union-Find Datenstruktur: rank(x)</vt:lpstr>
      <vt:lpstr>Union-Find Datenstruktur: Amortisierte Analyse</vt:lpstr>
      <vt:lpstr>Union-Find Datenstruktur: Amortisierte Analyse</vt:lpstr>
      <vt:lpstr>Union-Find Datenstruktur: Amortisierte Analyse</vt:lpstr>
      <vt:lpstr>Union-Find Datenstruktur: Amortisierte Analyse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Union-Find Datenstruktur</vt:lpstr>
      <vt:lpstr>Zusammenfassung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Microsoft Office User</cp:lastModifiedBy>
  <cp:revision>886</cp:revision>
  <cp:lastPrinted>2015-04-09T12:56:16Z</cp:lastPrinted>
  <dcterms:created xsi:type="dcterms:W3CDTF">2010-04-27T12:26:40Z</dcterms:created>
  <dcterms:modified xsi:type="dcterms:W3CDTF">2018-05-31T12:37:09Z</dcterms:modified>
</cp:coreProperties>
</file>