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69"/>
  </p:notesMasterIdLst>
  <p:sldIdLst>
    <p:sldId id="256" r:id="rId2"/>
    <p:sldId id="263" r:id="rId3"/>
    <p:sldId id="719" r:id="rId4"/>
    <p:sldId id="838" r:id="rId5"/>
    <p:sldId id="852" r:id="rId6"/>
    <p:sldId id="848" r:id="rId7"/>
    <p:sldId id="849" r:id="rId8"/>
    <p:sldId id="850" r:id="rId9"/>
    <p:sldId id="695" r:id="rId10"/>
    <p:sldId id="703" r:id="rId11"/>
    <p:sldId id="782" r:id="rId12"/>
    <p:sldId id="854" r:id="rId13"/>
    <p:sldId id="851" r:id="rId14"/>
    <p:sldId id="699" r:id="rId15"/>
    <p:sldId id="640" r:id="rId16"/>
    <p:sldId id="811" r:id="rId17"/>
    <p:sldId id="809" r:id="rId18"/>
    <p:sldId id="706" r:id="rId19"/>
    <p:sldId id="766" r:id="rId20"/>
    <p:sldId id="767" r:id="rId21"/>
    <p:sldId id="768" r:id="rId22"/>
    <p:sldId id="769" r:id="rId23"/>
    <p:sldId id="770" r:id="rId24"/>
    <p:sldId id="771" r:id="rId25"/>
    <p:sldId id="773" r:id="rId26"/>
    <p:sldId id="853" r:id="rId27"/>
    <p:sldId id="775" r:id="rId28"/>
    <p:sldId id="774" r:id="rId29"/>
    <p:sldId id="845" r:id="rId30"/>
    <p:sldId id="855" r:id="rId31"/>
    <p:sldId id="856" r:id="rId32"/>
    <p:sldId id="757" r:id="rId33"/>
    <p:sldId id="857" r:id="rId34"/>
    <p:sldId id="664" r:id="rId35"/>
    <p:sldId id="781" r:id="rId36"/>
    <p:sldId id="728" r:id="rId37"/>
    <p:sldId id="866" r:id="rId38"/>
    <p:sldId id="726" r:id="rId39"/>
    <p:sldId id="804" r:id="rId40"/>
    <p:sldId id="667" r:id="rId41"/>
    <p:sldId id="668" r:id="rId42"/>
    <p:sldId id="867" r:id="rId43"/>
    <p:sldId id="806" r:id="rId44"/>
    <p:sldId id="868" r:id="rId45"/>
    <p:sldId id="869" r:id="rId46"/>
    <p:sldId id="870" r:id="rId47"/>
    <p:sldId id="815" r:id="rId48"/>
    <p:sldId id="828" r:id="rId49"/>
    <p:sldId id="829" r:id="rId50"/>
    <p:sldId id="818" r:id="rId51"/>
    <p:sldId id="821" r:id="rId52"/>
    <p:sldId id="862" r:id="rId53"/>
    <p:sldId id="863" r:id="rId54"/>
    <p:sldId id="749" r:id="rId55"/>
    <p:sldId id="830" r:id="rId56"/>
    <p:sldId id="831" r:id="rId57"/>
    <p:sldId id="865" r:id="rId58"/>
    <p:sldId id="858" r:id="rId59"/>
    <p:sldId id="832" r:id="rId60"/>
    <p:sldId id="871" r:id="rId61"/>
    <p:sldId id="872" r:id="rId62"/>
    <p:sldId id="873" r:id="rId63"/>
    <p:sldId id="750" r:id="rId64"/>
    <p:sldId id="874" r:id="rId65"/>
    <p:sldId id="875" r:id="rId66"/>
    <p:sldId id="864" r:id="rId67"/>
    <p:sldId id="876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8"/>
    <p:restoredTop sz="94745"/>
  </p:normalViewPr>
  <p:slideViewPr>
    <p:cSldViewPr snapToGrid="0" snapToObjects="1">
      <p:cViewPr varScale="1">
        <p:scale>
          <a:sx n="98" d="100"/>
          <a:sy n="98" d="100"/>
        </p:scale>
        <p:origin x="14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01830-A665-114E-98D6-B728185FEA0B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BF81A-3E81-274B-90A2-0A51F25FFE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448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1-4, 7: Planning book</a:t>
            </a:r>
          </a:p>
          <a:p>
            <a:r>
              <a:rPr lang="en-GB" dirty="0"/>
              <a:t>5: AIMA, IFIS papers on lifting</a:t>
            </a:r>
          </a:p>
          <a:p>
            <a:r>
              <a:rPr lang="en-GB" dirty="0"/>
              <a:t>6: AIMA, relational planning, FO-POMDPs</a:t>
            </a:r>
          </a:p>
          <a:p>
            <a:r>
              <a:rPr lang="en-GB" dirty="0"/>
              <a:t>8: Russell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073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Acting: top-down, “left to right” (flying somewhere: get to airport, fly)</a:t>
            </a:r>
          </a:p>
          <a:p>
            <a:r>
              <a:rPr lang="en-GB" dirty="0"/>
              <a:t>Planning: sometimes other order reasonable (flying somewhere: plan flight, then how to get to airport)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260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Acting with an operational model as given in first section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754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Instances() = </a:t>
            </a:r>
            <a:r>
              <a:rPr lang="en-GB" dirty="0"/>
              <a:t>set of instances of methods in M whose pre- conditions hold in </a:t>
            </a:r>
            <a:r>
              <a:rPr lang="el-GR" dirty="0"/>
              <a:t>ξ </a:t>
            </a:r>
            <a:r>
              <a:rPr lang="en-GB" dirty="0"/>
              <a:t>and whose role matches the task or event </a:t>
            </a:r>
            <a:r>
              <a:rPr lang="el-GR" dirty="0"/>
              <a:t>τ.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875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903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205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663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683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323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46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272203"/>
          </a:xfrm>
          <a:solidFill>
            <a:schemeClr val="accent3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EEE25B-DF47-024F-9634-5072BC7A6FEB}"/>
              </a:ext>
            </a:extLst>
          </p:cNvPr>
          <p:cNvSpPr/>
          <p:nvPr userDrawn="1"/>
        </p:nvSpPr>
        <p:spPr>
          <a:xfrm>
            <a:off x="121920" y="902208"/>
            <a:ext cx="8912352" cy="207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46">
            <a:extLst>
              <a:ext uri="{FF2B5EF4-FFF2-40B4-BE49-F238E27FC236}">
                <a16:creationId xmlns:a16="http://schemas.microsoft.com/office/drawing/2014/main" id="{FDF5D0F4-1273-274B-A7AC-164D1C3450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387" y="298033"/>
            <a:ext cx="8785225" cy="5790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401FC7-71CF-4E47-9E19-80C0AB1C5781}"/>
              </a:ext>
            </a:extLst>
          </p:cNvPr>
          <p:cNvSpPr/>
          <p:nvPr userDrawn="1"/>
        </p:nvSpPr>
        <p:spPr>
          <a:xfrm>
            <a:off x="179387" y="6254495"/>
            <a:ext cx="1881061" cy="3892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Bild 48" descr="Logo_Inst_InfSys_P309.pdf">
            <a:extLst>
              <a:ext uri="{FF2B5EF4-FFF2-40B4-BE49-F238E27FC236}">
                <a16:creationId xmlns:a16="http://schemas.microsoft.com/office/drawing/2014/main" id="{218A8C7C-F06C-5441-B2E6-6A2A31CECB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334" y="5545245"/>
            <a:ext cx="3652807" cy="971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0DEB978-30E1-904C-83B5-37E2717C42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3000" y="4874241"/>
            <a:ext cx="6858000" cy="65881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0269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513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529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802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167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46048"/>
            <a:ext cx="3886200" cy="50309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146048"/>
            <a:ext cx="3886200" cy="50309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72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1858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09775"/>
            <a:ext cx="3868340" cy="41798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858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09775"/>
            <a:ext cx="3887391" cy="41798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07CA38-C955-1D40-A2DC-14FA586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986"/>
            <a:ext cx="7886700" cy="6159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48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760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080C1A-4964-8F41-96D8-7ED70D1D4476}"/>
              </a:ext>
            </a:extLst>
          </p:cNvPr>
          <p:cNvSpPr/>
          <p:nvPr userDrawn="1"/>
        </p:nvSpPr>
        <p:spPr>
          <a:xfrm>
            <a:off x="121920" y="902208"/>
            <a:ext cx="8912352" cy="207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750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65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60986"/>
            <a:ext cx="7886700" cy="717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58240"/>
            <a:ext cx="7886700" cy="5018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91B1AE1C-FEC2-4348-9475-041C80A7314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Rectangle 47">
            <a:extLst>
              <a:ext uri="{FF2B5EF4-FFF2-40B4-BE49-F238E27FC236}">
                <a16:creationId xmlns:a16="http://schemas.microsoft.com/office/drawing/2014/main" id="{96AF92E2-BDCD-6049-9EAA-8D50CD195792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9" name="Bild 48" descr="Logo_Inst_InfSys_P309.pdf">
            <a:extLst>
              <a:ext uri="{FF2B5EF4-FFF2-40B4-BE49-F238E27FC236}">
                <a16:creationId xmlns:a16="http://schemas.microsoft.com/office/drawing/2014/main" id="{6BFDEE98-4A30-3C4F-AA99-EBE97221709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AAD865F-9244-D44C-BD8B-7371A4C3B6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42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11" Type="http://schemas.openxmlformats.org/officeDocument/2006/relationships/image" Target="../media/image2.emf"/><Relationship Id="rId5" Type="http://schemas.openxmlformats.org/officeDocument/2006/relationships/image" Target="../media/image6.jpg"/><Relationship Id="rId10" Type="http://schemas.openxmlformats.org/officeDocument/2006/relationships/image" Target="../media/image11.jpe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e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34BE2-80DA-4241-AF62-CB1542C633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/>
              <a:t>Advanced Topics Data Science and AI </a:t>
            </a:r>
            <a:br>
              <a:rPr lang="en-GB" sz="4400" dirty="0"/>
            </a:br>
            <a:r>
              <a:rPr lang="en-GB" dirty="0"/>
              <a:t>Automated Planning and Acting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884F53-43C7-8041-BB5E-42EFDC745B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Refinement Methods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5C149E-328F-5146-8520-C7F601EE37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Tanya Braun</a:t>
            </a:r>
          </a:p>
        </p:txBody>
      </p:sp>
    </p:spTree>
    <p:extLst>
      <p:ext uri="{BB962C8B-B14F-4D97-AF65-F5344CB8AC3E}">
        <p14:creationId xmlns:p14="http://schemas.microsoft.com/office/powerpoint/2010/main" val="4075938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214469" y="1095329"/>
            <a:ext cx="4965562" cy="2543851"/>
            <a:chOff x="4035038" y="180595"/>
            <a:chExt cx="4965562" cy="2543851"/>
          </a:xfrm>
        </p:grpSpPr>
        <p:grpSp>
          <p:nvGrpSpPr>
            <p:cNvPr id="8" name="Group 7"/>
            <p:cNvGrpSpPr/>
            <p:nvPr/>
          </p:nvGrpSpPr>
          <p:grpSpPr>
            <a:xfrm>
              <a:off x="4035038" y="180595"/>
              <a:ext cx="4965562" cy="2543851"/>
              <a:chOff x="4091179" y="16469"/>
              <a:chExt cx="4965562" cy="2543851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6572249" y="1407207"/>
                <a:ext cx="2317751" cy="584776"/>
              </a:xfrm>
              <a:prstGeom prst="rect">
                <a:avLst/>
              </a:prstGeom>
              <a:solidFill>
                <a:srgbClr val="CCFFCC"/>
              </a:solidFill>
            </p:spPr>
            <p:txBody>
              <a:bodyPr wrap="square">
                <a:spAutoFit/>
              </a:bodyPr>
              <a:lstStyle/>
              <a:p>
                <a:pPr marL="290513" indent="-285750">
                  <a:tabLst>
                    <a:tab pos="288925" algn="l"/>
                    <a:tab pos="855663" algn="l"/>
                    <a:tab pos="1203325" algn="l"/>
                  </a:tabLst>
                </a:pPr>
                <a:r>
                  <a:rPr lang="en-US" sz="1600" dirty="0">
                    <a:latin typeface="Times New Roman"/>
                    <a:cs typeface="Times New Roman"/>
                  </a:rPr>
                  <a:t>Hinged door that opens to the left, toward robot</a:t>
                </a:r>
              </a:p>
            </p:txBody>
          </p:sp>
          <p:pic>
            <p:nvPicPr>
              <p:cNvPr id="14" name="Picture 13" descr="open-door.pdf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2481" t="54645" r="5135" b="-147"/>
              <a:stretch/>
            </p:blipFill>
            <p:spPr>
              <a:xfrm>
                <a:off x="4091179" y="91440"/>
                <a:ext cx="4919472" cy="2468880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4764089" y="103186"/>
                <a:ext cx="1641476" cy="43656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anchor="ctr" anchorCtr="0">
                <a:noAutofit/>
              </a:bodyPr>
              <a:lstStyle/>
              <a:p>
                <a:pPr algn="ctr"/>
                <a:endParaRPr lang="en-US" sz="16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924425" y="287337"/>
                <a:ext cx="885826" cy="5476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anchor="ctr" anchorCtr="0">
                <a:noAutofit/>
              </a:bodyPr>
              <a:lstStyle/>
              <a:p>
                <a:pPr algn="ctr"/>
                <a:endParaRPr lang="en-US" sz="16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408916" y="16469"/>
                <a:ext cx="1647825" cy="5476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anchor="ctr" anchorCtr="0">
                <a:noAutofit/>
              </a:bodyPr>
              <a:lstStyle/>
              <a:p>
                <a:pPr algn="ctr"/>
                <a:endParaRPr lang="en-US" sz="16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7674928" y="295039"/>
                <a:ext cx="1350963" cy="5476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anchor="ctr" anchorCtr="0">
                <a:noAutofit/>
              </a:bodyPr>
              <a:lstStyle/>
              <a:p>
                <a:pPr algn="ctr"/>
                <a:endParaRPr lang="en-US" sz="1600" dirty="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6395514" y="290871"/>
              <a:ext cx="855775" cy="290869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lIns="0" tIns="0" rIns="0" anchor="ctr" anchorCtr="0">
              <a:noAutofit/>
            </a:bodyPr>
            <a:lstStyle/>
            <a:p>
              <a:pPr algn="ctr"/>
              <a:r>
                <a:rPr lang="en-US" sz="1600" dirty="0">
                  <a:latin typeface="Times New Roman"/>
                  <a:cs typeface="Times New Roman"/>
                </a:rPr>
                <a:t>open door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Tasks and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58240"/>
            <a:ext cx="3836670" cy="501872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Task</a:t>
            </a:r>
            <a:r>
              <a:rPr lang="en-US" dirty="0"/>
              <a:t>: an activity for the </a:t>
            </a:r>
            <a:br>
              <a:rPr lang="en-US" dirty="0"/>
            </a:br>
            <a:r>
              <a:rPr lang="en-US" dirty="0"/>
              <a:t>actor to perform</a:t>
            </a:r>
          </a:p>
          <a:p>
            <a:r>
              <a:rPr lang="en-US" dirty="0"/>
              <a:t>For each task, a set of 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refinement methods</a:t>
            </a:r>
            <a:endParaRPr lang="en-US" baseline="-25000" dirty="0">
              <a:solidFill>
                <a:schemeClr val="accent1"/>
              </a:solidFill>
            </a:endParaRPr>
          </a:p>
          <a:p>
            <a:pPr lvl="1">
              <a:tabLst>
                <a:tab pos="568325" algn="l"/>
                <a:tab pos="1144588" algn="l"/>
                <a:tab pos="1544638" algn="l"/>
              </a:tabLst>
            </a:pPr>
            <a:r>
              <a:rPr lang="en-US" dirty="0">
                <a:solidFill>
                  <a:schemeClr val="accent1"/>
                </a:solidFill>
              </a:rPr>
              <a:t>Operational</a:t>
            </a:r>
            <a:r>
              <a:rPr lang="en-US" i="1" dirty="0"/>
              <a:t> </a:t>
            </a:r>
            <a:r>
              <a:rPr lang="en-US" dirty="0"/>
              <a:t>models:</a:t>
            </a:r>
          </a:p>
          <a:p>
            <a:pPr lvl="2">
              <a:tabLst>
                <a:tab pos="568325" algn="l"/>
                <a:tab pos="1144588" algn="l"/>
                <a:tab pos="1544638" algn="l"/>
              </a:tabLst>
            </a:pPr>
            <a:r>
              <a:rPr lang="en-US" dirty="0"/>
              <a:t>Tell </a:t>
            </a:r>
            <a:r>
              <a:rPr lang="en-US" i="1" dirty="0"/>
              <a:t>how </a:t>
            </a:r>
            <a:r>
              <a:rPr lang="en-US" dirty="0"/>
              <a:t>to perform the task</a:t>
            </a:r>
          </a:p>
          <a:p>
            <a:pPr lvl="2">
              <a:tabLst>
                <a:tab pos="568325" algn="l"/>
                <a:tab pos="1144588" algn="l"/>
                <a:tab pos="1544638" algn="l"/>
              </a:tabLst>
            </a:pPr>
            <a:r>
              <a:rPr lang="en-US" dirty="0"/>
              <a:t>Do not predict </a:t>
            </a:r>
            <a:r>
              <a:rPr lang="en-US" i="1" dirty="0"/>
              <a:t>what </a:t>
            </a:r>
            <a:r>
              <a:rPr lang="en-US" dirty="0"/>
              <a:t>it will do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  <a:p>
            <a:pPr>
              <a:tabLst>
                <a:tab pos="568325" algn="l"/>
                <a:tab pos="1144588" algn="l"/>
                <a:tab pos="1544638" algn="l"/>
              </a:tabLst>
            </a:pPr>
            <a:endParaRPr lang="en-US" dirty="0"/>
          </a:p>
          <a:p>
            <a:pPr>
              <a:tabLst>
                <a:tab pos="568325" algn="l"/>
                <a:tab pos="1144588" algn="l"/>
                <a:tab pos="1544638" algn="l"/>
              </a:tabLst>
            </a:pPr>
            <a:endParaRPr lang="en-US" dirty="0"/>
          </a:p>
          <a:p>
            <a:pPr>
              <a:tabLst>
                <a:tab pos="568325" algn="l"/>
                <a:tab pos="1144588" algn="l"/>
                <a:tab pos="1544638" algn="l"/>
              </a:tabLst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308733" y="4386610"/>
            <a:ext cx="4773612" cy="1410978"/>
          </a:xfrm>
        </p:spPr>
        <p:txBody>
          <a:bodyPr>
            <a:normAutofit fontScale="70000" lnSpcReduction="20000"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dirty="0"/>
              <a:t>assignment statements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dirty="0"/>
              <a:t>control constructs: if-then-else, while, … .</a:t>
            </a:r>
            <a:endParaRPr lang="en-US" baseline="-25000" dirty="0"/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dirty="0"/>
              <a:t>tasks (can extend to include events, goals)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dirty="0"/>
              <a:t>commands to the execution platform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3"/>
              <p:cNvSpPr txBox="1">
                <a:spLocks/>
              </p:cNvSpPr>
              <p:nvPr/>
            </p:nvSpPr>
            <p:spPr bwMode="auto">
              <a:xfrm>
                <a:off x="328690" y="4727613"/>
                <a:ext cx="3405110" cy="136076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0487" tIns="44450" rIns="90487" bIns="44450" numCol="1" anchor="t" anchorCtr="0" compatLnSpc="1">
                <a:prstTxWarp prst="textNoShape">
                  <a:avLst/>
                </a:prstTxWarp>
              </a:bodyPr>
              <a:lstStyle>
                <a:lvl1pPr marL="344488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85000"/>
                  <a:buFont typeface="Webdings" charset="2"/>
                  <a:buChar char="=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741363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90000"/>
                  <a:buFont typeface="Wingdings" charset="2"/>
                  <a:buChar char="Ø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1138238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5000"/>
                  <a:buFont typeface="Lucida Grande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547813" indent="-341313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85000"/>
                  <a:buFont typeface="Lucida Grande"/>
                  <a:buChar char="▸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944688" indent="-344488" algn="l" defTabSz="911225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5000"/>
                  <a:buFont typeface="Lucida Grande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341563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SzPct val="90000"/>
                  <a:buFont typeface="Lucida Grande"/>
                  <a:buChar char="›"/>
                  <a:defRPr sz="1800" baseline="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692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3149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606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-101600">
                  <a:spcBef>
                    <a:spcPts val="0"/>
                  </a:spcBef>
                  <a:buNone/>
                  <a:tabLst>
                    <a:tab pos="4573588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𝑚𝑒𝑡h𝑜𝑑</m:t>
                      </m:r>
                      <m:r>
                        <m:rPr>
                          <m:nor/>
                        </m:rPr>
                        <a:rPr lang="de-DE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𝑛𝑎𝑚𝑒</m:t>
                      </m:r>
                      <m:d>
                        <m:dPr>
                          <m:ctrlP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𝑎𝑟𝑔</m:t>
                              </m:r>
                            </m:e>
                            <m:sub>
                              <m:r>
                                <a:rPr lang="de-DE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…, </m:t>
                          </m:r>
                          <m:sSub>
                            <m:sSubPr>
                              <m:ctrlPr>
                                <a:rPr lang="de-DE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𝑎𝑟𝑔</m:t>
                              </m:r>
                            </m:e>
                            <m:sub>
                              <m:r>
                                <a:rPr lang="de-DE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225425" indent="0">
                  <a:spcBef>
                    <a:spcPts val="0"/>
                  </a:spcBef>
                  <a:buNone/>
                  <a:tabLst>
                    <a:tab pos="4573588" algn="l"/>
                    <a:tab pos="4859338" algn="l"/>
                  </a:tabLst>
                </a:pPr>
                <a:r>
                  <a:rPr lang="en-US" dirty="0">
                    <a:solidFill>
                      <a:schemeClr val="bg1"/>
                    </a:solidFill>
                  </a:rPr>
                  <a:t>task:</a:t>
                </a:r>
                <a:r>
                  <a:rPr lang="en-US" baseline="30000" dirty="0">
                    <a:solidFill>
                      <a:schemeClr val="bg1"/>
                    </a:solidFill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  </a:t>
                </a:r>
                <a:r>
                  <a:rPr lang="en-US" i="1" dirty="0">
                    <a:solidFill>
                      <a:schemeClr val="bg1"/>
                    </a:solidFill>
                  </a:rPr>
                  <a:t>task-identifier</a:t>
                </a:r>
              </a:p>
              <a:p>
                <a:pPr marL="225425" indent="0">
                  <a:spcBef>
                    <a:spcPts val="0"/>
                  </a:spcBef>
                  <a:buNone/>
                  <a:tabLst>
                    <a:tab pos="4573588" algn="l"/>
                    <a:tab pos="4859338" algn="l"/>
                  </a:tabLst>
                </a:pPr>
                <a:r>
                  <a:rPr lang="en-US" dirty="0">
                    <a:solidFill>
                      <a:schemeClr val="bg1"/>
                    </a:solidFill>
                  </a:rPr>
                  <a:t>pre:    </a:t>
                </a:r>
                <a:r>
                  <a:rPr lang="en-US" i="1" dirty="0">
                    <a:solidFill>
                      <a:schemeClr val="bg1"/>
                    </a:solidFill>
                  </a:rPr>
                  <a:t>test</a:t>
                </a:r>
              </a:p>
              <a:p>
                <a:pPr marL="225425" indent="0">
                  <a:spcBef>
                    <a:spcPts val="0"/>
                  </a:spcBef>
                  <a:buNone/>
                  <a:tabLst>
                    <a:tab pos="4573588" algn="l"/>
                    <a:tab pos="4859338" algn="l"/>
                  </a:tabLst>
                </a:pPr>
                <a:r>
                  <a:rPr lang="en-US" dirty="0">
                    <a:solidFill>
                      <a:schemeClr val="bg1"/>
                    </a:solidFill>
                  </a:rPr>
                  <a:t>body: </a:t>
                </a:r>
                <a:r>
                  <a:rPr lang="en-US" i="1" dirty="0">
                    <a:solidFill>
                      <a:schemeClr val="bg1"/>
                    </a:solidFill>
                  </a:rPr>
                  <a:t>a program</a:t>
                </a:r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8690" y="4727613"/>
                <a:ext cx="3405110" cy="13607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>
            <a:cxnSpLocks/>
            <a:endCxn id="6" idx="1"/>
          </p:cNvCxnSpPr>
          <p:nvPr/>
        </p:nvCxnSpPr>
        <p:spPr>
          <a:xfrm flipV="1">
            <a:off x="2452676" y="5035565"/>
            <a:ext cx="1606110" cy="811746"/>
          </a:xfrm>
          <a:prstGeom prst="straightConnector1">
            <a:avLst/>
          </a:prstGeom>
          <a:ln w="19050">
            <a:solidFill>
              <a:schemeClr val="accent4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Left Brace 5"/>
          <p:cNvSpPr/>
          <p:nvPr/>
        </p:nvSpPr>
        <p:spPr>
          <a:xfrm>
            <a:off x="4058786" y="4386609"/>
            <a:ext cx="311366" cy="1297911"/>
          </a:xfrm>
          <a:prstGeom prst="leftBrace">
            <a:avLst>
              <a:gd name="adj1" fmla="val 27911"/>
              <a:gd name="adj2" fmla="val 50000"/>
            </a:avLst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4394675-9910-0C48-A794-36C64F6CF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917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D9EEEE-09FD-704C-B8C3-1210B7FD7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11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>
            <a:normAutofit/>
          </a:bodyPr>
          <a:lstStyle/>
          <a:p>
            <a:r>
              <a:rPr lang="en-US" dirty="0"/>
              <a:t>Opening a Door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0883144-9880-F74F-B22B-A36B6B8637F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20140" y="1158875"/>
            <a:ext cx="2750335" cy="181610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What kind:</a:t>
            </a:r>
          </a:p>
          <a:p>
            <a:pPr lvl="1"/>
            <a:r>
              <a:rPr lang="en-GB" dirty="0"/>
              <a:t>Hinged on left</a:t>
            </a:r>
          </a:p>
          <a:p>
            <a:pPr lvl="1"/>
            <a:r>
              <a:rPr lang="en-GB" dirty="0"/>
              <a:t>Opens toward us</a:t>
            </a:r>
          </a:p>
          <a:p>
            <a:pPr lvl="1"/>
            <a:r>
              <a:rPr lang="en-GB" dirty="0"/>
              <a:t>Lever handle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97DEA23F-C4F1-4449-8E98-B03E9453FD3A}"/>
              </a:ext>
            </a:extLst>
          </p:cNvPr>
          <p:cNvSpPr txBox="1">
            <a:spLocks/>
          </p:cNvSpPr>
          <p:nvPr/>
        </p:nvSpPr>
        <p:spPr>
          <a:xfrm>
            <a:off x="628650" y="4013392"/>
            <a:ext cx="2816284" cy="23267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3" indent="0">
              <a:buFont typeface="Arial" panose="020B0604020202020204" pitchFamily="34" charset="0"/>
              <a:buNone/>
              <a:tabLst>
                <a:tab pos="288925" algn="l"/>
                <a:tab pos="569913" algn="l"/>
                <a:tab pos="792163" algn="l"/>
                <a:tab pos="1201738" algn="l"/>
              </a:tabLst>
            </a:pPr>
            <a:r>
              <a:rPr lang="en-US" sz="1400" dirty="0">
                <a:solidFill>
                  <a:schemeClr val="tx1"/>
                </a:solidFill>
                <a:cs typeface="Calibri"/>
              </a:rPr>
              <a:t>m-</a:t>
            </a:r>
            <a:r>
              <a:rPr lang="en-US" sz="1400" dirty="0" err="1">
                <a:solidFill>
                  <a:schemeClr val="tx1"/>
                </a:solidFill>
                <a:cs typeface="Calibri"/>
              </a:rPr>
              <a:t>opendoor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(</a:t>
            </a:r>
            <a:r>
              <a:rPr lang="en-US" sz="1400" i="1" dirty="0" err="1">
                <a:solidFill>
                  <a:schemeClr val="tx1"/>
                </a:solidFill>
                <a:cs typeface="Times New Roman"/>
              </a:rPr>
              <a:t>r,d,l,h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) </a:t>
            </a:r>
          </a:p>
          <a:p>
            <a:pPr marL="4763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288925" algn="l"/>
                <a:tab pos="569913" algn="l"/>
                <a:tab pos="792163" algn="l"/>
                <a:tab pos="1201738" algn="l"/>
              </a:tabLst>
            </a:pPr>
            <a:r>
              <a:rPr lang="en-US" sz="1400" dirty="0">
                <a:solidFill>
                  <a:schemeClr val="tx1"/>
                </a:solidFill>
                <a:cs typeface="Times New Roman"/>
              </a:rPr>
              <a:t>	task:	</a:t>
            </a:r>
            <a:r>
              <a:rPr lang="en-US" sz="1400" dirty="0" err="1">
                <a:solidFill>
                  <a:schemeClr val="tx1"/>
                </a:solidFill>
                <a:cs typeface="Calibri"/>
              </a:rPr>
              <a:t>opendoor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(</a:t>
            </a:r>
            <a:r>
              <a:rPr lang="en-US" sz="1400" i="1" dirty="0" err="1">
                <a:solidFill>
                  <a:schemeClr val="tx1"/>
                </a:solidFill>
                <a:cs typeface="Calibri"/>
              </a:rPr>
              <a:t>r,d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) </a:t>
            </a:r>
          </a:p>
          <a:p>
            <a:pPr marL="4763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288925" algn="l"/>
                <a:tab pos="569913" algn="l"/>
                <a:tab pos="792163" algn="l"/>
                <a:tab pos="1201738" algn="l"/>
              </a:tabLst>
            </a:pPr>
            <a:r>
              <a:rPr lang="en-US" sz="1400" dirty="0">
                <a:solidFill>
                  <a:schemeClr val="tx1"/>
                </a:solidFill>
                <a:cs typeface="Times New Roman"/>
              </a:rPr>
              <a:t>	pre:	</a:t>
            </a:r>
            <a:r>
              <a:rPr lang="en-US" sz="1400" dirty="0" err="1">
                <a:solidFill>
                  <a:schemeClr val="tx1"/>
                </a:solidFill>
                <a:cs typeface="Calibri"/>
              </a:rPr>
              <a:t>loc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(</a:t>
            </a:r>
            <a:r>
              <a:rPr lang="en-US" sz="1400" i="1" dirty="0">
                <a:solidFill>
                  <a:schemeClr val="tx1"/>
                </a:solidFill>
                <a:cs typeface="Times New Roman"/>
              </a:rPr>
              <a:t>r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) = </a:t>
            </a:r>
            <a:r>
              <a:rPr lang="en-US" sz="1400" i="1" dirty="0">
                <a:solidFill>
                  <a:schemeClr val="tx1"/>
                </a:solidFill>
                <a:cs typeface="Times New Roman"/>
              </a:rPr>
              <a:t>l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1400" dirty="0">
                <a:solidFill>
                  <a:schemeClr val="tx1"/>
                </a:solidFill>
                <a:cs typeface="Courier New" panose="02070309020205020404" pitchFamily="49" charset="0"/>
              </a:rPr>
              <a:t>∧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1400" dirty="0" err="1">
                <a:solidFill>
                  <a:schemeClr val="tx1"/>
                </a:solidFill>
                <a:cs typeface="Calibri"/>
              </a:rPr>
              <a:t>adj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(</a:t>
            </a:r>
            <a:r>
              <a:rPr lang="en-US" sz="1400" i="1" dirty="0" err="1">
                <a:solidFill>
                  <a:schemeClr val="tx1"/>
                </a:solidFill>
                <a:cs typeface="Times New Roman"/>
              </a:rPr>
              <a:t>l,d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) </a:t>
            </a:r>
            <a:br>
              <a:rPr lang="en-US" sz="1400" dirty="0">
                <a:solidFill>
                  <a:schemeClr val="tx1"/>
                </a:solidFill>
                <a:cs typeface="Calibri"/>
              </a:rPr>
            </a:br>
            <a:r>
              <a:rPr lang="en-US" sz="1400" dirty="0">
                <a:solidFill>
                  <a:schemeClr val="tx1"/>
                </a:solidFill>
                <a:cs typeface="Calibri"/>
              </a:rPr>
              <a:t>			</a:t>
            </a:r>
            <a:r>
              <a:rPr lang="en-US" sz="1400" dirty="0">
                <a:solidFill>
                  <a:schemeClr val="tx1"/>
                </a:solidFill>
                <a:cs typeface="Courier New" panose="02070309020205020404" pitchFamily="49" charset="0"/>
              </a:rPr>
              <a:t>∧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 handle(</a:t>
            </a:r>
            <a:r>
              <a:rPr lang="en-US" sz="1400" i="1" dirty="0" err="1">
                <a:solidFill>
                  <a:schemeClr val="tx1"/>
                </a:solidFill>
                <a:cs typeface="Times New Roman"/>
              </a:rPr>
              <a:t>d,h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) </a:t>
            </a:r>
          </a:p>
          <a:p>
            <a:pPr marL="4763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288925" algn="l"/>
                <a:tab pos="569913" algn="l"/>
                <a:tab pos="792163" algn="l"/>
                <a:tab pos="1201738" algn="l"/>
              </a:tabLst>
            </a:pPr>
            <a:r>
              <a:rPr lang="en-US" sz="1400" dirty="0">
                <a:solidFill>
                  <a:schemeClr val="tx1"/>
                </a:solidFill>
                <a:cs typeface="Calibri"/>
              </a:rPr>
              <a:t>	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body:	</a:t>
            </a:r>
            <a:br>
              <a:rPr lang="en-US" sz="1400" dirty="0">
                <a:solidFill>
                  <a:schemeClr val="tx1"/>
                </a:solidFill>
                <a:cs typeface="Times New Roman"/>
              </a:rPr>
            </a:br>
            <a:r>
              <a:rPr lang="en-US" sz="1400" dirty="0">
                <a:solidFill>
                  <a:schemeClr val="tx1"/>
                </a:solidFill>
                <a:cs typeface="Times New Roman"/>
              </a:rPr>
              <a:t>		while 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¬reachable(</a:t>
            </a:r>
            <a:r>
              <a:rPr lang="en-US" sz="1400" i="1" dirty="0" err="1">
                <a:solidFill>
                  <a:schemeClr val="tx1"/>
                </a:solidFill>
                <a:cs typeface="Times New Roman"/>
              </a:rPr>
              <a:t>r,h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) 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do </a:t>
            </a:r>
          </a:p>
          <a:p>
            <a:pPr marL="4763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288925" algn="l"/>
                <a:tab pos="569913" algn="l"/>
                <a:tab pos="792163" algn="l"/>
                <a:tab pos="1201738" algn="l"/>
              </a:tabLst>
            </a:pPr>
            <a:r>
              <a:rPr lang="en-US" sz="1400" dirty="0">
                <a:solidFill>
                  <a:schemeClr val="tx1"/>
                </a:solidFill>
                <a:cs typeface="Calibri"/>
              </a:rPr>
              <a:t>			move-close(</a:t>
            </a:r>
            <a:r>
              <a:rPr lang="en-US" sz="1400" i="1" dirty="0" err="1">
                <a:solidFill>
                  <a:schemeClr val="tx1"/>
                </a:solidFill>
                <a:cs typeface="Times New Roman"/>
              </a:rPr>
              <a:t>r,h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) </a:t>
            </a:r>
          </a:p>
          <a:p>
            <a:pPr marL="4763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288925" algn="l"/>
                <a:tab pos="569913" algn="l"/>
                <a:tab pos="792163" algn="l"/>
                <a:tab pos="1201738" algn="l"/>
              </a:tabLst>
            </a:pPr>
            <a:r>
              <a:rPr lang="en-US" sz="1400" dirty="0">
                <a:solidFill>
                  <a:schemeClr val="tx1"/>
                </a:solidFill>
                <a:cs typeface="Calibri"/>
              </a:rPr>
              <a:t>		monitor-status(</a:t>
            </a:r>
            <a:r>
              <a:rPr lang="en-US" sz="1400" i="1" dirty="0" err="1">
                <a:solidFill>
                  <a:schemeClr val="tx1"/>
                </a:solidFill>
                <a:cs typeface="Times New Roman"/>
              </a:rPr>
              <a:t>r,d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) </a:t>
            </a:r>
          </a:p>
          <a:p>
            <a:pPr marL="4763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288925" algn="l"/>
                <a:tab pos="569913" algn="l"/>
                <a:tab pos="792163" algn="l"/>
                <a:tab pos="1201738" algn="l"/>
              </a:tabLst>
            </a:pPr>
            <a:r>
              <a:rPr lang="en-US" sz="1400" dirty="0">
                <a:solidFill>
                  <a:schemeClr val="tx1"/>
                </a:solidFill>
                <a:cs typeface="Calibri"/>
              </a:rPr>
              <a:t>		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if 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door-status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(</a:t>
            </a:r>
            <a:r>
              <a:rPr lang="en-US" sz="1400" i="1" dirty="0">
                <a:solidFill>
                  <a:schemeClr val="tx1"/>
                </a:solidFill>
                <a:cs typeface="Times New Roman"/>
              </a:rPr>
              <a:t>d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)=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closed 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then </a:t>
            </a:r>
            <a:br>
              <a:rPr lang="en-US" sz="1400" dirty="0">
                <a:solidFill>
                  <a:schemeClr val="tx1"/>
                </a:solidFill>
                <a:cs typeface="Times New Roman"/>
              </a:rPr>
            </a:br>
            <a:r>
              <a:rPr lang="en-US" sz="1400" dirty="0">
                <a:solidFill>
                  <a:schemeClr val="tx1"/>
                </a:solidFill>
                <a:cs typeface="Times New Roman"/>
              </a:rPr>
              <a:t>			</a:t>
            </a:r>
            <a:r>
              <a:rPr lang="en-US" sz="1400" dirty="0">
                <a:solidFill>
                  <a:srgbClr val="C00000"/>
                </a:solidFill>
                <a:cs typeface="Calibri"/>
              </a:rPr>
              <a:t>unlatch</a:t>
            </a:r>
            <a:r>
              <a:rPr lang="en-US" sz="1400" dirty="0">
                <a:solidFill>
                  <a:srgbClr val="C00000"/>
                </a:solidFill>
                <a:cs typeface="Times New Roman"/>
              </a:rPr>
              <a:t>(</a:t>
            </a:r>
            <a:r>
              <a:rPr lang="en-US" sz="1400" i="1" dirty="0" err="1">
                <a:solidFill>
                  <a:srgbClr val="C00000"/>
                </a:solidFill>
                <a:cs typeface="Times New Roman"/>
              </a:rPr>
              <a:t>r,d</a:t>
            </a:r>
            <a:r>
              <a:rPr lang="en-US" sz="1400" dirty="0">
                <a:solidFill>
                  <a:srgbClr val="C00000"/>
                </a:solidFill>
                <a:cs typeface="Times New Roman"/>
              </a:rPr>
              <a:t>)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 </a:t>
            </a:r>
            <a:br>
              <a:rPr lang="en-US" sz="1400" dirty="0">
                <a:solidFill>
                  <a:schemeClr val="tx1"/>
                </a:solidFill>
                <a:cs typeface="Calibri"/>
              </a:rPr>
            </a:br>
            <a:r>
              <a:rPr lang="en-US" sz="1400" dirty="0">
                <a:solidFill>
                  <a:schemeClr val="tx1"/>
                </a:solidFill>
                <a:cs typeface="Calibri"/>
              </a:rPr>
              <a:t>		</a:t>
            </a:r>
            <a:r>
              <a:rPr lang="en-US" sz="1400" dirty="0">
                <a:solidFill>
                  <a:srgbClr val="C00000"/>
                </a:solidFill>
                <a:cs typeface="Calibri"/>
              </a:rPr>
              <a:t>throw-wide</a:t>
            </a:r>
            <a:r>
              <a:rPr lang="en-US" sz="1400" dirty="0">
                <a:solidFill>
                  <a:srgbClr val="C00000"/>
                </a:solidFill>
                <a:cs typeface="Times New Roman"/>
              </a:rPr>
              <a:t>(</a:t>
            </a:r>
            <a:r>
              <a:rPr lang="en-US" sz="1400" i="1" dirty="0" err="1">
                <a:solidFill>
                  <a:srgbClr val="C00000"/>
                </a:solidFill>
                <a:cs typeface="Times New Roman"/>
              </a:rPr>
              <a:t>r,d</a:t>
            </a:r>
            <a:r>
              <a:rPr lang="en-US" sz="1400" dirty="0">
                <a:solidFill>
                  <a:srgbClr val="C00000"/>
                </a:solidFill>
                <a:cs typeface="Times New Roman"/>
              </a:rPr>
              <a:t>)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 </a:t>
            </a:r>
            <a:br>
              <a:rPr lang="en-US" sz="1400" dirty="0">
                <a:solidFill>
                  <a:schemeClr val="tx1"/>
                </a:solidFill>
                <a:cs typeface="Times New Roman"/>
              </a:rPr>
            </a:br>
            <a:r>
              <a:rPr lang="en-US" sz="1400" dirty="0">
                <a:solidFill>
                  <a:schemeClr val="tx1"/>
                </a:solidFill>
                <a:cs typeface="Calibri"/>
              </a:rPr>
              <a:t>		end-monitor-status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(</a:t>
            </a:r>
            <a:r>
              <a:rPr lang="en-US" sz="1400" i="1" dirty="0" err="1">
                <a:solidFill>
                  <a:schemeClr val="tx1"/>
                </a:solidFill>
                <a:cs typeface="Times New Roman"/>
              </a:rPr>
              <a:t>r,d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)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CB13B4AD-2A8C-0A48-84A5-143C29599B5C}"/>
              </a:ext>
            </a:extLst>
          </p:cNvPr>
          <p:cNvSpPr txBox="1">
            <a:spLocks/>
          </p:cNvSpPr>
          <p:nvPr/>
        </p:nvSpPr>
        <p:spPr>
          <a:xfrm>
            <a:off x="3870475" y="2805425"/>
            <a:ext cx="4832153" cy="17450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9144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563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222250" algn="l"/>
                <a:tab pos="679450" algn="l"/>
                <a:tab pos="681038" algn="l"/>
                <a:tab pos="1257300" algn="l"/>
                <a:tab pos="1544638" algn="l"/>
              </a:tabLst>
            </a:pPr>
            <a:r>
              <a:rPr lang="en-US" sz="1400" dirty="0">
                <a:solidFill>
                  <a:schemeClr val="tx1"/>
                </a:solidFill>
                <a:cs typeface="Calibri"/>
              </a:rPr>
              <a:t>m1-unlatch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(</a:t>
            </a:r>
            <a:r>
              <a:rPr lang="en-US" sz="1400" i="1" dirty="0" err="1">
                <a:solidFill>
                  <a:schemeClr val="tx1"/>
                </a:solidFill>
                <a:cs typeface="Times New Roman"/>
              </a:rPr>
              <a:t>r,d,l,o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) </a:t>
            </a:r>
          </a:p>
          <a:p>
            <a:pPr marL="55563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222250" algn="l"/>
                <a:tab pos="679450" algn="l"/>
                <a:tab pos="681038" algn="l"/>
                <a:tab pos="1257300" algn="l"/>
                <a:tab pos="1544638" algn="l"/>
              </a:tabLst>
            </a:pPr>
            <a:r>
              <a:rPr lang="en-US" sz="1400" dirty="0">
                <a:solidFill>
                  <a:schemeClr val="tx1"/>
                </a:solidFill>
                <a:cs typeface="Times New Roman"/>
              </a:rPr>
              <a:t>	task:	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unlatch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(</a:t>
            </a:r>
            <a:r>
              <a:rPr lang="en-US" sz="1400" i="1" dirty="0" err="1">
                <a:solidFill>
                  <a:schemeClr val="tx1"/>
                </a:solidFill>
                <a:cs typeface="Times New Roman"/>
              </a:rPr>
              <a:t>r,d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)</a:t>
            </a:r>
          </a:p>
          <a:p>
            <a:pPr marL="55563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222250" algn="l"/>
                <a:tab pos="679450" algn="l"/>
                <a:tab pos="681038" algn="l"/>
                <a:tab pos="1257300" algn="l"/>
                <a:tab pos="1544638" algn="l"/>
              </a:tabLst>
            </a:pPr>
            <a:r>
              <a:rPr lang="en-US" sz="1400" dirty="0">
                <a:solidFill>
                  <a:schemeClr val="tx1"/>
                </a:solidFill>
                <a:cs typeface="Times New Roman"/>
              </a:rPr>
              <a:t>	pre:	</a:t>
            </a:r>
            <a:r>
              <a:rPr lang="en-US" sz="1400" dirty="0" err="1">
                <a:solidFill>
                  <a:schemeClr val="tx1"/>
                </a:solidFill>
                <a:cs typeface="Calibri"/>
              </a:rPr>
              <a:t>loc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(</a:t>
            </a:r>
            <a:r>
              <a:rPr lang="en-US" sz="1400" i="1" dirty="0" err="1">
                <a:solidFill>
                  <a:schemeClr val="tx1"/>
                </a:solidFill>
                <a:cs typeface="Times New Roman"/>
              </a:rPr>
              <a:t>r,l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)</a:t>
            </a:r>
            <a:r>
              <a:rPr lang="en-US" sz="1400" dirty="0">
                <a:solidFill>
                  <a:schemeClr val="tx1"/>
                </a:solidFill>
                <a:cs typeface="Courier New" panose="02070309020205020404" pitchFamily="49" charset="0"/>
              </a:rPr>
              <a:t>∧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toward-side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(</a:t>
            </a:r>
            <a:r>
              <a:rPr lang="en-US" sz="1400" i="1" dirty="0" err="1">
                <a:solidFill>
                  <a:schemeClr val="tx1"/>
                </a:solidFill>
                <a:cs typeface="Times New Roman"/>
              </a:rPr>
              <a:t>l,d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)</a:t>
            </a:r>
            <a:r>
              <a:rPr lang="en-US" sz="1400" dirty="0">
                <a:solidFill>
                  <a:schemeClr val="tx1"/>
                </a:solidFill>
                <a:cs typeface="Courier New" panose="02070309020205020404" pitchFamily="49" charset="0"/>
              </a:rPr>
              <a:t>∧ </a:t>
            </a:r>
            <a:br>
              <a:rPr lang="en-US" sz="1400" dirty="0">
                <a:solidFill>
                  <a:schemeClr val="tx1"/>
                </a:solidFill>
                <a:cs typeface="Times New Roman"/>
              </a:rPr>
            </a:br>
            <a:r>
              <a:rPr lang="en-US" sz="1400" dirty="0">
                <a:solidFill>
                  <a:schemeClr val="tx1"/>
                </a:solidFill>
                <a:cs typeface="Times New Roman"/>
              </a:rPr>
              <a:t>		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side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(</a:t>
            </a:r>
            <a:r>
              <a:rPr lang="en-US" sz="1400" i="1" dirty="0" err="1">
                <a:solidFill>
                  <a:schemeClr val="tx1"/>
                </a:solidFill>
                <a:cs typeface="Times New Roman"/>
              </a:rPr>
              <a:t>d</a:t>
            </a:r>
            <a:r>
              <a:rPr lang="en-US" sz="1400" dirty="0" err="1">
                <a:solidFill>
                  <a:schemeClr val="tx1"/>
                </a:solidFill>
                <a:cs typeface="Times New Roman"/>
              </a:rPr>
              <a:t>,</a:t>
            </a:r>
            <a:r>
              <a:rPr lang="en-US" sz="1400" dirty="0" err="1">
                <a:solidFill>
                  <a:schemeClr val="tx1"/>
                </a:solidFill>
                <a:cs typeface="Calibri"/>
              </a:rPr>
              <a:t>left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)</a:t>
            </a:r>
            <a:r>
              <a:rPr lang="en-US" sz="1400" dirty="0">
                <a:solidFill>
                  <a:schemeClr val="tx1"/>
                </a:solidFill>
                <a:cs typeface="Courier New" panose="02070309020205020404" pitchFamily="49" charset="0"/>
              </a:rPr>
              <a:t>∧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type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(</a:t>
            </a:r>
            <a:r>
              <a:rPr lang="en-US" sz="1400" i="1" dirty="0" err="1">
                <a:solidFill>
                  <a:schemeClr val="tx1"/>
                </a:solidFill>
                <a:cs typeface="Times New Roman"/>
              </a:rPr>
              <a:t>d</a:t>
            </a:r>
            <a:r>
              <a:rPr lang="en-US" sz="1400" dirty="0" err="1">
                <a:solidFill>
                  <a:schemeClr val="tx1"/>
                </a:solidFill>
                <a:cs typeface="Times New Roman"/>
              </a:rPr>
              <a:t>,</a:t>
            </a:r>
            <a:r>
              <a:rPr lang="en-US" sz="1400" dirty="0" err="1">
                <a:solidFill>
                  <a:schemeClr val="tx1"/>
                </a:solidFill>
                <a:cs typeface="Calibri"/>
              </a:rPr>
              <a:t>rotate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)</a:t>
            </a:r>
            <a:r>
              <a:rPr lang="en-US" sz="1400" dirty="0">
                <a:solidFill>
                  <a:schemeClr val="tx1"/>
                </a:solidFill>
                <a:cs typeface="Courier New" panose="02070309020205020404" pitchFamily="49" charset="0"/>
              </a:rPr>
              <a:t>∧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handle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(</a:t>
            </a:r>
            <a:r>
              <a:rPr lang="en-US" sz="1400" i="1" dirty="0" err="1">
                <a:solidFill>
                  <a:schemeClr val="tx1"/>
                </a:solidFill>
                <a:cs typeface="Times New Roman"/>
              </a:rPr>
              <a:t>d,o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)</a:t>
            </a:r>
          </a:p>
          <a:p>
            <a:pPr marL="55563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222250" algn="l"/>
                <a:tab pos="679450" algn="l"/>
                <a:tab pos="681038" algn="l"/>
                <a:tab pos="1257300" algn="l"/>
                <a:tab pos="1544638" algn="l"/>
              </a:tabLst>
            </a:pPr>
            <a:r>
              <a:rPr lang="en-US" sz="1400" dirty="0">
                <a:solidFill>
                  <a:schemeClr val="tx1"/>
                </a:solidFill>
                <a:cs typeface="Times New Roman"/>
              </a:rPr>
              <a:t>	body: 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grasp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(</a:t>
            </a:r>
            <a:r>
              <a:rPr lang="en-US" sz="1400" i="1" dirty="0" err="1">
                <a:solidFill>
                  <a:schemeClr val="tx1"/>
                </a:solidFill>
                <a:cs typeface="Times New Roman"/>
              </a:rPr>
              <a:t>r,o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) </a:t>
            </a:r>
          </a:p>
          <a:p>
            <a:pPr marL="55563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222250" algn="l"/>
                <a:tab pos="679450" algn="l"/>
                <a:tab pos="681038" algn="l"/>
                <a:tab pos="1257300" algn="l"/>
                <a:tab pos="1544638" algn="l"/>
              </a:tabLst>
            </a:pPr>
            <a:r>
              <a:rPr lang="en-US" sz="1400" dirty="0">
                <a:solidFill>
                  <a:schemeClr val="tx1"/>
                </a:solidFill>
                <a:cs typeface="Times New Roman"/>
              </a:rPr>
              <a:t>		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turn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(</a:t>
            </a:r>
            <a:r>
              <a:rPr lang="en-US" sz="1400" i="1" dirty="0">
                <a:solidFill>
                  <a:schemeClr val="tx1"/>
                </a:solidFill>
                <a:cs typeface="Times New Roman"/>
              </a:rPr>
              <a:t>r,o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,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alpha1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)</a:t>
            </a:r>
          </a:p>
          <a:p>
            <a:pPr marL="55563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222250" algn="l"/>
                <a:tab pos="679450" algn="l"/>
                <a:tab pos="681038" algn="l"/>
                <a:tab pos="1257300" algn="l"/>
                <a:tab pos="1544638" algn="l"/>
              </a:tabLst>
            </a:pPr>
            <a:r>
              <a:rPr lang="en-US" sz="1400" dirty="0">
                <a:solidFill>
                  <a:schemeClr val="tx1"/>
                </a:solidFill>
                <a:cs typeface="Times New Roman"/>
              </a:rPr>
              <a:t>		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pull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(</a:t>
            </a:r>
            <a:r>
              <a:rPr lang="en-US" sz="1400" i="1" dirty="0">
                <a:solidFill>
                  <a:schemeClr val="tx1"/>
                </a:solidFill>
                <a:cs typeface="Times New Roman"/>
              </a:rPr>
              <a:t>r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,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val1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)</a:t>
            </a:r>
          </a:p>
          <a:p>
            <a:pPr marL="55563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222250" algn="l"/>
                <a:tab pos="679450" algn="l"/>
                <a:tab pos="681038" algn="l"/>
                <a:tab pos="1257300" algn="l"/>
                <a:tab pos="1544638" algn="l"/>
              </a:tabLst>
            </a:pPr>
            <a:r>
              <a:rPr lang="en-US" sz="1400" dirty="0">
                <a:solidFill>
                  <a:schemeClr val="tx1"/>
                </a:solidFill>
                <a:cs typeface="Times New Roman"/>
              </a:rPr>
              <a:t>		if 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door-status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(</a:t>
            </a:r>
            <a:r>
              <a:rPr lang="en-US" sz="1400" i="1" dirty="0">
                <a:solidFill>
                  <a:schemeClr val="tx1"/>
                </a:solidFill>
                <a:cs typeface="Times New Roman"/>
              </a:rPr>
              <a:t>d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)=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cracked 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then 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ungrasp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(</a:t>
            </a:r>
            <a:r>
              <a:rPr lang="en-US" sz="1400" i="1" dirty="0" err="1">
                <a:solidFill>
                  <a:schemeClr val="tx1"/>
                </a:solidFill>
                <a:cs typeface="Times New Roman"/>
              </a:rPr>
              <a:t>r</a:t>
            </a:r>
            <a:r>
              <a:rPr lang="en-US" sz="1400" dirty="0" err="1">
                <a:solidFill>
                  <a:schemeClr val="tx1"/>
                </a:solidFill>
                <a:cs typeface="Times New Roman"/>
              </a:rPr>
              <a:t>,</a:t>
            </a:r>
            <a:r>
              <a:rPr lang="en-US" sz="1400" i="1" dirty="0" err="1">
                <a:solidFill>
                  <a:schemeClr val="tx1"/>
                </a:solidFill>
                <a:cs typeface="Times New Roman"/>
              </a:rPr>
              <a:t>o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)</a:t>
            </a:r>
          </a:p>
          <a:p>
            <a:pPr marL="55563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222250" algn="l"/>
                <a:tab pos="679450" algn="l"/>
                <a:tab pos="681038" algn="l"/>
                <a:tab pos="1257300" algn="l"/>
                <a:tab pos="1544638" algn="l"/>
              </a:tabLst>
            </a:pPr>
            <a:r>
              <a:rPr lang="en-US" sz="1400" dirty="0">
                <a:solidFill>
                  <a:schemeClr val="tx1"/>
                </a:solidFill>
                <a:cs typeface="Times New Roman"/>
              </a:rPr>
              <a:t>		else 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fail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5F92EEEF-1C58-FF41-A35E-54E737DF4F81}"/>
              </a:ext>
            </a:extLst>
          </p:cNvPr>
          <p:cNvSpPr txBox="1">
            <a:spLocks/>
          </p:cNvSpPr>
          <p:nvPr/>
        </p:nvSpPr>
        <p:spPr bwMode="auto">
          <a:xfrm>
            <a:off x="3870475" y="4629263"/>
            <a:ext cx="4642652" cy="172354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91440" bIns="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55563" indent="0">
              <a:spcBef>
                <a:spcPts val="0"/>
              </a:spcBef>
              <a:buFont typeface="Webdings" charset="2"/>
              <a:buNone/>
              <a:tabLst>
                <a:tab pos="284163" algn="l"/>
                <a:tab pos="792163" algn="l"/>
                <a:tab pos="1257300" algn="l"/>
                <a:tab pos="1544638" algn="l"/>
              </a:tabLst>
            </a:pPr>
            <a:r>
              <a:rPr lang="en-US" sz="1400" dirty="0">
                <a:cs typeface="Calibri"/>
              </a:rPr>
              <a:t>m1-throw-wide</a:t>
            </a:r>
            <a:r>
              <a:rPr lang="en-US" sz="1400" dirty="0">
                <a:cs typeface="Times New Roman"/>
              </a:rPr>
              <a:t>(</a:t>
            </a:r>
            <a:r>
              <a:rPr lang="en-US" sz="1400" i="1" dirty="0" err="1">
                <a:cs typeface="Times New Roman"/>
              </a:rPr>
              <a:t>r,d,l,o</a:t>
            </a:r>
            <a:r>
              <a:rPr lang="en-US" sz="1400" dirty="0">
                <a:cs typeface="Times New Roman"/>
              </a:rPr>
              <a:t>) </a:t>
            </a:r>
          </a:p>
          <a:p>
            <a:pPr marL="55563" indent="0">
              <a:spcBef>
                <a:spcPts val="0"/>
              </a:spcBef>
              <a:buFont typeface="Webdings" charset="2"/>
              <a:buNone/>
              <a:tabLst>
                <a:tab pos="284163" algn="l"/>
                <a:tab pos="792163" algn="l"/>
                <a:tab pos="1257300" algn="l"/>
                <a:tab pos="1544638" algn="l"/>
              </a:tabLst>
            </a:pPr>
            <a:r>
              <a:rPr lang="en-US" sz="1400" dirty="0">
                <a:cs typeface="Times New Roman"/>
              </a:rPr>
              <a:t>	task:	</a:t>
            </a:r>
            <a:r>
              <a:rPr lang="en-US" sz="1400" dirty="0">
                <a:cs typeface="Calibri"/>
              </a:rPr>
              <a:t>throw-wide</a:t>
            </a:r>
            <a:r>
              <a:rPr lang="en-US" sz="1400" dirty="0">
                <a:cs typeface="Times New Roman"/>
              </a:rPr>
              <a:t>(</a:t>
            </a:r>
            <a:r>
              <a:rPr lang="en-US" sz="1400" dirty="0" err="1">
                <a:cs typeface="Times New Roman"/>
              </a:rPr>
              <a:t>r,</a:t>
            </a:r>
            <a:r>
              <a:rPr lang="en-US" sz="1400" i="1" dirty="0" err="1">
                <a:cs typeface="Times New Roman"/>
              </a:rPr>
              <a:t>d</a:t>
            </a:r>
            <a:r>
              <a:rPr lang="en-US" sz="1400" dirty="0">
                <a:cs typeface="Times New Roman"/>
              </a:rPr>
              <a:t>)</a:t>
            </a:r>
          </a:p>
          <a:p>
            <a:pPr marL="55563" indent="0">
              <a:spcBef>
                <a:spcPts val="0"/>
              </a:spcBef>
              <a:buNone/>
              <a:tabLst>
                <a:tab pos="284163" algn="l"/>
                <a:tab pos="792163" algn="l"/>
                <a:tab pos="1257300" algn="l"/>
                <a:tab pos="1544638" algn="l"/>
              </a:tabLst>
            </a:pPr>
            <a:r>
              <a:rPr lang="en-US" sz="1400" dirty="0">
                <a:cs typeface="Times New Roman"/>
              </a:rPr>
              <a:t>	pre:	</a:t>
            </a:r>
            <a:r>
              <a:rPr lang="en-US" sz="1400" dirty="0" err="1">
                <a:cs typeface="Calibri"/>
              </a:rPr>
              <a:t>loc</a:t>
            </a:r>
            <a:r>
              <a:rPr lang="en-US" sz="1400" dirty="0">
                <a:cs typeface="Times New Roman"/>
              </a:rPr>
              <a:t>(</a:t>
            </a:r>
            <a:r>
              <a:rPr lang="en-US" sz="1400" i="1" dirty="0" err="1">
                <a:cs typeface="Times New Roman"/>
              </a:rPr>
              <a:t>r,l</a:t>
            </a:r>
            <a:r>
              <a:rPr lang="en-US" sz="1400" dirty="0">
                <a:cs typeface="Times New Roman"/>
              </a:rPr>
              <a:t>)</a:t>
            </a:r>
            <a:r>
              <a:rPr lang="en-US" sz="1400" dirty="0">
                <a:cs typeface="Courier New" panose="02070309020205020404" pitchFamily="49" charset="0"/>
              </a:rPr>
              <a:t>∧</a:t>
            </a:r>
            <a:r>
              <a:rPr lang="en-US" sz="1400" dirty="0">
                <a:cs typeface="Calibri"/>
              </a:rPr>
              <a:t>toward-side</a:t>
            </a:r>
            <a:r>
              <a:rPr lang="en-US" sz="1400" dirty="0">
                <a:cs typeface="Times New Roman"/>
              </a:rPr>
              <a:t>(</a:t>
            </a:r>
            <a:r>
              <a:rPr lang="en-US" sz="1400" i="1" dirty="0" err="1">
                <a:cs typeface="Times New Roman"/>
              </a:rPr>
              <a:t>l,d</a:t>
            </a:r>
            <a:r>
              <a:rPr lang="en-US" sz="1400" dirty="0">
                <a:cs typeface="Times New Roman"/>
              </a:rPr>
              <a:t>)</a:t>
            </a:r>
            <a:r>
              <a:rPr lang="en-US" sz="1400" dirty="0">
                <a:cs typeface="Courier New" panose="02070309020205020404" pitchFamily="49" charset="0"/>
              </a:rPr>
              <a:t>∧ </a:t>
            </a:r>
            <a:br>
              <a:rPr lang="en-US" sz="1400" dirty="0">
                <a:cs typeface="Times New Roman"/>
              </a:rPr>
            </a:br>
            <a:r>
              <a:rPr lang="en-US" sz="1400" dirty="0">
                <a:cs typeface="Times New Roman"/>
              </a:rPr>
              <a:t>	  	</a:t>
            </a:r>
            <a:r>
              <a:rPr lang="en-US" sz="1400" dirty="0">
                <a:cs typeface="Calibri"/>
              </a:rPr>
              <a:t>side</a:t>
            </a:r>
            <a:r>
              <a:rPr lang="en-US" sz="1400" dirty="0">
                <a:cs typeface="Times New Roman"/>
              </a:rPr>
              <a:t>(</a:t>
            </a:r>
            <a:r>
              <a:rPr lang="en-US" sz="1400" i="1" dirty="0" err="1">
                <a:cs typeface="Times New Roman"/>
              </a:rPr>
              <a:t>d</a:t>
            </a:r>
            <a:r>
              <a:rPr lang="en-US" sz="1400" dirty="0" err="1">
                <a:cs typeface="Times New Roman"/>
              </a:rPr>
              <a:t>,</a:t>
            </a:r>
            <a:r>
              <a:rPr lang="en-US" sz="1400" dirty="0" err="1">
                <a:cs typeface="Calibri"/>
              </a:rPr>
              <a:t>left</a:t>
            </a:r>
            <a:r>
              <a:rPr lang="en-US" sz="1400" dirty="0">
                <a:cs typeface="Times New Roman"/>
              </a:rPr>
              <a:t>) </a:t>
            </a:r>
            <a:r>
              <a:rPr lang="en-US" sz="1400" dirty="0">
                <a:cs typeface="Courier New" panose="02070309020205020404" pitchFamily="49" charset="0"/>
              </a:rPr>
              <a:t>∧</a:t>
            </a:r>
            <a:r>
              <a:rPr lang="en-US" sz="1400" dirty="0">
                <a:cs typeface="Times New Roman"/>
              </a:rPr>
              <a:t> </a:t>
            </a:r>
            <a:r>
              <a:rPr lang="en-US" sz="1400" dirty="0">
                <a:cs typeface="Calibri"/>
              </a:rPr>
              <a:t>type</a:t>
            </a:r>
            <a:r>
              <a:rPr lang="en-US" sz="1400" dirty="0">
                <a:cs typeface="Times New Roman"/>
              </a:rPr>
              <a:t>(</a:t>
            </a:r>
            <a:r>
              <a:rPr lang="en-US" sz="1400" i="1" dirty="0" err="1">
                <a:cs typeface="Times New Roman"/>
              </a:rPr>
              <a:t>d</a:t>
            </a:r>
            <a:r>
              <a:rPr lang="en-US" sz="1400" dirty="0" err="1">
                <a:cs typeface="Times New Roman"/>
              </a:rPr>
              <a:t>,</a:t>
            </a:r>
            <a:r>
              <a:rPr lang="en-US" sz="1400" dirty="0" err="1">
                <a:cs typeface="Calibri"/>
              </a:rPr>
              <a:t>rotate</a:t>
            </a:r>
            <a:r>
              <a:rPr lang="en-US" sz="1400" dirty="0">
                <a:cs typeface="Times New Roman"/>
              </a:rPr>
              <a:t>)</a:t>
            </a:r>
            <a:r>
              <a:rPr lang="en-US" sz="1400" dirty="0">
                <a:cs typeface="Courier New" panose="02070309020205020404" pitchFamily="49" charset="0"/>
              </a:rPr>
              <a:t> ∧ </a:t>
            </a:r>
            <a:br>
              <a:rPr lang="en-US" sz="1400" dirty="0">
                <a:cs typeface="Times New Roman"/>
              </a:rPr>
            </a:br>
            <a:r>
              <a:rPr lang="en-US" sz="1400" dirty="0">
                <a:cs typeface="Times New Roman"/>
              </a:rPr>
              <a:t>        	</a:t>
            </a:r>
            <a:r>
              <a:rPr lang="en-US" sz="1400" dirty="0">
                <a:cs typeface="Calibri"/>
              </a:rPr>
              <a:t>handle</a:t>
            </a:r>
            <a:r>
              <a:rPr lang="en-US" sz="1400" dirty="0">
                <a:cs typeface="Times New Roman"/>
              </a:rPr>
              <a:t>(</a:t>
            </a:r>
            <a:r>
              <a:rPr lang="en-US" sz="1400" i="1" dirty="0" err="1">
                <a:cs typeface="Times New Roman"/>
              </a:rPr>
              <a:t>d,o</a:t>
            </a:r>
            <a:r>
              <a:rPr lang="en-US" sz="1400" dirty="0">
                <a:cs typeface="Times New Roman"/>
              </a:rPr>
              <a:t>)</a:t>
            </a:r>
            <a:r>
              <a:rPr lang="en-US" sz="1400" baseline="-25000" dirty="0">
                <a:cs typeface="Times New Roman"/>
              </a:rPr>
              <a:t> </a:t>
            </a:r>
            <a:r>
              <a:rPr lang="en-US" sz="1400" dirty="0">
                <a:cs typeface="Courier New" panose="02070309020205020404" pitchFamily="49" charset="0"/>
              </a:rPr>
              <a:t>∧</a:t>
            </a:r>
            <a:r>
              <a:rPr lang="en-US" sz="1400" baseline="-25000" dirty="0">
                <a:cs typeface="Times New Roman"/>
              </a:rPr>
              <a:t> </a:t>
            </a:r>
            <a:r>
              <a:rPr lang="en-US" sz="1400" dirty="0">
                <a:cs typeface="Calibri"/>
              </a:rPr>
              <a:t>door-status</a:t>
            </a:r>
            <a:r>
              <a:rPr lang="en-US" sz="1400" dirty="0">
                <a:cs typeface="Times New Roman"/>
              </a:rPr>
              <a:t>(</a:t>
            </a:r>
            <a:r>
              <a:rPr lang="en-US" sz="1400" i="1" dirty="0">
                <a:cs typeface="Times New Roman"/>
              </a:rPr>
              <a:t>d</a:t>
            </a:r>
            <a:r>
              <a:rPr lang="en-US" sz="1400" dirty="0">
                <a:cs typeface="Times New Roman"/>
              </a:rPr>
              <a:t>)=</a:t>
            </a:r>
            <a:r>
              <a:rPr lang="en-US" sz="1400" dirty="0">
                <a:cs typeface="Calibri"/>
              </a:rPr>
              <a:t>cracked</a:t>
            </a:r>
          </a:p>
          <a:p>
            <a:pPr marL="55563" indent="0">
              <a:spcBef>
                <a:spcPts val="0"/>
              </a:spcBef>
              <a:buFont typeface="Webdings" charset="2"/>
              <a:buNone/>
              <a:tabLst>
                <a:tab pos="284163" algn="l"/>
                <a:tab pos="792163" algn="l"/>
                <a:tab pos="1257300" algn="l"/>
                <a:tab pos="1544638" algn="l"/>
              </a:tabLst>
            </a:pPr>
            <a:r>
              <a:rPr lang="en-US" sz="1400" dirty="0">
                <a:cs typeface="Times New Roman"/>
              </a:rPr>
              <a:t>	body: </a:t>
            </a:r>
            <a:r>
              <a:rPr lang="en-US" sz="1400" dirty="0">
                <a:cs typeface="Calibri"/>
              </a:rPr>
              <a:t>grasp</a:t>
            </a:r>
            <a:r>
              <a:rPr lang="en-US" sz="1400" dirty="0">
                <a:cs typeface="Times New Roman"/>
              </a:rPr>
              <a:t>(</a:t>
            </a:r>
            <a:r>
              <a:rPr lang="en-US" sz="1400" i="1" dirty="0" err="1">
                <a:cs typeface="Times New Roman"/>
              </a:rPr>
              <a:t>r,o</a:t>
            </a:r>
            <a:r>
              <a:rPr lang="en-US" sz="1400" dirty="0">
                <a:cs typeface="Times New Roman"/>
              </a:rPr>
              <a:t>) </a:t>
            </a:r>
          </a:p>
          <a:p>
            <a:pPr marL="55563" indent="0">
              <a:spcBef>
                <a:spcPts val="0"/>
              </a:spcBef>
              <a:buFont typeface="Webdings" charset="2"/>
              <a:buNone/>
              <a:tabLst>
                <a:tab pos="284163" algn="l"/>
                <a:tab pos="792163" algn="l"/>
                <a:tab pos="1257300" algn="l"/>
                <a:tab pos="1544638" algn="l"/>
              </a:tabLst>
            </a:pPr>
            <a:r>
              <a:rPr lang="en-US" sz="1400" dirty="0">
                <a:cs typeface="Times New Roman"/>
              </a:rPr>
              <a:t>		</a:t>
            </a:r>
            <a:r>
              <a:rPr lang="en-US" sz="1400" dirty="0">
                <a:cs typeface="Calibri"/>
              </a:rPr>
              <a:t>pull</a:t>
            </a:r>
            <a:r>
              <a:rPr lang="en-US" sz="1400" dirty="0">
                <a:cs typeface="Times New Roman"/>
              </a:rPr>
              <a:t>(</a:t>
            </a:r>
            <a:r>
              <a:rPr lang="en-US" sz="1400" i="1" dirty="0">
                <a:cs typeface="Times New Roman"/>
              </a:rPr>
              <a:t>r</a:t>
            </a:r>
            <a:r>
              <a:rPr lang="en-US" sz="1400" dirty="0">
                <a:cs typeface="Times New Roman"/>
              </a:rPr>
              <a:t>,</a:t>
            </a:r>
            <a:r>
              <a:rPr lang="en-US" sz="1400" dirty="0">
                <a:cs typeface="Calibri"/>
              </a:rPr>
              <a:t>val1</a:t>
            </a:r>
            <a:r>
              <a:rPr lang="en-US" sz="1400" dirty="0">
                <a:cs typeface="Times New Roman"/>
              </a:rPr>
              <a:t>)</a:t>
            </a:r>
            <a:br>
              <a:rPr lang="en-US" sz="1400" dirty="0">
                <a:cs typeface="Times New Roman"/>
              </a:rPr>
            </a:br>
            <a:r>
              <a:rPr lang="en-US" sz="1400" dirty="0">
                <a:cs typeface="Times New Roman"/>
              </a:rPr>
              <a:t>		</a:t>
            </a:r>
            <a:r>
              <a:rPr lang="en-US" sz="1400" dirty="0">
                <a:cs typeface="Calibri"/>
              </a:rPr>
              <a:t>move-by</a:t>
            </a:r>
            <a:r>
              <a:rPr lang="en-US" sz="1400" dirty="0">
                <a:cs typeface="Times New Roman"/>
              </a:rPr>
              <a:t>(</a:t>
            </a:r>
            <a:r>
              <a:rPr lang="en-US" sz="1400" i="1" dirty="0">
                <a:cs typeface="Times New Roman"/>
              </a:rPr>
              <a:t>r</a:t>
            </a:r>
            <a:r>
              <a:rPr lang="en-US" sz="1400" dirty="0">
                <a:cs typeface="Times New Roman"/>
              </a:rPr>
              <a:t>,</a:t>
            </a:r>
            <a:r>
              <a:rPr lang="en-US" sz="1400" dirty="0">
                <a:cs typeface="Calibri"/>
              </a:rPr>
              <a:t>val2</a:t>
            </a:r>
            <a:r>
              <a:rPr lang="en-US" sz="1400" dirty="0">
                <a:cs typeface="Times New Roman"/>
              </a:rPr>
              <a:t>)</a:t>
            </a:r>
            <a:endParaRPr lang="en-US" sz="1400" dirty="0">
              <a:cs typeface="Calibri"/>
            </a:endParaRPr>
          </a:p>
        </p:txBody>
      </p:sp>
      <p:cxnSp>
        <p:nvCxnSpPr>
          <p:cNvPr id="28" name="Straight Arrow Connector 27"/>
          <p:cNvCxnSpPr>
            <a:cxnSpLocks/>
            <a:endCxn id="29" idx="1"/>
          </p:cNvCxnSpPr>
          <p:nvPr/>
        </p:nvCxnSpPr>
        <p:spPr>
          <a:xfrm flipV="1">
            <a:off x="2431433" y="5491038"/>
            <a:ext cx="1439042" cy="54400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  <a:endCxn id="27" idx="1"/>
          </p:cNvCxnSpPr>
          <p:nvPr/>
        </p:nvCxnSpPr>
        <p:spPr>
          <a:xfrm flipV="1">
            <a:off x="2354833" y="3677972"/>
            <a:ext cx="1515642" cy="215132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4124091" y="126365"/>
            <a:ext cx="4942333" cy="2480940"/>
            <a:chOff x="4091179" y="79380"/>
            <a:chExt cx="4942333" cy="2480940"/>
          </a:xfrm>
        </p:grpSpPr>
        <p:sp>
          <p:nvSpPr>
            <p:cNvPr id="8" name="Rectangle 7"/>
            <p:cNvSpPr/>
            <p:nvPr/>
          </p:nvSpPr>
          <p:spPr>
            <a:xfrm>
              <a:off x="6572249" y="1407207"/>
              <a:ext cx="2317751" cy="584776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>
              <a:spAutoFit/>
            </a:bodyPr>
            <a:lstStyle/>
            <a:p>
              <a:pPr marL="290513" indent="-285750">
                <a:tabLst>
                  <a:tab pos="288925" algn="l"/>
                  <a:tab pos="855663" algn="l"/>
                  <a:tab pos="1203325" algn="l"/>
                </a:tabLst>
              </a:pPr>
              <a:r>
                <a:rPr lang="en-US" sz="1600" dirty="0">
                  <a:latin typeface="Times New Roman"/>
                  <a:cs typeface="Times New Roman"/>
                </a:rPr>
                <a:t>Hinged door that opens to the left, toward robot</a:t>
              </a:r>
            </a:p>
          </p:txBody>
        </p:sp>
        <p:pic>
          <p:nvPicPr>
            <p:cNvPr id="17" name="Picture 16" descr="open-door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481" t="54645" r="5135" b="-147"/>
            <a:stretch/>
          </p:blipFill>
          <p:spPr>
            <a:xfrm>
              <a:off x="4091179" y="91440"/>
              <a:ext cx="4919472" cy="246888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4764089" y="103186"/>
              <a:ext cx="1641476" cy="4365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anchor="ctr" anchorCtr="0">
              <a:noAutofit/>
            </a:bodyPr>
            <a:lstStyle/>
            <a:p>
              <a:pPr algn="ctr"/>
              <a:endParaRPr lang="en-US" sz="1600" dirty="0">
                <a:latin typeface="Times New Roman"/>
                <a:cs typeface="Times New Roman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924425" y="287337"/>
              <a:ext cx="885826" cy="5476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anchor="ctr" anchorCtr="0">
              <a:noAutofit/>
            </a:bodyPr>
            <a:lstStyle/>
            <a:p>
              <a:pPr algn="ctr"/>
              <a:endParaRPr lang="en-US" sz="1600" dirty="0">
                <a:latin typeface="Times New Roman"/>
                <a:cs typeface="Times New Roman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361238" y="79380"/>
              <a:ext cx="1647825" cy="5476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anchor="ctr" anchorCtr="0">
              <a:noAutofit/>
            </a:bodyPr>
            <a:lstStyle/>
            <a:p>
              <a:pPr algn="ctr"/>
              <a:endParaRPr lang="en-US" sz="1600" dirty="0">
                <a:latin typeface="Times New Roman"/>
                <a:cs typeface="Times New Roman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682549" y="294317"/>
              <a:ext cx="1350963" cy="5476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anchor="ctr" anchorCtr="0">
              <a:noAutofit/>
            </a:bodyPr>
            <a:lstStyle/>
            <a:p>
              <a:pPr algn="ctr"/>
              <a:endParaRPr lang="en-US" sz="1600" dirty="0">
                <a:latin typeface="Times New Roman"/>
                <a:cs typeface="Times New Roman"/>
              </a:endParaRPr>
            </a:p>
          </p:txBody>
        </p:sp>
      </p:grpSp>
      <p:pic>
        <p:nvPicPr>
          <p:cNvPr id="36" name="Picture 35" descr="flush-hollow-metal-do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584" y="1192083"/>
            <a:ext cx="1250134" cy="178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812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Intermediate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3.1  Operational models</a:t>
            </a:r>
          </a:p>
          <a:p>
            <a:pPr lvl="1"/>
            <a:r>
              <a:rPr lang="en-US" dirty="0"/>
              <a:t>Tasks, events</a:t>
            </a:r>
          </a:p>
          <a:p>
            <a:pPr lvl="1"/>
            <a:r>
              <a:rPr lang="en-US" dirty="0"/>
              <a:t>Commands to the execution platform</a:t>
            </a:r>
          </a:p>
          <a:p>
            <a:pPr lvl="1"/>
            <a:r>
              <a:rPr lang="en-US" dirty="0">
                <a:ea typeface="ＭＳ Ｐゴシック" charset="0"/>
                <a:cs typeface="ＭＳ Ｐゴシック" charset="0"/>
              </a:rPr>
              <a:t>Extensions to state-variable representation</a:t>
            </a:r>
          </a:p>
          <a:p>
            <a:pPr lvl="1"/>
            <a:r>
              <a:rPr lang="en-US" dirty="0">
                <a:ea typeface="ＭＳ Ｐゴシック" charset="0"/>
                <a:cs typeface="ＭＳ Ｐゴシック" charset="0"/>
              </a:rPr>
              <a:t>Refinement method: name, task/event, preconditions, body</a:t>
            </a:r>
          </a:p>
          <a:p>
            <a:pPr lvl="1"/>
            <a:r>
              <a:rPr lang="en-US" dirty="0">
                <a:ea typeface="ＭＳ Ｐゴシック" charset="0"/>
                <a:cs typeface="ＭＳ Ｐゴシック" charset="0"/>
              </a:rPr>
              <a:t>Example: opening a door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7116DB-6568-D843-A75F-5BD02F752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79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B69D0-F897-184E-BD2D-28DF1B1D6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per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2B57A-800D-3843-BB0A-D5DB49A38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3.1  </a:t>
            </a:r>
            <a:r>
              <a:rPr lang="en-GB" i="1" dirty="0"/>
              <a:t>Representation</a:t>
            </a:r>
          </a:p>
          <a:p>
            <a:pPr lvl="1"/>
            <a:r>
              <a:rPr lang="en-GB" dirty="0"/>
              <a:t>State variables, commands, refinement methods</a:t>
            </a:r>
          </a:p>
          <a:p>
            <a:pPr lvl="1"/>
            <a:r>
              <a:rPr lang="en-GB" dirty="0"/>
              <a:t>Example</a:t>
            </a:r>
          </a:p>
          <a:p>
            <a:pPr marL="0" indent="0">
              <a:buNone/>
            </a:pPr>
            <a:r>
              <a:rPr lang="en-GB" b="1" dirty="0">
                <a:solidFill>
                  <a:srgbClr val="C00000"/>
                </a:solidFill>
              </a:rPr>
              <a:t>3.2  </a:t>
            </a:r>
            <a:r>
              <a:rPr lang="en-GB" b="1" i="1" dirty="0">
                <a:solidFill>
                  <a:srgbClr val="C00000"/>
                </a:solidFill>
              </a:rPr>
              <a:t>Acting</a:t>
            </a:r>
            <a:r>
              <a:rPr lang="en-GB" b="1" dirty="0">
                <a:solidFill>
                  <a:srgbClr val="C00000"/>
                </a:solidFill>
              </a:rPr>
              <a:t> 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Rae (Refinement Acting Engine)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Example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Extensions</a:t>
            </a:r>
          </a:p>
          <a:p>
            <a:pPr marL="0" indent="0">
              <a:buNone/>
            </a:pPr>
            <a:r>
              <a:rPr lang="en-GB" dirty="0"/>
              <a:t>3.3  </a:t>
            </a:r>
            <a:r>
              <a:rPr lang="en-GB" i="1" dirty="0"/>
              <a:t>Planning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Motivation and basic ideas</a:t>
            </a:r>
          </a:p>
          <a:p>
            <a:pPr lvl="1"/>
            <a:r>
              <a:rPr lang="en-GB" dirty="0"/>
              <a:t>Deterministic action models</a:t>
            </a:r>
          </a:p>
          <a:p>
            <a:pPr lvl="1"/>
            <a:r>
              <a:rPr lang="en-GB" dirty="0" err="1"/>
              <a:t>SeRPE</a:t>
            </a:r>
            <a:r>
              <a:rPr lang="en-GB" dirty="0"/>
              <a:t> (Sequential Refinement Planning Engine)</a:t>
            </a:r>
          </a:p>
          <a:p>
            <a:pPr marL="0" indent="0">
              <a:buNone/>
            </a:pPr>
            <a:r>
              <a:rPr lang="en-GB" dirty="0"/>
              <a:t>3.4  </a:t>
            </a:r>
            <a:r>
              <a:rPr lang="en-GB" i="1" dirty="0"/>
              <a:t>Using Planning in Acting</a:t>
            </a:r>
          </a:p>
          <a:p>
            <a:pPr lvl="1"/>
            <a:r>
              <a:rPr lang="en-GB" dirty="0"/>
              <a:t>Techniques</a:t>
            </a:r>
          </a:p>
          <a:p>
            <a:pPr lvl="1"/>
            <a:r>
              <a:rPr lang="en-GB" dirty="0"/>
              <a:t>Caveats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43AB2E-8558-6940-9D86-78A896C48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007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Rae (Refinement Acting Engine)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>
                  <a:tabLst>
                    <a:tab pos="1196975" algn="l"/>
                  </a:tabLst>
                </a:pPr>
                <a:r>
                  <a:rPr lang="en-US" dirty="0">
                    <a:cs typeface="Times New Roman"/>
                  </a:rPr>
                  <a:t>Based on </a:t>
                </a:r>
                <a:r>
                  <a:rPr lang="en-US" dirty="0" err="1">
                    <a:cs typeface="Times New Roman"/>
                  </a:rPr>
                  <a:t>OpenPRS</a:t>
                </a:r>
                <a:endParaRPr lang="en-US" dirty="0">
                  <a:cs typeface="Times New Roman"/>
                </a:endParaRPr>
              </a:p>
              <a:p>
                <a:pPr lvl="1">
                  <a:tabLst>
                    <a:tab pos="1196975" algn="l"/>
                  </a:tabLst>
                </a:pPr>
                <a:r>
                  <a:rPr lang="en-US" dirty="0">
                    <a:cs typeface="Times New Roman"/>
                  </a:rPr>
                  <a:t>Programming language, </a:t>
                </a:r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open-source robotics software</a:t>
                </a:r>
              </a:p>
              <a:p>
                <a:pPr lvl="1">
                  <a:tabLst>
                    <a:tab pos="1196975" algn="l"/>
                  </a:tabLst>
                </a:pPr>
                <a:r>
                  <a:rPr lang="en-US" dirty="0">
                    <a:cs typeface="Times New Roman"/>
                  </a:rPr>
                  <a:t>Deployed in many applications</a:t>
                </a:r>
              </a:p>
              <a:p>
                <a:pPr>
                  <a:tabLst>
                    <a:tab pos="1196975" algn="l"/>
                  </a:tabLst>
                </a:pPr>
                <a:r>
                  <a:rPr lang="en-US" dirty="0"/>
                  <a:t>Input</a:t>
                </a:r>
              </a:p>
              <a:p>
                <a:pPr lvl="1">
                  <a:tabLst>
                    <a:tab pos="1196975" algn="l"/>
                  </a:tabLst>
                </a:pPr>
                <a:r>
                  <a:rPr lang="en-US" dirty="0"/>
                  <a:t>External tasks, events, current state, library of methods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endParaRPr lang="en-US" dirty="0"/>
              </a:p>
              <a:p>
                <a:pPr>
                  <a:tabLst>
                    <a:tab pos="1196975" algn="l"/>
                  </a:tabLst>
                </a:pPr>
                <a:r>
                  <a:rPr lang="en-US" dirty="0"/>
                  <a:t>Output</a:t>
                </a:r>
              </a:p>
              <a:p>
                <a:pPr lvl="1">
                  <a:tabLst>
                    <a:tab pos="1196975" algn="l"/>
                  </a:tabLst>
                </a:pPr>
                <a:r>
                  <a:rPr lang="en-US" dirty="0"/>
                  <a:t>Commands to execution platform</a:t>
                </a:r>
              </a:p>
              <a:p>
                <a:pPr>
                  <a:tabLst>
                    <a:tab pos="1196975" algn="l"/>
                  </a:tabLst>
                </a:pPr>
                <a:r>
                  <a:rPr lang="en-US" dirty="0"/>
                  <a:t>Perform multiple tasks/events in parallel</a:t>
                </a:r>
              </a:p>
              <a:p>
                <a:pPr lvl="1">
                  <a:tabLst>
                    <a:tab pos="1196975" algn="l"/>
                  </a:tabLst>
                </a:pPr>
                <a:r>
                  <a:rPr lang="en-US" dirty="0"/>
                  <a:t>Purely reactive, no lookahead</a:t>
                </a:r>
              </a:p>
              <a:p>
                <a:pPr>
                  <a:tabLst>
                    <a:tab pos="1196975" algn="l"/>
                  </a:tabLst>
                </a:pPr>
                <a:r>
                  <a:rPr lang="en-US" dirty="0"/>
                  <a:t>For each task/event, a </a:t>
                </a:r>
                <a:r>
                  <a:rPr lang="en-US" dirty="0">
                    <a:solidFill>
                      <a:schemeClr val="accent1"/>
                    </a:solidFill>
                  </a:rPr>
                  <a:t>refinement stack</a:t>
                </a:r>
              </a:p>
              <a:p>
                <a:pPr lvl="1">
                  <a:tabLst>
                    <a:tab pos="1196975" algn="l"/>
                  </a:tabLst>
                </a:pPr>
                <a:r>
                  <a:rPr lang="en-US" dirty="0">
                    <a:cs typeface="Times New Roman"/>
                  </a:rPr>
                  <a:t>current path in </a:t>
                </a:r>
                <a:r>
                  <a:rPr lang="en-US" dirty="0">
                    <a:latin typeface="Calibri"/>
                    <a:cs typeface="Calibri"/>
                  </a:rPr>
                  <a:t>Rae</a:t>
                </a:r>
                <a:r>
                  <a:rPr lang="en-US" dirty="0">
                    <a:cs typeface="Times New Roman"/>
                  </a:rPr>
                  <a:t>’s search tree for the task/event</a:t>
                </a:r>
                <a:endParaRPr lang="en-US" i="1" dirty="0"/>
              </a:p>
              <a:p>
                <a:pPr>
                  <a:tabLst>
                    <a:tab pos="1196975" algn="l"/>
                  </a:tabLst>
                </a:pPr>
                <a:r>
                  <a:rPr lang="en-US" dirty="0">
                    <a:solidFill>
                      <a:schemeClr val="accent1"/>
                    </a:solidFill>
                  </a:rPr>
                  <a:t>Agenda</a:t>
                </a:r>
                <a:r>
                  <a:rPr lang="en-US" dirty="0"/>
                  <a:t> = {all current refinement stacks}</a:t>
                </a:r>
                <a:endParaRPr lang="en-US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303" t="-20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9016DE-B2C3-324D-851D-8D224E866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14</a:t>
            </a:fld>
            <a:endParaRPr lang="en-GB"/>
          </a:p>
        </p:txBody>
      </p:sp>
      <p:pic>
        <p:nvPicPr>
          <p:cNvPr id="8" name="Picture 7" descr="archiRAE.pdf">
            <a:extLst>
              <a:ext uri="{FF2B5EF4-FFF2-40B4-BE49-F238E27FC236}">
                <a16:creationId xmlns:a16="http://schemas.microsoft.com/office/drawing/2014/main" id="{99764B91-4C54-A341-A0E6-00B53BD690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488" y="1216975"/>
            <a:ext cx="4557570" cy="322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02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Rae (Refinement Acting Engine)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2AD901D3-FDA8-DB4E-9EF4-24DA3D2263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146049"/>
            <a:ext cx="3120390" cy="4959640"/>
          </a:xfrm>
        </p:spPr>
        <p:txBody>
          <a:bodyPr>
            <a:normAutofit/>
          </a:bodyPr>
          <a:lstStyle/>
          <a:p>
            <a:r>
              <a:rPr lang="en-GB" dirty="0"/>
              <a:t>Basic idea</a:t>
            </a:r>
            <a:br>
              <a:rPr lang="en-GB" dirty="0"/>
            </a:br>
            <a:br>
              <a:rPr lang="en-GB" dirty="0"/>
            </a:br>
            <a:r>
              <a:rPr lang="en-GB" dirty="0"/>
              <a:t>loop:</a:t>
            </a:r>
          </a:p>
          <a:p>
            <a:pPr lvl="1"/>
            <a:r>
              <a:rPr lang="en-GB" dirty="0"/>
              <a:t>if new external tasks/events then </a:t>
            </a:r>
          </a:p>
          <a:p>
            <a:pPr lvl="2"/>
            <a:r>
              <a:rPr lang="en-GB" dirty="0"/>
              <a:t>Add them to Agenda</a:t>
            </a:r>
          </a:p>
          <a:p>
            <a:pPr lvl="1"/>
            <a:r>
              <a:rPr lang="en-GB" dirty="0"/>
              <a:t>for each stack in Agenda</a:t>
            </a:r>
          </a:p>
          <a:p>
            <a:pPr lvl="2"/>
            <a:r>
              <a:rPr lang="en-GB" dirty="0"/>
              <a:t>Progress it</a:t>
            </a:r>
          </a:p>
          <a:p>
            <a:pPr lvl="2"/>
            <a:r>
              <a:rPr lang="en-GB" dirty="0"/>
              <a:t>Remove it if it’s finished</a:t>
            </a:r>
          </a:p>
          <a:p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B558EC-30FA-9346-929C-3E7AEF51D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15</a:t>
            </a:fld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3AB8AC-4E63-D240-A752-1067D8F1FE80}"/>
              </a:ext>
            </a:extLst>
          </p:cNvPr>
          <p:cNvSpPr/>
          <p:nvPr/>
        </p:nvSpPr>
        <p:spPr>
          <a:xfrm>
            <a:off x="3642360" y="4860478"/>
            <a:ext cx="5303519" cy="138499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7938">
              <a:tabLst>
                <a:tab pos="1027113" algn="l"/>
              </a:tabLst>
            </a:pPr>
            <a:r>
              <a:rPr lang="en-US" sz="1400" b="1" dirty="0">
                <a:solidFill>
                  <a:schemeClr val="bg1"/>
                </a:solidFill>
                <a:latin typeface="Courier New" panose="02070309020205020404" pitchFamily="49" charset="0"/>
                <a:ea typeface="Times New Roman" charset="0"/>
                <a:cs typeface="Courier New" panose="02070309020205020404" pitchFamily="49" charset="0"/>
              </a:rPr>
              <a:t>Stack element</a:t>
            </a:r>
            <a:r>
              <a:rPr lang="pt-BR" sz="1400" b="1" dirty="0">
                <a:solidFill>
                  <a:schemeClr val="bg1"/>
                </a:solidFill>
                <a:latin typeface="Courier New" panose="02070309020205020404" pitchFamily="49" charset="0"/>
                <a:ea typeface="Times New Roman" charset="0"/>
                <a:cs typeface="Courier New" panose="02070309020205020404" pitchFamily="49" charset="0"/>
              </a:rPr>
              <a:t>(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𝜏</a:t>
            </a:r>
            <a:r>
              <a:rPr lang="pt-BR" sz="1400" b="1" i="1" dirty="0">
                <a:solidFill>
                  <a:schemeClr val="bg1"/>
                </a:solidFill>
                <a:latin typeface="Courier New" panose="02070309020205020404" pitchFamily="49" charset="0"/>
                <a:ea typeface="Times New Roman" charset="0"/>
                <a:cs typeface="Courier New" panose="02070309020205020404" pitchFamily="49" charset="0"/>
              </a:rPr>
              <a:t>,</a:t>
            </a:r>
            <a:r>
              <a:rPr lang="pt-BR" sz="1400" b="1" i="1" dirty="0" err="1">
                <a:solidFill>
                  <a:schemeClr val="bg1"/>
                </a:solidFill>
                <a:latin typeface="Courier New" panose="02070309020205020404" pitchFamily="49" charset="0"/>
                <a:ea typeface="Times New Roman" charset="0"/>
                <a:cs typeface="Courier New" panose="02070309020205020404" pitchFamily="49" charset="0"/>
              </a:rPr>
              <a:t>m,i,tried</a:t>
            </a:r>
            <a:r>
              <a:rPr lang="pt-BR" sz="1400" b="1" dirty="0">
                <a:solidFill>
                  <a:schemeClr val="bg1"/>
                </a:solidFill>
                <a:latin typeface="Courier New" panose="02070309020205020404" pitchFamily="49" charset="0"/>
                <a:ea typeface="Times New Roman" charset="0"/>
                <a:cs typeface="Courier New" panose="02070309020205020404" pitchFamily="49" charset="0"/>
              </a:rPr>
              <a:t>)</a:t>
            </a:r>
            <a:endParaRPr lang="en-US" sz="1400" b="1" dirty="0">
              <a:solidFill>
                <a:schemeClr val="bg1"/>
              </a:solidFill>
              <a:latin typeface="Courier New" panose="02070309020205020404" pitchFamily="49" charset="0"/>
              <a:ea typeface="Times New Roman" charset="0"/>
              <a:cs typeface="Courier New" panose="02070309020205020404" pitchFamily="49" charset="0"/>
            </a:endParaRPr>
          </a:p>
          <a:p>
            <a:pPr lvl="1">
              <a:tabLst>
                <a:tab pos="1639888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𝜏</a:t>
            </a:r>
            <a:r>
              <a:rPr lang="en-US" sz="1400" i="1" dirty="0">
                <a:solidFill>
                  <a:schemeClr val="bg1"/>
                </a:solidFill>
                <a:latin typeface="Courier New" panose="02070309020205020404" pitchFamily="49" charset="0"/>
                <a:ea typeface="Times New Roman" charset="0"/>
                <a:cs typeface="Courier New" panose="02070309020205020404" pitchFamily="49" charset="0"/>
              </a:rPr>
              <a:t>	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ea typeface="Times New Roman" charset="0"/>
                <a:cs typeface="Courier New" panose="02070309020205020404" pitchFamily="49" charset="0"/>
              </a:rPr>
              <a:t>task</a:t>
            </a:r>
          </a:p>
          <a:p>
            <a:pPr lvl="1">
              <a:tabLst>
                <a:tab pos="1639888" algn="l"/>
              </a:tabLst>
            </a:pPr>
            <a:r>
              <a:rPr lang="mr-IN" sz="1400" i="1" dirty="0" err="1">
                <a:solidFill>
                  <a:schemeClr val="bg1"/>
                </a:solidFill>
                <a:latin typeface="Courier New" panose="02070309020205020404" pitchFamily="49" charset="0"/>
                <a:ea typeface="Times New Roman" charset="0"/>
                <a:cs typeface="Times New Roman" charset="0"/>
              </a:rPr>
              <a:t>m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ea typeface="Times New Roman" charset="0"/>
                <a:cs typeface="Courier New" panose="02070309020205020404" pitchFamily="49" charset="0"/>
              </a:rPr>
              <a:t>	instance of a method in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ℳ</a:t>
            </a:r>
            <a:endParaRPr lang="en-US" sz="1400" dirty="0">
              <a:solidFill>
                <a:schemeClr val="bg1"/>
              </a:solidFill>
              <a:latin typeface="Courier New" panose="02070309020205020404" pitchFamily="49" charset="0"/>
              <a:ea typeface="Times New Roman" charset="0"/>
              <a:cs typeface="Courier New" panose="02070309020205020404" pitchFamily="49" charset="0"/>
            </a:endParaRPr>
          </a:p>
          <a:p>
            <a:pPr lvl="1">
              <a:tabLst>
                <a:tab pos="1639888" algn="l"/>
                <a:tab pos="2487613" algn="l"/>
              </a:tabLst>
            </a:pPr>
            <a:r>
              <a:rPr lang="mr-IN" sz="1400" i="1" dirty="0" err="1">
                <a:solidFill>
                  <a:schemeClr val="bg1"/>
                </a:solidFill>
                <a:latin typeface="Courier New" panose="02070309020205020404" pitchFamily="49" charset="0"/>
                <a:ea typeface="Times New Roman" charset="0"/>
                <a:cs typeface="Times New Roman" charset="0"/>
              </a:rPr>
              <a:t>i</a:t>
            </a:r>
            <a:r>
              <a:rPr lang="en-US" sz="1400" i="1" dirty="0">
                <a:solidFill>
                  <a:schemeClr val="bg1"/>
                </a:solidFill>
                <a:latin typeface="Courier New" panose="02070309020205020404" pitchFamily="49" charset="0"/>
                <a:ea typeface="Times New Roman" charset="0"/>
                <a:cs typeface="Courier New" panose="02070309020205020404" pitchFamily="49" charset="0"/>
              </a:rPr>
              <a:t>	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ea typeface="Times New Roman" charset="0"/>
                <a:cs typeface="Courier New" panose="02070309020205020404" pitchFamily="49" charset="0"/>
              </a:rPr>
              <a:t>instruction pointer to </a:t>
            </a:r>
            <a:b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ea typeface="Times New Roman" charset="0"/>
                <a:cs typeface="Courier New" panose="02070309020205020404" pitchFamily="49" charset="0"/>
              </a:rPr>
            </a:b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ea typeface="Times New Roman" charset="0"/>
                <a:cs typeface="Courier New" panose="02070309020205020404" pitchFamily="49" charset="0"/>
              </a:rPr>
              <a:t>		step in body of </a:t>
            </a:r>
            <a:r>
              <a:rPr lang="en-US" sz="1400" i="1" dirty="0">
                <a:solidFill>
                  <a:schemeClr val="bg1"/>
                </a:solidFill>
                <a:latin typeface="Courier New" panose="02070309020205020404" pitchFamily="49" charset="0"/>
                <a:ea typeface="Times New Roman" charset="0"/>
                <a:cs typeface="Courier New" panose="02070309020205020404" pitchFamily="49" charset="0"/>
              </a:rPr>
              <a:t>m</a:t>
            </a:r>
          </a:p>
          <a:p>
            <a:pPr lvl="1">
              <a:tabLst>
                <a:tab pos="1639888" algn="l"/>
              </a:tabLst>
            </a:pPr>
            <a:r>
              <a:rPr lang="mr-IN" sz="1400" i="1" dirty="0" err="1">
                <a:solidFill>
                  <a:schemeClr val="bg1"/>
                </a:solidFill>
                <a:latin typeface="Courier New" panose="02070309020205020404" pitchFamily="49" charset="0"/>
                <a:ea typeface="Times New Roman" charset="0"/>
                <a:cs typeface="Times New Roman" charset="0"/>
              </a:rPr>
              <a:t>tried</a:t>
            </a:r>
            <a:r>
              <a:rPr lang="en-US" sz="1400" i="1" dirty="0">
                <a:solidFill>
                  <a:schemeClr val="bg1"/>
                </a:solidFill>
                <a:latin typeface="Courier New" panose="02070309020205020404" pitchFamily="49" charset="0"/>
                <a:ea typeface="Times New Roman" charset="0"/>
                <a:cs typeface="Courier New" panose="02070309020205020404" pitchFamily="49" charset="0"/>
              </a:rPr>
              <a:t>	</a:t>
            </a:r>
            <a:r>
              <a:rPr lang="en-US" sz="14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charset="0"/>
                <a:cs typeface="Courier New" panose="02070309020205020404" pitchFamily="49" charset="0"/>
              </a:rPr>
              <a:t>method instances already tried</a:t>
            </a:r>
            <a:endParaRPr lang="mr-IN" sz="1400" dirty="0">
              <a:solidFill>
                <a:schemeClr val="bg1"/>
              </a:solidFill>
              <a:effectLst/>
              <a:latin typeface="Courier New" panose="02070309020205020404" pitchFamily="49" charset="0"/>
              <a:ea typeface="Times New Roman" charset="0"/>
              <a:cs typeface="Times New Roman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4D6B0A-002D-C948-A0E7-2E0677BAFBA3}"/>
              </a:ext>
            </a:extLst>
          </p:cNvPr>
          <p:cNvSpPr/>
          <p:nvPr/>
        </p:nvSpPr>
        <p:spPr>
          <a:xfrm>
            <a:off x="3642360" y="1146049"/>
            <a:ext cx="5303519" cy="35394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Rae(ℳ)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Agenda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∅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until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the input of external tasks and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	events is empty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read 𝜏 in the input stream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	Candidates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Instances(ℳ,𝜏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𝜉)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Candidates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output(“failed to address” 𝜏)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 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arbitrarily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Candidates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		Agenda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Agenda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 {⟨(𝜏,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,nil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,∅)⟩}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each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Agenda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Progress(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Agenda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Agenda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86888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5055547" y="1085000"/>
            <a:ext cx="3766762" cy="194290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55562">
              <a:spcBef>
                <a:spcPts val="0"/>
              </a:spcBef>
              <a:tabLst>
                <a:tab pos="227013" algn="l"/>
                <a:tab pos="798513" algn="l"/>
                <a:tab pos="1084263" algn="l"/>
                <a:tab pos="1311275" algn="l"/>
                <a:tab pos="1544638" algn="l"/>
              </a:tabLst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Progress (subroutine)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C21CA4-668A-3240-8EB4-C03A748E1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16</a:t>
            </a:fld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65" y="1165265"/>
            <a:ext cx="3163756" cy="5127466"/>
          </a:xfrm>
          <a:prstGeom prst="rect">
            <a:avLst/>
          </a:prstGeom>
        </p:spPr>
      </p:pic>
      <p:sp>
        <p:nvSpPr>
          <p:cNvPr id="23" name="Content Placeholder 7"/>
          <p:cNvSpPr txBox="1">
            <a:spLocks/>
          </p:cNvSpPr>
          <p:nvPr/>
        </p:nvSpPr>
        <p:spPr>
          <a:xfrm>
            <a:off x="2187881" y="6292731"/>
            <a:ext cx="2193620" cy="367149"/>
          </a:xfrm>
          <a:prstGeom prst="rect">
            <a:avLst/>
          </a:prstGeom>
        </p:spPr>
        <p:txBody>
          <a:bodyPr/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Font typeface="Webdings" charset="2"/>
              <a:buNone/>
            </a:pPr>
            <a:r>
              <a:rPr lang="en-US" kern="0" dirty="0"/>
              <a:t>Just a decision tree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BE65CF-980C-A649-97AD-F33C4CDFC354}"/>
              </a:ext>
            </a:extLst>
          </p:cNvPr>
          <p:cNvSpPr/>
          <p:nvPr/>
        </p:nvSpPr>
        <p:spPr>
          <a:xfrm>
            <a:off x="4072889" y="1146049"/>
            <a:ext cx="4872990" cy="5047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Progress(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(𝜏,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i,tried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top(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≠ nil and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 is a command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status(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running: return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failure: Retry(stack); return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done: continue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is the last step of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pop(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 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nextstep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type(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assignment: update 𝜉 according 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		to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]; return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command: trigger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]; return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task or goal: continue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𝜏’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Candidates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Instances(ℳ,𝜏’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𝜉)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Candidates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Retry(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 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arbitrarily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m’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Candidates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	stack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push((𝜏,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,nil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,∅),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07745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GB" dirty="0"/>
                  <a:t>Objects: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𝑅𝑜𝑏𝑜𝑡𝑠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𝑟𝑏𝑡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𝐶𝑜𝑛𝑡𝑎𝑖𝑛𝑒𝑟𝑠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3, …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𝐿𝑜𝑐𝑎𝑡𝑖𝑜𝑛𝑠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0, 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1, 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2, …}</m:t>
                    </m:r>
                  </m:oMath>
                </a14:m>
                <a:endParaRPr lang="en-GB" dirty="0"/>
              </a:p>
              <a:p>
                <a:r>
                  <a:rPr lang="en-GB" dirty="0"/>
                  <a:t>State variables: syntactic terms to which we can assign values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𝐿𝑜𝑐𝑎𝑡𝑖𝑜𝑛𝑠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𝑙𝑜𝑎𝑑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𝐶𝑜𝑛𝑡𝑎𝑖𝑛𝑒𝑟𝑠</m:t>
                    </m:r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𝑛𝑖𝑙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𝑝𝑜𝑠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𝐿𝑜𝑐𝑎𝑡𝑖𝑜𝑛𝑠</m:t>
                    </m:r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𝑅𝑜𝑏𝑜𝑡𝑠</m:t>
                    </m:r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𝑢𝑛𝑘𝑛𝑜𝑤𝑛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𝑣𝑖𝑒𝑤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err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 dirty="0" err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)∈</m:t>
                    </m:r>
                    <m:d>
                      <m:dPr>
                        <m:begChr m:val="{"/>
                        <m:endChr m:val="}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whether robot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/>
                  <a:t> has looked at location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/>
                  <a:t> can only see what is at its current location</a:t>
                </a:r>
                <a:endParaRPr lang="en-US" dirty="0"/>
              </a:p>
              <a:p>
                <a:r>
                  <a:rPr lang="en-US" dirty="0"/>
                  <a:t>Commands to the execution platform: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𝑡𝑎𝑘𝑒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dirty="0"/>
                  <a:t>: robot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takes object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dirty="0"/>
                  <a:t> at location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i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𝑝𝑢𝑡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puts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dirty="0"/>
                  <a:t> at location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i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𝑝𝑒𝑟𝑐𝑒𝑖𝑣𝑒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dirty="0"/>
                  <a:t>: robot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perceives what objects are at loc.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i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𝑚𝑜𝑣𝑒</m:t>
                    </m:r>
                    <m:r>
                      <m:rPr>
                        <m:nor/>
                      </m:rPr>
                      <a:rPr lang="en-US" i="0" dirty="0" smtClean="0">
                        <a:latin typeface="Cambria Math" panose="02040503050406030204" pitchFamily="18" charset="0"/>
                        <a:cs typeface="Calibri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𝑡𝑜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dirty="0"/>
                  <a:t>: robot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moves to location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br>
                  <a:rPr lang="en-US" dirty="0"/>
                </a:b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43" t="-2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6B28D98A-F21C-3D4E-8BB6-286403363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17</a:t>
            </a:fld>
            <a:endParaRPr lang="en-GB"/>
          </a:p>
        </p:txBody>
      </p:sp>
      <p:sp>
        <p:nvSpPr>
          <p:cNvPr id="48" name="Rectangle 891">
            <a:extLst>
              <a:ext uri="{FF2B5EF4-FFF2-40B4-BE49-F238E27FC236}">
                <a16:creationId xmlns:a16="http://schemas.microsoft.com/office/drawing/2014/main" id="{BAC4FC58-323C-9941-A0E8-6D8581217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1686" y="3568231"/>
            <a:ext cx="0" cy="307777"/>
          </a:xfrm>
          <a:prstGeom prst="rect">
            <a:avLst/>
          </a:prstGeom>
          <a:solidFill>
            <a:srgbClr val="FAC09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sz="2000" b="1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9" name="Line 853">
            <a:extLst>
              <a:ext uri="{FF2B5EF4-FFF2-40B4-BE49-F238E27FC236}">
                <a16:creationId xmlns:a16="http://schemas.microsoft.com/office/drawing/2014/main" id="{E9942F00-0E9D-2C4E-BE84-8810252C007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1488" y="3195168"/>
            <a:ext cx="1115568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soft" dir="l"/>
          </a:scene3d>
          <a:sp3d extrusionH="1117600" contourW="6350" prstMaterial="legacyPlastic">
            <a:bevelT w="13500" h="13500" prst="angle"/>
            <a:bevelB w="13500" h="13500" prst="angle"/>
            <a:extrusionClr>
              <a:srgbClr val="FBDFC1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dirty="0">
                <a:latin typeface="Calibri"/>
                <a:ea typeface="Times New Roman"/>
                <a:cs typeface="Calibri"/>
              </a:rPr>
              <a:t>        loc2</a:t>
            </a:r>
          </a:p>
        </p:txBody>
      </p:sp>
      <p:sp>
        <p:nvSpPr>
          <p:cNvPr id="50" name="Line 853">
            <a:extLst>
              <a:ext uri="{FF2B5EF4-FFF2-40B4-BE49-F238E27FC236}">
                <a16:creationId xmlns:a16="http://schemas.microsoft.com/office/drawing/2014/main" id="{71A9E697-7997-4D49-A53E-2DD0FFBA9667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2490" y="5626835"/>
            <a:ext cx="1609344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balanced" dir="l"/>
          </a:scene3d>
          <a:sp3d extrusionH="1587500" contourW="6350" prstMaterial="legacyPlastic">
            <a:bevelT w="13500" h="13500" prst="angle"/>
            <a:bevelB w="13500" h="13500" prst="angle"/>
            <a:extrusionClr>
              <a:srgbClr val="FFE4C1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sz="2000" dirty="0">
                <a:latin typeface="Calibri"/>
                <a:ea typeface="Times New Roman"/>
                <a:cs typeface="Calibri"/>
              </a:rPr>
              <a:t>             loc0</a:t>
            </a:r>
          </a:p>
        </p:txBody>
      </p:sp>
      <p:sp>
        <p:nvSpPr>
          <p:cNvPr id="51" name="Line 853">
            <a:extLst>
              <a:ext uri="{FF2B5EF4-FFF2-40B4-BE49-F238E27FC236}">
                <a16:creationId xmlns:a16="http://schemas.microsoft.com/office/drawing/2014/main" id="{2CB229B8-2D50-2B48-AFAB-6527A0481B4A}"/>
              </a:ext>
            </a:extLst>
          </p:cNvPr>
          <p:cNvSpPr>
            <a:spLocks noChangeShapeType="1"/>
          </p:cNvSpPr>
          <p:nvPr/>
        </p:nvSpPr>
        <p:spPr bwMode="auto">
          <a:xfrm>
            <a:off x="7213601" y="4315711"/>
            <a:ext cx="1316735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balanced" dir="l"/>
          </a:scene3d>
          <a:sp3d extrusionH="1397000" contourW="6350" prstMaterial="legacyPlastic">
            <a:bevelT w="13500" h="13500" prst="angle"/>
            <a:bevelB w="13500" h="13500" prst="angle"/>
            <a:extrusionClr>
              <a:srgbClr val="F5DBBD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sz="1900" dirty="0">
                <a:latin typeface="Calibri"/>
                <a:ea typeface="Times New Roman"/>
                <a:cs typeface="Calibri"/>
              </a:rPr>
              <a:t>          loc1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486FBC2-A1A0-3B4C-A6EE-FBAC30EFF563}"/>
              </a:ext>
            </a:extLst>
          </p:cNvPr>
          <p:cNvGrpSpPr/>
          <p:nvPr/>
        </p:nvGrpSpPr>
        <p:grpSpPr>
          <a:xfrm>
            <a:off x="6980065" y="4318586"/>
            <a:ext cx="1203321" cy="1021208"/>
            <a:chOff x="3906167" y="3324390"/>
            <a:chExt cx="1671281" cy="1418344"/>
          </a:xfrm>
          <a:solidFill>
            <a:srgbClr val="93D2FE"/>
          </a:solidFill>
        </p:grpSpPr>
        <p:sp>
          <p:nvSpPr>
            <p:cNvPr id="53" name="Oval 859">
              <a:extLst>
                <a:ext uri="{FF2B5EF4-FFF2-40B4-BE49-F238E27FC236}">
                  <a16:creationId xmlns:a16="http://schemas.microsoft.com/office/drawing/2014/main" id="{C296D65A-7056-EC4C-A986-E9F20600ABD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380464" y="4434841"/>
              <a:ext cx="137823" cy="15124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4" name="Oval 861">
              <a:extLst>
                <a:ext uri="{FF2B5EF4-FFF2-40B4-BE49-F238E27FC236}">
                  <a16:creationId xmlns:a16="http://schemas.microsoft.com/office/drawing/2014/main" id="{DBC1D41E-D1A5-2F47-BC9F-E0220DBCB73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906168" y="4588788"/>
              <a:ext cx="142659" cy="15394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5" name="Oval 862">
              <a:extLst>
                <a:ext uri="{FF2B5EF4-FFF2-40B4-BE49-F238E27FC236}">
                  <a16:creationId xmlns:a16="http://schemas.microsoft.com/office/drawing/2014/main" id="{B21D4152-EF64-FD4B-A4EB-21D59C71545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221673" y="4588788"/>
              <a:ext cx="137823" cy="15394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6" name="Oval 863">
              <a:extLst>
                <a:ext uri="{FF2B5EF4-FFF2-40B4-BE49-F238E27FC236}">
                  <a16:creationId xmlns:a16="http://schemas.microsoft.com/office/drawing/2014/main" id="{2D3B9730-BB69-4F4E-8C18-50DC96086F5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81432" y="4586087"/>
              <a:ext cx="140241" cy="15394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7" name="Oval 863">
              <a:extLst>
                <a:ext uri="{FF2B5EF4-FFF2-40B4-BE49-F238E27FC236}">
                  <a16:creationId xmlns:a16="http://schemas.microsoft.com/office/drawing/2014/main" id="{1A2D0D89-7ECE-E541-8DEF-628A827F9A1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90648" y="4587968"/>
              <a:ext cx="140241" cy="15394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1" dirty="0">
                <a:latin typeface="Calibri"/>
                <a:ea typeface="Calibri"/>
                <a:cs typeface="Calibri"/>
              </a:endParaRP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549F04E5-6554-A346-86A5-217538BE7F6D}"/>
                </a:ext>
              </a:extLst>
            </p:cNvPr>
            <p:cNvGrpSpPr/>
            <p:nvPr/>
          </p:nvGrpSpPr>
          <p:grpSpPr>
            <a:xfrm>
              <a:off x="3906167" y="4047050"/>
              <a:ext cx="1671281" cy="539042"/>
              <a:chOff x="1320274" y="4580303"/>
              <a:chExt cx="1671281" cy="467246"/>
            </a:xfrm>
            <a:grpFill/>
          </p:grpSpPr>
          <p:sp>
            <p:nvSpPr>
              <p:cNvPr id="73" name="Freeform 860">
                <a:extLst>
                  <a:ext uri="{FF2B5EF4-FFF2-40B4-BE49-F238E27FC236}">
                    <a16:creationId xmlns:a16="http://schemas.microsoft.com/office/drawing/2014/main" id="{9DB65102-22BB-A247-9427-B0D5183605B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20274" y="4580303"/>
                <a:ext cx="743865" cy="156647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74" name="Rectangle 864">
                <a:extLst>
                  <a:ext uri="{FF2B5EF4-FFF2-40B4-BE49-F238E27FC236}">
                    <a16:creationId xmlns:a16="http://schemas.microsoft.com/office/drawing/2014/main" id="{5C71E3AF-39D4-CF40-A577-7D7B4E4B027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320274" y="4736954"/>
                <a:ext cx="557094" cy="310595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b"/>
              <a:lstStyle/>
              <a:p>
                <a:pPr algn="ctr"/>
                <a:r>
                  <a:rPr lang="en-US" sz="2000" dirty="0" err="1">
                    <a:latin typeface="Calibri"/>
                    <a:ea typeface="Calibri"/>
                    <a:cs typeface="Calibri"/>
                  </a:rPr>
                  <a:t>rbt</a:t>
                </a:r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75" name="Freeform 865">
                <a:extLst>
                  <a:ext uri="{FF2B5EF4-FFF2-40B4-BE49-F238E27FC236}">
                    <a16:creationId xmlns:a16="http://schemas.microsoft.com/office/drawing/2014/main" id="{1FD0E32F-1849-D142-BCAE-C4774BC5EEE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77368" y="4580303"/>
                <a:ext cx="186771" cy="467242"/>
              </a:xfrm>
              <a:custGeom>
                <a:avLst/>
                <a:gdLst>
                  <a:gd name="T0" fmla="*/ 0 w 48"/>
                  <a:gd name="T1" fmla="*/ 524 h 144"/>
                  <a:gd name="T2" fmla="*/ 566 w 48"/>
                  <a:gd name="T3" fmla="*/ 0 h 144"/>
                  <a:gd name="T4" fmla="*/ 566 w 48"/>
                  <a:gd name="T5" fmla="*/ 1034 h 144"/>
                  <a:gd name="T6" fmla="*/ 0 w 48"/>
                  <a:gd name="T7" fmla="*/ 1564 h 144"/>
                  <a:gd name="T8" fmla="*/ 0 w 48"/>
                  <a:gd name="T9" fmla="*/ 52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76" name="Freeform 866">
                <a:extLst>
                  <a:ext uri="{FF2B5EF4-FFF2-40B4-BE49-F238E27FC236}">
                    <a16:creationId xmlns:a16="http://schemas.microsoft.com/office/drawing/2014/main" id="{D74C00A9-9148-D94E-B715-05810E6056A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77368" y="4878539"/>
                <a:ext cx="1114187" cy="168998"/>
              </a:xfrm>
              <a:custGeom>
                <a:avLst/>
                <a:gdLst>
                  <a:gd name="T0" fmla="*/ 0 w 288"/>
                  <a:gd name="T1" fmla="*/ 449 h 48"/>
                  <a:gd name="T2" fmla="*/ 2608 w 288"/>
                  <a:gd name="T3" fmla="*/ 449 h 48"/>
                  <a:gd name="T4" fmla="*/ 3133 w 288"/>
                  <a:gd name="T5" fmla="*/ 0 h 48"/>
                  <a:gd name="T6" fmla="*/ 524 w 288"/>
                  <a:gd name="T7" fmla="*/ 0 h 48"/>
                  <a:gd name="T8" fmla="*/ 0 w 288"/>
                  <a:gd name="T9" fmla="*/ 449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"/>
                  <a:gd name="T16" fmla="*/ 0 h 48"/>
                  <a:gd name="T17" fmla="*/ 288 w 288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" h="48">
                    <a:moveTo>
                      <a:pt x="0" y="48"/>
                    </a:moveTo>
                    <a:lnTo>
                      <a:pt x="240" y="48"/>
                    </a:lnTo>
                    <a:lnTo>
                      <a:pt x="288" y="0"/>
                    </a:lnTo>
                    <a:lnTo>
                      <a:pt x="48" y="0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AD2EEF94-0A89-9245-A648-00109931CBE3}"/>
                </a:ext>
              </a:extLst>
            </p:cNvPr>
            <p:cNvGrpSpPr/>
            <p:nvPr/>
          </p:nvGrpSpPr>
          <p:grpSpPr>
            <a:xfrm>
              <a:off x="4596370" y="3324390"/>
              <a:ext cx="552654" cy="1188720"/>
              <a:chOff x="1823226" y="3235632"/>
              <a:chExt cx="552654" cy="1188720"/>
            </a:xfrm>
            <a:grpFill/>
          </p:grpSpPr>
          <p:sp>
            <p:nvSpPr>
              <p:cNvPr id="60" name="Oval 878">
                <a:extLst>
                  <a:ext uri="{FF2B5EF4-FFF2-40B4-BE49-F238E27FC236}">
                    <a16:creationId xmlns:a16="http://schemas.microsoft.com/office/drawing/2014/main" id="{FD730A0F-069A-564E-B7AF-937D347992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826977" y="4394101"/>
                <a:ext cx="110510" cy="30251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61" name="Rectangle 880">
                <a:extLst>
                  <a:ext uri="{FF2B5EF4-FFF2-40B4-BE49-F238E27FC236}">
                    <a16:creationId xmlns:a16="http://schemas.microsoft.com/office/drawing/2014/main" id="{BA79EACF-A41D-8941-87D5-13826D79BE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827548" y="3720625"/>
                <a:ext cx="109828" cy="68636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62" name="Oval 878">
                <a:extLst>
                  <a:ext uri="{FF2B5EF4-FFF2-40B4-BE49-F238E27FC236}">
                    <a16:creationId xmlns:a16="http://schemas.microsoft.com/office/drawing/2014/main" id="{8C8E6BC9-C4B5-1B4B-A10A-C5C50CC2AF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828534" y="3708361"/>
                <a:ext cx="110510" cy="30251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63" name="Line 881">
                <a:extLst>
                  <a:ext uri="{FF2B5EF4-FFF2-40B4-BE49-F238E27FC236}">
                    <a16:creationId xmlns:a16="http://schemas.microsoft.com/office/drawing/2014/main" id="{AEE73D1A-6CA7-5244-9F62-33C6F02633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37377" y="3720625"/>
                <a:ext cx="0" cy="68636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64" name="Line 882">
                <a:extLst>
                  <a:ext uri="{FF2B5EF4-FFF2-40B4-BE49-F238E27FC236}">
                    <a16:creationId xmlns:a16="http://schemas.microsoft.com/office/drawing/2014/main" id="{09B195A6-57A2-2945-A134-EDC9739F08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823226" y="3720625"/>
                <a:ext cx="0" cy="68636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65" name="Rectangle 880">
                <a:extLst>
                  <a:ext uri="{FF2B5EF4-FFF2-40B4-BE49-F238E27FC236}">
                    <a16:creationId xmlns:a16="http://schemas.microsoft.com/office/drawing/2014/main" id="{63BC2501-2F53-8640-84B2-01444E5480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" flipH="1">
                <a:off x="2086553" y="3275567"/>
                <a:ext cx="66541" cy="85795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66" name="Oval 878">
                <a:extLst>
                  <a:ext uri="{FF2B5EF4-FFF2-40B4-BE49-F238E27FC236}">
                    <a16:creationId xmlns:a16="http://schemas.microsoft.com/office/drawing/2014/main" id="{03421C87-5CD4-E540-9A22-4DDD8A12CA3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800000" flipH="1">
                <a:off x="2297586" y="3313681"/>
                <a:ext cx="69069" cy="39007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67" name="Line 882">
                <a:extLst>
                  <a:ext uri="{FF2B5EF4-FFF2-40B4-BE49-F238E27FC236}">
                    <a16:creationId xmlns:a16="http://schemas.microsoft.com/office/drawing/2014/main" id="{64011EEC-32A0-0549-A4CB-CD4591D0E9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2008380" y="3235632"/>
                <a:ext cx="166195" cy="553247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68" name="Line 882">
                <a:extLst>
                  <a:ext uri="{FF2B5EF4-FFF2-40B4-BE49-F238E27FC236}">
                    <a16:creationId xmlns:a16="http://schemas.microsoft.com/office/drawing/2014/main" id="{757F77AB-EA0B-A44E-860A-E6598F24AD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2019974" y="3238739"/>
                <a:ext cx="147328" cy="57728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69" name="Line 884">
                <a:extLst>
                  <a:ext uri="{FF2B5EF4-FFF2-40B4-BE49-F238E27FC236}">
                    <a16:creationId xmlns:a16="http://schemas.microsoft.com/office/drawing/2014/main" id="{AAF788F9-12B8-7045-9091-B80AEA1B00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2360577" y="3338154"/>
                <a:ext cx="0" cy="103603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  <a:extLst/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70" name="Oval 885">
                <a:extLst>
                  <a:ext uri="{FF2B5EF4-FFF2-40B4-BE49-F238E27FC236}">
                    <a16:creationId xmlns:a16="http://schemas.microsoft.com/office/drawing/2014/main" id="{CDF8A306-6415-1C41-8522-93457791F2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343884" y="3447019"/>
                <a:ext cx="31996" cy="70709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71" name="Line 881">
                <a:extLst>
                  <a:ext uri="{FF2B5EF4-FFF2-40B4-BE49-F238E27FC236}">
                    <a16:creationId xmlns:a16="http://schemas.microsoft.com/office/drawing/2014/main" id="{18A90A16-84AC-9047-9723-889BB0C41E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2148636" y="3292202"/>
                <a:ext cx="0" cy="85795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72" name="Line 882">
                <a:extLst>
                  <a:ext uri="{FF2B5EF4-FFF2-40B4-BE49-F238E27FC236}">
                    <a16:creationId xmlns:a16="http://schemas.microsoft.com/office/drawing/2014/main" id="{6A4255C9-0276-6949-9BC6-C35854FEC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H="1" flipV="1">
                <a:off x="2087266" y="3256770"/>
                <a:ext cx="0" cy="85795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</p:grp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267E9DE-AB9E-9746-943F-618D74C82315}"/>
              </a:ext>
            </a:extLst>
          </p:cNvPr>
          <p:cNvGrpSpPr/>
          <p:nvPr/>
        </p:nvGrpSpPr>
        <p:grpSpPr>
          <a:xfrm>
            <a:off x="7692713" y="2609093"/>
            <a:ext cx="538242" cy="357449"/>
            <a:chOff x="1012668" y="969931"/>
            <a:chExt cx="747559" cy="496456"/>
          </a:xfrm>
        </p:grpSpPr>
        <p:sp>
          <p:nvSpPr>
            <p:cNvPr id="78" name="Line 853">
              <a:extLst>
                <a:ext uri="{FF2B5EF4-FFF2-40B4-BE49-F238E27FC236}">
                  <a16:creationId xmlns:a16="http://schemas.microsoft.com/office/drawing/2014/main" id="{B6DB6678-C94F-0440-B3D0-418C7FB89C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2668" y="1130288"/>
              <a:ext cx="600568" cy="7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flat" dir="l"/>
            </a:scene3d>
            <a:sp3d extrusionH="266700" contourW="6350" prstMaterial="plastic">
              <a:bevelT w="13500" h="13500" prst="angle"/>
              <a:bevelB w="13500" h="13500" prst="angle"/>
              <a:extrusionClr>
                <a:srgbClr val="FDFEB5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>
                <a:latin typeface="Calibri"/>
                <a:ea typeface="Times New Roman"/>
                <a:cs typeface="Calibri"/>
              </a:endParaRPr>
            </a:p>
          </p:txBody>
        </p:sp>
        <p:sp>
          <p:nvSpPr>
            <p:cNvPr id="79" name="Rectangle 876">
              <a:extLst>
                <a:ext uri="{FF2B5EF4-FFF2-40B4-BE49-F238E27FC236}">
                  <a16:creationId xmlns:a16="http://schemas.microsoft.com/office/drawing/2014/main" id="{2C17E50D-DF36-8642-A905-9C5B6D2A7C5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59818" y="969931"/>
              <a:ext cx="0" cy="384720"/>
            </a:xfrm>
            <a:prstGeom prst="rect">
              <a:avLst/>
            </a:prstGeom>
            <a:solidFill>
              <a:srgbClr val="FDF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>
              <a:spAutoFit/>
            </a:bodyPr>
            <a:lstStyle/>
            <a:p>
              <a:endParaRPr lang="en-US" dirty="0">
                <a:solidFill>
                  <a:schemeClr val="tx1"/>
                </a:solidFill>
                <a:latin typeface="Calibri"/>
                <a:ea typeface="Times New Roman"/>
                <a:cs typeface="Calibri"/>
              </a:endParaRPr>
            </a:p>
          </p:txBody>
        </p:sp>
        <p:sp>
          <p:nvSpPr>
            <p:cNvPr id="80" name="Rectangle 873">
              <a:extLst>
                <a:ext uri="{FF2B5EF4-FFF2-40B4-BE49-F238E27FC236}">
                  <a16:creationId xmlns:a16="http://schemas.microsoft.com/office/drawing/2014/main" id="{41A54459-17EC-7E46-9DB8-DC787E8C98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4023" y="1137440"/>
              <a:ext cx="594305" cy="327629"/>
            </a:xfrm>
            <a:prstGeom prst="rect">
              <a:avLst/>
            </a:prstGeom>
            <a:solidFill>
              <a:srgbClr val="FDFFB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3152" tIns="18288" rIns="73152" bIns="18288" anchor="b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Calibri"/>
                  <a:ea typeface="Times New Roman"/>
                  <a:cs typeface="Calibri"/>
                </a:rPr>
                <a:t>c1</a:t>
              </a:r>
            </a:p>
          </p:txBody>
        </p:sp>
        <p:sp>
          <p:nvSpPr>
            <p:cNvPr id="81" name="Freeform 875">
              <a:extLst>
                <a:ext uri="{FF2B5EF4-FFF2-40B4-BE49-F238E27FC236}">
                  <a16:creationId xmlns:a16="http://schemas.microsoft.com/office/drawing/2014/main" id="{37AFABBE-F514-1B4B-8C4B-B8E3A3257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3923" y="989071"/>
              <a:ext cx="146304" cy="477316"/>
            </a:xfrm>
            <a:custGeom>
              <a:avLst/>
              <a:gdLst>
                <a:gd name="T0" fmla="*/ 0 w 48"/>
                <a:gd name="T1" fmla="*/ 48 h 144"/>
                <a:gd name="T2" fmla="*/ 48 w 48"/>
                <a:gd name="T3" fmla="*/ 0 h 144"/>
                <a:gd name="T4" fmla="*/ 48 w 48"/>
                <a:gd name="T5" fmla="*/ 96 h 144"/>
                <a:gd name="T6" fmla="*/ 0 w 48"/>
                <a:gd name="T7" fmla="*/ 144 h 144"/>
                <a:gd name="T8" fmla="*/ 0 w 48"/>
                <a:gd name="T9" fmla="*/ 48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44"/>
                <a:gd name="T17" fmla="*/ 48 w 48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44">
                  <a:moveTo>
                    <a:pt x="0" y="48"/>
                  </a:moveTo>
                  <a:lnTo>
                    <a:pt x="48" y="0"/>
                  </a:lnTo>
                  <a:lnTo>
                    <a:pt x="48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DFFB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b"/>
            <a:lstStyle/>
            <a:p>
              <a:endParaRPr lang="en-US" dirty="0">
                <a:latin typeface="Calibri"/>
                <a:ea typeface="Times New Roman"/>
                <a:cs typeface="Calibri"/>
              </a:endParaRPr>
            </a:p>
          </p:txBody>
        </p:sp>
      </p:grpSp>
      <p:sp>
        <p:nvSpPr>
          <p:cNvPr id="82" name="Line 853">
            <a:extLst>
              <a:ext uri="{FF2B5EF4-FFF2-40B4-BE49-F238E27FC236}">
                <a16:creationId xmlns:a16="http://schemas.microsoft.com/office/drawing/2014/main" id="{721D3289-B82B-464F-96D1-EFB9C1DE5D4F}"/>
              </a:ext>
            </a:extLst>
          </p:cNvPr>
          <p:cNvSpPr>
            <a:spLocks noChangeShapeType="1"/>
          </p:cNvSpPr>
          <p:nvPr/>
        </p:nvSpPr>
        <p:spPr bwMode="auto">
          <a:xfrm>
            <a:off x="7832527" y="1647698"/>
            <a:ext cx="731520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soft" dir="l"/>
          </a:scene3d>
          <a:sp3d extrusionH="800100" contourW="6350" prstMaterial="legacyPlastic">
            <a:bevelT w="13500" h="13500" prst="angle"/>
            <a:bevelB w="13500" h="13500" prst="angle"/>
            <a:extrusionClr>
              <a:srgbClr val="D0B39A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sz="1400" dirty="0">
                <a:latin typeface="Calibri"/>
                <a:ea typeface="Times New Roman"/>
                <a:cs typeface="Calibri"/>
              </a:rPr>
              <a:t>         loc4</a:t>
            </a:r>
          </a:p>
        </p:txBody>
      </p:sp>
      <p:sp>
        <p:nvSpPr>
          <p:cNvPr id="83" name="Line 853">
            <a:extLst>
              <a:ext uri="{FF2B5EF4-FFF2-40B4-BE49-F238E27FC236}">
                <a16:creationId xmlns:a16="http://schemas.microsoft.com/office/drawing/2014/main" id="{15E2E13F-79EB-BC4A-BCC5-3DAE6C4D5F7B}"/>
              </a:ext>
            </a:extLst>
          </p:cNvPr>
          <p:cNvSpPr>
            <a:spLocks noChangeShapeType="1"/>
          </p:cNvSpPr>
          <p:nvPr/>
        </p:nvSpPr>
        <p:spPr bwMode="auto">
          <a:xfrm>
            <a:off x="7643172" y="2249053"/>
            <a:ext cx="914400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soft" dir="l"/>
          </a:scene3d>
          <a:sp3d extrusionH="914400" contourW="6350" prstMaterial="legacyPlastic">
            <a:bevelT w="13500" h="13500" prst="angle"/>
            <a:bevelB w="13500" h="13500" prst="angle"/>
            <a:extrusionClr>
              <a:srgbClr val="ECD1B9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sz="1600" dirty="0">
                <a:latin typeface="Calibri"/>
                <a:ea typeface="Times New Roman"/>
                <a:cs typeface="Calibri"/>
              </a:rPr>
              <a:t>         loc3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9D55EFC-4BF3-C94F-AD9E-C20AE28C1066}"/>
              </a:ext>
            </a:extLst>
          </p:cNvPr>
          <p:cNvGrpSpPr/>
          <p:nvPr/>
        </p:nvGrpSpPr>
        <p:grpSpPr>
          <a:xfrm>
            <a:off x="8363291" y="1193798"/>
            <a:ext cx="387534" cy="273368"/>
            <a:chOff x="7930394" y="2452696"/>
            <a:chExt cx="387534" cy="273368"/>
          </a:xfrm>
        </p:grpSpPr>
        <p:sp>
          <p:nvSpPr>
            <p:cNvPr id="85" name="Line 853">
              <a:extLst>
                <a:ext uri="{FF2B5EF4-FFF2-40B4-BE49-F238E27FC236}">
                  <a16:creationId xmlns:a16="http://schemas.microsoft.com/office/drawing/2014/main" id="{7E4DEBBD-0A19-2E41-91F1-0BDA997C4F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30394" y="2551830"/>
              <a:ext cx="311334" cy="37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flat" dir="l"/>
            </a:scene3d>
            <a:sp3d extrusionH="190500" contourW="6350" prstMaterial="plastic">
              <a:bevelT w="13500" h="13500" prst="angle"/>
              <a:bevelB w="13500" h="13500" prst="angle"/>
              <a:extrusionClr>
                <a:srgbClr val="CED286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sz="1400" dirty="0">
                <a:latin typeface="Calibri"/>
                <a:ea typeface="Times New Roman"/>
                <a:cs typeface="Calibri"/>
              </a:endParaRPr>
            </a:p>
          </p:txBody>
        </p:sp>
        <p:sp>
          <p:nvSpPr>
            <p:cNvPr id="86" name="Rectangle 876">
              <a:extLst>
                <a:ext uri="{FF2B5EF4-FFF2-40B4-BE49-F238E27FC236}">
                  <a16:creationId xmlns:a16="http://schemas.microsoft.com/office/drawing/2014/main" id="{35AD1C5A-B1C3-D549-9376-3C88CC3FCA7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954837" y="2452696"/>
              <a:ext cx="0" cy="215444"/>
            </a:xfrm>
            <a:prstGeom prst="rect">
              <a:avLst/>
            </a:prstGeom>
            <a:solidFill>
              <a:srgbClr val="FDF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>
              <a:spAutoFit/>
            </a:bodyPr>
            <a:lstStyle/>
            <a:p>
              <a:endParaRPr lang="en-US" sz="1400" dirty="0">
                <a:solidFill>
                  <a:schemeClr val="tx1"/>
                </a:solidFill>
                <a:latin typeface="Calibri"/>
                <a:ea typeface="Times New Roman"/>
                <a:cs typeface="Calibri"/>
              </a:endParaRPr>
            </a:p>
          </p:txBody>
        </p:sp>
        <p:sp>
          <p:nvSpPr>
            <p:cNvPr id="87" name="Rectangle 873">
              <a:extLst>
                <a:ext uri="{FF2B5EF4-FFF2-40B4-BE49-F238E27FC236}">
                  <a16:creationId xmlns:a16="http://schemas.microsoft.com/office/drawing/2014/main" id="{A769730D-7634-B149-ADC6-EA23C5CF51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1096" y="2555538"/>
              <a:ext cx="308087" cy="169843"/>
            </a:xfrm>
            <a:prstGeom prst="rect">
              <a:avLst/>
            </a:prstGeom>
            <a:solidFill>
              <a:srgbClr val="CED28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3152" tIns="18288" rIns="73152" bIns="18288" anchor="b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Calibri"/>
                  <a:ea typeface="Times New Roman"/>
                  <a:cs typeface="Calibri"/>
                </a:rPr>
                <a:t>c3</a:t>
              </a:r>
            </a:p>
          </p:txBody>
        </p:sp>
        <p:sp>
          <p:nvSpPr>
            <p:cNvPr id="88" name="Freeform 875">
              <a:extLst>
                <a:ext uri="{FF2B5EF4-FFF2-40B4-BE49-F238E27FC236}">
                  <a16:creationId xmlns:a16="http://schemas.microsoft.com/office/drawing/2014/main" id="{04A9529C-A47B-9F43-BF8F-E013F7325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2084" y="2478623"/>
              <a:ext cx="75844" cy="247441"/>
            </a:xfrm>
            <a:custGeom>
              <a:avLst/>
              <a:gdLst>
                <a:gd name="T0" fmla="*/ 0 w 48"/>
                <a:gd name="T1" fmla="*/ 48 h 144"/>
                <a:gd name="T2" fmla="*/ 48 w 48"/>
                <a:gd name="T3" fmla="*/ 0 h 144"/>
                <a:gd name="T4" fmla="*/ 48 w 48"/>
                <a:gd name="T5" fmla="*/ 96 h 144"/>
                <a:gd name="T6" fmla="*/ 0 w 48"/>
                <a:gd name="T7" fmla="*/ 144 h 144"/>
                <a:gd name="T8" fmla="*/ 0 w 48"/>
                <a:gd name="T9" fmla="*/ 48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44"/>
                <a:gd name="T17" fmla="*/ 48 w 48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44">
                  <a:moveTo>
                    <a:pt x="0" y="48"/>
                  </a:moveTo>
                  <a:lnTo>
                    <a:pt x="48" y="0"/>
                  </a:lnTo>
                  <a:lnTo>
                    <a:pt x="48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CED28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b"/>
            <a:lstStyle/>
            <a:p>
              <a:endParaRPr lang="en-US" sz="1400" dirty="0">
                <a:latin typeface="Calibri"/>
                <a:ea typeface="Times New Roman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1864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599" y="1145677"/>
            <a:ext cx="4237434" cy="506505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61407A-39CD-554C-B719-662F65FCD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18</a:t>
            </a:fld>
            <a:endParaRPr lang="en-GB"/>
          </a:p>
        </p:txBody>
      </p:sp>
      <p:sp>
        <p:nvSpPr>
          <p:cNvPr id="13" name="Title 1"/>
          <p:cNvSpPr>
            <a:spLocks noGrp="1"/>
          </p:cNvSpPr>
          <p:nvPr>
            <p:ph type="title" idx="4294967295"/>
          </p:nvPr>
        </p:nvSpPr>
        <p:spPr>
          <a:xfrm>
            <a:off x="0" y="11113"/>
            <a:ext cx="8839200" cy="6223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56530" y="1891713"/>
            <a:ext cx="4967941" cy="4333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090554" y="1535651"/>
            <a:ext cx="935331" cy="5828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411882" y="2283009"/>
            <a:ext cx="664879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582915" y="1840276"/>
            <a:ext cx="291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?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89D6DE-8922-8548-9C60-57BBC8E46A1E}"/>
              </a:ext>
            </a:extLst>
          </p:cNvPr>
          <p:cNvSpPr/>
          <p:nvPr/>
        </p:nvSpPr>
        <p:spPr>
          <a:xfrm>
            <a:off x="3772332" y="2339228"/>
            <a:ext cx="1953163" cy="1200329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9525">
              <a:tabLst>
                <a:tab pos="508000" algn="l"/>
              </a:tabLst>
            </a:pP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𝜏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cs typeface="Calibri"/>
              </a:rPr>
              <a:t>fetch(r1,c2)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m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	?</a:t>
            </a: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i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(see method)</a:t>
            </a: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tried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∅</a:t>
            </a:r>
            <a:endParaRPr lang="mr-IN" dirty="0">
              <a:solidFill>
                <a:schemeClr val="bg1"/>
              </a:solidFill>
              <a:effectLst/>
              <a:ea typeface="Times New Roman" charset="0"/>
              <a:cs typeface="Times New Roman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F84B53F-6C9B-C84B-9E57-632677B69365}"/>
              </a:ext>
            </a:extLst>
          </p:cNvPr>
          <p:cNvSpPr/>
          <p:nvPr/>
        </p:nvSpPr>
        <p:spPr>
          <a:xfrm>
            <a:off x="3774123" y="3664180"/>
            <a:ext cx="1788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>
                <a:latin typeface="Calibri"/>
                <a:cs typeface="Calibri"/>
              </a:rPr>
              <a:t>Refinement stack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3B827BF1-2A31-CE4D-B699-9314AD901F9D}"/>
              </a:ext>
            </a:extLst>
          </p:cNvPr>
          <p:cNvSpPr/>
          <p:nvPr/>
        </p:nvSpPr>
        <p:spPr>
          <a:xfrm rot="16200000">
            <a:off x="4693496" y="2548270"/>
            <a:ext cx="195369" cy="2207824"/>
          </a:xfrm>
          <a:prstGeom prst="leftBrac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80DF206-1B4F-4C41-BE09-A825A050E131}"/>
              </a:ext>
            </a:extLst>
          </p:cNvPr>
          <p:cNvSpPr txBox="1">
            <a:spLocks/>
          </p:cNvSpPr>
          <p:nvPr/>
        </p:nvSpPr>
        <p:spPr>
          <a:xfrm>
            <a:off x="250490" y="3353051"/>
            <a:ext cx="3059620" cy="28346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>
                <a:cs typeface="Calibri"/>
              </a:rPr>
              <a:t>m-search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task:	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pre: 	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cs typeface="Calibri"/>
              </a:rPr>
              <a:t>unknown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/>
              <a:t>body:	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    if ∃</a:t>
            </a:r>
            <a:r>
              <a:rPr lang="en-US" sz="1800" i="1" dirty="0"/>
              <a:t>l</a:t>
            </a:r>
            <a:r>
              <a:rPr lang="en-US" sz="1800" dirty="0"/>
              <a:t> (</a:t>
            </a:r>
            <a:r>
              <a:rPr lang="en-US" sz="1800" dirty="0">
                <a:cs typeface="Calibri"/>
              </a:rPr>
              <a:t>view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</a:t>
            </a:r>
            <a:r>
              <a:rPr lang="en-US" sz="1800" dirty="0" err="1">
                <a:cs typeface="Calibri"/>
              </a:rPr>
              <a:t>,</a:t>
            </a:r>
            <a:r>
              <a:rPr lang="en-US" sz="1800" i="1" dirty="0" err="1">
                <a:cs typeface="Times New Roman"/>
              </a:rPr>
              <a:t>l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cs typeface="Calibri"/>
              </a:rPr>
              <a:t>F</a:t>
            </a:r>
            <a:r>
              <a:rPr lang="en-US" sz="1800" dirty="0">
                <a:cs typeface="Times New Roman"/>
              </a:rPr>
              <a:t>) then</a:t>
            </a:r>
          </a:p>
          <a:p>
            <a:pPr marL="403225" lvl="1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	</a:t>
            </a:r>
            <a:r>
              <a:rPr lang="en-US" sz="1800" dirty="0"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r,l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dirty="0">
                <a:cs typeface="Calibri"/>
              </a:rPr>
              <a:t>perceive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/>
            </a:br>
            <a:r>
              <a:rPr lang="en-US" sz="1800" dirty="0"/>
              <a:t>		if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= </a:t>
            </a:r>
            <a:r>
              <a:rPr lang="en-US" sz="1800" i="1" dirty="0"/>
              <a:t>l</a:t>
            </a:r>
            <a:r>
              <a:rPr lang="en-US" sz="1800" dirty="0"/>
              <a:t>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r,c,l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	else 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    else </a:t>
            </a:r>
            <a:r>
              <a:rPr lang="en-US" sz="1800" dirty="0">
                <a:cs typeface="Calibri"/>
              </a:rPr>
              <a:t>fail</a:t>
            </a:r>
            <a:endParaRPr lang="en-US" sz="1800" dirty="0">
              <a:cs typeface="Times New Roman"/>
            </a:endParaRP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FA98AA38-E5A7-1045-B62A-9F811836FB2E}"/>
              </a:ext>
            </a:extLst>
          </p:cNvPr>
          <p:cNvSpPr txBox="1">
            <a:spLocks/>
          </p:cNvSpPr>
          <p:nvPr/>
        </p:nvSpPr>
        <p:spPr bwMode="auto">
          <a:xfrm>
            <a:off x="250490" y="132738"/>
            <a:ext cx="3351114" cy="3136757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>
                <a:cs typeface="Calibri"/>
              </a:rPr>
              <a:t>m-fetch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task:  </a:t>
            </a:r>
            <a:r>
              <a:rPr lang="en-US" sz="1800" dirty="0">
                <a:cs typeface="Calibri"/>
              </a:rPr>
              <a:t>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pre: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body:	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	if </a:t>
            </a:r>
            <a:r>
              <a:rPr lang="en-US" sz="1800" dirty="0" err="1"/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= </a:t>
            </a:r>
            <a:r>
              <a:rPr lang="en-US" sz="1800" dirty="0">
                <a:cs typeface="Calibri"/>
              </a:rPr>
              <a:t>unknown</a:t>
            </a:r>
            <a:r>
              <a:rPr lang="en-US" sz="1800" dirty="0"/>
              <a:t>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  <a:br>
              <a:rPr lang="en-US" sz="1800" dirty="0"/>
            </a:br>
            <a:r>
              <a:rPr lang="en-US" sz="1800" dirty="0"/>
              <a:t>		else if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 =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br>
              <a:rPr lang="en-US" sz="1800" dirty="0"/>
            </a:br>
            <a:r>
              <a:rPr lang="en-US" sz="1800" dirty="0"/>
              <a:t>		else do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endParaRPr lang="en-US" sz="1800" baseline="-25000" dirty="0"/>
          </a:p>
        </p:txBody>
      </p:sp>
    </p:spTree>
    <p:extLst>
      <p:ext uri="{BB962C8B-B14F-4D97-AF65-F5344CB8AC3E}">
        <p14:creationId xmlns:p14="http://schemas.microsoft.com/office/powerpoint/2010/main" val="970830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83F18A5-03CB-5B4E-9265-029B01D65BA2}"/>
              </a:ext>
            </a:extLst>
          </p:cNvPr>
          <p:cNvSpPr txBox="1">
            <a:spLocks/>
          </p:cNvSpPr>
          <p:nvPr/>
        </p:nvSpPr>
        <p:spPr>
          <a:xfrm>
            <a:off x="250490" y="3353051"/>
            <a:ext cx="3059620" cy="28346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>
                <a:cs typeface="Calibri"/>
              </a:rPr>
              <a:t>m-search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task:	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pre: 	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cs typeface="Calibri"/>
              </a:rPr>
              <a:t>unknown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/>
              <a:t>body:	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    if ∃</a:t>
            </a:r>
            <a:r>
              <a:rPr lang="en-US" sz="1800" i="1" dirty="0"/>
              <a:t>l</a:t>
            </a:r>
            <a:r>
              <a:rPr lang="en-US" sz="1800" dirty="0"/>
              <a:t> (</a:t>
            </a:r>
            <a:r>
              <a:rPr lang="en-US" sz="1800" dirty="0">
                <a:cs typeface="Calibri"/>
              </a:rPr>
              <a:t>view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</a:t>
            </a:r>
            <a:r>
              <a:rPr lang="en-US" sz="1800" dirty="0" err="1">
                <a:cs typeface="Calibri"/>
              </a:rPr>
              <a:t>,</a:t>
            </a:r>
            <a:r>
              <a:rPr lang="en-US" sz="1800" i="1" dirty="0" err="1">
                <a:cs typeface="Times New Roman"/>
              </a:rPr>
              <a:t>l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cs typeface="Calibri"/>
              </a:rPr>
              <a:t>F</a:t>
            </a:r>
            <a:r>
              <a:rPr lang="en-US" sz="1800" dirty="0">
                <a:cs typeface="Times New Roman"/>
              </a:rPr>
              <a:t>) then</a:t>
            </a:r>
          </a:p>
          <a:p>
            <a:pPr marL="403225" lvl="1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	</a:t>
            </a:r>
            <a:r>
              <a:rPr lang="en-US" sz="1800" dirty="0"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r,l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dirty="0">
                <a:cs typeface="Calibri"/>
              </a:rPr>
              <a:t>perceive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/>
            </a:br>
            <a:r>
              <a:rPr lang="en-US" sz="1800" dirty="0"/>
              <a:t>		if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= </a:t>
            </a:r>
            <a:r>
              <a:rPr lang="en-US" sz="1800" i="1" dirty="0"/>
              <a:t>l</a:t>
            </a:r>
            <a:r>
              <a:rPr lang="en-US" sz="1800" dirty="0"/>
              <a:t>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r,c,l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	else 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    else </a:t>
            </a:r>
            <a:r>
              <a:rPr lang="en-US" sz="1800" dirty="0">
                <a:cs typeface="Calibri"/>
              </a:rPr>
              <a:t>fail</a:t>
            </a:r>
            <a:endParaRPr lang="en-US" sz="1800" dirty="0">
              <a:cs typeface="Times New Roman"/>
            </a:endParaRP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4A712A2E-6671-BC4E-BEAA-8C401CFC194D}"/>
              </a:ext>
            </a:extLst>
          </p:cNvPr>
          <p:cNvSpPr txBox="1">
            <a:spLocks/>
          </p:cNvSpPr>
          <p:nvPr/>
        </p:nvSpPr>
        <p:spPr bwMode="auto">
          <a:xfrm>
            <a:off x="250490" y="132738"/>
            <a:ext cx="3351114" cy="3136757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>
                <a:cs typeface="Calibri"/>
              </a:rPr>
              <a:t>m-fetch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task:  </a:t>
            </a:r>
            <a:r>
              <a:rPr lang="en-US" sz="1800" dirty="0">
                <a:cs typeface="Calibri"/>
              </a:rPr>
              <a:t>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pre: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body:	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	if </a:t>
            </a:r>
            <a:r>
              <a:rPr lang="en-US" sz="1800" dirty="0" err="1"/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= </a:t>
            </a:r>
            <a:r>
              <a:rPr lang="en-US" sz="1800" dirty="0">
                <a:cs typeface="Calibri"/>
              </a:rPr>
              <a:t>unknown</a:t>
            </a:r>
            <a:r>
              <a:rPr lang="en-US" sz="1800" dirty="0"/>
              <a:t>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  <a:br>
              <a:rPr lang="en-US" sz="1800" dirty="0"/>
            </a:br>
            <a:r>
              <a:rPr lang="en-US" sz="1800" dirty="0"/>
              <a:t>		else if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 =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br>
              <a:rPr lang="en-US" sz="1800" dirty="0"/>
            </a:br>
            <a:r>
              <a:rPr lang="en-US" sz="1800" dirty="0"/>
              <a:t>		else do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endParaRPr lang="en-US" sz="1800" baseline="-25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599" y="1145677"/>
            <a:ext cx="4237434" cy="506505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B29511-A54C-FC4D-B6FA-8772DB509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19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113"/>
            <a:ext cx="8839200" cy="6223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56530" y="2258334"/>
            <a:ext cx="4967941" cy="39591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098114" y="1534144"/>
            <a:ext cx="978647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411882" y="1815951"/>
            <a:ext cx="664879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93821" y="176236"/>
            <a:ext cx="1868128" cy="83626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92837D-2DFD-5646-9880-952EA91D017F}"/>
              </a:ext>
            </a:extLst>
          </p:cNvPr>
          <p:cNvSpPr/>
          <p:nvPr/>
        </p:nvSpPr>
        <p:spPr>
          <a:xfrm>
            <a:off x="3772332" y="2339228"/>
            <a:ext cx="2033890" cy="1200329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τ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cs typeface="Calibri"/>
              </a:rPr>
              <a:t>fetch(r1,c2)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m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	</a:t>
            </a:r>
            <a:r>
              <a:rPr lang="en-US" b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m-</a:t>
            </a:r>
            <a:r>
              <a:rPr lang="en-US" b="1" dirty="0">
                <a:solidFill>
                  <a:schemeClr val="bg1"/>
                </a:solidFill>
                <a:cs typeface="Calibri"/>
              </a:rPr>
              <a:t>fetch(r1,c2)</a:t>
            </a:r>
            <a:endParaRPr lang="en-US" b="1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i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(see method)</a:t>
            </a: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tried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∅</a:t>
            </a:r>
            <a:endParaRPr lang="mr-IN" dirty="0">
              <a:solidFill>
                <a:schemeClr val="bg1"/>
              </a:solidFill>
              <a:effectLst/>
              <a:ea typeface="Times New Roman" charset="0"/>
              <a:cs typeface="Times New Roman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0D47E8-52D8-144A-B2EF-9BE1AB0DCC5C}"/>
              </a:ext>
            </a:extLst>
          </p:cNvPr>
          <p:cNvSpPr/>
          <p:nvPr/>
        </p:nvSpPr>
        <p:spPr>
          <a:xfrm>
            <a:off x="3774123" y="3664180"/>
            <a:ext cx="1788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>
                <a:latin typeface="Calibri"/>
                <a:cs typeface="Calibri"/>
              </a:rPr>
              <a:t>Refinement stack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200149D3-CE62-644D-B527-BEB2F10F29B9}"/>
              </a:ext>
            </a:extLst>
          </p:cNvPr>
          <p:cNvSpPr/>
          <p:nvPr/>
        </p:nvSpPr>
        <p:spPr>
          <a:xfrm rot="16200000">
            <a:off x="4693496" y="2548270"/>
            <a:ext cx="195369" cy="2207824"/>
          </a:xfrm>
          <a:prstGeom prst="leftBrac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63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64DB7-1721-854C-ADF4-AB78FE27E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15E46-B17A-B04B-8AF8-A99F45794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58240"/>
            <a:ext cx="8045087" cy="5018723"/>
          </a:xfrm>
        </p:spPr>
        <p:txBody>
          <a:bodyPr numCol="2"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Planning and Acting with </a:t>
            </a:r>
            <a:r>
              <a:rPr lang="en-GB" b="1" dirty="0"/>
              <a:t>Deterministic</a:t>
            </a:r>
            <a:r>
              <a:rPr lang="en-GB" dirty="0"/>
              <a:t> Models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rgbClr val="C00000"/>
                </a:solidFill>
              </a:rPr>
              <a:t>Planning and Acting with </a:t>
            </a:r>
            <a:r>
              <a:rPr lang="en-GB" b="1" dirty="0">
                <a:solidFill>
                  <a:srgbClr val="C00000"/>
                </a:solidFill>
              </a:rPr>
              <a:t>Refinement</a:t>
            </a:r>
            <a:r>
              <a:rPr lang="en-GB" dirty="0">
                <a:solidFill>
                  <a:srgbClr val="C00000"/>
                </a:solidFill>
              </a:rPr>
              <a:t> Methods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dirty="0">
                <a:solidFill>
                  <a:srgbClr val="C00000"/>
                </a:solidFill>
              </a:rPr>
              <a:t>Operational Models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dirty="0">
                <a:solidFill>
                  <a:srgbClr val="C00000"/>
                </a:solidFill>
              </a:rPr>
              <a:t>Refinement-Acting Machine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dirty="0">
                <a:solidFill>
                  <a:srgbClr val="C00000"/>
                </a:solidFill>
              </a:rPr>
              <a:t>Refinement Planning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dirty="0">
                <a:solidFill>
                  <a:srgbClr val="C00000"/>
                </a:solidFill>
              </a:rPr>
              <a:t>Acting and Refinement Planning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Planning and Acting with </a:t>
            </a:r>
            <a:r>
              <a:rPr lang="en-GB" b="1" dirty="0"/>
              <a:t>Temporal</a:t>
            </a:r>
            <a:r>
              <a:rPr lang="en-GB" dirty="0"/>
              <a:t> Models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Planning and Acting with </a:t>
            </a:r>
            <a:r>
              <a:rPr lang="en-GB" b="1" dirty="0"/>
              <a:t>Nondeterministic</a:t>
            </a:r>
            <a:r>
              <a:rPr lang="en-GB" dirty="0"/>
              <a:t> Models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Making Simple Decisions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Making Complex Decisions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Planning and Acting with </a:t>
            </a:r>
            <a:r>
              <a:rPr lang="en-GB" b="1" dirty="0"/>
              <a:t>Probabilistic</a:t>
            </a:r>
            <a:r>
              <a:rPr lang="en-GB" dirty="0"/>
              <a:t> Models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Provably Beneficial AI</a:t>
            </a:r>
          </a:p>
          <a:p>
            <a:r>
              <a:rPr lang="en-GB" dirty="0"/>
              <a:t>Other: open world, perceiving, learning</a:t>
            </a:r>
          </a:p>
          <a:p>
            <a:pPr lvl="1"/>
            <a:r>
              <a:rPr lang="en-GB" dirty="0"/>
              <a:t>If time permits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3758ED-C5B6-974D-BEE5-5269EFC6E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14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A3F881D5-B082-7D49-B1FB-2EDB9481BE66}"/>
              </a:ext>
            </a:extLst>
          </p:cNvPr>
          <p:cNvSpPr txBox="1">
            <a:spLocks/>
          </p:cNvSpPr>
          <p:nvPr/>
        </p:nvSpPr>
        <p:spPr>
          <a:xfrm>
            <a:off x="250490" y="3353051"/>
            <a:ext cx="3059620" cy="28346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>
                <a:cs typeface="Calibri"/>
              </a:rPr>
              <a:t>m-search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task:	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pre: 	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cs typeface="Calibri"/>
              </a:rPr>
              <a:t>unknown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/>
              <a:t>body:	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    if ∃</a:t>
            </a:r>
            <a:r>
              <a:rPr lang="en-US" sz="1800" i="1" dirty="0"/>
              <a:t>l</a:t>
            </a:r>
            <a:r>
              <a:rPr lang="en-US" sz="1800" dirty="0"/>
              <a:t> (</a:t>
            </a:r>
            <a:r>
              <a:rPr lang="en-US" sz="1800" dirty="0">
                <a:cs typeface="Calibri"/>
              </a:rPr>
              <a:t>view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</a:t>
            </a:r>
            <a:r>
              <a:rPr lang="en-US" sz="1800" dirty="0" err="1">
                <a:cs typeface="Calibri"/>
              </a:rPr>
              <a:t>,</a:t>
            </a:r>
            <a:r>
              <a:rPr lang="en-US" sz="1800" i="1" dirty="0" err="1">
                <a:cs typeface="Times New Roman"/>
              </a:rPr>
              <a:t>l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cs typeface="Calibri"/>
              </a:rPr>
              <a:t>F</a:t>
            </a:r>
            <a:r>
              <a:rPr lang="en-US" sz="1800" dirty="0">
                <a:cs typeface="Times New Roman"/>
              </a:rPr>
              <a:t>) then</a:t>
            </a:r>
          </a:p>
          <a:p>
            <a:pPr marL="403225" lvl="1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	</a:t>
            </a:r>
            <a:r>
              <a:rPr lang="en-US" sz="1800" dirty="0"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r,l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dirty="0">
                <a:cs typeface="Calibri"/>
              </a:rPr>
              <a:t>perceive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/>
            </a:br>
            <a:r>
              <a:rPr lang="en-US" sz="1800" dirty="0"/>
              <a:t>		if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= </a:t>
            </a:r>
            <a:r>
              <a:rPr lang="en-US" sz="1800" i="1" dirty="0"/>
              <a:t>l</a:t>
            </a:r>
            <a:r>
              <a:rPr lang="en-US" sz="1800" dirty="0"/>
              <a:t>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r,c,l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	else 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    else </a:t>
            </a:r>
            <a:r>
              <a:rPr lang="en-US" sz="1800" dirty="0">
                <a:cs typeface="Calibri"/>
              </a:rPr>
              <a:t>fail</a:t>
            </a:r>
            <a:endParaRPr lang="en-US" sz="1800" dirty="0">
              <a:cs typeface="Times New Roman"/>
            </a:endParaRP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CF3063A4-D683-CE4D-B783-24705D9A25A5}"/>
              </a:ext>
            </a:extLst>
          </p:cNvPr>
          <p:cNvSpPr txBox="1">
            <a:spLocks/>
          </p:cNvSpPr>
          <p:nvPr/>
        </p:nvSpPr>
        <p:spPr bwMode="auto">
          <a:xfrm>
            <a:off x="250490" y="132738"/>
            <a:ext cx="3351114" cy="3136757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>
                <a:cs typeface="Calibri"/>
              </a:rPr>
              <a:t>m-fetch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task:  </a:t>
            </a:r>
            <a:r>
              <a:rPr lang="en-US" sz="1800" dirty="0">
                <a:cs typeface="Calibri"/>
              </a:rPr>
              <a:t>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pre: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body:	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	if </a:t>
            </a:r>
            <a:r>
              <a:rPr lang="en-US" sz="1800" dirty="0" err="1"/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= </a:t>
            </a:r>
            <a:r>
              <a:rPr lang="en-US" sz="1800" dirty="0">
                <a:cs typeface="Calibri"/>
              </a:rPr>
              <a:t>unknown</a:t>
            </a:r>
            <a:r>
              <a:rPr lang="en-US" sz="1800" dirty="0"/>
              <a:t>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  <a:br>
              <a:rPr lang="en-US" sz="1800" dirty="0"/>
            </a:br>
            <a:r>
              <a:rPr lang="en-US" sz="1800" dirty="0"/>
              <a:t>		else if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 =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br>
              <a:rPr lang="en-US" sz="1800" dirty="0"/>
            </a:br>
            <a:r>
              <a:rPr lang="en-US" sz="1800" dirty="0"/>
              <a:t>		else do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endParaRPr lang="en-US" sz="1800" baseline="-25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599" y="1145677"/>
            <a:ext cx="4237434" cy="506505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823DA-D72F-0C4E-ACDF-C93373211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20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113"/>
            <a:ext cx="8839200" cy="6223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56530" y="3358179"/>
            <a:ext cx="4967941" cy="28441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098114" y="1534144"/>
            <a:ext cx="978647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411882" y="1815951"/>
            <a:ext cx="664879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741790" y="3001367"/>
            <a:ext cx="978647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063752" y="3283174"/>
            <a:ext cx="664879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0EF5345-9588-1B4E-8528-D219DE26E5DE}"/>
              </a:ext>
            </a:extLst>
          </p:cNvPr>
          <p:cNvSpPr/>
          <p:nvPr/>
        </p:nvSpPr>
        <p:spPr>
          <a:xfrm>
            <a:off x="3772332" y="2339228"/>
            <a:ext cx="2033890" cy="1200329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τ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cs typeface="Calibri"/>
              </a:rPr>
              <a:t>fetch(r1,c2)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m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	m-</a:t>
            </a:r>
            <a:r>
              <a:rPr lang="en-US" dirty="0">
                <a:solidFill>
                  <a:schemeClr val="bg1"/>
                </a:solidFill>
                <a:cs typeface="Calibri"/>
              </a:rPr>
              <a:t>fetch(r1,c2)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i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(see method)</a:t>
            </a: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tried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∅</a:t>
            </a:r>
            <a:endParaRPr lang="mr-IN" dirty="0">
              <a:solidFill>
                <a:schemeClr val="bg1"/>
              </a:solidFill>
              <a:effectLst/>
              <a:ea typeface="Times New Roman" charset="0"/>
              <a:cs typeface="Times New Roman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9681876-8E37-7340-8269-9695719BDDC7}"/>
              </a:ext>
            </a:extLst>
          </p:cNvPr>
          <p:cNvSpPr/>
          <p:nvPr/>
        </p:nvSpPr>
        <p:spPr>
          <a:xfrm>
            <a:off x="3774123" y="3664180"/>
            <a:ext cx="1788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>
                <a:latin typeface="Calibri"/>
                <a:cs typeface="Calibri"/>
              </a:rPr>
              <a:t>Refinement stack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65A7BC77-4987-2144-BF90-2735726F04B1}"/>
              </a:ext>
            </a:extLst>
          </p:cNvPr>
          <p:cNvSpPr/>
          <p:nvPr/>
        </p:nvSpPr>
        <p:spPr>
          <a:xfrm rot="16200000">
            <a:off x="4693496" y="2548270"/>
            <a:ext cx="195369" cy="2207824"/>
          </a:xfrm>
          <a:prstGeom prst="leftBrac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602551A-841C-5D4B-AB9D-368CBD5A10C4}"/>
              </a:ext>
            </a:extLst>
          </p:cNvPr>
          <p:cNvSpPr/>
          <p:nvPr/>
        </p:nvSpPr>
        <p:spPr>
          <a:xfrm>
            <a:off x="3772332" y="1010390"/>
            <a:ext cx="1953163" cy="1200329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τ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b="1" dirty="0">
                <a:solidFill>
                  <a:schemeClr val="bg1"/>
                </a:solidFill>
                <a:cs typeface="Calibri"/>
              </a:rPr>
              <a:t>search(r1,c2)</a:t>
            </a:r>
            <a:endParaRPr lang="en-US" b="1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m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	?</a:t>
            </a: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i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(see method)</a:t>
            </a: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tried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∅</a:t>
            </a:r>
            <a:endParaRPr lang="mr-IN" dirty="0">
              <a:solidFill>
                <a:schemeClr val="bg1"/>
              </a:solidFill>
              <a:effectLst/>
              <a:ea typeface="Times New Roman" charset="0"/>
              <a:cs typeface="Times New Roman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63DFA70-BDBE-8F45-AD49-043B624A140F}"/>
              </a:ext>
            </a:extLst>
          </p:cNvPr>
          <p:cNvSpPr/>
          <p:nvPr/>
        </p:nvSpPr>
        <p:spPr>
          <a:xfrm>
            <a:off x="1281642" y="1561056"/>
            <a:ext cx="1095798" cy="28390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51642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667913D8-ECDC-1047-9D1A-251B22949F92}"/>
              </a:ext>
            </a:extLst>
          </p:cNvPr>
          <p:cNvSpPr txBox="1">
            <a:spLocks/>
          </p:cNvSpPr>
          <p:nvPr/>
        </p:nvSpPr>
        <p:spPr>
          <a:xfrm>
            <a:off x="250490" y="3353051"/>
            <a:ext cx="3059620" cy="28346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>
                <a:cs typeface="Calibri"/>
              </a:rPr>
              <a:t>m-search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task:	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pre: 	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cs typeface="Calibri"/>
              </a:rPr>
              <a:t>unknown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/>
              <a:t>body:	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    if ∃</a:t>
            </a:r>
            <a:r>
              <a:rPr lang="en-US" sz="1800" i="1" dirty="0"/>
              <a:t>l</a:t>
            </a:r>
            <a:r>
              <a:rPr lang="en-US" sz="1800" dirty="0"/>
              <a:t> (</a:t>
            </a:r>
            <a:r>
              <a:rPr lang="en-US" sz="1800" dirty="0">
                <a:cs typeface="Calibri"/>
              </a:rPr>
              <a:t>view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</a:t>
            </a:r>
            <a:r>
              <a:rPr lang="en-US" sz="1800" dirty="0" err="1">
                <a:cs typeface="Calibri"/>
              </a:rPr>
              <a:t>,</a:t>
            </a:r>
            <a:r>
              <a:rPr lang="en-US" sz="1800" i="1" dirty="0" err="1">
                <a:cs typeface="Times New Roman"/>
              </a:rPr>
              <a:t>l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cs typeface="Calibri"/>
              </a:rPr>
              <a:t>F</a:t>
            </a:r>
            <a:r>
              <a:rPr lang="en-US" sz="1800" dirty="0">
                <a:cs typeface="Times New Roman"/>
              </a:rPr>
              <a:t>) then</a:t>
            </a:r>
          </a:p>
          <a:p>
            <a:pPr marL="403225" lvl="1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	</a:t>
            </a:r>
            <a:r>
              <a:rPr lang="en-US" sz="1800" dirty="0"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r,l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dirty="0">
                <a:cs typeface="Calibri"/>
              </a:rPr>
              <a:t>perceive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/>
            </a:br>
            <a:r>
              <a:rPr lang="en-US" sz="1800" dirty="0"/>
              <a:t>		if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= </a:t>
            </a:r>
            <a:r>
              <a:rPr lang="en-US" sz="1800" i="1" dirty="0"/>
              <a:t>l</a:t>
            </a:r>
            <a:r>
              <a:rPr lang="en-US" sz="1800" dirty="0"/>
              <a:t>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r,c,l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	else 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    else </a:t>
            </a:r>
            <a:r>
              <a:rPr lang="en-US" sz="1800" dirty="0">
                <a:cs typeface="Calibri"/>
              </a:rPr>
              <a:t>fail</a:t>
            </a:r>
            <a:endParaRPr lang="en-US" sz="1800" dirty="0">
              <a:cs typeface="Times New Roman"/>
            </a:endParaRP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FCA093-D90C-A04C-B208-C3ACEFCD1DDA}"/>
              </a:ext>
            </a:extLst>
          </p:cNvPr>
          <p:cNvSpPr txBox="1">
            <a:spLocks/>
          </p:cNvSpPr>
          <p:nvPr/>
        </p:nvSpPr>
        <p:spPr bwMode="auto">
          <a:xfrm>
            <a:off x="250490" y="132738"/>
            <a:ext cx="3351114" cy="3136757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>
                <a:cs typeface="Calibri"/>
              </a:rPr>
              <a:t>m-fetch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task:  </a:t>
            </a:r>
            <a:r>
              <a:rPr lang="en-US" sz="1800" dirty="0">
                <a:cs typeface="Calibri"/>
              </a:rPr>
              <a:t>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pre: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body:	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	if </a:t>
            </a:r>
            <a:r>
              <a:rPr lang="en-US" sz="1800" dirty="0" err="1"/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= </a:t>
            </a:r>
            <a:r>
              <a:rPr lang="en-US" sz="1800" dirty="0">
                <a:cs typeface="Calibri"/>
              </a:rPr>
              <a:t>unknown</a:t>
            </a:r>
            <a:r>
              <a:rPr lang="en-US" sz="1800" dirty="0"/>
              <a:t>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  <a:br>
              <a:rPr lang="en-US" sz="1800" dirty="0"/>
            </a:br>
            <a:r>
              <a:rPr lang="en-US" sz="1800" dirty="0"/>
              <a:t>		else if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 =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br>
              <a:rPr lang="en-US" sz="1800" dirty="0"/>
            </a:br>
            <a:r>
              <a:rPr lang="en-US" sz="1800" dirty="0"/>
              <a:t>		else do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endParaRPr lang="en-US" sz="1800" baseline="-25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599" y="1145677"/>
            <a:ext cx="4237434" cy="506505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0C4C2A-10B6-0644-8733-42DA728D8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21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113"/>
            <a:ext cx="8839200" cy="6223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56530" y="3724979"/>
            <a:ext cx="4967941" cy="25006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098114" y="1534144"/>
            <a:ext cx="978647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411882" y="1815951"/>
            <a:ext cx="664879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741790" y="3001367"/>
            <a:ext cx="978647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063752" y="3283174"/>
            <a:ext cx="664879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492B0AA-AF5E-AB41-A662-328DE5500672}"/>
              </a:ext>
            </a:extLst>
          </p:cNvPr>
          <p:cNvSpPr/>
          <p:nvPr/>
        </p:nvSpPr>
        <p:spPr>
          <a:xfrm>
            <a:off x="3772332" y="2339228"/>
            <a:ext cx="2033890" cy="1200329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τ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cs typeface="Calibri"/>
              </a:rPr>
              <a:t>fetch(r1,c2)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m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	m-</a:t>
            </a:r>
            <a:r>
              <a:rPr lang="en-US" dirty="0">
                <a:solidFill>
                  <a:schemeClr val="bg1"/>
                </a:solidFill>
                <a:cs typeface="Calibri"/>
              </a:rPr>
              <a:t>fetch(r1,c2)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i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(see method)</a:t>
            </a: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tried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∅</a:t>
            </a:r>
            <a:endParaRPr lang="mr-IN" dirty="0">
              <a:solidFill>
                <a:schemeClr val="bg1"/>
              </a:solidFill>
              <a:effectLst/>
              <a:ea typeface="Times New Roman" charset="0"/>
              <a:cs typeface="Times New Roman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367957C-E515-644C-9197-809FFE20DD18}"/>
              </a:ext>
            </a:extLst>
          </p:cNvPr>
          <p:cNvSpPr/>
          <p:nvPr/>
        </p:nvSpPr>
        <p:spPr>
          <a:xfrm>
            <a:off x="3774123" y="3664180"/>
            <a:ext cx="1788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>
                <a:latin typeface="Calibri"/>
                <a:cs typeface="Calibri"/>
              </a:rPr>
              <a:t>Refinement stack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8" name="Left Brace 27">
            <a:extLst>
              <a:ext uri="{FF2B5EF4-FFF2-40B4-BE49-F238E27FC236}">
                <a16:creationId xmlns:a16="http://schemas.microsoft.com/office/drawing/2014/main" id="{2D5C3A83-B603-6A4D-8CC1-F18847496A66}"/>
              </a:ext>
            </a:extLst>
          </p:cNvPr>
          <p:cNvSpPr/>
          <p:nvPr/>
        </p:nvSpPr>
        <p:spPr>
          <a:xfrm rot="16200000">
            <a:off x="4693496" y="2548270"/>
            <a:ext cx="195369" cy="2207824"/>
          </a:xfrm>
          <a:prstGeom prst="leftBrac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44D5140-670E-A44F-970B-E19F0042B70B}"/>
              </a:ext>
            </a:extLst>
          </p:cNvPr>
          <p:cNvSpPr/>
          <p:nvPr/>
        </p:nvSpPr>
        <p:spPr>
          <a:xfrm>
            <a:off x="3772332" y="1010390"/>
            <a:ext cx="2178802" cy="1200329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τ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cs typeface="Calibri"/>
              </a:rPr>
              <a:t>search(r1,c2)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m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	</a:t>
            </a:r>
            <a:r>
              <a:rPr lang="en-US" b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m-</a:t>
            </a:r>
            <a:r>
              <a:rPr lang="en-US" b="1" dirty="0">
                <a:solidFill>
                  <a:schemeClr val="bg1"/>
                </a:solidFill>
                <a:cs typeface="Calibri"/>
              </a:rPr>
              <a:t>search(r1,c2)</a:t>
            </a:r>
            <a:endParaRPr lang="en-US" b="1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i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(see method)</a:t>
            </a: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tried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∅</a:t>
            </a:r>
            <a:endParaRPr lang="mr-IN" dirty="0">
              <a:solidFill>
                <a:schemeClr val="bg1"/>
              </a:solidFill>
              <a:effectLst/>
              <a:ea typeface="Times New Roman" charset="0"/>
              <a:cs typeface="Times New Roman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3094FB-4CED-1E44-B50F-B0800EB29121}"/>
              </a:ext>
            </a:extLst>
          </p:cNvPr>
          <p:cNvSpPr/>
          <p:nvPr/>
        </p:nvSpPr>
        <p:spPr>
          <a:xfrm>
            <a:off x="287707" y="3391120"/>
            <a:ext cx="2927985" cy="74901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99942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C010A1AD-2978-4A4D-A76D-B1AF65EB9CBD}"/>
              </a:ext>
            </a:extLst>
          </p:cNvPr>
          <p:cNvSpPr txBox="1">
            <a:spLocks/>
          </p:cNvSpPr>
          <p:nvPr/>
        </p:nvSpPr>
        <p:spPr>
          <a:xfrm>
            <a:off x="250490" y="3353051"/>
            <a:ext cx="3059620" cy="28346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>
                <a:cs typeface="Calibri"/>
              </a:rPr>
              <a:t>m-search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task:	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pre: 	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cs typeface="Calibri"/>
              </a:rPr>
              <a:t>unknown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/>
              <a:t>body:	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    if ∃</a:t>
            </a:r>
            <a:r>
              <a:rPr lang="en-US" sz="1800" i="1" dirty="0"/>
              <a:t>l</a:t>
            </a:r>
            <a:r>
              <a:rPr lang="en-US" sz="1800" dirty="0"/>
              <a:t> (</a:t>
            </a:r>
            <a:r>
              <a:rPr lang="en-US" sz="1800" dirty="0">
                <a:cs typeface="Calibri"/>
              </a:rPr>
              <a:t>view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</a:t>
            </a:r>
            <a:r>
              <a:rPr lang="en-US" sz="1800" dirty="0" err="1">
                <a:cs typeface="Calibri"/>
              </a:rPr>
              <a:t>,</a:t>
            </a:r>
            <a:r>
              <a:rPr lang="en-US" sz="1800" i="1" dirty="0" err="1">
                <a:cs typeface="Times New Roman"/>
              </a:rPr>
              <a:t>l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cs typeface="Calibri"/>
              </a:rPr>
              <a:t>F</a:t>
            </a:r>
            <a:r>
              <a:rPr lang="en-US" sz="1800" dirty="0">
                <a:cs typeface="Times New Roman"/>
              </a:rPr>
              <a:t>) then</a:t>
            </a:r>
          </a:p>
          <a:p>
            <a:pPr marL="403225" lvl="1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	</a:t>
            </a:r>
            <a:r>
              <a:rPr lang="en-US" sz="1800" dirty="0"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r,l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dirty="0">
                <a:cs typeface="Calibri"/>
              </a:rPr>
              <a:t>perceive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/>
            </a:br>
            <a:r>
              <a:rPr lang="en-US" sz="1800" dirty="0"/>
              <a:t>		if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= </a:t>
            </a:r>
            <a:r>
              <a:rPr lang="en-US" sz="1800" i="1" dirty="0"/>
              <a:t>l</a:t>
            </a:r>
            <a:r>
              <a:rPr lang="en-US" sz="1800" dirty="0"/>
              <a:t>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r,c,l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	else 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    else </a:t>
            </a:r>
            <a:r>
              <a:rPr lang="en-US" sz="1800" dirty="0">
                <a:cs typeface="Calibri"/>
              </a:rPr>
              <a:t>fail</a:t>
            </a:r>
            <a:endParaRPr lang="en-US" sz="1800" dirty="0">
              <a:cs typeface="Times New Roman"/>
            </a:endParaRP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8254B7B4-4503-7C4B-8E78-EDD267B38AED}"/>
              </a:ext>
            </a:extLst>
          </p:cNvPr>
          <p:cNvSpPr txBox="1">
            <a:spLocks/>
          </p:cNvSpPr>
          <p:nvPr/>
        </p:nvSpPr>
        <p:spPr bwMode="auto">
          <a:xfrm>
            <a:off x="250490" y="132738"/>
            <a:ext cx="3351114" cy="3136757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>
                <a:cs typeface="Calibri"/>
              </a:rPr>
              <a:t>m-fetch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task:  </a:t>
            </a:r>
            <a:r>
              <a:rPr lang="en-US" sz="1800" dirty="0">
                <a:cs typeface="Calibri"/>
              </a:rPr>
              <a:t>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pre: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body:	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	if </a:t>
            </a:r>
            <a:r>
              <a:rPr lang="en-US" sz="1800" dirty="0" err="1"/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= </a:t>
            </a:r>
            <a:r>
              <a:rPr lang="en-US" sz="1800" dirty="0">
                <a:cs typeface="Calibri"/>
              </a:rPr>
              <a:t>unknown</a:t>
            </a:r>
            <a:r>
              <a:rPr lang="en-US" sz="1800" dirty="0"/>
              <a:t>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  <a:br>
              <a:rPr lang="en-US" sz="1800" dirty="0"/>
            </a:br>
            <a:r>
              <a:rPr lang="en-US" sz="1800" dirty="0"/>
              <a:t>		else if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 =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br>
              <a:rPr lang="en-US" sz="1800" dirty="0"/>
            </a:br>
            <a:r>
              <a:rPr lang="en-US" sz="1800" dirty="0"/>
              <a:t>		else do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endParaRPr lang="en-US" sz="1800" baseline="-25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599" y="1145677"/>
            <a:ext cx="4237434" cy="506505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4882A-8FA7-C241-9127-FF424E832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22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1463" y="11113"/>
            <a:ext cx="8872537" cy="6223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90969" y="4242595"/>
            <a:ext cx="1334705" cy="7181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056530" y="4612027"/>
            <a:ext cx="4967941" cy="16136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098114" y="1534144"/>
            <a:ext cx="978647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411882" y="1815951"/>
            <a:ext cx="664879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741790" y="3001367"/>
            <a:ext cx="978647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063752" y="3283174"/>
            <a:ext cx="664879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669160" y="4235036"/>
            <a:ext cx="1347117" cy="10129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29" name="Rectangle 28"/>
          <p:cNvSpPr/>
          <p:nvPr/>
        </p:nvSpPr>
        <p:spPr>
          <a:xfrm rot="17700000">
            <a:off x="7703991" y="3603299"/>
            <a:ext cx="258429" cy="1049827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390969" y="3988440"/>
            <a:ext cx="1334705" cy="760615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67F8931-1FD4-8E43-BC98-CD2CC712458A}"/>
              </a:ext>
            </a:extLst>
          </p:cNvPr>
          <p:cNvSpPr/>
          <p:nvPr/>
        </p:nvSpPr>
        <p:spPr>
          <a:xfrm>
            <a:off x="3772332" y="2339228"/>
            <a:ext cx="2033890" cy="1200329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τ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cs typeface="Calibri"/>
              </a:rPr>
              <a:t>fetch(r1,c2)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m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	m-</a:t>
            </a:r>
            <a:r>
              <a:rPr lang="en-US" dirty="0">
                <a:solidFill>
                  <a:schemeClr val="bg1"/>
                </a:solidFill>
                <a:cs typeface="Calibri"/>
              </a:rPr>
              <a:t>fetch(r1,c2)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i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(see method)</a:t>
            </a: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tried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∅</a:t>
            </a:r>
            <a:endParaRPr lang="mr-IN" dirty="0">
              <a:solidFill>
                <a:schemeClr val="bg1"/>
              </a:solidFill>
              <a:effectLst/>
              <a:ea typeface="Times New Roman" charset="0"/>
              <a:cs typeface="Times New Roman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8DBCD86-A0D6-724A-A387-5DB1A8484681}"/>
              </a:ext>
            </a:extLst>
          </p:cNvPr>
          <p:cNvSpPr/>
          <p:nvPr/>
        </p:nvSpPr>
        <p:spPr>
          <a:xfrm>
            <a:off x="3774123" y="3664180"/>
            <a:ext cx="1788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>
                <a:latin typeface="Calibri"/>
                <a:cs typeface="Calibri"/>
              </a:rPr>
              <a:t>Refinement stack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361F3095-4261-7B43-86DF-373E18828BED}"/>
              </a:ext>
            </a:extLst>
          </p:cNvPr>
          <p:cNvSpPr/>
          <p:nvPr/>
        </p:nvSpPr>
        <p:spPr>
          <a:xfrm rot="16200000">
            <a:off x="4693496" y="2548270"/>
            <a:ext cx="195369" cy="2207824"/>
          </a:xfrm>
          <a:prstGeom prst="leftBrac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8511646-94D4-E049-8F88-2A634E5BABAB}"/>
              </a:ext>
            </a:extLst>
          </p:cNvPr>
          <p:cNvSpPr/>
          <p:nvPr/>
        </p:nvSpPr>
        <p:spPr>
          <a:xfrm>
            <a:off x="3772332" y="1010390"/>
            <a:ext cx="2178802" cy="1200329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τ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cs typeface="Calibri"/>
              </a:rPr>
              <a:t>search(r1,c2)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m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	m-</a:t>
            </a:r>
            <a:r>
              <a:rPr lang="en-US" dirty="0">
                <a:solidFill>
                  <a:schemeClr val="bg1"/>
                </a:solidFill>
                <a:cs typeface="Calibri"/>
              </a:rPr>
              <a:t>search(r1,c2)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i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(see method)</a:t>
            </a: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tried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∅</a:t>
            </a:r>
            <a:endParaRPr lang="mr-IN" dirty="0">
              <a:solidFill>
                <a:schemeClr val="bg1"/>
              </a:solidFill>
              <a:effectLst/>
              <a:ea typeface="Times New Roman" charset="0"/>
              <a:cs typeface="Times New Roman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17973E0-C128-8A48-A6B1-20817D2C7417}"/>
              </a:ext>
            </a:extLst>
          </p:cNvPr>
          <p:cNvSpPr/>
          <p:nvPr/>
        </p:nvSpPr>
        <p:spPr>
          <a:xfrm>
            <a:off x="3772332" y="499588"/>
            <a:ext cx="2178801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9525" algn="ctr">
              <a:tabLst>
                <a:tab pos="508000" algn="l"/>
              </a:tabLst>
            </a:pPr>
            <a:r>
              <a:rPr lang="en-US" b="1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…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              </a:t>
            </a:r>
            <a:endParaRPr lang="mr-IN" dirty="0">
              <a:solidFill>
                <a:schemeClr val="bg1"/>
              </a:solidFill>
              <a:effectLst/>
              <a:ea typeface="Times New Roman" charset="0"/>
              <a:cs typeface="Times New Roman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78901A3-02FF-5941-87C1-D721FFBA1F1B}"/>
              </a:ext>
            </a:extLst>
          </p:cNvPr>
          <p:cNvSpPr/>
          <p:nvPr/>
        </p:nvSpPr>
        <p:spPr>
          <a:xfrm>
            <a:off x="1448468" y="4627275"/>
            <a:ext cx="1127091" cy="25714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60E2FC7-9A6D-E943-89DD-C74B46053033}"/>
              </a:ext>
            </a:extLst>
          </p:cNvPr>
          <p:cNvSpPr/>
          <p:nvPr/>
        </p:nvSpPr>
        <p:spPr>
          <a:xfrm>
            <a:off x="1281642" y="1561056"/>
            <a:ext cx="1095798" cy="28390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35698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451B823A-7FCA-7F4A-810B-DF140AF238A0}"/>
              </a:ext>
            </a:extLst>
          </p:cNvPr>
          <p:cNvSpPr txBox="1">
            <a:spLocks/>
          </p:cNvSpPr>
          <p:nvPr/>
        </p:nvSpPr>
        <p:spPr>
          <a:xfrm>
            <a:off x="250490" y="3353051"/>
            <a:ext cx="3059620" cy="28346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>
                <a:cs typeface="Calibri"/>
              </a:rPr>
              <a:t>m-search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task:	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pre: 	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cs typeface="Calibri"/>
              </a:rPr>
              <a:t>unknown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/>
              <a:t>body:	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    if ∃</a:t>
            </a:r>
            <a:r>
              <a:rPr lang="en-US" sz="1800" i="1" dirty="0"/>
              <a:t>l</a:t>
            </a:r>
            <a:r>
              <a:rPr lang="en-US" sz="1800" dirty="0"/>
              <a:t> (</a:t>
            </a:r>
            <a:r>
              <a:rPr lang="en-US" sz="1800" dirty="0">
                <a:cs typeface="Calibri"/>
              </a:rPr>
              <a:t>view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</a:t>
            </a:r>
            <a:r>
              <a:rPr lang="en-US" sz="1800" dirty="0" err="1">
                <a:cs typeface="Calibri"/>
              </a:rPr>
              <a:t>,</a:t>
            </a:r>
            <a:r>
              <a:rPr lang="en-US" sz="1800" i="1" dirty="0" err="1">
                <a:cs typeface="Times New Roman"/>
              </a:rPr>
              <a:t>l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cs typeface="Calibri"/>
              </a:rPr>
              <a:t>F</a:t>
            </a:r>
            <a:r>
              <a:rPr lang="en-US" sz="1800" dirty="0">
                <a:cs typeface="Times New Roman"/>
              </a:rPr>
              <a:t>) then</a:t>
            </a:r>
          </a:p>
          <a:p>
            <a:pPr marL="403225" lvl="1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	</a:t>
            </a:r>
            <a:r>
              <a:rPr lang="en-US" sz="1800" dirty="0"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r,l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dirty="0">
                <a:cs typeface="Calibri"/>
              </a:rPr>
              <a:t>perceive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/>
            </a:br>
            <a:r>
              <a:rPr lang="en-US" sz="1800" dirty="0"/>
              <a:t>		if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= </a:t>
            </a:r>
            <a:r>
              <a:rPr lang="en-US" sz="1800" i="1" dirty="0"/>
              <a:t>l</a:t>
            </a:r>
            <a:r>
              <a:rPr lang="en-US" sz="1800" dirty="0"/>
              <a:t>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r,c,l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	else 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    else </a:t>
            </a:r>
            <a:r>
              <a:rPr lang="en-US" sz="1800" dirty="0">
                <a:cs typeface="Calibri"/>
              </a:rPr>
              <a:t>fail</a:t>
            </a:r>
            <a:endParaRPr lang="en-US" sz="1800" dirty="0">
              <a:cs typeface="Times New Roman"/>
            </a:endParaRPr>
          </a:p>
        </p:txBody>
      </p:sp>
      <p:sp>
        <p:nvSpPr>
          <p:cNvPr id="35" name="Content Placeholder 3">
            <a:extLst>
              <a:ext uri="{FF2B5EF4-FFF2-40B4-BE49-F238E27FC236}">
                <a16:creationId xmlns:a16="http://schemas.microsoft.com/office/drawing/2014/main" id="{6A66CE0A-94AF-F94A-9CF2-DA8D9B5AEDEA}"/>
              </a:ext>
            </a:extLst>
          </p:cNvPr>
          <p:cNvSpPr txBox="1">
            <a:spLocks/>
          </p:cNvSpPr>
          <p:nvPr/>
        </p:nvSpPr>
        <p:spPr bwMode="auto">
          <a:xfrm>
            <a:off x="250490" y="132738"/>
            <a:ext cx="3351114" cy="3136757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>
                <a:cs typeface="Calibri"/>
              </a:rPr>
              <a:t>m-fetch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task:  </a:t>
            </a:r>
            <a:r>
              <a:rPr lang="en-US" sz="1800" dirty="0">
                <a:cs typeface="Calibri"/>
              </a:rPr>
              <a:t>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pre: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body:	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	if </a:t>
            </a:r>
            <a:r>
              <a:rPr lang="en-US" sz="1800" dirty="0" err="1"/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= </a:t>
            </a:r>
            <a:r>
              <a:rPr lang="en-US" sz="1800" dirty="0">
                <a:cs typeface="Calibri"/>
              </a:rPr>
              <a:t>unknown</a:t>
            </a:r>
            <a:r>
              <a:rPr lang="en-US" sz="1800" dirty="0"/>
              <a:t>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  <a:br>
              <a:rPr lang="en-US" sz="1800" dirty="0"/>
            </a:br>
            <a:r>
              <a:rPr lang="en-US" sz="1800" dirty="0"/>
              <a:t>		else if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 =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br>
              <a:rPr lang="en-US" sz="1800" dirty="0"/>
            </a:br>
            <a:r>
              <a:rPr lang="en-US" sz="1800" dirty="0"/>
              <a:t>		else do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endParaRPr lang="en-US" sz="1800" baseline="-25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599" y="1145677"/>
            <a:ext cx="4237434" cy="506505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8F0675-435E-8249-9349-37F235502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23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9400" y="11113"/>
            <a:ext cx="8864600" cy="6223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56530" y="4612027"/>
            <a:ext cx="4967941" cy="16136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098114" y="1534144"/>
            <a:ext cx="978647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411882" y="1815951"/>
            <a:ext cx="664879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741790" y="3001367"/>
            <a:ext cx="978647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063752" y="3283174"/>
            <a:ext cx="664879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669160" y="4235036"/>
            <a:ext cx="1347117" cy="10129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30" name="Rectangle 29"/>
          <p:cNvSpPr/>
          <p:nvPr/>
        </p:nvSpPr>
        <p:spPr>
          <a:xfrm rot="17700000">
            <a:off x="7703991" y="3603299"/>
            <a:ext cx="258429" cy="1049827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DB84FD3-9BFE-2946-B2D7-37F22F7BCE84}"/>
              </a:ext>
            </a:extLst>
          </p:cNvPr>
          <p:cNvSpPr/>
          <p:nvPr/>
        </p:nvSpPr>
        <p:spPr>
          <a:xfrm>
            <a:off x="3772332" y="2339228"/>
            <a:ext cx="2033890" cy="1200329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τ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cs typeface="Calibri"/>
              </a:rPr>
              <a:t>fetch(r1,c2)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m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	m-</a:t>
            </a:r>
            <a:r>
              <a:rPr lang="en-US" dirty="0">
                <a:solidFill>
                  <a:schemeClr val="bg1"/>
                </a:solidFill>
                <a:cs typeface="Calibri"/>
              </a:rPr>
              <a:t>fetch(r1,c2)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i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(see method)</a:t>
            </a: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tried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∅</a:t>
            </a:r>
            <a:endParaRPr lang="mr-IN" dirty="0">
              <a:solidFill>
                <a:schemeClr val="bg1"/>
              </a:solidFill>
              <a:effectLst/>
              <a:ea typeface="Times New Roman" charset="0"/>
              <a:cs typeface="Times New Roman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022EA76-89FC-1747-9D65-3E0DF9241109}"/>
              </a:ext>
            </a:extLst>
          </p:cNvPr>
          <p:cNvSpPr/>
          <p:nvPr/>
        </p:nvSpPr>
        <p:spPr>
          <a:xfrm>
            <a:off x="3774123" y="3664180"/>
            <a:ext cx="1788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>
                <a:latin typeface="Calibri"/>
                <a:cs typeface="Calibri"/>
              </a:rPr>
              <a:t>Refinement stack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1" name="Left Brace 30">
            <a:extLst>
              <a:ext uri="{FF2B5EF4-FFF2-40B4-BE49-F238E27FC236}">
                <a16:creationId xmlns:a16="http://schemas.microsoft.com/office/drawing/2014/main" id="{A66063BF-D613-D545-9FF2-DA8ABF29DA66}"/>
              </a:ext>
            </a:extLst>
          </p:cNvPr>
          <p:cNvSpPr/>
          <p:nvPr/>
        </p:nvSpPr>
        <p:spPr>
          <a:xfrm rot="16200000">
            <a:off x="4693496" y="2548270"/>
            <a:ext cx="195369" cy="2207824"/>
          </a:xfrm>
          <a:prstGeom prst="leftBrac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BA3683B-82BD-074A-B9DA-750FF9956EDE}"/>
              </a:ext>
            </a:extLst>
          </p:cNvPr>
          <p:cNvSpPr/>
          <p:nvPr/>
        </p:nvSpPr>
        <p:spPr>
          <a:xfrm>
            <a:off x="3772332" y="1010390"/>
            <a:ext cx="2178802" cy="1200329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τ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cs typeface="Calibri"/>
              </a:rPr>
              <a:t>search(r1,c2)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m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	m-</a:t>
            </a:r>
            <a:r>
              <a:rPr lang="en-US" dirty="0">
                <a:solidFill>
                  <a:schemeClr val="bg1"/>
                </a:solidFill>
                <a:cs typeface="Calibri"/>
              </a:rPr>
              <a:t>search(r1,c2)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i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(see method)</a:t>
            </a: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tried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∅</a:t>
            </a:r>
            <a:endParaRPr lang="mr-IN" dirty="0">
              <a:solidFill>
                <a:schemeClr val="bg1"/>
              </a:solidFill>
              <a:effectLst/>
              <a:ea typeface="Times New Roman" charset="0"/>
              <a:cs typeface="Times New Roman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C4E8380-5CFF-E24C-9AC1-5A839BA172AB}"/>
              </a:ext>
            </a:extLst>
          </p:cNvPr>
          <p:cNvSpPr/>
          <p:nvPr/>
        </p:nvSpPr>
        <p:spPr>
          <a:xfrm>
            <a:off x="3772332" y="499588"/>
            <a:ext cx="2178801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9525" algn="ctr">
              <a:tabLst>
                <a:tab pos="508000" algn="l"/>
              </a:tabLst>
            </a:pPr>
            <a:r>
              <a:rPr lang="en-US" b="1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…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              </a:t>
            </a:r>
            <a:endParaRPr lang="mr-IN" dirty="0">
              <a:solidFill>
                <a:schemeClr val="bg1"/>
              </a:solidFill>
              <a:effectLst/>
              <a:ea typeface="Times New Roman" charset="0"/>
              <a:cs typeface="Times New Roman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1CE6396-1508-F44F-988E-F8B9849D5E90}"/>
              </a:ext>
            </a:extLst>
          </p:cNvPr>
          <p:cNvSpPr/>
          <p:nvPr/>
        </p:nvSpPr>
        <p:spPr>
          <a:xfrm>
            <a:off x="1448469" y="4878735"/>
            <a:ext cx="1031356" cy="25714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553639E-8144-5847-B5A8-AD68BBD9CDD5}"/>
              </a:ext>
            </a:extLst>
          </p:cNvPr>
          <p:cNvSpPr/>
          <p:nvPr/>
        </p:nvSpPr>
        <p:spPr>
          <a:xfrm>
            <a:off x="1281642" y="1561056"/>
            <a:ext cx="1095798" cy="28390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007071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C73ADE99-46E5-3B40-AAD1-B1EFB54D88C2}"/>
              </a:ext>
            </a:extLst>
          </p:cNvPr>
          <p:cNvSpPr txBox="1">
            <a:spLocks/>
          </p:cNvSpPr>
          <p:nvPr/>
        </p:nvSpPr>
        <p:spPr>
          <a:xfrm>
            <a:off x="250490" y="3353051"/>
            <a:ext cx="3059620" cy="28346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>
                <a:cs typeface="Calibri"/>
              </a:rPr>
              <a:t>m-search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task:	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pre: 	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cs typeface="Calibri"/>
              </a:rPr>
              <a:t>unknown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/>
              <a:t>body:	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    if ∃</a:t>
            </a:r>
            <a:r>
              <a:rPr lang="en-US" sz="1800" i="1" dirty="0"/>
              <a:t>l</a:t>
            </a:r>
            <a:r>
              <a:rPr lang="en-US" sz="1800" dirty="0"/>
              <a:t> (</a:t>
            </a:r>
            <a:r>
              <a:rPr lang="en-US" sz="1800" dirty="0">
                <a:cs typeface="Calibri"/>
              </a:rPr>
              <a:t>view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</a:t>
            </a:r>
            <a:r>
              <a:rPr lang="en-US" sz="1800" dirty="0" err="1">
                <a:cs typeface="Calibri"/>
              </a:rPr>
              <a:t>,</a:t>
            </a:r>
            <a:r>
              <a:rPr lang="en-US" sz="1800" i="1" dirty="0" err="1">
                <a:cs typeface="Times New Roman"/>
              </a:rPr>
              <a:t>l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cs typeface="Calibri"/>
              </a:rPr>
              <a:t>F</a:t>
            </a:r>
            <a:r>
              <a:rPr lang="en-US" sz="1800" dirty="0">
                <a:cs typeface="Times New Roman"/>
              </a:rPr>
              <a:t>) then</a:t>
            </a:r>
          </a:p>
          <a:p>
            <a:pPr marL="403225" lvl="1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	</a:t>
            </a:r>
            <a:r>
              <a:rPr lang="en-US" sz="1800" dirty="0"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r,l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dirty="0">
                <a:cs typeface="Calibri"/>
              </a:rPr>
              <a:t>perceive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/>
            </a:br>
            <a:r>
              <a:rPr lang="en-US" sz="1800" dirty="0"/>
              <a:t>		if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= </a:t>
            </a:r>
            <a:r>
              <a:rPr lang="en-US" sz="1800" i="1" dirty="0"/>
              <a:t>l</a:t>
            </a:r>
            <a:r>
              <a:rPr lang="en-US" sz="1800" dirty="0"/>
              <a:t>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r,c,l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	else 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    else </a:t>
            </a:r>
            <a:r>
              <a:rPr lang="en-US" sz="1800" dirty="0">
                <a:cs typeface="Calibri"/>
              </a:rPr>
              <a:t>fail</a:t>
            </a:r>
            <a:endParaRPr lang="en-US" sz="1800" dirty="0">
              <a:cs typeface="Times New Roman"/>
            </a:endParaRPr>
          </a:p>
        </p:txBody>
      </p:sp>
      <p:sp>
        <p:nvSpPr>
          <p:cNvPr id="38" name="Content Placeholder 3">
            <a:extLst>
              <a:ext uri="{FF2B5EF4-FFF2-40B4-BE49-F238E27FC236}">
                <a16:creationId xmlns:a16="http://schemas.microsoft.com/office/drawing/2014/main" id="{F7F3BD34-925D-F249-A286-C1CE4C7CFD2F}"/>
              </a:ext>
            </a:extLst>
          </p:cNvPr>
          <p:cNvSpPr txBox="1">
            <a:spLocks/>
          </p:cNvSpPr>
          <p:nvPr/>
        </p:nvSpPr>
        <p:spPr bwMode="auto">
          <a:xfrm>
            <a:off x="250490" y="132738"/>
            <a:ext cx="3351114" cy="3136757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>
                <a:cs typeface="Calibri"/>
              </a:rPr>
              <a:t>m-fetch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task:  </a:t>
            </a:r>
            <a:r>
              <a:rPr lang="en-US" sz="1800" dirty="0">
                <a:cs typeface="Calibri"/>
              </a:rPr>
              <a:t>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pre: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body:	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	if </a:t>
            </a:r>
            <a:r>
              <a:rPr lang="en-US" sz="1800" dirty="0" err="1"/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= </a:t>
            </a:r>
            <a:r>
              <a:rPr lang="en-US" sz="1800" dirty="0">
                <a:cs typeface="Calibri"/>
              </a:rPr>
              <a:t>unknown</a:t>
            </a:r>
            <a:r>
              <a:rPr lang="en-US" sz="1800" dirty="0"/>
              <a:t>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  <a:br>
              <a:rPr lang="en-US" sz="1800" dirty="0"/>
            </a:br>
            <a:r>
              <a:rPr lang="en-US" sz="1800" dirty="0"/>
              <a:t>		else if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 =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br>
              <a:rPr lang="en-US" sz="1800" dirty="0"/>
            </a:br>
            <a:r>
              <a:rPr lang="en-US" sz="1800" dirty="0"/>
              <a:t>		else do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endParaRPr lang="en-US" sz="1800" baseline="-25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599" y="1145677"/>
            <a:ext cx="4237434" cy="506505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830C19-2377-FD41-8DD8-B0D1E5A51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24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1463" y="11113"/>
            <a:ext cx="8872537" cy="6223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56530" y="4612027"/>
            <a:ext cx="4967941" cy="16136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098114" y="1534144"/>
            <a:ext cx="978647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411882" y="1815951"/>
            <a:ext cx="664879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741790" y="3001367"/>
            <a:ext cx="978647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063752" y="3283174"/>
            <a:ext cx="664879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6404565" y="4447148"/>
            <a:ext cx="1245318" cy="8246"/>
          </a:xfrm>
          <a:prstGeom prst="straightConnector1">
            <a:avLst/>
          </a:prstGeom>
          <a:ln w="19050" cmpd="sng">
            <a:solidFill>
              <a:srgbClr val="C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669160" y="4235036"/>
            <a:ext cx="1347117" cy="10129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dirty="0">
                <a:solidFill>
                  <a:srgbClr val="404040"/>
                </a:solidFill>
              </a:rPr>
              <a:t>…</a:t>
            </a:r>
          </a:p>
        </p:txBody>
      </p:sp>
      <p:sp>
        <p:nvSpPr>
          <p:cNvPr id="31" name="Rectangle 30"/>
          <p:cNvSpPr/>
          <p:nvPr/>
        </p:nvSpPr>
        <p:spPr>
          <a:xfrm rot="17700000">
            <a:off x="7703991" y="3603299"/>
            <a:ext cx="258429" cy="1049827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D2A36E7-EDFD-E14E-9B27-3EB90AB712BE}"/>
              </a:ext>
            </a:extLst>
          </p:cNvPr>
          <p:cNvSpPr/>
          <p:nvPr/>
        </p:nvSpPr>
        <p:spPr>
          <a:xfrm>
            <a:off x="3772332" y="2339228"/>
            <a:ext cx="2033890" cy="1200329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τ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cs typeface="Calibri"/>
              </a:rPr>
              <a:t>fetch(r1,c2)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m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	m-</a:t>
            </a:r>
            <a:r>
              <a:rPr lang="en-US" dirty="0">
                <a:solidFill>
                  <a:schemeClr val="bg1"/>
                </a:solidFill>
                <a:cs typeface="Calibri"/>
              </a:rPr>
              <a:t>fetch(r1,c2)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i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(see method)</a:t>
            </a: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tried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∅</a:t>
            </a:r>
            <a:endParaRPr lang="mr-IN" dirty="0">
              <a:solidFill>
                <a:schemeClr val="bg1"/>
              </a:solidFill>
              <a:effectLst/>
              <a:ea typeface="Times New Roman" charset="0"/>
              <a:cs typeface="Times New Roman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B702505-30D4-7344-B3A8-1EFB5E930C19}"/>
              </a:ext>
            </a:extLst>
          </p:cNvPr>
          <p:cNvSpPr/>
          <p:nvPr/>
        </p:nvSpPr>
        <p:spPr>
          <a:xfrm>
            <a:off x="3774123" y="3664180"/>
            <a:ext cx="1788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>
                <a:latin typeface="Calibri"/>
                <a:cs typeface="Calibri"/>
              </a:rPr>
              <a:t>Refinement stack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2" name="Left Brace 31">
            <a:extLst>
              <a:ext uri="{FF2B5EF4-FFF2-40B4-BE49-F238E27FC236}">
                <a16:creationId xmlns:a16="http://schemas.microsoft.com/office/drawing/2014/main" id="{F441A246-4A32-1647-ACE9-1002090DF2DE}"/>
              </a:ext>
            </a:extLst>
          </p:cNvPr>
          <p:cNvSpPr/>
          <p:nvPr/>
        </p:nvSpPr>
        <p:spPr>
          <a:xfrm rot="16200000">
            <a:off x="4693496" y="2548270"/>
            <a:ext cx="195369" cy="2207824"/>
          </a:xfrm>
          <a:prstGeom prst="leftBrac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9420DE5-3144-F74C-B01A-4023594A7DC2}"/>
              </a:ext>
            </a:extLst>
          </p:cNvPr>
          <p:cNvSpPr/>
          <p:nvPr/>
        </p:nvSpPr>
        <p:spPr>
          <a:xfrm>
            <a:off x="3772332" y="1010390"/>
            <a:ext cx="2178802" cy="1200329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τ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cs typeface="Calibri"/>
              </a:rPr>
              <a:t>search(r1,c2)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m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	m-</a:t>
            </a:r>
            <a:r>
              <a:rPr lang="en-US" dirty="0">
                <a:solidFill>
                  <a:schemeClr val="bg1"/>
                </a:solidFill>
                <a:cs typeface="Calibri"/>
              </a:rPr>
              <a:t>search(r1,c2)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i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(see method)</a:t>
            </a: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tried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∅</a:t>
            </a:r>
            <a:endParaRPr lang="mr-IN" dirty="0">
              <a:solidFill>
                <a:schemeClr val="bg1"/>
              </a:solidFill>
              <a:effectLst/>
              <a:ea typeface="Times New Roman" charset="0"/>
              <a:cs typeface="Times New Roman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755A46C-7A5E-E243-BAB3-9A0CD62CF736}"/>
              </a:ext>
            </a:extLst>
          </p:cNvPr>
          <p:cNvSpPr/>
          <p:nvPr/>
        </p:nvSpPr>
        <p:spPr>
          <a:xfrm>
            <a:off x="3772332" y="499588"/>
            <a:ext cx="2178802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9525" algn="ctr">
              <a:tabLst>
                <a:tab pos="508000" algn="l"/>
              </a:tabLst>
            </a:pPr>
            <a:r>
              <a:rPr lang="en-US" b="1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…</a:t>
            </a:r>
            <a:endParaRPr lang="mr-IN" dirty="0">
              <a:solidFill>
                <a:schemeClr val="bg1"/>
              </a:solidFill>
              <a:effectLst/>
              <a:ea typeface="Times New Roman" charset="0"/>
              <a:cs typeface="Times New Roman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9916BB5-D664-8444-A06A-550D11DD1CED}"/>
              </a:ext>
            </a:extLst>
          </p:cNvPr>
          <p:cNvSpPr/>
          <p:nvPr/>
        </p:nvSpPr>
        <p:spPr>
          <a:xfrm>
            <a:off x="1281642" y="1561056"/>
            <a:ext cx="1095798" cy="28390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691145" y="4711006"/>
            <a:ext cx="1470804" cy="369332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cs typeface="Times New Roman"/>
              </a:rPr>
              <a:t>sensor failure</a:t>
            </a:r>
            <a:endParaRPr lang="en-US" dirty="0">
              <a:solidFill>
                <a:schemeClr val="bg1"/>
              </a:solidFill>
              <a:cs typeface="Times New Roman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A5A8FFB-33FC-AB44-9E3D-18EFA7DE732B}"/>
              </a:ext>
            </a:extLst>
          </p:cNvPr>
          <p:cNvCxnSpPr>
            <a:cxnSpLocks/>
          </p:cNvCxnSpPr>
          <p:nvPr/>
        </p:nvCxnSpPr>
        <p:spPr>
          <a:xfrm flipH="1">
            <a:off x="1375513" y="5011669"/>
            <a:ext cx="1156558" cy="0"/>
          </a:xfrm>
          <a:prstGeom prst="straightConnector1">
            <a:avLst/>
          </a:prstGeom>
          <a:ln w="19050" cmpd="sng">
            <a:solidFill>
              <a:srgbClr val="C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7684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C83D7966-4B53-DA4D-ADF8-D4C9DA86B129}"/>
              </a:ext>
            </a:extLst>
          </p:cNvPr>
          <p:cNvSpPr txBox="1">
            <a:spLocks/>
          </p:cNvSpPr>
          <p:nvPr/>
        </p:nvSpPr>
        <p:spPr>
          <a:xfrm>
            <a:off x="250490" y="3353051"/>
            <a:ext cx="3059620" cy="28346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>
                <a:cs typeface="Calibri"/>
              </a:rPr>
              <a:t>m-search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task:	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pre: 	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cs typeface="Calibri"/>
              </a:rPr>
              <a:t>unknown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/>
              <a:t>body:	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    if ∃</a:t>
            </a:r>
            <a:r>
              <a:rPr lang="en-US" sz="1800" i="1" dirty="0"/>
              <a:t>l</a:t>
            </a:r>
            <a:r>
              <a:rPr lang="en-US" sz="1800" dirty="0"/>
              <a:t> (</a:t>
            </a:r>
            <a:r>
              <a:rPr lang="en-US" sz="1800" dirty="0">
                <a:cs typeface="Calibri"/>
              </a:rPr>
              <a:t>view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</a:t>
            </a:r>
            <a:r>
              <a:rPr lang="en-US" sz="1800" dirty="0" err="1">
                <a:cs typeface="Calibri"/>
              </a:rPr>
              <a:t>,</a:t>
            </a:r>
            <a:r>
              <a:rPr lang="en-US" sz="1800" i="1" dirty="0" err="1">
                <a:cs typeface="Times New Roman"/>
              </a:rPr>
              <a:t>l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cs typeface="Calibri"/>
              </a:rPr>
              <a:t>F</a:t>
            </a:r>
            <a:r>
              <a:rPr lang="en-US" sz="1800" dirty="0">
                <a:cs typeface="Times New Roman"/>
              </a:rPr>
              <a:t>) then</a:t>
            </a:r>
          </a:p>
          <a:p>
            <a:pPr marL="403225" lvl="1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	</a:t>
            </a:r>
            <a:r>
              <a:rPr lang="en-US" sz="1800" dirty="0"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r,l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dirty="0">
                <a:cs typeface="Calibri"/>
              </a:rPr>
              <a:t>perceive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/>
            </a:br>
            <a:r>
              <a:rPr lang="en-US" sz="1800" dirty="0"/>
              <a:t>		if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= </a:t>
            </a:r>
            <a:r>
              <a:rPr lang="en-US" sz="1800" i="1" dirty="0"/>
              <a:t>l</a:t>
            </a:r>
            <a:r>
              <a:rPr lang="en-US" sz="1800" dirty="0"/>
              <a:t>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r,c,l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	else 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    else </a:t>
            </a:r>
            <a:r>
              <a:rPr lang="en-US" sz="1800" dirty="0">
                <a:cs typeface="Calibri"/>
              </a:rPr>
              <a:t>fail</a:t>
            </a:r>
            <a:endParaRPr lang="en-US" sz="1800" dirty="0">
              <a:cs typeface="Times New Roman"/>
            </a:endParaRPr>
          </a:p>
        </p:txBody>
      </p:sp>
      <p:sp>
        <p:nvSpPr>
          <p:cNvPr id="40" name="Content Placeholder 3">
            <a:extLst>
              <a:ext uri="{FF2B5EF4-FFF2-40B4-BE49-F238E27FC236}">
                <a16:creationId xmlns:a16="http://schemas.microsoft.com/office/drawing/2014/main" id="{90FA7D1E-7CEE-8C41-B987-A3404D0F6481}"/>
              </a:ext>
            </a:extLst>
          </p:cNvPr>
          <p:cNvSpPr txBox="1">
            <a:spLocks/>
          </p:cNvSpPr>
          <p:nvPr/>
        </p:nvSpPr>
        <p:spPr bwMode="auto">
          <a:xfrm>
            <a:off x="250490" y="132738"/>
            <a:ext cx="3351114" cy="3136757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>
                <a:cs typeface="Calibri"/>
              </a:rPr>
              <a:t>m-fetch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task:  </a:t>
            </a:r>
            <a:r>
              <a:rPr lang="en-US" sz="1800" dirty="0">
                <a:cs typeface="Calibri"/>
              </a:rPr>
              <a:t>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pre: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body:	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	if </a:t>
            </a:r>
            <a:r>
              <a:rPr lang="en-US" sz="1800" dirty="0" err="1"/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= </a:t>
            </a:r>
            <a:r>
              <a:rPr lang="en-US" sz="1800" dirty="0">
                <a:cs typeface="Calibri"/>
              </a:rPr>
              <a:t>unknown</a:t>
            </a:r>
            <a:r>
              <a:rPr lang="en-US" sz="1800" dirty="0"/>
              <a:t>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  <a:br>
              <a:rPr lang="en-US" sz="1800" dirty="0"/>
            </a:br>
            <a:r>
              <a:rPr lang="en-US" sz="1800" dirty="0"/>
              <a:t>		else if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 =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br>
              <a:rPr lang="en-US" sz="1800" dirty="0"/>
            </a:br>
            <a:r>
              <a:rPr lang="en-US" sz="1800" dirty="0"/>
              <a:t>		else do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endParaRPr lang="en-US" sz="1800" baseline="-25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599" y="1145677"/>
            <a:ext cx="4237434" cy="506505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45DCA-AD1E-BE49-ACF4-25101DC69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25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113"/>
            <a:ext cx="8839200" cy="6223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56530" y="4612027"/>
            <a:ext cx="4967941" cy="16136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098114" y="1534144"/>
            <a:ext cx="978647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411882" y="1815951"/>
            <a:ext cx="664879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6470307" y="3571617"/>
            <a:ext cx="1371600" cy="8246"/>
          </a:xfrm>
          <a:prstGeom prst="straightConnector1">
            <a:avLst/>
          </a:prstGeom>
          <a:ln w="19050" cmpd="sng">
            <a:solidFill>
              <a:srgbClr val="C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4"/>
          <p:cNvSpPr txBox="1">
            <a:spLocks/>
          </p:cNvSpPr>
          <p:nvPr/>
        </p:nvSpPr>
        <p:spPr bwMode="auto">
          <a:xfrm>
            <a:off x="3988983" y="5782113"/>
            <a:ext cx="4526367" cy="366767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4450" rIns="91440" bIns="44450" numCol="1" anchor="b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400"/>
              </a:spcBef>
              <a:buNone/>
              <a:tabLst>
                <a:tab pos="1262063" algn="l"/>
                <a:tab pos="1546225" algn="l"/>
              </a:tabLst>
            </a:pPr>
            <a:r>
              <a:rPr lang="en-US" sz="1800" dirty="0">
                <a:solidFill>
                  <a:schemeClr val="bg1"/>
                </a:solidFill>
                <a:cs typeface="Times New Roman"/>
              </a:rPr>
              <a:t>If other candidates for </a:t>
            </a:r>
            <a:r>
              <a:rPr lang="en-US" sz="1800" i="1" dirty="0">
                <a:solidFill>
                  <a:schemeClr val="bg1"/>
                </a:solidFill>
                <a:cs typeface="Calibri"/>
              </a:rPr>
              <a:t>search(r1,c2)</a:t>
            </a:r>
            <a:r>
              <a:rPr lang="en-US" sz="1800" dirty="0">
                <a:solidFill>
                  <a:schemeClr val="bg1"/>
                </a:solidFill>
                <a:cs typeface="Times New Roman"/>
              </a:rPr>
              <a:t>, try them.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669160" y="4235036"/>
            <a:ext cx="1347117" cy="10129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dirty="0">
                <a:solidFill>
                  <a:srgbClr val="404040"/>
                </a:solidFill>
              </a:rPr>
              <a:t>…</a:t>
            </a:r>
          </a:p>
        </p:txBody>
      </p:sp>
      <p:sp>
        <p:nvSpPr>
          <p:cNvPr id="28" name="Rectangle 27"/>
          <p:cNvSpPr/>
          <p:nvPr/>
        </p:nvSpPr>
        <p:spPr>
          <a:xfrm rot="17700000">
            <a:off x="7703991" y="3603299"/>
            <a:ext cx="258429" cy="1049827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488266" y="3282016"/>
            <a:ext cx="32389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>
                <a:latin typeface="Calibri"/>
                <a:cs typeface="Calibri"/>
              </a:rPr>
              <a:t>?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8F223FA-837E-7B49-9DF7-7CAD8332378C}"/>
              </a:ext>
            </a:extLst>
          </p:cNvPr>
          <p:cNvSpPr/>
          <p:nvPr/>
        </p:nvSpPr>
        <p:spPr>
          <a:xfrm>
            <a:off x="3772332" y="2339228"/>
            <a:ext cx="2033890" cy="1200329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τ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cs typeface="Calibri"/>
              </a:rPr>
              <a:t>fetch(r1,c2)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m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	m-</a:t>
            </a:r>
            <a:r>
              <a:rPr lang="en-US" dirty="0">
                <a:solidFill>
                  <a:schemeClr val="bg1"/>
                </a:solidFill>
                <a:cs typeface="Calibri"/>
              </a:rPr>
              <a:t>fetch(r1,c2)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i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(see method)</a:t>
            </a: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tried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∅</a:t>
            </a:r>
            <a:endParaRPr lang="mr-IN" dirty="0">
              <a:solidFill>
                <a:schemeClr val="bg1"/>
              </a:solidFill>
              <a:effectLst/>
              <a:ea typeface="Times New Roman" charset="0"/>
              <a:cs typeface="Times New Roman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BEF43C4-2ED3-B845-BAA9-F61386B102CC}"/>
              </a:ext>
            </a:extLst>
          </p:cNvPr>
          <p:cNvSpPr/>
          <p:nvPr/>
        </p:nvSpPr>
        <p:spPr>
          <a:xfrm>
            <a:off x="3774123" y="3664180"/>
            <a:ext cx="1788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>
                <a:latin typeface="Calibri"/>
                <a:cs typeface="Calibri"/>
              </a:rPr>
              <a:t>Refinement stack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00818B0D-B7D6-A044-B619-1F1A89C6B74C}"/>
              </a:ext>
            </a:extLst>
          </p:cNvPr>
          <p:cNvSpPr/>
          <p:nvPr/>
        </p:nvSpPr>
        <p:spPr>
          <a:xfrm rot="16200000">
            <a:off x="4693496" y="2548270"/>
            <a:ext cx="195369" cy="2207824"/>
          </a:xfrm>
          <a:prstGeom prst="leftBrac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27A7E05-27C6-4A48-A2E2-0AF0FBF634DB}"/>
              </a:ext>
            </a:extLst>
          </p:cNvPr>
          <p:cNvSpPr/>
          <p:nvPr/>
        </p:nvSpPr>
        <p:spPr>
          <a:xfrm>
            <a:off x="3772332" y="1010390"/>
            <a:ext cx="2316468" cy="1200329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τ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cs typeface="Calibri"/>
              </a:rPr>
              <a:t>search(r1,c2)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m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	?</a:t>
            </a: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i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(see method)</a:t>
            </a: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tried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{m-</a:t>
            </a:r>
            <a:r>
              <a:rPr lang="en-US" dirty="0">
                <a:solidFill>
                  <a:schemeClr val="bg1"/>
                </a:solidFill>
                <a:cs typeface="Calibri"/>
              </a:rPr>
              <a:t>search(r1,c2)}</a:t>
            </a:r>
            <a:endParaRPr lang="mr-IN" dirty="0">
              <a:solidFill>
                <a:schemeClr val="bg1"/>
              </a:solidFill>
              <a:effectLst/>
              <a:ea typeface="Times New Roman" charset="0"/>
              <a:cs typeface="Times New Roman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DBD4FD2-AD87-7440-BE6F-8A3EAFF1E6A6}"/>
              </a:ext>
            </a:extLst>
          </p:cNvPr>
          <p:cNvCxnSpPr/>
          <p:nvPr/>
        </p:nvCxnSpPr>
        <p:spPr>
          <a:xfrm flipH="1" flipV="1">
            <a:off x="6404565" y="4447148"/>
            <a:ext cx="1245318" cy="8246"/>
          </a:xfrm>
          <a:prstGeom prst="straightConnector1">
            <a:avLst/>
          </a:prstGeom>
          <a:ln w="19050" cmpd="sng">
            <a:solidFill>
              <a:srgbClr val="C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BB70FE39-3987-1649-B68C-5BC89F7919E8}"/>
              </a:ext>
            </a:extLst>
          </p:cNvPr>
          <p:cNvSpPr/>
          <p:nvPr/>
        </p:nvSpPr>
        <p:spPr>
          <a:xfrm>
            <a:off x="1281642" y="1561056"/>
            <a:ext cx="1095798" cy="28390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F5BB0AC-7365-2648-A043-FD8D3FA1F377}"/>
              </a:ext>
            </a:extLst>
          </p:cNvPr>
          <p:cNvCxnSpPr>
            <a:cxnSpLocks/>
          </p:cNvCxnSpPr>
          <p:nvPr/>
        </p:nvCxnSpPr>
        <p:spPr>
          <a:xfrm flipH="1">
            <a:off x="301093" y="3522566"/>
            <a:ext cx="1268627" cy="0"/>
          </a:xfrm>
          <a:prstGeom prst="straightConnector1">
            <a:avLst/>
          </a:prstGeom>
          <a:ln w="19050" cmpd="sng">
            <a:solidFill>
              <a:srgbClr val="C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7422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5055547" y="1085000"/>
            <a:ext cx="3766762" cy="194290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55562">
              <a:spcBef>
                <a:spcPts val="0"/>
              </a:spcBef>
              <a:tabLst>
                <a:tab pos="227013" algn="l"/>
                <a:tab pos="798513" algn="l"/>
                <a:tab pos="1084263" algn="l"/>
                <a:tab pos="1311275" algn="l"/>
                <a:tab pos="1544638" algn="l"/>
              </a:tabLst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Retry (subroutine)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C21CA4-668A-3240-8EB4-C03A748E1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26</a:t>
            </a:fld>
            <a:endParaRPr lang="en-GB"/>
          </a:p>
        </p:txBody>
      </p:sp>
      <p:sp>
        <p:nvSpPr>
          <p:cNvPr id="23" name="Content Placeholder 7"/>
          <p:cNvSpPr txBox="1">
            <a:spLocks/>
          </p:cNvSpPr>
          <p:nvPr/>
        </p:nvSpPr>
        <p:spPr>
          <a:xfrm>
            <a:off x="2187880" y="6292731"/>
            <a:ext cx="2437459" cy="367149"/>
          </a:xfrm>
          <a:prstGeom prst="rect">
            <a:avLst/>
          </a:prstGeom>
        </p:spPr>
        <p:txBody>
          <a:bodyPr/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Font typeface="Webdings" charset="2"/>
              <a:buNone/>
            </a:pPr>
            <a:r>
              <a:rPr lang="en-US" kern="0" dirty="0"/>
              <a:t>Another decision tree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BE65CF-980C-A649-97AD-F33C4CDFC354}"/>
              </a:ext>
            </a:extLst>
          </p:cNvPr>
          <p:cNvSpPr/>
          <p:nvPr/>
        </p:nvSpPr>
        <p:spPr>
          <a:xfrm>
            <a:off x="4072889" y="1146049"/>
            <a:ext cx="4872990" cy="28931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Retry(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(𝜏,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i,tried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pop(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tried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tried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∪ 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Candidates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Instances(ℳ,𝜏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𝜉)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tried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Candidates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≠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arbitrarily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m’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Candidates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stack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push((𝜏,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,nil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,∅),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 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≠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Retry(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 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output(“failed to accomplish” 𝜏)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Agenda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Agenda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B84124-B48D-5649-8A23-744F39E2E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947" y="1381879"/>
            <a:ext cx="3504710" cy="450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311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1B3BB4E0-00B3-8346-B4DF-788EBECBED0E}"/>
              </a:ext>
            </a:extLst>
          </p:cNvPr>
          <p:cNvSpPr txBox="1">
            <a:spLocks/>
          </p:cNvSpPr>
          <p:nvPr/>
        </p:nvSpPr>
        <p:spPr>
          <a:xfrm>
            <a:off x="250490" y="3353051"/>
            <a:ext cx="3059620" cy="28346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>
                <a:cs typeface="Calibri"/>
              </a:rPr>
              <a:t>m-search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task:	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pre: 	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cs typeface="Calibri"/>
              </a:rPr>
              <a:t>unknown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/>
              <a:t>body:	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    if ∃</a:t>
            </a:r>
            <a:r>
              <a:rPr lang="en-US" sz="1800" i="1" dirty="0"/>
              <a:t>l</a:t>
            </a:r>
            <a:r>
              <a:rPr lang="en-US" sz="1800" dirty="0"/>
              <a:t> (</a:t>
            </a:r>
            <a:r>
              <a:rPr lang="en-US" sz="1800" dirty="0">
                <a:cs typeface="Calibri"/>
              </a:rPr>
              <a:t>view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</a:t>
            </a:r>
            <a:r>
              <a:rPr lang="en-US" sz="1800" dirty="0" err="1">
                <a:cs typeface="Calibri"/>
              </a:rPr>
              <a:t>,</a:t>
            </a:r>
            <a:r>
              <a:rPr lang="en-US" sz="1800" i="1" dirty="0" err="1">
                <a:cs typeface="Times New Roman"/>
              </a:rPr>
              <a:t>l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cs typeface="Calibri"/>
              </a:rPr>
              <a:t>F</a:t>
            </a:r>
            <a:r>
              <a:rPr lang="en-US" sz="1800" dirty="0">
                <a:cs typeface="Times New Roman"/>
              </a:rPr>
              <a:t>) then</a:t>
            </a:r>
          </a:p>
          <a:p>
            <a:pPr marL="403225" lvl="1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	</a:t>
            </a:r>
            <a:r>
              <a:rPr lang="en-US" sz="1800" dirty="0"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r,l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dirty="0">
                <a:cs typeface="Calibri"/>
              </a:rPr>
              <a:t>perceive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/>
            </a:br>
            <a:r>
              <a:rPr lang="en-US" sz="1800" dirty="0"/>
              <a:t>		if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= </a:t>
            </a:r>
            <a:r>
              <a:rPr lang="en-US" sz="1800" i="1" dirty="0"/>
              <a:t>l</a:t>
            </a:r>
            <a:r>
              <a:rPr lang="en-US" sz="1800" dirty="0"/>
              <a:t>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r,c,l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	else 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    else </a:t>
            </a:r>
            <a:r>
              <a:rPr lang="en-US" sz="1800" dirty="0">
                <a:cs typeface="Calibri"/>
              </a:rPr>
              <a:t>fail</a:t>
            </a:r>
            <a:endParaRPr lang="en-US" sz="1800" dirty="0">
              <a:cs typeface="Times New Roman"/>
            </a:endParaRPr>
          </a:p>
        </p:txBody>
      </p:sp>
      <p:sp>
        <p:nvSpPr>
          <p:cNvPr id="38" name="Content Placeholder 3">
            <a:extLst>
              <a:ext uri="{FF2B5EF4-FFF2-40B4-BE49-F238E27FC236}">
                <a16:creationId xmlns:a16="http://schemas.microsoft.com/office/drawing/2014/main" id="{C649BBB0-B594-BE4A-A035-C5D7980762BA}"/>
              </a:ext>
            </a:extLst>
          </p:cNvPr>
          <p:cNvSpPr txBox="1">
            <a:spLocks/>
          </p:cNvSpPr>
          <p:nvPr/>
        </p:nvSpPr>
        <p:spPr bwMode="auto">
          <a:xfrm>
            <a:off x="250490" y="132738"/>
            <a:ext cx="3351114" cy="3136757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>
                <a:cs typeface="Calibri"/>
              </a:rPr>
              <a:t>m-fetch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task:  </a:t>
            </a:r>
            <a:r>
              <a:rPr lang="en-US" sz="1800" dirty="0">
                <a:cs typeface="Calibri"/>
              </a:rPr>
              <a:t>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pre: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body:	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	if </a:t>
            </a:r>
            <a:r>
              <a:rPr lang="en-US" sz="1800" dirty="0" err="1"/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= </a:t>
            </a:r>
            <a:r>
              <a:rPr lang="en-US" sz="1800" dirty="0">
                <a:cs typeface="Calibri"/>
              </a:rPr>
              <a:t>unknown</a:t>
            </a:r>
            <a:r>
              <a:rPr lang="en-US" sz="1800" dirty="0"/>
              <a:t>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  <a:br>
              <a:rPr lang="en-US" sz="1800" dirty="0"/>
            </a:br>
            <a:r>
              <a:rPr lang="en-US" sz="1800" dirty="0"/>
              <a:t>		else if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 =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br>
              <a:rPr lang="en-US" sz="1800" dirty="0"/>
            </a:br>
            <a:r>
              <a:rPr lang="en-US" sz="1800" dirty="0"/>
              <a:t>		else do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endParaRPr lang="en-US" sz="1800" baseline="-25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599" y="1145677"/>
            <a:ext cx="4237434" cy="506505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C40313-2ACE-9648-AF3C-DFD20B1DD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27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113"/>
            <a:ext cx="8839200" cy="6223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56530" y="4612027"/>
            <a:ext cx="4967941" cy="16136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098114" y="1534144"/>
            <a:ext cx="978647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411882" y="1815951"/>
            <a:ext cx="664879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7096291" y="2835788"/>
            <a:ext cx="1245318" cy="8246"/>
          </a:xfrm>
          <a:prstGeom prst="straightConnector1">
            <a:avLst/>
          </a:prstGeom>
          <a:ln w="19050" cmpd="sng">
            <a:solidFill>
              <a:srgbClr val="C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669160" y="4235036"/>
            <a:ext cx="1347117" cy="10129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dirty="0">
                <a:solidFill>
                  <a:srgbClr val="404040"/>
                </a:solidFill>
              </a:rPr>
              <a:t>…</a:t>
            </a:r>
          </a:p>
        </p:txBody>
      </p:sp>
      <p:sp>
        <p:nvSpPr>
          <p:cNvPr id="31" name="Rectangle 30"/>
          <p:cNvSpPr/>
          <p:nvPr/>
        </p:nvSpPr>
        <p:spPr>
          <a:xfrm rot="17700000">
            <a:off x="7703991" y="3603299"/>
            <a:ext cx="258429" cy="1049827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497043" y="3327060"/>
            <a:ext cx="579718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none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1B0D12B-0DAD-594D-9604-5B8837788583}"/>
              </a:ext>
            </a:extLst>
          </p:cNvPr>
          <p:cNvSpPr/>
          <p:nvPr/>
        </p:nvSpPr>
        <p:spPr>
          <a:xfrm>
            <a:off x="3772332" y="2339228"/>
            <a:ext cx="2033890" cy="1200329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τ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cs typeface="Calibri"/>
              </a:rPr>
              <a:t>fetch(r1,c2)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m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	m-</a:t>
            </a:r>
            <a:r>
              <a:rPr lang="en-US" dirty="0">
                <a:solidFill>
                  <a:schemeClr val="bg1"/>
                </a:solidFill>
                <a:cs typeface="Calibri"/>
              </a:rPr>
              <a:t>fetch(r1,c2)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i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(see method)</a:t>
            </a: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tried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∅</a:t>
            </a:r>
            <a:endParaRPr lang="mr-IN" dirty="0">
              <a:solidFill>
                <a:schemeClr val="bg1"/>
              </a:solidFill>
              <a:effectLst/>
              <a:ea typeface="Times New Roman" charset="0"/>
              <a:cs typeface="Times New Roman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F9A7F31-81F6-3643-9E92-F49BF25F8273}"/>
              </a:ext>
            </a:extLst>
          </p:cNvPr>
          <p:cNvSpPr/>
          <p:nvPr/>
        </p:nvSpPr>
        <p:spPr>
          <a:xfrm>
            <a:off x="3774123" y="3664180"/>
            <a:ext cx="1788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>
                <a:latin typeface="Calibri"/>
                <a:cs typeface="Calibri"/>
              </a:rPr>
              <a:t>Refinement stack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3E5AB5CD-9D27-E842-9CE5-FC3269651B22}"/>
              </a:ext>
            </a:extLst>
          </p:cNvPr>
          <p:cNvSpPr/>
          <p:nvPr/>
        </p:nvSpPr>
        <p:spPr>
          <a:xfrm rot="16200000">
            <a:off x="4693496" y="2548270"/>
            <a:ext cx="195369" cy="2207824"/>
          </a:xfrm>
          <a:prstGeom prst="leftBrac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0B63488-6FBC-C748-A321-500DE36EAFDF}"/>
              </a:ext>
            </a:extLst>
          </p:cNvPr>
          <p:cNvCxnSpPr>
            <a:cxnSpLocks/>
          </p:cNvCxnSpPr>
          <p:nvPr/>
        </p:nvCxnSpPr>
        <p:spPr>
          <a:xfrm flipH="1">
            <a:off x="1329794" y="1701386"/>
            <a:ext cx="1047646" cy="0"/>
          </a:xfrm>
          <a:prstGeom prst="straightConnector1">
            <a:avLst/>
          </a:prstGeom>
          <a:ln w="19050" cmpd="sng">
            <a:solidFill>
              <a:srgbClr val="C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C329636-20E1-7949-9D8D-2ADABE787C73}"/>
              </a:ext>
            </a:extLst>
          </p:cNvPr>
          <p:cNvCxnSpPr/>
          <p:nvPr/>
        </p:nvCxnSpPr>
        <p:spPr>
          <a:xfrm flipH="1" flipV="1">
            <a:off x="6470307" y="3571617"/>
            <a:ext cx="1371600" cy="8246"/>
          </a:xfrm>
          <a:prstGeom prst="straightConnector1">
            <a:avLst/>
          </a:prstGeom>
          <a:ln w="19050" cmpd="sng">
            <a:solidFill>
              <a:srgbClr val="C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6BBCAD4-764F-8C4B-A8F4-80BAAE9EB03E}"/>
              </a:ext>
            </a:extLst>
          </p:cNvPr>
          <p:cNvCxnSpPr/>
          <p:nvPr/>
        </p:nvCxnSpPr>
        <p:spPr>
          <a:xfrm flipH="1" flipV="1">
            <a:off x="6404565" y="4447148"/>
            <a:ext cx="1245318" cy="8246"/>
          </a:xfrm>
          <a:prstGeom prst="straightConnector1">
            <a:avLst/>
          </a:prstGeom>
          <a:ln w="19050" cmpd="sng">
            <a:solidFill>
              <a:srgbClr val="C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93FBEC5B-6A6D-5643-A0DD-9BE0DA24F0F8}"/>
              </a:ext>
            </a:extLst>
          </p:cNvPr>
          <p:cNvSpPr/>
          <p:nvPr/>
        </p:nvSpPr>
        <p:spPr>
          <a:xfrm>
            <a:off x="6286876" y="4647719"/>
            <a:ext cx="1470804" cy="369332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cs typeface="Times New Roman"/>
              </a:rPr>
              <a:t>sensor failure</a:t>
            </a:r>
            <a:endParaRPr lang="en-US" dirty="0">
              <a:solidFill>
                <a:schemeClr val="bg1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791672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3D31AC84-A884-DF43-9F9C-368EADB5EF18}"/>
              </a:ext>
            </a:extLst>
          </p:cNvPr>
          <p:cNvSpPr txBox="1">
            <a:spLocks/>
          </p:cNvSpPr>
          <p:nvPr/>
        </p:nvSpPr>
        <p:spPr>
          <a:xfrm>
            <a:off x="250490" y="3353051"/>
            <a:ext cx="3059620" cy="28346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>
                <a:cs typeface="Calibri"/>
              </a:rPr>
              <a:t>m-search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task:	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pre: 	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cs typeface="Calibri"/>
              </a:rPr>
              <a:t>unknown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/>
              <a:t>body:	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    if ∃</a:t>
            </a:r>
            <a:r>
              <a:rPr lang="en-US" sz="1800" i="1" dirty="0"/>
              <a:t>l</a:t>
            </a:r>
            <a:r>
              <a:rPr lang="en-US" sz="1800" dirty="0"/>
              <a:t> (</a:t>
            </a:r>
            <a:r>
              <a:rPr lang="en-US" sz="1800" dirty="0">
                <a:cs typeface="Calibri"/>
              </a:rPr>
              <a:t>view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</a:t>
            </a:r>
            <a:r>
              <a:rPr lang="en-US" sz="1800" dirty="0" err="1">
                <a:cs typeface="Calibri"/>
              </a:rPr>
              <a:t>,</a:t>
            </a:r>
            <a:r>
              <a:rPr lang="en-US" sz="1800" i="1" dirty="0" err="1">
                <a:cs typeface="Times New Roman"/>
              </a:rPr>
              <a:t>l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cs typeface="Calibri"/>
              </a:rPr>
              <a:t>F</a:t>
            </a:r>
            <a:r>
              <a:rPr lang="en-US" sz="1800" dirty="0">
                <a:cs typeface="Times New Roman"/>
              </a:rPr>
              <a:t>) then</a:t>
            </a:r>
          </a:p>
          <a:p>
            <a:pPr marL="403225" lvl="1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	</a:t>
            </a:r>
            <a:r>
              <a:rPr lang="en-US" sz="1800" dirty="0"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r,l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dirty="0">
                <a:cs typeface="Calibri"/>
              </a:rPr>
              <a:t>perceive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/>
            </a:br>
            <a:r>
              <a:rPr lang="en-US" sz="1800" dirty="0"/>
              <a:t>		if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= </a:t>
            </a:r>
            <a:r>
              <a:rPr lang="en-US" sz="1800" i="1" dirty="0"/>
              <a:t>l</a:t>
            </a:r>
            <a:r>
              <a:rPr lang="en-US" sz="1800" dirty="0"/>
              <a:t>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r,c,l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	else 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    else </a:t>
            </a:r>
            <a:r>
              <a:rPr lang="en-US" sz="1800" dirty="0">
                <a:cs typeface="Calibri"/>
              </a:rPr>
              <a:t>fail</a:t>
            </a:r>
            <a:endParaRPr lang="en-US" sz="1800" dirty="0">
              <a:cs typeface="Times New Roman"/>
            </a:endParaRP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B2041015-A5F6-B245-87BC-AA0C502551BB}"/>
              </a:ext>
            </a:extLst>
          </p:cNvPr>
          <p:cNvSpPr txBox="1">
            <a:spLocks/>
          </p:cNvSpPr>
          <p:nvPr/>
        </p:nvSpPr>
        <p:spPr bwMode="auto">
          <a:xfrm>
            <a:off x="250490" y="132738"/>
            <a:ext cx="3351114" cy="3136757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>
                <a:cs typeface="Calibri"/>
              </a:rPr>
              <a:t>m-fetch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task:  </a:t>
            </a:r>
            <a:r>
              <a:rPr lang="en-US" sz="1800" dirty="0">
                <a:cs typeface="Calibri"/>
              </a:rPr>
              <a:t>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pre: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body:	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	if </a:t>
            </a:r>
            <a:r>
              <a:rPr lang="en-US" sz="1800" dirty="0" err="1"/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= </a:t>
            </a:r>
            <a:r>
              <a:rPr lang="en-US" sz="1800" dirty="0">
                <a:cs typeface="Calibri"/>
              </a:rPr>
              <a:t>unknown</a:t>
            </a:r>
            <a:r>
              <a:rPr lang="en-US" sz="1800" dirty="0"/>
              <a:t>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  <a:br>
              <a:rPr lang="en-US" sz="1800" dirty="0"/>
            </a:br>
            <a:r>
              <a:rPr lang="en-US" sz="1800" dirty="0"/>
              <a:t>		else if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 =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br>
              <a:rPr lang="en-US" sz="1800" dirty="0"/>
            </a:br>
            <a:r>
              <a:rPr lang="en-US" sz="1800" dirty="0"/>
              <a:t>		else do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endParaRPr lang="en-US" sz="1800" baseline="-25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599" y="1145677"/>
            <a:ext cx="4237434" cy="506505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6C5C10-F58D-CE4F-AF11-659218291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28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113"/>
            <a:ext cx="8839200" cy="6223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56530" y="4612027"/>
            <a:ext cx="4967941" cy="16136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7118703" y="2096199"/>
            <a:ext cx="1245318" cy="8246"/>
          </a:xfrm>
          <a:prstGeom prst="straightConnector1">
            <a:avLst/>
          </a:prstGeom>
          <a:ln w="19050" cmpd="sng">
            <a:solidFill>
              <a:srgbClr val="C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669160" y="4011751"/>
            <a:ext cx="1347117" cy="12362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rot="18180000">
            <a:off x="7508987" y="3709179"/>
            <a:ext cx="258429" cy="5847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652096" y="1914226"/>
            <a:ext cx="32389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>
                <a:latin typeface="Calibri"/>
                <a:cs typeface="Calibri"/>
              </a:rPr>
              <a:t>?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497043" y="3327060"/>
            <a:ext cx="579718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en-US">
                <a:latin typeface="Calibri"/>
                <a:cs typeface="Calibri"/>
              </a:rPr>
              <a:t>none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9836F7-2842-284B-9792-F192B107D4AC}"/>
              </a:ext>
            </a:extLst>
          </p:cNvPr>
          <p:cNvSpPr/>
          <p:nvPr/>
        </p:nvSpPr>
        <p:spPr>
          <a:xfrm>
            <a:off x="3772332" y="2339228"/>
            <a:ext cx="2208618" cy="1200329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τ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cs typeface="Calibri"/>
              </a:rPr>
              <a:t>fetch(r1,c2)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m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	?</a:t>
            </a: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i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(see method)</a:t>
            </a: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tried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{m-</a:t>
            </a:r>
            <a:r>
              <a:rPr lang="en-US" dirty="0">
                <a:solidFill>
                  <a:schemeClr val="bg1"/>
                </a:solidFill>
                <a:cs typeface="Calibri"/>
              </a:rPr>
              <a:t>fetch(r1,c2)}</a:t>
            </a:r>
            <a:endParaRPr lang="mr-IN" dirty="0">
              <a:solidFill>
                <a:schemeClr val="bg1"/>
              </a:solidFill>
              <a:effectLst/>
              <a:ea typeface="Times New Roman" charset="0"/>
              <a:cs typeface="Times New Roman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2B001B-DE25-1849-98F8-3688E7D7C146}"/>
              </a:ext>
            </a:extLst>
          </p:cNvPr>
          <p:cNvSpPr/>
          <p:nvPr/>
        </p:nvSpPr>
        <p:spPr>
          <a:xfrm>
            <a:off x="3774123" y="3664180"/>
            <a:ext cx="1788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>
                <a:latin typeface="Calibri"/>
                <a:cs typeface="Calibri"/>
              </a:rPr>
              <a:t>Refinement stack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B0C34C22-8588-5E46-A5F2-89F779F6A21B}"/>
              </a:ext>
            </a:extLst>
          </p:cNvPr>
          <p:cNvSpPr/>
          <p:nvPr/>
        </p:nvSpPr>
        <p:spPr>
          <a:xfrm rot="16200000">
            <a:off x="4767281" y="2474485"/>
            <a:ext cx="195369" cy="2355394"/>
          </a:xfrm>
          <a:prstGeom prst="leftBrac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06DBA6B-F765-464F-BD2D-28FD917D68B7}"/>
              </a:ext>
            </a:extLst>
          </p:cNvPr>
          <p:cNvCxnSpPr/>
          <p:nvPr/>
        </p:nvCxnSpPr>
        <p:spPr>
          <a:xfrm flipH="1" flipV="1">
            <a:off x="7096291" y="2835788"/>
            <a:ext cx="1245318" cy="8246"/>
          </a:xfrm>
          <a:prstGeom prst="straightConnector1">
            <a:avLst/>
          </a:prstGeom>
          <a:ln w="19050" cmpd="sng">
            <a:solidFill>
              <a:srgbClr val="C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296C811-F25D-1F41-841B-0037D85D30F2}"/>
              </a:ext>
            </a:extLst>
          </p:cNvPr>
          <p:cNvCxnSpPr/>
          <p:nvPr/>
        </p:nvCxnSpPr>
        <p:spPr>
          <a:xfrm flipH="1" flipV="1">
            <a:off x="6470307" y="3571617"/>
            <a:ext cx="1371600" cy="8246"/>
          </a:xfrm>
          <a:prstGeom prst="straightConnector1">
            <a:avLst/>
          </a:prstGeom>
          <a:ln w="19050" cmpd="sng">
            <a:solidFill>
              <a:srgbClr val="C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B7CCDD5-709B-D445-85A6-8AB888DE5E78}"/>
              </a:ext>
            </a:extLst>
          </p:cNvPr>
          <p:cNvCxnSpPr/>
          <p:nvPr/>
        </p:nvCxnSpPr>
        <p:spPr>
          <a:xfrm flipH="1" flipV="1">
            <a:off x="6404565" y="4447148"/>
            <a:ext cx="1245318" cy="8246"/>
          </a:xfrm>
          <a:prstGeom prst="straightConnector1">
            <a:avLst/>
          </a:prstGeom>
          <a:ln w="19050" cmpd="sng">
            <a:solidFill>
              <a:srgbClr val="C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A16F350A-D12D-ED43-BB33-08F30CAC957A}"/>
              </a:ext>
            </a:extLst>
          </p:cNvPr>
          <p:cNvSpPr/>
          <p:nvPr/>
        </p:nvSpPr>
        <p:spPr>
          <a:xfrm>
            <a:off x="6286876" y="4647719"/>
            <a:ext cx="1470804" cy="369332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cs typeface="Times New Roman"/>
              </a:rPr>
              <a:t>sensor failure</a:t>
            </a:r>
            <a:endParaRPr lang="en-US" dirty="0">
              <a:solidFill>
                <a:schemeClr val="bg1"/>
              </a:solidFill>
              <a:cs typeface="Times New Roman"/>
            </a:endParaRPr>
          </a:p>
        </p:txBody>
      </p:sp>
      <p:sp>
        <p:nvSpPr>
          <p:cNvPr id="36" name="Content Placeholder 4">
            <a:extLst>
              <a:ext uri="{FF2B5EF4-FFF2-40B4-BE49-F238E27FC236}">
                <a16:creationId xmlns:a16="http://schemas.microsoft.com/office/drawing/2014/main" id="{C1D0E7B2-1516-AF48-B089-E451F95D589E}"/>
              </a:ext>
            </a:extLst>
          </p:cNvPr>
          <p:cNvSpPr txBox="1">
            <a:spLocks/>
          </p:cNvSpPr>
          <p:nvPr/>
        </p:nvSpPr>
        <p:spPr bwMode="auto">
          <a:xfrm>
            <a:off x="3988983" y="5782113"/>
            <a:ext cx="4376519" cy="366767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4450" rIns="91440" bIns="44450" numCol="1" anchor="b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400"/>
              </a:spcBef>
              <a:buNone/>
              <a:tabLst>
                <a:tab pos="1262063" algn="l"/>
                <a:tab pos="1546225" algn="l"/>
              </a:tabLst>
            </a:pPr>
            <a:r>
              <a:rPr lang="en-US" sz="1800" dirty="0">
                <a:solidFill>
                  <a:schemeClr val="bg1"/>
                </a:solidFill>
                <a:cs typeface="Times New Roman"/>
              </a:rPr>
              <a:t>If other candidates for </a:t>
            </a:r>
            <a:r>
              <a:rPr lang="en-US" sz="1800" i="1" dirty="0">
                <a:solidFill>
                  <a:schemeClr val="bg1"/>
                </a:solidFill>
                <a:cs typeface="Calibri"/>
              </a:rPr>
              <a:t>fetch(r1,c2)</a:t>
            </a:r>
            <a:r>
              <a:rPr lang="en-US" sz="1800" dirty="0">
                <a:solidFill>
                  <a:schemeClr val="bg1"/>
                </a:solidFill>
                <a:cs typeface="Times New Roman"/>
              </a:rPr>
              <a:t>, try them.</a:t>
            </a:r>
          </a:p>
        </p:txBody>
      </p:sp>
    </p:spTree>
    <p:extLst>
      <p:ext uri="{BB962C8B-B14F-4D97-AF65-F5344CB8AC3E}">
        <p14:creationId xmlns:p14="http://schemas.microsoft.com/office/powerpoint/2010/main" val="37245867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Extensions to Rae: Events</a:t>
            </a:r>
            <a:endParaRPr lang="en-US" sz="2800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46049"/>
            <a:ext cx="3135630" cy="2587752"/>
          </a:xfrm>
        </p:spPr>
        <p:txBody>
          <a:bodyPr>
            <a:normAutofit fontScale="77500" lnSpcReduction="20000"/>
          </a:bodyPr>
          <a:lstStyle/>
          <a:p>
            <a:pPr>
              <a:tabLst>
                <a:tab pos="681038" algn="l"/>
                <a:tab pos="1368425" algn="l"/>
                <a:tab pos="1544638" algn="l"/>
              </a:tabLst>
            </a:pPr>
            <a:r>
              <a:rPr lang="en-US" dirty="0"/>
              <a:t>Events:</a:t>
            </a:r>
          </a:p>
          <a:p>
            <a:pPr>
              <a:tabLst>
                <a:tab pos="681038" algn="l"/>
                <a:tab pos="1368425" algn="l"/>
                <a:tab pos="1544638" algn="l"/>
              </a:tabLst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7C1895DC-F137-9F49-8D20-B1DA7D2BF5F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>
                  <a:tabLst>
                    <a:tab pos="681038" algn="l"/>
                    <a:tab pos="1368425" algn="l"/>
                    <a:tab pos="1544638" algn="l"/>
                  </a:tabLst>
                </a:pPr>
                <a:r>
                  <a:rPr lang="en-US" dirty="0"/>
                  <a:t>Example: an emergency</a:t>
                </a:r>
              </a:p>
              <a:p>
                <a:pPr lvl="1">
                  <a:tabLst>
                    <a:tab pos="681038" algn="l"/>
                    <a:tab pos="1368425" algn="l"/>
                    <a:tab pos="1544638" algn="l"/>
                  </a:tabLst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is not already handling another emergency, then</a:t>
                </a:r>
              </a:p>
              <a:p>
                <a:pPr lvl="2">
                  <a:tabLst>
                    <a:tab pos="681038" algn="l"/>
                    <a:tab pos="1368425" algn="l"/>
                    <a:tab pos="1544638" algn="l"/>
                  </a:tabLst>
                </a:pPr>
                <a:r>
                  <a:rPr lang="en-US" dirty="0"/>
                  <a:t>stop what it is doing</a:t>
                </a:r>
              </a:p>
              <a:p>
                <a:pPr lvl="2">
                  <a:tabLst>
                    <a:tab pos="681038" algn="l"/>
                    <a:tab pos="1368425" algn="l"/>
                    <a:tab pos="1544638" algn="l"/>
                  </a:tabLst>
                </a:pPr>
                <a:r>
                  <a:rPr lang="en-US" dirty="0"/>
                  <a:t>go handle the emergency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7C1895DC-F137-9F49-8D20-B1DA7D2BF5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1629" b="-2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C9E23F-5B9A-DE48-82FC-377D80317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29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3">
                <a:extLst>
                  <a:ext uri="{FF2B5EF4-FFF2-40B4-BE49-F238E27FC236}">
                    <a16:creationId xmlns:a16="http://schemas.microsoft.com/office/drawing/2014/main" id="{1E46AFF6-DE7D-154A-972A-9109E851189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17473" y="1613470"/>
                <a:ext cx="2794382" cy="1081536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0487" tIns="44450" rIns="90487" bIns="44450" numCol="1" anchor="t" anchorCtr="0" compatLnSpc="1">
                <a:prstTxWarp prst="textNoShape">
                  <a:avLst/>
                </a:prstTxWarp>
              </a:bodyPr>
              <a:lstStyle>
                <a:lvl1pPr marL="344488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85000"/>
                  <a:buFont typeface="Webdings" charset="2"/>
                  <a:buChar char="=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741363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90000"/>
                  <a:buFont typeface="Wingdings" charset="2"/>
                  <a:buChar char="Ø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1138238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5000"/>
                  <a:buFont typeface="Lucida Grande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547813" indent="-341313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85000"/>
                  <a:buFont typeface="Lucida Grande"/>
                  <a:buChar char="▸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944688" indent="-344488" algn="l" defTabSz="911225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5000"/>
                  <a:buFont typeface="Lucida Grande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341563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SzPct val="90000"/>
                  <a:buFont typeface="Lucida Grande"/>
                  <a:buChar char="›"/>
                  <a:defRPr sz="1800" baseline="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692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3149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606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-101600">
                  <a:spcBef>
                    <a:spcPts val="0"/>
                  </a:spcBef>
                  <a:buNone/>
                  <a:tabLst>
                    <a:tab pos="4573588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𝑚𝑒𝑡h𝑜𝑑</m:t>
                      </m:r>
                      <m:r>
                        <m:rPr>
                          <m:nor/>
                        </m:rPr>
                        <a:rPr lang="de-DE" sz="16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𝑛𝑎𝑚𝑒</m:t>
                      </m:r>
                      <m:d>
                        <m:dPr>
                          <m:ctrlPr>
                            <a:rPr lang="en-US" sz="16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𝑎𝑟𝑔</m:t>
                              </m:r>
                            </m:e>
                            <m:sub>
                              <m:r>
                                <a:rPr lang="de-DE" sz="16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6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…, </m:t>
                          </m:r>
                          <m:sSub>
                            <m:sSubPr>
                              <m:ctrlPr>
                                <a:rPr lang="de-DE" sz="16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𝑎𝑟𝑔</m:t>
                              </m:r>
                            </m:e>
                            <m:sub>
                              <m:r>
                                <a:rPr lang="de-DE" sz="16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  <a:p>
                <a:pPr marL="225425" indent="0">
                  <a:spcBef>
                    <a:spcPts val="0"/>
                  </a:spcBef>
                  <a:buNone/>
                  <a:tabLst>
                    <a:tab pos="4573588" algn="l"/>
                    <a:tab pos="485933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</a:rPr>
                  <a:t>event:</a:t>
                </a:r>
                <a:r>
                  <a:rPr lang="en-US" sz="1600" baseline="30000" dirty="0">
                    <a:solidFill>
                      <a:schemeClr val="bg1"/>
                    </a:solidFill>
                  </a:rPr>
                  <a:t> </a:t>
                </a:r>
                <a:r>
                  <a:rPr lang="en-US" sz="1600" dirty="0">
                    <a:solidFill>
                      <a:schemeClr val="bg1"/>
                    </a:solidFill>
                  </a:rPr>
                  <a:t>  </a:t>
                </a:r>
                <a:r>
                  <a:rPr lang="en-US" sz="1600" i="1" dirty="0">
                    <a:solidFill>
                      <a:schemeClr val="bg1"/>
                    </a:solidFill>
                  </a:rPr>
                  <a:t>event-identifier</a:t>
                </a:r>
              </a:p>
              <a:p>
                <a:pPr marL="225425" indent="0">
                  <a:spcBef>
                    <a:spcPts val="0"/>
                  </a:spcBef>
                  <a:buNone/>
                  <a:tabLst>
                    <a:tab pos="4573588" algn="l"/>
                    <a:tab pos="485933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</a:rPr>
                  <a:t>pre:    </a:t>
                </a:r>
                <a:r>
                  <a:rPr lang="en-US" sz="1600" i="1" dirty="0">
                    <a:solidFill>
                      <a:schemeClr val="bg1"/>
                    </a:solidFill>
                  </a:rPr>
                  <a:t>test</a:t>
                </a:r>
              </a:p>
              <a:p>
                <a:pPr marL="225425" indent="0">
                  <a:spcBef>
                    <a:spcPts val="0"/>
                  </a:spcBef>
                  <a:buNone/>
                  <a:tabLst>
                    <a:tab pos="4573588" algn="l"/>
                    <a:tab pos="485933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</a:rPr>
                  <a:t>body: </a:t>
                </a:r>
                <a:r>
                  <a:rPr lang="en-US" sz="1600" i="1" dirty="0">
                    <a:solidFill>
                      <a:schemeClr val="bg1"/>
                    </a:solidFill>
                  </a:rPr>
                  <a:t>a program</a:t>
                </a:r>
                <a:endParaRPr lang="en-US" sz="1600" baseline="-25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3">
                <a:extLst>
                  <a:ext uri="{FF2B5EF4-FFF2-40B4-BE49-F238E27FC236}">
                    <a16:creationId xmlns:a16="http://schemas.microsoft.com/office/drawing/2014/main" id="{1E46AFF6-DE7D-154A-972A-9109E85118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473" y="1613470"/>
                <a:ext cx="2794382" cy="10815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D0CFB383-509F-0A40-837F-B884AA389EBF}"/>
              </a:ext>
            </a:extLst>
          </p:cNvPr>
          <p:cNvSpPr/>
          <p:nvPr/>
        </p:nvSpPr>
        <p:spPr>
          <a:xfrm>
            <a:off x="3817620" y="1146049"/>
            <a:ext cx="5128259" cy="35394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Rae(ℳ)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Agenda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∅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until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the input of external tasks and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	events is empty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read 𝜏 in the input stream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	Candidates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Instances(ℳ,𝜏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𝜉)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Candidates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output(“failed to address” 𝜏)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 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arbitrarily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Candidates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		Agenda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Agenda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 {⟨(𝜏,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,nil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,∅)⟩}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each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Agenda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Progress(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Agenda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Agenda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F29D62-53DF-7E43-8DE6-AE1D388FE01F}"/>
              </a:ext>
            </a:extLst>
          </p:cNvPr>
          <p:cNvSpPr/>
          <p:nvPr/>
        </p:nvSpPr>
        <p:spPr>
          <a:xfrm>
            <a:off x="5699385" y="2041116"/>
            <a:ext cx="709035" cy="22624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13" name="Content Placeholder 7"/>
          <p:cNvSpPr txBox="1">
            <a:spLocks/>
          </p:cNvSpPr>
          <p:nvPr/>
        </p:nvSpPr>
        <p:spPr bwMode="auto">
          <a:xfrm>
            <a:off x="382366" y="3643617"/>
            <a:ext cx="4038600" cy="241811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763" indent="0">
              <a:spcBef>
                <a:spcPts val="300"/>
              </a:spcBef>
              <a:buFont typeface="Webdings" charset="2"/>
              <a:buNone/>
              <a:tabLst>
                <a:tab pos="342900" algn="l"/>
                <a:tab pos="912813" algn="l"/>
                <a:tab pos="1544638" algn="l"/>
              </a:tabLst>
            </a:pPr>
            <a:r>
              <a:rPr lang="en-US" sz="1800" kern="0" dirty="0">
                <a:latin typeface="Calibri"/>
                <a:cs typeface="Calibri"/>
              </a:rPr>
              <a:t>m-emergency</a:t>
            </a:r>
            <a:r>
              <a:rPr lang="en-US" sz="1800" kern="0" dirty="0"/>
              <a:t>(</a:t>
            </a:r>
            <a:r>
              <a:rPr lang="en-US" sz="1800" i="1" kern="0" dirty="0" err="1"/>
              <a:t>r,l,i</a:t>
            </a:r>
            <a:r>
              <a:rPr lang="en-US" sz="1800" kern="0" dirty="0"/>
              <a:t>)</a:t>
            </a:r>
          </a:p>
          <a:p>
            <a:pPr marL="4763" indent="0">
              <a:spcBef>
                <a:spcPts val="300"/>
              </a:spcBef>
              <a:buFont typeface="Webdings" charset="2"/>
              <a:buNone/>
              <a:tabLst>
                <a:tab pos="342900" algn="l"/>
                <a:tab pos="912813" algn="l"/>
                <a:tab pos="1544638" algn="l"/>
              </a:tabLst>
            </a:pPr>
            <a:r>
              <a:rPr lang="en-US" sz="1800" kern="0" dirty="0"/>
              <a:t>	event: </a:t>
            </a:r>
            <a:r>
              <a:rPr lang="en-US" sz="1800" kern="0" dirty="0">
                <a:latin typeface="Calibri"/>
                <a:cs typeface="Calibri"/>
              </a:rPr>
              <a:t>emergency</a:t>
            </a:r>
            <a:r>
              <a:rPr lang="en-US" sz="1800" kern="0" dirty="0"/>
              <a:t>(</a:t>
            </a:r>
            <a:r>
              <a:rPr lang="en-US" sz="1800" i="1" kern="0" dirty="0" err="1"/>
              <a:t>l,i</a:t>
            </a:r>
            <a:r>
              <a:rPr lang="en-US" sz="1800" kern="0" dirty="0"/>
              <a:t>) </a:t>
            </a:r>
          </a:p>
          <a:p>
            <a:pPr marL="4763" indent="0">
              <a:spcBef>
                <a:spcPts val="300"/>
              </a:spcBef>
              <a:buFont typeface="Webdings" charset="2"/>
              <a:buNone/>
              <a:tabLst>
                <a:tab pos="342900" algn="l"/>
                <a:tab pos="912813" algn="l"/>
                <a:tab pos="1544638" algn="l"/>
              </a:tabLst>
            </a:pPr>
            <a:r>
              <a:rPr lang="en-US" sz="1800" kern="0" dirty="0"/>
              <a:t>	pre:	</a:t>
            </a:r>
            <a:r>
              <a:rPr lang="en-US" sz="1800" kern="0" dirty="0">
                <a:latin typeface="Calibri"/>
                <a:cs typeface="Calibri"/>
              </a:rPr>
              <a:t>emergency-handling</a:t>
            </a:r>
            <a:r>
              <a:rPr lang="en-US" sz="1800" kern="0" dirty="0"/>
              <a:t>(</a:t>
            </a:r>
            <a:r>
              <a:rPr lang="en-US" sz="1800" i="1" kern="0" dirty="0"/>
              <a:t>r</a:t>
            </a:r>
            <a:r>
              <a:rPr lang="en-US" sz="1800" kern="0" dirty="0"/>
              <a:t>) = </a:t>
            </a:r>
            <a:r>
              <a:rPr lang="en-US" sz="1800" kern="0" dirty="0">
                <a:latin typeface="Calibri"/>
                <a:cs typeface="Calibri"/>
              </a:rPr>
              <a:t>F</a:t>
            </a:r>
          </a:p>
          <a:p>
            <a:pPr marL="4763" indent="0">
              <a:spcBef>
                <a:spcPts val="300"/>
              </a:spcBef>
              <a:buFont typeface="Webdings" charset="2"/>
              <a:buNone/>
              <a:tabLst>
                <a:tab pos="342900" algn="l"/>
                <a:tab pos="912813" algn="l"/>
                <a:tab pos="1303338" algn="l"/>
              </a:tabLst>
            </a:pPr>
            <a:r>
              <a:rPr lang="en-US" sz="1800" kern="0" dirty="0"/>
              <a:t>	body:	</a:t>
            </a:r>
            <a:r>
              <a:rPr lang="en-US" sz="1800" kern="0" dirty="0">
                <a:latin typeface="Calibri"/>
                <a:cs typeface="Calibri"/>
              </a:rPr>
              <a:t>emergency-handling</a:t>
            </a:r>
            <a:r>
              <a:rPr lang="en-US" sz="1800" kern="0" dirty="0"/>
              <a:t>(</a:t>
            </a:r>
            <a:r>
              <a:rPr lang="en-US" sz="1800" i="1" kern="0" dirty="0"/>
              <a:t>r</a:t>
            </a:r>
            <a:r>
              <a:rPr lang="en-US" sz="1800" kern="0" dirty="0"/>
              <a:t>)</a:t>
            </a:r>
            <a:r>
              <a:rPr lang="fr-FR" sz="1800" kern="0" dirty="0"/>
              <a:t> ← </a:t>
            </a:r>
            <a:r>
              <a:rPr lang="en-US" sz="1800" kern="0" dirty="0">
                <a:latin typeface="Calibri"/>
                <a:cs typeface="Calibri"/>
              </a:rPr>
              <a:t>T</a:t>
            </a:r>
            <a:br>
              <a:rPr lang="en-US" sz="1800" kern="0" dirty="0">
                <a:latin typeface="Calibri"/>
                <a:cs typeface="Calibri"/>
              </a:rPr>
            </a:br>
            <a:r>
              <a:rPr lang="en-US" sz="1800" kern="0" dirty="0">
                <a:latin typeface="Calibri"/>
                <a:cs typeface="Calibri"/>
              </a:rPr>
              <a:t>		</a:t>
            </a:r>
            <a:r>
              <a:rPr lang="en-US" sz="1800" kern="0" dirty="0">
                <a:latin typeface="Times New Roman" charset="0"/>
                <a:cs typeface="Calibri"/>
              </a:rPr>
              <a:t>if </a:t>
            </a:r>
            <a:r>
              <a:rPr lang="en-US" sz="1800" kern="0" dirty="0">
                <a:latin typeface="Calibri"/>
                <a:cs typeface="Calibri"/>
              </a:rPr>
              <a:t>load</a:t>
            </a:r>
            <a:r>
              <a:rPr lang="en-US" sz="1800" kern="0" dirty="0"/>
              <a:t>(</a:t>
            </a:r>
            <a:r>
              <a:rPr lang="en-US" sz="1800" i="1" kern="0" dirty="0"/>
              <a:t>r</a:t>
            </a:r>
            <a:r>
              <a:rPr lang="en-US" sz="1800" kern="0" dirty="0"/>
              <a:t>) ≠ </a:t>
            </a:r>
            <a:r>
              <a:rPr lang="en-US" sz="1800" kern="0" dirty="0">
                <a:latin typeface="Calibri"/>
                <a:cs typeface="Calibri"/>
              </a:rPr>
              <a:t>nil</a:t>
            </a:r>
            <a:r>
              <a:rPr lang="en-US" sz="1800" kern="0" dirty="0">
                <a:cs typeface="Times New Roman"/>
              </a:rPr>
              <a:t> then 					</a:t>
            </a:r>
            <a:r>
              <a:rPr lang="en-US" sz="1800" kern="0" dirty="0">
                <a:latin typeface="Calibri"/>
                <a:cs typeface="Calibri"/>
              </a:rPr>
              <a:t>put</a:t>
            </a:r>
            <a:r>
              <a:rPr lang="en-US" sz="1800" kern="0" dirty="0">
                <a:cs typeface="Calibri"/>
              </a:rPr>
              <a:t>(</a:t>
            </a:r>
            <a:r>
              <a:rPr lang="en-US" sz="1800" i="1" kern="0" dirty="0" err="1">
                <a:cs typeface="Calibri"/>
              </a:rPr>
              <a:t>r</a:t>
            </a:r>
            <a:r>
              <a:rPr lang="en-US" sz="1800" kern="0" dirty="0" err="1">
                <a:cs typeface="Calibri"/>
              </a:rPr>
              <a:t>,</a:t>
            </a:r>
            <a:r>
              <a:rPr lang="en-US" sz="1800" kern="0" dirty="0" err="1">
                <a:latin typeface="Calibri"/>
                <a:cs typeface="Calibri"/>
              </a:rPr>
              <a:t>load</a:t>
            </a:r>
            <a:r>
              <a:rPr lang="en-US" sz="1800" kern="0" dirty="0">
                <a:cs typeface="Times New Roman"/>
              </a:rPr>
              <a:t>(</a:t>
            </a:r>
            <a:r>
              <a:rPr lang="en-US" sz="1800" i="1" kern="0" dirty="0">
                <a:cs typeface="Times New Roman"/>
              </a:rPr>
              <a:t>r</a:t>
            </a:r>
            <a:r>
              <a:rPr lang="en-US" sz="1800" kern="0" dirty="0">
                <a:cs typeface="Times New Roman"/>
              </a:rPr>
              <a:t>))</a:t>
            </a:r>
            <a:r>
              <a:rPr lang="en-US" sz="1800" kern="0" dirty="0"/>
              <a:t>  </a:t>
            </a:r>
            <a:br>
              <a:rPr lang="en-US" sz="1800" kern="0" dirty="0"/>
            </a:br>
            <a:r>
              <a:rPr lang="en-US" sz="1800" kern="0" dirty="0"/>
              <a:t>			</a:t>
            </a:r>
            <a:r>
              <a:rPr lang="en-US" sz="1800" kern="0" dirty="0">
                <a:latin typeface="Calibri"/>
                <a:cs typeface="Calibri"/>
              </a:rPr>
              <a:t>move-to</a:t>
            </a:r>
            <a:r>
              <a:rPr lang="en-US" sz="1800" kern="0" dirty="0"/>
              <a:t>(</a:t>
            </a:r>
            <a:r>
              <a:rPr lang="en-US" sz="1800" i="1" kern="0" dirty="0"/>
              <a:t>l</a:t>
            </a:r>
            <a:r>
              <a:rPr lang="en-US" sz="1800" kern="0" dirty="0"/>
              <a:t>) </a:t>
            </a:r>
            <a:br>
              <a:rPr lang="en-US" sz="1800" kern="0" dirty="0"/>
            </a:br>
            <a:r>
              <a:rPr lang="en-US" sz="1800" kern="0" dirty="0"/>
              <a:t>			</a:t>
            </a:r>
            <a:r>
              <a:rPr lang="en-US" sz="1800" kern="0" dirty="0">
                <a:latin typeface="Calibri"/>
                <a:cs typeface="Calibri"/>
              </a:rPr>
              <a:t>address-emergency</a:t>
            </a:r>
            <a:r>
              <a:rPr lang="en-US" sz="1800" kern="0" dirty="0"/>
              <a:t>(</a:t>
            </a:r>
            <a:r>
              <a:rPr lang="en-US" sz="1800" i="1" kern="0" dirty="0" err="1"/>
              <a:t>l,i</a:t>
            </a:r>
            <a:r>
              <a:rPr lang="en-US" sz="1800" kern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91094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en-doo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977" y="1186137"/>
            <a:ext cx="4985110" cy="5352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146048"/>
            <a:ext cx="3982539" cy="5030915"/>
          </a:xfrm>
        </p:spPr>
        <p:txBody>
          <a:bodyPr>
            <a:normAutofit/>
          </a:bodyPr>
          <a:lstStyle/>
          <a:p>
            <a:pPr marL="441325" indent="-381000"/>
            <a:r>
              <a:rPr lang="en-US" dirty="0">
                <a:ea typeface="ＭＳ Ｐゴシック" charset="0"/>
                <a:cs typeface="ＭＳ Ｐゴシック" charset="0"/>
              </a:rPr>
              <a:t>Hierarchically organized deliberation </a:t>
            </a:r>
          </a:p>
          <a:p>
            <a:pPr marL="838200" lvl="1" indent="-381000"/>
            <a:r>
              <a:rPr lang="en-US" dirty="0">
                <a:ea typeface="ＭＳ Ｐゴシック" charset="0"/>
                <a:cs typeface="ＭＳ Ｐゴシック" charset="0"/>
              </a:rPr>
              <a:t>At high levels,  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r>
              <a:rPr lang="en-US" dirty="0">
                <a:ea typeface="ＭＳ Ｐゴシック" charset="0"/>
                <a:cs typeface="ＭＳ Ｐゴシック" charset="0"/>
              </a:rPr>
              <a:t>abstract actions </a:t>
            </a:r>
          </a:p>
          <a:p>
            <a:pPr marL="838200" lvl="1" indent="-381000"/>
            <a:r>
              <a:rPr lang="en-US" dirty="0">
                <a:ea typeface="ＭＳ Ｐゴシック" charset="0"/>
                <a:cs typeface="ＭＳ Ｐゴシック" charset="0"/>
              </a:rPr>
              <a:t>At lower levels, 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r>
              <a:rPr lang="en-US" dirty="0">
                <a:ea typeface="ＭＳ Ｐゴシック" charset="0"/>
                <a:cs typeface="ＭＳ Ｐゴシック" charset="0"/>
              </a:rPr>
              <a:t>more detail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endParaRPr lang="en-US" dirty="0">
              <a:ea typeface="ＭＳ Ｐゴシック" charset="0"/>
              <a:cs typeface="ＭＳ Ｐゴシック" charset="0"/>
            </a:endParaRPr>
          </a:p>
          <a:p>
            <a:pPr marL="441325" indent="-381000"/>
            <a:r>
              <a:rPr lang="en-US" dirty="0">
                <a:ea typeface="ＭＳ Ｐゴシック" charset="0"/>
                <a:cs typeface="ＭＳ Ｐゴシック" charset="0"/>
              </a:rPr>
              <a:t>Refine abstract actions into ways of carrying out those actions</a:t>
            </a:r>
          </a:p>
          <a:p>
            <a:pPr marL="838200" lvl="1" indent="-381000"/>
            <a:r>
              <a:rPr lang="en-US" dirty="0">
                <a:ea typeface="ＭＳ Ｐゴシック" charset="0"/>
                <a:cs typeface="ＭＳ Ｐゴシック" charset="0"/>
              </a:rPr>
              <a:t>How?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03C08C-9599-2044-8FD0-AFCE08F64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</a:t>
            </a:fld>
            <a:endParaRPr lang="en-GB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 rot="5400000">
            <a:off x="6210584" y="3662652"/>
            <a:ext cx="5386768" cy="365760"/>
          </a:xfrm>
          <a:prstGeom prst="rect">
            <a:avLst/>
          </a:prstGeom>
          <a:gradFill flip="none" rotWithShape="1">
            <a:gsLst>
              <a:gs pos="0">
                <a:srgbClr val="FF7F8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txBody>
          <a:bodyPr tIns="0" bIns="45720" anchor="ctr"/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ingdings" charset="2"/>
              <a:buChar char="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Lucida Grande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LucidaGrande" charset="0"/>
              <a:buChar char="–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LucidaGrande" charset="0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LucidaGrande" charset="0"/>
              <a:buChar char="–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Times-Roman" charset="0"/>
              <a:buChar char="•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Times-Roman" charset="0"/>
              <a:buChar char="-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Font typeface="Webdings" charset="2"/>
              <a:buNone/>
            </a:pPr>
            <a:r>
              <a:rPr lang="en-US" kern="0" dirty="0">
                <a:latin typeface="Calibri" charset="0"/>
                <a:ea typeface="Calibri" charset="0"/>
                <a:cs typeface="Calibri" charset="0"/>
              </a:rPr>
              <a:t>Planning				            Acting</a:t>
            </a:r>
          </a:p>
        </p:txBody>
      </p:sp>
    </p:spTree>
    <p:extLst>
      <p:ext uri="{BB962C8B-B14F-4D97-AF65-F5344CB8AC3E}">
        <p14:creationId xmlns:p14="http://schemas.microsoft.com/office/powerpoint/2010/main" val="32815053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Extensions to Rae: Goals</a:t>
            </a:r>
            <a:endParaRPr lang="en-US" sz="2800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46048"/>
            <a:ext cx="3188970" cy="5030915"/>
          </a:xfrm>
        </p:spPr>
        <p:txBody>
          <a:bodyPr>
            <a:normAutofit fontScale="62500" lnSpcReduction="20000"/>
          </a:bodyPr>
          <a:lstStyle/>
          <a:p>
            <a:pPr>
              <a:tabLst>
                <a:tab pos="681038" algn="l"/>
                <a:tab pos="1368425" algn="l"/>
                <a:tab pos="1544638" algn="l"/>
              </a:tabLst>
            </a:pPr>
            <a:r>
              <a:rPr lang="en-US" dirty="0"/>
              <a:t>Write as a special kind of task</a:t>
            </a:r>
          </a:p>
          <a:p>
            <a:pPr lvl="1">
              <a:tabLst>
                <a:tab pos="681038" algn="l"/>
                <a:tab pos="1368425" algn="l"/>
                <a:tab pos="1544638" algn="l"/>
              </a:tabLst>
            </a:pPr>
            <a:r>
              <a:rPr lang="en-US" dirty="0"/>
              <a:t>Like other tasks, but includes monitoring (modify Progress)</a:t>
            </a:r>
          </a:p>
          <a:p>
            <a:pPr>
              <a:tabLst>
                <a:tab pos="681038" algn="l"/>
                <a:tab pos="1368425" algn="l"/>
                <a:tab pos="1544638" algn="l"/>
              </a:tabLst>
            </a:pPr>
            <a:endParaRPr lang="en-US" dirty="0"/>
          </a:p>
          <a:p>
            <a:pPr lvl="2">
              <a:tabLst>
                <a:tab pos="681038" algn="l"/>
                <a:tab pos="1368425" algn="l"/>
                <a:tab pos="1544638" algn="l"/>
              </a:tabLst>
            </a:pPr>
            <a:endParaRPr lang="en-US" dirty="0"/>
          </a:p>
          <a:p>
            <a:pPr lvl="2">
              <a:tabLst>
                <a:tab pos="681038" algn="l"/>
                <a:tab pos="1368425" algn="l"/>
                <a:tab pos="1544638" algn="l"/>
              </a:tabLst>
            </a:pPr>
            <a:endParaRPr lang="en-US" dirty="0"/>
          </a:p>
          <a:p>
            <a:pPr lvl="2">
              <a:tabLst>
                <a:tab pos="681038" algn="l"/>
                <a:tab pos="1368425" algn="l"/>
                <a:tab pos="1544638" algn="l"/>
              </a:tabLst>
            </a:pPr>
            <a:endParaRPr lang="en-US" dirty="0"/>
          </a:p>
          <a:p>
            <a:pPr lvl="2">
              <a:tabLst>
                <a:tab pos="681038" algn="l"/>
                <a:tab pos="1368425" algn="l"/>
                <a:tab pos="1544638" algn="l"/>
              </a:tabLst>
            </a:pPr>
            <a:endParaRPr lang="en-US" dirty="0"/>
          </a:p>
          <a:p>
            <a:pPr lvl="2">
              <a:tabLst>
                <a:tab pos="681038" algn="l"/>
                <a:tab pos="1368425" algn="l"/>
                <a:tab pos="1544638" algn="l"/>
              </a:tabLst>
            </a:pPr>
            <a:endParaRPr lang="en-US" dirty="0"/>
          </a:p>
          <a:p>
            <a:pPr lvl="2">
              <a:tabLst>
                <a:tab pos="681038" algn="l"/>
                <a:tab pos="1368425" algn="l"/>
                <a:tab pos="1544638" algn="l"/>
              </a:tabLst>
            </a:pP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C1895DC-F137-9F49-8D20-B1DA7D2BF5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tabLst>
                <a:tab pos="681038" algn="l"/>
                <a:tab pos="1368425" algn="l"/>
                <a:tab pos="1544638" algn="l"/>
              </a:tabLst>
            </a:pPr>
            <a:endParaRPr lang="en-US" dirty="0"/>
          </a:p>
          <a:p>
            <a:pPr>
              <a:tabLst>
                <a:tab pos="681038" algn="l"/>
                <a:tab pos="1368425" algn="l"/>
                <a:tab pos="1544638" algn="l"/>
              </a:tabLst>
            </a:pPr>
            <a:endParaRPr lang="en-US" dirty="0"/>
          </a:p>
          <a:p>
            <a:pPr>
              <a:tabLst>
                <a:tab pos="681038" algn="l"/>
                <a:tab pos="1368425" algn="l"/>
                <a:tab pos="1544638" algn="l"/>
              </a:tabLst>
            </a:pPr>
            <a:endParaRPr lang="en-US" dirty="0"/>
          </a:p>
          <a:p>
            <a:pPr>
              <a:tabLst>
                <a:tab pos="681038" algn="l"/>
                <a:tab pos="1368425" algn="l"/>
                <a:tab pos="1544638" algn="l"/>
              </a:tabLst>
            </a:pPr>
            <a:endParaRPr lang="en-US" dirty="0"/>
          </a:p>
          <a:p>
            <a:pPr>
              <a:tabLst>
                <a:tab pos="681038" algn="l"/>
                <a:tab pos="1368425" algn="l"/>
                <a:tab pos="1544638" algn="l"/>
              </a:tabLst>
            </a:pPr>
            <a:endParaRPr lang="en-US" dirty="0"/>
          </a:p>
          <a:p>
            <a:pPr>
              <a:tabLst>
                <a:tab pos="681038" algn="l"/>
                <a:tab pos="1368425" algn="l"/>
                <a:tab pos="1544638" algn="l"/>
              </a:tabLst>
            </a:pPr>
            <a:endParaRPr lang="en-US" dirty="0"/>
          </a:p>
          <a:p>
            <a:pPr>
              <a:tabLst>
                <a:tab pos="681038" algn="l"/>
                <a:tab pos="1368425" algn="l"/>
                <a:tab pos="1544638" algn="l"/>
              </a:tabLst>
            </a:pPr>
            <a:endParaRPr lang="en-US" dirty="0"/>
          </a:p>
          <a:p>
            <a:pPr>
              <a:tabLst>
                <a:tab pos="681038" algn="l"/>
                <a:tab pos="1368425" algn="l"/>
                <a:tab pos="1544638" algn="l"/>
              </a:tabLst>
            </a:pPr>
            <a:endParaRPr lang="en-US" dirty="0"/>
          </a:p>
          <a:p>
            <a:pPr>
              <a:tabLst>
                <a:tab pos="681038" algn="l"/>
                <a:tab pos="1368425" algn="l"/>
                <a:tab pos="1544638" algn="l"/>
              </a:tabLst>
            </a:pPr>
            <a:endParaRPr lang="en-US" dirty="0"/>
          </a:p>
          <a:p>
            <a:pPr>
              <a:tabLst>
                <a:tab pos="681038" algn="l"/>
                <a:tab pos="1368425" algn="l"/>
                <a:tab pos="1544638" algn="l"/>
              </a:tabLst>
            </a:pPr>
            <a:endParaRPr lang="en-US" dirty="0"/>
          </a:p>
          <a:p>
            <a:pPr>
              <a:tabLst>
                <a:tab pos="681038" algn="l"/>
                <a:tab pos="1368425" algn="l"/>
                <a:tab pos="1544638" algn="l"/>
              </a:tabLst>
            </a:pPr>
            <a:endParaRPr lang="en-US" dirty="0"/>
          </a:p>
          <a:p>
            <a:pPr>
              <a:tabLst>
                <a:tab pos="681038" algn="l"/>
                <a:tab pos="1368425" algn="l"/>
                <a:tab pos="1544638" algn="l"/>
              </a:tabLst>
            </a:pPr>
            <a:endParaRPr lang="en-US" dirty="0"/>
          </a:p>
          <a:p>
            <a:pPr>
              <a:tabLst>
                <a:tab pos="681038" algn="l"/>
                <a:tab pos="1368425" algn="l"/>
                <a:tab pos="1544638" algn="l"/>
              </a:tabLst>
            </a:pPr>
            <a:r>
              <a:rPr lang="en-US" dirty="0"/>
              <a:t>if </a:t>
            </a:r>
            <a:r>
              <a:rPr lang="en-US" i="1" dirty="0"/>
              <a:t>condition</a:t>
            </a:r>
            <a:r>
              <a:rPr lang="en-US" dirty="0"/>
              <a:t> becomes true before finishing body(</a:t>
            </a:r>
            <a:r>
              <a:rPr lang="en-US" i="1" dirty="0"/>
              <a:t>m</a:t>
            </a:r>
            <a:r>
              <a:rPr lang="en-US" dirty="0"/>
              <a:t>), stop early </a:t>
            </a:r>
          </a:p>
          <a:p>
            <a:pPr>
              <a:tabLst>
                <a:tab pos="681038" algn="l"/>
                <a:tab pos="1368425" algn="l"/>
                <a:tab pos="1544638" algn="l"/>
              </a:tabLst>
            </a:pPr>
            <a:r>
              <a:rPr lang="en-US" dirty="0"/>
              <a:t>if </a:t>
            </a:r>
            <a:r>
              <a:rPr lang="en-US" i="1" dirty="0"/>
              <a:t>condition</a:t>
            </a:r>
            <a:r>
              <a:rPr lang="en-US" dirty="0"/>
              <a:t> isn’t true after finishing body(</a:t>
            </a:r>
            <a:r>
              <a:rPr lang="en-US" i="1" dirty="0"/>
              <a:t>m</a:t>
            </a:r>
            <a:r>
              <a:rPr lang="en-US" dirty="0"/>
              <a:t>),</a:t>
            </a:r>
            <a:br>
              <a:rPr lang="en-US" dirty="0"/>
            </a:br>
            <a:r>
              <a:rPr lang="en-US" dirty="0"/>
              <a:t>fail and try another method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C9E23F-5B9A-DE48-82FC-377D80317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30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3">
                <a:extLst>
                  <a:ext uri="{FF2B5EF4-FFF2-40B4-BE49-F238E27FC236}">
                    <a16:creationId xmlns:a16="http://schemas.microsoft.com/office/drawing/2014/main" id="{1E46AFF6-DE7D-154A-972A-9109E851189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41792" y="1834228"/>
                <a:ext cx="2794382" cy="1081536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0487" tIns="44450" rIns="90487" bIns="44450" numCol="1" anchor="t" anchorCtr="0" compatLnSpc="1">
                <a:prstTxWarp prst="textNoShape">
                  <a:avLst/>
                </a:prstTxWarp>
              </a:bodyPr>
              <a:lstStyle>
                <a:lvl1pPr marL="344488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85000"/>
                  <a:buFont typeface="Webdings" charset="2"/>
                  <a:buChar char="=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741363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90000"/>
                  <a:buFont typeface="Wingdings" charset="2"/>
                  <a:buChar char="Ø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1138238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5000"/>
                  <a:buFont typeface="Lucida Grande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547813" indent="-341313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85000"/>
                  <a:buFont typeface="Lucida Grande"/>
                  <a:buChar char="▸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944688" indent="-344488" algn="l" defTabSz="911225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5000"/>
                  <a:buFont typeface="Lucida Grande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341563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SzPct val="90000"/>
                  <a:buFont typeface="Lucida Grande"/>
                  <a:buChar char="›"/>
                  <a:defRPr sz="1800" baseline="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692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3149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606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-101600">
                  <a:spcBef>
                    <a:spcPts val="0"/>
                  </a:spcBef>
                  <a:buNone/>
                  <a:tabLst>
                    <a:tab pos="4573588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𝑚𝑒𝑡h𝑜𝑑</m:t>
                      </m:r>
                      <m:r>
                        <m:rPr>
                          <m:nor/>
                        </m:rPr>
                        <a:rPr lang="de-DE" sz="16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𝑛𝑎𝑚𝑒</m:t>
                      </m:r>
                      <m:d>
                        <m:dPr>
                          <m:ctrlPr>
                            <a:rPr lang="en-US" sz="16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𝑎𝑟𝑔</m:t>
                              </m:r>
                            </m:e>
                            <m:sub>
                              <m:r>
                                <a:rPr lang="de-DE" sz="16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6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…, </m:t>
                          </m:r>
                          <m:sSub>
                            <m:sSubPr>
                              <m:ctrlPr>
                                <a:rPr lang="de-DE" sz="16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𝑎𝑟𝑔</m:t>
                              </m:r>
                            </m:e>
                            <m:sub>
                              <m:r>
                                <a:rPr lang="de-DE" sz="16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  <a:p>
                <a:pPr marL="225425" indent="0">
                  <a:spcBef>
                    <a:spcPts val="0"/>
                  </a:spcBef>
                  <a:buNone/>
                  <a:tabLst>
                    <a:tab pos="4573588" algn="l"/>
                    <a:tab pos="485933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</a:rPr>
                  <a:t>task:   </a:t>
                </a:r>
                <a:r>
                  <a:rPr lang="en-US" sz="1600" dirty="0">
                    <a:solidFill>
                      <a:schemeClr val="accent4"/>
                    </a:solidFill>
                    <a:latin typeface="Calibri" panose="020F0502020204030204" pitchFamily="34" charset="0"/>
                  </a:rPr>
                  <a:t>achieve</a:t>
                </a:r>
                <a:r>
                  <a:rPr lang="en-US" sz="16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1600" i="1" dirty="0">
                    <a:solidFill>
                      <a:schemeClr val="accent4"/>
                    </a:solidFill>
                  </a:rPr>
                  <a:t>condition</a:t>
                </a:r>
                <a:r>
                  <a:rPr lang="en-US" sz="1600" dirty="0">
                    <a:solidFill>
                      <a:schemeClr val="accent4"/>
                    </a:solidFill>
                  </a:rPr>
                  <a:t>)</a:t>
                </a:r>
                <a:endParaRPr lang="en-US" sz="1600" i="1" dirty="0">
                  <a:solidFill>
                    <a:schemeClr val="accent4"/>
                  </a:solidFill>
                </a:endParaRPr>
              </a:p>
              <a:p>
                <a:pPr marL="225425" indent="0">
                  <a:spcBef>
                    <a:spcPts val="0"/>
                  </a:spcBef>
                  <a:buNone/>
                  <a:tabLst>
                    <a:tab pos="4573588" algn="l"/>
                    <a:tab pos="485933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</a:rPr>
                  <a:t>pre:    </a:t>
                </a:r>
                <a:r>
                  <a:rPr lang="en-US" sz="1600" i="1" dirty="0">
                    <a:solidFill>
                      <a:schemeClr val="bg1"/>
                    </a:solidFill>
                  </a:rPr>
                  <a:t>test</a:t>
                </a:r>
              </a:p>
              <a:p>
                <a:pPr marL="225425" indent="0">
                  <a:spcBef>
                    <a:spcPts val="0"/>
                  </a:spcBef>
                  <a:buNone/>
                  <a:tabLst>
                    <a:tab pos="4573588" algn="l"/>
                    <a:tab pos="485933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</a:rPr>
                  <a:t>body: </a:t>
                </a:r>
                <a:r>
                  <a:rPr lang="en-US" sz="1600" i="1" dirty="0">
                    <a:solidFill>
                      <a:schemeClr val="bg1"/>
                    </a:solidFill>
                  </a:rPr>
                  <a:t>a program</a:t>
                </a:r>
                <a:endParaRPr lang="en-US" sz="1600" baseline="-25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3">
                <a:extLst>
                  <a:ext uri="{FF2B5EF4-FFF2-40B4-BE49-F238E27FC236}">
                    <a16:creationId xmlns:a16="http://schemas.microsoft.com/office/drawing/2014/main" id="{1E46AFF6-DE7D-154A-972A-9109E85118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1792" y="1834228"/>
                <a:ext cx="2794382" cy="10815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D0CFB383-509F-0A40-837F-B884AA389EBF}"/>
              </a:ext>
            </a:extLst>
          </p:cNvPr>
          <p:cNvSpPr/>
          <p:nvPr/>
        </p:nvSpPr>
        <p:spPr>
          <a:xfrm>
            <a:off x="3817620" y="1146049"/>
            <a:ext cx="5128259" cy="35394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Rae(ℳ)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Agenda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∅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until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the input of external tasks and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	events is empty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read 𝜏 in the input stream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	Candidates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Instances(ℳ,𝜏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𝜉)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Candidates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output(“failed to address” 𝜏)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 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arbitrarily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Candidates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		Agenda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Agenda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 {⟨(𝜏,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,nil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,∅)⟩}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each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Agenda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Progress(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Agenda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Agenda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F29D62-53DF-7E43-8DE6-AE1D388FE01F}"/>
              </a:ext>
            </a:extLst>
          </p:cNvPr>
          <p:cNvSpPr/>
          <p:nvPr/>
        </p:nvSpPr>
        <p:spPr>
          <a:xfrm>
            <a:off x="4922145" y="3946116"/>
            <a:ext cx="1631055" cy="22624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5443FC9-4EC7-3447-9559-4DAB4DEAED33}"/>
              </a:ext>
            </a:extLst>
          </p:cNvPr>
          <p:cNvSpPr txBox="1">
            <a:spLocks/>
          </p:cNvSpPr>
          <p:nvPr/>
        </p:nvSpPr>
        <p:spPr bwMode="auto">
          <a:xfrm>
            <a:off x="180012" y="3084243"/>
            <a:ext cx="4086246" cy="3536866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600" dirty="0">
                <a:cs typeface="Calibri"/>
              </a:rPr>
              <a:t>m-fetch</a:t>
            </a:r>
            <a:r>
              <a:rPr lang="en-US" sz="1600" dirty="0"/>
              <a:t>(</a:t>
            </a:r>
            <a:r>
              <a:rPr lang="en-US" sz="1600" i="1" dirty="0" err="1"/>
              <a:t>r,c</a:t>
            </a:r>
            <a:r>
              <a:rPr lang="en-US" sz="1600" dirty="0"/>
              <a:t>)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600" dirty="0"/>
              <a:t>	task:  </a:t>
            </a:r>
            <a:r>
              <a:rPr lang="en-US" sz="1600" dirty="0">
                <a:cs typeface="Calibri"/>
              </a:rPr>
              <a:t>fetch</a:t>
            </a:r>
            <a:r>
              <a:rPr lang="en-US" sz="1600" dirty="0"/>
              <a:t>(</a:t>
            </a:r>
            <a:r>
              <a:rPr lang="en-US" sz="1600" i="1" dirty="0" err="1"/>
              <a:t>r,c</a:t>
            </a:r>
            <a:r>
              <a:rPr lang="en-US" sz="1600" dirty="0"/>
              <a:t>) 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600" dirty="0"/>
              <a:t>	pre: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600" dirty="0"/>
              <a:t>	body:	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600" dirty="0"/>
              <a:t>		achieve(</a:t>
            </a:r>
            <a:r>
              <a:rPr lang="en-US" sz="1600" dirty="0" err="1"/>
              <a:t>pos</a:t>
            </a:r>
            <a:r>
              <a:rPr lang="en-US" sz="1600" dirty="0"/>
              <a:t>(</a:t>
            </a:r>
            <a:r>
              <a:rPr lang="en-US" sz="1600" i="1" dirty="0"/>
              <a:t>c</a:t>
            </a:r>
            <a:r>
              <a:rPr lang="en-US" sz="1600" dirty="0"/>
              <a:t>)≠unknown)</a:t>
            </a:r>
            <a:br>
              <a:rPr lang="en-US" sz="1600" dirty="0"/>
            </a:br>
            <a:r>
              <a:rPr lang="en-US" sz="1600" dirty="0"/>
              <a:t>		</a:t>
            </a:r>
            <a:r>
              <a:rPr lang="en-US" sz="1600" dirty="0">
                <a:cs typeface="Calibri"/>
              </a:rPr>
              <a:t>move-to</a:t>
            </a:r>
            <a:r>
              <a:rPr lang="en-US" sz="1600" dirty="0"/>
              <a:t>(</a:t>
            </a:r>
            <a:r>
              <a:rPr lang="en-US" sz="1600" i="1" dirty="0" err="1"/>
              <a:t>r,</a:t>
            </a:r>
            <a:r>
              <a:rPr lang="en-US" sz="1600" dirty="0" err="1">
                <a:cs typeface="Calibri"/>
              </a:rPr>
              <a:t>pos</a:t>
            </a:r>
            <a:r>
              <a:rPr lang="en-US" sz="1600" dirty="0"/>
              <a:t>(</a:t>
            </a:r>
            <a:r>
              <a:rPr lang="en-US" sz="1600" i="1" dirty="0"/>
              <a:t>c</a:t>
            </a:r>
            <a:r>
              <a:rPr lang="en-US" sz="1600" dirty="0"/>
              <a:t>))</a:t>
            </a:r>
            <a:br>
              <a:rPr lang="en-US" sz="1600" dirty="0"/>
            </a:br>
            <a:r>
              <a:rPr lang="en-US" sz="1600" dirty="0"/>
              <a:t>		</a:t>
            </a:r>
            <a:r>
              <a:rPr lang="en-US" sz="1600" dirty="0">
                <a:cs typeface="Calibri"/>
              </a:rPr>
              <a:t>take</a:t>
            </a:r>
            <a:r>
              <a:rPr lang="en-US" sz="1600" dirty="0"/>
              <a:t>(</a:t>
            </a:r>
            <a:r>
              <a:rPr lang="en-US" sz="1600" i="1" dirty="0" err="1"/>
              <a:t>r,c,</a:t>
            </a:r>
            <a:r>
              <a:rPr lang="en-US" sz="1600" dirty="0" err="1">
                <a:cs typeface="Calibri"/>
              </a:rPr>
              <a:t>pos</a:t>
            </a:r>
            <a:r>
              <a:rPr lang="en-US" sz="1600" dirty="0"/>
              <a:t>(</a:t>
            </a:r>
            <a:r>
              <a:rPr lang="en-US" sz="1600" i="1" dirty="0"/>
              <a:t>c</a:t>
            </a:r>
            <a:r>
              <a:rPr lang="en-US" sz="1600" dirty="0"/>
              <a:t>)) 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600" dirty="0"/>
              <a:t>m-find-where(</a:t>
            </a:r>
            <a:r>
              <a:rPr lang="en-US" sz="1600" i="1" dirty="0" err="1"/>
              <a:t>r</a:t>
            </a:r>
            <a:r>
              <a:rPr lang="en-US" sz="1600" dirty="0" err="1"/>
              <a:t>,</a:t>
            </a:r>
            <a:r>
              <a:rPr lang="en-US" sz="1600" i="1" dirty="0" err="1"/>
              <a:t>c</a:t>
            </a:r>
            <a:r>
              <a:rPr lang="en-US" sz="1600" dirty="0"/>
              <a:t>)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600" dirty="0"/>
              <a:t>	goal: achieve(</a:t>
            </a:r>
            <a:r>
              <a:rPr lang="en-US" sz="1600" dirty="0" err="1"/>
              <a:t>pos</a:t>
            </a:r>
            <a:r>
              <a:rPr lang="en-US" sz="1600" dirty="0"/>
              <a:t> (</a:t>
            </a:r>
            <a:r>
              <a:rPr lang="en-US" sz="1600" i="1" dirty="0"/>
              <a:t>c</a:t>
            </a:r>
            <a:r>
              <a:rPr lang="en-US" sz="1600" dirty="0"/>
              <a:t>)≠unknown)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600" dirty="0"/>
              <a:t>	pre: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600" dirty="0"/>
              <a:t>	body: 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600" dirty="0"/>
              <a:t>		while there is a loc. </a:t>
            </a:r>
            <a:r>
              <a:rPr lang="en-US" sz="1600" i="1" dirty="0"/>
              <a:t>l</a:t>
            </a:r>
            <a:r>
              <a:rPr lang="en-US" sz="1600" dirty="0"/>
              <a:t> </a:t>
            </a:r>
            <a:r>
              <a:rPr lang="en-US" sz="1600" dirty="0" err="1"/>
              <a:t>s.t.</a:t>
            </a:r>
            <a:r>
              <a:rPr lang="en-US" sz="1600" dirty="0"/>
              <a:t> view(</a:t>
            </a:r>
            <a:r>
              <a:rPr lang="en-US" sz="1600" i="1" dirty="0"/>
              <a:t>l</a:t>
            </a:r>
            <a:r>
              <a:rPr lang="en-US" sz="1600" dirty="0"/>
              <a:t>) = F do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600" dirty="0"/>
              <a:t>			move-to(</a:t>
            </a:r>
            <a:r>
              <a:rPr lang="en-US" sz="1600" i="1" dirty="0"/>
              <a:t>l</a:t>
            </a:r>
            <a:r>
              <a:rPr lang="en-US" sz="1600" dirty="0"/>
              <a:t>)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600" dirty="0"/>
              <a:t>			</a:t>
            </a:r>
            <a:r>
              <a:rPr lang="en-US" sz="1600" dirty="0" err="1"/>
              <a:t>preceive</a:t>
            </a:r>
            <a:r>
              <a:rPr lang="en-US" sz="1600" dirty="0"/>
              <a:t>(</a:t>
            </a:r>
            <a:r>
              <a:rPr lang="en-US" sz="1600" i="1" dirty="0"/>
              <a:t>l</a:t>
            </a:r>
            <a:r>
              <a:rPr lang="en-US" sz="1600" dirty="0"/>
              <a:t>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C3C04A-10D7-B24E-BE34-27C1DBF8B0A2}"/>
              </a:ext>
            </a:extLst>
          </p:cNvPr>
          <p:cNvSpPr/>
          <p:nvPr/>
        </p:nvSpPr>
        <p:spPr>
          <a:xfrm>
            <a:off x="4629150" y="4852676"/>
            <a:ext cx="3676650" cy="1366207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640814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Extensions to Rae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tabLst>
                    <a:tab pos="681038" algn="l"/>
                    <a:tab pos="1368425" algn="l"/>
                    <a:tab pos="1544638" algn="l"/>
                  </a:tabLst>
                </a:pPr>
                <a:r>
                  <a:rPr lang="en-US" dirty="0"/>
                  <a:t>Concurrent subtasks:</a:t>
                </a:r>
              </a:p>
              <a:p>
                <a:pPr lvl="1">
                  <a:tabLst>
                    <a:tab pos="681038" algn="l"/>
                    <a:tab pos="1368425" algn="l"/>
                    <a:tab pos="1544638" algn="l"/>
                  </a:tabLst>
                </a:pPr>
                <a:r>
                  <a:rPr lang="en-US" dirty="0"/>
                  <a:t>Refinement stack for each one</a:t>
                </a:r>
              </a:p>
              <a:p>
                <a:pPr lvl="1">
                  <a:tabLst>
                    <a:tab pos="681038" algn="l"/>
                    <a:tab pos="1368425" algn="l"/>
                    <a:tab pos="1544638" algn="l"/>
                  </a:tabLst>
                </a:pPr>
                <a:endParaRPr lang="en-US" dirty="0"/>
              </a:p>
              <a:p>
                <a:pPr lvl="1">
                  <a:tabLst>
                    <a:tab pos="681038" algn="l"/>
                    <a:tab pos="1368425" algn="l"/>
                    <a:tab pos="1544638" algn="l"/>
                  </a:tabLst>
                </a:pPr>
                <a:endParaRPr lang="en-US" dirty="0"/>
              </a:p>
              <a:p>
                <a:pPr>
                  <a:tabLst>
                    <a:tab pos="681038" algn="l"/>
                    <a:tab pos="1368425" algn="l"/>
                    <a:tab pos="1544638" algn="l"/>
                  </a:tabLst>
                </a:pPr>
                <a:r>
                  <a:rPr lang="en-US" dirty="0"/>
                  <a:t>Controlling the progress of tasks:</a:t>
                </a:r>
              </a:p>
              <a:p>
                <a:pPr lvl="1">
                  <a:tabLst>
                    <a:tab pos="681038" algn="l"/>
                    <a:tab pos="1368425" algn="l"/>
                    <a:tab pos="1544638" algn="l"/>
                  </a:tabLst>
                </a:pPr>
                <a:r>
                  <a:rPr lang="en-US" dirty="0"/>
                  <a:t>E.g., suspend a task for a while</a:t>
                </a:r>
              </a:p>
              <a:p>
                <a:pPr lvl="1">
                  <a:tabLst>
                    <a:tab pos="681038" algn="l"/>
                    <a:tab pos="1368425" algn="l"/>
                    <a:tab pos="1544638" algn="l"/>
                  </a:tabLst>
                </a:pPr>
                <a:r>
                  <a:rPr lang="en-US" dirty="0"/>
                  <a:t>If there are multiple stacks, which ones get higher priority?</a:t>
                </a:r>
              </a:p>
              <a:p>
                <a:pPr lvl="2">
                  <a:tabLst>
                    <a:tab pos="681038" algn="l"/>
                    <a:tab pos="1368425" algn="l"/>
                    <a:tab pos="1544638" algn="l"/>
                  </a:tabLst>
                </a:pPr>
                <a:r>
                  <a:rPr lang="en-US" dirty="0"/>
                  <a:t>Application-specific heuristics</a:t>
                </a:r>
              </a:p>
              <a:p>
                <a:pPr>
                  <a:tabLst>
                    <a:tab pos="681038" algn="l"/>
                    <a:tab pos="1368425" algn="l"/>
                    <a:tab pos="1544638" algn="l"/>
                  </a:tabLst>
                </a:pPr>
                <a:r>
                  <a:rPr lang="en-US" dirty="0"/>
                  <a:t>For a task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l-GR" dirty="0"/>
                  <a:t>, </a:t>
                </a:r>
                <a:r>
                  <a:rPr lang="en-US" dirty="0"/>
                  <a:t>which candidate to try first?</a:t>
                </a:r>
              </a:p>
              <a:p>
                <a:pPr lvl="1">
                  <a:tabLst>
                    <a:tab pos="681038" algn="l"/>
                    <a:tab pos="1368425" algn="l"/>
                    <a:tab pos="1544638" algn="l"/>
                  </a:tabLst>
                </a:pPr>
                <a:r>
                  <a:rPr lang="en-US" dirty="0">
                    <a:solidFill>
                      <a:schemeClr val="accent1"/>
                    </a:solidFill>
                  </a:rPr>
                  <a:t>Refinement planning</a:t>
                </a:r>
              </a:p>
              <a:p>
                <a:pPr>
                  <a:tabLst>
                    <a:tab pos="681038" algn="l"/>
                    <a:tab pos="1368425" algn="l"/>
                    <a:tab pos="1544638" algn="l"/>
                  </a:tabLst>
                </a:pPr>
                <a:endParaRPr lang="en-US" dirty="0"/>
              </a:p>
              <a:p>
                <a:pPr>
                  <a:tabLst>
                    <a:tab pos="681038" algn="l"/>
                    <a:tab pos="1368425" algn="l"/>
                    <a:tab pos="1544638" algn="l"/>
                  </a:tabLst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C9E23F-5B9A-DE48-82FC-377D80317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31</a:t>
            </a:fld>
            <a:endParaRPr lang="en-GB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E46AFF6-DE7D-154A-972A-9109E8511894}"/>
              </a:ext>
            </a:extLst>
          </p:cNvPr>
          <p:cNvSpPr txBox="1">
            <a:spLocks/>
          </p:cNvSpPr>
          <p:nvPr/>
        </p:nvSpPr>
        <p:spPr bwMode="auto">
          <a:xfrm>
            <a:off x="5795676" y="1559152"/>
            <a:ext cx="2794382" cy="108153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6350" indent="0">
              <a:spcBef>
                <a:spcPts val="0"/>
              </a:spcBef>
              <a:buNone/>
              <a:tabLst>
                <a:tab pos="4573588" algn="l"/>
                <a:tab pos="4859338" algn="l"/>
              </a:tabLst>
            </a:pPr>
            <a:r>
              <a:rPr lang="en-US" sz="1600" dirty="0">
                <a:solidFill>
                  <a:schemeClr val="bg1"/>
                </a:solidFill>
              </a:rPr>
              <a:t>body of a method</a:t>
            </a:r>
          </a:p>
          <a:p>
            <a:pPr marL="225425" indent="0">
              <a:spcBef>
                <a:spcPts val="0"/>
              </a:spcBef>
              <a:buNone/>
              <a:tabLst>
                <a:tab pos="4573588" algn="l"/>
                <a:tab pos="4859338" algn="l"/>
              </a:tabLst>
            </a:pPr>
            <a:r>
              <a:rPr lang="en-US" sz="1600" dirty="0">
                <a:solidFill>
                  <a:schemeClr val="bg1"/>
                </a:solidFill>
              </a:rPr>
              <a:t>...</a:t>
            </a:r>
            <a:endParaRPr lang="en-US" sz="1600" i="1" dirty="0">
              <a:solidFill>
                <a:schemeClr val="accent4"/>
              </a:solidFill>
            </a:endParaRPr>
          </a:p>
          <a:p>
            <a:pPr marL="225425" indent="0">
              <a:spcBef>
                <a:spcPts val="0"/>
              </a:spcBef>
              <a:buNone/>
              <a:tabLst>
                <a:tab pos="4573588" algn="l"/>
                <a:tab pos="4859338" algn="l"/>
              </a:tabLst>
            </a:pPr>
            <a:r>
              <a:rPr lang="en-US" sz="1600" dirty="0">
                <a:solidFill>
                  <a:schemeClr val="bg1"/>
                </a:solidFill>
              </a:rPr>
              <a:t>{concurrent: 𝜏</a:t>
            </a:r>
            <a:r>
              <a:rPr lang="en-US" sz="1600" baseline="-25000" dirty="0">
                <a:solidFill>
                  <a:schemeClr val="bg1"/>
                </a:solidFill>
              </a:rPr>
              <a:t>1</a:t>
            </a:r>
            <a:r>
              <a:rPr lang="en-US" sz="1600" dirty="0">
                <a:solidFill>
                  <a:schemeClr val="bg1"/>
                </a:solidFill>
              </a:rPr>
              <a:t>, 𝜏</a:t>
            </a:r>
            <a:r>
              <a:rPr lang="en-US" sz="1600" baseline="-25000" dirty="0">
                <a:solidFill>
                  <a:schemeClr val="bg1"/>
                </a:solidFill>
              </a:rPr>
              <a:t>2</a:t>
            </a:r>
            <a:r>
              <a:rPr lang="en-US" sz="1600" dirty="0">
                <a:solidFill>
                  <a:schemeClr val="bg1"/>
                </a:solidFill>
              </a:rPr>
              <a:t>, ..., 𝜏</a:t>
            </a:r>
            <a:r>
              <a:rPr lang="en-US" sz="1600" i="1" baseline="-25000" dirty="0">
                <a:solidFill>
                  <a:schemeClr val="bg1"/>
                </a:solidFill>
              </a:rPr>
              <a:t>n</a:t>
            </a:r>
            <a:r>
              <a:rPr lang="en-US" sz="1600" dirty="0">
                <a:solidFill>
                  <a:schemeClr val="bg1"/>
                </a:solidFill>
              </a:rPr>
              <a:t>}</a:t>
            </a:r>
            <a:endParaRPr lang="en-US" sz="1600" i="1" dirty="0">
              <a:solidFill>
                <a:schemeClr val="bg1"/>
              </a:solidFill>
            </a:endParaRPr>
          </a:p>
          <a:p>
            <a:pPr marL="225425" indent="0">
              <a:spcBef>
                <a:spcPts val="0"/>
              </a:spcBef>
              <a:buNone/>
              <a:tabLst>
                <a:tab pos="4573588" algn="l"/>
                <a:tab pos="4859338" algn="l"/>
              </a:tabLst>
            </a:pPr>
            <a:r>
              <a:rPr lang="en-US" sz="1600" dirty="0">
                <a:solidFill>
                  <a:schemeClr val="bg1"/>
                </a:solidFill>
              </a:rPr>
              <a:t>...</a:t>
            </a:r>
            <a:endParaRPr lang="en-US" sz="1600" baseline="-25000" dirty="0">
              <a:solidFill>
                <a:schemeClr val="bg1"/>
              </a:solidFill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43060E69-ADE4-CD42-8E89-4C419EFB1A6B}"/>
              </a:ext>
            </a:extLst>
          </p:cNvPr>
          <p:cNvSpPr txBox="1">
            <a:spLocks/>
          </p:cNvSpPr>
          <p:nvPr/>
        </p:nvSpPr>
        <p:spPr bwMode="auto">
          <a:xfrm>
            <a:off x="5487892" y="4263579"/>
            <a:ext cx="3102166" cy="34647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6350" indent="0">
              <a:spcBef>
                <a:spcPts val="0"/>
              </a:spcBef>
              <a:buNone/>
              <a:tabLst>
                <a:tab pos="4573588" algn="l"/>
                <a:tab pos="4859338" algn="l"/>
              </a:tabLst>
            </a:pPr>
            <a:r>
              <a:rPr lang="en-US" sz="1600" i="1" dirty="0">
                <a:solidFill>
                  <a:schemeClr val="bg1"/>
                </a:solidFill>
              </a:rPr>
              <a:t>Agenda</a:t>
            </a:r>
            <a:r>
              <a:rPr lang="en-US" sz="1600" dirty="0">
                <a:solidFill>
                  <a:schemeClr val="bg1"/>
                </a:solidFill>
              </a:rPr>
              <a:t> = {</a:t>
            </a:r>
            <a:r>
              <a:rPr lang="en-US" sz="1600" i="1" dirty="0">
                <a:solidFill>
                  <a:schemeClr val="bg1"/>
                </a:solidFill>
              </a:rPr>
              <a:t>stack</a:t>
            </a:r>
            <a:r>
              <a:rPr lang="en-US" sz="1600" baseline="-25000" dirty="0">
                <a:solidFill>
                  <a:schemeClr val="bg1"/>
                </a:solidFill>
              </a:rPr>
              <a:t>1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i="1" dirty="0">
                <a:solidFill>
                  <a:schemeClr val="bg1"/>
                </a:solidFill>
              </a:rPr>
              <a:t>stack</a:t>
            </a:r>
            <a:r>
              <a:rPr lang="en-US" sz="1600" baseline="-25000" dirty="0">
                <a:solidFill>
                  <a:schemeClr val="bg1"/>
                </a:solidFill>
              </a:rPr>
              <a:t>2</a:t>
            </a:r>
            <a:r>
              <a:rPr lang="en-US" sz="1600" dirty="0">
                <a:solidFill>
                  <a:schemeClr val="bg1"/>
                </a:solidFill>
              </a:rPr>
              <a:t>, ..., </a:t>
            </a:r>
            <a:r>
              <a:rPr lang="en-US" sz="1600" i="1" dirty="0" err="1">
                <a:solidFill>
                  <a:schemeClr val="bg1"/>
                </a:solidFill>
              </a:rPr>
              <a:t>stack</a:t>
            </a:r>
            <a:r>
              <a:rPr lang="en-US" sz="1600" i="1" baseline="-25000" dirty="0" err="1">
                <a:solidFill>
                  <a:schemeClr val="bg1"/>
                </a:solidFill>
              </a:rPr>
              <a:t>n</a:t>
            </a:r>
            <a:r>
              <a:rPr lang="en-US" sz="1600" dirty="0">
                <a:solidFill>
                  <a:schemeClr val="bg1"/>
                </a:solidFill>
              </a:rPr>
              <a:t>}</a:t>
            </a:r>
            <a:endParaRPr lang="en-US" sz="1600" baseline="-25000" dirty="0">
              <a:solidFill>
                <a:schemeClr val="bg1"/>
              </a:solidFill>
            </a:endParaRP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77DB59D1-4F00-4D4E-8481-74B9729E61F8}"/>
              </a:ext>
            </a:extLst>
          </p:cNvPr>
          <p:cNvSpPr txBox="1">
            <a:spLocks/>
          </p:cNvSpPr>
          <p:nvPr/>
        </p:nvSpPr>
        <p:spPr bwMode="auto">
          <a:xfrm>
            <a:off x="5692140" y="5309965"/>
            <a:ext cx="2897918" cy="34647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6350" indent="0">
              <a:spcBef>
                <a:spcPts val="0"/>
              </a:spcBef>
              <a:buNone/>
              <a:tabLst>
                <a:tab pos="4573588" algn="l"/>
                <a:tab pos="4859338" algn="l"/>
              </a:tabLst>
            </a:pPr>
            <a:r>
              <a:rPr lang="en-US" sz="1600" i="1" dirty="0">
                <a:solidFill>
                  <a:schemeClr val="bg1"/>
                </a:solidFill>
                <a:cs typeface="Courier New" panose="02070309020205020404" pitchFamily="49" charset="0"/>
              </a:rPr>
              <a:t>Candidates</a:t>
            </a:r>
            <a:r>
              <a:rPr lang="en-US" sz="1600" dirty="0">
                <a:solidFill>
                  <a:schemeClr val="bg1"/>
                </a:solidFill>
                <a:cs typeface="Courier New" panose="02070309020205020404" pitchFamily="49" charset="0"/>
              </a:rPr>
              <a:t> ← Instances(ℳ, </a:t>
            </a:r>
            <a:r>
              <a:rPr lang="en-US" sz="1600" dirty="0">
                <a:solidFill>
                  <a:schemeClr val="bg1"/>
                </a:solidFill>
              </a:rPr>
              <a:t>𝜏</a:t>
            </a:r>
            <a:r>
              <a:rPr lang="en-US" sz="1600" b="1" dirty="0">
                <a:solidFill>
                  <a:schemeClr val="bg1"/>
                </a:solidFill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bg1"/>
                </a:solidFill>
                <a:cs typeface="Courier New" panose="02070309020205020404" pitchFamily="49" charset="0"/>
              </a:rPr>
              <a:t>𝜉)</a:t>
            </a:r>
            <a:endParaRPr lang="en-US" sz="1600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4536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Intermediate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3.2 Refinement Acting Engine (</a:t>
            </a:r>
            <a:r>
              <a:rPr lang="en-US" dirty="0">
                <a:cs typeface="Calibri"/>
              </a:rPr>
              <a:t>RAE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Purely reactive: select a method and apply it</a:t>
            </a:r>
          </a:p>
          <a:p>
            <a:pPr lvl="1"/>
            <a:r>
              <a:rPr lang="en-US" dirty="0">
                <a:ea typeface="ＭＳ Ｐゴシック" charset="0"/>
                <a:cs typeface="Calibri"/>
              </a:rPr>
              <a:t>Rae</a:t>
            </a:r>
            <a:r>
              <a:rPr lang="en-US" dirty="0">
                <a:ea typeface="ＭＳ Ｐゴシック" charset="0"/>
                <a:cs typeface="ＭＳ Ｐゴシック" charset="0"/>
              </a:rPr>
              <a:t>: input stream, </a:t>
            </a:r>
            <a:r>
              <a:rPr lang="en-US" i="1" dirty="0">
                <a:ea typeface="ＭＳ Ｐゴシック" charset="0"/>
                <a:cs typeface="ＭＳ Ｐゴシック" charset="0"/>
              </a:rPr>
              <a:t>Candidates</a:t>
            </a:r>
            <a:r>
              <a:rPr lang="en-US" dirty="0">
                <a:ea typeface="ＭＳ Ｐゴシック" charset="0"/>
                <a:cs typeface="ＭＳ Ｐゴシック" charset="0"/>
              </a:rPr>
              <a:t>, </a:t>
            </a:r>
            <a:r>
              <a:rPr lang="en-US" dirty="0">
                <a:ea typeface="ＭＳ Ｐゴシック" charset="0"/>
                <a:cs typeface="Calibri"/>
              </a:rPr>
              <a:t>Instances</a:t>
            </a:r>
            <a:r>
              <a:rPr lang="en-US" dirty="0">
                <a:ea typeface="ＭＳ Ｐゴシック" charset="0"/>
                <a:cs typeface="ＭＳ Ｐゴシック" charset="0"/>
              </a:rPr>
              <a:t>, </a:t>
            </a:r>
            <a:r>
              <a:rPr lang="en-US" i="1" dirty="0">
                <a:ea typeface="ＭＳ Ｐゴシック" charset="0"/>
                <a:cs typeface="ＭＳ Ｐゴシック" charset="0"/>
              </a:rPr>
              <a:t>Agenda</a:t>
            </a:r>
            <a:r>
              <a:rPr lang="en-US" dirty="0">
                <a:ea typeface="ＭＳ Ｐゴシック" charset="0"/>
                <a:cs typeface="ＭＳ Ｐゴシック" charset="0"/>
              </a:rPr>
              <a:t>, refinement stacks</a:t>
            </a:r>
          </a:p>
          <a:p>
            <a:pPr lvl="1"/>
            <a:r>
              <a:rPr lang="en-US" dirty="0">
                <a:ea typeface="ＭＳ Ｐゴシック" charset="0"/>
                <a:cs typeface="Calibri"/>
              </a:rPr>
              <a:t>Progress</a:t>
            </a:r>
            <a:r>
              <a:rPr lang="en-US" dirty="0">
                <a:ea typeface="ＭＳ Ｐゴシック" charset="0"/>
                <a:cs typeface="Times New Roman"/>
              </a:rPr>
              <a:t>: command status, </a:t>
            </a:r>
            <a:r>
              <a:rPr lang="en-US" dirty="0" err="1">
                <a:ea typeface="ＭＳ Ｐゴシック" charset="0"/>
                <a:cs typeface="Calibri"/>
              </a:rPr>
              <a:t>nextstep</a:t>
            </a:r>
            <a:r>
              <a:rPr lang="en-US" dirty="0">
                <a:ea typeface="ＭＳ Ｐゴシック" charset="0"/>
                <a:cs typeface="Times New Roman"/>
              </a:rPr>
              <a:t>, type of step</a:t>
            </a:r>
          </a:p>
          <a:p>
            <a:pPr lvl="1"/>
            <a:r>
              <a:rPr lang="en-US" dirty="0">
                <a:ea typeface="ＭＳ Ｐゴシック" charset="0"/>
                <a:cs typeface="Calibri"/>
              </a:rPr>
              <a:t>Retry: </a:t>
            </a:r>
            <a:r>
              <a:rPr lang="en-US" i="1" dirty="0">
                <a:ea typeface="ＭＳ Ｐゴシック" charset="0"/>
                <a:cs typeface="Calibri"/>
              </a:rPr>
              <a:t>Candidates</a:t>
            </a:r>
            <a:r>
              <a:rPr lang="en-US" i="1" baseline="-25000" dirty="0">
                <a:ea typeface="ＭＳ Ｐゴシック" charset="0"/>
                <a:cs typeface="Calibri"/>
              </a:rPr>
              <a:t> </a:t>
            </a:r>
            <a:r>
              <a:rPr lang="en-US" dirty="0">
                <a:ea typeface="ＭＳ Ｐゴシック" charset="0"/>
                <a:cs typeface="Calibri"/>
              </a:rPr>
              <a:t>\</a:t>
            </a:r>
            <a:r>
              <a:rPr lang="en-US" baseline="-25000" dirty="0">
                <a:ea typeface="ＭＳ Ｐゴシック" charset="0"/>
                <a:cs typeface="Calibri"/>
              </a:rPr>
              <a:t> </a:t>
            </a:r>
            <a:r>
              <a:rPr lang="en-US" i="1" dirty="0">
                <a:ea typeface="ＭＳ Ｐゴシック" charset="0"/>
                <a:cs typeface="Calibri"/>
              </a:rPr>
              <a:t>tried, Agenda</a:t>
            </a:r>
            <a:r>
              <a:rPr lang="en-US" i="1" baseline="-25000" dirty="0">
                <a:ea typeface="ＭＳ Ｐゴシック" charset="0"/>
                <a:cs typeface="Calibri"/>
              </a:rPr>
              <a:t> </a:t>
            </a:r>
            <a:r>
              <a:rPr lang="en-US" dirty="0">
                <a:ea typeface="ＭＳ Ｐゴシック" charset="0"/>
                <a:cs typeface="Calibri"/>
              </a:rPr>
              <a:t>\</a:t>
            </a:r>
            <a:r>
              <a:rPr lang="en-US" baseline="-25000" dirty="0">
                <a:ea typeface="ＭＳ Ｐゴシック" charset="0"/>
                <a:cs typeface="Calibri"/>
              </a:rPr>
              <a:t> </a:t>
            </a:r>
            <a:r>
              <a:rPr lang="en-US" i="1" dirty="0">
                <a:ea typeface="ＭＳ Ｐゴシック" charset="0"/>
                <a:cs typeface="Calibri"/>
              </a:rPr>
              <a:t>stack</a:t>
            </a:r>
            <a:endParaRPr lang="en-US" dirty="0"/>
          </a:p>
          <a:p>
            <a:pPr lvl="1"/>
            <a:r>
              <a:rPr lang="en-US" dirty="0">
                <a:ea typeface="ＭＳ Ｐゴシック" charset="0"/>
                <a:cs typeface="ＭＳ Ｐゴシック" charset="0"/>
              </a:rPr>
              <a:t>Refinement trees</a:t>
            </a:r>
            <a:endParaRPr lang="en-US" dirty="0"/>
          </a:p>
          <a:p>
            <a:pPr lvl="1"/>
            <a:r>
              <a:rPr lang="en-US" dirty="0"/>
              <a:t>Concurrent tasks: for each, a refinement stack</a:t>
            </a:r>
          </a:p>
          <a:p>
            <a:pPr lvl="1"/>
            <a:r>
              <a:rPr lang="en-US" dirty="0">
                <a:ea typeface="ＭＳ Ｐゴシック" charset="0"/>
                <a:cs typeface="ＭＳ Ｐゴシック" charset="0"/>
              </a:rPr>
              <a:t>Goal: </a:t>
            </a:r>
            <a:r>
              <a:rPr lang="en-US" dirty="0">
                <a:ea typeface="ＭＳ Ｐゴシック" charset="0"/>
                <a:cs typeface="Calibri"/>
              </a:rPr>
              <a:t>achieve</a:t>
            </a:r>
            <a:r>
              <a:rPr lang="en-US" dirty="0">
                <a:ea typeface="ＭＳ Ｐゴシック" charset="0"/>
                <a:cs typeface="Times New Roman"/>
              </a:rPr>
              <a:t>(condition), uses monitoring</a:t>
            </a:r>
          </a:p>
          <a:p>
            <a:pPr lvl="1"/>
            <a:r>
              <a:rPr lang="en-US" dirty="0">
                <a:ea typeface="ＭＳ Ｐゴシック" charset="0"/>
                <a:cs typeface="Times New Roman"/>
              </a:rPr>
              <a:t>Controlling progress, heuristics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7116DB-6568-D843-A75F-5BD02F752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9264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B69D0-F897-184E-BD2D-28DF1B1D6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per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2B57A-800D-3843-BB0A-D5DB49A38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3.1  </a:t>
            </a:r>
            <a:r>
              <a:rPr lang="en-GB" i="1" dirty="0"/>
              <a:t>Representation</a:t>
            </a:r>
          </a:p>
          <a:p>
            <a:pPr lvl="1"/>
            <a:r>
              <a:rPr lang="en-GB" dirty="0"/>
              <a:t>State variables, commands, refinement methods</a:t>
            </a:r>
          </a:p>
          <a:p>
            <a:pPr lvl="1"/>
            <a:r>
              <a:rPr lang="en-GB" dirty="0"/>
              <a:t>Example</a:t>
            </a:r>
          </a:p>
          <a:p>
            <a:pPr marL="0" indent="0">
              <a:buNone/>
            </a:pPr>
            <a:r>
              <a:rPr lang="en-GB" dirty="0"/>
              <a:t>3.2  </a:t>
            </a:r>
            <a:r>
              <a:rPr lang="en-GB" i="1" dirty="0"/>
              <a:t>Acting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Rae (Refinement Acting Engine)</a:t>
            </a:r>
          </a:p>
          <a:p>
            <a:pPr lvl="1"/>
            <a:r>
              <a:rPr lang="en-GB" dirty="0"/>
              <a:t>Example</a:t>
            </a:r>
          </a:p>
          <a:p>
            <a:pPr lvl="1"/>
            <a:r>
              <a:rPr lang="en-GB" dirty="0"/>
              <a:t>Extensions</a:t>
            </a:r>
          </a:p>
          <a:p>
            <a:pPr marL="0" indent="0">
              <a:buNone/>
            </a:pPr>
            <a:r>
              <a:rPr lang="en-GB" b="1" dirty="0">
                <a:solidFill>
                  <a:srgbClr val="C00000"/>
                </a:solidFill>
              </a:rPr>
              <a:t>3.3  </a:t>
            </a:r>
            <a:r>
              <a:rPr lang="en-GB" b="1" i="1" dirty="0">
                <a:solidFill>
                  <a:srgbClr val="C00000"/>
                </a:solidFill>
              </a:rPr>
              <a:t>Planning</a:t>
            </a:r>
            <a:r>
              <a:rPr lang="en-GB" dirty="0">
                <a:solidFill>
                  <a:srgbClr val="C00000"/>
                </a:solidFill>
              </a:rPr>
              <a:t> 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Motivation and basic ideas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Deterministic action models</a:t>
            </a:r>
          </a:p>
          <a:p>
            <a:pPr lvl="1"/>
            <a:r>
              <a:rPr lang="en-GB" dirty="0" err="1">
                <a:solidFill>
                  <a:srgbClr val="C00000"/>
                </a:solidFill>
              </a:rPr>
              <a:t>SeRPE</a:t>
            </a:r>
            <a:r>
              <a:rPr lang="en-GB" dirty="0">
                <a:solidFill>
                  <a:srgbClr val="C00000"/>
                </a:solidFill>
              </a:rPr>
              <a:t> (Sequential Refinement Planning Engine)</a:t>
            </a:r>
          </a:p>
          <a:p>
            <a:pPr marL="0" indent="0">
              <a:buNone/>
            </a:pPr>
            <a:r>
              <a:rPr lang="en-GB" dirty="0"/>
              <a:t>3.4  </a:t>
            </a:r>
            <a:r>
              <a:rPr lang="en-GB" i="1" dirty="0"/>
              <a:t>Using Planning in Acting</a:t>
            </a:r>
          </a:p>
          <a:p>
            <a:pPr lvl="1"/>
            <a:r>
              <a:rPr lang="en-GB" dirty="0"/>
              <a:t>Techniques</a:t>
            </a:r>
          </a:p>
          <a:p>
            <a:pPr lvl="1"/>
            <a:r>
              <a:rPr lang="en-GB" dirty="0"/>
              <a:t>Caveats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43AB2E-8558-6940-9D86-78A896C48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6553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dealing with an event or task, </a:t>
                </a:r>
                <a:r>
                  <a:rPr lang="en-US" dirty="0">
                    <a:cs typeface="Calibri"/>
                  </a:rPr>
                  <a:t>Rae </a:t>
                </a:r>
                <a:r>
                  <a:rPr lang="en-US" dirty="0"/>
                  <a:t>may need to make either/or choices</a:t>
                </a:r>
              </a:p>
              <a:p>
                <a:pPr lvl="1"/>
                <a:r>
                  <a:rPr lang="en-US" i="1" dirty="0"/>
                  <a:t>Agenda</a:t>
                </a:r>
                <a:r>
                  <a:rPr lang="en-US" dirty="0"/>
                  <a:t>: tasks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…,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Several tasks/events, how to prioritize?</a:t>
                </a:r>
              </a:p>
              <a:p>
                <a:pPr lvl="1"/>
                <a:r>
                  <a:rPr lang="en-US" dirty="0"/>
                  <a:t>Candidates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…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Several candidate methods or commands, which one to try first?</a:t>
                </a:r>
              </a:p>
              <a:p>
                <a:r>
                  <a:rPr lang="en-US" dirty="0">
                    <a:cs typeface="Calibri"/>
                  </a:rPr>
                  <a:t>Rae </a:t>
                </a:r>
                <a:r>
                  <a:rPr lang="en-US" dirty="0"/>
                  <a:t>immediately executes commands</a:t>
                </a:r>
              </a:p>
              <a:p>
                <a:pPr lvl="1"/>
                <a:r>
                  <a:rPr lang="en-US" dirty="0"/>
                  <a:t>Bad choices may be </a:t>
                </a:r>
                <a:r>
                  <a:rPr lang="en-US" dirty="0">
                    <a:solidFill>
                      <a:srgbClr val="C00000"/>
                    </a:solidFill>
                  </a:rPr>
                  <a:t>costly</a:t>
                </a: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or </a:t>
                </a:r>
                <a:r>
                  <a:rPr lang="en-US" dirty="0">
                    <a:solidFill>
                      <a:srgbClr val="C00000"/>
                    </a:solidFill>
                  </a:rPr>
                  <a:t>irreversible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768" r="-4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F03ACC-10CC-4A45-897B-7B2CAAD56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1399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Refinement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Basic idea: </a:t>
            </a:r>
          </a:p>
          <a:p>
            <a:pPr lvl="1"/>
            <a:r>
              <a:rPr lang="en-US" dirty="0"/>
              <a:t>Go step by step through </a:t>
            </a:r>
            <a:r>
              <a:rPr lang="en-US" dirty="0">
                <a:latin typeface="Calibri"/>
                <a:cs typeface="Calibri"/>
              </a:rPr>
              <a:t>Rae</a:t>
            </a:r>
            <a:r>
              <a:rPr lang="en-US" dirty="0"/>
              <a:t>, but do not send commands to execution platform</a:t>
            </a:r>
          </a:p>
          <a:p>
            <a:pPr lvl="1"/>
            <a:r>
              <a:rPr lang="en-US" dirty="0"/>
              <a:t>For each command, use a descriptive action model to predict the next state</a:t>
            </a:r>
          </a:p>
          <a:p>
            <a:pPr lvl="2"/>
            <a:r>
              <a:rPr lang="en-US" dirty="0"/>
              <a:t>Tells </a:t>
            </a:r>
            <a:r>
              <a:rPr lang="en-US" i="1" dirty="0"/>
              <a:t>what</a:t>
            </a:r>
            <a:r>
              <a:rPr lang="en-US" dirty="0"/>
              <a:t>, not </a:t>
            </a:r>
            <a:r>
              <a:rPr lang="en-US" i="1" dirty="0"/>
              <a:t>how</a:t>
            </a:r>
          </a:p>
          <a:p>
            <a:pPr lvl="1"/>
            <a:r>
              <a:rPr lang="en-US" dirty="0"/>
              <a:t>Whenever we need to choose a method</a:t>
            </a:r>
          </a:p>
          <a:p>
            <a:pPr lvl="2"/>
            <a:r>
              <a:rPr lang="en-US" dirty="0"/>
              <a:t>Try various possible choices, explore consequences, choose best</a:t>
            </a:r>
          </a:p>
          <a:p>
            <a:r>
              <a:rPr lang="en-US" dirty="0"/>
              <a:t>Generalization of HTN planning</a:t>
            </a:r>
          </a:p>
          <a:p>
            <a:pPr lvl="1"/>
            <a:r>
              <a:rPr lang="en-US" dirty="0"/>
              <a:t>HTN planning: body of a method is a list of tasks</a:t>
            </a:r>
          </a:p>
          <a:p>
            <a:pPr lvl="1"/>
            <a:r>
              <a:rPr lang="en-US" dirty="0"/>
              <a:t>Here: body of method is the same program </a:t>
            </a:r>
            <a:r>
              <a:rPr lang="en-US" dirty="0">
                <a:latin typeface="Calibri"/>
                <a:cs typeface="Calibri"/>
              </a:rPr>
              <a:t>Rae</a:t>
            </a:r>
            <a:r>
              <a:rPr lang="en-US" dirty="0"/>
              <a:t> uses</a:t>
            </a:r>
          </a:p>
          <a:p>
            <a:pPr lvl="1"/>
            <a:r>
              <a:rPr lang="en-US" dirty="0">
                <a:cs typeface="Calibri"/>
              </a:rPr>
              <a:t>Use it to </a:t>
            </a:r>
            <a:r>
              <a:rPr lang="en-US" i="1" dirty="0"/>
              <a:t>generate</a:t>
            </a:r>
            <a:r>
              <a:rPr lang="en-US" dirty="0"/>
              <a:t> a list of tasks</a:t>
            </a:r>
          </a:p>
          <a:p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614987-2D93-FA4F-AA09-C055A01ED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0699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Refinement Planning: Example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158241"/>
            <a:ext cx="6093528" cy="2354304"/>
          </a:xfrm>
        </p:spPr>
        <p:txBody>
          <a:bodyPr>
            <a:normAutofit fontScale="92500"/>
          </a:bodyPr>
          <a:lstStyle/>
          <a:p>
            <a:r>
              <a:rPr lang="en-US" dirty="0"/>
              <a:t>Suppose we learn in advance that the sensor isn’t available</a:t>
            </a:r>
          </a:p>
          <a:p>
            <a:pPr lvl="1"/>
            <a:r>
              <a:rPr lang="en-US" dirty="0"/>
              <a:t>Planner infers that </a:t>
            </a:r>
            <a:r>
              <a:rPr lang="en-US" i="1" dirty="0">
                <a:cs typeface="Calibri"/>
              </a:rPr>
              <a:t>m-search(r1,c2)</a:t>
            </a:r>
            <a:r>
              <a:rPr lang="en-US" dirty="0">
                <a:cs typeface="Times New Roman"/>
              </a:rPr>
              <a:t> will fail</a:t>
            </a:r>
          </a:p>
          <a:p>
            <a:pPr lvl="1"/>
            <a:r>
              <a:rPr lang="en-US" dirty="0">
                <a:cs typeface="Times New Roman"/>
              </a:rPr>
              <a:t>If another method is available, use it</a:t>
            </a:r>
          </a:p>
          <a:p>
            <a:pPr lvl="1"/>
            <a:r>
              <a:rPr lang="en-US" dirty="0">
                <a:cs typeface="Times New Roman"/>
              </a:rPr>
              <a:t>Otherwise, planner will infer that the actor can’t do </a:t>
            </a:r>
            <a:r>
              <a:rPr lang="en-US" i="1" dirty="0">
                <a:cs typeface="Calibri"/>
              </a:rPr>
              <a:t>search(r1,c2)</a:t>
            </a:r>
            <a:endParaRPr lang="en-US" i="1" dirty="0">
              <a:cs typeface="Times New Roman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612D29-0D37-9445-8F7E-0B997F712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36</a:t>
            </a:fld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7420643" y="1013227"/>
            <a:ext cx="1315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Calibri"/>
                <a:cs typeface="Calibri"/>
              </a:rPr>
              <a:t>Search tree: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669160" y="4047611"/>
            <a:ext cx="1347117" cy="2172953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8E7E753-30D9-B74B-8862-FDD4C10C6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405" y="1404757"/>
            <a:ext cx="4237434" cy="506505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08510ED-0449-394F-A94E-1A86E8F2ABC5}"/>
              </a:ext>
            </a:extLst>
          </p:cNvPr>
          <p:cNvSpPr/>
          <p:nvPr/>
        </p:nvSpPr>
        <p:spPr>
          <a:xfrm>
            <a:off x="4048336" y="4871107"/>
            <a:ext cx="4967941" cy="16136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918CD24-4911-A045-AF11-652CCEA39024}"/>
              </a:ext>
            </a:extLst>
          </p:cNvPr>
          <p:cNvSpPr/>
          <p:nvPr/>
        </p:nvSpPr>
        <p:spPr>
          <a:xfrm>
            <a:off x="8089920" y="1793224"/>
            <a:ext cx="978647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B63F1F-21BC-4B4F-90EB-4C253ED75662}"/>
              </a:ext>
            </a:extLst>
          </p:cNvPr>
          <p:cNvSpPr/>
          <p:nvPr/>
        </p:nvSpPr>
        <p:spPr>
          <a:xfrm>
            <a:off x="8403688" y="2082651"/>
            <a:ext cx="664879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A96BE69-94A4-3F4F-BE11-367F5BB8D0C6}"/>
              </a:ext>
            </a:extLst>
          </p:cNvPr>
          <p:cNvSpPr/>
          <p:nvPr/>
        </p:nvSpPr>
        <p:spPr>
          <a:xfrm>
            <a:off x="7660966" y="4494116"/>
            <a:ext cx="1347117" cy="10129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dirty="0">
                <a:solidFill>
                  <a:srgbClr val="404040"/>
                </a:solidFill>
              </a:rPr>
              <a:t>…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A77BBA1-0333-7E4C-8AA3-C822B08BC6C7}"/>
              </a:ext>
            </a:extLst>
          </p:cNvPr>
          <p:cNvSpPr/>
          <p:nvPr/>
        </p:nvSpPr>
        <p:spPr>
          <a:xfrm rot="17700000">
            <a:off x="7695797" y="3862379"/>
            <a:ext cx="258429" cy="1049827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0886C77-DCEF-BE4C-9C4C-C050B4DC8E02}"/>
              </a:ext>
            </a:extLst>
          </p:cNvPr>
          <p:cNvCxnSpPr/>
          <p:nvPr/>
        </p:nvCxnSpPr>
        <p:spPr>
          <a:xfrm flipH="1" flipV="1">
            <a:off x="6396371" y="4706228"/>
            <a:ext cx="1245318" cy="8246"/>
          </a:xfrm>
          <a:prstGeom prst="straightConnector1">
            <a:avLst/>
          </a:prstGeom>
          <a:ln w="19050" cmpd="sng">
            <a:solidFill>
              <a:srgbClr val="C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BF92D4D7-18A4-3E4D-B5BE-BA7C8F4998AE}"/>
              </a:ext>
            </a:extLst>
          </p:cNvPr>
          <p:cNvSpPr/>
          <p:nvPr/>
        </p:nvSpPr>
        <p:spPr>
          <a:xfrm>
            <a:off x="6278682" y="4906799"/>
            <a:ext cx="1470804" cy="369332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cs typeface="Times New Roman"/>
              </a:rPr>
              <a:t>sensor failure</a:t>
            </a:r>
            <a:endParaRPr lang="en-US" dirty="0">
              <a:solidFill>
                <a:schemeClr val="bg1"/>
              </a:solidFill>
              <a:cs typeface="Times New Roman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E10DAC0-32FE-C944-963D-E0C5987F2F5C}"/>
              </a:ext>
            </a:extLst>
          </p:cNvPr>
          <p:cNvSpPr/>
          <p:nvPr/>
        </p:nvSpPr>
        <p:spPr>
          <a:xfrm>
            <a:off x="7916607" y="3301896"/>
            <a:ext cx="944942" cy="550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AF2919D-C791-9340-B1D7-9E9788B90428}"/>
              </a:ext>
            </a:extLst>
          </p:cNvPr>
          <p:cNvSpPr/>
          <p:nvPr/>
        </p:nvSpPr>
        <p:spPr>
          <a:xfrm>
            <a:off x="7706749" y="3264152"/>
            <a:ext cx="944942" cy="1370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rchiRA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374453"/>
            <a:ext cx="4183762" cy="295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4502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7BD16-CDE9-4347-91B2-69CFB6D95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Descriptive Action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353A91-343A-2946-9D2D-BBEF5630145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50" y="1970723"/>
                <a:ext cx="3886200" cy="420624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GB" dirty="0"/>
                  <a:t>Command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𝑡𝑎𝑘𝑒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dirty="0"/>
                  <a:t>: </a:t>
                </a:r>
                <a:br>
                  <a:rPr lang="en-US" dirty="0"/>
                </a:br>
                <a:r>
                  <a:rPr lang="en-US" dirty="0"/>
                  <a:t>robot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takes object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dirty="0"/>
                  <a:t> at location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i="1" dirty="0">
                  <a:latin typeface="Cambria Math" panose="02040503050406030204" pitchFamily="18" charset="0"/>
                  <a:cs typeface="Calibri"/>
                </a:endParaRPr>
              </a:p>
              <a:p>
                <a:pPr lvl="2"/>
                <a:endParaRPr lang="en-US" i="1" dirty="0">
                  <a:latin typeface="Cambria Math" panose="02040503050406030204" pitchFamily="18" charset="0"/>
                  <a:cs typeface="Calibri"/>
                </a:endParaRPr>
              </a:p>
              <a:p>
                <a:pPr lvl="2"/>
                <a:endParaRPr lang="en-US" i="1" dirty="0">
                  <a:latin typeface="Cambria Math" panose="02040503050406030204" pitchFamily="18" charset="0"/>
                  <a:cs typeface="Calibri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𝑝𝑢𝑡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dirty="0"/>
                  <a:t>: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puts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dirty="0"/>
                  <a:t> at location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i="1" dirty="0"/>
              </a:p>
              <a:p>
                <a:pPr lvl="2"/>
                <a:endParaRPr lang="en-US" i="1" dirty="0">
                  <a:latin typeface="Cambria Math" panose="02040503050406030204" pitchFamily="18" charset="0"/>
                  <a:cs typeface="Calibri"/>
                </a:endParaRPr>
              </a:p>
              <a:p>
                <a:pPr lvl="2"/>
                <a:endParaRPr lang="en-US" i="1" dirty="0">
                  <a:latin typeface="Cambria Math" panose="02040503050406030204" pitchFamily="18" charset="0"/>
                  <a:cs typeface="Calibri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𝑝𝑒𝑟𝑐𝑒𝑖𝑣𝑒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dirty="0"/>
                  <a:t>: </a:t>
                </a:r>
                <a:br>
                  <a:rPr lang="en-US" dirty="0"/>
                </a:br>
                <a:r>
                  <a:rPr lang="en-US" dirty="0"/>
                  <a:t>robot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perceives what objects are at location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i="1" dirty="0"/>
              </a:p>
              <a:p>
                <a:pPr lvl="2"/>
                <a:r>
                  <a:rPr lang="en-US" dirty="0"/>
                  <a:t>Can only perceive what is at its current location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353A91-343A-2946-9D2D-BBEF563014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50" y="1970723"/>
                <a:ext cx="3886200" cy="4206240"/>
              </a:xfrm>
              <a:blipFill>
                <a:blip r:embed="rId2"/>
                <a:stretch>
                  <a:fillRect l="-1954" t="-30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1564242-DDC2-4740-A4CA-23C9C17AA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970723"/>
            <a:ext cx="3886200" cy="4206240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Action model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/>
              <a:t>If we knew this in advance, perception would not be necessary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81D9C1-8EEB-2741-88CD-FCFF23779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37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952893-8FD2-A14E-ACFD-792B90632CAC}"/>
              </a:ext>
            </a:extLst>
          </p:cNvPr>
          <p:cNvSpPr/>
          <p:nvPr/>
        </p:nvSpPr>
        <p:spPr>
          <a:xfrm>
            <a:off x="628650" y="1146048"/>
            <a:ext cx="78867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Predict the outcome of performing a command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900" dirty="0"/>
              <a:t>Preconditions-and-effects representation</a:t>
            </a:r>
            <a:endParaRPr lang="en-US" sz="1900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7558016D-9576-3642-9B01-3B6AB4A94162}"/>
              </a:ext>
            </a:extLst>
          </p:cNvPr>
          <p:cNvSpPr txBox="1">
            <a:spLocks/>
          </p:cNvSpPr>
          <p:nvPr/>
        </p:nvSpPr>
        <p:spPr bwMode="auto">
          <a:xfrm>
            <a:off x="4931506" y="2266100"/>
            <a:ext cx="4067714" cy="10257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763" indent="0">
              <a:spcBef>
                <a:spcPts val="300"/>
              </a:spcBef>
              <a:buFont typeface="Webdings" charset="2"/>
              <a:buNone/>
              <a:tabLst>
                <a:tab pos="342900" algn="l"/>
                <a:tab pos="912813" algn="l"/>
                <a:tab pos="1544638" algn="l"/>
              </a:tabLst>
            </a:pPr>
            <a:r>
              <a:rPr lang="en-US" sz="1800" kern="0" dirty="0">
                <a:latin typeface="Calibri"/>
                <a:cs typeface="Calibri"/>
              </a:rPr>
              <a:t>take</a:t>
            </a:r>
            <a:r>
              <a:rPr lang="en-US" sz="1800" kern="0" dirty="0"/>
              <a:t>(</a:t>
            </a:r>
            <a:r>
              <a:rPr lang="en-US" sz="1800" i="1" kern="0" dirty="0" err="1"/>
              <a:t>r,o,l</a:t>
            </a:r>
            <a:r>
              <a:rPr lang="en-US" sz="1800" kern="0" dirty="0"/>
              <a:t>)</a:t>
            </a:r>
          </a:p>
          <a:p>
            <a:pPr marL="4763" indent="0">
              <a:spcBef>
                <a:spcPts val="300"/>
              </a:spcBef>
              <a:buNone/>
              <a:tabLst>
                <a:tab pos="342900" algn="l"/>
                <a:tab pos="912813" algn="l"/>
                <a:tab pos="1544638" algn="l"/>
              </a:tabLst>
            </a:pPr>
            <a:r>
              <a:rPr lang="en-US" sz="1800" kern="0" dirty="0"/>
              <a:t>	pre:	</a:t>
            </a:r>
            <a:r>
              <a:rPr lang="en-US" sz="1800" kern="0" dirty="0">
                <a:latin typeface="Calibri"/>
                <a:cs typeface="Calibri"/>
              </a:rPr>
              <a:t>cargo</a:t>
            </a:r>
            <a:r>
              <a:rPr lang="en-US" sz="1800" kern="0" dirty="0"/>
              <a:t>(</a:t>
            </a:r>
            <a:r>
              <a:rPr lang="en-US" sz="1800" i="1" kern="0" dirty="0"/>
              <a:t>r</a:t>
            </a:r>
            <a:r>
              <a:rPr lang="en-US" sz="1800" kern="0" dirty="0"/>
              <a:t>) = </a:t>
            </a:r>
            <a:r>
              <a:rPr lang="en-US" sz="1800" kern="0" dirty="0">
                <a:latin typeface="Calibri"/>
                <a:cs typeface="Calibri"/>
              </a:rPr>
              <a:t>nil, </a:t>
            </a:r>
            <a:r>
              <a:rPr lang="en-US" sz="1800" kern="0" dirty="0" err="1">
                <a:latin typeface="Calibri"/>
                <a:cs typeface="Calibri"/>
              </a:rPr>
              <a:t>loc</a:t>
            </a:r>
            <a:r>
              <a:rPr lang="en-US" sz="1800" kern="0" dirty="0">
                <a:latin typeface="Calibri"/>
                <a:cs typeface="Calibri"/>
              </a:rPr>
              <a:t>(</a:t>
            </a:r>
            <a:r>
              <a:rPr lang="en-US" sz="1800" i="1" kern="0" dirty="0"/>
              <a:t>r</a:t>
            </a:r>
            <a:r>
              <a:rPr lang="en-US" sz="1800" kern="0" dirty="0">
                <a:latin typeface="Calibri"/>
                <a:cs typeface="Calibri"/>
              </a:rPr>
              <a:t>) = </a:t>
            </a:r>
            <a:r>
              <a:rPr lang="en-US" sz="1800" i="1" kern="0" dirty="0"/>
              <a:t>l</a:t>
            </a:r>
            <a:r>
              <a:rPr lang="en-US" sz="1800" kern="0" dirty="0"/>
              <a:t>, </a:t>
            </a:r>
            <a:r>
              <a:rPr lang="en-US" sz="1800" kern="0" dirty="0" err="1"/>
              <a:t>loc</a:t>
            </a:r>
            <a:r>
              <a:rPr lang="en-US" sz="1800" kern="0" dirty="0"/>
              <a:t>(</a:t>
            </a:r>
            <a:r>
              <a:rPr lang="en-US" sz="1800" i="1" kern="0" dirty="0"/>
              <a:t>o</a:t>
            </a:r>
            <a:r>
              <a:rPr lang="en-US" sz="1800" kern="0" dirty="0"/>
              <a:t>) = </a:t>
            </a:r>
            <a:r>
              <a:rPr lang="en-US" sz="1800" i="1" kern="0" dirty="0"/>
              <a:t>l</a:t>
            </a:r>
            <a:endParaRPr lang="en-US" sz="1800" i="1" kern="0" dirty="0">
              <a:latin typeface="Calibri"/>
              <a:cs typeface="Calibri"/>
            </a:endParaRPr>
          </a:p>
          <a:p>
            <a:pPr marL="4763" indent="0">
              <a:spcBef>
                <a:spcPts val="300"/>
              </a:spcBef>
              <a:buNone/>
              <a:tabLst>
                <a:tab pos="342900" algn="l"/>
                <a:tab pos="912813" algn="l"/>
                <a:tab pos="1303338" algn="l"/>
              </a:tabLst>
            </a:pPr>
            <a:r>
              <a:rPr lang="en-US" sz="1800" kern="0" dirty="0"/>
              <a:t>	eff:	</a:t>
            </a:r>
            <a:r>
              <a:rPr lang="en-US" sz="1800" kern="0" dirty="0">
                <a:latin typeface="Calibri"/>
                <a:cs typeface="Calibri"/>
              </a:rPr>
              <a:t>cargo</a:t>
            </a:r>
            <a:r>
              <a:rPr lang="en-US" sz="1800" kern="0" dirty="0"/>
              <a:t>(</a:t>
            </a:r>
            <a:r>
              <a:rPr lang="en-US" sz="1800" i="1" kern="0" dirty="0"/>
              <a:t>r</a:t>
            </a:r>
            <a:r>
              <a:rPr lang="en-US" sz="1800" kern="0" dirty="0"/>
              <a:t>)</a:t>
            </a:r>
            <a:r>
              <a:rPr lang="fr-FR" sz="1800" kern="0" dirty="0"/>
              <a:t> ← </a:t>
            </a:r>
            <a:r>
              <a:rPr lang="en-US" sz="1800" i="1" kern="0" dirty="0">
                <a:latin typeface="Calibri"/>
                <a:cs typeface="Calibri"/>
              </a:rPr>
              <a:t>o</a:t>
            </a:r>
            <a:r>
              <a:rPr lang="en-US" sz="1800" kern="0" dirty="0">
                <a:latin typeface="Calibri"/>
                <a:cs typeface="Calibri"/>
              </a:rPr>
              <a:t>, </a:t>
            </a:r>
            <a:r>
              <a:rPr lang="en-US" sz="1800" kern="0" dirty="0" err="1">
                <a:latin typeface="Calibri"/>
                <a:cs typeface="Calibri"/>
              </a:rPr>
              <a:t>loc</a:t>
            </a:r>
            <a:r>
              <a:rPr lang="en-US" sz="1800" kern="0" dirty="0"/>
              <a:t>(</a:t>
            </a:r>
            <a:r>
              <a:rPr lang="en-US" sz="1800" i="1" kern="0" dirty="0"/>
              <a:t>o</a:t>
            </a:r>
            <a:r>
              <a:rPr lang="en-US" sz="1800" kern="0" dirty="0"/>
              <a:t>) </a:t>
            </a:r>
            <a:r>
              <a:rPr lang="fr-FR" sz="1800" kern="0" dirty="0"/>
              <a:t>← </a:t>
            </a:r>
            <a:r>
              <a:rPr lang="en-US" sz="1800" i="1" kern="0" dirty="0">
                <a:cs typeface="Calibri"/>
              </a:rPr>
              <a:t>r</a:t>
            </a:r>
            <a:endParaRPr lang="en-US" sz="1800" kern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A56CD3-E7C3-0F4D-98D3-2265555DF7BC}"/>
              </a:ext>
            </a:extLst>
          </p:cNvPr>
          <p:cNvSpPr txBox="1">
            <a:spLocks/>
          </p:cNvSpPr>
          <p:nvPr/>
        </p:nvSpPr>
        <p:spPr bwMode="auto">
          <a:xfrm>
            <a:off x="4931506" y="3386240"/>
            <a:ext cx="4067714" cy="10257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763" indent="0">
              <a:spcBef>
                <a:spcPts val="300"/>
              </a:spcBef>
              <a:buFont typeface="Webdings" charset="2"/>
              <a:buNone/>
              <a:tabLst>
                <a:tab pos="342900" algn="l"/>
                <a:tab pos="912813" algn="l"/>
                <a:tab pos="1544638" algn="l"/>
              </a:tabLst>
            </a:pPr>
            <a:r>
              <a:rPr lang="en-US" sz="1800" kern="0" dirty="0">
                <a:latin typeface="Calibri"/>
                <a:cs typeface="Calibri"/>
              </a:rPr>
              <a:t>put</a:t>
            </a:r>
            <a:r>
              <a:rPr lang="en-US" sz="1800" kern="0" dirty="0"/>
              <a:t>(</a:t>
            </a:r>
            <a:r>
              <a:rPr lang="en-US" sz="1800" i="1" kern="0" dirty="0" err="1"/>
              <a:t>r,o,l</a:t>
            </a:r>
            <a:r>
              <a:rPr lang="en-US" sz="1800" kern="0" dirty="0"/>
              <a:t>)</a:t>
            </a:r>
          </a:p>
          <a:p>
            <a:pPr marL="4763" indent="0">
              <a:spcBef>
                <a:spcPts val="300"/>
              </a:spcBef>
              <a:buNone/>
              <a:tabLst>
                <a:tab pos="342900" algn="l"/>
                <a:tab pos="912813" algn="l"/>
                <a:tab pos="1544638" algn="l"/>
              </a:tabLst>
            </a:pPr>
            <a:r>
              <a:rPr lang="en-US" sz="1800" kern="0" dirty="0"/>
              <a:t>	pre:	</a:t>
            </a:r>
            <a:r>
              <a:rPr lang="en-US" sz="1800" kern="0" dirty="0" err="1">
                <a:latin typeface="Calibri"/>
                <a:cs typeface="Calibri"/>
              </a:rPr>
              <a:t>loc</a:t>
            </a:r>
            <a:r>
              <a:rPr lang="en-US" sz="1800" kern="0" dirty="0">
                <a:latin typeface="Calibri"/>
                <a:cs typeface="Calibri"/>
              </a:rPr>
              <a:t>(</a:t>
            </a:r>
            <a:r>
              <a:rPr lang="en-US" sz="1800" i="1" kern="0" dirty="0"/>
              <a:t>r</a:t>
            </a:r>
            <a:r>
              <a:rPr lang="en-US" sz="1800" kern="0" dirty="0">
                <a:latin typeface="Calibri"/>
                <a:cs typeface="Calibri"/>
              </a:rPr>
              <a:t>) = </a:t>
            </a:r>
            <a:r>
              <a:rPr lang="en-US" sz="1800" i="1" kern="0" dirty="0"/>
              <a:t>l</a:t>
            </a:r>
            <a:r>
              <a:rPr lang="en-US" sz="1800" kern="0" dirty="0"/>
              <a:t>, </a:t>
            </a:r>
            <a:r>
              <a:rPr lang="en-US" sz="1800" kern="0" dirty="0" err="1"/>
              <a:t>loc</a:t>
            </a:r>
            <a:r>
              <a:rPr lang="en-US" sz="1800" kern="0" dirty="0"/>
              <a:t>(</a:t>
            </a:r>
            <a:r>
              <a:rPr lang="en-US" sz="1800" i="1" kern="0" dirty="0"/>
              <a:t>o</a:t>
            </a:r>
            <a:r>
              <a:rPr lang="en-US" sz="1800" kern="0" dirty="0"/>
              <a:t>) = </a:t>
            </a:r>
            <a:r>
              <a:rPr lang="en-US" sz="1800" i="1" kern="0" dirty="0"/>
              <a:t>r</a:t>
            </a:r>
            <a:endParaRPr lang="en-US" sz="1800" i="1" kern="0" dirty="0">
              <a:latin typeface="Calibri"/>
              <a:cs typeface="Calibri"/>
            </a:endParaRPr>
          </a:p>
          <a:p>
            <a:pPr marL="4763" indent="0">
              <a:spcBef>
                <a:spcPts val="300"/>
              </a:spcBef>
              <a:buNone/>
              <a:tabLst>
                <a:tab pos="342900" algn="l"/>
                <a:tab pos="912813" algn="l"/>
                <a:tab pos="1303338" algn="l"/>
              </a:tabLst>
            </a:pPr>
            <a:r>
              <a:rPr lang="en-US" sz="1800" kern="0" dirty="0"/>
              <a:t>	eff:	</a:t>
            </a:r>
            <a:r>
              <a:rPr lang="en-US" sz="1800" kern="0" dirty="0">
                <a:latin typeface="Calibri"/>
                <a:cs typeface="Calibri"/>
              </a:rPr>
              <a:t>cargo</a:t>
            </a:r>
            <a:r>
              <a:rPr lang="en-US" sz="1800" kern="0" dirty="0"/>
              <a:t>(</a:t>
            </a:r>
            <a:r>
              <a:rPr lang="en-US" sz="1800" i="1" kern="0" dirty="0"/>
              <a:t>r</a:t>
            </a:r>
            <a:r>
              <a:rPr lang="en-US" sz="1800" kern="0" dirty="0"/>
              <a:t>)</a:t>
            </a:r>
            <a:r>
              <a:rPr lang="fr-FR" sz="1800" kern="0" dirty="0"/>
              <a:t> ← </a:t>
            </a:r>
            <a:r>
              <a:rPr lang="en-US" sz="1800" kern="0" dirty="0">
                <a:latin typeface="Calibri"/>
                <a:cs typeface="Calibri"/>
              </a:rPr>
              <a:t>nil, </a:t>
            </a:r>
            <a:r>
              <a:rPr lang="en-US" sz="1800" kern="0" dirty="0" err="1">
                <a:latin typeface="Calibri"/>
                <a:cs typeface="Calibri"/>
              </a:rPr>
              <a:t>loc</a:t>
            </a:r>
            <a:r>
              <a:rPr lang="en-US" sz="1800" kern="0" dirty="0"/>
              <a:t>(</a:t>
            </a:r>
            <a:r>
              <a:rPr lang="en-US" sz="1800" i="1" kern="0" dirty="0"/>
              <a:t>o</a:t>
            </a:r>
            <a:r>
              <a:rPr lang="en-US" sz="1800" kern="0" dirty="0"/>
              <a:t>) </a:t>
            </a:r>
            <a:r>
              <a:rPr lang="fr-FR" sz="1800" kern="0" dirty="0"/>
              <a:t>← </a:t>
            </a:r>
            <a:r>
              <a:rPr lang="en-US" sz="1800" i="1" kern="0" dirty="0">
                <a:cs typeface="Calibri"/>
              </a:rPr>
              <a:t>l</a:t>
            </a:r>
            <a:endParaRPr lang="en-US" sz="1800" kern="0" dirty="0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F066B479-A750-974D-A92F-9FEE76D82BB4}"/>
              </a:ext>
            </a:extLst>
          </p:cNvPr>
          <p:cNvSpPr txBox="1">
            <a:spLocks/>
          </p:cNvSpPr>
          <p:nvPr/>
        </p:nvSpPr>
        <p:spPr bwMode="auto">
          <a:xfrm>
            <a:off x="4931506" y="4506380"/>
            <a:ext cx="4067714" cy="667600"/>
          </a:xfrm>
          <a:prstGeom prst="rect">
            <a:avLst/>
          </a:prstGeom>
          <a:solidFill>
            <a:srgbClr val="C00000">
              <a:alpha val="25000"/>
            </a:srgbClr>
          </a:solidFill>
          <a:ln w="127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763" indent="0">
              <a:spcBef>
                <a:spcPts val="300"/>
              </a:spcBef>
              <a:buFont typeface="Webdings" charset="2"/>
              <a:buNone/>
              <a:tabLst>
                <a:tab pos="342900" algn="l"/>
                <a:tab pos="912813" algn="l"/>
                <a:tab pos="1544638" algn="l"/>
              </a:tabLst>
            </a:pPr>
            <a:r>
              <a:rPr lang="en-US" sz="1800" kern="0" dirty="0">
                <a:latin typeface="Calibri"/>
                <a:cs typeface="Calibri"/>
              </a:rPr>
              <a:t>perceive</a:t>
            </a:r>
            <a:r>
              <a:rPr lang="en-US" sz="1800" kern="0" dirty="0"/>
              <a:t>(</a:t>
            </a:r>
            <a:r>
              <a:rPr lang="en-US" sz="1800" i="1" kern="0" dirty="0" err="1"/>
              <a:t>r,l</a:t>
            </a:r>
            <a:r>
              <a:rPr lang="en-US" sz="1800" kern="0" dirty="0"/>
              <a:t>)</a:t>
            </a:r>
          </a:p>
          <a:p>
            <a:pPr marL="4763" indent="0">
              <a:spcBef>
                <a:spcPts val="300"/>
              </a:spcBef>
              <a:buNone/>
              <a:tabLst>
                <a:tab pos="342900" algn="l"/>
                <a:tab pos="912813" algn="l"/>
                <a:tab pos="1544638" algn="l"/>
              </a:tabLst>
            </a:pPr>
            <a:r>
              <a:rPr lang="en-US" sz="1800" kern="0" dirty="0"/>
              <a:t>	</a:t>
            </a:r>
            <a:r>
              <a:rPr lang="de-DE" sz="1800" kern="0" dirty="0"/>
              <a:t>?</a:t>
            </a:r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266949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158241"/>
            <a:ext cx="7886700" cy="505206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Most environments are inherently nondeterministic</a:t>
            </a:r>
          </a:p>
          <a:p>
            <a:pPr lvl="1"/>
            <a:r>
              <a:rPr lang="en-US" dirty="0"/>
              <a:t>Deterministic action models will not always make the right prediction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Why use them?</a:t>
            </a:r>
          </a:p>
          <a:p>
            <a:pPr lvl="1"/>
            <a:r>
              <a:rPr lang="en-US" dirty="0">
                <a:sym typeface="Symbol" charset="0"/>
              </a:rPr>
              <a:t>Deterministic models ⇒ much simpler planning algorithms</a:t>
            </a:r>
          </a:p>
          <a:p>
            <a:pPr lvl="2"/>
            <a:r>
              <a:rPr lang="en-US" dirty="0"/>
              <a:t>Use when errors are </a:t>
            </a:r>
            <a:r>
              <a:rPr lang="en-US" dirty="0">
                <a:sym typeface="Symbol" charset="0"/>
              </a:rPr>
              <a:t>infrequent and do not have severe consequences</a:t>
            </a:r>
          </a:p>
          <a:p>
            <a:pPr lvl="2"/>
            <a:r>
              <a:rPr lang="en-US" dirty="0">
                <a:sym typeface="Symbol" charset="0"/>
              </a:rPr>
              <a:t>Actor can fix the errors online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2EE937-E971-F149-BA83-5B3A97EB0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38</a:t>
            </a:fld>
            <a:endParaRPr lang="en-GB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836594" y="2133553"/>
            <a:ext cx="3543300" cy="2376726"/>
            <a:chOff x="493059" y="2231870"/>
            <a:chExt cx="3937000" cy="2640807"/>
          </a:xfrm>
        </p:grpSpPr>
        <p:sp>
          <p:nvSpPr>
            <p:cNvPr id="7" name="Rectangle 7"/>
            <p:cNvSpPr>
              <a:spLocks noChangeAspect="1" noChangeArrowheads="1"/>
            </p:cNvSpPr>
            <p:nvPr/>
          </p:nvSpPr>
          <p:spPr bwMode="auto">
            <a:xfrm>
              <a:off x="493059" y="2973623"/>
              <a:ext cx="1331913" cy="12724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729597" y="3837223"/>
              <a:ext cx="274637" cy="27463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a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067734" y="3568935"/>
              <a:ext cx="274638" cy="27463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c</a:t>
              </a: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067734" y="3837223"/>
              <a:ext cx="274638" cy="27463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b</a:t>
              </a:r>
            </a:p>
          </p:txBody>
        </p:sp>
        <p:sp>
          <p:nvSpPr>
            <p:cNvPr id="11" name="Line 11"/>
            <p:cNvSpPr>
              <a:spLocks noChangeAspect="1" noChangeShapeType="1"/>
            </p:cNvSpPr>
            <p:nvPr/>
          </p:nvSpPr>
          <p:spPr bwMode="auto">
            <a:xfrm flipV="1">
              <a:off x="570847" y="4126148"/>
              <a:ext cx="118903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cxnSp>
          <p:nvCxnSpPr>
            <p:cNvPr id="12" name="AutoShape 13"/>
            <p:cNvCxnSpPr>
              <a:cxnSpLocks noChangeAspect="1" noChangeShapeType="1"/>
            </p:cNvCxnSpPr>
            <p:nvPr/>
          </p:nvCxnSpPr>
          <p:spPr bwMode="auto">
            <a:xfrm>
              <a:off x="1218547" y="2978385"/>
              <a:ext cx="0" cy="23177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" name="Text Box 14"/>
            <p:cNvSpPr txBox="1">
              <a:spLocks noChangeAspect="1" noChangeArrowheads="1"/>
            </p:cNvSpPr>
            <p:nvPr/>
          </p:nvSpPr>
          <p:spPr bwMode="auto">
            <a:xfrm>
              <a:off x="2145555" y="3369271"/>
              <a:ext cx="11033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  <a:ea typeface="Times New Roman"/>
                  <a:cs typeface="Times New Roman"/>
                </a:rPr>
                <a:t>grasp(c)</a:t>
              </a:r>
            </a:p>
          </p:txBody>
        </p:sp>
        <p:sp>
          <p:nvSpPr>
            <p:cNvPr id="14" name="Rectangle 16"/>
            <p:cNvSpPr>
              <a:spLocks noChangeAspect="1" noChangeArrowheads="1"/>
            </p:cNvSpPr>
            <p:nvPr/>
          </p:nvSpPr>
          <p:spPr bwMode="auto">
            <a:xfrm>
              <a:off x="3098147" y="2231870"/>
              <a:ext cx="1331912" cy="130833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3312459" y="3157382"/>
              <a:ext cx="274638" cy="27146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a</a:t>
              </a:r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3918884" y="2596994"/>
              <a:ext cx="274638" cy="27463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c</a:t>
              </a:r>
            </a:p>
          </p:txBody>
        </p:sp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>
              <a:off x="3653772" y="3152619"/>
              <a:ext cx="274637" cy="26987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b</a:t>
              </a:r>
            </a:p>
          </p:txBody>
        </p:sp>
        <p:sp>
          <p:nvSpPr>
            <p:cNvPr id="18" name="Line 20"/>
            <p:cNvSpPr>
              <a:spLocks noChangeAspect="1" noChangeShapeType="1"/>
            </p:cNvSpPr>
            <p:nvPr/>
          </p:nvSpPr>
          <p:spPr bwMode="auto">
            <a:xfrm flipV="1">
              <a:off x="3174347" y="3427257"/>
              <a:ext cx="118903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cxnSp>
          <p:nvCxnSpPr>
            <p:cNvPr id="19" name="AutoShape 22"/>
            <p:cNvCxnSpPr>
              <a:cxnSpLocks noChangeAspect="1" noChangeShapeType="1"/>
            </p:cNvCxnSpPr>
            <p:nvPr/>
          </p:nvCxnSpPr>
          <p:spPr bwMode="auto">
            <a:xfrm>
              <a:off x="4058584" y="2282669"/>
              <a:ext cx="0" cy="23653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0" name="Rectangle 25"/>
            <p:cNvSpPr>
              <a:spLocks noChangeAspect="1" noChangeArrowheads="1"/>
            </p:cNvSpPr>
            <p:nvPr/>
          </p:nvSpPr>
          <p:spPr bwMode="auto">
            <a:xfrm>
              <a:off x="3093384" y="3682520"/>
              <a:ext cx="1331913" cy="119015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1" name="Rectangle 26"/>
            <p:cNvSpPr>
              <a:spLocks noChangeArrowheads="1"/>
            </p:cNvSpPr>
            <p:nvPr/>
          </p:nvSpPr>
          <p:spPr bwMode="auto">
            <a:xfrm>
              <a:off x="3312459" y="4493733"/>
              <a:ext cx="274638" cy="27463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a</a:t>
              </a:r>
            </a:p>
          </p:txBody>
        </p:sp>
        <p:sp>
          <p:nvSpPr>
            <p:cNvPr id="22" name="Rectangle 27"/>
            <p:cNvSpPr>
              <a:spLocks noChangeArrowheads="1"/>
            </p:cNvSpPr>
            <p:nvPr/>
          </p:nvSpPr>
          <p:spPr bwMode="auto">
            <a:xfrm>
              <a:off x="3642659" y="4493733"/>
              <a:ext cx="274638" cy="27463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b</a:t>
              </a:r>
            </a:p>
          </p:txBody>
        </p:sp>
        <p:cxnSp>
          <p:nvCxnSpPr>
            <p:cNvPr id="23" name="AutoShape 29"/>
            <p:cNvCxnSpPr>
              <a:cxnSpLocks noChangeAspect="1" noChangeShapeType="1"/>
            </p:cNvCxnSpPr>
            <p:nvPr/>
          </p:nvCxnSpPr>
          <p:spPr bwMode="auto">
            <a:xfrm>
              <a:off x="4052234" y="3738083"/>
              <a:ext cx="0" cy="21748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4" name="Rectangle 30"/>
            <p:cNvSpPr>
              <a:spLocks noChangeArrowheads="1"/>
            </p:cNvSpPr>
            <p:nvPr/>
          </p:nvSpPr>
          <p:spPr bwMode="auto">
            <a:xfrm rot="1347685">
              <a:off x="3961747" y="4431820"/>
              <a:ext cx="274637" cy="27463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c</a:t>
              </a:r>
            </a:p>
          </p:txBody>
        </p:sp>
        <p:sp>
          <p:nvSpPr>
            <p:cNvPr id="25" name="Line 32"/>
            <p:cNvSpPr>
              <a:spLocks noChangeAspect="1" noChangeShapeType="1"/>
            </p:cNvSpPr>
            <p:nvPr/>
          </p:nvSpPr>
          <p:spPr bwMode="auto">
            <a:xfrm flipV="1">
              <a:off x="3171172" y="4765195"/>
              <a:ext cx="118903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6" name="Arc 35"/>
            <p:cNvSpPr>
              <a:spLocks/>
            </p:cNvSpPr>
            <p:nvPr/>
          </p:nvSpPr>
          <p:spPr bwMode="auto">
            <a:xfrm>
              <a:off x="2037697" y="3482366"/>
              <a:ext cx="53975" cy="274637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2147483647 h 43199"/>
                <a:gd name="T4" fmla="*/ 0 w 21600"/>
                <a:gd name="T5" fmla="*/ 2147483647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199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 flipV="1">
              <a:off x="986772" y="3200635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8" name="Line 16"/>
            <p:cNvSpPr>
              <a:spLocks noChangeShapeType="1"/>
            </p:cNvSpPr>
            <p:nvPr/>
          </p:nvSpPr>
          <p:spPr bwMode="auto">
            <a:xfrm flipV="1">
              <a:off x="1443972" y="3200635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9" name="Line 17"/>
            <p:cNvSpPr>
              <a:spLocks noChangeShapeType="1"/>
            </p:cNvSpPr>
            <p:nvPr/>
          </p:nvSpPr>
          <p:spPr bwMode="auto">
            <a:xfrm>
              <a:off x="986772" y="3200635"/>
              <a:ext cx="457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30" name="Line 15"/>
            <p:cNvSpPr>
              <a:spLocks noChangeShapeType="1"/>
            </p:cNvSpPr>
            <p:nvPr/>
          </p:nvSpPr>
          <p:spPr bwMode="auto">
            <a:xfrm flipV="1">
              <a:off x="3828397" y="2517619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31" name="Line 16"/>
            <p:cNvSpPr>
              <a:spLocks noChangeShapeType="1"/>
            </p:cNvSpPr>
            <p:nvPr/>
          </p:nvSpPr>
          <p:spPr bwMode="auto">
            <a:xfrm flipV="1">
              <a:off x="4285597" y="2517619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32" name="Line 17"/>
            <p:cNvSpPr>
              <a:spLocks noChangeShapeType="1"/>
            </p:cNvSpPr>
            <p:nvPr/>
          </p:nvSpPr>
          <p:spPr bwMode="auto">
            <a:xfrm>
              <a:off x="3828397" y="2517619"/>
              <a:ext cx="457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33" name="Line 15"/>
            <p:cNvSpPr>
              <a:spLocks noChangeShapeType="1"/>
            </p:cNvSpPr>
            <p:nvPr/>
          </p:nvSpPr>
          <p:spPr bwMode="auto">
            <a:xfrm flipV="1">
              <a:off x="3815697" y="3953983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34" name="Line 16"/>
            <p:cNvSpPr>
              <a:spLocks noChangeShapeType="1"/>
            </p:cNvSpPr>
            <p:nvPr/>
          </p:nvSpPr>
          <p:spPr bwMode="auto">
            <a:xfrm flipV="1">
              <a:off x="4272897" y="3953983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35" name="Line 17"/>
            <p:cNvSpPr>
              <a:spLocks noChangeShapeType="1"/>
            </p:cNvSpPr>
            <p:nvPr/>
          </p:nvSpPr>
          <p:spPr bwMode="auto">
            <a:xfrm>
              <a:off x="3815697" y="3953983"/>
              <a:ext cx="457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cxnSp>
          <p:nvCxnSpPr>
            <p:cNvPr id="36" name="Curved Connector 41"/>
            <p:cNvCxnSpPr>
              <a:cxnSpLocks noChangeShapeType="1"/>
              <a:stCxn id="7" idx="3"/>
              <a:endCxn id="14" idx="1"/>
            </p:cNvCxnSpPr>
            <p:nvPr/>
          </p:nvCxnSpPr>
          <p:spPr bwMode="auto">
            <a:xfrm flipV="1">
              <a:off x="1824972" y="2886038"/>
              <a:ext cx="1273175" cy="723822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" name="Curved Connector 43"/>
            <p:cNvCxnSpPr>
              <a:cxnSpLocks noChangeShapeType="1"/>
              <a:stCxn id="7" idx="3"/>
              <a:endCxn id="20" idx="1"/>
            </p:cNvCxnSpPr>
            <p:nvPr/>
          </p:nvCxnSpPr>
          <p:spPr bwMode="auto">
            <a:xfrm>
              <a:off x="1824972" y="3609860"/>
              <a:ext cx="1268412" cy="667739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5690" y="2043227"/>
            <a:ext cx="3398220" cy="2563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59364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open-doo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640" y="1146048"/>
            <a:ext cx="4696160" cy="504251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Planning/Acting at Different Levels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Deterministic models may work better at some levels than others</a:t>
            </a:r>
          </a:p>
          <a:p>
            <a:r>
              <a:rPr lang="en-US" dirty="0">
                <a:sym typeface="Symbol" charset="0"/>
              </a:rPr>
              <a:t>May want</a:t>
            </a:r>
          </a:p>
          <a:p>
            <a:pPr lvl="1"/>
            <a:r>
              <a:rPr lang="en-US" dirty="0">
                <a:cs typeface="Times New Roman"/>
                <a:sym typeface="Symbol" charset="0"/>
              </a:rPr>
              <a:t>Rae at some levels</a:t>
            </a:r>
          </a:p>
          <a:p>
            <a:pPr lvl="1"/>
            <a:r>
              <a:rPr lang="en-US" dirty="0" err="1">
                <a:cs typeface="Calibri"/>
                <a:sym typeface="Symbol" charset="0"/>
              </a:rPr>
              <a:t>Rae+planner</a:t>
            </a:r>
            <a:r>
              <a:rPr lang="en-US" dirty="0">
                <a:cs typeface="Calibri"/>
                <a:sym typeface="Symbol" charset="0"/>
              </a:rPr>
              <a:t> </a:t>
            </a:r>
            <a:r>
              <a:rPr lang="en-US" dirty="0">
                <a:cs typeface="Times New Roman"/>
                <a:sym typeface="Symbol" charset="0"/>
              </a:rPr>
              <a:t>at some levels</a:t>
            </a:r>
          </a:p>
          <a:p>
            <a:pPr lvl="1"/>
            <a:r>
              <a:rPr lang="en-US" dirty="0">
                <a:sym typeface="Symbol" charset="0"/>
              </a:rPr>
              <a:t>planner at some levels</a:t>
            </a:r>
            <a:endParaRPr lang="en-US" dirty="0">
              <a:cs typeface="Times New Roman"/>
              <a:sym typeface="Symbol" charset="0"/>
            </a:endParaRPr>
          </a:p>
          <a:p>
            <a:r>
              <a:rPr lang="en-US" dirty="0">
                <a:cs typeface="Times New Roman"/>
                <a:sym typeface="Symbol" charset="0"/>
              </a:rPr>
              <a:t>In some cases, might want the planner to reason about nondeterministic outcomes</a:t>
            </a:r>
          </a:p>
          <a:p>
            <a:pPr lvl="1"/>
            <a:r>
              <a:rPr lang="en-US" dirty="0">
                <a:cs typeface="Times New Roman"/>
                <a:sym typeface="Symbol" charset="0"/>
              </a:rPr>
              <a:t>Later in lecture </a:t>
            </a:r>
            <a:br>
              <a:rPr lang="en-US" dirty="0">
                <a:cs typeface="Times New Roman"/>
                <a:sym typeface="Symbol" charset="0"/>
              </a:rPr>
            </a:br>
            <a:r>
              <a:rPr lang="en-US" dirty="0">
                <a:cs typeface="Times New Roman"/>
                <a:sym typeface="Symbol" charset="0"/>
              </a:rPr>
              <a:t>(Book: Ch. 5 + 6)</a:t>
            </a:r>
          </a:p>
          <a:p>
            <a:r>
              <a:rPr lang="en-US" dirty="0">
                <a:cs typeface="Times New Roman"/>
                <a:sym typeface="Symbol" charset="0"/>
              </a:rPr>
              <a:t>Ongoing research on extending refinement planning to handle nondeterminism</a:t>
            </a:r>
          </a:p>
          <a:p>
            <a:pPr marL="396875" lvl="1" indent="0">
              <a:buNone/>
            </a:pPr>
            <a:r>
              <a:rPr lang="en-US" dirty="0">
                <a:cs typeface="Times New Roman"/>
                <a:sym typeface="Symbol" charset="0"/>
              </a:rPr>
              <a:t>[Patra </a:t>
            </a:r>
            <a:r>
              <a:rPr lang="en-US" i="1" dirty="0">
                <a:cs typeface="Times New Roman"/>
                <a:sym typeface="Symbol" charset="0"/>
              </a:rPr>
              <a:t>et al.</a:t>
            </a:r>
            <a:r>
              <a:rPr lang="en-US" dirty="0">
                <a:cs typeface="Times New Roman"/>
                <a:sym typeface="Symbol" charset="0"/>
              </a:rPr>
              <a:t>, AAAI-2019]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EAF8A2-6A91-DE48-AF12-4A31C82AB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964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133-SDM0711-products-pushba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14"/>
          <a:stretch/>
        </p:blipFill>
        <p:spPr>
          <a:xfrm>
            <a:off x="5408269" y="3004061"/>
            <a:ext cx="3665993" cy="147701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83005" y="1877219"/>
            <a:ext cx="1696051" cy="2631884"/>
            <a:chOff x="372642" y="1079352"/>
            <a:chExt cx="1696051" cy="2631884"/>
          </a:xfrm>
        </p:grpSpPr>
        <p:pic>
          <p:nvPicPr>
            <p:cNvPr id="6" name="Picture 5" descr="Aluminium-Sliding-Doors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2642" y="1079352"/>
              <a:ext cx="1687792" cy="2523613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 rot="21060000">
              <a:off x="427217" y="3366482"/>
              <a:ext cx="1641476" cy="3447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anchor="ctr" anchorCtr="0">
              <a:noAutofit/>
            </a:bodyPr>
            <a:lstStyle/>
            <a:p>
              <a:pPr algn="ctr"/>
              <a:endParaRPr lang="en-US" sz="1600" dirty="0">
                <a:latin typeface="Times New Roman"/>
                <a:cs typeface="Times New Roman"/>
              </a:endParaRPr>
            </a:p>
          </p:txBody>
        </p:sp>
      </p:grpSp>
      <p:pic>
        <p:nvPicPr>
          <p:cNvPr id="33" name="Picture 32" descr="open-door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170" y="4362333"/>
            <a:ext cx="1600711" cy="2292280"/>
          </a:xfrm>
          <a:prstGeom prst="rect">
            <a:avLst/>
          </a:prstGeom>
        </p:spPr>
      </p:pic>
      <p:pic>
        <p:nvPicPr>
          <p:cNvPr id="24" name="Picture 23" descr="5c1648bf-8df4-48de-a338-09998354bcef_40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380" y="2755473"/>
            <a:ext cx="1579560" cy="720674"/>
          </a:xfrm>
          <a:prstGeom prst="rect">
            <a:avLst/>
          </a:prstGeom>
        </p:spPr>
      </p:pic>
      <p:pic>
        <p:nvPicPr>
          <p:cNvPr id="25" name="Picture 24" descr="t26d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460" y="2707454"/>
            <a:ext cx="811152" cy="709436"/>
          </a:xfrm>
          <a:prstGeom prst="rect">
            <a:avLst/>
          </a:prstGeom>
        </p:spPr>
      </p:pic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Opening a Door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12872" y="1146048"/>
            <a:ext cx="3886200" cy="313770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Many different methods, depending on what kind </a:t>
            </a:r>
            <a:br>
              <a:rPr lang="en-US" dirty="0"/>
            </a:br>
            <a:r>
              <a:rPr lang="en-US" dirty="0"/>
              <a:t>of door</a:t>
            </a:r>
          </a:p>
          <a:p>
            <a:pPr lvl="1"/>
            <a:r>
              <a:rPr lang="en-US" dirty="0"/>
              <a:t>Sliding or hinged?</a:t>
            </a:r>
          </a:p>
          <a:p>
            <a:pPr lvl="1"/>
            <a:r>
              <a:rPr lang="en-US" dirty="0"/>
              <a:t>Hinge on left or right?</a:t>
            </a:r>
          </a:p>
          <a:p>
            <a:pPr lvl="1"/>
            <a:r>
              <a:rPr lang="en-US" dirty="0"/>
              <a:t>Open toward or away?</a:t>
            </a:r>
          </a:p>
          <a:p>
            <a:pPr lvl="1"/>
            <a:r>
              <a:rPr lang="en-US" dirty="0"/>
              <a:t>Knob, lever, push bar </a:t>
            </a:r>
          </a:p>
          <a:p>
            <a:pPr lvl="1"/>
            <a:r>
              <a:rPr lang="en-US" dirty="0"/>
              <a:t>Pull handle, push plate</a:t>
            </a:r>
          </a:p>
          <a:p>
            <a:pPr lvl="1"/>
            <a:r>
              <a:rPr lang="en-US" dirty="0"/>
              <a:t>Something else?</a:t>
            </a:r>
          </a:p>
        </p:txBody>
      </p:sp>
      <p:pic>
        <p:nvPicPr>
          <p:cNvPr id="5" name="Picture 4" descr="Stainless Steel Push Plat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738" y="4411023"/>
            <a:ext cx="1133416" cy="2251143"/>
          </a:xfrm>
          <a:prstGeom prst="rect">
            <a:avLst/>
          </a:prstGeom>
        </p:spPr>
      </p:pic>
      <p:pic>
        <p:nvPicPr>
          <p:cNvPr id="10" name="Picture 9" descr="fishdoorhandle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935" y="5024693"/>
            <a:ext cx="1491225" cy="1118418"/>
          </a:xfrm>
          <a:prstGeom prst="rect">
            <a:avLst/>
          </a:prstGeom>
        </p:spPr>
      </p:pic>
      <p:pic>
        <p:nvPicPr>
          <p:cNvPr id="29" name="Picture 28" descr="open-door-exit-icon-10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0160" y="4335989"/>
            <a:ext cx="1376172" cy="2313432"/>
          </a:xfrm>
          <a:prstGeom prst="rect">
            <a:avLst/>
          </a:prstGeom>
        </p:spPr>
      </p:pic>
      <p:pic>
        <p:nvPicPr>
          <p:cNvPr id="30" name="Picture 29" descr="open-door-exit-icon-10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500" y="4343891"/>
            <a:ext cx="1376172" cy="2313432"/>
          </a:xfrm>
          <a:prstGeom prst="rect">
            <a:avLst/>
          </a:prstGeom>
        </p:spPr>
      </p:pic>
      <p:pic>
        <p:nvPicPr>
          <p:cNvPr id="31" name="Picture 30" descr="images-1.jpe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676" y="4829380"/>
            <a:ext cx="662574" cy="1558998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5659408" y="45316"/>
            <a:ext cx="4919473" cy="2480940"/>
            <a:chOff x="4091179" y="79380"/>
            <a:chExt cx="4919473" cy="2480940"/>
          </a:xfrm>
        </p:grpSpPr>
        <p:sp>
          <p:nvSpPr>
            <p:cNvPr id="34" name="Rectangle 33"/>
            <p:cNvSpPr/>
            <p:nvPr/>
          </p:nvSpPr>
          <p:spPr>
            <a:xfrm>
              <a:off x="6572249" y="1407207"/>
              <a:ext cx="2317751" cy="584776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>
              <a:spAutoFit/>
            </a:bodyPr>
            <a:lstStyle/>
            <a:p>
              <a:pPr marL="290513" indent="-285750">
                <a:tabLst>
                  <a:tab pos="288925" algn="l"/>
                  <a:tab pos="855663" algn="l"/>
                  <a:tab pos="1203325" algn="l"/>
                </a:tabLst>
              </a:pPr>
              <a:r>
                <a:rPr lang="en-US" sz="1600" dirty="0">
                  <a:latin typeface="Times New Roman"/>
                  <a:cs typeface="Times New Roman"/>
                </a:rPr>
                <a:t>Hinged door that opens to the left, toward robot</a:t>
              </a:r>
            </a:p>
          </p:txBody>
        </p:sp>
        <p:pic>
          <p:nvPicPr>
            <p:cNvPr id="35" name="Picture 34" descr="open-door.pdf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481" t="54645" r="5135" b="-147"/>
            <a:stretch/>
          </p:blipFill>
          <p:spPr>
            <a:xfrm>
              <a:off x="4091179" y="91440"/>
              <a:ext cx="4919472" cy="2468880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4764089" y="103186"/>
              <a:ext cx="1641476" cy="4365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anchor="ctr" anchorCtr="0">
              <a:noAutofit/>
            </a:bodyPr>
            <a:lstStyle/>
            <a:p>
              <a:pPr algn="ctr"/>
              <a:endParaRPr lang="en-US" sz="1600" dirty="0">
                <a:latin typeface="Times New Roman"/>
                <a:cs typeface="Times New Roman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924425" y="287337"/>
              <a:ext cx="885826" cy="5476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anchor="ctr" anchorCtr="0">
              <a:noAutofit/>
            </a:bodyPr>
            <a:lstStyle/>
            <a:p>
              <a:pPr algn="ctr"/>
              <a:endParaRPr lang="en-US" sz="1600" dirty="0">
                <a:latin typeface="Times New Roman"/>
                <a:cs typeface="Times New Roman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361238" y="79380"/>
              <a:ext cx="1647825" cy="5476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anchor="ctr" anchorCtr="0">
              <a:noAutofit/>
            </a:bodyPr>
            <a:lstStyle/>
            <a:p>
              <a:pPr algn="ctr"/>
              <a:endParaRPr lang="en-US" sz="1600" dirty="0">
                <a:latin typeface="Times New Roman"/>
                <a:cs typeface="Times New Roman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59689" y="286667"/>
              <a:ext cx="1350963" cy="5476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anchor="ctr" anchorCtr="0">
              <a:noAutofit/>
            </a:bodyPr>
            <a:lstStyle/>
            <a:p>
              <a:pPr algn="ctr"/>
              <a:endParaRPr lang="en-US" sz="1600" dirty="0">
                <a:latin typeface="Times New Roman"/>
                <a:cs typeface="Times New Roman"/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5824602" y="1370875"/>
            <a:ext cx="642937" cy="960437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anchor="ctr" anchorCtr="0">
            <a:noAutofit/>
          </a:bodyPr>
          <a:lstStyle/>
          <a:p>
            <a:pPr algn="ctr"/>
            <a:r>
              <a:rPr lang="en-US" sz="1600" dirty="0">
                <a:latin typeface="Times New Roman"/>
                <a:cs typeface="Times New Roman"/>
              </a:rPr>
              <a:t>identify type </a:t>
            </a:r>
            <a:br>
              <a:rPr lang="en-US" sz="1600" dirty="0">
                <a:latin typeface="Times New Roman"/>
                <a:cs typeface="Times New Roman"/>
              </a:rPr>
            </a:br>
            <a:r>
              <a:rPr lang="en-US" sz="1600" dirty="0">
                <a:latin typeface="Times New Roman"/>
                <a:cs typeface="Times New Roman"/>
              </a:rPr>
              <a:t>of </a:t>
            </a:r>
            <a:br>
              <a:rPr lang="en-US" sz="1600" dirty="0">
                <a:latin typeface="Times New Roman"/>
                <a:cs typeface="Times New Roman"/>
              </a:rPr>
            </a:br>
            <a:r>
              <a:rPr lang="en-US" sz="1600" dirty="0">
                <a:latin typeface="Times New Roman"/>
                <a:cs typeface="Times New Roman"/>
              </a:rPr>
              <a:t>door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67E2CE-2EC0-B541-B223-2A7B7123F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63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Deterministic Domain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8111490" cy="5018723"/>
              </a:xfrm>
            </p:spPr>
            <p:txBody>
              <a:bodyPr/>
              <a:lstStyle/>
              <a:p>
                <a:pPr>
                  <a:spcBef>
                    <a:spcPts val="200"/>
                  </a:spcBef>
                </a:pPr>
                <a:r>
                  <a:rPr lang="en-US" dirty="0"/>
                  <a:t>Robot can move containers</a:t>
                </a:r>
              </a:p>
              <a:p>
                <a:pPr lvl="1">
                  <a:spcBef>
                    <a:spcPts val="200"/>
                  </a:spcBef>
                </a:pPr>
                <a:r>
                  <a:rPr lang="en-US" dirty="0"/>
                  <a:t>Action models:</a:t>
                </a:r>
              </a:p>
              <a:p>
                <a:pPr lvl="2">
                  <a:spcBef>
                    <a:spcPts val="200"/>
                  </a:spcBef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𝑙𝑜𝑎𝑑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ro-RO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o-RO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ro-RO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lvl="3">
                  <a:spcBef>
                    <a:spcPts val="200"/>
                  </a:spcBef>
                </a:pPr>
                <a:r>
                  <a:rPr lang="en-US" dirty="0"/>
                  <a:t>pre: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𝑎𝑡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𝑐𝑎𝑟𝑔𝑜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𝑛𝑖𝑙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𝑝𝑜𝑠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pt-BR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𝑡𝑜𝑝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 dirty="0" err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pt-BR" i="1" dirty="0"/>
              </a:p>
              <a:p>
                <a:pPr lvl="3">
                  <a:spcBef>
                    <a:spcPts val="200"/>
                  </a:spcBef>
                </a:pPr>
                <a:r>
                  <a:rPr lang="en-US" dirty="0"/>
                  <a:t>eff: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𝑐𝑎𝑟𝑔𝑜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𝑝𝑖𝑙𝑒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𝑛𝑖𝑙</m:t>
                    </m:r>
                    <m:r>
                      <a:rPr lang="pt-BR" i="1" dirty="0">
                        <a:latin typeface="Cambria Math" panose="02040503050406030204" pitchFamily="18" charset="0"/>
                        <a:cs typeface="Times New Roman"/>
                      </a:rPr>
                      <m:t>,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𝑝𝑜𝑠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𝑡𝑜𝑝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𝑝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ro-RO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ro-RO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ro-RO" i="1" dirty="0"/>
              </a:p>
              <a:p>
                <a:pPr lvl="2">
                  <a:spcBef>
                    <a:spcPts val="200"/>
                  </a:spcBef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𝑢𝑛𝑙𝑜𝑎𝑑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ro-RO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o-RO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ro-RO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o-RO" i="1" dirty="0" err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ro-RO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o-RO" i="1" dirty="0" err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ro-RO" dirty="0"/>
              </a:p>
              <a:p>
                <a:pPr lvl="3">
                  <a:spcBef>
                    <a:spcPts val="200"/>
                  </a:spcBef>
                </a:pPr>
                <a:r>
                  <a:rPr lang="en-US" dirty="0"/>
                  <a:t>pre: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𝑎𝑡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𝑝𝑜𝑠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𝑡𝑜𝑝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pt-BR" i="1" dirty="0"/>
              </a:p>
              <a:p>
                <a:pPr lvl="3">
                  <a:spcBef>
                    <a:spcPts val="200"/>
                  </a:spcBef>
                </a:pPr>
                <a:r>
                  <a:rPr lang="en-US" dirty="0"/>
                  <a:t>eff: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𝑐𝑎𝑟𝑔𝑜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𝑛𝑖𝑙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𝑝𝑖𝑙𝑒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pt-BR" i="1" dirty="0" err="1">
                        <a:latin typeface="Cambria Math" panose="02040503050406030204" pitchFamily="18" charset="0"/>
                        <a:cs typeface="Times New Roman"/>
                      </a:rPr>
                      <m:t>𝑝</m:t>
                    </m:r>
                    <m:r>
                      <a:rPr lang="pt-BR" i="1" dirty="0">
                        <a:latin typeface="Cambria Math" panose="02040503050406030204" pitchFamily="18" charset="0"/>
                        <a:cs typeface="Times New Roman"/>
                      </a:rPr>
                      <m:t>,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𝑝𝑜𝑠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ro-RO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𝑡𝑜𝑝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𝑝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ro-RO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ro-RO" i="1" dirty="0"/>
              </a:p>
              <a:p>
                <a:pPr lvl="2">
                  <a:spcBef>
                    <a:spcPts val="200"/>
                  </a:spcBef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𝑚𝑜𝑣𝑒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o-RO" i="1" dirty="0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ro-RO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o-RO" i="1" dirty="0" err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ro-RO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ro-RO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o-RO" i="1" dirty="0" err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ro-RO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ro-RO" dirty="0"/>
              </a:p>
              <a:p>
                <a:pPr lvl="3">
                  <a:spcBef>
                    <a:spcPts val="200"/>
                  </a:spcBef>
                </a:pPr>
                <a:r>
                  <a:rPr lang="en-US" dirty="0"/>
                  <a:t>pre: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𝑎𝑑𝑗</m:t>
                    </m:r>
                    <m:d>
                      <m:d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ro-RO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o-RO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ro-RO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𝑜𝑐𝑐𝑢𝑝𝑖𝑒𝑑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o-RO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o-RO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ro-RO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 dirty="0" err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pt-BR" dirty="0">
                  <a:latin typeface="Calibri"/>
                </a:endParaRPr>
              </a:p>
              <a:p>
                <a:pPr lvl="3">
                  <a:spcBef>
                    <a:spcPts val="200"/>
                  </a:spcBef>
                </a:pPr>
                <a:r>
                  <a:rPr lang="en-US" dirty="0"/>
                  <a:t>eff: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o-RO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pt-BR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𝑜𝑐𝑐𝑢𝑝𝑖𝑒𝑑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𝑜𝑐𝑐𝑢𝑝𝑖𝑒𝑑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o-RO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o-RO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ro-RO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8111490" cy="5018723"/>
              </a:xfrm>
              <a:blipFill>
                <a:blip r:embed="rId2"/>
                <a:stretch>
                  <a:fillRect l="-1408" t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480518-1522-844E-B1BB-353930816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40</a:t>
            </a:fld>
            <a:endParaRPr lang="en-GB"/>
          </a:p>
        </p:txBody>
      </p:sp>
      <p:pic>
        <p:nvPicPr>
          <p:cNvPr id="6" name="Picture 5" descr="state3.pdf">
            <a:extLst>
              <a:ext uri="{FF2B5EF4-FFF2-40B4-BE49-F238E27FC236}">
                <a16:creationId xmlns:a16="http://schemas.microsoft.com/office/drawing/2014/main" id="{BDBFD824-A904-F549-8A06-CB16915A5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328" y="4670791"/>
            <a:ext cx="4949018" cy="159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881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Tasks and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Bef>
                    <a:spcPts val="200"/>
                  </a:spcBef>
                  <a:tabLst>
                    <a:tab pos="744538" algn="l"/>
                    <a:tab pos="1427163" algn="l"/>
                    <a:tab pos="1773238" algn="l"/>
                  </a:tabLst>
                </a:pPr>
                <a:r>
                  <a:rPr lang="en-GB" dirty="0">
                    <a:cs typeface="Times New Roman"/>
                  </a:rPr>
                  <a:t>Task: </a:t>
                </a:r>
                <a:r>
                  <a:rPr lang="en-GB" dirty="0"/>
                  <a:t>put-in-pile(</a:t>
                </a:r>
                <a:r>
                  <a:rPr lang="en-GB" i="1" dirty="0" err="1"/>
                  <a:t>c,p</a:t>
                </a:r>
                <a:r>
                  <a:rPr lang="en-GB" i="1" dirty="0"/>
                  <a:t>′</a:t>
                </a:r>
                <a:r>
                  <a:rPr lang="en-GB" dirty="0"/>
                  <a:t>)  –  put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i="1" dirty="0"/>
                  <a:t> </a:t>
                </a:r>
                <a:r>
                  <a:rPr lang="en-GB" dirty="0"/>
                  <a:t>into pile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i="1" dirty="0"/>
                  <a:t> </a:t>
                </a:r>
                <a:r>
                  <a:rPr lang="en-GB" dirty="0"/>
                  <a:t>if not there</a:t>
                </a:r>
                <a:endParaRPr lang="en-GB" baseline="-25000" dirty="0"/>
              </a:p>
              <a:p>
                <a:pPr lvl="1">
                  <a:spcBef>
                    <a:spcPts val="200"/>
                  </a:spcBef>
                  <a:tabLst>
                    <a:tab pos="744538" algn="l"/>
                    <a:tab pos="1427163" algn="l"/>
                    <a:tab pos="1773238" algn="l"/>
                  </a:tabLst>
                </a:pPr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dirty="0"/>
                  <a:t> is not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dirty="0"/>
                  <a:t>:</a:t>
                </a:r>
              </a:p>
              <a:p>
                <a:pPr lvl="2">
                  <a:spcBef>
                    <a:spcPts val="200"/>
                  </a:spcBef>
                  <a:tabLst>
                    <a:tab pos="744538" algn="l"/>
                    <a:tab pos="1427163" algn="l"/>
                    <a:tab pos="1773238" algn="l"/>
                  </a:tabLst>
                </a:pPr>
                <a:r>
                  <a:rPr lang="en-GB" dirty="0"/>
                  <a:t>Find a route to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dirty="0"/>
                  <a:t>, </a:t>
                </a:r>
                <a:br>
                  <a:rPr lang="en-GB" dirty="0"/>
                </a:br>
                <a:r>
                  <a:rPr lang="en-GB" dirty="0"/>
                  <a:t>follow it to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GB" dirty="0"/>
              </a:p>
              <a:p>
                <a:pPr lvl="2">
                  <a:spcBef>
                    <a:spcPts val="200"/>
                  </a:spcBef>
                  <a:tabLst>
                    <a:tab pos="744538" algn="l"/>
                    <a:tab pos="1427163" algn="l"/>
                    <a:tab pos="1773238" algn="l"/>
                  </a:tabLst>
                </a:pPr>
                <a:r>
                  <a:rPr lang="en-GB" dirty="0"/>
                  <a:t>Uncover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dirty="0"/>
                  <a:t>, </a:t>
                </a:r>
                <a:br>
                  <a:rPr lang="en-GB" dirty="0"/>
                </a:br>
                <a:r>
                  <a:rPr lang="en-GB" dirty="0"/>
                  <a:t>load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dirty="0"/>
                  <a:t> onto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GB" dirty="0"/>
              </a:p>
              <a:p>
                <a:pPr lvl="2">
                  <a:spcBef>
                    <a:spcPts val="200"/>
                  </a:spcBef>
                  <a:tabLst>
                    <a:tab pos="744538" algn="l"/>
                    <a:tab pos="1427163" algn="l"/>
                    <a:tab pos="1773238" algn="l"/>
                  </a:tabLst>
                </a:pPr>
                <a:r>
                  <a:rPr lang="en-GB" dirty="0"/>
                  <a:t>Move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dirty="0"/>
                  <a:t>, unload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GB" dirty="0"/>
              </a:p>
              <a:p>
                <a:pPr lvl="2">
                  <a:spcBef>
                    <a:spcPts val="200"/>
                  </a:spcBef>
                  <a:tabLst>
                    <a:tab pos="744538" algn="l"/>
                    <a:tab pos="1427163" algn="l"/>
                    <a:tab pos="1773238" algn="l"/>
                  </a:tabLst>
                </a:pPr>
                <a:endParaRPr lang="en-GB" dirty="0"/>
              </a:p>
              <a:p>
                <a:pPr lvl="1">
                  <a:spcBef>
                    <a:spcPts val="200"/>
                  </a:spcBef>
                  <a:tabLst>
                    <a:tab pos="744538" algn="l"/>
                    <a:tab pos="1427163" algn="l"/>
                    <a:tab pos="1773238" algn="l"/>
                  </a:tabLst>
                </a:pPr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dirty="0"/>
                  <a:t> is already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dirty="0"/>
                  <a:t>, </a:t>
                </a:r>
                <a:br>
                  <a:rPr lang="en-GB" dirty="0"/>
                </a:br>
                <a:r>
                  <a:rPr lang="en-GB" dirty="0"/>
                  <a:t>do nothing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23F65C-D174-0C4C-9918-52921284C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41</a:t>
            </a:fld>
            <a:endParaRPr lang="en-GB"/>
          </a:p>
        </p:txBody>
      </p:sp>
      <p:pic>
        <p:nvPicPr>
          <p:cNvPr id="9" name="Picture 8" descr="state3.pdf">
            <a:extLst>
              <a:ext uri="{FF2B5EF4-FFF2-40B4-BE49-F238E27FC236}">
                <a16:creationId xmlns:a16="http://schemas.microsoft.com/office/drawing/2014/main" id="{A44FF460-91A0-C04E-975E-C3BDEB724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328" y="4670791"/>
            <a:ext cx="4949018" cy="15932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288D60-26F8-264F-B3E0-70D357A408A6}"/>
              </a:ext>
            </a:extLst>
          </p:cNvPr>
          <p:cNvSpPr/>
          <p:nvPr/>
        </p:nvSpPr>
        <p:spPr>
          <a:xfrm>
            <a:off x="628650" y="4899690"/>
            <a:ext cx="3032760" cy="12772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350" lvl="1">
              <a:spcBef>
                <a:spcPts val="200"/>
              </a:spcBef>
              <a:buNone/>
              <a:tabLst>
                <a:tab pos="709613" algn="l"/>
                <a:tab pos="1065213" algn="l"/>
              </a:tabLst>
            </a:pPr>
            <a:r>
              <a:rPr lang="en-GB"/>
              <a:t>m1-put-in-pile(</a:t>
            </a:r>
            <a:r>
              <a:rPr lang="en-GB" i="1"/>
              <a:t>c,p′</a:t>
            </a:r>
            <a:r>
              <a:rPr lang="en-GB"/>
              <a:t>) </a:t>
            </a:r>
          </a:p>
          <a:p>
            <a:pPr marL="6350" lvl="2">
              <a:spcBef>
                <a:spcPts val="200"/>
              </a:spcBef>
              <a:buNone/>
              <a:tabLst>
                <a:tab pos="709613" algn="l"/>
                <a:tab pos="1420813" algn="l"/>
              </a:tabLst>
            </a:pPr>
            <a:r>
              <a:rPr lang="en-GB"/>
              <a:t>	task: 	put-in-pile(</a:t>
            </a:r>
            <a:r>
              <a:rPr lang="en-GB" i="1"/>
              <a:t>c,p′</a:t>
            </a:r>
            <a:r>
              <a:rPr lang="en-GB"/>
              <a:t>)</a:t>
            </a:r>
          </a:p>
          <a:p>
            <a:pPr marL="6350" lvl="2">
              <a:spcBef>
                <a:spcPts val="200"/>
              </a:spcBef>
              <a:buNone/>
              <a:tabLst>
                <a:tab pos="709613" algn="l"/>
                <a:tab pos="1420813" algn="l"/>
              </a:tabLst>
            </a:pPr>
            <a:r>
              <a:rPr lang="en-GB"/>
              <a:t>	pre:	pile(</a:t>
            </a:r>
            <a:r>
              <a:rPr lang="en-GB" i="1"/>
              <a:t>c</a:t>
            </a:r>
            <a:r>
              <a:rPr lang="en-GB"/>
              <a:t>)=</a:t>
            </a:r>
            <a:r>
              <a:rPr lang="en-GB" i="1"/>
              <a:t>p′</a:t>
            </a:r>
            <a:endParaRPr lang="en-GB">
              <a:cs typeface="Calibri"/>
            </a:endParaRPr>
          </a:p>
          <a:p>
            <a:pPr marL="6350" lvl="2">
              <a:spcBef>
                <a:spcPts val="200"/>
              </a:spcBef>
              <a:buNone/>
              <a:tabLst>
                <a:tab pos="709613" algn="l"/>
                <a:tab pos="1420813" algn="l"/>
              </a:tabLst>
            </a:pPr>
            <a:r>
              <a:rPr lang="en-GB"/>
              <a:t>	body:	// </a:t>
            </a:r>
            <a:r>
              <a:rPr lang="en-GB" i="1"/>
              <a:t>empty</a:t>
            </a:r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2ADD25-8DD8-F547-A023-9F1087391B53}"/>
              </a:ext>
            </a:extLst>
          </p:cNvPr>
          <p:cNvSpPr/>
          <p:nvPr/>
        </p:nvSpPr>
        <p:spPr>
          <a:xfrm>
            <a:off x="4800600" y="1670457"/>
            <a:ext cx="4124746" cy="26622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200"/>
              </a:spcBef>
              <a:tabLst>
                <a:tab pos="744538" algn="l"/>
                <a:tab pos="1427163" algn="l"/>
                <a:tab pos="1773238" algn="l"/>
              </a:tabLst>
            </a:pPr>
            <a:r>
              <a:rPr lang="en-GB" dirty="0"/>
              <a:t>m2-put-in-pile(</a:t>
            </a:r>
            <a:r>
              <a:rPr lang="en-GB" i="1" dirty="0" err="1"/>
              <a:t>r,c,p,d,p′,d</a:t>
            </a:r>
            <a:r>
              <a:rPr lang="en-GB" i="1" dirty="0"/>
              <a:t>′</a:t>
            </a:r>
            <a:r>
              <a:rPr lang="en-GB" dirty="0"/>
              <a:t>) </a:t>
            </a:r>
          </a:p>
          <a:p>
            <a:pPr indent="-53975">
              <a:spcBef>
                <a:spcPts val="200"/>
              </a:spcBef>
              <a:tabLst>
                <a:tab pos="452438" algn="l"/>
                <a:tab pos="1133475" algn="l"/>
                <a:tab pos="1773238" algn="l"/>
              </a:tabLst>
            </a:pPr>
            <a:r>
              <a:rPr lang="en-GB" dirty="0"/>
              <a:t>	task: put-in-pile(</a:t>
            </a:r>
            <a:r>
              <a:rPr lang="en-GB" i="1" dirty="0" err="1"/>
              <a:t>c,p</a:t>
            </a:r>
            <a:r>
              <a:rPr lang="en-GB" i="1" dirty="0"/>
              <a:t>′</a:t>
            </a:r>
            <a:r>
              <a:rPr lang="en-GB" dirty="0"/>
              <a:t>)</a:t>
            </a:r>
          </a:p>
          <a:p>
            <a:pPr indent="-53975">
              <a:spcBef>
                <a:spcPts val="200"/>
              </a:spcBef>
              <a:tabLst>
                <a:tab pos="452438" algn="l"/>
                <a:tab pos="1133475" algn="l"/>
                <a:tab pos="1773238" algn="l"/>
              </a:tabLst>
            </a:pPr>
            <a:r>
              <a:rPr lang="en-GB" dirty="0"/>
              <a:t>	pre:	pile(</a:t>
            </a:r>
            <a:r>
              <a:rPr lang="en-GB" i="1" dirty="0"/>
              <a:t>c</a:t>
            </a:r>
            <a:r>
              <a:rPr lang="en-GB" dirty="0"/>
              <a:t>)=</a:t>
            </a:r>
            <a:r>
              <a:rPr lang="en-GB" i="1" dirty="0"/>
              <a:t>p </a:t>
            </a:r>
            <a:r>
              <a:rPr lang="en-GB" dirty="0">
                <a:latin typeface="Symbol" charset="2"/>
                <a:cs typeface="Symbol" charset="2"/>
              </a:rPr>
              <a:t>∧</a:t>
            </a:r>
            <a:r>
              <a:rPr lang="en-GB" dirty="0"/>
              <a:t> </a:t>
            </a:r>
            <a:r>
              <a:rPr lang="en-GB" dirty="0">
                <a:cs typeface="Calibri"/>
              </a:rPr>
              <a:t>at</a:t>
            </a:r>
            <a:r>
              <a:rPr lang="en-GB" dirty="0"/>
              <a:t>(</a:t>
            </a:r>
            <a:r>
              <a:rPr lang="en-GB" i="1" dirty="0" err="1"/>
              <a:t>p,d</a:t>
            </a:r>
            <a:r>
              <a:rPr lang="en-GB" dirty="0"/>
              <a:t>) </a:t>
            </a:r>
            <a:r>
              <a:rPr lang="en-GB" dirty="0">
                <a:latin typeface="Symbol" charset="2"/>
                <a:cs typeface="Symbol" charset="2"/>
              </a:rPr>
              <a:t>∧</a:t>
            </a:r>
            <a:r>
              <a:rPr lang="en-GB" dirty="0"/>
              <a:t> </a:t>
            </a:r>
            <a:r>
              <a:rPr lang="en-GB" dirty="0">
                <a:cs typeface="Calibri"/>
              </a:rPr>
              <a:t>at</a:t>
            </a:r>
            <a:r>
              <a:rPr lang="en-GB" dirty="0"/>
              <a:t>(</a:t>
            </a:r>
            <a:r>
              <a:rPr lang="en-GB" i="1" dirty="0" err="1"/>
              <a:t>p′,d</a:t>
            </a:r>
            <a:r>
              <a:rPr lang="en-GB" i="1" dirty="0"/>
              <a:t>′</a:t>
            </a:r>
            <a:r>
              <a:rPr lang="en-GB" dirty="0"/>
              <a:t>) </a:t>
            </a:r>
            <a:br>
              <a:rPr lang="en-GB" dirty="0"/>
            </a:br>
            <a:r>
              <a:rPr lang="en-GB" dirty="0"/>
              <a:t>		</a:t>
            </a:r>
            <a:r>
              <a:rPr lang="en-GB" dirty="0">
                <a:latin typeface="Symbol" charset="2"/>
                <a:cs typeface="Symbol" charset="2"/>
              </a:rPr>
              <a:t>∧</a:t>
            </a:r>
            <a:r>
              <a:rPr lang="en-GB" dirty="0"/>
              <a:t> </a:t>
            </a:r>
            <a:r>
              <a:rPr lang="en-GB" i="1" dirty="0"/>
              <a:t>p</a:t>
            </a:r>
            <a:r>
              <a:rPr lang="en-GB" i="1" baseline="-25000" dirty="0"/>
              <a:t> </a:t>
            </a:r>
            <a:r>
              <a:rPr lang="en-GB" i="1" dirty="0"/>
              <a:t>≠</a:t>
            </a:r>
            <a:r>
              <a:rPr lang="en-GB" i="1" baseline="-25000" dirty="0"/>
              <a:t> </a:t>
            </a:r>
            <a:r>
              <a:rPr lang="en-GB" i="1" dirty="0"/>
              <a:t>p′</a:t>
            </a:r>
            <a:r>
              <a:rPr lang="en-GB" dirty="0"/>
              <a:t> </a:t>
            </a:r>
            <a:r>
              <a:rPr lang="en-GB" dirty="0">
                <a:latin typeface="Symbol" charset="2"/>
                <a:cs typeface="Symbol" charset="2"/>
              </a:rPr>
              <a:t>∧</a:t>
            </a:r>
            <a:r>
              <a:rPr lang="en-GB" dirty="0"/>
              <a:t> </a:t>
            </a:r>
            <a:r>
              <a:rPr lang="en-GB" dirty="0">
                <a:cs typeface="Calibri"/>
              </a:rPr>
              <a:t>cargo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)=</a:t>
            </a:r>
            <a:r>
              <a:rPr lang="en-GB" dirty="0">
                <a:cs typeface="Calibri"/>
              </a:rPr>
              <a:t>nil</a:t>
            </a:r>
            <a:endParaRPr lang="en-GB" dirty="0"/>
          </a:p>
          <a:p>
            <a:pPr indent="-53975">
              <a:spcBef>
                <a:spcPts val="200"/>
              </a:spcBef>
              <a:tabLst>
                <a:tab pos="452438" algn="l"/>
                <a:tab pos="1133475" algn="l"/>
                <a:tab pos="1773238" algn="l"/>
              </a:tabLst>
            </a:pPr>
            <a:r>
              <a:rPr lang="en-GB" dirty="0"/>
              <a:t>	body: 	if </a:t>
            </a:r>
            <a:r>
              <a:rPr lang="en-GB" dirty="0" err="1"/>
              <a:t>loc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 ≠ </a:t>
            </a:r>
            <a:r>
              <a:rPr lang="en-GB" i="1" dirty="0">
                <a:cs typeface="Times New Roman"/>
              </a:rPr>
              <a:t>d</a:t>
            </a:r>
            <a:r>
              <a:rPr lang="en-GB" dirty="0">
                <a:cs typeface="Times New Roman"/>
              </a:rPr>
              <a:t> then </a:t>
            </a:r>
            <a:r>
              <a:rPr lang="en-GB" dirty="0">
                <a:cs typeface="Calibri"/>
              </a:rPr>
              <a:t>navigate</a:t>
            </a:r>
            <a:r>
              <a:rPr lang="en-GB" dirty="0">
                <a:cs typeface="Times New Roman"/>
              </a:rPr>
              <a:t>(</a:t>
            </a:r>
            <a:r>
              <a:rPr lang="en-GB" i="1" dirty="0" err="1">
                <a:cs typeface="Times New Roman"/>
              </a:rPr>
              <a:t>r,d</a:t>
            </a:r>
            <a:r>
              <a:rPr lang="en-GB" dirty="0">
                <a:cs typeface="Times New Roman"/>
              </a:rPr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uncover(</a:t>
            </a:r>
            <a:r>
              <a:rPr lang="en-GB" i="1" dirty="0">
                <a:cs typeface="Times New Roman"/>
              </a:rPr>
              <a:t>c</a:t>
            </a:r>
            <a:r>
              <a:rPr lang="en-GB" dirty="0"/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load</a:t>
            </a:r>
            <a:r>
              <a:rPr lang="en-GB" dirty="0">
                <a:cs typeface="Times New Roman"/>
              </a:rPr>
              <a:t>(</a:t>
            </a:r>
            <a:r>
              <a:rPr lang="en-GB" i="1" dirty="0">
                <a:cs typeface="Times New Roman"/>
              </a:rPr>
              <a:t>r</a:t>
            </a:r>
            <a:r>
              <a:rPr lang="en-GB" dirty="0">
                <a:cs typeface="Times New Roman"/>
              </a:rPr>
              <a:t>,</a:t>
            </a:r>
            <a:r>
              <a:rPr lang="en-GB" i="1" dirty="0"/>
              <a:t> c</a:t>
            </a:r>
            <a:r>
              <a:rPr lang="en-GB" dirty="0"/>
              <a:t>, </a:t>
            </a:r>
            <a:r>
              <a:rPr lang="en-GB" dirty="0" err="1"/>
              <a:t>pos</a:t>
            </a:r>
            <a:r>
              <a:rPr lang="en-GB" dirty="0">
                <a:cs typeface="Times New Roman"/>
              </a:rPr>
              <a:t>(</a:t>
            </a:r>
            <a:r>
              <a:rPr lang="en-GB" i="1" dirty="0"/>
              <a:t>c</a:t>
            </a:r>
            <a:r>
              <a:rPr lang="en-GB" dirty="0"/>
              <a:t>), </a:t>
            </a:r>
            <a:r>
              <a:rPr lang="en-GB" i="1" dirty="0"/>
              <a:t>p</a:t>
            </a:r>
            <a:r>
              <a:rPr lang="en-GB" dirty="0"/>
              <a:t>, </a:t>
            </a:r>
            <a:r>
              <a:rPr lang="en-GB" i="1" dirty="0"/>
              <a:t>d</a:t>
            </a:r>
            <a:r>
              <a:rPr lang="en-GB" dirty="0"/>
              <a:t>)</a:t>
            </a:r>
            <a:r>
              <a:rPr lang="en-GB" dirty="0">
                <a:cs typeface="Times New Roman"/>
              </a:rPr>
              <a:t> 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if </a:t>
            </a:r>
            <a:r>
              <a:rPr lang="en-GB" dirty="0" err="1"/>
              <a:t>loc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 ≠ </a:t>
            </a:r>
            <a:r>
              <a:rPr lang="en-GB" i="1" dirty="0">
                <a:cs typeface="Times New Roman"/>
              </a:rPr>
              <a:t>d</a:t>
            </a:r>
            <a:r>
              <a:rPr lang="en-GB" i="1" dirty="0"/>
              <a:t>′</a:t>
            </a:r>
            <a:r>
              <a:rPr lang="en-GB" dirty="0">
                <a:cs typeface="Times New Roman"/>
              </a:rPr>
              <a:t> then </a:t>
            </a:r>
            <a:r>
              <a:rPr lang="en-GB" dirty="0">
                <a:cs typeface="Calibri"/>
              </a:rPr>
              <a:t>navigate</a:t>
            </a:r>
            <a:r>
              <a:rPr lang="en-GB" dirty="0">
                <a:cs typeface="Times New Roman"/>
              </a:rPr>
              <a:t>(</a:t>
            </a:r>
            <a:r>
              <a:rPr lang="en-GB" i="1" dirty="0" err="1">
                <a:cs typeface="Times New Roman"/>
              </a:rPr>
              <a:t>r,d</a:t>
            </a:r>
            <a:r>
              <a:rPr lang="en-GB" i="1" dirty="0"/>
              <a:t>′</a:t>
            </a:r>
            <a:r>
              <a:rPr lang="en-GB" dirty="0">
                <a:cs typeface="Times New Roman"/>
              </a:rPr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>
                <a:cs typeface="Calibri"/>
              </a:rPr>
              <a:t>un</a:t>
            </a:r>
            <a:r>
              <a:rPr lang="en-GB" dirty="0"/>
              <a:t>load</a:t>
            </a:r>
            <a:r>
              <a:rPr lang="en-GB" dirty="0">
                <a:cs typeface="Times New Roman"/>
              </a:rPr>
              <a:t>(</a:t>
            </a:r>
            <a:r>
              <a:rPr lang="en-GB" i="1" dirty="0">
                <a:cs typeface="Times New Roman"/>
              </a:rPr>
              <a:t>r</a:t>
            </a:r>
            <a:r>
              <a:rPr lang="en-GB" dirty="0">
                <a:cs typeface="Times New Roman"/>
              </a:rPr>
              <a:t>,</a:t>
            </a:r>
            <a:r>
              <a:rPr lang="en-GB" i="1" dirty="0"/>
              <a:t> c</a:t>
            </a:r>
            <a:r>
              <a:rPr lang="en-GB" dirty="0"/>
              <a:t>, top</a:t>
            </a:r>
            <a:r>
              <a:rPr lang="en-GB" dirty="0">
                <a:cs typeface="Times New Roman"/>
              </a:rPr>
              <a:t>(</a:t>
            </a:r>
            <a:r>
              <a:rPr lang="en-GB" i="1" dirty="0"/>
              <a:t>p′</a:t>
            </a:r>
            <a:r>
              <a:rPr lang="en-GB" dirty="0"/>
              <a:t>), </a:t>
            </a:r>
            <a:r>
              <a:rPr lang="en-GB" i="1" dirty="0"/>
              <a:t>p′</a:t>
            </a:r>
            <a:r>
              <a:rPr lang="en-GB" dirty="0"/>
              <a:t>, </a:t>
            </a:r>
            <a:r>
              <a:rPr lang="en-GB" i="1" dirty="0"/>
              <a:t>d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762416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Tasks and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Bef>
                    <a:spcPts val="200"/>
                  </a:spcBef>
                  <a:tabLst>
                    <a:tab pos="744538" algn="l"/>
                    <a:tab pos="1427163" algn="l"/>
                    <a:tab pos="1773238" algn="l"/>
                  </a:tabLst>
                </a:pPr>
                <a:r>
                  <a:rPr lang="en-GB" dirty="0">
                    <a:cs typeface="Times New Roman"/>
                  </a:rPr>
                  <a:t>Task: </a:t>
                </a:r>
                <a:r>
                  <a:rPr lang="en-GB" dirty="0"/>
                  <a:t>uncover(</a:t>
                </a:r>
                <a:r>
                  <a:rPr lang="en-GB" i="1" dirty="0"/>
                  <a:t>c</a:t>
                </a:r>
                <a:r>
                  <a:rPr lang="en-GB" dirty="0"/>
                  <a:t>)  –  remove everything that is on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GB" baseline="-25000" dirty="0"/>
              </a:p>
              <a:p>
                <a:pPr lvl="1">
                  <a:spcBef>
                    <a:spcPts val="200"/>
                  </a:spcBef>
                  <a:tabLst>
                    <a:tab pos="744538" algn="l"/>
                    <a:tab pos="1427163" algn="l"/>
                    <a:tab pos="1773238" algn="l"/>
                  </a:tabLst>
                </a:pPr>
                <a:r>
                  <a:rPr lang="en-GB" dirty="0"/>
                  <a:t>While something is on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GB" dirty="0"/>
              </a:p>
              <a:p>
                <a:pPr lvl="2">
                  <a:spcBef>
                    <a:spcPts val="200"/>
                  </a:spcBef>
                  <a:tabLst>
                    <a:tab pos="744538" algn="l"/>
                    <a:tab pos="1427163" algn="l"/>
                    <a:tab pos="1773238" algn="l"/>
                  </a:tabLst>
                </a:pPr>
                <a:r>
                  <a:rPr lang="en-GB" dirty="0"/>
                  <a:t>Remove whatever is </a:t>
                </a:r>
                <a:br>
                  <a:rPr lang="en-GB" dirty="0"/>
                </a:br>
                <a:r>
                  <a:rPr lang="en-GB" dirty="0"/>
                  <a:t>on top of the stack</a:t>
                </a:r>
              </a:p>
              <a:p>
                <a:pPr lvl="2">
                  <a:spcBef>
                    <a:spcPts val="200"/>
                  </a:spcBef>
                  <a:tabLst>
                    <a:tab pos="744538" algn="l"/>
                    <a:tab pos="1427163" algn="l"/>
                    <a:tab pos="1773238" algn="l"/>
                  </a:tabLst>
                </a:pPr>
                <a:endParaRPr lang="en-GB" dirty="0"/>
              </a:p>
              <a:p>
                <a:pPr lvl="2">
                  <a:spcBef>
                    <a:spcPts val="200"/>
                  </a:spcBef>
                  <a:tabLst>
                    <a:tab pos="744538" algn="l"/>
                    <a:tab pos="1427163" algn="l"/>
                    <a:tab pos="1773238" algn="l"/>
                  </a:tabLst>
                </a:pPr>
                <a:endParaRPr lang="en-GB" dirty="0"/>
              </a:p>
              <a:p>
                <a:pPr lvl="1">
                  <a:spcBef>
                    <a:spcPts val="200"/>
                  </a:spcBef>
                  <a:tabLst>
                    <a:tab pos="744538" algn="l"/>
                    <a:tab pos="1427163" algn="l"/>
                    <a:tab pos="1773238" algn="l"/>
                  </a:tabLst>
                </a:pPr>
                <a:r>
                  <a:rPr lang="en-GB" dirty="0"/>
                  <a:t>If nothing is on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i="1" dirty="0"/>
                  <a:t>,</a:t>
                </a:r>
                <a:br>
                  <a:rPr lang="en-GB" dirty="0"/>
                </a:br>
                <a:r>
                  <a:rPr lang="en-GB" dirty="0"/>
                  <a:t>do nothing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23F65C-D174-0C4C-9918-52921284C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42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288D60-26F8-264F-B3E0-70D357A408A6}"/>
              </a:ext>
            </a:extLst>
          </p:cNvPr>
          <p:cNvSpPr/>
          <p:nvPr/>
        </p:nvSpPr>
        <p:spPr>
          <a:xfrm>
            <a:off x="1408120" y="3843064"/>
            <a:ext cx="3032760" cy="12772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350" lvl="1">
              <a:spcBef>
                <a:spcPts val="200"/>
              </a:spcBef>
              <a:buNone/>
              <a:tabLst>
                <a:tab pos="709613" algn="l"/>
                <a:tab pos="1065213" algn="l"/>
              </a:tabLst>
            </a:pPr>
            <a:r>
              <a:rPr lang="en-GB" dirty="0"/>
              <a:t>m1-uncover(</a:t>
            </a:r>
            <a:r>
              <a:rPr lang="en-GB" i="1" dirty="0"/>
              <a:t>c</a:t>
            </a:r>
            <a:r>
              <a:rPr lang="en-GB" dirty="0"/>
              <a:t>) </a:t>
            </a:r>
          </a:p>
          <a:p>
            <a:pPr marL="6350" lvl="2">
              <a:spcBef>
                <a:spcPts val="200"/>
              </a:spcBef>
              <a:buNone/>
              <a:tabLst>
                <a:tab pos="709613" algn="l"/>
                <a:tab pos="1420813" algn="l"/>
              </a:tabLst>
            </a:pPr>
            <a:r>
              <a:rPr lang="en-GB" dirty="0"/>
              <a:t>	task: 	uncover(</a:t>
            </a:r>
            <a:r>
              <a:rPr lang="en-GB" i="1" dirty="0"/>
              <a:t>c</a:t>
            </a:r>
            <a:r>
              <a:rPr lang="en-GB" dirty="0"/>
              <a:t>)</a:t>
            </a:r>
          </a:p>
          <a:p>
            <a:pPr marL="6350" lvl="2">
              <a:spcBef>
                <a:spcPts val="200"/>
              </a:spcBef>
              <a:buNone/>
              <a:tabLst>
                <a:tab pos="709613" algn="l"/>
                <a:tab pos="1420813" algn="l"/>
              </a:tabLst>
            </a:pPr>
            <a:r>
              <a:rPr lang="en-GB" dirty="0"/>
              <a:t>	pre:	top(pile(</a:t>
            </a:r>
            <a:r>
              <a:rPr lang="en-GB" i="1" dirty="0"/>
              <a:t>c</a:t>
            </a:r>
            <a:r>
              <a:rPr lang="en-GB" dirty="0"/>
              <a:t>))=</a:t>
            </a:r>
            <a:r>
              <a:rPr lang="en-GB" i="1" dirty="0"/>
              <a:t>c</a:t>
            </a:r>
            <a:endParaRPr lang="en-GB" dirty="0">
              <a:cs typeface="Calibri"/>
            </a:endParaRPr>
          </a:p>
          <a:p>
            <a:pPr marL="6350" lvl="2">
              <a:spcBef>
                <a:spcPts val="200"/>
              </a:spcBef>
              <a:buNone/>
              <a:tabLst>
                <a:tab pos="709613" algn="l"/>
                <a:tab pos="1420813" algn="l"/>
              </a:tabLst>
            </a:pPr>
            <a:r>
              <a:rPr lang="en-GB" dirty="0"/>
              <a:t>	body:	// </a:t>
            </a:r>
            <a:r>
              <a:rPr lang="en-GB" i="1" dirty="0"/>
              <a:t>empty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2ADD25-8DD8-F547-A023-9F1087391B53}"/>
              </a:ext>
            </a:extLst>
          </p:cNvPr>
          <p:cNvSpPr/>
          <p:nvPr/>
        </p:nvSpPr>
        <p:spPr>
          <a:xfrm>
            <a:off x="4648200" y="1670457"/>
            <a:ext cx="4277146" cy="26622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200"/>
              </a:spcBef>
              <a:tabLst>
                <a:tab pos="288925" algn="l"/>
                <a:tab pos="911225" algn="l"/>
                <a:tab pos="1144588" algn="l"/>
                <a:tab pos="1939925" algn="l"/>
              </a:tabLst>
            </a:pPr>
            <a:r>
              <a:rPr lang="en-US" dirty="0"/>
              <a:t>m2-uncover(</a:t>
            </a:r>
            <a:r>
              <a:rPr lang="ro-RO" i="1" dirty="0" err="1"/>
              <a:t>r,c,c,p′,d</a:t>
            </a:r>
            <a:r>
              <a:rPr lang="ro-RO" dirty="0"/>
              <a:t>)</a:t>
            </a:r>
            <a:r>
              <a:rPr lang="en-US" dirty="0"/>
              <a:t> </a:t>
            </a:r>
          </a:p>
          <a:p>
            <a:pPr marL="396875" lvl="1" indent="-53975">
              <a:spcBef>
                <a:spcPts val="200"/>
              </a:spcBef>
              <a:buNone/>
              <a:tabLst>
                <a:tab pos="288925" algn="l"/>
                <a:tab pos="911225" algn="l"/>
                <a:tab pos="1144588" algn="l"/>
                <a:tab pos="1939925" algn="l"/>
              </a:tabLst>
            </a:pPr>
            <a:r>
              <a:rPr lang="en-US" dirty="0"/>
              <a:t>	task:	uncover(</a:t>
            </a:r>
            <a:r>
              <a:rPr lang="ro-RO" i="1" dirty="0"/>
              <a:t>c</a:t>
            </a:r>
            <a:r>
              <a:rPr lang="ro-RO" dirty="0"/>
              <a:t>)</a:t>
            </a:r>
            <a:endParaRPr lang="en-US" dirty="0"/>
          </a:p>
          <a:p>
            <a:pPr marL="396875" lvl="1" indent="-53975">
              <a:spcBef>
                <a:spcPts val="200"/>
              </a:spcBef>
              <a:buNone/>
              <a:tabLst>
                <a:tab pos="288925" algn="l"/>
                <a:tab pos="911225" algn="l"/>
                <a:tab pos="1144588" algn="l"/>
                <a:tab pos="1939925" algn="l"/>
              </a:tabLst>
            </a:pPr>
            <a:r>
              <a:rPr lang="en-US" dirty="0"/>
              <a:t>	pre:	</a:t>
            </a:r>
            <a:r>
              <a:rPr lang="pt-BR" dirty="0"/>
              <a:t>pile(</a:t>
            </a:r>
            <a:r>
              <a:rPr lang="pt-BR" i="1" dirty="0" err="1"/>
              <a:t>c</a:t>
            </a:r>
            <a:r>
              <a:rPr lang="pt-BR" dirty="0"/>
              <a:t>)=</a:t>
            </a:r>
            <a:r>
              <a:rPr lang="pt-BR" i="1" dirty="0" err="1"/>
              <a:t>p</a:t>
            </a:r>
            <a:r>
              <a:rPr lang="pt-BR" i="1" dirty="0"/>
              <a:t> </a:t>
            </a:r>
            <a:r>
              <a:rPr lang="pt-BR" dirty="0">
                <a:latin typeface="Symbol" charset="2"/>
                <a:cs typeface="Symbol" charset="2"/>
              </a:rPr>
              <a:t>∧</a:t>
            </a:r>
            <a:r>
              <a:rPr lang="en-US" dirty="0"/>
              <a:t> </a:t>
            </a:r>
            <a:r>
              <a:rPr lang="en-US" dirty="0">
                <a:cs typeface="Calibri"/>
              </a:rPr>
              <a:t>top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)≠</a:t>
            </a:r>
            <a:r>
              <a:rPr lang="en-US" i="1" dirty="0"/>
              <a:t>c</a:t>
            </a:r>
            <a:br>
              <a:rPr lang="en-US" dirty="0"/>
            </a:br>
            <a:r>
              <a:rPr lang="en-US" dirty="0"/>
              <a:t>		</a:t>
            </a:r>
            <a:r>
              <a:rPr lang="pt-BR" dirty="0">
                <a:latin typeface="Symbol" charset="2"/>
                <a:cs typeface="Symbol" charset="2"/>
              </a:rPr>
              <a:t>∧</a:t>
            </a:r>
            <a:r>
              <a:rPr lang="en-US" dirty="0"/>
              <a:t> </a:t>
            </a:r>
            <a:r>
              <a:rPr lang="en-US" dirty="0">
                <a:cs typeface="Calibri"/>
              </a:rPr>
              <a:t>at</a:t>
            </a:r>
            <a:r>
              <a:rPr lang="en-US" dirty="0"/>
              <a:t>(</a:t>
            </a:r>
            <a:r>
              <a:rPr lang="en-US" i="1" dirty="0" err="1"/>
              <a:t>p,d</a:t>
            </a:r>
            <a:r>
              <a:rPr lang="en-US" dirty="0"/>
              <a:t>) </a:t>
            </a:r>
            <a:r>
              <a:rPr lang="pt-BR" dirty="0">
                <a:latin typeface="Symbol" charset="2"/>
                <a:cs typeface="Symbol" charset="2"/>
              </a:rPr>
              <a:t>∧</a:t>
            </a:r>
            <a:r>
              <a:rPr lang="en-US" dirty="0"/>
              <a:t> </a:t>
            </a:r>
            <a:r>
              <a:rPr lang="en-US" dirty="0">
                <a:cs typeface="Calibri"/>
              </a:rPr>
              <a:t>at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ro-RO" i="1" dirty="0"/>
              <a:t>′</a:t>
            </a:r>
            <a:r>
              <a:rPr lang="en-US" i="1" dirty="0"/>
              <a:t>,d</a:t>
            </a:r>
            <a:r>
              <a:rPr lang="en-US" dirty="0"/>
              <a:t>) </a:t>
            </a:r>
            <a:r>
              <a:rPr lang="pt-BR" dirty="0">
                <a:latin typeface="Symbol" charset="2"/>
                <a:cs typeface="Symbol" charset="2"/>
              </a:rPr>
              <a:t>∧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ro-RO" i="1" dirty="0"/>
              <a:t>′</a:t>
            </a:r>
            <a:r>
              <a:rPr lang="en-US" i="1" baseline="-25000" dirty="0"/>
              <a:t> </a:t>
            </a:r>
            <a:r>
              <a:rPr lang="en-US" i="1" dirty="0"/>
              <a:t>≠</a:t>
            </a:r>
            <a:r>
              <a:rPr lang="en-US" i="1" baseline="-25000" dirty="0"/>
              <a:t> </a:t>
            </a:r>
            <a:r>
              <a:rPr lang="en-US" i="1" dirty="0"/>
              <a:t>p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		</a:t>
            </a:r>
            <a:r>
              <a:rPr lang="pt-BR" dirty="0">
                <a:latin typeface="Symbol" charset="2"/>
                <a:cs typeface="Symbol" charset="2"/>
              </a:rPr>
              <a:t>∧</a:t>
            </a:r>
            <a:r>
              <a:rPr lang="en-US" dirty="0"/>
              <a:t> </a:t>
            </a:r>
            <a:r>
              <a:rPr lang="en-US" dirty="0" err="1">
                <a:cs typeface="Calibri"/>
              </a:rPr>
              <a:t>loc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)=</a:t>
            </a:r>
            <a:r>
              <a:rPr lang="en-US" i="1" dirty="0">
                <a:cs typeface="Times New Roman"/>
              </a:rPr>
              <a:t>d</a:t>
            </a:r>
            <a:r>
              <a:rPr lang="en-US" dirty="0">
                <a:cs typeface="Calibri"/>
              </a:rPr>
              <a:t> </a:t>
            </a:r>
            <a:r>
              <a:rPr lang="pt-BR" dirty="0">
                <a:latin typeface="Symbol" charset="2"/>
                <a:cs typeface="Symbol" charset="2"/>
              </a:rPr>
              <a:t>∧</a:t>
            </a:r>
            <a:r>
              <a:rPr lang="en-US" dirty="0"/>
              <a:t> </a:t>
            </a:r>
            <a:r>
              <a:rPr lang="en-US" dirty="0">
                <a:cs typeface="Calibri"/>
              </a:rPr>
              <a:t>cargo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)=</a:t>
            </a:r>
            <a:r>
              <a:rPr lang="en-US" dirty="0">
                <a:cs typeface="Calibri"/>
              </a:rPr>
              <a:t>nil</a:t>
            </a:r>
            <a:endParaRPr lang="en-US" dirty="0"/>
          </a:p>
          <a:p>
            <a:pPr marL="396875" lvl="1" indent="-53975">
              <a:spcBef>
                <a:spcPts val="200"/>
              </a:spcBef>
              <a:buNone/>
              <a:tabLst>
                <a:tab pos="288925" algn="l"/>
                <a:tab pos="911225" algn="l"/>
                <a:tab pos="1144588" algn="l"/>
                <a:tab pos="1939925" algn="l"/>
              </a:tabLst>
            </a:pPr>
            <a:r>
              <a:rPr lang="en-US" dirty="0"/>
              <a:t>	body: 	while top(</a:t>
            </a:r>
            <a:r>
              <a:rPr lang="en-US" i="1" dirty="0"/>
              <a:t>p</a:t>
            </a:r>
            <a:r>
              <a:rPr lang="en-US" dirty="0"/>
              <a:t>) ≠ </a:t>
            </a:r>
            <a:r>
              <a:rPr lang="en-US" i="1" dirty="0">
                <a:cs typeface="Times New Roman"/>
              </a:rPr>
              <a:t>c</a:t>
            </a:r>
            <a:r>
              <a:rPr lang="en-US" dirty="0">
                <a:cs typeface="Times New Roman"/>
              </a:rPr>
              <a:t> do</a:t>
            </a:r>
            <a:br>
              <a:rPr lang="en-US" dirty="0">
                <a:cs typeface="Times New Roman"/>
              </a:rPr>
            </a:br>
            <a:r>
              <a:rPr lang="en-US" dirty="0">
                <a:cs typeface="Times New Roman"/>
              </a:rPr>
              <a:t>			</a:t>
            </a:r>
            <a:r>
              <a:rPr lang="ro-RO" i="1" dirty="0"/>
              <a:t>c′ </a:t>
            </a:r>
            <a:r>
              <a:rPr lang="en-US" dirty="0"/>
              <a:t>← top(</a:t>
            </a:r>
            <a:r>
              <a:rPr lang="en-US" i="1" dirty="0">
                <a:cs typeface="Times New Roman"/>
              </a:rPr>
              <a:t>p</a:t>
            </a:r>
            <a:r>
              <a:rPr lang="en-US" dirty="0"/>
              <a:t>)</a:t>
            </a:r>
            <a:br>
              <a:rPr lang="pt-BR" dirty="0">
                <a:cs typeface="Times New Roman"/>
              </a:rPr>
            </a:br>
            <a:r>
              <a:rPr lang="pt-BR" dirty="0">
                <a:cs typeface="Times New Roman"/>
              </a:rPr>
              <a:t>			</a:t>
            </a:r>
            <a:r>
              <a:rPr lang="en-US" dirty="0"/>
              <a:t>load</a:t>
            </a:r>
            <a:r>
              <a:rPr lang="en-US" dirty="0">
                <a:cs typeface="Times New Roman"/>
              </a:rPr>
              <a:t>(</a:t>
            </a:r>
            <a:r>
              <a:rPr lang="en-US" i="1" dirty="0">
                <a:cs typeface="Times New Roman"/>
              </a:rPr>
              <a:t>r</a:t>
            </a:r>
            <a:r>
              <a:rPr lang="en-US" dirty="0">
                <a:cs typeface="Times New Roman"/>
              </a:rPr>
              <a:t>,</a:t>
            </a:r>
            <a:r>
              <a:rPr lang="ro-RO" i="1" dirty="0"/>
              <a:t>c′</a:t>
            </a:r>
            <a:r>
              <a:rPr lang="en-US" dirty="0"/>
              <a:t>,</a:t>
            </a:r>
            <a:r>
              <a:rPr lang="en-US" dirty="0" err="1"/>
              <a:t>pos</a:t>
            </a:r>
            <a:r>
              <a:rPr lang="en-US" dirty="0">
                <a:cs typeface="Times New Roman"/>
              </a:rPr>
              <a:t>(</a:t>
            </a:r>
            <a:r>
              <a:rPr lang="ro-RO" i="1" dirty="0"/>
              <a:t>c′</a:t>
            </a:r>
            <a:r>
              <a:rPr lang="ro-RO" dirty="0"/>
              <a:t>),</a:t>
            </a:r>
            <a:r>
              <a:rPr lang="ro-RO" i="1" dirty="0" err="1"/>
              <a:t>p</a:t>
            </a:r>
            <a:r>
              <a:rPr lang="ro-RO" dirty="0" err="1"/>
              <a:t>,</a:t>
            </a:r>
            <a:r>
              <a:rPr lang="ro-RO" i="1" dirty="0" err="1"/>
              <a:t>d</a:t>
            </a:r>
            <a:r>
              <a:rPr lang="ro-RO" dirty="0"/>
              <a:t>)</a:t>
            </a:r>
            <a:r>
              <a:rPr lang="pt-BR" dirty="0">
                <a:cs typeface="Times New Roman"/>
              </a:rPr>
              <a:t> </a:t>
            </a:r>
            <a:br>
              <a:rPr lang="pt-BR" dirty="0">
                <a:cs typeface="Times New Roman"/>
              </a:rPr>
            </a:br>
            <a:r>
              <a:rPr lang="pt-BR" dirty="0">
                <a:cs typeface="Times New Roman"/>
              </a:rPr>
              <a:t>			</a:t>
            </a:r>
            <a:r>
              <a:rPr lang="pt-BR" dirty="0" err="1">
                <a:cs typeface="Calibri"/>
              </a:rPr>
              <a:t>un</a:t>
            </a:r>
            <a:r>
              <a:rPr lang="en-US" dirty="0"/>
              <a:t>load</a:t>
            </a:r>
            <a:r>
              <a:rPr lang="en-US" dirty="0">
                <a:cs typeface="Times New Roman"/>
              </a:rPr>
              <a:t>(</a:t>
            </a:r>
            <a:r>
              <a:rPr lang="en-US" i="1" dirty="0">
                <a:cs typeface="Times New Roman"/>
              </a:rPr>
              <a:t>r</a:t>
            </a:r>
            <a:r>
              <a:rPr lang="en-US" dirty="0">
                <a:cs typeface="Times New Roman"/>
              </a:rPr>
              <a:t>,</a:t>
            </a:r>
            <a:r>
              <a:rPr lang="ro-RO" i="1" dirty="0"/>
              <a:t>c′</a:t>
            </a:r>
            <a:r>
              <a:rPr lang="en-US" dirty="0"/>
              <a:t>,top</a:t>
            </a:r>
            <a:r>
              <a:rPr lang="en-US" dirty="0">
                <a:cs typeface="Times New Roman"/>
              </a:rPr>
              <a:t>(</a:t>
            </a:r>
            <a:r>
              <a:rPr lang="ro-RO" i="1" dirty="0"/>
              <a:t>p′</a:t>
            </a:r>
            <a:r>
              <a:rPr lang="ro-RO" dirty="0"/>
              <a:t>),</a:t>
            </a:r>
            <a:r>
              <a:rPr lang="ro-RO" i="1" dirty="0" err="1"/>
              <a:t>p′</a:t>
            </a:r>
            <a:r>
              <a:rPr lang="ro-RO" dirty="0" err="1"/>
              <a:t>,</a:t>
            </a:r>
            <a:r>
              <a:rPr lang="ro-RO" i="1" dirty="0" err="1"/>
              <a:t>d</a:t>
            </a:r>
            <a:r>
              <a:rPr lang="ro-RO" dirty="0"/>
              <a:t>)</a:t>
            </a:r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17554D-FB32-5242-AF18-BDAF44FDF76F}"/>
              </a:ext>
            </a:extLst>
          </p:cNvPr>
          <p:cNvGrpSpPr/>
          <p:nvPr/>
        </p:nvGrpSpPr>
        <p:grpSpPr>
          <a:xfrm>
            <a:off x="1157791" y="5326611"/>
            <a:ext cx="6980817" cy="1071163"/>
            <a:chOff x="980357" y="3563477"/>
            <a:chExt cx="6980817" cy="1071163"/>
          </a:xfrm>
        </p:grpSpPr>
        <p:sp>
          <p:nvSpPr>
            <p:cNvPr id="10" name="Line 853">
              <a:extLst>
                <a:ext uri="{FF2B5EF4-FFF2-40B4-BE49-F238E27FC236}">
                  <a16:creationId xmlns:a16="http://schemas.microsoft.com/office/drawing/2014/main" id="{CEB2F4B1-13DF-DC4D-BF87-115092F1A4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06895" y="4535839"/>
              <a:ext cx="566928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6604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endParaRPr lang="en-US" dirty="0">
                <a:latin typeface="Calibri"/>
                <a:ea typeface="Times New Roman"/>
                <a:cs typeface="Calibri"/>
              </a:endParaRPr>
            </a:p>
          </p:txBody>
        </p:sp>
        <p:sp>
          <p:nvSpPr>
            <p:cNvPr id="11" name="Line 853">
              <a:extLst>
                <a:ext uri="{FF2B5EF4-FFF2-40B4-BE49-F238E27FC236}">
                  <a16:creationId xmlns:a16="http://schemas.microsoft.com/office/drawing/2014/main" id="{2F5E2A08-A33B-E84C-B8D3-BEAD875808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39424" y="4528369"/>
              <a:ext cx="566928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6604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endParaRPr lang="en-US" dirty="0">
                <a:latin typeface="Calibri"/>
                <a:ea typeface="Times New Roman"/>
                <a:cs typeface="Calibri"/>
              </a:endParaRPr>
            </a:p>
          </p:txBody>
        </p:sp>
        <p:sp>
          <p:nvSpPr>
            <p:cNvPr id="12" name="Rectangle 891">
              <a:extLst>
                <a:ext uri="{FF2B5EF4-FFF2-40B4-BE49-F238E27FC236}">
                  <a16:creationId xmlns:a16="http://schemas.microsoft.com/office/drawing/2014/main" id="{DF956C54-1A0D-574A-BD00-70833FFEDB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0289" y="3827948"/>
              <a:ext cx="0" cy="276999"/>
            </a:xfrm>
            <a:prstGeom prst="rect">
              <a:avLst/>
            </a:prstGeom>
            <a:solidFill>
              <a:srgbClr val="89D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b="1" dirty="0">
                <a:solidFill>
                  <a:schemeClr val="tx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3" name="Line 853">
              <a:extLst>
                <a:ext uri="{FF2B5EF4-FFF2-40B4-BE49-F238E27FC236}">
                  <a16:creationId xmlns:a16="http://schemas.microsoft.com/office/drawing/2014/main" id="{4E1FFA62-37AD-2E4E-B8BC-1DD84AC397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6741" y="4525380"/>
              <a:ext cx="566928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6604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endParaRPr lang="en-US" dirty="0">
                <a:latin typeface="Calibri"/>
                <a:ea typeface="Times New Roman"/>
                <a:cs typeface="Calibri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A7784E4-57B0-1A44-A017-4497DF8F5CC2}"/>
                </a:ext>
              </a:extLst>
            </p:cNvPr>
            <p:cNvGrpSpPr/>
            <p:nvPr/>
          </p:nvGrpSpPr>
          <p:grpSpPr>
            <a:xfrm>
              <a:off x="1230686" y="4110470"/>
              <a:ext cx="538242" cy="357449"/>
              <a:chOff x="1012668" y="969931"/>
              <a:chExt cx="747559" cy="496456"/>
            </a:xfrm>
          </p:grpSpPr>
          <p:sp>
            <p:nvSpPr>
              <p:cNvPr id="66" name="Line 853">
                <a:extLst>
                  <a:ext uri="{FF2B5EF4-FFF2-40B4-BE49-F238E27FC236}">
                    <a16:creationId xmlns:a16="http://schemas.microsoft.com/office/drawing/2014/main" id="{EE12C4BF-ADB0-B549-95C4-7AA84CA085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67" name="Rectangle 876">
                <a:extLst>
                  <a:ext uri="{FF2B5EF4-FFF2-40B4-BE49-F238E27FC236}">
                    <a16:creationId xmlns:a16="http://schemas.microsoft.com/office/drawing/2014/main" id="{726731F4-953C-2544-B52A-64074D06A57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969931"/>
                <a:ext cx="0" cy="384720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solidFill>
                    <a:schemeClr val="tx1"/>
                  </a:solidFill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68" name="Rectangle 873">
                <a:extLst>
                  <a:ext uri="{FF2B5EF4-FFF2-40B4-BE49-F238E27FC236}">
                    <a16:creationId xmlns:a16="http://schemas.microsoft.com/office/drawing/2014/main" id="{8B56A82A-68D8-6246-8503-35C9CD8B25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b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libri"/>
                    <a:ea typeface="Times New Roman"/>
                    <a:cs typeface="Calibri"/>
                  </a:rPr>
                  <a:t>c1</a:t>
                </a:r>
              </a:p>
            </p:txBody>
          </p:sp>
          <p:sp>
            <p:nvSpPr>
              <p:cNvPr id="69" name="Freeform 875">
                <a:extLst>
                  <a:ext uri="{FF2B5EF4-FFF2-40B4-BE49-F238E27FC236}">
                    <a16:creationId xmlns:a16="http://schemas.microsoft.com/office/drawing/2014/main" id="{1432E711-5B19-2441-AA59-473396B4C8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27AFC6B-45EF-544A-9E52-DF22D8CEE01D}"/>
                </a:ext>
              </a:extLst>
            </p:cNvPr>
            <p:cNvGrpSpPr/>
            <p:nvPr/>
          </p:nvGrpSpPr>
          <p:grpSpPr>
            <a:xfrm>
              <a:off x="1230686" y="3864630"/>
              <a:ext cx="538242" cy="357449"/>
              <a:chOff x="1012668" y="969931"/>
              <a:chExt cx="747559" cy="496456"/>
            </a:xfrm>
          </p:grpSpPr>
          <p:sp>
            <p:nvSpPr>
              <p:cNvPr id="62" name="Line 853">
                <a:extLst>
                  <a:ext uri="{FF2B5EF4-FFF2-40B4-BE49-F238E27FC236}">
                    <a16:creationId xmlns:a16="http://schemas.microsoft.com/office/drawing/2014/main" id="{63FB032E-EA84-254E-84FE-D6EDF44B7E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63" name="Rectangle 876">
                <a:extLst>
                  <a:ext uri="{FF2B5EF4-FFF2-40B4-BE49-F238E27FC236}">
                    <a16:creationId xmlns:a16="http://schemas.microsoft.com/office/drawing/2014/main" id="{D15ADEE0-0084-0C40-9A95-DD578EF0858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969931"/>
                <a:ext cx="0" cy="384720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solidFill>
                    <a:schemeClr val="tx1"/>
                  </a:solidFill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64" name="Rectangle 873">
                <a:extLst>
                  <a:ext uri="{FF2B5EF4-FFF2-40B4-BE49-F238E27FC236}">
                    <a16:creationId xmlns:a16="http://schemas.microsoft.com/office/drawing/2014/main" id="{C80A32F5-E1E1-144B-8BFB-7B39773456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b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libri"/>
                    <a:ea typeface="Times New Roman"/>
                    <a:cs typeface="Calibri"/>
                  </a:rPr>
                  <a:t>c2</a:t>
                </a:r>
              </a:p>
            </p:txBody>
          </p:sp>
          <p:sp>
            <p:nvSpPr>
              <p:cNvPr id="65" name="Freeform 875">
                <a:extLst>
                  <a:ext uri="{FF2B5EF4-FFF2-40B4-BE49-F238E27FC236}">
                    <a16:creationId xmlns:a16="http://schemas.microsoft.com/office/drawing/2014/main" id="{454CC505-7163-744D-905E-DD72D6B4D7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7D6941F-95E1-0840-BC10-6B766E891D72}"/>
                </a:ext>
              </a:extLst>
            </p:cNvPr>
            <p:cNvGrpSpPr/>
            <p:nvPr/>
          </p:nvGrpSpPr>
          <p:grpSpPr>
            <a:xfrm>
              <a:off x="1230686" y="3621089"/>
              <a:ext cx="538242" cy="357449"/>
              <a:chOff x="1012668" y="969931"/>
              <a:chExt cx="747559" cy="496456"/>
            </a:xfrm>
          </p:grpSpPr>
          <p:sp>
            <p:nvSpPr>
              <p:cNvPr id="58" name="Line 853">
                <a:extLst>
                  <a:ext uri="{FF2B5EF4-FFF2-40B4-BE49-F238E27FC236}">
                    <a16:creationId xmlns:a16="http://schemas.microsoft.com/office/drawing/2014/main" id="{1916BA77-3766-2544-993C-2B19218B0C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59" name="Rectangle 876">
                <a:extLst>
                  <a:ext uri="{FF2B5EF4-FFF2-40B4-BE49-F238E27FC236}">
                    <a16:creationId xmlns:a16="http://schemas.microsoft.com/office/drawing/2014/main" id="{9538322F-53BC-7A41-BD50-ABBEC537C6E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969931"/>
                <a:ext cx="0" cy="384720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solidFill>
                    <a:schemeClr val="tx1"/>
                  </a:solidFill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60" name="Rectangle 873">
                <a:extLst>
                  <a:ext uri="{FF2B5EF4-FFF2-40B4-BE49-F238E27FC236}">
                    <a16:creationId xmlns:a16="http://schemas.microsoft.com/office/drawing/2014/main" id="{CDACCA10-BA1A-4445-A5EE-D8BA879C47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b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libri"/>
                    <a:ea typeface="Times New Roman"/>
                    <a:cs typeface="Calibri"/>
                  </a:rPr>
                  <a:t>c3</a:t>
                </a:r>
              </a:p>
            </p:txBody>
          </p:sp>
          <p:sp>
            <p:nvSpPr>
              <p:cNvPr id="61" name="Freeform 875">
                <a:extLst>
                  <a:ext uri="{FF2B5EF4-FFF2-40B4-BE49-F238E27FC236}">
                    <a16:creationId xmlns:a16="http://schemas.microsoft.com/office/drawing/2014/main" id="{1AF17749-C788-3448-A5FB-081268DD01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</p:grpSp>
        <p:sp>
          <p:nvSpPr>
            <p:cNvPr id="18" name="Line 853">
              <a:extLst>
                <a:ext uri="{FF2B5EF4-FFF2-40B4-BE49-F238E27FC236}">
                  <a16:creationId xmlns:a16="http://schemas.microsoft.com/office/drawing/2014/main" id="{226EEFDA-866C-FF4C-88C8-4B6883D5D8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8847" y="4525380"/>
              <a:ext cx="566928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6604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endParaRPr lang="en-US" dirty="0">
                <a:latin typeface="Calibri"/>
                <a:ea typeface="Times New Roman"/>
                <a:cs typeface="Calibri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23A322C-7E12-8746-8D92-E1AB834CD0CC}"/>
                </a:ext>
              </a:extLst>
            </p:cNvPr>
            <p:cNvSpPr/>
            <p:nvPr/>
          </p:nvSpPr>
          <p:spPr>
            <a:xfrm>
              <a:off x="980357" y="3563477"/>
              <a:ext cx="1920240" cy="106070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lIns="0" tIns="0" rIns="0" anchor="ctr" anchorCtr="0">
              <a:noAutofit/>
            </a:bodyPr>
            <a:lstStyle/>
            <a:p>
              <a:pPr algn="ctr"/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20" name="Rectangle 891">
              <a:extLst>
                <a:ext uri="{FF2B5EF4-FFF2-40B4-BE49-F238E27FC236}">
                  <a16:creationId xmlns:a16="http://schemas.microsoft.com/office/drawing/2014/main" id="{373AB593-8CFC-2A4F-B59E-6414277F7F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337" y="3838407"/>
              <a:ext cx="0" cy="276999"/>
            </a:xfrm>
            <a:prstGeom prst="rect">
              <a:avLst/>
            </a:prstGeom>
            <a:solidFill>
              <a:srgbClr val="89D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b="1" dirty="0">
                <a:solidFill>
                  <a:schemeClr val="tx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1" name="Line 853">
              <a:extLst>
                <a:ext uri="{FF2B5EF4-FFF2-40B4-BE49-F238E27FC236}">
                  <a16:creationId xmlns:a16="http://schemas.microsoft.com/office/drawing/2014/main" id="{7AD2D85C-6730-D14F-ACF4-B5471384CD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4789" y="4535839"/>
              <a:ext cx="566928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6604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endParaRPr lang="en-US" dirty="0">
                <a:latin typeface="Calibri"/>
                <a:ea typeface="Times New Roman"/>
                <a:cs typeface="Calibri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A2C9F73-F25B-2142-9B93-8C39613C7857}"/>
                </a:ext>
              </a:extLst>
            </p:cNvPr>
            <p:cNvGrpSpPr/>
            <p:nvPr/>
          </p:nvGrpSpPr>
          <p:grpSpPr>
            <a:xfrm>
              <a:off x="3758734" y="4120929"/>
              <a:ext cx="538242" cy="357449"/>
              <a:chOff x="1012668" y="969931"/>
              <a:chExt cx="747559" cy="496456"/>
            </a:xfrm>
          </p:grpSpPr>
          <p:sp>
            <p:nvSpPr>
              <p:cNvPr id="54" name="Line 853">
                <a:extLst>
                  <a:ext uri="{FF2B5EF4-FFF2-40B4-BE49-F238E27FC236}">
                    <a16:creationId xmlns:a16="http://schemas.microsoft.com/office/drawing/2014/main" id="{A3E4DC50-6151-434F-AEE7-6C87829C3D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55" name="Rectangle 876">
                <a:extLst>
                  <a:ext uri="{FF2B5EF4-FFF2-40B4-BE49-F238E27FC236}">
                    <a16:creationId xmlns:a16="http://schemas.microsoft.com/office/drawing/2014/main" id="{F0A61B86-E162-5447-A5CC-1C3D00039BB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969931"/>
                <a:ext cx="0" cy="384720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solidFill>
                    <a:schemeClr val="tx1"/>
                  </a:solidFill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56" name="Rectangle 873">
                <a:extLst>
                  <a:ext uri="{FF2B5EF4-FFF2-40B4-BE49-F238E27FC236}">
                    <a16:creationId xmlns:a16="http://schemas.microsoft.com/office/drawing/2014/main" id="{ABD969A5-B5AA-DD43-A704-C56AD46AC8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b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libri"/>
                    <a:ea typeface="Times New Roman"/>
                    <a:cs typeface="Calibri"/>
                  </a:rPr>
                  <a:t>c1</a:t>
                </a:r>
              </a:p>
            </p:txBody>
          </p:sp>
          <p:sp>
            <p:nvSpPr>
              <p:cNvPr id="57" name="Freeform 875">
                <a:extLst>
                  <a:ext uri="{FF2B5EF4-FFF2-40B4-BE49-F238E27FC236}">
                    <a16:creationId xmlns:a16="http://schemas.microsoft.com/office/drawing/2014/main" id="{9BCB5E60-5F4D-8049-8E0C-8DBC47299A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537AC3C-800F-A74D-8318-B233DBCE39B9}"/>
                </a:ext>
              </a:extLst>
            </p:cNvPr>
            <p:cNvGrpSpPr/>
            <p:nvPr/>
          </p:nvGrpSpPr>
          <p:grpSpPr>
            <a:xfrm>
              <a:off x="3758734" y="3875089"/>
              <a:ext cx="538242" cy="357449"/>
              <a:chOff x="1012668" y="969931"/>
              <a:chExt cx="747559" cy="496456"/>
            </a:xfrm>
          </p:grpSpPr>
          <p:sp>
            <p:nvSpPr>
              <p:cNvPr id="50" name="Line 853">
                <a:extLst>
                  <a:ext uri="{FF2B5EF4-FFF2-40B4-BE49-F238E27FC236}">
                    <a16:creationId xmlns:a16="http://schemas.microsoft.com/office/drawing/2014/main" id="{1AE6C2AB-54D4-7448-8744-5E92CCC7D3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51" name="Rectangle 876">
                <a:extLst>
                  <a:ext uri="{FF2B5EF4-FFF2-40B4-BE49-F238E27FC236}">
                    <a16:creationId xmlns:a16="http://schemas.microsoft.com/office/drawing/2014/main" id="{07B394DA-AE9B-4146-9080-76ED1B83D3B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969931"/>
                <a:ext cx="0" cy="384720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solidFill>
                    <a:schemeClr val="tx1"/>
                  </a:solidFill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52" name="Rectangle 873">
                <a:extLst>
                  <a:ext uri="{FF2B5EF4-FFF2-40B4-BE49-F238E27FC236}">
                    <a16:creationId xmlns:a16="http://schemas.microsoft.com/office/drawing/2014/main" id="{A5812D06-A781-5545-A5CB-9048777E16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b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libri"/>
                    <a:ea typeface="Times New Roman"/>
                    <a:cs typeface="Calibri"/>
                  </a:rPr>
                  <a:t>c2</a:t>
                </a:r>
              </a:p>
            </p:txBody>
          </p:sp>
          <p:sp>
            <p:nvSpPr>
              <p:cNvPr id="53" name="Freeform 875">
                <a:extLst>
                  <a:ext uri="{FF2B5EF4-FFF2-40B4-BE49-F238E27FC236}">
                    <a16:creationId xmlns:a16="http://schemas.microsoft.com/office/drawing/2014/main" id="{02E25814-4CD0-7345-A86E-BE4B8DA979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4B599C4-EA02-4A46-B996-E9CDE2D15535}"/>
                </a:ext>
              </a:extLst>
            </p:cNvPr>
            <p:cNvGrpSpPr/>
            <p:nvPr/>
          </p:nvGrpSpPr>
          <p:grpSpPr>
            <a:xfrm>
              <a:off x="4632793" y="4124607"/>
              <a:ext cx="538242" cy="357449"/>
              <a:chOff x="1012668" y="969931"/>
              <a:chExt cx="747559" cy="496456"/>
            </a:xfrm>
          </p:grpSpPr>
          <p:sp>
            <p:nvSpPr>
              <p:cNvPr id="46" name="Line 853">
                <a:extLst>
                  <a:ext uri="{FF2B5EF4-FFF2-40B4-BE49-F238E27FC236}">
                    <a16:creationId xmlns:a16="http://schemas.microsoft.com/office/drawing/2014/main" id="{4E9BB0CE-8370-F645-BAC7-7056FB8BC2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47" name="Rectangle 876">
                <a:extLst>
                  <a:ext uri="{FF2B5EF4-FFF2-40B4-BE49-F238E27FC236}">
                    <a16:creationId xmlns:a16="http://schemas.microsoft.com/office/drawing/2014/main" id="{85C776E7-01B1-9843-9736-C840D097873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969931"/>
                <a:ext cx="0" cy="384720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solidFill>
                    <a:schemeClr val="tx1"/>
                  </a:solidFill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48" name="Rectangle 873">
                <a:extLst>
                  <a:ext uri="{FF2B5EF4-FFF2-40B4-BE49-F238E27FC236}">
                    <a16:creationId xmlns:a16="http://schemas.microsoft.com/office/drawing/2014/main" id="{010EDB1D-5768-FC43-A783-1EB7CEA80B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b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libri"/>
                    <a:ea typeface="Times New Roman"/>
                    <a:cs typeface="Calibri"/>
                  </a:rPr>
                  <a:t>c3</a:t>
                </a:r>
              </a:p>
            </p:txBody>
          </p:sp>
          <p:sp>
            <p:nvSpPr>
              <p:cNvPr id="49" name="Freeform 875">
                <a:extLst>
                  <a:ext uri="{FF2B5EF4-FFF2-40B4-BE49-F238E27FC236}">
                    <a16:creationId xmlns:a16="http://schemas.microsoft.com/office/drawing/2014/main" id="{FB935301-8285-984D-8B67-DD091A72B4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C7DD145-F7DF-8C4A-A264-279BD566E500}"/>
                </a:ext>
              </a:extLst>
            </p:cNvPr>
            <p:cNvSpPr/>
            <p:nvPr/>
          </p:nvSpPr>
          <p:spPr>
            <a:xfrm>
              <a:off x="3508405" y="3573936"/>
              <a:ext cx="1920240" cy="106070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lIns="0" tIns="0" rIns="0" anchor="ctr" anchorCtr="0">
              <a:noAutofit/>
            </a:bodyPr>
            <a:lstStyle/>
            <a:p>
              <a:pPr algn="ctr"/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26" name="Rectangle 891">
              <a:extLst>
                <a:ext uri="{FF2B5EF4-FFF2-40B4-BE49-F238E27FC236}">
                  <a16:creationId xmlns:a16="http://schemas.microsoft.com/office/drawing/2014/main" id="{1A88EC67-38FD-AD49-AA34-BA6549049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0866" y="3830937"/>
              <a:ext cx="0" cy="276999"/>
            </a:xfrm>
            <a:prstGeom prst="rect">
              <a:avLst/>
            </a:prstGeom>
            <a:solidFill>
              <a:srgbClr val="89D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b="1" dirty="0">
                <a:solidFill>
                  <a:schemeClr val="tx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7" name="Line 853">
              <a:extLst>
                <a:ext uri="{FF2B5EF4-FFF2-40B4-BE49-F238E27FC236}">
                  <a16:creationId xmlns:a16="http://schemas.microsoft.com/office/drawing/2014/main" id="{D7E894A9-F03B-5C4E-8C5C-44A6481484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77318" y="4528369"/>
              <a:ext cx="566928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6604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endParaRPr lang="en-US" dirty="0">
                <a:latin typeface="Calibri"/>
                <a:ea typeface="Times New Roman"/>
                <a:cs typeface="Calibri"/>
              </a:endParaRP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35AA3DF-7057-7843-A3B4-340553F87BB0}"/>
                </a:ext>
              </a:extLst>
            </p:cNvPr>
            <p:cNvGrpSpPr/>
            <p:nvPr/>
          </p:nvGrpSpPr>
          <p:grpSpPr>
            <a:xfrm>
              <a:off x="6291263" y="4113459"/>
              <a:ext cx="538242" cy="357449"/>
              <a:chOff x="1012668" y="969931"/>
              <a:chExt cx="747559" cy="496456"/>
            </a:xfrm>
          </p:grpSpPr>
          <p:sp>
            <p:nvSpPr>
              <p:cNvPr id="42" name="Line 853">
                <a:extLst>
                  <a:ext uri="{FF2B5EF4-FFF2-40B4-BE49-F238E27FC236}">
                    <a16:creationId xmlns:a16="http://schemas.microsoft.com/office/drawing/2014/main" id="{40AA67FF-034A-BE46-8C9E-2959C590AF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43" name="Rectangle 876">
                <a:extLst>
                  <a:ext uri="{FF2B5EF4-FFF2-40B4-BE49-F238E27FC236}">
                    <a16:creationId xmlns:a16="http://schemas.microsoft.com/office/drawing/2014/main" id="{092FD756-7481-584F-BEF2-09080736FA3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969931"/>
                <a:ext cx="0" cy="384720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solidFill>
                    <a:schemeClr val="tx1"/>
                  </a:solidFill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44" name="Rectangle 873">
                <a:extLst>
                  <a:ext uri="{FF2B5EF4-FFF2-40B4-BE49-F238E27FC236}">
                    <a16:creationId xmlns:a16="http://schemas.microsoft.com/office/drawing/2014/main" id="{830EF5E6-9991-EE41-BDB6-0390A23E43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b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libri"/>
                    <a:ea typeface="Times New Roman"/>
                    <a:cs typeface="Calibri"/>
                  </a:rPr>
                  <a:t>c1</a:t>
                </a:r>
              </a:p>
            </p:txBody>
          </p:sp>
          <p:sp>
            <p:nvSpPr>
              <p:cNvPr id="45" name="Freeform 875">
                <a:extLst>
                  <a:ext uri="{FF2B5EF4-FFF2-40B4-BE49-F238E27FC236}">
                    <a16:creationId xmlns:a16="http://schemas.microsoft.com/office/drawing/2014/main" id="{151E60D6-3C2F-3F4C-81CA-CCEA2091B6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381C8B7-A510-294B-855B-ECC35A4FA566}"/>
                </a:ext>
              </a:extLst>
            </p:cNvPr>
            <p:cNvGrpSpPr/>
            <p:nvPr/>
          </p:nvGrpSpPr>
          <p:grpSpPr>
            <a:xfrm>
              <a:off x="7180263" y="4114148"/>
              <a:ext cx="538242" cy="357449"/>
              <a:chOff x="1012668" y="969931"/>
              <a:chExt cx="747559" cy="496456"/>
            </a:xfrm>
          </p:grpSpPr>
          <p:sp>
            <p:nvSpPr>
              <p:cNvPr id="38" name="Line 853">
                <a:extLst>
                  <a:ext uri="{FF2B5EF4-FFF2-40B4-BE49-F238E27FC236}">
                    <a16:creationId xmlns:a16="http://schemas.microsoft.com/office/drawing/2014/main" id="{3AE533E0-E67F-1047-B753-4C5E5A3504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39" name="Rectangle 876">
                <a:extLst>
                  <a:ext uri="{FF2B5EF4-FFF2-40B4-BE49-F238E27FC236}">
                    <a16:creationId xmlns:a16="http://schemas.microsoft.com/office/drawing/2014/main" id="{F3057A40-C8F6-CA4B-A96A-8720C8BFB12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969931"/>
                <a:ext cx="0" cy="384720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solidFill>
                    <a:schemeClr val="tx1"/>
                  </a:solidFill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40" name="Rectangle 873">
                <a:extLst>
                  <a:ext uri="{FF2B5EF4-FFF2-40B4-BE49-F238E27FC236}">
                    <a16:creationId xmlns:a16="http://schemas.microsoft.com/office/drawing/2014/main" id="{1F04A58B-946C-C841-AAEC-EE6D18F4B4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b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libri"/>
                    <a:ea typeface="Times New Roman"/>
                    <a:cs typeface="Calibri"/>
                  </a:rPr>
                  <a:t>c3</a:t>
                </a:r>
              </a:p>
            </p:txBody>
          </p:sp>
          <p:sp>
            <p:nvSpPr>
              <p:cNvPr id="41" name="Freeform 875">
                <a:extLst>
                  <a:ext uri="{FF2B5EF4-FFF2-40B4-BE49-F238E27FC236}">
                    <a16:creationId xmlns:a16="http://schemas.microsoft.com/office/drawing/2014/main" id="{FFD46EE7-3346-EF45-B8AD-A3749EC60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3ECAF98-8815-944D-BAD7-7A84930EA65B}"/>
                </a:ext>
              </a:extLst>
            </p:cNvPr>
            <p:cNvGrpSpPr/>
            <p:nvPr/>
          </p:nvGrpSpPr>
          <p:grpSpPr>
            <a:xfrm>
              <a:off x="7180263" y="3870607"/>
              <a:ext cx="538242" cy="357449"/>
              <a:chOff x="1012668" y="969931"/>
              <a:chExt cx="747559" cy="496456"/>
            </a:xfrm>
          </p:grpSpPr>
          <p:sp>
            <p:nvSpPr>
              <p:cNvPr id="34" name="Line 853">
                <a:extLst>
                  <a:ext uri="{FF2B5EF4-FFF2-40B4-BE49-F238E27FC236}">
                    <a16:creationId xmlns:a16="http://schemas.microsoft.com/office/drawing/2014/main" id="{050117CC-303A-944D-AA18-534BFAD2FB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35" name="Rectangle 876">
                <a:extLst>
                  <a:ext uri="{FF2B5EF4-FFF2-40B4-BE49-F238E27FC236}">
                    <a16:creationId xmlns:a16="http://schemas.microsoft.com/office/drawing/2014/main" id="{2892222C-7D6C-9046-BADD-056D4D8F5B9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969931"/>
                <a:ext cx="0" cy="384720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solidFill>
                    <a:schemeClr val="tx1"/>
                  </a:solidFill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36" name="Rectangle 873">
                <a:extLst>
                  <a:ext uri="{FF2B5EF4-FFF2-40B4-BE49-F238E27FC236}">
                    <a16:creationId xmlns:a16="http://schemas.microsoft.com/office/drawing/2014/main" id="{994833A8-AF0F-BF45-9391-B68916C31B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b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libri"/>
                    <a:ea typeface="Times New Roman"/>
                    <a:cs typeface="Calibri"/>
                  </a:rPr>
                  <a:t>c2</a:t>
                </a:r>
              </a:p>
            </p:txBody>
          </p:sp>
          <p:sp>
            <p:nvSpPr>
              <p:cNvPr id="37" name="Freeform 875">
                <a:extLst>
                  <a:ext uri="{FF2B5EF4-FFF2-40B4-BE49-F238E27FC236}">
                    <a16:creationId xmlns:a16="http://schemas.microsoft.com/office/drawing/2014/main" id="{13D4C734-A835-5B4A-88DD-86965A3AE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C7DB685-6DE3-BC4F-980C-5D2372B8E39F}"/>
                </a:ext>
              </a:extLst>
            </p:cNvPr>
            <p:cNvSpPr/>
            <p:nvPr/>
          </p:nvSpPr>
          <p:spPr>
            <a:xfrm>
              <a:off x="6040934" y="3566466"/>
              <a:ext cx="1920240" cy="106070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lIns="0" tIns="0" rIns="0" anchor="ctr" anchorCtr="0">
              <a:noAutofit/>
            </a:bodyPr>
            <a:lstStyle/>
            <a:p>
              <a:pPr algn="ctr"/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32" name="Right Arrow 31">
              <a:extLst>
                <a:ext uri="{FF2B5EF4-FFF2-40B4-BE49-F238E27FC236}">
                  <a16:creationId xmlns:a16="http://schemas.microsoft.com/office/drawing/2014/main" id="{32986784-91C4-C64A-AF2B-7F990F68AAB4}"/>
                </a:ext>
              </a:extLst>
            </p:cNvPr>
            <p:cNvSpPr/>
            <p:nvPr/>
          </p:nvSpPr>
          <p:spPr>
            <a:xfrm>
              <a:off x="3033059" y="3959412"/>
              <a:ext cx="351117" cy="261470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ight Arrow 32">
              <a:extLst>
                <a:ext uri="{FF2B5EF4-FFF2-40B4-BE49-F238E27FC236}">
                  <a16:creationId xmlns:a16="http://schemas.microsoft.com/office/drawing/2014/main" id="{AF0EDAC7-1907-BE47-8570-169526E40926}"/>
                </a:ext>
              </a:extLst>
            </p:cNvPr>
            <p:cNvSpPr/>
            <p:nvPr/>
          </p:nvSpPr>
          <p:spPr>
            <a:xfrm>
              <a:off x="5583518" y="3977342"/>
              <a:ext cx="351117" cy="261470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908970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err="1"/>
              <a:t>SeRPE</a:t>
            </a:r>
            <a:r>
              <a:rPr lang="en-US" sz="3000" dirty="0"/>
              <a:t> (Sequential Refinement Planning Engine)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A9013D54-E043-304E-B85A-AF955BA396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3265170" cy="5018723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GB" dirty="0" err="1"/>
                  <a:t>SeRPE</a:t>
                </a:r>
                <a:endParaRPr lang="en-GB" dirty="0"/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  <a:p>
                <a:r>
                  <a:rPr lang="en-GB" dirty="0"/>
                  <a:t>Which candidate method for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GB" dirty="0"/>
                  <a:t>?</a:t>
                </a:r>
              </a:p>
              <a:p>
                <a:pPr lvl="1"/>
                <a:r>
                  <a:rPr lang="en-GB" dirty="0" err="1"/>
                  <a:t>SeRPE</a:t>
                </a:r>
                <a:r>
                  <a:rPr lang="en-GB" dirty="0"/>
                  <a:t>:</a:t>
                </a:r>
              </a:p>
              <a:p>
                <a:pPr lvl="2"/>
                <a:r>
                  <a:rPr lang="en-GB" dirty="0"/>
                  <a:t>Nondeterministic choice</a:t>
                </a:r>
              </a:p>
              <a:p>
                <a:pPr lvl="3"/>
                <a:r>
                  <a:rPr lang="en-GB" dirty="0"/>
                  <a:t>Backtracking point</a:t>
                </a:r>
              </a:p>
              <a:p>
                <a:pPr lvl="2"/>
                <a:r>
                  <a:rPr lang="en-GB" dirty="0"/>
                  <a:t>How to implement?</a:t>
                </a:r>
              </a:p>
              <a:p>
                <a:pPr lvl="3"/>
                <a:r>
                  <a:rPr lang="en-GB" dirty="0"/>
                  <a:t>Hierarchical adaptation of backtracking, A*, GBFS, ...</a:t>
                </a:r>
              </a:p>
              <a:p>
                <a:pPr lvl="1"/>
                <a:r>
                  <a:rPr lang="en-GB" dirty="0"/>
                  <a:t>RAE</a:t>
                </a:r>
              </a:p>
              <a:p>
                <a:pPr lvl="2"/>
                <a:r>
                  <a:rPr lang="en-GB" dirty="0"/>
                  <a:t>Arbitrary choice</a:t>
                </a:r>
              </a:p>
              <a:p>
                <a:pPr lvl="3"/>
                <a:r>
                  <a:rPr lang="en-GB" dirty="0"/>
                  <a:t>No search, purely reactive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A9013D54-E043-304E-B85A-AF955BA396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3265170" cy="5018723"/>
              </a:xfrm>
              <a:blipFill>
                <a:blip r:embed="rId3"/>
                <a:stretch>
                  <a:fillRect l="-1938" t="-2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CE115E-AA0B-9D43-B79D-02A4B0B8D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43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4E582F2-BC47-B546-B212-47BCEB79279E}"/>
              </a:ext>
            </a:extLst>
          </p:cNvPr>
          <p:cNvGrpSpPr/>
          <p:nvPr/>
        </p:nvGrpSpPr>
        <p:grpSpPr>
          <a:xfrm>
            <a:off x="3817619" y="2816921"/>
            <a:ext cx="5128259" cy="3539430"/>
            <a:chOff x="183426" y="2957094"/>
            <a:chExt cx="5128259" cy="353943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D12FDA6-B632-AF49-B8D3-37DE28E7262A}"/>
                </a:ext>
              </a:extLst>
            </p:cNvPr>
            <p:cNvSpPr/>
            <p:nvPr/>
          </p:nvSpPr>
          <p:spPr>
            <a:xfrm>
              <a:off x="183426" y="2957094"/>
              <a:ext cx="5128259" cy="353943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Rae(ℳ)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Agenda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← ∅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loop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until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the input of external tasks and 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		events is empty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do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read 𝜏 in the input stream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Candidates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← Instances(ℳ,𝜏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𝜉)</a:t>
              </a:r>
              <a:endParaRPr lang="en-US" sz="14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if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Candidates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= ∅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then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	output(“failed to address” 𝜏)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else do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	arbitrarily choose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∈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Candidates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	Agenda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←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Agenda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∪ {⟨(𝜏,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,nil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,∅)⟩}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for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each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stack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∈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Agenda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do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Progress(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stack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if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stack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= ∅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then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	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Agenda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←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Agenda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\ {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stack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7243D93-A6B6-4247-B938-E4337EEB0C3F}"/>
                </a:ext>
              </a:extLst>
            </p:cNvPr>
            <p:cNvSpPr/>
            <p:nvPr/>
          </p:nvSpPr>
          <p:spPr>
            <a:xfrm>
              <a:off x="1619122" y="5111788"/>
              <a:ext cx="2030857" cy="226245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txBody>
            <a:bodyPr wrap="square" lIns="0" tIns="0" rIns="0" anchor="ctr" anchorCtr="0">
              <a:noAutofit/>
            </a:bodyPr>
            <a:lstStyle/>
            <a:p>
              <a:pPr algn="ctr"/>
              <a:endParaRPr lang="en-US" sz="16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C99C664-A944-CF45-81F3-8FF400F40F8F}"/>
              </a:ext>
            </a:extLst>
          </p:cNvPr>
          <p:cNvGrpSpPr/>
          <p:nvPr/>
        </p:nvGrpSpPr>
        <p:grpSpPr>
          <a:xfrm>
            <a:off x="3817620" y="1153935"/>
            <a:ext cx="5128259" cy="1384995"/>
            <a:chOff x="183427" y="1294108"/>
            <a:chExt cx="5128259" cy="138499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9B18F82-1636-1940-8A8A-29658423B4C7}"/>
                </a:ext>
              </a:extLst>
            </p:cNvPr>
            <p:cNvSpPr/>
            <p:nvPr/>
          </p:nvSpPr>
          <p:spPr>
            <a:xfrm>
              <a:off x="183427" y="1294108"/>
              <a:ext cx="5128259" cy="138499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SeRPE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(ℳ,𝒜,</a:t>
              </a:r>
              <a:r>
                <a:rPr lang="en-US" sz="1400" b="1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,𝜏)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	Candidates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← Instances(ℳ,𝜏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endParaRPr lang="en-US" sz="14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if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Candidates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= ∅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then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failure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nondeterministically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choose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∈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Candidates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Progress-to-finish(ℳ,𝒜,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,𝜏,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593A569-D8A8-A346-9E2E-1B5AAFF85AA1}"/>
                </a:ext>
              </a:extLst>
            </p:cNvPr>
            <p:cNvSpPr/>
            <p:nvPr/>
          </p:nvSpPr>
          <p:spPr>
            <a:xfrm>
              <a:off x="603693" y="2194794"/>
              <a:ext cx="2924367" cy="226245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txBody>
            <a:bodyPr wrap="square" lIns="0" tIns="0" rIns="0" anchor="ctr" anchorCtr="0">
              <a:noAutofit/>
            </a:bodyPr>
            <a:lstStyle/>
            <a:p>
              <a:pPr algn="ctr"/>
              <a:endParaRPr lang="en-US" sz="1600" dirty="0">
                <a:latin typeface="Times New Roman"/>
                <a:cs typeface="Times New Roman"/>
              </a:endParaRPr>
            </a:p>
          </p:txBody>
        </p:sp>
      </p:grpSp>
      <p:sp>
        <p:nvSpPr>
          <p:cNvPr id="15" name="Content Placeholder 15"/>
          <p:cNvSpPr txBox="1">
            <a:spLocks/>
          </p:cNvSpPr>
          <p:nvPr/>
        </p:nvSpPr>
        <p:spPr bwMode="auto">
          <a:xfrm>
            <a:off x="922072" y="1475872"/>
            <a:ext cx="2093521" cy="127470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200"/>
              </a:spcBef>
              <a:buNone/>
            </a:pPr>
            <a:r>
              <a:rPr lang="en-US" sz="1800" dirty="0">
                <a:solidFill>
                  <a:schemeClr val="bg1"/>
                </a:solidFill>
                <a:latin typeface="Lucida Calligraphy"/>
                <a:cs typeface="Lucida Calligraphy"/>
              </a:rPr>
              <a:t>M</a:t>
            </a:r>
            <a:r>
              <a:rPr lang="en-US" sz="1800" dirty="0">
                <a:solidFill>
                  <a:schemeClr val="bg1"/>
                </a:solidFill>
                <a:cs typeface="Times New Roman"/>
              </a:rPr>
              <a:t> = {methods}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800" dirty="0">
                <a:solidFill>
                  <a:schemeClr val="bg1"/>
                </a:solidFill>
                <a:latin typeface="Lucida Calligraphy"/>
                <a:cs typeface="Lucida Calligraphy"/>
              </a:rPr>
              <a:t>A</a:t>
            </a:r>
            <a:r>
              <a:rPr lang="en-US" sz="1800" dirty="0">
                <a:solidFill>
                  <a:schemeClr val="bg1"/>
                </a:solidFill>
                <a:cs typeface="Times New Roman"/>
              </a:rPr>
              <a:t> = {action models}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800" i="1" dirty="0">
                <a:solidFill>
                  <a:schemeClr val="bg1"/>
                </a:solidFill>
                <a:cs typeface="Times New Roman"/>
              </a:rPr>
              <a:t>  s</a:t>
            </a:r>
            <a:r>
              <a:rPr lang="en-US" sz="1800" dirty="0">
                <a:solidFill>
                  <a:schemeClr val="bg1"/>
                </a:solidFill>
                <a:cs typeface="Times New Roman"/>
              </a:rPr>
              <a:t> = initial state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𝜏</a:t>
            </a:r>
            <a:r>
              <a:rPr lang="en-US" sz="1800" dirty="0">
                <a:solidFill>
                  <a:schemeClr val="bg1"/>
                </a:solidFill>
                <a:cs typeface="Times New Roman"/>
              </a:rPr>
              <a:t> = task or goal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6524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err="1"/>
              <a:t>SeRPE</a:t>
            </a:r>
            <a:r>
              <a:rPr lang="en-US" sz="3000" dirty="0"/>
              <a:t> (Sequential Refinement Planning Engine)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013D54-E043-304E-B85A-AF955BA39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158241"/>
            <a:ext cx="3112770" cy="3581399"/>
          </a:xfrm>
        </p:spPr>
        <p:txBody>
          <a:bodyPr>
            <a:normAutofit fontScale="92500" lnSpcReduction="10000"/>
          </a:bodyPr>
          <a:lstStyle/>
          <a:p>
            <a:r>
              <a:rPr lang="en-GB" dirty="0" err="1"/>
              <a:t>SeRPE</a:t>
            </a:r>
            <a:endParaRPr lang="en-GB" dirty="0"/>
          </a:p>
          <a:p>
            <a:pPr lvl="1"/>
            <a:r>
              <a:rPr lang="en-GB" dirty="0"/>
              <a:t>One external task</a:t>
            </a:r>
          </a:p>
          <a:p>
            <a:pPr lvl="1"/>
            <a:r>
              <a:rPr lang="en-GB" dirty="0"/>
              <a:t>Simulate progressing it all the way to the end</a:t>
            </a:r>
          </a:p>
          <a:p>
            <a:r>
              <a:rPr lang="en-GB" dirty="0"/>
              <a:t>Rae</a:t>
            </a:r>
          </a:p>
          <a:p>
            <a:pPr lvl="1"/>
            <a:r>
              <a:rPr lang="en-GB" dirty="0"/>
              <a:t>Several external tasks</a:t>
            </a:r>
          </a:p>
          <a:p>
            <a:pPr lvl="1"/>
            <a:r>
              <a:rPr lang="en-GB" dirty="0"/>
              <a:t>Each time through loop, progress each one by one step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CE115E-AA0B-9D43-B79D-02A4B0B8D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44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4E582F2-BC47-B546-B212-47BCEB79279E}"/>
              </a:ext>
            </a:extLst>
          </p:cNvPr>
          <p:cNvGrpSpPr/>
          <p:nvPr/>
        </p:nvGrpSpPr>
        <p:grpSpPr>
          <a:xfrm>
            <a:off x="3817619" y="2816921"/>
            <a:ext cx="5128259" cy="3539430"/>
            <a:chOff x="183426" y="2957094"/>
            <a:chExt cx="5128259" cy="353943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D12FDA6-B632-AF49-B8D3-37DE28E7262A}"/>
                </a:ext>
              </a:extLst>
            </p:cNvPr>
            <p:cNvSpPr/>
            <p:nvPr/>
          </p:nvSpPr>
          <p:spPr>
            <a:xfrm>
              <a:off x="183426" y="2957094"/>
              <a:ext cx="5128259" cy="353943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Rae(ℳ)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Agenda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← ∅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loop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until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the input of external tasks and 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		events is empty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do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read 𝜏 in the input stream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Candidates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← Instances(ℳ,𝜏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𝜉)</a:t>
              </a:r>
              <a:endParaRPr lang="en-US" sz="14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if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Candidates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= ∅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then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	output(“failed to address” 𝜏)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else do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	arbitrarily choose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∈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Candidates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	Agenda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←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Agenda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∪ {⟨(𝜏,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,nil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,∅)⟩}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for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each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stack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∈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Agenda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do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Progress(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stack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if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stack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= ∅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then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	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Agenda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←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Agenda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\ {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stack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7243D93-A6B6-4247-B938-E4337EEB0C3F}"/>
                </a:ext>
              </a:extLst>
            </p:cNvPr>
            <p:cNvSpPr/>
            <p:nvPr/>
          </p:nvSpPr>
          <p:spPr>
            <a:xfrm>
              <a:off x="1306702" y="5775815"/>
              <a:ext cx="1612305" cy="226245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txBody>
            <a:bodyPr wrap="square" lIns="0" tIns="0" rIns="0" anchor="ctr" anchorCtr="0">
              <a:noAutofit/>
            </a:bodyPr>
            <a:lstStyle/>
            <a:p>
              <a:pPr algn="ctr"/>
              <a:endParaRPr lang="en-US" sz="16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C99C664-A944-CF45-81F3-8FF400F40F8F}"/>
              </a:ext>
            </a:extLst>
          </p:cNvPr>
          <p:cNvGrpSpPr/>
          <p:nvPr/>
        </p:nvGrpSpPr>
        <p:grpSpPr>
          <a:xfrm>
            <a:off x="3817620" y="1153935"/>
            <a:ext cx="5128259" cy="1384995"/>
            <a:chOff x="183427" y="1294108"/>
            <a:chExt cx="5128259" cy="138499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9B18F82-1636-1940-8A8A-29658423B4C7}"/>
                </a:ext>
              </a:extLst>
            </p:cNvPr>
            <p:cNvSpPr/>
            <p:nvPr/>
          </p:nvSpPr>
          <p:spPr>
            <a:xfrm>
              <a:off x="183427" y="1294108"/>
              <a:ext cx="5128259" cy="138499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SeRPE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(ℳ,𝒜,</a:t>
              </a:r>
              <a:r>
                <a:rPr lang="en-US" sz="1400" b="1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,𝜏)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	Candidates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← Instances(ℳ,𝜏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endParaRPr lang="en-US" sz="14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if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Candidates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= ∅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then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failure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nondeterministically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choose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∈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Candidates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Progress-to-finish(ℳ,𝒜,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,𝜏,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593A569-D8A8-A346-9E2E-1B5AAFF85AA1}"/>
                </a:ext>
              </a:extLst>
            </p:cNvPr>
            <p:cNvSpPr/>
            <p:nvPr/>
          </p:nvSpPr>
          <p:spPr>
            <a:xfrm>
              <a:off x="1361573" y="2401005"/>
              <a:ext cx="3180494" cy="226245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txBody>
            <a:bodyPr wrap="square" lIns="0" tIns="0" rIns="0" anchor="ctr" anchorCtr="0">
              <a:noAutofit/>
            </a:bodyPr>
            <a:lstStyle/>
            <a:p>
              <a:pPr algn="ctr"/>
              <a:endParaRPr lang="en-US" sz="1600" dirty="0"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66128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5055547" y="1085000"/>
            <a:ext cx="3766762" cy="194290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55562">
              <a:spcBef>
                <a:spcPts val="0"/>
              </a:spcBef>
              <a:tabLst>
                <a:tab pos="227013" algn="l"/>
                <a:tab pos="798513" algn="l"/>
                <a:tab pos="1084263" algn="l"/>
                <a:tab pos="1311275" algn="l"/>
                <a:tab pos="1544638" algn="l"/>
              </a:tabLst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Rae’s Progress Subroutine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136F22-A1B6-8549-B82D-25A15F119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739640"/>
            <a:ext cx="3444239" cy="1437323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Progress-to-finish</a:t>
            </a:r>
          </a:p>
          <a:p>
            <a:pPr lvl="1"/>
            <a:r>
              <a:rPr lang="en-GB" dirty="0"/>
              <a:t>Like Progress with a loop around it</a:t>
            </a:r>
          </a:p>
          <a:p>
            <a:pPr lvl="1"/>
            <a:r>
              <a:rPr lang="en-GB" dirty="0"/>
              <a:t>Simulates the commands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C21CA4-668A-3240-8EB4-C03A748E1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45</a:t>
            </a:fld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716" y="1153464"/>
            <a:ext cx="2109583" cy="341897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CBE65CF-980C-A649-97AD-F33C4CDFC354}"/>
              </a:ext>
            </a:extLst>
          </p:cNvPr>
          <p:cNvSpPr/>
          <p:nvPr/>
        </p:nvSpPr>
        <p:spPr>
          <a:xfrm>
            <a:off x="4072889" y="1146049"/>
            <a:ext cx="4872990" cy="5047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Progress(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(𝜏,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i,tried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top(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≠ nil and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 is a command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status(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running: return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failure: Retry(stack); return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done: continue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is the last step of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pop(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 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nextstep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type(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assignment: update 𝜉 according 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		to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]; return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command: trigger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]; return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task or goal: continue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𝜏’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Candidates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Instances(ℳ,𝜏’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𝜉)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Candidates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Retry(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 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arbitrarily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m’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Candidates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	stack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push((𝜏,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,nil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,∅),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989531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5055547" y="1085000"/>
            <a:ext cx="3766762" cy="194290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55562">
              <a:spcBef>
                <a:spcPts val="0"/>
              </a:spcBef>
              <a:tabLst>
                <a:tab pos="227013" algn="l"/>
                <a:tab pos="798513" algn="l"/>
                <a:tab pos="1084263" algn="l"/>
                <a:tab pos="1311275" algn="l"/>
                <a:tab pos="1544638" algn="l"/>
              </a:tabLst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Progress-to-finish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7136F22-A1B6-8549-B82D-25A15F119F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64555" y="1178051"/>
                <a:ext cx="3044190" cy="5250788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GB" dirty="0"/>
                  <a:t>Inputs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ℳ</m:t>
                    </m:r>
                  </m:oMath>
                </a14:m>
                <a:r>
                  <a:rPr lang="en-GB" dirty="0"/>
                  <a:t> = {methods}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𝒜</m:t>
                    </m:r>
                  </m:oMath>
                </a14:m>
                <a:r>
                  <a:rPr lang="en-GB" dirty="0"/>
                  <a:t> = {action models}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/>
                  <a:t> = initial state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𝜏</m:t>
                    </m:r>
                  </m:oMath>
                </a14:m>
                <a:r>
                  <a:rPr lang="el-GR" dirty="0"/>
                  <a:t> = </a:t>
                </a:r>
                <a:r>
                  <a:rPr lang="en-GB" dirty="0"/>
                  <a:t>task or goal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/>
                  <a:t> = chosen method</a:t>
                </a:r>
              </a:p>
              <a:p>
                <a:r>
                  <a:rPr lang="en-GB" dirty="0"/>
                  <a:t>Simulate Rae’s goal monitoring</a:t>
                </a:r>
              </a:p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GB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dirty="0"/>
                  <a:t> is a command</a:t>
                </a:r>
              </a:p>
              <a:p>
                <a:pPr lvl="1"/>
                <a:r>
                  <a:rPr lang="en-GB" dirty="0"/>
                  <a:t>Use action model to predict outcome</a:t>
                </a:r>
              </a:p>
              <a:p>
                <a:r>
                  <a:rPr lang="en-GB" dirty="0"/>
                  <a:t>If current step is a task</a:t>
                </a:r>
              </a:p>
              <a:p>
                <a:pPr lvl="1"/>
                <a:r>
                  <a:rPr lang="en-GB" dirty="0"/>
                  <a:t>Call </a:t>
                </a:r>
                <a:r>
                  <a:rPr lang="en-GB" dirty="0" err="1"/>
                  <a:t>SeRPE</a:t>
                </a:r>
                <a:r>
                  <a:rPr lang="en-GB" dirty="0"/>
                  <a:t> recursively</a:t>
                </a:r>
              </a:p>
              <a:p>
                <a:pPr lvl="1"/>
                <a:r>
                  <a:rPr lang="en-GB" dirty="0"/>
                  <a:t>Recursion stack ≈ Rae’s refinement stack</a:t>
                </a:r>
              </a:p>
              <a:p>
                <a:r>
                  <a:rPr lang="en-GB" dirty="0"/>
                  <a:t>For failures, do not have Rae’s Retry</a:t>
                </a:r>
              </a:p>
              <a:p>
                <a:pPr lvl="1"/>
                <a:r>
                  <a:rPr lang="en-GB" dirty="0"/>
                  <a:t>If </a:t>
                </a:r>
                <a:r>
                  <a:rPr lang="en-GB" dirty="0" err="1"/>
                  <a:t>SeRPE</a:t>
                </a:r>
                <a:r>
                  <a:rPr lang="en-GB" dirty="0"/>
                  <a:t> failed, this means it could not find a solution</a:t>
                </a:r>
              </a:p>
              <a:p>
                <a:pPr lvl="1"/>
                <a:r>
                  <a:rPr lang="en-GB" dirty="0"/>
                  <a:t>Implementation: hierarchical adaptations of backtracking, A*, GBFS, ...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7136F22-A1B6-8549-B82D-25A15F119F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64555" y="1178051"/>
                <a:ext cx="3044190" cy="5250788"/>
              </a:xfrm>
              <a:blipFill>
                <a:blip r:embed="rId3"/>
                <a:stretch>
                  <a:fillRect l="-1250" t="-19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C21CA4-668A-3240-8EB4-C03A748E1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46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BE65CF-980C-A649-97AD-F33C4CDFC354}"/>
              </a:ext>
            </a:extLst>
          </p:cNvPr>
          <p:cNvSpPr/>
          <p:nvPr/>
        </p:nvSpPr>
        <p:spPr>
          <a:xfrm>
            <a:off x="628650" y="1158240"/>
            <a:ext cx="5273039" cy="526297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Progress-to-finish(ℳ,𝒜,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,𝜏,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nil; 𝜋 ← ⟨⟩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𝜏 is a goal and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⊨ 𝜏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return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is the last step of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𝜏 is a goal and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⊭ 𝜏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return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failure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return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nextstep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type(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assignment: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update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according to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command: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descriptive model of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 in 𝒜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⊨ pre(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 𝜋 ← 𝜋.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	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task or goal: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𝜋’ ←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SeRPE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(ℳ,𝒜,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𝜋’ = failure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	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𝛾(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,𝜋’); 𝜋 ← 𝜋. 𝜋’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41AEFC1-5450-A347-A591-B9AF2FD77427}"/>
              </a:ext>
            </a:extLst>
          </p:cNvPr>
          <p:cNvCxnSpPr>
            <a:cxnSpLocks/>
          </p:cNvCxnSpPr>
          <p:nvPr/>
        </p:nvCxnSpPr>
        <p:spPr>
          <a:xfrm flipH="1" flipV="1">
            <a:off x="4572000" y="2056454"/>
            <a:ext cx="1524000" cy="656266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F546AE8-000A-514F-B969-C51A1A635073}"/>
              </a:ext>
            </a:extLst>
          </p:cNvPr>
          <p:cNvCxnSpPr>
            <a:cxnSpLocks/>
          </p:cNvCxnSpPr>
          <p:nvPr/>
        </p:nvCxnSpPr>
        <p:spPr>
          <a:xfrm flipH="1" flipV="1">
            <a:off x="4869112" y="2606040"/>
            <a:ext cx="1226888" cy="106680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AB0942E-6D27-1649-B6AA-2F752D900B26}"/>
              </a:ext>
            </a:extLst>
          </p:cNvPr>
          <p:cNvCxnSpPr>
            <a:cxnSpLocks/>
          </p:cNvCxnSpPr>
          <p:nvPr/>
        </p:nvCxnSpPr>
        <p:spPr>
          <a:xfrm flipH="1">
            <a:off x="4389120" y="3241682"/>
            <a:ext cx="1706880" cy="997154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5B53BB6-041A-0647-AACA-3976E738EE61}"/>
              </a:ext>
            </a:extLst>
          </p:cNvPr>
          <p:cNvCxnSpPr>
            <a:cxnSpLocks/>
          </p:cNvCxnSpPr>
          <p:nvPr/>
        </p:nvCxnSpPr>
        <p:spPr>
          <a:xfrm flipH="1">
            <a:off x="4122420" y="3938793"/>
            <a:ext cx="1973580" cy="1539987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289C516-AFC7-8A46-A509-02C5424A2448}"/>
              </a:ext>
            </a:extLst>
          </p:cNvPr>
          <p:cNvCxnSpPr>
            <a:cxnSpLocks/>
          </p:cNvCxnSpPr>
          <p:nvPr/>
        </p:nvCxnSpPr>
        <p:spPr>
          <a:xfrm flipH="1">
            <a:off x="4312920" y="4862977"/>
            <a:ext cx="1783080" cy="945484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8209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A71CFF0-97B3-8048-99E9-822E71971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06" y="118872"/>
            <a:ext cx="3994785" cy="44577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2F57B5F-8DD2-CC43-AA96-9925B3E2B41A}"/>
              </a:ext>
            </a:extLst>
          </p:cNvPr>
          <p:cNvSpPr/>
          <p:nvPr/>
        </p:nvSpPr>
        <p:spPr bwMode="auto">
          <a:xfrm>
            <a:off x="326570" y="661851"/>
            <a:ext cx="4425233" cy="439292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81D58"/>
              </a:solidFill>
              <a:effectLst/>
              <a:latin typeface="Helvetica" pitchFamily="-11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9E5A50-0EB0-7748-B4FD-EEC4D5371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47</a:t>
            </a:fld>
            <a:endParaRPr lang="en-GB"/>
          </a:p>
        </p:txBody>
      </p:sp>
      <p:sp>
        <p:nvSpPr>
          <p:cNvPr id="21" name="Title 2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52400" y="1158338"/>
            <a:ext cx="3642360" cy="646331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Ins="0">
            <a:spAutoFit/>
          </a:bodyPr>
          <a:lstStyle/>
          <a:p>
            <a:pPr marL="0" lvl="1"/>
            <a:r>
              <a:rPr lang="en-GB" i="1" dirty="0">
                <a:cs typeface="Times New Roman"/>
              </a:rPr>
              <a:t>Candidates</a:t>
            </a:r>
            <a:r>
              <a:rPr lang="en-GB" dirty="0">
                <a:cs typeface="Times New Roman"/>
              </a:rPr>
              <a:t> = {</a:t>
            </a:r>
            <a:r>
              <a:rPr lang="en-GB" strike="sngStrike" dirty="0"/>
              <a:t>m1-put-in-pile</a:t>
            </a:r>
            <a:r>
              <a:rPr lang="en-GB" strike="sngStrike" dirty="0">
                <a:cs typeface="Times New Roman"/>
              </a:rPr>
              <a:t>(</a:t>
            </a:r>
            <a:r>
              <a:rPr lang="en-GB" strike="sngStrike" dirty="0"/>
              <a:t>c</a:t>
            </a:r>
            <a:r>
              <a:rPr lang="en-GB" strike="sngStrike" baseline="-25000" dirty="0"/>
              <a:t>1</a:t>
            </a:r>
            <a:r>
              <a:rPr lang="en-GB" strike="sngStrike" dirty="0"/>
              <a:t>,p</a:t>
            </a:r>
            <a:r>
              <a:rPr lang="en-GB" strike="sngStrike" baseline="-25000" dirty="0"/>
              <a:t>2</a:t>
            </a:r>
            <a:r>
              <a:rPr lang="en-GB" strike="sngStrike" dirty="0"/>
              <a:t>)</a:t>
            </a:r>
            <a:r>
              <a:rPr lang="en-GB" dirty="0">
                <a:cs typeface="Times New Roman"/>
              </a:rPr>
              <a:t>, 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   </a:t>
            </a:r>
            <a:r>
              <a:rPr lang="en-GB" dirty="0">
                <a:cs typeface="Calibri"/>
              </a:rPr>
              <a:t>         </a:t>
            </a:r>
            <a:r>
              <a:rPr lang="en-GB" dirty="0"/>
              <a:t>m2-put-in-pile</a:t>
            </a:r>
            <a:r>
              <a:rPr lang="en-GB" dirty="0">
                <a:cs typeface="Times New Roman"/>
              </a:rPr>
              <a:t>(</a:t>
            </a:r>
            <a:r>
              <a:rPr lang="en-GB" i="1" dirty="0"/>
              <a:t>r</a:t>
            </a:r>
            <a:r>
              <a:rPr lang="en-GB" dirty="0"/>
              <a:t>,c</a:t>
            </a:r>
            <a:r>
              <a:rPr lang="en-GB" baseline="-25000" dirty="0"/>
              <a:t>1</a:t>
            </a:r>
            <a:r>
              <a:rPr lang="en-GB" dirty="0"/>
              <a:t>,p</a:t>
            </a:r>
            <a:r>
              <a:rPr lang="en-GB" baseline="-25000" dirty="0"/>
              <a:t>1</a:t>
            </a:r>
            <a:r>
              <a:rPr lang="en-GB" dirty="0"/>
              <a:t>,</a:t>
            </a:r>
            <a:r>
              <a:rPr lang="en-GB" i="1" dirty="0"/>
              <a:t>d</a:t>
            </a:r>
            <a:r>
              <a:rPr lang="en-GB" dirty="0"/>
              <a:t>,</a:t>
            </a:r>
            <a:r>
              <a:rPr lang="en-GB" i="1" dirty="0"/>
              <a:t>p′</a:t>
            </a:r>
            <a:r>
              <a:rPr lang="en-GB" dirty="0"/>
              <a:t>,</a:t>
            </a:r>
            <a:r>
              <a:rPr lang="en-GB" i="1" dirty="0"/>
              <a:t>d′</a:t>
            </a:r>
            <a:r>
              <a:rPr lang="en-GB" dirty="0"/>
              <a:t>)</a:t>
            </a:r>
            <a:r>
              <a:rPr lang="en-GB" dirty="0">
                <a:cs typeface="Times New Roman"/>
              </a:rPr>
              <a:t>}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797523" y="3127991"/>
            <a:ext cx="4263163" cy="1477328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Ins="0">
            <a:spAutoFit/>
          </a:bodyPr>
          <a:lstStyle/>
          <a:p>
            <a:pPr>
              <a:spcBef>
                <a:spcPts val="600"/>
              </a:spcBef>
              <a:tabLst>
                <a:tab pos="514350" algn="l"/>
              </a:tabLst>
            </a:pPr>
            <a:r>
              <a:rPr lang="en-US" i="1" dirty="0">
                <a:cs typeface="Times New Roman"/>
              </a:rPr>
              <a:t>s</a:t>
            </a:r>
            <a:r>
              <a:rPr lang="en-US" baseline="-25000" dirty="0">
                <a:cs typeface="Times New Roman"/>
              </a:rPr>
              <a:t>0</a:t>
            </a:r>
            <a:r>
              <a:rPr lang="en-US" dirty="0">
                <a:ea typeface="Times New Roman"/>
                <a:cs typeface="Times New Roman"/>
              </a:rPr>
              <a:t> = </a:t>
            </a:r>
            <a:r>
              <a:rPr lang="ro-RO" dirty="0">
                <a:cs typeface="Times New Roman"/>
              </a:rPr>
              <a:t>{</a:t>
            </a:r>
            <a:r>
              <a:rPr lang="ro-RO" dirty="0"/>
              <a:t>loc(r</a:t>
            </a:r>
            <a:r>
              <a:rPr lang="ro-RO" baseline="-25000" dirty="0"/>
              <a:t>1</a:t>
            </a:r>
            <a:r>
              <a:rPr lang="ro-RO" dirty="0"/>
              <a:t>)=d</a:t>
            </a:r>
            <a:r>
              <a:rPr lang="ro-RO" baseline="-25000" dirty="0"/>
              <a:t>1</a:t>
            </a:r>
            <a:r>
              <a:rPr lang="ro-RO" dirty="0"/>
              <a:t>, cargo(r</a:t>
            </a:r>
            <a:r>
              <a:rPr lang="ro-RO" baseline="-25000" dirty="0"/>
              <a:t>1</a:t>
            </a:r>
            <a:r>
              <a:rPr lang="ro-RO" dirty="0"/>
              <a:t>)=nil, occupied(d</a:t>
            </a:r>
            <a:r>
              <a:rPr lang="ro-RO" baseline="-25000" dirty="0"/>
              <a:t>1</a:t>
            </a:r>
            <a:r>
              <a:rPr lang="ro-RO" dirty="0"/>
              <a:t>)=T, </a:t>
            </a:r>
            <a:br>
              <a:rPr lang="ro-RO" dirty="0"/>
            </a:br>
            <a:r>
              <a:rPr lang="ro-RO" dirty="0"/>
              <a:t>	occupied(d</a:t>
            </a:r>
            <a:r>
              <a:rPr lang="ro-RO" baseline="-25000" dirty="0"/>
              <a:t>2</a:t>
            </a:r>
            <a:r>
              <a:rPr lang="ro-RO" dirty="0"/>
              <a:t>)=F, occupied(d</a:t>
            </a:r>
            <a:r>
              <a:rPr lang="ro-RO" baseline="-25000" dirty="0"/>
              <a:t>3</a:t>
            </a:r>
            <a:r>
              <a:rPr lang="ro-RO" dirty="0"/>
              <a:t>)=F,</a:t>
            </a:r>
            <a:br>
              <a:rPr lang="ro-RO" dirty="0"/>
            </a:br>
            <a:r>
              <a:rPr lang="ro-RO" dirty="0"/>
              <a:t>	pos(c</a:t>
            </a:r>
            <a:r>
              <a:rPr lang="ro-RO" baseline="-25000" dirty="0"/>
              <a:t>1</a:t>
            </a:r>
            <a:r>
              <a:rPr lang="ro-RO" dirty="0"/>
              <a:t>)=nil, pos(c</a:t>
            </a:r>
            <a:r>
              <a:rPr lang="ro-RO" baseline="-25000" dirty="0"/>
              <a:t>2</a:t>
            </a:r>
            <a:r>
              <a:rPr lang="ro-RO" dirty="0"/>
              <a:t>)=c</a:t>
            </a:r>
            <a:r>
              <a:rPr lang="ro-RO" baseline="-25000" dirty="0"/>
              <a:t>3</a:t>
            </a:r>
            <a:r>
              <a:rPr lang="ro-RO" dirty="0"/>
              <a:t>, pos(c</a:t>
            </a:r>
            <a:r>
              <a:rPr lang="ro-RO" baseline="-25000" dirty="0"/>
              <a:t>3</a:t>
            </a:r>
            <a:r>
              <a:rPr lang="ro-RO" dirty="0"/>
              <a:t>)=nil,</a:t>
            </a:r>
            <a:br>
              <a:rPr lang="ro-RO" dirty="0"/>
            </a:br>
            <a:r>
              <a:rPr lang="ro-RO" dirty="0"/>
              <a:t>	pile(c</a:t>
            </a:r>
            <a:r>
              <a:rPr lang="ro-RO" baseline="-25000" dirty="0"/>
              <a:t>1</a:t>
            </a:r>
            <a:r>
              <a:rPr lang="ro-RO" dirty="0"/>
              <a:t>)=p</a:t>
            </a:r>
            <a:r>
              <a:rPr lang="ro-RO" baseline="-25000" dirty="0"/>
              <a:t>1</a:t>
            </a:r>
            <a:r>
              <a:rPr lang="ro-RO" dirty="0"/>
              <a:t>, pile(c</a:t>
            </a:r>
            <a:r>
              <a:rPr lang="ro-RO" baseline="-25000" dirty="0"/>
              <a:t>2</a:t>
            </a:r>
            <a:r>
              <a:rPr lang="ro-RO" dirty="0"/>
              <a:t>)=p</a:t>
            </a:r>
            <a:r>
              <a:rPr lang="ro-RO" baseline="-25000" dirty="0"/>
              <a:t>2</a:t>
            </a:r>
            <a:r>
              <a:rPr lang="ro-RO" dirty="0"/>
              <a:t>, pile(c</a:t>
            </a:r>
            <a:r>
              <a:rPr lang="ro-RO" baseline="-25000" dirty="0"/>
              <a:t>3</a:t>
            </a:r>
            <a:r>
              <a:rPr lang="ro-RO" dirty="0"/>
              <a:t>)=p</a:t>
            </a:r>
            <a:r>
              <a:rPr lang="ro-RO" baseline="-25000" dirty="0"/>
              <a:t>2</a:t>
            </a:r>
            <a:r>
              <a:rPr lang="ro-RO" dirty="0"/>
              <a:t>,</a:t>
            </a:r>
            <a:br>
              <a:rPr lang="ro-RO" dirty="0"/>
            </a:br>
            <a:r>
              <a:rPr lang="ro-RO" dirty="0"/>
              <a:t>	top(p</a:t>
            </a:r>
            <a:r>
              <a:rPr lang="ro-RO" baseline="-25000" dirty="0"/>
              <a:t>1</a:t>
            </a:r>
            <a:r>
              <a:rPr lang="ro-RO" dirty="0"/>
              <a:t>)=c</a:t>
            </a:r>
            <a:r>
              <a:rPr lang="ro-RO" baseline="-25000" dirty="0"/>
              <a:t>1</a:t>
            </a:r>
            <a:r>
              <a:rPr lang="ro-RO" dirty="0"/>
              <a:t>, top(p</a:t>
            </a:r>
            <a:r>
              <a:rPr lang="ro-RO" baseline="-25000" dirty="0"/>
              <a:t>2</a:t>
            </a:r>
            <a:r>
              <a:rPr lang="ro-RO" dirty="0"/>
              <a:t>)=c</a:t>
            </a:r>
            <a:r>
              <a:rPr lang="ro-RO" baseline="-25000" dirty="0"/>
              <a:t>2</a:t>
            </a:r>
            <a:r>
              <a:rPr lang="ro-RO" dirty="0"/>
              <a:t>, top(p</a:t>
            </a:r>
            <a:r>
              <a:rPr lang="ro-RO" baseline="-25000" dirty="0"/>
              <a:t>3</a:t>
            </a:r>
            <a:r>
              <a:rPr lang="ro-RO" dirty="0"/>
              <a:t>)=nil</a:t>
            </a:r>
            <a:r>
              <a:rPr lang="ro-RO" dirty="0">
                <a:cs typeface="Times New Roman"/>
              </a:rPr>
              <a:t>}</a:t>
            </a:r>
            <a:endParaRPr lang="en-US" dirty="0">
              <a:cs typeface="Times New Roman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3B3223F-B354-A642-AE75-CBE96F564EE1}"/>
              </a:ext>
            </a:extLst>
          </p:cNvPr>
          <p:cNvSpPr/>
          <p:nvPr/>
        </p:nvSpPr>
        <p:spPr>
          <a:xfrm>
            <a:off x="63495" y="2614390"/>
            <a:ext cx="3032760" cy="12772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350" lvl="1">
              <a:spcBef>
                <a:spcPts val="200"/>
              </a:spcBef>
              <a:buNone/>
              <a:tabLst>
                <a:tab pos="709613" algn="l"/>
                <a:tab pos="1065213" algn="l"/>
              </a:tabLst>
            </a:pPr>
            <a:r>
              <a:rPr lang="en-GB" dirty="0"/>
              <a:t>m1-put-in-pile(</a:t>
            </a:r>
            <a:r>
              <a:rPr lang="en-GB" i="1" dirty="0" err="1"/>
              <a:t>c,p</a:t>
            </a:r>
            <a:r>
              <a:rPr lang="en-GB" i="1" dirty="0"/>
              <a:t>′</a:t>
            </a:r>
            <a:r>
              <a:rPr lang="en-GB" dirty="0"/>
              <a:t>) </a:t>
            </a:r>
          </a:p>
          <a:p>
            <a:pPr marL="6350" lvl="2">
              <a:spcBef>
                <a:spcPts val="200"/>
              </a:spcBef>
              <a:buNone/>
              <a:tabLst>
                <a:tab pos="709613" algn="l"/>
                <a:tab pos="1420813" algn="l"/>
              </a:tabLst>
            </a:pPr>
            <a:r>
              <a:rPr lang="en-GB" dirty="0"/>
              <a:t>	task: 	put-in-pile(</a:t>
            </a:r>
            <a:r>
              <a:rPr lang="en-GB" i="1" dirty="0" err="1"/>
              <a:t>c,p</a:t>
            </a:r>
            <a:r>
              <a:rPr lang="en-GB" i="1" dirty="0"/>
              <a:t>′</a:t>
            </a:r>
            <a:r>
              <a:rPr lang="en-GB" dirty="0"/>
              <a:t>)</a:t>
            </a:r>
          </a:p>
          <a:p>
            <a:pPr marL="6350" lvl="2">
              <a:spcBef>
                <a:spcPts val="200"/>
              </a:spcBef>
              <a:buNone/>
              <a:tabLst>
                <a:tab pos="709613" algn="l"/>
                <a:tab pos="1420813" algn="l"/>
              </a:tabLst>
            </a:pPr>
            <a:r>
              <a:rPr lang="en-GB" dirty="0"/>
              <a:t>	pre:	pile(</a:t>
            </a:r>
            <a:r>
              <a:rPr lang="en-GB" i="1" dirty="0"/>
              <a:t>c</a:t>
            </a:r>
            <a:r>
              <a:rPr lang="en-GB" dirty="0"/>
              <a:t>)=</a:t>
            </a:r>
            <a:r>
              <a:rPr lang="en-GB" i="1" dirty="0"/>
              <a:t>p′</a:t>
            </a:r>
            <a:endParaRPr lang="en-GB" dirty="0">
              <a:cs typeface="Calibri"/>
            </a:endParaRPr>
          </a:p>
          <a:p>
            <a:pPr marL="6350" lvl="2">
              <a:spcBef>
                <a:spcPts val="200"/>
              </a:spcBef>
              <a:buNone/>
              <a:tabLst>
                <a:tab pos="709613" algn="l"/>
                <a:tab pos="1420813" algn="l"/>
              </a:tabLst>
            </a:pPr>
            <a:r>
              <a:rPr lang="en-GB" dirty="0"/>
              <a:t>	body:	// </a:t>
            </a:r>
            <a:r>
              <a:rPr lang="en-GB" i="1" dirty="0"/>
              <a:t>empty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4FD1C2C-C043-E444-B032-8AAF592D7B4D}"/>
              </a:ext>
            </a:extLst>
          </p:cNvPr>
          <p:cNvSpPr/>
          <p:nvPr/>
        </p:nvSpPr>
        <p:spPr>
          <a:xfrm>
            <a:off x="63495" y="3983765"/>
            <a:ext cx="4160520" cy="26622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200"/>
              </a:spcBef>
              <a:tabLst>
                <a:tab pos="744538" algn="l"/>
                <a:tab pos="1427163" algn="l"/>
                <a:tab pos="1773238" algn="l"/>
              </a:tabLst>
            </a:pPr>
            <a:r>
              <a:rPr lang="en-GB" dirty="0"/>
              <a:t>m2-put-in-pile(</a:t>
            </a:r>
            <a:r>
              <a:rPr lang="en-GB" i="1" dirty="0" err="1"/>
              <a:t>r,c,p,d,p′,d</a:t>
            </a:r>
            <a:r>
              <a:rPr lang="en-GB" i="1" dirty="0"/>
              <a:t>′</a:t>
            </a:r>
            <a:r>
              <a:rPr lang="en-GB" dirty="0"/>
              <a:t>) </a:t>
            </a:r>
          </a:p>
          <a:p>
            <a:pPr indent="-53975">
              <a:spcBef>
                <a:spcPts val="200"/>
              </a:spcBef>
              <a:tabLst>
                <a:tab pos="452438" algn="l"/>
                <a:tab pos="1133475" algn="l"/>
                <a:tab pos="1773238" algn="l"/>
              </a:tabLst>
            </a:pPr>
            <a:r>
              <a:rPr lang="en-GB" dirty="0"/>
              <a:t>	task: put-in-pile(</a:t>
            </a:r>
            <a:r>
              <a:rPr lang="en-GB" i="1" dirty="0" err="1"/>
              <a:t>c,p</a:t>
            </a:r>
            <a:r>
              <a:rPr lang="en-GB" i="1" dirty="0"/>
              <a:t>′</a:t>
            </a:r>
            <a:r>
              <a:rPr lang="en-GB" dirty="0"/>
              <a:t>)</a:t>
            </a:r>
          </a:p>
          <a:p>
            <a:pPr indent="-53975">
              <a:spcBef>
                <a:spcPts val="200"/>
              </a:spcBef>
              <a:tabLst>
                <a:tab pos="452438" algn="l"/>
                <a:tab pos="1133475" algn="l"/>
                <a:tab pos="1773238" algn="l"/>
              </a:tabLst>
            </a:pPr>
            <a:r>
              <a:rPr lang="en-GB" dirty="0"/>
              <a:t>	pre:	pile(</a:t>
            </a:r>
            <a:r>
              <a:rPr lang="en-GB" i="1" dirty="0"/>
              <a:t>c</a:t>
            </a:r>
            <a:r>
              <a:rPr lang="en-GB" dirty="0"/>
              <a:t>)=</a:t>
            </a:r>
            <a:r>
              <a:rPr lang="en-GB" i="1" dirty="0"/>
              <a:t>p </a:t>
            </a:r>
            <a:r>
              <a:rPr lang="en-GB" dirty="0">
                <a:latin typeface="Symbol" charset="2"/>
                <a:cs typeface="Symbol" charset="2"/>
              </a:rPr>
              <a:t>∧</a:t>
            </a:r>
            <a:r>
              <a:rPr lang="en-GB" dirty="0"/>
              <a:t> </a:t>
            </a:r>
            <a:r>
              <a:rPr lang="en-GB" dirty="0">
                <a:cs typeface="Calibri"/>
              </a:rPr>
              <a:t>at</a:t>
            </a:r>
            <a:r>
              <a:rPr lang="en-GB" dirty="0"/>
              <a:t>(</a:t>
            </a:r>
            <a:r>
              <a:rPr lang="en-GB" i="1" dirty="0" err="1"/>
              <a:t>p,d</a:t>
            </a:r>
            <a:r>
              <a:rPr lang="en-GB" dirty="0"/>
              <a:t>) </a:t>
            </a:r>
            <a:r>
              <a:rPr lang="en-GB" dirty="0">
                <a:latin typeface="Symbol" charset="2"/>
                <a:cs typeface="Symbol" charset="2"/>
              </a:rPr>
              <a:t>∧</a:t>
            </a:r>
            <a:r>
              <a:rPr lang="en-GB" dirty="0"/>
              <a:t> </a:t>
            </a:r>
            <a:r>
              <a:rPr lang="en-GB" dirty="0">
                <a:cs typeface="Calibri"/>
              </a:rPr>
              <a:t>at</a:t>
            </a:r>
            <a:r>
              <a:rPr lang="en-GB" dirty="0"/>
              <a:t>(</a:t>
            </a:r>
            <a:r>
              <a:rPr lang="en-GB" i="1" dirty="0" err="1"/>
              <a:t>p′,d</a:t>
            </a:r>
            <a:r>
              <a:rPr lang="en-GB" i="1" dirty="0"/>
              <a:t>′</a:t>
            </a:r>
            <a:r>
              <a:rPr lang="en-GB" dirty="0"/>
              <a:t>) </a:t>
            </a:r>
            <a:br>
              <a:rPr lang="en-GB" dirty="0"/>
            </a:br>
            <a:r>
              <a:rPr lang="en-GB" dirty="0"/>
              <a:t>		</a:t>
            </a:r>
            <a:r>
              <a:rPr lang="en-GB" dirty="0">
                <a:latin typeface="Symbol" charset="2"/>
                <a:cs typeface="Symbol" charset="2"/>
              </a:rPr>
              <a:t>∧</a:t>
            </a:r>
            <a:r>
              <a:rPr lang="en-GB" dirty="0"/>
              <a:t> </a:t>
            </a:r>
            <a:r>
              <a:rPr lang="en-GB" i="1" dirty="0"/>
              <a:t>p</a:t>
            </a:r>
            <a:r>
              <a:rPr lang="en-GB" i="1" baseline="-25000" dirty="0"/>
              <a:t> </a:t>
            </a:r>
            <a:r>
              <a:rPr lang="en-GB" i="1" dirty="0"/>
              <a:t>≠</a:t>
            </a:r>
            <a:r>
              <a:rPr lang="en-GB" i="1" baseline="-25000" dirty="0"/>
              <a:t> </a:t>
            </a:r>
            <a:r>
              <a:rPr lang="en-GB" i="1" dirty="0"/>
              <a:t>p′</a:t>
            </a:r>
            <a:r>
              <a:rPr lang="en-GB" dirty="0"/>
              <a:t> </a:t>
            </a:r>
            <a:r>
              <a:rPr lang="en-GB" dirty="0">
                <a:latin typeface="Symbol" charset="2"/>
                <a:cs typeface="Symbol" charset="2"/>
              </a:rPr>
              <a:t>∧</a:t>
            </a:r>
            <a:r>
              <a:rPr lang="en-GB" dirty="0"/>
              <a:t> </a:t>
            </a:r>
            <a:r>
              <a:rPr lang="en-GB" dirty="0">
                <a:cs typeface="Calibri"/>
              </a:rPr>
              <a:t>cargo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)=</a:t>
            </a:r>
            <a:r>
              <a:rPr lang="en-GB" dirty="0">
                <a:cs typeface="Calibri"/>
              </a:rPr>
              <a:t>nil</a:t>
            </a:r>
            <a:endParaRPr lang="en-GB" dirty="0"/>
          </a:p>
          <a:p>
            <a:pPr indent="-53975">
              <a:spcBef>
                <a:spcPts val="200"/>
              </a:spcBef>
              <a:tabLst>
                <a:tab pos="452438" algn="l"/>
                <a:tab pos="1133475" algn="l"/>
                <a:tab pos="1773238" algn="l"/>
              </a:tabLst>
            </a:pPr>
            <a:r>
              <a:rPr lang="en-GB" dirty="0"/>
              <a:t>	body: 	if </a:t>
            </a:r>
            <a:r>
              <a:rPr lang="en-GB" dirty="0" err="1"/>
              <a:t>loc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 ≠ </a:t>
            </a:r>
            <a:r>
              <a:rPr lang="en-GB" i="1" dirty="0">
                <a:cs typeface="Times New Roman"/>
              </a:rPr>
              <a:t>d</a:t>
            </a:r>
            <a:r>
              <a:rPr lang="en-GB" dirty="0">
                <a:cs typeface="Times New Roman"/>
              </a:rPr>
              <a:t> then </a:t>
            </a:r>
            <a:r>
              <a:rPr lang="en-GB" dirty="0">
                <a:cs typeface="Calibri"/>
              </a:rPr>
              <a:t>navigate</a:t>
            </a:r>
            <a:r>
              <a:rPr lang="en-GB" dirty="0">
                <a:cs typeface="Times New Roman"/>
              </a:rPr>
              <a:t>(</a:t>
            </a:r>
            <a:r>
              <a:rPr lang="en-GB" i="1" dirty="0" err="1">
                <a:cs typeface="Times New Roman"/>
              </a:rPr>
              <a:t>r,d</a:t>
            </a:r>
            <a:r>
              <a:rPr lang="en-GB" dirty="0">
                <a:cs typeface="Times New Roman"/>
              </a:rPr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uncover(</a:t>
            </a:r>
            <a:r>
              <a:rPr lang="en-GB" i="1" dirty="0">
                <a:cs typeface="Times New Roman"/>
              </a:rPr>
              <a:t>c</a:t>
            </a:r>
            <a:r>
              <a:rPr lang="en-GB" dirty="0"/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load</a:t>
            </a:r>
            <a:r>
              <a:rPr lang="en-GB" dirty="0">
                <a:cs typeface="Times New Roman"/>
              </a:rPr>
              <a:t>(</a:t>
            </a:r>
            <a:r>
              <a:rPr lang="en-GB" i="1" dirty="0">
                <a:cs typeface="Times New Roman"/>
              </a:rPr>
              <a:t>r</a:t>
            </a:r>
            <a:r>
              <a:rPr lang="en-GB" dirty="0">
                <a:cs typeface="Times New Roman"/>
              </a:rPr>
              <a:t>,</a:t>
            </a:r>
            <a:r>
              <a:rPr lang="en-GB" i="1" dirty="0"/>
              <a:t> c</a:t>
            </a:r>
            <a:r>
              <a:rPr lang="en-GB" dirty="0"/>
              <a:t>, </a:t>
            </a:r>
            <a:r>
              <a:rPr lang="en-GB" dirty="0" err="1"/>
              <a:t>pos</a:t>
            </a:r>
            <a:r>
              <a:rPr lang="en-GB" dirty="0">
                <a:cs typeface="Times New Roman"/>
              </a:rPr>
              <a:t>(</a:t>
            </a:r>
            <a:r>
              <a:rPr lang="en-GB" i="1" dirty="0"/>
              <a:t>c</a:t>
            </a:r>
            <a:r>
              <a:rPr lang="en-GB" dirty="0"/>
              <a:t>), </a:t>
            </a:r>
            <a:r>
              <a:rPr lang="en-GB" i="1" dirty="0"/>
              <a:t>p</a:t>
            </a:r>
            <a:r>
              <a:rPr lang="en-GB" dirty="0"/>
              <a:t>, </a:t>
            </a:r>
            <a:r>
              <a:rPr lang="en-GB" i="1" dirty="0"/>
              <a:t>d</a:t>
            </a:r>
            <a:r>
              <a:rPr lang="en-GB" dirty="0"/>
              <a:t>)</a:t>
            </a:r>
            <a:r>
              <a:rPr lang="en-GB" dirty="0">
                <a:cs typeface="Times New Roman"/>
              </a:rPr>
              <a:t> 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if </a:t>
            </a:r>
            <a:r>
              <a:rPr lang="en-GB" dirty="0" err="1"/>
              <a:t>loc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 ≠ </a:t>
            </a:r>
            <a:r>
              <a:rPr lang="en-GB" i="1" dirty="0">
                <a:cs typeface="Times New Roman"/>
              </a:rPr>
              <a:t>d</a:t>
            </a:r>
            <a:r>
              <a:rPr lang="en-GB" i="1" dirty="0"/>
              <a:t>′</a:t>
            </a:r>
            <a:r>
              <a:rPr lang="en-GB" dirty="0">
                <a:cs typeface="Times New Roman"/>
              </a:rPr>
              <a:t> then </a:t>
            </a:r>
            <a:r>
              <a:rPr lang="en-GB" dirty="0">
                <a:cs typeface="Calibri"/>
              </a:rPr>
              <a:t>navigate</a:t>
            </a:r>
            <a:r>
              <a:rPr lang="en-GB" dirty="0">
                <a:cs typeface="Times New Roman"/>
              </a:rPr>
              <a:t>(</a:t>
            </a:r>
            <a:r>
              <a:rPr lang="en-GB" i="1" dirty="0" err="1">
                <a:cs typeface="Times New Roman"/>
              </a:rPr>
              <a:t>r,d</a:t>
            </a:r>
            <a:r>
              <a:rPr lang="en-GB" i="1" dirty="0"/>
              <a:t>′</a:t>
            </a:r>
            <a:r>
              <a:rPr lang="en-GB" dirty="0">
                <a:cs typeface="Times New Roman"/>
              </a:rPr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>
                <a:cs typeface="Calibri"/>
              </a:rPr>
              <a:t>un</a:t>
            </a:r>
            <a:r>
              <a:rPr lang="en-GB" dirty="0"/>
              <a:t>load</a:t>
            </a:r>
            <a:r>
              <a:rPr lang="en-GB" dirty="0">
                <a:cs typeface="Times New Roman"/>
              </a:rPr>
              <a:t>(</a:t>
            </a:r>
            <a:r>
              <a:rPr lang="en-GB" i="1" dirty="0">
                <a:cs typeface="Times New Roman"/>
              </a:rPr>
              <a:t>r</a:t>
            </a:r>
            <a:r>
              <a:rPr lang="en-GB" dirty="0">
                <a:cs typeface="Times New Roman"/>
              </a:rPr>
              <a:t>,</a:t>
            </a:r>
            <a:r>
              <a:rPr lang="en-GB" i="1" dirty="0"/>
              <a:t> c</a:t>
            </a:r>
            <a:r>
              <a:rPr lang="en-GB" dirty="0"/>
              <a:t>, top</a:t>
            </a:r>
            <a:r>
              <a:rPr lang="en-GB" dirty="0">
                <a:cs typeface="Times New Roman"/>
              </a:rPr>
              <a:t>(</a:t>
            </a:r>
            <a:r>
              <a:rPr lang="en-GB" i="1" dirty="0"/>
              <a:t>p′</a:t>
            </a:r>
            <a:r>
              <a:rPr lang="en-GB" dirty="0"/>
              <a:t>), </a:t>
            </a:r>
            <a:r>
              <a:rPr lang="en-GB" i="1" dirty="0"/>
              <a:t>p′</a:t>
            </a:r>
            <a:r>
              <a:rPr lang="en-GB" dirty="0"/>
              <a:t>, </a:t>
            </a:r>
            <a:r>
              <a:rPr lang="en-GB" i="1" dirty="0"/>
              <a:t>d</a:t>
            </a:r>
            <a:r>
              <a:rPr lang="en-GB" dirty="0"/>
              <a:t>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07A5713-D964-9D42-AA27-430CE4188A54}"/>
              </a:ext>
            </a:extLst>
          </p:cNvPr>
          <p:cNvSpPr/>
          <p:nvPr/>
        </p:nvSpPr>
        <p:spPr>
          <a:xfrm>
            <a:off x="3886707" y="1137293"/>
            <a:ext cx="5128259" cy="138499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(ℳ,𝒜,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,𝜏)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Candidates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Instances(ℳ,𝜏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Candidates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Candidates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Progress-to-finish(ℳ,𝒜,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,𝜏,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8A14708-ABCA-EA4D-8C62-DA6D6B994FFA}"/>
              </a:ext>
            </a:extLst>
          </p:cNvPr>
          <p:cNvCxnSpPr>
            <a:cxnSpLocks/>
            <a:stCxn id="37" idx="3"/>
          </p:cNvCxnSpPr>
          <p:nvPr/>
        </p:nvCxnSpPr>
        <p:spPr>
          <a:xfrm>
            <a:off x="3794760" y="1481504"/>
            <a:ext cx="518160" cy="8441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E649027-3FAD-C24F-94A8-CB08C51097E2}"/>
              </a:ext>
            </a:extLst>
          </p:cNvPr>
          <p:cNvCxnSpPr>
            <a:cxnSpLocks/>
          </p:cNvCxnSpPr>
          <p:nvPr/>
        </p:nvCxnSpPr>
        <p:spPr>
          <a:xfrm>
            <a:off x="3058885" y="567626"/>
            <a:ext cx="2343245" cy="666814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28D3312-8248-2D45-A9B5-7AB3613F3394}"/>
              </a:ext>
            </a:extLst>
          </p:cNvPr>
          <p:cNvCxnSpPr>
            <a:cxnSpLocks/>
            <a:stCxn id="28" idx="0"/>
          </p:cNvCxnSpPr>
          <p:nvPr/>
        </p:nvCxnSpPr>
        <p:spPr>
          <a:xfrm flipH="1" flipV="1">
            <a:off x="5243213" y="1371600"/>
            <a:ext cx="1685892" cy="1756391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state3.pdf">
            <a:extLst>
              <a:ext uri="{FF2B5EF4-FFF2-40B4-BE49-F238E27FC236}">
                <a16:creationId xmlns:a16="http://schemas.microsoft.com/office/drawing/2014/main" id="{9718A986-D5A3-7540-A217-F918AF9005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300" y="4976183"/>
            <a:ext cx="4627666" cy="148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956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06" y="118872"/>
            <a:ext cx="3994785" cy="44577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78833A-1F83-CE48-B687-CA8BDDAE9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48</a:t>
            </a:fld>
            <a:endParaRPr lang="en-GB"/>
          </a:p>
        </p:txBody>
      </p:sp>
      <p:sp>
        <p:nvSpPr>
          <p:cNvPr id="21" name="Title 2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326570" y="1462246"/>
            <a:ext cx="4425233" cy="360341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81D58"/>
              </a:solidFill>
              <a:effectLst/>
              <a:latin typeface="Helvetica" pitchFamily="-11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91409" y="3759587"/>
            <a:ext cx="4052474" cy="1107996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tabLst>
                <a:tab pos="398463" algn="l"/>
                <a:tab pos="1087438" algn="l"/>
                <a:tab pos="1366838" algn="l"/>
              </a:tabLst>
            </a:pPr>
            <a:r>
              <a:rPr lang="en-US" dirty="0"/>
              <a:t>• m2-put-in-pile starts with </a:t>
            </a:r>
            <a:r>
              <a:rPr lang="en-US" i="1" dirty="0"/>
              <a:t>c=</a:t>
            </a:r>
            <a:r>
              <a:rPr lang="en-US" dirty="0"/>
              <a:t>c</a:t>
            </a:r>
            <a:r>
              <a:rPr lang="en-US" baseline="-25000" dirty="0"/>
              <a:t>1</a:t>
            </a:r>
            <a:r>
              <a:rPr lang="en-US" i="1" dirty="0">
                <a:cs typeface="Times New Roman"/>
              </a:rPr>
              <a:t>, p</a:t>
            </a:r>
            <a:r>
              <a:rPr lang="ro-RO" i="1" dirty="0"/>
              <a:t>′</a:t>
            </a:r>
            <a:r>
              <a:rPr lang="en-US" i="1" dirty="0">
                <a:cs typeface="Times New Roman"/>
              </a:rPr>
              <a:t>=</a:t>
            </a:r>
            <a:r>
              <a:rPr lang="en-US" dirty="0"/>
              <a:t>p</a:t>
            </a:r>
            <a:r>
              <a:rPr lang="en-US" baseline="-25000" dirty="0"/>
              <a:t>2</a:t>
            </a:r>
            <a:r>
              <a:rPr lang="en-US" dirty="0">
                <a:cs typeface="Times New Roman"/>
              </a:rPr>
              <a:t>, </a:t>
            </a:r>
            <a:br>
              <a:rPr lang="en-US" dirty="0">
                <a:cs typeface="Times New Roman"/>
              </a:rPr>
            </a:br>
            <a:r>
              <a:rPr lang="en-US" dirty="0">
                <a:cs typeface="Times New Roman"/>
              </a:rPr>
              <a:t>   and</a:t>
            </a:r>
            <a:r>
              <a:rPr lang="en-US" i="1" dirty="0">
                <a:cs typeface="Times New Roman"/>
              </a:rPr>
              <a:t> r, </a:t>
            </a:r>
            <a:r>
              <a:rPr lang="en-US" i="1" dirty="0"/>
              <a:t>d</a:t>
            </a:r>
            <a:r>
              <a:rPr lang="en-US" dirty="0"/>
              <a:t>, </a:t>
            </a:r>
            <a:r>
              <a:rPr lang="en-US" i="1" dirty="0"/>
              <a:t>p</a:t>
            </a:r>
            <a:r>
              <a:rPr lang="ro-RO" i="1" dirty="0"/>
              <a:t>′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ro-RO" i="1" dirty="0"/>
              <a:t>′ </a:t>
            </a:r>
            <a:r>
              <a:rPr lang="ro-RO" dirty="0" err="1"/>
              <a:t>unbound</a:t>
            </a:r>
            <a:endParaRPr lang="en-US" baseline="-25000" dirty="0"/>
          </a:p>
          <a:p>
            <a:pPr>
              <a:tabLst>
                <a:tab pos="398463" algn="l"/>
                <a:tab pos="1087438" algn="l"/>
                <a:tab pos="1366838" algn="l"/>
              </a:tabLst>
            </a:pPr>
            <a:endParaRPr lang="en-US" baseline="-25000" dirty="0"/>
          </a:p>
          <a:p>
            <a:pPr>
              <a:tabLst>
                <a:tab pos="398463" algn="l"/>
                <a:tab pos="1087438" algn="l"/>
                <a:tab pos="1366838" algn="l"/>
              </a:tabLst>
            </a:pPr>
            <a:r>
              <a:rPr lang="en-US" dirty="0"/>
              <a:t>• Bind the other variables here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A8AD3D-7D99-5741-8011-CB7AD2B13434}"/>
              </a:ext>
            </a:extLst>
          </p:cNvPr>
          <p:cNvSpPr/>
          <p:nvPr/>
        </p:nvSpPr>
        <p:spPr>
          <a:xfrm>
            <a:off x="1061263" y="1708819"/>
            <a:ext cx="2615141" cy="1754326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tabLst>
                <a:tab pos="398463" algn="l"/>
                <a:tab pos="1087438" algn="l"/>
                <a:tab pos="1366838" algn="l"/>
              </a:tabLst>
            </a:pPr>
            <a:r>
              <a:rPr lang="en-US" dirty="0"/>
              <a:t>Refinement tree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398463" algn="l"/>
                <a:tab pos="1087438" algn="l"/>
                <a:tab pos="1366838" algn="l"/>
              </a:tabLst>
            </a:pPr>
            <a:r>
              <a:rPr lang="en-US" dirty="0"/>
              <a:t>The </a:t>
            </a:r>
            <a:r>
              <a:rPr lang="en-US" dirty="0" err="1"/>
              <a:t>SeRPE</a:t>
            </a:r>
            <a:r>
              <a:rPr lang="en-US" dirty="0"/>
              <a:t> pseudocode </a:t>
            </a:r>
            <a:br>
              <a:rPr lang="en-US" dirty="0"/>
            </a:br>
            <a:r>
              <a:rPr lang="en-US" dirty="0"/>
              <a:t>doesn’t return this, but can easily be modified to do so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D3026E2-E100-8C4D-89CD-ABD0ACE527B6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2240280" y="1475309"/>
            <a:ext cx="128554" cy="23351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CF013F8-4FC6-A94B-AFC6-50367BD8F787}"/>
              </a:ext>
            </a:extLst>
          </p:cNvPr>
          <p:cNvSpPr/>
          <p:nvPr/>
        </p:nvSpPr>
        <p:spPr>
          <a:xfrm>
            <a:off x="3886707" y="1137293"/>
            <a:ext cx="5128259" cy="138499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(ℳ,𝒜,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,𝜏)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Candidates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Instances(ℳ,𝜏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Candidates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Candidates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Progress-to-finish(ℳ,𝒜,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,𝜏,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72228D-98FB-3C45-B6CE-3AFEFE33C958}"/>
              </a:ext>
            </a:extLst>
          </p:cNvPr>
          <p:cNvSpPr/>
          <p:nvPr/>
        </p:nvSpPr>
        <p:spPr>
          <a:xfrm>
            <a:off x="61071" y="3677957"/>
            <a:ext cx="4114689" cy="29649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200"/>
              </a:spcBef>
              <a:tabLst>
                <a:tab pos="744538" algn="l"/>
                <a:tab pos="1374775" algn="l"/>
                <a:tab pos="1773238" algn="l"/>
              </a:tabLst>
            </a:pPr>
            <a:r>
              <a:rPr lang="en-US" kern="0" dirty="0">
                <a:solidFill>
                  <a:srgbClr val="FF0000"/>
                </a:solidFill>
              </a:rPr>
              <a:t>		</a:t>
            </a:r>
            <a:r>
              <a:rPr lang="en-US" kern="0" dirty="0">
                <a:solidFill>
                  <a:srgbClr val="C00000"/>
                </a:solidFill>
              </a:rPr>
              <a:t>r</a:t>
            </a:r>
            <a:r>
              <a:rPr lang="en-US" kern="0" baseline="-25000" dirty="0">
                <a:solidFill>
                  <a:srgbClr val="C00000"/>
                </a:solidFill>
              </a:rPr>
              <a:t>1</a:t>
            </a:r>
            <a:r>
              <a:rPr lang="en-US" kern="0" dirty="0">
                <a:solidFill>
                  <a:srgbClr val="C00000"/>
                </a:solidFill>
              </a:rPr>
              <a:t>,c</a:t>
            </a:r>
            <a:r>
              <a:rPr lang="en-US" kern="0" baseline="-25000" dirty="0">
                <a:solidFill>
                  <a:srgbClr val="C00000"/>
                </a:solidFill>
              </a:rPr>
              <a:t>1</a:t>
            </a:r>
            <a:r>
              <a:rPr lang="en-US" kern="0" dirty="0">
                <a:solidFill>
                  <a:srgbClr val="C00000"/>
                </a:solidFill>
              </a:rPr>
              <a:t>,p</a:t>
            </a:r>
            <a:r>
              <a:rPr lang="en-US" kern="0" baseline="-25000" dirty="0">
                <a:solidFill>
                  <a:srgbClr val="C00000"/>
                </a:solidFill>
              </a:rPr>
              <a:t>1</a:t>
            </a:r>
            <a:r>
              <a:rPr lang="en-US" kern="0" dirty="0">
                <a:solidFill>
                  <a:srgbClr val="C00000"/>
                </a:solidFill>
              </a:rPr>
              <a:t>,d</a:t>
            </a:r>
            <a:r>
              <a:rPr lang="en-US" kern="0" baseline="-25000" dirty="0">
                <a:solidFill>
                  <a:srgbClr val="C00000"/>
                </a:solidFill>
              </a:rPr>
              <a:t>1</a:t>
            </a:r>
            <a:r>
              <a:rPr lang="en-US" kern="0" dirty="0">
                <a:solidFill>
                  <a:srgbClr val="C00000"/>
                </a:solidFill>
              </a:rPr>
              <a:t>,p</a:t>
            </a:r>
            <a:r>
              <a:rPr lang="en-US" kern="0" baseline="-25000" dirty="0">
                <a:solidFill>
                  <a:srgbClr val="C00000"/>
                </a:solidFill>
              </a:rPr>
              <a:t>2</a:t>
            </a:r>
            <a:r>
              <a:rPr lang="en-US" kern="0" dirty="0">
                <a:solidFill>
                  <a:srgbClr val="C00000"/>
                </a:solidFill>
              </a:rPr>
              <a:t>,d</a:t>
            </a:r>
            <a:r>
              <a:rPr lang="en-US" kern="0" baseline="-25000" dirty="0">
                <a:solidFill>
                  <a:srgbClr val="C00000"/>
                </a:solidFill>
              </a:rPr>
              <a:t>2</a:t>
            </a:r>
            <a:endParaRPr lang="en-US" i="1" kern="0" baseline="-25000" dirty="0">
              <a:solidFill>
                <a:srgbClr val="C00000"/>
              </a:solidFill>
              <a:cs typeface="Times New Roman"/>
            </a:endParaRPr>
          </a:p>
          <a:p>
            <a:pPr>
              <a:spcBef>
                <a:spcPts val="200"/>
              </a:spcBef>
              <a:tabLst>
                <a:tab pos="744538" algn="l"/>
                <a:tab pos="1427163" algn="l"/>
                <a:tab pos="1773238" algn="l"/>
              </a:tabLst>
            </a:pPr>
            <a:r>
              <a:rPr lang="en-GB" dirty="0"/>
              <a:t>m2-put-in-pile(</a:t>
            </a:r>
            <a:r>
              <a:rPr lang="en-GB" i="1" dirty="0"/>
              <a:t>r, c, p,  d, p′, d′</a:t>
            </a:r>
            <a:r>
              <a:rPr lang="en-GB" dirty="0"/>
              <a:t>) </a:t>
            </a:r>
          </a:p>
          <a:p>
            <a:pPr indent="-53975">
              <a:spcBef>
                <a:spcPts val="200"/>
              </a:spcBef>
              <a:tabLst>
                <a:tab pos="452438" algn="l"/>
                <a:tab pos="1133475" algn="l"/>
                <a:tab pos="1773238" algn="l"/>
              </a:tabLst>
            </a:pPr>
            <a:r>
              <a:rPr lang="en-GB" dirty="0"/>
              <a:t>	task: put-in-pile(</a:t>
            </a:r>
            <a:r>
              <a:rPr lang="en-GB" i="1" dirty="0" err="1"/>
              <a:t>c,p</a:t>
            </a:r>
            <a:r>
              <a:rPr lang="en-GB" i="1" dirty="0"/>
              <a:t>′</a:t>
            </a:r>
            <a:r>
              <a:rPr lang="en-GB" dirty="0"/>
              <a:t>)</a:t>
            </a:r>
          </a:p>
          <a:p>
            <a:pPr indent="-53975">
              <a:spcBef>
                <a:spcPts val="200"/>
              </a:spcBef>
              <a:tabLst>
                <a:tab pos="452438" algn="l"/>
                <a:tab pos="1133475" algn="l"/>
                <a:tab pos="1773238" algn="l"/>
              </a:tabLst>
            </a:pPr>
            <a:r>
              <a:rPr lang="en-GB" dirty="0"/>
              <a:t>	pre:	pile(</a:t>
            </a:r>
            <a:r>
              <a:rPr lang="en-GB" i="1" dirty="0"/>
              <a:t>c</a:t>
            </a:r>
            <a:r>
              <a:rPr lang="en-GB" dirty="0"/>
              <a:t>)=</a:t>
            </a:r>
            <a:r>
              <a:rPr lang="en-GB" i="1" dirty="0"/>
              <a:t>p </a:t>
            </a:r>
            <a:r>
              <a:rPr lang="en-GB" dirty="0">
                <a:latin typeface="Symbol" charset="2"/>
                <a:cs typeface="Symbol" charset="2"/>
              </a:rPr>
              <a:t>∧</a:t>
            </a:r>
            <a:r>
              <a:rPr lang="en-GB" dirty="0"/>
              <a:t> </a:t>
            </a:r>
            <a:r>
              <a:rPr lang="en-GB" dirty="0">
                <a:cs typeface="Calibri"/>
              </a:rPr>
              <a:t>at</a:t>
            </a:r>
            <a:r>
              <a:rPr lang="en-GB" dirty="0"/>
              <a:t>(</a:t>
            </a:r>
            <a:r>
              <a:rPr lang="en-GB" i="1" dirty="0" err="1"/>
              <a:t>p,d</a:t>
            </a:r>
            <a:r>
              <a:rPr lang="en-GB" dirty="0"/>
              <a:t>) </a:t>
            </a:r>
            <a:r>
              <a:rPr lang="en-GB" dirty="0">
                <a:latin typeface="Symbol" charset="2"/>
                <a:cs typeface="Symbol" charset="2"/>
              </a:rPr>
              <a:t>∧</a:t>
            </a:r>
            <a:r>
              <a:rPr lang="en-GB" dirty="0"/>
              <a:t> </a:t>
            </a:r>
            <a:r>
              <a:rPr lang="en-GB" dirty="0">
                <a:cs typeface="Calibri"/>
              </a:rPr>
              <a:t>at</a:t>
            </a:r>
            <a:r>
              <a:rPr lang="en-GB" dirty="0"/>
              <a:t>(</a:t>
            </a:r>
            <a:r>
              <a:rPr lang="en-GB" i="1" dirty="0" err="1"/>
              <a:t>p′,d</a:t>
            </a:r>
            <a:r>
              <a:rPr lang="en-GB" i="1" dirty="0"/>
              <a:t>′</a:t>
            </a:r>
            <a:r>
              <a:rPr lang="en-GB" dirty="0"/>
              <a:t>) </a:t>
            </a:r>
            <a:br>
              <a:rPr lang="en-GB" dirty="0"/>
            </a:br>
            <a:r>
              <a:rPr lang="en-GB" dirty="0"/>
              <a:t>		</a:t>
            </a:r>
            <a:r>
              <a:rPr lang="en-GB" dirty="0">
                <a:latin typeface="Symbol" charset="2"/>
                <a:cs typeface="Symbol" charset="2"/>
              </a:rPr>
              <a:t>∧</a:t>
            </a:r>
            <a:r>
              <a:rPr lang="en-GB" dirty="0"/>
              <a:t> </a:t>
            </a:r>
            <a:r>
              <a:rPr lang="en-GB" i="1" dirty="0"/>
              <a:t>p</a:t>
            </a:r>
            <a:r>
              <a:rPr lang="en-GB" i="1" baseline="-25000" dirty="0"/>
              <a:t> </a:t>
            </a:r>
            <a:r>
              <a:rPr lang="en-GB" i="1" dirty="0"/>
              <a:t>≠</a:t>
            </a:r>
            <a:r>
              <a:rPr lang="en-GB" i="1" baseline="-25000" dirty="0"/>
              <a:t> </a:t>
            </a:r>
            <a:r>
              <a:rPr lang="en-GB" i="1" dirty="0"/>
              <a:t>p′</a:t>
            </a:r>
            <a:r>
              <a:rPr lang="en-GB" dirty="0"/>
              <a:t> </a:t>
            </a:r>
            <a:r>
              <a:rPr lang="en-GB" dirty="0">
                <a:latin typeface="Symbol" charset="2"/>
                <a:cs typeface="Symbol" charset="2"/>
              </a:rPr>
              <a:t>∧</a:t>
            </a:r>
            <a:r>
              <a:rPr lang="en-GB" dirty="0"/>
              <a:t> </a:t>
            </a:r>
            <a:r>
              <a:rPr lang="en-GB" dirty="0">
                <a:cs typeface="Calibri"/>
              </a:rPr>
              <a:t>cargo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)=</a:t>
            </a:r>
            <a:r>
              <a:rPr lang="en-GB" dirty="0">
                <a:cs typeface="Calibri"/>
              </a:rPr>
              <a:t>nil</a:t>
            </a:r>
            <a:endParaRPr lang="en-GB" dirty="0"/>
          </a:p>
          <a:p>
            <a:pPr indent="-53975">
              <a:spcBef>
                <a:spcPts val="200"/>
              </a:spcBef>
              <a:tabLst>
                <a:tab pos="452438" algn="l"/>
                <a:tab pos="1133475" algn="l"/>
                <a:tab pos="1773238" algn="l"/>
              </a:tabLst>
            </a:pPr>
            <a:r>
              <a:rPr lang="en-GB" dirty="0"/>
              <a:t>	body: 	if </a:t>
            </a:r>
            <a:r>
              <a:rPr lang="en-GB" dirty="0" err="1"/>
              <a:t>loc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 ≠ </a:t>
            </a:r>
            <a:r>
              <a:rPr lang="en-GB" i="1" dirty="0">
                <a:cs typeface="Times New Roman"/>
              </a:rPr>
              <a:t>d</a:t>
            </a:r>
            <a:r>
              <a:rPr lang="en-GB" dirty="0">
                <a:cs typeface="Times New Roman"/>
              </a:rPr>
              <a:t> then </a:t>
            </a:r>
            <a:r>
              <a:rPr lang="en-GB" dirty="0">
                <a:cs typeface="Calibri"/>
              </a:rPr>
              <a:t>navigate</a:t>
            </a:r>
            <a:r>
              <a:rPr lang="en-GB" dirty="0">
                <a:cs typeface="Times New Roman"/>
              </a:rPr>
              <a:t>(</a:t>
            </a:r>
            <a:r>
              <a:rPr lang="en-GB" i="1" dirty="0" err="1">
                <a:cs typeface="Times New Roman"/>
              </a:rPr>
              <a:t>r,d</a:t>
            </a:r>
            <a:r>
              <a:rPr lang="en-GB" dirty="0">
                <a:cs typeface="Times New Roman"/>
              </a:rPr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uncover(</a:t>
            </a:r>
            <a:r>
              <a:rPr lang="en-GB" i="1" dirty="0">
                <a:cs typeface="Times New Roman"/>
              </a:rPr>
              <a:t>c</a:t>
            </a:r>
            <a:r>
              <a:rPr lang="en-GB" dirty="0"/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load</a:t>
            </a:r>
            <a:r>
              <a:rPr lang="en-GB" dirty="0">
                <a:cs typeface="Times New Roman"/>
              </a:rPr>
              <a:t>(</a:t>
            </a:r>
            <a:r>
              <a:rPr lang="en-GB" i="1" dirty="0">
                <a:cs typeface="Times New Roman"/>
              </a:rPr>
              <a:t>r</a:t>
            </a:r>
            <a:r>
              <a:rPr lang="en-GB" dirty="0">
                <a:cs typeface="Times New Roman"/>
              </a:rPr>
              <a:t>,</a:t>
            </a:r>
            <a:r>
              <a:rPr lang="en-GB" i="1" dirty="0"/>
              <a:t> c</a:t>
            </a:r>
            <a:r>
              <a:rPr lang="en-GB" dirty="0"/>
              <a:t>, </a:t>
            </a:r>
            <a:r>
              <a:rPr lang="en-GB" dirty="0" err="1"/>
              <a:t>pos</a:t>
            </a:r>
            <a:r>
              <a:rPr lang="en-GB" dirty="0">
                <a:cs typeface="Times New Roman"/>
              </a:rPr>
              <a:t>(</a:t>
            </a:r>
            <a:r>
              <a:rPr lang="en-GB" i="1" dirty="0"/>
              <a:t>c</a:t>
            </a:r>
            <a:r>
              <a:rPr lang="en-GB" dirty="0"/>
              <a:t>), </a:t>
            </a:r>
            <a:r>
              <a:rPr lang="en-GB" i="1" dirty="0"/>
              <a:t>p</a:t>
            </a:r>
            <a:r>
              <a:rPr lang="en-GB" dirty="0"/>
              <a:t>, </a:t>
            </a:r>
            <a:r>
              <a:rPr lang="en-GB" i="1" dirty="0"/>
              <a:t>d</a:t>
            </a:r>
            <a:r>
              <a:rPr lang="en-GB" dirty="0"/>
              <a:t>)</a:t>
            </a:r>
            <a:r>
              <a:rPr lang="en-GB" dirty="0">
                <a:cs typeface="Times New Roman"/>
              </a:rPr>
              <a:t> 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if </a:t>
            </a:r>
            <a:r>
              <a:rPr lang="en-GB" dirty="0" err="1"/>
              <a:t>loc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 ≠ </a:t>
            </a:r>
            <a:r>
              <a:rPr lang="en-GB" i="1" dirty="0">
                <a:cs typeface="Times New Roman"/>
              </a:rPr>
              <a:t>d</a:t>
            </a:r>
            <a:r>
              <a:rPr lang="en-GB" i="1" dirty="0"/>
              <a:t>′</a:t>
            </a:r>
            <a:r>
              <a:rPr lang="en-GB" dirty="0">
                <a:cs typeface="Times New Roman"/>
              </a:rPr>
              <a:t> then </a:t>
            </a:r>
            <a:r>
              <a:rPr lang="en-GB" dirty="0">
                <a:cs typeface="Calibri"/>
              </a:rPr>
              <a:t>navigate</a:t>
            </a:r>
            <a:r>
              <a:rPr lang="en-GB" dirty="0">
                <a:cs typeface="Times New Roman"/>
              </a:rPr>
              <a:t>(</a:t>
            </a:r>
            <a:r>
              <a:rPr lang="en-GB" i="1" dirty="0" err="1">
                <a:cs typeface="Times New Roman"/>
              </a:rPr>
              <a:t>r,d</a:t>
            </a:r>
            <a:r>
              <a:rPr lang="en-GB" i="1" dirty="0"/>
              <a:t>′</a:t>
            </a:r>
            <a:r>
              <a:rPr lang="en-GB" dirty="0">
                <a:cs typeface="Times New Roman"/>
              </a:rPr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>
                <a:cs typeface="Calibri"/>
              </a:rPr>
              <a:t>un</a:t>
            </a:r>
            <a:r>
              <a:rPr lang="en-GB" dirty="0"/>
              <a:t>load</a:t>
            </a:r>
            <a:r>
              <a:rPr lang="en-GB" dirty="0">
                <a:cs typeface="Times New Roman"/>
              </a:rPr>
              <a:t>(</a:t>
            </a:r>
            <a:r>
              <a:rPr lang="en-GB" i="1" dirty="0">
                <a:cs typeface="Times New Roman"/>
              </a:rPr>
              <a:t>r</a:t>
            </a:r>
            <a:r>
              <a:rPr lang="en-GB" dirty="0">
                <a:cs typeface="Times New Roman"/>
              </a:rPr>
              <a:t>,</a:t>
            </a:r>
            <a:r>
              <a:rPr lang="en-GB" i="1" dirty="0"/>
              <a:t> c</a:t>
            </a:r>
            <a:r>
              <a:rPr lang="en-GB" dirty="0"/>
              <a:t>, top</a:t>
            </a:r>
            <a:r>
              <a:rPr lang="en-GB" dirty="0">
                <a:cs typeface="Times New Roman"/>
              </a:rPr>
              <a:t>(</a:t>
            </a:r>
            <a:r>
              <a:rPr lang="en-GB" i="1" dirty="0"/>
              <a:t>p′</a:t>
            </a:r>
            <a:r>
              <a:rPr lang="en-GB" dirty="0"/>
              <a:t>), </a:t>
            </a:r>
            <a:r>
              <a:rPr lang="en-GB" i="1" dirty="0"/>
              <a:t>p′</a:t>
            </a:r>
            <a:r>
              <a:rPr lang="en-GB" dirty="0"/>
              <a:t>, </a:t>
            </a:r>
            <a:r>
              <a:rPr lang="en-GB" i="1" dirty="0"/>
              <a:t>d</a:t>
            </a:r>
            <a:r>
              <a:rPr lang="en-GB" dirty="0"/>
              <a:t>)</a:t>
            </a:r>
          </a:p>
        </p:txBody>
      </p:sp>
      <p:pic>
        <p:nvPicPr>
          <p:cNvPr id="15" name="Picture 14" descr="state3.pdf">
            <a:extLst>
              <a:ext uri="{FF2B5EF4-FFF2-40B4-BE49-F238E27FC236}">
                <a16:creationId xmlns:a16="http://schemas.microsoft.com/office/drawing/2014/main" id="{982E3CB0-7DC9-4348-89F3-4861033960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300" y="4976183"/>
            <a:ext cx="4627666" cy="1489842"/>
          </a:xfrm>
          <a:prstGeom prst="rect">
            <a:avLst/>
          </a:prstGeom>
        </p:spPr>
      </p:pic>
      <p:cxnSp>
        <p:nvCxnSpPr>
          <p:cNvPr id="23" name="Straight Arrow Connector 22"/>
          <p:cNvCxnSpPr>
            <a:cxnSpLocks/>
          </p:cNvCxnSpPr>
          <p:nvPr/>
        </p:nvCxnSpPr>
        <p:spPr bwMode="auto">
          <a:xfrm flipH="1">
            <a:off x="3943350" y="4685172"/>
            <a:ext cx="915529" cy="10621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cxnSpLocks/>
          </p:cNvCxnSpPr>
          <p:nvPr/>
        </p:nvCxnSpPr>
        <p:spPr bwMode="auto">
          <a:xfrm flipH="1">
            <a:off x="2539186" y="3973286"/>
            <a:ext cx="2319694" cy="51494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731850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18" y="124178"/>
            <a:ext cx="4063365" cy="44577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 bwMode="auto">
          <a:xfrm>
            <a:off x="326570" y="1475309"/>
            <a:ext cx="4425233" cy="360341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81D58"/>
              </a:solidFill>
              <a:effectLst/>
              <a:latin typeface="Helvetica" pitchFamily="-11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436288D-C53B-BB42-B5F7-2AC21B831FE4}"/>
              </a:ext>
            </a:extLst>
          </p:cNvPr>
          <p:cNvSpPr/>
          <p:nvPr/>
        </p:nvSpPr>
        <p:spPr>
          <a:xfrm>
            <a:off x="3741927" y="61071"/>
            <a:ext cx="5273039" cy="526297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Progress-to-finish(ℳ,𝒜,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,𝜏,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nil; 𝜋 ← ⟨⟩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𝜏 is a goal and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⊨ 𝜏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return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is the last step of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𝜏 is a goal and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⊭ 𝜏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return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failure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return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nextstep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type(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assignment: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update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according to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command: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descriptive model of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 in 𝒜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⊨ pre(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 𝜋 ← 𝜋.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	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task or goal: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𝜋’ ←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SeRPE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(ℳ,𝒜,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𝜋’ = failure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	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𝛾(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,𝜋’); 𝜋 ← 𝜋. 𝜋’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59F815-8DB2-7443-9DDD-FD1DBFDFDC0F}"/>
              </a:ext>
            </a:extLst>
          </p:cNvPr>
          <p:cNvSpPr/>
          <p:nvPr/>
        </p:nvSpPr>
        <p:spPr>
          <a:xfrm>
            <a:off x="4863951" y="4123394"/>
            <a:ext cx="1441203" cy="278487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FF3B47-0932-B547-A0D2-1E0117A96AB1}"/>
              </a:ext>
            </a:extLst>
          </p:cNvPr>
          <p:cNvSpPr/>
          <p:nvPr/>
        </p:nvSpPr>
        <p:spPr>
          <a:xfrm>
            <a:off x="4493011" y="2011839"/>
            <a:ext cx="1843444" cy="253773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BB92AA-C1A9-FD48-A61B-6CF6AF2B5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49</a:t>
            </a:fld>
            <a:endParaRPr lang="en-GB"/>
          </a:p>
        </p:txBody>
      </p:sp>
      <p:pic>
        <p:nvPicPr>
          <p:cNvPr id="16" name="Picture 15" descr="state3.pdf">
            <a:extLst>
              <a:ext uri="{FF2B5EF4-FFF2-40B4-BE49-F238E27FC236}">
                <a16:creationId xmlns:a16="http://schemas.microsoft.com/office/drawing/2014/main" id="{BE3B4BCE-F0F6-C84A-B072-0D78A70F2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300" y="4976183"/>
            <a:ext cx="4627666" cy="148984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5888240-A105-FD44-80B9-C4252707A8D7}"/>
              </a:ext>
            </a:extLst>
          </p:cNvPr>
          <p:cNvSpPr/>
          <p:nvPr/>
        </p:nvSpPr>
        <p:spPr>
          <a:xfrm>
            <a:off x="61071" y="3677957"/>
            <a:ext cx="4114689" cy="29649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200"/>
              </a:spcBef>
              <a:tabLst>
                <a:tab pos="744538" algn="l"/>
                <a:tab pos="1374775" algn="l"/>
                <a:tab pos="1773238" algn="l"/>
              </a:tabLst>
            </a:pPr>
            <a:r>
              <a:rPr lang="en-US" kern="0" dirty="0">
                <a:solidFill>
                  <a:srgbClr val="FF0000"/>
                </a:solidFill>
              </a:rPr>
              <a:t>		</a:t>
            </a:r>
            <a:r>
              <a:rPr lang="en-US" kern="0" dirty="0">
                <a:solidFill>
                  <a:srgbClr val="C00000"/>
                </a:solidFill>
              </a:rPr>
              <a:t>r</a:t>
            </a:r>
            <a:r>
              <a:rPr lang="en-US" kern="0" baseline="-25000" dirty="0">
                <a:solidFill>
                  <a:srgbClr val="C00000"/>
                </a:solidFill>
              </a:rPr>
              <a:t>1</a:t>
            </a:r>
            <a:r>
              <a:rPr lang="en-US" kern="0" dirty="0">
                <a:solidFill>
                  <a:srgbClr val="C00000"/>
                </a:solidFill>
              </a:rPr>
              <a:t>,c</a:t>
            </a:r>
            <a:r>
              <a:rPr lang="en-US" kern="0" baseline="-25000" dirty="0">
                <a:solidFill>
                  <a:srgbClr val="C00000"/>
                </a:solidFill>
              </a:rPr>
              <a:t>1</a:t>
            </a:r>
            <a:r>
              <a:rPr lang="en-US" kern="0" dirty="0">
                <a:solidFill>
                  <a:srgbClr val="C00000"/>
                </a:solidFill>
              </a:rPr>
              <a:t>,p</a:t>
            </a:r>
            <a:r>
              <a:rPr lang="en-US" kern="0" baseline="-25000" dirty="0">
                <a:solidFill>
                  <a:srgbClr val="C00000"/>
                </a:solidFill>
              </a:rPr>
              <a:t>1</a:t>
            </a:r>
            <a:r>
              <a:rPr lang="en-US" kern="0" dirty="0">
                <a:solidFill>
                  <a:srgbClr val="C00000"/>
                </a:solidFill>
              </a:rPr>
              <a:t>,d</a:t>
            </a:r>
            <a:r>
              <a:rPr lang="en-US" kern="0" baseline="-25000" dirty="0">
                <a:solidFill>
                  <a:srgbClr val="C00000"/>
                </a:solidFill>
              </a:rPr>
              <a:t>1</a:t>
            </a:r>
            <a:r>
              <a:rPr lang="en-US" kern="0" dirty="0">
                <a:solidFill>
                  <a:srgbClr val="C00000"/>
                </a:solidFill>
              </a:rPr>
              <a:t>,p</a:t>
            </a:r>
            <a:r>
              <a:rPr lang="en-US" kern="0" baseline="-25000" dirty="0">
                <a:solidFill>
                  <a:srgbClr val="C00000"/>
                </a:solidFill>
              </a:rPr>
              <a:t>2</a:t>
            </a:r>
            <a:r>
              <a:rPr lang="en-US" kern="0" dirty="0">
                <a:solidFill>
                  <a:srgbClr val="C00000"/>
                </a:solidFill>
              </a:rPr>
              <a:t>,d</a:t>
            </a:r>
            <a:r>
              <a:rPr lang="en-US" kern="0" baseline="-25000" dirty="0">
                <a:solidFill>
                  <a:srgbClr val="C00000"/>
                </a:solidFill>
              </a:rPr>
              <a:t>2</a:t>
            </a:r>
            <a:endParaRPr lang="en-US" i="1" kern="0" baseline="-25000" dirty="0">
              <a:solidFill>
                <a:srgbClr val="C00000"/>
              </a:solidFill>
              <a:cs typeface="Times New Roman"/>
            </a:endParaRPr>
          </a:p>
          <a:p>
            <a:pPr>
              <a:spcBef>
                <a:spcPts val="200"/>
              </a:spcBef>
              <a:tabLst>
                <a:tab pos="744538" algn="l"/>
                <a:tab pos="1427163" algn="l"/>
                <a:tab pos="1773238" algn="l"/>
              </a:tabLst>
            </a:pPr>
            <a:r>
              <a:rPr lang="en-GB" dirty="0"/>
              <a:t>m2-put-in-pile(</a:t>
            </a:r>
            <a:r>
              <a:rPr lang="en-GB" i="1" dirty="0"/>
              <a:t>r, c, p,  d, p′, d′</a:t>
            </a:r>
            <a:r>
              <a:rPr lang="en-GB" dirty="0"/>
              <a:t>) </a:t>
            </a:r>
          </a:p>
          <a:p>
            <a:pPr indent="-53975">
              <a:spcBef>
                <a:spcPts val="200"/>
              </a:spcBef>
              <a:tabLst>
                <a:tab pos="452438" algn="l"/>
                <a:tab pos="1133475" algn="l"/>
                <a:tab pos="1773238" algn="l"/>
              </a:tabLst>
            </a:pPr>
            <a:r>
              <a:rPr lang="en-GB" dirty="0"/>
              <a:t>	task: put-in-pile(</a:t>
            </a:r>
            <a:r>
              <a:rPr lang="en-GB" i="1" dirty="0" err="1"/>
              <a:t>c,p</a:t>
            </a:r>
            <a:r>
              <a:rPr lang="en-GB" i="1" dirty="0"/>
              <a:t>′</a:t>
            </a:r>
            <a:r>
              <a:rPr lang="en-GB" dirty="0"/>
              <a:t>)</a:t>
            </a:r>
          </a:p>
          <a:p>
            <a:pPr indent="-53975">
              <a:spcBef>
                <a:spcPts val="200"/>
              </a:spcBef>
              <a:tabLst>
                <a:tab pos="452438" algn="l"/>
                <a:tab pos="1133475" algn="l"/>
                <a:tab pos="1773238" algn="l"/>
              </a:tabLst>
            </a:pPr>
            <a:r>
              <a:rPr lang="en-GB" dirty="0"/>
              <a:t>	pre:	pile(</a:t>
            </a:r>
            <a:r>
              <a:rPr lang="en-GB" i="1" dirty="0"/>
              <a:t>c</a:t>
            </a:r>
            <a:r>
              <a:rPr lang="en-GB" dirty="0"/>
              <a:t>)=</a:t>
            </a:r>
            <a:r>
              <a:rPr lang="en-GB" i="1" dirty="0"/>
              <a:t>p </a:t>
            </a:r>
            <a:r>
              <a:rPr lang="en-GB" dirty="0">
                <a:latin typeface="Symbol" charset="2"/>
                <a:cs typeface="Symbol" charset="2"/>
              </a:rPr>
              <a:t>∧</a:t>
            </a:r>
            <a:r>
              <a:rPr lang="en-GB" dirty="0"/>
              <a:t> </a:t>
            </a:r>
            <a:r>
              <a:rPr lang="en-GB" dirty="0">
                <a:cs typeface="Calibri"/>
              </a:rPr>
              <a:t>at</a:t>
            </a:r>
            <a:r>
              <a:rPr lang="en-GB" dirty="0"/>
              <a:t>(</a:t>
            </a:r>
            <a:r>
              <a:rPr lang="en-GB" i="1" dirty="0" err="1"/>
              <a:t>p,d</a:t>
            </a:r>
            <a:r>
              <a:rPr lang="en-GB" dirty="0"/>
              <a:t>) </a:t>
            </a:r>
            <a:r>
              <a:rPr lang="en-GB" dirty="0">
                <a:latin typeface="Symbol" charset="2"/>
                <a:cs typeface="Symbol" charset="2"/>
              </a:rPr>
              <a:t>∧</a:t>
            </a:r>
            <a:r>
              <a:rPr lang="en-GB" dirty="0"/>
              <a:t> </a:t>
            </a:r>
            <a:r>
              <a:rPr lang="en-GB" dirty="0">
                <a:cs typeface="Calibri"/>
              </a:rPr>
              <a:t>at</a:t>
            </a:r>
            <a:r>
              <a:rPr lang="en-GB" dirty="0"/>
              <a:t>(</a:t>
            </a:r>
            <a:r>
              <a:rPr lang="en-GB" i="1" dirty="0" err="1"/>
              <a:t>p′,d</a:t>
            </a:r>
            <a:r>
              <a:rPr lang="en-GB" i="1" dirty="0"/>
              <a:t>′</a:t>
            </a:r>
            <a:r>
              <a:rPr lang="en-GB" dirty="0"/>
              <a:t>) </a:t>
            </a:r>
            <a:br>
              <a:rPr lang="en-GB" dirty="0"/>
            </a:br>
            <a:r>
              <a:rPr lang="en-GB" dirty="0"/>
              <a:t>		</a:t>
            </a:r>
            <a:r>
              <a:rPr lang="en-GB" dirty="0">
                <a:latin typeface="Symbol" charset="2"/>
                <a:cs typeface="Symbol" charset="2"/>
              </a:rPr>
              <a:t>∧</a:t>
            </a:r>
            <a:r>
              <a:rPr lang="en-GB" dirty="0"/>
              <a:t> </a:t>
            </a:r>
            <a:r>
              <a:rPr lang="en-GB" i="1" dirty="0"/>
              <a:t>p</a:t>
            </a:r>
            <a:r>
              <a:rPr lang="en-GB" i="1" baseline="-25000" dirty="0"/>
              <a:t> </a:t>
            </a:r>
            <a:r>
              <a:rPr lang="en-GB" i="1" dirty="0"/>
              <a:t>≠</a:t>
            </a:r>
            <a:r>
              <a:rPr lang="en-GB" i="1" baseline="-25000" dirty="0"/>
              <a:t> </a:t>
            </a:r>
            <a:r>
              <a:rPr lang="en-GB" i="1" dirty="0"/>
              <a:t>p′</a:t>
            </a:r>
            <a:r>
              <a:rPr lang="en-GB" dirty="0"/>
              <a:t> </a:t>
            </a:r>
            <a:r>
              <a:rPr lang="en-GB" dirty="0">
                <a:latin typeface="Symbol" charset="2"/>
                <a:cs typeface="Symbol" charset="2"/>
              </a:rPr>
              <a:t>∧</a:t>
            </a:r>
            <a:r>
              <a:rPr lang="en-GB" dirty="0"/>
              <a:t> </a:t>
            </a:r>
            <a:r>
              <a:rPr lang="en-GB" dirty="0">
                <a:cs typeface="Calibri"/>
              </a:rPr>
              <a:t>cargo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)=</a:t>
            </a:r>
            <a:r>
              <a:rPr lang="en-GB" dirty="0">
                <a:cs typeface="Calibri"/>
              </a:rPr>
              <a:t>nil</a:t>
            </a:r>
            <a:endParaRPr lang="en-GB" dirty="0"/>
          </a:p>
          <a:p>
            <a:pPr indent="-53975">
              <a:spcBef>
                <a:spcPts val="200"/>
              </a:spcBef>
              <a:tabLst>
                <a:tab pos="452438" algn="l"/>
                <a:tab pos="1133475" algn="l"/>
                <a:tab pos="1773238" algn="l"/>
              </a:tabLst>
            </a:pPr>
            <a:r>
              <a:rPr lang="en-GB" dirty="0"/>
              <a:t>	body: 	if </a:t>
            </a:r>
            <a:r>
              <a:rPr lang="en-GB" dirty="0" err="1"/>
              <a:t>loc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 ≠ </a:t>
            </a:r>
            <a:r>
              <a:rPr lang="en-GB" i="1" dirty="0">
                <a:cs typeface="Times New Roman"/>
              </a:rPr>
              <a:t>d</a:t>
            </a:r>
            <a:r>
              <a:rPr lang="en-GB" dirty="0">
                <a:cs typeface="Times New Roman"/>
              </a:rPr>
              <a:t> then </a:t>
            </a:r>
            <a:r>
              <a:rPr lang="en-GB" dirty="0">
                <a:cs typeface="Calibri"/>
              </a:rPr>
              <a:t>navigate</a:t>
            </a:r>
            <a:r>
              <a:rPr lang="en-GB" dirty="0">
                <a:cs typeface="Times New Roman"/>
              </a:rPr>
              <a:t>(</a:t>
            </a:r>
            <a:r>
              <a:rPr lang="en-GB" i="1" dirty="0" err="1">
                <a:cs typeface="Times New Roman"/>
              </a:rPr>
              <a:t>r,d</a:t>
            </a:r>
            <a:r>
              <a:rPr lang="en-GB" dirty="0">
                <a:cs typeface="Times New Roman"/>
              </a:rPr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uncover(</a:t>
            </a:r>
            <a:r>
              <a:rPr lang="en-GB" i="1" dirty="0">
                <a:cs typeface="Times New Roman"/>
              </a:rPr>
              <a:t>c</a:t>
            </a:r>
            <a:r>
              <a:rPr lang="en-GB" dirty="0"/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load</a:t>
            </a:r>
            <a:r>
              <a:rPr lang="en-GB" dirty="0">
                <a:cs typeface="Times New Roman"/>
              </a:rPr>
              <a:t>(</a:t>
            </a:r>
            <a:r>
              <a:rPr lang="en-GB" i="1" dirty="0">
                <a:cs typeface="Times New Roman"/>
              </a:rPr>
              <a:t>r</a:t>
            </a:r>
            <a:r>
              <a:rPr lang="en-GB" dirty="0">
                <a:cs typeface="Times New Roman"/>
              </a:rPr>
              <a:t>,</a:t>
            </a:r>
            <a:r>
              <a:rPr lang="en-GB" i="1" dirty="0"/>
              <a:t> c</a:t>
            </a:r>
            <a:r>
              <a:rPr lang="en-GB" dirty="0"/>
              <a:t>, </a:t>
            </a:r>
            <a:r>
              <a:rPr lang="en-GB" dirty="0" err="1"/>
              <a:t>pos</a:t>
            </a:r>
            <a:r>
              <a:rPr lang="en-GB" dirty="0">
                <a:cs typeface="Times New Roman"/>
              </a:rPr>
              <a:t>(</a:t>
            </a:r>
            <a:r>
              <a:rPr lang="en-GB" i="1" dirty="0"/>
              <a:t>c</a:t>
            </a:r>
            <a:r>
              <a:rPr lang="en-GB" dirty="0"/>
              <a:t>), </a:t>
            </a:r>
            <a:r>
              <a:rPr lang="en-GB" i="1" dirty="0"/>
              <a:t>p</a:t>
            </a:r>
            <a:r>
              <a:rPr lang="en-GB" dirty="0"/>
              <a:t>, </a:t>
            </a:r>
            <a:r>
              <a:rPr lang="en-GB" i="1" dirty="0"/>
              <a:t>d</a:t>
            </a:r>
            <a:r>
              <a:rPr lang="en-GB" dirty="0"/>
              <a:t>)</a:t>
            </a:r>
            <a:r>
              <a:rPr lang="en-GB" dirty="0">
                <a:cs typeface="Times New Roman"/>
              </a:rPr>
              <a:t> 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if </a:t>
            </a:r>
            <a:r>
              <a:rPr lang="en-GB" dirty="0" err="1"/>
              <a:t>loc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 ≠ </a:t>
            </a:r>
            <a:r>
              <a:rPr lang="en-GB" i="1" dirty="0">
                <a:cs typeface="Times New Roman"/>
              </a:rPr>
              <a:t>d</a:t>
            </a:r>
            <a:r>
              <a:rPr lang="en-GB" i="1" dirty="0"/>
              <a:t>′</a:t>
            </a:r>
            <a:r>
              <a:rPr lang="en-GB" dirty="0">
                <a:cs typeface="Times New Roman"/>
              </a:rPr>
              <a:t> then </a:t>
            </a:r>
            <a:r>
              <a:rPr lang="en-GB" dirty="0">
                <a:cs typeface="Calibri"/>
              </a:rPr>
              <a:t>navigate</a:t>
            </a:r>
            <a:r>
              <a:rPr lang="en-GB" dirty="0">
                <a:cs typeface="Times New Roman"/>
              </a:rPr>
              <a:t>(</a:t>
            </a:r>
            <a:r>
              <a:rPr lang="en-GB" i="1" dirty="0" err="1">
                <a:cs typeface="Times New Roman"/>
              </a:rPr>
              <a:t>r,d</a:t>
            </a:r>
            <a:r>
              <a:rPr lang="en-GB" i="1" dirty="0"/>
              <a:t>′</a:t>
            </a:r>
            <a:r>
              <a:rPr lang="en-GB" dirty="0">
                <a:cs typeface="Times New Roman"/>
              </a:rPr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>
                <a:cs typeface="Calibri"/>
              </a:rPr>
              <a:t>un</a:t>
            </a:r>
            <a:r>
              <a:rPr lang="en-GB" dirty="0"/>
              <a:t>load</a:t>
            </a:r>
            <a:r>
              <a:rPr lang="en-GB" dirty="0">
                <a:cs typeface="Times New Roman"/>
              </a:rPr>
              <a:t>(</a:t>
            </a:r>
            <a:r>
              <a:rPr lang="en-GB" i="1" dirty="0">
                <a:cs typeface="Times New Roman"/>
              </a:rPr>
              <a:t>r</a:t>
            </a:r>
            <a:r>
              <a:rPr lang="en-GB" dirty="0">
                <a:cs typeface="Times New Roman"/>
              </a:rPr>
              <a:t>,</a:t>
            </a:r>
            <a:r>
              <a:rPr lang="en-GB" i="1" dirty="0"/>
              <a:t> c</a:t>
            </a:r>
            <a:r>
              <a:rPr lang="en-GB" dirty="0"/>
              <a:t>, top</a:t>
            </a:r>
            <a:r>
              <a:rPr lang="en-GB" dirty="0">
                <a:cs typeface="Times New Roman"/>
              </a:rPr>
              <a:t>(</a:t>
            </a:r>
            <a:r>
              <a:rPr lang="en-GB" i="1" dirty="0"/>
              <a:t>p′</a:t>
            </a:r>
            <a:r>
              <a:rPr lang="en-GB" dirty="0"/>
              <a:t>), </a:t>
            </a:r>
            <a:r>
              <a:rPr lang="en-GB" i="1" dirty="0"/>
              <a:t>p′</a:t>
            </a:r>
            <a:r>
              <a:rPr lang="en-GB" dirty="0"/>
              <a:t>, </a:t>
            </a:r>
            <a:r>
              <a:rPr lang="en-GB" i="1" dirty="0"/>
              <a:t>d</a:t>
            </a:r>
            <a:r>
              <a:rPr lang="en-GB" dirty="0"/>
              <a:t>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E584DE2-F340-CD41-9EDE-C47CE41C1199}"/>
              </a:ext>
            </a:extLst>
          </p:cNvPr>
          <p:cNvCxnSpPr>
            <a:cxnSpLocks/>
          </p:cNvCxnSpPr>
          <p:nvPr/>
        </p:nvCxnSpPr>
        <p:spPr bwMode="auto">
          <a:xfrm flipV="1">
            <a:off x="2322797" y="4274820"/>
            <a:ext cx="2546383" cy="134112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20B6F775-48EE-9B43-B044-4282885D0DAC}"/>
              </a:ext>
            </a:extLst>
          </p:cNvPr>
          <p:cNvSpPr/>
          <p:nvPr/>
        </p:nvSpPr>
        <p:spPr>
          <a:xfrm>
            <a:off x="1207763" y="5499310"/>
            <a:ext cx="1122101" cy="237744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none">
            <a:no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 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F3F9D7A-9848-7843-9CC2-47E2E6B2BA86}"/>
              </a:ext>
            </a:extLst>
          </p:cNvPr>
          <p:cNvCxnSpPr>
            <a:cxnSpLocks/>
          </p:cNvCxnSpPr>
          <p:nvPr/>
        </p:nvCxnSpPr>
        <p:spPr bwMode="auto">
          <a:xfrm flipH="1">
            <a:off x="2065020" y="2265612"/>
            <a:ext cx="2427994" cy="300181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7AF3799-099B-EA4C-9333-E7D4D59080B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417320" y="5267426"/>
            <a:ext cx="905477" cy="12347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AAE63850-0980-AB4E-9237-797F3CCFDA08}"/>
              </a:ext>
            </a:extLst>
          </p:cNvPr>
          <p:cNvSpPr/>
          <p:nvPr/>
        </p:nvSpPr>
        <p:spPr>
          <a:xfrm>
            <a:off x="3006371" y="3063296"/>
            <a:ext cx="1576072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tabLst>
                <a:tab pos="398463" algn="l"/>
                <a:tab pos="1087438" algn="l"/>
                <a:tab pos="1366838" algn="l"/>
              </a:tabLst>
            </a:pPr>
            <a:r>
              <a:rPr lang="en-US" dirty="0" err="1">
                <a:latin typeface="Calibri"/>
              </a:rPr>
              <a:t>loc</a:t>
            </a:r>
            <a:r>
              <a:rPr lang="en-US" dirty="0">
                <a:latin typeface="Times New Roman" panose="02020603050405020304" pitchFamily="18" charset="0"/>
              </a:rPr>
              <a:t>(</a:t>
            </a:r>
            <a:r>
              <a:rPr lang="en-US" dirty="0">
                <a:latin typeface="Calibri"/>
              </a:rPr>
              <a:t>r</a:t>
            </a:r>
            <a:r>
              <a:rPr lang="en-US" baseline="-25000" dirty="0">
                <a:latin typeface="Calibri"/>
              </a:rPr>
              <a:t>1</a:t>
            </a:r>
            <a:r>
              <a:rPr lang="en-US" dirty="0">
                <a:latin typeface="Times New Roman" panose="02020603050405020304" pitchFamily="18" charset="0"/>
              </a:rPr>
              <a:t>) = </a:t>
            </a:r>
            <a:r>
              <a:rPr lang="en-US" dirty="0">
                <a:latin typeface="Calibri"/>
              </a:rPr>
              <a:t>d</a:t>
            </a:r>
            <a:r>
              <a:rPr lang="en-US" baseline="-25000" dirty="0">
                <a:latin typeface="Calibri"/>
              </a:rPr>
              <a:t>1</a:t>
            </a:r>
            <a:r>
              <a:rPr lang="en-US" dirty="0">
                <a:latin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</a:rPr>
              <a:t>d</a:t>
            </a:r>
            <a:endParaRPr 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889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C86B306-640B-954E-81EE-795EB526D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Assumptions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BEF976-2C8B-7141-8790-DFADAB926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Removes/weakens assumptions from classical planning</a:t>
            </a:r>
          </a:p>
          <a:p>
            <a:r>
              <a:rPr lang="en-GB" dirty="0"/>
              <a:t>Characteristics</a:t>
            </a:r>
          </a:p>
          <a:p>
            <a:pPr lvl="1"/>
            <a:r>
              <a:rPr lang="en-GB" dirty="0"/>
              <a:t>Dynamic environment</a:t>
            </a:r>
          </a:p>
          <a:p>
            <a:pPr lvl="1"/>
            <a:r>
              <a:rPr lang="en-GB" dirty="0"/>
              <a:t>Imperfect information</a:t>
            </a:r>
          </a:p>
          <a:p>
            <a:pPr lvl="1"/>
            <a:r>
              <a:rPr lang="en-GB" dirty="0"/>
              <a:t>Overlapping actions</a:t>
            </a:r>
          </a:p>
          <a:p>
            <a:pPr lvl="1"/>
            <a:r>
              <a:rPr lang="en-GB" dirty="0"/>
              <a:t>Nondeterminism</a:t>
            </a:r>
          </a:p>
          <a:p>
            <a:pPr lvl="1"/>
            <a:r>
              <a:rPr lang="en-GB" dirty="0"/>
              <a:t>Hierarchy</a:t>
            </a:r>
          </a:p>
          <a:p>
            <a:pPr lvl="1"/>
            <a:r>
              <a:rPr lang="en-GB" dirty="0"/>
              <a:t>Discrete and continuous variables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3908C0-049B-1648-B7D4-078390B24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3315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tate3.pdf">
            <a:extLst>
              <a:ext uri="{FF2B5EF4-FFF2-40B4-BE49-F238E27FC236}">
                <a16:creationId xmlns:a16="http://schemas.microsoft.com/office/drawing/2014/main" id="{4BCBF933-AD72-E941-A044-A30E11738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300" y="4976183"/>
            <a:ext cx="4627666" cy="14898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718" y="124178"/>
            <a:ext cx="4063365" cy="44577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09ABD4-2F98-B742-B3EF-6E9254D7A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50</a:t>
            </a:fld>
            <a:endParaRPr lang="en-GB"/>
          </a:p>
        </p:txBody>
      </p:sp>
      <p:sp>
        <p:nvSpPr>
          <p:cNvPr id="11" name="Parallelogram 10"/>
          <p:cNvSpPr/>
          <p:nvPr/>
        </p:nvSpPr>
        <p:spPr>
          <a:xfrm rot="901482">
            <a:off x="1821154" y="2089787"/>
            <a:ext cx="1318331" cy="1782102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2072940" y="1642440"/>
            <a:ext cx="2909271" cy="324914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81D58"/>
                </a:solidFill>
                <a:effectLst/>
                <a:latin typeface="Helvetica" pitchFamily="-112" charset="0"/>
              </a:rPr>
              <a:t> …   …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E7CD01-7D37-054F-B425-9A16FF13F728}"/>
              </a:ext>
            </a:extLst>
          </p:cNvPr>
          <p:cNvSpPr/>
          <p:nvPr/>
        </p:nvSpPr>
        <p:spPr>
          <a:xfrm>
            <a:off x="61071" y="3677957"/>
            <a:ext cx="4114689" cy="29649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200"/>
              </a:spcBef>
              <a:tabLst>
                <a:tab pos="744538" algn="l"/>
                <a:tab pos="1374775" algn="l"/>
                <a:tab pos="1773238" algn="l"/>
              </a:tabLst>
            </a:pPr>
            <a:r>
              <a:rPr lang="en-US" kern="0" dirty="0">
                <a:solidFill>
                  <a:srgbClr val="FF0000"/>
                </a:solidFill>
              </a:rPr>
              <a:t>		</a:t>
            </a:r>
            <a:r>
              <a:rPr lang="en-US" kern="0" dirty="0">
                <a:solidFill>
                  <a:srgbClr val="C00000"/>
                </a:solidFill>
              </a:rPr>
              <a:t>r</a:t>
            </a:r>
            <a:r>
              <a:rPr lang="en-US" kern="0" baseline="-25000" dirty="0">
                <a:solidFill>
                  <a:srgbClr val="C00000"/>
                </a:solidFill>
              </a:rPr>
              <a:t>1</a:t>
            </a:r>
            <a:r>
              <a:rPr lang="en-US" kern="0" dirty="0">
                <a:solidFill>
                  <a:srgbClr val="C00000"/>
                </a:solidFill>
              </a:rPr>
              <a:t>,c</a:t>
            </a:r>
            <a:r>
              <a:rPr lang="en-US" kern="0" baseline="-25000" dirty="0">
                <a:solidFill>
                  <a:srgbClr val="C00000"/>
                </a:solidFill>
              </a:rPr>
              <a:t>1</a:t>
            </a:r>
            <a:r>
              <a:rPr lang="en-US" kern="0" dirty="0">
                <a:solidFill>
                  <a:srgbClr val="C00000"/>
                </a:solidFill>
              </a:rPr>
              <a:t>,p</a:t>
            </a:r>
            <a:r>
              <a:rPr lang="en-US" kern="0" baseline="-25000" dirty="0">
                <a:solidFill>
                  <a:srgbClr val="C00000"/>
                </a:solidFill>
              </a:rPr>
              <a:t>1</a:t>
            </a:r>
            <a:r>
              <a:rPr lang="en-US" kern="0" dirty="0">
                <a:solidFill>
                  <a:srgbClr val="C00000"/>
                </a:solidFill>
              </a:rPr>
              <a:t>,d</a:t>
            </a:r>
            <a:r>
              <a:rPr lang="en-US" kern="0" baseline="-25000" dirty="0">
                <a:solidFill>
                  <a:srgbClr val="C00000"/>
                </a:solidFill>
              </a:rPr>
              <a:t>1</a:t>
            </a:r>
            <a:r>
              <a:rPr lang="en-US" kern="0" dirty="0">
                <a:solidFill>
                  <a:srgbClr val="C00000"/>
                </a:solidFill>
              </a:rPr>
              <a:t>,p</a:t>
            </a:r>
            <a:r>
              <a:rPr lang="en-US" kern="0" baseline="-25000" dirty="0">
                <a:solidFill>
                  <a:srgbClr val="C00000"/>
                </a:solidFill>
              </a:rPr>
              <a:t>2</a:t>
            </a:r>
            <a:r>
              <a:rPr lang="en-US" kern="0" dirty="0">
                <a:solidFill>
                  <a:srgbClr val="C00000"/>
                </a:solidFill>
              </a:rPr>
              <a:t>,d</a:t>
            </a:r>
            <a:r>
              <a:rPr lang="en-US" kern="0" baseline="-25000" dirty="0">
                <a:solidFill>
                  <a:srgbClr val="C00000"/>
                </a:solidFill>
              </a:rPr>
              <a:t>2</a:t>
            </a:r>
            <a:endParaRPr lang="en-US" i="1" kern="0" baseline="-25000" dirty="0">
              <a:solidFill>
                <a:srgbClr val="C00000"/>
              </a:solidFill>
              <a:cs typeface="Times New Roman"/>
            </a:endParaRPr>
          </a:p>
          <a:p>
            <a:pPr>
              <a:spcBef>
                <a:spcPts val="200"/>
              </a:spcBef>
              <a:tabLst>
                <a:tab pos="744538" algn="l"/>
                <a:tab pos="1427163" algn="l"/>
                <a:tab pos="1773238" algn="l"/>
              </a:tabLst>
            </a:pPr>
            <a:r>
              <a:rPr lang="en-GB" dirty="0"/>
              <a:t>m2-put-in-pile(</a:t>
            </a:r>
            <a:r>
              <a:rPr lang="en-GB" i="1" dirty="0"/>
              <a:t>r, c, p,  d, p′, d′</a:t>
            </a:r>
            <a:r>
              <a:rPr lang="en-GB" dirty="0"/>
              <a:t>) </a:t>
            </a:r>
          </a:p>
          <a:p>
            <a:pPr indent="-53975">
              <a:spcBef>
                <a:spcPts val="200"/>
              </a:spcBef>
              <a:tabLst>
                <a:tab pos="452438" algn="l"/>
                <a:tab pos="1133475" algn="l"/>
                <a:tab pos="1773238" algn="l"/>
              </a:tabLst>
            </a:pPr>
            <a:r>
              <a:rPr lang="en-GB" dirty="0"/>
              <a:t>	task: put-in-pile(</a:t>
            </a:r>
            <a:r>
              <a:rPr lang="en-GB" i="1" dirty="0" err="1"/>
              <a:t>c,p</a:t>
            </a:r>
            <a:r>
              <a:rPr lang="en-GB" i="1" dirty="0"/>
              <a:t>′</a:t>
            </a:r>
            <a:r>
              <a:rPr lang="en-GB" dirty="0"/>
              <a:t>)</a:t>
            </a:r>
          </a:p>
          <a:p>
            <a:pPr indent="-53975">
              <a:spcBef>
                <a:spcPts val="200"/>
              </a:spcBef>
              <a:tabLst>
                <a:tab pos="452438" algn="l"/>
                <a:tab pos="1133475" algn="l"/>
                <a:tab pos="1773238" algn="l"/>
              </a:tabLst>
            </a:pPr>
            <a:r>
              <a:rPr lang="en-GB" dirty="0"/>
              <a:t>	pre:	pile(</a:t>
            </a:r>
            <a:r>
              <a:rPr lang="en-GB" i="1" dirty="0"/>
              <a:t>c</a:t>
            </a:r>
            <a:r>
              <a:rPr lang="en-GB" dirty="0"/>
              <a:t>)=</a:t>
            </a:r>
            <a:r>
              <a:rPr lang="en-GB" i="1" dirty="0"/>
              <a:t>p </a:t>
            </a:r>
            <a:r>
              <a:rPr lang="en-GB" dirty="0">
                <a:latin typeface="Symbol" charset="2"/>
                <a:cs typeface="Symbol" charset="2"/>
              </a:rPr>
              <a:t>∧</a:t>
            </a:r>
            <a:r>
              <a:rPr lang="en-GB" dirty="0"/>
              <a:t> </a:t>
            </a:r>
            <a:r>
              <a:rPr lang="en-GB" dirty="0">
                <a:cs typeface="Calibri"/>
              </a:rPr>
              <a:t>at</a:t>
            </a:r>
            <a:r>
              <a:rPr lang="en-GB" dirty="0"/>
              <a:t>(</a:t>
            </a:r>
            <a:r>
              <a:rPr lang="en-GB" i="1" dirty="0" err="1"/>
              <a:t>p,d</a:t>
            </a:r>
            <a:r>
              <a:rPr lang="en-GB" dirty="0"/>
              <a:t>) </a:t>
            </a:r>
            <a:r>
              <a:rPr lang="en-GB" dirty="0">
                <a:latin typeface="Symbol" charset="2"/>
                <a:cs typeface="Symbol" charset="2"/>
              </a:rPr>
              <a:t>∧</a:t>
            </a:r>
            <a:r>
              <a:rPr lang="en-GB" dirty="0"/>
              <a:t> </a:t>
            </a:r>
            <a:r>
              <a:rPr lang="en-GB" dirty="0">
                <a:cs typeface="Calibri"/>
              </a:rPr>
              <a:t>at</a:t>
            </a:r>
            <a:r>
              <a:rPr lang="en-GB" dirty="0"/>
              <a:t>(</a:t>
            </a:r>
            <a:r>
              <a:rPr lang="en-GB" i="1" dirty="0" err="1"/>
              <a:t>p′,d</a:t>
            </a:r>
            <a:r>
              <a:rPr lang="en-GB" i="1" dirty="0"/>
              <a:t>′</a:t>
            </a:r>
            <a:r>
              <a:rPr lang="en-GB" dirty="0"/>
              <a:t>) </a:t>
            </a:r>
            <a:br>
              <a:rPr lang="en-GB" dirty="0"/>
            </a:br>
            <a:r>
              <a:rPr lang="en-GB" dirty="0"/>
              <a:t>		</a:t>
            </a:r>
            <a:r>
              <a:rPr lang="en-GB" dirty="0">
                <a:latin typeface="Symbol" charset="2"/>
                <a:cs typeface="Symbol" charset="2"/>
              </a:rPr>
              <a:t>∧</a:t>
            </a:r>
            <a:r>
              <a:rPr lang="en-GB" dirty="0"/>
              <a:t> </a:t>
            </a:r>
            <a:r>
              <a:rPr lang="en-GB" i="1" dirty="0"/>
              <a:t>p</a:t>
            </a:r>
            <a:r>
              <a:rPr lang="en-GB" i="1" baseline="-25000" dirty="0"/>
              <a:t> </a:t>
            </a:r>
            <a:r>
              <a:rPr lang="en-GB" i="1" dirty="0"/>
              <a:t>≠</a:t>
            </a:r>
            <a:r>
              <a:rPr lang="en-GB" i="1" baseline="-25000" dirty="0"/>
              <a:t> </a:t>
            </a:r>
            <a:r>
              <a:rPr lang="en-GB" i="1" dirty="0"/>
              <a:t>p′</a:t>
            </a:r>
            <a:r>
              <a:rPr lang="en-GB" dirty="0"/>
              <a:t> </a:t>
            </a:r>
            <a:r>
              <a:rPr lang="en-GB" dirty="0">
                <a:latin typeface="Symbol" charset="2"/>
                <a:cs typeface="Symbol" charset="2"/>
              </a:rPr>
              <a:t>∧</a:t>
            </a:r>
            <a:r>
              <a:rPr lang="en-GB" dirty="0"/>
              <a:t> </a:t>
            </a:r>
            <a:r>
              <a:rPr lang="en-GB" dirty="0">
                <a:cs typeface="Calibri"/>
              </a:rPr>
              <a:t>cargo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)=</a:t>
            </a:r>
            <a:r>
              <a:rPr lang="en-GB" dirty="0">
                <a:cs typeface="Calibri"/>
              </a:rPr>
              <a:t>nil</a:t>
            </a:r>
            <a:endParaRPr lang="en-GB" dirty="0"/>
          </a:p>
          <a:p>
            <a:pPr indent="-53975">
              <a:spcBef>
                <a:spcPts val="200"/>
              </a:spcBef>
              <a:tabLst>
                <a:tab pos="452438" algn="l"/>
                <a:tab pos="1133475" algn="l"/>
                <a:tab pos="1773238" algn="l"/>
              </a:tabLst>
            </a:pPr>
            <a:r>
              <a:rPr lang="en-GB" dirty="0"/>
              <a:t>	body: 	if </a:t>
            </a:r>
            <a:r>
              <a:rPr lang="en-GB" dirty="0" err="1"/>
              <a:t>loc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 ≠ </a:t>
            </a:r>
            <a:r>
              <a:rPr lang="en-GB" i="1" dirty="0">
                <a:cs typeface="Times New Roman"/>
              </a:rPr>
              <a:t>d</a:t>
            </a:r>
            <a:r>
              <a:rPr lang="en-GB" dirty="0">
                <a:cs typeface="Times New Roman"/>
              </a:rPr>
              <a:t> then </a:t>
            </a:r>
            <a:r>
              <a:rPr lang="en-GB" dirty="0">
                <a:cs typeface="Calibri"/>
              </a:rPr>
              <a:t>navigate</a:t>
            </a:r>
            <a:r>
              <a:rPr lang="en-GB" dirty="0">
                <a:cs typeface="Times New Roman"/>
              </a:rPr>
              <a:t>(</a:t>
            </a:r>
            <a:r>
              <a:rPr lang="en-GB" i="1" dirty="0" err="1">
                <a:cs typeface="Times New Roman"/>
              </a:rPr>
              <a:t>r,d</a:t>
            </a:r>
            <a:r>
              <a:rPr lang="en-GB" dirty="0">
                <a:cs typeface="Times New Roman"/>
              </a:rPr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uncover(</a:t>
            </a:r>
            <a:r>
              <a:rPr lang="en-GB" i="1" dirty="0">
                <a:cs typeface="Times New Roman"/>
              </a:rPr>
              <a:t>c</a:t>
            </a:r>
            <a:r>
              <a:rPr lang="en-GB" dirty="0"/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load</a:t>
            </a:r>
            <a:r>
              <a:rPr lang="en-GB" dirty="0">
                <a:cs typeface="Times New Roman"/>
              </a:rPr>
              <a:t>(</a:t>
            </a:r>
            <a:r>
              <a:rPr lang="en-GB" i="1" dirty="0">
                <a:cs typeface="Times New Roman"/>
              </a:rPr>
              <a:t>r</a:t>
            </a:r>
            <a:r>
              <a:rPr lang="en-GB" dirty="0">
                <a:cs typeface="Times New Roman"/>
              </a:rPr>
              <a:t>,</a:t>
            </a:r>
            <a:r>
              <a:rPr lang="en-GB" i="1" dirty="0"/>
              <a:t> c</a:t>
            </a:r>
            <a:r>
              <a:rPr lang="en-GB" dirty="0"/>
              <a:t>, </a:t>
            </a:r>
            <a:r>
              <a:rPr lang="en-GB" dirty="0" err="1"/>
              <a:t>pos</a:t>
            </a:r>
            <a:r>
              <a:rPr lang="en-GB" dirty="0">
                <a:cs typeface="Times New Roman"/>
              </a:rPr>
              <a:t>(</a:t>
            </a:r>
            <a:r>
              <a:rPr lang="en-GB" i="1" dirty="0"/>
              <a:t>c</a:t>
            </a:r>
            <a:r>
              <a:rPr lang="en-GB" dirty="0"/>
              <a:t>), </a:t>
            </a:r>
            <a:r>
              <a:rPr lang="en-GB" i="1" dirty="0"/>
              <a:t>p</a:t>
            </a:r>
            <a:r>
              <a:rPr lang="en-GB" dirty="0"/>
              <a:t>, </a:t>
            </a:r>
            <a:r>
              <a:rPr lang="en-GB" i="1" dirty="0"/>
              <a:t>d</a:t>
            </a:r>
            <a:r>
              <a:rPr lang="en-GB" dirty="0"/>
              <a:t>)</a:t>
            </a:r>
            <a:r>
              <a:rPr lang="en-GB" dirty="0">
                <a:cs typeface="Times New Roman"/>
              </a:rPr>
              <a:t> 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if </a:t>
            </a:r>
            <a:r>
              <a:rPr lang="en-GB" dirty="0" err="1"/>
              <a:t>loc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 ≠ </a:t>
            </a:r>
            <a:r>
              <a:rPr lang="en-GB" i="1" dirty="0">
                <a:cs typeface="Times New Roman"/>
              </a:rPr>
              <a:t>d</a:t>
            </a:r>
            <a:r>
              <a:rPr lang="en-GB" i="1" dirty="0"/>
              <a:t>′</a:t>
            </a:r>
            <a:r>
              <a:rPr lang="en-GB" dirty="0">
                <a:cs typeface="Times New Roman"/>
              </a:rPr>
              <a:t> then </a:t>
            </a:r>
            <a:r>
              <a:rPr lang="en-GB" dirty="0">
                <a:cs typeface="Calibri"/>
              </a:rPr>
              <a:t>navigate</a:t>
            </a:r>
            <a:r>
              <a:rPr lang="en-GB" dirty="0">
                <a:cs typeface="Times New Roman"/>
              </a:rPr>
              <a:t>(</a:t>
            </a:r>
            <a:r>
              <a:rPr lang="en-GB" i="1" dirty="0" err="1">
                <a:cs typeface="Times New Roman"/>
              </a:rPr>
              <a:t>r,d</a:t>
            </a:r>
            <a:r>
              <a:rPr lang="en-GB" i="1" dirty="0"/>
              <a:t>′</a:t>
            </a:r>
            <a:r>
              <a:rPr lang="en-GB" dirty="0">
                <a:cs typeface="Times New Roman"/>
              </a:rPr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>
                <a:cs typeface="Calibri"/>
              </a:rPr>
              <a:t>un</a:t>
            </a:r>
            <a:r>
              <a:rPr lang="en-GB" dirty="0"/>
              <a:t>load</a:t>
            </a:r>
            <a:r>
              <a:rPr lang="en-GB" dirty="0">
                <a:cs typeface="Times New Roman"/>
              </a:rPr>
              <a:t>(</a:t>
            </a:r>
            <a:r>
              <a:rPr lang="en-GB" i="1" dirty="0">
                <a:cs typeface="Times New Roman"/>
              </a:rPr>
              <a:t>r</a:t>
            </a:r>
            <a:r>
              <a:rPr lang="en-GB" dirty="0">
                <a:cs typeface="Times New Roman"/>
              </a:rPr>
              <a:t>,</a:t>
            </a:r>
            <a:r>
              <a:rPr lang="en-GB" i="1" dirty="0"/>
              <a:t> c</a:t>
            </a:r>
            <a:r>
              <a:rPr lang="en-GB" dirty="0"/>
              <a:t>, top</a:t>
            </a:r>
            <a:r>
              <a:rPr lang="en-GB" dirty="0">
                <a:cs typeface="Times New Roman"/>
              </a:rPr>
              <a:t>(</a:t>
            </a:r>
            <a:r>
              <a:rPr lang="en-GB" i="1" dirty="0"/>
              <a:t>p′</a:t>
            </a:r>
            <a:r>
              <a:rPr lang="en-GB" dirty="0"/>
              <a:t>), </a:t>
            </a:r>
            <a:r>
              <a:rPr lang="en-GB" i="1" dirty="0"/>
              <a:t>p′</a:t>
            </a:r>
            <a:r>
              <a:rPr lang="en-GB" dirty="0"/>
              <a:t>, </a:t>
            </a:r>
            <a:r>
              <a:rPr lang="en-GB" i="1" dirty="0"/>
              <a:t>d</a:t>
            </a:r>
            <a:r>
              <a:rPr lang="en-GB" dirty="0"/>
              <a:t>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0B7E467-5643-F946-B15E-3273750EF358}"/>
              </a:ext>
            </a:extLst>
          </p:cNvPr>
          <p:cNvSpPr/>
          <p:nvPr/>
        </p:nvSpPr>
        <p:spPr>
          <a:xfrm>
            <a:off x="1207763" y="5499310"/>
            <a:ext cx="1122101" cy="237744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none">
            <a:no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2E0B8C8-CD2C-3A4E-8881-4D0752ADCF0D}"/>
              </a:ext>
            </a:extLst>
          </p:cNvPr>
          <p:cNvSpPr/>
          <p:nvPr/>
        </p:nvSpPr>
        <p:spPr>
          <a:xfrm>
            <a:off x="4648200" y="247105"/>
            <a:ext cx="3032760" cy="12772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350" lvl="1">
              <a:spcBef>
                <a:spcPts val="200"/>
              </a:spcBef>
              <a:buNone/>
              <a:tabLst>
                <a:tab pos="709613" algn="l"/>
                <a:tab pos="1065213" algn="l"/>
              </a:tabLst>
            </a:pPr>
            <a:r>
              <a:rPr lang="en-GB" dirty="0"/>
              <a:t>m1-uncover(</a:t>
            </a:r>
            <a:r>
              <a:rPr lang="en-GB" i="1" dirty="0"/>
              <a:t>c</a:t>
            </a:r>
            <a:r>
              <a:rPr lang="en-GB" dirty="0"/>
              <a:t>) </a:t>
            </a:r>
          </a:p>
          <a:p>
            <a:pPr marL="6350" lvl="2">
              <a:spcBef>
                <a:spcPts val="200"/>
              </a:spcBef>
              <a:buNone/>
              <a:tabLst>
                <a:tab pos="709613" algn="l"/>
                <a:tab pos="1420813" algn="l"/>
              </a:tabLst>
            </a:pPr>
            <a:r>
              <a:rPr lang="en-GB" dirty="0"/>
              <a:t>	task: 	uncover(</a:t>
            </a:r>
            <a:r>
              <a:rPr lang="en-GB" i="1" dirty="0"/>
              <a:t>c</a:t>
            </a:r>
            <a:r>
              <a:rPr lang="en-GB" dirty="0"/>
              <a:t>)</a:t>
            </a:r>
          </a:p>
          <a:p>
            <a:pPr marL="6350" lvl="2">
              <a:spcBef>
                <a:spcPts val="200"/>
              </a:spcBef>
              <a:buNone/>
              <a:tabLst>
                <a:tab pos="709613" algn="l"/>
                <a:tab pos="1420813" algn="l"/>
              </a:tabLst>
            </a:pPr>
            <a:r>
              <a:rPr lang="en-GB" dirty="0"/>
              <a:t>	pre:	top(pile(</a:t>
            </a:r>
            <a:r>
              <a:rPr lang="en-GB" i="1" dirty="0"/>
              <a:t>c</a:t>
            </a:r>
            <a:r>
              <a:rPr lang="en-GB" dirty="0"/>
              <a:t>))=</a:t>
            </a:r>
            <a:r>
              <a:rPr lang="en-GB" i="1" dirty="0"/>
              <a:t>c</a:t>
            </a:r>
            <a:endParaRPr lang="en-GB" dirty="0">
              <a:cs typeface="Calibri"/>
            </a:endParaRPr>
          </a:p>
          <a:p>
            <a:pPr marL="6350" lvl="2">
              <a:spcBef>
                <a:spcPts val="200"/>
              </a:spcBef>
              <a:buNone/>
              <a:tabLst>
                <a:tab pos="709613" algn="l"/>
                <a:tab pos="1420813" algn="l"/>
              </a:tabLst>
            </a:pPr>
            <a:r>
              <a:rPr lang="en-GB" dirty="0"/>
              <a:t>	body:	// </a:t>
            </a:r>
            <a:r>
              <a:rPr lang="en-GB" i="1" dirty="0"/>
              <a:t>empty</a:t>
            </a:r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9A7D607-7A26-1341-99F3-3794E2DBE1F4}"/>
              </a:ext>
            </a:extLst>
          </p:cNvPr>
          <p:cNvSpPr/>
          <p:nvPr/>
        </p:nvSpPr>
        <p:spPr>
          <a:xfrm>
            <a:off x="4648200" y="1670457"/>
            <a:ext cx="4277146" cy="26622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200"/>
              </a:spcBef>
              <a:tabLst>
                <a:tab pos="288925" algn="l"/>
                <a:tab pos="911225" algn="l"/>
                <a:tab pos="1144588" algn="l"/>
                <a:tab pos="1939925" algn="l"/>
              </a:tabLst>
            </a:pPr>
            <a:r>
              <a:rPr lang="en-US" dirty="0"/>
              <a:t>m2-uncover(</a:t>
            </a:r>
            <a:r>
              <a:rPr lang="ro-RO" i="1" dirty="0" err="1"/>
              <a:t>r,c,c,p′,d</a:t>
            </a:r>
            <a:r>
              <a:rPr lang="ro-RO" dirty="0"/>
              <a:t>)</a:t>
            </a:r>
            <a:r>
              <a:rPr lang="en-US" dirty="0"/>
              <a:t> </a:t>
            </a:r>
          </a:p>
          <a:p>
            <a:pPr marL="396875" lvl="1" indent="-53975">
              <a:spcBef>
                <a:spcPts val="200"/>
              </a:spcBef>
              <a:buNone/>
              <a:tabLst>
                <a:tab pos="288925" algn="l"/>
                <a:tab pos="911225" algn="l"/>
                <a:tab pos="1144588" algn="l"/>
                <a:tab pos="1939925" algn="l"/>
              </a:tabLst>
            </a:pPr>
            <a:r>
              <a:rPr lang="en-US" dirty="0"/>
              <a:t>	task:	uncover(</a:t>
            </a:r>
            <a:r>
              <a:rPr lang="ro-RO" i="1" dirty="0"/>
              <a:t>c</a:t>
            </a:r>
            <a:r>
              <a:rPr lang="ro-RO" dirty="0"/>
              <a:t>)</a:t>
            </a:r>
            <a:endParaRPr lang="en-US" dirty="0"/>
          </a:p>
          <a:p>
            <a:pPr marL="396875" lvl="1" indent="-53975">
              <a:spcBef>
                <a:spcPts val="200"/>
              </a:spcBef>
              <a:buNone/>
              <a:tabLst>
                <a:tab pos="288925" algn="l"/>
                <a:tab pos="911225" algn="l"/>
                <a:tab pos="1144588" algn="l"/>
                <a:tab pos="1939925" algn="l"/>
              </a:tabLst>
            </a:pPr>
            <a:r>
              <a:rPr lang="en-US" dirty="0"/>
              <a:t>	pre:	</a:t>
            </a:r>
            <a:r>
              <a:rPr lang="pt-BR" dirty="0"/>
              <a:t>pile(</a:t>
            </a:r>
            <a:r>
              <a:rPr lang="pt-BR" i="1" dirty="0" err="1"/>
              <a:t>c</a:t>
            </a:r>
            <a:r>
              <a:rPr lang="pt-BR" dirty="0"/>
              <a:t>)=</a:t>
            </a:r>
            <a:r>
              <a:rPr lang="pt-BR" i="1" dirty="0" err="1"/>
              <a:t>p</a:t>
            </a:r>
            <a:r>
              <a:rPr lang="pt-BR" i="1" dirty="0"/>
              <a:t> </a:t>
            </a:r>
            <a:r>
              <a:rPr lang="pt-BR" dirty="0">
                <a:latin typeface="Symbol" charset="2"/>
                <a:cs typeface="Symbol" charset="2"/>
              </a:rPr>
              <a:t>∧</a:t>
            </a:r>
            <a:r>
              <a:rPr lang="en-US" dirty="0"/>
              <a:t> </a:t>
            </a:r>
            <a:r>
              <a:rPr lang="en-US" dirty="0">
                <a:cs typeface="Calibri"/>
              </a:rPr>
              <a:t>top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)≠</a:t>
            </a:r>
            <a:r>
              <a:rPr lang="en-US" i="1" dirty="0"/>
              <a:t>c</a:t>
            </a:r>
            <a:br>
              <a:rPr lang="en-US" dirty="0"/>
            </a:br>
            <a:r>
              <a:rPr lang="en-US" dirty="0"/>
              <a:t>		</a:t>
            </a:r>
            <a:r>
              <a:rPr lang="pt-BR" dirty="0">
                <a:latin typeface="Symbol" charset="2"/>
                <a:cs typeface="Symbol" charset="2"/>
              </a:rPr>
              <a:t>∧</a:t>
            </a:r>
            <a:r>
              <a:rPr lang="en-US" dirty="0"/>
              <a:t> </a:t>
            </a:r>
            <a:r>
              <a:rPr lang="en-US" dirty="0">
                <a:cs typeface="Calibri"/>
              </a:rPr>
              <a:t>at</a:t>
            </a:r>
            <a:r>
              <a:rPr lang="en-US" dirty="0"/>
              <a:t>(</a:t>
            </a:r>
            <a:r>
              <a:rPr lang="en-US" i="1" dirty="0" err="1"/>
              <a:t>p,d</a:t>
            </a:r>
            <a:r>
              <a:rPr lang="en-US" dirty="0"/>
              <a:t>) </a:t>
            </a:r>
            <a:r>
              <a:rPr lang="pt-BR" dirty="0">
                <a:latin typeface="Symbol" charset="2"/>
                <a:cs typeface="Symbol" charset="2"/>
              </a:rPr>
              <a:t>∧</a:t>
            </a:r>
            <a:r>
              <a:rPr lang="en-US" dirty="0"/>
              <a:t> </a:t>
            </a:r>
            <a:r>
              <a:rPr lang="en-US" dirty="0">
                <a:cs typeface="Calibri"/>
              </a:rPr>
              <a:t>at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ro-RO" i="1" dirty="0"/>
              <a:t>′</a:t>
            </a:r>
            <a:r>
              <a:rPr lang="en-US" i="1" dirty="0"/>
              <a:t>,d</a:t>
            </a:r>
            <a:r>
              <a:rPr lang="en-US" dirty="0"/>
              <a:t>) </a:t>
            </a:r>
            <a:r>
              <a:rPr lang="pt-BR" dirty="0">
                <a:latin typeface="Symbol" charset="2"/>
                <a:cs typeface="Symbol" charset="2"/>
              </a:rPr>
              <a:t>∧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ro-RO" i="1" dirty="0"/>
              <a:t>′</a:t>
            </a:r>
            <a:r>
              <a:rPr lang="en-US" i="1" baseline="-25000" dirty="0"/>
              <a:t> </a:t>
            </a:r>
            <a:r>
              <a:rPr lang="en-US" i="1" dirty="0"/>
              <a:t>≠</a:t>
            </a:r>
            <a:r>
              <a:rPr lang="en-US" i="1" baseline="-25000" dirty="0"/>
              <a:t> </a:t>
            </a:r>
            <a:r>
              <a:rPr lang="en-US" i="1" dirty="0"/>
              <a:t>p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		</a:t>
            </a:r>
            <a:r>
              <a:rPr lang="pt-BR" dirty="0">
                <a:latin typeface="Symbol" charset="2"/>
                <a:cs typeface="Symbol" charset="2"/>
              </a:rPr>
              <a:t>∧</a:t>
            </a:r>
            <a:r>
              <a:rPr lang="en-US" dirty="0"/>
              <a:t> </a:t>
            </a:r>
            <a:r>
              <a:rPr lang="en-US" dirty="0" err="1">
                <a:cs typeface="Calibri"/>
              </a:rPr>
              <a:t>loc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)=</a:t>
            </a:r>
            <a:r>
              <a:rPr lang="en-US" i="1" dirty="0">
                <a:cs typeface="Times New Roman"/>
              </a:rPr>
              <a:t>d</a:t>
            </a:r>
            <a:r>
              <a:rPr lang="en-US" dirty="0">
                <a:cs typeface="Calibri"/>
              </a:rPr>
              <a:t> </a:t>
            </a:r>
            <a:r>
              <a:rPr lang="pt-BR" dirty="0">
                <a:latin typeface="Symbol" charset="2"/>
                <a:cs typeface="Symbol" charset="2"/>
              </a:rPr>
              <a:t>∧</a:t>
            </a:r>
            <a:r>
              <a:rPr lang="en-US" dirty="0"/>
              <a:t> </a:t>
            </a:r>
            <a:r>
              <a:rPr lang="en-US" dirty="0">
                <a:cs typeface="Calibri"/>
              </a:rPr>
              <a:t>cargo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)=</a:t>
            </a:r>
            <a:r>
              <a:rPr lang="en-US" dirty="0">
                <a:cs typeface="Calibri"/>
              </a:rPr>
              <a:t>nil</a:t>
            </a:r>
            <a:endParaRPr lang="en-US" dirty="0"/>
          </a:p>
          <a:p>
            <a:pPr marL="396875" lvl="1" indent="-53975">
              <a:spcBef>
                <a:spcPts val="200"/>
              </a:spcBef>
              <a:buNone/>
              <a:tabLst>
                <a:tab pos="288925" algn="l"/>
                <a:tab pos="911225" algn="l"/>
                <a:tab pos="1144588" algn="l"/>
                <a:tab pos="1939925" algn="l"/>
              </a:tabLst>
            </a:pPr>
            <a:r>
              <a:rPr lang="en-US" dirty="0"/>
              <a:t>	body: 	while top(</a:t>
            </a:r>
            <a:r>
              <a:rPr lang="en-US" i="1" dirty="0"/>
              <a:t>p</a:t>
            </a:r>
            <a:r>
              <a:rPr lang="en-US" dirty="0"/>
              <a:t>) ≠ </a:t>
            </a:r>
            <a:r>
              <a:rPr lang="en-US" i="1" dirty="0">
                <a:cs typeface="Times New Roman"/>
              </a:rPr>
              <a:t>c</a:t>
            </a:r>
            <a:r>
              <a:rPr lang="en-US" dirty="0">
                <a:cs typeface="Times New Roman"/>
              </a:rPr>
              <a:t> do</a:t>
            </a:r>
            <a:br>
              <a:rPr lang="en-US" dirty="0">
                <a:cs typeface="Times New Roman"/>
              </a:rPr>
            </a:br>
            <a:r>
              <a:rPr lang="en-US" dirty="0">
                <a:cs typeface="Times New Roman"/>
              </a:rPr>
              <a:t>			</a:t>
            </a:r>
            <a:r>
              <a:rPr lang="ro-RO" i="1" dirty="0"/>
              <a:t>c′ </a:t>
            </a:r>
            <a:r>
              <a:rPr lang="en-US" dirty="0"/>
              <a:t>← top(</a:t>
            </a:r>
            <a:r>
              <a:rPr lang="en-US" i="1" dirty="0">
                <a:cs typeface="Times New Roman"/>
              </a:rPr>
              <a:t>p</a:t>
            </a:r>
            <a:r>
              <a:rPr lang="en-US" dirty="0"/>
              <a:t>)</a:t>
            </a:r>
            <a:br>
              <a:rPr lang="pt-BR" dirty="0">
                <a:cs typeface="Times New Roman"/>
              </a:rPr>
            </a:br>
            <a:r>
              <a:rPr lang="pt-BR" dirty="0">
                <a:cs typeface="Times New Roman"/>
              </a:rPr>
              <a:t>			</a:t>
            </a:r>
            <a:r>
              <a:rPr lang="en-US" dirty="0"/>
              <a:t>load</a:t>
            </a:r>
            <a:r>
              <a:rPr lang="en-US" dirty="0">
                <a:cs typeface="Times New Roman"/>
              </a:rPr>
              <a:t>(</a:t>
            </a:r>
            <a:r>
              <a:rPr lang="en-US" i="1" dirty="0">
                <a:cs typeface="Times New Roman"/>
              </a:rPr>
              <a:t>r</a:t>
            </a:r>
            <a:r>
              <a:rPr lang="en-US" dirty="0">
                <a:cs typeface="Times New Roman"/>
              </a:rPr>
              <a:t>,</a:t>
            </a:r>
            <a:r>
              <a:rPr lang="ro-RO" i="1" dirty="0"/>
              <a:t>c′</a:t>
            </a:r>
            <a:r>
              <a:rPr lang="en-US" dirty="0"/>
              <a:t>,</a:t>
            </a:r>
            <a:r>
              <a:rPr lang="en-US" dirty="0" err="1"/>
              <a:t>pos</a:t>
            </a:r>
            <a:r>
              <a:rPr lang="en-US" dirty="0">
                <a:cs typeface="Times New Roman"/>
              </a:rPr>
              <a:t>(</a:t>
            </a:r>
            <a:r>
              <a:rPr lang="ro-RO" i="1" dirty="0"/>
              <a:t>c′</a:t>
            </a:r>
            <a:r>
              <a:rPr lang="ro-RO" dirty="0"/>
              <a:t>),</a:t>
            </a:r>
            <a:r>
              <a:rPr lang="ro-RO" i="1" dirty="0" err="1"/>
              <a:t>p</a:t>
            </a:r>
            <a:r>
              <a:rPr lang="ro-RO" dirty="0" err="1"/>
              <a:t>,</a:t>
            </a:r>
            <a:r>
              <a:rPr lang="ro-RO" i="1" dirty="0" err="1"/>
              <a:t>d</a:t>
            </a:r>
            <a:r>
              <a:rPr lang="ro-RO" dirty="0"/>
              <a:t>)</a:t>
            </a:r>
            <a:r>
              <a:rPr lang="pt-BR" dirty="0">
                <a:cs typeface="Times New Roman"/>
              </a:rPr>
              <a:t> </a:t>
            </a:r>
            <a:br>
              <a:rPr lang="pt-BR" dirty="0">
                <a:cs typeface="Times New Roman"/>
              </a:rPr>
            </a:br>
            <a:r>
              <a:rPr lang="pt-BR" dirty="0">
                <a:cs typeface="Times New Roman"/>
              </a:rPr>
              <a:t>			</a:t>
            </a:r>
            <a:r>
              <a:rPr lang="pt-BR" dirty="0" err="1">
                <a:cs typeface="Calibri"/>
              </a:rPr>
              <a:t>un</a:t>
            </a:r>
            <a:r>
              <a:rPr lang="en-US" dirty="0"/>
              <a:t>load</a:t>
            </a:r>
            <a:r>
              <a:rPr lang="en-US" dirty="0">
                <a:cs typeface="Times New Roman"/>
              </a:rPr>
              <a:t>(</a:t>
            </a:r>
            <a:r>
              <a:rPr lang="en-US" i="1" dirty="0">
                <a:cs typeface="Times New Roman"/>
              </a:rPr>
              <a:t>r</a:t>
            </a:r>
            <a:r>
              <a:rPr lang="en-US" dirty="0">
                <a:cs typeface="Times New Roman"/>
              </a:rPr>
              <a:t>,</a:t>
            </a:r>
            <a:r>
              <a:rPr lang="ro-RO" i="1" dirty="0"/>
              <a:t>c′</a:t>
            </a:r>
            <a:r>
              <a:rPr lang="en-US" dirty="0"/>
              <a:t>,top</a:t>
            </a:r>
            <a:r>
              <a:rPr lang="en-US" dirty="0">
                <a:cs typeface="Times New Roman"/>
              </a:rPr>
              <a:t>(</a:t>
            </a:r>
            <a:r>
              <a:rPr lang="ro-RO" i="1" dirty="0"/>
              <a:t>p′</a:t>
            </a:r>
            <a:r>
              <a:rPr lang="ro-RO" dirty="0"/>
              <a:t>),</a:t>
            </a:r>
            <a:r>
              <a:rPr lang="ro-RO" i="1" dirty="0" err="1"/>
              <a:t>p′</a:t>
            </a:r>
            <a:r>
              <a:rPr lang="ro-RO" dirty="0" err="1"/>
              <a:t>,</a:t>
            </a:r>
            <a:r>
              <a:rPr lang="ro-RO" i="1" dirty="0" err="1"/>
              <a:t>d</a:t>
            </a:r>
            <a:r>
              <a:rPr lang="ro-RO" dirty="0"/>
              <a:t>)</a:t>
            </a:r>
            <a:endParaRPr lang="en-GB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2B9DC70-8F07-8E4C-9014-B56929164208}"/>
              </a:ext>
            </a:extLst>
          </p:cNvPr>
          <p:cNvCxnSpPr>
            <a:cxnSpLocks/>
          </p:cNvCxnSpPr>
          <p:nvPr/>
        </p:nvCxnSpPr>
        <p:spPr bwMode="auto">
          <a:xfrm flipH="1">
            <a:off x="4982211" y="1188720"/>
            <a:ext cx="1718922" cy="454833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EBB1CE7-AC0C-5848-BACF-995E8ECBAB53}"/>
              </a:ext>
            </a:extLst>
          </p:cNvPr>
          <p:cNvCxnSpPr>
            <a:cxnSpLocks/>
          </p:cNvCxnSpPr>
          <p:nvPr/>
        </p:nvCxnSpPr>
        <p:spPr bwMode="auto">
          <a:xfrm flipH="1">
            <a:off x="1612697" y="1386840"/>
            <a:ext cx="4551883" cy="190005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20A63555-7730-734E-8C33-11AB65990230}"/>
              </a:ext>
            </a:extLst>
          </p:cNvPr>
          <p:cNvSpPr/>
          <p:nvPr/>
        </p:nvSpPr>
        <p:spPr>
          <a:xfrm>
            <a:off x="6140082" y="904058"/>
            <a:ext cx="1304658" cy="284662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none">
            <a:no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84650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18" y="124178"/>
            <a:ext cx="4063365" cy="4457700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 bwMode="auto">
          <a:xfrm>
            <a:off x="1972854" y="2559366"/>
            <a:ext cx="2441046" cy="120987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81D58"/>
              </a:solidFill>
              <a:effectLst/>
              <a:latin typeface="Helvetica" pitchFamily="-112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318329" y="3562741"/>
            <a:ext cx="1844220" cy="96431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81D58"/>
              </a:solidFill>
              <a:effectLst/>
              <a:latin typeface="Helvetica" pitchFamily="-11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4B3850-1000-034A-A871-22E11FBD6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51</a:t>
            </a:fld>
            <a:endParaRPr lang="en-GB"/>
          </a:p>
        </p:txBody>
      </p:sp>
      <p:sp>
        <p:nvSpPr>
          <p:cNvPr id="19" name="Title 2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451167" y="1615863"/>
            <a:ext cx="2132391" cy="151482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rgbClr val="081D58"/>
                </a:solidFill>
                <a:latin typeface="Helvetica" pitchFamily="-112" charset="0"/>
              </a:rPr>
              <a:t>…</a:t>
            </a:r>
          </a:p>
        </p:txBody>
      </p:sp>
      <p:pic>
        <p:nvPicPr>
          <p:cNvPr id="12" name="Picture 11" descr="state3.pdf">
            <a:extLst>
              <a:ext uri="{FF2B5EF4-FFF2-40B4-BE49-F238E27FC236}">
                <a16:creationId xmlns:a16="http://schemas.microsoft.com/office/drawing/2014/main" id="{8B2FC036-0218-844D-AE9D-2CC7CB0BD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300" y="4976183"/>
            <a:ext cx="4627666" cy="148984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9BCE56A-5C4C-2A47-9386-31B411EDE854}"/>
              </a:ext>
            </a:extLst>
          </p:cNvPr>
          <p:cNvSpPr/>
          <p:nvPr/>
        </p:nvSpPr>
        <p:spPr>
          <a:xfrm>
            <a:off x="61071" y="4257077"/>
            <a:ext cx="4114689" cy="23852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200"/>
              </a:spcBef>
              <a:tabLst>
                <a:tab pos="744538" algn="l"/>
                <a:tab pos="1374775" algn="l"/>
                <a:tab pos="1773238" algn="l"/>
              </a:tabLst>
            </a:pPr>
            <a:r>
              <a:rPr lang="en-US" kern="0" dirty="0">
                <a:solidFill>
                  <a:srgbClr val="FF0000"/>
                </a:solidFill>
              </a:rPr>
              <a:t>		</a:t>
            </a:r>
            <a:r>
              <a:rPr lang="en-US" kern="0" dirty="0">
                <a:solidFill>
                  <a:srgbClr val="C00000"/>
                </a:solidFill>
              </a:rPr>
              <a:t>r</a:t>
            </a:r>
            <a:r>
              <a:rPr lang="en-US" kern="0" baseline="-25000" dirty="0">
                <a:solidFill>
                  <a:srgbClr val="C00000"/>
                </a:solidFill>
              </a:rPr>
              <a:t>1</a:t>
            </a:r>
            <a:r>
              <a:rPr lang="en-US" kern="0" dirty="0">
                <a:solidFill>
                  <a:srgbClr val="C00000"/>
                </a:solidFill>
              </a:rPr>
              <a:t>,c</a:t>
            </a:r>
            <a:r>
              <a:rPr lang="en-US" kern="0" baseline="-25000" dirty="0">
                <a:solidFill>
                  <a:srgbClr val="C00000"/>
                </a:solidFill>
              </a:rPr>
              <a:t>1</a:t>
            </a:r>
            <a:r>
              <a:rPr lang="en-US" kern="0" dirty="0">
                <a:solidFill>
                  <a:srgbClr val="C00000"/>
                </a:solidFill>
              </a:rPr>
              <a:t>,p</a:t>
            </a:r>
            <a:r>
              <a:rPr lang="en-US" kern="0" baseline="-25000" dirty="0">
                <a:solidFill>
                  <a:srgbClr val="C00000"/>
                </a:solidFill>
              </a:rPr>
              <a:t>1</a:t>
            </a:r>
            <a:r>
              <a:rPr lang="en-US" kern="0" dirty="0">
                <a:solidFill>
                  <a:srgbClr val="C00000"/>
                </a:solidFill>
              </a:rPr>
              <a:t>,d</a:t>
            </a:r>
            <a:r>
              <a:rPr lang="en-US" kern="0" baseline="-25000" dirty="0">
                <a:solidFill>
                  <a:srgbClr val="C00000"/>
                </a:solidFill>
              </a:rPr>
              <a:t>1</a:t>
            </a:r>
            <a:r>
              <a:rPr lang="en-US" kern="0" dirty="0">
                <a:solidFill>
                  <a:srgbClr val="C00000"/>
                </a:solidFill>
              </a:rPr>
              <a:t>,p</a:t>
            </a:r>
            <a:r>
              <a:rPr lang="en-US" kern="0" baseline="-25000" dirty="0">
                <a:solidFill>
                  <a:srgbClr val="C00000"/>
                </a:solidFill>
              </a:rPr>
              <a:t>2</a:t>
            </a:r>
            <a:r>
              <a:rPr lang="en-US" kern="0" dirty="0">
                <a:solidFill>
                  <a:srgbClr val="C00000"/>
                </a:solidFill>
              </a:rPr>
              <a:t>,d</a:t>
            </a:r>
            <a:r>
              <a:rPr lang="en-US" kern="0" baseline="-25000" dirty="0">
                <a:solidFill>
                  <a:srgbClr val="C00000"/>
                </a:solidFill>
              </a:rPr>
              <a:t>2</a:t>
            </a:r>
            <a:endParaRPr lang="en-US" i="1" kern="0" baseline="-25000" dirty="0">
              <a:solidFill>
                <a:srgbClr val="C00000"/>
              </a:solidFill>
              <a:cs typeface="Times New Roman"/>
            </a:endParaRPr>
          </a:p>
          <a:p>
            <a:pPr>
              <a:spcBef>
                <a:spcPts val="200"/>
              </a:spcBef>
              <a:tabLst>
                <a:tab pos="744538" algn="l"/>
                <a:tab pos="1427163" algn="l"/>
                <a:tab pos="1773238" algn="l"/>
              </a:tabLst>
            </a:pPr>
            <a:r>
              <a:rPr lang="en-GB" dirty="0"/>
              <a:t>m2-put-in-pile(</a:t>
            </a:r>
            <a:r>
              <a:rPr lang="en-GB" i="1" dirty="0"/>
              <a:t>r, c, p,  d, p′, d′</a:t>
            </a:r>
            <a:r>
              <a:rPr lang="en-GB" dirty="0"/>
              <a:t>) </a:t>
            </a:r>
          </a:p>
          <a:p>
            <a:pPr indent="-53975">
              <a:spcBef>
                <a:spcPts val="200"/>
              </a:spcBef>
              <a:tabLst>
                <a:tab pos="452438" algn="l"/>
                <a:tab pos="1133475" algn="l"/>
                <a:tab pos="1773238" algn="l"/>
              </a:tabLst>
            </a:pPr>
            <a:r>
              <a:rPr lang="en-GB" dirty="0"/>
              <a:t>	...</a:t>
            </a:r>
          </a:p>
          <a:p>
            <a:pPr indent="-53975">
              <a:spcBef>
                <a:spcPts val="200"/>
              </a:spcBef>
              <a:tabLst>
                <a:tab pos="452438" algn="l"/>
                <a:tab pos="1133475" algn="l"/>
                <a:tab pos="1773238" algn="l"/>
              </a:tabLst>
            </a:pPr>
            <a:r>
              <a:rPr lang="en-GB" dirty="0"/>
              <a:t>	body: 	if </a:t>
            </a:r>
            <a:r>
              <a:rPr lang="en-GB" dirty="0" err="1"/>
              <a:t>loc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 ≠ </a:t>
            </a:r>
            <a:r>
              <a:rPr lang="en-GB" i="1" dirty="0">
                <a:cs typeface="Times New Roman"/>
              </a:rPr>
              <a:t>d</a:t>
            </a:r>
            <a:r>
              <a:rPr lang="en-GB" dirty="0">
                <a:cs typeface="Times New Roman"/>
              </a:rPr>
              <a:t> then </a:t>
            </a:r>
            <a:r>
              <a:rPr lang="en-GB" dirty="0">
                <a:cs typeface="Calibri"/>
              </a:rPr>
              <a:t>navigate</a:t>
            </a:r>
            <a:r>
              <a:rPr lang="en-GB" dirty="0">
                <a:cs typeface="Times New Roman"/>
              </a:rPr>
              <a:t>(</a:t>
            </a:r>
            <a:r>
              <a:rPr lang="en-GB" i="1" dirty="0" err="1">
                <a:cs typeface="Times New Roman"/>
              </a:rPr>
              <a:t>r,d</a:t>
            </a:r>
            <a:r>
              <a:rPr lang="en-GB" dirty="0">
                <a:cs typeface="Times New Roman"/>
              </a:rPr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uncover(</a:t>
            </a:r>
            <a:r>
              <a:rPr lang="en-GB" i="1" dirty="0">
                <a:cs typeface="Times New Roman"/>
              </a:rPr>
              <a:t>c</a:t>
            </a:r>
            <a:r>
              <a:rPr lang="en-GB" dirty="0"/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load</a:t>
            </a:r>
            <a:r>
              <a:rPr lang="en-GB" dirty="0">
                <a:cs typeface="Times New Roman"/>
              </a:rPr>
              <a:t>(</a:t>
            </a:r>
            <a:r>
              <a:rPr lang="en-GB" i="1" dirty="0">
                <a:cs typeface="Times New Roman"/>
              </a:rPr>
              <a:t>r</a:t>
            </a:r>
            <a:r>
              <a:rPr lang="en-GB" dirty="0">
                <a:cs typeface="Times New Roman"/>
              </a:rPr>
              <a:t>,</a:t>
            </a:r>
            <a:r>
              <a:rPr lang="en-GB" i="1" dirty="0"/>
              <a:t> c</a:t>
            </a:r>
            <a:r>
              <a:rPr lang="en-GB" dirty="0"/>
              <a:t>, </a:t>
            </a:r>
            <a:r>
              <a:rPr lang="en-GB" dirty="0" err="1"/>
              <a:t>pos</a:t>
            </a:r>
            <a:r>
              <a:rPr lang="en-GB" dirty="0">
                <a:cs typeface="Times New Roman"/>
              </a:rPr>
              <a:t>(</a:t>
            </a:r>
            <a:r>
              <a:rPr lang="en-GB" i="1" dirty="0"/>
              <a:t>c</a:t>
            </a:r>
            <a:r>
              <a:rPr lang="en-GB" dirty="0"/>
              <a:t>), </a:t>
            </a:r>
            <a:r>
              <a:rPr lang="en-GB" i="1" dirty="0"/>
              <a:t>p</a:t>
            </a:r>
            <a:r>
              <a:rPr lang="en-GB" dirty="0"/>
              <a:t>, </a:t>
            </a:r>
            <a:r>
              <a:rPr lang="en-GB" i="1" dirty="0"/>
              <a:t>d</a:t>
            </a:r>
            <a:r>
              <a:rPr lang="en-GB" dirty="0"/>
              <a:t>)</a:t>
            </a:r>
            <a:r>
              <a:rPr lang="en-GB" dirty="0">
                <a:cs typeface="Times New Roman"/>
              </a:rPr>
              <a:t>  </a:t>
            </a:r>
            <a:r>
              <a:rPr lang="en-GB" dirty="0">
                <a:solidFill>
                  <a:srgbClr val="C00000"/>
                </a:solidFill>
                <a:cs typeface="Times New Roman"/>
              </a:rPr>
              <a:t>action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if </a:t>
            </a:r>
            <a:r>
              <a:rPr lang="en-GB" dirty="0" err="1"/>
              <a:t>loc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 ≠ </a:t>
            </a:r>
            <a:r>
              <a:rPr lang="en-GB" i="1" dirty="0">
                <a:cs typeface="Times New Roman"/>
              </a:rPr>
              <a:t>d</a:t>
            </a:r>
            <a:r>
              <a:rPr lang="en-GB" i="1" dirty="0"/>
              <a:t>′</a:t>
            </a:r>
            <a:r>
              <a:rPr lang="en-GB" dirty="0">
                <a:cs typeface="Times New Roman"/>
              </a:rPr>
              <a:t> then </a:t>
            </a:r>
            <a:r>
              <a:rPr lang="en-GB" dirty="0">
                <a:cs typeface="Calibri"/>
              </a:rPr>
              <a:t>navigate</a:t>
            </a:r>
            <a:r>
              <a:rPr lang="en-GB" dirty="0">
                <a:cs typeface="Times New Roman"/>
              </a:rPr>
              <a:t>(</a:t>
            </a:r>
            <a:r>
              <a:rPr lang="en-GB" i="1" dirty="0" err="1">
                <a:cs typeface="Times New Roman"/>
              </a:rPr>
              <a:t>r,d</a:t>
            </a:r>
            <a:r>
              <a:rPr lang="en-GB" i="1" dirty="0"/>
              <a:t>′</a:t>
            </a:r>
            <a:r>
              <a:rPr lang="en-GB" dirty="0">
                <a:cs typeface="Times New Roman"/>
              </a:rPr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>
                <a:cs typeface="Calibri"/>
              </a:rPr>
              <a:t>un</a:t>
            </a:r>
            <a:r>
              <a:rPr lang="en-GB" dirty="0"/>
              <a:t>load</a:t>
            </a:r>
            <a:r>
              <a:rPr lang="en-GB" dirty="0">
                <a:cs typeface="Times New Roman"/>
              </a:rPr>
              <a:t>(</a:t>
            </a:r>
            <a:r>
              <a:rPr lang="en-GB" i="1" dirty="0">
                <a:cs typeface="Times New Roman"/>
              </a:rPr>
              <a:t>r</a:t>
            </a:r>
            <a:r>
              <a:rPr lang="en-GB" dirty="0">
                <a:cs typeface="Times New Roman"/>
              </a:rPr>
              <a:t>,</a:t>
            </a:r>
            <a:r>
              <a:rPr lang="en-GB" i="1" dirty="0"/>
              <a:t> c</a:t>
            </a:r>
            <a:r>
              <a:rPr lang="en-GB" dirty="0"/>
              <a:t>, top</a:t>
            </a:r>
            <a:r>
              <a:rPr lang="en-GB" dirty="0">
                <a:cs typeface="Times New Roman"/>
              </a:rPr>
              <a:t>(</a:t>
            </a:r>
            <a:r>
              <a:rPr lang="en-GB" i="1" dirty="0"/>
              <a:t>p′</a:t>
            </a:r>
            <a:r>
              <a:rPr lang="en-GB" dirty="0"/>
              <a:t>), </a:t>
            </a:r>
            <a:r>
              <a:rPr lang="en-GB" i="1" dirty="0"/>
              <a:t>p′</a:t>
            </a:r>
            <a:r>
              <a:rPr lang="en-GB" dirty="0"/>
              <a:t>, </a:t>
            </a:r>
            <a:r>
              <a:rPr lang="en-GB" i="1" dirty="0"/>
              <a:t>d</a:t>
            </a:r>
            <a:r>
              <a:rPr lang="en-GB" dirty="0"/>
              <a:t>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2E8F8DE-A189-7541-94A7-E9133B706C5E}"/>
              </a:ext>
            </a:extLst>
          </p:cNvPr>
          <p:cNvSpPr/>
          <p:nvPr/>
        </p:nvSpPr>
        <p:spPr>
          <a:xfrm>
            <a:off x="1259299" y="5788640"/>
            <a:ext cx="1994441" cy="237744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none">
            <a:no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08232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18" y="124178"/>
            <a:ext cx="4063365" cy="4457700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 bwMode="auto">
          <a:xfrm>
            <a:off x="1985211" y="2852056"/>
            <a:ext cx="2441046" cy="88452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81D58"/>
              </a:solidFill>
              <a:effectLst/>
              <a:latin typeface="Helvetica" pitchFamily="-112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318329" y="3562741"/>
            <a:ext cx="1844220" cy="96431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81D58"/>
              </a:solidFill>
              <a:effectLst/>
              <a:latin typeface="Helvetica" pitchFamily="-11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BA1408-5B92-A744-9CED-042850AD8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52</a:t>
            </a:fld>
            <a:endParaRPr lang="en-GB"/>
          </a:p>
        </p:txBody>
      </p:sp>
      <p:sp>
        <p:nvSpPr>
          <p:cNvPr id="19" name="Title 2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451167" y="1615863"/>
            <a:ext cx="2132391" cy="72761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rgbClr val="081D58"/>
                </a:solidFill>
                <a:latin typeface="Helvetica" pitchFamily="-112" charset="0"/>
              </a:rPr>
              <a:t>…</a:t>
            </a:r>
          </a:p>
        </p:txBody>
      </p:sp>
      <p:pic>
        <p:nvPicPr>
          <p:cNvPr id="11" name="Picture 10" descr="state3.pdf">
            <a:extLst>
              <a:ext uri="{FF2B5EF4-FFF2-40B4-BE49-F238E27FC236}">
                <a16:creationId xmlns:a16="http://schemas.microsoft.com/office/drawing/2014/main" id="{EA1CA9A7-3C83-E34D-AAAD-23DF9465F4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300" y="4976183"/>
            <a:ext cx="4627666" cy="148984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9B38BD2-A768-C749-AC34-5F51FA321E89}"/>
              </a:ext>
            </a:extLst>
          </p:cNvPr>
          <p:cNvSpPr/>
          <p:nvPr/>
        </p:nvSpPr>
        <p:spPr>
          <a:xfrm>
            <a:off x="61071" y="4257077"/>
            <a:ext cx="4114689" cy="23852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200"/>
              </a:spcBef>
              <a:tabLst>
                <a:tab pos="744538" algn="l"/>
                <a:tab pos="1374775" algn="l"/>
                <a:tab pos="1773238" algn="l"/>
              </a:tabLst>
            </a:pPr>
            <a:r>
              <a:rPr lang="en-US" kern="0" dirty="0">
                <a:solidFill>
                  <a:srgbClr val="FF0000"/>
                </a:solidFill>
              </a:rPr>
              <a:t>		</a:t>
            </a:r>
            <a:r>
              <a:rPr lang="en-US" kern="0" dirty="0">
                <a:solidFill>
                  <a:srgbClr val="C00000"/>
                </a:solidFill>
              </a:rPr>
              <a:t>r</a:t>
            </a:r>
            <a:r>
              <a:rPr lang="en-US" kern="0" baseline="-25000" dirty="0">
                <a:solidFill>
                  <a:srgbClr val="C00000"/>
                </a:solidFill>
              </a:rPr>
              <a:t>1</a:t>
            </a:r>
            <a:r>
              <a:rPr lang="en-US" kern="0" dirty="0">
                <a:solidFill>
                  <a:srgbClr val="C00000"/>
                </a:solidFill>
              </a:rPr>
              <a:t>,c</a:t>
            </a:r>
            <a:r>
              <a:rPr lang="en-US" kern="0" baseline="-25000" dirty="0">
                <a:solidFill>
                  <a:srgbClr val="C00000"/>
                </a:solidFill>
              </a:rPr>
              <a:t>1</a:t>
            </a:r>
            <a:r>
              <a:rPr lang="en-US" kern="0" dirty="0">
                <a:solidFill>
                  <a:srgbClr val="C00000"/>
                </a:solidFill>
              </a:rPr>
              <a:t>,p</a:t>
            </a:r>
            <a:r>
              <a:rPr lang="en-US" kern="0" baseline="-25000" dirty="0">
                <a:solidFill>
                  <a:srgbClr val="C00000"/>
                </a:solidFill>
              </a:rPr>
              <a:t>1</a:t>
            </a:r>
            <a:r>
              <a:rPr lang="en-US" kern="0" dirty="0">
                <a:solidFill>
                  <a:srgbClr val="C00000"/>
                </a:solidFill>
              </a:rPr>
              <a:t>,d</a:t>
            </a:r>
            <a:r>
              <a:rPr lang="en-US" kern="0" baseline="-25000" dirty="0">
                <a:solidFill>
                  <a:srgbClr val="C00000"/>
                </a:solidFill>
              </a:rPr>
              <a:t>1</a:t>
            </a:r>
            <a:r>
              <a:rPr lang="en-US" kern="0" dirty="0">
                <a:solidFill>
                  <a:srgbClr val="C00000"/>
                </a:solidFill>
              </a:rPr>
              <a:t>,p</a:t>
            </a:r>
            <a:r>
              <a:rPr lang="en-US" kern="0" baseline="-25000" dirty="0">
                <a:solidFill>
                  <a:srgbClr val="C00000"/>
                </a:solidFill>
              </a:rPr>
              <a:t>2</a:t>
            </a:r>
            <a:r>
              <a:rPr lang="en-US" kern="0" dirty="0">
                <a:solidFill>
                  <a:srgbClr val="C00000"/>
                </a:solidFill>
              </a:rPr>
              <a:t>,d</a:t>
            </a:r>
            <a:r>
              <a:rPr lang="en-US" kern="0" baseline="-25000" dirty="0">
                <a:solidFill>
                  <a:srgbClr val="C00000"/>
                </a:solidFill>
              </a:rPr>
              <a:t>2</a:t>
            </a:r>
            <a:endParaRPr lang="en-US" i="1" kern="0" baseline="-25000" dirty="0">
              <a:solidFill>
                <a:srgbClr val="C00000"/>
              </a:solidFill>
              <a:cs typeface="Times New Roman"/>
            </a:endParaRPr>
          </a:p>
          <a:p>
            <a:pPr>
              <a:spcBef>
                <a:spcPts val="200"/>
              </a:spcBef>
              <a:tabLst>
                <a:tab pos="744538" algn="l"/>
                <a:tab pos="1427163" algn="l"/>
                <a:tab pos="1773238" algn="l"/>
              </a:tabLst>
            </a:pPr>
            <a:r>
              <a:rPr lang="en-GB" dirty="0"/>
              <a:t>m2-put-in-pile(</a:t>
            </a:r>
            <a:r>
              <a:rPr lang="en-GB" i="1" dirty="0"/>
              <a:t>r, c, p,  d, p′, d′</a:t>
            </a:r>
            <a:r>
              <a:rPr lang="en-GB" dirty="0"/>
              <a:t>) </a:t>
            </a:r>
          </a:p>
          <a:p>
            <a:pPr indent="-53975">
              <a:spcBef>
                <a:spcPts val="200"/>
              </a:spcBef>
              <a:tabLst>
                <a:tab pos="452438" algn="l"/>
                <a:tab pos="1133475" algn="l"/>
                <a:tab pos="1773238" algn="l"/>
              </a:tabLst>
            </a:pPr>
            <a:r>
              <a:rPr lang="en-GB" dirty="0"/>
              <a:t>	...</a:t>
            </a:r>
          </a:p>
          <a:p>
            <a:pPr indent="-53975">
              <a:spcBef>
                <a:spcPts val="200"/>
              </a:spcBef>
              <a:tabLst>
                <a:tab pos="452438" algn="l"/>
                <a:tab pos="1133475" algn="l"/>
                <a:tab pos="1773238" algn="l"/>
              </a:tabLst>
            </a:pPr>
            <a:r>
              <a:rPr lang="en-GB" dirty="0"/>
              <a:t>	body: 	if </a:t>
            </a:r>
            <a:r>
              <a:rPr lang="en-GB" dirty="0" err="1"/>
              <a:t>loc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 ≠ </a:t>
            </a:r>
            <a:r>
              <a:rPr lang="en-GB" i="1" dirty="0">
                <a:cs typeface="Times New Roman"/>
              </a:rPr>
              <a:t>d</a:t>
            </a:r>
            <a:r>
              <a:rPr lang="en-GB" dirty="0">
                <a:cs typeface="Times New Roman"/>
              </a:rPr>
              <a:t> then </a:t>
            </a:r>
            <a:r>
              <a:rPr lang="en-GB" dirty="0">
                <a:cs typeface="Calibri"/>
              </a:rPr>
              <a:t>navigate</a:t>
            </a:r>
            <a:r>
              <a:rPr lang="en-GB" dirty="0">
                <a:cs typeface="Times New Roman"/>
              </a:rPr>
              <a:t>(</a:t>
            </a:r>
            <a:r>
              <a:rPr lang="en-GB" i="1" dirty="0" err="1">
                <a:cs typeface="Times New Roman"/>
              </a:rPr>
              <a:t>r,d</a:t>
            </a:r>
            <a:r>
              <a:rPr lang="en-GB" dirty="0">
                <a:cs typeface="Times New Roman"/>
              </a:rPr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uncover(</a:t>
            </a:r>
            <a:r>
              <a:rPr lang="en-GB" i="1" dirty="0">
                <a:cs typeface="Times New Roman"/>
              </a:rPr>
              <a:t>c</a:t>
            </a:r>
            <a:r>
              <a:rPr lang="en-GB" dirty="0"/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load</a:t>
            </a:r>
            <a:r>
              <a:rPr lang="en-GB" dirty="0">
                <a:cs typeface="Times New Roman"/>
              </a:rPr>
              <a:t>(</a:t>
            </a:r>
            <a:r>
              <a:rPr lang="en-GB" i="1" dirty="0">
                <a:cs typeface="Times New Roman"/>
              </a:rPr>
              <a:t>r</a:t>
            </a:r>
            <a:r>
              <a:rPr lang="en-GB" dirty="0">
                <a:cs typeface="Times New Roman"/>
              </a:rPr>
              <a:t>,</a:t>
            </a:r>
            <a:r>
              <a:rPr lang="en-GB" i="1" dirty="0"/>
              <a:t> c</a:t>
            </a:r>
            <a:r>
              <a:rPr lang="en-GB" dirty="0"/>
              <a:t>, </a:t>
            </a:r>
            <a:r>
              <a:rPr lang="en-GB" dirty="0" err="1"/>
              <a:t>pos</a:t>
            </a:r>
            <a:r>
              <a:rPr lang="en-GB" dirty="0">
                <a:cs typeface="Times New Roman"/>
              </a:rPr>
              <a:t>(</a:t>
            </a:r>
            <a:r>
              <a:rPr lang="en-GB" i="1" dirty="0"/>
              <a:t>c</a:t>
            </a:r>
            <a:r>
              <a:rPr lang="en-GB" dirty="0"/>
              <a:t>), </a:t>
            </a:r>
            <a:r>
              <a:rPr lang="en-GB" i="1" dirty="0"/>
              <a:t>p</a:t>
            </a:r>
            <a:r>
              <a:rPr lang="en-GB" dirty="0"/>
              <a:t>, </a:t>
            </a:r>
            <a:r>
              <a:rPr lang="en-GB" i="1" dirty="0"/>
              <a:t>d</a:t>
            </a:r>
            <a:r>
              <a:rPr lang="en-GB" dirty="0"/>
              <a:t>)</a:t>
            </a:r>
            <a:r>
              <a:rPr lang="en-GB" dirty="0">
                <a:cs typeface="Times New Roman"/>
              </a:rPr>
              <a:t>     </a:t>
            </a:r>
            <a:r>
              <a:rPr lang="en-GB" dirty="0">
                <a:solidFill>
                  <a:srgbClr val="C00000"/>
                </a:solidFill>
                <a:cs typeface="Times New Roman"/>
              </a:rPr>
              <a:t>task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if </a:t>
            </a:r>
            <a:r>
              <a:rPr lang="en-GB" dirty="0" err="1"/>
              <a:t>loc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 ≠ </a:t>
            </a:r>
            <a:r>
              <a:rPr lang="en-GB" i="1" dirty="0">
                <a:cs typeface="Times New Roman"/>
              </a:rPr>
              <a:t>d</a:t>
            </a:r>
            <a:r>
              <a:rPr lang="en-GB" i="1" dirty="0"/>
              <a:t>′</a:t>
            </a:r>
            <a:r>
              <a:rPr lang="en-GB" dirty="0">
                <a:cs typeface="Times New Roman"/>
              </a:rPr>
              <a:t> then </a:t>
            </a:r>
            <a:r>
              <a:rPr lang="en-GB" dirty="0">
                <a:cs typeface="Calibri"/>
              </a:rPr>
              <a:t>navigate</a:t>
            </a:r>
            <a:r>
              <a:rPr lang="en-GB" dirty="0">
                <a:cs typeface="Times New Roman"/>
              </a:rPr>
              <a:t>(</a:t>
            </a:r>
            <a:r>
              <a:rPr lang="en-GB" i="1" dirty="0" err="1">
                <a:cs typeface="Times New Roman"/>
              </a:rPr>
              <a:t>r,d</a:t>
            </a:r>
            <a:r>
              <a:rPr lang="en-GB" i="1" dirty="0"/>
              <a:t>′</a:t>
            </a:r>
            <a:r>
              <a:rPr lang="en-GB" dirty="0">
                <a:cs typeface="Times New Roman"/>
              </a:rPr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>
                <a:cs typeface="Calibri"/>
              </a:rPr>
              <a:t>un</a:t>
            </a:r>
            <a:r>
              <a:rPr lang="en-GB" dirty="0"/>
              <a:t>load</a:t>
            </a:r>
            <a:r>
              <a:rPr lang="en-GB" dirty="0">
                <a:cs typeface="Times New Roman"/>
              </a:rPr>
              <a:t>(</a:t>
            </a:r>
            <a:r>
              <a:rPr lang="en-GB" i="1" dirty="0">
                <a:cs typeface="Times New Roman"/>
              </a:rPr>
              <a:t>r</a:t>
            </a:r>
            <a:r>
              <a:rPr lang="en-GB" dirty="0">
                <a:cs typeface="Times New Roman"/>
              </a:rPr>
              <a:t>,</a:t>
            </a:r>
            <a:r>
              <a:rPr lang="en-GB" i="1" dirty="0"/>
              <a:t> c</a:t>
            </a:r>
            <a:r>
              <a:rPr lang="en-GB" dirty="0"/>
              <a:t>, top</a:t>
            </a:r>
            <a:r>
              <a:rPr lang="en-GB" dirty="0">
                <a:cs typeface="Times New Roman"/>
              </a:rPr>
              <a:t>(</a:t>
            </a:r>
            <a:r>
              <a:rPr lang="en-GB" i="1" dirty="0"/>
              <a:t>p′</a:t>
            </a:r>
            <a:r>
              <a:rPr lang="en-GB" dirty="0"/>
              <a:t>), </a:t>
            </a:r>
            <a:r>
              <a:rPr lang="en-GB" i="1" dirty="0"/>
              <a:t>p′</a:t>
            </a:r>
            <a:r>
              <a:rPr lang="en-GB" dirty="0"/>
              <a:t>, </a:t>
            </a:r>
            <a:r>
              <a:rPr lang="en-GB" i="1" dirty="0"/>
              <a:t>d</a:t>
            </a:r>
            <a:r>
              <a:rPr lang="en-GB" dirty="0"/>
              <a:t>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85EF84-8500-7E49-953A-E1CFEF801EE2}"/>
              </a:ext>
            </a:extLst>
          </p:cNvPr>
          <p:cNvSpPr/>
          <p:nvPr/>
        </p:nvSpPr>
        <p:spPr>
          <a:xfrm>
            <a:off x="2842260" y="6060584"/>
            <a:ext cx="1270596" cy="237744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none">
            <a:no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AB47DC-B232-9C46-8273-3B2B3D09BE1D}"/>
              </a:ext>
            </a:extLst>
          </p:cNvPr>
          <p:cNvSpPr/>
          <p:nvPr/>
        </p:nvSpPr>
        <p:spPr>
          <a:xfrm>
            <a:off x="2250244" y="3145507"/>
            <a:ext cx="2162839" cy="646331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tabLst>
                <a:tab pos="398463" algn="l"/>
                <a:tab pos="1087438" algn="l"/>
                <a:tab pos="1366838" algn="l"/>
              </a:tabLst>
            </a:pPr>
            <a:r>
              <a:rPr lang="en-US" dirty="0"/>
              <a:t>Further refinement necessary (see book)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9AF2062-9B5F-924D-9F3C-BE07E3013B05}"/>
              </a:ext>
            </a:extLst>
          </p:cNvPr>
          <p:cNvCxnSpPr>
            <a:cxnSpLocks/>
            <a:stCxn id="15" idx="0"/>
          </p:cNvCxnSpPr>
          <p:nvPr/>
        </p:nvCxnSpPr>
        <p:spPr>
          <a:xfrm flipH="1" flipV="1">
            <a:off x="3017520" y="2861080"/>
            <a:ext cx="314144" cy="284427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1592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18" y="124178"/>
            <a:ext cx="4063365" cy="4457700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 bwMode="auto">
          <a:xfrm>
            <a:off x="1985211" y="2852056"/>
            <a:ext cx="2441046" cy="88452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81D58"/>
              </a:solidFill>
              <a:effectLst/>
              <a:latin typeface="Helvetica" pitchFamily="-112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318329" y="3562741"/>
            <a:ext cx="1844220" cy="96431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81D58"/>
              </a:solidFill>
              <a:effectLst/>
              <a:latin typeface="Helvetica" pitchFamily="-11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DC2300-D024-E140-BCE5-B5B9F8A22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53</a:t>
            </a:fld>
            <a:endParaRPr lang="en-GB"/>
          </a:p>
        </p:txBody>
      </p:sp>
      <p:sp>
        <p:nvSpPr>
          <p:cNvPr id="19" name="Title 2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886700" cy="719138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9386A9-F168-FC41-BF07-265145473976}"/>
              </a:ext>
            </a:extLst>
          </p:cNvPr>
          <p:cNvSpPr/>
          <p:nvPr/>
        </p:nvSpPr>
        <p:spPr>
          <a:xfrm>
            <a:off x="61071" y="4257077"/>
            <a:ext cx="4313055" cy="23852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200"/>
              </a:spcBef>
              <a:tabLst>
                <a:tab pos="744538" algn="l"/>
                <a:tab pos="1374775" algn="l"/>
                <a:tab pos="1773238" algn="l"/>
              </a:tabLst>
            </a:pPr>
            <a:r>
              <a:rPr lang="en-US" kern="0" dirty="0">
                <a:solidFill>
                  <a:srgbClr val="FF0000"/>
                </a:solidFill>
              </a:rPr>
              <a:t>		</a:t>
            </a:r>
            <a:r>
              <a:rPr lang="en-US" kern="0" dirty="0">
                <a:solidFill>
                  <a:srgbClr val="C00000"/>
                </a:solidFill>
              </a:rPr>
              <a:t>r</a:t>
            </a:r>
            <a:r>
              <a:rPr lang="en-US" kern="0" baseline="-25000" dirty="0">
                <a:solidFill>
                  <a:srgbClr val="C00000"/>
                </a:solidFill>
              </a:rPr>
              <a:t>1</a:t>
            </a:r>
            <a:r>
              <a:rPr lang="en-US" kern="0" dirty="0">
                <a:solidFill>
                  <a:srgbClr val="C00000"/>
                </a:solidFill>
              </a:rPr>
              <a:t>,c</a:t>
            </a:r>
            <a:r>
              <a:rPr lang="en-US" kern="0" baseline="-25000" dirty="0">
                <a:solidFill>
                  <a:srgbClr val="C00000"/>
                </a:solidFill>
              </a:rPr>
              <a:t>1</a:t>
            </a:r>
            <a:r>
              <a:rPr lang="en-US" kern="0" dirty="0">
                <a:solidFill>
                  <a:srgbClr val="C00000"/>
                </a:solidFill>
              </a:rPr>
              <a:t>,p</a:t>
            </a:r>
            <a:r>
              <a:rPr lang="en-US" kern="0" baseline="-25000" dirty="0">
                <a:solidFill>
                  <a:srgbClr val="C00000"/>
                </a:solidFill>
              </a:rPr>
              <a:t>1</a:t>
            </a:r>
            <a:r>
              <a:rPr lang="en-US" kern="0" dirty="0">
                <a:solidFill>
                  <a:srgbClr val="C00000"/>
                </a:solidFill>
              </a:rPr>
              <a:t>,d</a:t>
            </a:r>
            <a:r>
              <a:rPr lang="en-US" kern="0" baseline="-25000" dirty="0">
                <a:solidFill>
                  <a:srgbClr val="C00000"/>
                </a:solidFill>
              </a:rPr>
              <a:t>1</a:t>
            </a:r>
            <a:r>
              <a:rPr lang="en-US" kern="0" dirty="0">
                <a:solidFill>
                  <a:srgbClr val="C00000"/>
                </a:solidFill>
              </a:rPr>
              <a:t>,p</a:t>
            </a:r>
            <a:r>
              <a:rPr lang="en-US" kern="0" baseline="-25000" dirty="0">
                <a:solidFill>
                  <a:srgbClr val="C00000"/>
                </a:solidFill>
              </a:rPr>
              <a:t>2</a:t>
            </a:r>
            <a:r>
              <a:rPr lang="en-US" kern="0" dirty="0">
                <a:solidFill>
                  <a:srgbClr val="C00000"/>
                </a:solidFill>
              </a:rPr>
              <a:t>,d</a:t>
            </a:r>
            <a:r>
              <a:rPr lang="en-US" kern="0" baseline="-25000" dirty="0">
                <a:solidFill>
                  <a:srgbClr val="C00000"/>
                </a:solidFill>
              </a:rPr>
              <a:t>2</a:t>
            </a:r>
            <a:endParaRPr lang="en-US" i="1" kern="0" baseline="-25000" dirty="0">
              <a:solidFill>
                <a:srgbClr val="C00000"/>
              </a:solidFill>
              <a:cs typeface="Times New Roman"/>
            </a:endParaRPr>
          </a:p>
          <a:p>
            <a:pPr>
              <a:spcBef>
                <a:spcPts val="200"/>
              </a:spcBef>
              <a:tabLst>
                <a:tab pos="744538" algn="l"/>
                <a:tab pos="1427163" algn="l"/>
                <a:tab pos="1773238" algn="l"/>
              </a:tabLst>
            </a:pPr>
            <a:r>
              <a:rPr lang="en-GB" dirty="0"/>
              <a:t>m2-put-in-pile(</a:t>
            </a:r>
            <a:r>
              <a:rPr lang="en-GB" i="1" dirty="0"/>
              <a:t>r, c, p,  d, p′, d′</a:t>
            </a:r>
            <a:r>
              <a:rPr lang="en-GB" dirty="0"/>
              <a:t>) </a:t>
            </a:r>
          </a:p>
          <a:p>
            <a:pPr indent="-53975">
              <a:spcBef>
                <a:spcPts val="200"/>
              </a:spcBef>
              <a:tabLst>
                <a:tab pos="452438" algn="l"/>
                <a:tab pos="1133475" algn="l"/>
                <a:tab pos="1773238" algn="l"/>
              </a:tabLst>
            </a:pPr>
            <a:r>
              <a:rPr lang="en-GB" dirty="0"/>
              <a:t>	...</a:t>
            </a:r>
          </a:p>
          <a:p>
            <a:pPr indent="-53975">
              <a:spcBef>
                <a:spcPts val="200"/>
              </a:spcBef>
              <a:tabLst>
                <a:tab pos="452438" algn="l"/>
                <a:tab pos="1133475" algn="l"/>
                <a:tab pos="1773238" algn="l"/>
              </a:tabLst>
            </a:pPr>
            <a:r>
              <a:rPr lang="en-GB" dirty="0"/>
              <a:t>	body: 	if </a:t>
            </a:r>
            <a:r>
              <a:rPr lang="en-GB" dirty="0" err="1"/>
              <a:t>loc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 ≠ </a:t>
            </a:r>
            <a:r>
              <a:rPr lang="en-GB" i="1" dirty="0">
                <a:cs typeface="Times New Roman"/>
              </a:rPr>
              <a:t>d</a:t>
            </a:r>
            <a:r>
              <a:rPr lang="en-GB" dirty="0">
                <a:cs typeface="Times New Roman"/>
              </a:rPr>
              <a:t> then </a:t>
            </a:r>
            <a:r>
              <a:rPr lang="en-GB" dirty="0">
                <a:cs typeface="Calibri"/>
              </a:rPr>
              <a:t>navigate</a:t>
            </a:r>
            <a:r>
              <a:rPr lang="en-GB" dirty="0">
                <a:cs typeface="Times New Roman"/>
              </a:rPr>
              <a:t>(</a:t>
            </a:r>
            <a:r>
              <a:rPr lang="en-GB" i="1" dirty="0" err="1">
                <a:cs typeface="Times New Roman"/>
              </a:rPr>
              <a:t>r,d</a:t>
            </a:r>
            <a:r>
              <a:rPr lang="en-GB" dirty="0">
                <a:cs typeface="Times New Roman"/>
              </a:rPr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uncover(</a:t>
            </a:r>
            <a:r>
              <a:rPr lang="en-GB" i="1" dirty="0">
                <a:cs typeface="Times New Roman"/>
              </a:rPr>
              <a:t>c</a:t>
            </a:r>
            <a:r>
              <a:rPr lang="en-GB" dirty="0"/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load</a:t>
            </a:r>
            <a:r>
              <a:rPr lang="en-GB" dirty="0">
                <a:cs typeface="Times New Roman"/>
              </a:rPr>
              <a:t>(</a:t>
            </a:r>
            <a:r>
              <a:rPr lang="en-GB" i="1" dirty="0">
                <a:cs typeface="Times New Roman"/>
              </a:rPr>
              <a:t>r</a:t>
            </a:r>
            <a:r>
              <a:rPr lang="en-GB" dirty="0">
                <a:cs typeface="Times New Roman"/>
              </a:rPr>
              <a:t>,</a:t>
            </a:r>
            <a:r>
              <a:rPr lang="en-GB" i="1" dirty="0"/>
              <a:t> c</a:t>
            </a:r>
            <a:r>
              <a:rPr lang="en-GB" dirty="0"/>
              <a:t>, </a:t>
            </a:r>
            <a:r>
              <a:rPr lang="en-GB" dirty="0" err="1"/>
              <a:t>pos</a:t>
            </a:r>
            <a:r>
              <a:rPr lang="en-GB" dirty="0">
                <a:cs typeface="Times New Roman"/>
              </a:rPr>
              <a:t>(</a:t>
            </a:r>
            <a:r>
              <a:rPr lang="en-GB" i="1" dirty="0"/>
              <a:t>c</a:t>
            </a:r>
            <a:r>
              <a:rPr lang="en-GB" dirty="0"/>
              <a:t>), </a:t>
            </a:r>
            <a:r>
              <a:rPr lang="en-GB" i="1" dirty="0"/>
              <a:t>p</a:t>
            </a:r>
            <a:r>
              <a:rPr lang="en-GB" dirty="0"/>
              <a:t>, </a:t>
            </a:r>
            <a:r>
              <a:rPr lang="en-GB" i="1" dirty="0"/>
              <a:t>d</a:t>
            </a:r>
            <a:r>
              <a:rPr lang="en-GB" dirty="0"/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if </a:t>
            </a:r>
            <a:r>
              <a:rPr lang="en-GB" dirty="0" err="1"/>
              <a:t>loc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 ≠ </a:t>
            </a:r>
            <a:r>
              <a:rPr lang="en-GB" i="1" dirty="0">
                <a:cs typeface="Times New Roman"/>
              </a:rPr>
              <a:t>d</a:t>
            </a:r>
            <a:r>
              <a:rPr lang="en-GB" i="1" dirty="0"/>
              <a:t>′</a:t>
            </a:r>
            <a:r>
              <a:rPr lang="en-GB" dirty="0">
                <a:cs typeface="Times New Roman"/>
              </a:rPr>
              <a:t> then </a:t>
            </a:r>
            <a:r>
              <a:rPr lang="en-GB" dirty="0">
                <a:cs typeface="Calibri"/>
              </a:rPr>
              <a:t>navigate</a:t>
            </a:r>
            <a:r>
              <a:rPr lang="en-GB" dirty="0">
                <a:cs typeface="Times New Roman"/>
              </a:rPr>
              <a:t>(</a:t>
            </a:r>
            <a:r>
              <a:rPr lang="en-GB" i="1" dirty="0" err="1">
                <a:cs typeface="Times New Roman"/>
              </a:rPr>
              <a:t>r,d</a:t>
            </a:r>
            <a:r>
              <a:rPr lang="en-GB" i="1" dirty="0"/>
              <a:t>′</a:t>
            </a:r>
            <a:r>
              <a:rPr lang="en-GB" dirty="0">
                <a:cs typeface="Times New Roman"/>
              </a:rPr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>
                <a:cs typeface="Calibri"/>
              </a:rPr>
              <a:t>un</a:t>
            </a:r>
            <a:r>
              <a:rPr lang="en-GB" dirty="0"/>
              <a:t>load</a:t>
            </a:r>
            <a:r>
              <a:rPr lang="en-GB" dirty="0">
                <a:cs typeface="Times New Roman"/>
              </a:rPr>
              <a:t>(</a:t>
            </a:r>
            <a:r>
              <a:rPr lang="en-GB" i="1" dirty="0">
                <a:cs typeface="Times New Roman"/>
              </a:rPr>
              <a:t>r</a:t>
            </a:r>
            <a:r>
              <a:rPr lang="en-GB" dirty="0">
                <a:cs typeface="Times New Roman"/>
              </a:rPr>
              <a:t>,</a:t>
            </a:r>
            <a:r>
              <a:rPr lang="en-GB" i="1" dirty="0"/>
              <a:t> c</a:t>
            </a:r>
            <a:r>
              <a:rPr lang="en-GB" dirty="0"/>
              <a:t>, top</a:t>
            </a:r>
            <a:r>
              <a:rPr lang="en-GB" dirty="0">
                <a:cs typeface="Times New Roman"/>
              </a:rPr>
              <a:t>(</a:t>
            </a:r>
            <a:r>
              <a:rPr lang="en-GB" i="1" dirty="0"/>
              <a:t>p′</a:t>
            </a:r>
            <a:r>
              <a:rPr lang="en-GB" dirty="0"/>
              <a:t>), </a:t>
            </a:r>
            <a:r>
              <a:rPr lang="en-GB" i="1" dirty="0"/>
              <a:t>p′</a:t>
            </a:r>
            <a:r>
              <a:rPr lang="en-GB" dirty="0"/>
              <a:t>, </a:t>
            </a:r>
            <a:r>
              <a:rPr lang="en-GB" i="1" dirty="0"/>
              <a:t>d</a:t>
            </a:r>
            <a:r>
              <a:rPr lang="en-GB" dirty="0"/>
              <a:t>)</a:t>
            </a:r>
            <a:r>
              <a:rPr lang="en-GB" dirty="0">
                <a:solidFill>
                  <a:srgbClr val="C00000"/>
                </a:solidFill>
                <a:cs typeface="Times New Roman"/>
              </a:rPr>
              <a:t>  action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E3199C-CBDA-A948-BCFE-B56E22E8C0EB}"/>
              </a:ext>
            </a:extLst>
          </p:cNvPr>
          <p:cNvSpPr/>
          <p:nvPr/>
        </p:nvSpPr>
        <p:spPr>
          <a:xfrm>
            <a:off x="1272540" y="6331649"/>
            <a:ext cx="2331720" cy="237744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none">
            <a:no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 </a:t>
            </a:r>
          </a:p>
        </p:txBody>
      </p:sp>
      <p:pic>
        <p:nvPicPr>
          <p:cNvPr id="15" name="Picture 14" descr="Screen Shot 2016-03-07 at 2.03.12 PM.png">
            <a:extLst>
              <a:ext uri="{FF2B5EF4-FFF2-40B4-BE49-F238E27FC236}">
                <a16:creationId xmlns:a16="http://schemas.microsoft.com/office/drawing/2014/main" id="{A2A0E827-9D07-6F4B-9D92-BD2519780A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363" y="4976184"/>
            <a:ext cx="4605237" cy="147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8073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Heuristics For </a:t>
            </a:r>
            <a:r>
              <a:rPr lang="en-US" dirty="0" err="1"/>
              <a:t>SeRPE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endParaRPr lang="en-US" i="1" dirty="0"/>
              </a:p>
              <a:p>
                <a:endParaRPr lang="en-US" i="1" dirty="0"/>
              </a:p>
              <a:p>
                <a:endParaRPr lang="en-US" i="1" dirty="0"/>
              </a:p>
              <a:p>
                <a:endParaRPr lang="en-US" i="1" dirty="0"/>
              </a:p>
              <a:p>
                <a:r>
                  <a:rPr lang="en-US" i="1" dirty="0"/>
                  <a:t>Ad hoc</a:t>
                </a:r>
                <a:r>
                  <a:rPr lang="en-US" dirty="0"/>
                  <a:t> approaches:</a:t>
                </a:r>
                <a:endParaRPr lang="en-US" i="1" dirty="0"/>
              </a:p>
              <a:p>
                <a:pPr lvl="1"/>
                <a:r>
                  <a:rPr lang="en-US" dirty="0"/>
                  <a:t>Domain-specific estimates</a:t>
                </a:r>
              </a:p>
              <a:p>
                <a:pPr lvl="1"/>
                <a:r>
                  <a:rPr lang="en-US" dirty="0"/>
                  <a:t>Statistical data on how well each method works</a:t>
                </a:r>
              </a:p>
              <a:p>
                <a:pPr lvl="1"/>
                <a:r>
                  <a:rPr lang="en-US" dirty="0"/>
                  <a:t>Try methods (or actions) in the order that they appear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Calligraphy"/>
                      </a:rPr>
                      <m:t>ℳ</m:t>
                    </m:r>
                  </m:oMath>
                </a14:m>
                <a:r>
                  <a:rPr lang="en-US" dirty="0">
                    <a:cs typeface="Times New Roman"/>
                  </a:rPr>
                  <a:t> (or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Calligraphy"/>
                      </a:rPr>
                      <m:t>𝒜</m:t>
                    </m:r>
                  </m:oMath>
                </a14:m>
                <a:r>
                  <a:rPr lang="en-US" dirty="0">
                    <a:cs typeface="Times New Roman"/>
                  </a:rPr>
                  <a:t>)</a:t>
                </a:r>
                <a:endParaRPr lang="en-US" dirty="0">
                  <a:latin typeface="Lucida Calligraphy"/>
                  <a:cs typeface="Lucida Calligraphy"/>
                </a:endParaRPr>
              </a:p>
              <a:p>
                <a:r>
                  <a:rPr lang="en-US" dirty="0"/>
                  <a:t>Ideally, would want to implement using heuristic search (e.g., GBFS)</a:t>
                </a:r>
              </a:p>
              <a:p>
                <a:pPr lvl="1"/>
                <a:r>
                  <a:rPr lang="en-US" dirty="0"/>
                  <a:t>What heuristic function? Open problem</a:t>
                </a:r>
              </a:p>
              <a:p>
                <a:r>
                  <a:rPr lang="en-US" dirty="0" err="1"/>
                  <a:t>SeRPE</a:t>
                </a:r>
                <a:r>
                  <a:rPr lang="en-US" dirty="0"/>
                  <a:t> is a generalization of HTN planning</a:t>
                </a:r>
              </a:p>
              <a:p>
                <a:pPr lvl="1"/>
                <a:r>
                  <a:rPr lang="en-US" dirty="0"/>
                  <a:t>In some cases classical-planning heuristics can be used, in other cases they become intractable [</a:t>
                </a:r>
                <a:r>
                  <a:rPr lang="en-US" dirty="0" err="1"/>
                  <a:t>Shivashankar</a:t>
                </a:r>
                <a:r>
                  <a:rPr lang="en-US" dirty="0"/>
                  <a:t> </a:t>
                </a:r>
                <a:r>
                  <a:rPr lang="en-US" i="1" dirty="0"/>
                  <a:t>et al.</a:t>
                </a:r>
                <a:r>
                  <a:rPr lang="en-US" dirty="0"/>
                  <a:t>, ECAI-2016]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5" b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E910AD-2052-B041-B2FE-2EED70C83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54</a:t>
            </a:fld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F50656E-1C58-1245-B76A-CB2BD27DBEDB}"/>
              </a:ext>
            </a:extLst>
          </p:cNvPr>
          <p:cNvGrpSpPr/>
          <p:nvPr/>
        </p:nvGrpSpPr>
        <p:grpSpPr>
          <a:xfrm>
            <a:off x="3817620" y="1153935"/>
            <a:ext cx="5128259" cy="1384995"/>
            <a:chOff x="183427" y="1294108"/>
            <a:chExt cx="5128259" cy="138499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CEB86B1-F884-4D45-97F5-62B291BFFEC4}"/>
                </a:ext>
              </a:extLst>
            </p:cNvPr>
            <p:cNvSpPr/>
            <p:nvPr/>
          </p:nvSpPr>
          <p:spPr>
            <a:xfrm>
              <a:off x="183427" y="1294108"/>
              <a:ext cx="5128259" cy="138499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SeRPE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(ℳ,𝒜,</a:t>
              </a:r>
              <a:r>
                <a:rPr lang="en-US" sz="1400" b="1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,𝜏)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	Candidates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← Instances(ℳ,𝜏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𝜉)</a:t>
              </a:r>
              <a:endParaRPr lang="en-US" sz="14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if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Candidates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= ∅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then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failure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nondeterministically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choose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∈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Candidates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Progress-to-finish(ℳ,𝒜,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,𝜏,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87F335E-6969-0544-83BF-924A03441B1B}"/>
                </a:ext>
              </a:extLst>
            </p:cNvPr>
            <p:cNvSpPr/>
            <p:nvPr/>
          </p:nvSpPr>
          <p:spPr>
            <a:xfrm>
              <a:off x="603693" y="2194794"/>
              <a:ext cx="2924367" cy="226245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txBody>
            <a:bodyPr wrap="square" lIns="0" tIns="0" rIns="0" anchor="ctr" anchorCtr="0">
              <a:noAutofit/>
            </a:bodyPr>
            <a:lstStyle/>
            <a:p>
              <a:pPr algn="ctr"/>
              <a:endParaRPr lang="en-US" sz="1600" dirty="0"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27191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Interleaving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50" y="1146048"/>
                <a:ext cx="3886200" cy="5303379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Want to move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Calibri"/>
                          </a:rPr>
                          <m:t>𝑐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Calibri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Calibri"/>
                          </a:rPr>
                          <m:t>𝑝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Calibri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using this plan …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𝑙𝑜𝑎𝑑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𝑟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cs typeface="Calibri"/>
                      </a:rPr>
                      <m:t>    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𝑚𝑜𝑣𝑒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𝑟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:r>
                  <a:rPr lang="de-DE" i="1" dirty="0">
                    <a:latin typeface="Cambria Math" panose="02040503050406030204" pitchFamily="18" charset="0"/>
                    <a:cs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𝑢𝑛𝑙𝑜𝑎𝑑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𝑟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𝑐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𝑝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𝑛𝑖𝑙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⟩</m:t>
                    </m:r>
                  </m:oMath>
                </a14:m>
                <a:endParaRPr lang="en-US" dirty="0">
                  <a:latin typeface="Calibri"/>
                  <a:cs typeface="Calibri"/>
                </a:endParaRPr>
              </a:p>
              <a:p>
                <a:r>
                  <a:rPr lang="en-US" dirty="0"/>
                  <a:t>… and move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Calibri"/>
                          </a:rPr>
                          <m:t>𝑐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Calibri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Calibri"/>
                          </a:rPr>
                          <m:t>𝑝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Calibri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 using this plan:</a:t>
                </a:r>
                <a:endParaRPr lang="en-US" dirty="0">
                  <a:latin typeface="Calibri"/>
                  <a:cs typeface="Calibri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⟨</m:t>
                    </m:r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𝑙𝑜𝑎𝑑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𝑟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𝑛𝑖𝑙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𝑝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:r>
                  <a:rPr lang="de-DE" i="1" dirty="0">
                    <a:latin typeface="Cambria Math" panose="02040503050406030204" pitchFamily="18" charset="0"/>
                    <a:cs typeface="Calibri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𝑚𝑜𝑣𝑒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</m:oMath>
                </a14:m>
                <a:br>
                  <a:rPr lang="en-US" dirty="0">
                    <a:latin typeface="Calibri"/>
                    <a:cs typeface="Calibri"/>
                  </a:rPr>
                </a:br>
                <a:r>
                  <a:rPr lang="en-US" dirty="0">
                    <a:latin typeface="Calibri"/>
                    <a:cs typeface="Calibri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𝑚𝑜𝑣𝑒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:r>
                  <a:rPr lang="de-DE" i="1" dirty="0">
                    <a:latin typeface="Cambria Math" panose="02040503050406030204" pitchFamily="18" charset="0"/>
                    <a:cs typeface="Calibri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𝑢𝑛𝑙𝑜𝑎𝑑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it to work, must interleave the plans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⟨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𝑙𝑜𝑎𝑑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𝑛𝑖𝑙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:r>
                  <a:rPr lang="de-DE" i="1" dirty="0">
                    <a:latin typeface="Cambria Math" panose="02040503050406030204" pitchFamily="18" charset="0"/>
                    <a:cs typeface="Calibri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𝑚𝑜𝑣𝑒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</m:oMath>
                </a14:m>
                <a:br>
                  <a:rPr lang="en-US" dirty="0">
                    <a:latin typeface="Calibri"/>
                    <a:cs typeface="Calibri"/>
                  </a:rPr>
                </a:br>
                <a:r>
                  <a:rPr lang="en-US" dirty="0">
                    <a:latin typeface="Calibri"/>
                    <a:cs typeface="Calibri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𝑙𝑜𝑎𝑑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:r>
                  <a:rPr lang="de-DE" i="1" dirty="0">
                    <a:latin typeface="Cambria Math" panose="02040503050406030204" pitchFamily="18" charset="0"/>
                    <a:cs typeface="Calibri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𝑚𝑜𝑣𝑒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:r>
                  <a:rPr lang="de-DE" i="1" dirty="0">
                    <a:latin typeface="Cambria Math" panose="02040503050406030204" pitchFamily="18" charset="0"/>
                    <a:cs typeface="Calibri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𝑢𝑛𝑙𝑜𝑎𝑑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𝑛𝑖𝑙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</m:oMath>
                </a14:m>
                <a:br>
                  <a:rPr lang="en-US" dirty="0">
                    <a:latin typeface="Calibri"/>
                    <a:cs typeface="Calibri"/>
                  </a:rPr>
                </a:br>
                <a:r>
                  <a:rPr lang="en-US" dirty="0">
                    <a:latin typeface="Calibri"/>
                    <a:cs typeface="Calibri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𝑚𝑜𝑣𝑒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:r>
                  <a:rPr lang="de-DE" i="1" dirty="0">
                    <a:latin typeface="Cambria Math" panose="02040503050406030204" pitchFamily="18" charset="0"/>
                    <a:cs typeface="Calibri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𝑢𝑛𝑙𝑜𝑎𝑑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50" y="1146048"/>
                <a:ext cx="3886200" cy="5303379"/>
              </a:xfrm>
              <a:blipFill>
                <a:blip r:embed="rId2"/>
                <a:stretch>
                  <a:fillRect l="-1303" t="-1909" r="-13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9DD8FD9-AE5F-494C-831D-0A15B9B920B9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>
                  <a:spcBef>
                    <a:spcPts val="200"/>
                  </a:spcBef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𝑙𝑜𝑎𝑑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ro-RO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o-RO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ro-RO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lvl="1">
                  <a:spcBef>
                    <a:spcPts val="200"/>
                  </a:spcBef>
                </a:pPr>
                <a:r>
                  <a:rPr lang="en-US" dirty="0"/>
                  <a:t>pre: </a:t>
                </a:r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</a:rPr>
                      <m:t>𝑎𝑡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𝑐𝑎𝑟𝑔𝑜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𝑛𝑖𝑙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𝑝𝑜𝑠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pt-BR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𝑡𝑜𝑝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pt-BR" i="1" dirty="0"/>
              </a:p>
              <a:p>
                <a:pPr lvl="1">
                  <a:spcBef>
                    <a:spcPts val="200"/>
                  </a:spcBef>
                </a:pPr>
                <a:r>
                  <a:rPr lang="en-US" dirty="0"/>
                  <a:t>eff: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𝑐𝑎𝑟𝑔𝑜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𝑝𝑖𝑙𝑒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𝑛𝑖𝑙</m:t>
                    </m:r>
                    <m:r>
                      <a:rPr lang="pt-BR" i="1" dirty="0">
                        <a:latin typeface="Cambria Math" panose="02040503050406030204" pitchFamily="18" charset="0"/>
                        <a:cs typeface="Times New Roman"/>
                      </a:rPr>
                      <m:t>, 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𝑝𝑜𝑠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𝑡𝑜𝑝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𝑝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ro-RO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ro-RO" i="1" dirty="0"/>
              </a:p>
              <a:p>
                <a:pPr>
                  <a:spcBef>
                    <a:spcPts val="2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𝑢𝑛𝑙𝑜𝑎𝑑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ro-RO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o-RO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ro-RO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o-RO" i="1" dirty="0" err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ro-RO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o-RO" i="1" dirty="0" err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ro-RO" dirty="0"/>
              </a:p>
              <a:p>
                <a:pPr lvl="1">
                  <a:spcBef>
                    <a:spcPts val="200"/>
                  </a:spcBef>
                </a:pPr>
                <a:r>
                  <a:rPr lang="en-US" dirty="0"/>
                  <a:t>pre: </a:t>
                </a:r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</a:rPr>
                      <m:t>𝑎𝑡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𝑝𝑜𝑠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𝑡𝑜𝑝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pt-BR" i="1" dirty="0"/>
              </a:p>
              <a:p>
                <a:pPr lvl="1">
                  <a:spcBef>
                    <a:spcPts val="200"/>
                  </a:spcBef>
                </a:pPr>
                <a:r>
                  <a:rPr lang="en-US" dirty="0"/>
                  <a:t>eff: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𝑐𝑎𝑟𝑔𝑜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𝑛𝑖𝑙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𝑝𝑖𝑙𝑒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pt-BR" i="1" dirty="0" err="1">
                        <a:latin typeface="Cambria Math" panose="02040503050406030204" pitchFamily="18" charset="0"/>
                        <a:cs typeface="Times New Roman"/>
                      </a:rPr>
                      <m:t>𝑝</m:t>
                    </m:r>
                    <m:r>
                      <a:rPr lang="pt-BR" i="1" dirty="0">
                        <a:latin typeface="Cambria Math" panose="02040503050406030204" pitchFamily="18" charset="0"/>
                        <a:cs typeface="Times New Roman"/>
                      </a:rPr>
                      <m:t>, 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𝑝𝑜𝑠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ro-RO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𝑡𝑜𝑝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𝑝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ro-RO" i="1" dirty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ro-RO" i="1" dirty="0"/>
              </a:p>
              <a:p>
                <a:pPr>
                  <a:spcBef>
                    <a:spcPts val="2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𝑚𝑜𝑣𝑒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o-RO" i="1" dirty="0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ro-RO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o-RO" i="1" dirty="0" err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ro-RO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ro-RO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o-RO" i="1" dirty="0" err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ro-RO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ro-RO" dirty="0"/>
              </a:p>
              <a:p>
                <a:pPr lvl="1">
                  <a:spcBef>
                    <a:spcPts val="200"/>
                  </a:spcBef>
                </a:pPr>
                <a:r>
                  <a:rPr lang="en-US" dirty="0"/>
                  <a:t>pre: </a:t>
                </a:r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</a:rPr>
                      <m:t>𝑎𝑑𝑗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ro-RO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o-RO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ro-RO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𝑜𝑐𝑐𝑢𝑝𝑖𝑒𝑑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o-RO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o-RO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ro-RO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pt-BR" dirty="0"/>
              </a:p>
              <a:p>
                <a:pPr lvl="1">
                  <a:spcBef>
                    <a:spcPts val="200"/>
                  </a:spcBef>
                </a:pPr>
                <a:r>
                  <a:rPr lang="en-US" dirty="0"/>
                  <a:t>eff: </a:t>
                </a:r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o-RO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pt-BR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𝑜𝑐𝑐𝑢𝑝𝑖𝑒𝑑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𝑜𝑐𝑐𝑢𝑝𝑖𝑒𝑑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o-RO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o-RO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ro-RO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9DD8FD9-AE5F-494C-831D-0A15B9B920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303" t="-15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CA314-EF87-674B-B3C7-8B5A140BA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55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2018" y="4709527"/>
            <a:ext cx="4980464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953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Interleaved Refinement Tree (IRT)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SeRPE</a:t>
            </a:r>
            <a:r>
              <a:rPr lang="en-US" dirty="0"/>
              <a:t> doesn’t allow the ‘concurrent’ programming construct</a:t>
            </a:r>
          </a:p>
          <a:p>
            <a:r>
              <a:rPr lang="en-US" dirty="0"/>
              <a:t>Partial fix: </a:t>
            </a:r>
            <a:br>
              <a:rPr lang="en-US" dirty="0"/>
            </a:br>
            <a:r>
              <a:rPr lang="en-US" dirty="0"/>
              <a:t>extend </a:t>
            </a:r>
            <a:r>
              <a:rPr lang="en-US" dirty="0" err="1">
                <a:latin typeface="Calibri"/>
                <a:cs typeface="Calibri"/>
              </a:rPr>
              <a:t>SeRPE</a:t>
            </a:r>
            <a:r>
              <a:rPr lang="en-US" dirty="0"/>
              <a:t> to interleave plans for different tasks</a:t>
            </a:r>
          </a:p>
          <a:p>
            <a:r>
              <a:rPr lang="en-US" dirty="0"/>
              <a:t>Details: </a:t>
            </a:r>
            <a:br>
              <a:rPr lang="en-US" dirty="0"/>
            </a:br>
            <a:r>
              <a:rPr lang="en-US" dirty="0"/>
              <a:t>Section 3.3.2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5A7EF-D397-6041-93D8-F9A627DCF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56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640" y="1062340"/>
            <a:ext cx="5190325" cy="554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9132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Refinement planning (</a:t>
            </a:r>
            <a:r>
              <a:rPr lang="en-US" dirty="0" err="1">
                <a:cs typeface="Calibri"/>
              </a:rPr>
              <a:t>SeRPE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ea typeface="ＭＳ Ｐゴシック" charset="0"/>
                <a:cs typeface="ＭＳ Ｐゴシック" charset="0"/>
              </a:rPr>
              <a:t>Plan by simulating </a:t>
            </a:r>
            <a:r>
              <a:rPr lang="en-US" dirty="0">
                <a:ea typeface="ＭＳ Ｐゴシック" charset="0"/>
                <a:cs typeface="Calibri"/>
              </a:rPr>
              <a:t>RAE</a:t>
            </a:r>
            <a:r>
              <a:rPr lang="en-US" dirty="0">
                <a:ea typeface="ＭＳ Ｐゴシック" charset="0"/>
                <a:cs typeface="ＭＳ Ｐゴシック" charset="0"/>
              </a:rPr>
              <a:t> on </a:t>
            </a:r>
            <a:r>
              <a:rPr lang="en-US" dirty="0">
                <a:cs typeface="Times New Roman"/>
              </a:rPr>
              <a:t>a single external task/event/goal</a:t>
            </a:r>
          </a:p>
          <a:p>
            <a:pPr lvl="1"/>
            <a:r>
              <a:rPr lang="en-US" dirty="0">
                <a:cs typeface="Times New Roman"/>
              </a:rPr>
              <a:t>Deterministic actions</a:t>
            </a:r>
          </a:p>
          <a:p>
            <a:pPr lvl="2"/>
            <a:r>
              <a:rPr lang="en-US" dirty="0">
                <a:cs typeface="Times New Roman"/>
              </a:rPr>
              <a:t>OK if we are confident of outcome, can recover if things go wrong</a:t>
            </a:r>
          </a:p>
          <a:p>
            <a:pPr lvl="1"/>
            <a:r>
              <a:rPr lang="en-US" dirty="0">
                <a:cs typeface="Times New Roman"/>
              </a:rPr>
              <a:t>Interleaved plans (brief example)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D4A21B-89AD-754D-8A1C-A1DE654C0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0167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B69D0-F897-184E-BD2D-28DF1B1D6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per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2B57A-800D-3843-BB0A-D5DB49A38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3.1  </a:t>
            </a:r>
            <a:r>
              <a:rPr lang="en-GB" i="1" dirty="0"/>
              <a:t>Representation</a:t>
            </a:r>
          </a:p>
          <a:p>
            <a:pPr lvl="1"/>
            <a:r>
              <a:rPr lang="en-GB" dirty="0"/>
              <a:t>State variables, commands, refinement methods</a:t>
            </a:r>
          </a:p>
          <a:p>
            <a:pPr lvl="1"/>
            <a:r>
              <a:rPr lang="en-GB" dirty="0"/>
              <a:t>Example</a:t>
            </a:r>
          </a:p>
          <a:p>
            <a:pPr marL="0" indent="0">
              <a:buNone/>
            </a:pPr>
            <a:r>
              <a:rPr lang="en-GB" dirty="0"/>
              <a:t>3.2  </a:t>
            </a:r>
            <a:r>
              <a:rPr lang="en-GB" i="1" dirty="0"/>
              <a:t>Acting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Rae (Refinement Acting Engine)</a:t>
            </a:r>
          </a:p>
          <a:p>
            <a:pPr lvl="1"/>
            <a:r>
              <a:rPr lang="en-GB" dirty="0"/>
              <a:t>Example</a:t>
            </a:r>
          </a:p>
          <a:p>
            <a:pPr lvl="1"/>
            <a:r>
              <a:rPr lang="en-GB" dirty="0"/>
              <a:t>Extensions</a:t>
            </a:r>
          </a:p>
          <a:p>
            <a:pPr marL="0" indent="0">
              <a:buNone/>
            </a:pPr>
            <a:r>
              <a:rPr lang="en-GB" dirty="0"/>
              <a:t>3.3  </a:t>
            </a:r>
            <a:r>
              <a:rPr lang="en-GB" i="1" dirty="0"/>
              <a:t>Planning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Motivation and basic ideas</a:t>
            </a:r>
          </a:p>
          <a:p>
            <a:pPr lvl="1"/>
            <a:r>
              <a:rPr lang="en-GB" dirty="0"/>
              <a:t>Deterministic action models</a:t>
            </a:r>
          </a:p>
          <a:p>
            <a:pPr lvl="1"/>
            <a:r>
              <a:rPr lang="en-GB" dirty="0" err="1"/>
              <a:t>SeRPE</a:t>
            </a:r>
            <a:r>
              <a:rPr lang="en-GB" dirty="0"/>
              <a:t> (Sequential Refinement Planning Engine)</a:t>
            </a:r>
          </a:p>
          <a:p>
            <a:pPr marL="0" indent="0">
              <a:buNone/>
            </a:pPr>
            <a:r>
              <a:rPr lang="en-GB" b="1" dirty="0">
                <a:solidFill>
                  <a:srgbClr val="C00000"/>
                </a:solidFill>
              </a:rPr>
              <a:t>3.4  </a:t>
            </a:r>
            <a:r>
              <a:rPr lang="en-GB" b="1" i="1" dirty="0">
                <a:solidFill>
                  <a:srgbClr val="C00000"/>
                </a:solidFill>
              </a:rPr>
              <a:t>Using Planning in Acting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Techniques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Caveats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43AB2E-8558-6940-9D86-78A896C48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12000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Acting and Refinement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cs typeface="Times New Roman"/>
              </a:rPr>
              <a:t>Hierarchical acting with refinement planning</a:t>
            </a:r>
          </a:p>
          <a:p>
            <a:pPr lvl="1"/>
            <a:r>
              <a:rPr lang="en-US" dirty="0">
                <a:ea typeface="ＭＳ Ｐゴシック" charset="0"/>
                <a:cs typeface="Calibri"/>
              </a:rPr>
              <a:t>REAP</a:t>
            </a:r>
            <a:r>
              <a:rPr lang="en-US" dirty="0">
                <a:ea typeface="ＭＳ Ｐゴシック" charset="0"/>
                <a:cs typeface="Times New Roman"/>
              </a:rPr>
              <a:t>: a</a:t>
            </a:r>
            <a:r>
              <a:rPr lang="en-US" dirty="0">
                <a:ea typeface="ＭＳ Ｐゴシック" charset="0"/>
                <a:cs typeface="Calibri"/>
              </a:rPr>
              <a:t> RAE</a:t>
            </a:r>
            <a:r>
              <a:rPr lang="en-US" dirty="0">
                <a:ea typeface="ＭＳ Ｐゴシック" charset="0"/>
                <a:cs typeface="Times New Roman"/>
              </a:rPr>
              <a:t>-like actor uses </a:t>
            </a:r>
            <a:r>
              <a:rPr lang="en-US" dirty="0" err="1">
                <a:ea typeface="ＭＳ Ｐゴシック" charset="0"/>
                <a:cs typeface="Calibri"/>
              </a:rPr>
              <a:t>SeRPE</a:t>
            </a:r>
            <a:r>
              <a:rPr lang="en-US" dirty="0">
                <a:ea typeface="ＭＳ Ｐゴシック" charset="0"/>
                <a:cs typeface="Times New Roman"/>
              </a:rPr>
              <a:t>-like planning at all levels</a:t>
            </a:r>
          </a:p>
          <a:p>
            <a:pPr lvl="1"/>
            <a:endParaRPr lang="en-US" dirty="0">
              <a:ea typeface="ＭＳ Ｐゴシック" charset="0"/>
              <a:cs typeface="Times New Roman"/>
            </a:endParaRP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Non-hierarchical actor with refinement planning</a:t>
            </a:r>
          </a:p>
          <a:p>
            <a:pPr lvl="2"/>
            <a:r>
              <a:rPr lang="en-US" dirty="0">
                <a:cs typeface="Calibri"/>
              </a:rPr>
              <a:t>Refine-</a:t>
            </a:r>
            <a:r>
              <a:rPr lang="en-US" dirty="0" err="1">
                <a:cs typeface="Calibri"/>
              </a:rPr>
              <a:t>Lookahead</a:t>
            </a:r>
            <a:endParaRPr lang="en-US" dirty="0">
              <a:cs typeface="Calibri"/>
            </a:endParaRPr>
          </a:p>
          <a:p>
            <a:pPr lvl="2"/>
            <a:r>
              <a:rPr lang="en-US" dirty="0">
                <a:cs typeface="Calibri"/>
              </a:rPr>
              <a:t>Refine-Lazy-</a:t>
            </a:r>
            <a:r>
              <a:rPr lang="en-US" dirty="0" err="1">
                <a:cs typeface="Calibri"/>
              </a:rPr>
              <a:t>Lookahead</a:t>
            </a:r>
            <a:endParaRPr lang="en-US" dirty="0">
              <a:cs typeface="Calibri"/>
            </a:endParaRPr>
          </a:p>
          <a:p>
            <a:pPr lvl="2"/>
            <a:r>
              <a:rPr lang="en-US" dirty="0">
                <a:cs typeface="Calibri"/>
              </a:rPr>
              <a:t>Refine-Concurrent-</a:t>
            </a:r>
            <a:r>
              <a:rPr lang="en-US" dirty="0" err="1">
                <a:cs typeface="Calibri"/>
              </a:rPr>
              <a:t>Lookahead</a:t>
            </a:r>
            <a:endParaRPr lang="en-US" dirty="0">
              <a:ea typeface="ＭＳ Ｐゴシック" charset="0"/>
              <a:cs typeface="Calibri"/>
            </a:endParaRPr>
          </a:p>
          <a:p>
            <a:pPr lvl="1"/>
            <a:r>
              <a:rPr lang="en-US" dirty="0">
                <a:ea typeface="ＭＳ Ｐゴシック" charset="0"/>
                <a:cs typeface="ＭＳ Ｐゴシック" charset="0"/>
              </a:rPr>
              <a:t>Essentially the same as </a:t>
            </a:r>
          </a:p>
          <a:p>
            <a:pPr lvl="2"/>
            <a:r>
              <a:rPr lang="en-US" dirty="0">
                <a:cs typeface="Calibri"/>
              </a:rPr>
              <a:t>Run-</a:t>
            </a:r>
            <a:r>
              <a:rPr lang="en-US" dirty="0" err="1">
                <a:cs typeface="Calibri"/>
              </a:rPr>
              <a:t>Lookahead</a:t>
            </a:r>
            <a:endParaRPr lang="en-US" dirty="0">
              <a:cs typeface="Calibri"/>
            </a:endParaRPr>
          </a:p>
          <a:p>
            <a:pPr lvl="2"/>
            <a:r>
              <a:rPr lang="en-US" dirty="0">
                <a:cs typeface="Calibri"/>
              </a:rPr>
              <a:t>Run-Lazy-</a:t>
            </a:r>
            <a:r>
              <a:rPr lang="en-US" dirty="0" err="1">
                <a:cs typeface="Calibri"/>
              </a:rPr>
              <a:t>Lookahead</a:t>
            </a:r>
            <a:endParaRPr lang="en-US" dirty="0">
              <a:cs typeface="Calibri"/>
            </a:endParaRPr>
          </a:p>
          <a:p>
            <a:pPr lvl="2"/>
            <a:r>
              <a:rPr lang="en-US" dirty="0">
                <a:cs typeface="Calibri"/>
              </a:rPr>
              <a:t>Run-Concurrent-</a:t>
            </a:r>
            <a:r>
              <a:rPr lang="en-US" dirty="0" err="1">
                <a:cs typeface="Calibri"/>
              </a:rPr>
              <a:t>Lookahead</a:t>
            </a:r>
            <a:endParaRPr lang="en-US" dirty="0">
              <a:cs typeface="Times New Roman"/>
            </a:endParaRPr>
          </a:p>
          <a:p>
            <a:pPr lvl="1"/>
            <a:r>
              <a:rPr lang="en-US" dirty="0">
                <a:cs typeface="Times New Roman"/>
              </a:rPr>
              <a:t>But they call </a:t>
            </a:r>
            <a:r>
              <a:rPr lang="en-US" dirty="0" err="1">
                <a:cs typeface="Calibri"/>
              </a:rPr>
              <a:t>SeRPE</a:t>
            </a:r>
            <a:r>
              <a:rPr lang="en-US" dirty="0">
                <a:cs typeface="Calibri"/>
              </a:rPr>
              <a:t> </a:t>
            </a:r>
            <a:r>
              <a:rPr lang="en-US" dirty="0">
                <a:cs typeface="Times New Roman"/>
              </a:rPr>
              <a:t>instead of a classical planner</a:t>
            </a:r>
          </a:p>
          <a:p>
            <a:pPr lvl="1"/>
            <a:r>
              <a:rPr lang="en-US" dirty="0">
                <a:cs typeface="Times New Roman"/>
              </a:rPr>
              <a:t>Lookahead same as before</a:t>
            </a:r>
          </a:p>
          <a:p>
            <a:pPr lvl="2"/>
            <a:r>
              <a:rPr lang="en-US" dirty="0">
                <a:cs typeface="Times New Roman"/>
              </a:rPr>
              <a:t>Receding horizon, sampling, </a:t>
            </a:r>
            <a:r>
              <a:rPr lang="en-US" dirty="0" err="1">
                <a:cs typeface="Times New Roman"/>
              </a:rPr>
              <a:t>subgoaling</a:t>
            </a:r>
            <a:endParaRPr lang="en-US" dirty="0">
              <a:cs typeface="Times New Roman"/>
            </a:endParaRPr>
          </a:p>
          <a:p>
            <a:endParaRPr lang="en-US" dirty="0">
              <a:cs typeface="Times New Roman"/>
            </a:endParaRPr>
          </a:p>
          <a:p>
            <a:pPr lvl="1"/>
            <a:endParaRPr lang="en-US" dirty="0">
              <a:ea typeface="ＭＳ Ｐゴシック" charset="0"/>
              <a:cs typeface="Times New Roman"/>
            </a:endParaRPr>
          </a:p>
          <a:p>
            <a:endParaRPr lang="en-US" dirty="0">
              <a:cs typeface="Times New Roman"/>
            </a:endParaRPr>
          </a:p>
          <a:p>
            <a:endParaRPr lang="en-US" dirty="0">
              <a:ea typeface="ＭＳ Ｐゴシック" charset="0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39EC5-92F6-1847-AFD1-10A51A1EF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214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B69D0-F897-184E-BD2D-28DF1B1D6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per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2B57A-800D-3843-BB0A-D5DB49A38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C00000"/>
                </a:solidFill>
              </a:rPr>
              <a:t>3.1  </a:t>
            </a:r>
            <a:r>
              <a:rPr lang="en-GB" b="1" i="1" dirty="0">
                <a:solidFill>
                  <a:srgbClr val="C00000"/>
                </a:solidFill>
              </a:rPr>
              <a:t>Representation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State variables, commands, refinement methods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Example</a:t>
            </a:r>
          </a:p>
          <a:p>
            <a:pPr marL="0" indent="0">
              <a:buNone/>
            </a:pPr>
            <a:r>
              <a:rPr lang="en-GB" dirty="0"/>
              <a:t>3.2  </a:t>
            </a:r>
            <a:r>
              <a:rPr lang="en-GB" i="1" dirty="0"/>
              <a:t>Acting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Rae (Refinement Acting Engine)</a:t>
            </a:r>
          </a:p>
          <a:p>
            <a:pPr lvl="1"/>
            <a:r>
              <a:rPr lang="en-GB" dirty="0"/>
              <a:t>Example</a:t>
            </a:r>
          </a:p>
          <a:p>
            <a:pPr lvl="1"/>
            <a:r>
              <a:rPr lang="en-GB" dirty="0"/>
              <a:t>Extensions</a:t>
            </a:r>
          </a:p>
          <a:p>
            <a:pPr marL="0" indent="0">
              <a:buNone/>
            </a:pPr>
            <a:r>
              <a:rPr lang="en-GB" dirty="0"/>
              <a:t>3.3  </a:t>
            </a:r>
            <a:r>
              <a:rPr lang="en-GB" i="1" dirty="0"/>
              <a:t>Planning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Motivation and basic ideas</a:t>
            </a:r>
          </a:p>
          <a:p>
            <a:pPr lvl="1"/>
            <a:r>
              <a:rPr lang="en-GB" dirty="0"/>
              <a:t>Deterministic action models</a:t>
            </a:r>
          </a:p>
          <a:p>
            <a:pPr lvl="1"/>
            <a:r>
              <a:rPr lang="en-GB" dirty="0" err="1"/>
              <a:t>SeRPE</a:t>
            </a:r>
            <a:r>
              <a:rPr lang="en-GB" dirty="0"/>
              <a:t> (Sequential Refinement Planning Engine)</a:t>
            </a:r>
          </a:p>
          <a:p>
            <a:pPr marL="0" indent="0">
              <a:buNone/>
            </a:pPr>
            <a:r>
              <a:rPr lang="en-GB" dirty="0"/>
              <a:t>3.4  </a:t>
            </a:r>
            <a:r>
              <a:rPr lang="en-GB" i="1" dirty="0"/>
              <a:t>Using Planning in Acting</a:t>
            </a:r>
          </a:p>
          <a:p>
            <a:pPr lvl="1"/>
            <a:r>
              <a:rPr lang="en-GB" dirty="0"/>
              <a:t>Techniques</a:t>
            </a:r>
          </a:p>
          <a:p>
            <a:pPr lvl="1"/>
            <a:r>
              <a:rPr lang="en-GB" dirty="0"/>
              <a:t>Caveats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43AB2E-8558-6940-9D86-78A896C48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95680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4AE8C-2852-3142-ADAD-6F2C1571A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Planning in Acting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787A7B-2062-0D40-BF39-5E57386B0DC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50" y="1146049"/>
                <a:ext cx="3886200" cy="39057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GB" dirty="0"/>
                  <a:t>Lookahead: modified version of </a:t>
                </a:r>
                <a:r>
                  <a:rPr lang="en-GB" dirty="0" err="1"/>
                  <a:t>SeRPE</a:t>
                </a:r>
                <a:endParaRPr lang="en-GB" dirty="0"/>
              </a:p>
              <a:p>
                <a:pPr lvl="1"/>
                <a:r>
                  <a:rPr lang="en-GB" dirty="0"/>
                  <a:t>Searches part of the search space, returns a partial plan</a:t>
                </a:r>
              </a:p>
              <a:p>
                <a:r>
                  <a:rPr lang="en-GB" dirty="0"/>
                  <a:t>Useful when unpredictable things are likely to happen</a:t>
                </a:r>
              </a:p>
              <a:p>
                <a:pPr lvl="1"/>
                <a:r>
                  <a:rPr lang="en-GB" dirty="0"/>
                  <a:t>Always re-plans immediately</a:t>
                </a:r>
              </a:p>
              <a:p>
                <a:r>
                  <a:rPr lang="en-GB" dirty="0"/>
                  <a:t>Potential problem:</a:t>
                </a:r>
              </a:p>
              <a:p>
                <a:pPr lvl="1"/>
                <a:r>
                  <a:rPr lang="en-GB" dirty="0"/>
                  <a:t>May pause repeatedly while waiting for Lookahead to return</a:t>
                </a:r>
              </a:p>
              <a:p>
                <a:pPr lvl="1"/>
                <a:r>
                  <a:rPr lang="en-GB" dirty="0"/>
                  <a:t>What if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/>
                  <a:t> changes during the wait?</a:t>
                </a:r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787A7B-2062-0D40-BF39-5E57386B0D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50" y="1146049"/>
                <a:ext cx="3886200" cy="3905700"/>
              </a:xfrm>
              <a:blipFill>
                <a:blip r:embed="rId2"/>
                <a:stretch>
                  <a:fillRect l="-1954" t="-3236" r="-13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F58141-27CF-EA42-B03A-4E0FE66C9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60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4DFF8B6-68F0-5848-8279-A9734AE71ADE}"/>
              </a:ext>
            </a:extLst>
          </p:cNvPr>
          <p:cNvGrpSpPr/>
          <p:nvPr/>
        </p:nvGrpSpPr>
        <p:grpSpPr>
          <a:xfrm>
            <a:off x="1846666" y="4683722"/>
            <a:ext cx="5598074" cy="1746198"/>
            <a:chOff x="1410173" y="4584541"/>
            <a:chExt cx="5598074" cy="1746198"/>
          </a:xfrm>
        </p:grpSpPr>
        <p:sp>
          <p:nvSpPr>
            <p:cNvPr id="7" name="Triangle 6">
              <a:extLst>
                <a:ext uri="{FF2B5EF4-FFF2-40B4-BE49-F238E27FC236}">
                  <a16:creationId xmlns:a16="http://schemas.microsoft.com/office/drawing/2014/main" id="{4871D510-B0BF-7D4A-BAE4-EA3EDCD82BCA}"/>
                </a:ext>
              </a:extLst>
            </p:cNvPr>
            <p:cNvSpPr/>
            <p:nvPr/>
          </p:nvSpPr>
          <p:spPr>
            <a:xfrm rot="16200000">
              <a:off x="1684801" y="4768883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riangle 7">
              <a:extLst>
                <a:ext uri="{FF2B5EF4-FFF2-40B4-BE49-F238E27FC236}">
                  <a16:creationId xmlns:a16="http://schemas.microsoft.com/office/drawing/2014/main" id="{497EE0AA-1A2A-CE49-BCEF-2E87CCF669E7}"/>
                </a:ext>
              </a:extLst>
            </p:cNvPr>
            <p:cNvSpPr/>
            <p:nvPr/>
          </p:nvSpPr>
          <p:spPr>
            <a:xfrm rot="16200000">
              <a:off x="2072333" y="4820897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3D72B03A-A90A-A845-A7DF-6E5C76C128BF}"/>
                </a:ext>
              </a:extLst>
            </p:cNvPr>
            <p:cNvSpPr/>
            <p:nvPr/>
          </p:nvSpPr>
          <p:spPr>
            <a:xfrm rot="16200000">
              <a:off x="2459866" y="5142208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riangle 9">
              <a:extLst>
                <a:ext uri="{FF2B5EF4-FFF2-40B4-BE49-F238E27FC236}">
                  <a16:creationId xmlns:a16="http://schemas.microsoft.com/office/drawing/2014/main" id="{CD3470F7-215B-E743-B0CB-13301BEA499E}"/>
                </a:ext>
              </a:extLst>
            </p:cNvPr>
            <p:cNvSpPr/>
            <p:nvPr/>
          </p:nvSpPr>
          <p:spPr>
            <a:xfrm rot="16200000">
              <a:off x="3057017" y="5233151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DCD940BC-15BD-0840-9E11-09D63E5DE25F}"/>
                </a:ext>
              </a:extLst>
            </p:cNvPr>
            <p:cNvSpPr/>
            <p:nvPr/>
          </p:nvSpPr>
          <p:spPr>
            <a:xfrm rot="16200000">
              <a:off x="3599014" y="5180364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riangle 11">
              <a:extLst>
                <a:ext uri="{FF2B5EF4-FFF2-40B4-BE49-F238E27FC236}">
                  <a16:creationId xmlns:a16="http://schemas.microsoft.com/office/drawing/2014/main" id="{DE601A75-35AC-B84D-9947-4A76F0DE7098}"/>
                </a:ext>
              </a:extLst>
            </p:cNvPr>
            <p:cNvSpPr/>
            <p:nvPr/>
          </p:nvSpPr>
          <p:spPr>
            <a:xfrm rot="16200000">
              <a:off x="5741363" y="5223550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6986DC7-A93C-4748-ADB2-3C8171AE105F}"/>
                </a:ext>
              </a:extLst>
            </p:cNvPr>
            <p:cNvCxnSpPr>
              <a:cxnSpLocks/>
              <a:stCxn id="7" idx="0"/>
              <a:endCxn id="8" idx="0"/>
            </p:cNvCxnSpPr>
            <p:nvPr/>
          </p:nvCxnSpPr>
          <p:spPr>
            <a:xfrm>
              <a:off x="1410174" y="5454991"/>
              <a:ext cx="387532" cy="5201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EA1F2F8-9B3E-C545-9980-14A6F1AE1DD3}"/>
                </a:ext>
              </a:extLst>
            </p:cNvPr>
            <p:cNvCxnSpPr>
              <a:cxnSpLocks/>
              <a:stCxn id="8" idx="0"/>
              <a:endCxn id="9" idx="0"/>
            </p:cNvCxnSpPr>
            <p:nvPr/>
          </p:nvCxnSpPr>
          <p:spPr>
            <a:xfrm>
              <a:off x="1797706" y="5507005"/>
              <a:ext cx="387533" cy="32131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CC43CC8-733B-0F40-A34C-4025E9FCB487}"/>
                </a:ext>
              </a:extLst>
            </p:cNvPr>
            <p:cNvCxnSpPr>
              <a:cxnSpLocks/>
              <a:stCxn id="9" idx="0"/>
              <a:endCxn id="10" idx="0"/>
            </p:cNvCxnSpPr>
            <p:nvPr/>
          </p:nvCxnSpPr>
          <p:spPr>
            <a:xfrm>
              <a:off x="2185239" y="5828316"/>
              <a:ext cx="597151" cy="9094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A593435-5AAD-A342-AC2A-3C54A5045225}"/>
                </a:ext>
              </a:extLst>
            </p:cNvPr>
            <p:cNvCxnSpPr>
              <a:cxnSpLocks/>
              <a:stCxn id="10" idx="0"/>
              <a:endCxn id="11" idx="0"/>
            </p:cNvCxnSpPr>
            <p:nvPr/>
          </p:nvCxnSpPr>
          <p:spPr>
            <a:xfrm flipV="1">
              <a:off x="2782390" y="5866472"/>
              <a:ext cx="541997" cy="52787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647F5AD-1CE1-8B43-BDEF-4D0BBCAB7ADF}"/>
                </a:ext>
              </a:extLst>
            </p:cNvPr>
            <p:cNvCxnSpPr>
              <a:cxnSpLocks/>
              <a:stCxn id="12" idx="0"/>
            </p:cNvCxnSpPr>
            <p:nvPr/>
          </p:nvCxnSpPr>
          <p:spPr>
            <a:xfrm>
              <a:off x="5466736" y="5909658"/>
              <a:ext cx="1057733" cy="12158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5FEBA0-B878-364B-8452-4EB75A8C75E0}"/>
                </a:ext>
              </a:extLst>
            </p:cNvPr>
            <p:cNvCxnSpPr>
              <a:cxnSpLocks/>
              <a:endCxn id="12" idx="0"/>
            </p:cNvCxnSpPr>
            <p:nvPr/>
          </p:nvCxnSpPr>
          <p:spPr>
            <a:xfrm>
              <a:off x="4638519" y="5909657"/>
              <a:ext cx="828217" cy="1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ED0CB24-E9A0-3048-A249-3A040F71CE08}"/>
                </a:ext>
              </a:extLst>
            </p:cNvPr>
            <p:cNvSpPr txBox="1"/>
            <p:nvPr/>
          </p:nvSpPr>
          <p:spPr>
            <a:xfrm>
              <a:off x="5466735" y="4584541"/>
              <a:ext cx="15415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accent1"/>
                  </a:solidFill>
                </a:rPr>
                <a:t>Planning stage</a:t>
              </a:r>
            </a:p>
            <a:p>
              <a:r>
                <a:rPr lang="en-GB" dirty="0">
                  <a:solidFill>
                    <a:srgbClr val="C00000"/>
                  </a:solidFill>
                </a:rPr>
                <a:t>Acting stage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9BA44AB5-D997-E549-BA80-B5ED8141E7FD}"/>
              </a:ext>
            </a:extLst>
          </p:cNvPr>
          <p:cNvSpPr/>
          <p:nvPr/>
        </p:nvSpPr>
        <p:spPr>
          <a:xfrm>
            <a:off x="4874216" y="1146049"/>
            <a:ext cx="4071663" cy="181588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Refine-Lookahead(ℳ,𝒜,𝜏)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abstraction of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observed state 𝜉)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⊭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𝜏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 ←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SeRPE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-Lookahead(ℳ,𝒜,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,𝜏)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 = failure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pop-first-action(𝜋)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perform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GB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3315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4AE8C-2852-3142-ADAD-6F2C1571A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Planning in Acting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787A7B-2062-0D40-BF39-5E57386B0DC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50" y="1146049"/>
                <a:ext cx="3886200" cy="39057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GB" dirty="0"/>
                  <a:t>Call Lookahead, execute the plan as far as possible, </a:t>
                </a:r>
                <a:br>
                  <a:rPr lang="en-GB" dirty="0"/>
                </a:br>
                <a:r>
                  <a:rPr lang="en-GB" dirty="0"/>
                  <a:t>do not call Lookahead again unless necessary</a:t>
                </a:r>
              </a:p>
              <a:p>
                <a:r>
                  <a:rPr lang="en-GB" dirty="0"/>
                  <a:t>Simulate does a simulation of the plan</a:t>
                </a:r>
              </a:p>
              <a:p>
                <a:pPr lvl="1"/>
                <a:r>
                  <a:rPr lang="en-GB" dirty="0"/>
                  <a:t>Can be more detailed than </a:t>
                </a:r>
                <a:r>
                  <a:rPr lang="en-GB" dirty="0" err="1"/>
                  <a:t>SeRPE’s</a:t>
                </a:r>
                <a:r>
                  <a:rPr lang="en-GB" dirty="0"/>
                  <a:t> action models</a:t>
                </a:r>
              </a:p>
              <a:p>
                <a:pPr lvl="2"/>
                <a:r>
                  <a:rPr lang="en-GB" dirty="0"/>
                  <a:t>e.g., physics-based simulation</a:t>
                </a:r>
              </a:p>
              <a:p>
                <a:r>
                  <a:rPr lang="en-GB" dirty="0"/>
                  <a:t>Potential problem: may wait too long to re-plan</a:t>
                </a:r>
              </a:p>
              <a:p>
                <a:pPr lvl="1"/>
                <a:r>
                  <a:rPr lang="en-GB" dirty="0"/>
                  <a:t>Might not notice problems until it’s too late</a:t>
                </a:r>
              </a:p>
              <a:p>
                <a:pPr lvl="1"/>
                <a:r>
                  <a:rPr lang="en-GB" dirty="0"/>
                  <a:t>Might miss opportunities to replace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l-GR" dirty="0"/>
                  <a:t> </a:t>
                </a:r>
                <a:r>
                  <a:rPr lang="en-GB" dirty="0"/>
                  <a:t>with a better plan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787A7B-2062-0D40-BF39-5E57386B0D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50" y="1146049"/>
                <a:ext cx="3886200" cy="3905700"/>
              </a:xfrm>
              <a:blipFill>
                <a:blip r:embed="rId2"/>
                <a:stretch>
                  <a:fillRect l="-1629" t="-2913" b="-16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F58141-27CF-EA42-B03A-4E0FE66C9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61</a:t>
            </a:fld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69AF974-1CB8-994E-B82F-7A95A2896F65}"/>
              </a:ext>
            </a:extLst>
          </p:cNvPr>
          <p:cNvSpPr/>
          <p:nvPr/>
        </p:nvSpPr>
        <p:spPr>
          <a:xfrm>
            <a:off x="4874216" y="1146049"/>
            <a:ext cx="4071663" cy="310854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Refine-Lazy-Lookahead(ℳ,𝒜,𝜏)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abstraction of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observed state 𝜉 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⊭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𝜏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 ←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SeRPE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-Lookahead(ℳ,𝒜,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,𝜏)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 = failure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 ≠ ⟨⟩ and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⊭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𝜏 and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Simulate(Σ,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,𝜏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800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	≠ failure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pop-first-action(𝜋)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perform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	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abstraction of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	observed state 𝜉</a:t>
            </a:r>
            <a:endParaRPr lang="en-GB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riangle 21">
            <a:extLst>
              <a:ext uri="{FF2B5EF4-FFF2-40B4-BE49-F238E27FC236}">
                <a16:creationId xmlns:a16="http://schemas.microsoft.com/office/drawing/2014/main" id="{7509D3EB-19A9-334E-9DAD-F4D4D940AE9B}"/>
              </a:ext>
            </a:extLst>
          </p:cNvPr>
          <p:cNvSpPr/>
          <p:nvPr/>
        </p:nvSpPr>
        <p:spPr>
          <a:xfrm rot="16200000">
            <a:off x="2748972" y="5163652"/>
            <a:ext cx="822960" cy="1372215"/>
          </a:xfrm>
          <a:prstGeom prst="triangl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41723F2-987C-ED47-B6D7-36CE8255DB74}"/>
              </a:ext>
            </a:extLst>
          </p:cNvPr>
          <p:cNvCxnSpPr>
            <a:cxnSpLocks/>
            <a:stCxn id="22" idx="0"/>
            <a:endCxn id="22" idx="3"/>
          </p:cNvCxnSpPr>
          <p:nvPr/>
        </p:nvCxnSpPr>
        <p:spPr>
          <a:xfrm>
            <a:off x="2474345" y="5849760"/>
            <a:ext cx="1372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riangle 23">
            <a:extLst>
              <a:ext uri="{FF2B5EF4-FFF2-40B4-BE49-F238E27FC236}">
                <a16:creationId xmlns:a16="http://schemas.microsoft.com/office/drawing/2014/main" id="{02531B51-CA82-3F4E-809B-DC3ED38BB38E}"/>
              </a:ext>
            </a:extLst>
          </p:cNvPr>
          <p:cNvSpPr/>
          <p:nvPr/>
        </p:nvSpPr>
        <p:spPr>
          <a:xfrm rot="16200000">
            <a:off x="4145157" y="5163652"/>
            <a:ext cx="822960" cy="1372215"/>
          </a:xfrm>
          <a:prstGeom prst="triangl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E9B022-83DE-1E44-A712-C6776DCCBD9F}"/>
              </a:ext>
            </a:extLst>
          </p:cNvPr>
          <p:cNvCxnSpPr>
            <a:cxnSpLocks/>
            <a:stCxn id="24" idx="0"/>
          </p:cNvCxnSpPr>
          <p:nvPr/>
        </p:nvCxnSpPr>
        <p:spPr>
          <a:xfrm flipV="1">
            <a:off x="3870530" y="5633060"/>
            <a:ext cx="1372215" cy="2167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riangle 25">
            <a:extLst>
              <a:ext uri="{FF2B5EF4-FFF2-40B4-BE49-F238E27FC236}">
                <a16:creationId xmlns:a16="http://schemas.microsoft.com/office/drawing/2014/main" id="{EA695DA3-B1EC-944B-B3F6-FF7514C39129}"/>
              </a:ext>
            </a:extLst>
          </p:cNvPr>
          <p:cNvSpPr/>
          <p:nvPr/>
        </p:nvSpPr>
        <p:spPr>
          <a:xfrm rot="16200000">
            <a:off x="5517373" y="4944319"/>
            <a:ext cx="822960" cy="1372215"/>
          </a:xfrm>
          <a:prstGeom prst="triangl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DA44101-E626-FA4F-89C0-DBD5A188F02D}"/>
              </a:ext>
            </a:extLst>
          </p:cNvPr>
          <p:cNvCxnSpPr>
            <a:cxnSpLocks/>
            <a:stCxn id="26" idx="0"/>
          </p:cNvCxnSpPr>
          <p:nvPr/>
        </p:nvCxnSpPr>
        <p:spPr>
          <a:xfrm>
            <a:off x="5242746" y="5630427"/>
            <a:ext cx="1372215" cy="21933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CE5443D-C930-4042-BC5F-76EF7D26F6A0}"/>
              </a:ext>
            </a:extLst>
          </p:cNvPr>
          <p:cNvSpPr txBox="1"/>
          <p:nvPr/>
        </p:nvSpPr>
        <p:spPr>
          <a:xfrm>
            <a:off x="7486650" y="5413193"/>
            <a:ext cx="15415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Planning stage</a:t>
            </a:r>
          </a:p>
          <a:p>
            <a:r>
              <a:rPr lang="en-GB" dirty="0">
                <a:solidFill>
                  <a:srgbClr val="C00000"/>
                </a:solidFill>
              </a:rPr>
              <a:t>Acting stage</a:t>
            </a:r>
          </a:p>
        </p:txBody>
      </p:sp>
    </p:spTree>
    <p:extLst>
      <p:ext uri="{BB962C8B-B14F-4D97-AF65-F5344CB8AC3E}">
        <p14:creationId xmlns:p14="http://schemas.microsoft.com/office/powerpoint/2010/main" val="320303544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4AE8C-2852-3142-ADAD-6F2C1571A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Planning in Acting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87A7B-2062-0D40-BF39-5E57386B0D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146049"/>
            <a:ext cx="2977764" cy="39057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Objective: </a:t>
            </a:r>
          </a:p>
          <a:p>
            <a:pPr lvl="1"/>
            <a:r>
              <a:rPr lang="en-GB" dirty="0"/>
              <a:t>Balance trade-offs between Refine-Lookahead and Refine-Lazy-Lookahead</a:t>
            </a:r>
          </a:p>
          <a:p>
            <a:pPr lvl="1"/>
            <a:r>
              <a:rPr lang="en-GB" dirty="0"/>
              <a:t>More up-to-date plans than Refine-Lazy-Lookahead, but without waiting for Lookahead to return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F58141-27CF-EA42-B03A-4E0FE66C9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62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4DFF8B6-68F0-5848-8279-A9734AE71ADE}"/>
              </a:ext>
            </a:extLst>
          </p:cNvPr>
          <p:cNvGrpSpPr/>
          <p:nvPr/>
        </p:nvGrpSpPr>
        <p:grpSpPr>
          <a:xfrm>
            <a:off x="1846666" y="5142692"/>
            <a:ext cx="7181496" cy="1287228"/>
            <a:chOff x="1410173" y="5043511"/>
            <a:chExt cx="7181496" cy="1287228"/>
          </a:xfrm>
        </p:grpSpPr>
        <p:sp>
          <p:nvSpPr>
            <p:cNvPr id="7" name="Triangle 6">
              <a:extLst>
                <a:ext uri="{FF2B5EF4-FFF2-40B4-BE49-F238E27FC236}">
                  <a16:creationId xmlns:a16="http://schemas.microsoft.com/office/drawing/2014/main" id="{4871D510-B0BF-7D4A-BAE4-EA3EDCD82BCA}"/>
                </a:ext>
              </a:extLst>
            </p:cNvPr>
            <p:cNvSpPr/>
            <p:nvPr/>
          </p:nvSpPr>
          <p:spPr>
            <a:xfrm rot="16200000">
              <a:off x="1684801" y="4768883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riangle 7">
              <a:extLst>
                <a:ext uri="{FF2B5EF4-FFF2-40B4-BE49-F238E27FC236}">
                  <a16:creationId xmlns:a16="http://schemas.microsoft.com/office/drawing/2014/main" id="{497EE0AA-1A2A-CE49-BCEF-2E87CCF669E7}"/>
                </a:ext>
              </a:extLst>
            </p:cNvPr>
            <p:cNvSpPr/>
            <p:nvPr/>
          </p:nvSpPr>
          <p:spPr>
            <a:xfrm rot="16200000">
              <a:off x="2072333" y="4820897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3D72B03A-A90A-A845-A7DF-6E5C76C128BF}"/>
                </a:ext>
              </a:extLst>
            </p:cNvPr>
            <p:cNvSpPr/>
            <p:nvPr/>
          </p:nvSpPr>
          <p:spPr>
            <a:xfrm rot="16200000">
              <a:off x="2459866" y="5142208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riangle 9">
              <a:extLst>
                <a:ext uri="{FF2B5EF4-FFF2-40B4-BE49-F238E27FC236}">
                  <a16:creationId xmlns:a16="http://schemas.microsoft.com/office/drawing/2014/main" id="{CD3470F7-215B-E743-B0CB-13301BEA499E}"/>
                </a:ext>
              </a:extLst>
            </p:cNvPr>
            <p:cNvSpPr/>
            <p:nvPr/>
          </p:nvSpPr>
          <p:spPr>
            <a:xfrm rot="16200000">
              <a:off x="3057017" y="5233151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DCD940BC-15BD-0840-9E11-09D63E5DE25F}"/>
                </a:ext>
              </a:extLst>
            </p:cNvPr>
            <p:cNvSpPr/>
            <p:nvPr/>
          </p:nvSpPr>
          <p:spPr>
            <a:xfrm rot="16200000">
              <a:off x="3599014" y="5180364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riangle 11">
              <a:extLst>
                <a:ext uri="{FF2B5EF4-FFF2-40B4-BE49-F238E27FC236}">
                  <a16:creationId xmlns:a16="http://schemas.microsoft.com/office/drawing/2014/main" id="{DE601A75-35AC-B84D-9947-4A76F0DE7098}"/>
                </a:ext>
              </a:extLst>
            </p:cNvPr>
            <p:cNvSpPr/>
            <p:nvPr/>
          </p:nvSpPr>
          <p:spPr>
            <a:xfrm rot="16200000">
              <a:off x="5741363" y="5223550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6986DC7-A93C-4748-ADB2-3C8171AE105F}"/>
                </a:ext>
              </a:extLst>
            </p:cNvPr>
            <p:cNvCxnSpPr>
              <a:cxnSpLocks/>
              <a:stCxn id="7" idx="0"/>
              <a:endCxn id="8" idx="0"/>
            </p:cNvCxnSpPr>
            <p:nvPr/>
          </p:nvCxnSpPr>
          <p:spPr>
            <a:xfrm>
              <a:off x="1410174" y="5454991"/>
              <a:ext cx="387532" cy="5201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EA1F2F8-9B3E-C545-9980-14A6F1AE1DD3}"/>
                </a:ext>
              </a:extLst>
            </p:cNvPr>
            <p:cNvCxnSpPr>
              <a:cxnSpLocks/>
              <a:stCxn id="8" idx="0"/>
              <a:endCxn id="9" idx="0"/>
            </p:cNvCxnSpPr>
            <p:nvPr/>
          </p:nvCxnSpPr>
          <p:spPr>
            <a:xfrm>
              <a:off x="1797706" y="5507005"/>
              <a:ext cx="387533" cy="32131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CC43CC8-733B-0F40-A34C-4025E9FCB487}"/>
                </a:ext>
              </a:extLst>
            </p:cNvPr>
            <p:cNvCxnSpPr>
              <a:cxnSpLocks/>
              <a:stCxn id="9" idx="0"/>
              <a:endCxn id="10" idx="0"/>
            </p:cNvCxnSpPr>
            <p:nvPr/>
          </p:nvCxnSpPr>
          <p:spPr>
            <a:xfrm>
              <a:off x="2185239" y="5828316"/>
              <a:ext cx="597151" cy="9094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A593435-5AAD-A342-AC2A-3C54A5045225}"/>
                </a:ext>
              </a:extLst>
            </p:cNvPr>
            <p:cNvCxnSpPr>
              <a:cxnSpLocks/>
              <a:stCxn id="10" idx="0"/>
              <a:endCxn id="11" idx="0"/>
            </p:cNvCxnSpPr>
            <p:nvPr/>
          </p:nvCxnSpPr>
          <p:spPr>
            <a:xfrm flipV="1">
              <a:off x="2782390" y="5866472"/>
              <a:ext cx="541997" cy="52787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647F5AD-1CE1-8B43-BDEF-4D0BBCAB7ADF}"/>
                </a:ext>
              </a:extLst>
            </p:cNvPr>
            <p:cNvCxnSpPr>
              <a:cxnSpLocks/>
              <a:stCxn id="12" idx="0"/>
            </p:cNvCxnSpPr>
            <p:nvPr/>
          </p:nvCxnSpPr>
          <p:spPr>
            <a:xfrm>
              <a:off x="5466736" y="5909658"/>
              <a:ext cx="1057733" cy="12158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5FEBA0-B878-364B-8452-4EB75A8C75E0}"/>
                </a:ext>
              </a:extLst>
            </p:cNvPr>
            <p:cNvCxnSpPr>
              <a:cxnSpLocks/>
              <a:endCxn id="12" idx="0"/>
            </p:cNvCxnSpPr>
            <p:nvPr/>
          </p:nvCxnSpPr>
          <p:spPr>
            <a:xfrm>
              <a:off x="4638519" y="5909657"/>
              <a:ext cx="828217" cy="1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ED0CB24-E9A0-3048-A249-3A040F71CE08}"/>
                </a:ext>
              </a:extLst>
            </p:cNvPr>
            <p:cNvSpPr txBox="1"/>
            <p:nvPr/>
          </p:nvSpPr>
          <p:spPr>
            <a:xfrm>
              <a:off x="7050157" y="5314012"/>
              <a:ext cx="15415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accent1"/>
                  </a:solidFill>
                </a:rPr>
                <a:t>Planning stage</a:t>
              </a:r>
            </a:p>
            <a:p>
              <a:r>
                <a:rPr lang="en-GB" dirty="0">
                  <a:solidFill>
                    <a:srgbClr val="C00000"/>
                  </a:solidFill>
                </a:rPr>
                <a:t>Acting stage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4C9C04C-E6F8-E044-BFC4-89608CB2CAEB}"/>
              </a:ext>
            </a:extLst>
          </p:cNvPr>
          <p:cNvSpPr/>
          <p:nvPr/>
        </p:nvSpPr>
        <p:spPr>
          <a:xfrm>
            <a:off x="3916680" y="1146049"/>
            <a:ext cx="5029199" cy="39703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Refine-Concurrent-Lookahead(ℳ,𝒜,𝜏)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 ← ⟨⟩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abstraction of observed state 𝜉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// threads 1 and 2 run concurrently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21701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thread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1: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21701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21701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SeRPE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-Lookahead(ℳ,𝒜,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,𝜏)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thread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2: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⊭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𝜏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success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 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 = failure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 if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 ≠ ⟨⟩ and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⊭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𝜏 and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Simulate(Σ,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,𝜏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𝜋) ≠ failure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pop-first-action(𝜋)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perform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	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abstraction of observed state 𝜉</a:t>
            </a:r>
            <a:endParaRPr lang="en-GB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8656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Caveats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7886700" cy="5018723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Start in </a:t>
                </a:r>
                <a:r>
                  <a:rPr lang="en-US" dirty="0">
                    <a:cs typeface="Times New Roman"/>
                  </a:rPr>
                  <a:t>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, </a:t>
                </a:r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want to accomplish </a:t>
                </a:r>
                <a:r>
                  <a:rPr lang="en-US" dirty="0"/>
                  <a:t>task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>
                    <a:cs typeface="Times New Roman"/>
                  </a:rPr>
                  <a:t> </a:t>
                </a:r>
                <a:endParaRPr lang="en-US" baseline="-25000" dirty="0"/>
              </a:p>
              <a:p>
                <a:pPr lvl="1"/>
                <a:r>
                  <a:rPr lang="en-US" dirty="0"/>
                  <a:t>Refinement method </a:t>
                </a:r>
                <a:r>
                  <a:rPr lang="en-US" i="1" dirty="0"/>
                  <a:t>m</a:t>
                </a:r>
                <a:r>
                  <a:rPr lang="en-US" dirty="0"/>
                  <a:t>: </a:t>
                </a:r>
              </a:p>
              <a:p>
                <a:pPr lvl="2"/>
                <a:r>
                  <a:rPr lang="en-US" dirty="0"/>
                  <a:t>task: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>
                    <a:cs typeface="Times New Roman"/>
                  </a:rPr>
                  <a:t> </a:t>
                </a:r>
                <a:endParaRPr lang="en-US" dirty="0"/>
              </a:p>
              <a:p>
                <a:pPr lvl="2"/>
                <a:r>
                  <a:rPr lang="en-US" dirty="0"/>
                  <a:t>pre: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body: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</m:oMath>
                </a14:m>
                <a:endParaRPr lang="en-US" baseline="-25000" dirty="0"/>
              </a:p>
              <a:p>
                <a:r>
                  <a:rPr lang="en-US" dirty="0">
                    <a:cs typeface="Times New Roman"/>
                  </a:rPr>
                  <a:t>Actor uses </a:t>
                </a:r>
                <a:r>
                  <a:rPr lang="en-US" dirty="0">
                    <a:cs typeface="Calibri"/>
                  </a:rPr>
                  <a:t>Run-Lookahead</a:t>
                </a:r>
              </a:p>
              <a:p>
                <a:pPr lvl="1"/>
                <a:r>
                  <a:rPr lang="en-US" dirty="0">
                    <a:cs typeface="Calibri"/>
                  </a:rPr>
                  <a:t>Lookahead </a:t>
                </a:r>
                <a:r>
                  <a:rPr lang="en-US" dirty="0"/>
                  <a:t>= </a:t>
                </a:r>
                <a:r>
                  <a:rPr lang="en-US" dirty="0" err="1">
                    <a:cs typeface="Calibri"/>
                  </a:rPr>
                  <a:t>SeRPE</a:t>
                </a:r>
                <a:r>
                  <a:rPr lang="en-US" dirty="0">
                    <a:cs typeface="Times New Roman"/>
                  </a:rPr>
                  <a:t>, returns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⟨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Actor performs</a:t>
                </a:r>
                <a:r>
                  <a:rPr lang="en-US" dirty="0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, </a:t>
                </a:r>
                <a:r>
                  <a:rPr lang="en-US" dirty="0"/>
                  <a:t>calls </a:t>
                </a:r>
                <a:r>
                  <a:rPr lang="en-US" dirty="0" err="1">
                    <a:cs typeface="Calibri"/>
                  </a:rPr>
                  <a:t>Lookahead</a:t>
                </a:r>
                <a:r>
                  <a:rPr lang="en-US" dirty="0">
                    <a:cs typeface="Calibri"/>
                  </a:rPr>
                  <a:t> </a:t>
                </a:r>
                <a:r>
                  <a:rPr lang="en-US" dirty="0">
                    <a:cs typeface="Times New Roman"/>
                  </a:rPr>
                  <a:t>again</a:t>
                </a:r>
                <a:endParaRPr lang="en-US" dirty="0"/>
              </a:p>
              <a:p>
                <a:pPr lvl="1"/>
                <a:r>
                  <a:rPr lang="en-US" dirty="0"/>
                  <a:t>No applicable method for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>
                    <a:cs typeface="Times New Roman"/>
                  </a:rPr>
                  <a:t>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:r>
                  <a:rPr lang="en-US" dirty="0" err="1">
                    <a:cs typeface="Calibri"/>
                  </a:rPr>
                  <a:t>SeRPE</a:t>
                </a:r>
                <a:r>
                  <a:rPr lang="en-US" dirty="0">
                    <a:cs typeface="Times New Roman"/>
                  </a:rPr>
                  <a:t> returns </a:t>
                </a:r>
                <a:r>
                  <a:rPr lang="en-US" dirty="0">
                    <a:cs typeface="Calibri"/>
                  </a:rPr>
                  <a:t>failure</a:t>
                </a:r>
                <a:endParaRPr lang="en-US" baseline="-25000" dirty="0">
                  <a:cs typeface="Times New Roman"/>
                </a:endParaRPr>
              </a:p>
              <a:p>
                <a:r>
                  <a:rPr lang="en-US" dirty="0"/>
                  <a:t>Fixes</a:t>
                </a:r>
              </a:p>
              <a:p>
                <a:pPr lvl="1"/>
                <a:r>
                  <a:rPr lang="en-US" dirty="0"/>
                  <a:t>When writing refinement methods, make them general enough to work in different states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In some cases, </a:t>
                </a:r>
                <a:r>
                  <a:rPr lang="en-US" dirty="0">
                    <a:cs typeface="Calibri"/>
                  </a:rPr>
                  <a:t>Lookahead </a:t>
                </a:r>
                <a:r>
                  <a:rPr lang="en-US" dirty="0">
                    <a:cs typeface="Times New Roman"/>
                  </a:rPr>
                  <a:t>might be able to fall back on classical planning until it finds something that matches a method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Keep snapshot of </a:t>
                </a:r>
                <a:r>
                  <a:rPr lang="en-US" dirty="0" err="1">
                    <a:cs typeface="Calibri"/>
                  </a:rPr>
                  <a:t>SeRPE</a:t>
                </a:r>
                <a:r>
                  <a:rPr lang="en-US" dirty="0" err="1">
                    <a:cs typeface="Times New Roman"/>
                  </a:rPr>
                  <a:t>’s</a:t>
                </a:r>
                <a:r>
                  <a:rPr lang="en-US" dirty="0">
                    <a:cs typeface="Times New Roman"/>
                  </a:rPr>
                  <a:t> search tree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, resume there next time</a:t>
                </a:r>
              </a:p>
              <a:p>
                <a:pPr lvl="1"/>
                <a:endParaRPr lang="en-US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7886700" cy="5018723"/>
              </a:xfrm>
              <a:blipFill>
                <a:blip r:embed="rId2"/>
                <a:stretch>
                  <a:fillRect l="-965" t="-2020" b="-1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84176E-3B6D-174F-BCE0-1D7735431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63</a:t>
            </a:fld>
            <a:endParaRPr lang="en-GB"/>
          </a:p>
        </p:txBody>
      </p:sp>
      <p:pic>
        <p:nvPicPr>
          <p:cNvPr id="10" name="Picture 9" descr="appendix-example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58240"/>
            <a:ext cx="424815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0752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ppendix-examples3.pdf">
            <a:extLst>
              <a:ext uri="{FF2B5EF4-FFF2-40B4-BE49-F238E27FC236}">
                <a16:creationId xmlns:a16="http://schemas.microsoft.com/office/drawing/2014/main" id="{F285B566-C3C2-6B43-9E88-A622B9375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58240"/>
            <a:ext cx="4248150" cy="16002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Caveats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Start in </a:t>
                </a:r>
                <a:r>
                  <a:rPr lang="en-US" dirty="0">
                    <a:cs typeface="Times New Roman"/>
                  </a:rPr>
                  <a:t>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, </a:t>
                </a:r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want to accomplish </a:t>
                </a:r>
                <a:r>
                  <a:rPr lang="en-US" dirty="0"/>
                  <a:t>task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>
                    <a:cs typeface="Times New Roman"/>
                  </a:rPr>
                  <a:t> </a:t>
                </a:r>
                <a:endParaRPr lang="en-US" baseline="-25000" dirty="0"/>
              </a:p>
              <a:p>
                <a:pPr lvl="1"/>
                <a:r>
                  <a:rPr lang="en-US" dirty="0"/>
                  <a:t>Refinement method </a:t>
                </a:r>
                <a:r>
                  <a:rPr lang="en-US" i="1" dirty="0"/>
                  <a:t>m</a:t>
                </a:r>
                <a:r>
                  <a:rPr lang="en-US" dirty="0"/>
                  <a:t>: </a:t>
                </a:r>
              </a:p>
              <a:p>
                <a:pPr lvl="2"/>
                <a:r>
                  <a:rPr lang="en-US" dirty="0"/>
                  <a:t>task: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>
                    <a:cs typeface="Times New Roman"/>
                  </a:rPr>
                  <a:t> </a:t>
                </a:r>
                <a:endParaRPr lang="en-US" dirty="0"/>
              </a:p>
              <a:p>
                <a:pPr lvl="2"/>
                <a:r>
                  <a:rPr lang="en-US" dirty="0"/>
                  <a:t>pre: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body: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</m:oMath>
                </a14:m>
                <a:endParaRPr lang="en-US" baseline="-25000" dirty="0"/>
              </a:p>
              <a:p>
                <a:r>
                  <a:rPr lang="en-US" dirty="0">
                    <a:cs typeface="Times New Roman"/>
                  </a:rPr>
                  <a:t>Actor uses </a:t>
                </a:r>
                <a:r>
                  <a:rPr lang="en-US" dirty="0">
                    <a:cs typeface="Calibri"/>
                  </a:rPr>
                  <a:t>Run-Lazy-Lookahead</a:t>
                </a:r>
              </a:p>
              <a:p>
                <a:pPr lvl="1"/>
                <a:r>
                  <a:rPr lang="en-US" dirty="0">
                    <a:cs typeface="Calibri"/>
                  </a:rPr>
                  <a:t>Lookahead </a:t>
                </a:r>
                <a:r>
                  <a:rPr lang="en-US" dirty="0"/>
                  <a:t>= </a:t>
                </a:r>
                <a:r>
                  <a:rPr lang="en-US" dirty="0" err="1">
                    <a:cs typeface="Calibri"/>
                  </a:rPr>
                  <a:t>SeRPE</a:t>
                </a:r>
                <a:r>
                  <a:rPr lang="en-US" dirty="0">
                    <a:cs typeface="Calibri"/>
                  </a:rPr>
                  <a:t> with receding horizon</a:t>
                </a:r>
                <a:r>
                  <a:rPr lang="en-US" dirty="0">
                    <a:cs typeface="Times New Roman"/>
                  </a:rPr>
                  <a:t>, returns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⟨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Actor performs them</a:t>
                </a:r>
                <a:r>
                  <a:rPr lang="en-US" dirty="0">
                    <a:cs typeface="Times New Roman"/>
                  </a:rPr>
                  <a:t>, </a:t>
                </a:r>
                <a:r>
                  <a:rPr lang="en-US" dirty="0"/>
                  <a:t>calls </a:t>
                </a:r>
                <a:r>
                  <a:rPr lang="en-US" dirty="0">
                    <a:cs typeface="Calibri"/>
                  </a:rPr>
                  <a:t>Lookahead </a:t>
                </a:r>
                <a:r>
                  <a:rPr lang="en-US" dirty="0">
                    <a:cs typeface="Times New Roman"/>
                  </a:rPr>
                  <a:t>again</a:t>
                </a:r>
                <a:endParaRPr lang="en-US" dirty="0"/>
              </a:p>
              <a:p>
                <a:pPr lvl="1"/>
                <a:r>
                  <a:rPr lang="en-US" dirty="0"/>
                  <a:t>No applicable method for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>
                    <a:cs typeface="Times New Roman"/>
                  </a:rPr>
                  <a:t>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:r>
                  <a:rPr lang="en-US" dirty="0" err="1">
                    <a:cs typeface="Calibri"/>
                  </a:rPr>
                  <a:t>SeRPE</a:t>
                </a:r>
                <a:r>
                  <a:rPr lang="en-US" dirty="0">
                    <a:cs typeface="Times New Roman"/>
                  </a:rPr>
                  <a:t> returns </a:t>
                </a:r>
                <a:r>
                  <a:rPr lang="en-US" dirty="0">
                    <a:cs typeface="Calibri"/>
                  </a:rPr>
                  <a:t>failure</a:t>
                </a:r>
                <a:endParaRPr lang="en-US" baseline="-25000" dirty="0">
                  <a:cs typeface="Times New Roman"/>
                </a:endParaRPr>
              </a:p>
              <a:p>
                <a:r>
                  <a:rPr lang="en-US" dirty="0"/>
                  <a:t>Can use the same fixes on previous slide, with one modification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Keep snapshot of </a:t>
                </a:r>
                <a:r>
                  <a:rPr lang="en-US" dirty="0" err="1">
                    <a:cs typeface="Calibri"/>
                  </a:rPr>
                  <a:t>SeRPE</a:t>
                </a:r>
                <a:r>
                  <a:rPr lang="en-US" dirty="0" err="1">
                    <a:cs typeface="Times New Roman"/>
                  </a:rPr>
                  <a:t>’s</a:t>
                </a:r>
                <a:r>
                  <a:rPr lang="en-US" dirty="0">
                    <a:cs typeface="Times New Roman"/>
                  </a:rPr>
                  <a:t> search tree </a:t>
                </a:r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at the horizon</a:t>
                </a:r>
                <a:r>
                  <a:rPr lang="en-US" dirty="0">
                    <a:cs typeface="Times New Roman"/>
                  </a:rPr>
                  <a:t>, resume next time it is called</a:t>
                </a:r>
              </a:p>
              <a:p>
                <a:pPr lvl="1"/>
                <a:endParaRPr lang="en-US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86" t="-2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84176E-3B6D-174F-BCE0-1D7735431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92168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Caveats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GB" dirty="0"/>
                  <a:t>Start in </a:t>
                </a:r>
                <a:r>
                  <a:rPr lang="en-GB" dirty="0">
                    <a:cs typeface="Times New Roman"/>
                  </a:rPr>
                  <a:t>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>
                    <a:cs typeface="Times New Roman"/>
                  </a:rPr>
                  <a:t>, </a:t>
                </a:r>
                <a:br>
                  <a:rPr lang="en-GB" dirty="0">
                    <a:cs typeface="Times New Roman"/>
                  </a:rPr>
                </a:br>
                <a:r>
                  <a:rPr lang="en-GB" dirty="0">
                    <a:cs typeface="Times New Roman"/>
                  </a:rPr>
                  <a:t>want to accomplish </a:t>
                </a:r>
                <a:r>
                  <a:rPr lang="en-GB" dirty="0"/>
                  <a:t>task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GB" dirty="0">
                    <a:cs typeface="Times New Roman"/>
                  </a:rPr>
                  <a:t> </a:t>
                </a:r>
                <a:endParaRPr lang="en-GB" baseline="-25000" dirty="0"/>
              </a:p>
              <a:p>
                <a:pPr lvl="1"/>
                <a:r>
                  <a:rPr lang="en-GB" dirty="0"/>
                  <a:t>Refinement method </a:t>
                </a:r>
                <a:r>
                  <a:rPr lang="en-GB" i="1" dirty="0"/>
                  <a:t>m</a:t>
                </a:r>
                <a:r>
                  <a:rPr lang="en-GB" dirty="0"/>
                  <a:t>: </a:t>
                </a:r>
              </a:p>
              <a:p>
                <a:pPr lvl="2"/>
                <a:r>
                  <a:rPr lang="en-GB" dirty="0"/>
                  <a:t>task: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GB" dirty="0">
                    <a:cs typeface="Times New Roman"/>
                  </a:rPr>
                  <a:t> </a:t>
                </a:r>
                <a:endParaRPr lang="en-GB" dirty="0"/>
              </a:p>
              <a:p>
                <a:pPr lvl="2"/>
                <a:r>
                  <a:rPr lang="en-GB" dirty="0"/>
                  <a:t>pre: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0</m:t>
                        </m:r>
                      </m:sub>
                    </m:sSub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body: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</m:oMath>
                </a14:m>
                <a:endParaRPr lang="en-GB" baseline="-25000" dirty="0"/>
              </a:p>
              <a:p>
                <a:r>
                  <a:rPr lang="en-GB" dirty="0">
                    <a:cs typeface="Times New Roman"/>
                  </a:rPr>
                  <a:t>Actor uses </a:t>
                </a:r>
                <a:r>
                  <a:rPr lang="en-GB" dirty="0">
                    <a:cs typeface="Calibri"/>
                  </a:rPr>
                  <a:t>Run-Lazy-Lookahead</a:t>
                </a:r>
              </a:p>
              <a:p>
                <a:pPr lvl="1"/>
                <a:r>
                  <a:rPr lang="en-GB" dirty="0">
                    <a:cs typeface="Calibri"/>
                  </a:rPr>
                  <a:t>Lookahead </a:t>
                </a:r>
                <a:r>
                  <a:rPr lang="en-GB" dirty="0"/>
                  <a:t>= </a:t>
                </a:r>
                <a:r>
                  <a:rPr lang="en-GB" dirty="0" err="1">
                    <a:cs typeface="Calibri"/>
                  </a:rPr>
                  <a:t>SeRPE</a:t>
                </a:r>
                <a:r>
                  <a:rPr lang="en-GB" dirty="0">
                    <a:cs typeface="Times New Roman"/>
                  </a:rPr>
                  <a:t>, returns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⟨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, 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, 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While acting, unexpected event</a:t>
                </a:r>
              </a:p>
              <a:p>
                <a:pPr lvl="1"/>
                <a:r>
                  <a:rPr lang="en-GB" dirty="0"/>
                  <a:t>Actor calls </a:t>
                </a:r>
                <a:r>
                  <a:rPr lang="en-GB" dirty="0">
                    <a:cs typeface="Calibri"/>
                  </a:rPr>
                  <a:t>Lookahead </a:t>
                </a:r>
                <a:r>
                  <a:rPr lang="en-GB" dirty="0">
                    <a:cs typeface="Times New Roman"/>
                  </a:rPr>
                  <a:t>again</a:t>
                </a:r>
                <a:endParaRPr lang="en-GB" dirty="0"/>
              </a:p>
              <a:p>
                <a:pPr lvl="1"/>
                <a:r>
                  <a:rPr lang="en-GB" dirty="0"/>
                  <a:t>No applicable method for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GB" dirty="0">
                    <a:cs typeface="Times New Roman"/>
                  </a:rPr>
                  <a:t> </a:t>
                </a:r>
                <a:r>
                  <a:rPr lang="en-GB" dirty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GB" dirty="0"/>
                  <a:t>, </a:t>
                </a:r>
                <a:r>
                  <a:rPr lang="en-GB" dirty="0" err="1">
                    <a:cs typeface="Calibri"/>
                  </a:rPr>
                  <a:t>SeRPE</a:t>
                </a:r>
                <a:r>
                  <a:rPr lang="en-GB" dirty="0">
                    <a:cs typeface="Times New Roman"/>
                  </a:rPr>
                  <a:t> returns </a:t>
                </a:r>
                <a:r>
                  <a:rPr lang="en-GB" dirty="0">
                    <a:cs typeface="Calibri"/>
                  </a:rPr>
                  <a:t>failure</a:t>
                </a:r>
                <a:endParaRPr lang="en-GB" baseline="-25000" dirty="0">
                  <a:cs typeface="Times New Roman"/>
                </a:endParaRPr>
              </a:p>
              <a:p>
                <a:r>
                  <a:rPr lang="en-GB" dirty="0"/>
                  <a:t>Can use most of the fixes on last two slides, with this modification</a:t>
                </a:r>
              </a:p>
              <a:p>
                <a:pPr lvl="1"/>
                <a:r>
                  <a:rPr lang="en-GB" dirty="0">
                    <a:cs typeface="Times New Roman"/>
                  </a:rPr>
                  <a:t>Keep snapshot of </a:t>
                </a:r>
                <a:r>
                  <a:rPr lang="en-GB" dirty="0" err="1">
                    <a:cs typeface="Calibri"/>
                  </a:rPr>
                  <a:t>SeRPE</a:t>
                </a:r>
                <a:r>
                  <a:rPr lang="en-GB" dirty="0" err="1">
                    <a:cs typeface="Times New Roman"/>
                  </a:rPr>
                  <a:t>’s</a:t>
                </a:r>
                <a:r>
                  <a:rPr lang="en-GB" dirty="0">
                    <a:cs typeface="Times New Roman"/>
                  </a:rPr>
                  <a:t> search tree after each action</a:t>
                </a:r>
              </a:p>
              <a:p>
                <a:pPr lvl="2"/>
                <a:r>
                  <a:rPr lang="en-GB" dirty="0">
                    <a:cs typeface="Times New Roman"/>
                  </a:rPr>
                  <a:t>Restart it immediately after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>
                    <a:cs typeface="Times New Roman"/>
                  </a:rPr>
                  <a:t>,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GB" dirty="0">
                    <a:cs typeface="Times New Roman"/>
                  </a:rPr>
                  <a:t> as current state</a:t>
                </a:r>
              </a:p>
              <a:p>
                <a:pPr lvl="1"/>
                <a:r>
                  <a:rPr lang="en-GB" dirty="0">
                    <a:cs typeface="Times New Roman"/>
                  </a:rPr>
                  <a:t>Also: make </a:t>
                </a:r>
                <a:r>
                  <a:rPr lang="en-GB" dirty="0">
                    <a:solidFill>
                      <a:schemeClr val="accent1"/>
                    </a:solidFill>
                    <a:cs typeface="Times New Roman"/>
                  </a:rPr>
                  <a:t>recovery methods</a:t>
                </a:r>
                <a:r>
                  <a:rPr lang="en-GB" dirty="0">
                    <a:cs typeface="Times New Roman"/>
                  </a:rPr>
                  <a:t> for unexpected states</a:t>
                </a:r>
              </a:p>
              <a:p>
                <a:pPr lvl="2"/>
                <a:r>
                  <a:rPr lang="en-GB" dirty="0">
                    <a:cs typeface="Times New Roman"/>
                  </a:rPr>
                  <a:t>E.g., fix flat tire, get back on the road</a:t>
                </a:r>
              </a:p>
              <a:p>
                <a:pPr lvl="1"/>
                <a:endParaRPr lang="en-GB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5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84176E-3B6D-174F-BCE0-1D7735431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65</a:t>
            </a:fld>
            <a:endParaRPr lang="en-GB"/>
          </a:p>
        </p:txBody>
      </p:sp>
      <p:pic>
        <p:nvPicPr>
          <p:cNvPr id="10" name="Picture 9" descr="appendix-example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58240"/>
            <a:ext cx="4248150" cy="1504950"/>
          </a:xfrm>
          <a:prstGeom prst="rect">
            <a:avLst/>
          </a:prstGeom>
        </p:spPr>
      </p:pic>
      <p:pic>
        <p:nvPicPr>
          <p:cNvPr id="7" name="Picture 6" descr="appendix-examples2.pdf">
            <a:extLst>
              <a:ext uri="{FF2B5EF4-FFF2-40B4-BE49-F238E27FC236}">
                <a16:creationId xmlns:a16="http://schemas.microsoft.com/office/drawing/2014/main" id="{70A1E002-04CB-0D4B-A8A2-A2F88E49DD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207" y="3153251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692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Acting and planning</a:t>
            </a:r>
          </a:p>
          <a:p>
            <a:pPr lvl="1"/>
            <a:r>
              <a:rPr lang="en-US" dirty="0" err="1">
                <a:cs typeface="Calibri"/>
              </a:rPr>
              <a:t>Lookahead</a:t>
            </a:r>
            <a:r>
              <a:rPr lang="en-US" dirty="0">
                <a:cs typeface="Calibri"/>
              </a:rPr>
              <a:t>: </a:t>
            </a:r>
            <a:r>
              <a:rPr lang="en-US" dirty="0"/>
              <a:t>search part of the search space, return a partial solution</a:t>
            </a:r>
          </a:p>
          <a:p>
            <a:pPr lvl="1"/>
            <a:r>
              <a:rPr lang="en-US" dirty="0">
                <a:cs typeface="Calibri"/>
              </a:rPr>
              <a:t>Refine-</a:t>
            </a:r>
            <a:r>
              <a:rPr lang="en-US" dirty="0" err="1">
                <a:cs typeface="Calibri"/>
              </a:rPr>
              <a:t>Lookahead</a:t>
            </a:r>
            <a:r>
              <a:rPr lang="en-US" dirty="0">
                <a:cs typeface="Calibri"/>
              </a:rPr>
              <a:t>, Refine-Lazy-</a:t>
            </a:r>
            <a:r>
              <a:rPr lang="en-US" dirty="0" err="1">
                <a:cs typeface="Calibri"/>
              </a:rPr>
              <a:t>Lookahead</a:t>
            </a:r>
            <a:r>
              <a:rPr lang="en-US" dirty="0">
                <a:cs typeface="Calibri"/>
              </a:rPr>
              <a:t>, Refine-Concurrent-</a:t>
            </a:r>
            <a:r>
              <a:rPr lang="en-US" dirty="0" err="1">
                <a:cs typeface="Calibri"/>
              </a:rPr>
              <a:t>Lookahead</a:t>
            </a:r>
            <a:endParaRPr lang="en-US" dirty="0">
              <a:ea typeface="ＭＳ Ｐゴシック" charset="0"/>
              <a:cs typeface="Calibri"/>
            </a:endParaRPr>
          </a:p>
          <a:p>
            <a:pPr lvl="2"/>
            <a:r>
              <a:rPr lang="en-US" dirty="0">
                <a:ea typeface="ＭＳ Ｐゴシック" charset="0"/>
                <a:cs typeface="ＭＳ Ｐゴシック" charset="0"/>
              </a:rPr>
              <a:t>Like </a:t>
            </a:r>
            <a:r>
              <a:rPr lang="en-US" dirty="0">
                <a:cs typeface="Calibri"/>
              </a:rPr>
              <a:t>Run-</a:t>
            </a:r>
            <a:r>
              <a:rPr lang="en-US" dirty="0" err="1">
                <a:cs typeface="Calibri"/>
              </a:rPr>
              <a:t>Lookahead</a:t>
            </a:r>
            <a:r>
              <a:rPr lang="en-US" dirty="0">
                <a:cs typeface="Calibri"/>
              </a:rPr>
              <a:t>, Run-Lazy-</a:t>
            </a:r>
            <a:r>
              <a:rPr lang="en-US" dirty="0" err="1">
                <a:cs typeface="Calibri"/>
              </a:rPr>
              <a:t>Lookahead</a:t>
            </a:r>
            <a:r>
              <a:rPr lang="en-US" dirty="0">
                <a:cs typeface="Calibri"/>
              </a:rPr>
              <a:t>, Run-Concurrent-</a:t>
            </a:r>
            <a:r>
              <a:rPr lang="en-US" dirty="0" err="1">
                <a:cs typeface="Calibri"/>
              </a:rPr>
              <a:t>Lookahead</a:t>
            </a:r>
            <a:r>
              <a:rPr lang="en-US" dirty="0">
                <a:cs typeface="Calibri"/>
              </a:rPr>
              <a:t>, but </a:t>
            </a:r>
            <a:r>
              <a:rPr lang="en-US" dirty="0">
                <a:cs typeface="Times New Roman"/>
              </a:rPr>
              <a:t>call </a:t>
            </a:r>
            <a:r>
              <a:rPr lang="en-US" dirty="0" err="1">
                <a:cs typeface="Calibri"/>
              </a:rPr>
              <a:t>SeRPE</a:t>
            </a:r>
            <a:endParaRPr lang="en-US" dirty="0"/>
          </a:p>
          <a:p>
            <a:pPr lvl="1"/>
            <a:r>
              <a:rPr lang="en-US" dirty="0"/>
              <a:t>Caveats</a:t>
            </a:r>
          </a:p>
          <a:p>
            <a:pPr lvl="2"/>
            <a:r>
              <a:rPr lang="en-US" dirty="0"/>
              <a:t>Current state may not be what we expect</a:t>
            </a:r>
          </a:p>
          <a:p>
            <a:pPr lvl="2"/>
            <a:r>
              <a:rPr lang="en-US" dirty="0"/>
              <a:t>Possible ways to handle that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9A9B07-EE86-9E4F-82A4-B123195F9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91046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B69D0-F897-184E-BD2D-28DF1B1D6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per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2B57A-800D-3843-BB0A-D5DB49A38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3.1  </a:t>
            </a:r>
            <a:r>
              <a:rPr lang="en-GB" i="1" dirty="0"/>
              <a:t>Representation</a:t>
            </a:r>
          </a:p>
          <a:p>
            <a:pPr lvl="1"/>
            <a:r>
              <a:rPr lang="en-GB" dirty="0"/>
              <a:t>State variables, commands, refinement methods</a:t>
            </a:r>
          </a:p>
          <a:p>
            <a:pPr lvl="1"/>
            <a:r>
              <a:rPr lang="en-GB" dirty="0"/>
              <a:t>Example</a:t>
            </a:r>
          </a:p>
          <a:p>
            <a:pPr marL="0" indent="0">
              <a:buNone/>
            </a:pPr>
            <a:r>
              <a:rPr lang="en-GB" dirty="0"/>
              <a:t>3.2  </a:t>
            </a:r>
            <a:r>
              <a:rPr lang="en-GB" i="1" dirty="0"/>
              <a:t>Acting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Rae (Refinement Acting Engine)</a:t>
            </a:r>
          </a:p>
          <a:p>
            <a:pPr lvl="1"/>
            <a:r>
              <a:rPr lang="en-GB" dirty="0"/>
              <a:t>Example</a:t>
            </a:r>
          </a:p>
          <a:p>
            <a:pPr lvl="1"/>
            <a:r>
              <a:rPr lang="en-GB" dirty="0"/>
              <a:t>Extensions</a:t>
            </a:r>
          </a:p>
          <a:p>
            <a:pPr marL="0" indent="0">
              <a:buNone/>
            </a:pPr>
            <a:r>
              <a:rPr lang="en-GB" dirty="0"/>
              <a:t>3.3  </a:t>
            </a:r>
            <a:r>
              <a:rPr lang="en-GB" i="1" dirty="0"/>
              <a:t>Planning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Motivation and basic ideas</a:t>
            </a:r>
          </a:p>
          <a:p>
            <a:pPr lvl="1"/>
            <a:r>
              <a:rPr lang="en-GB" dirty="0"/>
              <a:t>Deterministic action models</a:t>
            </a:r>
          </a:p>
          <a:p>
            <a:pPr lvl="1"/>
            <a:r>
              <a:rPr lang="en-GB" dirty="0" err="1"/>
              <a:t>SeRPE</a:t>
            </a:r>
            <a:r>
              <a:rPr lang="en-GB" dirty="0"/>
              <a:t> (Sequential Refinement Planning Engine)</a:t>
            </a:r>
          </a:p>
          <a:p>
            <a:pPr marL="0" indent="0">
              <a:buNone/>
            </a:pPr>
            <a:r>
              <a:rPr lang="en-GB" dirty="0"/>
              <a:t>3.4  </a:t>
            </a:r>
            <a:r>
              <a:rPr lang="en-GB" i="1" dirty="0"/>
              <a:t>Using Planning in Acting</a:t>
            </a:r>
          </a:p>
          <a:p>
            <a:pPr lvl="1"/>
            <a:r>
              <a:rPr lang="en-GB" dirty="0"/>
              <a:t>Techniques</a:t>
            </a:r>
          </a:p>
          <a:p>
            <a:pPr lvl="1"/>
            <a:r>
              <a:rPr lang="en-GB" dirty="0"/>
              <a:t>Caveats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C00000"/>
                </a:solidFill>
              </a:rPr>
              <a:t>⟹ Next: Planning and Acting with Temporal Models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43AB2E-8558-6940-9D86-78A896C48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64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B8A3E-18AC-834A-8FE2-EE1D14AE9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State-variable Representation (Recap)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0F9FBB-EAF6-3549-8C3B-02BC5DC564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5688330" cy="5018723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GB" dirty="0"/>
                  <a:t>Objects: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𝑅𝑜𝑏𝑜𝑡𝑠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𝑟𝑏𝑡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𝐶𝑜𝑛𝑡𝑎𝑖𝑛𝑒𝑟𝑠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3, …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𝐿𝑜𝑐𝑎𝑡𝑖𝑜𝑛𝑠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0, 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1, 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2, …}</m:t>
                    </m:r>
                  </m:oMath>
                </a14:m>
                <a:endParaRPr lang="en-GB" dirty="0"/>
              </a:p>
              <a:p>
                <a:r>
                  <a:rPr lang="en-GB" dirty="0"/>
                  <a:t>State variables: syntactic terms to which we can assign values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𝐿𝑜𝑐𝑎𝑡𝑖𝑜𝑛𝑠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𝑙𝑜𝑎𝑑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𝐶𝑜𝑛𝑡𝑎𝑖𝑛𝑒𝑟𝑠</m:t>
                    </m:r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𝑛𝑖𝑙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𝑝𝑜𝑠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𝐿𝑜𝑐𝑎𝑡𝑖𝑜𝑛𝑠</m:t>
                    </m:r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𝑅𝑜𝑏𝑜𝑡𝑠</m:t>
                    </m:r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𝑢𝑛𝑘𝑛𝑜𝑤𝑛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𝑣𝑖𝑒𝑤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err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 dirty="0" err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)∈</m:t>
                    </m:r>
                    <m:d>
                      <m:dPr>
                        <m:begChr m:val="{"/>
                        <m:endChr m:val="}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whether robot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/>
                  <a:t> has looked at location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/>
                  <a:t> can only see what is at its current location</a:t>
                </a:r>
              </a:p>
              <a:p>
                <a:r>
                  <a:rPr lang="en-GB" dirty="0"/>
                  <a:t>State: assign a value to each state variable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 err="1">
                            <a:latin typeface="Cambria Math" panose="02040503050406030204" pitchFamily="18" charset="0"/>
                          </a:rPr>
                          <m:t>𝑙𝑜𝑐</m:t>
                        </m:r>
                        <m:d>
                          <m:d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 err="1">
                                <a:latin typeface="Cambria Math" panose="02040503050406030204" pitchFamily="18" charset="0"/>
                              </a:rPr>
                              <m:t>𝑟𝑏𝑡</m:t>
                            </m:r>
                          </m:e>
                        </m:d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0, </m:t>
                        </m:r>
                        <m:r>
                          <a:rPr lang="en-GB" i="1" dirty="0" err="1">
                            <a:latin typeface="Cambria Math" panose="02040503050406030204" pitchFamily="18" charset="0"/>
                          </a:rPr>
                          <m:t>𝑝𝑜𝑠</m:t>
                        </m:r>
                        <m:d>
                          <m:d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2,  </m:t>
                        </m:r>
                        <m:r>
                          <a:rPr lang="en-GB" i="1" dirty="0" err="1">
                            <a:latin typeface="Cambria Math" panose="02040503050406030204" pitchFamily="18" charset="0"/>
                          </a:rPr>
                          <m:t>𝑝𝑜𝑠</m:t>
                        </m:r>
                        <m:d>
                          <m:d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4, </m:t>
                        </m:r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𝑝𝑜𝑠</m:t>
                        </m:r>
                        <m:d>
                          <m:dPr>
                            <m:ctrlPr>
                              <a:rPr lang="en-GB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𝑢𝑛𝑘𝑛𝑜𝑤𝑛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, …</m:t>
                        </m:r>
                      </m:e>
                    </m:d>
                  </m:oMath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0F9FBB-EAF6-3549-8C3B-02BC5DC564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5688330" cy="5018723"/>
              </a:xfrm>
              <a:blipFill>
                <a:blip r:embed="rId2"/>
                <a:stretch>
                  <a:fillRect l="-1339" t="-2525" r="-670" b="-121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B410AF-421D-044C-977E-924BFF2B2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</a:t>
            </a:fld>
            <a:endParaRPr lang="en-GB"/>
          </a:p>
        </p:txBody>
      </p:sp>
      <p:sp>
        <p:nvSpPr>
          <p:cNvPr id="5" name="Rectangle 891">
            <a:extLst>
              <a:ext uri="{FF2B5EF4-FFF2-40B4-BE49-F238E27FC236}">
                <a16:creationId xmlns:a16="http://schemas.microsoft.com/office/drawing/2014/main" id="{CEBB1404-72E2-B843-A3ED-078C99D40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1686" y="3568231"/>
            <a:ext cx="0" cy="307777"/>
          </a:xfrm>
          <a:prstGeom prst="rect">
            <a:avLst/>
          </a:prstGeom>
          <a:solidFill>
            <a:srgbClr val="FAC09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sz="2000" b="1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Line 853">
            <a:extLst>
              <a:ext uri="{FF2B5EF4-FFF2-40B4-BE49-F238E27FC236}">
                <a16:creationId xmlns:a16="http://schemas.microsoft.com/office/drawing/2014/main" id="{DA83B6FE-0FB3-0D46-B9AF-287E80FD67E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1488" y="3195168"/>
            <a:ext cx="1115568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soft" dir="l"/>
          </a:scene3d>
          <a:sp3d extrusionH="1117600" contourW="6350" prstMaterial="legacyPlastic">
            <a:bevelT w="13500" h="13500" prst="angle"/>
            <a:bevelB w="13500" h="13500" prst="angle"/>
            <a:extrusionClr>
              <a:srgbClr val="FBDFC1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dirty="0">
                <a:latin typeface="Calibri"/>
                <a:ea typeface="Times New Roman"/>
                <a:cs typeface="Calibri"/>
              </a:rPr>
              <a:t>        loc2</a:t>
            </a:r>
          </a:p>
        </p:txBody>
      </p:sp>
      <p:sp>
        <p:nvSpPr>
          <p:cNvPr id="7" name="Line 853">
            <a:extLst>
              <a:ext uri="{FF2B5EF4-FFF2-40B4-BE49-F238E27FC236}">
                <a16:creationId xmlns:a16="http://schemas.microsoft.com/office/drawing/2014/main" id="{2FF88AE2-928F-E847-91F3-3069BBF7796E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2490" y="5626835"/>
            <a:ext cx="1609344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balanced" dir="l"/>
          </a:scene3d>
          <a:sp3d extrusionH="1587500" contourW="6350" prstMaterial="legacyPlastic">
            <a:bevelT w="13500" h="13500" prst="angle"/>
            <a:bevelB w="13500" h="13500" prst="angle"/>
            <a:extrusionClr>
              <a:srgbClr val="FFE4C1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sz="2000" dirty="0">
                <a:latin typeface="Calibri"/>
                <a:ea typeface="Times New Roman"/>
                <a:cs typeface="Calibri"/>
              </a:rPr>
              <a:t>             loc0</a:t>
            </a:r>
          </a:p>
        </p:txBody>
      </p:sp>
      <p:sp>
        <p:nvSpPr>
          <p:cNvPr id="8" name="Line 853">
            <a:extLst>
              <a:ext uri="{FF2B5EF4-FFF2-40B4-BE49-F238E27FC236}">
                <a16:creationId xmlns:a16="http://schemas.microsoft.com/office/drawing/2014/main" id="{767CC235-1D81-5047-87CC-FBE0548B10A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13601" y="4315711"/>
            <a:ext cx="1316735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balanced" dir="l"/>
          </a:scene3d>
          <a:sp3d extrusionH="1397000" contourW="6350" prstMaterial="legacyPlastic">
            <a:bevelT w="13500" h="13500" prst="angle"/>
            <a:bevelB w="13500" h="13500" prst="angle"/>
            <a:extrusionClr>
              <a:srgbClr val="F5DBBD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sz="1900" dirty="0">
                <a:latin typeface="Calibri"/>
                <a:ea typeface="Times New Roman"/>
                <a:cs typeface="Calibri"/>
              </a:rPr>
              <a:t>          loc1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EF3DA91-E309-384E-969F-920367F9C7A1}"/>
              </a:ext>
            </a:extLst>
          </p:cNvPr>
          <p:cNvGrpSpPr/>
          <p:nvPr/>
        </p:nvGrpSpPr>
        <p:grpSpPr>
          <a:xfrm>
            <a:off x="6980065" y="4318586"/>
            <a:ext cx="1203321" cy="1021208"/>
            <a:chOff x="3906167" y="3324390"/>
            <a:chExt cx="1671281" cy="1418344"/>
          </a:xfrm>
          <a:solidFill>
            <a:srgbClr val="93D2FE"/>
          </a:solidFill>
        </p:grpSpPr>
        <p:sp>
          <p:nvSpPr>
            <p:cNvPr id="10" name="Oval 859">
              <a:extLst>
                <a:ext uri="{FF2B5EF4-FFF2-40B4-BE49-F238E27FC236}">
                  <a16:creationId xmlns:a16="http://schemas.microsoft.com/office/drawing/2014/main" id="{9E5FA0E3-CE47-CF4D-BC7C-13A759A1E94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380464" y="4434841"/>
              <a:ext cx="137823" cy="15124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1" name="Oval 861">
              <a:extLst>
                <a:ext uri="{FF2B5EF4-FFF2-40B4-BE49-F238E27FC236}">
                  <a16:creationId xmlns:a16="http://schemas.microsoft.com/office/drawing/2014/main" id="{5DFEAB05-BBE8-1B43-B6F5-34E6D4DEB09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906168" y="4588788"/>
              <a:ext cx="142659" cy="15394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2" name="Oval 862">
              <a:extLst>
                <a:ext uri="{FF2B5EF4-FFF2-40B4-BE49-F238E27FC236}">
                  <a16:creationId xmlns:a16="http://schemas.microsoft.com/office/drawing/2014/main" id="{19CB58AA-E694-1B48-BEC1-07ED11F906F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221673" y="4588788"/>
              <a:ext cx="137823" cy="15394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3" name="Oval 863">
              <a:extLst>
                <a:ext uri="{FF2B5EF4-FFF2-40B4-BE49-F238E27FC236}">
                  <a16:creationId xmlns:a16="http://schemas.microsoft.com/office/drawing/2014/main" id="{18C48DCC-BA42-D74C-A15B-72630981E44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81432" y="4586087"/>
              <a:ext cx="140241" cy="15394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4" name="Oval 863">
              <a:extLst>
                <a:ext uri="{FF2B5EF4-FFF2-40B4-BE49-F238E27FC236}">
                  <a16:creationId xmlns:a16="http://schemas.microsoft.com/office/drawing/2014/main" id="{9C992D1F-26D7-B749-996D-7D4D02B346E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90648" y="4587968"/>
              <a:ext cx="140241" cy="15394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1" dirty="0">
                <a:latin typeface="Calibri"/>
                <a:ea typeface="Calibri"/>
                <a:cs typeface="Calibri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44CC58A-9702-B44E-A099-F2B356767852}"/>
                </a:ext>
              </a:extLst>
            </p:cNvPr>
            <p:cNvGrpSpPr/>
            <p:nvPr/>
          </p:nvGrpSpPr>
          <p:grpSpPr>
            <a:xfrm>
              <a:off x="3906167" y="4047050"/>
              <a:ext cx="1671281" cy="539042"/>
              <a:chOff x="1320274" y="4580303"/>
              <a:chExt cx="1671281" cy="467246"/>
            </a:xfrm>
            <a:grpFill/>
          </p:grpSpPr>
          <p:sp>
            <p:nvSpPr>
              <p:cNvPr id="30" name="Freeform 860">
                <a:extLst>
                  <a:ext uri="{FF2B5EF4-FFF2-40B4-BE49-F238E27FC236}">
                    <a16:creationId xmlns:a16="http://schemas.microsoft.com/office/drawing/2014/main" id="{2BDD0EB9-5514-FA4A-AA0F-9B4DCE8EAA6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20274" y="4580303"/>
                <a:ext cx="743865" cy="156647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1" name="Rectangle 864">
                <a:extLst>
                  <a:ext uri="{FF2B5EF4-FFF2-40B4-BE49-F238E27FC236}">
                    <a16:creationId xmlns:a16="http://schemas.microsoft.com/office/drawing/2014/main" id="{E50608DC-2F93-E24B-B4B2-75BFAB40DA5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320274" y="4736954"/>
                <a:ext cx="557094" cy="310595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b"/>
              <a:lstStyle/>
              <a:p>
                <a:pPr algn="ctr"/>
                <a:r>
                  <a:rPr lang="en-US" sz="2000" dirty="0" err="1">
                    <a:latin typeface="Calibri"/>
                    <a:ea typeface="Calibri"/>
                    <a:cs typeface="Calibri"/>
                  </a:rPr>
                  <a:t>rbt</a:t>
                </a:r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2" name="Freeform 865">
                <a:extLst>
                  <a:ext uri="{FF2B5EF4-FFF2-40B4-BE49-F238E27FC236}">
                    <a16:creationId xmlns:a16="http://schemas.microsoft.com/office/drawing/2014/main" id="{6F757975-C35C-0E49-BB54-07E52E546A4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77368" y="4580303"/>
                <a:ext cx="186771" cy="467242"/>
              </a:xfrm>
              <a:custGeom>
                <a:avLst/>
                <a:gdLst>
                  <a:gd name="T0" fmla="*/ 0 w 48"/>
                  <a:gd name="T1" fmla="*/ 524 h 144"/>
                  <a:gd name="T2" fmla="*/ 566 w 48"/>
                  <a:gd name="T3" fmla="*/ 0 h 144"/>
                  <a:gd name="T4" fmla="*/ 566 w 48"/>
                  <a:gd name="T5" fmla="*/ 1034 h 144"/>
                  <a:gd name="T6" fmla="*/ 0 w 48"/>
                  <a:gd name="T7" fmla="*/ 1564 h 144"/>
                  <a:gd name="T8" fmla="*/ 0 w 48"/>
                  <a:gd name="T9" fmla="*/ 52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3" name="Freeform 866">
                <a:extLst>
                  <a:ext uri="{FF2B5EF4-FFF2-40B4-BE49-F238E27FC236}">
                    <a16:creationId xmlns:a16="http://schemas.microsoft.com/office/drawing/2014/main" id="{DC234908-D06B-974E-91DB-094A9341C3C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77368" y="4878539"/>
                <a:ext cx="1114187" cy="168998"/>
              </a:xfrm>
              <a:custGeom>
                <a:avLst/>
                <a:gdLst>
                  <a:gd name="T0" fmla="*/ 0 w 288"/>
                  <a:gd name="T1" fmla="*/ 449 h 48"/>
                  <a:gd name="T2" fmla="*/ 2608 w 288"/>
                  <a:gd name="T3" fmla="*/ 449 h 48"/>
                  <a:gd name="T4" fmla="*/ 3133 w 288"/>
                  <a:gd name="T5" fmla="*/ 0 h 48"/>
                  <a:gd name="T6" fmla="*/ 524 w 288"/>
                  <a:gd name="T7" fmla="*/ 0 h 48"/>
                  <a:gd name="T8" fmla="*/ 0 w 288"/>
                  <a:gd name="T9" fmla="*/ 449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"/>
                  <a:gd name="T16" fmla="*/ 0 h 48"/>
                  <a:gd name="T17" fmla="*/ 288 w 288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" h="48">
                    <a:moveTo>
                      <a:pt x="0" y="48"/>
                    </a:moveTo>
                    <a:lnTo>
                      <a:pt x="240" y="48"/>
                    </a:lnTo>
                    <a:lnTo>
                      <a:pt x="288" y="0"/>
                    </a:lnTo>
                    <a:lnTo>
                      <a:pt x="48" y="0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7D93881-884E-CB46-BCB3-FEF5C6CBCEA0}"/>
                </a:ext>
              </a:extLst>
            </p:cNvPr>
            <p:cNvGrpSpPr/>
            <p:nvPr/>
          </p:nvGrpSpPr>
          <p:grpSpPr>
            <a:xfrm>
              <a:off x="4596370" y="3324390"/>
              <a:ext cx="552654" cy="1188720"/>
              <a:chOff x="1823226" y="3235632"/>
              <a:chExt cx="552654" cy="1188720"/>
            </a:xfrm>
            <a:grpFill/>
          </p:grpSpPr>
          <p:sp>
            <p:nvSpPr>
              <p:cNvPr id="17" name="Oval 878">
                <a:extLst>
                  <a:ext uri="{FF2B5EF4-FFF2-40B4-BE49-F238E27FC236}">
                    <a16:creationId xmlns:a16="http://schemas.microsoft.com/office/drawing/2014/main" id="{B75EC280-24D9-AB4A-82B6-D48715A9B3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826977" y="4394101"/>
                <a:ext cx="110510" cy="30251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8" name="Rectangle 880">
                <a:extLst>
                  <a:ext uri="{FF2B5EF4-FFF2-40B4-BE49-F238E27FC236}">
                    <a16:creationId xmlns:a16="http://schemas.microsoft.com/office/drawing/2014/main" id="{0B798121-3005-AA47-B18D-21CCA8D7D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827548" y="3720625"/>
                <a:ext cx="109828" cy="68636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9" name="Oval 878">
                <a:extLst>
                  <a:ext uri="{FF2B5EF4-FFF2-40B4-BE49-F238E27FC236}">
                    <a16:creationId xmlns:a16="http://schemas.microsoft.com/office/drawing/2014/main" id="{8F17286C-D8D3-6D41-83BA-373EDB90BC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828534" y="3708361"/>
                <a:ext cx="110510" cy="30251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0" name="Line 881">
                <a:extLst>
                  <a:ext uri="{FF2B5EF4-FFF2-40B4-BE49-F238E27FC236}">
                    <a16:creationId xmlns:a16="http://schemas.microsoft.com/office/drawing/2014/main" id="{6B0153A2-6D1F-6842-B4B2-AFCFEE34CD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37377" y="3720625"/>
                <a:ext cx="0" cy="68636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1" name="Line 882">
                <a:extLst>
                  <a:ext uri="{FF2B5EF4-FFF2-40B4-BE49-F238E27FC236}">
                    <a16:creationId xmlns:a16="http://schemas.microsoft.com/office/drawing/2014/main" id="{FA7ED2A9-B158-CA4D-8421-AE82FE3933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823226" y="3720625"/>
                <a:ext cx="0" cy="68636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2" name="Rectangle 880">
                <a:extLst>
                  <a:ext uri="{FF2B5EF4-FFF2-40B4-BE49-F238E27FC236}">
                    <a16:creationId xmlns:a16="http://schemas.microsoft.com/office/drawing/2014/main" id="{C584206C-0AE8-EF4A-82EF-9DF7EE8475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" flipH="1">
                <a:off x="2086553" y="3275567"/>
                <a:ext cx="66541" cy="85795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3" name="Oval 878">
                <a:extLst>
                  <a:ext uri="{FF2B5EF4-FFF2-40B4-BE49-F238E27FC236}">
                    <a16:creationId xmlns:a16="http://schemas.microsoft.com/office/drawing/2014/main" id="{BF2D1B7D-9704-644D-A28D-6BE21C3A7B9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800000" flipH="1">
                <a:off x="2297586" y="3313681"/>
                <a:ext cx="69069" cy="39007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4" name="Line 882">
                <a:extLst>
                  <a:ext uri="{FF2B5EF4-FFF2-40B4-BE49-F238E27FC236}">
                    <a16:creationId xmlns:a16="http://schemas.microsoft.com/office/drawing/2014/main" id="{2614CD85-7BAF-C04A-A8F8-F4580D4E80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2008380" y="3235632"/>
                <a:ext cx="166195" cy="553247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5" name="Line 882">
                <a:extLst>
                  <a:ext uri="{FF2B5EF4-FFF2-40B4-BE49-F238E27FC236}">
                    <a16:creationId xmlns:a16="http://schemas.microsoft.com/office/drawing/2014/main" id="{39B310D9-23F1-CA47-A3F5-BEA9396275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2019974" y="3238739"/>
                <a:ext cx="147328" cy="57728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6" name="Line 884">
                <a:extLst>
                  <a:ext uri="{FF2B5EF4-FFF2-40B4-BE49-F238E27FC236}">
                    <a16:creationId xmlns:a16="http://schemas.microsoft.com/office/drawing/2014/main" id="{07EFFAA4-3B71-D240-914D-0693AD1D1C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2360577" y="3338154"/>
                <a:ext cx="0" cy="103603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  <a:extLst/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7" name="Oval 885">
                <a:extLst>
                  <a:ext uri="{FF2B5EF4-FFF2-40B4-BE49-F238E27FC236}">
                    <a16:creationId xmlns:a16="http://schemas.microsoft.com/office/drawing/2014/main" id="{920852E1-7A1B-9149-A7CC-670B4DE63F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343884" y="3447019"/>
                <a:ext cx="31996" cy="70709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8" name="Line 881">
                <a:extLst>
                  <a:ext uri="{FF2B5EF4-FFF2-40B4-BE49-F238E27FC236}">
                    <a16:creationId xmlns:a16="http://schemas.microsoft.com/office/drawing/2014/main" id="{9C0A12B9-2072-AA46-80BA-FF4A4AE28B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2148636" y="3292202"/>
                <a:ext cx="0" cy="85795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9" name="Line 882">
                <a:extLst>
                  <a:ext uri="{FF2B5EF4-FFF2-40B4-BE49-F238E27FC236}">
                    <a16:creationId xmlns:a16="http://schemas.microsoft.com/office/drawing/2014/main" id="{03E25F6B-1D1A-FE41-B12A-8A07C0AC4A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H="1" flipV="1">
                <a:off x="2087266" y="3256770"/>
                <a:ext cx="0" cy="85795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F5D9BEF-A1B2-DB45-9436-199F02B601C6}"/>
              </a:ext>
            </a:extLst>
          </p:cNvPr>
          <p:cNvGrpSpPr/>
          <p:nvPr/>
        </p:nvGrpSpPr>
        <p:grpSpPr>
          <a:xfrm>
            <a:off x="7692713" y="2609093"/>
            <a:ext cx="538242" cy="357449"/>
            <a:chOff x="1012668" y="969931"/>
            <a:chExt cx="747559" cy="496456"/>
          </a:xfrm>
        </p:grpSpPr>
        <p:sp>
          <p:nvSpPr>
            <p:cNvPr id="35" name="Line 853">
              <a:extLst>
                <a:ext uri="{FF2B5EF4-FFF2-40B4-BE49-F238E27FC236}">
                  <a16:creationId xmlns:a16="http://schemas.microsoft.com/office/drawing/2014/main" id="{89BDB022-7916-A54F-884B-600B621F26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2668" y="1130288"/>
              <a:ext cx="600568" cy="7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flat" dir="l"/>
            </a:scene3d>
            <a:sp3d extrusionH="266700" contourW="6350" prstMaterial="plastic">
              <a:bevelT w="13500" h="13500" prst="angle"/>
              <a:bevelB w="13500" h="13500" prst="angle"/>
              <a:extrusionClr>
                <a:srgbClr val="FDFEB5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>
                <a:latin typeface="Calibri"/>
                <a:ea typeface="Times New Roman"/>
                <a:cs typeface="Calibri"/>
              </a:endParaRPr>
            </a:p>
          </p:txBody>
        </p:sp>
        <p:sp>
          <p:nvSpPr>
            <p:cNvPr id="36" name="Rectangle 876">
              <a:extLst>
                <a:ext uri="{FF2B5EF4-FFF2-40B4-BE49-F238E27FC236}">
                  <a16:creationId xmlns:a16="http://schemas.microsoft.com/office/drawing/2014/main" id="{00C9EFC4-4129-E743-B6C6-6DD5BBB6AF1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59818" y="969931"/>
              <a:ext cx="0" cy="384720"/>
            </a:xfrm>
            <a:prstGeom prst="rect">
              <a:avLst/>
            </a:prstGeom>
            <a:solidFill>
              <a:srgbClr val="FDF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>
              <a:spAutoFit/>
            </a:bodyPr>
            <a:lstStyle/>
            <a:p>
              <a:endParaRPr lang="en-US" dirty="0">
                <a:solidFill>
                  <a:schemeClr val="tx1"/>
                </a:solidFill>
                <a:latin typeface="Calibri"/>
                <a:ea typeface="Times New Roman"/>
                <a:cs typeface="Calibri"/>
              </a:endParaRPr>
            </a:p>
          </p:txBody>
        </p:sp>
        <p:sp>
          <p:nvSpPr>
            <p:cNvPr id="37" name="Rectangle 873">
              <a:extLst>
                <a:ext uri="{FF2B5EF4-FFF2-40B4-BE49-F238E27FC236}">
                  <a16:creationId xmlns:a16="http://schemas.microsoft.com/office/drawing/2014/main" id="{F808D3EF-CAE9-4D43-A8D8-536873D30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4023" y="1137440"/>
              <a:ext cx="594305" cy="327629"/>
            </a:xfrm>
            <a:prstGeom prst="rect">
              <a:avLst/>
            </a:prstGeom>
            <a:solidFill>
              <a:srgbClr val="FDFFB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3152" tIns="18288" rIns="73152" bIns="18288" anchor="b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Calibri"/>
                  <a:ea typeface="Times New Roman"/>
                  <a:cs typeface="Calibri"/>
                </a:rPr>
                <a:t>c1</a:t>
              </a:r>
            </a:p>
          </p:txBody>
        </p:sp>
        <p:sp>
          <p:nvSpPr>
            <p:cNvPr id="38" name="Freeform 875">
              <a:extLst>
                <a:ext uri="{FF2B5EF4-FFF2-40B4-BE49-F238E27FC236}">
                  <a16:creationId xmlns:a16="http://schemas.microsoft.com/office/drawing/2014/main" id="{6CCCE24A-2C69-A641-98BF-2B09EA8AB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3923" y="989071"/>
              <a:ext cx="146304" cy="477316"/>
            </a:xfrm>
            <a:custGeom>
              <a:avLst/>
              <a:gdLst>
                <a:gd name="T0" fmla="*/ 0 w 48"/>
                <a:gd name="T1" fmla="*/ 48 h 144"/>
                <a:gd name="T2" fmla="*/ 48 w 48"/>
                <a:gd name="T3" fmla="*/ 0 h 144"/>
                <a:gd name="T4" fmla="*/ 48 w 48"/>
                <a:gd name="T5" fmla="*/ 96 h 144"/>
                <a:gd name="T6" fmla="*/ 0 w 48"/>
                <a:gd name="T7" fmla="*/ 144 h 144"/>
                <a:gd name="T8" fmla="*/ 0 w 48"/>
                <a:gd name="T9" fmla="*/ 48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44"/>
                <a:gd name="T17" fmla="*/ 48 w 48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44">
                  <a:moveTo>
                    <a:pt x="0" y="48"/>
                  </a:moveTo>
                  <a:lnTo>
                    <a:pt x="48" y="0"/>
                  </a:lnTo>
                  <a:lnTo>
                    <a:pt x="48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DFFB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b"/>
            <a:lstStyle/>
            <a:p>
              <a:endParaRPr lang="en-US" dirty="0">
                <a:latin typeface="Calibri"/>
                <a:ea typeface="Times New Roman"/>
                <a:cs typeface="Calibri"/>
              </a:endParaRPr>
            </a:p>
          </p:txBody>
        </p:sp>
      </p:grpSp>
      <p:sp>
        <p:nvSpPr>
          <p:cNvPr id="39" name="Line 853">
            <a:extLst>
              <a:ext uri="{FF2B5EF4-FFF2-40B4-BE49-F238E27FC236}">
                <a16:creationId xmlns:a16="http://schemas.microsoft.com/office/drawing/2014/main" id="{23543BCA-69B7-CC46-B2FD-2DCC916E57F4}"/>
              </a:ext>
            </a:extLst>
          </p:cNvPr>
          <p:cNvSpPr>
            <a:spLocks noChangeShapeType="1"/>
          </p:cNvSpPr>
          <p:nvPr/>
        </p:nvSpPr>
        <p:spPr bwMode="auto">
          <a:xfrm>
            <a:off x="7832527" y="1647698"/>
            <a:ext cx="731520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soft" dir="l"/>
          </a:scene3d>
          <a:sp3d extrusionH="800100" contourW="6350" prstMaterial="legacyPlastic">
            <a:bevelT w="13500" h="13500" prst="angle"/>
            <a:bevelB w="13500" h="13500" prst="angle"/>
            <a:extrusionClr>
              <a:srgbClr val="D0B39A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sz="1400" dirty="0">
                <a:latin typeface="Calibri"/>
                <a:ea typeface="Times New Roman"/>
                <a:cs typeface="Calibri"/>
              </a:rPr>
              <a:t>         loc4</a:t>
            </a:r>
          </a:p>
        </p:txBody>
      </p:sp>
      <p:sp>
        <p:nvSpPr>
          <p:cNvPr id="40" name="Line 853">
            <a:extLst>
              <a:ext uri="{FF2B5EF4-FFF2-40B4-BE49-F238E27FC236}">
                <a16:creationId xmlns:a16="http://schemas.microsoft.com/office/drawing/2014/main" id="{A540E8E9-5D4D-154F-85E3-401538E376A1}"/>
              </a:ext>
            </a:extLst>
          </p:cNvPr>
          <p:cNvSpPr>
            <a:spLocks noChangeShapeType="1"/>
          </p:cNvSpPr>
          <p:nvPr/>
        </p:nvSpPr>
        <p:spPr bwMode="auto">
          <a:xfrm>
            <a:off x="7643172" y="2249053"/>
            <a:ext cx="914400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soft" dir="l"/>
          </a:scene3d>
          <a:sp3d extrusionH="914400" contourW="6350" prstMaterial="legacyPlastic">
            <a:bevelT w="13500" h="13500" prst="angle"/>
            <a:bevelB w="13500" h="13500" prst="angle"/>
            <a:extrusionClr>
              <a:srgbClr val="ECD1B9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sz="1600" dirty="0">
                <a:latin typeface="Calibri"/>
                <a:ea typeface="Times New Roman"/>
                <a:cs typeface="Calibri"/>
              </a:rPr>
              <a:t>         loc3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2E22B35-5C6F-394E-A763-54CB2D4B4B7F}"/>
              </a:ext>
            </a:extLst>
          </p:cNvPr>
          <p:cNvGrpSpPr/>
          <p:nvPr/>
        </p:nvGrpSpPr>
        <p:grpSpPr>
          <a:xfrm>
            <a:off x="8363291" y="1193798"/>
            <a:ext cx="387534" cy="273368"/>
            <a:chOff x="7930394" y="2452696"/>
            <a:chExt cx="387534" cy="273368"/>
          </a:xfrm>
        </p:grpSpPr>
        <p:sp>
          <p:nvSpPr>
            <p:cNvPr id="42" name="Line 853">
              <a:extLst>
                <a:ext uri="{FF2B5EF4-FFF2-40B4-BE49-F238E27FC236}">
                  <a16:creationId xmlns:a16="http://schemas.microsoft.com/office/drawing/2014/main" id="{FC152F48-EA55-414E-914F-AFA4914611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30394" y="2551830"/>
              <a:ext cx="311334" cy="37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flat" dir="l"/>
            </a:scene3d>
            <a:sp3d extrusionH="190500" contourW="6350" prstMaterial="plastic">
              <a:bevelT w="13500" h="13500" prst="angle"/>
              <a:bevelB w="13500" h="13500" prst="angle"/>
              <a:extrusionClr>
                <a:srgbClr val="CED286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sz="1400" dirty="0">
                <a:latin typeface="Calibri"/>
                <a:ea typeface="Times New Roman"/>
                <a:cs typeface="Calibri"/>
              </a:endParaRPr>
            </a:p>
          </p:txBody>
        </p:sp>
        <p:sp>
          <p:nvSpPr>
            <p:cNvPr id="43" name="Rectangle 876">
              <a:extLst>
                <a:ext uri="{FF2B5EF4-FFF2-40B4-BE49-F238E27FC236}">
                  <a16:creationId xmlns:a16="http://schemas.microsoft.com/office/drawing/2014/main" id="{E7447FB3-B0A2-B84B-9C9A-20E96AEAC23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954837" y="2452696"/>
              <a:ext cx="0" cy="215444"/>
            </a:xfrm>
            <a:prstGeom prst="rect">
              <a:avLst/>
            </a:prstGeom>
            <a:solidFill>
              <a:srgbClr val="FDF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>
              <a:spAutoFit/>
            </a:bodyPr>
            <a:lstStyle/>
            <a:p>
              <a:endParaRPr lang="en-US" sz="1400" dirty="0">
                <a:solidFill>
                  <a:schemeClr val="tx1"/>
                </a:solidFill>
                <a:latin typeface="Calibri"/>
                <a:ea typeface="Times New Roman"/>
                <a:cs typeface="Calibri"/>
              </a:endParaRPr>
            </a:p>
          </p:txBody>
        </p:sp>
        <p:sp>
          <p:nvSpPr>
            <p:cNvPr id="44" name="Rectangle 873">
              <a:extLst>
                <a:ext uri="{FF2B5EF4-FFF2-40B4-BE49-F238E27FC236}">
                  <a16:creationId xmlns:a16="http://schemas.microsoft.com/office/drawing/2014/main" id="{7B689E57-F3E7-F744-BBAE-ACC166387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1096" y="2555538"/>
              <a:ext cx="308087" cy="169843"/>
            </a:xfrm>
            <a:prstGeom prst="rect">
              <a:avLst/>
            </a:prstGeom>
            <a:solidFill>
              <a:srgbClr val="CED28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3152" tIns="18288" rIns="73152" bIns="18288" anchor="b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Calibri"/>
                  <a:ea typeface="Times New Roman"/>
                  <a:cs typeface="Calibri"/>
                </a:rPr>
                <a:t>c3</a:t>
              </a:r>
            </a:p>
          </p:txBody>
        </p:sp>
        <p:sp>
          <p:nvSpPr>
            <p:cNvPr id="45" name="Freeform 875">
              <a:extLst>
                <a:ext uri="{FF2B5EF4-FFF2-40B4-BE49-F238E27FC236}">
                  <a16:creationId xmlns:a16="http://schemas.microsoft.com/office/drawing/2014/main" id="{0CF118C2-27B2-004B-A5BF-F0CD81736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2084" y="2478623"/>
              <a:ext cx="75844" cy="247441"/>
            </a:xfrm>
            <a:custGeom>
              <a:avLst/>
              <a:gdLst>
                <a:gd name="T0" fmla="*/ 0 w 48"/>
                <a:gd name="T1" fmla="*/ 48 h 144"/>
                <a:gd name="T2" fmla="*/ 48 w 48"/>
                <a:gd name="T3" fmla="*/ 0 h 144"/>
                <a:gd name="T4" fmla="*/ 48 w 48"/>
                <a:gd name="T5" fmla="*/ 96 h 144"/>
                <a:gd name="T6" fmla="*/ 0 w 48"/>
                <a:gd name="T7" fmla="*/ 144 h 144"/>
                <a:gd name="T8" fmla="*/ 0 w 48"/>
                <a:gd name="T9" fmla="*/ 48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44"/>
                <a:gd name="T17" fmla="*/ 48 w 48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44">
                  <a:moveTo>
                    <a:pt x="0" y="48"/>
                  </a:moveTo>
                  <a:lnTo>
                    <a:pt x="48" y="0"/>
                  </a:lnTo>
                  <a:lnTo>
                    <a:pt x="48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CED28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b"/>
            <a:lstStyle/>
            <a:p>
              <a:endParaRPr lang="en-US" sz="1400" dirty="0">
                <a:latin typeface="Calibri"/>
                <a:ea typeface="Times New Roman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5764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B8A3E-18AC-834A-8FE2-EE1D14AE9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State-variable Representation: Extensions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0F9FBB-EAF6-3549-8C3B-02BC5DC564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5688330" cy="5018723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Range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Can be finite, infinite, continuous, discontinuous, vectors, matrices, other data structures</a:t>
                </a:r>
              </a:p>
              <a:p>
                <a:r>
                  <a:rPr lang="en-GB" dirty="0"/>
                  <a:t>Assignment statement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𝑒𝑥𝑝𝑟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Expression that returns a ground value in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and has no side-effects on the current state </a:t>
                </a:r>
              </a:p>
              <a:p>
                <a:r>
                  <a:rPr lang="en-GB" dirty="0"/>
                  <a:t>Tests (e.g., preconditions)</a:t>
                </a:r>
              </a:p>
              <a:p>
                <a:pPr lvl="1"/>
                <a:r>
                  <a:rPr lang="en-GB" dirty="0"/>
                  <a:t>Simple: 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Compound: conjunction, disjunction, </a:t>
                </a:r>
                <a:br>
                  <a:rPr lang="en-GB" dirty="0"/>
                </a:br>
                <a:r>
                  <a:rPr lang="en-GB" dirty="0"/>
                  <a:t>or negation of simple tests</a:t>
                </a:r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0F9FBB-EAF6-3549-8C3B-02BC5DC564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5688330" cy="5018723"/>
              </a:xfrm>
              <a:blipFill>
                <a:blip r:embed="rId2"/>
                <a:stretch>
                  <a:fillRect l="-2009" t="-1768" r="-2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B410AF-421D-044C-977E-924BFF2B2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8</a:t>
            </a:fld>
            <a:endParaRPr lang="en-GB"/>
          </a:p>
        </p:txBody>
      </p:sp>
      <p:sp>
        <p:nvSpPr>
          <p:cNvPr id="5" name="Rectangle 891">
            <a:extLst>
              <a:ext uri="{FF2B5EF4-FFF2-40B4-BE49-F238E27FC236}">
                <a16:creationId xmlns:a16="http://schemas.microsoft.com/office/drawing/2014/main" id="{CEBB1404-72E2-B843-A3ED-078C99D40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1686" y="3568231"/>
            <a:ext cx="0" cy="307777"/>
          </a:xfrm>
          <a:prstGeom prst="rect">
            <a:avLst/>
          </a:prstGeom>
          <a:solidFill>
            <a:srgbClr val="FAC09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sz="2000" b="1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Line 853">
            <a:extLst>
              <a:ext uri="{FF2B5EF4-FFF2-40B4-BE49-F238E27FC236}">
                <a16:creationId xmlns:a16="http://schemas.microsoft.com/office/drawing/2014/main" id="{DA83B6FE-0FB3-0D46-B9AF-287E80FD67E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1488" y="3195168"/>
            <a:ext cx="1115568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soft" dir="l"/>
          </a:scene3d>
          <a:sp3d extrusionH="1117600" contourW="6350" prstMaterial="legacyPlastic">
            <a:bevelT w="13500" h="13500" prst="angle"/>
            <a:bevelB w="13500" h="13500" prst="angle"/>
            <a:extrusionClr>
              <a:srgbClr val="FBDFC1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dirty="0">
                <a:latin typeface="Calibri"/>
                <a:ea typeface="Times New Roman"/>
                <a:cs typeface="Calibri"/>
              </a:rPr>
              <a:t>        loc2</a:t>
            </a:r>
          </a:p>
        </p:txBody>
      </p:sp>
      <p:sp>
        <p:nvSpPr>
          <p:cNvPr id="7" name="Line 853">
            <a:extLst>
              <a:ext uri="{FF2B5EF4-FFF2-40B4-BE49-F238E27FC236}">
                <a16:creationId xmlns:a16="http://schemas.microsoft.com/office/drawing/2014/main" id="{2FF88AE2-928F-E847-91F3-3069BBF7796E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2490" y="5626835"/>
            <a:ext cx="1609344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balanced" dir="l"/>
          </a:scene3d>
          <a:sp3d extrusionH="1587500" contourW="6350" prstMaterial="legacyPlastic">
            <a:bevelT w="13500" h="13500" prst="angle"/>
            <a:bevelB w="13500" h="13500" prst="angle"/>
            <a:extrusionClr>
              <a:srgbClr val="FFE4C1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sz="2000" dirty="0">
                <a:latin typeface="Calibri"/>
                <a:ea typeface="Times New Roman"/>
                <a:cs typeface="Calibri"/>
              </a:rPr>
              <a:t>             loc0</a:t>
            </a:r>
          </a:p>
        </p:txBody>
      </p:sp>
      <p:sp>
        <p:nvSpPr>
          <p:cNvPr id="8" name="Line 853">
            <a:extLst>
              <a:ext uri="{FF2B5EF4-FFF2-40B4-BE49-F238E27FC236}">
                <a16:creationId xmlns:a16="http://schemas.microsoft.com/office/drawing/2014/main" id="{767CC235-1D81-5047-87CC-FBE0548B10A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13601" y="4315711"/>
            <a:ext cx="1316735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balanced" dir="l"/>
          </a:scene3d>
          <a:sp3d extrusionH="1397000" contourW="6350" prstMaterial="legacyPlastic">
            <a:bevelT w="13500" h="13500" prst="angle"/>
            <a:bevelB w="13500" h="13500" prst="angle"/>
            <a:extrusionClr>
              <a:srgbClr val="F5DBBD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sz="1900" dirty="0">
                <a:latin typeface="Calibri"/>
                <a:ea typeface="Times New Roman"/>
                <a:cs typeface="Calibri"/>
              </a:rPr>
              <a:t>          loc1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EF3DA91-E309-384E-969F-920367F9C7A1}"/>
              </a:ext>
            </a:extLst>
          </p:cNvPr>
          <p:cNvGrpSpPr/>
          <p:nvPr/>
        </p:nvGrpSpPr>
        <p:grpSpPr>
          <a:xfrm>
            <a:off x="6980065" y="4318586"/>
            <a:ext cx="1203321" cy="1021208"/>
            <a:chOff x="3906167" y="3324390"/>
            <a:chExt cx="1671281" cy="1418344"/>
          </a:xfrm>
          <a:solidFill>
            <a:srgbClr val="93D2FE"/>
          </a:solidFill>
        </p:grpSpPr>
        <p:sp>
          <p:nvSpPr>
            <p:cNvPr id="10" name="Oval 859">
              <a:extLst>
                <a:ext uri="{FF2B5EF4-FFF2-40B4-BE49-F238E27FC236}">
                  <a16:creationId xmlns:a16="http://schemas.microsoft.com/office/drawing/2014/main" id="{9E5FA0E3-CE47-CF4D-BC7C-13A759A1E94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380464" y="4434841"/>
              <a:ext cx="137823" cy="15124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1" name="Oval 861">
              <a:extLst>
                <a:ext uri="{FF2B5EF4-FFF2-40B4-BE49-F238E27FC236}">
                  <a16:creationId xmlns:a16="http://schemas.microsoft.com/office/drawing/2014/main" id="{5DFEAB05-BBE8-1B43-B6F5-34E6D4DEB09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906168" y="4588788"/>
              <a:ext cx="142659" cy="15394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2" name="Oval 862">
              <a:extLst>
                <a:ext uri="{FF2B5EF4-FFF2-40B4-BE49-F238E27FC236}">
                  <a16:creationId xmlns:a16="http://schemas.microsoft.com/office/drawing/2014/main" id="{19CB58AA-E694-1B48-BEC1-07ED11F906F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221673" y="4588788"/>
              <a:ext cx="137823" cy="15394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3" name="Oval 863">
              <a:extLst>
                <a:ext uri="{FF2B5EF4-FFF2-40B4-BE49-F238E27FC236}">
                  <a16:creationId xmlns:a16="http://schemas.microsoft.com/office/drawing/2014/main" id="{18C48DCC-BA42-D74C-A15B-72630981E44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81432" y="4586087"/>
              <a:ext cx="140241" cy="15394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4" name="Oval 863">
              <a:extLst>
                <a:ext uri="{FF2B5EF4-FFF2-40B4-BE49-F238E27FC236}">
                  <a16:creationId xmlns:a16="http://schemas.microsoft.com/office/drawing/2014/main" id="{9C992D1F-26D7-B749-996D-7D4D02B346E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90648" y="4587968"/>
              <a:ext cx="140241" cy="15394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1" dirty="0">
                <a:latin typeface="Calibri"/>
                <a:ea typeface="Calibri"/>
                <a:cs typeface="Calibri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44CC58A-9702-B44E-A099-F2B356767852}"/>
                </a:ext>
              </a:extLst>
            </p:cNvPr>
            <p:cNvGrpSpPr/>
            <p:nvPr/>
          </p:nvGrpSpPr>
          <p:grpSpPr>
            <a:xfrm>
              <a:off x="3906167" y="4047050"/>
              <a:ext cx="1671281" cy="539042"/>
              <a:chOff x="1320274" y="4580303"/>
              <a:chExt cx="1671281" cy="467246"/>
            </a:xfrm>
            <a:grpFill/>
          </p:grpSpPr>
          <p:sp>
            <p:nvSpPr>
              <p:cNvPr id="30" name="Freeform 860">
                <a:extLst>
                  <a:ext uri="{FF2B5EF4-FFF2-40B4-BE49-F238E27FC236}">
                    <a16:creationId xmlns:a16="http://schemas.microsoft.com/office/drawing/2014/main" id="{2BDD0EB9-5514-FA4A-AA0F-9B4DCE8EAA6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20274" y="4580303"/>
                <a:ext cx="743865" cy="156647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1" name="Rectangle 864">
                <a:extLst>
                  <a:ext uri="{FF2B5EF4-FFF2-40B4-BE49-F238E27FC236}">
                    <a16:creationId xmlns:a16="http://schemas.microsoft.com/office/drawing/2014/main" id="{E50608DC-2F93-E24B-B4B2-75BFAB40DA5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320274" y="4736954"/>
                <a:ext cx="557094" cy="310595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b"/>
              <a:lstStyle/>
              <a:p>
                <a:pPr algn="ctr"/>
                <a:r>
                  <a:rPr lang="en-US" sz="2000" dirty="0" err="1">
                    <a:latin typeface="Calibri"/>
                    <a:ea typeface="Calibri"/>
                    <a:cs typeface="Calibri"/>
                  </a:rPr>
                  <a:t>rbt</a:t>
                </a:r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2" name="Freeform 865">
                <a:extLst>
                  <a:ext uri="{FF2B5EF4-FFF2-40B4-BE49-F238E27FC236}">
                    <a16:creationId xmlns:a16="http://schemas.microsoft.com/office/drawing/2014/main" id="{6F757975-C35C-0E49-BB54-07E52E546A4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77368" y="4580303"/>
                <a:ext cx="186771" cy="467242"/>
              </a:xfrm>
              <a:custGeom>
                <a:avLst/>
                <a:gdLst>
                  <a:gd name="T0" fmla="*/ 0 w 48"/>
                  <a:gd name="T1" fmla="*/ 524 h 144"/>
                  <a:gd name="T2" fmla="*/ 566 w 48"/>
                  <a:gd name="T3" fmla="*/ 0 h 144"/>
                  <a:gd name="T4" fmla="*/ 566 w 48"/>
                  <a:gd name="T5" fmla="*/ 1034 h 144"/>
                  <a:gd name="T6" fmla="*/ 0 w 48"/>
                  <a:gd name="T7" fmla="*/ 1564 h 144"/>
                  <a:gd name="T8" fmla="*/ 0 w 48"/>
                  <a:gd name="T9" fmla="*/ 52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3" name="Freeform 866">
                <a:extLst>
                  <a:ext uri="{FF2B5EF4-FFF2-40B4-BE49-F238E27FC236}">
                    <a16:creationId xmlns:a16="http://schemas.microsoft.com/office/drawing/2014/main" id="{DC234908-D06B-974E-91DB-094A9341C3C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77368" y="4878539"/>
                <a:ext cx="1114187" cy="168998"/>
              </a:xfrm>
              <a:custGeom>
                <a:avLst/>
                <a:gdLst>
                  <a:gd name="T0" fmla="*/ 0 w 288"/>
                  <a:gd name="T1" fmla="*/ 449 h 48"/>
                  <a:gd name="T2" fmla="*/ 2608 w 288"/>
                  <a:gd name="T3" fmla="*/ 449 h 48"/>
                  <a:gd name="T4" fmla="*/ 3133 w 288"/>
                  <a:gd name="T5" fmla="*/ 0 h 48"/>
                  <a:gd name="T6" fmla="*/ 524 w 288"/>
                  <a:gd name="T7" fmla="*/ 0 h 48"/>
                  <a:gd name="T8" fmla="*/ 0 w 288"/>
                  <a:gd name="T9" fmla="*/ 449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"/>
                  <a:gd name="T16" fmla="*/ 0 h 48"/>
                  <a:gd name="T17" fmla="*/ 288 w 288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" h="48">
                    <a:moveTo>
                      <a:pt x="0" y="48"/>
                    </a:moveTo>
                    <a:lnTo>
                      <a:pt x="240" y="48"/>
                    </a:lnTo>
                    <a:lnTo>
                      <a:pt x="288" y="0"/>
                    </a:lnTo>
                    <a:lnTo>
                      <a:pt x="48" y="0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7D93881-884E-CB46-BCB3-FEF5C6CBCEA0}"/>
                </a:ext>
              </a:extLst>
            </p:cNvPr>
            <p:cNvGrpSpPr/>
            <p:nvPr/>
          </p:nvGrpSpPr>
          <p:grpSpPr>
            <a:xfrm>
              <a:off x="4596370" y="3324390"/>
              <a:ext cx="552654" cy="1188720"/>
              <a:chOff x="1823226" y="3235632"/>
              <a:chExt cx="552654" cy="1188720"/>
            </a:xfrm>
            <a:grpFill/>
          </p:grpSpPr>
          <p:sp>
            <p:nvSpPr>
              <p:cNvPr id="17" name="Oval 878">
                <a:extLst>
                  <a:ext uri="{FF2B5EF4-FFF2-40B4-BE49-F238E27FC236}">
                    <a16:creationId xmlns:a16="http://schemas.microsoft.com/office/drawing/2014/main" id="{B75EC280-24D9-AB4A-82B6-D48715A9B3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826977" y="4394101"/>
                <a:ext cx="110510" cy="30251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8" name="Rectangle 880">
                <a:extLst>
                  <a:ext uri="{FF2B5EF4-FFF2-40B4-BE49-F238E27FC236}">
                    <a16:creationId xmlns:a16="http://schemas.microsoft.com/office/drawing/2014/main" id="{0B798121-3005-AA47-B18D-21CCA8D7D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827548" y="3720625"/>
                <a:ext cx="109828" cy="68636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9" name="Oval 878">
                <a:extLst>
                  <a:ext uri="{FF2B5EF4-FFF2-40B4-BE49-F238E27FC236}">
                    <a16:creationId xmlns:a16="http://schemas.microsoft.com/office/drawing/2014/main" id="{8F17286C-D8D3-6D41-83BA-373EDB90BC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828534" y="3708361"/>
                <a:ext cx="110510" cy="30251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0" name="Line 881">
                <a:extLst>
                  <a:ext uri="{FF2B5EF4-FFF2-40B4-BE49-F238E27FC236}">
                    <a16:creationId xmlns:a16="http://schemas.microsoft.com/office/drawing/2014/main" id="{6B0153A2-6D1F-6842-B4B2-AFCFEE34CD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37377" y="3720625"/>
                <a:ext cx="0" cy="68636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1" name="Line 882">
                <a:extLst>
                  <a:ext uri="{FF2B5EF4-FFF2-40B4-BE49-F238E27FC236}">
                    <a16:creationId xmlns:a16="http://schemas.microsoft.com/office/drawing/2014/main" id="{FA7ED2A9-B158-CA4D-8421-AE82FE3933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823226" y="3720625"/>
                <a:ext cx="0" cy="68636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2" name="Rectangle 880">
                <a:extLst>
                  <a:ext uri="{FF2B5EF4-FFF2-40B4-BE49-F238E27FC236}">
                    <a16:creationId xmlns:a16="http://schemas.microsoft.com/office/drawing/2014/main" id="{C584206C-0AE8-EF4A-82EF-9DF7EE8475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" flipH="1">
                <a:off x="2086553" y="3275567"/>
                <a:ext cx="66541" cy="85795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3" name="Oval 878">
                <a:extLst>
                  <a:ext uri="{FF2B5EF4-FFF2-40B4-BE49-F238E27FC236}">
                    <a16:creationId xmlns:a16="http://schemas.microsoft.com/office/drawing/2014/main" id="{BF2D1B7D-9704-644D-A28D-6BE21C3A7B9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800000" flipH="1">
                <a:off x="2297586" y="3313681"/>
                <a:ext cx="69069" cy="39007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4" name="Line 882">
                <a:extLst>
                  <a:ext uri="{FF2B5EF4-FFF2-40B4-BE49-F238E27FC236}">
                    <a16:creationId xmlns:a16="http://schemas.microsoft.com/office/drawing/2014/main" id="{2614CD85-7BAF-C04A-A8F8-F4580D4E80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2008380" y="3235632"/>
                <a:ext cx="166195" cy="553247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5" name="Line 882">
                <a:extLst>
                  <a:ext uri="{FF2B5EF4-FFF2-40B4-BE49-F238E27FC236}">
                    <a16:creationId xmlns:a16="http://schemas.microsoft.com/office/drawing/2014/main" id="{39B310D9-23F1-CA47-A3F5-BEA9396275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2019974" y="3238739"/>
                <a:ext cx="147328" cy="57728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6" name="Line 884">
                <a:extLst>
                  <a:ext uri="{FF2B5EF4-FFF2-40B4-BE49-F238E27FC236}">
                    <a16:creationId xmlns:a16="http://schemas.microsoft.com/office/drawing/2014/main" id="{07EFFAA4-3B71-D240-914D-0693AD1D1C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2360577" y="3338154"/>
                <a:ext cx="0" cy="103603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  <a:extLst/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7" name="Oval 885">
                <a:extLst>
                  <a:ext uri="{FF2B5EF4-FFF2-40B4-BE49-F238E27FC236}">
                    <a16:creationId xmlns:a16="http://schemas.microsoft.com/office/drawing/2014/main" id="{920852E1-7A1B-9149-A7CC-670B4DE63F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343884" y="3447019"/>
                <a:ext cx="31996" cy="70709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8" name="Line 881">
                <a:extLst>
                  <a:ext uri="{FF2B5EF4-FFF2-40B4-BE49-F238E27FC236}">
                    <a16:creationId xmlns:a16="http://schemas.microsoft.com/office/drawing/2014/main" id="{9C0A12B9-2072-AA46-80BA-FF4A4AE28B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2148636" y="3292202"/>
                <a:ext cx="0" cy="85795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9" name="Line 882">
                <a:extLst>
                  <a:ext uri="{FF2B5EF4-FFF2-40B4-BE49-F238E27FC236}">
                    <a16:creationId xmlns:a16="http://schemas.microsoft.com/office/drawing/2014/main" id="{03E25F6B-1D1A-FE41-B12A-8A07C0AC4A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H="1" flipV="1">
                <a:off x="2087266" y="3256770"/>
                <a:ext cx="0" cy="85795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F5D9BEF-A1B2-DB45-9436-199F02B601C6}"/>
              </a:ext>
            </a:extLst>
          </p:cNvPr>
          <p:cNvGrpSpPr/>
          <p:nvPr/>
        </p:nvGrpSpPr>
        <p:grpSpPr>
          <a:xfrm>
            <a:off x="7692713" y="2609093"/>
            <a:ext cx="538242" cy="357449"/>
            <a:chOff x="1012668" y="969931"/>
            <a:chExt cx="747559" cy="496456"/>
          </a:xfrm>
        </p:grpSpPr>
        <p:sp>
          <p:nvSpPr>
            <p:cNvPr id="35" name="Line 853">
              <a:extLst>
                <a:ext uri="{FF2B5EF4-FFF2-40B4-BE49-F238E27FC236}">
                  <a16:creationId xmlns:a16="http://schemas.microsoft.com/office/drawing/2014/main" id="{89BDB022-7916-A54F-884B-600B621F26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2668" y="1130288"/>
              <a:ext cx="600568" cy="7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flat" dir="l"/>
            </a:scene3d>
            <a:sp3d extrusionH="266700" contourW="6350" prstMaterial="plastic">
              <a:bevelT w="13500" h="13500" prst="angle"/>
              <a:bevelB w="13500" h="13500" prst="angle"/>
              <a:extrusionClr>
                <a:srgbClr val="FDFEB5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>
                <a:latin typeface="Calibri"/>
                <a:ea typeface="Times New Roman"/>
                <a:cs typeface="Calibri"/>
              </a:endParaRPr>
            </a:p>
          </p:txBody>
        </p:sp>
        <p:sp>
          <p:nvSpPr>
            <p:cNvPr id="36" name="Rectangle 876">
              <a:extLst>
                <a:ext uri="{FF2B5EF4-FFF2-40B4-BE49-F238E27FC236}">
                  <a16:creationId xmlns:a16="http://schemas.microsoft.com/office/drawing/2014/main" id="{00C9EFC4-4129-E743-B6C6-6DD5BBB6AF1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59818" y="969931"/>
              <a:ext cx="0" cy="384720"/>
            </a:xfrm>
            <a:prstGeom prst="rect">
              <a:avLst/>
            </a:prstGeom>
            <a:solidFill>
              <a:srgbClr val="FDF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>
              <a:spAutoFit/>
            </a:bodyPr>
            <a:lstStyle/>
            <a:p>
              <a:endParaRPr lang="en-US" dirty="0">
                <a:solidFill>
                  <a:schemeClr val="tx1"/>
                </a:solidFill>
                <a:latin typeface="Calibri"/>
                <a:ea typeface="Times New Roman"/>
                <a:cs typeface="Calibri"/>
              </a:endParaRPr>
            </a:p>
          </p:txBody>
        </p:sp>
        <p:sp>
          <p:nvSpPr>
            <p:cNvPr id="37" name="Rectangle 873">
              <a:extLst>
                <a:ext uri="{FF2B5EF4-FFF2-40B4-BE49-F238E27FC236}">
                  <a16:creationId xmlns:a16="http://schemas.microsoft.com/office/drawing/2014/main" id="{F808D3EF-CAE9-4D43-A8D8-536873D30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4023" y="1137440"/>
              <a:ext cx="594305" cy="327629"/>
            </a:xfrm>
            <a:prstGeom prst="rect">
              <a:avLst/>
            </a:prstGeom>
            <a:solidFill>
              <a:srgbClr val="FDFFB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3152" tIns="18288" rIns="73152" bIns="18288" anchor="b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Calibri"/>
                  <a:ea typeface="Times New Roman"/>
                  <a:cs typeface="Calibri"/>
                </a:rPr>
                <a:t>c1</a:t>
              </a:r>
            </a:p>
          </p:txBody>
        </p:sp>
        <p:sp>
          <p:nvSpPr>
            <p:cNvPr id="38" name="Freeform 875">
              <a:extLst>
                <a:ext uri="{FF2B5EF4-FFF2-40B4-BE49-F238E27FC236}">
                  <a16:creationId xmlns:a16="http://schemas.microsoft.com/office/drawing/2014/main" id="{6CCCE24A-2C69-A641-98BF-2B09EA8AB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3923" y="989071"/>
              <a:ext cx="146304" cy="477316"/>
            </a:xfrm>
            <a:custGeom>
              <a:avLst/>
              <a:gdLst>
                <a:gd name="T0" fmla="*/ 0 w 48"/>
                <a:gd name="T1" fmla="*/ 48 h 144"/>
                <a:gd name="T2" fmla="*/ 48 w 48"/>
                <a:gd name="T3" fmla="*/ 0 h 144"/>
                <a:gd name="T4" fmla="*/ 48 w 48"/>
                <a:gd name="T5" fmla="*/ 96 h 144"/>
                <a:gd name="T6" fmla="*/ 0 w 48"/>
                <a:gd name="T7" fmla="*/ 144 h 144"/>
                <a:gd name="T8" fmla="*/ 0 w 48"/>
                <a:gd name="T9" fmla="*/ 48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44"/>
                <a:gd name="T17" fmla="*/ 48 w 48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44">
                  <a:moveTo>
                    <a:pt x="0" y="48"/>
                  </a:moveTo>
                  <a:lnTo>
                    <a:pt x="48" y="0"/>
                  </a:lnTo>
                  <a:lnTo>
                    <a:pt x="48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DFFB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b"/>
            <a:lstStyle/>
            <a:p>
              <a:endParaRPr lang="en-US" dirty="0">
                <a:latin typeface="Calibri"/>
                <a:ea typeface="Times New Roman"/>
                <a:cs typeface="Calibri"/>
              </a:endParaRPr>
            </a:p>
          </p:txBody>
        </p:sp>
      </p:grpSp>
      <p:sp>
        <p:nvSpPr>
          <p:cNvPr id="39" name="Line 853">
            <a:extLst>
              <a:ext uri="{FF2B5EF4-FFF2-40B4-BE49-F238E27FC236}">
                <a16:creationId xmlns:a16="http://schemas.microsoft.com/office/drawing/2014/main" id="{23543BCA-69B7-CC46-B2FD-2DCC916E57F4}"/>
              </a:ext>
            </a:extLst>
          </p:cNvPr>
          <p:cNvSpPr>
            <a:spLocks noChangeShapeType="1"/>
          </p:cNvSpPr>
          <p:nvPr/>
        </p:nvSpPr>
        <p:spPr bwMode="auto">
          <a:xfrm>
            <a:off x="7832527" y="1647698"/>
            <a:ext cx="731520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soft" dir="l"/>
          </a:scene3d>
          <a:sp3d extrusionH="800100" contourW="6350" prstMaterial="legacyPlastic">
            <a:bevelT w="13500" h="13500" prst="angle"/>
            <a:bevelB w="13500" h="13500" prst="angle"/>
            <a:extrusionClr>
              <a:srgbClr val="D0B39A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sz="1400" dirty="0">
                <a:latin typeface="Calibri"/>
                <a:ea typeface="Times New Roman"/>
                <a:cs typeface="Calibri"/>
              </a:rPr>
              <a:t>         loc4</a:t>
            </a:r>
          </a:p>
        </p:txBody>
      </p:sp>
      <p:sp>
        <p:nvSpPr>
          <p:cNvPr id="40" name="Line 853">
            <a:extLst>
              <a:ext uri="{FF2B5EF4-FFF2-40B4-BE49-F238E27FC236}">
                <a16:creationId xmlns:a16="http://schemas.microsoft.com/office/drawing/2014/main" id="{A540E8E9-5D4D-154F-85E3-401538E376A1}"/>
              </a:ext>
            </a:extLst>
          </p:cNvPr>
          <p:cNvSpPr>
            <a:spLocks noChangeShapeType="1"/>
          </p:cNvSpPr>
          <p:nvPr/>
        </p:nvSpPr>
        <p:spPr bwMode="auto">
          <a:xfrm>
            <a:off x="7643172" y="2249053"/>
            <a:ext cx="914400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soft" dir="l"/>
          </a:scene3d>
          <a:sp3d extrusionH="914400" contourW="6350" prstMaterial="legacyPlastic">
            <a:bevelT w="13500" h="13500" prst="angle"/>
            <a:bevelB w="13500" h="13500" prst="angle"/>
            <a:extrusionClr>
              <a:srgbClr val="ECD1B9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sz="1600" dirty="0">
                <a:latin typeface="Calibri"/>
                <a:ea typeface="Times New Roman"/>
                <a:cs typeface="Calibri"/>
              </a:rPr>
              <a:t>         loc3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2E22B35-5C6F-394E-A763-54CB2D4B4B7F}"/>
              </a:ext>
            </a:extLst>
          </p:cNvPr>
          <p:cNvGrpSpPr/>
          <p:nvPr/>
        </p:nvGrpSpPr>
        <p:grpSpPr>
          <a:xfrm>
            <a:off x="8363291" y="1193798"/>
            <a:ext cx="387534" cy="273368"/>
            <a:chOff x="7930394" y="2452696"/>
            <a:chExt cx="387534" cy="273368"/>
          </a:xfrm>
        </p:grpSpPr>
        <p:sp>
          <p:nvSpPr>
            <p:cNvPr id="42" name="Line 853">
              <a:extLst>
                <a:ext uri="{FF2B5EF4-FFF2-40B4-BE49-F238E27FC236}">
                  <a16:creationId xmlns:a16="http://schemas.microsoft.com/office/drawing/2014/main" id="{FC152F48-EA55-414E-914F-AFA4914611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30394" y="2551830"/>
              <a:ext cx="311334" cy="37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flat" dir="l"/>
            </a:scene3d>
            <a:sp3d extrusionH="190500" contourW="6350" prstMaterial="plastic">
              <a:bevelT w="13500" h="13500" prst="angle"/>
              <a:bevelB w="13500" h="13500" prst="angle"/>
              <a:extrusionClr>
                <a:srgbClr val="CED286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sz="1400" dirty="0">
                <a:latin typeface="Calibri"/>
                <a:ea typeface="Times New Roman"/>
                <a:cs typeface="Calibri"/>
              </a:endParaRPr>
            </a:p>
          </p:txBody>
        </p:sp>
        <p:sp>
          <p:nvSpPr>
            <p:cNvPr id="43" name="Rectangle 876">
              <a:extLst>
                <a:ext uri="{FF2B5EF4-FFF2-40B4-BE49-F238E27FC236}">
                  <a16:creationId xmlns:a16="http://schemas.microsoft.com/office/drawing/2014/main" id="{E7447FB3-B0A2-B84B-9C9A-20E96AEAC23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954837" y="2452696"/>
              <a:ext cx="0" cy="215444"/>
            </a:xfrm>
            <a:prstGeom prst="rect">
              <a:avLst/>
            </a:prstGeom>
            <a:solidFill>
              <a:srgbClr val="FDF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>
              <a:spAutoFit/>
            </a:bodyPr>
            <a:lstStyle/>
            <a:p>
              <a:endParaRPr lang="en-US" sz="1400" dirty="0">
                <a:solidFill>
                  <a:schemeClr val="tx1"/>
                </a:solidFill>
                <a:latin typeface="Calibri"/>
                <a:ea typeface="Times New Roman"/>
                <a:cs typeface="Calibri"/>
              </a:endParaRPr>
            </a:p>
          </p:txBody>
        </p:sp>
        <p:sp>
          <p:nvSpPr>
            <p:cNvPr id="44" name="Rectangle 873">
              <a:extLst>
                <a:ext uri="{FF2B5EF4-FFF2-40B4-BE49-F238E27FC236}">
                  <a16:creationId xmlns:a16="http://schemas.microsoft.com/office/drawing/2014/main" id="{7B689E57-F3E7-F744-BBAE-ACC166387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1096" y="2555538"/>
              <a:ext cx="308087" cy="169843"/>
            </a:xfrm>
            <a:prstGeom prst="rect">
              <a:avLst/>
            </a:prstGeom>
            <a:solidFill>
              <a:srgbClr val="CED28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3152" tIns="18288" rIns="73152" bIns="18288" anchor="b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Calibri"/>
                  <a:ea typeface="Times New Roman"/>
                  <a:cs typeface="Calibri"/>
                </a:rPr>
                <a:t>c3</a:t>
              </a:r>
            </a:p>
          </p:txBody>
        </p:sp>
        <p:sp>
          <p:nvSpPr>
            <p:cNvPr id="45" name="Freeform 875">
              <a:extLst>
                <a:ext uri="{FF2B5EF4-FFF2-40B4-BE49-F238E27FC236}">
                  <a16:creationId xmlns:a16="http://schemas.microsoft.com/office/drawing/2014/main" id="{0CF118C2-27B2-004B-A5BF-F0CD81736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2084" y="2478623"/>
              <a:ext cx="75844" cy="247441"/>
            </a:xfrm>
            <a:custGeom>
              <a:avLst/>
              <a:gdLst>
                <a:gd name="T0" fmla="*/ 0 w 48"/>
                <a:gd name="T1" fmla="*/ 48 h 144"/>
                <a:gd name="T2" fmla="*/ 48 w 48"/>
                <a:gd name="T3" fmla="*/ 0 h 144"/>
                <a:gd name="T4" fmla="*/ 48 w 48"/>
                <a:gd name="T5" fmla="*/ 96 h 144"/>
                <a:gd name="T6" fmla="*/ 0 w 48"/>
                <a:gd name="T7" fmla="*/ 144 h 144"/>
                <a:gd name="T8" fmla="*/ 0 w 48"/>
                <a:gd name="T9" fmla="*/ 48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44"/>
                <a:gd name="T17" fmla="*/ 48 w 48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44">
                  <a:moveTo>
                    <a:pt x="0" y="48"/>
                  </a:moveTo>
                  <a:lnTo>
                    <a:pt x="48" y="0"/>
                  </a:lnTo>
                  <a:lnTo>
                    <a:pt x="48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CED28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b"/>
            <a:lstStyle/>
            <a:p>
              <a:endParaRPr lang="en-US" sz="1400" dirty="0">
                <a:latin typeface="Calibri"/>
                <a:ea typeface="Times New Roman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1661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chiRA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488" y="1216975"/>
            <a:ext cx="4557570" cy="32205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49" y="1146048"/>
                <a:ext cx="4844687" cy="5030915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Command</a:t>
                </a:r>
                <a:r>
                  <a:rPr lang="en-US" dirty="0"/>
                  <a:t>: primitive function that the execution platform can perform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𝑡𝑎𝑘𝑒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dirty="0"/>
                  <a:t>: </a:t>
                </a:r>
                <a:br>
                  <a:rPr lang="en-US" dirty="0"/>
                </a:br>
                <a:r>
                  <a:rPr lang="en-US" dirty="0"/>
                  <a:t>robot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takes object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at location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i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𝑝𝑢𝑡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dirty="0"/>
                  <a:t>: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puts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dirty="0"/>
                  <a:t> at location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i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𝑝𝑒𝑟𝑐𝑒𝑖𝑣𝑒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dirty="0"/>
                  <a:t>: </a:t>
                </a:r>
                <a:br>
                  <a:rPr lang="en-US" dirty="0"/>
                </a:br>
                <a:r>
                  <a:rPr lang="en-US" dirty="0"/>
                  <a:t>robot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perceives what objects are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i="1" dirty="0"/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can only perceive what is at its current location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Event</a:t>
                </a:r>
                <a:r>
                  <a:rPr lang="en-US" dirty="0"/>
                  <a:t>: occurrence detected by execution platform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𝑒𝑣𝑒𝑛𝑡</m:t>
                    </m:r>
                    <m:r>
                      <m:rPr>
                        <m:nor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𝑛𝑎𝑚𝑒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𝑎𝑟𝑔𝑠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Exogenous changes in the environment to which the actor may have to react</a:t>
                </a:r>
              </a:p>
              <a:p>
                <a:pPr lvl="1"/>
                <a:r>
                  <a:rPr lang="en-US" dirty="0"/>
                  <a:t>E.g., emergency signal, arrival of transportation vehicle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49" y="1146048"/>
                <a:ext cx="4844687" cy="5030915"/>
              </a:xfrm>
              <a:blipFill>
                <a:blip r:embed="rId3"/>
                <a:stretch>
                  <a:fillRect l="-1305" t="-2519" r="-13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02007-9867-CC43-837F-245F89FBF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891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1895</TotalTime>
  <Words>10539</Words>
  <Application>Microsoft Macintosh PowerPoint</Application>
  <PresentationFormat>On-screen Show (4:3)</PresentationFormat>
  <Paragraphs>1308</Paragraphs>
  <Slides>67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9" baseType="lpstr">
      <vt:lpstr>ＭＳ Ｐゴシック</vt:lpstr>
      <vt:lpstr>Arial</vt:lpstr>
      <vt:lpstr>Calibri</vt:lpstr>
      <vt:lpstr>Calibri Light</vt:lpstr>
      <vt:lpstr>Cambria Math</vt:lpstr>
      <vt:lpstr>Courier New</vt:lpstr>
      <vt:lpstr>Helvetica</vt:lpstr>
      <vt:lpstr>Lucida Calligraphy</vt:lpstr>
      <vt:lpstr>Symbol</vt:lpstr>
      <vt:lpstr>Times New Roman</vt:lpstr>
      <vt:lpstr>Webdings</vt:lpstr>
      <vt:lpstr>Office Theme</vt:lpstr>
      <vt:lpstr>Advanced Topics Data Science and AI  Automated Planning and Acting</vt:lpstr>
      <vt:lpstr>Content</vt:lpstr>
      <vt:lpstr>Motivation</vt:lpstr>
      <vt:lpstr>Opening a Door</vt:lpstr>
      <vt:lpstr>Assumptions</vt:lpstr>
      <vt:lpstr>Outline per the Book</vt:lpstr>
      <vt:lpstr>State-variable Representation (Recap)</vt:lpstr>
      <vt:lpstr>State-variable Representation: Extensions</vt:lpstr>
      <vt:lpstr>Commands</vt:lpstr>
      <vt:lpstr>Tasks and Methods</vt:lpstr>
      <vt:lpstr>Opening a Door</vt:lpstr>
      <vt:lpstr>Intermediate Summary</vt:lpstr>
      <vt:lpstr>Outline per the Book</vt:lpstr>
      <vt:lpstr>Rae (Refinement Acting Engine)</vt:lpstr>
      <vt:lpstr>Rae (Refinement Acting Engine)</vt:lpstr>
      <vt:lpstr>Progress (subroutine)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Retry (subroutine)</vt:lpstr>
      <vt:lpstr>Example</vt:lpstr>
      <vt:lpstr>Example</vt:lpstr>
      <vt:lpstr>Extensions to Rae: Events</vt:lpstr>
      <vt:lpstr>Extensions to Rae: Goals</vt:lpstr>
      <vt:lpstr>Other Extensions to Rae</vt:lpstr>
      <vt:lpstr>Intermediate Summary</vt:lpstr>
      <vt:lpstr>Outline per the Book</vt:lpstr>
      <vt:lpstr>Motivation</vt:lpstr>
      <vt:lpstr>Refinement Planning</vt:lpstr>
      <vt:lpstr>Refinement Planning: Example</vt:lpstr>
      <vt:lpstr>Descriptive Action Models</vt:lpstr>
      <vt:lpstr>Limitation</vt:lpstr>
      <vt:lpstr>Planning/Acting at Different Levels</vt:lpstr>
      <vt:lpstr>Simple Deterministic Domain</vt:lpstr>
      <vt:lpstr>Tasks and Methods</vt:lpstr>
      <vt:lpstr>Tasks and Methods</vt:lpstr>
      <vt:lpstr>SeRPE (Sequential Refinement Planning Engine)</vt:lpstr>
      <vt:lpstr>SeRPE (Sequential Refinement Planning Engine)</vt:lpstr>
      <vt:lpstr>Rae’s Progress Subroutine</vt:lpstr>
      <vt:lpstr>Progress-to-finish</vt:lpstr>
      <vt:lpstr>Example</vt:lpstr>
      <vt:lpstr>Example</vt:lpstr>
      <vt:lpstr>PowerPoint Presentation</vt:lpstr>
      <vt:lpstr>PowerPoint Presentation</vt:lpstr>
      <vt:lpstr>Example</vt:lpstr>
      <vt:lpstr>Example</vt:lpstr>
      <vt:lpstr>Example</vt:lpstr>
      <vt:lpstr>Heuristics For SeRPE</vt:lpstr>
      <vt:lpstr>Interleaving</vt:lpstr>
      <vt:lpstr>Interleaved Refinement Tree (IRT) Procedure</vt:lpstr>
      <vt:lpstr>Summary</vt:lpstr>
      <vt:lpstr>Outline per the Book</vt:lpstr>
      <vt:lpstr>Acting and Refinement Planning</vt:lpstr>
      <vt:lpstr>Using Planning in Acting</vt:lpstr>
      <vt:lpstr>Using Planning in Acting</vt:lpstr>
      <vt:lpstr>Using Planning in Acting</vt:lpstr>
      <vt:lpstr>Caveats</vt:lpstr>
      <vt:lpstr>Caveats</vt:lpstr>
      <vt:lpstr>Caveats</vt:lpstr>
      <vt:lpstr>Summary</vt:lpstr>
      <vt:lpstr>Outline per the Book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62</cp:revision>
  <cp:lastPrinted>2020-05-06T15:00:35Z</cp:lastPrinted>
  <dcterms:created xsi:type="dcterms:W3CDTF">2020-02-28T12:43:09Z</dcterms:created>
  <dcterms:modified xsi:type="dcterms:W3CDTF">2020-05-07T09:55:17Z</dcterms:modified>
</cp:coreProperties>
</file>