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8"/>
  </p:notesMasterIdLst>
  <p:sldIdLst>
    <p:sldId id="256" r:id="rId2"/>
    <p:sldId id="263" r:id="rId3"/>
    <p:sldId id="751" r:id="rId4"/>
    <p:sldId id="812" r:id="rId5"/>
    <p:sldId id="754" r:id="rId6"/>
    <p:sldId id="916" r:id="rId7"/>
    <p:sldId id="756" r:id="rId8"/>
    <p:sldId id="757" r:id="rId9"/>
    <p:sldId id="819" r:id="rId10"/>
    <p:sldId id="885" r:id="rId11"/>
    <p:sldId id="887" r:id="rId12"/>
    <p:sldId id="886" r:id="rId13"/>
    <p:sldId id="821" r:id="rId14"/>
    <p:sldId id="824" r:id="rId15"/>
    <p:sldId id="947" r:id="rId16"/>
    <p:sldId id="948" r:id="rId17"/>
    <p:sldId id="772" r:id="rId18"/>
    <p:sldId id="920" r:id="rId19"/>
    <p:sldId id="917" r:id="rId20"/>
    <p:sldId id="925" r:id="rId21"/>
    <p:sldId id="914" r:id="rId22"/>
    <p:sldId id="888" r:id="rId23"/>
    <p:sldId id="915" r:id="rId24"/>
    <p:sldId id="829" r:id="rId25"/>
    <p:sldId id="926" r:id="rId26"/>
    <p:sldId id="927" r:id="rId27"/>
    <p:sldId id="928" r:id="rId28"/>
    <p:sldId id="940" r:id="rId29"/>
    <p:sldId id="930" r:id="rId30"/>
    <p:sldId id="936" r:id="rId31"/>
    <p:sldId id="934" r:id="rId32"/>
    <p:sldId id="937" r:id="rId33"/>
    <p:sldId id="938" r:id="rId34"/>
    <p:sldId id="939" r:id="rId35"/>
    <p:sldId id="841" r:id="rId36"/>
    <p:sldId id="906" r:id="rId37"/>
    <p:sldId id="918" r:id="rId38"/>
    <p:sldId id="842" r:id="rId39"/>
    <p:sldId id="843" r:id="rId40"/>
    <p:sldId id="844" r:id="rId41"/>
    <p:sldId id="845" r:id="rId42"/>
    <p:sldId id="856" r:id="rId43"/>
    <p:sldId id="846" r:id="rId44"/>
    <p:sldId id="923" r:id="rId45"/>
    <p:sldId id="847" r:id="rId46"/>
    <p:sldId id="941" r:id="rId47"/>
    <p:sldId id="849" r:id="rId48"/>
    <p:sldId id="942" r:id="rId49"/>
    <p:sldId id="851" r:id="rId50"/>
    <p:sldId id="857" r:id="rId51"/>
    <p:sldId id="858" r:id="rId52"/>
    <p:sldId id="868" r:id="rId53"/>
    <p:sldId id="869" r:id="rId54"/>
    <p:sldId id="860" r:id="rId55"/>
    <p:sldId id="871" r:id="rId56"/>
    <p:sldId id="943" r:id="rId57"/>
    <p:sldId id="862" r:id="rId58"/>
    <p:sldId id="874" r:id="rId59"/>
    <p:sldId id="873" r:id="rId60"/>
    <p:sldId id="899" r:id="rId61"/>
    <p:sldId id="908" r:id="rId62"/>
    <p:sldId id="924" r:id="rId63"/>
    <p:sldId id="919" r:id="rId64"/>
    <p:sldId id="881" r:id="rId65"/>
    <p:sldId id="883" r:id="rId66"/>
    <p:sldId id="864" r:id="rId67"/>
    <p:sldId id="876" r:id="rId68"/>
    <p:sldId id="865" r:id="rId69"/>
    <p:sldId id="945" r:id="rId70"/>
    <p:sldId id="949" r:id="rId71"/>
    <p:sldId id="866" r:id="rId72"/>
    <p:sldId id="879" r:id="rId73"/>
    <p:sldId id="801" r:id="rId74"/>
    <p:sldId id="880" r:id="rId75"/>
    <p:sldId id="745" r:id="rId76"/>
    <p:sldId id="921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0924"/>
  </p:normalViewPr>
  <p:slideViewPr>
    <p:cSldViewPr snapToGrid="0" snapToObjects="1">
      <p:cViewPr varScale="1">
        <p:scale>
          <a:sx n="93" d="100"/>
          <a:sy n="93" d="100"/>
        </p:scale>
        <p:origin x="20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7: Planning book</a:t>
            </a:r>
          </a:p>
          <a:p>
            <a:r>
              <a:rPr lang="en-GB" dirty="0"/>
              <a:t>5: AIMA, IFIS papers on lifting</a:t>
            </a:r>
          </a:p>
          <a:p>
            <a:r>
              <a:rPr lang="en-GB" dirty="0"/>
              <a:t>6: AIMA, relational planning, FO-POMDPs</a:t>
            </a:r>
          </a:p>
          <a:p>
            <a:r>
              <a:rPr lang="en-GB" dirty="0"/>
              <a:t>8: Russell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4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78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Keep constraints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2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77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11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Instantiation not yet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6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24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Instantiation not yet needed</a:t>
                </a:r>
              </a:p>
              <a:p>
                <a:r>
                  <a:rPr lang="en-GB" dirty="0"/>
                  <a:t>Is it ok to instantiate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Instantiation not yet needed</a:t>
                </a:r>
              </a:p>
              <a:p>
                <a:r>
                  <a:rPr lang="en-GB" dirty="0"/>
                  <a:t>Is it ok to instantiate </a:t>
                </a:r>
                <a:r>
                  <a:rPr lang="en-US" i="0" dirty="0">
                    <a:latin typeface="Cambria Math" panose="02040503050406030204" pitchFamily="18" charset="0"/>
                  </a:rPr>
                  <a:t>𝑟=𝑟^′</a:t>
                </a:r>
                <a:r>
                  <a:rPr lang="en-GB" dirty="0"/>
                  <a:t>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73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44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3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 yet continuous time</a:t>
            </a:r>
          </a:p>
        </p:txBody>
      </p:sp>
    </p:spTree>
    <p:extLst>
      <p:ext uri="{BB962C8B-B14F-4D97-AF65-F5344CB8AC3E}">
        <p14:creationId xmlns:p14="http://schemas.microsoft.com/office/powerpoint/2010/main" val="5856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Should 0&lt;t1, 0&lt;t2 have been there already?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10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Persistence condition </a:t>
            </a:r>
            <a:r>
              <a:rPr lang="en-US" sz="1200" dirty="0"/>
              <a:t>[0</a:t>
            </a:r>
            <a:r>
              <a:rPr lang="en-US" sz="1200" i="1" dirty="0"/>
              <a:t>,t′</a:t>
            </a:r>
            <a:r>
              <a:rPr lang="en-US" sz="1200" i="1" baseline="-25000" dirty="0"/>
              <a:t>s</a:t>
            </a:r>
            <a:r>
              <a:rPr lang="en-US" sz="1200" dirty="0"/>
              <a:t>] freight(r2)=empty because </a:t>
            </a:r>
            <a:r>
              <a:rPr lang="en-US" sz="1200" dirty="0" err="1"/>
              <a:t>ts’</a:t>
            </a:r>
            <a:r>
              <a:rPr lang="en-US" sz="1200" dirty="0"/>
              <a:t> not constrained to 0 (compare to </a:t>
            </a:r>
            <a:r>
              <a:rPr lang="en-US" sz="1200" dirty="0" err="1"/>
              <a:t>ts</a:t>
            </a:r>
            <a:r>
              <a:rPr lang="en-US" sz="1200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27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21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96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11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x,y</a:t>
            </a:r>
            <a:r>
              <a:rPr lang="en-GB" dirty="0"/>
              <a:t>] before it was an interval in an assertion, now it is a [</a:t>
            </a:r>
            <a:r>
              <a:rPr lang="en-GB" dirty="0" err="1"/>
              <a:t>min,max</a:t>
            </a:r>
            <a:r>
              <a:rPr lang="en-GB" dirty="0"/>
              <a:t>] duration in a constraint</a:t>
            </a:r>
          </a:p>
          <a:p>
            <a:r>
              <a:rPr lang="en-GB" dirty="0"/>
              <a:t>Minimum duration t1, t2 + t2, t3 : 4 vs. duration between 2 and 3 =&gt; inconsistent</a:t>
            </a:r>
          </a:p>
          <a:p>
            <a:r>
              <a:rPr lang="en-GB" dirty="0"/>
              <a:t>Complete calculation: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&lt;= t3 - x  &lt;= 3 -&gt; t3 = x+2 or t2 = x+3</a:t>
            </a:r>
          </a:p>
          <a:p>
            <a:r>
              <a:rPr lang="en-GB" dirty="0"/>
              <a:t>3 &lt;= t3 - t2 &lt;= 4 -&gt; 3 &lt;= (x + 2 </a:t>
            </a:r>
            <a:r>
              <a:rPr lang="en-GB" dirty="0" err="1"/>
              <a:t>oder</a:t>
            </a:r>
            <a:r>
              <a:rPr lang="en-GB" dirty="0"/>
              <a:t> 3) – (x + 1 </a:t>
            </a:r>
            <a:r>
              <a:rPr lang="en-GB" dirty="0" err="1"/>
              <a:t>oder</a:t>
            </a:r>
            <a:r>
              <a:rPr lang="en-GB" dirty="0"/>
              <a:t> 2) &lt;= 4 -&gt; 3 &lt;= 2 </a:t>
            </a:r>
            <a:r>
              <a:rPr lang="en-GB" dirty="0" err="1"/>
              <a:t>oder</a:t>
            </a:r>
            <a:r>
              <a:rPr lang="en-GB" dirty="0"/>
              <a:t> 3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1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2 &lt;= 4 -&gt; 3 &lt;= 0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r>
              <a:rPr lang="en-GB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91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value in interval belongs to a solution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Minimum duration t1, t2 + t2, t3 : 4 vs. duration of 3 in [3,7] =&gt; not 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Maximum duration t1, t2 + t2, t3 : 6 vs. duration of 7 in [3,7] =&gt; not 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Minimal with [4,6]</a:t>
            </a:r>
          </a:p>
          <a:p>
            <a:endParaRPr lang="en-GB" dirty="0"/>
          </a:p>
          <a:p>
            <a:r>
              <a:rPr lang="en-GB" dirty="0"/>
              <a:t>Complete calculation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&lt;= t3 - x  &lt;= 7 -&gt; t3 = x+3 to t3 = x+7</a:t>
            </a:r>
          </a:p>
          <a:p>
            <a:r>
              <a:rPr lang="en-GB" dirty="0"/>
              <a:t>3 &lt;= t3 - t2 &lt;= 4 -&gt; 3 &lt;= (x + 3 </a:t>
            </a:r>
            <a:r>
              <a:rPr lang="en-GB" dirty="0" err="1"/>
              <a:t>bis</a:t>
            </a:r>
            <a:r>
              <a:rPr lang="en-GB" dirty="0"/>
              <a:t> 7) – (x + 1 </a:t>
            </a:r>
            <a:r>
              <a:rPr lang="en-GB" dirty="0" err="1"/>
              <a:t>oder</a:t>
            </a:r>
            <a:r>
              <a:rPr lang="en-GB" dirty="0"/>
              <a:t> 2) &lt;= 4 -&gt; 3 &lt;= 3 </a:t>
            </a:r>
            <a:r>
              <a:rPr lang="en-GB" dirty="0" err="1"/>
              <a:t>bis</a:t>
            </a:r>
            <a:r>
              <a:rPr lang="en-GB" dirty="0"/>
              <a:t> 7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4 – 1 &lt;= 4 -&gt; 3 &lt;= 3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5 – 1 &lt;= 4 -&gt; 3 &lt;= 4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7 – 1 &lt;= 4 -&gt; 3 &lt;= 6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5 – 2 &lt;= 4 -&gt; 3 &lt;= 3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6 – 2 &lt;= 4 -&gt; 3 &lt;= 4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7 – 2 &lt;= 4 -&gt; 3 &lt;= 5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t1 = x, t2 = x+1, t3=x+4 or t3=x+5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t1 = x, t2 = x+2, t3=x+5 or t3=x+6</a:t>
            </a:r>
          </a:p>
          <a:p>
            <a:r>
              <a:rPr lang="en-GB" dirty="0"/>
              <a:t>t2-t1 in [1,2] : x+1-x = 1 or x+2-x = 2 v</a:t>
            </a:r>
          </a:p>
          <a:p>
            <a:r>
              <a:rPr lang="en-GB" dirty="0"/>
              <a:t>t3-t1 in [3,7] : x+4-x = 4 or x+5-x = 5 or x+6-x=6 but no 3 or 7 X -&gt; not minimal</a:t>
            </a:r>
          </a:p>
          <a:p>
            <a:r>
              <a:rPr lang="en-GB" dirty="0"/>
              <a:t>t3-t2 in [3,4] : x+(4 or 5) – (x+1) = (3 or 4) or x+(5 or 6) – (x+2) = (3 or 4) v</a:t>
            </a:r>
          </a:p>
          <a:p>
            <a:r>
              <a:rPr lang="en-GB" dirty="0"/>
              <a:t>No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86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6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=[4,3]</m:t>
                    </m:r>
                  </m:oMath>
                </a14:m>
                <a:r>
                  <a:rPr lang="en-GB" dirty="0"/>
                  <a:t> = empty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𝑟_13∩𝑟_13^′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=[2,3]</a:t>
                </a:r>
                <a:r>
                  <a:rPr lang="de-D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∩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[4,6]=[4,3]</a:t>
                </a:r>
                <a:r>
                  <a:rPr lang="en-GB" dirty="0"/>
                  <a:t> = empty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528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in </a:t>
            </a:r>
            <a:r>
              <a:rPr lang="en-GB" dirty="0" err="1"/>
              <a:t>TemPlan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0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Timeline planning: constraint-based planning</a:t>
            </a:r>
          </a:p>
        </p:txBody>
      </p:sp>
    </p:spTree>
    <p:extLst>
      <p:ext uri="{BB962C8B-B14F-4D97-AF65-F5344CB8AC3E}">
        <p14:creationId xmlns:p14="http://schemas.microsoft.com/office/powerpoint/2010/main" val="1201689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73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replace t</a:t>
                </a:r>
                <a:r>
                  <a:rPr lang="en-GB" baseline="-25000" dirty="0"/>
                  <a:t>3</a:t>
                </a:r>
                <a:r>
                  <a:rPr lang="en-GB" dirty="0"/>
                  <a:t> with t’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+10]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replace t</a:t>
                </a:r>
                <a:r>
                  <a:rPr lang="en-GB" baseline="-25000" dirty="0"/>
                  <a:t>3</a:t>
                </a:r>
                <a:r>
                  <a:rPr lang="en-GB" dirty="0"/>
                  <a:t> with t’ in 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_4</a:t>
                </a:r>
                <a:r>
                  <a:rPr lang="en-US" i="0" dirty="0">
                    <a:latin typeface="Cambria Math" panose="02040503050406030204" pitchFamily="18" charset="0"/>
                    <a:cs typeface="Times New Roman Regular" charset="0"/>
                  </a:rPr>
                  <a:t>∈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[𝑡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_3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+5, 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_3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+10]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5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Contingent constraints not controllable, reduction implies controllability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43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33509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706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12914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946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useful to account for time needed to open door, assessed from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breaking this duration into how long it takes to reach for the handle and how long to turn the handle introduces more noise in operational models. </a:t>
            </a:r>
          </a:p>
          <a:p>
            <a:endParaRPr lang="en-GB" dirty="0"/>
          </a:p>
          <a:p>
            <a:r>
              <a:rPr lang="en-GB" dirty="0"/>
              <a:t>Still RAE requires some temporal reasoning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Dispatching takes into account past occurrences and the current time; these are propagated into the temporal network to keep it dynamically controllable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8541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307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elements of V at the right moment, given the observation of elements of V ̃, and given the progress of current time, denoted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goes by, some time points have occurred: triggered by the actor for controllable points or observed for contingent ones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Trigger those points that cannot wait any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Arbitrary choice to trigger any other enabled point (consider domain specific considerations)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5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369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141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elements of V at the right moment, given the observation of elements of V ̃, and given the progress of current time, denoted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goes by, some time points have occurred: triggered by the actor for controllable points or observed for contingent ones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Trigger those points that cannot wait any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Arbitrary choice to trigger any other enabled point (consider domain specific considerations)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430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3" name="Shape 1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84985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7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Does not say anything about when it happens and how much time passes between the </a:t>
            </a:r>
            <a:r>
              <a:rPr lang="en-GB" dirty="0" err="1"/>
              <a:t>ti’s</a:t>
            </a:r>
            <a:endParaRPr lang="en-GB" dirty="0"/>
          </a:p>
          <a:p>
            <a:r>
              <a:rPr lang="en-GB" dirty="0"/>
              <a:t>Constraints with route make it that r1 leaves loc1 at t1 and arrives at l at t2 and is in some intermediate state route in between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7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0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8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1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9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FDF5D0F4-1273-274B-A7AC-164D1C3450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7" y="298033"/>
            <a:ext cx="8785225" cy="579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01FC7-71CF-4E47-9E19-80C0AB1C5781}"/>
              </a:ext>
            </a:extLst>
          </p:cNvPr>
          <p:cNvSpPr/>
          <p:nvPr userDrawn="1"/>
        </p:nvSpPr>
        <p:spPr>
          <a:xfrm>
            <a:off x="179387" y="6254495"/>
            <a:ext cx="1881061" cy="389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 48" descr="Logo_Inst_InfSys_P309.pdf">
            <a:extLst>
              <a:ext uri="{FF2B5EF4-FFF2-40B4-BE49-F238E27FC236}">
                <a16:creationId xmlns:a16="http://schemas.microsoft.com/office/drawing/2014/main" id="{218A8C7C-F06C-5441-B2E6-6A2A31CE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4" y="5545245"/>
            <a:ext cx="3652807" cy="9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2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ast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768350" y="0"/>
            <a:ext cx="8299451" cy="762001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40638" marR="40638" algn="r" defTabSz="914367">
              <a:defRPr sz="3516" b="1"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55600" y="939800"/>
            <a:ext cx="8686801" cy="5791200"/>
          </a:xfrm>
          <a:prstGeom prst="rect">
            <a:avLst/>
          </a:prstGeom>
        </p:spPr>
        <p:txBody>
          <a:bodyPr lIns="72248" tIns="72248" rIns="72248" bIns="72248"/>
          <a:lstStyle>
            <a:lvl1pPr marL="355771" marR="40638" indent="-327197" defTabSz="914367">
              <a:buClrTx/>
              <a:buFont typeface="Lucida Grande"/>
              <a:buChar char="‣"/>
              <a:defRPr sz="2672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22696" marR="40638" indent="-272664" defTabSz="914367">
              <a:buClrTx/>
              <a:buFontTx/>
              <a:buChar char="•"/>
              <a:defRPr sz="2672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889620" marR="40638" indent="-218131" defTabSz="914367">
              <a:buClrTx/>
              <a:buFontTx/>
              <a:buChar char="-"/>
              <a:defRPr sz="2672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193856" marR="40638" indent="-227699" defTabSz="914367">
              <a:buClrTx/>
              <a:buFontTx/>
              <a:buChar char="•"/>
              <a:defRPr sz="239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488525" marR="40638" indent="-227699" defTabSz="914367">
              <a:buClrTx/>
              <a:buFontTx/>
              <a:buChar char="-"/>
              <a:defRPr sz="239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8850349" y="6588323"/>
            <a:ext cx="224558" cy="244476"/>
          </a:xfrm>
          <a:prstGeom prst="rect">
            <a:avLst/>
          </a:prstGeom>
        </p:spPr>
        <p:txBody>
          <a:bodyPr lIns="72248" tIns="72248" rIns="72248" bIns="72248"/>
          <a:lstStyle>
            <a:lvl1pPr defTabSz="584179">
              <a:defRPr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66145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9775"/>
            <a:ext cx="3868340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9775"/>
            <a:ext cx="3887391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07CA38-C955-1D40-A2DC-14FA586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615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0C1A-4964-8F41-96D8-7ED70D1D4476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8240"/>
            <a:ext cx="7886700" cy="50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1B1AE1C-FEC2-4348-9475-041C80A73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96AF92E2-BDCD-6049-9EAA-8D50CD195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Bild 48" descr="Logo_Inst_InfSys_P309.pdf">
            <a:extLst>
              <a:ext uri="{FF2B5EF4-FFF2-40B4-BE49-F238E27FC236}">
                <a16:creationId xmlns:a16="http://schemas.microsoft.com/office/drawing/2014/main" id="{6BFDEE98-4A30-3C4F-AA99-EBE9722170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AD865F-9244-D44C-BD8B-7371A4C3B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emf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0.png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Advanced Topics Data Science and AI </a:t>
            </a:r>
            <a:br>
              <a:rPr lang="en-GB" sz="4400" dirty="0"/>
            </a:br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Temporal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</p:spTree>
    <p:extLst>
      <p:ext uri="{BB962C8B-B14F-4D97-AF65-F5344CB8AC3E}">
        <p14:creationId xmlns:p14="http://schemas.microsoft.com/office/powerpoint/2010/main" val="331285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Robot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leaves 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,</a:t>
                </a:r>
                <a:br>
                  <a:rPr lang="en-GB" dirty="0"/>
                </a:br>
                <a:r>
                  <a:rPr lang="en-GB" dirty="0"/>
                  <a:t>goes to adjacent waypoint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GB" i="1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changes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 with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i="1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becomes empty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32" t="-1259" r="-1303" b="-2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Two additional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Preconditions </a:t>
                </a:r>
                <a:r>
                  <a:rPr lang="en-GB" dirty="0">
                    <a:sym typeface="Wingdings"/>
                  </a:rPr>
                  <a:t>⇔ </a:t>
                </a:r>
                <a:r>
                  <a:rPr lang="en-GB" dirty="0"/>
                  <a:t>need for causal support</a:t>
                </a:r>
                <a:endParaRPr lang="en-GB" dirty="0">
                  <a:latin typeface="Calibri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606" t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26D2D-E564-8D4F-9A51-56B1649D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  <p:sp>
        <p:nvSpPr>
          <p:cNvPr id="65" name="Line 853"/>
          <p:cNvSpPr>
            <a:spLocks noChangeShapeType="1"/>
          </p:cNvSpPr>
          <p:nvPr/>
        </p:nvSpPr>
        <p:spPr bwMode="auto">
          <a:xfrm>
            <a:off x="4718837" y="6537984"/>
            <a:ext cx="11430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4826000" contourW="6350" prstMaterial="legacyPlastic">
            <a:bevelT w="13500" h="13500" prst="angle"/>
            <a:bevelB w="13500" h="13500" prst="angle"/>
            <a:extrusionClr>
              <a:srgbClr val="EBE6DB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GB" sz="180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7" name="Line 853"/>
          <p:cNvSpPr>
            <a:spLocks noChangeShapeType="1"/>
          </p:cNvSpPr>
          <p:nvPr/>
        </p:nvSpPr>
        <p:spPr bwMode="auto">
          <a:xfrm>
            <a:off x="5880552" y="6547157"/>
            <a:ext cx="150876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GB" sz="1800" i="1">
                <a:ea typeface="Times New Roman"/>
                <a:cs typeface="Times New Roman"/>
              </a:rPr>
              <a:t>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372685" y="5941056"/>
            <a:ext cx="518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• </a:t>
            </a:r>
            <a:r>
              <a:rPr lang="en-GB" sz="1800" i="1" dirty="0">
                <a:ea typeface="Calibri"/>
                <a:cs typeface="Calibri"/>
              </a:rPr>
              <a:t>w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5933914" y="5805758"/>
            <a:ext cx="1203321" cy="500893"/>
            <a:chOff x="6392419" y="5864703"/>
            <a:chExt cx="1203321" cy="500893"/>
          </a:xfrm>
        </p:grpSpPr>
        <p:sp>
          <p:nvSpPr>
            <p:cNvPr id="113" name="Oval 859"/>
            <p:cNvSpPr>
              <a:spLocks noChangeAspect="1" noChangeArrowheads="1"/>
            </p:cNvSpPr>
            <p:nvPr/>
          </p:nvSpPr>
          <p:spPr bwMode="auto">
            <a:xfrm>
              <a:off x="7453912" y="6143913"/>
              <a:ext cx="99232" cy="10889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14" name="Oval 861"/>
            <p:cNvSpPr>
              <a:spLocks noChangeAspect="1" noChangeArrowheads="1"/>
            </p:cNvSpPr>
            <p:nvPr/>
          </p:nvSpPr>
          <p:spPr bwMode="auto">
            <a:xfrm>
              <a:off x="6392420" y="6254755"/>
              <a:ext cx="102714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15" name="Oval 862"/>
            <p:cNvSpPr>
              <a:spLocks noChangeAspect="1" noChangeArrowheads="1"/>
            </p:cNvSpPr>
            <p:nvPr/>
          </p:nvSpPr>
          <p:spPr bwMode="auto">
            <a:xfrm>
              <a:off x="7339582" y="6254755"/>
              <a:ext cx="99232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16" name="Oval 863"/>
            <p:cNvSpPr>
              <a:spLocks noChangeAspect="1" noChangeArrowheads="1"/>
            </p:cNvSpPr>
            <p:nvPr/>
          </p:nvSpPr>
          <p:spPr bwMode="auto">
            <a:xfrm>
              <a:off x="7238609" y="6252810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17" name="Oval 863"/>
            <p:cNvSpPr>
              <a:spLocks noChangeAspect="1" noChangeArrowheads="1"/>
            </p:cNvSpPr>
            <p:nvPr/>
          </p:nvSpPr>
          <p:spPr bwMode="auto">
            <a:xfrm>
              <a:off x="6813245" y="6254164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6392419" y="5864703"/>
              <a:ext cx="1203321" cy="388110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119" name="Freeform 860"/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20" name="Rectangle 864"/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GB" sz="1800" i="1">
                    <a:ea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121" name="Freeform 865"/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22" name="Freeform 866"/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56AA14B-F0B1-C841-A0CD-88531077A2A7}"/>
              </a:ext>
            </a:extLst>
          </p:cNvPr>
          <p:cNvSpPr/>
          <p:nvPr/>
        </p:nvSpPr>
        <p:spPr>
          <a:xfrm>
            <a:off x="628650" y="2645842"/>
            <a:ext cx="3747693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en-GB" dirty="0"/>
              <a:t>leave(</a:t>
            </a:r>
            <a:r>
              <a:rPr lang="en-GB" i="1" dirty="0" err="1"/>
              <a:t>r,d,w</a:t>
            </a:r>
            <a:r>
              <a:rPr lang="en-GB" dirty="0"/>
              <a:t>)</a:t>
            </a:r>
          </a:p>
          <a:p>
            <a:pPr marL="687388" lvl="1" indent="-285750">
              <a:tabLst>
                <a:tab pos="744538" algn="l"/>
                <a:tab pos="1658938" algn="l"/>
              </a:tabLst>
            </a:pPr>
            <a:r>
              <a:rPr lang="en-GB" dirty="0"/>
              <a:t>assertions:	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/>
              <a:t>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): (</a:t>
            </a:r>
            <a:r>
              <a:rPr lang="en-GB" i="1" dirty="0" err="1"/>
              <a:t>d,w</a:t>
            </a:r>
            <a:r>
              <a:rPr lang="en-GB" dirty="0"/>
              <a:t>)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/>
              <a:t>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occupant(</a:t>
            </a:r>
            <a:r>
              <a:rPr lang="en-GB" i="1" dirty="0"/>
              <a:t>d</a:t>
            </a:r>
            <a:r>
              <a:rPr lang="en-GB" dirty="0"/>
              <a:t>): (</a:t>
            </a:r>
            <a:r>
              <a:rPr lang="en-GB" i="1" dirty="0" err="1"/>
              <a:t>r</a:t>
            </a:r>
            <a:r>
              <a:rPr lang="en-GB" dirty="0" err="1"/>
              <a:t>,empty</a:t>
            </a:r>
            <a:r>
              <a:rPr lang="en-GB" dirty="0"/>
              <a:t>) </a:t>
            </a:r>
          </a:p>
          <a:p>
            <a:pPr marL="687388" lvl="1" indent="-285750">
              <a:tabLst>
                <a:tab pos="744538" algn="l"/>
                <a:tab pos="1658938" algn="l"/>
              </a:tabLst>
            </a:pPr>
            <a:r>
              <a:rPr lang="en-GB" dirty="0"/>
              <a:t>constraints: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 ≤ 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/>
              <a:t> + δ</a:t>
            </a:r>
            <a:r>
              <a:rPr lang="en-GB" baseline="-25000" dirty="0"/>
              <a:t>1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 err="1"/>
              <a:t>adj</a:t>
            </a:r>
            <a:r>
              <a:rPr lang="en-GB" dirty="0"/>
              <a:t>(</a:t>
            </a:r>
            <a:r>
              <a:rPr lang="en-GB" i="1" dirty="0" err="1"/>
              <a:t>d,w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6754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3886200" cy="5030915"/>
              </a:xfrm>
            </p:spPr>
            <p:txBody>
              <a:bodyPr>
                <a:normAutofit lnSpcReduction="10000"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enters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from an adjacent waypoint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GB" i="1" dirty="0"/>
                </a:br>
                <a:endParaRPr lang="en-GB" i="1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changes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with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i="1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becomes occupied by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i="1" baseline="-25000" dirty="0"/>
              </a:p>
              <a:p>
                <a:endParaRPr lang="en-GB" sz="2400" dirty="0"/>
              </a:p>
              <a:p>
                <a:pPr marL="0" lvl="2" indent="-3175">
                  <a:buSzPct val="110000"/>
                  <a:buNone/>
                  <a:tabLst>
                    <a:tab pos="287338" algn="l"/>
                    <a:tab pos="855663" algn="l"/>
                  </a:tabLst>
                </a:pPr>
                <a:endParaRPr lang="en-GB" baseline="-25000" dirty="0"/>
              </a:p>
              <a:p>
                <a:pPr marL="0" lvl="1" indent="-3175">
                  <a:tabLst>
                    <a:tab pos="287338" algn="l"/>
                    <a:tab pos="855663" algn="l"/>
                  </a:tabLst>
                </a:pPr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3886200" cy="5030915"/>
              </a:xfrm>
              <a:blipFill>
                <a:blip r:embed="rId2"/>
                <a:stretch>
                  <a:fillRect l="-2932" t="-1259" b="-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Two additional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Preconditions </a:t>
                </a:r>
                <a:r>
                  <a:rPr lang="en-GB" dirty="0">
                    <a:sym typeface="Wingdings"/>
                  </a:rPr>
                  <a:t>⇔ </a:t>
                </a:r>
                <a:r>
                  <a:rPr lang="en-GB" dirty="0"/>
                  <a:t>need for causal support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606" t="-2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5367A-7E72-314B-AE04-B0372B35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sp>
        <p:nvSpPr>
          <p:cNvPr id="126" name="Line 853"/>
          <p:cNvSpPr>
            <a:spLocks noChangeShapeType="1"/>
          </p:cNvSpPr>
          <p:nvPr/>
        </p:nvSpPr>
        <p:spPr bwMode="auto">
          <a:xfrm>
            <a:off x="5933358" y="6546232"/>
            <a:ext cx="11430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4826000" contourW="6350" prstMaterial="legacyPlastic">
            <a:bevelT w="13500" h="13500" prst="angle"/>
            <a:bevelB w="13500" h="13500" prst="angle"/>
            <a:extrusionClr>
              <a:srgbClr val="EBE6DB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GB" sz="1800">
              <a:ea typeface="Times New Roman"/>
              <a:cs typeface="Times New Roman"/>
            </a:endParaRPr>
          </a:p>
        </p:txBody>
      </p:sp>
      <p:sp>
        <p:nvSpPr>
          <p:cNvPr id="128" name="Line 853"/>
          <p:cNvSpPr>
            <a:spLocks noChangeShapeType="1"/>
          </p:cNvSpPr>
          <p:nvPr/>
        </p:nvSpPr>
        <p:spPr bwMode="auto">
          <a:xfrm>
            <a:off x="4410911" y="6546232"/>
            <a:ext cx="150876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GB" sz="1800" i="1">
                <a:ea typeface="Times New Roman"/>
                <a:cs typeface="Times New Roman"/>
              </a:rPr>
              <a:t>                 d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379802" y="6190103"/>
            <a:ext cx="518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• </a:t>
            </a:r>
            <a:r>
              <a:rPr lang="en-GB" sz="1800" i="1" dirty="0">
                <a:ea typeface="Calibri"/>
                <a:cs typeface="Calibri"/>
              </a:rPr>
              <a:t>w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6030407" y="5797516"/>
            <a:ext cx="1203321" cy="500893"/>
            <a:chOff x="6392419" y="5864703"/>
            <a:chExt cx="1203321" cy="500893"/>
          </a:xfrm>
        </p:grpSpPr>
        <p:sp>
          <p:nvSpPr>
            <p:cNvPr id="131" name="Oval 859"/>
            <p:cNvSpPr>
              <a:spLocks noChangeAspect="1" noChangeArrowheads="1"/>
            </p:cNvSpPr>
            <p:nvPr/>
          </p:nvSpPr>
          <p:spPr bwMode="auto">
            <a:xfrm>
              <a:off x="7453912" y="6143913"/>
              <a:ext cx="99232" cy="10889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32" name="Oval 861"/>
            <p:cNvSpPr>
              <a:spLocks noChangeAspect="1" noChangeArrowheads="1"/>
            </p:cNvSpPr>
            <p:nvPr/>
          </p:nvSpPr>
          <p:spPr bwMode="auto">
            <a:xfrm>
              <a:off x="6392420" y="6254755"/>
              <a:ext cx="102714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33" name="Oval 862"/>
            <p:cNvSpPr>
              <a:spLocks noChangeAspect="1" noChangeArrowheads="1"/>
            </p:cNvSpPr>
            <p:nvPr/>
          </p:nvSpPr>
          <p:spPr bwMode="auto">
            <a:xfrm>
              <a:off x="7339582" y="6254755"/>
              <a:ext cx="99232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34" name="Oval 863"/>
            <p:cNvSpPr>
              <a:spLocks noChangeAspect="1" noChangeArrowheads="1"/>
            </p:cNvSpPr>
            <p:nvPr/>
          </p:nvSpPr>
          <p:spPr bwMode="auto">
            <a:xfrm>
              <a:off x="7238609" y="6252810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sp>
          <p:nvSpPr>
            <p:cNvPr id="135" name="Oval 863"/>
            <p:cNvSpPr>
              <a:spLocks noChangeAspect="1" noChangeArrowheads="1"/>
            </p:cNvSpPr>
            <p:nvPr/>
          </p:nvSpPr>
          <p:spPr bwMode="auto">
            <a:xfrm>
              <a:off x="6813245" y="6254164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1">
                <a:ea typeface="Calibri"/>
                <a:cs typeface="Calibri"/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6392419" y="5864703"/>
              <a:ext cx="1203321" cy="388110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137" name="Freeform 860"/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38" name="Rectangle 864"/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GB" sz="1800" i="1">
                    <a:ea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139" name="Freeform 865"/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40" name="Freeform 866"/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D5116-908D-9148-81A5-45B518D69DAC}"/>
              </a:ext>
            </a:extLst>
          </p:cNvPr>
          <p:cNvSpPr/>
          <p:nvPr/>
        </p:nvSpPr>
        <p:spPr>
          <a:xfrm>
            <a:off x="628650" y="2285039"/>
            <a:ext cx="3747693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 dirty="0"/>
              <a:t>enter(</a:t>
            </a:r>
            <a:r>
              <a:rPr lang="en-GB" i="1" dirty="0" err="1"/>
              <a:t>r,d,w</a:t>
            </a:r>
            <a:r>
              <a:rPr lang="en-GB" dirty="0"/>
              <a:t>)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 dirty="0"/>
              <a:t>	assertions:	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 dirty="0"/>
              <a:t>		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): (</a:t>
            </a:r>
            <a:r>
              <a:rPr lang="en-GB" i="1" dirty="0" err="1"/>
              <a:t>w,d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		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occupant(</a:t>
            </a:r>
            <a:r>
              <a:rPr lang="en-GB" i="1" dirty="0"/>
              <a:t>d</a:t>
            </a:r>
            <a:r>
              <a:rPr lang="en-GB" dirty="0"/>
              <a:t>): (</a:t>
            </a:r>
            <a:r>
              <a:rPr lang="en-GB" dirty="0" err="1"/>
              <a:t>empty</a:t>
            </a:r>
            <a:r>
              <a:rPr lang="en-GB" dirty="0" err="1">
                <a:cs typeface="Times New Roman"/>
              </a:rPr>
              <a:t>,</a:t>
            </a:r>
            <a:r>
              <a:rPr lang="en-GB" i="1" dirty="0" err="1">
                <a:cs typeface="Times New Roman"/>
              </a:rPr>
              <a:t>r</a:t>
            </a:r>
            <a:r>
              <a:rPr lang="en-GB" dirty="0"/>
              <a:t>) 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 dirty="0"/>
              <a:t>	constraints: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 dirty="0"/>
              <a:t>		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 ≤ 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/>
              <a:t> + δ</a:t>
            </a:r>
            <a:r>
              <a:rPr lang="en-GB" baseline="-25000" dirty="0"/>
              <a:t>2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 err="1"/>
              <a:t>adj</a:t>
            </a:r>
            <a:r>
              <a:rPr lang="en-GB" dirty="0"/>
              <a:t>(</a:t>
            </a:r>
            <a:r>
              <a:rPr lang="en-GB" i="1" dirty="0" err="1"/>
              <a:t>d,w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7205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3886200" cy="2935995"/>
              </a:xfrm>
            </p:spPr>
            <p:txBody>
              <a:bodyPr>
                <a:normAutofit fontScale="92500" lnSpcReduction="10000"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𝑡𝑎𝑘𝑒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US" dirty="0"/>
                  <a:t>Action: crane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</a:t>
                </a:r>
                <a:br>
                  <a:rPr lang="en-US" dirty="0"/>
                </a:br>
                <a:r>
                  <a:rPr lang="en-US" dirty="0"/>
                  <a:t>container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on dock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3886200" cy="2935995"/>
              </a:xfrm>
              <a:blipFill>
                <a:blip r:embed="rId2"/>
                <a:stretch>
                  <a:fillRect l="-2280" t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3">
                <a:extLst>
                  <a:ext uri="{FF2B5EF4-FFF2-40B4-BE49-F238E27FC236}">
                    <a16:creationId xmlns:a16="http://schemas.microsoft.com/office/drawing/2014/main" id="{C250CC6A-F12E-AB40-BE56-5F755FC0D41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146048"/>
                <a:ext cx="3886200" cy="293599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Two additional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Preconditions </a:t>
                </a:r>
                <a:r>
                  <a:rPr lang="en-GB" dirty="0">
                    <a:sym typeface="Wingdings"/>
                  </a:rPr>
                  <a:t>⇔ </a:t>
                </a:r>
                <a:r>
                  <a:rPr lang="en-GB" dirty="0"/>
                  <a:t>need for causal support</a:t>
                </a:r>
              </a:p>
            </p:txBody>
          </p:sp>
        </mc:Choice>
        <mc:Fallback xmlns="">
          <p:sp>
            <p:nvSpPr>
              <p:cNvPr id="44" name="Content Placeholder 3">
                <a:extLst>
                  <a:ext uri="{FF2B5EF4-FFF2-40B4-BE49-F238E27FC236}">
                    <a16:creationId xmlns:a16="http://schemas.microsoft.com/office/drawing/2014/main" id="{C250CC6A-F12E-AB40-BE56-5F755FC0D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146048"/>
                <a:ext cx="3886200" cy="2935995"/>
              </a:xfrm>
              <a:blipFill>
                <a:blip r:embed="rId3"/>
                <a:stretch>
                  <a:fillRect l="-2280" t="-3879" r="-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F29F8-9855-BB44-A514-42FEAA28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p:sp>
        <p:nvSpPr>
          <p:cNvPr id="124" name="Cube 123"/>
          <p:cNvSpPr/>
          <p:nvPr/>
        </p:nvSpPr>
        <p:spPr>
          <a:xfrm>
            <a:off x="2326667" y="2942895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 i="1" dirty="0">
                <a:solidFill>
                  <a:schemeClr val="tx1"/>
                </a:solidFill>
                <a:latin typeface="Times New Roman" charset="0"/>
                <a:ea typeface="Calibri"/>
                <a:cs typeface="Calibri"/>
              </a:rPr>
              <a:t>c</a:t>
            </a:r>
            <a:endParaRPr lang="en-US" sz="1800" i="1" baseline="-25000" dirty="0">
              <a:solidFill>
                <a:schemeClr val="tx1"/>
              </a:solidFill>
              <a:latin typeface="Times New Roman" charset="0"/>
              <a:ea typeface="Calibri"/>
              <a:cs typeface="Calibri"/>
            </a:endParaRPr>
          </a:p>
        </p:txBody>
      </p:sp>
      <p:sp>
        <p:nvSpPr>
          <p:cNvPr id="132" name="Line 853"/>
          <p:cNvSpPr>
            <a:spLocks noChangeShapeType="1"/>
          </p:cNvSpPr>
          <p:nvPr/>
        </p:nvSpPr>
        <p:spPr bwMode="auto">
          <a:xfrm>
            <a:off x="1271379" y="3907753"/>
            <a:ext cx="18288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800" i="1" dirty="0">
                <a:latin typeface="Calibri"/>
                <a:ea typeface="Times New Roman"/>
                <a:cs typeface="Times New Roman"/>
              </a:rPr>
              <a:t>                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d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1584118" y="3177193"/>
            <a:ext cx="1203321" cy="500893"/>
            <a:chOff x="6392419" y="5864703"/>
            <a:chExt cx="1203321" cy="500893"/>
          </a:xfrm>
        </p:grpSpPr>
        <p:sp>
          <p:nvSpPr>
            <p:cNvPr id="135" name="Oval 859"/>
            <p:cNvSpPr>
              <a:spLocks noChangeAspect="1" noChangeArrowheads="1"/>
            </p:cNvSpPr>
            <p:nvPr/>
          </p:nvSpPr>
          <p:spPr bwMode="auto">
            <a:xfrm>
              <a:off x="7453912" y="6143913"/>
              <a:ext cx="99232" cy="10889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6" name="Oval 861"/>
            <p:cNvSpPr>
              <a:spLocks noChangeAspect="1" noChangeArrowheads="1"/>
            </p:cNvSpPr>
            <p:nvPr/>
          </p:nvSpPr>
          <p:spPr bwMode="auto">
            <a:xfrm>
              <a:off x="6392420" y="6254755"/>
              <a:ext cx="102714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7" name="Oval 862"/>
            <p:cNvSpPr>
              <a:spLocks noChangeAspect="1" noChangeArrowheads="1"/>
            </p:cNvSpPr>
            <p:nvPr/>
          </p:nvSpPr>
          <p:spPr bwMode="auto">
            <a:xfrm>
              <a:off x="7339582" y="6254755"/>
              <a:ext cx="99232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8" name="Oval 863"/>
            <p:cNvSpPr>
              <a:spLocks noChangeAspect="1" noChangeArrowheads="1"/>
            </p:cNvSpPr>
            <p:nvPr/>
          </p:nvSpPr>
          <p:spPr bwMode="auto">
            <a:xfrm>
              <a:off x="7238609" y="6252810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9" name="Oval 863"/>
            <p:cNvSpPr>
              <a:spLocks noChangeAspect="1" noChangeArrowheads="1"/>
            </p:cNvSpPr>
            <p:nvPr/>
          </p:nvSpPr>
          <p:spPr bwMode="auto">
            <a:xfrm>
              <a:off x="6813245" y="6254164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6392419" y="5864703"/>
              <a:ext cx="1203321" cy="388110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141" name="Freeform 860"/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2" name="Rectangle 864"/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1800" i="1" dirty="0">
                    <a:latin typeface="Times New Roman" charset="0"/>
                    <a:ea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143" name="Freeform 865"/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4" name="Freeform 866"/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2499737" y="2149125"/>
            <a:ext cx="1219200" cy="1278997"/>
            <a:chOff x="4324883" y="4603510"/>
            <a:chExt cx="1219200" cy="1278997"/>
          </a:xfrm>
          <a:solidFill>
            <a:srgbClr val="BD5951"/>
          </a:solidFill>
        </p:grpSpPr>
        <p:grpSp>
          <p:nvGrpSpPr>
            <p:cNvPr id="146" name="Group 145"/>
            <p:cNvGrpSpPr/>
            <p:nvPr/>
          </p:nvGrpSpPr>
          <p:grpSpPr>
            <a:xfrm>
              <a:off x="4943997" y="4725862"/>
              <a:ext cx="88096" cy="1156645"/>
              <a:chOff x="3636432" y="1147233"/>
              <a:chExt cx="88096" cy="1156645"/>
            </a:xfrm>
            <a:grpFill/>
          </p:grpSpPr>
          <p:sp>
            <p:nvSpPr>
              <p:cNvPr id="155" name="Oval 878"/>
              <p:cNvSpPr>
                <a:spLocks noChangeAspect="1" noChangeArrowheads="1"/>
              </p:cNvSpPr>
              <p:nvPr/>
            </p:nvSpPr>
            <p:spPr bwMode="auto">
              <a:xfrm>
                <a:off x="3639810" y="2256032"/>
                <a:ext cx="84718" cy="478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6" name="Rectangle 880"/>
              <p:cNvSpPr>
                <a:spLocks noChangeArrowheads="1"/>
              </p:cNvSpPr>
              <p:nvPr/>
            </p:nvSpPr>
            <p:spPr bwMode="auto">
              <a:xfrm>
                <a:off x="3636432" y="1147233"/>
                <a:ext cx="88094" cy="1135842"/>
              </a:xfrm>
              <a:prstGeom prst="rect">
                <a:avLst/>
              </a:prstGeom>
              <a:grpFill/>
              <a:ln w="9525">
                <a:solidFill>
                  <a:srgbClr val="9CDD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7" name="Line 881"/>
              <p:cNvSpPr>
                <a:spLocks noChangeShapeType="1"/>
              </p:cNvSpPr>
              <p:nvPr/>
            </p:nvSpPr>
            <p:spPr bwMode="auto">
              <a:xfrm flipH="1" flipV="1">
                <a:off x="3636432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8" name="Line 882"/>
              <p:cNvSpPr>
                <a:spLocks noChangeShapeType="1"/>
              </p:cNvSpPr>
              <p:nvPr/>
            </p:nvSpPr>
            <p:spPr bwMode="auto">
              <a:xfrm flipV="1">
                <a:off x="3724527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47" name="Group 883"/>
            <p:cNvGrpSpPr>
              <a:grpSpLocks/>
            </p:cNvGrpSpPr>
            <p:nvPr/>
          </p:nvGrpSpPr>
          <p:grpSpPr bwMode="auto">
            <a:xfrm>
              <a:off x="4369084" y="4680476"/>
              <a:ext cx="42359" cy="763457"/>
              <a:chOff x="960" y="251"/>
              <a:chExt cx="23" cy="367"/>
            </a:xfrm>
            <a:grpFill/>
          </p:grpSpPr>
          <p:sp>
            <p:nvSpPr>
              <p:cNvPr id="153" name="Line 884"/>
              <p:cNvSpPr>
                <a:spLocks noChangeShapeType="1"/>
              </p:cNvSpPr>
              <p:nvPr/>
            </p:nvSpPr>
            <p:spPr bwMode="auto">
              <a:xfrm flipH="1">
                <a:off x="971" y="251"/>
                <a:ext cx="0" cy="3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4" name="Oval 885"/>
              <p:cNvSpPr>
                <a:spLocks noChangeArrowheads="1"/>
              </p:cNvSpPr>
              <p:nvPr/>
            </p:nvSpPr>
            <p:spPr bwMode="auto">
              <a:xfrm>
                <a:off x="960" y="573"/>
                <a:ext cx="23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148" name="Rectangle 886"/>
            <p:cNvSpPr>
              <a:spLocks noChangeArrowheads="1"/>
            </p:cNvSpPr>
            <p:nvPr/>
          </p:nvSpPr>
          <p:spPr bwMode="auto">
            <a:xfrm>
              <a:off x="4324883" y="4715845"/>
              <a:ext cx="884012" cy="478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9" name="Freeform 887"/>
            <p:cNvSpPr>
              <a:spLocks noChangeAspect="1"/>
            </p:cNvSpPr>
            <p:nvPr/>
          </p:nvSpPr>
          <p:spPr bwMode="auto">
            <a:xfrm>
              <a:off x="4324883" y="4640955"/>
              <a:ext cx="942946" cy="76970"/>
            </a:xfrm>
            <a:custGeom>
              <a:avLst/>
              <a:gdLst>
                <a:gd name="T0" fmla="*/ 0 w 672"/>
                <a:gd name="T1" fmla="*/ 2 h 48"/>
                <a:gd name="T2" fmla="*/ 2 w 672"/>
                <a:gd name="T3" fmla="*/ 0 h 48"/>
                <a:gd name="T4" fmla="*/ 20 w 672"/>
                <a:gd name="T5" fmla="*/ 0 h 48"/>
                <a:gd name="T6" fmla="*/ 18 w 672"/>
                <a:gd name="T7" fmla="*/ 2 h 48"/>
                <a:gd name="T8" fmla="*/ 0 w 67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"/>
                <a:gd name="T17" fmla="*/ 672 w 67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">
                  <a:moveTo>
                    <a:pt x="0" y="48"/>
                  </a:moveTo>
                  <a:lnTo>
                    <a:pt x="48" y="0"/>
                  </a:lnTo>
                  <a:lnTo>
                    <a:pt x="672" y="0"/>
                  </a:lnTo>
                  <a:lnTo>
                    <a:pt x="6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0" name="Freeform 888"/>
            <p:cNvSpPr>
              <a:spLocks/>
            </p:cNvSpPr>
            <p:nvPr/>
          </p:nvSpPr>
          <p:spPr bwMode="auto">
            <a:xfrm>
              <a:off x="5190478" y="4703363"/>
              <a:ext cx="265204" cy="301640"/>
            </a:xfrm>
            <a:custGeom>
              <a:avLst/>
              <a:gdLst>
                <a:gd name="T0" fmla="*/ 144 w 144"/>
                <a:gd name="T1" fmla="*/ 5 h 192"/>
                <a:gd name="T2" fmla="*/ 0 w 144"/>
                <a:gd name="T3" fmla="*/ 5 h 192"/>
                <a:gd name="T4" fmla="*/ 0 w 144"/>
                <a:gd name="T5" fmla="*/ 0 h 192"/>
                <a:gd name="T6" fmla="*/ 144 w 144"/>
                <a:gd name="T7" fmla="*/ 0 h 192"/>
                <a:gd name="T8" fmla="*/ 144 w 144"/>
                <a:gd name="T9" fmla="*/ 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8872" anchor="ctr"/>
            <a:lstStyle/>
            <a:p>
              <a:pPr algn="ctr"/>
              <a:r>
                <a:rPr lang="en-US" sz="1800" i="1" dirty="0">
                  <a:solidFill>
                    <a:schemeClr val="bg1"/>
                  </a:solidFill>
                  <a:latin typeface="Times New Roman" charset="0"/>
                  <a:ea typeface="Calibri"/>
                  <a:cs typeface="Calibri"/>
                </a:rPr>
                <a:t>k</a:t>
              </a:r>
            </a:p>
          </p:txBody>
        </p:sp>
        <p:sp>
          <p:nvSpPr>
            <p:cNvPr id="151" name="Freeform 889"/>
            <p:cNvSpPr>
              <a:spLocks/>
            </p:cNvSpPr>
            <p:nvPr/>
          </p:nvSpPr>
          <p:spPr bwMode="auto">
            <a:xfrm>
              <a:off x="5190478" y="4603510"/>
              <a:ext cx="353605" cy="99853"/>
            </a:xfrm>
            <a:custGeom>
              <a:avLst/>
              <a:gdLst>
                <a:gd name="T0" fmla="*/ 144 w 192"/>
                <a:gd name="T1" fmla="*/ 48 h 48"/>
                <a:gd name="T2" fmla="*/ 0 w 192"/>
                <a:gd name="T3" fmla="*/ 48 h 48"/>
                <a:gd name="T4" fmla="*/ 48 w 192"/>
                <a:gd name="T5" fmla="*/ 0 h 48"/>
                <a:gd name="T6" fmla="*/ 192 w 192"/>
                <a:gd name="T7" fmla="*/ 0 h 48"/>
                <a:gd name="T8" fmla="*/ 144 w 192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2" name="Freeform 890"/>
            <p:cNvSpPr>
              <a:spLocks/>
            </p:cNvSpPr>
            <p:nvPr/>
          </p:nvSpPr>
          <p:spPr bwMode="auto">
            <a:xfrm>
              <a:off x="5455682" y="4603510"/>
              <a:ext cx="88401" cy="399413"/>
            </a:xfrm>
            <a:custGeom>
              <a:avLst/>
              <a:gdLst>
                <a:gd name="T0" fmla="*/ 0 w 48"/>
                <a:gd name="T1" fmla="*/ 48 h 192"/>
                <a:gd name="T2" fmla="*/ 48 w 48"/>
                <a:gd name="T3" fmla="*/ 0 h 192"/>
                <a:gd name="T4" fmla="*/ 48 w 48"/>
                <a:gd name="T5" fmla="*/ 144 h 192"/>
                <a:gd name="T6" fmla="*/ 0 w 48"/>
                <a:gd name="T7" fmla="*/ 192 h 192"/>
                <a:gd name="T8" fmla="*/ 0 w 48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2"/>
                <a:gd name="T17" fmla="*/ 48 w 4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2">
                  <a:moveTo>
                    <a:pt x="0" y="48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746EE-28D1-4645-897D-C2D1854A88B1}"/>
              </a:ext>
            </a:extLst>
          </p:cNvPr>
          <p:cNvSpPr/>
          <p:nvPr/>
        </p:nvSpPr>
        <p:spPr>
          <a:xfrm>
            <a:off x="1080898" y="4082043"/>
            <a:ext cx="7098389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175">
              <a:tabLst>
                <a:tab pos="287338" algn="l"/>
                <a:tab pos="855663" algn="l"/>
              </a:tabLst>
            </a:pPr>
            <a:r>
              <a:rPr lang="en-US" dirty="0"/>
              <a:t>take(</a:t>
            </a:r>
            <a:r>
              <a:rPr lang="en-US" i="1" dirty="0" err="1"/>
              <a:t>k,c,r,d</a:t>
            </a:r>
            <a:r>
              <a:rPr lang="en-US" dirty="0"/>
              <a:t>)</a:t>
            </a:r>
          </a:p>
          <a:p>
            <a:pPr indent="-3175">
              <a:tabLst>
                <a:tab pos="287338" algn="l"/>
                <a:tab pos="855663" algn="l"/>
              </a:tabLst>
            </a:pPr>
            <a:r>
              <a:rPr lang="en-US" dirty="0"/>
              <a:t>	assertions:</a:t>
            </a:r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dirty="0"/>
              <a:t>		[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 err="1"/>
              <a:t>,</a:t>
            </a:r>
            <a:r>
              <a:rPr lang="en-US" i="1" dirty="0" err="1"/>
              <a:t>t</a:t>
            </a:r>
            <a:r>
              <a:rPr lang="en-US" i="1" baseline="-25000" dirty="0" err="1"/>
              <a:t>e</a:t>
            </a:r>
            <a:r>
              <a:rPr lang="en-US" dirty="0"/>
              <a:t>] </a:t>
            </a:r>
            <a:r>
              <a:rPr lang="en-US" dirty="0" err="1"/>
              <a:t>pos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): (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) 	</a:t>
            </a:r>
            <a:r>
              <a:rPr lang="pl-PL" dirty="0"/>
              <a:t> //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container</a:t>
            </a:r>
            <a:r>
              <a:rPr lang="pl-PL" dirty="0"/>
              <a:t> </a:t>
            </a:r>
            <a:r>
              <a:rPr lang="pl-PL" i="1" dirty="0"/>
              <a:t>c</a:t>
            </a:r>
            <a:r>
              <a:rPr lang="pl-PL" dirty="0"/>
              <a:t> </a:t>
            </a:r>
            <a:r>
              <a:rPr lang="pl-PL" dirty="0" err="1"/>
              <a:t>is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en-US" i="1" baseline="-25000" dirty="0"/>
              <a:t>e</a:t>
            </a:r>
            <a:r>
              <a:rPr lang="en-US" dirty="0"/>
              <a:t>] grip(</a:t>
            </a:r>
            <a:r>
              <a:rPr lang="en-US" i="1" dirty="0"/>
              <a:t>k</a:t>
            </a:r>
            <a:r>
              <a:rPr lang="en-US" dirty="0"/>
              <a:t>): (empty, </a:t>
            </a:r>
            <a:r>
              <a:rPr lang="en-US" i="1" dirty="0"/>
              <a:t>c</a:t>
            </a:r>
            <a:r>
              <a:rPr lang="en-US" dirty="0"/>
              <a:t>) 	</a:t>
            </a:r>
            <a:r>
              <a:rPr lang="pl-PL" dirty="0"/>
              <a:t> //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crane</a:t>
            </a:r>
            <a:r>
              <a:rPr lang="pl-PL" dirty="0"/>
              <a:t> </a:t>
            </a:r>
            <a:r>
              <a:rPr lang="pl-PL" i="1" dirty="0" err="1"/>
              <a:t>k</a:t>
            </a:r>
            <a:r>
              <a:rPr lang="pl-PL" dirty="0" err="1"/>
              <a:t>’s</a:t>
            </a:r>
            <a:r>
              <a:rPr lang="pl-PL" dirty="0"/>
              <a:t> </a:t>
            </a:r>
            <a:r>
              <a:rPr lang="pl-PL" dirty="0" err="1"/>
              <a:t>gripper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holding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en-US" i="1" baseline="-25000" dirty="0"/>
              <a:t>e</a:t>
            </a:r>
            <a:r>
              <a:rPr lang="en-US" dirty="0"/>
              <a:t>] freight(</a:t>
            </a:r>
            <a:r>
              <a:rPr lang="en-US" i="1" dirty="0"/>
              <a:t>r</a:t>
            </a:r>
            <a:r>
              <a:rPr lang="en-US" dirty="0"/>
              <a:t>): (</a:t>
            </a:r>
            <a:r>
              <a:rPr lang="en-US" i="1" dirty="0" err="1"/>
              <a:t>c</a:t>
            </a:r>
            <a:r>
              <a:rPr lang="en-US" dirty="0" err="1"/>
              <a:t>,empty</a:t>
            </a:r>
            <a:r>
              <a:rPr lang="en-US" dirty="0"/>
              <a:t>) 	</a:t>
            </a:r>
            <a:r>
              <a:rPr lang="pl-PL" dirty="0"/>
              <a:t> //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i="1" dirty="0"/>
              <a:t>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carrying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en-US" dirty="0"/>
              <a:t>] </a:t>
            </a:r>
            <a:r>
              <a:rPr lang="en-US" dirty="0" err="1"/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d	</a:t>
            </a:r>
            <a:r>
              <a:rPr lang="pl-PL" dirty="0"/>
              <a:t> //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i="1" dirty="0"/>
              <a:t>r</a:t>
            </a:r>
            <a:r>
              <a:rPr lang="pl-PL" dirty="0"/>
              <a:t> </a:t>
            </a:r>
            <a:r>
              <a:rPr lang="pl-PL" dirty="0" err="1"/>
              <a:t>is</a:t>
            </a:r>
            <a:endParaRPr lang="en-US" i="1" dirty="0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i="1" dirty="0"/>
              <a:t>	</a:t>
            </a:r>
            <a:r>
              <a:rPr lang="pl-PL" dirty="0" err="1"/>
              <a:t>constraints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		</a:t>
            </a:r>
            <a:r>
              <a:rPr lang="en-US" dirty="0"/>
              <a:t>attached(</a:t>
            </a:r>
            <a:r>
              <a:rPr lang="en-US" i="1" dirty="0" err="1"/>
              <a:t>k,d</a:t>
            </a:r>
            <a:r>
              <a:rPr lang="en-US" dirty="0"/>
              <a:t>)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247930E-FADF-254E-97F8-451179903ED2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2201034" y="3812413"/>
            <a:ext cx="1368775" cy="387353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1ED4559-6144-7049-977A-E4024CC52460}"/>
              </a:ext>
            </a:extLst>
          </p:cNvPr>
          <p:cNvSpPr txBox="1"/>
          <p:nvPr/>
        </p:nvSpPr>
        <p:spPr>
          <a:xfrm>
            <a:off x="3569809" y="3627747"/>
            <a:ext cx="1587770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ea typeface="Times New Roman" charset="0"/>
                <a:cs typeface="Times New Roman" charset="0"/>
              </a:rPr>
              <a:t>book omits </a:t>
            </a:r>
            <a:r>
              <a:rPr lang="en-US" sz="1800" i="1" dirty="0">
                <a:ea typeface="Times New Roman" charset="0"/>
                <a:cs typeface="Times New Roman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6884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0"/>
                <a:ext cx="8162653" cy="4064323"/>
              </a:xfrm>
            </p:spPr>
            <p:txBody>
              <a:bodyPr>
                <a:normAutofit/>
              </a:bodyPr>
              <a:lstStyle/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de-DE" dirty="0"/>
                  <a:t>	</a:t>
                </a: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leaves dock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to an 	adjacent waypoint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enters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an adjacent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𝑡𝑎𝑘𝑒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	crane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container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latin typeface="Calibri"/>
                </a:endParaRPr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𝑛𝑎𝑣𝑖𝑔𝑎𝑡𝑒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navigates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stacks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 top of pile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𝑢𝑛𝑠𝑡𝑎𝑐𝑘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top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pl-PL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8162653" cy="4064323"/>
              </a:xfrm>
              <a:blipFill>
                <a:blip r:embed="rId2"/>
                <a:stretch>
                  <a:fillRect l="-1087" t="-2181"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20804-B09E-1D4F-B5B0-DCE43D93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sp>
        <p:nvSpPr>
          <p:cNvPr id="65" name="Line 853"/>
          <p:cNvSpPr>
            <a:spLocks noChangeShapeType="1"/>
          </p:cNvSpPr>
          <p:nvPr/>
        </p:nvSpPr>
        <p:spPr bwMode="auto">
          <a:xfrm>
            <a:off x="4895603" y="6478601"/>
            <a:ext cx="11430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4826000" contourW="6350" prstMaterial="legacyPlastic">
            <a:bevelT w="13500" h="13500" prst="angle"/>
            <a:bevelB w="13500" h="13500" prst="angle"/>
            <a:extrusionClr>
              <a:srgbClr val="EBE6DB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US" sz="1800" dirty="0">
              <a:ea typeface="Times New Roman"/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49452" y="5881673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• </a:t>
            </a:r>
            <a:r>
              <a:rPr lang="en-US" sz="1800" i="1" dirty="0">
                <a:ea typeface="Calibri"/>
                <a:cs typeface="Calibri"/>
              </a:rPr>
              <a:t>w</a:t>
            </a:r>
          </a:p>
        </p:txBody>
      </p:sp>
      <p:sp>
        <p:nvSpPr>
          <p:cNvPr id="126" name="Cube 125"/>
          <p:cNvSpPr/>
          <p:nvPr/>
        </p:nvSpPr>
        <p:spPr>
          <a:xfrm>
            <a:off x="7038672" y="5513743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 i="1" dirty="0">
                <a:solidFill>
                  <a:schemeClr val="tx1"/>
                </a:solidFill>
                <a:ea typeface="Calibri"/>
                <a:cs typeface="Calibri"/>
              </a:rPr>
              <a:t>c</a:t>
            </a:r>
            <a:endParaRPr lang="en-US" sz="1800" i="1" baseline="-25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28" name="Line 853"/>
          <p:cNvSpPr>
            <a:spLocks noChangeShapeType="1"/>
          </p:cNvSpPr>
          <p:nvPr/>
        </p:nvSpPr>
        <p:spPr bwMode="auto">
          <a:xfrm>
            <a:off x="5983384" y="6478601"/>
            <a:ext cx="18288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800" i="1" dirty="0">
                <a:ea typeface="Times New Roman"/>
                <a:cs typeface="Times New Roman"/>
              </a:rPr>
              <a:t>                 d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6296123" y="5748041"/>
            <a:ext cx="1203321" cy="500893"/>
            <a:chOff x="6392419" y="5864703"/>
            <a:chExt cx="1203321" cy="500893"/>
          </a:xfrm>
        </p:grpSpPr>
        <p:sp>
          <p:nvSpPr>
            <p:cNvPr id="130" name="Oval 859"/>
            <p:cNvSpPr>
              <a:spLocks noChangeAspect="1" noChangeArrowheads="1"/>
            </p:cNvSpPr>
            <p:nvPr/>
          </p:nvSpPr>
          <p:spPr bwMode="auto">
            <a:xfrm>
              <a:off x="7453912" y="6143913"/>
              <a:ext cx="99232" cy="10889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ea typeface="Calibri"/>
                <a:cs typeface="Calibri"/>
              </a:endParaRPr>
            </a:p>
          </p:txBody>
        </p:sp>
        <p:sp>
          <p:nvSpPr>
            <p:cNvPr id="131" name="Oval 861"/>
            <p:cNvSpPr>
              <a:spLocks noChangeAspect="1" noChangeArrowheads="1"/>
            </p:cNvSpPr>
            <p:nvPr/>
          </p:nvSpPr>
          <p:spPr bwMode="auto">
            <a:xfrm>
              <a:off x="6392420" y="6254755"/>
              <a:ext cx="102714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ea typeface="Calibri"/>
                <a:cs typeface="Calibri"/>
              </a:endParaRPr>
            </a:p>
          </p:txBody>
        </p:sp>
        <p:sp>
          <p:nvSpPr>
            <p:cNvPr id="132" name="Oval 862"/>
            <p:cNvSpPr>
              <a:spLocks noChangeAspect="1" noChangeArrowheads="1"/>
            </p:cNvSpPr>
            <p:nvPr/>
          </p:nvSpPr>
          <p:spPr bwMode="auto">
            <a:xfrm>
              <a:off x="7339582" y="6254755"/>
              <a:ext cx="99232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ea typeface="Calibri"/>
                <a:cs typeface="Calibri"/>
              </a:endParaRPr>
            </a:p>
          </p:txBody>
        </p:sp>
        <p:sp>
          <p:nvSpPr>
            <p:cNvPr id="133" name="Oval 863"/>
            <p:cNvSpPr>
              <a:spLocks noChangeAspect="1" noChangeArrowheads="1"/>
            </p:cNvSpPr>
            <p:nvPr/>
          </p:nvSpPr>
          <p:spPr bwMode="auto">
            <a:xfrm>
              <a:off x="7238609" y="6252810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ea typeface="Calibri"/>
                <a:cs typeface="Calibri"/>
              </a:endParaRPr>
            </a:p>
          </p:txBody>
        </p:sp>
        <p:sp>
          <p:nvSpPr>
            <p:cNvPr id="134" name="Oval 863"/>
            <p:cNvSpPr>
              <a:spLocks noChangeAspect="1" noChangeArrowheads="1"/>
            </p:cNvSpPr>
            <p:nvPr/>
          </p:nvSpPr>
          <p:spPr bwMode="auto">
            <a:xfrm>
              <a:off x="6813245" y="6254164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ea typeface="Calibri"/>
                <a:cs typeface="Calibri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6392419" y="5864703"/>
              <a:ext cx="1203321" cy="388110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136" name="Freeform 860"/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ea typeface="Calibri"/>
                  <a:cs typeface="Calibri"/>
                </a:endParaRPr>
              </a:p>
            </p:txBody>
          </p:sp>
          <p:sp>
            <p:nvSpPr>
              <p:cNvPr id="137" name="Rectangle 864"/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1800" i="1" dirty="0">
                    <a:ea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138" name="Freeform 865"/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ea typeface="Calibri"/>
                  <a:cs typeface="Calibri"/>
                </a:endParaRPr>
              </a:p>
            </p:txBody>
          </p:sp>
          <p:sp>
            <p:nvSpPr>
              <p:cNvPr id="139" name="Freeform 866"/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7211742" y="4719973"/>
            <a:ext cx="1219200" cy="1278997"/>
            <a:chOff x="4324883" y="4603510"/>
            <a:chExt cx="1219200" cy="1278997"/>
          </a:xfrm>
          <a:solidFill>
            <a:srgbClr val="BD5951"/>
          </a:solidFill>
        </p:grpSpPr>
        <p:grpSp>
          <p:nvGrpSpPr>
            <p:cNvPr id="141" name="Group 140"/>
            <p:cNvGrpSpPr/>
            <p:nvPr/>
          </p:nvGrpSpPr>
          <p:grpSpPr>
            <a:xfrm>
              <a:off x="4943997" y="4725862"/>
              <a:ext cx="88096" cy="1156645"/>
              <a:chOff x="3636432" y="1147233"/>
              <a:chExt cx="88096" cy="1156645"/>
            </a:xfrm>
            <a:grpFill/>
          </p:grpSpPr>
          <p:sp>
            <p:nvSpPr>
              <p:cNvPr id="150" name="Oval 878"/>
              <p:cNvSpPr>
                <a:spLocks noChangeAspect="1" noChangeArrowheads="1"/>
              </p:cNvSpPr>
              <p:nvPr/>
            </p:nvSpPr>
            <p:spPr bwMode="auto">
              <a:xfrm>
                <a:off x="3639810" y="2256032"/>
                <a:ext cx="84718" cy="478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ea typeface="Calibri"/>
                  <a:cs typeface="Calibri"/>
                </a:endParaRPr>
              </a:p>
            </p:txBody>
          </p:sp>
          <p:sp>
            <p:nvSpPr>
              <p:cNvPr id="151" name="Rectangle 880"/>
              <p:cNvSpPr>
                <a:spLocks noChangeArrowheads="1"/>
              </p:cNvSpPr>
              <p:nvPr/>
            </p:nvSpPr>
            <p:spPr bwMode="auto">
              <a:xfrm>
                <a:off x="3636432" y="1147233"/>
                <a:ext cx="88094" cy="1135842"/>
              </a:xfrm>
              <a:prstGeom prst="rect">
                <a:avLst/>
              </a:prstGeom>
              <a:grpFill/>
              <a:ln w="9525">
                <a:solidFill>
                  <a:srgbClr val="9CDD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ea typeface="Calibri"/>
                  <a:cs typeface="Calibri"/>
                </a:endParaRPr>
              </a:p>
            </p:txBody>
          </p:sp>
          <p:sp>
            <p:nvSpPr>
              <p:cNvPr id="152" name="Line 881"/>
              <p:cNvSpPr>
                <a:spLocks noChangeShapeType="1"/>
              </p:cNvSpPr>
              <p:nvPr/>
            </p:nvSpPr>
            <p:spPr bwMode="auto">
              <a:xfrm flipH="1" flipV="1">
                <a:off x="3636432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ea typeface="Calibri"/>
                  <a:cs typeface="Calibri"/>
                </a:endParaRPr>
              </a:p>
            </p:txBody>
          </p:sp>
          <p:sp>
            <p:nvSpPr>
              <p:cNvPr id="153" name="Line 882"/>
              <p:cNvSpPr>
                <a:spLocks noChangeShapeType="1"/>
              </p:cNvSpPr>
              <p:nvPr/>
            </p:nvSpPr>
            <p:spPr bwMode="auto">
              <a:xfrm flipV="1">
                <a:off x="3724527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ea typeface="Calibri"/>
                  <a:cs typeface="Calibri"/>
                </a:endParaRPr>
              </a:p>
            </p:txBody>
          </p:sp>
        </p:grpSp>
        <p:grpSp>
          <p:nvGrpSpPr>
            <p:cNvPr id="142" name="Group 883"/>
            <p:cNvGrpSpPr>
              <a:grpSpLocks/>
            </p:cNvGrpSpPr>
            <p:nvPr/>
          </p:nvGrpSpPr>
          <p:grpSpPr bwMode="auto">
            <a:xfrm>
              <a:off x="4369084" y="4680476"/>
              <a:ext cx="42359" cy="763457"/>
              <a:chOff x="960" y="251"/>
              <a:chExt cx="23" cy="367"/>
            </a:xfrm>
            <a:grpFill/>
          </p:grpSpPr>
          <p:sp>
            <p:nvSpPr>
              <p:cNvPr id="148" name="Line 884"/>
              <p:cNvSpPr>
                <a:spLocks noChangeShapeType="1"/>
              </p:cNvSpPr>
              <p:nvPr/>
            </p:nvSpPr>
            <p:spPr bwMode="auto">
              <a:xfrm flipH="1">
                <a:off x="971" y="251"/>
                <a:ext cx="0" cy="3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ea typeface="Calibri"/>
                  <a:cs typeface="Calibri"/>
                </a:endParaRPr>
              </a:p>
            </p:txBody>
          </p:sp>
          <p:sp>
            <p:nvSpPr>
              <p:cNvPr id="149" name="Oval 885"/>
              <p:cNvSpPr>
                <a:spLocks noChangeArrowheads="1"/>
              </p:cNvSpPr>
              <p:nvPr/>
            </p:nvSpPr>
            <p:spPr bwMode="auto">
              <a:xfrm>
                <a:off x="960" y="573"/>
                <a:ext cx="23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ea typeface="Calibri"/>
                  <a:cs typeface="Calibri"/>
                </a:endParaRPr>
              </a:p>
            </p:txBody>
          </p:sp>
        </p:grpSp>
        <p:sp>
          <p:nvSpPr>
            <p:cNvPr id="143" name="Rectangle 886"/>
            <p:cNvSpPr>
              <a:spLocks noChangeArrowheads="1"/>
            </p:cNvSpPr>
            <p:nvPr/>
          </p:nvSpPr>
          <p:spPr bwMode="auto">
            <a:xfrm>
              <a:off x="4324883" y="4715845"/>
              <a:ext cx="884012" cy="478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dirty="0">
                <a:ea typeface="Calibri"/>
                <a:cs typeface="Calibri"/>
              </a:endParaRPr>
            </a:p>
          </p:txBody>
        </p:sp>
        <p:sp>
          <p:nvSpPr>
            <p:cNvPr id="144" name="Freeform 887"/>
            <p:cNvSpPr>
              <a:spLocks noChangeAspect="1"/>
            </p:cNvSpPr>
            <p:nvPr/>
          </p:nvSpPr>
          <p:spPr bwMode="auto">
            <a:xfrm>
              <a:off x="4324883" y="4640955"/>
              <a:ext cx="942946" cy="76970"/>
            </a:xfrm>
            <a:custGeom>
              <a:avLst/>
              <a:gdLst>
                <a:gd name="T0" fmla="*/ 0 w 672"/>
                <a:gd name="T1" fmla="*/ 2 h 48"/>
                <a:gd name="T2" fmla="*/ 2 w 672"/>
                <a:gd name="T3" fmla="*/ 0 h 48"/>
                <a:gd name="T4" fmla="*/ 20 w 672"/>
                <a:gd name="T5" fmla="*/ 0 h 48"/>
                <a:gd name="T6" fmla="*/ 18 w 672"/>
                <a:gd name="T7" fmla="*/ 2 h 48"/>
                <a:gd name="T8" fmla="*/ 0 w 67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"/>
                <a:gd name="T17" fmla="*/ 672 w 67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">
                  <a:moveTo>
                    <a:pt x="0" y="48"/>
                  </a:moveTo>
                  <a:lnTo>
                    <a:pt x="48" y="0"/>
                  </a:lnTo>
                  <a:lnTo>
                    <a:pt x="672" y="0"/>
                  </a:lnTo>
                  <a:lnTo>
                    <a:pt x="6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ea typeface="Calibri"/>
                <a:cs typeface="Calibri"/>
              </a:endParaRPr>
            </a:p>
          </p:txBody>
        </p:sp>
        <p:sp>
          <p:nvSpPr>
            <p:cNvPr id="145" name="Freeform 888"/>
            <p:cNvSpPr>
              <a:spLocks/>
            </p:cNvSpPr>
            <p:nvPr/>
          </p:nvSpPr>
          <p:spPr bwMode="auto">
            <a:xfrm>
              <a:off x="5190478" y="4703363"/>
              <a:ext cx="265204" cy="301640"/>
            </a:xfrm>
            <a:custGeom>
              <a:avLst/>
              <a:gdLst>
                <a:gd name="T0" fmla="*/ 144 w 144"/>
                <a:gd name="T1" fmla="*/ 5 h 192"/>
                <a:gd name="T2" fmla="*/ 0 w 144"/>
                <a:gd name="T3" fmla="*/ 5 h 192"/>
                <a:gd name="T4" fmla="*/ 0 w 144"/>
                <a:gd name="T5" fmla="*/ 0 h 192"/>
                <a:gd name="T6" fmla="*/ 144 w 144"/>
                <a:gd name="T7" fmla="*/ 0 h 192"/>
                <a:gd name="T8" fmla="*/ 144 w 144"/>
                <a:gd name="T9" fmla="*/ 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8872" anchor="ctr"/>
            <a:lstStyle/>
            <a:p>
              <a:pPr algn="ctr"/>
              <a:r>
                <a:rPr lang="en-US" sz="1800" i="1" dirty="0">
                  <a:solidFill>
                    <a:schemeClr val="bg1"/>
                  </a:solidFill>
                  <a:ea typeface="Calibri"/>
                  <a:cs typeface="Calibri"/>
                </a:rPr>
                <a:t>k</a:t>
              </a:r>
            </a:p>
          </p:txBody>
        </p:sp>
        <p:sp>
          <p:nvSpPr>
            <p:cNvPr id="146" name="Freeform 889"/>
            <p:cNvSpPr>
              <a:spLocks/>
            </p:cNvSpPr>
            <p:nvPr/>
          </p:nvSpPr>
          <p:spPr bwMode="auto">
            <a:xfrm>
              <a:off x="5190478" y="4603510"/>
              <a:ext cx="353605" cy="99853"/>
            </a:xfrm>
            <a:custGeom>
              <a:avLst/>
              <a:gdLst>
                <a:gd name="T0" fmla="*/ 144 w 192"/>
                <a:gd name="T1" fmla="*/ 48 h 48"/>
                <a:gd name="T2" fmla="*/ 0 w 192"/>
                <a:gd name="T3" fmla="*/ 48 h 48"/>
                <a:gd name="T4" fmla="*/ 48 w 192"/>
                <a:gd name="T5" fmla="*/ 0 h 48"/>
                <a:gd name="T6" fmla="*/ 192 w 192"/>
                <a:gd name="T7" fmla="*/ 0 h 48"/>
                <a:gd name="T8" fmla="*/ 144 w 192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ea typeface="Calibri"/>
                <a:cs typeface="Calibri"/>
              </a:endParaRPr>
            </a:p>
          </p:txBody>
        </p:sp>
        <p:sp>
          <p:nvSpPr>
            <p:cNvPr id="147" name="Freeform 890"/>
            <p:cNvSpPr>
              <a:spLocks/>
            </p:cNvSpPr>
            <p:nvPr/>
          </p:nvSpPr>
          <p:spPr bwMode="auto">
            <a:xfrm>
              <a:off x="5455682" y="4603510"/>
              <a:ext cx="88401" cy="399413"/>
            </a:xfrm>
            <a:custGeom>
              <a:avLst/>
              <a:gdLst>
                <a:gd name="T0" fmla="*/ 0 w 48"/>
                <a:gd name="T1" fmla="*/ 48 h 192"/>
                <a:gd name="T2" fmla="*/ 48 w 48"/>
                <a:gd name="T3" fmla="*/ 0 h 192"/>
                <a:gd name="T4" fmla="*/ 48 w 48"/>
                <a:gd name="T5" fmla="*/ 144 h 192"/>
                <a:gd name="T6" fmla="*/ 0 w 48"/>
                <a:gd name="T7" fmla="*/ 192 h 192"/>
                <a:gd name="T8" fmla="*/ 0 w 48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2"/>
                <a:gd name="T17" fmla="*/ 48 w 4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2">
                  <a:moveTo>
                    <a:pt x="0" y="48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ea typeface="Calibri"/>
                <a:cs typeface="Calibri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B036866-1F16-AE4C-874E-D03471A83C43}"/>
              </a:ext>
            </a:extLst>
          </p:cNvPr>
          <p:cNvSpPr txBox="1"/>
          <p:nvPr/>
        </p:nvSpPr>
        <p:spPr>
          <a:xfrm>
            <a:off x="2680222" y="5120181"/>
            <a:ext cx="1390124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ea typeface="Times New Roman" charset="0"/>
                <a:cs typeface="Times New Roman" charset="0"/>
              </a:rPr>
              <a:t>book omits </a:t>
            </a:r>
            <a:r>
              <a:rPr lang="en-US" sz="1800" i="1" dirty="0">
                <a:ea typeface="Times New Roman" charset="0"/>
                <a:cs typeface="Times New Roman" charset="0"/>
              </a:rPr>
              <a:t>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881AF2-2E4F-4F4D-8BAE-BCD8ED464575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2621288" y="2913017"/>
            <a:ext cx="753996" cy="2207164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9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Methods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B5A995-F20A-F544-AC45-5CC52AA2CA6B}"/>
              </a:ext>
            </a:extLst>
          </p:cNvPr>
          <p:cNvGrpSpPr/>
          <p:nvPr/>
        </p:nvGrpSpPr>
        <p:grpSpPr>
          <a:xfrm>
            <a:off x="4381931" y="1124087"/>
            <a:ext cx="4624471" cy="1987069"/>
            <a:chOff x="4381931" y="971683"/>
            <a:chExt cx="4624471" cy="198706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CC5C78-46D9-6149-9929-3D8E18A80997}"/>
                </a:ext>
              </a:extLst>
            </p:cNvPr>
            <p:cNvSpPr/>
            <p:nvPr/>
          </p:nvSpPr>
          <p:spPr>
            <a:xfrm>
              <a:off x="4381931" y="2466309"/>
              <a:ext cx="462447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i="1" dirty="0">
                  <a:ea typeface="Times New Roman" charset="0"/>
                  <a:cs typeface="Times New Roman" charset="0"/>
                </a:rPr>
                <a:t>     </a:t>
              </a:r>
              <a:r>
                <a:rPr lang="en-US" sz="2000" i="1" dirty="0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dirty="0" err="1">
                  <a:ea typeface="Times New Roman" charset="0"/>
                  <a:cs typeface="Times New Roman" charset="0"/>
                </a:rPr>
                <a:t>s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1 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2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3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4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 </a:t>
              </a:r>
              <a:r>
                <a:rPr lang="en-US" sz="2000" i="1" dirty="0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dirty="0" err="1">
                  <a:ea typeface="Times New Roman" charset="0"/>
                  <a:cs typeface="Times New Roman" charset="0"/>
                </a:rPr>
                <a:t>e</a:t>
              </a:r>
              <a:r>
                <a:rPr lang="en-US" sz="2000" i="1" baseline="-25000" dirty="0">
                  <a:ea typeface="Times New Roman" charset="0"/>
                  <a:cs typeface="Times New Roman" charset="0"/>
                </a:rPr>
                <a:t>     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72344" y="971683"/>
              <a:ext cx="4480560" cy="1477183"/>
              <a:chOff x="4284132" y="1471356"/>
              <a:chExt cx="4480560" cy="1477183"/>
            </a:xfrm>
          </p:grpSpPr>
          <p:sp>
            <p:nvSpPr>
              <p:cNvPr id="54" name="Shape 591"/>
              <p:cNvSpPr/>
              <p:nvPr/>
            </p:nvSpPr>
            <p:spPr>
              <a:xfrm flipH="1" flipV="1">
                <a:off x="4611104" y="2728634"/>
                <a:ext cx="0" cy="21184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5" name="Shape 592"/>
              <p:cNvSpPr/>
              <p:nvPr/>
            </p:nvSpPr>
            <p:spPr>
              <a:xfrm flipH="1" flipV="1">
                <a:off x="7336539" y="2728633"/>
                <a:ext cx="0" cy="21183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6" name="Shape 593"/>
              <p:cNvSpPr/>
              <p:nvPr/>
            </p:nvSpPr>
            <p:spPr>
              <a:xfrm flipV="1">
                <a:off x="5734509" y="2728633"/>
                <a:ext cx="0" cy="2199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7" name="Shape 595"/>
              <p:cNvSpPr/>
              <p:nvPr/>
            </p:nvSpPr>
            <p:spPr>
              <a:xfrm>
                <a:off x="4611104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8" name="Shape 596"/>
              <p:cNvSpPr/>
              <p:nvPr/>
            </p:nvSpPr>
            <p:spPr>
              <a:xfrm>
                <a:off x="4703569" y="2135615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leave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Shape 597"/>
              <p:cNvSpPr/>
              <p:nvPr/>
            </p:nvSpPr>
            <p:spPr>
              <a:xfrm>
                <a:off x="6000102" y="1740642"/>
                <a:ext cx="1056994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navigate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Shape 598"/>
              <p:cNvSpPr/>
              <p:nvPr/>
            </p:nvSpPr>
            <p:spPr>
              <a:xfrm>
                <a:off x="5998003" y="2098856"/>
                <a:ext cx="1059093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1" name="Shape 599"/>
              <p:cNvSpPr/>
              <p:nvPr/>
            </p:nvSpPr>
            <p:spPr>
              <a:xfrm>
                <a:off x="7338635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2" name="Shape 600"/>
              <p:cNvSpPr/>
              <p:nvPr/>
            </p:nvSpPr>
            <p:spPr>
              <a:xfrm flipV="1">
                <a:off x="5998004" y="2327782"/>
                <a:ext cx="0" cy="61269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3" name="Shape 601"/>
              <p:cNvSpPr/>
              <p:nvPr/>
            </p:nvSpPr>
            <p:spPr>
              <a:xfrm flipH="1" flipV="1">
                <a:off x="7052385" y="2335845"/>
                <a:ext cx="0" cy="60462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4" name="Shape 602"/>
              <p:cNvSpPr/>
              <p:nvPr/>
            </p:nvSpPr>
            <p:spPr>
              <a:xfrm flipV="1">
                <a:off x="8462040" y="2728631"/>
                <a:ext cx="0" cy="21183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70" name="Shape 610"/>
              <p:cNvSpPr/>
              <p:nvPr/>
            </p:nvSpPr>
            <p:spPr>
              <a:xfrm>
                <a:off x="7646338" y="2212729"/>
                <a:ext cx="577531" cy="299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ct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enter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Shape 594"/>
                  <p:cNvSpPr/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marL="6350" lvl="1">
                      <a:tabLst>
                        <a:tab pos="509588" algn="l"/>
                        <a:tab pos="1033463" algn="l"/>
                        <a:tab pos="199866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/>
                            </a:rPr>
                            <m:t>𝑚𝑜𝑣𝑒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3" name="Shape 5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4284132" y="2940476"/>
                <a:ext cx="4480560" cy="0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Task: move robot </a:t>
                </a:r>
                <a:r>
                  <a:rPr lang="en-US" i="1" dirty="0"/>
                  <a:t>r</a:t>
                </a:r>
                <a:r>
                  <a:rPr lang="en-US" dirty="0"/>
                  <a:t> to dock </a:t>
                </a:r>
                <a:r>
                  <a:rPr lang="en-US" i="1" dirty="0"/>
                  <a:t>d</a:t>
                </a:r>
                <a:r>
                  <a:rPr lang="en-US" dirty="0"/>
                  <a:t> </a:t>
                </a:r>
                <a:endParaRPr lang="en-US" i="1" baseline="-25000" dirty="0"/>
              </a:p>
              <a:p>
                <a:pPr lvl="1">
                  <a:tabLst>
                    <a:tab pos="509588" algn="l"/>
                    <a:tab pos="1033463" algn="l"/>
                    <a:tab pos="19986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 dirty="0"/>
                  <a:t>Method:</a:t>
                </a:r>
                <a:br>
                  <a:rPr lang="en-US" baseline="-2500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2606" t="-1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53345" y="3041515"/>
                <a:ext cx="4890655" cy="2225937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becomes empty during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another robot may enter it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doesn’t need to be empty </a:t>
                </a:r>
                <a:br>
                  <a:rPr lang="en-GB" dirty="0"/>
                </a:br>
                <a:r>
                  <a:rPr lang="en-GB" dirty="0"/>
                  <a:t>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starts entering it</a:t>
                </a:r>
                <a:endParaRPr lang="en-GB" i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53345" y="3041515"/>
                <a:ext cx="4890655" cy="2225937"/>
              </a:xfrm>
              <a:blipFill>
                <a:blip r:embed="rId5"/>
                <a:stretch>
                  <a:fillRect l="-1813" t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068A5A-2046-9846-AD84-E7D5A792DF65}"/>
              </a:ext>
            </a:extLst>
          </p:cNvPr>
          <p:cNvGrpSpPr/>
          <p:nvPr/>
        </p:nvGrpSpPr>
        <p:grpSpPr>
          <a:xfrm>
            <a:off x="4631457" y="5047737"/>
            <a:ext cx="3669787" cy="1530095"/>
            <a:chOff x="4718837" y="5021424"/>
            <a:chExt cx="3669787" cy="1530095"/>
          </a:xfrm>
        </p:grpSpPr>
        <p:sp>
          <p:nvSpPr>
            <p:cNvPr id="29" name="Line 853">
              <a:extLst>
                <a:ext uri="{FF2B5EF4-FFF2-40B4-BE49-F238E27FC236}">
                  <a16:creationId xmlns:a16="http://schemas.microsoft.com/office/drawing/2014/main" id="{4DEC83CC-AD5A-8E4B-9518-94CADFEAD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837" y="6537984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064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Line 853">
              <a:extLst>
                <a:ext uri="{FF2B5EF4-FFF2-40B4-BE49-F238E27FC236}">
                  <a16:creationId xmlns:a16="http://schemas.microsoft.com/office/drawing/2014/main" id="{02F17091-586B-DC45-B4B3-A7618D2FA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0552" y="6547157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33" name="Line 853">
              <a:extLst>
                <a:ext uri="{FF2B5EF4-FFF2-40B4-BE49-F238E27FC236}">
                  <a16:creationId xmlns:a16="http://schemas.microsoft.com/office/drawing/2014/main" id="{82AEA405-7806-9141-B816-81258C9B6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7297" y="5468735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                   d2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5822F31-AF38-6842-B7EE-9CF625C2C9E8}"/>
                </a:ext>
              </a:extLst>
            </p:cNvPr>
            <p:cNvSpPr/>
            <p:nvPr/>
          </p:nvSpPr>
          <p:spPr>
            <a:xfrm>
              <a:off x="5314175" y="594105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• w1</a:t>
              </a:r>
              <a:endParaRPr lang="en-US" sz="1800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1CAA5AE-D1BC-3C44-95F8-A917163BF198}"/>
                </a:ext>
              </a:extLst>
            </p:cNvPr>
            <p:cNvGrpSpPr/>
            <p:nvPr/>
          </p:nvGrpSpPr>
          <p:grpSpPr>
            <a:xfrm>
              <a:off x="6538526" y="5741085"/>
              <a:ext cx="1203321" cy="500893"/>
              <a:chOff x="6392419" y="5864703"/>
              <a:chExt cx="1203321" cy="500893"/>
            </a:xfrm>
          </p:grpSpPr>
          <p:sp>
            <p:nvSpPr>
              <p:cNvPr id="101" name="Oval 859">
                <a:extLst>
                  <a:ext uri="{FF2B5EF4-FFF2-40B4-BE49-F238E27FC236}">
                    <a16:creationId xmlns:a16="http://schemas.microsoft.com/office/drawing/2014/main" id="{F855D368-354E-B94A-B019-DD9A366C39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Oval 861">
                <a:extLst>
                  <a:ext uri="{FF2B5EF4-FFF2-40B4-BE49-F238E27FC236}">
                    <a16:creationId xmlns:a16="http://schemas.microsoft.com/office/drawing/2014/main" id="{176524F2-2BC7-8B4F-90F3-FBE0DF7485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Oval 862">
                <a:extLst>
                  <a:ext uri="{FF2B5EF4-FFF2-40B4-BE49-F238E27FC236}">
                    <a16:creationId xmlns:a16="http://schemas.microsoft.com/office/drawing/2014/main" id="{23E87DCD-3A2C-144B-A48F-FAF0F7289C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Oval 863">
                <a:extLst>
                  <a:ext uri="{FF2B5EF4-FFF2-40B4-BE49-F238E27FC236}">
                    <a16:creationId xmlns:a16="http://schemas.microsoft.com/office/drawing/2014/main" id="{CE7494E2-004E-8A41-B24F-4DA7BC1AD9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5" name="Oval 863">
                <a:extLst>
                  <a:ext uri="{FF2B5EF4-FFF2-40B4-BE49-F238E27FC236}">
                    <a16:creationId xmlns:a16="http://schemas.microsoft.com/office/drawing/2014/main" id="{6C7568A1-7976-2640-996F-1850435C6E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1DFE9F73-8E93-DC4C-B96D-01E50B20CB4B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07" name="Freeform 860">
                  <a:extLst>
                    <a:ext uri="{FF2B5EF4-FFF2-40B4-BE49-F238E27FC236}">
                      <a16:creationId xmlns:a16="http://schemas.microsoft.com/office/drawing/2014/main" id="{6504C1D3-DF39-784A-AE35-53806247BC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Rectangle 864">
                  <a:extLst>
                    <a:ext uri="{FF2B5EF4-FFF2-40B4-BE49-F238E27FC236}">
                      <a16:creationId xmlns:a16="http://schemas.microsoft.com/office/drawing/2014/main" id="{97A7FD77-B627-314C-99C5-457E731CFF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9" name="Freeform 865">
                  <a:extLst>
                    <a:ext uri="{FF2B5EF4-FFF2-40B4-BE49-F238E27FC236}">
                      <a16:creationId xmlns:a16="http://schemas.microsoft.com/office/drawing/2014/main" id="{DCF95F18-DB11-6B42-A910-1A59610977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Freeform 866">
                  <a:extLst>
                    <a:ext uri="{FF2B5EF4-FFF2-40B4-BE49-F238E27FC236}">
                      <a16:creationId xmlns:a16="http://schemas.microsoft.com/office/drawing/2014/main" id="{CCB566A5-D4BC-FB4F-AA36-00C3AAF265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84062D3-D543-674C-862E-53ABC40AE550}"/>
                </a:ext>
              </a:extLst>
            </p:cNvPr>
            <p:cNvSpPr/>
            <p:nvPr/>
          </p:nvSpPr>
          <p:spPr>
            <a:xfrm>
              <a:off x="6135857" y="5021424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• w2</a:t>
              </a:r>
              <a:endParaRPr lang="en-US" sz="1800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3CE31FA-0196-674F-8467-9596E284BCD0}"/>
              </a:ext>
            </a:extLst>
          </p:cNvPr>
          <p:cNvSpPr/>
          <p:nvPr/>
        </p:nvSpPr>
        <p:spPr>
          <a:xfrm>
            <a:off x="647088" y="2836913"/>
            <a:ext cx="3478685" cy="3693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 dirty="0"/>
              <a:t>m-move1(</a:t>
            </a:r>
            <a:r>
              <a:rPr lang="en-US" i="1" dirty="0"/>
              <a:t>r,d,d′,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</a:t>
            </a:r>
          </a:p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 dirty="0"/>
              <a:t>	task:	move(</a:t>
            </a:r>
            <a:r>
              <a:rPr lang="en-US" i="1" dirty="0" err="1"/>
              <a:t>r,d</a:t>
            </a:r>
            <a:r>
              <a:rPr lang="en-US" dirty="0"/>
              <a:t>)</a:t>
            </a:r>
          </a:p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 dirty="0"/>
              <a:t>	refinement: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leave(</a:t>
            </a:r>
            <a:r>
              <a:rPr lang="en-US" i="1" dirty="0" err="1"/>
              <a:t>r,d</a:t>
            </a:r>
            <a:r>
              <a:rPr lang="en-US" dirty="0" err="1"/>
              <a:t>′</a:t>
            </a:r>
            <a:r>
              <a:rPr lang="en-US" i="1" dirty="0" err="1"/>
              <a:t>,w</a:t>
            </a:r>
            <a:r>
              <a:rPr lang="en-US" dirty="0"/>
              <a:t>′)</a:t>
            </a:r>
            <a:br>
              <a:rPr lang="en-US" sz="1200" dirty="0"/>
            </a:br>
            <a:r>
              <a:rPr lang="en-US" sz="12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navigate(</a:t>
            </a:r>
            <a:r>
              <a:rPr lang="en-US" i="1" dirty="0" err="1"/>
              <a:t>r,w</a:t>
            </a:r>
            <a:r>
              <a:rPr lang="en-US" dirty="0" err="1"/>
              <a:t>′</a:t>
            </a:r>
            <a:r>
              <a:rPr lang="en-US" i="1" dirty="0" err="1"/>
              <a:t>,w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enter(</a:t>
            </a:r>
            <a:r>
              <a:rPr lang="en-US" i="1" dirty="0" err="1"/>
              <a:t>r,d,w</a:t>
            </a:r>
            <a:r>
              <a:rPr lang="en-US" dirty="0"/>
              <a:t>)</a:t>
            </a:r>
          </a:p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 dirty="0"/>
              <a:t>	assertions: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</a:t>
            </a:r>
            <a:r>
              <a:rPr lang="en-US" dirty="0" err="1"/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d</a:t>
            </a:r>
            <a:r>
              <a:rPr lang="en-US" dirty="0"/>
              <a:t>′ </a:t>
            </a:r>
          </a:p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 dirty="0">
                <a:cs typeface="Times New Roman"/>
              </a:rPr>
              <a:t>	constraints: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		</a:t>
            </a:r>
            <a:r>
              <a:rPr lang="en-US" dirty="0" err="1"/>
              <a:t>adj</a:t>
            </a:r>
            <a:r>
              <a:rPr lang="en-US" dirty="0"/>
              <a:t>(</a:t>
            </a:r>
            <a:r>
              <a:rPr lang="en-US" i="1" dirty="0" err="1"/>
              <a:t>d,w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adj</a:t>
            </a:r>
            <a:r>
              <a:rPr lang="en-US" dirty="0"/>
              <a:t>(</a:t>
            </a:r>
            <a:r>
              <a:rPr lang="en-US" i="1" dirty="0" err="1"/>
              <a:t>d′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i="1" dirty="0"/>
              <a:t>′</a:t>
            </a:r>
            <a:r>
              <a:rPr lang="en-US" dirty="0"/>
              <a:t>), </a:t>
            </a:r>
            <a:r>
              <a:rPr lang="en-US" i="1" dirty="0"/>
              <a:t>d ≠ d′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connected(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89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Methods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B5A995-F20A-F544-AC45-5CC52AA2CA6B}"/>
              </a:ext>
            </a:extLst>
          </p:cNvPr>
          <p:cNvGrpSpPr/>
          <p:nvPr/>
        </p:nvGrpSpPr>
        <p:grpSpPr>
          <a:xfrm>
            <a:off x="4381931" y="1124087"/>
            <a:ext cx="4624471" cy="1987069"/>
            <a:chOff x="4381931" y="971683"/>
            <a:chExt cx="4624471" cy="198706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CC5C78-46D9-6149-9929-3D8E18A80997}"/>
                </a:ext>
              </a:extLst>
            </p:cNvPr>
            <p:cNvSpPr/>
            <p:nvPr/>
          </p:nvSpPr>
          <p:spPr>
            <a:xfrm>
              <a:off x="4381931" y="2466309"/>
              <a:ext cx="462447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i="1" dirty="0">
                  <a:ea typeface="Times New Roman" charset="0"/>
                  <a:cs typeface="Times New Roman" charset="0"/>
                </a:rPr>
                <a:t>     </a:t>
              </a:r>
              <a:r>
                <a:rPr lang="en-US" sz="2000" i="1" dirty="0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dirty="0" err="1">
                  <a:ea typeface="Times New Roman" charset="0"/>
                  <a:cs typeface="Times New Roman" charset="0"/>
                </a:rPr>
                <a:t>s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1 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2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3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4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 </a:t>
              </a:r>
              <a:r>
                <a:rPr lang="en-US" sz="2000" i="1" dirty="0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dirty="0" err="1">
                  <a:ea typeface="Times New Roman" charset="0"/>
                  <a:cs typeface="Times New Roman" charset="0"/>
                </a:rPr>
                <a:t>e</a:t>
              </a:r>
              <a:r>
                <a:rPr lang="en-US" sz="2000" i="1" baseline="-25000" dirty="0">
                  <a:ea typeface="Times New Roman" charset="0"/>
                  <a:cs typeface="Times New Roman" charset="0"/>
                </a:rPr>
                <a:t>     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72344" y="971683"/>
              <a:ext cx="4480560" cy="1477183"/>
              <a:chOff x="4284132" y="1471356"/>
              <a:chExt cx="4480560" cy="1477183"/>
            </a:xfrm>
          </p:grpSpPr>
          <p:sp>
            <p:nvSpPr>
              <p:cNvPr id="54" name="Shape 591"/>
              <p:cNvSpPr/>
              <p:nvPr/>
            </p:nvSpPr>
            <p:spPr>
              <a:xfrm flipH="1" flipV="1">
                <a:off x="4611104" y="2728634"/>
                <a:ext cx="0" cy="21184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5" name="Shape 592"/>
              <p:cNvSpPr/>
              <p:nvPr/>
            </p:nvSpPr>
            <p:spPr>
              <a:xfrm flipH="1" flipV="1">
                <a:off x="7336539" y="2728633"/>
                <a:ext cx="0" cy="21183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6" name="Shape 593"/>
              <p:cNvSpPr/>
              <p:nvPr/>
            </p:nvSpPr>
            <p:spPr>
              <a:xfrm flipV="1">
                <a:off x="5734509" y="2728633"/>
                <a:ext cx="0" cy="2199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7" name="Shape 595"/>
              <p:cNvSpPr/>
              <p:nvPr/>
            </p:nvSpPr>
            <p:spPr>
              <a:xfrm>
                <a:off x="4611104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8" name="Shape 596"/>
              <p:cNvSpPr/>
              <p:nvPr/>
            </p:nvSpPr>
            <p:spPr>
              <a:xfrm>
                <a:off x="4703569" y="2135615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unstack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Shape 597"/>
              <p:cNvSpPr/>
              <p:nvPr/>
            </p:nvSpPr>
            <p:spPr>
              <a:xfrm>
                <a:off x="6000102" y="1740642"/>
                <a:ext cx="1056994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stack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Shape 598"/>
              <p:cNvSpPr/>
              <p:nvPr/>
            </p:nvSpPr>
            <p:spPr>
              <a:xfrm>
                <a:off x="5998003" y="2098856"/>
                <a:ext cx="1059093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1" name="Shape 599"/>
              <p:cNvSpPr/>
              <p:nvPr/>
            </p:nvSpPr>
            <p:spPr>
              <a:xfrm>
                <a:off x="7338635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2" name="Shape 600"/>
              <p:cNvSpPr/>
              <p:nvPr/>
            </p:nvSpPr>
            <p:spPr>
              <a:xfrm flipV="1">
                <a:off x="5998004" y="2327782"/>
                <a:ext cx="0" cy="61269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3" name="Shape 601"/>
              <p:cNvSpPr/>
              <p:nvPr/>
            </p:nvSpPr>
            <p:spPr>
              <a:xfrm flipH="1" flipV="1">
                <a:off x="7052385" y="2335845"/>
                <a:ext cx="0" cy="60462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4" name="Shape 602"/>
              <p:cNvSpPr/>
              <p:nvPr/>
            </p:nvSpPr>
            <p:spPr>
              <a:xfrm flipV="1">
                <a:off x="8462040" y="2728631"/>
                <a:ext cx="0" cy="21183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70" name="Shape 610"/>
              <p:cNvSpPr/>
              <p:nvPr/>
            </p:nvSpPr>
            <p:spPr>
              <a:xfrm>
                <a:off x="7520118" y="2212729"/>
                <a:ext cx="829972" cy="299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ct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Shape 594"/>
                  <p:cNvSpPr/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marL="12700" lvl="1">
                      <a:tabLst>
                        <a:tab pos="509588" algn="l"/>
                        <a:tab pos="177006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𝑢𝑛𝑐𝑜𝑣𝑒𝑟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3" name="Shape 5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4284132" y="2940476"/>
                <a:ext cx="4480560" cy="0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9"/>
                <a:ext cx="3884418" cy="216518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Task: remove everything above container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 pile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lvl="1">
                  <a:tabLst>
                    <a:tab pos="509588" algn="l"/>
                    <a:tab pos="17700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𝑢𝑛𝑐𝑜𝑣𝑒𝑟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 dirty="0"/>
                  <a:t>Method:</a:t>
                </a:r>
                <a:br>
                  <a:rPr lang="en-US" baseline="-2500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9"/>
                <a:ext cx="3884418" cy="2165188"/>
              </a:xfrm>
              <a:blipFill>
                <a:blip r:embed="rId4"/>
                <a:stretch>
                  <a:fillRect l="-2280" t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ECFF39-A9E0-D24C-9510-E0F61313459C}"/>
              </a:ext>
            </a:extLst>
          </p:cNvPr>
          <p:cNvSpPr/>
          <p:nvPr/>
        </p:nvSpPr>
        <p:spPr>
          <a:xfrm>
            <a:off x="657462" y="3111058"/>
            <a:ext cx="6049501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None/>
              <a:tabLst>
                <a:tab pos="509588" algn="l"/>
                <a:tab pos="1770063" algn="l"/>
              </a:tabLst>
            </a:pPr>
            <a:r>
              <a:rPr lang="en-US" dirty="0"/>
              <a:t>m-uncover(</a:t>
            </a:r>
            <a:r>
              <a:rPr lang="en-US" i="1" dirty="0" err="1"/>
              <a:t>c,p,k,d,p</a:t>
            </a:r>
            <a:r>
              <a:rPr lang="en-US" i="1" dirty="0"/>
              <a:t>′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task:	uncover(</a:t>
            </a:r>
            <a:r>
              <a:rPr lang="en-US" i="1" dirty="0" err="1"/>
              <a:t>c,p</a:t>
            </a:r>
            <a:r>
              <a:rPr lang="en-US" dirty="0"/>
              <a:t>)	           </a:t>
            </a:r>
          </a:p>
          <a:p>
            <a:pPr>
              <a:tabLst>
                <a:tab pos="509588" algn="l"/>
                <a:tab pos="1770063" algn="l"/>
              </a:tabLst>
            </a:pPr>
            <a:r>
              <a:rPr lang="en-US" dirty="0"/>
              <a:t>	refinement: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unstack(</a:t>
            </a:r>
            <a:r>
              <a:rPr lang="en-US" i="1" dirty="0" err="1"/>
              <a:t>k,c</a:t>
            </a:r>
            <a:r>
              <a:rPr lang="en-US" dirty="0" err="1"/>
              <a:t>′</a:t>
            </a:r>
            <a:r>
              <a:rPr lang="en-US" i="1" dirty="0" err="1"/>
              <a:t>,p</a:t>
            </a:r>
            <a:r>
              <a:rPr lang="en-US" dirty="0"/>
              <a:t>)      // action</a:t>
            </a:r>
            <a:br>
              <a:rPr lang="en-US" sz="1200" dirty="0"/>
            </a:br>
            <a:r>
              <a:rPr lang="en-US" sz="12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stack(</a:t>
            </a:r>
            <a:r>
              <a:rPr lang="en-US" i="1" dirty="0" err="1"/>
              <a:t>k,c</a:t>
            </a:r>
            <a:r>
              <a:rPr lang="en-US" dirty="0" err="1"/>
              <a:t>′</a:t>
            </a:r>
            <a:r>
              <a:rPr lang="en-US" i="1" dirty="0" err="1"/>
              <a:t>,p</a:t>
            </a:r>
            <a:r>
              <a:rPr lang="en-US" dirty="0"/>
              <a:t>′)         // action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uncover(</a:t>
            </a:r>
            <a:r>
              <a:rPr lang="en-US" i="1" dirty="0" err="1"/>
              <a:t>c,p</a:t>
            </a:r>
            <a:r>
              <a:rPr lang="en-US" dirty="0"/>
              <a:t>)         // recursive </a:t>
            </a:r>
            <a:r>
              <a:rPr lang="en-US" dirty="0">
                <a:cs typeface="Calibri"/>
              </a:rPr>
              <a:t>uncover</a:t>
            </a:r>
            <a:endParaRPr lang="en-US" dirty="0"/>
          </a:p>
          <a:p>
            <a:pPr marL="0" lvl="1">
              <a:buNone/>
              <a:tabLst>
                <a:tab pos="509588" algn="l"/>
                <a:tab pos="1770063" algn="l"/>
              </a:tabLst>
            </a:pPr>
            <a:r>
              <a:rPr lang="en-US" dirty="0"/>
              <a:t>	assertions: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pile(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top(</a:t>
            </a:r>
            <a:r>
              <a:rPr lang="en-US" i="1" dirty="0"/>
              <a:t>p</a:t>
            </a:r>
            <a:r>
              <a:rPr lang="en-US" dirty="0"/>
              <a:t>) = </a:t>
            </a:r>
            <a:r>
              <a:rPr lang="en-US" i="1" dirty="0"/>
              <a:t>c</a:t>
            </a:r>
            <a:r>
              <a:rPr lang="en-US" dirty="0"/>
              <a:t>′</a:t>
            </a:r>
            <a:br>
              <a:rPr lang="en-US" sz="1200" dirty="0"/>
            </a:br>
            <a:r>
              <a:rPr lang="en-US" sz="1200" dirty="0"/>
              <a:t>		</a:t>
            </a:r>
            <a:r>
              <a:rPr lang="en-US" dirty="0"/>
              <a:t>[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i="1" dirty="0"/>
              <a:t>, 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grip(</a:t>
            </a:r>
            <a:r>
              <a:rPr lang="en-US" i="1" dirty="0"/>
              <a:t>k</a:t>
            </a:r>
            <a:r>
              <a:rPr lang="en-US" dirty="0"/>
              <a:t>) = empty </a:t>
            </a:r>
          </a:p>
          <a:p>
            <a:pPr>
              <a:tabLst>
                <a:tab pos="509588" algn="l"/>
                <a:tab pos="1770063" algn="l"/>
              </a:tabLst>
            </a:pPr>
            <a:r>
              <a:rPr lang="en-US" dirty="0"/>
              <a:t>	</a:t>
            </a:r>
            <a:r>
              <a:rPr lang="en-US" dirty="0">
                <a:cs typeface="Times New Roman"/>
              </a:rPr>
              <a:t>constraints:	</a:t>
            </a:r>
            <a:r>
              <a:rPr lang="en-US" dirty="0"/>
              <a:t>attached(</a:t>
            </a:r>
            <a:r>
              <a:rPr lang="en-US" i="1" dirty="0" err="1"/>
              <a:t>k,d</a:t>
            </a:r>
            <a:r>
              <a:rPr lang="en-US" dirty="0"/>
              <a:t>), attached(</a:t>
            </a:r>
            <a:r>
              <a:rPr lang="en-US" i="1" dirty="0" err="1"/>
              <a:t>p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		attached(</a:t>
            </a:r>
            <a:r>
              <a:rPr lang="en-US" i="1" dirty="0" err="1"/>
              <a:t>p′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p ≠ p′</a:t>
            </a:r>
            <a:r>
              <a:rPr lang="en-US" dirty="0"/>
              <a:t>, </a:t>
            </a:r>
            <a:r>
              <a:rPr lang="en-US" i="1" dirty="0"/>
              <a:t>c′ ≠ c</a:t>
            </a:r>
            <a:r>
              <a:rPr lang="en-US" dirty="0"/>
              <a:t>, </a:t>
            </a:r>
            <a:br>
              <a:rPr lang="en-US" i="1" dirty="0"/>
            </a:br>
            <a:r>
              <a:rPr lang="en-US" i="1" dirty="0"/>
              <a:t>		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44" name="Line 853">
            <a:extLst>
              <a:ext uri="{FF2B5EF4-FFF2-40B4-BE49-F238E27FC236}">
                <a16:creationId xmlns:a16="http://schemas.microsoft.com/office/drawing/2014/main" id="{F0FBB07A-BF79-7446-B0C0-1F6C2E1DF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2349" y="5955070"/>
            <a:ext cx="150876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        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1772C4-F7D2-9E4C-BBBF-03AEE1A935D1}"/>
              </a:ext>
            </a:extLst>
          </p:cNvPr>
          <p:cNvGrpSpPr/>
          <p:nvPr/>
        </p:nvGrpSpPr>
        <p:grpSpPr>
          <a:xfrm>
            <a:off x="7733704" y="4207554"/>
            <a:ext cx="1219200" cy="1278997"/>
            <a:chOff x="4324883" y="4603510"/>
            <a:chExt cx="1219200" cy="1278997"/>
          </a:xfrm>
          <a:solidFill>
            <a:srgbClr val="BD5951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A224CC5-2D23-7142-9ECE-18452A6132DF}"/>
                </a:ext>
              </a:extLst>
            </p:cNvPr>
            <p:cNvGrpSpPr/>
            <p:nvPr/>
          </p:nvGrpSpPr>
          <p:grpSpPr>
            <a:xfrm>
              <a:off x="4943997" y="4725862"/>
              <a:ext cx="88096" cy="1156645"/>
              <a:chOff x="3636432" y="1147233"/>
              <a:chExt cx="88096" cy="1156645"/>
            </a:xfrm>
            <a:grpFill/>
          </p:grpSpPr>
          <p:sp>
            <p:nvSpPr>
              <p:cNvPr id="68" name="Oval 878">
                <a:extLst>
                  <a:ext uri="{FF2B5EF4-FFF2-40B4-BE49-F238E27FC236}">
                    <a16:creationId xmlns:a16="http://schemas.microsoft.com/office/drawing/2014/main" id="{A68876EB-D41D-B54A-B87D-2F7D10623B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39810" y="2256032"/>
                <a:ext cx="84718" cy="478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9" name="Rectangle 880">
                <a:extLst>
                  <a:ext uri="{FF2B5EF4-FFF2-40B4-BE49-F238E27FC236}">
                    <a16:creationId xmlns:a16="http://schemas.microsoft.com/office/drawing/2014/main" id="{9A1F6501-B8A1-B94B-AC68-3CF70F1A7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432" y="1147233"/>
                <a:ext cx="88094" cy="1135842"/>
              </a:xfrm>
              <a:prstGeom prst="rect">
                <a:avLst/>
              </a:prstGeom>
              <a:grpFill/>
              <a:ln w="9525">
                <a:solidFill>
                  <a:srgbClr val="9CDD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1" name="Line 881">
                <a:extLst>
                  <a:ext uri="{FF2B5EF4-FFF2-40B4-BE49-F238E27FC236}">
                    <a16:creationId xmlns:a16="http://schemas.microsoft.com/office/drawing/2014/main" id="{5545EC9A-8A65-0149-8E2F-6F994DC55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6432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2" name="Line 882">
                <a:extLst>
                  <a:ext uri="{FF2B5EF4-FFF2-40B4-BE49-F238E27FC236}">
                    <a16:creationId xmlns:a16="http://schemas.microsoft.com/office/drawing/2014/main" id="{20699A55-1920-A94D-83BE-501A731CC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4527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8" name="Group 883">
              <a:extLst>
                <a:ext uri="{FF2B5EF4-FFF2-40B4-BE49-F238E27FC236}">
                  <a16:creationId xmlns:a16="http://schemas.microsoft.com/office/drawing/2014/main" id="{9920DD02-5110-D54B-8160-B534422E6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9084" y="4680480"/>
              <a:ext cx="42359" cy="293319"/>
              <a:chOff x="960" y="251"/>
              <a:chExt cx="23" cy="141"/>
            </a:xfrm>
            <a:grpFill/>
          </p:grpSpPr>
          <p:sp>
            <p:nvSpPr>
              <p:cNvPr id="66" name="Line 884">
                <a:extLst>
                  <a:ext uri="{FF2B5EF4-FFF2-40B4-BE49-F238E27FC236}">
                    <a16:creationId xmlns:a16="http://schemas.microsoft.com/office/drawing/2014/main" id="{A211AD92-5603-514E-912C-2211F2BFA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" y="251"/>
                <a:ext cx="0" cy="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7" name="Oval 885">
                <a:extLst>
                  <a:ext uri="{FF2B5EF4-FFF2-40B4-BE49-F238E27FC236}">
                    <a16:creationId xmlns:a16="http://schemas.microsoft.com/office/drawing/2014/main" id="{C07375FE-9C6E-E940-B8D3-C72675ED2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347"/>
                <a:ext cx="23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9" name="Rectangle 886">
              <a:extLst>
                <a:ext uri="{FF2B5EF4-FFF2-40B4-BE49-F238E27FC236}">
                  <a16:creationId xmlns:a16="http://schemas.microsoft.com/office/drawing/2014/main" id="{A8B2EE23-0C50-DC42-96A1-35476DB8D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83" y="4715845"/>
              <a:ext cx="884012" cy="478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0" name="Freeform 887">
              <a:extLst>
                <a:ext uri="{FF2B5EF4-FFF2-40B4-BE49-F238E27FC236}">
                  <a16:creationId xmlns:a16="http://schemas.microsoft.com/office/drawing/2014/main" id="{21C67144-FBD1-2748-B22A-9FF26F6EFC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4883" y="4640955"/>
              <a:ext cx="942946" cy="76970"/>
            </a:xfrm>
            <a:custGeom>
              <a:avLst/>
              <a:gdLst>
                <a:gd name="T0" fmla="*/ 0 w 672"/>
                <a:gd name="T1" fmla="*/ 2 h 48"/>
                <a:gd name="T2" fmla="*/ 2 w 672"/>
                <a:gd name="T3" fmla="*/ 0 h 48"/>
                <a:gd name="T4" fmla="*/ 20 w 672"/>
                <a:gd name="T5" fmla="*/ 0 h 48"/>
                <a:gd name="T6" fmla="*/ 18 w 672"/>
                <a:gd name="T7" fmla="*/ 2 h 48"/>
                <a:gd name="T8" fmla="*/ 0 w 67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"/>
                <a:gd name="T17" fmla="*/ 672 w 67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">
                  <a:moveTo>
                    <a:pt x="0" y="48"/>
                  </a:moveTo>
                  <a:lnTo>
                    <a:pt x="48" y="0"/>
                  </a:lnTo>
                  <a:lnTo>
                    <a:pt x="672" y="0"/>
                  </a:lnTo>
                  <a:lnTo>
                    <a:pt x="6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2" name="Freeform 888">
              <a:extLst>
                <a:ext uri="{FF2B5EF4-FFF2-40B4-BE49-F238E27FC236}">
                  <a16:creationId xmlns:a16="http://schemas.microsoft.com/office/drawing/2014/main" id="{EA161F04-30DA-4340-BB29-E55530542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703363"/>
              <a:ext cx="265204" cy="301640"/>
            </a:xfrm>
            <a:custGeom>
              <a:avLst/>
              <a:gdLst>
                <a:gd name="T0" fmla="*/ 144 w 144"/>
                <a:gd name="T1" fmla="*/ 5 h 192"/>
                <a:gd name="T2" fmla="*/ 0 w 144"/>
                <a:gd name="T3" fmla="*/ 5 h 192"/>
                <a:gd name="T4" fmla="*/ 0 w 144"/>
                <a:gd name="T5" fmla="*/ 0 h 192"/>
                <a:gd name="T6" fmla="*/ 144 w 144"/>
                <a:gd name="T7" fmla="*/ 0 h 192"/>
                <a:gd name="T8" fmla="*/ 144 w 144"/>
                <a:gd name="T9" fmla="*/ 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8872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k1</a:t>
              </a:r>
            </a:p>
          </p:txBody>
        </p:sp>
        <p:sp>
          <p:nvSpPr>
            <p:cNvPr id="53" name="Freeform 889">
              <a:extLst>
                <a:ext uri="{FF2B5EF4-FFF2-40B4-BE49-F238E27FC236}">
                  <a16:creationId xmlns:a16="http://schemas.microsoft.com/office/drawing/2014/main" id="{D44EE3AD-8953-3245-B4CF-1A1ABB19F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603510"/>
              <a:ext cx="353605" cy="99853"/>
            </a:xfrm>
            <a:custGeom>
              <a:avLst/>
              <a:gdLst>
                <a:gd name="T0" fmla="*/ 144 w 192"/>
                <a:gd name="T1" fmla="*/ 48 h 48"/>
                <a:gd name="T2" fmla="*/ 0 w 192"/>
                <a:gd name="T3" fmla="*/ 48 h 48"/>
                <a:gd name="T4" fmla="*/ 48 w 192"/>
                <a:gd name="T5" fmla="*/ 0 h 48"/>
                <a:gd name="T6" fmla="*/ 192 w 192"/>
                <a:gd name="T7" fmla="*/ 0 h 48"/>
                <a:gd name="T8" fmla="*/ 144 w 192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5" name="Freeform 890">
              <a:extLst>
                <a:ext uri="{FF2B5EF4-FFF2-40B4-BE49-F238E27FC236}">
                  <a16:creationId xmlns:a16="http://schemas.microsoft.com/office/drawing/2014/main" id="{04E506B2-B35A-D742-8936-7A0C2B698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682" y="4603510"/>
              <a:ext cx="88401" cy="399413"/>
            </a:xfrm>
            <a:custGeom>
              <a:avLst/>
              <a:gdLst>
                <a:gd name="T0" fmla="*/ 0 w 48"/>
                <a:gd name="T1" fmla="*/ 48 h 192"/>
                <a:gd name="T2" fmla="*/ 48 w 48"/>
                <a:gd name="T3" fmla="*/ 0 h 192"/>
                <a:gd name="T4" fmla="*/ 48 w 48"/>
                <a:gd name="T5" fmla="*/ 144 h 192"/>
                <a:gd name="T6" fmla="*/ 0 w 48"/>
                <a:gd name="T7" fmla="*/ 192 h 192"/>
                <a:gd name="T8" fmla="*/ 0 w 48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2"/>
                <a:gd name="T17" fmla="*/ 48 w 4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2">
                  <a:moveTo>
                    <a:pt x="0" y="48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6" name="Line 853">
            <a:extLst>
              <a:ext uri="{FF2B5EF4-FFF2-40B4-BE49-F238E27FC236}">
                <a16:creationId xmlns:a16="http://schemas.microsoft.com/office/drawing/2014/main" id="{8877B12A-BCEF-B448-9F6F-18FBF3A9EC5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76701" y="5956165"/>
            <a:ext cx="524868" cy="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0" lon="0" rev="0"/>
            </a:camera>
            <a:lightRig rig="legacyFlat3" dir="l"/>
          </a:scene3d>
          <a:sp3d extrusionH="508000" contourW="6350" prstMaterial="legacyPlastic">
            <a:bevelT w="13500" h="13500" prst="angle"/>
            <a:bevelB w="13500" h="13500" prst="angle"/>
            <a:extrusionClr>
              <a:srgbClr val="D9BC9D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tIns="91440" bIns="182880" anchor="t">
            <a:flatTx/>
          </a:bodyPr>
          <a:lstStyle/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p1</a:t>
            </a:r>
            <a:endParaRPr lang="en-US" sz="1800" baseline="-250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2EBB2403-A3B3-034D-B601-D7DFBDB99636}"/>
              </a:ext>
            </a:extLst>
          </p:cNvPr>
          <p:cNvSpPr/>
          <p:nvPr/>
        </p:nvSpPr>
        <p:spPr>
          <a:xfrm>
            <a:off x="7078130" y="5576751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c3</a:t>
            </a:r>
            <a:endParaRPr lang="en-US" sz="1800" baseline="-25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A9D7DDD1-C7F7-F342-BC3C-E4F538ADCA70}"/>
              </a:ext>
            </a:extLst>
          </p:cNvPr>
          <p:cNvSpPr/>
          <p:nvPr/>
        </p:nvSpPr>
        <p:spPr>
          <a:xfrm>
            <a:off x="7081006" y="5334649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c2</a:t>
            </a:r>
            <a:endParaRPr lang="en-US" sz="1800" baseline="-25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C41687EA-8DF5-9141-AD1C-A79D1348D41E}"/>
              </a:ext>
            </a:extLst>
          </p:cNvPr>
          <p:cNvSpPr/>
          <p:nvPr/>
        </p:nvSpPr>
        <p:spPr>
          <a:xfrm>
            <a:off x="7081006" y="5092276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c1</a:t>
            </a:r>
            <a:endParaRPr lang="en-US" sz="1800" baseline="-25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80" name="Line 853">
            <a:extLst>
              <a:ext uri="{FF2B5EF4-FFF2-40B4-BE49-F238E27FC236}">
                <a16:creationId xmlns:a16="http://schemas.microsoft.com/office/drawing/2014/main" id="{B7762AB5-B988-044D-AA0D-F20123BE390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68895" y="5954104"/>
            <a:ext cx="524868" cy="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0" lon="0" rev="0"/>
            </a:camera>
            <a:lightRig rig="legacyFlat3" dir="l"/>
          </a:scene3d>
          <a:sp3d extrusionH="508000" contourW="6350" prstMaterial="legacyPlastic">
            <a:bevelT w="13500" h="13500" prst="angle"/>
            <a:bevelB w="13500" h="13500" prst="angle"/>
            <a:extrusionClr>
              <a:srgbClr val="D9BC9D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tIns="91440" bIns="182880" anchor="t">
            <a:flatTx/>
          </a:bodyPr>
          <a:lstStyle/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p2</a:t>
            </a:r>
            <a:endParaRPr lang="en-US" sz="1800" baseline="-250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603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Methods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A268BC-3150-5140-A76F-007E3EF71C08}"/>
              </a:ext>
            </a:extLst>
          </p:cNvPr>
          <p:cNvGrpSpPr/>
          <p:nvPr/>
        </p:nvGrpSpPr>
        <p:grpSpPr>
          <a:xfrm>
            <a:off x="5140788" y="3828525"/>
            <a:ext cx="4003212" cy="2551473"/>
            <a:chOff x="5038330" y="4095758"/>
            <a:chExt cx="4003212" cy="2551473"/>
          </a:xfrm>
        </p:grpSpPr>
        <p:sp>
          <p:nvSpPr>
            <p:cNvPr id="45" name="Line 853">
              <a:extLst>
                <a:ext uri="{FF2B5EF4-FFF2-40B4-BE49-F238E27FC236}">
                  <a16:creationId xmlns:a16="http://schemas.microsoft.com/office/drawing/2014/main" id="{97B05B33-CD6A-0D4F-9EE3-86B0F975A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8330" y="6626120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1" name="Line 853">
              <a:extLst>
                <a:ext uri="{FF2B5EF4-FFF2-40B4-BE49-F238E27FC236}">
                  <a16:creationId xmlns:a16="http://schemas.microsoft.com/office/drawing/2014/main" id="{405C1662-FEBD-9D4A-8131-E4BE7859A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0045" y="6635293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                    d1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2" name="Line 853">
              <a:extLst>
                <a:ext uri="{FF2B5EF4-FFF2-40B4-BE49-F238E27FC236}">
                  <a16:creationId xmlns:a16="http://schemas.microsoft.com/office/drawing/2014/main" id="{2C59AE43-F8D4-2143-B912-1FE0C7AF4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994" y="5413650"/>
              <a:ext cx="13716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                   d2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FB0643B-3D40-4345-A200-AC864E30B187}"/>
                </a:ext>
              </a:extLst>
            </p:cNvPr>
            <p:cNvSpPr/>
            <p:nvPr/>
          </p:nvSpPr>
          <p:spPr>
            <a:xfrm>
              <a:off x="5633669" y="6029192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Calibri"/>
                  <a:ea typeface="Calibri"/>
                  <a:cs typeface="Calibri"/>
                </a:rPr>
                <a:t>• w1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BDE65B-D03A-C44B-AF8B-CA317810C513}"/>
                </a:ext>
              </a:extLst>
            </p:cNvPr>
            <p:cNvGrpSpPr/>
            <p:nvPr/>
          </p:nvGrpSpPr>
          <p:grpSpPr>
            <a:xfrm>
              <a:off x="6913296" y="4095758"/>
              <a:ext cx="1219200" cy="1278997"/>
              <a:chOff x="6949550" y="3248843"/>
              <a:chExt cx="1219200" cy="1278997"/>
            </a:xfrm>
            <a:solidFill>
              <a:srgbClr val="BD5951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3539B91-0473-BD4D-9B8A-8D95A0ADB3D3}"/>
                  </a:ext>
                </a:extLst>
              </p:cNvPr>
              <p:cNvGrpSpPr/>
              <p:nvPr/>
            </p:nvGrpSpPr>
            <p:grpSpPr>
              <a:xfrm>
                <a:off x="7568664" y="3371195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94" name="Oval 878">
                  <a:extLst>
                    <a:ext uri="{FF2B5EF4-FFF2-40B4-BE49-F238E27FC236}">
                      <a16:creationId xmlns:a16="http://schemas.microsoft.com/office/drawing/2014/main" id="{D4F0A7E0-059C-E747-9F30-E6B96A2BD33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Rectangle 880">
                  <a:extLst>
                    <a:ext uri="{FF2B5EF4-FFF2-40B4-BE49-F238E27FC236}">
                      <a16:creationId xmlns:a16="http://schemas.microsoft.com/office/drawing/2014/main" id="{D835C984-0A2C-344A-BD54-FB940EA07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Line 881">
                  <a:extLst>
                    <a:ext uri="{FF2B5EF4-FFF2-40B4-BE49-F238E27FC236}">
                      <a16:creationId xmlns:a16="http://schemas.microsoft.com/office/drawing/2014/main" id="{578A8A79-5C07-2E44-972D-8DB0DA133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Line 882">
                  <a:extLst>
                    <a:ext uri="{FF2B5EF4-FFF2-40B4-BE49-F238E27FC236}">
                      <a16:creationId xmlns:a16="http://schemas.microsoft.com/office/drawing/2014/main" id="{F494411D-B9A8-FF46-B784-1E17E9B0D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6" name="Group 883">
                <a:extLst>
                  <a:ext uri="{FF2B5EF4-FFF2-40B4-BE49-F238E27FC236}">
                    <a16:creationId xmlns:a16="http://schemas.microsoft.com/office/drawing/2014/main" id="{39E4B51D-24DA-A94E-B329-5723739B9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93751" y="3325813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92" name="Line 884">
                  <a:extLst>
                    <a:ext uri="{FF2B5EF4-FFF2-40B4-BE49-F238E27FC236}">
                      <a16:creationId xmlns:a16="http://schemas.microsoft.com/office/drawing/2014/main" id="{A637325C-DE4F-1B47-8DEF-19217D1EB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  <a:extLst/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Oval 885">
                  <a:extLst>
                    <a:ext uri="{FF2B5EF4-FFF2-40B4-BE49-F238E27FC236}">
                      <a16:creationId xmlns:a16="http://schemas.microsoft.com/office/drawing/2014/main" id="{BCF80F0A-8E73-9549-AC90-EAB57E0962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87" name="Rectangle 886">
                <a:extLst>
                  <a:ext uri="{FF2B5EF4-FFF2-40B4-BE49-F238E27FC236}">
                    <a16:creationId xmlns:a16="http://schemas.microsoft.com/office/drawing/2014/main" id="{5C846431-40EB-964D-A94E-65035EB2F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9550" y="3361178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8" name="Freeform 887">
                <a:extLst>
                  <a:ext uri="{FF2B5EF4-FFF2-40B4-BE49-F238E27FC236}">
                    <a16:creationId xmlns:a16="http://schemas.microsoft.com/office/drawing/2014/main" id="{3C8B4AC0-F9D0-7249-B4D8-ECBC4C7F2E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49550" y="3286288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9" name="Freeform 888">
                <a:extLst>
                  <a:ext uri="{FF2B5EF4-FFF2-40B4-BE49-F238E27FC236}">
                    <a16:creationId xmlns:a16="http://schemas.microsoft.com/office/drawing/2014/main" id="{0B5A3B95-8511-284B-95AC-98AF931AB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145" y="3348696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k2</a:t>
                </a:r>
              </a:p>
            </p:txBody>
          </p:sp>
          <p:sp>
            <p:nvSpPr>
              <p:cNvPr id="90" name="Freeform 889">
                <a:extLst>
                  <a:ext uri="{FF2B5EF4-FFF2-40B4-BE49-F238E27FC236}">
                    <a16:creationId xmlns:a16="http://schemas.microsoft.com/office/drawing/2014/main" id="{111C2479-922D-B142-94EA-E22FE471D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145" y="3248843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1" name="Freeform 890">
                <a:extLst>
                  <a:ext uri="{FF2B5EF4-FFF2-40B4-BE49-F238E27FC236}">
                    <a16:creationId xmlns:a16="http://schemas.microsoft.com/office/drawing/2014/main" id="{6FD1F4AE-1ACF-9D47-A6F4-0CB674B35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49" y="3248843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98" name="Line 853">
              <a:extLst>
                <a:ext uri="{FF2B5EF4-FFF2-40B4-BE49-F238E27FC236}">
                  <a16:creationId xmlns:a16="http://schemas.microsoft.com/office/drawing/2014/main" id="{652DF7CB-04EA-294D-A7AA-DD25B81086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687820" y="5413960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p3</a:t>
              </a:r>
              <a:endParaRPr lang="en-US" sz="1800" baseline="-25000" dirty="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66CE1C4-5183-A94A-AF5E-EA51444B3A69}"/>
                </a:ext>
              </a:extLst>
            </p:cNvPr>
            <p:cNvGrpSpPr/>
            <p:nvPr/>
          </p:nvGrpSpPr>
          <p:grpSpPr>
            <a:xfrm>
              <a:off x="5744106" y="5318186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CEAAFF5-00D6-FB44-A4A4-3C4A3F2EDF51}"/>
                  </a:ext>
                </a:extLst>
              </p:cNvPr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109" name="Oval 878">
                  <a:extLst>
                    <a:ext uri="{FF2B5EF4-FFF2-40B4-BE49-F238E27FC236}">
                      <a16:creationId xmlns:a16="http://schemas.microsoft.com/office/drawing/2014/main" id="{1F4116FE-E58A-7641-B851-86A58C15FC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Rectangle 880">
                  <a:extLst>
                    <a:ext uri="{FF2B5EF4-FFF2-40B4-BE49-F238E27FC236}">
                      <a16:creationId xmlns:a16="http://schemas.microsoft.com/office/drawing/2014/main" id="{3E303B4C-2951-AA40-8887-275B308B48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1" name="Line 881">
                  <a:extLst>
                    <a:ext uri="{FF2B5EF4-FFF2-40B4-BE49-F238E27FC236}">
                      <a16:creationId xmlns:a16="http://schemas.microsoft.com/office/drawing/2014/main" id="{3AC6C1CC-A9D3-8E40-8F45-EDC5866CF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2" name="Line 882">
                  <a:extLst>
                    <a:ext uri="{FF2B5EF4-FFF2-40B4-BE49-F238E27FC236}">
                      <a16:creationId xmlns:a16="http://schemas.microsoft.com/office/drawing/2014/main" id="{41A19B2D-98C8-EB4D-8135-CEEFEF7D4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01" name="Group 883">
                <a:extLst>
                  <a:ext uri="{FF2B5EF4-FFF2-40B4-BE49-F238E27FC236}">
                    <a16:creationId xmlns:a16="http://schemas.microsoft.com/office/drawing/2014/main" id="{425E2905-D885-8E4A-8364-BCB582EDCE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084" y="4680480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107" name="Line 884">
                  <a:extLst>
                    <a:ext uri="{FF2B5EF4-FFF2-40B4-BE49-F238E27FC236}">
                      <a16:creationId xmlns:a16="http://schemas.microsoft.com/office/drawing/2014/main" id="{BF22F109-6FCF-9C41-B457-38D8D663B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  <a:extLst/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Oval 885">
                  <a:extLst>
                    <a:ext uri="{FF2B5EF4-FFF2-40B4-BE49-F238E27FC236}">
                      <a16:creationId xmlns:a16="http://schemas.microsoft.com/office/drawing/2014/main" id="{F0F3B72C-DFF4-0348-84AE-92722022C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02" name="Rectangle 886">
                <a:extLst>
                  <a:ext uri="{FF2B5EF4-FFF2-40B4-BE49-F238E27FC236}">
                    <a16:creationId xmlns:a16="http://schemas.microsoft.com/office/drawing/2014/main" id="{0D90594A-72A9-B24E-8B8E-785079DAC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Freeform 887">
                <a:extLst>
                  <a:ext uri="{FF2B5EF4-FFF2-40B4-BE49-F238E27FC236}">
                    <a16:creationId xmlns:a16="http://schemas.microsoft.com/office/drawing/2014/main" id="{CAAB171D-015D-7745-8668-8F17B02A10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Freeform 888">
                <a:extLst>
                  <a:ext uri="{FF2B5EF4-FFF2-40B4-BE49-F238E27FC236}">
                    <a16:creationId xmlns:a16="http://schemas.microsoft.com/office/drawing/2014/main" id="{8D01933F-559F-EB46-866E-7564371B6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rPr>
                  <a:t>k1</a:t>
                </a:r>
              </a:p>
            </p:txBody>
          </p:sp>
          <p:sp>
            <p:nvSpPr>
              <p:cNvPr id="105" name="Freeform 889">
                <a:extLst>
                  <a:ext uri="{FF2B5EF4-FFF2-40B4-BE49-F238E27FC236}">
                    <a16:creationId xmlns:a16="http://schemas.microsoft.com/office/drawing/2014/main" id="{CA54A203-7A38-0743-95E1-10DC41898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6" name="Freeform 890">
                <a:extLst>
                  <a:ext uri="{FF2B5EF4-FFF2-40B4-BE49-F238E27FC236}">
                    <a16:creationId xmlns:a16="http://schemas.microsoft.com/office/drawing/2014/main" id="{7FAE79BD-D41A-6F45-A3E5-59BAFE7E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0889208-71E1-EB4A-AC2F-81CEC9137107}"/>
                </a:ext>
              </a:extLst>
            </p:cNvPr>
            <p:cNvGrpSpPr/>
            <p:nvPr/>
          </p:nvGrpSpPr>
          <p:grpSpPr>
            <a:xfrm>
              <a:off x="7838221" y="4594898"/>
              <a:ext cx="1203321" cy="500893"/>
              <a:chOff x="6392419" y="5864703"/>
              <a:chExt cx="1203321" cy="500893"/>
            </a:xfrm>
          </p:grpSpPr>
          <p:sp>
            <p:nvSpPr>
              <p:cNvPr id="114" name="Oval 859">
                <a:extLst>
                  <a:ext uri="{FF2B5EF4-FFF2-40B4-BE49-F238E27FC236}">
                    <a16:creationId xmlns:a16="http://schemas.microsoft.com/office/drawing/2014/main" id="{8770171B-D8ED-B947-85E9-A3FD642DA7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5" name="Oval 861">
                <a:extLst>
                  <a:ext uri="{FF2B5EF4-FFF2-40B4-BE49-F238E27FC236}">
                    <a16:creationId xmlns:a16="http://schemas.microsoft.com/office/drawing/2014/main" id="{1F902ECC-9B66-1442-8003-EAAF949DDC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Oval 862">
                <a:extLst>
                  <a:ext uri="{FF2B5EF4-FFF2-40B4-BE49-F238E27FC236}">
                    <a16:creationId xmlns:a16="http://schemas.microsoft.com/office/drawing/2014/main" id="{E6786EFB-5D25-D345-87C3-4C98426FC8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7" name="Oval 863">
                <a:extLst>
                  <a:ext uri="{FF2B5EF4-FFF2-40B4-BE49-F238E27FC236}">
                    <a16:creationId xmlns:a16="http://schemas.microsoft.com/office/drawing/2014/main" id="{FDACCFFE-31AA-084C-A4B2-AA298D386A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8" name="Oval 863">
                <a:extLst>
                  <a:ext uri="{FF2B5EF4-FFF2-40B4-BE49-F238E27FC236}">
                    <a16:creationId xmlns:a16="http://schemas.microsoft.com/office/drawing/2014/main" id="{FC838110-AE11-7842-835B-A0635F09F8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B6DAC75E-826F-E14E-978B-0D639E39F46F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20" name="Freeform 860">
                  <a:extLst>
                    <a:ext uri="{FF2B5EF4-FFF2-40B4-BE49-F238E27FC236}">
                      <a16:creationId xmlns:a16="http://schemas.microsoft.com/office/drawing/2014/main" id="{EC33BEF4-4E5D-534C-8C7A-35A4CE9834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1" name="Rectangle 864">
                  <a:extLst>
                    <a:ext uri="{FF2B5EF4-FFF2-40B4-BE49-F238E27FC236}">
                      <a16:creationId xmlns:a16="http://schemas.microsoft.com/office/drawing/2014/main" id="{BC53AC26-14D3-0843-B641-0A20E629C9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22" name="Freeform 865">
                  <a:extLst>
                    <a:ext uri="{FF2B5EF4-FFF2-40B4-BE49-F238E27FC236}">
                      <a16:creationId xmlns:a16="http://schemas.microsoft.com/office/drawing/2014/main" id="{60CDB46A-943E-0D45-B04C-37D1FF5258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3" name="Freeform 866">
                  <a:extLst>
                    <a:ext uri="{FF2B5EF4-FFF2-40B4-BE49-F238E27FC236}">
                      <a16:creationId xmlns:a16="http://schemas.microsoft.com/office/drawing/2014/main" id="{9018D66B-C3E8-7A4F-86FD-62A77DBE0B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24" name="Line 853">
              <a:extLst>
                <a:ext uri="{FF2B5EF4-FFF2-40B4-BE49-F238E27FC236}">
                  <a16:creationId xmlns:a16="http://schemas.microsoft.com/office/drawing/2014/main" id="{F8209FA4-16AB-6740-8E56-EFD3DEB6F3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518635" y="6636388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p1</a:t>
              </a:r>
              <a:endParaRPr lang="en-US" sz="1800" baseline="-250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494947C5-BF83-1D4B-A006-90CE8D04624B}"/>
                </a:ext>
              </a:extLst>
            </p:cNvPr>
            <p:cNvSpPr/>
            <p:nvPr/>
          </p:nvSpPr>
          <p:spPr>
            <a:xfrm>
              <a:off x="6620064" y="6256974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c1</a:t>
              </a:r>
              <a:endParaRPr lang="en-US" sz="1800" baseline="-25000" dirty="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E163FFA-3966-6E41-9EB9-49856BDFB81E}"/>
                </a:ext>
              </a:extLst>
            </p:cNvPr>
            <p:cNvSpPr/>
            <p:nvPr/>
          </p:nvSpPr>
          <p:spPr>
            <a:xfrm>
              <a:off x="6763827" y="4889220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Calibri"/>
                  <a:ea typeface="Calibri"/>
                  <a:cs typeface="Calibri"/>
                </a:rPr>
                <a:t>• w2</a:t>
              </a:r>
            </a:p>
          </p:txBody>
        </p:sp>
        <p:sp>
          <p:nvSpPr>
            <p:cNvPr id="127" name="Line 853">
              <a:extLst>
                <a:ext uri="{FF2B5EF4-FFF2-40B4-BE49-F238E27FC236}">
                  <a16:creationId xmlns:a16="http://schemas.microsoft.com/office/drawing/2014/main" id="{C0A6A32F-93B0-604C-9620-86DE3F8ADE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249575" y="6645300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p2</a:t>
              </a:r>
              <a:endParaRPr lang="en-US" sz="1800" baseline="-25000" dirty="0">
                <a:latin typeface="Calibri"/>
                <a:ea typeface="Times New Roman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4031780" cy="2414569"/>
              </a:xfrm>
            </p:spPr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Task: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brings </a:t>
                </a:r>
                <a:br>
                  <a:rPr lang="en-US" dirty="0"/>
                </a:br>
                <a:r>
                  <a:rPr lang="en-US" dirty="0"/>
                  <a:t>container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to pile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lvl="1">
                  <a:tabLst>
                    <a:tab pos="509588" algn="l"/>
                    <a:tab pos="17700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𝑏𝑟𝑖𝑛𝑔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 dirty="0"/>
                  <a:t>Method:</a:t>
                </a:r>
                <a:br>
                  <a:rPr lang="en-US" baseline="-2500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4031780" cy="2414569"/>
              </a:xfrm>
              <a:blipFill>
                <a:blip r:embed="rId3"/>
                <a:stretch>
                  <a:fillRect l="-2508" t="-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D1AA08-46FE-F444-B5F3-401CED403656}"/>
              </a:ext>
            </a:extLst>
          </p:cNvPr>
          <p:cNvSpPr/>
          <p:nvPr/>
        </p:nvSpPr>
        <p:spPr>
          <a:xfrm>
            <a:off x="657707" y="3103293"/>
            <a:ext cx="4878249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509588" algn="l"/>
                <a:tab pos="1368425" algn="l"/>
              </a:tabLst>
            </a:pPr>
            <a:r>
              <a:rPr lang="en-US" dirty="0"/>
              <a:t>m-bring(</a:t>
            </a:r>
            <a:r>
              <a:rPr lang="en-US" i="1" dirty="0"/>
              <a:t>r,c,p,p′,</a:t>
            </a:r>
            <a:r>
              <a:rPr lang="en-US" i="1" dirty="0" err="1"/>
              <a:t>d,d</a:t>
            </a:r>
            <a:r>
              <a:rPr lang="en-US" i="1" dirty="0"/>
              <a:t>′</a:t>
            </a:r>
            <a:r>
              <a:rPr lang="en-US" dirty="0"/>
              <a:t>)</a:t>
            </a:r>
          </a:p>
          <a:p>
            <a:pPr>
              <a:tabLst>
                <a:tab pos="174625" algn="l"/>
                <a:tab pos="1371600" algn="l"/>
              </a:tabLst>
            </a:pPr>
            <a:r>
              <a:rPr lang="en-US" dirty="0"/>
              <a:t>	task:	bring(</a:t>
            </a:r>
            <a:r>
              <a:rPr lang="en-US" i="1" dirty="0" err="1"/>
              <a:t>r,c,p</a:t>
            </a:r>
            <a:r>
              <a:rPr lang="en-US" dirty="0"/>
              <a:t>)</a:t>
            </a:r>
          </a:p>
          <a:p>
            <a:pPr marL="0" lvl="1">
              <a:tabLst>
                <a:tab pos="174625" algn="l"/>
                <a:tab pos="1371600" algn="l"/>
              </a:tabLst>
            </a:pPr>
            <a:r>
              <a:rPr lang="en-US" dirty="0"/>
              <a:t>	refinement: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move(</a:t>
            </a:r>
            <a:r>
              <a:rPr lang="en-US" i="1" dirty="0" err="1"/>
              <a:t>r,d</a:t>
            </a:r>
            <a:r>
              <a:rPr lang="en-US" dirty="0"/>
              <a:t>′)</a:t>
            </a:r>
            <a:br>
              <a:rPr lang="en-US" sz="1000" dirty="0"/>
            </a:br>
            <a:r>
              <a:rPr lang="en-US" sz="10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2</a:t>
            </a:r>
            <a:r>
              <a:rPr lang="en-US" dirty="0"/>
              <a:t>] uncover(</a:t>
            </a:r>
            <a:r>
              <a:rPr lang="en-US" i="1" dirty="0" err="1"/>
              <a:t>c,p</a:t>
            </a:r>
            <a:r>
              <a:rPr lang="en-US" dirty="0"/>
              <a:t>′)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i="1" dirty="0"/>
              <a:t>,t</a:t>
            </a:r>
            <a:r>
              <a:rPr lang="en-US" baseline="-25000" dirty="0"/>
              <a:t>4</a:t>
            </a:r>
            <a:r>
              <a:rPr lang="en-US" dirty="0"/>
              <a:t>] load(</a:t>
            </a:r>
            <a:r>
              <a:rPr lang="en-US" i="1" dirty="0"/>
              <a:t>k′,</a:t>
            </a:r>
            <a:r>
              <a:rPr lang="en-US" i="1" dirty="0" err="1"/>
              <a:t>r,c,p</a:t>
            </a:r>
            <a:r>
              <a:rPr lang="en-US" dirty="0"/>
              <a:t>′)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5</a:t>
            </a:r>
            <a:r>
              <a:rPr lang="en-US" i="1" dirty="0"/>
              <a:t>,t</a:t>
            </a:r>
            <a:r>
              <a:rPr lang="en-US" baseline="-25000" dirty="0"/>
              <a:t>6</a:t>
            </a:r>
            <a:r>
              <a:rPr lang="en-US" dirty="0"/>
              <a:t>] move(</a:t>
            </a:r>
            <a:r>
              <a:rPr lang="en-US" i="1" dirty="0" err="1"/>
              <a:t>r,d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7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unload(</a:t>
            </a:r>
            <a:r>
              <a:rPr lang="en-US" i="1" dirty="0" err="1"/>
              <a:t>k,r,c,p</a:t>
            </a:r>
            <a:r>
              <a:rPr lang="en-US" dirty="0"/>
              <a:t>)</a:t>
            </a:r>
          </a:p>
          <a:p>
            <a:pPr marL="0" lvl="1">
              <a:tabLst>
                <a:tab pos="174625" algn="l"/>
                <a:tab pos="1371600" algn="l"/>
              </a:tabLst>
            </a:pPr>
            <a:r>
              <a:rPr lang="en-US" dirty="0"/>
              <a:t>	assertions: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pile(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′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		</a:t>
            </a:r>
            <a:r>
              <a:rPr lang="en-US" dirty="0"/>
              <a:t>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freight(</a:t>
            </a:r>
            <a:r>
              <a:rPr lang="en-US" i="1" dirty="0"/>
              <a:t>r</a:t>
            </a:r>
            <a:r>
              <a:rPr lang="en-US" dirty="0"/>
              <a:t>) = empty </a:t>
            </a:r>
          </a:p>
          <a:p>
            <a:pPr>
              <a:tabLst>
                <a:tab pos="174625" algn="l"/>
                <a:tab pos="1371600" algn="l"/>
              </a:tabLst>
            </a:pPr>
            <a:r>
              <a:rPr lang="en-US" dirty="0">
                <a:cs typeface="Times New Roman"/>
              </a:rPr>
              <a:t>	constraints:	</a:t>
            </a:r>
            <a:r>
              <a:rPr lang="en-US" dirty="0"/>
              <a:t>attached(</a:t>
            </a:r>
            <a:r>
              <a:rPr lang="en-US" i="1" dirty="0" err="1"/>
              <a:t>p′,d</a:t>
            </a:r>
            <a:r>
              <a:rPr lang="en-US" i="1" dirty="0"/>
              <a:t>′</a:t>
            </a:r>
            <a:r>
              <a:rPr lang="en-US" dirty="0"/>
              <a:t>), attached(</a:t>
            </a:r>
            <a:r>
              <a:rPr lang="en-US" i="1" dirty="0" err="1"/>
              <a:t>p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 </a:t>
            </a:r>
            <a:r>
              <a:rPr lang="en-US" i="1" dirty="0"/>
              <a:t>d ≠ d′</a:t>
            </a:r>
            <a:br>
              <a:rPr lang="en-US" dirty="0"/>
            </a:br>
            <a:r>
              <a:rPr lang="en-US" dirty="0">
                <a:cs typeface="Times New Roman"/>
              </a:rPr>
              <a:t>		</a:t>
            </a:r>
            <a:r>
              <a:rPr lang="en-US" dirty="0"/>
              <a:t>attached(</a:t>
            </a:r>
            <a:r>
              <a:rPr lang="en-US" i="1" dirty="0" err="1"/>
              <a:t>k′,d</a:t>
            </a:r>
            <a:r>
              <a:rPr lang="en-US" i="1" dirty="0"/>
              <a:t>′</a:t>
            </a:r>
            <a:r>
              <a:rPr lang="en-US" dirty="0"/>
              <a:t>), attached(</a:t>
            </a:r>
            <a:r>
              <a:rPr lang="en-US" i="1" dirty="0" err="1"/>
              <a:t>k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 </a:t>
            </a:r>
            <a:r>
              <a:rPr lang="en-US" i="1" dirty="0"/>
              <a:t>k ≠ k′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5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6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7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BBDFF1-73F2-334D-BA13-A8F9027544F1}"/>
              </a:ext>
            </a:extLst>
          </p:cNvPr>
          <p:cNvGrpSpPr/>
          <p:nvPr/>
        </p:nvGrpSpPr>
        <p:grpSpPr>
          <a:xfrm>
            <a:off x="4381513" y="1123341"/>
            <a:ext cx="4664867" cy="2406315"/>
            <a:chOff x="4381931" y="704841"/>
            <a:chExt cx="4664867" cy="24063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098EFF-43D7-024B-A795-C7BE516FE16C}"/>
                </a:ext>
              </a:extLst>
            </p:cNvPr>
            <p:cNvGrpSpPr/>
            <p:nvPr/>
          </p:nvGrpSpPr>
          <p:grpSpPr>
            <a:xfrm>
              <a:off x="4381931" y="704841"/>
              <a:ext cx="4664867" cy="2406315"/>
              <a:chOff x="4381931" y="704841"/>
              <a:chExt cx="4664867" cy="240631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6B5A995-F20A-F544-AC45-5CC52AA2CA6B}"/>
                  </a:ext>
                </a:extLst>
              </p:cNvPr>
              <p:cNvGrpSpPr/>
              <p:nvPr/>
            </p:nvGrpSpPr>
            <p:grpSpPr>
              <a:xfrm>
                <a:off x="4381931" y="704841"/>
                <a:ext cx="4664867" cy="2406315"/>
                <a:chOff x="4381931" y="552437"/>
                <a:chExt cx="4664867" cy="2406315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45CC5C78-46D9-6149-9929-3D8E18A80997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64867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1192213" algn="l"/>
                      <a:tab pos="1997075" algn="l"/>
                      <a:tab pos="2260600" algn="l"/>
                      <a:tab pos="2306638" algn="l"/>
                      <a:tab pos="3065463" algn="l"/>
                      <a:tab pos="3328988" algn="l"/>
                      <a:tab pos="4127500" algn="l"/>
                    </a:tabLst>
                  </a:pPr>
                  <a:r>
                    <a:rPr lang="en-US" sz="2000" i="1" dirty="0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dirty="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 dirty="0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i="1" baseline="-25000" dirty="0">
                      <a:ea typeface="Times New Roman" charset="0"/>
                      <a:cs typeface="Times New Roman" charset="0"/>
                    </a:rPr>
                    <a:t>3</a:t>
                  </a:r>
                  <a:r>
                    <a:rPr lang="en-US" sz="2000" i="1" dirty="0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 dirty="0">
                      <a:ea typeface="Times New Roman" charset="0"/>
                      <a:cs typeface="Times New Roman" charset="0"/>
                    </a:rPr>
                    <a:t>4</a:t>
                  </a:r>
                  <a:r>
                    <a:rPr lang="en-US" sz="2000" dirty="0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 dirty="0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 dirty="0">
                      <a:ea typeface="Times New Roman" charset="0"/>
                      <a:cs typeface="Times New Roman" charset="0"/>
                    </a:rPr>
                    <a:t>5</a:t>
                  </a:r>
                  <a:r>
                    <a:rPr lang="en-US" sz="2000" i="1" dirty="0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 dirty="0">
                      <a:ea typeface="Times New Roman" charset="0"/>
                      <a:cs typeface="Times New Roman" charset="0"/>
                    </a:rPr>
                    <a:t>6</a:t>
                  </a:r>
                  <a:r>
                    <a:rPr lang="en-US" sz="2000" i="1" dirty="0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 dirty="0">
                      <a:ea typeface="Times New Roman" charset="0"/>
                      <a:cs typeface="Times New Roman" charset="0"/>
                    </a:rPr>
                    <a:t>7</a:t>
                  </a:r>
                  <a:r>
                    <a:rPr lang="en-US" sz="2000" i="1" dirty="0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 dirty="0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dirty="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 dirty="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4472344" y="552437"/>
                  <a:ext cx="4480560" cy="1896429"/>
                  <a:chOff x="4284132" y="1052110"/>
                  <a:chExt cx="4480560" cy="1896429"/>
                </a:xfrm>
              </p:grpSpPr>
              <p:sp>
                <p:nvSpPr>
                  <p:cNvPr id="54" name="Shape 591"/>
                  <p:cNvSpPr/>
                  <p:nvPr/>
                </p:nvSpPr>
                <p:spPr>
                  <a:xfrm flipH="1" flipV="1">
                    <a:off x="5509991" y="1938813"/>
                    <a:ext cx="0" cy="100166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5" name="Shape 592"/>
                  <p:cNvSpPr/>
                  <p:nvPr/>
                </p:nvSpPr>
                <p:spPr>
                  <a:xfrm flipH="1" flipV="1">
                    <a:off x="7650962" y="2728633"/>
                    <a:ext cx="0" cy="21183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6" name="Shape 593"/>
                  <p:cNvSpPr/>
                  <p:nvPr/>
                </p:nvSpPr>
                <p:spPr>
                  <a:xfrm flipV="1">
                    <a:off x="6323436" y="2728633"/>
                    <a:ext cx="0" cy="21990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7" name="Shape 595"/>
                  <p:cNvSpPr/>
                  <p:nvPr/>
                </p:nvSpPr>
                <p:spPr>
                  <a:xfrm>
                    <a:off x="5509991" y="2569883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8" name="Shape 596"/>
                  <p:cNvSpPr/>
                  <p:nvPr/>
                </p:nvSpPr>
                <p:spPr>
                  <a:xfrm>
                    <a:off x="5439727" y="2236352"/>
                    <a:ext cx="96082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load</a:t>
                    </a:r>
                    <a:endParaRPr sz="1800" dirty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59" name="Shape 597"/>
                  <p:cNvSpPr/>
                  <p:nvPr/>
                </p:nvSpPr>
                <p:spPr>
                  <a:xfrm>
                    <a:off x="6449547" y="1841379"/>
                    <a:ext cx="1056994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move</a:t>
                    </a:r>
                    <a:endParaRPr sz="1800" dirty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60" name="Shape 598"/>
                  <p:cNvSpPr/>
                  <p:nvPr/>
                </p:nvSpPr>
                <p:spPr>
                  <a:xfrm>
                    <a:off x="6586930" y="2169030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1" name="Shape 599"/>
                  <p:cNvSpPr/>
                  <p:nvPr/>
                </p:nvSpPr>
                <p:spPr>
                  <a:xfrm>
                    <a:off x="7654385" y="2569432"/>
                    <a:ext cx="807655" cy="15773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2" name="Shape 600"/>
                  <p:cNvSpPr/>
                  <p:nvPr/>
                </p:nvSpPr>
                <p:spPr>
                  <a:xfrm flipV="1">
                    <a:off x="6586931" y="23277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3" name="Shape 601"/>
                  <p:cNvSpPr/>
                  <p:nvPr/>
                </p:nvSpPr>
                <p:spPr>
                  <a:xfrm flipH="1" flipV="1">
                    <a:off x="7401093" y="2335845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4" name="Shape 602"/>
                  <p:cNvSpPr/>
                  <p:nvPr/>
                </p:nvSpPr>
                <p:spPr>
                  <a:xfrm flipV="1">
                    <a:off x="8462040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70" name="Shape 610"/>
                  <p:cNvSpPr/>
                  <p:nvPr/>
                </p:nvSpPr>
                <p:spPr>
                  <a:xfrm>
                    <a:off x="7696438" y="2319891"/>
                    <a:ext cx="722955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unload</a:t>
                    </a:r>
                    <a:endParaRPr sz="1800" dirty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Shape 594"/>
                      <p:cNvSpPr/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73" name="Shape 59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4" name="Straight Arrow Connector 73"/>
                  <p:cNvCxnSpPr/>
                  <p:nvPr/>
                </p:nvCxnSpPr>
                <p:spPr>
                  <a:xfrm>
                    <a:off x="4284132" y="2940476"/>
                    <a:ext cx="448056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1" name="Shape 595">
                <a:extLst>
                  <a:ext uri="{FF2B5EF4-FFF2-40B4-BE49-F238E27FC236}">
                    <a16:creationId xmlns:a16="http://schemas.microsoft.com/office/drawing/2014/main" id="{BF0D186E-8A4D-6843-974D-2582BFAE699B}"/>
                  </a:ext>
                </a:extLst>
              </p:cNvPr>
              <p:cNvSpPr/>
              <p:nvPr/>
            </p:nvSpPr>
            <p:spPr>
              <a:xfrm>
                <a:off x="4508720" y="2306897"/>
                <a:ext cx="810000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142" name="Shape 596">
                <a:extLst>
                  <a:ext uri="{FF2B5EF4-FFF2-40B4-BE49-F238E27FC236}">
                    <a16:creationId xmlns:a16="http://schemas.microsoft.com/office/drawing/2014/main" id="{0AEF718C-60AA-024B-9E53-DD90DA4001B7}"/>
                  </a:ext>
                </a:extLst>
              </p:cNvPr>
              <p:cNvSpPr/>
              <p:nvPr/>
            </p:nvSpPr>
            <p:spPr>
              <a:xfrm>
                <a:off x="4438456" y="1973366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3" name="Shape 595">
                <a:extLst>
                  <a:ext uri="{FF2B5EF4-FFF2-40B4-BE49-F238E27FC236}">
                    <a16:creationId xmlns:a16="http://schemas.microsoft.com/office/drawing/2014/main" id="{68BD5482-AB40-7C4A-99BA-183001AC6E79}"/>
                  </a:ext>
                </a:extLst>
              </p:cNvPr>
              <p:cNvSpPr/>
              <p:nvPr/>
            </p:nvSpPr>
            <p:spPr>
              <a:xfrm>
                <a:off x="4508720" y="1894719"/>
                <a:ext cx="939556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144" name="Shape 596">
                <a:extLst>
                  <a:ext uri="{FF2B5EF4-FFF2-40B4-BE49-F238E27FC236}">
                    <a16:creationId xmlns:a16="http://schemas.microsoft.com/office/drawing/2014/main" id="{421BCBB6-D78F-B54B-AE56-EF157321F9BB}"/>
                  </a:ext>
                </a:extLst>
              </p:cNvPr>
              <p:cNvSpPr/>
              <p:nvPr/>
            </p:nvSpPr>
            <p:spPr>
              <a:xfrm>
                <a:off x="4438456" y="1561188"/>
                <a:ext cx="1114502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move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45" name="Shape 591">
              <a:extLst>
                <a:ext uri="{FF2B5EF4-FFF2-40B4-BE49-F238E27FC236}">
                  <a16:creationId xmlns:a16="http://schemas.microsoft.com/office/drawing/2014/main" id="{26EA732A-3E87-8846-85BF-DFB6F6695807}"/>
                </a:ext>
              </a:extLst>
            </p:cNvPr>
            <p:cNvSpPr/>
            <p:nvPr/>
          </p:nvSpPr>
          <p:spPr>
            <a:xfrm flipH="1" flipV="1">
              <a:off x="4508718" y="1591545"/>
              <a:ext cx="0" cy="100019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F24EA3-01B5-8F4C-92F3-536D7DCD312A}"/>
                </a:ext>
              </a:extLst>
            </p:cNvPr>
            <p:cNvSpPr/>
            <p:nvPr/>
          </p:nvSpPr>
          <p:spPr>
            <a:xfrm>
              <a:off x="5315398" y="1599876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 dirty="0">
                  <a:ea typeface="Times New Roman" charset="0"/>
                  <a:cs typeface="Times New Roman" charset="0"/>
                </a:rPr>
                <a:t>1</a:t>
              </a:r>
              <a:endParaRPr lang="en-GB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57DE40B-636C-D242-904A-2E190EC2555B}"/>
                </a:ext>
              </a:extLst>
            </p:cNvPr>
            <p:cNvSpPr/>
            <p:nvPr/>
          </p:nvSpPr>
          <p:spPr>
            <a:xfrm>
              <a:off x="5257529" y="225749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 dirty="0">
                  <a:ea typeface="Times New Roman" charset="0"/>
                  <a:cs typeface="Times New Roman" charset="0"/>
                </a:rPr>
                <a:t>2</a:t>
              </a:r>
              <a:endParaRPr lang="en-GB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D4F6AB3-1FC4-E44B-95C6-852F07BF3681}"/>
                </a:ext>
              </a:extLst>
            </p:cNvPr>
            <p:cNvCxnSpPr>
              <a:stCxn id="143" idx="3"/>
              <a:endCxn id="57" idx="1"/>
            </p:cNvCxnSpPr>
            <p:nvPr/>
          </p:nvCxnSpPr>
          <p:spPr>
            <a:xfrm>
              <a:off x="5448276" y="1974096"/>
              <a:ext cx="249927" cy="32789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AAB69549-E7BD-1248-B95C-1754CBC3DC8E}"/>
                </a:ext>
              </a:extLst>
            </p:cNvPr>
            <p:cNvCxnSpPr>
              <a:cxnSpLocks/>
              <a:stCxn id="141" idx="3"/>
              <a:endCxn id="57" idx="1"/>
            </p:cNvCxnSpPr>
            <p:nvPr/>
          </p:nvCxnSpPr>
          <p:spPr>
            <a:xfrm flipV="1">
              <a:off x="5318720" y="2301991"/>
              <a:ext cx="379483" cy="8428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175BCCE-CFA7-8F4B-8FF5-7F773AC40742}"/>
                </a:ext>
              </a:extLst>
            </p:cNvPr>
            <p:cNvCxnSpPr>
              <a:stCxn id="145" idx="1"/>
              <a:endCxn id="54" idx="1"/>
            </p:cNvCxnSpPr>
            <p:nvPr/>
          </p:nvCxnSpPr>
          <p:spPr>
            <a:xfrm flipV="1">
              <a:off x="4508717" y="1591544"/>
              <a:ext cx="1189485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A30F1FF1-0357-1740-A822-F57AF9C17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362" y="1548208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754BF52C-04F1-4148-9E20-1B4E9E0A5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7347" y="1546372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Shape 571">
              <a:extLst>
                <a:ext uri="{FF2B5EF4-FFF2-40B4-BE49-F238E27FC236}">
                  <a16:creationId xmlns:a16="http://schemas.microsoft.com/office/drawing/2014/main" id="{8ADC82F2-2A6D-3342-9CE9-5DF8F839B22E}"/>
                </a:ext>
              </a:extLst>
            </p:cNvPr>
            <p:cNvSpPr/>
            <p:nvPr/>
          </p:nvSpPr>
          <p:spPr>
            <a:xfrm>
              <a:off x="4469500" y="983106"/>
              <a:ext cx="1814706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0" tIns="45720" rIns="9144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pile(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c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</a:t>
              </a:r>
              <a:r>
                <a:rPr lang="en-US" sz="1800" i="1" dirty="0">
                  <a:latin typeface="+mn-lt"/>
                </a:rPr>
                <a:t>′</a:t>
              </a:r>
              <a:endParaRPr lang="en-US" sz="1800" i="1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freight(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r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empty</a:t>
              </a:r>
              <a:endParaRPr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243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Chronicles: Unions of Timelines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B13C5-1C4D-4548-BDB5-3DF8812B8C7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3886200" cy="501645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ea typeface="Times New Roman" charset="0"/>
                    <a:cs typeface="Times New Roman" charset="0"/>
                  </a:rPr>
                  <a:t>Chronicle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𝒜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temporally qualified actions and tasks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𝒮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</a:t>
                </a:r>
                <a:r>
                  <a:rPr lang="en-US" i="1" dirty="0">
                    <a:ea typeface="Times New Roman" charset="0"/>
                    <a:cs typeface="Times New Roman" charset="0"/>
                  </a:rPr>
                  <a:t>a priori </a:t>
                </a:r>
                <a:r>
                  <a:rPr lang="en-US" dirty="0">
                    <a:ea typeface="Times New Roman" charset="0"/>
                    <a:cs typeface="Times New Roman" charset="0"/>
                  </a:rPr>
                  <a:t>supported assertions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𝒯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temporally qualified assertions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𝒞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constraints</a:t>
                </a:r>
              </a:p>
              <a:p>
                <a:pPr>
                  <a:spcBef>
                    <a:spcPts val="2109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can include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Current state, future predicted events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Tasks to perform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Assertions and constraints to satisfy</a:t>
                </a:r>
              </a:p>
              <a:p>
                <a:r>
                  <a:rPr lang="en-US" dirty="0">
                    <a:ea typeface="Times New Roman" charset="0"/>
                    <a:cs typeface="Times New Roman" charset="0"/>
                  </a:rPr>
                  <a:t>Can represent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Planning problem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Plan or partial plan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B13C5-1C4D-4548-BDB5-3DF8812B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3886200" cy="5016453"/>
              </a:xfrm>
              <a:blipFill>
                <a:blip r:embed="rId3"/>
                <a:stretch>
                  <a:fillRect l="-1954" t="-2525" r="-1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10049-6A57-E942-8257-7CAF62A8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CE3ED48-4D1F-A84B-A3BC-ECCA56FA1D89}"/>
              </a:ext>
            </a:extLst>
          </p:cNvPr>
          <p:cNvSpPr txBox="1">
            <a:spLocks/>
          </p:cNvSpPr>
          <p:nvPr/>
        </p:nvSpPr>
        <p:spPr bwMode="auto">
          <a:xfrm>
            <a:off x="4691899" y="1133094"/>
            <a:ext cx="4206543" cy="322620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 i="1" dirty="0">
                <a:latin typeface="Times New Roman" charset="0"/>
                <a:ea typeface="Times New Roman" charset="0"/>
                <a:cs typeface="Times New Roman" charset="0"/>
              </a:rPr>
              <a:t>ϕ</a:t>
            </a:r>
            <a:r>
              <a:rPr lang="sv-SE" sz="1800" baseline="-25000" dirty="0"/>
              <a:t>0</a:t>
            </a:r>
            <a:r>
              <a:rPr lang="sv-SE" sz="1800" dirty="0"/>
              <a:t>:</a:t>
            </a:r>
          </a:p>
          <a:p>
            <a:pPr marL="0" indent="0">
              <a:buFont typeface="Webdings" charset="2"/>
              <a:buNone/>
              <a:tabLst>
                <a:tab pos="55563" algn="l"/>
                <a:tab pos="1189038" algn="l"/>
              </a:tabLst>
            </a:pPr>
            <a:r>
              <a:rPr lang="sv-SE" sz="1800" dirty="0"/>
              <a:t>	tasks:	[</a:t>
            </a:r>
            <a:r>
              <a:rPr lang="sv-SE" sz="1800" i="1" dirty="0" err="1"/>
              <a:t>t</a:t>
            </a:r>
            <a:r>
              <a:rPr lang="sv-SE" sz="1800" dirty="0" err="1"/>
              <a:t>,</a:t>
            </a:r>
            <a:r>
              <a:rPr lang="sv-SE" sz="1800" i="1" dirty="0" err="1"/>
              <a:t>t</a:t>
            </a:r>
            <a:r>
              <a:rPr lang="sv-SE" sz="1800" i="1" dirty="0"/>
              <a:t>’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</a:rPr>
              <a:t>bring</a:t>
            </a:r>
            <a:r>
              <a:rPr lang="sv-SE" sz="1800" dirty="0"/>
              <a:t>(</a:t>
            </a:r>
            <a:r>
              <a:rPr lang="sv-SE" sz="1800" i="1" dirty="0"/>
              <a:t>r,</a:t>
            </a:r>
            <a:r>
              <a:rPr lang="sv-SE" sz="1800" dirty="0">
                <a:latin typeface="Calibri"/>
              </a:rPr>
              <a:t>c1,d4)</a:t>
            </a:r>
          </a:p>
          <a:p>
            <a:pPr marL="0" indent="0">
              <a:buFont typeface="Webdings" charset="2"/>
              <a:buNone/>
              <a:tabLst>
                <a:tab pos="55563" algn="l"/>
                <a:tab pos="1189038" algn="l"/>
              </a:tabLst>
            </a:pPr>
            <a:r>
              <a:rPr lang="sv-SE" sz="1800" dirty="0"/>
              <a:t>	</a:t>
            </a:r>
            <a:r>
              <a:rPr lang="sv-SE" sz="1800" dirty="0" err="1"/>
              <a:t>supported</a:t>
            </a:r>
            <a:r>
              <a:rPr lang="sv-SE" sz="1800" dirty="0"/>
              <a:t>:	[</a:t>
            </a:r>
            <a:r>
              <a:rPr lang="sv-SE" sz="1800" i="1" dirty="0" err="1"/>
              <a:t>t</a:t>
            </a:r>
            <a:r>
              <a:rPr lang="sv-SE" sz="1800" i="1" baseline="-25000" dirty="0" err="1"/>
              <a:t>s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</a:rPr>
              <a:t>loc</a:t>
            </a:r>
            <a:r>
              <a:rPr lang="sv-SE" sz="1800" dirty="0"/>
              <a:t>(</a:t>
            </a:r>
            <a:r>
              <a:rPr lang="sv-SE" sz="1800" dirty="0">
                <a:latin typeface="Calibri"/>
              </a:rPr>
              <a:t>r1)=d1</a:t>
            </a:r>
            <a:br>
              <a:rPr lang="sv-SE" sz="1800" dirty="0"/>
            </a:br>
            <a:r>
              <a:rPr lang="sv-SE" sz="1800" dirty="0"/>
              <a:t>		[</a:t>
            </a:r>
            <a:r>
              <a:rPr lang="sv-SE" sz="1800" i="1" dirty="0" err="1"/>
              <a:t>t</a:t>
            </a:r>
            <a:r>
              <a:rPr lang="sv-SE" sz="1800" i="1" baseline="-25000" dirty="0" err="1"/>
              <a:t>s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</a:rPr>
              <a:t>loc</a:t>
            </a:r>
            <a:r>
              <a:rPr lang="sv-SE" sz="1800" dirty="0"/>
              <a:t>(</a:t>
            </a:r>
            <a:r>
              <a:rPr lang="sv-SE" sz="1800" dirty="0">
                <a:latin typeface="Calibri"/>
              </a:rPr>
              <a:t>r2)=d2</a:t>
            </a:r>
            <a:br>
              <a:rPr lang="sv-SE" sz="1800" dirty="0"/>
            </a:br>
            <a:r>
              <a:rPr lang="sv-SE" sz="1800" dirty="0"/>
              <a:t>		[</a:t>
            </a:r>
            <a:r>
              <a:rPr lang="sv-SE" sz="1800" i="1" dirty="0"/>
              <a:t>t</a:t>
            </a:r>
            <a:r>
              <a:rPr lang="sv-SE" sz="1800" i="1" baseline="-25000" dirty="0"/>
              <a:t>s</a:t>
            </a:r>
            <a:r>
              <a:rPr lang="sv-SE" sz="1800" dirty="0"/>
              <a:t>+10,</a:t>
            </a:r>
            <a:r>
              <a:rPr lang="sv-SE" sz="1800" i="1" dirty="0"/>
              <a:t>t</a:t>
            </a:r>
            <a:r>
              <a:rPr lang="sv-SE" sz="1800" i="1" baseline="-25000" dirty="0"/>
              <a:t>s</a:t>
            </a:r>
            <a:r>
              <a:rPr lang="sv-SE" sz="1800" dirty="0"/>
              <a:t>+</a:t>
            </a:r>
            <a:r>
              <a:rPr lang="el-GR" sz="1800" dirty="0"/>
              <a:t>δ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</a:rPr>
              <a:t>docked</a:t>
            </a:r>
            <a:r>
              <a:rPr lang="sv-SE" sz="1800" dirty="0"/>
              <a:t>(</a:t>
            </a:r>
            <a:r>
              <a:rPr lang="sv-SE" sz="1800" dirty="0">
                <a:latin typeface="Calibri"/>
              </a:rPr>
              <a:t>ship1)=d3</a:t>
            </a:r>
            <a:br>
              <a:rPr lang="sv-SE" sz="1800" dirty="0"/>
            </a:br>
            <a:r>
              <a:rPr lang="sv-SE" sz="1800" dirty="0"/>
              <a:t>		[</a:t>
            </a:r>
            <a:r>
              <a:rPr lang="sv-SE" sz="1800" i="1" dirty="0" err="1"/>
              <a:t>t</a:t>
            </a:r>
            <a:r>
              <a:rPr lang="sv-SE" sz="1800" i="1" baseline="-25000" dirty="0" err="1"/>
              <a:t>s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</a:rPr>
              <a:t>top</a:t>
            </a:r>
            <a:r>
              <a:rPr lang="sv-SE" sz="1800" dirty="0"/>
              <a:t>(</a:t>
            </a:r>
            <a:r>
              <a:rPr lang="sv-SE" sz="1800" dirty="0">
                <a:latin typeface="Calibri"/>
              </a:rPr>
              <a:t>pile-ship1)=c1</a:t>
            </a:r>
            <a:br>
              <a:rPr lang="sv-SE" sz="1800" dirty="0"/>
            </a:br>
            <a:r>
              <a:rPr lang="sv-SE" sz="1800" dirty="0"/>
              <a:t>		[</a:t>
            </a:r>
            <a:r>
              <a:rPr lang="sv-SE" sz="1800" i="1" dirty="0" err="1"/>
              <a:t>t</a:t>
            </a:r>
            <a:r>
              <a:rPr lang="sv-SE" sz="1800" i="1" baseline="-25000" dirty="0" err="1"/>
              <a:t>s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</a:rPr>
              <a:t>pos</a:t>
            </a:r>
            <a:r>
              <a:rPr lang="sv-SE" sz="1800" dirty="0"/>
              <a:t>(</a:t>
            </a:r>
            <a:r>
              <a:rPr lang="sv-SE" sz="1800" dirty="0">
                <a:latin typeface="Calibri"/>
              </a:rPr>
              <a:t>c1)=pallet</a:t>
            </a:r>
            <a:endParaRPr lang="sv-SE" sz="1800" dirty="0"/>
          </a:p>
          <a:p>
            <a:pPr marL="0" indent="0">
              <a:buFont typeface="Webdings" charset="2"/>
              <a:buNone/>
              <a:tabLst>
                <a:tab pos="55563" algn="l"/>
                <a:tab pos="1189038" algn="l"/>
              </a:tabLst>
            </a:pPr>
            <a:r>
              <a:rPr lang="sv-SE" sz="1800" dirty="0"/>
              <a:t>	</a:t>
            </a:r>
            <a:r>
              <a:rPr lang="sv-SE" sz="1800" dirty="0" err="1"/>
              <a:t>assertions</a:t>
            </a:r>
            <a:r>
              <a:rPr lang="sv-SE" sz="1800" dirty="0"/>
              <a:t>:	[</a:t>
            </a:r>
            <a:r>
              <a:rPr lang="sv-SE" sz="1800" i="1" dirty="0"/>
              <a:t>t</a:t>
            </a:r>
            <a:r>
              <a:rPr lang="sv-SE" sz="1800" i="1" baseline="-25000" dirty="0"/>
              <a:t>e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  <a:cs typeface="Calibri"/>
              </a:rPr>
              <a:t>loc</a:t>
            </a:r>
            <a:r>
              <a:rPr lang="sv-SE" sz="1800" dirty="0">
                <a:latin typeface="Calibri"/>
                <a:cs typeface="Calibri"/>
              </a:rPr>
              <a:t>(r1)=d1</a:t>
            </a:r>
            <a:br>
              <a:rPr lang="sv-SE" sz="1800" dirty="0">
                <a:latin typeface="Calibri"/>
                <a:cs typeface="Calibri"/>
              </a:rPr>
            </a:br>
            <a:r>
              <a:rPr lang="sv-SE" sz="1800" dirty="0">
                <a:latin typeface="Calibri"/>
                <a:cs typeface="Calibri"/>
              </a:rPr>
              <a:t>		</a:t>
            </a:r>
            <a:r>
              <a:rPr lang="sv-SE" sz="1800" dirty="0"/>
              <a:t>[</a:t>
            </a:r>
            <a:r>
              <a:rPr lang="sv-SE" sz="1800" i="1" dirty="0"/>
              <a:t>t</a:t>
            </a:r>
            <a:r>
              <a:rPr lang="sv-SE" sz="1800" i="1" baseline="-25000" dirty="0"/>
              <a:t>e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  <a:cs typeface="Calibri"/>
              </a:rPr>
              <a:t>loc</a:t>
            </a:r>
            <a:r>
              <a:rPr lang="sv-SE" sz="1800" dirty="0">
                <a:latin typeface="Calibri"/>
                <a:cs typeface="Calibri"/>
              </a:rPr>
              <a:t>(r2)=d2</a:t>
            </a:r>
            <a:endParaRPr lang="sv-SE" sz="1800" dirty="0"/>
          </a:p>
          <a:p>
            <a:pPr marL="0" indent="0">
              <a:buFont typeface="Webdings" charset="2"/>
              <a:buNone/>
              <a:tabLst>
                <a:tab pos="55563" algn="l"/>
                <a:tab pos="1189038" algn="l"/>
              </a:tabLst>
            </a:pPr>
            <a:r>
              <a:rPr lang="sv-SE" sz="1800" dirty="0"/>
              <a:t>	</a:t>
            </a:r>
            <a:r>
              <a:rPr lang="sv-SE" sz="1800" dirty="0" err="1"/>
              <a:t>constraints</a:t>
            </a:r>
            <a:r>
              <a:rPr lang="sv-SE" sz="1800" dirty="0"/>
              <a:t>:	</a:t>
            </a:r>
            <a:r>
              <a:rPr lang="sv-SE" sz="1800" i="1" dirty="0" err="1"/>
              <a:t>t</a:t>
            </a:r>
            <a:r>
              <a:rPr lang="sv-SE" sz="1800" i="1" baseline="-25000" dirty="0" err="1"/>
              <a:t>s</a:t>
            </a:r>
            <a:r>
              <a:rPr lang="sv-SE" sz="1800" baseline="-25000" dirty="0"/>
              <a:t> </a:t>
            </a:r>
            <a:r>
              <a:rPr lang="sv-SE" sz="1800" dirty="0"/>
              <a:t>=</a:t>
            </a:r>
            <a:r>
              <a:rPr lang="sv-SE" sz="1800" baseline="-25000" dirty="0"/>
              <a:t> </a:t>
            </a:r>
            <a:r>
              <a:rPr lang="sv-SE" sz="1800" dirty="0"/>
              <a:t>0</a:t>
            </a:r>
            <a:r>
              <a:rPr lang="sv-SE" sz="1800" baseline="-25000" dirty="0"/>
              <a:t> </a:t>
            </a:r>
            <a:r>
              <a:rPr lang="sv-SE" sz="1800" i="1" dirty="0"/>
              <a:t>&lt;</a:t>
            </a:r>
            <a:r>
              <a:rPr lang="sv-SE" sz="1800" i="1" baseline="-25000" dirty="0"/>
              <a:t> </a:t>
            </a:r>
            <a:r>
              <a:rPr lang="sv-SE" sz="1800" i="1" dirty="0"/>
              <a:t>t</a:t>
            </a:r>
            <a:r>
              <a:rPr lang="sv-SE" sz="1800" i="1" baseline="-25000" dirty="0"/>
              <a:t> </a:t>
            </a:r>
            <a:r>
              <a:rPr lang="sv-SE" sz="1800" i="1" dirty="0"/>
              <a:t>&lt;</a:t>
            </a:r>
            <a:r>
              <a:rPr lang="sv-SE" sz="1800" i="1" baseline="-25000" dirty="0"/>
              <a:t> </a:t>
            </a:r>
            <a:r>
              <a:rPr lang="sv-SE" sz="1800" i="1" dirty="0"/>
              <a:t>t'</a:t>
            </a:r>
            <a:r>
              <a:rPr lang="sv-SE" sz="1800" i="1" baseline="-25000" dirty="0"/>
              <a:t> </a:t>
            </a:r>
            <a:r>
              <a:rPr lang="sv-SE" sz="1800" i="1" dirty="0"/>
              <a:t>&lt;</a:t>
            </a:r>
            <a:r>
              <a:rPr lang="sv-SE" sz="1800" i="1" baseline="-25000" dirty="0"/>
              <a:t> </a:t>
            </a:r>
            <a:r>
              <a:rPr lang="sv-SE" sz="1800" i="1" dirty="0"/>
              <a:t>t</a:t>
            </a:r>
            <a:r>
              <a:rPr lang="sv-SE" sz="1800" i="1" baseline="-25000" dirty="0"/>
              <a:t>e </a:t>
            </a:r>
            <a:r>
              <a:rPr lang="sv-SE" sz="1800" dirty="0"/>
              <a:t>, 20 ≤</a:t>
            </a:r>
            <a:r>
              <a:rPr lang="sv-SE" sz="1800" baseline="-25000" dirty="0"/>
              <a:t> </a:t>
            </a:r>
            <a:r>
              <a:rPr lang="el-GR" sz="1800" dirty="0"/>
              <a:t>δ</a:t>
            </a:r>
            <a:r>
              <a:rPr lang="sv-SE" sz="1800" baseline="-25000" dirty="0"/>
              <a:t> </a:t>
            </a:r>
            <a:r>
              <a:rPr lang="sv-SE" sz="1800" dirty="0"/>
              <a:t>≤</a:t>
            </a:r>
            <a:r>
              <a:rPr lang="sv-SE" sz="1800" baseline="-25000" dirty="0"/>
              <a:t> </a:t>
            </a:r>
            <a:r>
              <a:rPr lang="sv-SE" sz="1800" dirty="0"/>
              <a:t>30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0733CC-1497-794F-9ED2-69680A6FBA92}"/>
              </a:ext>
            </a:extLst>
          </p:cNvPr>
          <p:cNvGrpSpPr/>
          <p:nvPr/>
        </p:nvGrpSpPr>
        <p:grpSpPr>
          <a:xfrm>
            <a:off x="3216233" y="4550261"/>
            <a:ext cx="5933838" cy="1988652"/>
            <a:chOff x="3138689" y="4550036"/>
            <a:chExt cx="5933838" cy="1988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AB1125-4791-8E44-BE9D-A8055F2B6529}"/>
                </a:ext>
              </a:extLst>
            </p:cNvPr>
            <p:cNvGrpSpPr/>
            <p:nvPr/>
          </p:nvGrpSpPr>
          <p:grpSpPr>
            <a:xfrm>
              <a:off x="3138689" y="4550036"/>
              <a:ext cx="5933838" cy="1988652"/>
              <a:chOff x="3066152" y="1122504"/>
              <a:chExt cx="5933838" cy="198865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0C415B8-9051-744D-A331-37A251850949}"/>
                  </a:ext>
                </a:extLst>
              </p:cNvPr>
              <p:cNvGrpSpPr/>
              <p:nvPr/>
            </p:nvGrpSpPr>
            <p:grpSpPr>
              <a:xfrm>
                <a:off x="4381931" y="1122504"/>
                <a:ext cx="4618059" cy="1988652"/>
                <a:chOff x="4381931" y="970100"/>
                <a:chExt cx="4618059" cy="1988652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4F43CEB-CD57-E347-87DB-CD308C5463EA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18059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441325" algn="l"/>
                      <a:tab pos="1143000" algn="l"/>
                      <a:tab pos="2566988" algn="l"/>
                      <a:tab pos="3198813" algn="l"/>
                      <a:tab pos="3994150" algn="l"/>
                    </a:tabLst>
                  </a:pPr>
                  <a:r>
                    <a:rPr lang="en-US" sz="2000" i="1" dirty="0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dirty="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 dirty="0">
                      <a:ea typeface="Times New Roman" charset="0"/>
                      <a:cs typeface="Times New Roman" charset="0"/>
                    </a:rPr>
                    <a:t>	t	t</a:t>
                  </a:r>
                  <a:r>
                    <a:rPr lang="en-US" sz="2000" baseline="-25000" dirty="0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dirty="0">
                      <a:ea typeface="Times New Roman" charset="0"/>
                      <a:cs typeface="Times New Roman" charset="0"/>
                    </a:rPr>
                    <a:t>+10	</a:t>
                  </a:r>
                  <a:r>
                    <a:rPr lang="en-US" sz="2000" i="1" dirty="0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 dirty="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dirty="0">
                      <a:ea typeface="Times New Roman" charset="0"/>
                      <a:cs typeface="Times New Roman" charset="0"/>
                    </a:rPr>
                    <a:t>+𝛿</a:t>
                  </a:r>
                  <a:r>
                    <a:rPr lang="en-US" sz="2000" i="1" dirty="0">
                      <a:ea typeface="Times New Roman" charset="0"/>
                      <a:cs typeface="Times New Roman" charset="0"/>
                    </a:rPr>
                    <a:t>	t’	</a:t>
                  </a:r>
                  <a:r>
                    <a:rPr lang="en-US" sz="2000" i="1" dirty="0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dirty="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 dirty="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1B1AFB0-CFA4-FC45-B9C8-9536439DD8D7}"/>
                    </a:ext>
                  </a:extLst>
                </p:cNvPr>
                <p:cNvGrpSpPr/>
                <p:nvPr/>
              </p:nvGrpSpPr>
              <p:grpSpPr>
                <a:xfrm>
                  <a:off x="4472344" y="970100"/>
                  <a:ext cx="4357849" cy="1482267"/>
                  <a:chOff x="4284132" y="1469773"/>
                  <a:chExt cx="4357849" cy="1482267"/>
                </a:xfrm>
              </p:grpSpPr>
              <p:sp>
                <p:nvSpPr>
                  <p:cNvPr id="46" name="Shape 591">
                    <a:extLst>
                      <a:ext uri="{FF2B5EF4-FFF2-40B4-BE49-F238E27FC236}">
                        <a16:creationId xmlns:a16="http://schemas.microsoft.com/office/drawing/2014/main" id="{01F181E4-2ECA-C04A-8FA8-8C677178E703}"/>
                      </a:ext>
                    </a:extLst>
                  </p:cNvPr>
                  <p:cNvSpPr/>
                  <p:nvPr/>
                </p:nvSpPr>
                <p:spPr>
                  <a:xfrm flipV="1">
                    <a:off x="4799564" y="1798031"/>
                    <a:ext cx="0" cy="1154009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47" name="Shape 592">
                    <a:extLst>
                      <a:ext uri="{FF2B5EF4-FFF2-40B4-BE49-F238E27FC236}">
                        <a16:creationId xmlns:a16="http://schemas.microsoft.com/office/drawing/2014/main" id="{B8215D49-973B-9C48-A632-EFBE8E771B7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514154" y="1825922"/>
                    <a:ext cx="3423" cy="112385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1" name="Shape 597">
                    <a:extLst>
                      <a:ext uri="{FF2B5EF4-FFF2-40B4-BE49-F238E27FC236}">
                        <a16:creationId xmlns:a16="http://schemas.microsoft.com/office/drawing/2014/main" id="{40B1653E-AFFA-074E-A480-C247864DB65F}"/>
                      </a:ext>
                    </a:extLst>
                  </p:cNvPr>
                  <p:cNvSpPr/>
                  <p:nvPr/>
                </p:nvSpPr>
                <p:spPr>
                  <a:xfrm>
                    <a:off x="5202287" y="1935340"/>
                    <a:ext cx="202036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docked(ship1) = d3</a:t>
                    </a:r>
                    <a:endParaRPr sz="1800" dirty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53" name="Shape 599">
                    <a:extLst>
                      <a:ext uri="{FF2B5EF4-FFF2-40B4-BE49-F238E27FC236}">
                        <a16:creationId xmlns:a16="http://schemas.microsoft.com/office/drawing/2014/main" id="{D91E4421-BB4B-1245-AE2C-F64D357BBAE4}"/>
                      </a:ext>
                    </a:extLst>
                  </p:cNvPr>
                  <p:cNvSpPr/>
                  <p:nvPr/>
                </p:nvSpPr>
                <p:spPr>
                  <a:xfrm>
                    <a:off x="7517578" y="2643572"/>
                    <a:ext cx="807655" cy="85050"/>
                  </a:xfrm>
                  <a:prstGeom prst="rect">
                    <a:avLst/>
                  </a:prstGeom>
                  <a:solidFill>
                    <a:srgbClr val="7030A0">
                      <a:alpha val="53000"/>
                    </a:srgbClr>
                  </a:solidFill>
                  <a:ln w="12700" cap="sq">
                    <a:solidFill>
                      <a:srgbClr val="7030A0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4" name="Shape 600">
                    <a:extLst>
                      <a:ext uri="{FF2B5EF4-FFF2-40B4-BE49-F238E27FC236}">
                        <a16:creationId xmlns:a16="http://schemas.microsoft.com/office/drawing/2014/main" id="{2B5D9E40-06DE-2846-97EC-3041587405CA}"/>
                      </a:ext>
                    </a:extLst>
                  </p:cNvPr>
                  <p:cNvSpPr/>
                  <p:nvPr/>
                </p:nvSpPr>
                <p:spPr>
                  <a:xfrm flipV="1">
                    <a:off x="5444900" y="23184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5" name="Shape 601">
                    <a:extLst>
                      <a:ext uri="{FF2B5EF4-FFF2-40B4-BE49-F238E27FC236}">
                        <a16:creationId xmlns:a16="http://schemas.microsoft.com/office/drawing/2014/main" id="{39E6F815-D9C6-584E-926A-6ED01056325A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6875313" y="2322464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6" name="Shape 602">
                    <a:extLst>
                      <a:ext uri="{FF2B5EF4-FFF2-40B4-BE49-F238E27FC236}">
                        <a16:creationId xmlns:a16="http://schemas.microsoft.com/office/drawing/2014/main" id="{8AD15DA5-C34D-DF40-A23D-106820300726}"/>
                      </a:ext>
                    </a:extLst>
                  </p:cNvPr>
                  <p:cNvSpPr/>
                  <p:nvPr/>
                </p:nvSpPr>
                <p:spPr>
                  <a:xfrm flipV="1">
                    <a:off x="8325233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7" name="Shape 610">
                    <a:extLst>
                      <a:ext uri="{FF2B5EF4-FFF2-40B4-BE49-F238E27FC236}">
                        <a16:creationId xmlns:a16="http://schemas.microsoft.com/office/drawing/2014/main" id="{F263B753-ED22-A04D-9145-D69E823960CD}"/>
                      </a:ext>
                    </a:extLst>
                  </p:cNvPr>
                  <p:cNvSpPr/>
                  <p:nvPr/>
                </p:nvSpPr>
                <p:spPr>
                  <a:xfrm>
                    <a:off x="7499038" y="2380946"/>
                    <a:ext cx="1142943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 dirty="0" err="1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loc</a:t>
                    </a:r>
                    <a:r>
                      <a:rPr lang="en-US" sz="18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(r1) = d1</a:t>
                    </a:r>
                    <a:endParaRPr sz="1800" dirty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Shape 594">
                        <a:extLst>
                          <a:ext uri="{FF2B5EF4-FFF2-40B4-BE49-F238E27FC236}">
                            <a16:creationId xmlns:a16="http://schemas.microsoft.com/office/drawing/2014/main" id="{D2A612AF-184E-E348-A086-B09EDB83E9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7911" y="1469773"/>
                        <a:ext cx="2724389" cy="347783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58" name="Shape 594">
                        <a:extLst>
                          <a:ext uri="{FF2B5EF4-FFF2-40B4-BE49-F238E27FC236}">
                            <a16:creationId xmlns:a16="http://schemas.microsoft.com/office/drawing/2014/main" id="{D2A612AF-184E-E348-A086-B09EDB83E9F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97911" y="1469773"/>
                        <a:ext cx="2724389" cy="347783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9" name="Straight Arrow Connector 58">
                    <a:extLst>
                      <a:ext uri="{FF2B5EF4-FFF2-40B4-BE49-F238E27FC236}">
                        <a16:creationId xmlns:a16="http://schemas.microsoft.com/office/drawing/2014/main" id="{705672CD-729C-944A-9989-7380054012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84132" y="2940476"/>
                    <a:ext cx="4279942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" name="Shape 591">
                <a:extLst>
                  <a:ext uri="{FF2B5EF4-FFF2-40B4-BE49-F238E27FC236}">
                    <a16:creationId xmlns:a16="http://schemas.microsoft.com/office/drawing/2014/main" id="{32E6BA2B-5FD4-8F44-B5B0-87EA5724761A}"/>
                  </a:ext>
                </a:extLst>
              </p:cNvPr>
              <p:cNvSpPr/>
              <p:nvPr/>
            </p:nvSpPr>
            <p:spPr>
              <a:xfrm flipV="1">
                <a:off x="4505295" y="2132735"/>
                <a:ext cx="644" cy="46046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F303D6F6-2E9B-CE49-9200-753A8F8836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0291" y="2132735"/>
                <a:ext cx="461698" cy="1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7512B41-E46C-8E40-841B-6CA40D69D9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9362" y="2089399"/>
                <a:ext cx="0" cy="103336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882BD0D-AC59-FF43-A71D-A3E4D1E9F2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1110" y="2087563"/>
                <a:ext cx="0" cy="103336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Shape 571">
                <a:extLst>
                  <a:ext uri="{FF2B5EF4-FFF2-40B4-BE49-F238E27FC236}">
                    <a16:creationId xmlns:a16="http://schemas.microsoft.com/office/drawing/2014/main" id="{4B045F00-A3EC-D648-85C6-10643E782833}"/>
                  </a:ext>
                </a:extLst>
              </p:cNvPr>
              <p:cNvSpPr/>
              <p:nvPr/>
            </p:nvSpPr>
            <p:spPr>
              <a:xfrm>
                <a:off x="3066152" y="1510903"/>
                <a:ext cx="1991045" cy="6001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40" tIns="45720" rIns="91440" bIns="0" numCol="1" anchor="ctr">
                <a:sp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r"/>
                <a:r>
                  <a:rPr lang="en-US" sz="1800" dirty="0" err="1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loc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(r1)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=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d1</a:t>
                </a:r>
              </a:p>
              <a:p>
                <a:pPr algn="r"/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top(pile-ship1) = c1</a:t>
                </a:r>
                <a:endParaRPr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8FEEC27-FCD8-3548-B9F9-80FDD967E8E7}"/>
                </a:ext>
              </a:extLst>
            </p:cNvPr>
            <p:cNvCxnSpPr>
              <a:cxnSpLocks/>
              <a:stCxn id="54" idx="1"/>
              <a:endCxn id="55" idx="1"/>
            </p:cNvCxnSpPr>
            <p:nvPr/>
          </p:nvCxnSpPr>
          <p:spPr>
            <a:xfrm>
              <a:off x="5705650" y="5398745"/>
              <a:ext cx="1430411" cy="3982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41530E6-29E5-8744-959F-4CEE27A4A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7669" y="5356471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97B21BC-0B7A-8D48-A54D-EEA9DF339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6061" y="5356471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71058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Timelines</a:t>
            </a:r>
          </a:p>
          <a:p>
            <a:pPr lvl="1"/>
            <a:r>
              <a:rPr lang="en-US" dirty="0">
                <a:cs typeface="Times New Roman"/>
              </a:rPr>
              <a:t>Temporal assertions (change, persistence), constraints</a:t>
            </a:r>
          </a:p>
          <a:p>
            <a:pPr lvl="1"/>
            <a:r>
              <a:rPr lang="en-US" dirty="0">
                <a:cs typeface="Times New Roman"/>
              </a:rPr>
              <a:t>Conflicts, consistency, security, causal support</a:t>
            </a:r>
          </a:p>
          <a:p>
            <a:r>
              <a:rPr lang="en-US" dirty="0">
                <a:cs typeface="Times New Roman"/>
              </a:rPr>
              <a:t>Chronicle: union of several timelines</a:t>
            </a:r>
          </a:p>
          <a:p>
            <a:pPr lvl="1"/>
            <a:r>
              <a:rPr lang="en-US" dirty="0">
                <a:cs typeface="Times New Roman"/>
              </a:rPr>
              <a:t>Consistency, security, causal support</a:t>
            </a:r>
          </a:p>
          <a:p>
            <a:r>
              <a:rPr lang="en-US" dirty="0">
                <a:cs typeface="Times New Roman"/>
              </a:rPr>
              <a:t>Actions represented by chronicles</a:t>
            </a:r>
          </a:p>
          <a:p>
            <a:pPr lvl="1">
              <a:tabLst>
                <a:tab pos="744538" algn="l"/>
                <a:tab pos="1658938" algn="l"/>
              </a:tabLst>
            </a:pPr>
            <a:r>
              <a:rPr lang="en-GB" dirty="0"/>
              <a:t>No separate preconditions and effects</a:t>
            </a:r>
          </a:p>
          <a:p>
            <a:pPr lvl="2">
              <a:tabLst>
                <a:tab pos="744538" algn="l"/>
                <a:tab pos="1658938" algn="l"/>
              </a:tabLst>
            </a:pPr>
            <a:r>
              <a:rPr lang="en-GB" dirty="0"/>
              <a:t>Preconditions </a:t>
            </a:r>
            <a:r>
              <a:rPr lang="en-GB" dirty="0">
                <a:sym typeface="Wingdings"/>
              </a:rPr>
              <a:t>⇔ </a:t>
            </a:r>
            <a:r>
              <a:rPr lang="en-GB" dirty="0"/>
              <a:t>need for causal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9F4E-693A-E74A-A36D-73C04516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1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4.3 Temporal planning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Resolvers and flaws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Search space</a:t>
            </a: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don’t know how long they’ll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5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58240"/>
            <a:ext cx="8045087" cy="5018723"/>
          </a:xfrm>
        </p:spPr>
        <p:txBody>
          <a:bodyPr numCol="2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Refinement</a:t>
            </a:r>
            <a:r>
              <a:rPr lang="en-GB" dirty="0"/>
              <a:t>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Planning and Acting with </a:t>
            </a:r>
            <a:r>
              <a:rPr lang="en-GB" b="1" dirty="0">
                <a:solidFill>
                  <a:srgbClr val="C00000"/>
                </a:solidFill>
              </a:rPr>
              <a:t>Temporal</a:t>
            </a:r>
            <a:r>
              <a:rPr lang="en-GB" dirty="0">
                <a:solidFill>
                  <a:srgbClr val="C00000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Temporal Representation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Planning with Temporal Refinement Methods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Constraint Management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Acting with Temporal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Making Simple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Making Complex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Provably Beneficial AI</a:t>
            </a:r>
          </a:p>
          <a:p>
            <a:r>
              <a:rPr lang="en-GB" dirty="0"/>
              <a:t>Other: open world, perceiving, learning</a:t>
            </a:r>
          </a:p>
          <a:p>
            <a:pPr lvl="1"/>
            <a:r>
              <a:rPr lang="en-GB" dirty="0"/>
              <a:t>If time permits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C76D-A1F6-8045-9B5A-B8CFF2B6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F1896-FF7E-5443-8F50-9F3D5D45E10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4048260" cy="503091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Planning problem:</a:t>
                </a:r>
              </a:p>
              <a:p>
                <a:pPr lvl="1"/>
                <a:r>
                  <a:rPr lang="en-GB" dirty="0"/>
                  <a:t>Chronicle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  <a:r>
                  <a:rPr lang="en-GB" dirty="0"/>
                  <a:t>that has some flaws </a:t>
                </a:r>
              </a:p>
              <a:p>
                <a:pPr lvl="2"/>
                <a:r>
                  <a:rPr lang="en-GB" dirty="0"/>
                  <a:t>Analogous to flaws in PSP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F1896-FF7E-5443-8F50-9F3D5D45E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4048260" cy="5030915"/>
              </a:xfrm>
              <a:blipFill>
                <a:blip r:embed="rId3"/>
                <a:stretch>
                  <a:fillRect l="-2821" t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79219F65-C2A7-D443-9ABB-BFE0D6B1CA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new assertions, constraints, actions to resolve the flaws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650AC-4607-784E-95E1-8C0B8C74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DC5E24-4A3C-7046-9108-433710E5EED5}"/>
              </a:ext>
            </a:extLst>
          </p:cNvPr>
          <p:cNvSpPr txBox="1">
            <a:spLocks/>
          </p:cNvSpPr>
          <p:nvPr/>
        </p:nvSpPr>
        <p:spPr bwMode="auto">
          <a:xfrm>
            <a:off x="951472" y="2634000"/>
            <a:ext cx="3132000" cy="229165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sv-SE" sz="14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400" baseline="-25000" dirty="0">
                <a:cs typeface="Times New Roman"/>
              </a:rPr>
              <a:t>0</a:t>
            </a:r>
            <a:r>
              <a:rPr lang="en-US" sz="1400" dirty="0">
                <a:cs typeface="Times New Roman"/>
              </a:rPr>
              <a:t>:</a:t>
            </a:r>
            <a:r>
              <a:rPr lang="en-US" sz="1400" dirty="0"/>
              <a:t>   tasks: </a:t>
            </a:r>
            <a:r>
              <a:rPr lang="en-US" sz="1400" i="1" dirty="0"/>
              <a:t>(none)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supported: </a:t>
            </a:r>
            <a:r>
              <a:rPr lang="en-US" sz="14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assertions:	</a:t>
            </a:r>
            <a:r>
              <a:rPr lang="en-US" sz="1400" dirty="0"/>
              <a:t>[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2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= </a:t>
            </a:r>
            <a:r>
              <a:rPr lang="en-US" sz="1400" i="1" dirty="0"/>
              <a:t>l</a:t>
            </a:r>
            <a:endParaRPr lang="en-US" sz="1400" i="1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	[</a:t>
            </a:r>
            <a:r>
              <a:rPr lang="en-US" sz="1400" i="1" dirty="0"/>
              <a:t>t</a:t>
            </a:r>
            <a:r>
              <a:rPr lang="en-US" sz="1400" baseline="-25000" dirty="0"/>
              <a:t>3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4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: (loc3,loc4)</a:t>
            </a:r>
            <a:endParaRPr lang="en-US" sz="1400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constraints: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(loc3,w1)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(w1,loc3)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(loc4,w2)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(w2,loc4)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connected(w1,w2)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F0E9DE-E758-E140-9F84-EB79A2C3D92E}"/>
              </a:ext>
            </a:extLst>
          </p:cNvPr>
          <p:cNvGrpSpPr/>
          <p:nvPr/>
        </p:nvGrpSpPr>
        <p:grpSpPr>
          <a:xfrm>
            <a:off x="952935" y="5077991"/>
            <a:ext cx="2803654" cy="1298106"/>
            <a:chOff x="5138714" y="4389220"/>
            <a:chExt cx="2803654" cy="1322467"/>
          </a:xfrm>
        </p:grpSpPr>
        <p:sp>
          <p:nvSpPr>
            <p:cNvPr id="7" name="Shape 389">
              <a:extLst>
                <a:ext uri="{FF2B5EF4-FFF2-40B4-BE49-F238E27FC236}">
                  <a16:creationId xmlns:a16="http://schemas.microsoft.com/office/drawing/2014/main" id="{F52B5B69-4A33-D247-97C2-39906AE53837}"/>
                </a:ext>
              </a:extLst>
            </p:cNvPr>
            <p:cNvSpPr/>
            <p:nvPr/>
          </p:nvSpPr>
          <p:spPr>
            <a:xfrm>
              <a:off x="7341605" y="4389220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+mn-lt"/>
                </a:rPr>
                <a:t>loc4</a:t>
              </a:r>
            </a:p>
          </p:txBody>
        </p:sp>
        <p:sp>
          <p:nvSpPr>
            <p:cNvPr id="8" name="Shape 391">
              <a:extLst>
                <a:ext uri="{FF2B5EF4-FFF2-40B4-BE49-F238E27FC236}">
                  <a16:creationId xmlns:a16="http://schemas.microsoft.com/office/drawing/2014/main" id="{226E3DA3-8F80-DB40-ABED-30EA6865426C}"/>
                </a:ext>
              </a:extLst>
            </p:cNvPr>
            <p:cNvSpPr/>
            <p:nvPr/>
          </p:nvSpPr>
          <p:spPr>
            <a:xfrm flipV="1">
              <a:off x="5514890" y="4402207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9" name="Shape 393">
              <a:extLst>
                <a:ext uri="{FF2B5EF4-FFF2-40B4-BE49-F238E27FC236}">
                  <a16:creationId xmlns:a16="http://schemas.microsoft.com/office/drawing/2014/main" id="{6A42087D-B627-D947-87F2-85A5C515360D}"/>
                </a:ext>
              </a:extLst>
            </p:cNvPr>
            <p:cNvSpPr/>
            <p:nvPr/>
          </p:nvSpPr>
          <p:spPr>
            <a:xfrm rot="16200000">
              <a:off x="4938991" y="4644419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 err="1">
                  <a:latin typeface="+mn-lt"/>
                </a:rPr>
                <a:t>loc</a:t>
              </a:r>
              <a:r>
                <a:rPr sz="1800" dirty="0">
                  <a:latin typeface="+mn-lt"/>
                </a:rPr>
                <a:t>(r1)</a:t>
              </a:r>
            </a:p>
          </p:txBody>
        </p:sp>
        <p:sp>
          <p:nvSpPr>
            <p:cNvPr id="10" name="Shape 394">
              <a:extLst>
                <a:ext uri="{FF2B5EF4-FFF2-40B4-BE49-F238E27FC236}">
                  <a16:creationId xmlns:a16="http://schemas.microsoft.com/office/drawing/2014/main" id="{65CB98F7-BFA6-D74D-9CE3-6C16299317DD}"/>
                </a:ext>
              </a:extLst>
            </p:cNvPr>
            <p:cNvSpPr/>
            <p:nvPr/>
          </p:nvSpPr>
          <p:spPr>
            <a:xfrm>
              <a:off x="6672048" y="4762738"/>
              <a:ext cx="531707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 dirty="0">
                  <a:latin typeface="+mn-lt"/>
                </a:rPr>
                <a:t>loc3</a:t>
              </a:r>
              <a:endParaRPr sz="1800" dirty="0">
                <a:latin typeface="+mn-lt"/>
              </a:endParaRPr>
            </a:p>
          </p:txBody>
        </p:sp>
        <p:sp>
          <p:nvSpPr>
            <p:cNvPr id="11" name="Shape 395">
              <a:extLst>
                <a:ext uri="{FF2B5EF4-FFF2-40B4-BE49-F238E27FC236}">
                  <a16:creationId xmlns:a16="http://schemas.microsoft.com/office/drawing/2014/main" id="{AED1B5A3-DA07-8C4A-97D6-420799224BCF}"/>
                </a:ext>
              </a:extLst>
            </p:cNvPr>
            <p:cNvSpPr/>
            <p:nvPr/>
          </p:nvSpPr>
          <p:spPr>
            <a:xfrm>
              <a:off x="5528959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1</a:t>
              </a:r>
            </a:p>
          </p:txBody>
        </p:sp>
        <p:sp>
          <p:nvSpPr>
            <p:cNvPr id="12" name="Shape 396">
              <a:extLst>
                <a:ext uri="{FF2B5EF4-FFF2-40B4-BE49-F238E27FC236}">
                  <a16:creationId xmlns:a16="http://schemas.microsoft.com/office/drawing/2014/main" id="{780EDDEE-8F4D-E141-A8EB-796BF53C72C9}"/>
                </a:ext>
              </a:extLst>
            </p:cNvPr>
            <p:cNvSpPr/>
            <p:nvPr/>
          </p:nvSpPr>
          <p:spPr>
            <a:xfrm>
              <a:off x="6226381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2</a:t>
              </a:r>
            </a:p>
          </p:txBody>
        </p:sp>
        <p:sp>
          <p:nvSpPr>
            <p:cNvPr id="13" name="Shape 397">
              <a:extLst>
                <a:ext uri="{FF2B5EF4-FFF2-40B4-BE49-F238E27FC236}">
                  <a16:creationId xmlns:a16="http://schemas.microsoft.com/office/drawing/2014/main" id="{E53F5D53-D129-2E4D-B7EA-4CF091A22017}"/>
                </a:ext>
              </a:extLst>
            </p:cNvPr>
            <p:cNvSpPr/>
            <p:nvPr/>
          </p:nvSpPr>
          <p:spPr>
            <a:xfrm>
              <a:off x="6796074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3</a:t>
              </a:r>
            </a:p>
          </p:txBody>
        </p:sp>
        <p:sp>
          <p:nvSpPr>
            <p:cNvPr id="14" name="Shape 398">
              <a:extLst>
                <a:ext uri="{FF2B5EF4-FFF2-40B4-BE49-F238E27FC236}">
                  <a16:creationId xmlns:a16="http://schemas.microsoft.com/office/drawing/2014/main" id="{B8C42BAC-596E-0647-B012-BD7D114ACDEC}"/>
                </a:ext>
              </a:extLst>
            </p:cNvPr>
            <p:cNvSpPr/>
            <p:nvPr/>
          </p:nvSpPr>
          <p:spPr>
            <a:xfrm>
              <a:off x="7438783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4</a:t>
              </a:r>
            </a:p>
          </p:txBody>
        </p:sp>
        <p:sp>
          <p:nvSpPr>
            <p:cNvPr id="15" name="Shape 401">
              <a:extLst>
                <a:ext uri="{FF2B5EF4-FFF2-40B4-BE49-F238E27FC236}">
                  <a16:creationId xmlns:a16="http://schemas.microsoft.com/office/drawing/2014/main" id="{7BD61255-B67E-D248-91F6-8D4CFBC179A1}"/>
                </a:ext>
              </a:extLst>
            </p:cNvPr>
            <p:cNvSpPr/>
            <p:nvPr/>
          </p:nvSpPr>
          <p:spPr>
            <a:xfrm flipV="1">
              <a:off x="5633003" y="4715832"/>
              <a:ext cx="1" cy="7574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6" name="Shape 399">
              <a:extLst>
                <a:ext uri="{FF2B5EF4-FFF2-40B4-BE49-F238E27FC236}">
                  <a16:creationId xmlns:a16="http://schemas.microsoft.com/office/drawing/2014/main" id="{A373A630-96E1-7A4E-A954-E33B47EBF401}"/>
                </a:ext>
              </a:extLst>
            </p:cNvPr>
            <p:cNvSpPr/>
            <p:nvPr/>
          </p:nvSpPr>
          <p:spPr>
            <a:xfrm flipV="1">
              <a:off x="6337093" y="4719148"/>
              <a:ext cx="1" cy="754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7" name="Shape 390">
              <a:extLst>
                <a:ext uri="{FF2B5EF4-FFF2-40B4-BE49-F238E27FC236}">
                  <a16:creationId xmlns:a16="http://schemas.microsoft.com/office/drawing/2014/main" id="{FF0085E4-C51B-5143-9531-17EC10550EFE}"/>
                </a:ext>
              </a:extLst>
            </p:cNvPr>
            <p:cNvSpPr/>
            <p:nvPr/>
          </p:nvSpPr>
          <p:spPr>
            <a:xfrm>
              <a:off x="5436586" y="5479075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8" name="Shape 400">
              <a:extLst>
                <a:ext uri="{FF2B5EF4-FFF2-40B4-BE49-F238E27FC236}">
                  <a16:creationId xmlns:a16="http://schemas.microsoft.com/office/drawing/2014/main" id="{0576E6F4-357B-CA4E-A1BC-85C55AE3631E}"/>
                </a:ext>
              </a:extLst>
            </p:cNvPr>
            <p:cNvSpPr/>
            <p:nvPr/>
          </p:nvSpPr>
          <p:spPr>
            <a:xfrm flipV="1">
              <a:off x="6926792" y="5119843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9" name="Shape 402">
              <a:extLst>
                <a:ext uri="{FF2B5EF4-FFF2-40B4-BE49-F238E27FC236}">
                  <a16:creationId xmlns:a16="http://schemas.microsoft.com/office/drawing/2014/main" id="{5F970EB6-0202-F846-9C34-B3314E31D1E6}"/>
                </a:ext>
              </a:extLst>
            </p:cNvPr>
            <p:cNvSpPr/>
            <p:nvPr/>
          </p:nvSpPr>
          <p:spPr>
            <a:xfrm flipV="1">
              <a:off x="7535528" y="4711781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0BF2467-2CEA-AC4E-861A-C5FC56557A73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6801843" y="4922412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21" name="Shape 406">
              <a:extLst>
                <a:ext uri="{FF2B5EF4-FFF2-40B4-BE49-F238E27FC236}">
                  <a16:creationId xmlns:a16="http://schemas.microsoft.com/office/drawing/2014/main" id="{FC5A5797-C52A-7E4E-94D8-C9251F2ACB68}"/>
                </a:ext>
              </a:extLst>
            </p:cNvPr>
            <p:cNvSpPr/>
            <p:nvPr/>
          </p:nvSpPr>
          <p:spPr>
            <a:xfrm>
              <a:off x="5621928" y="4727152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 dirty="0"/>
            </a:p>
          </p:txBody>
        </p:sp>
        <p:sp>
          <p:nvSpPr>
            <p:cNvPr id="22" name="Shape 407">
              <a:extLst>
                <a:ext uri="{FF2B5EF4-FFF2-40B4-BE49-F238E27FC236}">
                  <a16:creationId xmlns:a16="http://schemas.microsoft.com/office/drawing/2014/main" id="{2CBAFFFE-B44C-2247-915C-16B21EC4E945}"/>
                </a:ext>
              </a:extLst>
            </p:cNvPr>
            <p:cNvSpPr/>
            <p:nvPr/>
          </p:nvSpPr>
          <p:spPr>
            <a:xfrm>
              <a:off x="5940878" y="4402646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+mn-lt"/>
                </a:rPr>
                <a:t>l</a:t>
              </a:r>
              <a:endParaRPr sz="1800" i="1" dirty="0">
                <a:latin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1C3FAC-C383-BF4B-AC49-6064B69080D0}"/>
              </a:ext>
            </a:extLst>
          </p:cNvPr>
          <p:cNvGrpSpPr/>
          <p:nvPr/>
        </p:nvGrpSpPr>
        <p:grpSpPr>
          <a:xfrm>
            <a:off x="5090266" y="5090978"/>
            <a:ext cx="2803654" cy="1285102"/>
            <a:chOff x="5170909" y="2805593"/>
            <a:chExt cx="2803654" cy="1322467"/>
          </a:xfrm>
        </p:grpSpPr>
        <p:sp>
          <p:nvSpPr>
            <p:cNvPr id="24" name="Shape 571">
              <a:extLst>
                <a:ext uri="{FF2B5EF4-FFF2-40B4-BE49-F238E27FC236}">
                  <a16:creationId xmlns:a16="http://schemas.microsoft.com/office/drawing/2014/main" id="{84D65B34-D19C-6A4A-84DB-7EAC2B1B59DD}"/>
                </a:ext>
              </a:extLst>
            </p:cNvPr>
            <p:cNvSpPr/>
            <p:nvPr/>
          </p:nvSpPr>
          <p:spPr>
            <a:xfrm rot="2017103">
              <a:off x="6364776" y="3050935"/>
              <a:ext cx="891847" cy="28505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82880" tIns="0" rIns="18288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move</a:t>
              </a:r>
              <a:endParaRPr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25" name="Shape 389">
              <a:extLst>
                <a:ext uri="{FF2B5EF4-FFF2-40B4-BE49-F238E27FC236}">
                  <a16:creationId xmlns:a16="http://schemas.microsoft.com/office/drawing/2014/main" id="{1A1DFA8D-5857-F54B-9F22-9BD08F393FEF}"/>
                </a:ext>
              </a:extLst>
            </p:cNvPr>
            <p:cNvSpPr/>
            <p:nvPr/>
          </p:nvSpPr>
          <p:spPr>
            <a:xfrm>
              <a:off x="7373800" y="2805593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+mn-lt"/>
                </a:rPr>
                <a:t>loc4</a:t>
              </a:r>
            </a:p>
          </p:txBody>
        </p:sp>
        <p:sp>
          <p:nvSpPr>
            <p:cNvPr id="26" name="Shape 391">
              <a:extLst>
                <a:ext uri="{FF2B5EF4-FFF2-40B4-BE49-F238E27FC236}">
                  <a16:creationId xmlns:a16="http://schemas.microsoft.com/office/drawing/2014/main" id="{6B7E1898-55A9-2844-919D-55026B75C27F}"/>
                </a:ext>
              </a:extLst>
            </p:cNvPr>
            <p:cNvSpPr/>
            <p:nvPr/>
          </p:nvSpPr>
          <p:spPr>
            <a:xfrm flipV="1">
              <a:off x="5547085" y="2818580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7" name="Shape 393">
              <a:extLst>
                <a:ext uri="{FF2B5EF4-FFF2-40B4-BE49-F238E27FC236}">
                  <a16:creationId xmlns:a16="http://schemas.microsoft.com/office/drawing/2014/main" id="{1634C59C-A813-FC42-9D2C-65A0F82FC4FA}"/>
                </a:ext>
              </a:extLst>
            </p:cNvPr>
            <p:cNvSpPr/>
            <p:nvPr/>
          </p:nvSpPr>
          <p:spPr>
            <a:xfrm rot="16200000">
              <a:off x="4971186" y="3060792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 err="1">
                  <a:latin typeface="+mn-lt"/>
                </a:rPr>
                <a:t>loc</a:t>
              </a:r>
              <a:r>
                <a:rPr sz="1800" dirty="0">
                  <a:latin typeface="+mn-lt"/>
                </a:rPr>
                <a:t>(r1)</a:t>
              </a:r>
            </a:p>
          </p:txBody>
        </p:sp>
        <p:sp>
          <p:nvSpPr>
            <p:cNvPr id="28" name="Shape 394">
              <a:extLst>
                <a:ext uri="{FF2B5EF4-FFF2-40B4-BE49-F238E27FC236}">
                  <a16:creationId xmlns:a16="http://schemas.microsoft.com/office/drawing/2014/main" id="{6E90F028-1E9D-3140-92A9-A40FA1D65148}"/>
                </a:ext>
              </a:extLst>
            </p:cNvPr>
            <p:cNvSpPr/>
            <p:nvPr/>
          </p:nvSpPr>
          <p:spPr>
            <a:xfrm>
              <a:off x="6724929" y="3578304"/>
              <a:ext cx="531707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 dirty="0">
                  <a:latin typeface="+mn-lt"/>
                </a:rPr>
                <a:t>loc3</a:t>
              </a:r>
              <a:endParaRPr sz="1800" dirty="0">
                <a:latin typeface="+mn-lt"/>
              </a:endParaRPr>
            </a:p>
          </p:txBody>
        </p:sp>
        <p:sp>
          <p:nvSpPr>
            <p:cNvPr id="29" name="Shape 395">
              <a:extLst>
                <a:ext uri="{FF2B5EF4-FFF2-40B4-BE49-F238E27FC236}">
                  <a16:creationId xmlns:a16="http://schemas.microsoft.com/office/drawing/2014/main" id="{2B91C436-9B12-714B-805A-2D565A4A9684}"/>
                </a:ext>
              </a:extLst>
            </p:cNvPr>
            <p:cNvSpPr/>
            <p:nvPr/>
          </p:nvSpPr>
          <p:spPr>
            <a:xfrm>
              <a:off x="5561154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1</a:t>
              </a:r>
            </a:p>
          </p:txBody>
        </p:sp>
        <p:sp>
          <p:nvSpPr>
            <p:cNvPr id="30" name="Shape 396">
              <a:extLst>
                <a:ext uri="{FF2B5EF4-FFF2-40B4-BE49-F238E27FC236}">
                  <a16:creationId xmlns:a16="http://schemas.microsoft.com/office/drawing/2014/main" id="{7645E5F6-F657-6043-8F05-E0B338C345FD}"/>
                </a:ext>
              </a:extLst>
            </p:cNvPr>
            <p:cNvSpPr/>
            <p:nvPr/>
          </p:nvSpPr>
          <p:spPr>
            <a:xfrm>
              <a:off x="6270006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2</a:t>
              </a:r>
            </a:p>
          </p:txBody>
        </p:sp>
        <p:sp>
          <p:nvSpPr>
            <p:cNvPr id="31" name="Shape 397">
              <a:extLst>
                <a:ext uri="{FF2B5EF4-FFF2-40B4-BE49-F238E27FC236}">
                  <a16:creationId xmlns:a16="http://schemas.microsoft.com/office/drawing/2014/main" id="{693ED00E-128B-9E4D-8489-8242DBE4F8E5}"/>
                </a:ext>
              </a:extLst>
            </p:cNvPr>
            <p:cNvSpPr/>
            <p:nvPr/>
          </p:nvSpPr>
          <p:spPr>
            <a:xfrm>
              <a:off x="6828269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3</a:t>
              </a:r>
            </a:p>
          </p:txBody>
        </p:sp>
        <p:sp>
          <p:nvSpPr>
            <p:cNvPr id="32" name="Shape 398">
              <a:extLst>
                <a:ext uri="{FF2B5EF4-FFF2-40B4-BE49-F238E27FC236}">
                  <a16:creationId xmlns:a16="http://schemas.microsoft.com/office/drawing/2014/main" id="{43516382-F6C5-4942-830E-F94F348A50B9}"/>
                </a:ext>
              </a:extLst>
            </p:cNvPr>
            <p:cNvSpPr/>
            <p:nvPr/>
          </p:nvSpPr>
          <p:spPr>
            <a:xfrm>
              <a:off x="7470978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33" name="Shape 401">
              <a:extLst>
                <a:ext uri="{FF2B5EF4-FFF2-40B4-BE49-F238E27FC236}">
                  <a16:creationId xmlns:a16="http://schemas.microsoft.com/office/drawing/2014/main" id="{5CBEE2F3-7FCD-6D4B-93F9-C7A1E890FF6E}"/>
                </a:ext>
              </a:extLst>
            </p:cNvPr>
            <p:cNvSpPr/>
            <p:nvPr/>
          </p:nvSpPr>
          <p:spPr>
            <a:xfrm flipV="1">
              <a:off x="5665198" y="3132205"/>
              <a:ext cx="1" cy="7574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4" name="Shape 399">
              <a:extLst>
                <a:ext uri="{FF2B5EF4-FFF2-40B4-BE49-F238E27FC236}">
                  <a16:creationId xmlns:a16="http://schemas.microsoft.com/office/drawing/2014/main" id="{2F8B409B-D4B3-DC4A-9F34-61CDB49C8BFE}"/>
                </a:ext>
              </a:extLst>
            </p:cNvPr>
            <p:cNvSpPr/>
            <p:nvPr/>
          </p:nvSpPr>
          <p:spPr>
            <a:xfrm flipV="1">
              <a:off x="6392148" y="3135521"/>
              <a:ext cx="1" cy="754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5" name="Shape 390">
              <a:extLst>
                <a:ext uri="{FF2B5EF4-FFF2-40B4-BE49-F238E27FC236}">
                  <a16:creationId xmlns:a16="http://schemas.microsoft.com/office/drawing/2014/main" id="{EF91BE72-AD49-D044-BE54-DA1F9BBAD935}"/>
                </a:ext>
              </a:extLst>
            </p:cNvPr>
            <p:cNvSpPr/>
            <p:nvPr/>
          </p:nvSpPr>
          <p:spPr>
            <a:xfrm>
              <a:off x="5468781" y="3895448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6" name="Shape 400">
              <a:extLst>
                <a:ext uri="{FF2B5EF4-FFF2-40B4-BE49-F238E27FC236}">
                  <a16:creationId xmlns:a16="http://schemas.microsoft.com/office/drawing/2014/main" id="{1C8B4F88-BEEA-214B-9D2E-CA640EF5B876}"/>
                </a:ext>
              </a:extLst>
            </p:cNvPr>
            <p:cNvSpPr/>
            <p:nvPr/>
          </p:nvSpPr>
          <p:spPr>
            <a:xfrm flipV="1">
              <a:off x="6958987" y="3536216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7" name="Shape 402">
              <a:extLst>
                <a:ext uri="{FF2B5EF4-FFF2-40B4-BE49-F238E27FC236}">
                  <a16:creationId xmlns:a16="http://schemas.microsoft.com/office/drawing/2014/main" id="{C311866A-9D09-4341-BA86-E7950F8410FB}"/>
                </a:ext>
              </a:extLst>
            </p:cNvPr>
            <p:cNvSpPr/>
            <p:nvPr/>
          </p:nvSpPr>
          <p:spPr>
            <a:xfrm flipV="1">
              <a:off x="7567723" y="3128154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9F7C50C-6D31-B748-9A79-9A51C352BCD2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6834038" y="3338785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39" name="Shape 406">
              <a:extLst>
                <a:ext uri="{FF2B5EF4-FFF2-40B4-BE49-F238E27FC236}">
                  <a16:creationId xmlns:a16="http://schemas.microsoft.com/office/drawing/2014/main" id="{3AD7DBD7-D2BE-494B-AC83-76426B6C10E1}"/>
                </a:ext>
              </a:extLst>
            </p:cNvPr>
            <p:cNvSpPr/>
            <p:nvPr/>
          </p:nvSpPr>
          <p:spPr>
            <a:xfrm>
              <a:off x="5654123" y="3143525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 dirty="0"/>
            </a:p>
          </p:txBody>
        </p:sp>
        <p:sp>
          <p:nvSpPr>
            <p:cNvPr id="40" name="Shape 407">
              <a:extLst>
                <a:ext uri="{FF2B5EF4-FFF2-40B4-BE49-F238E27FC236}">
                  <a16:creationId xmlns:a16="http://schemas.microsoft.com/office/drawing/2014/main" id="{C26DEE53-A190-8946-9FFC-B61EA19535AA}"/>
                </a:ext>
              </a:extLst>
            </p:cNvPr>
            <p:cNvSpPr/>
            <p:nvPr/>
          </p:nvSpPr>
          <p:spPr>
            <a:xfrm>
              <a:off x="5973073" y="2819019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+mn-lt"/>
                </a:rPr>
                <a:t>l</a:t>
              </a:r>
              <a:endParaRPr sz="1800" i="1" dirty="0">
                <a:latin typeface="+mn-lt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D5475B4-380E-2645-969A-013B569A1BAF}"/>
                </a:ext>
              </a:extLst>
            </p:cNvPr>
            <p:cNvCxnSpPr>
              <a:cxnSpLocks/>
            </p:cNvCxnSpPr>
            <p:nvPr/>
          </p:nvCxnSpPr>
          <p:spPr>
            <a:xfrm>
              <a:off x="6406370" y="3185809"/>
              <a:ext cx="566928" cy="384048"/>
            </a:xfrm>
            <a:prstGeom prst="line">
              <a:avLst/>
            </a:prstGeom>
            <a:ln w="1270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9EB6455-AA23-4243-A22D-C26ECECC020B}"/>
              </a:ext>
            </a:extLst>
          </p:cNvPr>
          <p:cNvSpPr txBox="1">
            <a:spLocks/>
          </p:cNvSpPr>
          <p:nvPr/>
        </p:nvSpPr>
        <p:spPr bwMode="auto">
          <a:xfrm>
            <a:off x="4937980" y="2652674"/>
            <a:ext cx="3132000" cy="229165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sv-SE" sz="14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400" baseline="-25000" dirty="0">
                <a:cs typeface="Times New Roman"/>
              </a:rPr>
              <a:t>0</a:t>
            </a:r>
            <a:r>
              <a:rPr lang="en-US" sz="1400" dirty="0">
                <a:cs typeface="Times New Roman"/>
              </a:rPr>
              <a:t>:</a:t>
            </a:r>
            <a:r>
              <a:rPr lang="en-US" sz="1400" dirty="0"/>
              <a:t>   tasks: [</a:t>
            </a:r>
            <a:r>
              <a:rPr lang="en-US" sz="1400" i="1" dirty="0">
                <a:ea typeface="Times New Roman" charset="0"/>
                <a:cs typeface="Times New Roman" charset="0"/>
              </a:rPr>
              <a:t>t</a:t>
            </a:r>
            <a:r>
              <a:rPr lang="en-US" sz="1400" baseline="-25000" dirty="0">
                <a:ea typeface="Times New Roman" charset="0"/>
                <a:cs typeface="Times New Roman" charset="0"/>
              </a:rPr>
              <a:t>2</a:t>
            </a:r>
            <a:r>
              <a:rPr lang="en-US" sz="1400" dirty="0">
                <a:ea typeface="Times New Roman" charset="0"/>
                <a:cs typeface="Times New Roman" charset="0"/>
              </a:rPr>
              <a:t>,</a:t>
            </a:r>
            <a:r>
              <a:rPr lang="en-US" sz="1400" i="1" dirty="0">
                <a:ea typeface="Times New Roman" charset="0"/>
                <a:cs typeface="Times New Roman" charset="0"/>
              </a:rPr>
              <a:t>t</a:t>
            </a:r>
            <a:r>
              <a:rPr lang="en-US" sz="1400" baseline="-25000" dirty="0">
                <a:ea typeface="Times New Roman" charset="0"/>
                <a:cs typeface="Times New Roman" charset="0"/>
              </a:rPr>
              <a:t>3</a:t>
            </a:r>
            <a:r>
              <a:rPr lang="en-US" sz="1400" dirty="0"/>
              <a:t>] move(r1,loc3)</a:t>
            </a:r>
            <a:endParaRPr lang="en-US" sz="1400" i="1" dirty="0"/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supported: </a:t>
            </a:r>
            <a:r>
              <a:rPr lang="en-US" sz="14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assertions:	</a:t>
            </a:r>
            <a:r>
              <a:rPr lang="en-US" sz="1400" dirty="0"/>
              <a:t>[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2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= </a:t>
            </a:r>
            <a:r>
              <a:rPr lang="en-US" sz="1400" i="1" dirty="0"/>
              <a:t>l</a:t>
            </a:r>
            <a:endParaRPr lang="en-US" sz="1400" i="1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	[</a:t>
            </a:r>
            <a:r>
              <a:rPr lang="en-US" sz="1400" i="1" dirty="0"/>
              <a:t>t</a:t>
            </a:r>
            <a:r>
              <a:rPr lang="en-US" sz="1400" baseline="-25000" dirty="0"/>
              <a:t>3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4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: (loc3,loc4)</a:t>
            </a:r>
            <a:endParaRPr lang="en-US" sz="1400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constraints: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(loc3,w1)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(w1,loc3)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(loc4,w2)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(w2,loc4)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connected(w1,w2)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6FDCE98B-84F0-2B45-9D6A-95736747757A}"/>
              </a:ext>
            </a:extLst>
          </p:cNvPr>
          <p:cNvSpPr/>
          <p:nvPr/>
        </p:nvSpPr>
        <p:spPr>
          <a:xfrm>
            <a:off x="3806782" y="5691667"/>
            <a:ext cx="1011587" cy="204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42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Flaws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0"/>
                <a:ext cx="5251010" cy="5018723"/>
              </a:xfrm>
            </p:spPr>
            <p:txBody>
              <a:bodyPr>
                <a:normAutofit fontScale="92500"/>
              </a:bodyPr>
              <a:lstStyle/>
              <a:p>
                <a:pPr marL="401638" indent="-401638">
                  <a:buNone/>
                </a:pPr>
                <a:r>
                  <a:rPr lang="en-US" b="1" dirty="0"/>
                  <a:t>1.  </a:t>
                </a:r>
                <a:r>
                  <a:rPr lang="en-US" dirty="0"/>
                  <a:t>Temporal assertion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that isn’t </a:t>
                </a:r>
                <a:r>
                  <a:rPr lang="en-US" i="1" dirty="0"/>
                  <a:t>causally supported</a:t>
                </a:r>
              </a:p>
              <a:p>
                <a:pPr lvl="1"/>
                <a:r>
                  <a:rPr lang="en-US" dirty="0"/>
                  <a:t>What causes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be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  <a:endParaRPr lang="en-US" i="1" baseline="-25000" dirty="0"/>
              </a:p>
              <a:p>
                <a:r>
                  <a:rPr lang="en-US" i="1" dirty="0"/>
                  <a:t>Resolvers</a:t>
                </a:r>
                <a:r>
                  <a:rPr lang="en-US" dirty="0"/>
                  <a:t>:</a:t>
                </a:r>
                <a:endParaRPr lang="en-US" baseline="-25000" dirty="0"/>
              </a:p>
              <a:p>
                <a:pPr lvl="1"/>
                <a:r>
                  <a:rPr lang="en-US" dirty="0"/>
                  <a:t>Add constraints to support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from an assertion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endParaRPr lang="en-US" dirty="0">
                  <a:ea typeface="Times New Roman" charset="0"/>
                  <a:cs typeface="Times New Roman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𝑙𝑜𝑐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3,  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 new persistence assertion to support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𝑙𝑜𝑐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3, 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 new task or action to support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Refining it will produce support for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5251010" cy="5018723"/>
              </a:xfrm>
              <a:blipFill>
                <a:blip r:embed="rId3"/>
                <a:stretch>
                  <a:fillRect l="-1928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C133-ADB9-8944-B796-E3B879E9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910C25-8EFE-7E43-8FF9-50211DEE194E}"/>
              </a:ext>
            </a:extLst>
          </p:cNvPr>
          <p:cNvGrpSpPr/>
          <p:nvPr/>
        </p:nvGrpSpPr>
        <p:grpSpPr>
          <a:xfrm>
            <a:off x="6094423" y="1093209"/>
            <a:ext cx="2803654" cy="1322467"/>
            <a:chOff x="5138714" y="4389220"/>
            <a:chExt cx="2803654" cy="1322467"/>
          </a:xfrm>
        </p:grpSpPr>
        <p:sp>
          <p:nvSpPr>
            <p:cNvPr id="26" name="Shape 389">
              <a:extLst>
                <a:ext uri="{FF2B5EF4-FFF2-40B4-BE49-F238E27FC236}">
                  <a16:creationId xmlns:a16="http://schemas.microsoft.com/office/drawing/2014/main" id="{E7FAC375-7F8C-214A-A8D9-902FDE07C3C3}"/>
                </a:ext>
              </a:extLst>
            </p:cNvPr>
            <p:cNvSpPr/>
            <p:nvPr/>
          </p:nvSpPr>
          <p:spPr>
            <a:xfrm>
              <a:off x="7341605" y="4389220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+mn-lt"/>
                </a:rPr>
                <a:t>loc4</a:t>
              </a:r>
            </a:p>
          </p:txBody>
        </p:sp>
        <p:sp>
          <p:nvSpPr>
            <p:cNvPr id="27" name="Shape 391">
              <a:extLst>
                <a:ext uri="{FF2B5EF4-FFF2-40B4-BE49-F238E27FC236}">
                  <a16:creationId xmlns:a16="http://schemas.microsoft.com/office/drawing/2014/main" id="{9F0A387F-3873-6946-AC41-ACC2AB325481}"/>
                </a:ext>
              </a:extLst>
            </p:cNvPr>
            <p:cNvSpPr/>
            <p:nvPr/>
          </p:nvSpPr>
          <p:spPr>
            <a:xfrm flipV="1">
              <a:off x="5514890" y="4402207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8" name="Shape 393">
              <a:extLst>
                <a:ext uri="{FF2B5EF4-FFF2-40B4-BE49-F238E27FC236}">
                  <a16:creationId xmlns:a16="http://schemas.microsoft.com/office/drawing/2014/main" id="{278C4385-3E0D-E744-B9AC-F5CD57386FBD}"/>
                </a:ext>
              </a:extLst>
            </p:cNvPr>
            <p:cNvSpPr/>
            <p:nvPr/>
          </p:nvSpPr>
          <p:spPr>
            <a:xfrm rot="16200000">
              <a:off x="4938991" y="4644419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 err="1">
                  <a:latin typeface="+mn-lt"/>
                </a:rPr>
                <a:t>loc</a:t>
              </a:r>
              <a:r>
                <a:rPr sz="1800" dirty="0">
                  <a:latin typeface="+mn-lt"/>
                </a:rPr>
                <a:t>(r1)</a:t>
              </a:r>
            </a:p>
          </p:txBody>
        </p:sp>
        <p:sp>
          <p:nvSpPr>
            <p:cNvPr id="29" name="Shape 394">
              <a:extLst>
                <a:ext uri="{FF2B5EF4-FFF2-40B4-BE49-F238E27FC236}">
                  <a16:creationId xmlns:a16="http://schemas.microsoft.com/office/drawing/2014/main" id="{427BB781-2632-0B49-9D6C-B4857DC2D6D3}"/>
                </a:ext>
              </a:extLst>
            </p:cNvPr>
            <p:cNvSpPr/>
            <p:nvPr/>
          </p:nvSpPr>
          <p:spPr>
            <a:xfrm>
              <a:off x="6672048" y="4762738"/>
              <a:ext cx="531707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 dirty="0">
                  <a:latin typeface="+mn-lt"/>
                </a:rPr>
                <a:t>loc3</a:t>
              </a:r>
              <a:endParaRPr sz="1800" dirty="0">
                <a:latin typeface="+mn-lt"/>
              </a:endParaRPr>
            </a:p>
          </p:txBody>
        </p:sp>
        <p:sp>
          <p:nvSpPr>
            <p:cNvPr id="30" name="Shape 395">
              <a:extLst>
                <a:ext uri="{FF2B5EF4-FFF2-40B4-BE49-F238E27FC236}">
                  <a16:creationId xmlns:a16="http://schemas.microsoft.com/office/drawing/2014/main" id="{3A464B8F-02AF-7548-B0D2-2C8757C05C5E}"/>
                </a:ext>
              </a:extLst>
            </p:cNvPr>
            <p:cNvSpPr/>
            <p:nvPr/>
          </p:nvSpPr>
          <p:spPr>
            <a:xfrm>
              <a:off x="5528959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1</a:t>
              </a:r>
            </a:p>
          </p:txBody>
        </p:sp>
        <p:sp>
          <p:nvSpPr>
            <p:cNvPr id="31" name="Shape 396">
              <a:extLst>
                <a:ext uri="{FF2B5EF4-FFF2-40B4-BE49-F238E27FC236}">
                  <a16:creationId xmlns:a16="http://schemas.microsoft.com/office/drawing/2014/main" id="{CC034D8A-C9EC-5149-9B63-8F7150C5837F}"/>
                </a:ext>
              </a:extLst>
            </p:cNvPr>
            <p:cNvSpPr/>
            <p:nvPr/>
          </p:nvSpPr>
          <p:spPr>
            <a:xfrm>
              <a:off x="6226381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2</a:t>
              </a:r>
            </a:p>
          </p:txBody>
        </p:sp>
        <p:sp>
          <p:nvSpPr>
            <p:cNvPr id="32" name="Shape 397">
              <a:extLst>
                <a:ext uri="{FF2B5EF4-FFF2-40B4-BE49-F238E27FC236}">
                  <a16:creationId xmlns:a16="http://schemas.microsoft.com/office/drawing/2014/main" id="{30279320-04C1-C14C-8A01-182E32A032CC}"/>
                </a:ext>
              </a:extLst>
            </p:cNvPr>
            <p:cNvSpPr/>
            <p:nvPr/>
          </p:nvSpPr>
          <p:spPr>
            <a:xfrm>
              <a:off x="6796074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3</a:t>
              </a:r>
            </a:p>
          </p:txBody>
        </p:sp>
        <p:sp>
          <p:nvSpPr>
            <p:cNvPr id="33" name="Shape 398">
              <a:extLst>
                <a:ext uri="{FF2B5EF4-FFF2-40B4-BE49-F238E27FC236}">
                  <a16:creationId xmlns:a16="http://schemas.microsoft.com/office/drawing/2014/main" id="{86782EB4-FCBE-444F-B04C-2D69A8C70C55}"/>
                </a:ext>
              </a:extLst>
            </p:cNvPr>
            <p:cNvSpPr/>
            <p:nvPr/>
          </p:nvSpPr>
          <p:spPr>
            <a:xfrm>
              <a:off x="7438783" y="544865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34" name="Shape 401">
              <a:extLst>
                <a:ext uri="{FF2B5EF4-FFF2-40B4-BE49-F238E27FC236}">
                  <a16:creationId xmlns:a16="http://schemas.microsoft.com/office/drawing/2014/main" id="{378D13DB-9E30-8645-9DC6-24D0F03BE02D}"/>
                </a:ext>
              </a:extLst>
            </p:cNvPr>
            <p:cNvSpPr/>
            <p:nvPr/>
          </p:nvSpPr>
          <p:spPr>
            <a:xfrm flipV="1">
              <a:off x="5633003" y="4715832"/>
              <a:ext cx="1" cy="7574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5" name="Shape 399">
              <a:extLst>
                <a:ext uri="{FF2B5EF4-FFF2-40B4-BE49-F238E27FC236}">
                  <a16:creationId xmlns:a16="http://schemas.microsoft.com/office/drawing/2014/main" id="{74074B71-EDF9-4D45-8F07-A53E6273B39A}"/>
                </a:ext>
              </a:extLst>
            </p:cNvPr>
            <p:cNvSpPr/>
            <p:nvPr/>
          </p:nvSpPr>
          <p:spPr>
            <a:xfrm flipV="1">
              <a:off x="6337093" y="4719148"/>
              <a:ext cx="1" cy="754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6" name="Shape 390">
              <a:extLst>
                <a:ext uri="{FF2B5EF4-FFF2-40B4-BE49-F238E27FC236}">
                  <a16:creationId xmlns:a16="http://schemas.microsoft.com/office/drawing/2014/main" id="{01724C04-A5EE-E44A-A0B0-F4EA7C1C4ED4}"/>
                </a:ext>
              </a:extLst>
            </p:cNvPr>
            <p:cNvSpPr/>
            <p:nvPr/>
          </p:nvSpPr>
          <p:spPr>
            <a:xfrm>
              <a:off x="5436586" y="5479075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7" name="Shape 400">
              <a:extLst>
                <a:ext uri="{FF2B5EF4-FFF2-40B4-BE49-F238E27FC236}">
                  <a16:creationId xmlns:a16="http://schemas.microsoft.com/office/drawing/2014/main" id="{C912FE67-49B3-4B48-ABD0-3FAD1F7165B4}"/>
                </a:ext>
              </a:extLst>
            </p:cNvPr>
            <p:cNvSpPr/>
            <p:nvPr/>
          </p:nvSpPr>
          <p:spPr>
            <a:xfrm flipV="1">
              <a:off x="6926792" y="5119843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8" name="Shape 402">
              <a:extLst>
                <a:ext uri="{FF2B5EF4-FFF2-40B4-BE49-F238E27FC236}">
                  <a16:creationId xmlns:a16="http://schemas.microsoft.com/office/drawing/2014/main" id="{7DD8412A-6EB6-A840-B8E2-BE5223BDC639}"/>
                </a:ext>
              </a:extLst>
            </p:cNvPr>
            <p:cNvSpPr/>
            <p:nvPr/>
          </p:nvSpPr>
          <p:spPr>
            <a:xfrm flipV="1">
              <a:off x="7535528" y="4711781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7AEB583-65D5-124F-9A7C-D4E365B14C5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6801843" y="4922412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40" name="Shape 406">
              <a:extLst>
                <a:ext uri="{FF2B5EF4-FFF2-40B4-BE49-F238E27FC236}">
                  <a16:creationId xmlns:a16="http://schemas.microsoft.com/office/drawing/2014/main" id="{9734D788-6034-7849-AA36-0B818C5365D6}"/>
                </a:ext>
              </a:extLst>
            </p:cNvPr>
            <p:cNvSpPr/>
            <p:nvPr/>
          </p:nvSpPr>
          <p:spPr>
            <a:xfrm>
              <a:off x="5621928" y="4727152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41" name="Shape 407">
              <a:extLst>
                <a:ext uri="{FF2B5EF4-FFF2-40B4-BE49-F238E27FC236}">
                  <a16:creationId xmlns:a16="http://schemas.microsoft.com/office/drawing/2014/main" id="{1CBEC93A-8914-0749-8606-E0AD6256E21B}"/>
                </a:ext>
              </a:extLst>
            </p:cNvPr>
            <p:cNvSpPr/>
            <p:nvPr/>
          </p:nvSpPr>
          <p:spPr>
            <a:xfrm>
              <a:off x="5940878" y="4402646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+mn-lt"/>
                </a:rPr>
                <a:t>l</a:t>
              </a:r>
              <a:endParaRPr sz="1800" i="1" dirty="0">
                <a:latin typeface="+mn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7A5C709-D160-C84A-86B9-3F1EAA560D3F}"/>
              </a:ext>
            </a:extLst>
          </p:cNvPr>
          <p:cNvGrpSpPr/>
          <p:nvPr/>
        </p:nvGrpSpPr>
        <p:grpSpPr>
          <a:xfrm>
            <a:off x="6082353" y="2422302"/>
            <a:ext cx="2616000" cy="1322467"/>
            <a:chOff x="5702006" y="2102046"/>
            <a:chExt cx="2616000" cy="1322467"/>
          </a:xfrm>
        </p:grpSpPr>
        <p:sp>
          <p:nvSpPr>
            <p:cNvPr id="23" name="Shape 389">
              <a:extLst>
                <a:ext uri="{FF2B5EF4-FFF2-40B4-BE49-F238E27FC236}">
                  <a16:creationId xmlns:a16="http://schemas.microsoft.com/office/drawing/2014/main" id="{158FAB93-F4AD-8841-8543-82E115B2F210}"/>
                </a:ext>
              </a:extLst>
            </p:cNvPr>
            <p:cNvSpPr/>
            <p:nvPr/>
          </p:nvSpPr>
          <p:spPr>
            <a:xfrm>
              <a:off x="7306377" y="2102046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+mn-lt"/>
                </a:rPr>
                <a:t>loc4</a:t>
              </a:r>
            </a:p>
          </p:txBody>
        </p:sp>
        <p:sp>
          <p:nvSpPr>
            <p:cNvPr id="24" name="Shape 391">
              <a:extLst>
                <a:ext uri="{FF2B5EF4-FFF2-40B4-BE49-F238E27FC236}">
                  <a16:creationId xmlns:a16="http://schemas.microsoft.com/office/drawing/2014/main" id="{F6186CA1-3157-A842-9244-7961F8D2E2B6}"/>
                </a:ext>
              </a:extLst>
            </p:cNvPr>
            <p:cNvSpPr/>
            <p:nvPr/>
          </p:nvSpPr>
          <p:spPr>
            <a:xfrm flipV="1">
              <a:off x="6078182" y="2115033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43" name="Shape 393">
              <a:extLst>
                <a:ext uri="{FF2B5EF4-FFF2-40B4-BE49-F238E27FC236}">
                  <a16:creationId xmlns:a16="http://schemas.microsoft.com/office/drawing/2014/main" id="{498AA0C4-713E-FB47-8103-1F95435CD246}"/>
                </a:ext>
              </a:extLst>
            </p:cNvPr>
            <p:cNvSpPr/>
            <p:nvPr/>
          </p:nvSpPr>
          <p:spPr>
            <a:xfrm rot="16200000">
              <a:off x="5502283" y="2357245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 err="1">
                  <a:latin typeface="+mn-lt"/>
                </a:rPr>
                <a:t>loc</a:t>
              </a:r>
              <a:r>
                <a:rPr sz="1800" dirty="0">
                  <a:latin typeface="+mn-lt"/>
                </a:rPr>
                <a:t>(r1)</a:t>
              </a:r>
            </a:p>
          </p:txBody>
        </p:sp>
        <p:sp>
          <p:nvSpPr>
            <p:cNvPr id="44" name="Shape 394">
              <a:extLst>
                <a:ext uri="{FF2B5EF4-FFF2-40B4-BE49-F238E27FC236}">
                  <a16:creationId xmlns:a16="http://schemas.microsoft.com/office/drawing/2014/main" id="{484DDA96-690E-9A42-BFB3-A62703360CA3}"/>
                </a:ext>
              </a:extLst>
            </p:cNvPr>
            <p:cNvSpPr/>
            <p:nvPr/>
          </p:nvSpPr>
          <p:spPr>
            <a:xfrm>
              <a:off x="6311576" y="2475564"/>
              <a:ext cx="856952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 i="1" dirty="0">
                  <a:latin typeface="+mn-lt"/>
                </a:rPr>
                <a:t>l</a:t>
              </a:r>
              <a:r>
                <a:rPr lang="en-US" sz="1800" dirty="0">
                  <a:latin typeface="+mn-lt"/>
                </a:rPr>
                <a:t> = loc3</a:t>
              </a:r>
            </a:p>
          </p:txBody>
        </p:sp>
        <p:sp>
          <p:nvSpPr>
            <p:cNvPr id="45" name="Shape 395">
              <a:extLst>
                <a:ext uri="{FF2B5EF4-FFF2-40B4-BE49-F238E27FC236}">
                  <a16:creationId xmlns:a16="http://schemas.microsoft.com/office/drawing/2014/main" id="{2BB503CE-8983-9449-B12B-5A3877C43F22}"/>
                </a:ext>
              </a:extLst>
            </p:cNvPr>
            <p:cNvSpPr/>
            <p:nvPr/>
          </p:nvSpPr>
          <p:spPr>
            <a:xfrm>
              <a:off x="6092251" y="3161483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1</a:t>
              </a:r>
            </a:p>
          </p:txBody>
        </p:sp>
        <p:sp>
          <p:nvSpPr>
            <p:cNvPr id="47" name="Shape 397">
              <a:extLst>
                <a:ext uri="{FF2B5EF4-FFF2-40B4-BE49-F238E27FC236}">
                  <a16:creationId xmlns:a16="http://schemas.microsoft.com/office/drawing/2014/main" id="{22F18852-A27B-964A-A8B1-E7E8FC1EB9E3}"/>
                </a:ext>
              </a:extLst>
            </p:cNvPr>
            <p:cNvSpPr/>
            <p:nvPr/>
          </p:nvSpPr>
          <p:spPr>
            <a:xfrm>
              <a:off x="6639293" y="3161483"/>
              <a:ext cx="662699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lang="en-US" sz="2000" dirty="0"/>
                <a:t>t</a:t>
              </a:r>
              <a:r>
                <a:rPr lang="en-US" sz="2000" baseline="-5999" dirty="0"/>
                <a:t>2</a:t>
              </a:r>
              <a:r>
                <a:rPr lang="en-US" sz="2000" dirty="0"/>
                <a:t>=</a:t>
              </a:r>
              <a:r>
                <a:rPr sz="2000" dirty="0"/>
                <a:t>t</a:t>
              </a:r>
              <a:r>
                <a:rPr sz="2000" baseline="-5999" dirty="0"/>
                <a:t>3</a:t>
              </a:r>
            </a:p>
          </p:txBody>
        </p:sp>
        <p:sp>
          <p:nvSpPr>
            <p:cNvPr id="48" name="Shape 398">
              <a:extLst>
                <a:ext uri="{FF2B5EF4-FFF2-40B4-BE49-F238E27FC236}">
                  <a16:creationId xmlns:a16="http://schemas.microsoft.com/office/drawing/2014/main" id="{BEE964A6-C510-A644-8954-441C22EDD387}"/>
                </a:ext>
              </a:extLst>
            </p:cNvPr>
            <p:cNvSpPr/>
            <p:nvPr/>
          </p:nvSpPr>
          <p:spPr>
            <a:xfrm>
              <a:off x="7403555" y="3161483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51" name="Shape 390">
              <a:extLst>
                <a:ext uri="{FF2B5EF4-FFF2-40B4-BE49-F238E27FC236}">
                  <a16:creationId xmlns:a16="http://schemas.microsoft.com/office/drawing/2014/main" id="{0EA16DA9-DF17-F840-A11B-F2DA09E0EAE2}"/>
                </a:ext>
              </a:extLst>
            </p:cNvPr>
            <p:cNvSpPr/>
            <p:nvPr/>
          </p:nvSpPr>
          <p:spPr>
            <a:xfrm>
              <a:off x="5999878" y="3191901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53" name="Shape 402">
              <a:extLst>
                <a:ext uri="{FF2B5EF4-FFF2-40B4-BE49-F238E27FC236}">
                  <a16:creationId xmlns:a16="http://schemas.microsoft.com/office/drawing/2014/main" id="{A95B7345-4B2E-A245-B680-9AC90AF7D74C}"/>
                </a:ext>
              </a:extLst>
            </p:cNvPr>
            <p:cNvSpPr/>
            <p:nvPr/>
          </p:nvSpPr>
          <p:spPr>
            <a:xfrm flipV="1">
              <a:off x="7500300" y="2424607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CF3234A-9D5C-3B42-9885-69BE8FC9458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6759964" y="2635238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55" name="Shape 406">
              <a:extLst>
                <a:ext uri="{FF2B5EF4-FFF2-40B4-BE49-F238E27FC236}">
                  <a16:creationId xmlns:a16="http://schemas.microsoft.com/office/drawing/2014/main" id="{1C061A9B-D425-7145-A13D-27CD4268249E}"/>
                </a:ext>
              </a:extLst>
            </p:cNvPr>
            <p:cNvSpPr/>
            <p:nvPr/>
          </p:nvSpPr>
          <p:spPr>
            <a:xfrm>
              <a:off x="6185220" y="2847303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56" name="Shape 407">
              <a:extLst>
                <a:ext uri="{FF2B5EF4-FFF2-40B4-BE49-F238E27FC236}">
                  <a16:creationId xmlns:a16="http://schemas.microsoft.com/office/drawing/2014/main" id="{A4B9AC0E-BC64-F648-BFB5-718B060C0E78}"/>
                </a:ext>
              </a:extLst>
            </p:cNvPr>
            <p:cNvSpPr/>
            <p:nvPr/>
          </p:nvSpPr>
          <p:spPr>
            <a:xfrm>
              <a:off x="6504170" y="2115472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+mn-lt"/>
                </a:rPr>
                <a:t>l</a:t>
              </a:r>
              <a:endParaRPr sz="1800" i="1" dirty="0">
                <a:latin typeface="+mn-lt"/>
              </a:endParaRPr>
            </a:p>
          </p:txBody>
        </p:sp>
        <p:sp>
          <p:nvSpPr>
            <p:cNvPr id="57" name="Shape 400">
              <a:extLst>
                <a:ext uri="{FF2B5EF4-FFF2-40B4-BE49-F238E27FC236}">
                  <a16:creationId xmlns:a16="http://schemas.microsoft.com/office/drawing/2014/main" id="{CE97B91C-9C2F-D44B-9655-81D8D20FAC13}"/>
                </a:ext>
              </a:extLst>
            </p:cNvPr>
            <p:cNvSpPr/>
            <p:nvPr/>
          </p:nvSpPr>
          <p:spPr>
            <a:xfrm flipV="1">
              <a:off x="6895719" y="2832669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 dirty="0"/>
            </a:p>
          </p:txBody>
        </p:sp>
        <p:sp>
          <p:nvSpPr>
            <p:cNvPr id="58" name="Shape 400">
              <a:extLst>
                <a:ext uri="{FF2B5EF4-FFF2-40B4-BE49-F238E27FC236}">
                  <a16:creationId xmlns:a16="http://schemas.microsoft.com/office/drawing/2014/main" id="{31B68ED4-A1FF-6049-A18C-04248954E20F}"/>
                </a:ext>
              </a:extLst>
            </p:cNvPr>
            <p:cNvSpPr/>
            <p:nvPr/>
          </p:nvSpPr>
          <p:spPr>
            <a:xfrm flipV="1">
              <a:off x="6180829" y="2832669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43AA82-2E09-5046-95F6-CF5032379EAA}"/>
              </a:ext>
            </a:extLst>
          </p:cNvPr>
          <p:cNvGrpSpPr/>
          <p:nvPr/>
        </p:nvGrpSpPr>
        <p:grpSpPr>
          <a:xfrm>
            <a:off x="6076968" y="3683888"/>
            <a:ext cx="2705267" cy="1370200"/>
            <a:chOff x="5668754" y="3717937"/>
            <a:chExt cx="2705267" cy="1370200"/>
          </a:xfrm>
        </p:grpSpPr>
        <p:sp>
          <p:nvSpPr>
            <p:cNvPr id="76" name="Shape 389">
              <a:extLst>
                <a:ext uri="{FF2B5EF4-FFF2-40B4-BE49-F238E27FC236}">
                  <a16:creationId xmlns:a16="http://schemas.microsoft.com/office/drawing/2014/main" id="{52C6AFC1-D2E8-444F-A619-8FD8F8740FF6}"/>
                </a:ext>
              </a:extLst>
            </p:cNvPr>
            <p:cNvSpPr/>
            <p:nvPr/>
          </p:nvSpPr>
          <p:spPr>
            <a:xfrm>
              <a:off x="7773258" y="3717937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+mn-lt"/>
                </a:rPr>
                <a:t>loc4</a:t>
              </a:r>
            </a:p>
          </p:txBody>
        </p:sp>
        <p:sp>
          <p:nvSpPr>
            <p:cNvPr id="77" name="Shape 391">
              <a:extLst>
                <a:ext uri="{FF2B5EF4-FFF2-40B4-BE49-F238E27FC236}">
                  <a16:creationId xmlns:a16="http://schemas.microsoft.com/office/drawing/2014/main" id="{20749ABE-E76F-094B-A95F-E3C6161A8839}"/>
                </a:ext>
              </a:extLst>
            </p:cNvPr>
            <p:cNvSpPr/>
            <p:nvPr/>
          </p:nvSpPr>
          <p:spPr>
            <a:xfrm flipV="1">
              <a:off x="6044930" y="3767596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78" name="Shape 393">
              <a:extLst>
                <a:ext uri="{FF2B5EF4-FFF2-40B4-BE49-F238E27FC236}">
                  <a16:creationId xmlns:a16="http://schemas.microsoft.com/office/drawing/2014/main" id="{A1F42018-635F-7545-8741-5C7DA93692A6}"/>
                </a:ext>
              </a:extLst>
            </p:cNvPr>
            <p:cNvSpPr/>
            <p:nvPr/>
          </p:nvSpPr>
          <p:spPr>
            <a:xfrm rot="16200000">
              <a:off x="5469031" y="4009808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 err="1">
                  <a:latin typeface="+mn-lt"/>
                </a:rPr>
                <a:t>loc</a:t>
              </a:r>
              <a:r>
                <a:rPr sz="1800" dirty="0">
                  <a:latin typeface="+mn-lt"/>
                </a:rPr>
                <a:t>(r1)</a:t>
              </a:r>
            </a:p>
          </p:txBody>
        </p:sp>
        <p:sp>
          <p:nvSpPr>
            <p:cNvPr id="79" name="Shape 394">
              <a:extLst>
                <a:ext uri="{FF2B5EF4-FFF2-40B4-BE49-F238E27FC236}">
                  <a16:creationId xmlns:a16="http://schemas.microsoft.com/office/drawing/2014/main" id="{638B2B11-EF3F-0747-99FC-8F8B893E35B7}"/>
                </a:ext>
              </a:extLst>
            </p:cNvPr>
            <p:cNvSpPr/>
            <p:nvPr/>
          </p:nvSpPr>
          <p:spPr>
            <a:xfrm>
              <a:off x="6278324" y="4128127"/>
              <a:ext cx="856952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 i="1" dirty="0">
                  <a:latin typeface="+mn-lt"/>
                </a:rPr>
                <a:t>l</a:t>
              </a:r>
              <a:r>
                <a:rPr lang="en-US" sz="1800" dirty="0">
                  <a:latin typeface="+mn-lt"/>
                </a:rPr>
                <a:t> = loc3</a:t>
              </a:r>
            </a:p>
          </p:txBody>
        </p:sp>
        <p:sp>
          <p:nvSpPr>
            <p:cNvPr id="80" name="Shape 395">
              <a:extLst>
                <a:ext uri="{FF2B5EF4-FFF2-40B4-BE49-F238E27FC236}">
                  <a16:creationId xmlns:a16="http://schemas.microsoft.com/office/drawing/2014/main" id="{128F7899-662A-F74E-8318-3C95E87AE7A1}"/>
                </a:ext>
              </a:extLst>
            </p:cNvPr>
            <p:cNvSpPr/>
            <p:nvPr/>
          </p:nvSpPr>
          <p:spPr>
            <a:xfrm>
              <a:off x="6058999" y="4814046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1</a:t>
              </a:r>
            </a:p>
          </p:txBody>
        </p:sp>
        <p:sp>
          <p:nvSpPr>
            <p:cNvPr id="81" name="Shape 397">
              <a:extLst>
                <a:ext uri="{FF2B5EF4-FFF2-40B4-BE49-F238E27FC236}">
                  <a16:creationId xmlns:a16="http://schemas.microsoft.com/office/drawing/2014/main" id="{E107BAB8-D651-254A-9930-FF1CA9BB0CF6}"/>
                </a:ext>
              </a:extLst>
            </p:cNvPr>
            <p:cNvSpPr/>
            <p:nvPr/>
          </p:nvSpPr>
          <p:spPr>
            <a:xfrm>
              <a:off x="6809331" y="4814046"/>
              <a:ext cx="459409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lang="en-US" sz="2000" dirty="0"/>
                <a:t>t</a:t>
              </a:r>
              <a:r>
                <a:rPr lang="en-US" sz="2000" baseline="-5999" dirty="0"/>
                <a:t>2</a:t>
              </a:r>
              <a:endParaRPr sz="2000" baseline="-5999" dirty="0"/>
            </a:p>
          </p:txBody>
        </p:sp>
        <p:sp>
          <p:nvSpPr>
            <p:cNvPr id="82" name="Shape 398">
              <a:extLst>
                <a:ext uri="{FF2B5EF4-FFF2-40B4-BE49-F238E27FC236}">
                  <a16:creationId xmlns:a16="http://schemas.microsoft.com/office/drawing/2014/main" id="{BD12CCDC-0EE7-4A46-9748-E65E213A306B}"/>
                </a:ext>
              </a:extLst>
            </p:cNvPr>
            <p:cNvSpPr/>
            <p:nvPr/>
          </p:nvSpPr>
          <p:spPr>
            <a:xfrm>
              <a:off x="7370303" y="4814046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lang="en-US" sz="2000" baseline="-5999" dirty="0"/>
                <a:t>3</a:t>
              </a:r>
              <a:endParaRPr sz="2000" baseline="-5999" dirty="0"/>
            </a:p>
          </p:txBody>
        </p:sp>
        <p:sp>
          <p:nvSpPr>
            <p:cNvPr id="83" name="Shape 390">
              <a:extLst>
                <a:ext uri="{FF2B5EF4-FFF2-40B4-BE49-F238E27FC236}">
                  <a16:creationId xmlns:a16="http://schemas.microsoft.com/office/drawing/2014/main" id="{5DF8CC1C-D9A5-4C43-87C5-658D99260E6A}"/>
                </a:ext>
              </a:extLst>
            </p:cNvPr>
            <p:cNvSpPr/>
            <p:nvPr/>
          </p:nvSpPr>
          <p:spPr>
            <a:xfrm>
              <a:off x="5966626" y="4844464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84" name="Shape 402">
              <a:extLst>
                <a:ext uri="{FF2B5EF4-FFF2-40B4-BE49-F238E27FC236}">
                  <a16:creationId xmlns:a16="http://schemas.microsoft.com/office/drawing/2014/main" id="{B6A3DCD1-F1C7-A745-8F8E-27B7CA0E1B65}"/>
                </a:ext>
              </a:extLst>
            </p:cNvPr>
            <p:cNvSpPr/>
            <p:nvPr/>
          </p:nvSpPr>
          <p:spPr>
            <a:xfrm flipV="1">
              <a:off x="8057253" y="4077170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8CEB21A-AA74-C74C-B55B-FC94D6F0FEAC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7326061" y="4287801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86" name="Shape 406">
              <a:extLst>
                <a:ext uri="{FF2B5EF4-FFF2-40B4-BE49-F238E27FC236}">
                  <a16:creationId xmlns:a16="http://schemas.microsoft.com/office/drawing/2014/main" id="{BE756E0F-3229-9B4A-BE01-5590920E9C4F}"/>
                </a:ext>
              </a:extLst>
            </p:cNvPr>
            <p:cNvSpPr/>
            <p:nvPr/>
          </p:nvSpPr>
          <p:spPr>
            <a:xfrm>
              <a:off x="6151968" y="4499866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88" name="Shape 400">
              <a:extLst>
                <a:ext uri="{FF2B5EF4-FFF2-40B4-BE49-F238E27FC236}">
                  <a16:creationId xmlns:a16="http://schemas.microsoft.com/office/drawing/2014/main" id="{4F1E70E1-263C-0048-8307-7D7ED72074A9}"/>
                </a:ext>
              </a:extLst>
            </p:cNvPr>
            <p:cNvSpPr/>
            <p:nvPr/>
          </p:nvSpPr>
          <p:spPr>
            <a:xfrm flipV="1">
              <a:off x="7444359" y="4485232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89" name="Shape 400">
              <a:extLst>
                <a:ext uri="{FF2B5EF4-FFF2-40B4-BE49-F238E27FC236}">
                  <a16:creationId xmlns:a16="http://schemas.microsoft.com/office/drawing/2014/main" id="{65589505-044D-654D-8AA2-ED92798E45F5}"/>
                </a:ext>
              </a:extLst>
            </p:cNvPr>
            <p:cNvSpPr/>
            <p:nvPr/>
          </p:nvSpPr>
          <p:spPr>
            <a:xfrm flipV="1">
              <a:off x="6147577" y="4485232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91" name="Shape 398">
              <a:extLst>
                <a:ext uri="{FF2B5EF4-FFF2-40B4-BE49-F238E27FC236}">
                  <a16:creationId xmlns:a16="http://schemas.microsoft.com/office/drawing/2014/main" id="{47DF67E7-0B9E-994D-83C6-7BF68C81C901}"/>
                </a:ext>
              </a:extLst>
            </p:cNvPr>
            <p:cNvSpPr/>
            <p:nvPr/>
          </p:nvSpPr>
          <p:spPr>
            <a:xfrm>
              <a:off x="7956407" y="4825107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4</a:t>
              </a:r>
            </a:p>
          </p:txBody>
        </p:sp>
        <p:sp>
          <p:nvSpPr>
            <p:cNvPr id="92" name="Shape 406">
              <a:extLst>
                <a:ext uri="{FF2B5EF4-FFF2-40B4-BE49-F238E27FC236}">
                  <a16:creationId xmlns:a16="http://schemas.microsoft.com/office/drawing/2014/main" id="{40D9C190-A48D-BA4B-B97B-5E25EFFFBB37}"/>
                </a:ext>
              </a:extLst>
            </p:cNvPr>
            <p:cNvSpPr/>
            <p:nvPr/>
          </p:nvSpPr>
          <p:spPr>
            <a:xfrm>
              <a:off x="6893059" y="4511833"/>
              <a:ext cx="548640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93" name="Shape 400">
              <a:extLst>
                <a:ext uri="{FF2B5EF4-FFF2-40B4-BE49-F238E27FC236}">
                  <a16:creationId xmlns:a16="http://schemas.microsoft.com/office/drawing/2014/main" id="{315707F6-4839-4D47-85AD-A173D9283F83}"/>
                </a:ext>
              </a:extLst>
            </p:cNvPr>
            <p:cNvSpPr/>
            <p:nvPr/>
          </p:nvSpPr>
          <p:spPr>
            <a:xfrm flipV="1">
              <a:off x="6873345" y="4514537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D968EA4-BCCA-D34A-A0C8-F09407AEDDAC}"/>
              </a:ext>
            </a:extLst>
          </p:cNvPr>
          <p:cNvGrpSpPr/>
          <p:nvPr/>
        </p:nvGrpSpPr>
        <p:grpSpPr>
          <a:xfrm>
            <a:off x="6076968" y="5033884"/>
            <a:ext cx="2803654" cy="1322467"/>
            <a:chOff x="5170909" y="2805593"/>
            <a:chExt cx="2803654" cy="1322467"/>
          </a:xfrm>
        </p:grpSpPr>
        <p:sp>
          <p:nvSpPr>
            <p:cNvPr id="146" name="Shape 571">
              <a:extLst>
                <a:ext uri="{FF2B5EF4-FFF2-40B4-BE49-F238E27FC236}">
                  <a16:creationId xmlns:a16="http://schemas.microsoft.com/office/drawing/2014/main" id="{C9CA209C-40C6-534B-8F30-F55C64F7F900}"/>
                </a:ext>
              </a:extLst>
            </p:cNvPr>
            <p:cNvSpPr/>
            <p:nvPr/>
          </p:nvSpPr>
          <p:spPr>
            <a:xfrm rot="2017103">
              <a:off x="6364776" y="3054962"/>
              <a:ext cx="891847" cy="27699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82880" tIns="0" rIns="18288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move</a:t>
              </a:r>
              <a:endParaRPr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147" name="Shape 389">
              <a:extLst>
                <a:ext uri="{FF2B5EF4-FFF2-40B4-BE49-F238E27FC236}">
                  <a16:creationId xmlns:a16="http://schemas.microsoft.com/office/drawing/2014/main" id="{24A623FE-9E8E-8947-A23F-DC98CF0201E9}"/>
                </a:ext>
              </a:extLst>
            </p:cNvPr>
            <p:cNvSpPr/>
            <p:nvPr/>
          </p:nvSpPr>
          <p:spPr>
            <a:xfrm>
              <a:off x="7373800" y="2805593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+mn-lt"/>
                </a:rPr>
                <a:t>loc4</a:t>
              </a:r>
            </a:p>
          </p:txBody>
        </p:sp>
        <p:sp>
          <p:nvSpPr>
            <p:cNvPr id="148" name="Shape 391">
              <a:extLst>
                <a:ext uri="{FF2B5EF4-FFF2-40B4-BE49-F238E27FC236}">
                  <a16:creationId xmlns:a16="http://schemas.microsoft.com/office/drawing/2014/main" id="{014F1F93-D9BD-CA44-BBF9-D195109A5016}"/>
                </a:ext>
              </a:extLst>
            </p:cNvPr>
            <p:cNvSpPr/>
            <p:nvPr/>
          </p:nvSpPr>
          <p:spPr>
            <a:xfrm flipV="1">
              <a:off x="5547085" y="2818580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49" name="Shape 393">
              <a:extLst>
                <a:ext uri="{FF2B5EF4-FFF2-40B4-BE49-F238E27FC236}">
                  <a16:creationId xmlns:a16="http://schemas.microsoft.com/office/drawing/2014/main" id="{BD5E3BB2-5462-D547-895B-646163261C46}"/>
                </a:ext>
              </a:extLst>
            </p:cNvPr>
            <p:cNvSpPr/>
            <p:nvPr/>
          </p:nvSpPr>
          <p:spPr>
            <a:xfrm rot="16200000">
              <a:off x="4971186" y="3060792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 err="1">
                  <a:latin typeface="+mn-lt"/>
                </a:rPr>
                <a:t>loc</a:t>
              </a:r>
              <a:r>
                <a:rPr sz="1800" dirty="0">
                  <a:latin typeface="+mn-lt"/>
                </a:rPr>
                <a:t>(r1)</a:t>
              </a:r>
            </a:p>
          </p:txBody>
        </p:sp>
        <p:sp>
          <p:nvSpPr>
            <p:cNvPr id="150" name="Shape 394">
              <a:extLst>
                <a:ext uri="{FF2B5EF4-FFF2-40B4-BE49-F238E27FC236}">
                  <a16:creationId xmlns:a16="http://schemas.microsoft.com/office/drawing/2014/main" id="{5B353AF4-BEDD-1A46-8989-78F5863FB187}"/>
                </a:ext>
              </a:extLst>
            </p:cNvPr>
            <p:cNvSpPr/>
            <p:nvPr/>
          </p:nvSpPr>
          <p:spPr>
            <a:xfrm>
              <a:off x="6724929" y="3578304"/>
              <a:ext cx="531707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 dirty="0">
                  <a:latin typeface="+mn-lt"/>
                </a:rPr>
                <a:t>loc3</a:t>
              </a:r>
              <a:endParaRPr sz="1800" dirty="0">
                <a:latin typeface="+mn-lt"/>
              </a:endParaRPr>
            </a:p>
          </p:txBody>
        </p:sp>
        <p:sp>
          <p:nvSpPr>
            <p:cNvPr id="151" name="Shape 395">
              <a:extLst>
                <a:ext uri="{FF2B5EF4-FFF2-40B4-BE49-F238E27FC236}">
                  <a16:creationId xmlns:a16="http://schemas.microsoft.com/office/drawing/2014/main" id="{AA3AD8A3-409E-1947-9315-DA0160D65D21}"/>
                </a:ext>
              </a:extLst>
            </p:cNvPr>
            <p:cNvSpPr/>
            <p:nvPr/>
          </p:nvSpPr>
          <p:spPr>
            <a:xfrm>
              <a:off x="5561154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1</a:t>
              </a:r>
            </a:p>
          </p:txBody>
        </p:sp>
        <p:sp>
          <p:nvSpPr>
            <p:cNvPr id="152" name="Shape 396">
              <a:extLst>
                <a:ext uri="{FF2B5EF4-FFF2-40B4-BE49-F238E27FC236}">
                  <a16:creationId xmlns:a16="http://schemas.microsoft.com/office/drawing/2014/main" id="{F5AD5DBB-8E7F-A143-9E97-D8273AD5D8E0}"/>
                </a:ext>
              </a:extLst>
            </p:cNvPr>
            <p:cNvSpPr/>
            <p:nvPr/>
          </p:nvSpPr>
          <p:spPr>
            <a:xfrm>
              <a:off x="6270006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2</a:t>
              </a:r>
            </a:p>
          </p:txBody>
        </p:sp>
        <p:sp>
          <p:nvSpPr>
            <p:cNvPr id="153" name="Shape 397">
              <a:extLst>
                <a:ext uri="{FF2B5EF4-FFF2-40B4-BE49-F238E27FC236}">
                  <a16:creationId xmlns:a16="http://schemas.microsoft.com/office/drawing/2014/main" id="{ADF8EBA9-985A-8E4D-BBD1-7BBCF95AA5D5}"/>
                </a:ext>
              </a:extLst>
            </p:cNvPr>
            <p:cNvSpPr/>
            <p:nvPr/>
          </p:nvSpPr>
          <p:spPr>
            <a:xfrm>
              <a:off x="6828269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3</a:t>
              </a:r>
            </a:p>
          </p:txBody>
        </p:sp>
        <p:sp>
          <p:nvSpPr>
            <p:cNvPr id="154" name="Shape 398">
              <a:extLst>
                <a:ext uri="{FF2B5EF4-FFF2-40B4-BE49-F238E27FC236}">
                  <a16:creationId xmlns:a16="http://schemas.microsoft.com/office/drawing/2014/main" id="{0A0A7E2D-94C8-B143-ABA1-8F3418403A60}"/>
                </a:ext>
              </a:extLst>
            </p:cNvPr>
            <p:cNvSpPr/>
            <p:nvPr/>
          </p:nvSpPr>
          <p:spPr>
            <a:xfrm>
              <a:off x="7470978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155" name="Shape 401">
              <a:extLst>
                <a:ext uri="{FF2B5EF4-FFF2-40B4-BE49-F238E27FC236}">
                  <a16:creationId xmlns:a16="http://schemas.microsoft.com/office/drawing/2014/main" id="{D3931DEE-C46D-AE4E-949D-63B0E2B85A8E}"/>
                </a:ext>
              </a:extLst>
            </p:cNvPr>
            <p:cNvSpPr/>
            <p:nvPr/>
          </p:nvSpPr>
          <p:spPr>
            <a:xfrm flipV="1">
              <a:off x="5665198" y="3132205"/>
              <a:ext cx="1" cy="7574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56" name="Shape 399">
              <a:extLst>
                <a:ext uri="{FF2B5EF4-FFF2-40B4-BE49-F238E27FC236}">
                  <a16:creationId xmlns:a16="http://schemas.microsoft.com/office/drawing/2014/main" id="{7CC6FCE9-89D2-4843-8AA6-63DD9D03BDC6}"/>
                </a:ext>
              </a:extLst>
            </p:cNvPr>
            <p:cNvSpPr/>
            <p:nvPr/>
          </p:nvSpPr>
          <p:spPr>
            <a:xfrm flipV="1">
              <a:off x="6392148" y="3135521"/>
              <a:ext cx="1" cy="754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57" name="Shape 390">
              <a:extLst>
                <a:ext uri="{FF2B5EF4-FFF2-40B4-BE49-F238E27FC236}">
                  <a16:creationId xmlns:a16="http://schemas.microsoft.com/office/drawing/2014/main" id="{38CBD41B-D2AA-D341-BDA0-BD63F760C48D}"/>
                </a:ext>
              </a:extLst>
            </p:cNvPr>
            <p:cNvSpPr/>
            <p:nvPr/>
          </p:nvSpPr>
          <p:spPr>
            <a:xfrm>
              <a:off x="5468781" y="3895448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58" name="Shape 400">
              <a:extLst>
                <a:ext uri="{FF2B5EF4-FFF2-40B4-BE49-F238E27FC236}">
                  <a16:creationId xmlns:a16="http://schemas.microsoft.com/office/drawing/2014/main" id="{109C58BD-EAD1-824F-B136-B447993092FC}"/>
                </a:ext>
              </a:extLst>
            </p:cNvPr>
            <p:cNvSpPr/>
            <p:nvPr/>
          </p:nvSpPr>
          <p:spPr>
            <a:xfrm flipV="1">
              <a:off x="6958987" y="3536216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59" name="Shape 402">
              <a:extLst>
                <a:ext uri="{FF2B5EF4-FFF2-40B4-BE49-F238E27FC236}">
                  <a16:creationId xmlns:a16="http://schemas.microsoft.com/office/drawing/2014/main" id="{594710A5-40C8-804E-9A43-02CB3B5AF385}"/>
                </a:ext>
              </a:extLst>
            </p:cNvPr>
            <p:cNvSpPr/>
            <p:nvPr/>
          </p:nvSpPr>
          <p:spPr>
            <a:xfrm flipV="1">
              <a:off x="7567723" y="3128154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A6ACA9D2-79FD-6A40-A05A-1633274CB2DE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6843182" y="3338785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161" name="Shape 406">
              <a:extLst>
                <a:ext uri="{FF2B5EF4-FFF2-40B4-BE49-F238E27FC236}">
                  <a16:creationId xmlns:a16="http://schemas.microsoft.com/office/drawing/2014/main" id="{E93F8A7A-2A5B-6C4A-A6CD-ACD8AD655671}"/>
                </a:ext>
              </a:extLst>
            </p:cNvPr>
            <p:cNvSpPr/>
            <p:nvPr/>
          </p:nvSpPr>
          <p:spPr>
            <a:xfrm>
              <a:off x="5654123" y="3143525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62" name="Shape 407">
              <a:extLst>
                <a:ext uri="{FF2B5EF4-FFF2-40B4-BE49-F238E27FC236}">
                  <a16:creationId xmlns:a16="http://schemas.microsoft.com/office/drawing/2014/main" id="{49934264-629C-FF4A-AF8E-E140E9A98111}"/>
                </a:ext>
              </a:extLst>
            </p:cNvPr>
            <p:cNvSpPr/>
            <p:nvPr/>
          </p:nvSpPr>
          <p:spPr>
            <a:xfrm>
              <a:off x="5973073" y="2819019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+mn-lt"/>
                </a:rPr>
                <a:t>l</a:t>
              </a:r>
              <a:endParaRPr sz="1800" i="1" dirty="0">
                <a:latin typeface="+mn-lt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F38B253-1487-3044-81FF-75ECB6F5C4C1}"/>
                </a:ext>
              </a:extLst>
            </p:cNvPr>
            <p:cNvCxnSpPr>
              <a:cxnSpLocks/>
            </p:cNvCxnSpPr>
            <p:nvPr/>
          </p:nvCxnSpPr>
          <p:spPr>
            <a:xfrm>
              <a:off x="6406370" y="3185809"/>
              <a:ext cx="566928" cy="384048"/>
            </a:xfrm>
            <a:prstGeom prst="line">
              <a:avLst/>
            </a:prstGeom>
            <a:ln w="1270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2B82C00-991F-9A49-BE24-9534A7853C65}"/>
              </a:ext>
            </a:extLst>
          </p:cNvPr>
          <p:cNvSpPr/>
          <p:nvPr/>
        </p:nvSpPr>
        <p:spPr>
          <a:xfrm>
            <a:off x="2742961" y="2343151"/>
            <a:ext cx="24358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Like an open goal in PSP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15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2.  </a:t>
                </a:r>
                <a:r>
                  <a:rPr lang="en-US" dirty="0"/>
                  <a:t>Non-refined task</a:t>
                </a:r>
              </a:p>
              <a:p>
                <a:pPr lvl="1"/>
                <a:r>
                  <a:rPr lang="en-US" i="1" dirty="0"/>
                  <a:t>Resolver</a:t>
                </a:r>
                <a:r>
                  <a:rPr lang="en-US" dirty="0"/>
                  <a:t>: refinement method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Applicable if it matches the task and </a:t>
                </a:r>
                <a:br>
                  <a:rPr lang="en-US" dirty="0"/>
                </a:br>
                <a:r>
                  <a:rPr lang="en-US" dirty="0"/>
                  <a:t>its constraints are consistent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en-US" dirty="0" err="1"/>
                  <a:t>’s</a:t>
                </a:r>
                <a:endParaRPr lang="en-US" dirty="0"/>
              </a:p>
              <a:p>
                <a:pPr lvl="1"/>
                <a:r>
                  <a:rPr lang="en-US" dirty="0"/>
                  <a:t>Applying the resolver:</a:t>
                </a:r>
              </a:p>
              <a:p>
                <a:pPr lvl="2"/>
                <a:r>
                  <a:rPr lang="en-US" dirty="0"/>
                  <a:t>Modify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by replacing the task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Refinement will replace </a:t>
                </a:r>
                <a:br>
                  <a:rPr lang="en-US" dirty="0"/>
                </a:br>
                <a:r>
                  <a:rPr lang="en-US" dirty="0"/>
                  <a:t>it with something like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𝑛𝑎𝑣𝑖𝑔𝑎𝑡𝑒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plus constraints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04D11-96F9-C449-8CFF-9D67166F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51130" y="1148756"/>
            <a:ext cx="20003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Like a task in </a:t>
            </a:r>
            <a:r>
              <a:rPr lang="en-US" sz="18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SeRPE</a:t>
            </a:r>
            <a:endParaRPr lang="en-US" sz="1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D640E0-E425-DE43-91B4-A1E2D1F39AC2}"/>
              </a:ext>
            </a:extLst>
          </p:cNvPr>
          <p:cNvGrpSpPr/>
          <p:nvPr/>
        </p:nvGrpSpPr>
        <p:grpSpPr>
          <a:xfrm>
            <a:off x="5711696" y="4279436"/>
            <a:ext cx="2803654" cy="1322467"/>
            <a:chOff x="5170909" y="2805593"/>
            <a:chExt cx="2803654" cy="1322467"/>
          </a:xfrm>
        </p:grpSpPr>
        <p:sp>
          <p:nvSpPr>
            <p:cNvPr id="26" name="Shape 571">
              <a:extLst>
                <a:ext uri="{FF2B5EF4-FFF2-40B4-BE49-F238E27FC236}">
                  <a16:creationId xmlns:a16="http://schemas.microsoft.com/office/drawing/2014/main" id="{490EA6C8-C0B7-6B42-A4BA-B9F5C723E295}"/>
                </a:ext>
              </a:extLst>
            </p:cNvPr>
            <p:cNvSpPr/>
            <p:nvPr/>
          </p:nvSpPr>
          <p:spPr>
            <a:xfrm rot="2017103">
              <a:off x="6364776" y="3054962"/>
              <a:ext cx="891847" cy="27699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82880" tIns="0" rIns="18288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move</a:t>
              </a:r>
              <a:endParaRPr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28" name="Shape 389">
              <a:extLst>
                <a:ext uri="{FF2B5EF4-FFF2-40B4-BE49-F238E27FC236}">
                  <a16:creationId xmlns:a16="http://schemas.microsoft.com/office/drawing/2014/main" id="{C20E9FB1-955F-B34F-9CF2-77A2199CC080}"/>
                </a:ext>
              </a:extLst>
            </p:cNvPr>
            <p:cNvSpPr/>
            <p:nvPr/>
          </p:nvSpPr>
          <p:spPr>
            <a:xfrm>
              <a:off x="7373800" y="2805593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+mn-lt"/>
                </a:rPr>
                <a:t>loc4</a:t>
              </a:r>
            </a:p>
          </p:txBody>
        </p:sp>
        <p:sp>
          <p:nvSpPr>
            <p:cNvPr id="29" name="Shape 391">
              <a:extLst>
                <a:ext uri="{FF2B5EF4-FFF2-40B4-BE49-F238E27FC236}">
                  <a16:creationId xmlns:a16="http://schemas.microsoft.com/office/drawing/2014/main" id="{194F11D5-9EB8-8A4C-8C35-33D2DFD2A66A}"/>
                </a:ext>
              </a:extLst>
            </p:cNvPr>
            <p:cNvSpPr/>
            <p:nvPr/>
          </p:nvSpPr>
          <p:spPr>
            <a:xfrm flipV="1">
              <a:off x="5547085" y="2818580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0" name="Shape 393">
              <a:extLst>
                <a:ext uri="{FF2B5EF4-FFF2-40B4-BE49-F238E27FC236}">
                  <a16:creationId xmlns:a16="http://schemas.microsoft.com/office/drawing/2014/main" id="{F49C9F60-56F7-B643-8889-0BCC9D313642}"/>
                </a:ext>
              </a:extLst>
            </p:cNvPr>
            <p:cNvSpPr/>
            <p:nvPr/>
          </p:nvSpPr>
          <p:spPr>
            <a:xfrm rot="16200000">
              <a:off x="4971186" y="3060792"/>
              <a:ext cx="763578" cy="36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 err="1">
                  <a:latin typeface="+mn-lt"/>
                </a:rPr>
                <a:t>loc</a:t>
              </a:r>
              <a:r>
                <a:rPr sz="1800" dirty="0">
                  <a:latin typeface="+mn-lt"/>
                </a:rPr>
                <a:t>(r1)</a:t>
              </a:r>
            </a:p>
          </p:txBody>
        </p:sp>
        <p:sp>
          <p:nvSpPr>
            <p:cNvPr id="31" name="Shape 394">
              <a:extLst>
                <a:ext uri="{FF2B5EF4-FFF2-40B4-BE49-F238E27FC236}">
                  <a16:creationId xmlns:a16="http://schemas.microsoft.com/office/drawing/2014/main" id="{9767A4C4-C6AF-9C48-862B-D69E5D1A2B87}"/>
                </a:ext>
              </a:extLst>
            </p:cNvPr>
            <p:cNvSpPr/>
            <p:nvPr/>
          </p:nvSpPr>
          <p:spPr>
            <a:xfrm>
              <a:off x="6724929" y="3578304"/>
              <a:ext cx="531707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 dirty="0">
                  <a:latin typeface="+mn-lt"/>
                </a:rPr>
                <a:t>loc3</a:t>
              </a:r>
              <a:endParaRPr sz="1800" dirty="0">
                <a:latin typeface="+mn-lt"/>
              </a:endParaRPr>
            </a:p>
          </p:txBody>
        </p:sp>
        <p:sp>
          <p:nvSpPr>
            <p:cNvPr id="32" name="Shape 395">
              <a:extLst>
                <a:ext uri="{FF2B5EF4-FFF2-40B4-BE49-F238E27FC236}">
                  <a16:creationId xmlns:a16="http://schemas.microsoft.com/office/drawing/2014/main" id="{A0BF475A-76F4-5D4B-96EF-A1B2E28D32D5}"/>
                </a:ext>
              </a:extLst>
            </p:cNvPr>
            <p:cNvSpPr/>
            <p:nvPr/>
          </p:nvSpPr>
          <p:spPr>
            <a:xfrm>
              <a:off x="5561154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1</a:t>
              </a:r>
            </a:p>
          </p:txBody>
        </p:sp>
        <p:sp>
          <p:nvSpPr>
            <p:cNvPr id="33" name="Shape 396">
              <a:extLst>
                <a:ext uri="{FF2B5EF4-FFF2-40B4-BE49-F238E27FC236}">
                  <a16:creationId xmlns:a16="http://schemas.microsoft.com/office/drawing/2014/main" id="{29FBB8C9-2D59-0D4C-A803-C27FEE45B824}"/>
                </a:ext>
              </a:extLst>
            </p:cNvPr>
            <p:cNvSpPr/>
            <p:nvPr/>
          </p:nvSpPr>
          <p:spPr>
            <a:xfrm>
              <a:off x="6270006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2</a:t>
              </a:r>
            </a:p>
          </p:txBody>
        </p:sp>
        <p:sp>
          <p:nvSpPr>
            <p:cNvPr id="34" name="Shape 397">
              <a:extLst>
                <a:ext uri="{FF2B5EF4-FFF2-40B4-BE49-F238E27FC236}">
                  <a16:creationId xmlns:a16="http://schemas.microsoft.com/office/drawing/2014/main" id="{BF417F83-22ED-AE4A-A14F-C241C09AB964}"/>
                </a:ext>
              </a:extLst>
            </p:cNvPr>
            <p:cNvSpPr/>
            <p:nvPr/>
          </p:nvSpPr>
          <p:spPr>
            <a:xfrm>
              <a:off x="6828269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3</a:t>
              </a:r>
            </a:p>
          </p:txBody>
        </p:sp>
        <p:sp>
          <p:nvSpPr>
            <p:cNvPr id="35" name="Shape 398">
              <a:extLst>
                <a:ext uri="{FF2B5EF4-FFF2-40B4-BE49-F238E27FC236}">
                  <a16:creationId xmlns:a16="http://schemas.microsoft.com/office/drawing/2014/main" id="{134DE305-C975-5D49-A258-C6A354654CDD}"/>
                </a:ext>
              </a:extLst>
            </p:cNvPr>
            <p:cNvSpPr/>
            <p:nvPr/>
          </p:nvSpPr>
          <p:spPr>
            <a:xfrm>
              <a:off x="7470978" y="386503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36" name="Shape 401">
              <a:extLst>
                <a:ext uri="{FF2B5EF4-FFF2-40B4-BE49-F238E27FC236}">
                  <a16:creationId xmlns:a16="http://schemas.microsoft.com/office/drawing/2014/main" id="{FE28792A-DBA4-B04A-8F4E-2A1E97C4C3E9}"/>
                </a:ext>
              </a:extLst>
            </p:cNvPr>
            <p:cNvSpPr/>
            <p:nvPr/>
          </p:nvSpPr>
          <p:spPr>
            <a:xfrm flipV="1">
              <a:off x="5665198" y="3132205"/>
              <a:ext cx="1" cy="7574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7" name="Shape 399">
              <a:extLst>
                <a:ext uri="{FF2B5EF4-FFF2-40B4-BE49-F238E27FC236}">
                  <a16:creationId xmlns:a16="http://schemas.microsoft.com/office/drawing/2014/main" id="{BD4163AA-FA77-3F49-8A01-FE678A9AF9C0}"/>
                </a:ext>
              </a:extLst>
            </p:cNvPr>
            <p:cNvSpPr/>
            <p:nvPr/>
          </p:nvSpPr>
          <p:spPr>
            <a:xfrm flipV="1">
              <a:off x="6392148" y="3135521"/>
              <a:ext cx="1" cy="754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8" name="Shape 390">
              <a:extLst>
                <a:ext uri="{FF2B5EF4-FFF2-40B4-BE49-F238E27FC236}">
                  <a16:creationId xmlns:a16="http://schemas.microsoft.com/office/drawing/2014/main" id="{2F2C9B2B-E604-AE48-ADCD-D0851F4AEAEC}"/>
                </a:ext>
              </a:extLst>
            </p:cNvPr>
            <p:cNvSpPr/>
            <p:nvPr/>
          </p:nvSpPr>
          <p:spPr>
            <a:xfrm>
              <a:off x="5468781" y="3895448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9" name="Shape 400">
              <a:extLst>
                <a:ext uri="{FF2B5EF4-FFF2-40B4-BE49-F238E27FC236}">
                  <a16:creationId xmlns:a16="http://schemas.microsoft.com/office/drawing/2014/main" id="{DA69843C-87FA-9D48-9BFC-9CBC605A87F6}"/>
                </a:ext>
              </a:extLst>
            </p:cNvPr>
            <p:cNvSpPr/>
            <p:nvPr/>
          </p:nvSpPr>
          <p:spPr>
            <a:xfrm flipV="1">
              <a:off x="6958987" y="3536216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40" name="Shape 402">
              <a:extLst>
                <a:ext uri="{FF2B5EF4-FFF2-40B4-BE49-F238E27FC236}">
                  <a16:creationId xmlns:a16="http://schemas.microsoft.com/office/drawing/2014/main" id="{62B1571F-FCF3-0148-8CD1-FBB2D9E5538A}"/>
                </a:ext>
              </a:extLst>
            </p:cNvPr>
            <p:cNvSpPr/>
            <p:nvPr/>
          </p:nvSpPr>
          <p:spPr>
            <a:xfrm flipV="1">
              <a:off x="7567723" y="3128154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7EC9E99-DFD6-9647-91C0-903C89B7D56D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8621621">
              <a:off x="6834038" y="3338785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42" name="Shape 406">
              <a:extLst>
                <a:ext uri="{FF2B5EF4-FFF2-40B4-BE49-F238E27FC236}">
                  <a16:creationId xmlns:a16="http://schemas.microsoft.com/office/drawing/2014/main" id="{24A114A9-9476-634C-854E-2745B91B6A5E}"/>
                </a:ext>
              </a:extLst>
            </p:cNvPr>
            <p:cNvSpPr/>
            <p:nvPr/>
          </p:nvSpPr>
          <p:spPr>
            <a:xfrm>
              <a:off x="5654123" y="3143525"/>
              <a:ext cx="742246" cy="83498"/>
            </a:xfrm>
            <a:prstGeom prst="rect">
              <a:avLst/>
            </a:prstGeom>
            <a:solidFill>
              <a:schemeClr val="accent4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 dirty="0"/>
            </a:p>
          </p:txBody>
        </p:sp>
        <p:sp>
          <p:nvSpPr>
            <p:cNvPr id="44" name="Shape 407">
              <a:extLst>
                <a:ext uri="{FF2B5EF4-FFF2-40B4-BE49-F238E27FC236}">
                  <a16:creationId xmlns:a16="http://schemas.microsoft.com/office/drawing/2014/main" id="{25617F30-B62F-9840-9BFF-40FE50F580D7}"/>
                </a:ext>
              </a:extLst>
            </p:cNvPr>
            <p:cNvSpPr/>
            <p:nvPr/>
          </p:nvSpPr>
          <p:spPr>
            <a:xfrm>
              <a:off x="5973073" y="2819019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+mn-lt"/>
                </a:rPr>
                <a:t>l</a:t>
              </a:r>
              <a:endParaRPr sz="1800" i="1" dirty="0">
                <a:latin typeface="+mn-lt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CDA395-3D68-EF44-BD19-EE4ED73789E4}"/>
                </a:ext>
              </a:extLst>
            </p:cNvPr>
            <p:cNvCxnSpPr>
              <a:cxnSpLocks/>
            </p:cNvCxnSpPr>
            <p:nvPr/>
          </p:nvCxnSpPr>
          <p:spPr>
            <a:xfrm>
              <a:off x="6406370" y="3185809"/>
              <a:ext cx="566928" cy="384048"/>
            </a:xfrm>
            <a:prstGeom prst="line">
              <a:avLst/>
            </a:prstGeom>
            <a:ln w="1270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8392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6827451" cy="501872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3.  </a:t>
                </a:r>
                <a:r>
                  <a:rPr lang="en-US" dirty="0"/>
                  <a:t>A pair of possibly-conflicting temporal assertions</a:t>
                </a:r>
              </a:p>
              <a:p>
                <a:r>
                  <a:rPr lang="en-US" dirty="0"/>
                  <a:t>temporal assertions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possibly conflict </a:t>
                </a:r>
                <a:br>
                  <a:rPr lang="en-US" dirty="0"/>
                </a:br>
                <a:r>
                  <a:rPr lang="en-US" dirty="0"/>
                  <a:t>if they can have inconsistent instances</a:t>
                </a:r>
              </a:p>
              <a:p>
                <a:r>
                  <a:rPr lang="en-US" dirty="0"/>
                  <a:t>Example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1,  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   ↓↓                                  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↓ ↓         ↓       ↓   ↘</a:t>
                </a:r>
                <a:endParaRPr lang="de-DE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1,    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de-DE" i="1" dirty="0"/>
              </a:p>
              <a:p>
                <a:r>
                  <a:rPr lang="en-US" i="1" dirty="0"/>
                  <a:t>Resolvers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1"/>
                    </a:solidFill>
                  </a:rPr>
                  <a:t>separation</a:t>
                </a:r>
                <a:r>
                  <a:rPr lang="en-US" dirty="0"/>
                  <a:t> constraints</a:t>
                </a:r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 provides causal support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: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 provides causal support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6827451" cy="5018723"/>
              </a:xfrm>
              <a:blipFill>
                <a:blip r:embed="rId3"/>
                <a:stretch>
                  <a:fillRect l="-1115" t="-2273" b="-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FD028-E5B3-1F4A-9B8E-45CD59BF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8357E55-460E-EB44-B282-FBC0FA8BAA61}"/>
              </a:ext>
            </a:extLst>
          </p:cNvPr>
          <p:cNvSpPr/>
          <p:nvPr/>
        </p:nvSpPr>
        <p:spPr>
          <a:xfrm>
            <a:off x="6799873" y="1118222"/>
            <a:ext cx="196438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Like a threat in PSP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21D648-AD69-5148-9C7D-57885F19082A}"/>
              </a:ext>
            </a:extLst>
          </p:cNvPr>
          <p:cNvGrpSpPr/>
          <p:nvPr/>
        </p:nvGrpSpPr>
        <p:grpSpPr>
          <a:xfrm>
            <a:off x="6570495" y="1753268"/>
            <a:ext cx="2505782" cy="1322467"/>
            <a:chOff x="6415939" y="972353"/>
            <a:chExt cx="2505782" cy="1322467"/>
          </a:xfrm>
        </p:grpSpPr>
        <p:sp>
          <p:nvSpPr>
            <p:cNvPr id="97" name="Shape 389">
              <a:extLst>
                <a:ext uri="{FF2B5EF4-FFF2-40B4-BE49-F238E27FC236}">
                  <a16:creationId xmlns:a16="http://schemas.microsoft.com/office/drawing/2014/main" id="{82EE10B9-3E9C-4645-A12A-66FA9B6D4EF5}"/>
                </a:ext>
              </a:extLst>
            </p:cNvPr>
            <p:cNvSpPr/>
            <p:nvPr/>
          </p:nvSpPr>
          <p:spPr>
            <a:xfrm>
              <a:off x="8320958" y="972353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+mn-lt"/>
                </a:rPr>
                <a:t>loc</a:t>
              </a:r>
              <a:r>
                <a:rPr lang="en-US" sz="1800" dirty="0">
                  <a:latin typeface="+mn-lt"/>
                </a:rPr>
                <a:t>3</a:t>
              </a:r>
              <a:endParaRPr sz="1800" dirty="0">
                <a:latin typeface="+mn-lt"/>
              </a:endParaRPr>
            </a:p>
          </p:txBody>
        </p:sp>
        <p:sp>
          <p:nvSpPr>
            <p:cNvPr id="98" name="Shape 391">
              <a:extLst>
                <a:ext uri="{FF2B5EF4-FFF2-40B4-BE49-F238E27FC236}">
                  <a16:creationId xmlns:a16="http://schemas.microsoft.com/office/drawing/2014/main" id="{F71DB398-A895-4F47-85E9-2E12F95EDCF4}"/>
                </a:ext>
              </a:extLst>
            </p:cNvPr>
            <p:cNvSpPr/>
            <p:nvPr/>
          </p:nvSpPr>
          <p:spPr>
            <a:xfrm flipV="1">
              <a:off x="6494243" y="985340"/>
              <a:ext cx="1" cy="114242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00" name="Shape 394">
              <a:extLst>
                <a:ext uri="{FF2B5EF4-FFF2-40B4-BE49-F238E27FC236}">
                  <a16:creationId xmlns:a16="http://schemas.microsoft.com/office/drawing/2014/main" id="{96019D6F-EBF5-964F-A6E3-7EE3B71DF29F}"/>
                </a:ext>
              </a:extLst>
            </p:cNvPr>
            <p:cNvSpPr/>
            <p:nvPr/>
          </p:nvSpPr>
          <p:spPr>
            <a:xfrm>
              <a:off x="7423839" y="1551825"/>
              <a:ext cx="531707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US" sz="1800" dirty="0">
                  <a:latin typeface="+mn-lt"/>
                </a:rPr>
                <a:t>loc2</a:t>
              </a:r>
              <a:endParaRPr sz="1800" dirty="0">
                <a:latin typeface="+mn-lt"/>
              </a:endParaRPr>
            </a:p>
          </p:txBody>
        </p:sp>
        <p:sp>
          <p:nvSpPr>
            <p:cNvPr id="101" name="Shape 395">
              <a:extLst>
                <a:ext uri="{FF2B5EF4-FFF2-40B4-BE49-F238E27FC236}">
                  <a16:creationId xmlns:a16="http://schemas.microsoft.com/office/drawing/2014/main" id="{EDD7E815-A89A-1C46-A5D1-F1A94278A31F}"/>
                </a:ext>
              </a:extLst>
            </p:cNvPr>
            <p:cNvSpPr/>
            <p:nvPr/>
          </p:nvSpPr>
          <p:spPr>
            <a:xfrm>
              <a:off x="6508312" y="203179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1</a:t>
              </a:r>
            </a:p>
          </p:txBody>
        </p:sp>
        <p:sp>
          <p:nvSpPr>
            <p:cNvPr id="102" name="Shape 396">
              <a:extLst>
                <a:ext uri="{FF2B5EF4-FFF2-40B4-BE49-F238E27FC236}">
                  <a16:creationId xmlns:a16="http://schemas.microsoft.com/office/drawing/2014/main" id="{5C603BF3-C1D3-4447-8AC9-DBBD11EB224F}"/>
                </a:ext>
              </a:extLst>
            </p:cNvPr>
            <p:cNvSpPr/>
            <p:nvPr/>
          </p:nvSpPr>
          <p:spPr>
            <a:xfrm>
              <a:off x="7205734" y="203179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2</a:t>
              </a:r>
            </a:p>
          </p:txBody>
        </p:sp>
        <p:sp>
          <p:nvSpPr>
            <p:cNvPr id="103" name="Shape 397">
              <a:extLst>
                <a:ext uri="{FF2B5EF4-FFF2-40B4-BE49-F238E27FC236}">
                  <a16:creationId xmlns:a16="http://schemas.microsoft.com/office/drawing/2014/main" id="{63DAC826-AB31-9B4C-BD8C-AFB2891B6178}"/>
                </a:ext>
              </a:extLst>
            </p:cNvPr>
            <p:cNvSpPr/>
            <p:nvPr/>
          </p:nvSpPr>
          <p:spPr>
            <a:xfrm>
              <a:off x="7775427" y="203179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 dirty="0"/>
                <a:t>t</a:t>
              </a:r>
              <a:r>
                <a:rPr sz="2000" baseline="-5999" dirty="0"/>
                <a:t>3</a:t>
              </a:r>
            </a:p>
          </p:txBody>
        </p:sp>
        <p:sp>
          <p:nvSpPr>
            <p:cNvPr id="104" name="Shape 398">
              <a:extLst>
                <a:ext uri="{FF2B5EF4-FFF2-40B4-BE49-F238E27FC236}">
                  <a16:creationId xmlns:a16="http://schemas.microsoft.com/office/drawing/2014/main" id="{DD3A12B9-9015-9A48-8DCF-8055E633546B}"/>
                </a:ext>
              </a:extLst>
            </p:cNvPr>
            <p:cNvSpPr/>
            <p:nvPr/>
          </p:nvSpPr>
          <p:spPr>
            <a:xfrm>
              <a:off x="8418136" y="2031790"/>
              <a:ext cx="274434" cy="263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2000"/>
                <a:t>t</a:t>
              </a:r>
              <a:r>
                <a:rPr sz="2000" baseline="-5999"/>
                <a:t>4</a:t>
              </a:r>
            </a:p>
          </p:txBody>
        </p:sp>
        <p:sp>
          <p:nvSpPr>
            <p:cNvPr id="105" name="Shape 401">
              <a:extLst>
                <a:ext uri="{FF2B5EF4-FFF2-40B4-BE49-F238E27FC236}">
                  <a16:creationId xmlns:a16="http://schemas.microsoft.com/office/drawing/2014/main" id="{5893FBF5-4C0E-4F46-B0C7-A120C4591A3A}"/>
                </a:ext>
              </a:extLst>
            </p:cNvPr>
            <p:cNvSpPr/>
            <p:nvPr/>
          </p:nvSpPr>
          <p:spPr>
            <a:xfrm flipV="1">
              <a:off x="6612356" y="1298965"/>
              <a:ext cx="1" cy="7574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06" name="Shape 399">
              <a:extLst>
                <a:ext uri="{FF2B5EF4-FFF2-40B4-BE49-F238E27FC236}">
                  <a16:creationId xmlns:a16="http://schemas.microsoft.com/office/drawing/2014/main" id="{FF2B3B89-8AB7-194E-94E3-7FC0B08733B2}"/>
                </a:ext>
              </a:extLst>
            </p:cNvPr>
            <p:cNvSpPr/>
            <p:nvPr/>
          </p:nvSpPr>
          <p:spPr>
            <a:xfrm flipV="1">
              <a:off x="7316446" y="1302281"/>
              <a:ext cx="1" cy="754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07" name="Shape 390">
              <a:extLst>
                <a:ext uri="{FF2B5EF4-FFF2-40B4-BE49-F238E27FC236}">
                  <a16:creationId xmlns:a16="http://schemas.microsoft.com/office/drawing/2014/main" id="{D831CBC6-7B1F-564F-9F62-5206D9D88D51}"/>
                </a:ext>
              </a:extLst>
            </p:cNvPr>
            <p:cNvSpPr/>
            <p:nvPr/>
          </p:nvSpPr>
          <p:spPr>
            <a:xfrm>
              <a:off x="6415939" y="2062208"/>
              <a:ext cx="231812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08" name="Shape 400">
              <a:extLst>
                <a:ext uri="{FF2B5EF4-FFF2-40B4-BE49-F238E27FC236}">
                  <a16:creationId xmlns:a16="http://schemas.microsoft.com/office/drawing/2014/main" id="{DB83309E-B43D-674D-8501-50DDFC2AD3C9}"/>
                </a:ext>
              </a:extLst>
            </p:cNvPr>
            <p:cNvSpPr/>
            <p:nvPr/>
          </p:nvSpPr>
          <p:spPr>
            <a:xfrm flipV="1">
              <a:off x="7906145" y="1702976"/>
              <a:ext cx="1" cy="3550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09" name="Shape 402">
              <a:extLst>
                <a:ext uri="{FF2B5EF4-FFF2-40B4-BE49-F238E27FC236}">
                  <a16:creationId xmlns:a16="http://schemas.microsoft.com/office/drawing/2014/main" id="{C12A3055-7757-CC4A-A0AC-05DD9B866218}"/>
                </a:ext>
              </a:extLst>
            </p:cNvPr>
            <p:cNvSpPr/>
            <p:nvPr/>
          </p:nvSpPr>
          <p:spPr>
            <a:xfrm flipV="1">
              <a:off x="8514881" y="1294914"/>
              <a:ext cx="1" cy="76150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3A81A257-882C-9942-8781-97B206343DC6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621621">
              <a:off x="7781196" y="1451115"/>
              <a:ext cx="877255" cy="53080"/>
            </a:xfrm>
            <a:prstGeom prst="rect">
              <a:avLst/>
            </a:prstGeom>
            <a:effectLst/>
          </p:spPr>
        </p:pic>
        <p:sp>
          <p:nvSpPr>
            <p:cNvPr id="111" name="Shape 406">
              <a:extLst>
                <a:ext uri="{FF2B5EF4-FFF2-40B4-BE49-F238E27FC236}">
                  <a16:creationId xmlns:a16="http://schemas.microsoft.com/office/drawing/2014/main" id="{18AE3E3C-3DD5-8349-905F-6869D3A9E312}"/>
                </a:ext>
              </a:extLst>
            </p:cNvPr>
            <p:cNvSpPr/>
            <p:nvPr/>
          </p:nvSpPr>
          <p:spPr>
            <a:xfrm>
              <a:off x="6601281" y="1310285"/>
              <a:ext cx="742246" cy="83498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12" name="Shape 407">
              <a:extLst>
                <a:ext uri="{FF2B5EF4-FFF2-40B4-BE49-F238E27FC236}">
                  <a16:creationId xmlns:a16="http://schemas.microsoft.com/office/drawing/2014/main" id="{AD5CA5F7-8EB3-BC4D-BC59-53265BD92BF4}"/>
                </a:ext>
              </a:extLst>
            </p:cNvPr>
            <p:cNvSpPr/>
            <p:nvPr/>
          </p:nvSpPr>
          <p:spPr>
            <a:xfrm>
              <a:off x="6920231" y="985779"/>
              <a:ext cx="435020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+mn-lt"/>
                </a:rPr>
                <a:t>l</a:t>
              </a:r>
              <a:endParaRPr sz="1800" i="1" dirty="0">
                <a:latin typeface="+mn-lt"/>
              </a:endParaRPr>
            </a:p>
          </p:txBody>
        </p:sp>
        <p:sp>
          <p:nvSpPr>
            <p:cNvPr id="113" name="Shape 278">
              <a:extLst>
                <a:ext uri="{FF2B5EF4-FFF2-40B4-BE49-F238E27FC236}">
                  <a16:creationId xmlns:a16="http://schemas.microsoft.com/office/drawing/2014/main" id="{C8C1F6B6-7C1E-A84E-86A9-478CF3F476C4}"/>
                </a:ext>
              </a:extLst>
            </p:cNvPr>
            <p:cNvSpPr/>
            <p:nvPr/>
          </p:nvSpPr>
          <p:spPr>
            <a:xfrm rot="19403056">
              <a:off x="7964074" y="1446130"/>
              <a:ext cx="564258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 err="1">
                  <a:latin typeface="+mn-lt"/>
                  <a:ea typeface="Calibri" charset="0"/>
                  <a:cs typeface="Calibri" charset="0"/>
                </a:rPr>
                <a:t>loc</a:t>
              </a:r>
              <a:r>
                <a:rPr lang="en-US" sz="1800" dirty="0">
                  <a:latin typeface="+mn-lt"/>
                  <a:ea typeface="Calibri" charset="0"/>
                  <a:cs typeface="Calibri" charset="0"/>
                </a:rPr>
                <a:t>(</a:t>
              </a:r>
              <a:r>
                <a:rPr lang="en-US" sz="1800" i="1" dirty="0">
                  <a:latin typeface="+mn-lt"/>
                  <a:ea typeface="Calibri" charset="0"/>
                  <a:cs typeface="Calibri" charset="0"/>
                </a:rPr>
                <a:t>r</a:t>
              </a:r>
              <a:r>
                <a:rPr lang="en-US" sz="1800" dirty="0">
                  <a:latin typeface="+mn-lt"/>
                  <a:ea typeface="Calibri" charset="0"/>
                  <a:cs typeface="Calibri" charset="0"/>
                </a:rPr>
                <a:t>)</a:t>
              </a:r>
              <a:endParaRPr sz="1800" dirty="0"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114" name="Shape 278">
              <a:extLst>
                <a:ext uri="{FF2B5EF4-FFF2-40B4-BE49-F238E27FC236}">
                  <a16:creationId xmlns:a16="http://schemas.microsoft.com/office/drawing/2014/main" id="{BA526ED6-4BE1-244F-89D0-4932F96279AC}"/>
                </a:ext>
              </a:extLst>
            </p:cNvPr>
            <p:cNvSpPr/>
            <p:nvPr/>
          </p:nvSpPr>
          <p:spPr>
            <a:xfrm>
              <a:off x="6645317" y="1368225"/>
              <a:ext cx="6828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 err="1">
                  <a:latin typeface="+mn-lt"/>
                </a:rPr>
                <a:t>loc</a:t>
              </a:r>
              <a:r>
                <a:rPr lang="en-US" sz="1800" dirty="0">
                  <a:latin typeface="+mn-lt"/>
                </a:rPr>
                <a:t>(r1)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BCC0E9-5137-4C4E-B978-F099C40C3BF0}"/>
              </a:ext>
            </a:extLst>
          </p:cNvPr>
          <p:cNvGrpSpPr/>
          <p:nvPr/>
        </p:nvGrpSpPr>
        <p:grpSpPr>
          <a:xfrm>
            <a:off x="6570495" y="3559333"/>
            <a:ext cx="2392007" cy="1773896"/>
            <a:chOff x="6476853" y="2787684"/>
            <a:chExt cx="2392007" cy="1773896"/>
          </a:xfrm>
        </p:grpSpPr>
        <p:sp>
          <p:nvSpPr>
            <p:cNvPr id="44" name="Shape 275">
              <a:extLst>
                <a:ext uri="{FF2B5EF4-FFF2-40B4-BE49-F238E27FC236}">
                  <a16:creationId xmlns:a16="http://schemas.microsoft.com/office/drawing/2014/main" id="{EC470F80-0E5F-024E-A412-D339F0FF408D}"/>
                </a:ext>
              </a:extLst>
            </p:cNvPr>
            <p:cNvSpPr/>
            <p:nvPr/>
          </p:nvSpPr>
          <p:spPr>
            <a:xfrm>
              <a:off x="6476853" y="4219870"/>
              <a:ext cx="2213283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sp>
          <p:nvSpPr>
            <p:cNvPr id="45" name="Shape 276">
              <a:extLst>
                <a:ext uri="{FF2B5EF4-FFF2-40B4-BE49-F238E27FC236}">
                  <a16:creationId xmlns:a16="http://schemas.microsoft.com/office/drawing/2014/main" id="{CFBE0FEF-BEE0-F746-B68A-E481B9C1BCD0}"/>
                </a:ext>
              </a:extLst>
            </p:cNvPr>
            <p:cNvSpPr/>
            <p:nvPr/>
          </p:nvSpPr>
          <p:spPr>
            <a:xfrm flipV="1">
              <a:off x="6553031" y="3019387"/>
              <a:ext cx="0" cy="1278557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sp>
          <p:nvSpPr>
            <p:cNvPr id="47" name="Shape 278">
              <a:extLst>
                <a:ext uri="{FF2B5EF4-FFF2-40B4-BE49-F238E27FC236}">
                  <a16:creationId xmlns:a16="http://schemas.microsoft.com/office/drawing/2014/main" id="{771E84A7-FDB0-FF47-AA0B-DA9E9D215B7D}"/>
                </a:ext>
              </a:extLst>
            </p:cNvPr>
            <p:cNvSpPr/>
            <p:nvPr/>
          </p:nvSpPr>
          <p:spPr>
            <a:xfrm>
              <a:off x="6968320" y="2787684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+mn-lt"/>
                  <a:ea typeface="Calibri" charset="0"/>
                  <a:cs typeface="Calibri" charset="0"/>
                </a:rPr>
                <a:t>loc1</a:t>
              </a:r>
            </a:p>
          </p:txBody>
        </p:sp>
        <p:sp>
          <p:nvSpPr>
            <p:cNvPr id="48" name="Shape 283">
              <a:extLst>
                <a:ext uri="{FF2B5EF4-FFF2-40B4-BE49-F238E27FC236}">
                  <a16:creationId xmlns:a16="http://schemas.microsoft.com/office/drawing/2014/main" id="{FDD0AF27-3DDC-1D45-AF2F-463FF09D1412}"/>
                </a:ext>
              </a:extLst>
            </p:cNvPr>
            <p:cNvSpPr/>
            <p:nvPr/>
          </p:nvSpPr>
          <p:spPr>
            <a:xfrm flipV="1">
              <a:off x="7718028" y="3116194"/>
              <a:ext cx="0" cy="109728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sp>
          <p:nvSpPr>
            <p:cNvPr id="49" name="Shape 284">
              <a:extLst>
                <a:ext uri="{FF2B5EF4-FFF2-40B4-BE49-F238E27FC236}">
                  <a16:creationId xmlns:a16="http://schemas.microsoft.com/office/drawing/2014/main" id="{993470EA-458A-E149-B376-B15CEB49BDEA}"/>
                </a:ext>
              </a:extLst>
            </p:cNvPr>
            <p:cNvSpPr/>
            <p:nvPr/>
          </p:nvSpPr>
          <p:spPr>
            <a:xfrm flipV="1">
              <a:off x="7290043" y="3816676"/>
              <a:ext cx="1" cy="4023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sp>
          <p:nvSpPr>
            <p:cNvPr id="50" name="Shape 285">
              <a:extLst>
                <a:ext uri="{FF2B5EF4-FFF2-40B4-BE49-F238E27FC236}">
                  <a16:creationId xmlns:a16="http://schemas.microsoft.com/office/drawing/2014/main" id="{70F5A244-A61A-C144-946E-1A0E416FB6FC}"/>
                </a:ext>
              </a:extLst>
            </p:cNvPr>
            <p:cNvSpPr/>
            <p:nvPr/>
          </p:nvSpPr>
          <p:spPr>
            <a:xfrm flipV="1">
              <a:off x="6730609" y="3116194"/>
              <a:ext cx="0" cy="109728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sp>
          <p:nvSpPr>
            <p:cNvPr id="51" name="Shape 286">
              <a:extLst>
                <a:ext uri="{FF2B5EF4-FFF2-40B4-BE49-F238E27FC236}">
                  <a16:creationId xmlns:a16="http://schemas.microsoft.com/office/drawing/2014/main" id="{58F3A71C-875E-6649-B7F7-FF89C37F9B6B}"/>
                </a:ext>
              </a:extLst>
            </p:cNvPr>
            <p:cNvSpPr/>
            <p:nvPr/>
          </p:nvSpPr>
          <p:spPr>
            <a:xfrm flipV="1">
              <a:off x="8413619" y="3442291"/>
              <a:ext cx="1" cy="7772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81D4C23-F0D0-5446-B135-C80C5DC8909B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0513643">
              <a:off x="7206829" y="3572307"/>
              <a:ext cx="1298448" cy="64008"/>
            </a:xfrm>
            <a:prstGeom prst="rect">
              <a:avLst/>
            </a:prstGeom>
            <a:effectLst/>
          </p:spPr>
        </p:pic>
        <p:sp>
          <p:nvSpPr>
            <p:cNvPr id="53" name="Shape 289">
              <a:extLst>
                <a:ext uri="{FF2B5EF4-FFF2-40B4-BE49-F238E27FC236}">
                  <a16:creationId xmlns:a16="http://schemas.microsoft.com/office/drawing/2014/main" id="{02338CC6-CEBF-6643-90ED-A12F301E036D}"/>
                </a:ext>
              </a:extLst>
            </p:cNvPr>
            <p:cNvSpPr/>
            <p:nvPr/>
          </p:nvSpPr>
          <p:spPr>
            <a:xfrm>
              <a:off x="6729686" y="3098928"/>
              <a:ext cx="1005840" cy="76796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ea typeface="Calibri" charset="0"/>
                <a:cs typeface="Calibri" charset="0"/>
              </a:endParaRPr>
            </a:p>
          </p:txBody>
        </p:sp>
        <p:sp>
          <p:nvSpPr>
            <p:cNvPr id="54" name="Shape 290">
              <a:extLst>
                <a:ext uri="{FF2B5EF4-FFF2-40B4-BE49-F238E27FC236}">
                  <a16:creationId xmlns:a16="http://schemas.microsoft.com/office/drawing/2014/main" id="{B61AE9CD-D151-2543-AD6F-2F145CED7E42}"/>
                </a:ext>
              </a:extLst>
            </p:cNvPr>
            <p:cNvSpPr/>
            <p:nvPr/>
          </p:nvSpPr>
          <p:spPr>
            <a:xfrm>
              <a:off x="8407194" y="3022492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ea typeface="Calibri" charset="0"/>
                  <a:cs typeface="Calibri" charset="0"/>
                </a:rPr>
                <a:t>loc3</a:t>
              </a:r>
              <a:endParaRPr lang="en-US" sz="1800" i="0" baseline="-25000" dirty="0">
                <a:ea typeface="Calibri" charset="0"/>
                <a:cs typeface="Calibri" charset="0"/>
              </a:endParaRPr>
            </a:p>
          </p:txBody>
        </p:sp>
        <p:sp>
          <p:nvSpPr>
            <p:cNvPr id="55" name="Shape 292">
              <a:extLst>
                <a:ext uri="{FF2B5EF4-FFF2-40B4-BE49-F238E27FC236}">
                  <a16:creationId xmlns:a16="http://schemas.microsoft.com/office/drawing/2014/main" id="{98729984-A5ED-974E-8D09-552FDB9BEC89}"/>
                </a:ext>
              </a:extLst>
            </p:cNvPr>
            <p:cNvSpPr/>
            <p:nvPr/>
          </p:nvSpPr>
          <p:spPr>
            <a:xfrm>
              <a:off x="6838446" y="3596916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ea typeface="Calibri" charset="0"/>
                  <a:cs typeface="Calibri" charset="0"/>
                </a:rPr>
                <a:t>loc2</a:t>
              </a:r>
              <a:endParaRPr lang="en-US" sz="1800" i="0" baseline="-25000" dirty="0">
                <a:ea typeface="Calibri" charset="0"/>
                <a:cs typeface="Calibri" charset="0"/>
              </a:endParaRPr>
            </a:p>
          </p:txBody>
        </p:sp>
        <p:sp>
          <p:nvSpPr>
            <p:cNvPr id="56" name="Shape 278">
              <a:extLst>
                <a:ext uri="{FF2B5EF4-FFF2-40B4-BE49-F238E27FC236}">
                  <a16:creationId xmlns:a16="http://schemas.microsoft.com/office/drawing/2014/main" id="{CBA581E0-78E9-E64C-84DE-BEEB0A99F6E9}"/>
                </a:ext>
              </a:extLst>
            </p:cNvPr>
            <p:cNvSpPr/>
            <p:nvPr/>
          </p:nvSpPr>
          <p:spPr>
            <a:xfrm>
              <a:off x="6502922" y="4197252"/>
              <a:ext cx="46006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+mn-lt"/>
                </a:rPr>
                <a:t>t</a:t>
              </a:r>
              <a:r>
                <a:rPr lang="en-US" sz="1800" baseline="-25000" dirty="0">
                  <a:latin typeface="+mn-lt"/>
                </a:rPr>
                <a:t>1</a:t>
              </a:r>
              <a:r>
                <a:rPr lang="en-US" sz="1800" dirty="0">
                  <a:latin typeface="+mn-lt"/>
                </a:rPr>
                <a:t>=1</a:t>
              </a:r>
              <a:endParaRPr sz="1800" baseline="-25000" dirty="0"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57" name="Shape 278">
              <a:extLst>
                <a:ext uri="{FF2B5EF4-FFF2-40B4-BE49-F238E27FC236}">
                  <a16:creationId xmlns:a16="http://schemas.microsoft.com/office/drawing/2014/main" id="{82067F7B-C699-154A-93F3-F64B9C0F58E7}"/>
                </a:ext>
              </a:extLst>
            </p:cNvPr>
            <p:cNvSpPr/>
            <p:nvPr/>
          </p:nvSpPr>
          <p:spPr>
            <a:xfrm>
              <a:off x="7031219" y="4194420"/>
              <a:ext cx="46006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+mn-lt"/>
                </a:rPr>
                <a:t>t</a:t>
              </a:r>
              <a:r>
                <a:rPr lang="en-US" sz="1800" baseline="-25000" dirty="0">
                  <a:latin typeface="+mn-lt"/>
                </a:rPr>
                <a:t>3</a:t>
              </a:r>
              <a:r>
                <a:rPr lang="en-US" sz="1800" dirty="0">
                  <a:latin typeface="+mn-lt"/>
                </a:rPr>
                <a:t>=3</a:t>
              </a:r>
              <a:endParaRPr lang="en-US" sz="1800" baseline="-25000" dirty="0"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58" name="Shape 278">
              <a:extLst>
                <a:ext uri="{FF2B5EF4-FFF2-40B4-BE49-F238E27FC236}">
                  <a16:creationId xmlns:a16="http://schemas.microsoft.com/office/drawing/2014/main" id="{9D452268-8D11-8143-AE1E-7EAAE5D30268}"/>
                </a:ext>
              </a:extLst>
            </p:cNvPr>
            <p:cNvSpPr/>
            <p:nvPr/>
          </p:nvSpPr>
          <p:spPr>
            <a:xfrm>
              <a:off x="7519894" y="4194420"/>
              <a:ext cx="46006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+mn-lt"/>
                </a:rPr>
                <a:t>t</a:t>
              </a:r>
              <a:r>
                <a:rPr lang="en-US" sz="1800" baseline="-25000" dirty="0">
                  <a:latin typeface="+mn-lt"/>
                </a:rPr>
                <a:t>2</a:t>
              </a:r>
              <a:r>
                <a:rPr lang="en-US" sz="1800" dirty="0">
                  <a:latin typeface="+mn-lt"/>
                </a:rPr>
                <a:t>=5</a:t>
              </a:r>
              <a:endParaRPr lang="en-US" sz="1800" baseline="-25000" dirty="0"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59" name="Shape 278">
              <a:extLst>
                <a:ext uri="{FF2B5EF4-FFF2-40B4-BE49-F238E27FC236}">
                  <a16:creationId xmlns:a16="http://schemas.microsoft.com/office/drawing/2014/main" id="{F111F20B-1029-7A48-B81A-224CEEDFA6DB}"/>
                </a:ext>
              </a:extLst>
            </p:cNvPr>
            <p:cNvSpPr/>
            <p:nvPr/>
          </p:nvSpPr>
          <p:spPr>
            <a:xfrm>
              <a:off x="8211394" y="4212445"/>
              <a:ext cx="46006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+mn-lt"/>
                </a:rPr>
                <a:t>t</a:t>
              </a:r>
              <a:r>
                <a:rPr lang="en-US" sz="1800" baseline="-25000" dirty="0">
                  <a:latin typeface="+mn-lt"/>
                </a:rPr>
                <a:t>4</a:t>
              </a:r>
              <a:r>
                <a:rPr lang="en-US" sz="1800" dirty="0">
                  <a:latin typeface="+mn-lt"/>
                </a:rPr>
                <a:t>=8</a:t>
              </a:r>
              <a:endParaRPr lang="en-US" sz="1800" baseline="-25000" dirty="0">
                <a:latin typeface="+mn-lt"/>
                <a:ea typeface="Calibri" charset="0"/>
                <a:cs typeface="Calibri" charset="0"/>
              </a:endParaRPr>
            </a:p>
          </p:txBody>
        </p:sp>
        <p:sp>
          <p:nvSpPr>
            <p:cNvPr id="115" name="Shape 278">
              <a:extLst>
                <a:ext uri="{FF2B5EF4-FFF2-40B4-BE49-F238E27FC236}">
                  <a16:creationId xmlns:a16="http://schemas.microsoft.com/office/drawing/2014/main" id="{4DC484F7-4CD8-A94E-94F6-792CC701988A}"/>
                </a:ext>
              </a:extLst>
            </p:cNvPr>
            <p:cNvSpPr/>
            <p:nvPr/>
          </p:nvSpPr>
          <p:spPr>
            <a:xfrm>
              <a:off x="6861883" y="3164626"/>
              <a:ext cx="6828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 err="1">
                  <a:latin typeface="+mn-lt"/>
                </a:rPr>
                <a:t>loc</a:t>
              </a:r>
              <a:r>
                <a:rPr lang="en-US" sz="1800" dirty="0">
                  <a:latin typeface="+mn-lt"/>
                </a:rPr>
                <a:t>(r1)</a:t>
              </a:r>
            </a:p>
          </p:txBody>
        </p:sp>
        <p:sp>
          <p:nvSpPr>
            <p:cNvPr id="116" name="Shape 278">
              <a:extLst>
                <a:ext uri="{FF2B5EF4-FFF2-40B4-BE49-F238E27FC236}">
                  <a16:creationId xmlns:a16="http://schemas.microsoft.com/office/drawing/2014/main" id="{0DBAC005-DDC1-DD42-B4B8-725FC3403F35}"/>
                </a:ext>
              </a:extLst>
            </p:cNvPr>
            <p:cNvSpPr/>
            <p:nvPr/>
          </p:nvSpPr>
          <p:spPr>
            <a:xfrm rot="20679286">
              <a:off x="7732483" y="3534896"/>
              <a:ext cx="6828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 err="1">
                  <a:latin typeface="+mn-lt"/>
                </a:rPr>
                <a:t>loc</a:t>
              </a:r>
              <a:r>
                <a:rPr lang="en-US" sz="1800" dirty="0">
                  <a:latin typeface="+mn-lt"/>
                </a:rPr>
                <a:t>(r1)</a:t>
              </a: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F548B63-DB94-354A-B673-0720D25D6930}"/>
              </a:ext>
            </a:extLst>
          </p:cNvPr>
          <p:cNvSpPr/>
          <p:nvPr/>
        </p:nvSpPr>
        <p:spPr>
          <a:xfrm>
            <a:off x="0" y="3277792"/>
            <a:ext cx="972890" cy="369332"/>
          </a:xfrm>
          <a:prstGeom prst="rect">
            <a:avLst/>
          </a:prstGeom>
          <a:solidFill>
            <a:schemeClr val="bg1"/>
          </a:solidFill>
        </p:spPr>
        <p:txBody>
          <a:bodyPr wrap="none" rIns="0">
            <a:spAutoFit/>
          </a:bodyPr>
          <a:lstStyle/>
          <a:p>
            <a:r>
              <a:rPr lang="en-US" sz="1800" dirty="0">
                <a:ea typeface="Calibri" charset="0"/>
                <a:cs typeface="Calibri" charset="0"/>
              </a:rPr>
              <a:t>instance:</a:t>
            </a:r>
          </a:p>
        </p:txBody>
      </p:sp>
    </p:spTree>
    <p:extLst>
      <p:ext uri="{BB962C8B-B14F-4D97-AF65-F5344CB8AC3E}">
        <p14:creationId xmlns:p14="http://schemas.microsoft.com/office/powerpoint/2010/main" val="20949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2976699" cy="503091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Like </a:t>
                </a:r>
                <a:r>
                  <a:rPr lang="en-US" dirty="0">
                    <a:cs typeface="Calibri"/>
                  </a:rPr>
                  <a:t>PSP</a:t>
                </a:r>
                <a:r>
                  <a:rPr lang="en-US" dirty="0"/>
                  <a:t> in Chapter 2</a:t>
                </a:r>
              </a:p>
              <a:p>
                <a:pPr lvl="1"/>
                <a:r>
                  <a:rPr lang="en-US" dirty="0"/>
                  <a:t>Repeatedly selects flaws and chooses resolvers</a:t>
                </a:r>
              </a:p>
              <a:p>
                <a:r>
                  <a:rPr lang="en-US" dirty="0">
                    <a:cs typeface="Calibri"/>
                  </a:rPr>
                  <a:t>In the book, </a:t>
                </a:r>
                <a:r>
                  <a:rPr lang="en-US" dirty="0" err="1">
                    <a:cs typeface="Calibri"/>
                  </a:rPr>
                  <a:t>TemPlan</a:t>
                </a:r>
                <a:r>
                  <a:rPr lang="en-US" dirty="0"/>
                  <a:t> uses recursion</a:t>
                </a:r>
              </a:p>
              <a:p>
                <a:pPr lvl="1"/>
                <a:r>
                  <a:rPr lang="en-US" dirty="0"/>
                  <a:t>Can be rewritten to use a loop</a:t>
                </a:r>
              </a:p>
              <a:p>
                <a:pPr lvl="1"/>
                <a:r>
                  <a:rPr lang="en-US" dirty="0"/>
                  <a:t>Just programming style, </a:t>
                </a:r>
                <a:br>
                  <a:rPr lang="en-US" dirty="0"/>
                </a:br>
                <a:r>
                  <a:rPr lang="en-US" dirty="0"/>
                  <a:t>equivalent either way</a:t>
                </a:r>
              </a:p>
              <a:p>
                <a:r>
                  <a:rPr lang="en-US" dirty="0"/>
                  <a:t>In a deterministic implementation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Selecting a resolver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is</a:t>
                </a:r>
                <a:r>
                  <a:rPr lang="en-US" dirty="0"/>
                  <a:t> a backtracking point</a:t>
                </a:r>
              </a:p>
              <a:p>
                <a:pPr lvl="1"/>
                <a:r>
                  <a:rPr lang="en-US" dirty="0"/>
                  <a:t>Selecting a flaw isn’t</a:t>
                </a:r>
              </a:p>
              <a:p>
                <a:r>
                  <a:rPr lang="en-US" dirty="0"/>
                  <a:t>If it is possible to resolve all flaws, at least one of the nondeterministic execution traces will do so</a:t>
                </a: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2976699" cy="5030915"/>
              </a:xfrm>
              <a:blipFill>
                <a:blip r:embed="rId2"/>
                <a:stretch>
                  <a:fillRect l="-1702" t="-2015" r="-2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1DD42-AB8B-DE4E-A8F6-3B563626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991A90-5D9E-B24E-99AA-1C4E1EA5DA35}"/>
              </a:ext>
            </a:extLst>
          </p:cNvPr>
          <p:cNvSpPr/>
          <p:nvPr/>
        </p:nvSpPr>
        <p:spPr>
          <a:xfrm>
            <a:off x="3605349" y="1146049"/>
            <a:ext cx="5340530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821AB0-5199-1347-9C34-3530C6B294B9}"/>
              </a:ext>
            </a:extLst>
          </p:cNvPr>
          <p:cNvSpPr/>
          <p:nvPr/>
        </p:nvSpPr>
        <p:spPr>
          <a:xfrm>
            <a:off x="3605349" y="3798348"/>
            <a:ext cx="5340530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5732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4846320" cy="1802891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US" dirty="0"/>
                  <a:t>Establishes state-variable values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Flaws: two unrefined tasks</a:t>
                </a:r>
              </a:p>
              <a:p>
                <a:pPr lvl="2"/>
                <a:r>
                  <a:rPr lang="en-US" dirty="0">
                    <a:solidFill>
                      <a:srgbClr val="C00000"/>
                    </a:solidFill>
                    <a:cs typeface="Calibri"/>
                  </a:rPr>
                  <a:t>bring(</a:t>
                </a:r>
                <a:r>
                  <a:rPr lang="en-US" i="1" dirty="0">
                    <a:solidFill>
                      <a:srgbClr val="C00000"/>
                    </a:solidFill>
                    <a:cs typeface="Times New Roman"/>
                  </a:rPr>
                  <a:t>r</a:t>
                </a:r>
                <a:r>
                  <a:rPr lang="en-US" dirty="0">
                    <a:solidFill>
                      <a:srgbClr val="C00000"/>
                    </a:solidFill>
                    <a:cs typeface="Calibri"/>
                  </a:rPr>
                  <a:t>,c1,p3)</a:t>
                </a:r>
                <a:r>
                  <a:rPr lang="en-US" dirty="0">
                    <a:cs typeface="Calibri"/>
                  </a:rPr>
                  <a:t>,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  <a:cs typeface="Calibri"/>
                  </a:rPr>
                  <a:t>bring(</a:t>
                </a:r>
                <a:r>
                  <a:rPr lang="en-US" i="1" dirty="0">
                    <a:solidFill>
                      <a:schemeClr val="accent1"/>
                    </a:solidFill>
                    <a:cs typeface="Times New Roman"/>
                  </a:rPr>
                  <a:t>r′</a:t>
                </a:r>
                <a:r>
                  <a:rPr lang="en-US" dirty="0">
                    <a:solidFill>
                      <a:schemeClr val="accent1"/>
                    </a:solidFill>
                    <a:cs typeface="Calibri"/>
                  </a:rPr>
                  <a:t>,c2,p4)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4846320" cy="1802891"/>
              </a:xfrm>
              <a:blipFill>
                <a:blip r:embed="rId2"/>
                <a:stretch>
                  <a:fillRect l="-2094" t="-4196" r="-1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47497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C00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E029ED-DEEA-394D-A0ED-D56608DF3A3E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15" name="Picture 14" descr="temp-domain.pdf">
              <a:extLst>
                <a:ext uri="{FF2B5EF4-FFF2-40B4-BE49-F238E27FC236}">
                  <a16:creationId xmlns:a16="http://schemas.microsoft.com/office/drawing/2014/main" id="{BFE710F5-F12C-1743-9A10-9B538B5FC8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C85942-9661-4145-9505-B150B3350ABB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17" name="Picture 16" descr="temp-domain.pdf">
              <a:extLst>
                <a:ext uri="{FF2B5EF4-FFF2-40B4-BE49-F238E27FC236}">
                  <a16:creationId xmlns:a16="http://schemas.microsoft.com/office/drawing/2014/main" id="{F4F46A64-D0E6-4F44-B6BA-A16E59420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3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14D8A5C-167D-C640-86EC-F6007104B8E4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15" name="Picture 14" descr="temp-domain.pdf">
              <a:extLst>
                <a:ext uri="{FF2B5EF4-FFF2-40B4-BE49-F238E27FC236}">
                  <a16:creationId xmlns:a16="http://schemas.microsoft.com/office/drawing/2014/main" id="{C5EFF687-5DD8-1845-A536-61E498BC0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72A0D6-A554-7445-B4FE-D885C535F9B0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17" name="Picture 16" descr="temp-domain.pdf">
              <a:extLst>
                <a:ext uri="{FF2B5EF4-FFF2-40B4-BE49-F238E27FC236}">
                  <a16:creationId xmlns:a16="http://schemas.microsoft.com/office/drawing/2014/main" id="{772A57C9-10BD-4245-8316-46B71B326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579142-8B17-7443-B55D-E2C85E663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46050"/>
            <a:ext cx="4846320" cy="10330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Flaws: two unrefined tasks</a:t>
            </a:r>
          </a:p>
          <a:p>
            <a:pPr lvl="1"/>
            <a:r>
              <a:rPr lang="en-US" dirty="0">
                <a:solidFill>
                  <a:srgbClr val="C00000"/>
                </a:solidFill>
                <a:cs typeface="Calibri"/>
              </a:rPr>
              <a:t>bring(</a:t>
            </a:r>
            <a:r>
              <a:rPr lang="en-US" i="1" dirty="0">
                <a:solidFill>
                  <a:srgbClr val="C00000"/>
                </a:solidFill>
                <a:cs typeface="Times New Roman"/>
              </a:rPr>
              <a:t>r</a:t>
            </a:r>
            <a:r>
              <a:rPr lang="en-US" dirty="0">
                <a:solidFill>
                  <a:srgbClr val="C00000"/>
                </a:solidFill>
                <a:cs typeface="Calibri"/>
              </a:rPr>
              <a:t>,c1,p3)</a:t>
            </a:r>
            <a:r>
              <a:rPr lang="en-US" dirty="0">
                <a:cs typeface="Calibri"/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r>
              <a:rPr lang="en-US" dirty="0">
                <a:cs typeface="Calibri"/>
              </a:rPr>
              <a:t>Refinement for both: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47497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C00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D7633C-FFB5-704A-BDC1-FCCEA637FE64}"/>
              </a:ext>
            </a:extLst>
          </p:cNvPr>
          <p:cNvSpPr txBox="1">
            <a:spLocks/>
          </p:cNvSpPr>
          <p:nvPr/>
        </p:nvSpPr>
        <p:spPr bwMode="auto">
          <a:xfrm>
            <a:off x="497586" y="2179069"/>
            <a:ext cx="3866192" cy="4199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>
                <a:solidFill>
                  <a:schemeClr val="bg1"/>
                </a:solidFill>
              </a:rPr>
              <a:t>r,c,p,p′,d,d′,</a:t>
            </a:r>
            <a:r>
              <a:rPr lang="en-US" sz="1800" i="1" dirty="0" err="1">
                <a:solidFill>
                  <a:schemeClr val="bg1"/>
                </a:solidFill>
              </a:rPr>
              <a:t>k,k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          task: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bring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refinement: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load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>
                <a:solidFill>
                  <a:schemeClr val="bg1"/>
                </a:solidFill>
              </a:rPr>
              <a:t>k′,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i="1" baseline="-25000" dirty="0">
                <a:solidFill>
                  <a:schemeClr val="bg1"/>
                </a:solidFill>
              </a:rPr>
              <a:t>e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k,r,c,p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assertions: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pile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>
                <a:solidFill>
                  <a:schemeClr val="bg1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) =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′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>
                <a:solidFill>
                  <a:schemeClr val="bg1"/>
                </a:solidFill>
              </a:rPr>
              <a:t>r</a:t>
            </a:r>
            <a:r>
              <a:rPr lang="en-US" sz="1800" dirty="0">
                <a:solidFill>
                  <a:schemeClr val="bg1"/>
                </a:solidFill>
              </a:rPr>
              <a:t>) =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  <a:latin typeface="Calibri"/>
              </a:rPr>
              <a:t>  </a:t>
            </a:r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constraints:</a:t>
            </a:r>
            <a:r>
              <a:rPr lang="en-US" sz="1800" dirty="0">
                <a:solidFill>
                  <a:schemeClr val="bg1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p′,d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p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d ≠ d′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k′,d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k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k ≠ k′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67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9367FF-36D6-9E46-8B10-03DA3242B3B6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16" name="Picture 15" descr="temp-domain.pdf">
              <a:extLst>
                <a:ext uri="{FF2B5EF4-FFF2-40B4-BE49-F238E27FC236}">
                  <a16:creationId xmlns:a16="http://schemas.microsoft.com/office/drawing/2014/main" id="{2CDF60DE-FB5A-FE49-A1AC-92CEF2CAE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FDBA9F-130E-5049-97D2-CCB90F716B8D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18" name="Picture 17" descr="temp-domain.pdf">
              <a:extLst>
                <a:ext uri="{FF2B5EF4-FFF2-40B4-BE49-F238E27FC236}">
                  <a16:creationId xmlns:a16="http://schemas.microsoft.com/office/drawing/2014/main" id="{93D4CE47-2411-7C44-BD33-E804F2922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9"/>
                <a:ext cx="4730955" cy="142189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Instantiate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/>
                  <a:t> to match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instantiated to match book </a:t>
                </a:r>
              </a:p>
              <a:p>
                <a:pPr lvl="2"/>
                <a:r>
                  <a:rPr lang="en-GB" dirty="0"/>
                  <a:t>Needed later to satisfy action preconditions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9"/>
                <a:ext cx="4730955" cy="1421891"/>
              </a:xfrm>
              <a:blipFill>
                <a:blip r:embed="rId4"/>
                <a:stretch>
                  <a:fillRect l="-802" t="-7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47497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C00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D7633C-FFB5-704A-BDC1-FCCEA637FE64}"/>
              </a:ext>
            </a:extLst>
          </p:cNvPr>
          <p:cNvSpPr txBox="1">
            <a:spLocks/>
          </p:cNvSpPr>
          <p:nvPr/>
        </p:nvSpPr>
        <p:spPr bwMode="auto">
          <a:xfrm>
            <a:off x="497586" y="2179069"/>
            <a:ext cx="3866192" cy="4199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>
                <a:solidFill>
                  <a:schemeClr val="bg1"/>
                </a:solidFill>
              </a:rPr>
              <a:t>r,c,p,p′,d,d′,</a:t>
            </a:r>
            <a:r>
              <a:rPr lang="en-US" sz="1800" i="1" dirty="0" err="1">
                <a:solidFill>
                  <a:schemeClr val="bg1"/>
                </a:solidFill>
              </a:rPr>
              <a:t>k,k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          task: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bring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refinement: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load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>
                <a:solidFill>
                  <a:schemeClr val="bg1"/>
                </a:solidFill>
              </a:rPr>
              <a:t>k′,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i="1" baseline="-25000" dirty="0">
                <a:solidFill>
                  <a:schemeClr val="bg1"/>
                </a:solidFill>
              </a:rPr>
              <a:t>e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k,r,c,p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assertions: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pile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>
                <a:solidFill>
                  <a:schemeClr val="bg1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) =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′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>
                <a:solidFill>
                  <a:schemeClr val="bg1"/>
                </a:solidFill>
              </a:rPr>
              <a:t>r</a:t>
            </a:r>
            <a:r>
              <a:rPr lang="en-US" sz="1800" dirty="0">
                <a:solidFill>
                  <a:schemeClr val="bg1"/>
                </a:solidFill>
              </a:rPr>
              <a:t>) =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  <a:latin typeface="Calibri"/>
              </a:rPr>
              <a:t>  </a:t>
            </a:r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constraints:</a:t>
            </a:r>
            <a:r>
              <a:rPr lang="en-US" sz="1800" dirty="0">
                <a:solidFill>
                  <a:schemeClr val="bg1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p′,d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p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d ≠ d′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k′,d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k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k ≠ k′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6A4D3F-038E-5E4D-B548-42BA98753823}"/>
              </a:ext>
            </a:extLst>
          </p:cNvPr>
          <p:cNvSpPr txBox="1">
            <a:spLocks/>
          </p:cNvSpPr>
          <p:nvPr/>
        </p:nvSpPr>
        <p:spPr bwMode="auto">
          <a:xfrm>
            <a:off x="1251898" y="2549112"/>
            <a:ext cx="3812148" cy="4118073"/>
          </a:xfrm>
          <a:prstGeom prst="rect">
            <a:avLst/>
          </a:prstGeom>
          <a:solidFill>
            <a:srgbClr val="FFFFD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p3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d3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d1,k3,k1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             task:	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bring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  refinement: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100" dirty="0">
                <a:solidFill>
                  <a:srgbClr val="C00000"/>
                </a:solidFill>
              </a:rPr>
            </a:br>
            <a:r>
              <a:rPr lang="en-US" sz="11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load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   assertions: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pile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br>
              <a:rPr lang="en-US" sz="1100" dirty="0">
                <a:solidFill>
                  <a:srgbClr val="C00000"/>
                </a:solidFill>
              </a:rPr>
            </a:br>
            <a:r>
              <a:rPr lang="en-US" sz="11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  <a:cs typeface="Times New Roman"/>
              </a:rPr>
              <a:t>  constraints: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	attached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),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),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d3</a:t>
            </a:r>
            <a:r>
              <a:rPr lang="en-US" sz="1800" i="1" dirty="0">
                <a:solidFill>
                  <a:srgbClr val="C00000"/>
                </a:solidFill>
              </a:rPr>
              <a:t> ≠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d1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),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),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 ≠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k1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 ≤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 ≤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 ≤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 ≤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9367FF-36D6-9E46-8B10-03DA3242B3B6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16" name="Picture 15" descr="temp-domain.pdf">
              <a:extLst>
                <a:ext uri="{FF2B5EF4-FFF2-40B4-BE49-F238E27FC236}">
                  <a16:creationId xmlns:a16="http://schemas.microsoft.com/office/drawing/2014/main" id="{2CDF60DE-FB5A-FE49-A1AC-92CEF2CAE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FDBA9F-130E-5049-97D2-CCB90F716B8D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18" name="Picture 17" descr="temp-domain.pdf">
              <a:extLst>
                <a:ext uri="{FF2B5EF4-FFF2-40B4-BE49-F238E27FC236}">
                  <a16:creationId xmlns:a16="http://schemas.microsoft.com/office/drawing/2014/main" id="{93D4CE47-2411-7C44-BD33-E804F2922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Chronicle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9"/>
                <a:ext cx="4730955" cy="191719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Removed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GB" dirty="0"/>
                  <a:t>Added 5 tasks, 2 assertions, 4 constraints</a:t>
                </a:r>
              </a:p>
              <a:p>
                <a:r>
                  <a:rPr lang="en-GB" dirty="0"/>
                  <a:t>Flaws</a:t>
                </a:r>
              </a:p>
              <a:p>
                <a:pPr lvl="1"/>
                <a:r>
                  <a:rPr lang="en-GB" dirty="0"/>
                  <a:t>6 unrefined tasks, 2 unsupported assertions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9"/>
                <a:ext cx="4730955" cy="1917191"/>
              </a:xfrm>
              <a:blipFill>
                <a:blip r:embed="rId4"/>
                <a:stretch>
                  <a:fillRect l="-1070" t="-5921"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4B6FA5-EB63-0C4F-9A18-752B4D4046E9}"/>
              </a:ext>
            </a:extLst>
          </p:cNvPr>
          <p:cNvSpPr txBox="1">
            <a:spLocks/>
          </p:cNvSpPr>
          <p:nvPr/>
        </p:nvSpPr>
        <p:spPr bwMode="auto">
          <a:xfrm>
            <a:off x="5294890" y="47262"/>
            <a:ext cx="3794400" cy="598015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kern="0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</a:t>
            </a:r>
            <a:r>
              <a:rPr lang="en-US" sz="1800" i="1" dirty="0">
                <a:solidFill>
                  <a:srgbClr val="C00000"/>
                </a:solidFill>
              </a:rPr>
              <a:t>r</a:t>
            </a:r>
            <a:r>
              <a:rPr lang="en-US" sz="1800" dirty="0">
                <a:solidFill>
                  <a:srgbClr val="C00000"/>
                </a:solidFill>
              </a:rPr>
              <a:t>) = empty</a:t>
            </a:r>
            <a:r>
              <a:rPr lang="en-US" sz="1800" dirty="0">
                <a:solidFill>
                  <a:srgbClr val="0332FF"/>
                </a:solidFill>
              </a:rPr>
              <a:t>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C00000"/>
                </a:solidFill>
              </a:rPr>
              <a:t>t</a:t>
            </a:r>
            <a:r>
              <a:rPr lang="en-US" sz="1800" i="1" baseline="-25000" dirty="0" err="1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 err="1">
                <a:solidFill>
                  <a:srgbClr val="C00000"/>
                </a:solidFill>
              </a:rPr>
              <a:t>t</a:t>
            </a:r>
            <a:r>
              <a:rPr lang="en-US" sz="1800" i="1" baseline="-25000" dirty="0" err="1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 . . .</a:t>
            </a:r>
            <a:endParaRPr lang="en-US" sz="1800" dirty="0">
              <a:solidFill>
                <a:srgbClr val="03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88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E448241-77E6-054E-903C-FF3CEA3AD598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16" name="Picture 15" descr="temp-domain.pdf">
              <a:extLst>
                <a:ext uri="{FF2B5EF4-FFF2-40B4-BE49-F238E27FC236}">
                  <a16:creationId xmlns:a16="http://schemas.microsoft.com/office/drawing/2014/main" id="{5CBC4E0F-057C-0848-86C9-E1FC50C78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18793D-B0F1-564E-84C0-CF9C30E0A134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18" name="Picture 17" descr="temp-domain.pdf">
              <a:extLst>
                <a:ext uri="{FF2B5EF4-FFF2-40B4-BE49-F238E27FC236}">
                  <a16:creationId xmlns:a16="http://schemas.microsoft.com/office/drawing/2014/main" id="{3B736473-84C0-F040-BF21-B81C78584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4681482" cy="1421891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Instantiate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to match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instantiated to match book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Variables renamed to avoid name conflicts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4681482" cy="1421891"/>
              </a:xfrm>
              <a:blipFill>
                <a:blip r:embed="rId4"/>
                <a:stretch>
                  <a:fillRect l="-1084" t="-7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4890" y="47262"/>
            <a:ext cx="3794400" cy="598015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kern="0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</a:t>
            </a:r>
            <a:r>
              <a:rPr lang="en-US" sz="1800" i="1" dirty="0">
                <a:solidFill>
                  <a:srgbClr val="C00000"/>
                </a:solidFill>
              </a:rPr>
              <a:t>r</a:t>
            </a:r>
            <a:r>
              <a:rPr lang="en-US" sz="1800" dirty="0">
                <a:solidFill>
                  <a:srgbClr val="C00000"/>
                </a:solidFill>
              </a:rPr>
              <a:t>) = empty</a:t>
            </a:r>
            <a:r>
              <a:rPr lang="en-US" sz="1800" dirty="0">
                <a:solidFill>
                  <a:srgbClr val="0332FF"/>
                </a:solidFill>
              </a:rPr>
              <a:t>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C00000"/>
                </a:solidFill>
              </a:rPr>
              <a:t>t</a:t>
            </a:r>
            <a:r>
              <a:rPr lang="en-US" sz="1800" i="1" baseline="-25000" dirty="0" err="1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 err="1">
                <a:solidFill>
                  <a:srgbClr val="C00000"/>
                </a:solidFill>
              </a:rPr>
              <a:t>t</a:t>
            </a:r>
            <a:r>
              <a:rPr lang="en-US" sz="1800" i="1" baseline="-25000" dirty="0" err="1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A12AE7-1B97-F142-8A4B-8F008040741C}"/>
              </a:ext>
            </a:extLst>
          </p:cNvPr>
          <p:cNvSpPr txBox="1">
            <a:spLocks/>
          </p:cNvSpPr>
          <p:nvPr/>
        </p:nvSpPr>
        <p:spPr bwMode="auto">
          <a:xfrm>
            <a:off x="1251898" y="2549112"/>
            <a:ext cx="3812148" cy="4118073"/>
          </a:xfrm>
          <a:prstGeom prst="rect">
            <a:avLst/>
          </a:prstGeom>
          <a:solidFill>
            <a:srgbClr val="FFFFD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p3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d3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d1,k3,k1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             task:	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bring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  refinement: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100" dirty="0">
                <a:solidFill>
                  <a:srgbClr val="C00000"/>
                </a:solidFill>
              </a:rPr>
            </a:br>
            <a:r>
              <a:rPr lang="en-US" sz="11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load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   assertions: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pile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br>
              <a:rPr lang="en-US" sz="1100" dirty="0">
                <a:solidFill>
                  <a:srgbClr val="C00000"/>
                </a:solidFill>
              </a:rPr>
            </a:br>
            <a:r>
              <a:rPr lang="en-US" sz="11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i="1" dirty="0">
                <a:solidFill>
                  <a:srgbClr val="C00000"/>
                </a:solidFill>
              </a:rPr>
              <a:t>r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C00000"/>
                </a:solidFill>
                <a:cs typeface="Times New Roman"/>
              </a:rPr>
              <a:t>  constraints: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	attached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),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),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d3</a:t>
            </a:r>
            <a:r>
              <a:rPr lang="en-US" sz="1800" i="1" dirty="0">
                <a:solidFill>
                  <a:srgbClr val="C00000"/>
                </a:solidFill>
              </a:rPr>
              <a:t> ≠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d1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),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),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 ≠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k1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 ≤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 ≤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 ≤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 ≤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DE6248-00BF-AB44-83B3-C293D95B885D}"/>
              </a:ext>
            </a:extLst>
          </p:cNvPr>
          <p:cNvSpPr txBox="1">
            <a:spLocks/>
          </p:cNvSpPr>
          <p:nvPr/>
        </p:nvSpPr>
        <p:spPr bwMode="auto">
          <a:xfrm>
            <a:off x="497586" y="2179069"/>
            <a:ext cx="3866192" cy="4199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>
                <a:solidFill>
                  <a:schemeClr val="bg1"/>
                </a:solidFill>
              </a:rPr>
              <a:t>r,c,p,p′,d,d′,</a:t>
            </a:r>
            <a:r>
              <a:rPr lang="en-US" sz="1800" i="1" dirty="0" err="1">
                <a:solidFill>
                  <a:schemeClr val="bg1"/>
                </a:solidFill>
              </a:rPr>
              <a:t>k,k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          task: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bring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refinement: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load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>
                <a:solidFill>
                  <a:schemeClr val="bg1"/>
                </a:solidFill>
              </a:rPr>
              <a:t>k′,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i="1" baseline="-25000" dirty="0">
                <a:solidFill>
                  <a:schemeClr val="bg1"/>
                </a:solidFill>
              </a:rPr>
              <a:t>e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k,r,c,p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assertions: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pile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>
                <a:solidFill>
                  <a:schemeClr val="bg1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) =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′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>
                <a:solidFill>
                  <a:schemeClr val="bg1"/>
                </a:solidFill>
              </a:rPr>
              <a:t>r</a:t>
            </a:r>
            <a:r>
              <a:rPr lang="en-US" sz="1800" dirty="0">
                <a:solidFill>
                  <a:schemeClr val="bg1"/>
                </a:solidFill>
              </a:rPr>
              <a:t>) = 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  <a:latin typeface="Calibri"/>
              </a:rPr>
              <a:t>  </a:t>
            </a:r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constraints:</a:t>
            </a:r>
            <a:r>
              <a:rPr lang="en-US" sz="1800" dirty="0">
                <a:solidFill>
                  <a:schemeClr val="bg1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p′,d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p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d ≠ d′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k′,d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k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k ≠ k′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Temporal Models</a:t>
            </a:r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dirty="0"/>
              <a:t>Durations of actions</a:t>
            </a:r>
          </a:p>
          <a:p>
            <a:r>
              <a:rPr lang="en-GB" dirty="0"/>
              <a:t>Delayed effects and preconditions</a:t>
            </a:r>
          </a:p>
          <a:p>
            <a:pPr lvl="1"/>
            <a:r>
              <a:rPr lang="en-GB" dirty="0"/>
              <a:t>E.g., resources borrowed or consumed during an action</a:t>
            </a:r>
          </a:p>
          <a:p>
            <a:r>
              <a:rPr lang="en-GB" dirty="0"/>
              <a:t>Time constraints on goals</a:t>
            </a:r>
          </a:p>
          <a:p>
            <a:pPr lvl="1"/>
            <a:r>
              <a:rPr lang="en-GB" dirty="0"/>
              <a:t>Relative or absolute</a:t>
            </a:r>
          </a:p>
          <a:p>
            <a:r>
              <a:rPr lang="en-GB" dirty="0"/>
              <a:t>Exogenous events expected to occur in the future</a:t>
            </a:r>
          </a:p>
          <a:p>
            <a:pPr lvl="1"/>
            <a:r>
              <a:rPr lang="en-GB" dirty="0"/>
              <a:t>When?</a:t>
            </a:r>
          </a:p>
          <a:p>
            <a:r>
              <a:rPr lang="en-GB" dirty="0"/>
              <a:t>Maintenance actions: </a:t>
            </a:r>
          </a:p>
          <a:p>
            <a:pPr lvl="1"/>
            <a:r>
              <a:rPr lang="en-GB" dirty="0"/>
              <a:t>Maintain a property (≠ changing a value)</a:t>
            </a:r>
          </a:p>
          <a:p>
            <a:pPr lvl="1"/>
            <a:r>
              <a:rPr lang="en-GB" dirty="0"/>
              <a:t>E.g., track a moving target, keep a spring latch in position</a:t>
            </a:r>
          </a:p>
          <a:p>
            <a:r>
              <a:rPr lang="en-GB" dirty="0"/>
              <a:t>Concurrent actions</a:t>
            </a:r>
          </a:p>
          <a:p>
            <a:pPr lvl="1"/>
            <a:r>
              <a:rPr lang="en-GB" dirty="0"/>
              <a:t>Interacting effects, joint effects</a:t>
            </a:r>
          </a:p>
          <a:p>
            <a:r>
              <a:rPr lang="en-GB" dirty="0"/>
              <a:t>Delayed commitment </a:t>
            </a:r>
          </a:p>
          <a:p>
            <a:pPr lvl="1"/>
            <a:r>
              <a:rPr lang="en-GB" dirty="0"/>
              <a:t>Instantiation at acting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DA4DB6-D311-9948-8F6F-0E17293D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0524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920537A-D102-7945-A623-0932EBA14702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18" name="Picture 17" descr="temp-domain.pdf">
              <a:extLst>
                <a:ext uri="{FF2B5EF4-FFF2-40B4-BE49-F238E27FC236}">
                  <a16:creationId xmlns:a16="http://schemas.microsoft.com/office/drawing/2014/main" id="{6556F6CC-355F-0D49-B636-C2C9BD55B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370AE1-9ED9-8042-A660-BA8E83E6950B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20" name="Picture 19" descr="temp-domain.pdf">
              <a:extLst>
                <a:ext uri="{FF2B5EF4-FFF2-40B4-BE49-F238E27FC236}">
                  <a16:creationId xmlns:a16="http://schemas.microsoft.com/office/drawing/2014/main" id="{4BDBF74E-C599-1944-84CD-43360E894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Chronicle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4681482" cy="1666984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Changes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Removed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Added 5 tasks, 2 assertions, 4 constraints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Flaws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10 unrefined tasks, 4 unsupported assertions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Next, work on these two assertions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4681482" cy="1666984"/>
              </a:xfrm>
              <a:blipFill>
                <a:blip r:embed="rId4"/>
                <a:stretch>
                  <a:fillRect l="-1084" t="-6061" b="-5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4890" y="47262"/>
            <a:ext cx="3794400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</a:t>
            </a:r>
            <a:r>
              <a:rPr lang="en-US" sz="1800" i="1" dirty="0">
                <a:solidFill>
                  <a:srgbClr val="C00000"/>
                </a:solidFill>
              </a:rPr>
              <a:t>r</a:t>
            </a:r>
            <a:r>
              <a:rPr lang="en-US" sz="1800" dirty="0">
                <a:solidFill>
                  <a:srgbClr val="C00000"/>
                </a:solidFill>
              </a:rPr>
              <a:t>) = empty</a:t>
            </a: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C00000"/>
                </a:solidFill>
              </a:rPr>
              <a:t>t</a:t>
            </a:r>
            <a:r>
              <a:rPr lang="en-US" sz="1800" i="1" baseline="-25000" dirty="0" err="1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 err="1">
                <a:solidFill>
                  <a:srgbClr val="C00000"/>
                </a:solidFill>
              </a:rPr>
              <a:t>t</a:t>
            </a:r>
            <a:r>
              <a:rPr lang="en-US" sz="1800" i="1" baseline="-25000" dirty="0" err="1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64FDA6-DE26-BC41-8C3A-5FCBBA82FC5D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160520" y="2720340"/>
            <a:ext cx="2138151" cy="17319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e 15">
            <a:extLst>
              <a:ext uri="{FF2B5EF4-FFF2-40B4-BE49-F238E27FC236}">
                <a16:creationId xmlns:a16="http://schemas.microsoft.com/office/drawing/2014/main" id="{0F344F11-42D0-014A-8025-B92A2DE3BB38}"/>
              </a:ext>
            </a:extLst>
          </p:cNvPr>
          <p:cNvSpPr/>
          <p:nvPr/>
        </p:nvSpPr>
        <p:spPr>
          <a:xfrm>
            <a:off x="6298671" y="4180114"/>
            <a:ext cx="156556" cy="544286"/>
          </a:xfrm>
          <a:prstGeom prst="leftBrac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CEAE306-355F-DE4D-B707-208C1339773F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20" name="Picture 19" descr="temp-domain.pdf">
              <a:extLst>
                <a:ext uri="{FF2B5EF4-FFF2-40B4-BE49-F238E27FC236}">
                  <a16:creationId xmlns:a16="http://schemas.microsoft.com/office/drawing/2014/main" id="{27850C96-E54A-0F44-9483-D73E0A365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E109F9-ABE3-E74C-8249-012AB6785891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22" name="Picture 21" descr="temp-domain.pdf">
              <a:extLst>
                <a:ext uri="{FF2B5EF4-FFF2-40B4-BE49-F238E27FC236}">
                  <a16:creationId xmlns:a16="http://schemas.microsoft.com/office/drawing/2014/main" id="{D6EA03A6-636A-EA4C-A257-C755984D2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Supporting the Assertions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</a:t>
            </a:r>
            <a:r>
              <a:rPr lang="en-US" sz="1800" i="1" dirty="0">
                <a:solidFill>
                  <a:srgbClr val="C00000"/>
                </a:solidFill>
              </a:rPr>
              <a:t>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,r,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</a:t>
            </a:r>
            <a:r>
              <a:rPr lang="en-US" sz="1800" i="1" dirty="0">
                <a:solidFill>
                  <a:srgbClr val="C00000"/>
                </a:solidFill>
              </a:rPr>
              <a:t>r</a:t>
            </a:r>
            <a:r>
              <a:rPr lang="en-US" sz="1800" dirty="0">
                <a:solidFill>
                  <a:srgbClr val="C00000"/>
                </a:solidFill>
              </a:rPr>
              <a:t>) = empty</a:t>
            </a: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C00000"/>
                </a:solidFill>
              </a:rPr>
              <a:t>t</a:t>
            </a:r>
            <a:r>
              <a:rPr lang="en-US" sz="1800" i="1" baseline="-25000" dirty="0" err="1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 err="1">
                <a:solidFill>
                  <a:srgbClr val="C00000"/>
                </a:solidFill>
              </a:rPr>
              <a:t>t</a:t>
            </a:r>
            <a:r>
              <a:rPr lang="en-US" sz="1800" i="1" baseline="-25000" dirty="0" err="1">
                <a:solidFill>
                  <a:srgbClr val="C00000"/>
                </a:solidFill>
              </a:rPr>
              <a:t>s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4748021" cy="1760806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new action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4748021" cy="1760806"/>
              </a:xfrm>
              <a:blipFill>
                <a:blip r:embed="rId4"/>
                <a:stretch>
                  <a:fillRect l="-1070" t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51F6472-9801-E143-854A-7F96FEB5496E}"/>
              </a:ext>
            </a:extLst>
          </p:cNvPr>
          <p:cNvGrpSpPr/>
          <p:nvPr/>
        </p:nvGrpSpPr>
        <p:grpSpPr>
          <a:xfrm>
            <a:off x="88814" y="2576690"/>
            <a:ext cx="2873461" cy="1318259"/>
            <a:chOff x="1866179" y="2148841"/>
            <a:chExt cx="2873461" cy="1318259"/>
          </a:xfrm>
        </p:grpSpPr>
        <p:sp>
          <p:nvSpPr>
            <p:cNvPr id="14" name="Cloud Callout 13">
              <a:extLst>
                <a:ext uri="{FF2B5EF4-FFF2-40B4-BE49-F238E27FC236}">
                  <a16:creationId xmlns:a16="http://schemas.microsoft.com/office/drawing/2014/main" id="{E539D65B-8D60-9941-ABB6-7450344CA183}"/>
                </a:ext>
              </a:extLst>
            </p:cNvPr>
            <p:cNvSpPr/>
            <p:nvPr/>
          </p:nvSpPr>
          <p:spPr>
            <a:xfrm>
              <a:off x="1866179" y="2148841"/>
              <a:ext cx="2873461" cy="1318259"/>
            </a:xfrm>
            <a:prstGeom prst="cloudCallout">
              <a:avLst>
                <a:gd name="adj1" fmla="val -1473"/>
                <a:gd name="adj2" fmla="val -68425"/>
              </a:avLst>
            </a:prstGeom>
            <a:solidFill>
              <a:srgbClr val="C0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34C-23B9-2D4F-BF3B-5E22B99526EE}"/>
                </a:ext>
              </a:extLst>
            </p:cNvPr>
            <p:cNvSpPr/>
            <p:nvPr/>
          </p:nvSpPr>
          <p:spPr>
            <a:xfrm>
              <a:off x="1925857" y="2294303"/>
              <a:ext cx="25603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Will any of them also provide support for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>
                  <a:solidFill>
                    <a:schemeClr val="bg2"/>
                  </a:solidFill>
                </a:rPr>
                <a:t>[</a:t>
              </a:r>
              <a:r>
                <a:rPr lang="en-US" i="1" dirty="0">
                  <a:solidFill>
                    <a:schemeClr val="bg2"/>
                  </a:solidFill>
                </a:rPr>
                <a:t>t</a:t>
              </a:r>
              <a:r>
                <a:rPr lang="en-US" i="1" baseline="-25000" dirty="0">
                  <a:solidFill>
                    <a:schemeClr val="bg2"/>
                  </a:solidFill>
                </a:rPr>
                <a:t>s</a:t>
              </a:r>
              <a:r>
                <a:rPr lang="en-US" i="1" dirty="0">
                  <a:solidFill>
                    <a:schemeClr val="bg2"/>
                  </a:solidFill>
                </a:rPr>
                <a:t>,t</a:t>
              </a:r>
              <a:r>
                <a:rPr lang="en-US" baseline="-25000" dirty="0">
                  <a:solidFill>
                    <a:schemeClr val="bg2"/>
                  </a:solidFill>
                </a:rPr>
                <a:t>3</a:t>
              </a:r>
              <a:r>
                <a:rPr lang="en-US" dirty="0">
                  <a:solidFill>
                    <a:schemeClr val="bg2"/>
                  </a:solidFill>
                </a:rPr>
                <a:t>] freight(</a:t>
              </a:r>
              <a:r>
                <a:rPr lang="en-US" i="1" dirty="0">
                  <a:solidFill>
                    <a:schemeClr val="bg2"/>
                  </a:solidFill>
                </a:rPr>
                <a:t>r</a:t>
              </a:r>
              <a:r>
                <a:rPr lang="en-US" dirty="0">
                  <a:solidFill>
                    <a:schemeClr val="bg2"/>
                  </a:solidFill>
                </a:rPr>
                <a:t>) = empty</a:t>
              </a:r>
              <a:r>
                <a:rPr lang="en-US" dirty="0">
                  <a:solidFill>
                    <a:schemeClr val="bg1"/>
                  </a:solidFill>
                </a:rPr>
                <a:t>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39A5830-5367-AC4E-ADCE-78E617D1A973}"/>
              </a:ext>
            </a:extLst>
          </p:cNvPr>
          <p:cNvSpPr/>
          <p:nvPr/>
        </p:nvSpPr>
        <p:spPr>
          <a:xfrm>
            <a:off x="1589171" y="1459733"/>
            <a:ext cx="1565509" cy="2577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Supporting the Assertions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C00000"/>
                </a:solidFill>
              </a:rPr>
              <a:t>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9E41F-EC24-2742-8A9C-1D5DAF798677}"/>
              </a:ext>
            </a:extLst>
          </p:cNvPr>
          <p:cNvSpPr/>
          <p:nvPr/>
        </p:nvSpPr>
        <p:spPr>
          <a:xfrm>
            <a:off x="6457950" y="95695"/>
            <a:ext cx="171450" cy="24384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AD56FB-C9BF-0F49-A2AA-6B4F549632FD}"/>
              </a:ext>
            </a:extLst>
          </p:cNvPr>
          <p:cNvSpPr/>
          <p:nvPr/>
        </p:nvSpPr>
        <p:spPr>
          <a:xfrm>
            <a:off x="6457950" y="368070"/>
            <a:ext cx="171450" cy="24384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5869DF-999E-5344-BA80-BFBA14604DA5}"/>
              </a:ext>
            </a:extLst>
          </p:cNvPr>
          <p:cNvSpPr/>
          <p:nvPr/>
        </p:nvSpPr>
        <p:spPr>
          <a:xfrm>
            <a:off x="6457950" y="4108526"/>
            <a:ext cx="171450" cy="24384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F52BF-DB69-AC4A-93B0-B118C89780F7}"/>
              </a:ext>
            </a:extLst>
          </p:cNvPr>
          <p:cNvSpPr/>
          <p:nvPr/>
        </p:nvSpPr>
        <p:spPr>
          <a:xfrm>
            <a:off x="6457950" y="4380901"/>
            <a:ext cx="171450" cy="24384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83F52D-851E-2144-AB71-B923C050DE9A}"/>
              </a:ext>
            </a:extLst>
          </p:cNvPr>
          <p:cNvSpPr/>
          <p:nvPr/>
        </p:nvSpPr>
        <p:spPr>
          <a:xfrm>
            <a:off x="7245436" y="5268593"/>
            <a:ext cx="171450" cy="24384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04C8D4-0F87-CA46-A2C8-B28DEBDC3FD4}"/>
              </a:ext>
            </a:extLst>
          </p:cNvPr>
          <p:cNvSpPr/>
          <p:nvPr/>
        </p:nvSpPr>
        <p:spPr>
          <a:xfrm>
            <a:off x="6480810" y="5268593"/>
            <a:ext cx="171450" cy="24384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4DB362-3779-D044-A3B0-64686D86E62D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24" name="Picture 23" descr="temp-domain.pdf">
              <a:extLst>
                <a:ext uri="{FF2B5EF4-FFF2-40B4-BE49-F238E27FC236}">
                  <a16:creationId xmlns:a16="http://schemas.microsoft.com/office/drawing/2014/main" id="{6BCD263C-913E-5C4E-963C-F0D46467D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E7C829-21BC-034B-A10D-CF499C70E10D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26" name="Picture 25" descr="temp-domain.pdf">
              <a:extLst>
                <a:ext uri="{FF2B5EF4-FFF2-40B4-BE49-F238E27FC236}">
                  <a16:creationId xmlns:a16="http://schemas.microsoft.com/office/drawing/2014/main" id="{524E4F3E-4072-084B-B65E-8B9D10B38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4667250" cy="1954339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b="0" dirty="0"/>
                  <a:t>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  <a:tabLst>
                    <a:tab pos="1258888" algn="l"/>
                    <a:tab pos="2176463" algn="l"/>
                  </a:tabLst>
                </a:pPr>
                <a:r>
                  <a:rPr lang="en-US" b="0" dirty="0"/>
                  <a:t>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4667250" cy="1954339"/>
              </a:xfrm>
              <a:blipFill>
                <a:blip r:embed="rId4"/>
                <a:stretch>
                  <a:fillRect l="-1630" t="-5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E9AED62-A15F-324C-AB26-E8B36B6E14A6}"/>
              </a:ext>
            </a:extLst>
          </p:cNvPr>
          <p:cNvSpPr/>
          <p:nvPr/>
        </p:nvSpPr>
        <p:spPr>
          <a:xfrm>
            <a:off x="2417442" y="1493001"/>
            <a:ext cx="725807" cy="2577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358312-395C-294C-BA89-A1957DCF21A8}"/>
              </a:ext>
            </a:extLst>
          </p:cNvPr>
          <p:cNvSpPr/>
          <p:nvPr/>
        </p:nvSpPr>
        <p:spPr>
          <a:xfrm>
            <a:off x="2408297" y="2646462"/>
            <a:ext cx="792103" cy="257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1D0060-030B-4D46-9678-A88F2F1161C1}"/>
              </a:ext>
            </a:extLst>
          </p:cNvPr>
          <p:cNvSpPr/>
          <p:nvPr/>
        </p:nvSpPr>
        <p:spPr>
          <a:xfrm>
            <a:off x="7604159" y="4380901"/>
            <a:ext cx="201553" cy="257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8B643A-387D-434A-823A-1ABBB05749DC}"/>
              </a:ext>
            </a:extLst>
          </p:cNvPr>
          <p:cNvSpPr/>
          <p:nvPr/>
        </p:nvSpPr>
        <p:spPr>
          <a:xfrm>
            <a:off x="7504337" y="113835"/>
            <a:ext cx="201553" cy="257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2891C1-B5FC-CA46-A1DD-6CC32B5898CF}"/>
              </a:ext>
            </a:extLst>
          </p:cNvPr>
          <p:cNvSpPr/>
          <p:nvPr/>
        </p:nvSpPr>
        <p:spPr>
          <a:xfrm>
            <a:off x="7704935" y="656495"/>
            <a:ext cx="201553" cy="257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E1CF94-1B96-684B-A617-2D15008DA8B9}"/>
              </a:ext>
            </a:extLst>
          </p:cNvPr>
          <p:cNvSpPr/>
          <p:nvPr/>
        </p:nvSpPr>
        <p:spPr>
          <a:xfrm>
            <a:off x="7549510" y="927222"/>
            <a:ext cx="201553" cy="257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1FA931-9372-0742-8AB7-3AC54A502DA7}"/>
              </a:ext>
            </a:extLst>
          </p:cNvPr>
          <p:cNvSpPr/>
          <p:nvPr/>
        </p:nvSpPr>
        <p:spPr>
          <a:xfrm>
            <a:off x="7928279" y="1199155"/>
            <a:ext cx="201553" cy="257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728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</p:spPr>
        <p:txBody>
          <a:bodyPr>
            <a:normAutofit/>
          </a:bodyPr>
          <a:lstStyle/>
          <a:p>
            <a:r>
              <a:rPr lang="en-GB" sz="3200" dirty="0"/>
              <a:t>Supporting the Assertions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67421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  <a:br>
              <a:rPr lang="is-IS" sz="1800" dirty="0">
                <a:cs typeface="Times New Roman"/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is-IS" sz="1800" dirty="0">
                <a:solidFill>
                  <a:schemeClr val="accent1"/>
                </a:solidFill>
                <a:cs typeface="Calibri"/>
              </a:rPr>
            </a:br>
            <a:r>
              <a:rPr lang="is-IS" sz="1800" dirty="0">
                <a:solidFill>
                  <a:srgbClr val="0332FF"/>
                </a:solidFill>
                <a:cs typeface="Calibri"/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freight(r2)=empty</a:t>
            </a:r>
            <a:br>
              <a:rPr lang="en-US" sz="1800" dirty="0">
                <a:solidFill>
                  <a:srgbClr val="0332FF"/>
                </a:solidFill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freight(r2)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C00000"/>
                </a:solidFill>
              </a:rPr>
              <a:t>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6B2E06-2340-D446-95CF-6DCF1C357102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23" name="Picture 22" descr="temp-domain.pdf">
              <a:extLst>
                <a:ext uri="{FF2B5EF4-FFF2-40B4-BE49-F238E27FC236}">
                  <a16:creationId xmlns:a16="http://schemas.microsoft.com/office/drawing/2014/main" id="{1F312DF0-5E3B-3A41-9CCA-98A052A57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9B4637-2E2A-4446-9C35-130E4081217C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25" name="Picture 24" descr="temp-domain.pdf">
              <a:extLst>
                <a:ext uri="{FF2B5EF4-FFF2-40B4-BE49-F238E27FC236}">
                  <a16:creationId xmlns:a16="http://schemas.microsoft.com/office/drawing/2014/main" id="{2E848D4E-A511-F442-8D7F-AD151B5CF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4667250" cy="1968627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is-I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is-I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Alternatives: constrain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add new action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>
                    <a:cs typeface="Times New Roman"/>
                  </a:rPr>
                  <a:t>Constrain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r>
                  <a:rPr lang="en-US" dirty="0"/>
                  <a:t>, 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4667250" cy="1968627"/>
              </a:xfrm>
              <a:blipFill>
                <a:blip r:embed="rId4"/>
                <a:stretch>
                  <a:fillRect l="-1087" t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2E54A4A-C5E8-AD43-8597-28E3DE0094DB}"/>
              </a:ext>
            </a:extLst>
          </p:cNvPr>
          <p:cNvSpPr/>
          <p:nvPr/>
        </p:nvSpPr>
        <p:spPr>
          <a:xfrm>
            <a:off x="1393314" y="1574978"/>
            <a:ext cx="1925958" cy="2577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A3656-B5DE-784A-B63C-4E9757A5BC1C}"/>
              </a:ext>
            </a:extLst>
          </p:cNvPr>
          <p:cNvSpPr/>
          <p:nvPr/>
        </p:nvSpPr>
        <p:spPr>
          <a:xfrm>
            <a:off x="2261994" y="2574835"/>
            <a:ext cx="2584326" cy="22053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30EB43-4AB2-744C-86FC-54334F68B199}"/>
              </a:ext>
            </a:extLst>
          </p:cNvPr>
          <p:cNvSpPr/>
          <p:nvPr/>
        </p:nvSpPr>
        <p:spPr>
          <a:xfrm>
            <a:off x="7729125" y="5235787"/>
            <a:ext cx="201553" cy="257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8A2455-47E6-224C-8536-11ACE6209530}"/>
              </a:ext>
            </a:extLst>
          </p:cNvPr>
          <p:cNvSpPr/>
          <p:nvPr/>
        </p:nvSpPr>
        <p:spPr>
          <a:xfrm>
            <a:off x="7614065" y="1522011"/>
            <a:ext cx="201553" cy="257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EB0840-61C0-5D44-B955-93C50072CF44}"/>
              </a:ext>
            </a:extLst>
          </p:cNvPr>
          <p:cNvSpPr/>
          <p:nvPr/>
        </p:nvSpPr>
        <p:spPr>
          <a:xfrm>
            <a:off x="7814663" y="2064671"/>
            <a:ext cx="201553" cy="257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56CE41-3404-C142-8581-C66B1EA85FD3}"/>
              </a:ext>
            </a:extLst>
          </p:cNvPr>
          <p:cNvSpPr/>
          <p:nvPr/>
        </p:nvSpPr>
        <p:spPr>
          <a:xfrm>
            <a:off x="7640950" y="2335398"/>
            <a:ext cx="201553" cy="257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68A87-1E7F-E54B-B2FB-00A210226457}"/>
              </a:ext>
            </a:extLst>
          </p:cNvPr>
          <p:cNvSpPr/>
          <p:nvPr/>
        </p:nvSpPr>
        <p:spPr>
          <a:xfrm>
            <a:off x="8038007" y="2607331"/>
            <a:ext cx="201553" cy="257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B78931-FBAB-1444-9F15-CF07E15882C9}"/>
              </a:ext>
            </a:extLst>
          </p:cNvPr>
          <p:cNvSpPr/>
          <p:nvPr/>
        </p:nvSpPr>
        <p:spPr>
          <a:xfrm>
            <a:off x="6402909" y="4973352"/>
            <a:ext cx="2227947" cy="2577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7F58E7-54A3-654B-BC15-95856408E297}"/>
              </a:ext>
            </a:extLst>
          </p:cNvPr>
          <p:cNvSpPr/>
          <p:nvPr/>
        </p:nvSpPr>
        <p:spPr>
          <a:xfrm>
            <a:off x="2261994" y="2372587"/>
            <a:ext cx="688856" cy="22053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5C522E-52C9-8A46-9582-16236A212620}"/>
              </a:ext>
            </a:extLst>
          </p:cNvPr>
          <p:cNvSpPr/>
          <p:nvPr/>
        </p:nvSpPr>
        <p:spPr>
          <a:xfrm>
            <a:off x="6402909" y="4403831"/>
            <a:ext cx="1707819" cy="2577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66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19E2F7-5CDB-9A4A-888C-F8F34EDB3A34}"/>
              </a:ext>
            </a:extLst>
          </p:cNvPr>
          <p:cNvGrpSpPr>
            <a:grpSpLocks noChangeAspect="1"/>
          </p:cNvGrpSpPr>
          <p:nvPr/>
        </p:nvGrpSpPr>
        <p:grpSpPr>
          <a:xfrm>
            <a:off x="106942" y="2813659"/>
            <a:ext cx="5109231" cy="3438071"/>
            <a:chOff x="105291" y="3215567"/>
            <a:chExt cx="4769623" cy="3209544"/>
          </a:xfrm>
        </p:grpSpPr>
        <p:pic>
          <p:nvPicPr>
            <p:cNvPr id="9" name="Picture 8" descr="temp-domain.pdf">
              <a:extLst>
                <a:ext uri="{FF2B5EF4-FFF2-40B4-BE49-F238E27FC236}">
                  <a16:creationId xmlns:a16="http://schemas.microsoft.com/office/drawing/2014/main" id="{11CD049F-8328-0542-B31E-83D361EA4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" r="25363" b="-18"/>
            <a:stretch/>
          </p:blipFill>
          <p:spPr>
            <a:xfrm>
              <a:off x="105291" y="3215567"/>
              <a:ext cx="3867912" cy="320954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0EA8FF-796E-2648-B6C3-41C19930377B}"/>
                </a:ext>
              </a:extLst>
            </p:cNvPr>
            <p:cNvSpPr/>
            <p:nvPr/>
          </p:nvSpPr>
          <p:spPr>
            <a:xfrm>
              <a:off x="144649" y="4715547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/>
                  <a:cs typeface="Calibri"/>
                </a:rPr>
                <a:t>d1</a:t>
              </a:r>
            </a:p>
          </p:txBody>
        </p:sp>
        <p:pic>
          <p:nvPicPr>
            <p:cNvPr id="11" name="Picture 10" descr="temp-domain.pdf">
              <a:extLst>
                <a:ext uri="{FF2B5EF4-FFF2-40B4-BE49-F238E27FC236}">
                  <a16:creationId xmlns:a16="http://schemas.microsoft.com/office/drawing/2014/main" id="{4C57C438-5BEB-D142-8114-20C96DC74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3" t="48348" r="461" b="75"/>
            <a:stretch/>
          </p:blipFill>
          <p:spPr>
            <a:xfrm>
              <a:off x="3293002" y="4769463"/>
              <a:ext cx="1581912" cy="1655064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Example of Conflicts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67421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] uncover(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] 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] move(r1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[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i="1" baseline="-25000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] unload(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pile(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C00000"/>
                </a:solidFill>
              </a:rPr>
              <a:t>) = 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′</a:t>
            </a:r>
            <a:r>
              <a:rPr lang="en-US" sz="1800" dirty="0">
                <a:solidFill>
                  <a:srgbClr val="C00000"/>
                </a:solidFill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solidFill>
                  <a:srgbClr val="C00000"/>
                </a:solidFill>
              </a:rPr>
              <a:t>	[0</a:t>
            </a:r>
            <a:r>
              <a:rPr lang="en-US" sz="1800" i="1" dirty="0">
                <a:solidFill>
                  <a:srgbClr val="C00000"/>
                </a:solidFill>
              </a:rPr>
              <a:t>,t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  <a:br>
              <a:rPr lang="is-IS" sz="1800" dirty="0">
                <a:cs typeface="Times New Roman"/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is-IS" sz="1800" dirty="0">
                <a:solidFill>
                  <a:schemeClr val="accent1"/>
                </a:solidFill>
                <a:cs typeface="Calibri"/>
              </a:rPr>
            </a:br>
            <a:r>
              <a:rPr lang="is-IS" sz="1800" dirty="0">
                <a:solidFill>
                  <a:srgbClr val="0332FF"/>
                </a:solidFill>
                <a:cs typeface="Calibri"/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freight(</a:t>
            </a:r>
            <a:r>
              <a:rPr lang="en-US" sz="1800" dirty="0">
                <a:latin typeface="Calibri" panose="020F0502020204030204" pitchFamily="34" charset="0"/>
              </a:rPr>
              <a:t>r2</a:t>
            </a:r>
            <a:r>
              <a:rPr lang="en-US" sz="1800" dirty="0"/>
              <a:t>)=empty</a:t>
            </a:r>
            <a:br>
              <a:rPr lang="en-US" sz="1800" dirty="0">
                <a:solidFill>
                  <a:srgbClr val="0332FF"/>
                </a:solidFill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</a:rPr>
              <a:t>r2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C00000"/>
                </a:solidFill>
              </a:rPr>
              <a:t>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1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0</a:t>
            </a:r>
            <a:r>
              <a:rPr lang="en-US" sz="1800" i="1" dirty="0">
                <a:solidFill>
                  <a:srgbClr val="C00000"/>
                </a:solidFill>
              </a:rPr>
              <a:t>&lt;t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3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5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6</a:t>
            </a:r>
            <a:r>
              <a:rPr lang="en-US" sz="1800" dirty="0">
                <a:solidFill>
                  <a:srgbClr val="C00000"/>
                </a:solidFill>
              </a:rPr>
              <a:t>≤</a:t>
            </a:r>
            <a:r>
              <a:rPr lang="en-US" sz="1800" i="1" dirty="0">
                <a:solidFill>
                  <a:srgbClr val="C00000"/>
                </a:solidFill>
              </a:rPr>
              <a:t>t</a:t>
            </a:r>
            <a:r>
              <a:rPr lang="en-US" sz="1800" baseline="-25000" dirty="0">
                <a:solidFill>
                  <a:srgbClr val="C00000"/>
                </a:solidFill>
              </a:rPr>
              <a:t>7</a:t>
            </a:r>
            <a:r>
              <a:rPr lang="en-US" sz="1800" dirty="0">
                <a:solidFill>
                  <a:srgbClr val="C00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E3675A8-09AD-2F4F-936E-491274ACC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4667250" cy="188290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Refining tasks into actions will produce </a:t>
            </a:r>
            <a:br>
              <a:rPr lang="en-US" dirty="0"/>
            </a:br>
            <a:r>
              <a:rPr lang="en-US" dirty="0"/>
              <a:t>possibly-conflicting assertions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>
                <a:solidFill>
                  <a:schemeClr val="accent4"/>
                </a:solidFill>
              </a:rPr>
              <a:t>move(r2,d4)</a:t>
            </a:r>
            <a:r>
              <a:rPr lang="en-US" dirty="0"/>
              <a:t> must go through </a:t>
            </a:r>
            <a:r>
              <a:rPr lang="en-US" dirty="0">
                <a:solidFill>
                  <a:schemeClr val="accent4"/>
                </a:solidFill>
              </a:rPr>
              <a:t>d3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Conflict: </a:t>
            </a:r>
            <a:r>
              <a:rPr lang="en-US" dirty="0">
                <a:solidFill>
                  <a:schemeClr val="accent4"/>
                </a:solidFill>
              </a:rPr>
              <a:t>occupant(d3)=r1, occupant(d3)=r2</a:t>
            </a:r>
          </a:p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Resolvers: 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Separation constraints to ensure </a:t>
            </a:r>
            <a:br>
              <a:rPr lang="en-US" dirty="0"/>
            </a:br>
            <a:r>
              <a:rPr lang="en-US" dirty="0"/>
              <a:t>r2 only goes through d3 while r1 away from d3</a:t>
            </a:r>
          </a:p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8D8F17-B9B3-9A43-85FC-0F2C2A0D7114}"/>
              </a:ext>
            </a:extLst>
          </p:cNvPr>
          <p:cNvSpPr/>
          <p:nvPr/>
        </p:nvSpPr>
        <p:spPr>
          <a:xfrm>
            <a:off x="6379845" y="929640"/>
            <a:ext cx="1743076" cy="27055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2A884-BF9A-4B4D-9037-4162015C1020}"/>
              </a:ext>
            </a:extLst>
          </p:cNvPr>
          <p:cNvSpPr/>
          <p:nvPr/>
        </p:nvSpPr>
        <p:spPr>
          <a:xfrm>
            <a:off x="6379844" y="2339340"/>
            <a:ext cx="1857375" cy="26871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87D38-061D-9646-8E05-41472F0ACC95}"/>
              </a:ext>
            </a:extLst>
          </p:cNvPr>
          <p:cNvSpPr/>
          <p:nvPr/>
        </p:nvSpPr>
        <p:spPr>
          <a:xfrm>
            <a:off x="1326153" y="5273040"/>
            <a:ext cx="1356088" cy="91567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7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for Guiding </a:t>
            </a:r>
            <a:r>
              <a:rPr lang="en-US" dirty="0" err="1"/>
              <a:t>TemPlan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2976699" cy="503091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cs typeface="Times New Roman"/>
              </a:rPr>
              <a:t>Flaw selection, resolver selection heuristics similar to those in </a:t>
            </a:r>
            <a:r>
              <a:rPr lang="en-US" dirty="0">
                <a:cs typeface="Calibri"/>
              </a:rPr>
              <a:t>PSP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Select the flaw with the smallest number of resolvers</a:t>
            </a:r>
          </a:p>
          <a:p>
            <a:pPr lvl="1"/>
            <a:r>
              <a:rPr lang="en-US" dirty="0">
                <a:cs typeface="Times New Roman"/>
              </a:rPr>
              <a:t>C</a:t>
            </a:r>
            <a:r>
              <a:rPr lang="en-US" dirty="0"/>
              <a:t>hoose the resolver that rules out the fewest resolvers for the other flaws </a:t>
            </a:r>
          </a:p>
          <a:p>
            <a:r>
              <a:rPr lang="en-US" dirty="0"/>
              <a:t>There is also a problem with constraint management</a:t>
            </a:r>
          </a:p>
          <a:p>
            <a:pPr lvl="1"/>
            <a:r>
              <a:rPr lang="en-US" dirty="0"/>
              <a:t>We ignored it when discussing </a:t>
            </a:r>
            <a:r>
              <a:rPr lang="en-US" dirty="0">
                <a:cs typeface="Calibri"/>
              </a:rPr>
              <a:t>PSP</a:t>
            </a:r>
          </a:p>
          <a:p>
            <a:pPr lvl="1"/>
            <a:r>
              <a:rPr lang="en-US" dirty="0">
                <a:cs typeface="Times New Roman"/>
              </a:rPr>
              <a:t>Discuss it 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605B-2A30-4240-822F-3F957EE5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B2477-FBA5-1D43-A0CD-3472C509C240}"/>
              </a:ext>
            </a:extLst>
          </p:cNvPr>
          <p:cNvSpPr/>
          <p:nvPr/>
        </p:nvSpPr>
        <p:spPr>
          <a:xfrm>
            <a:off x="3605349" y="1146049"/>
            <a:ext cx="5340530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91112-250B-024F-95DA-9375B103AF7E}"/>
              </a:ext>
            </a:extLst>
          </p:cNvPr>
          <p:cNvSpPr/>
          <p:nvPr/>
        </p:nvSpPr>
        <p:spPr>
          <a:xfrm>
            <a:off x="4339590" y="3759709"/>
            <a:ext cx="4606290" cy="2462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PSP(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←{all feasible resolvers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5213" algn="l"/>
                <a:tab pos="3640138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𝜋)</a:t>
            </a:r>
          </a:p>
          <a:p>
            <a:pPr>
              <a:tabLst>
                <a:tab pos="354013" algn="l"/>
                <a:tab pos="709613" algn="l"/>
                <a:tab pos="1065213" algn="l"/>
                <a:tab pos="3640138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6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Planning problems</a:t>
            </a:r>
          </a:p>
          <a:p>
            <a:pPr lvl="1"/>
            <a:r>
              <a:rPr lang="en-US" dirty="0">
                <a:cs typeface="Times New Roman"/>
              </a:rPr>
              <a:t>Three kinds of flaws and their resolvers:</a:t>
            </a:r>
          </a:p>
          <a:p>
            <a:pPr lvl="2"/>
            <a:r>
              <a:rPr lang="en-US" dirty="0">
                <a:cs typeface="Times New Roman"/>
              </a:rPr>
              <a:t>tasks, causal support, security</a:t>
            </a:r>
          </a:p>
          <a:p>
            <a:pPr lvl="1"/>
            <a:r>
              <a:rPr lang="en-US" dirty="0">
                <a:cs typeface="Times New Roman"/>
              </a:rPr>
              <a:t>Partial plans, solution plans</a:t>
            </a:r>
          </a:p>
          <a:p>
            <a:r>
              <a:rPr lang="en-US" dirty="0">
                <a:cs typeface="Times New Roman"/>
              </a:rPr>
              <a:t>Planning: </a:t>
            </a:r>
            <a:r>
              <a:rPr lang="en-US" dirty="0" err="1">
                <a:cs typeface="Times New Roman"/>
              </a:rPr>
              <a:t>TemPlan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Like PSP but with tasks, temporal assertions, temporal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9F4E-693A-E74A-A36D-73C04516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81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4.4 Constraint management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Consistency of object constraints and time constraints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Controlling the actions when we don’t know how long they’ll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25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Constraint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cs typeface="Times New Roman"/>
                  </a:rPr>
                  <a:t>Each time </a:t>
                </a:r>
                <a:r>
                  <a:rPr lang="en-US" dirty="0" err="1"/>
                  <a:t>TemPlan</a:t>
                </a:r>
                <a:r>
                  <a:rPr lang="en-US" dirty="0"/>
                  <a:t> applies a resolver, it modifies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Some resolvers will make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inconsistent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No solution in this part of the search space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Detect inconsistency =&gt; prune this part of the search space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Do not detect it =&gt; waste time looking for a solution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Analogy: PSP checked simple cases of inconsistency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E.g., cannot create a constraint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≺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if there is already a constraint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Times New Roman"/>
                      </a:rPr>
                      <m:t>≺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Ignored more complicated cases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Example: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𝐶𝑜𝑛𝑡𝑎𝑖𝑛𝑒𝑟𝑠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/>
                  <a:t>Threats involving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>
                    <a:cs typeface="Times New Roman"/>
                  </a:rPr>
                  <a:t>For resolvers, suppose PSP chooses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No solutions in this part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of the search space, but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PSP searches it anyway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789" y="3156181"/>
            <a:ext cx="3563201" cy="30207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88181-2381-C84F-9338-C709DB7F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23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Constraint Management in </a:t>
            </a:r>
            <a:r>
              <a:rPr lang="en-US" dirty="0" err="1"/>
              <a:t>TemPlan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At various points, check consistency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inconsistent,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inconsistent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Can prune this part of the search space</a:t>
                </a:r>
              </a:p>
              <a:p>
                <a:pPr lvl="2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cs typeface="Lucida Handwriting"/>
                  </a:rPr>
                  <a:t> is c</a:t>
                </a:r>
                <a:r>
                  <a:rPr lang="en-US" dirty="0"/>
                  <a:t>onsistent,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may or may not be consistent</a:t>
                </a:r>
              </a:p>
              <a:p>
                <a:pPr lvl="1"/>
                <a:r>
                  <a:rPr lang="en-US" dirty="0"/>
                  <a:t>Example: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1,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2}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two values during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endParaRPr lang="en-US" i="1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62F17-EAA6-DE41-9CE3-DE9EC29F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9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cs typeface="ＭＳ Ｐゴシック" charset="0"/>
              </a:rPr>
              <a:t>Timelines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dirty="0">
                    <a:cs typeface="ＭＳ Ｐゴシック" charset="0"/>
                  </a:rPr>
                  <a:t>Up to now, “state-oriented view</a:t>
                </a:r>
                <a:r>
                  <a:rPr lang="en-US" dirty="0">
                    <a:ea typeface="ＭＳ Ｐゴシック" charset="0"/>
                    <a:cs typeface="ＭＳ Ｐゴシック" charset="0"/>
                  </a:rPr>
                  <a:t>”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Time is a sequence of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Instantaneous actions transform each state into the next one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No overlapping actions</a:t>
                </a:r>
              </a:p>
              <a:p>
                <a:pPr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Switch to a “time-oriented view”</a:t>
                </a:r>
              </a:p>
              <a:p>
                <a:pPr lvl="1"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Sequence of </a:t>
                </a:r>
                <a:br>
                  <a:rPr lang="en-US" dirty="0">
                    <a:ea typeface="ＭＳ Ｐゴシック" charset="0"/>
                    <a:cs typeface="ＭＳ Ｐゴシック" charset="0"/>
                  </a:rPr>
                </a:br>
                <a:r>
                  <a:rPr lang="en-US" dirty="0">
                    <a:ea typeface="ＭＳ Ｐゴシック" charset="0"/>
                    <a:cs typeface="ＭＳ Ｐゴシック" charset="0"/>
                  </a:rPr>
                  <a:t>integer time points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=1, 2, 3, …</m:t>
                    </m:r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For each state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𝑥</m:t>
                    </m:r>
                  </m:oMath>
                </a14:m>
                <a:r>
                  <a:rPr lang="en-US" dirty="0">
                    <a:ea typeface="ＭＳ Ｐゴシック" charset="0"/>
                    <a:cs typeface="ＭＳ Ｐゴシック" charset="0"/>
                  </a:rPr>
                  <a:t>, </a:t>
                </a:r>
                <a:br>
                  <a:rPr lang="en-US" dirty="0">
                    <a:ea typeface="ＭＳ Ｐゴシック" charset="0"/>
                    <a:cs typeface="ＭＳ Ｐゴシック" charset="0"/>
                  </a:rPr>
                </a:br>
                <a:r>
                  <a:rPr lang="en-US" dirty="0">
                    <a:ea typeface="ＭＳ Ｐゴシック" charset="0"/>
                    <a:cs typeface="ＭＳ Ｐゴシック" charset="0"/>
                  </a:rPr>
                  <a:t>a </a:t>
                </a:r>
                <a:r>
                  <a:rPr lang="en-US" dirty="0">
                    <a:solidFill>
                      <a:schemeClr val="accent1"/>
                    </a:solidFill>
                    <a:ea typeface="ＭＳ Ｐゴシック" charset="0"/>
                    <a:cs typeface="ＭＳ Ｐゴシック" charset="0"/>
                  </a:rPr>
                  <a:t>timeline</a:t>
                </a:r>
              </a:p>
              <a:p>
                <a:pPr lvl="2"/>
                <a:r>
                  <a:rPr lang="en-US" dirty="0">
                    <a:ea typeface="ＭＳ Ｐゴシック" charset="0"/>
                    <a:cs typeface="ＭＳ Ｐゴシック" charset="0"/>
                  </a:rPr>
                  <a:t>values during different </a:t>
                </a:r>
                <a:br>
                  <a:rPr lang="en-US" dirty="0">
                    <a:ea typeface="ＭＳ Ｐゴシック" charset="0"/>
                    <a:cs typeface="ＭＳ Ｐゴシック" charset="0"/>
                  </a:rPr>
                </a:br>
                <a:r>
                  <a:rPr lang="en-US" dirty="0">
                    <a:ea typeface="ＭＳ Ｐゴシック" charset="0"/>
                    <a:cs typeface="ＭＳ Ｐゴシック" charset="0"/>
                  </a:rPr>
                  <a:t>time intervals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State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={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state</m:t>
                    </m:r>
                    <m:r>
                      <m:rPr>
                        <m:nor/>
                      </m:rPr>
                      <a:rPr lang="de-DE" b="0" i="0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−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variable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values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at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time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}</m:t>
                    </m:r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2525" r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85239" y="3218713"/>
            <a:ext cx="3893001" cy="2493430"/>
            <a:chOff x="4750292" y="3880833"/>
            <a:chExt cx="3893001" cy="2493430"/>
          </a:xfrm>
        </p:grpSpPr>
        <p:sp>
          <p:nvSpPr>
            <p:cNvPr id="32" name="Shape 134"/>
            <p:cNvSpPr/>
            <p:nvPr/>
          </p:nvSpPr>
          <p:spPr>
            <a:xfrm>
              <a:off x="7164581" y="4254809"/>
              <a:ext cx="18288" cy="1828800"/>
            </a:xfrm>
            <a:prstGeom prst="rect">
              <a:avLst/>
            </a:prstGeom>
            <a:solidFill>
              <a:srgbClr val="C00000"/>
            </a:solidFill>
            <a:ln w="12700" cap="sq">
              <a:solidFill>
                <a:srgbClr val="C00000"/>
              </a:solidFill>
            </a:ln>
          </p:spPr>
          <p:txBody>
            <a:bodyPr lIns="35719" tIns="35719" rIns="35719" bIns="35719" anchor="ctr"/>
            <a:lstStyle/>
            <a:p>
              <a:pPr algn="ctr"/>
              <a:endParaRPr sz="1687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26701" y="3888405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ea typeface="Times New Roman" charset="0"/>
                  <a:cs typeface="Times New Roman" charset="0"/>
                </a:rPr>
                <a:t>t</a:t>
              </a:r>
              <a:r>
                <a:rPr lang="en-US" sz="1800" dirty="0">
                  <a:ea typeface="Times New Roman" charset="0"/>
                  <a:cs typeface="Times New Roman" charset="0"/>
                </a:rPr>
                <a:t>+1</a:t>
              </a:r>
              <a:endParaRPr lang="en-US" sz="1800" baseline="-25000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Shape 134"/>
            <p:cNvSpPr/>
            <p:nvPr/>
          </p:nvSpPr>
          <p:spPr>
            <a:xfrm>
              <a:off x="6636160" y="4247237"/>
              <a:ext cx="18288" cy="1828800"/>
            </a:xfrm>
            <a:prstGeom prst="rect">
              <a:avLst/>
            </a:prstGeom>
            <a:solidFill>
              <a:srgbClr val="C00000"/>
            </a:solidFill>
            <a:ln w="12700" cap="sq">
              <a:solidFill>
                <a:srgbClr val="C00000"/>
              </a:solidFill>
            </a:ln>
          </p:spPr>
          <p:txBody>
            <a:bodyPr lIns="35719" tIns="35719" rIns="35719" bIns="35719" anchor="ctr"/>
            <a:lstStyle/>
            <a:p>
              <a:pPr algn="ctr"/>
              <a:endParaRPr sz="1687" dirty="0"/>
            </a:p>
          </p:txBody>
        </p:sp>
        <p:sp>
          <p:nvSpPr>
            <p:cNvPr id="21" name="Shape 138"/>
            <p:cNvSpPr/>
            <p:nvPr/>
          </p:nvSpPr>
          <p:spPr>
            <a:xfrm>
              <a:off x="5019886" y="6083609"/>
              <a:ext cx="3513898" cy="0"/>
            </a:xfrm>
            <a:prstGeom prst="line">
              <a:avLst/>
            </a:prstGeom>
            <a:ln w="25400" cap="sq">
              <a:solidFill>
                <a:srgbClr val="011993"/>
              </a:solidFill>
              <a:tailEnd type="triangle"/>
            </a:ln>
          </p:spPr>
          <p:txBody>
            <a:bodyPr lIns="0" tIns="0" rIns="0" bIns="0"/>
            <a:lstStyle/>
            <a:p>
              <a:endParaRPr sz="1687"/>
            </a:p>
          </p:txBody>
        </p:sp>
        <p:sp>
          <p:nvSpPr>
            <p:cNvPr id="22" name="Shape 139"/>
            <p:cNvSpPr/>
            <p:nvPr/>
          </p:nvSpPr>
          <p:spPr>
            <a:xfrm flipV="1">
              <a:off x="5109183" y="4094055"/>
              <a:ext cx="1" cy="2078851"/>
            </a:xfrm>
            <a:prstGeom prst="line">
              <a:avLst/>
            </a:prstGeom>
            <a:ln w="25400" cap="sq">
              <a:solidFill>
                <a:srgbClr val="011993"/>
              </a:solidFill>
              <a:tailEnd type="triangle"/>
            </a:ln>
          </p:spPr>
          <p:txBody>
            <a:bodyPr lIns="0" tIns="0" rIns="0" bIns="0"/>
            <a:lstStyle/>
            <a:p>
              <a:endParaRPr sz="1687"/>
            </a:p>
          </p:txBody>
        </p:sp>
        <p:sp>
          <p:nvSpPr>
            <p:cNvPr id="23" name="Shape 140"/>
            <p:cNvSpPr/>
            <p:nvPr/>
          </p:nvSpPr>
          <p:spPr>
            <a:xfrm>
              <a:off x="8004711" y="6025128"/>
              <a:ext cx="501740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>
                  <a:latin typeface="Calibri" charset="0"/>
                  <a:ea typeface="Calibri" charset="0"/>
                  <a:cs typeface="Calibri" charset="0"/>
                </a:rPr>
                <a:t>time</a:t>
              </a:r>
            </a:p>
          </p:txBody>
        </p:sp>
        <p:sp>
          <p:nvSpPr>
            <p:cNvPr id="24" name="Shape 141"/>
            <p:cNvSpPr/>
            <p:nvPr/>
          </p:nvSpPr>
          <p:spPr>
            <a:xfrm rot="16200000">
              <a:off x="4197801" y="4694605"/>
              <a:ext cx="1454117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latin typeface="Calibri" charset="0"/>
                  <a:ea typeface="Calibri" charset="0"/>
                  <a:cs typeface="Calibri" charset="0"/>
                </a:rPr>
                <a:t>state variables</a:t>
              </a:r>
            </a:p>
          </p:txBody>
        </p:sp>
        <p:grpSp>
          <p:nvGrpSpPr>
            <p:cNvPr id="25" name="Group 145"/>
            <p:cNvGrpSpPr/>
            <p:nvPr/>
          </p:nvGrpSpPr>
          <p:grpSpPr>
            <a:xfrm>
              <a:off x="5118113" y="4457967"/>
              <a:ext cx="3525180" cy="349135"/>
              <a:chOff x="0" y="-13324"/>
              <a:chExt cx="5013588" cy="496547"/>
            </a:xfrm>
          </p:grpSpPr>
          <p:sp>
            <p:nvSpPr>
              <p:cNvPr id="30" name="Shape 143"/>
              <p:cNvSpPr/>
              <p:nvPr/>
            </p:nvSpPr>
            <p:spPr>
              <a:xfrm>
                <a:off x="0" y="88900"/>
                <a:ext cx="4888608" cy="317501"/>
              </a:xfrm>
              <a:prstGeom prst="rect">
                <a:avLst/>
              </a:prstGeom>
              <a:solidFill>
                <a:schemeClr val="accent4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800" i="1">
                  <a:solidFill>
                    <a:schemeClr val="accent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1" name="Shape 144"/>
              <p:cNvSpPr/>
              <p:nvPr/>
            </p:nvSpPr>
            <p:spPr>
              <a:xfrm>
                <a:off x="112280" y="-13324"/>
                <a:ext cx="4901308" cy="49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x 		</a:t>
                </a:r>
                <a:endParaRPr sz="1800" i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26" name="Group 149"/>
            <p:cNvGrpSpPr/>
            <p:nvPr/>
          </p:nvGrpSpPr>
          <p:grpSpPr>
            <a:xfrm>
              <a:off x="5118113" y="5592038"/>
              <a:ext cx="3498391" cy="349135"/>
              <a:chOff x="0" y="-13324"/>
              <a:chExt cx="4975488" cy="496547"/>
            </a:xfrm>
          </p:grpSpPr>
          <p:sp>
            <p:nvSpPr>
              <p:cNvPr id="28" name="Shape 147"/>
              <p:cNvSpPr/>
              <p:nvPr/>
            </p:nvSpPr>
            <p:spPr>
              <a:xfrm>
                <a:off x="0" y="88900"/>
                <a:ext cx="4888608" cy="317501"/>
              </a:xfrm>
              <a:prstGeom prst="rect">
                <a:avLst/>
              </a:prstGeom>
              <a:solidFill>
                <a:schemeClr val="accent4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800" i="1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9" name="Shape 148"/>
              <p:cNvSpPr/>
              <p:nvPr/>
            </p:nvSpPr>
            <p:spPr>
              <a:xfrm>
                <a:off x="74180" y="-13324"/>
                <a:ext cx="4901308" cy="49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y</a:t>
                </a:r>
                <a:endParaRPr lang="en-US" sz="1800" i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514498" y="3880833"/>
              <a:ext cx="26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ea typeface="Times New Roman" charset="0"/>
                  <a:cs typeface="Times New Roman" charset="0"/>
                </a:rPr>
                <a:t>t</a:t>
              </a:r>
              <a:endParaRPr lang="en-US" sz="1800" baseline="-25000" dirty="0"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820BB-682E-7845-B05F-F69136E5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14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Consistency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>
                  <a:cs typeface="Lucida Handwriting"/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 t="-24561" b="-38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contains two kinds of constraints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Object</a:t>
                </a:r>
                <a:r>
                  <a:rPr lang="en-US" dirty="0"/>
                  <a:t> constraints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𝑙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𝑙𝑜𝑐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3, 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𝑙𝑜𝑐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1,  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𝑜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Temporal</a:t>
                </a:r>
                <a:r>
                  <a:rPr lang="en-US" dirty="0"/>
                  <a:t> constraints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&lt;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≤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Assume object constraints are independent of temporal constraints and vice versa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ea typeface="Times New Roman" charset="0"/>
                    <a:cs typeface="Times New Roman" charset="0"/>
                    <a:sym typeface="Times New Roman"/>
                  </a:rPr>
                  <a:t>Exclude things like </a:t>
                </a:r>
                <a14:m>
                  <m:oMath xmlns:m="http://schemas.openxmlformats.org/officeDocument/2006/math">
                    <m:r>
                      <a:rPr lang="mr-I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𝑡</m:t>
                    </m:r>
                    <m:r>
                      <a:rPr lang="mr-I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&lt;</m:t>
                    </m:r>
                    <m:r>
                      <a:rPr lang="mr-IN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𝑓</m:t>
                    </m:r>
                    <m:d>
                      <m:dPr>
                        <m:ctrlPr>
                          <a:rPr lang="mr-I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</m:ctrlPr>
                      </m:dPr>
                      <m:e>
                        <m:r>
                          <a:rPr lang="mr-IN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𝑙</m:t>
                        </m:r>
                        <m:r>
                          <a:rPr lang="mr-IN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,</m:t>
                        </m:r>
                        <m:r>
                          <a:rPr lang="mr-IN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two separate subproblems</a:t>
                </a:r>
              </a:p>
              <a:p>
                <a:pPr lvl="1"/>
                <a:r>
                  <a:rPr lang="en-US" dirty="0"/>
                  <a:t>(1) check consistency of object constraints</a:t>
                </a:r>
              </a:p>
              <a:p>
                <a:pPr lvl="1"/>
                <a:r>
                  <a:rPr lang="en-US" dirty="0"/>
                  <a:t>(2) check consistency of temporal constraints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consistent </a:t>
                </a:r>
                <a:r>
                  <a:rPr lang="en-US" dirty="0" err="1"/>
                  <a:t>iff</a:t>
                </a:r>
                <a:r>
                  <a:rPr lang="en-US" dirty="0"/>
                  <a:t> both are consistent</a:t>
                </a:r>
              </a:p>
              <a:p>
                <a:endParaRPr lang="en-US" dirty="0"/>
              </a:p>
              <a:p>
                <a:pPr lvl="1"/>
                <a:endParaRPr lang="en-US" i="1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6" t="-3030" r="-1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BC92A-74EE-AD48-ABE5-462EC9D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79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Constraints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Constraint-satisfaction problem (CSP)  –  NP-hard</a:t>
            </a:r>
          </a:p>
          <a:p>
            <a:endParaRPr lang="en-US" dirty="0"/>
          </a:p>
          <a:p>
            <a:r>
              <a:rPr lang="en-US" dirty="0"/>
              <a:t>Can write an algorithm that is </a:t>
            </a:r>
            <a:r>
              <a:rPr lang="en-US" dirty="0">
                <a:solidFill>
                  <a:schemeClr val="accent1"/>
                </a:solidFill>
              </a:rPr>
              <a:t>complete</a:t>
            </a:r>
            <a:r>
              <a:rPr lang="en-US" dirty="0"/>
              <a:t> but runs in </a:t>
            </a:r>
            <a:r>
              <a:rPr lang="en-US" dirty="0">
                <a:solidFill>
                  <a:srgbClr val="C00000"/>
                </a:solidFill>
              </a:rPr>
              <a:t>exponential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If there is an inconsistency, always finds it</a:t>
            </a:r>
          </a:p>
          <a:p>
            <a:pPr lvl="1"/>
            <a:r>
              <a:rPr lang="en-US" dirty="0"/>
              <a:t>Might do a lot of pruning, but spend lots of time at each node</a:t>
            </a:r>
          </a:p>
          <a:p>
            <a:endParaRPr lang="en-US" dirty="0"/>
          </a:p>
          <a:p>
            <a:r>
              <a:rPr lang="en-US" dirty="0"/>
              <a:t>Instead, use a technique that is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incomplete</a:t>
            </a:r>
            <a:r>
              <a:rPr lang="en-US" dirty="0"/>
              <a:t> but takes </a:t>
            </a:r>
            <a:r>
              <a:rPr lang="en-US" dirty="0">
                <a:solidFill>
                  <a:schemeClr val="accent1"/>
                </a:solidFill>
              </a:rPr>
              <a:t>polynomial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Edge consistency, path consistency</a:t>
            </a:r>
          </a:p>
          <a:p>
            <a:r>
              <a:rPr lang="en-US" dirty="0"/>
              <a:t>Detects some inconsistencies </a:t>
            </a:r>
            <a:br>
              <a:rPr lang="en-US" dirty="0"/>
            </a:br>
            <a:r>
              <a:rPr lang="en-US" dirty="0"/>
              <a:t>but not others</a:t>
            </a:r>
          </a:p>
          <a:p>
            <a:pPr lvl="1"/>
            <a:r>
              <a:rPr lang="en-US" dirty="0"/>
              <a:t>Runs much faster, </a:t>
            </a:r>
            <a:br>
              <a:rPr lang="en-US" dirty="0"/>
            </a:br>
            <a:r>
              <a:rPr lang="en-US" dirty="0"/>
              <a:t>but prunes fewer nodes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15A03-E653-6347-B35E-A125B141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740" y="3242394"/>
            <a:ext cx="3563201" cy="30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Constraints: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Simple Temporal Networks (STNs)</a:t>
                </a:r>
              </a:p>
              <a:p>
                <a:pPr lvl="1"/>
                <a:r>
                  <a:rPr lang="en-GB" dirty="0"/>
                  <a:t>Networks of constraints on time points</a:t>
                </a:r>
              </a:p>
              <a:p>
                <a:endParaRPr lang="en-GB" dirty="0"/>
              </a:p>
              <a:p>
                <a:r>
                  <a:rPr lang="en-GB" dirty="0"/>
                  <a:t>Synthesise them incrementally</a:t>
                </a:r>
                <a:br>
                  <a:rPr lang="en-GB" dirty="0"/>
                </a:br>
                <a:r>
                  <a:rPr lang="en-GB" dirty="0"/>
                  <a:t>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  <m:t>0</m:t>
                        </m:r>
                      </m:sub>
                    </m:sSub>
                  </m:oMath>
                </a14:m>
                <a:endParaRPr lang="en-GB" baseline="-25000" dirty="0">
                  <a:latin typeface="Times"/>
                  <a:ea typeface="Times"/>
                  <a:cs typeface="Times"/>
                  <a:sym typeface="Times"/>
                </a:endParaRPr>
              </a:p>
              <a:p>
                <a:pPr lvl="1"/>
                <a:r>
                  <a:rPr lang="en-GB" dirty="0" err="1">
                    <a:latin typeface="Calibri" panose="020F0502020204030204" pitchFamily="34" charset="0"/>
                  </a:rPr>
                  <a:t>TemPlan</a:t>
                </a:r>
                <a:r>
                  <a:rPr lang="en-GB" dirty="0"/>
                  <a:t> can check time </a:t>
                </a:r>
                <a:br>
                  <a:rPr lang="en-GB" dirty="0"/>
                </a:br>
                <a:r>
                  <a:rPr lang="en-GB" dirty="0"/>
                  <a:t>constraints in time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Incrementally instantiated at acting time</a:t>
                </a:r>
              </a:p>
              <a:p>
                <a:r>
                  <a:rPr lang="en-GB" dirty="0"/>
                  <a:t>Kept consistent throughout planning and acting</a:t>
                </a:r>
              </a:p>
              <a:p>
                <a:pPr lvl="1"/>
                <a:endParaRPr lang="en-GB" baseline="-25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96BD8-6712-684E-86FB-5F7DB914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p:grpSp>
        <p:nvGrpSpPr>
          <p:cNvPr id="28" name="Group 821"/>
          <p:cNvGrpSpPr/>
          <p:nvPr/>
        </p:nvGrpSpPr>
        <p:grpSpPr>
          <a:xfrm>
            <a:off x="5585677" y="2012524"/>
            <a:ext cx="3367150" cy="2539033"/>
            <a:chOff x="0" y="3436"/>
            <a:chExt cx="4788833" cy="3611068"/>
          </a:xfrm>
        </p:grpSpPr>
        <p:sp>
          <p:nvSpPr>
            <p:cNvPr id="29" name="Shape 796"/>
            <p:cNvSpPr/>
            <p:nvPr/>
          </p:nvSpPr>
          <p:spPr>
            <a:xfrm>
              <a:off x="2088551" y="3436"/>
              <a:ext cx="487880" cy="607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2109">
                  <a:solidFill>
                    <a:schemeClr val="accent1"/>
                  </a:solidFill>
                </a:rPr>
                <a:t>t</a:t>
              </a:r>
              <a:r>
                <a:rPr sz="2109" baseline="-5999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30" name="Shape 797"/>
            <p:cNvSpPr/>
            <p:nvPr/>
          </p:nvSpPr>
          <p:spPr>
            <a:xfrm rot="19741659">
              <a:off x="621105" y="736650"/>
              <a:ext cx="887306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>
                  <a:solidFill>
                    <a:schemeClr val="accent1"/>
                  </a:solidFill>
                </a:rPr>
                <a:t>[1, 2]</a:t>
              </a:r>
            </a:p>
          </p:txBody>
        </p:sp>
        <p:sp>
          <p:nvSpPr>
            <p:cNvPr id="31" name="Shape 798"/>
            <p:cNvSpPr/>
            <p:nvPr/>
          </p:nvSpPr>
          <p:spPr>
            <a:xfrm>
              <a:off x="2903135" y="1699224"/>
              <a:ext cx="887306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>
                  <a:solidFill>
                    <a:schemeClr val="accent1"/>
                  </a:solidFill>
                </a:rPr>
                <a:t>[1, 2]</a:t>
              </a:r>
            </a:p>
          </p:txBody>
        </p:sp>
        <p:grpSp>
          <p:nvGrpSpPr>
            <p:cNvPr id="32" name="Group 801"/>
            <p:cNvGrpSpPr/>
            <p:nvPr/>
          </p:nvGrpSpPr>
          <p:grpSpPr>
            <a:xfrm>
              <a:off x="0" y="1071012"/>
              <a:ext cx="548026" cy="650858"/>
              <a:chOff x="0" y="21359"/>
              <a:chExt cx="548025" cy="650857"/>
            </a:xfrm>
          </p:grpSpPr>
          <p:sp>
            <p:nvSpPr>
              <p:cNvPr id="52" name="Shape 799"/>
              <p:cNvSpPr/>
              <p:nvPr/>
            </p:nvSpPr>
            <p:spPr>
              <a:xfrm>
                <a:off x="0" y="21359"/>
                <a:ext cx="487879" cy="6075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2109">
                    <a:solidFill>
                      <a:schemeClr val="accent1"/>
                    </a:solidFill>
                  </a:rPr>
                  <a:t>t</a:t>
                </a:r>
                <a:r>
                  <a:rPr sz="2109" baseline="-5999"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53" name="Shape 800"/>
              <p:cNvSpPr/>
              <p:nvPr/>
            </p:nvSpPr>
            <p:spPr>
              <a:xfrm>
                <a:off x="350531" y="456708"/>
                <a:ext cx="197494" cy="215508"/>
              </a:xfrm>
              <a:prstGeom prst="ellipse">
                <a:avLst/>
              </a:prstGeom>
              <a:solidFill>
                <a:srgbClr val="C00000"/>
              </a:solidFill>
              <a:ln w="12700" cap="sq">
                <a:solidFill>
                  <a:srgbClr val="C00000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2109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804"/>
            <p:cNvGrpSpPr/>
            <p:nvPr/>
          </p:nvGrpSpPr>
          <p:grpSpPr>
            <a:xfrm>
              <a:off x="4300952" y="1118123"/>
              <a:ext cx="487881" cy="607525"/>
              <a:chOff x="0" y="21358"/>
              <a:chExt cx="487880" cy="607523"/>
            </a:xfrm>
          </p:grpSpPr>
          <p:sp>
            <p:nvSpPr>
              <p:cNvPr id="50" name="Shape 802"/>
              <p:cNvSpPr/>
              <p:nvPr/>
            </p:nvSpPr>
            <p:spPr>
              <a:xfrm>
                <a:off x="0" y="21358"/>
                <a:ext cx="487880" cy="6075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2109" dirty="0">
                    <a:solidFill>
                      <a:schemeClr val="accent1"/>
                    </a:solidFill>
                  </a:rPr>
                  <a:t>t</a:t>
                </a:r>
                <a:r>
                  <a:rPr sz="2109" baseline="-5999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  <p:sp>
            <p:nvSpPr>
              <p:cNvPr id="51" name="Shape 803"/>
              <p:cNvSpPr/>
              <p:nvPr/>
            </p:nvSpPr>
            <p:spPr>
              <a:xfrm>
                <a:off x="108731" y="39096"/>
                <a:ext cx="197494" cy="215508"/>
              </a:xfrm>
              <a:prstGeom prst="ellipse">
                <a:avLst/>
              </a:prstGeom>
              <a:solidFill>
                <a:srgbClr val="C00000"/>
              </a:solidFill>
              <a:ln w="12700" cap="sq">
                <a:solidFill>
                  <a:srgbClr val="C00000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2109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4" name="Shape 805"/>
            <p:cNvSpPr/>
            <p:nvPr/>
          </p:nvSpPr>
          <p:spPr>
            <a:xfrm>
              <a:off x="2116716" y="529099"/>
              <a:ext cx="197494" cy="215507"/>
            </a:xfrm>
            <a:prstGeom prst="ellipse">
              <a:avLst/>
            </a:prstGeom>
            <a:solidFill>
              <a:srgbClr val="C00000"/>
            </a:solidFill>
            <a:ln w="12700" cap="sq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grpSp>
          <p:nvGrpSpPr>
            <p:cNvPr id="35" name="Group 808"/>
            <p:cNvGrpSpPr/>
            <p:nvPr/>
          </p:nvGrpSpPr>
          <p:grpSpPr>
            <a:xfrm>
              <a:off x="1819287" y="1746088"/>
              <a:ext cx="487881" cy="607525"/>
              <a:chOff x="0" y="21358"/>
              <a:chExt cx="487879" cy="607523"/>
            </a:xfrm>
          </p:grpSpPr>
          <p:sp>
            <p:nvSpPr>
              <p:cNvPr id="48" name="Shape 806"/>
              <p:cNvSpPr/>
              <p:nvPr/>
            </p:nvSpPr>
            <p:spPr>
              <a:xfrm>
                <a:off x="0" y="21358"/>
                <a:ext cx="487879" cy="6075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2109">
                    <a:solidFill>
                      <a:schemeClr val="accent1"/>
                    </a:solidFill>
                  </a:rPr>
                  <a:t>t</a:t>
                </a:r>
                <a:r>
                  <a:rPr sz="2109" baseline="-5999">
                    <a:solidFill>
                      <a:schemeClr val="accent1"/>
                    </a:solidFill>
                  </a:rPr>
                  <a:t>3</a:t>
                </a:r>
              </a:p>
            </p:txBody>
          </p:sp>
          <p:sp>
            <p:nvSpPr>
              <p:cNvPr id="49" name="Shape 807"/>
              <p:cNvSpPr/>
              <p:nvPr/>
            </p:nvSpPr>
            <p:spPr>
              <a:xfrm>
                <a:off x="205110" y="39096"/>
                <a:ext cx="197494" cy="215508"/>
              </a:xfrm>
              <a:prstGeom prst="ellipse">
                <a:avLst/>
              </a:prstGeom>
              <a:solidFill>
                <a:srgbClr val="C00000"/>
              </a:solidFill>
              <a:ln w="12700" cap="sq">
                <a:solidFill>
                  <a:srgbClr val="C00000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2109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6" name="Shape 809"/>
            <p:cNvSpPr/>
            <p:nvPr/>
          </p:nvSpPr>
          <p:spPr>
            <a:xfrm flipV="1">
              <a:off x="562046" y="636852"/>
              <a:ext cx="1583372" cy="939674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sp>
          <p:nvSpPr>
            <p:cNvPr id="37" name="Shape 810"/>
            <p:cNvSpPr/>
            <p:nvPr/>
          </p:nvSpPr>
          <p:spPr>
            <a:xfrm flipV="1">
              <a:off x="2269803" y="1389261"/>
              <a:ext cx="2086013" cy="533525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sp>
          <p:nvSpPr>
            <p:cNvPr id="38" name="Shape 811"/>
            <p:cNvSpPr/>
            <p:nvPr/>
          </p:nvSpPr>
          <p:spPr>
            <a:xfrm>
              <a:off x="2096505" y="3006979"/>
              <a:ext cx="487880" cy="607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2109">
                  <a:solidFill>
                    <a:schemeClr val="accent1"/>
                  </a:solidFill>
                </a:rPr>
                <a:t>t</a:t>
              </a:r>
              <a:r>
                <a:rPr sz="2109" baseline="-5999">
                  <a:solidFill>
                    <a:schemeClr val="accent1"/>
                  </a:solidFill>
                </a:rPr>
                <a:t>5</a:t>
              </a:r>
            </a:p>
          </p:txBody>
        </p:sp>
        <p:sp>
          <p:nvSpPr>
            <p:cNvPr id="39" name="Shape 812"/>
            <p:cNvSpPr/>
            <p:nvPr/>
          </p:nvSpPr>
          <p:spPr>
            <a:xfrm>
              <a:off x="2197282" y="3004161"/>
              <a:ext cx="197495" cy="215507"/>
            </a:xfrm>
            <a:prstGeom prst="ellipse">
              <a:avLst/>
            </a:prstGeom>
            <a:solidFill>
              <a:srgbClr val="C00000"/>
            </a:solidFill>
            <a:ln w="12700" cap="sq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sp>
          <p:nvSpPr>
            <p:cNvPr id="40" name="Shape 813"/>
            <p:cNvSpPr/>
            <p:nvPr/>
          </p:nvSpPr>
          <p:spPr>
            <a:xfrm>
              <a:off x="2295039" y="600479"/>
              <a:ext cx="2036173" cy="596799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sp>
          <p:nvSpPr>
            <p:cNvPr id="41" name="Shape 814"/>
            <p:cNvSpPr/>
            <p:nvPr/>
          </p:nvSpPr>
          <p:spPr>
            <a:xfrm>
              <a:off x="497150" y="1741585"/>
              <a:ext cx="1716043" cy="132679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sp>
          <p:nvSpPr>
            <p:cNvPr id="42" name="Shape 815"/>
            <p:cNvSpPr/>
            <p:nvPr/>
          </p:nvSpPr>
          <p:spPr>
            <a:xfrm>
              <a:off x="2234179" y="1986271"/>
              <a:ext cx="95481" cy="977380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>
                <a:solidFill>
                  <a:schemeClr val="accent1"/>
                </a:solidFill>
              </a:endParaRPr>
            </a:p>
          </p:txBody>
        </p:sp>
        <p:sp>
          <p:nvSpPr>
            <p:cNvPr id="43" name="Shape 816"/>
            <p:cNvSpPr/>
            <p:nvPr/>
          </p:nvSpPr>
          <p:spPr>
            <a:xfrm rot="955919">
              <a:off x="2918273" y="388507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 dirty="0">
                  <a:solidFill>
                    <a:schemeClr val="accent1"/>
                  </a:solidFill>
                </a:rPr>
                <a:t>[3, 4]</a:t>
              </a:r>
            </a:p>
          </p:txBody>
        </p:sp>
        <p:sp>
          <p:nvSpPr>
            <p:cNvPr id="44" name="Shape 817"/>
            <p:cNvSpPr/>
            <p:nvPr/>
          </p:nvSpPr>
          <p:spPr>
            <a:xfrm rot="2292990">
              <a:off x="423519" y="2129440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>
                  <a:solidFill>
                    <a:schemeClr val="accent1"/>
                  </a:solidFill>
                </a:rPr>
                <a:t>[6, 7]</a:t>
              </a:r>
            </a:p>
          </p:txBody>
        </p:sp>
        <p:sp>
          <p:nvSpPr>
            <p:cNvPr id="45" name="Shape 818"/>
            <p:cNvSpPr/>
            <p:nvPr/>
          </p:nvSpPr>
          <p:spPr>
            <a:xfrm>
              <a:off x="2353232" y="2310267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>
                  <a:solidFill>
                    <a:schemeClr val="accent1"/>
                  </a:solidFill>
                </a:rPr>
                <a:t>[4, 5]</a:t>
              </a:r>
            </a:p>
          </p:txBody>
        </p:sp>
        <p:sp>
          <p:nvSpPr>
            <p:cNvPr id="46" name="Shape 823"/>
            <p:cNvSpPr/>
            <p:nvPr/>
          </p:nvSpPr>
          <p:spPr>
            <a:xfrm>
              <a:off x="579811" y="1268896"/>
              <a:ext cx="3705673" cy="32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328" y="7474"/>
                    <a:pt x="12528" y="274"/>
                    <a:pt x="21600" y="0"/>
                  </a:cubicBezTo>
                </a:path>
              </a:pathLst>
            </a:custGeom>
            <a:noFill/>
            <a:ln w="50800" cap="sq">
              <a:solidFill>
                <a:srgbClr val="011993"/>
              </a:solidFill>
              <a:prstDash val="solid"/>
              <a:round/>
              <a:tailEnd type="stealth" w="med" len="med"/>
            </a:ln>
            <a:effectLst/>
          </p:spPr>
          <p:txBody>
            <a:bodyPr/>
            <a:lstStyle/>
            <a:p>
              <a:endParaRPr sz="1687">
                <a:solidFill>
                  <a:schemeClr val="accent1"/>
                </a:solidFill>
              </a:endParaRPr>
            </a:p>
          </p:txBody>
        </p:sp>
        <p:sp>
          <p:nvSpPr>
            <p:cNvPr id="47" name="Shape 820"/>
            <p:cNvSpPr/>
            <p:nvPr/>
          </p:nvSpPr>
          <p:spPr>
            <a:xfrm>
              <a:off x="1886698" y="915697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>
                  <a:solidFill>
                    <a:schemeClr val="accent1"/>
                  </a:solidFill>
                </a:rPr>
                <a:t>[1, 7]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714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Temporal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656585" cy="50187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STN: a pair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panose="02040503050406030204" pitchFamily="18" charset="0"/>
                          </a:rPr>
                          <m:t>set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panose="02040503050406030204" pitchFamily="18" charset="0"/>
                          </a:rPr>
                          <m:t>temporal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dirty="0" smtClean="0">
                            <a:latin typeface="Cambria Math" panose="02040503050406030204" pitchFamily="18" charset="0"/>
                          </a:rPr>
                          <m:t>variables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Lucida Handwriting"/>
                      </a:rPr>
                      <m:t>⊆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GB" dirty="0"/>
                  <a:t> is a set of edges</a:t>
                </a:r>
              </a:p>
              <a:p>
                <a:r>
                  <a:rPr lang="en-GB" dirty="0"/>
                  <a:t>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labelled with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Represents constraint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Equivalently,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Representing unary constraints</a:t>
                </a:r>
              </a:p>
              <a:p>
                <a:pPr lvl="1"/>
                <a:r>
                  <a:rPr lang="en-GB" dirty="0"/>
                  <a:t>Dummy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labelled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represents</a:t>
                </a:r>
                <a:br>
                  <a:rPr lang="en-GB" dirty="0"/>
                </a:b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i="1" baseline="-25000" dirty="0"/>
              </a:p>
              <a:p>
                <a:r>
                  <a:rPr lang="en-GB" dirty="0"/>
                  <a:t>Shorthand: instead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err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Solution</a:t>
                </a:r>
                <a:r>
                  <a:rPr lang="en-GB" dirty="0"/>
                  <a:t> to an STN</a:t>
                </a:r>
              </a:p>
              <a:p>
                <a:pPr lvl="1"/>
                <a:r>
                  <a:rPr lang="en-GB" dirty="0"/>
                  <a:t>Integer value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b="0" dirty="0"/>
              </a:p>
              <a:p>
                <a:pPr lvl="1"/>
                <a:r>
                  <a:rPr lang="en-GB" dirty="0"/>
                  <a:t>All constraints satisfied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Consistent</a:t>
                </a:r>
                <a:r>
                  <a:rPr lang="en-GB" i="1" dirty="0"/>
                  <a:t> </a:t>
                </a:r>
                <a:r>
                  <a:rPr lang="en-GB" dirty="0"/>
                  <a:t>STN</a:t>
                </a:r>
              </a:p>
              <a:p>
                <a:pPr lvl="1"/>
                <a:r>
                  <a:rPr lang="en-GB" dirty="0"/>
                  <a:t>Has a solution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656585" cy="5018723"/>
              </a:xfrm>
              <a:blipFill>
                <a:blip r:embed="rId3"/>
                <a:stretch>
                  <a:fillRect l="-897" t="-2020" b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88A49-8E78-264F-8483-1A221C9D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253162" y="1925359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[2,3]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6253162" y="3524008"/>
            <a:ext cx="2392939" cy="1422671"/>
            <a:chOff x="6320736" y="2230824"/>
            <a:chExt cx="2797975" cy="1422671"/>
          </a:xfrm>
        </p:grpSpPr>
        <p:cxnSp>
          <p:nvCxnSpPr>
            <p:cNvPr id="19" name="Straight Arrow Connector 18"/>
            <p:cNvCxnSpPr>
              <a:endCxn id="22" idx="1"/>
            </p:cNvCxnSpPr>
            <p:nvPr/>
          </p:nvCxnSpPr>
          <p:spPr bwMode="auto">
            <a:xfrm flipV="1">
              <a:off x="6527783" y="2384713"/>
              <a:ext cx="1109699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527782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320736" y="3187838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7482" y="2230824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71300" y="3109329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6088" y="2492463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[1,2]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02488" y="2421652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[3,4]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5784" y="3376496"/>
              <a:ext cx="76885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[–3,–2]</a:t>
              </a:r>
            </a:p>
          </p:txBody>
        </p:sp>
        <p:cxnSp>
          <p:nvCxnSpPr>
            <p:cNvPr id="27" name="Straight Arrow Connector 26"/>
            <p:cNvCxnSpPr>
              <a:stCxn id="22" idx="3"/>
            </p:cNvCxnSpPr>
            <p:nvPr/>
          </p:nvCxnSpPr>
          <p:spPr bwMode="auto">
            <a:xfrm>
              <a:off x="7884893" y="2384713"/>
              <a:ext cx="986406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760F2A-9E24-5042-9562-170FDBC5557A}"/>
              </a:ext>
            </a:extLst>
          </p:cNvPr>
          <p:cNvGrpSpPr/>
          <p:nvPr/>
        </p:nvGrpSpPr>
        <p:grpSpPr>
          <a:xfrm>
            <a:off x="7195767" y="1059078"/>
            <a:ext cx="1762416" cy="750303"/>
            <a:chOff x="1866180" y="2294302"/>
            <a:chExt cx="1762416" cy="750303"/>
          </a:xfrm>
        </p:grpSpPr>
        <p:sp>
          <p:nvSpPr>
            <p:cNvPr id="30" name="Cloud Callout 29">
              <a:extLst>
                <a:ext uri="{FF2B5EF4-FFF2-40B4-BE49-F238E27FC236}">
                  <a16:creationId xmlns:a16="http://schemas.microsoft.com/office/drawing/2014/main" id="{B6F47F21-605E-C949-BBAC-2CBE39EC4D16}"/>
                </a:ext>
              </a:extLst>
            </p:cNvPr>
            <p:cNvSpPr/>
            <p:nvPr/>
          </p:nvSpPr>
          <p:spPr>
            <a:xfrm>
              <a:off x="1866180" y="2294302"/>
              <a:ext cx="1762416" cy="750303"/>
            </a:xfrm>
            <a:prstGeom prst="cloudCallout">
              <a:avLst>
                <a:gd name="adj1" fmla="val -10399"/>
                <a:gd name="adj2" fmla="val 95751"/>
              </a:avLst>
            </a:prstGeom>
            <a:solidFill>
              <a:srgbClr val="C0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0F48AD9-581F-4747-9563-25A491C759F8}"/>
                </a:ext>
              </a:extLst>
            </p:cNvPr>
            <p:cNvSpPr/>
            <p:nvPr/>
          </p:nvSpPr>
          <p:spPr>
            <a:xfrm>
              <a:off x="2028482" y="2340177"/>
              <a:ext cx="16001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Is this network consistent?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FE675E-A8B0-7D42-B171-48EF3B61B866}"/>
              </a:ext>
            </a:extLst>
          </p:cNvPr>
          <p:cNvGrpSpPr/>
          <p:nvPr/>
        </p:nvGrpSpPr>
        <p:grpSpPr>
          <a:xfrm>
            <a:off x="3819553" y="5225159"/>
            <a:ext cx="2781980" cy="1323439"/>
            <a:chOff x="3669233" y="4698161"/>
            <a:chExt cx="2781980" cy="1323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78FE6E-DA80-984A-A68A-1DC4290C92E5}"/>
                    </a:ext>
                  </a:extLst>
                </p:cNvPr>
                <p:cNvSpPr txBox="1"/>
                <p:nvPr/>
              </p:nvSpPr>
              <p:spPr>
                <a:xfrm>
                  <a:off x="3669233" y="4701125"/>
                  <a:ext cx="2721799" cy="129266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Book says: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400" dirty="0"/>
                    <a:t>Solution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200" dirty="0"/>
                    <a:t>Integer value for each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GB" sz="12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400" dirty="0"/>
                    <a:t>Consistent: 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200" dirty="0"/>
                    <a:t>Has a solution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200" dirty="0"/>
                    <a:t>All constraints satisfied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78FE6E-DA80-984A-A68A-1DC4290C9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233" y="4701125"/>
                  <a:ext cx="2721799" cy="129266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7A7B63-373F-5743-B2D0-569D11AA4DB4}"/>
                </a:ext>
              </a:extLst>
            </p:cNvPr>
            <p:cNvSpPr txBox="1"/>
            <p:nvPr/>
          </p:nvSpPr>
          <p:spPr>
            <a:xfrm>
              <a:off x="5933122" y="4698161"/>
              <a:ext cx="518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0" dirty="0">
                  <a:solidFill>
                    <a:schemeClr val="accent4"/>
                  </a:solidFill>
                </a:rPr>
                <a:t>!</a:t>
              </a:r>
              <a:endParaRPr lang="en-GB" sz="4000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9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Minimal</a:t>
                </a:r>
                <a:r>
                  <a:rPr lang="en-GB" i="1" dirty="0"/>
                  <a:t> </a:t>
                </a:r>
                <a:r>
                  <a:rPr lang="en-GB" dirty="0"/>
                  <a:t>STN: </a:t>
                </a:r>
              </a:p>
              <a:p>
                <a:pPr lvl="1"/>
                <a:r>
                  <a:rPr lang="en-GB" dirty="0"/>
                  <a:t>For every edge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with label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lvl="2"/>
                <a:r>
                  <a:rPr lang="en-GB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3"/>
                <a:r>
                  <a:rPr lang="en-GB" dirty="0"/>
                  <a:t>There is at least one solution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Cannot make any of the time intervals shorter without excluding some solutions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77D41-D1F0-9847-9342-5DB87E30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592308" y="3429000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[3,7]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7A3FB9-B041-D546-96FB-7D00AD8F70B0}"/>
              </a:ext>
            </a:extLst>
          </p:cNvPr>
          <p:cNvGrpSpPr/>
          <p:nvPr/>
        </p:nvGrpSpPr>
        <p:grpSpPr>
          <a:xfrm>
            <a:off x="4498512" y="4803179"/>
            <a:ext cx="1762416" cy="750303"/>
            <a:chOff x="1866180" y="2294302"/>
            <a:chExt cx="1762416" cy="750303"/>
          </a:xfrm>
        </p:grpSpPr>
        <p:sp>
          <p:nvSpPr>
            <p:cNvPr id="19" name="Cloud Callout 18">
              <a:extLst>
                <a:ext uri="{FF2B5EF4-FFF2-40B4-BE49-F238E27FC236}">
                  <a16:creationId xmlns:a16="http://schemas.microsoft.com/office/drawing/2014/main" id="{79549FD6-A0D0-574A-B764-43BE849722DF}"/>
                </a:ext>
              </a:extLst>
            </p:cNvPr>
            <p:cNvSpPr/>
            <p:nvPr/>
          </p:nvSpPr>
          <p:spPr>
            <a:xfrm>
              <a:off x="1866180" y="2294302"/>
              <a:ext cx="1762416" cy="750303"/>
            </a:xfrm>
            <a:prstGeom prst="cloudCallout">
              <a:avLst>
                <a:gd name="adj1" fmla="val -74388"/>
                <a:gd name="adj2" fmla="val -61665"/>
              </a:avLst>
            </a:prstGeom>
            <a:solidFill>
              <a:srgbClr val="C0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6A18BA-496D-1742-AE87-41E7387A9A59}"/>
                </a:ext>
              </a:extLst>
            </p:cNvPr>
            <p:cNvSpPr/>
            <p:nvPr/>
          </p:nvSpPr>
          <p:spPr>
            <a:xfrm>
              <a:off x="2028482" y="2340177"/>
              <a:ext cx="16001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Is this network minimal?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9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6032500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Intersection,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endParaRPr lang="de-DE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de-DE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Infer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 dirty="0" err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de-DE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err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US" i="1" dirty="0" err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err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 dirty="0" err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de-DE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 err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US" i="1" dirty="0" err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aseline="-25000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Composition,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endParaRPr lang="de-DE" i="1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Infer</a:t>
                </a:r>
                <a:br>
                  <a:rPr lang="en-US" dirty="0">
                    <a:solidFill>
                      <a:schemeClr val="accent4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lvl="2"/>
                <a:r>
                  <a:rPr lang="en-US" dirty="0"/>
                  <a:t>Reason: shortest and longest times for the two intervals </a:t>
                </a:r>
                <a:endParaRPr lang="en-US" baseline="-25000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Consistency</a:t>
                </a:r>
                <a:r>
                  <a:rPr lang="en-US" dirty="0"/>
                  <a:t> checking</a:t>
                </a:r>
              </a:p>
              <a:p>
                <a:pPr lvl="1"/>
                <a:r>
                  <a:rPr lang="de-DE" b="0" dirty="0"/>
                  <a:t>Three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</a:t>
                </a:r>
                <a:r>
                  <a:rPr lang="en-US" dirty="0">
                    <a:cs typeface="Times New Roman Regular" charset="0"/>
                  </a:rPr>
                  <a:t>onsistent </a:t>
                </a:r>
                <a:br>
                  <a:rPr lang="en-US" dirty="0">
                    <a:cs typeface="Times New Roman Regular" charset="0"/>
                  </a:rPr>
                </a:br>
                <a:r>
                  <a:rPr lang="en-US" dirty="0">
                    <a:cs typeface="Times New Roman Regular" charset="0"/>
                  </a:rPr>
                  <a:t>only </a:t>
                </a:r>
                <a:r>
                  <a:rPr lang="en-US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∩(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 Regular" charset="0"/>
                      </a:rPr>
                      <m:t>∅</m:t>
                    </m:r>
                  </m:oMath>
                </a14:m>
                <a:r>
                  <a:rPr lang="en-US" dirty="0">
                    <a:cs typeface="Times New Roman Regula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6032500" cy="5018723"/>
              </a:xfrm>
              <a:blipFill>
                <a:blip r:embed="rId3"/>
                <a:stretch>
                  <a:fillRect l="-1261" t="-2020" b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85-F134-3243-B396-1EEEC095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332238" y="1130886"/>
            <a:ext cx="2358121" cy="1316553"/>
            <a:chOff x="6216960" y="1493432"/>
            <a:chExt cx="2358121" cy="1316553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216960" y="1789934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dirty="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08369" y="1659117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dirty="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8079" y="1493432"/>
              <a:ext cx="16831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>
                  <a:solidFill>
                    <a:schemeClr val="accent1"/>
                  </a:solidFill>
                </a:rPr>
                <a:t>r</a:t>
              </a:r>
              <a:r>
                <a:rPr lang="en-US" sz="2000" i="1" baseline="-25000" dirty="0" err="1">
                  <a:solidFill>
                    <a:schemeClr val="accent1"/>
                  </a:solidFill>
                </a:rPr>
                <a:t>ij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881036" y="2335047"/>
                  <a:ext cx="1178862" cy="4749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Sup>
                          <m:sSubSupPr>
                            <m:ctrlPr>
                              <a:rPr lang="de-DE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036" y="2335047"/>
                  <a:ext cx="1178862" cy="474938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7325349" y="1978731"/>
              <a:ext cx="224420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>
                  <a:solidFill>
                    <a:schemeClr val="accent1"/>
                  </a:solidFill>
                </a:rPr>
                <a:t>r′</a:t>
              </a:r>
              <a:r>
                <a:rPr lang="en-US" sz="2000" i="1" baseline="-25000" dirty="0" err="1">
                  <a:solidFill>
                    <a:schemeClr val="accent1"/>
                  </a:solidFill>
                </a:rPr>
                <a:t>ij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33297" y="3032030"/>
            <a:ext cx="2358121" cy="1426736"/>
            <a:chOff x="6216960" y="1000944"/>
            <a:chExt cx="2358121" cy="1426736"/>
          </a:xfrm>
        </p:grpSpPr>
        <p:cxnSp>
          <p:nvCxnSpPr>
            <p:cNvPr id="18" name="Straight Arrow Connector 17"/>
            <p:cNvCxnSpPr>
              <a:endCxn id="30" idx="1"/>
            </p:cNvCxnSpPr>
            <p:nvPr/>
          </p:nvCxnSpPr>
          <p:spPr bwMode="auto">
            <a:xfrm flipV="1">
              <a:off x="6423355" y="1154833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6216960" y="1789934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dirty="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64338" y="1000944"/>
              <a:ext cx="20197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dirty="0" err="1">
                  <a:solidFill>
                    <a:schemeClr val="accent1"/>
                  </a:solidFill>
                  <a:cs typeface="Times New Roman"/>
                </a:rPr>
                <a:t>k</a:t>
              </a:r>
              <a:endParaRPr lang="en-US" sz="2000" i="1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08369" y="1659117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dirty="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95349" y="1130528"/>
              <a:ext cx="20358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</a:rPr>
                <a:t>r</a:t>
              </a:r>
              <a:r>
                <a:rPr lang="en-US" sz="2000" i="1" baseline="-25000">
                  <a:solidFill>
                    <a:schemeClr val="accent1"/>
                  </a:solidFill>
                </a:rPr>
                <a:t>ik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14534" y="1074304"/>
              <a:ext cx="20678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>
                  <a:solidFill>
                    <a:schemeClr val="accent1"/>
                  </a:solidFill>
                </a:rPr>
                <a:t>r</a:t>
              </a:r>
              <a:r>
                <a:rPr lang="en-US" sz="2000" i="1" baseline="-25000" dirty="0" err="1">
                  <a:solidFill>
                    <a:schemeClr val="accent1"/>
                  </a:solidFill>
                </a:rPr>
                <a:t>kj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cxnSp>
          <p:nvCxnSpPr>
            <p:cNvPr id="35" name="Straight Arrow Connector 34"/>
            <p:cNvCxnSpPr>
              <a:stCxn id="30" idx="3"/>
            </p:cNvCxnSpPr>
            <p:nvPr/>
          </p:nvCxnSpPr>
          <p:spPr bwMode="auto">
            <a:xfrm>
              <a:off x="7466316" y="1154833"/>
              <a:ext cx="942053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896932" y="1998524"/>
                  <a:ext cx="1019382" cy="429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4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932" y="1998524"/>
                  <a:ext cx="1019382" cy="429156"/>
                </a:xfrm>
                <a:prstGeom prst="rect">
                  <a:avLst/>
                </a:prstGeom>
                <a:blipFill>
                  <a:blip r:embed="rId5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332238" y="4655106"/>
            <a:ext cx="2358121" cy="1828870"/>
            <a:chOff x="5898607" y="4993311"/>
            <a:chExt cx="2358121" cy="1828870"/>
          </a:xfrm>
        </p:grpSpPr>
        <p:cxnSp>
          <p:nvCxnSpPr>
            <p:cNvPr id="52" name="Straight Arrow Connector 51"/>
            <p:cNvCxnSpPr>
              <a:endCxn id="55" idx="1"/>
            </p:cNvCxnSpPr>
            <p:nvPr/>
          </p:nvCxnSpPr>
          <p:spPr bwMode="auto">
            <a:xfrm flipV="1">
              <a:off x="6105002" y="5147200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6105002" y="5852405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5898607" y="5782301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dirty="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45985" y="4993311"/>
              <a:ext cx="20197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dirty="0" err="1">
                  <a:solidFill>
                    <a:schemeClr val="accent1"/>
                  </a:solidFill>
                  <a:cs typeface="Times New Roman"/>
                </a:rPr>
                <a:t>k</a:t>
              </a:r>
              <a:endParaRPr lang="en-US" sz="2000" i="1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90016" y="5651484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dirty="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157732" y="5147199"/>
              <a:ext cx="20358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</a:rPr>
                <a:t>r</a:t>
              </a:r>
              <a:r>
                <a:rPr lang="en-US" sz="2000" i="1" baseline="-25000">
                  <a:solidFill>
                    <a:schemeClr val="accent1"/>
                  </a:solidFill>
                </a:rPr>
                <a:t>ik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784295" y="5128782"/>
              <a:ext cx="20678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>
                  <a:solidFill>
                    <a:schemeClr val="accent1"/>
                  </a:solidFill>
                </a:rPr>
                <a:t>r</a:t>
              </a:r>
              <a:r>
                <a:rPr lang="en-US" sz="2000" i="1" baseline="-25000" dirty="0" err="1">
                  <a:solidFill>
                    <a:schemeClr val="accent1"/>
                  </a:solidFill>
                </a:rPr>
                <a:t>kj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60145" y="5544628"/>
              <a:ext cx="16831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</a:rPr>
                <a:t>r</a:t>
              </a:r>
              <a:r>
                <a:rPr lang="en-US" sz="2000" i="1" baseline="-25000">
                  <a:solidFill>
                    <a:schemeClr val="accent1"/>
                  </a:solidFill>
                </a:rPr>
                <a:t>ij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cxnSp>
          <p:nvCxnSpPr>
            <p:cNvPr id="60" name="Straight Arrow Connector 59"/>
            <p:cNvCxnSpPr>
              <a:stCxn id="55" idx="3"/>
            </p:cNvCxnSpPr>
            <p:nvPr/>
          </p:nvCxnSpPr>
          <p:spPr bwMode="auto">
            <a:xfrm>
              <a:off x="7147963" y="5147200"/>
              <a:ext cx="942053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227519" y="6370904"/>
                  <a:ext cx="1772728" cy="4512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de-DE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err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000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de-DE" sz="2000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err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000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519" y="6370904"/>
                  <a:ext cx="1772728" cy="451277"/>
                </a:xfrm>
                <a:prstGeom prst="rect">
                  <a:avLst/>
                </a:prstGeom>
                <a:blipFill>
                  <a:blip r:embed="rId6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6668965" y="5896149"/>
                  <a:ext cx="1019382" cy="429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4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965" y="5896149"/>
                  <a:ext cx="1019382" cy="429156"/>
                </a:xfrm>
                <a:prstGeom prst="rect">
                  <a:avLst/>
                </a:prstGeom>
                <a:blipFill>
                  <a:blip r:embed="rId7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33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F432-90D6-1749-A349-6D33E896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F53CBB-270B-294D-A922-F977B211E0C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2593071"/>
                <a:ext cx="3886200" cy="310079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STN </a:t>
                </a: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2,3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Composition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Cannot satisfy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∅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inconsistent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F53CBB-270B-294D-A922-F977B211E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2593071"/>
                <a:ext cx="3886200" cy="3100795"/>
              </a:xfrm>
              <a:blipFill>
                <a:blip r:embed="rId3"/>
                <a:stretch>
                  <a:fillRect l="-1303" t="-3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2E7C06-29DA-1244-A271-BA292D4E295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2593071"/>
                <a:ext cx="3886200" cy="310079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STN </a:t>
                </a: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Composition (as before)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consistent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Minimal network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2E7C06-29DA-1244-A271-BA292D4E2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2593071"/>
                <a:ext cx="3886200" cy="3100795"/>
              </a:xfrm>
              <a:blipFill>
                <a:blip r:embed="rId4"/>
                <a:stretch>
                  <a:fillRect l="-1303" t="-3689" b="-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A209B-E7EE-5349-9B77-7246C1AB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3D89F6-24FE-AB4C-9708-B8D020210472}"/>
              </a:ext>
            </a:extLst>
          </p:cNvPr>
          <p:cNvGrpSpPr/>
          <p:nvPr/>
        </p:nvGrpSpPr>
        <p:grpSpPr>
          <a:xfrm>
            <a:off x="802568" y="1021533"/>
            <a:ext cx="2734662" cy="1438162"/>
            <a:chOff x="802568" y="1021533"/>
            <a:chExt cx="2734662" cy="14381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13E4D4-CB53-454B-8302-892A565EAE8D}"/>
                </a:ext>
              </a:extLst>
            </p:cNvPr>
            <p:cNvGrpSpPr/>
            <p:nvPr/>
          </p:nvGrpSpPr>
          <p:grpSpPr>
            <a:xfrm>
              <a:off x="802568" y="1176794"/>
              <a:ext cx="2734662" cy="1282901"/>
              <a:chOff x="802568" y="1176794"/>
              <a:chExt cx="2734662" cy="1282901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94463736-8202-E549-9933-D159101140DB}"/>
                  </a:ext>
                </a:extLst>
              </p:cNvPr>
              <p:cNvCxnSpPr>
                <a:stCxn id="10" idx="3"/>
              </p:cNvCxnSpPr>
              <p:nvPr/>
            </p:nvCxnSpPr>
            <p:spPr bwMode="auto">
              <a:xfrm flipV="1">
                <a:off x="1014164" y="1176794"/>
                <a:ext cx="1077652" cy="93349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18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11BEC40-138C-C449-8B49-6C70E9578128}"/>
                  </a:ext>
                </a:extLst>
              </p:cNvPr>
              <p:cNvCxnSpPr/>
              <p:nvPr/>
            </p:nvCxnSpPr>
            <p:spPr bwMode="auto">
              <a:xfrm flipV="1">
                <a:off x="994928" y="2086942"/>
                <a:ext cx="2330706" cy="7850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18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75CED1-41D0-3947-9FEF-F6A18803D47E}"/>
                  </a:ext>
                </a:extLst>
              </p:cNvPr>
              <p:cNvSpPr/>
              <p:nvPr/>
            </p:nvSpPr>
            <p:spPr>
              <a:xfrm>
                <a:off x="802568" y="1956403"/>
                <a:ext cx="21159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aseline="-25000" dirty="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sz="2000" i="1" dirty="0">
                    <a:solidFill>
                      <a:schemeClr val="accent1"/>
                    </a:solidFill>
                    <a:cs typeface="Times New Roman"/>
                  </a:rPr>
                  <a:t>t</a:t>
                </a:r>
                <a:r>
                  <a:rPr lang="en-US" sz="2000" baseline="-25000" dirty="0">
                    <a:solidFill>
                      <a:schemeClr val="accent1"/>
                    </a:solidFill>
                    <a:cs typeface="Times New Roman"/>
                  </a:rPr>
                  <a:t>1</a:t>
                </a:r>
                <a:endParaRPr lang="en-US" sz="2000" dirty="0">
                  <a:solidFill>
                    <a:schemeClr val="accent1"/>
                  </a:solidFill>
                  <a:cs typeface="Times New Roman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0520FA-985D-7A4B-8E6A-8B4E1239E3A0}"/>
                  </a:ext>
                </a:extLst>
              </p:cNvPr>
              <p:cNvSpPr/>
              <p:nvPr/>
            </p:nvSpPr>
            <p:spPr>
              <a:xfrm>
                <a:off x="3325634" y="1877894"/>
                <a:ext cx="21159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aseline="-25000" dirty="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sz="2000" i="1" dirty="0">
                    <a:solidFill>
                      <a:schemeClr val="accent1"/>
                    </a:solidFill>
                    <a:cs typeface="Times New Roman"/>
                  </a:rPr>
                  <a:t>t</a:t>
                </a:r>
                <a:r>
                  <a:rPr lang="en-US" sz="2000" baseline="-25000" dirty="0">
                    <a:solidFill>
                      <a:schemeClr val="accent1"/>
                    </a:solidFill>
                    <a:cs typeface="Times New Roman"/>
                  </a:rPr>
                  <a:t>3</a:t>
                </a:r>
                <a:endParaRPr lang="en-US" sz="2000" dirty="0">
                  <a:solidFill>
                    <a:schemeClr val="accent1"/>
                  </a:solidFill>
                  <a:cs typeface="Times New Roman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AE8AFD-2A58-8140-8F38-B44A8C875ED9}"/>
                  </a:ext>
                </a:extLst>
              </p:cNvPr>
              <p:cNvSpPr/>
              <p:nvPr/>
            </p:nvSpPr>
            <p:spPr>
              <a:xfrm>
                <a:off x="1080422" y="1284544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chemeClr val="accent1"/>
                    </a:solidFill>
                    <a:cs typeface="Times New Roman"/>
                  </a:rPr>
                  <a:t>[1,2]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2D9297-D7B9-C34C-AE98-F318509347E9}"/>
                  </a:ext>
                </a:extLst>
              </p:cNvPr>
              <p:cNvSpPr/>
              <p:nvPr/>
            </p:nvSpPr>
            <p:spPr>
              <a:xfrm>
                <a:off x="2756822" y="1213733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chemeClr val="accent1"/>
                    </a:solidFill>
                    <a:cs typeface="Times New Roman"/>
                  </a:rPr>
                  <a:t>[3,4]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670D6C-E7F9-FB45-9E35-1EEE44AFE539}"/>
                  </a:ext>
                </a:extLst>
              </p:cNvPr>
              <p:cNvSpPr/>
              <p:nvPr/>
            </p:nvSpPr>
            <p:spPr>
              <a:xfrm>
                <a:off x="1929403" y="2182696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chemeClr val="accent1"/>
                    </a:solidFill>
                    <a:cs typeface="Times New Roman"/>
                  </a:rPr>
                  <a:t>[2,3]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387AF9C-3032-314A-8709-4E580F8E0C10}"/>
                  </a:ext>
                </a:extLst>
              </p:cNvPr>
              <p:cNvCxnSpPr>
                <a:endCxn id="11" idx="1"/>
              </p:cNvCxnSpPr>
              <p:nvPr/>
            </p:nvCxnSpPr>
            <p:spPr bwMode="auto">
              <a:xfrm>
                <a:off x="2291315" y="1176794"/>
                <a:ext cx="1034319" cy="85498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18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1F5C6B9-1E42-7245-81A8-F05313889294}"/>
                </a:ext>
              </a:extLst>
            </p:cNvPr>
            <p:cNvSpPr/>
            <p:nvPr/>
          </p:nvSpPr>
          <p:spPr>
            <a:xfrm>
              <a:off x="2072412" y="1021533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A16085-5372-4047-B904-31DE16155673}"/>
              </a:ext>
            </a:extLst>
          </p:cNvPr>
          <p:cNvGrpSpPr/>
          <p:nvPr/>
        </p:nvGrpSpPr>
        <p:grpSpPr>
          <a:xfrm>
            <a:off x="5405090" y="1085299"/>
            <a:ext cx="2734662" cy="1436790"/>
            <a:chOff x="5405090" y="1085299"/>
            <a:chExt cx="2734662" cy="143679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27EB4B4-7ED3-3F4B-A0EA-1FEF47CAE541}"/>
                </a:ext>
              </a:extLst>
            </p:cNvPr>
            <p:cNvCxnSpPr>
              <a:stCxn id="19" idx="3"/>
              <a:endCxn id="20" idx="1"/>
            </p:cNvCxnSpPr>
            <p:nvPr/>
          </p:nvCxnSpPr>
          <p:spPr bwMode="auto">
            <a:xfrm flipV="1">
              <a:off x="5616686" y="1239188"/>
              <a:ext cx="1077652" cy="9334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10C65B0-9DC0-E24D-A0D6-2B8B6B6702B6}"/>
                </a:ext>
              </a:extLst>
            </p:cNvPr>
            <p:cNvCxnSpPr/>
            <p:nvPr/>
          </p:nvCxnSpPr>
          <p:spPr bwMode="auto">
            <a:xfrm flipV="1">
              <a:off x="5597450" y="2149336"/>
              <a:ext cx="2330706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74BC22-968A-FB4D-841A-9D2E030693F2}"/>
                </a:ext>
              </a:extLst>
            </p:cNvPr>
            <p:cNvSpPr/>
            <p:nvPr/>
          </p:nvSpPr>
          <p:spPr>
            <a:xfrm>
              <a:off x="5405090" y="2018797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F7FC29-5C21-D94D-8D2C-94D3BA4E97CC}"/>
                </a:ext>
              </a:extLst>
            </p:cNvPr>
            <p:cNvSpPr/>
            <p:nvPr/>
          </p:nvSpPr>
          <p:spPr>
            <a:xfrm>
              <a:off x="6694338" y="1085299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917519-A669-574B-8AEA-DABDD4284A46}"/>
                </a:ext>
              </a:extLst>
            </p:cNvPr>
            <p:cNvSpPr/>
            <p:nvPr/>
          </p:nvSpPr>
          <p:spPr>
            <a:xfrm>
              <a:off x="7928156" y="1940288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C3B303-7C17-2843-A277-86B677574E01}"/>
                </a:ext>
              </a:extLst>
            </p:cNvPr>
            <p:cNvSpPr/>
            <p:nvPr/>
          </p:nvSpPr>
          <p:spPr>
            <a:xfrm>
              <a:off x="5682944" y="1346938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[1,2]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FFD5F5-1A69-A44D-AB94-5D882C453B7E}"/>
                </a:ext>
              </a:extLst>
            </p:cNvPr>
            <p:cNvSpPr/>
            <p:nvPr/>
          </p:nvSpPr>
          <p:spPr>
            <a:xfrm>
              <a:off x="7359344" y="1276127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[3,4]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80027-C160-654F-A1B4-46AE98617F80}"/>
                </a:ext>
              </a:extLst>
            </p:cNvPr>
            <p:cNvSpPr/>
            <p:nvPr/>
          </p:nvSpPr>
          <p:spPr>
            <a:xfrm>
              <a:off x="6531925" y="2245090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[2,5]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3D78C7-677C-F74C-83B2-CD338D0BC346}"/>
                </a:ext>
              </a:extLst>
            </p:cNvPr>
            <p:cNvCxnSpPr>
              <a:stCxn id="20" idx="3"/>
              <a:endCxn id="21" idx="1"/>
            </p:cNvCxnSpPr>
            <p:nvPr/>
          </p:nvCxnSpPr>
          <p:spPr bwMode="auto">
            <a:xfrm>
              <a:off x="6905934" y="1239188"/>
              <a:ext cx="1022222" cy="8549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68B504-A8EC-FE41-881C-4DD58C670050}"/>
              </a:ext>
            </a:extLst>
          </p:cNvPr>
          <p:cNvGrpSpPr/>
          <p:nvPr/>
        </p:nvGrpSpPr>
        <p:grpSpPr>
          <a:xfrm>
            <a:off x="6337719" y="5102123"/>
            <a:ext cx="2734662" cy="1436790"/>
            <a:chOff x="5597491" y="5155228"/>
            <a:chExt cx="2734662" cy="143679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6402B0F-6E99-0948-BCF1-6452C42A4AAA}"/>
                </a:ext>
              </a:extLst>
            </p:cNvPr>
            <p:cNvCxnSpPr>
              <a:stCxn id="29" idx="3"/>
              <a:endCxn id="30" idx="1"/>
            </p:cNvCxnSpPr>
            <p:nvPr/>
          </p:nvCxnSpPr>
          <p:spPr bwMode="auto">
            <a:xfrm flipV="1">
              <a:off x="5809087" y="5309117"/>
              <a:ext cx="1077652" cy="9334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4C7193D-E388-1B41-903C-F2BDC692BDFC}"/>
                </a:ext>
              </a:extLst>
            </p:cNvPr>
            <p:cNvCxnSpPr/>
            <p:nvPr/>
          </p:nvCxnSpPr>
          <p:spPr bwMode="auto">
            <a:xfrm flipV="1">
              <a:off x="5789851" y="6219265"/>
              <a:ext cx="2330706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70243A-345F-724A-A196-DC23E832B3B0}"/>
                </a:ext>
              </a:extLst>
            </p:cNvPr>
            <p:cNvSpPr/>
            <p:nvPr/>
          </p:nvSpPr>
          <p:spPr>
            <a:xfrm>
              <a:off x="5597491" y="6088726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E747E5-8848-4B43-86F3-818DACC969AF}"/>
                </a:ext>
              </a:extLst>
            </p:cNvPr>
            <p:cNvSpPr/>
            <p:nvPr/>
          </p:nvSpPr>
          <p:spPr>
            <a:xfrm>
              <a:off x="6886739" y="5155228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B2C0714-4EDF-4B4E-ABE2-A52CBEFFA7B7}"/>
                </a:ext>
              </a:extLst>
            </p:cNvPr>
            <p:cNvSpPr/>
            <p:nvPr/>
          </p:nvSpPr>
          <p:spPr>
            <a:xfrm>
              <a:off x="8120557" y="6010217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dirty="0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 dirty="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41A438-3261-1645-A1CE-3D65CC5DAC70}"/>
                </a:ext>
              </a:extLst>
            </p:cNvPr>
            <p:cNvSpPr/>
            <p:nvPr/>
          </p:nvSpPr>
          <p:spPr>
            <a:xfrm>
              <a:off x="5875345" y="5416867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[1,2]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89CF5A8-75CF-E747-BD05-A094FD5E76F4}"/>
                </a:ext>
              </a:extLst>
            </p:cNvPr>
            <p:cNvSpPr/>
            <p:nvPr/>
          </p:nvSpPr>
          <p:spPr>
            <a:xfrm>
              <a:off x="7551745" y="5346056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cs typeface="Times New Roman"/>
                </a:rPr>
                <a:t>[3,4]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429300F-8EC4-7644-A807-21CF1F3FD300}"/>
                </a:ext>
              </a:extLst>
            </p:cNvPr>
            <p:cNvSpPr/>
            <p:nvPr/>
          </p:nvSpPr>
          <p:spPr>
            <a:xfrm>
              <a:off x="6724326" y="6315019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cs typeface="Times New Roman"/>
                </a:rPr>
                <a:t>[4,5]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BC488DB-0E40-C342-932B-CAE176AAE80A}"/>
                </a:ext>
              </a:extLst>
            </p:cNvPr>
            <p:cNvCxnSpPr>
              <a:stCxn id="30" idx="3"/>
              <a:endCxn id="31" idx="1"/>
            </p:cNvCxnSpPr>
            <p:nvPr/>
          </p:nvCxnSpPr>
          <p:spPr bwMode="auto">
            <a:xfrm>
              <a:off x="7098335" y="5309117"/>
              <a:ext cx="1022222" cy="8549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563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5173928" cy="503091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latin typeface="Calibri"/>
                  </a:rPr>
                  <a:t>PC</a:t>
                </a:r>
                <a:r>
                  <a:rPr lang="en-US" dirty="0"/>
                  <a:t> (</a:t>
                </a:r>
                <a:r>
                  <a:rPr lang="en-US" i="1" dirty="0"/>
                  <a:t>Path Consistency</a:t>
                </a:r>
                <a:r>
                  <a:rPr lang="en-US" dirty="0"/>
                  <a:t>) </a:t>
                </a:r>
                <a:br>
                  <a:rPr lang="en-US" dirty="0"/>
                </a:br>
                <a:r>
                  <a:rPr lang="en-US" dirty="0"/>
                  <a:t>algorithm: </a:t>
                </a:r>
              </a:p>
              <a:p>
                <a:pPr lvl="1"/>
                <a:r>
                  <a:rPr lang="en-US" dirty="0"/>
                  <a:t>Consistency checking </a:t>
                </a:r>
                <a:br>
                  <a:rPr lang="en-US" dirty="0"/>
                </a:br>
                <a:r>
                  <a:rPr lang="en-US" dirty="0"/>
                  <a:t>on all triples</a:t>
                </a:r>
              </a:p>
              <a:p>
                <a:pPr lvl="1"/>
                <a:r>
                  <a:rPr lang="en-US" dirty="0"/>
                  <a:t>If an edge has no constraint,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−∞, +∞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constraints </a:t>
                </a:r>
                <a:br>
                  <a:rPr lang="en-US" dirty="0"/>
                </a:br>
                <a:r>
                  <a:rPr lang="en-US" dirty="0"/>
                  <a:t>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triples </a:t>
                </a:r>
                <a:br>
                  <a:rPr lang="en-US" dirty="0"/>
                </a:br>
                <a:r>
                  <a:rPr lang="en-US" dirty="0"/>
                  <a:t>=&gt;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de-DE" b="0" dirty="0"/>
              </a:p>
              <a:p>
                <a:r>
                  <a:rPr lang="en-GB" dirty="0"/>
                  <a:t>Example: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–∞,∞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=[1+3, 2+4]=[4,6]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← 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–∞,4</m:t>
                                </m:r>
                              </m:e>
                            </m:d>
                          </m:e>
                        </m:func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dirty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∞,6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5173928" cy="5030915"/>
              </a:xfrm>
              <a:blipFill>
                <a:blip r:embed="rId3"/>
                <a:stretch>
                  <a:fillRect l="-1222" t="-2015" b="-1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0BA67-7A91-DD47-8163-3F9C462F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>
            <a:normAutofit fontScale="85000" lnSpcReduction="10000"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A316-003C-5144-ADC3-A44F193E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094D11-92C2-0C40-AC03-2C68ACE30BB6}"/>
              </a:ext>
            </a:extLst>
          </p:cNvPr>
          <p:cNvGrpSpPr/>
          <p:nvPr/>
        </p:nvGrpSpPr>
        <p:grpSpPr>
          <a:xfrm>
            <a:off x="5100945" y="3145153"/>
            <a:ext cx="3629669" cy="2627688"/>
            <a:chOff x="857043" y="3549276"/>
            <a:chExt cx="3629669" cy="2627688"/>
          </a:xfrm>
        </p:grpSpPr>
        <p:pic>
          <p:nvPicPr>
            <p:cNvPr id="29" name="Picture 28" descr="stn0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19" y="3852848"/>
              <a:ext cx="3263153" cy="2324116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458686" y="3549276"/>
              <a:ext cx="301686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cs typeface="Times New Roman"/>
                </a:rPr>
                <a:t>k</a:t>
              </a:r>
              <a:endParaRPr lang="en-US" sz="2000" baseline="-25000" dirty="0">
                <a:cs typeface="Times New Roman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92C332-F13E-9F43-A0B1-9E7F9A3473F1}"/>
                </a:ext>
              </a:extLst>
            </p:cNvPr>
            <p:cNvSpPr/>
            <p:nvPr/>
          </p:nvSpPr>
          <p:spPr>
            <a:xfrm>
              <a:off x="857043" y="4557168"/>
              <a:ext cx="243978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cs typeface="Times New Roman"/>
                </a:rPr>
                <a:t>i</a:t>
              </a:r>
              <a:endParaRPr lang="en-US" sz="2000" baseline="-25000" dirty="0">
                <a:cs typeface="Times New Roman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32EA62-AEFD-4F45-A6F3-6398F83B2430}"/>
                </a:ext>
              </a:extLst>
            </p:cNvPr>
            <p:cNvSpPr/>
            <p:nvPr/>
          </p:nvSpPr>
          <p:spPr>
            <a:xfrm>
              <a:off x="4231514" y="4619276"/>
              <a:ext cx="255198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cs typeface="Times New Roman"/>
                </a:rPr>
                <a:t>j</a:t>
              </a:r>
              <a:endParaRPr lang="en-US" sz="2000" baseline="-25000" dirty="0">
                <a:cs typeface="Times New Roman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C08BA2-8A3C-F046-94BB-B4708ECD6E2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58951" y="4666435"/>
              <a:ext cx="2244437" cy="21613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180"/>
              </a:solidFill>
              <a:prstDash val="sysDot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375E1-1C62-FD48-BAE9-DC047CDAC277}"/>
              </a:ext>
            </a:extLst>
          </p:cNvPr>
          <p:cNvSpPr/>
          <p:nvPr/>
        </p:nvSpPr>
        <p:spPr>
          <a:xfrm>
            <a:off x="4423953" y="1146049"/>
            <a:ext cx="4521925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PC(𝒱,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ℰ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∩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∘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inconsistent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11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8" y="1146048"/>
                <a:ext cx="4000502" cy="503091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PC makes network minimal</a:t>
                </a:r>
              </a:p>
              <a:p>
                <a:pPr lvl="1"/>
                <a:r>
                  <a:rPr lang="en-US" dirty="0"/>
                  <a:t>Shrinks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to exclude values that are not in any solution</a:t>
                </a:r>
                <a:endParaRPr lang="en-US" i="1" dirty="0"/>
              </a:p>
              <a:p>
                <a:r>
                  <a:rPr lang="en-US" dirty="0"/>
                  <a:t>Also detects inconsistent networks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empty =&gt; inconsistent</a:t>
                </a:r>
              </a:p>
              <a:p>
                <a:r>
                  <a:rPr lang="en-US" dirty="0"/>
                  <a:t>Graph: dashed lines</a:t>
                </a:r>
              </a:p>
              <a:p>
                <a:pPr lvl="1"/>
                <a:r>
                  <a:rPr lang="en-US" dirty="0"/>
                  <a:t>Constraints that were shrunk</a:t>
                </a:r>
              </a:p>
              <a:p>
                <a:r>
                  <a:rPr lang="en-US" dirty="0"/>
                  <a:t>Can modify PC to make it incremental</a:t>
                </a:r>
              </a:p>
              <a:p>
                <a:pPr lvl="1"/>
                <a:r>
                  <a:rPr lang="en-US" dirty="0"/>
                  <a:t>Input</a:t>
                </a:r>
              </a:p>
              <a:p>
                <a:pPr lvl="2"/>
                <a:r>
                  <a:rPr lang="en-US" dirty="0"/>
                  <a:t>A consistent, minimal STN</a:t>
                </a:r>
              </a:p>
              <a:p>
                <a:pPr lvl="2"/>
                <a:r>
                  <a:rPr lang="en-US" dirty="0"/>
                  <a:t>A new constraint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Incorporate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de-DE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8" y="1146048"/>
                <a:ext cx="4000502" cy="5030915"/>
              </a:xfrm>
              <a:blipFill>
                <a:blip r:embed="rId2"/>
                <a:stretch>
                  <a:fillRect l="-1577" t="-2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0BA67-7A91-DD47-8163-3F9C462F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A316-003C-5144-ADC3-A44F193E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375E1-1C62-FD48-BAE9-DC047CDAC277}"/>
              </a:ext>
            </a:extLst>
          </p:cNvPr>
          <p:cNvSpPr/>
          <p:nvPr/>
        </p:nvSpPr>
        <p:spPr>
          <a:xfrm>
            <a:off x="4423953" y="1146049"/>
            <a:ext cx="4521925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PC(𝒱,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ℰ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∩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∘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inconsistent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" name="Picture 13" descr="cntl-stnu2.pdf">
            <a:extLst>
              <a:ext uri="{FF2B5EF4-FFF2-40B4-BE49-F238E27FC236}">
                <a16:creationId xmlns:a16="http://schemas.microsoft.com/office/drawing/2014/main" id="{0B00C1E5-1220-E448-A50A-24F5337E8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42" y="3459923"/>
            <a:ext cx="2863850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21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</a:t>
            </a:r>
            <a:r>
              <a:rPr lang="en-US" dirty="0" err="1"/>
              <a:t>TemPlan’s</a:t>
            </a:r>
            <a:r>
              <a:rPr lang="en-US" dirty="0"/>
              <a:t> search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Take the time constraints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Write them as an STN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Use Path Consistency to check whether STN is consistent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If it is inconsistent, </a:t>
                </a:r>
                <a:r>
                  <a:rPr lang="en-US" dirty="0" err="1">
                    <a:cs typeface="Calibri"/>
                  </a:rPr>
                  <a:t>TemPlan</a:t>
                </a:r>
                <a:r>
                  <a:rPr lang="en-US" dirty="0">
                    <a:cs typeface="Times New Roman"/>
                  </a:rPr>
                  <a:t> can backtrack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B79DA-49B9-4B44-BD6C-D74F76C1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47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Timeline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Sets of constraints on state variables and events</a:t>
            </a:r>
          </a:p>
          <a:p>
            <a:pPr lvl="1"/>
            <a:r>
              <a:rPr lang="en-US" dirty="0"/>
              <a:t>Reflect predicted actions and events</a:t>
            </a:r>
          </a:p>
          <a:p>
            <a:r>
              <a:rPr lang="en-US" dirty="0"/>
              <a:t>Planning is constraint-based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721F-7D99-A640-8456-D9842373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  <p:grpSp>
        <p:nvGrpSpPr>
          <p:cNvPr id="54" name="Group 116"/>
          <p:cNvGrpSpPr>
            <a:grpSpLocks noChangeAspect="1"/>
          </p:cNvGrpSpPr>
          <p:nvPr/>
        </p:nvGrpSpPr>
        <p:grpSpPr>
          <a:xfrm>
            <a:off x="255915" y="3502319"/>
            <a:ext cx="8735685" cy="2601537"/>
            <a:chOff x="0" y="0"/>
            <a:chExt cx="11523698" cy="3431822"/>
          </a:xfrm>
        </p:grpSpPr>
        <p:pic>
          <p:nvPicPr>
            <p:cNvPr id="55" name="exTempPlan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3" t="3116" r="994" b="21529"/>
            <a:stretch>
              <a:fillRect/>
            </a:stretch>
          </p:blipFill>
          <p:spPr>
            <a:xfrm>
              <a:off x="234808" y="0"/>
              <a:ext cx="11288891" cy="33777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Shape 115"/>
            <p:cNvSpPr/>
            <p:nvPr/>
          </p:nvSpPr>
          <p:spPr>
            <a:xfrm>
              <a:off x="0" y="2564835"/>
              <a:ext cx="6574650" cy="866988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algn="ctr" defTabSz="406385">
                <a:defRPr sz="3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sz="2672"/>
            </a:p>
          </p:txBody>
        </p:sp>
      </p:grpSp>
    </p:spTree>
    <p:extLst>
      <p:ext uri="{BB962C8B-B14F-4D97-AF65-F5344CB8AC3E}">
        <p14:creationId xmlns:p14="http://schemas.microsoft.com/office/powerpoint/2010/main" val="301432632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</a:t>
            </a:r>
            <a:r>
              <a:rPr lang="en-US" dirty="0" err="1"/>
              <a:t>TemPlan</a:t>
            </a:r>
            <a:r>
              <a:rPr lang="en-US" dirty="0">
                <a:cs typeface="Times New Roman"/>
              </a:rPr>
              <a:t> gives you a chronicle and you want to execute it</a:t>
            </a:r>
          </a:p>
          <a:p>
            <a:pPr lvl="1"/>
            <a:r>
              <a:rPr lang="en-US" dirty="0">
                <a:cs typeface="Times New Roman"/>
              </a:rPr>
              <a:t>Constraints on time points</a:t>
            </a:r>
          </a:p>
          <a:p>
            <a:pPr lvl="1"/>
            <a:r>
              <a:rPr lang="en-US" dirty="0">
                <a:cs typeface="Times New Roman"/>
              </a:rPr>
              <a:t>Need to reason about these in order to decide when to start each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36F8C-EEFA-2A45-AFD0-7D0AD72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pic>
        <p:nvPicPr>
          <p:cNvPr id="4" name="Picture 3" descr="cntl-stnu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61" y="3794125"/>
            <a:ext cx="2612390" cy="17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90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Solid lines: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duration constraints</a:t>
            </a:r>
          </a:p>
          <a:p>
            <a:pPr lvl="1"/>
            <a:r>
              <a:rPr lang="en-US" dirty="0">
                <a:cs typeface="Times New Roman"/>
              </a:rPr>
              <a:t>Robot will do </a:t>
            </a:r>
            <a:r>
              <a:rPr lang="en-US" dirty="0" err="1">
                <a:cs typeface="Calibri"/>
              </a:rPr>
              <a:t>bring&amp;move</a:t>
            </a:r>
            <a:r>
              <a:rPr lang="en-US" dirty="0">
                <a:cs typeface="Times New Roman"/>
              </a:rPr>
              <a:t>, will take 30 to 50 time units</a:t>
            </a:r>
          </a:p>
          <a:p>
            <a:pPr lvl="1"/>
            <a:r>
              <a:rPr lang="en-US" dirty="0">
                <a:cs typeface="Times New Roman"/>
              </a:rPr>
              <a:t>Crane will do </a:t>
            </a:r>
            <a:r>
              <a:rPr lang="en-US" dirty="0">
                <a:cs typeface="Calibri"/>
              </a:rPr>
              <a:t>uncover</a:t>
            </a:r>
            <a:r>
              <a:rPr lang="en-US" dirty="0">
                <a:cs typeface="Times New Roman"/>
              </a:rPr>
              <a:t>, will take 5 to 10 time units</a:t>
            </a:r>
          </a:p>
          <a:p>
            <a:r>
              <a:rPr lang="en-US" dirty="0">
                <a:cs typeface="Times New Roman"/>
              </a:rPr>
              <a:t>Dashed line: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synchronization constraint</a:t>
            </a:r>
          </a:p>
          <a:p>
            <a:pPr lvl="1"/>
            <a:r>
              <a:rPr lang="en-US" dirty="0">
                <a:cs typeface="Times New Roman"/>
              </a:rPr>
              <a:t>Do not want either the crane or robot to wait long</a:t>
            </a:r>
          </a:p>
          <a:p>
            <a:pPr lvl="1"/>
            <a:r>
              <a:rPr lang="en-US" dirty="0">
                <a:cs typeface="Times New Roman"/>
              </a:rPr>
              <a:t>At most 5 seconds between the two ending times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Objective</a:t>
            </a:r>
          </a:p>
          <a:p>
            <a:pPr lvl="1"/>
            <a:r>
              <a:rPr lang="en-US" dirty="0">
                <a:cs typeface="Times New Roman"/>
              </a:rPr>
              <a:t>Choose time points that will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satisfy all the constraints</a:t>
            </a:r>
            <a:br>
              <a:rPr lang="en-US" dirty="0">
                <a:cs typeface="Times New Roman"/>
              </a:rPr>
            </a:br>
            <a:endParaRPr lang="en-US" dirty="0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6A3F1-CD8B-6F45-9F0E-3BA60795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 descr="cntl-stnu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61" y="3794125"/>
            <a:ext cx="2612390" cy="17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89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ntl-stnu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73" y="1213317"/>
            <a:ext cx="2612390" cy="17741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15338" y="3877165"/>
            <a:ext cx="2863850" cy="2004930"/>
            <a:chOff x="5803139" y="697630"/>
            <a:chExt cx="2863850" cy="2004930"/>
          </a:xfrm>
        </p:grpSpPr>
        <p:pic>
          <p:nvPicPr>
            <p:cNvPr id="9" name="Picture 8" descr="cntl-stnu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139" y="914400"/>
              <a:ext cx="2863850" cy="17881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99632" y="697630"/>
              <a:ext cx="1350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rgbClr val="011892"/>
                  </a:solidFill>
                  <a:latin typeface="Calibri" charset="0"/>
                </a:rPr>
                <a:t>bring&amp;move</a:t>
              </a:r>
              <a:endParaRPr lang="en-US" sz="1800" dirty="0">
                <a:solidFill>
                  <a:srgbClr val="011892"/>
                </a:solidFill>
                <a:latin typeface="Calibri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5064" y="2046124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11892"/>
                  </a:solidFill>
                  <a:latin typeface="Calibri" charset="0"/>
                </a:rPr>
                <a:t>uncover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382823" cy="501872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cs typeface="Times New Roman"/>
                  </a:rPr>
                  <a:t>Suppose we run PC</a:t>
                </a:r>
              </a:p>
              <a:p>
                <a:r>
                  <a:rPr lang="en-US" dirty="0">
                    <a:cs typeface="Times New Roman"/>
                  </a:rPr>
                  <a:t>PC returns a minimal and consistent network</a:t>
                </a:r>
              </a:p>
              <a:p>
                <a:r>
                  <a:rPr lang="en-US" dirty="0">
                    <a:cs typeface="Times New Roman"/>
                  </a:rPr>
                  <a:t>There </a:t>
                </a:r>
                <a:r>
                  <a:rPr lang="en-US" i="1" dirty="0">
                    <a:cs typeface="Times New Roman"/>
                  </a:rPr>
                  <a:t>exist</a:t>
                </a:r>
                <a:r>
                  <a:rPr lang="en-US" dirty="0">
                    <a:cs typeface="Times New Roman"/>
                  </a:rPr>
                  <a:t> time points that satisfy all the constraints</a:t>
                </a:r>
              </a:p>
              <a:p>
                <a:r>
                  <a:rPr lang="en-US" dirty="0">
                    <a:cs typeface="Times New Roman"/>
                  </a:rPr>
                  <a:t>Would work if we could choose all four time points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But we cannot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cs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are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Actor can control when each action starts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are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Cannot control how long the actions take</a:t>
                </a:r>
              </a:p>
              <a:p>
                <a:pPr lvl="1"/>
                <a:r>
                  <a:rPr lang="en-US" dirty="0"/>
                  <a:t>Random variables that are known </a:t>
                </a:r>
                <a:br>
                  <a:rPr lang="en-US" dirty="0"/>
                </a:br>
                <a:r>
                  <a:rPr lang="en-US" dirty="0"/>
                  <a:t>to satisfy the duration constraints</a:t>
                </a:r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 Regular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+30, 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+50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+5, 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+10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382823" cy="5018723"/>
              </a:xfrm>
              <a:blipFill>
                <a:blip r:embed="rId4"/>
                <a:stretch>
                  <a:fillRect l="-1415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12574-4B97-C048-A7B4-B9CC2068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04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cs typeface="Times New Roman"/>
                  </a:rPr>
                  <a:t>Cannot guarantee that all constraints will be satisfied</a:t>
                </a:r>
              </a:p>
              <a:p>
                <a:r>
                  <a:rPr lang="en-US" dirty="0">
                    <a:cs typeface="Times New Roman"/>
                  </a:rPr>
                  <a:t>Start </a:t>
                </a:r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latin typeface="Calibri"/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at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Suppose the durations are</a:t>
                </a:r>
              </a:p>
              <a:p>
                <a:pPr lvl="1"/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30</m:t>
                    </m:r>
                  </m:oMath>
                </a14:m>
                <a:r>
                  <a:rPr lang="en-US" dirty="0">
                    <a:cs typeface="Times New Roman"/>
                  </a:rPr>
                  <a:t>, 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10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+30=30</m:t>
                    </m:r>
                  </m:oMath>
                </a14:m>
                <a:endParaRPr lang="en-US" i="1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: 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5≤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–5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≤5</m:t>
                    </m:r>
                  </m:oMath>
                </a14:m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  <a:sym typeface="Wingdings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5 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   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25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Must start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≤25</m:t>
                    </m:r>
                  </m:oMath>
                </a14:m>
                <a:endParaRPr lang="en-US" baseline="-25000" dirty="0">
                  <a:cs typeface="Times New Roman"/>
                </a:endParaRPr>
              </a:p>
              <a:p>
                <a:pPr marL="0" lvl="1" indent="0">
                  <a:buSzPct val="85000"/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954" t="-2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cs typeface="Times New Roman"/>
                  </a:rPr>
                  <a:t>But if we start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≤25</m:t>
                    </m:r>
                  </m:oMath>
                </a14:m>
                <a:r>
                  <a:rPr lang="en-US" dirty="0">
                    <a:cs typeface="Times New Roman"/>
                  </a:rPr>
                  <a:t>, neither action has finished yet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We do not yet know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how long they will take</a:t>
                </a:r>
              </a:p>
              <a:p>
                <a:r>
                  <a:rPr lang="en-US" dirty="0">
                    <a:cs typeface="Times New Roman"/>
                  </a:rPr>
                  <a:t>Durations might instead be</a:t>
                </a:r>
              </a:p>
              <a:p>
                <a:pPr lvl="1"/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50</m:t>
                    </m:r>
                  </m:oMath>
                </a14:m>
                <a:r>
                  <a:rPr lang="en-US" dirty="0">
                    <a:cs typeface="Times New Roman"/>
                  </a:rPr>
                  <a:t>, 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+50=50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+5≤25+5=30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≤30–50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Violates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954" t="-2519" r="-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10F75-A598-AA40-8382-4C023C1B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6B6427-538D-474C-BB42-9564CFCF97EC}"/>
              </a:ext>
            </a:extLst>
          </p:cNvPr>
          <p:cNvCxnSpPr>
            <a:cxnSpLocks/>
          </p:cNvCxnSpPr>
          <p:nvPr/>
        </p:nvCxnSpPr>
        <p:spPr>
          <a:xfrm flipH="1">
            <a:off x="2780051" y="2969031"/>
            <a:ext cx="1450548" cy="5830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F8CF66-40D0-E848-AA11-A2A41DE676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4120" y="3414120"/>
            <a:ext cx="1619733" cy="100129"/>
          </a:xfrm>
          <a:prstGeom prst="bentConnector3">
            <a:avLst>
              <a:gd name="adj1" fmla="val 99773"/>
            </a:avLst>
          </a:prstGeom>
          <a:ln w="190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DE050C1-702B-0544-90AC-4FACF325C8BC}"/>
              </a:ext>
            </a:extLst>
          </p:cNvPr>
          <p:cNvCxnSpPr>
            <a:cxnSpLocks/>
          </p:cNvCxnSpPr>
          <p:nvPr/>
        </p:nvCxnSpPr>
        <p:spPr>
          <a:xfrm rot="5400000">
            <a:off x="6723702" y="2026770"/>
            <a:ext cx="2083229" cy="1332408"/>
          </a:xfrm>
          <a:prstGeom prst="bentConnector3">
            <a:avLst>
              <a:gd name="adj1" fmla="val 105598"/>
            </a:avLst>
          </a:prstGeom>
          <a:ln w="190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CB866E-1929-944C-ABE6-FE9CCCABE0D3}"/>
              </a:ext>
            </a:extLst>
          </p:cNvPr>
          <p:cNvGrpSpPr/>
          <p:nvPr/>
        </p:nvGrpSpPr>
        <p:grpSpPr>
          <a:xfrm>
            <a:off x="5140325" y="4451073"/>
            <a:ext cx="2863850" cy="2004930"/>
            <a:chOff x="5803139" y="697630"/>
            <a:chExt cx="2863850" cy="2004930"/>
          </a:xfrm>
        </p:grpSpPr>
        <p:pic>
          <p:nvPicPr>
            <p:cNvPr id="14" name="Picture 13" descr="cntl-stnu2.pdf">
              <a:extLst>
                <a:ext uri="{FF2B5EF4-FFF2-40B4-BE49-F238E27FC236}">
                  <a16:creationId xmlns:a16="http://schemas.microsoft.com/office/drawing/2014/main" id="{48137E4B-1505-7845-BA32-F89F440DA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139" y="914400"/>
              <a:ext cx="2863850" cy="178816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A7081D-53C6-5840-A2F5-6413E2783F9A}"/>
                </a:ext>
              </a:extLst>
            </p:cNvPr>
            <p:cNvSpPr txBox="1"/>
            <p:nvPr/>
          </p:nvSpPr>
          <p:spPr>
            <a:xfrm>
              <a:off x="6199632" y="697630"/>
              <a:ext cx="1350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rgbClr val="011892"/>
                  </a:solidFill>
                  <a:latin typeface="Calibri" charset="0"/>
                </a:rPr>
                <a:t>bring&amp;move</a:t>
              </a:r>
              <a:endParaRPr lang="en-US" sz="1800" dirty="0">
                <a:solidFill>
                  <a:srgbClr val="011892"/>
                </a:solidFill>
                <a:latin typeface="Calibri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9F5897-CACA-6D41-97C5-748E28E5C9AE}"/>
                </a:ext>
              </a:extLst>
            </p:cNvPr>
            <p:cNvSpPr txBox="1"/>
            <p:nvPr/>
          </p:nvSpPr>
          <p:spPr>
            <a:xfrm>
              <a:off x="7235064" y="2046124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11892"/>
                  </a:solidFill>
                  <a:latin typeface="Calibri" charset="0"/>
                </a:rPr>
                <a:t>uncover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C761D6-25CA-7046-B64B-0086D5203B60}"/>
              </a:ext>
            </a:extLst>
          </p:cNvPr>
          <p:cNvCxnSpPr/>
          <p:nvPr/>
        </p:nvCxnSpPr>
        <p:spPr>
          <a:xfrm>
            <a:off x="5907447" y="1651359"/>
            <a:ext cx="252948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971CF8-0BB5-1742-9B56-EFAF821D2016}"/>
              </a:ext>
            </a:extLst>
          </p:cNvPr>
          <p:cNvCxnSpPr>
            <a:cxnSpLocks/>
          </p:cNvCxnSpPr>
          <p:nvPr/>
        </p:nvCxnSpPr>
        <p:spPr>
          <a:xfrm>
            <a:off x="8159263" y="3087867"/>
            <a:ext cx="0" cy="3370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STNUs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STNU (Simple Temporal Network with Uncertainty)</a:t>
                </a:r>
                <a:r>
                  <a:rPr lang="en-US" i="1" dirty="0"/>
                  <a:t>:</a:t>
                </a:r>
              </a:p>
              <a:p>
                <a:pPr lvl="1"/>
                <a:r>
                  <a:rPr lang="en-US" dirty="0"/>
                  <a:t>A 4-tuple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cs typeface="Times New Roman"/>
                  </a:rPr>
                  <a:t> ={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  <a:r>
                  <a:rPr lang="en-US" dirty="0">
                    <a:cs typeface="Times New Roman"/>
                  </a:rPr>
                  <a:t> time points}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E.g., starting times of actions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>
                    <a:cs typeface="Times New Roman"/>
                  </a:rPr>
                  <a:t> ={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time points}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E.g., ending times of actions</a:t>
                </a:r>
              </a:p>
              <a:p>
                <a:r>
                  <a:rPr lang="en-US" dirty="0"/>
                  <a:t>Controllable and contingent constraints: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two </a:t>
                </a:r>
                <a:r>
                  <a:rPr lang="en-US" dirty="0">
                    <a:solidFill>
                      <a:srgbClr val="C00000"/>
                    </a:solidFill>
                    <a:cs typeface="Times New Roman"/>
                  </a:rPr>
                  <a:t>starting</a:t>
                </a:r>
                <a:r>
                  <a:rPr lang="en-US" dirty="0">
                    <a:cs typeface="Times New Roman"/>
                  </a:rPr>
                  <a:t> times: </a:t>
                </a:r>
                <a:r>
                  <a:rPr lang="en-US" i="1" dirty="0">
                    <a:cs typeface="Times New Roman"/>
                  </a:rPr>
                  <a:t>controllable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  <a:cs typeface="Times New Roman"/>
                  </a:rPr>
                  <a:t>Duration</a:t>
                </a:r>
                <a:r>
                  <a:rPr lang="en-US" dirty="0">
                    <a:cs typeface="Times New Roman"/>
                  </a:rPr>
                  <a:t> of an action: </a:t>
                </a:r>
                <a:r>
                  <a:rPr lang="en-US" i="1" dirty="0">
                    <a:cs typeface="Times New Roman"/>
                  </a:rPr>
                  <a:t>contingent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</a:t>
                </a:r>
                <a:r>
                  <a:rPr lang="en-US" dirty="0">
                    <a:solidFill>
                      <a:srgbClr val="C00000"/>
                    </a:solidFill>
                    <a:cs typeface="Times New Roman"/>
                  </a:rPr>
                  <a:t>ending</a:t>
                </a:r>
                <a:r>
                  <a:rPr lang="en-US" dirty="0">
                    <a:cs typeface="Times New Roman"/>
                  </a:rPr>
                  <a:t> points of two actions: </a:t>
                </a:r>
                <a:r>
                  <a:rPr lang="en-US" i="1" dirty="0">
                    <a:cs typeface="Times New Roman"/>
                  </a:rPr>
                  <a:t>contingent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end of one action, start of another:</a:t>
                </a:r>
              </a:p>
              <a:p>
                <a:pPr lvl="2"/>
                <a:r>
                  <a:rPr lang="en-US" i="1" dirty="0">
                    <a:cs typeface="Times New Roman"/>
                  </a:rPr>
                  <a:t>Controllable</a:t>
                </a:r>
                <a:r>
                  <a:rPr lang="en-US" dirty="0">
                    <a:cs typeface="Times New Roman"/>
                  </a:rPr>
                  <a:t> if the new action starts after the old one ends</a:t>
                </a:r>
              </a:p>
              <a:p>
                <a:pPr lvl="2"/>
                <a:r>
                  <a:rPr lang="en-US" i="1" dirty="0">
                    <a:cs typeface="Times New Roman"/>
                  </a:rPr>
                  <a:t>Contingent</a:t>
                </a:r>
                <a:r>
                  <a:rPr lang="en-US" dirty="0">
                    <a:cs typeface="Times New Roman"/>
                  </a:rPr>
                  <a:t> if the new action starts before the old one ends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Want a way for the actor to choose time points in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latin typeface="Lucida Handwriting" charset="0"/>
                  </a:rPr>
                  <a:t> </a:t>
                </a:r>
                <a:r>
                  <a:rPr lang="en-US" dirty="0"/>
                  <a:t>(starting times) that guarantee that constraints are satisfied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81347-2CFF-1F4B-BA81-CA201247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F39328-B6F8-9F46-AA55-F72DA73DA00B}"/>
                  </a:ext>
                </a:extLst>
              </p:cNvPr>
              <p:cNvSpPr/>
              <p:nvPr/>
            </p:nvSpPr>
            <p:spPr>
              <a:xfrm>
                <a:off x="5215180" y="1801091"/>
                <a:ext cx="4572000" cy="8826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23850" lvl="2" indent="-30956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1700" dirty="0">
                    <a:cs typeface="Times New Roman"/>
                  </a:rPr>
                  <a:t> ={</a:t>
                </a:r>
                <a:r>
                  <a:rPr lang="en-US" sz="1700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  <a:r>
                  <a:rPr lang="en-US" sz="1700" dirty="0">
                    <a:cs typeface="Times New Roman"/>
                  </a:rPr>
                  <a:t> constraints}</a:t>
                </a:r>
              </a:p>
              <a:p>
                <a:pPr marL="323850" lvl="2" indent="-309563">
                  <a:buFont typeface="Arial" panose="020B0604020202020204" pitchFamily="34" charset="0"/>
                  <a:buChar char="•"/>
                </a:pPr>
                <a:endParaRPr lang="en-US" sz="1700" dirty="0">
                  <a:cs typeface="Times New Roman"/>
                </a:endParaRPr>
              </a:p>
              <a:p>
                <a:pPr marL="323850" lvl="2" indent="-30956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sz="1700" dirty="0">
                    <a:cs typeface="Times New Roman"/>
                  </a:rPr>
                  <a:t> ={</a:t>
                </a:r>
                <a:r>
                  <a:rPr lang="en-US" sz="1700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r>
                  <a:rPr lang="en-US" sz="1700" i="1" dirty="0">
                    <a:cs typeface="Times New Roman"/>
                  </a:rPr>
                  <a:t> </a:t>
                </a:r>
                <a:r>
                  <a:rPr lang="en-US" sz="1700" dirty="0">
                    <a:cs typeface="Times New Roman"/>
                  </a:rPr>
                  <a:t>constraints}</a:t>
                </a:r>
                <a:endParaRPr lang="en-US" sz="1700" baseline="-250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F39328-B6F8-9F46-AA55-F72DA73D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80" y="1801091"/>
                <a:ext cx="4572000" cy="882614"/>
              </a:xfrm>
              <a:prstGeom prst="rect">
                <a:avLst/>
              </a:prstGeom>
              <a:blipFill>
                <a:blip r:embed="rId3"/>
                <a:stretch>
                  <a:fillRect l="-277" t="-1429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3883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kinds of 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strongly controllable </a:t>
                </a:r>
                <a:r>
                  <a:rPr lang="en-US" dirty="0"/>
                  <a:t>if the actor can choose values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such that success will occur for all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that satisfy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Actor can choose the values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offline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The right choice will work regardless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endParaRPr lang="en-US" baseline="-25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weakly controllable </a:t>
                </a:r>
                <a:r>
                  <a:rPr lang="en-US" dirty="0"/>
                  <a:t>if the actor can choose values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such that success will occur for </a:t>
                </a:r>
                <a:r>
                  <a:rPr lang="en-US" i="1" dirty="0"/>
                  <a:t>at least one </a:t>
                </a:r>
                <a:r>
                  <a:rPr lang="en-US" dirty="0"/>
                  <a:t>combination of values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Actor can choose the values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only if the actor knows in advance what the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will be</a:t>
                </a:r>
              </a:p>
              <a:p>
                <a:pPr lvl="1"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Dynamic controllability</a:t>
                </a:r>
                <a:r>
                  <a:rPr lang="en-US" dirty="0"/>
                  <a:t>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Game-theoretic model: actor vs. environment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 player’s </a:t>
                </a:r>
                <a:r>
                  <a:rPr lang="en-US" dirty="0">
                    <a:solidFill>
                      <a:schemeClr val="accent1"/>
                    </a:solidFill>
                  </a:rPr>
                  <a:t>strategy</a:t>
                </a:r>
                <a:r>
                  <a:rPr lang="en-US" dirty="0"/>
                  <a:t>: a function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Times New Roman"/>
                      </a:rPr>
                      <m:t>𝜎</m:t>
                    </m:r>
                  </m:oMath>
                </a14:m>
                <a:r>
                  <a:rPr lang="el-GR" i="1" dirty="0">
                    <a:cs typeface="Times New Roman"/>
                  </a:rPr>
                  <a:t> </a:t>
                </a:r>
                <a:r>
                  <a:rPr lang="en-US" dirty="0"/>
                  <a:t>telling what to do in every situation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>
                    <a:cs typeface="Lucida Handwriting"/>
                  </a:rPr>
                  <a:t>Choices may differ depending on what has happened so far</a:t>
                </a:r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dynamically controllable </a:t>
                </a:r>
                <a:r>
                  <a:rPr lang="en-US" dirty="0"/>
                  <a:t>if ∃ strategy for an actor that will guarantee success regardless of the environment’s strategy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4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A0B72-1B94-CC43-B6B4-75F30DE1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791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B89A-5A6D-6148-BBC9-ECFB0070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Actor chooses an unassigned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Lucida Handwriting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Lucida Handwriting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that all can be assigned the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without violating any constraints in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endParaRPr lang="en-GB" dirty="0"/>
              </a:p>
              <a:p>
                <a:pPr lvl="2"/>
                <a:r>
                  <a:rPr lang="en-US" dirty="0">
                    <a:cs typeface="Lucida Handwriting"/>
                  </a:rPr>
                  <a:t>≈ actions the actor chooses to start at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Lucida Handwriting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Simultaneously, environment chooses an unassigned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⊆</m:t>
                    </m:r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/>
                  <a:t> that all can be assigned the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without violating any constraints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endParaRPr lang="en-GB" dirty="0"/>
              </a:p>
              <a:p>
                <a:pPr lvl="2"/>
                <a:r>
                  <a:rPr lang="en-US" dirty="0">
                    <a:cs typeface="Lucida Handwriting"/>
                  </a:rPr>
                  <a:t>≈ actions that finish at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Lucida Handwriting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Each chosen time point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assigned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cs typeface="Calibri"/>
                  </a:rPr>
                  <a:t>Failure </a:t>
                </a:r>
                <a:r>
                  <a:rPr lang="en-US" dirty="0"/>
                  <a:t>if any of the constraints in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are violated</a:t>
                </a:r>
              </a:p>
              <a:p>
                <a:pPr lvl="2"/>
                <a:r>
                  <a:rPr lang="en-US" dirty="0"/>
                  <a:t>There might be violations that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Lucida Handwriting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Lucida Handwriting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caused individually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cs typeface="Calibri"/>
                  </a:rPr>
                  <a:t>Success </a:t>
                </a:r>
                <a:r>
                  <a:rPr lang="en-US" dirty="0"/>
                  <a:t>if all variables in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have values and no constraints are violated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Dynamic execution strategies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for environment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/>
                  <a:t> = {what events in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cs typeface="Times New Roman"/>
                  </a:rPr>
                  <a:t> to trigger at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}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= {</a:t>
                </a:r>
                <a:r>
                  <a:rPr lang="en-US" dirty="0"/>
                  <a:t>what events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>
                    <a:cs typeface="Times New Roman"/>
                  </a:rPr>
                  <a:t> to trigger at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}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⋅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>
                  <a:cs typeface="Times New Roman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dynamically controllable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∃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that will guarantee success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∀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3A6CF-5D49-B949-883A-22B95F73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A4CD87-E439-E247-B80D-60E663E279C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41128" y="2651531"/>
                <a:ext cx="2184697" cy="9376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700" b="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70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sz="1700" b="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𝑖𝑗</m:t>
                        </m:r>
                      </m:sub>
                    </m:sSub>
                    <m:r>
                      <a:rPr lang="en-US" sz="17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7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kern="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00" i="1" kern="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kern="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is </a:t>
                </a:r>
                <a:r>
                  <a:rPr lang="en-US" sz="1700" kern="0" dirty="0">
                    <a:solidFill>
                      <a:schemeClr val="accent4"/>
                    </a:solidFill>
                  </a:rPr>
                  <a:t>violated</a:t>
                </a:r>
                <a:r>
                  <a:rPr lang="en-US" sz="1700" kern="0" dirty="0">
                    <a:solidFill>
                      <a:schemeClr val="bg1"/>
                    </a:solidFill>
                  </a:rPr>
                  <a:t> </a:t>
                </a:r>
                <a:br>
                  <a:rPr lang="en-US" sz="1700" kern="0" dirty="0">
                    <a:solidFill>
                      <a:schemeClr val="bg1"/>
                    </a:solidFill>
                  </a:rPr>
                </a:br>
                <a:r>
                  <a:rPr lang="en-US" sz="1700" kern="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b="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b="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b="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have values </a:t>
                </a:r>
                <a:br>
                  <a:rPr lang="en-US" sz="1700" kern="0" dirty="0">
                    <a:solidFill>
                      <a:schemeClr val="bg1"/>
                    </a:solidFill>
                  </a:rPr>
                </a:br>
                <a:r>
                  <a:rPr lang="en-US" sz="1700" kern="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b="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sz="17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7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 Regular" charset="0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70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kern="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00" i="1" kern="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kern="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sz="17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A4CD87-E439-E247-B80D-60E663E27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1128" y="2651531"/>
                <a:ext cx="2184697" cy="937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8949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Instead of a single </a:t>
                </a:r>
                <a:r>
                  <a:rPr lang="en-US" dirty="0" err="1">
                    <a:cs typeface="Calibri"/>
                  </a:rPr>
                  <a:t>bring&amp;move</a:t>
                </a:r>
                <a:r>
                  <a:rPr lang="en-US" dirty="0">
                    <a:cs typeface="Calibri"/>
                  </a:rPr>
                  <a:t> </a:t>
                </a:r>
                <a:r>
                  <a:rPr lang="en-US" dirty="0"/>
                  <a:t>task, two separate </a:t>
                </a:r>
                <a:r>
                  <a:rPr lang="en-US" dirty="0">
                    <a:cs typeface="Calibri"/>
                  </a:rPr>
                  <a:t>bring</a:t>
                </a:r>
                <a:r>
                  <a:rPr lang="en-US" dirty="0">
                    <a:cs typeface="Times New Roman"/>
                  </a:rPr>
                  <a:t> and </a:t>
                </a:r>
                <a:r>
                  <a:rPr lang="en-US" dirty="0">
                    <a:cs typeface="Calibri"/>
                  </a:rPr>
                  <a:t>move</a:t>
                </a:r>
                <a:r>
                  <a:rPr lang="en-US" dirty="0">
                    <a:cs typeface="Times New Roman"/>
                  </a:rPr>
                  <a:t> tasks</a:t>
                </a: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Actor’s dynamic execution strategy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whatever time you want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Wait and observe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at any time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+10]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–5, 5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 So all constraints are satisfied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6" t="-3030" r="-965" b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0FE1A-E0E0-814B-8691-DFCE2440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  <p:grpSp>
        <p:nvGrpSpPr>
          <p:cNvPr id="65" name="Group 1032"/>
          <p:cNvGrpSpPr/>
          <p:nvPr/>
        </p:nvGrpSpPr>
        <p:grpSpPr>
          <a:xfrm>
            <a:off x="2055601" y="1657413"/>
            <a:ext cx="4986311" cy="1591398"/>
            <a:chOff x="0" y="37268"/>
            <a:chExt cx="7091641" cy="2263320"/>
          </a:xfrm>
        </p:grpSpPr>
        <p:sp>
          <p:nvSpPr>
            <p:cNvPr id="66" name="Shape 1003"/>
            <p:cNvSpPr/>
            <p:nvPr/>
          </p:nvSpPr>
          <p:spPr>
            <a:xfrm>
              <a:off x="3467502" y="37268"/>
              <a:ext cx="445019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>
                  <a:ea typeface="Times New Roman" charset="0"/>
                  <a:cs typeface="Times New Roman" charset="0"/>
                </a:rPr>
                <a:t>t</a:t>
              </a:r>
              <a:r>
                <a:rPr lang="en-US" sz="1800" dirty="0">
                  <a:ea typeface="Times New Roman" charset="0"/>
                  <a:cs typeface="Times New Roman" charset="0"/>
                </a:rPr>
                <a:t>′</a:t>
              </a:r>
              <a:endParaRPr sz="1800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67" name="Shape 1004"/>
            <p:cNvSpPr/>
            <p:nvPr/>
          </p:nvSpPr>
          <p:spPr>
            <a:xfrm>
              <a:off x="4313008" y="1760728"/>
              <a:ext cx="449123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 dirty="0">
                  <a:ea typeface="Times New Roman" charset="0"/>
                  <a:cs typeface="Times New Roman" charset="0"/>
                </a:rPr>
                <a:t>t</a:t>
              </a:r>
              <a:r>
                <a:rPr sz="1800" baseline="-25000" dirty="0">
                  <a:ea typeface="Times New Roman" charset="0"/>
                  <a:cs typeface="Times New Roman" charset="0"/>
                </a:rPr>
                <a:t>3</a:t>
              </a:r>
            </a:p>
          </p:txBody>
        </p:sp>
        <p:sp>
          <p:nvSpPr>
            <p:cNvPr id="68" name="Shape 1005"/>
            <p:cNvSpPr/>
            <p:nvPr/>
          </p:nvSpPr>
          <p:spPr>
            <a:xfrm>
              <a:off x="5566593" y="37269"/>
              <a:ext cx="449123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 dirty="0">
                  <a:ea typeface="Times New Roman" charset="0"/>
                  <a:cs typeface="Times New Roman" charset="0"/>
                </a:rPr>
                <a:t>t</a:t>
              </a:r>
              <a:r>
                <a:rPr sz="1800" baseline="-25000" dirty="0">
                  <a:ea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69" name="Shape 1006"/>
            <p:cNvSpPr/>
            <p:nvPr/>
          </p:nvSpPr>
          <p:spPr>
            <a:xfrm>
              <a:off x="6317940" y="1760728"/>
              <a:ext cx="449123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>
                  <a:ea typeface="Times New Roman" charset="0"/>
                  <a:cs typeface="Times New Roman" charset="0"/>
                </a:rPr>
                <a:t>t</a:t>
              </a:r>
              <a:r>
                <a:rPr sz="1800" baseline="-5999">
                  <a:ea typeface="Times New Roman" charset="0"/>
                  <a:cs typeface="Times New Roman" charset="0"/>
                </a:rPr>
                <a:t>4</a:t>
              </a:r>
            </a:p>
          </p:txBody>
        </p:sp>
        <p:sp>
          <p:nvSpPr>
            <p:cNvPr id="70" name="Shape 1007"/>
            <p:cNvSpPr/>
            <p:nvPr/>
          </p:nvSpPr>
          <p:spPr>
            <a:xfrm>
              <a:off x="4098706" y="145643"/>
              <a:ext cx="1286276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ea typeface="Times New Roman" charset="0"/>
                  <a:cs typeface="Times New Roman" charset="0"/>
                </a:rPr>
                <a:t>[15, 20]</a:t>
              </a:r>
            </a:p>
          </p:txBody>
        </p:sp>
        <p:sp>
          <p:nvSpPr>
            <p:cNvPr id="71" name="Shape 1008"/>
            <p:cNvSpPr/>
            <p:nvPr/>
          </p:nvSpPr>
          <p:spPr>
            <a:xfrm>
              <a:off x="4983180" y="1760728"/>
              <a:ext cx="1119848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ea typeface="Times New Roman" charset="0"/>
                  <a:cs typeface="Times New Roman" charset="0"/>
                </a:rPr>
                <a:t>[5, 10]</a:t>
              </a:r>
            </a:p>
          </p:txBody>
        </p:sp>
        <p:sp>
          <p:nvSpPr>
            <p:cNvPr id="72" name="Shape 1009"/>
            <p:cNvSpPr/>
            <p:nvPr/>
          </p:nvSpPr>
          <p:spPr>
            <a:xfrm>
              <a:off x="5680934" y="636852"/>
              <a:ext cx="763787" cy="1117194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73" name="Shape 1010"/>
            <p:cNvSpPr/>
            <p:nvPr/>
          </p:nvSpPr>
          <p:spPr>
            <a:xfrm>
              <a:off x="6037908" y="812049"/>
              <a:ext cx="1053733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ea typeface="Times New Roman" charset="0"/>
                  <a:cs typeface="Times New Roman" charset="0"/>
                </a:rPr>
                <a:t>[-5, 5]</a:t>
              </a:r>
            </a:p>
          </p:txBody>
        </p:sp>
        <p:sp>
          <p:nvSpPr>
            <p:cNvPr id="74" name="Shape 1011"/>
            <p:cNvSpPr/>
            <p:nvPr/>
          </p:nvSpPr>
          <p:spPr>
            <a:xfrm>
              <a:off x="3703975" y="529098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75" name="Shape 1012"/>
            <p:cNvSpPr/>
            <p:nvPr/>
          </p:nvSpPr>
          <p:spPr>
            <a:xfrm>
              <a:off x="6426671" y="174463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76" name="Shape 1013"/>
            <p:cNvSpPr/>
            <p:nvPr/>
          </p:nvSpPr>
          <p:spPr>
            <a:xfrm>
              <a:off x="5594757" y="529098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77" name="Shape 1014"/>
            <p:cNvSpPr/>
            <p:nvPr/>
          </p:nvSpPr>
          <p:spPr>
            <a:xfrm>
              <a:off x="4518119" y="174463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78" name="Shape 1015"/>
            <p:cNvSpPr/>
            <p:nvPr/>
          </p:nvSpPr>
          <p:spPr>
            <a:xfrm>
              <a:off x="3886231" y="636851"/>
              <a:ext cx="1737229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79" name="Shape 1016"/>
            <p:cNvSpPr/>
            <p:nvPr/>
          </p:nvSpPr>
          <p:spPr>
            <a:xfrm>
              <a:off x="4716516" y="1852387"/>
              <a:ext cx="1737230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80" name="Shape 1017"/>
            <p:cNvSpPr/>
            <p:nvPr/>
          </p:nvSpPr>
          <p:spPr>
            <a:xfrm>
              <a:off x="0" y="56165"/>
              <a:ext cx="449123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 dirty="0">
                  <a:ea typeface="Times New Roman" charset="0"/>
                  <a:cs typeface="Times New Roman" charset="0"/>
                </a:rPr>
                <a:t>t</a:t>
              </a:r>
              <a:r>
                <a:rPr sz="1800" baseline="-25000" dirty="0">
                  <a:ea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81" name="Shape 1018"/>
            <p:cNvSpPr/>
            <p:nvPr/>
          </p:nvSpPr>
          <p:spPr>
            <a:xfrm>
              <a:off x="2099089" y="56165"/>
              <a:ext cx="372065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>
                  <a:ea typeface="Times New Roman" charset="0"/>
                  <a:cs typeface="Times New Roman" charset="0"/>
                </a:rPr>
                <a:t>t</a:t>
              </a:r>
            </a:p>
          </p:txBody>
        </p:sp>
        <p:sp>
          <p:nvSpPr>
            <p:cNvPr id="82" name="Shape 1019"/>
            <p:cNvSpPr/>
            <p:nvPr/>
          </p:nvSpPr>
          <p:spPr>
            <a:xfrm>
              <a:off x="631202" y="164538"/>
              <a:ext cx="1286276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ea typeface="Times New Roman" charset="0"/>
                  <a:cs typeface="Times New Roman" charset="0"/>
                </a:rPr>
                <a:t>[15, 25]</a:t>
              </a:r>
            </a:p>
          </p:txBody>
        </p:sp>
        <p:sp>
          <p:nvSpPr>
            <p:cNvPr id="83" name="Shape 1020"/>
            <p:cNvSpPr/>
            <p:nvPr/>
          </p:nvSpPr>
          <p:spPr>
            <a:xfrm>
              <a:off x="2213430" y="655747"/>
              <a:ext cx="1455625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84" name="Shape 1021"/>
            <p:cNvSpPr/>
            <p:nvPr/>
          </p:nvSpPr>
          <p:spPr>
            <a:xfrm>
              <a:off x="236472" y="54799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85" name="Shape 1022"/>
            <p:cNvSpPr/>
            <p:nvPr/>
          </p:nvSpPr>
          <p:spPr>
            <a:xfrm>
              <a:off x="2127254" y="54799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86" name="Shape 1023"/>
            <p:cNvSpPr/>
            <p:nvPr/>
          </p:nvSpPr>
          <p:spPr>
            <a:xfrm>
              <a:off x="418727" y="655747"/>
              <a:ext cx="1737229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87" name="Shape 1024"/>
            <p:cNvSpPr/>
            <p:nvPr/>
          </p:nvSpPr>
          <p:spPr>
            <a:xfrm>
              <a:off x="2483788" y="145643"/>
              <a:ext cx="953421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ea typeface="Times New Roman" charset="0"/>
                  <a:cs typeface="Times New Roman" charset="0"/>
                </a:rPr>
                <a:t>[0, 5]</a:t>
              </a:r>
            </a:p>
          </p:txBody>
        </p:sp>
        <p:sp>
          <p:nvSpPr>
            <p:cNvPr id="88" name="Shape 1025"/>
            <p:cNvSpPr/>
            <p:nvPr/>
          </p:nvSpPr>
          <p:spPr>
            <a:xfrm>
              <a:off x="4179945" y="573047"/>
              <a:ext cx="1006221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  <a:ea typeface="Times New Roman" charset="0"/>
                  <a:cs typeface="Times New Roman" charset="0"/>
                </a:rPr>
                <a:t>move</a:t>
              </a:r>
            </a:p>
          </p:txBody>
        </p:sp>
        <p:sp>
          <p:nvSpPr>
            <p:cNvPr id="89" name="Shape 1026"/>
            <p:cNvSpPr/>
            <p:nvPr/>
          </p:nvSpPr>
          <p:spPr>
            <a:xfrm>
              <a:off x="4844650" y="1371230"/>
              <a:ext cx="134099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+mn-lt"/>
                  <a:ea typeface="Times New Roman" charset="0"/>
                  <a:cs typeface="Times New Roman" charset="0"/>
                </a:rPr>
                <a:t>uncover</a:t>
              </a:r>
            </a:p>
          </p:txBody>
        </p:sp>
        <p:sp>
          <p:nvSpPr>
            <p:cNvPr id="90" name="Shape 1027"/>
            <p:cNvSpPr/>
            <p:nvPr/>
          </p:nvSpPr>
          <p:spPr>
            <a:xfrm>
              <a:off x="765399" y="573047"/>
              <a:ext cx="955700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+mn-lt"/>
                  <a:ea typeface="Times New Roman" charset="0"/>
                  <a:cs typeface="Times New Roman" charset="0"/>
                </a:rPr>
                <a:t>bring</a:t>
              </a:r>
            </a:p>
          </p:txBody>
        </p:sp>
        <p:sp>
          <p:nvSpPr>
            <p:cNvPr id="91" name="Shape 1028"/>
            <p:cNvSpPr/>
            <p:nvPr/>
          </p:nvSpPr>
          <p:spPr>
            <a:xfrm>
              <a:off x="247627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92" name="Shape 1029"/>
            <p:cNvSpPr/>
            <p:nvPr/>
          </p:nvSpPr>
          <p:spPr>
            <a:xfrm>
              <a:off x="3703975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93" name="Shape 1030"/>
            <p:cNvSpPr/>
            <p:nvPr/>
          </p:nvSpPr>
          <p:spPr>
            <a:xfrm>
              <a:off x="260327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94" name="Shape 1031"/>
            <p:cNvSpPr/>
            <p:nvPr/>
          </p:nvSpPr>
          <p:spPr>
            <a:xfrm>
              <a:off x="4508710" y="1752057"/>
              <a:ext cx="197494" cy="215508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82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Controllability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For a chronicle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Temporal constraints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𝒞</m:t>
                    </m:r>
                  </m:oMath>
                </a14:m>
                <a:r>
                  <a:rPr lang="en-US" dirty="0"/>
                  <a:t> correspond to an STNU</a:t>
                </a:r>
              </a:p>
              <a:p>
                <a:pPr lvl="1"/>
                <a:r>
                  <a:rPr lang="en-US" dirty="0"/>
                  <a:t>Adapt </a:t>
                </a:r>
                <a:r>
                  <a:rPr lang="en-US" dirty="0" err="1"/>
                  <a:t>TemPlan</a:t>
                </a:r>
                <a:r>
                  <a:rPr lang="en-US" dirty="0"/>
                  <a:t> to test not only consistency but also dynamic controllability (*) of the STNU</a:t>
                </a:r>
              </a:p>
              <a:p>
                <a:pPr lvl="1"/>
                <a:r>
                  <a:rPr lang="en-US" dirty="0"/>
                  <a:t>If we detect cases where it is not dynamically controllable, then backtrack </a:t>
                </a:r>
              </a:p>
              <a:p>
                <a:pPr>
                  <a:buFont typeface="System Font"/>
                  <a:buChar char="*"/>
                </a:pPr>
                <a:r>
                  <a:rPr lang="en-US" dirty="0"/>
                  <a:t>Use PC as well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latin typeface="Calibri"/>
                    <a:cs typeface="Calibri"/>
                  </a:rPr>
                  <a:t>PC</a:t>
                </a:r>
                <a:r>
                  <a:rPr lang="en-US" dirty="0"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dirty="0"/>
                  <a:t>) reduces a contingent constraint,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not dynamically controllable</a:t>
                </a:r>
              </a:p>
              <a:p>
                <a:pPr lvl="2">
                  <a:buFont typeface=".Hiragino Kaku Gothic Interface W3"/>
                  <a:buChar char="⇒"/>
                </a:pPr>
                <a:r>
                  <a:rPr lang="en-US" dirty="0"/>
                  <a:t>Can prune this branch</a:t>
                </a:r>
              </a:p>
              <a:p>
                <a:pPr lvl="1"/>
                <a:r>
                  <a:rPr lang="en-US" dirty="0"/>
                  <a:t>If it </a:t>
                </a:r>
                <a:r>
                  <a:rPr lang="en-US" i="1" dirty="0"/>
                  <a:t>does not</a:t>
                </a:r>
                <a:r>
                  <a:rPr lang="en-US" dirty="0"/>
                  <a:t> reduce any contingent constraints, we don’t know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dynamically controllable</a:t>
                </a:r>
              </a:p>
              <a:p>
                <a:pPr lvl="2"/>
                <a:r>
                  <a:rPr lang="en-US" dirty="0"/>
                  <a:t>Only </a:t>
                </a:r>
                <a:r>
                  <a:rPr lang="en-US" dirty="0">
                    <a:solidFill>
                      <a:schemeClr val="accent1"/>
                    </a:solidFill>
                  </a:rPr>
                  <a:t>necessary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C00000"/>
                    </a:solidFill>
                  </a:rPr>
                  <a:t>not sufficient </a:t>
                </a:r>
                <a:r>
                  <a:rPr lang="en-US" dirty="0"/>
                  <a:t>condition</a:t>
                </a:r>
              </a:p>
              <a:p>
                <a:pPr lvl="1"/>
                <a:r>
                  <a:rPr lang="en-US" dirty="0"/>
                  <a:t>Two options</a:t>
                </a:r>
              </a:p>
              <a:p>
                <a:pPr lvl="2"/>
                <a:r>
                  <a:rPr lang="en-US" dirty="0"/>
                  <a:t>Either continue down this branch and backtrack later if necessary, or</a:t>
                </a:r>
              </a:p>
              <a:p>
                <a:pPr lvl="2"/>
                <a:r>
                  <a:rPr lang="en-US" dirty="0"/>
                  <a:t>Extend </a:t>
                </a:r>
                <a:r>
                  <a:rPr lang="en-US" dirty="0">
                    <a:latin typeface="Calibri" panose="020F0502020204030204" pitchFamily="34" charset="0"/>
                  </a:rPr>
                  <a:t>PC</a:t>
                </a:r>
                <a:r>
                  <a:rPr lang="en-US" dirty="0"/>
                  <a:t> to detect more cases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isn’t dynamically controllable</a:t>
                </a:r>
              </a:p>
              <a:p>
                <a:pPr lvl="3"/>
                <a:r>
                  <a:rPr lang="en-US" dirty="0"/>
                  <a:t>Additional constraint propagation rules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6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5B740-1750-1142-A428-3AB0275F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107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720"/>
          <p:cNvSpPr/>
          <p:nvPr/>
        </p:nvSpPr>
        <p:spPr>
          <a:xfrm>
            <a:off x="888883" y="3807989"/>
            <a:ext cx="7313284" cy="452883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sp>
        <p:nvSpPr>
          <p:cNvPr id="56" name="Shape 1050"/>
          <p:cNvSpPr/>
          <p:nvPr/>
        </p:nvSpPr>
        <p:spPr>
          <a:xfrm flipV="1">
            <a:off x="7971970" y="1555452"/>
            <a:ext cx="293408" cy="818692"/>
          </a:xfrm>
          <a:prstGeom prst="line">
            <a:avLst/>
          </a:prstGeom>
          <a:ln w="25400">
            <a:solidFill>
              <a:srgbClr val="011993"/>
            </a:solidFill>
            <a:prstDash val="sysDot"/>
            <a:miter lim="400000"/>
            <a:tailEnd type="stealth" w="lg" len="lg"/>
          </a:ln>
        </p:spPr>
        <p:txBody>
          <a:bodyPr lIns="0" tIns="0" rIns="0" bIns="0"/>
          <a:lstStyle/>
          <a:p>
            <a:pPr marL="28574" marR="28574" defTabSz="642915">
              <a:defRPr sz="3000"/>
            </a:pPr>
            <a:endParaRPr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8" name="Shape 10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/>
              <a:t>Additional Constraint Propagation Rules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7886700" cy="230689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must come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Add a composition constraint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["/>
                        <m:endChr m:val="]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7886700" cy="2306890"/>
              </a:xfrm>
              <a:blipFill>
                <a:blip r:embed="rId3"/>
                <a:stretch>
                  <a:fillRect l="-1286" t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A1826-9B4C-4744-91F3-3B9A954E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895324" y="1141874"/>
            <a:ext cx="1559284" cy="1601511"/>
            <a:chOff x="777988" y="1130070"/>
            <a:chExt cx="1559284" cy="1601511"/>
          </a:xfrm>
        </p:grpSpPr>
        <p:sp>
          <p:nvSpPr>
            <p:cNvPr id="1042" name="Shape 1042"/>
            <p:cNvSpPr/>
            <p:nvPr/>
          </p:nvSpPr>
          <p:spPr>
            <a:xfrm>
              <a:off x="1698075" y="2351992"/>
              <a:ext cx="261608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t</a:t>
              </a: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1169833" y="1130070"/>
              <a:ext cx="684801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[</a:t>
              </a:r>
              <a:r>
                <a:rPr sz="18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a, b</a:t>
              </a:r>
              <a:r>
                <a:rPr sz="1800" i="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]</a:t>
              </a:r>
            </a:p>
          </p:txBody>
        </p:sp>
        <p:sp>
          <p:nvSpPr>
            <p:cNvPr id="1045" name="Shape 1045"/>
            <p:cNvSpPr/>
            <p:nvPr/>
          </p:nvSpPr>
          <p:spPr>
            <a:xfrm>
              <a:off x="1665295" y="1710309"/>
              <a:ext cx="671977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[</a:t>
              </a:r>
              <a:r>
                <a:rPr sz="18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u, v</a:t>
              </a:r>
              <a:r>
                <a:rPr sz="1800" i="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]</a:t>
              </a: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777988" y="139298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1778794" y="228410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2107445" y="139298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906137" y="1468749"/>
              <a:ext cx="1221489" cy="1"/>
            </a:xfrm>
            <a:prstGeom prst="line">
              <a:avLst/>
            </a:prstGeom>
            <a:ln w="50800">
              <a:solidFill>
                <a:srgbClr val="011993"/>
              </a:solidFill>
              <a:miter lim="400000"/>
              <a:tailEnd type="stealth"/>
            </a:ln>
          </p:spPr>
          <p:txBody>
            <a:bodyPr lIns="0" tIns="0" rIns="0" bIns="0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887070" y="1537065"/>
              <a:ext cx="957563" cy="750963"/>
            </a:xfrm>
            <a:prstGeom prst="line">
              <a:avLst/>
            </a:prstGeom>
            <a:ln w="25400">
              <a:solidFill>
                <a:srgbClr val="011993"/>
              </a:solidFill>
              <a:prstDash val="sysDot"/>
              <a:miter lim="400000"/>
              <a:tailEnd type="stealth" w="lg" len="lg"/>
            </a:ln>
          </p:spPr>
          <p:txBody>
            <a:bodyPr lIns="0" tIns="0" rIns="0" bIns="0"/>
            <a:lstStyle/>
            <a:p>
              <a:pPr marL="28574" marR="28574" defTabSz="642915">
                <a:defRPr sz="3000"/>
              </a:pPr>
              <a:endParaRPr sz="1800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777988" y="139298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1774385" y="2291369"/>
              <a:ext cx="138863" cy="151528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6" name="Shape 1042"/>
          <p:cNvSpPr/>
          <p:nvPr/>
        </p:nvSpPr>
        <p:spPr>
          <a:xfrm>
            <a:off x="6840363" y="1008642"/>
            <a:ext cx="308096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marL="40640" marR="40640" defTabSz="914400">
              <a:defRPr sz="3000" i="1">
                <a:solidFill>
                  <a:srgbClr val="011993"/>
                </a:solidFill>
              </a:defRPr>
            </a:lvl1pPr>
          </a:lstStyle>
          <a:p>
            <a:r>
              <a:rPr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endParaRPr sz="1800" baseline="-25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Shape 1042"/>
          <p:cNvSpPr/>
          <p:nvPr/>
        </p:nvSpPr>
        <p:spPr>
          <a:xfrm>
            <a:off x="8224781" y="1008642"/>
            <a:ext cx="325728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marL="40640" marR="40640" defTabSz="914400">
              <a:defRPr sz="3000" i="1">
                <a:solidFill>
                  <a:srgbClr val="011993"/>
                </a:solidFill>
              </a:defRPr>
            </a:lvl1pPr>
          </a:lstStyle>
          <a:p>
            <a:r>
              <a:rPr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endParaRPr sz="1800" baseline="-25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Untitled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2307" y="3444334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7C6C1F03-E48F-F742-AA40-BE8F66F0FFF4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904411" y="1975007"/>
            <a:ext cx="1503616" cy="62799"/>
          </a:xfrm>
          <a:prstGeom prst="curvedConnector2">
            <a:avLst/>
          </a:prstGeom>
          <a:ln w="19050">
            <a:solidFill>
              <a:srgbClr val="1F8A4B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0A26F8F-D767-6443-9540-60B2A33F4A5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95537" y="6013492"/>
                <a:ext cx="6025998" cy="39754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kern="0" dirty="0">
                    <a:solidFill>
                      <a:schemeClr val="bg1"/>
                    </a:solidFill>
                  </a:rPr>
                  <a:t>⇒  </a:t>
                </a:r>
                <a:r>
                  <a:rPr lang="en-US" kern="0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kern="0" dirty="0">
                    <a:solidFill>
                      <a:schemeClr val="bg1"/>
                    </a:solidFill>
                  </a:rPr>
                  <a:t>contingent	→ 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0A26F8F-D767-6443-9540-60B2A33F4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5537" y="6013492"/>
                <a:ext cx="6025998" cy="397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4CBA5F9-1A8A-F54E-BDC3-062997D6A4AD}"/>
              </a:ext>
            </a:extLst>
          </p:cNvPr>
          <p:cNvSpPr/>
          <p:nvPr/>
        </p:nvSpPr>
        <p:spPr>
          <a:xfrm rot="2516964">
            <a:off x="7287169" y="1644056"/>
            <a:ext cx="495462" cy="3795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6225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4.2 Representation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Timelines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Actions and tasks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don’t know how long they’ll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45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050"/>
          <p:cNvSpPr/>
          <p:nvPr/>
        </p:nvSpPr>
        <p:spPr>
          <a:xfrm flipV="1">
            <a:off x="7971970" y="1555452"/>
            <a:ext cx="293408" cy="818692"/>
          </a:xfrm>
          <a:prstGeom prst="line">
            <a:avLst/>
          </a:prstGeom>
          <a:ln w="25400">
            <a:solidFill>
              <a:srgbClr val="011993"/>
            </a:solidFill>
            <a:prstDash val="sysDot"/>
            <a:miter lim="400000"/>
            <a:tailEnd type="stealth" w="lg" len="lg"/>
          </a:ln>
        </p:spPr>
        <p:txBody>
          <a:bodyPr lIns="0" tIns="0" rIns="0" bIns="0"/>
          <a:lstStyle/>
          <a:p>
            <a:pPr marL="28574" marR="28574" defTabSz="642915">
              <a:defRPr sz="3000"/>
            </a:pPr>
            <a:endParaRPr sz="1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6" name="Shape 720"/>
          <p:cNvSpPr/>
          <p:nvPr/>
        </p:nvSpPr>
        <p:spPr>
          <a:xfrm>
            <a:off x="879474" y="4240753"/>
            <a:ext cx="7313284" cy="452883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endParaRPr sz="180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705118C-D9A8-094F-A9F5-07F69EEA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Additional Constraint Propagation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24627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may be before 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Add a </a:t>
                </a:r>
                <a:r>
                  <a:rPr lang="en-US" dirty="0">
                    <a:solidFill>
                      <a:schemeClr val="accent1"/>
                    </a:solidFill>
                  </a:rPr>
                  <a:t>wait</a:t>
                </a:r>
                <a:r>
                  <a:rPr lang="en-US" i="1" dirty="0"/>
                  <a:t> </a:t>
                </a:r>
                <a:r>
                  <a:rPr lang="en-US" dirty="0"/>
                  <a:t>constraint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defined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some controllable time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Wait until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occurs or current time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whichever comes first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2462784"/>
              </a:xfrm>
              <a:blipFill>
                <a:blip r:embed="rId3"/>
                <a:stretch>
                  <a:fillRect l="-1286" t="-4615"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B1F89-43AC-8C48-BD39-CA7FB132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23138" y="1141874"/>
            <a:ext cx="2031470" cy="1601511"/>
            <a:chOff x="305802" y="1130070"/>
            <a:chExt cx="2031470" cy="1601511"/>
          </a:xfrm>
        </p:grpSpPr>
        <p:sp>
          <p:nvSpPr>
            <p:cNvPr id="1042" name="Shape 1042"/>
            <p:cNvSpPr/>
            <p:nvPr/>
          </p:nvSpPr>
          <p:spPr>
            <a:xfrm>
              <a:off x="1698075" y="2351992"/>
              <a:ext cx="261608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t</a:t>
              </a: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1169833" y="1130070"/>
              <a:ext cx="684801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[</a:t>
              </a:r>
              <a:r>
                <a:rPr sz="18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a, b</a:t>
              </a:r>
              <a:r>
                <a:rPr sz="1800" i="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]</a:t>
              </a:r>
            </a:p>
          </p:txBody>
        </p:sp>
        <p:sp>
          <p:nvSpPr>
            <p:cNvPr id="1045" name="Shape 1045"/>
            <p:cNvSpPr/>
            <p:nvPr/>
          </p:nvSpPr>
          <p:spPr>
            <a:xfrm>
              <a:off x="1665295" y="1710309"/>
              <a:ext cx="671977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[</a:t>
              </a:r>
              <a:r>
                <a:rPr sz="18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u, v</a:t>
              </a:r>
              <a:r>
                <a:rPr sz="1800" i="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]</a:t>
              </a: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777988" y="139298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1778794" y="228410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2107445" y="139298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906137" y="1468749"/>
              <a:ext cx="1221489" cy="1"/>
            </a:xfrm>
            <a:prstGeom prst="line">
              <a:avLst/>
            </a:prstGeom>
            <a:ln w="50800">
              <a:solidFill>
                <a:srgbClr val="011993"/>
              </a:solidFill>
              <a:miter lim="400000"/>
              <a:tailEnd type="stealth"/>
            </a:ln>
          </p:spPr>
          <p:txBody>
            <a:bodyPr lIns="0" tIns="0" rIns="0" bIns="0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887070" y="1537065"/>
              <a:ext cx="957563" cy="750963"/>
            </a:xfrm>
            <a:prstGeom prst="line">
              <a:avLst/>
            </a:prstGeom>
            <a:ln w="25400">
              <a:solidFill>
                <a:srgbClr val="011993"/>
              </a:solidFill>
              <a:prstDash val="sysDot"/>
              <a:miter lim="400000"/>
              <a:tailEnd type="stealth"/>
            </a:ln>
          </p:spPr>
          <p:txBody>
            <a:bodyPr lIns="0" tIns="0" rIns="0" bIns="0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777988" y="139298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1774385" y="2291369"/>
              <a:ext cx="138863" cy="151528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</a:ln>
          </p:spPr>
          <p:txBody>
            <a:bodyPr lIns="50799" tIns="50799" rIns="50799" bIns="50799" anchor="ctr"/>
            <a:lstStyle/>
            <a:p>
              <a:pPr marL="28574" marR="28574" defTabSz="642915">
                <a:defRPr sz="3000"/>
              </a:pPr>
              <a:endParaRPr sz="1800">
                <a:ea typeface="Times New Roman" charset="0"/>
                <a:cs typeface="Times New Roman" charset="0"/>
              </a:endParaRPr>
            </a:p>
          </p:txBody>
        </p:sp>
        <p:pic>
          <p:nvPicPr>
            <p:cNvPr id="1056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5802" y="1906211"/>
              <a:ext cx="944372" cy="23774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pic>
        <p:nvPicPr>
          <p:cNvPr id="1059" name="Untitled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2307" y="3444336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p:sp>
        <p:nvSpPr>
          <p:cNvPr id="26" name="Shape 1042"/>
          <p:cNvSpPr/>
          <p:nvPr/>
        </p:nvSpPr>
        <p:spPr>
          <a:xfrm>
            <a:off x="6840363" y="1008642"/>
            <a:ext cx="308096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marL="40640" marR="40640" defTabSz="914400">
              <a:defRPr sz="3000" i="1">
                <a:solidFill>
                  <a:srgbClr val="011993"/>
                </a:solidFill>
              </a:defRPr>
            </a:lvl1pPr>
          </a:lstStyle>
          <a:p>
            <a:r>
              <a:rPr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endParaRPr sz="1800" baseline="-25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Shape 1042"/>
          <p:cNvSpPr/>
          <p:nvPr/>
        </p:nvSpPr>
        <p:spPr>
          <a:xfrm>
            <a:off x="8224781" y="1008642"/>
            <a:ext cx="325728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marL="40640" marR="40640" defTabSz="914400">
              <a:defRPr sz="3000" i="1">
                <a:solidFill>
                  <a:srgbClr val="011993"/>
                </a:solidFill>
              </a:defRPr>
            </a:lvl1pPr>
          </a:lstStyle>
          <a:p>
            <a:r>
              <a:rPr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endParaRPr sz="1800" baseline="-25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CC17A326-4D93-3345-A2FE-D6AE6626BCC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95537" y="6013492"/>
                <a:ext cx="6025998" cy="39754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kern="0" dirty="0">
                    <a:solidFill>
                      <a:schemeClr val="bg1"/>
                    </a:solidFill>
                  </a:rPr>
                  <a:t>⇒  </a:t>
                </a:r>
                <a:r>
                  <a:rPr lang="en-US" kern="0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kern="0" dirty="0">
                    <a:solidFill>
                      <a:schemeClr val="bg1"/>
                    </a:solidFill>
                  </a:rPr>
                  <a:t>contingent	→ 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CC17A326-4D93-3345-A2FE-D6AE6626B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5537" y="6013492"/>
                <a:ext cx="6025998" cy="397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9281655-0358-074C-8D3B-A05513A54125}"/>
              </a:ext>
            </a:extLst>
          </p:cNvPr>
          <p:cNvCxnSpPr>
            <a:cxnSpLocks/>
          </p:cNvCxnSpPr>
          <p:nvPr/>
        </p:nvCxnSpPr>
        <p:spPr>
          <a:xfrm flipV="1">
            <a:off x="4797699" y="2092960"/>
            <a:ext cx="1503616" cy="62799"/>
          </a:xfrm>
          <a:prstGeom prst="curvedConnector2">
            <a:avLst/>
          </a:prstGeom>
          <a:ln w="19050">
            <a:solidFill>
              <a:srgbClr val="1F8A4B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99811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05118C-D9A8-094F-A9F5-07F69EEA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Version of 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8241"/>
            <a:ext cx="7886700" cy="22860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want a fast algorithm that </a:t>
            </a:r>
            <a:r>
              <a:rPr lang="en-US" dirty="0" err="1">
                <a:latin typeface="Calibri" panose="020F0502020204030204" pitchFamily="34" charset="0"/>
              </a:rPr>
              <a:t>TemPlan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/>
              <a:t>can run at each node, to decide whether to backtrack</a:t>
            </a:r>
          </a:p>
          <a:p>
            <a:r>
              <a:rPr lang="en-US" dirty="0"/>
              <a:t>There is an extended version of </a:t>
            </a:r>
            <a:r>
              <a:rPr lang="en-US" dirty="0">
                <a:latin typeface="Calibri" panose="020F0502020204030204" pitchFamily="34" charset="0"/>
              </a:rPr>
              <a:t>PC</a:t>
            </a:r>
            <a:r>
              <a:rPr lang="en-US" dirty="0"/>
              <a:t> that runs in polynomial time, but it has high overhead</a:t>
            </a:r>
          </a:p>
          <a:p>
            <a:r>
              <a:rPr lang="en-US" dirty="0"/>
              <a:t>Possible compromise: use ordinary </a:t>
            </a:r>
            <a:r>
              <a:rPr lang="en-US" dirty="0">
                <a:latin typeface="Calibri" panose="020F0502020204030204" pitchFamily="34" charset="0"/>
              </a:rPr>
              <a:t>PC</a:t>
            </a:r>
            <a:r>
              <a:rPr lang="en-US" dirty="0"/>
              <a:t> most of the time</a:t>
            </a:r>
          </a:p>
          <a:p>
            <a:pPr lvl="1"/>
            <a:r>
              <a:rPr lang="en-US" dirty="0"/>
              <a:t>Run extended version occasionally, or at end of search before returning 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8178A-0DE4-D24C-AC1F-7CA9DB31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pic>
        <p:nvPicPr>
          <p:cNvPr id="6" name="Untitled.pdf">
            <a:extLst>
              <a:ext uri="{FF2B5EF4-FFF2-40B4-BE49-F238E27FC236}">
                <a16:creationId xmlns:a16="http://schemas.microsoft.com/office/drawing/2014/main" id="{206D3577-087B-D347-8F99-AC8965935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307" y="3444336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</p:spTree>
    <p:extLst>
      <p:ext uri="{BB962C8B-B14F-4D97-AF65-F5344CB8AC3E}">
        <p14:creationId xmlns:p14="http://schemas.microsoft.com/office/powerpoint/2010/main" val="939783088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6253-403F-3B47-ACB1-B0EDD044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0335-606B-0741-B8BA-93E8DA13D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Constraint management</a:t>
            </a:r>
          </a:p>
          <a:p>
            <a:pPr lvl="1"/>
            <a:r>
              <a:rPr lang="en-GB" dirty="0"/>
              <a:t>Consistency of object constraints </a:t>
            </a:r>
          </a:p>
          <a:p>
            <a:pPr lvl="2"/>
            <a:r>
              <a:rPr lang="en-GB" dirty="0"/>
              <a:t>Constraint-satisfaction problem</a:t>
            </a:r>
          </a:p>
          <a:p>
            <a:pPr lvl="1"/>
            <a:r>
              <a:rPr lang="en-GB" dirty="0"/>
              <a:t>Consistency of time constraints</a:t>
            </a:r>
          </a:p>
          <a:p>
            <a:pPr lvl="2"/>
            <a:r>
              <a:rPr lang="en-GB" dirty="0"/>
              <a:t>STN, solution, minimality, consistency</a:t>
            </a:r>
          </a:p>
          <a:p>
            <a:pPr lvl="2"/>
            <a:r>
              <a:rPr lang="en-GB" dirty="0"/>
              <a:t>PC</a:t>
            </a:r>
          </a:p>
          <a:p>
            <a:r>
              <a:rPr lang="en-GB" dirty="0"/>
              <a:t>Controllability</a:t>
            </a:r>
          </a:p>
          <a:p>
            <a:pPr lvl="1"/>
            <a:r>
              <a:rPr lang="en-GB" dirty="0"/>
              <a:t>STNU, controllable, contingent</a:t>
            </a:r>
          </a:p>
          <a:p>
            <a:pPr lvl="1"/>
            <a:r>
              <a:rPr lang="en-GB" dirty="0"/>
              <a:t>Dynamic controllability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8B7FB-ADFC-894A-ABF6-DB25BC4E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402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don’t know how long they’ll take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4.5 Acting with temporal models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Acting with </a:t>
            </a:r>
            <a:r>
              <a:rPr lang="en-GB" dirty="0" err="1">
                <a:solidFill>
                  <a:srgbClr val="C00000"/>
                </a:solidFill>
              </a:rPr>
              <a:t>atemporal</a:t>
            </a:r>
            <a:r>
              <a:rPr lang="en-GB" dirty="0">
                <a:solidFill>
                  <a:srgbClr val="C00000"/>
                </a:solidFill>
              </a:rPr>
              <a:t> refinement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Dispatching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Observation actions</a:t>
            </a:r>
          </a:p>
          <a:p>
            <a:pPr lvl="1"/>
            <a:endParaRPr lang="en-GB" dirty="0">
              <a:solidFill>
                <a:srgbClr val="C0000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049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err="1"/>
              <a:t>Atemporal</a:t>
            </a:r>
            <a:r>
              <a:rPr lang="en-US" sz="3500" dirty="0"/>
              <a:t> Refinement of Primitive 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Templan’s</a:t>
            </a:r>
            <a:r>
              <a:rPr lang="en-US" dirty="0"/>
              <a:t> action templates may correspond to compound tasks</a:t>
            </a:r>
          </a:p>
          <a:p>
            <a:pPr lvl="1"/>
            <a:r>
              <a:rPr lang="en-US" dirty="0"/>
              <a:t>In RAE, refine into commands with refinement methods</a:t>
            </a:r>
          </a:p>
          <a:p>
            <a:pPr lvl="1"/>
            <a:r>
              <a:rPr lang="en-US" dirty="0" err="1"/>
              <a:t>Templan’s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action template </a:t>
            </a:r>
            <a:br>
              <a:rPr lang="en-US" dirty="0"/>
            </a:br>
            <a:r>
              <a:rPr lang="en-US" dirty="0"/>
              <a:t>(descriptive model)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RAE’s </a:t>
            </a:r>
            <a:br>
              <a:rPr lang="en-US" dirty="0"/>
            </a:br>
            <a:r>
              <a:rPr lang="en-US" dirty="0"/>
              <a:t>refinement method</a:t>
            </a:r>
            <a:br>
              <a:rPr lang="en-US" dirty="0"/>
            </a:br>
            <a:r>
              <a:rPr lang="en-US" dirty="0"/>
              <a:t>(operational model)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5F087-3C1A-8D4B-A262-EC670B66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89BC8-C9B6-BF4C-A5EE-509E710DF787}"/>
              </a:ext>
            </a:extLst>
          </p:cNvPr>
          <p:cNvSpPr/>
          <p:nvPr/>
        </p:nvSpPr>
        <p:spPr>
          <a:xfrm>
            <a:off x="3915850" y="2439655"/>
            <a:ext cx="4409544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pl-PL" dirty="0" err="1"/>
              <a:t>leave</a:t>
            </a:r>
            <a:r>
              <a:rPr lang="pl-PL" dirty="0"/>
              <a:t>(</a:t>
            </a:r>
            <a:r>
              <a:rPr lang="pl-PL" i="1" dirty="0" err="1"/>
              <a:t>r,d,w</a:t>
            </a:r>
            <a:r>
              <a:rPr lang="pl-PL" dirty="0"/>
              <a:t>)</a:t>
            </a:r>
          </a:p>
          <a:p>
            <a:pPr marL="687388" lvl="1" indent="-285750">
              <a:tabLst>
                <a:tab pos="1590675" algn="l"/>
                <a:tab pos="1658938" algn="l"/>
              </a:tabLst>
            </a:pPr>
            <a:r>
              <a:rPr lang="pl-PL" dirty="0" err="1"/>
              <a:t>assertions</a:t>
            </a:r>
            <a:r>
              <a:rPr lang="pl-PL" dirty="0"/>
              <a:t>:	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pl-PL" dirty="0"/>
              <a:t>] </a:t>
            </a:r>
            <a:r>
              <a:rPr lang="pl-PL" dirty="0" err="1"/>
              <a:t>loc</a:t>
            </a:r>
            <a:r>
              <a:rPr lang="pl-PL" dirty="0"/>
              <a:t>(</a:t>
            </a:r>
            <a:r>
              <a:rPr lang="pl-PL" i="1" dirty="0"/>
              <a:t>r</a:t>
            </a:r>
            <a:r>
              <a:rPr lang="pl-PL" dirty="0"/>
              <a:t>): (</a:t>
            </a:r>
            <a:r>
              <a:rPr lang="pl-PL" i="1" dirty="0" err="1"/>
              <a:t>d,w</a:t>
            </a:r>
            <a:r>
              <a:rPr lang="pl-PL" dirty="0"/>
              <a:t>)</a:t>
            </a:r>
          </a:p>
          <a:p>
            <a:pPr marL="687388" lvl="2" indent="-285750">
              <a:tabLst>
                <a:tab pos="1590675" algn="l"/>
                <a:tab pos="1658938" algn="l"/>
              </a:tabLst>
            </a:pPr>
            <a:r>
              <a:rPr lang="pl-PL" dirty="0"/>
              <a:t>		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pl-PL" dirty="0"/>
              <a:t>] </a:t>
            </a:r>
            <a:r>
              <a:rPr lang="pl-PL" dirty="0" err="1"/>
              <a:t>occupant</a:t>
            </a:r>
            <a:r>
              <a:rPr lang="pl-PL" dirty="0"/>
              <a:t>(</a:t>
            </a:r>
            <a:r>
              <a:rPr lang="pl-PL" i="1" dirty="0"/>
              <a:t>d</a:t>
            </a:r>
            <a:r>
              <a:rPr lang="pl-PL" dirty="0"/>
              <a:t>): (</a:t>
            </a:r>
            <a:r>
              <a:rPr lang="pl-PL" i="1" dirty="0" err="1"/>
              <a:t>r</a:t>
            </a:r>
            <a:r>
              <a:rPr lang="pl-PL" dirty="0" err="1"/>
              <a:t>,empty</a:t>
            </a:r>
            <a:r>
              <a:rPr lang="pl-PL" dirty="0"/>
              <a:t>) </a:t>
            </a:r>
          </a:p>
          <a:p>
            <a:pPr marL="687388" lvl="1" indent="-285750">
              <a:tabLst>
                <a:tab pos="1590675" algn="l"/>
              </a:tabLst>
            </a:pPr>
            <a:r>
              <a:rPr lang="pl-PL" dirty="0" err="1"/>
              <a:t>constraints</a:t>
            </a:r>
            <a:r>
              <a:rPr lang="pl-PL" dirty="0"/>
              <a:t>:	</a:t>
            </a:r>
            <a:r>
              <a:rPr lang="pl-PL" i="1" dirty="0"/>
              <a:t>t</a:t>
            </a:r>
            <a:r>
              <a:rPr lang="pl-PL" i="1" baseline="-25000" dirty="0"/>
              <a:t>e</a:t>
            </a:r>
            <a:r>
              <a:rPr lang="pl-PL" dirty="0"/>
              <a:t> ≤ 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/>
              <a:t> + δ</a:t>
            </a:r>
            <a:r>
              <a:rPr lang="pl-PL" baseline="-25000" dirty="0"/>
              <a:t>1</a:t>
            </a:r>
          </a:p>
          <a:p>
            <a:pPr marL="687388" lvl="1" indent="-285750">
              <a:tabLst>
                <a:tab pos="1590675" algn="l"/>
                <a:tab pos="1658938" algn="l"/>
              </a:tabLst>
            </a:pPr>
            <a:r>
              <a:rPr lang="pl-PL" baseline="-25000" dirty="0"/>
              <a:t>		</a:t>
            </a:r>
            <a:r>
              <a:rPr lang="pl-PL" dirty="0" err="1"/>
              <a:t>adj</a:t>
            </a:r>
            <a:r>
              <a:rPr lang="pl-PL" dirty="0"/>
              <a:t>(</a:t>
            </a:r>
            <a:r>
              <a:rPr lang="pl-PL" i="1" dirty="0" err="1"/>
              <a:t>d,w</a:t>
            </a:r>
            <a:r>
              <a:rPr lang="pl-PL" dirty="0"/>
              <a:t>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8DE85-C27E-AA43-91C8-023AD76CF1BF}"/>
              </a:ext>
            </a:extLst>
          </p:cNvPr>
          <p:cNvSpPr/>
          <p:nvPr/>
        </p:nvSpPr>
        <p:spPr>
          <a:xfrm>
            <a:off x="3915850" y="4096371"/>
            <a:ext cx="4409544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pl-PL" dirty="0"/>
              <a:t>m-</a:t>
            </a:r>
            <a:r>
              <a:rPr lang="pl-PL" dirty="0" err="1"/>
              <a:t>leave</a:t>
            </a:r>
            <a:r>
              <a:rPr lang="pl-PL" dirty="0"/>
              <a:t>(</a:t>
            </a:r>
            <a:r>
              <a:rPr lang="pl-PL" i="1" dirty="0" err="1"/>
              <a:t>r,d,w,e</a:t>
            </a:r>
            <a:r>
              <a:rPr lang="pl-PL" dirty="0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 dirty="0"/>
              <a:t> 	</a:t>
            </a:r>
            <a:r>
              <a:rPr lang="pl-PL" dirty="0" err="1"/>
              <a:t>task</a:t>
            </a:r>
            <a:r>
              <a:rPr lang="pl-PL" dirty="0"/>
              <a:t>:	</a:t>
            </a:r>
            <a:r>
              <a:rPr lang="pl-PL" dirty="0" err="1"/>
              <a:t>leave</a:t>
            </a:r>
            <a:r>
              <a:rPr lang="pl-PL" dirty="0"/>
              <a:t>(</a:t>
            </a:r>
            <a:r>
              <a:rPr lang="pl-PL" i="1" dirty="0" err="1"/>
              <a:t>r</a:t>
            </a:r>
            <a:r>
              <a:rPr lang="pl-PL" dirty="0" err="1"/>
              <a:t>,</a:t>
            </a:r>
            <a:r>
              <a:rPr lang="pl-PL" i="1" dirty="0" err="1"/>
              <a:t>d</a:t>
            </a:r>
            <a:r>
              <a:rPr lang="pl-PL" dirty="0" err="1"/>
              <a:t>,</a:t>
            </a:r>
            <a:r>
              <a:rPr lang="pl-PL" i="1" dirty="0" err="1"/>
              <a:t>w</a:t>
            </a:r>
            <a:r>
              <a:rPr lang="pl-PL" dirty="0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 dirty="0"/>
              <a:t> 	</a:t>
            </a:r>
            <a:r>
              <a:rPr lang="pl-PL" dirty="0" err="1"/>
              <a:t>pre</a:t>
            </a:r>
            <a:r>
              <a:rPr lang="pl-PL" dirty="0"/>
              <a:t>:	</a:t>
            </a:r>
            <a:r>
              <a:rPr lang="pl-PL" dirty="0" err="1"/>
              <a:t>loc</a:t>
            </a:r>
            <a:r>
              <a:rPr lang="pl-PL" dirty="0"/>
              <a:t>(</a:t>
            </a:r>
            <a:r>
              <a:rPr lang="pl-PL" i="1" dirty="0"/>
              <a:t>r</a:t>
            </a:r>
            <a:r>
              <a:rPr lang="pl-PL" dirty="0"/>
              <a:t>)=</a:t>
            </a:r>
            <a:r>
              <a:rPr lang="pl-PL" i="1" dirty="0"/>
              <a:t>d</a:t>
            </a:r>
            <a:r>
              <a:rPr lang="pl-PL" dirty="0"/>
              <a:t>, </a:t>
            </a:r>
            <a:r>
              <a:rPr lang="pl-PL" dirty="0" err="1"/>
              <a:t>adj</a:t>
            </a:r>
            <a:r>
              <a:rPr lang="pl-PL" dirty="0"/>
              <a:t>(</a:t>
            </a:r>
            <a:r>
              <a:rPr lang="pl-PL" i="1" dirty="0" err="1"/>
              <a:t>d</a:t>
            </a:r>
            <a:r>
              <a:rPr lang="pl-PL" dirty="0" err="1"/>
              <a:t>,</a:t>
            </a:r>
            <a:r>
              <a:rPr lang="pl-PL" i="1" dirty="0" err="1"/>
              <a:t>w</a:t>
            </a:r>
            <a:r>
              <a:rPr lang="pl-PL" dirty="0"/>
              <a:t>), </a:t>
            </a:r>
            <a:r>
              <a:rPr lang="pl-PL" dirty="0" err="1"/>
              <a:t>exit</a:t>
            </a:r>
            <a:r>
              <a:rPr lang="pl-PL" dirty="0"/>
              <a:t>(</a:t>
            </a:r>
            <a:r>
              <a:rPr lang="pl-PL" i="1" dirty="0" err="1"/>
              <a:t>e</a:t>
            </a:r>
            <a:r>
              <a:rPr lang="pl-PL" dirty="0" err="1"/>
              <a:t>,</a:t>
            </a:r>
            <a:r>
              <a:rPr lang="pl-PL" i="1" dirty="0" err="1"/>
              <a:t>d</a:t>
            </a:r>
            <a:r>
              <a:rPr lang="pl-PL" dirty="0" err="1"/>
              <a:t>,</a:t>
            </a:r>
            <a:r>
              <a:rPr lang="pl-PL" i="1" dirty="0" err="1"/>
              <a:t>w</a:t>
            </a:r>
            <a:r>
              <a:rPr lang="pl-PL" dirty="0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 dirty="0"/>
              <a:t> 	body:	</a:t>
            </a:r>
            <a:r>
              <a:rPr lang="pl-PL" dirty="0" err="1"/>
              <a:t>until</a:t>
            </a:r>
            <a:r>
              <a:rPr lang="pl-PL" dirty="0"/>
              <a:t> </a:t>
            </a:r>
            <a:r>
              <a:rPr lang="pl-PL" dirty="0" err="1"/>
              <a:t>empty</a:t>
            </a:r>
            <a:r>
              <a:rPr lang="pl-PL" dirty="0"/>
              <a:t>(</a:t>
            </a:r>
            <a:r>
              <a:rPr lang="pl-PL" i="1" dirty="0"/>
              <a:t>e</a:t>
            </a:r>
            <a:r>
              <a:rPr lang="pl-PL" dirty="0"/>
              <a:t>) 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 dirty="0"/>
              <a:t>				</a:t>
            </a:r>
            <a:r>
              <a:rPr lang="pl-PL" dirty="0" err="1"/>
              <a:t>wait</a:t>
            </a:r>
            <a:r>
              <a:rPr lang="pl-PL" dirty="0"/>
              <a:t>(1)</a:t>
            </a:r>
          </a:p>
          <a:p>
            <a:pPr marL="7938" lvl="2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 dirty="0"/>
              <a:t>			</a:t>
            </a:r>
            <a:r>
              <a:rPr lang="pl-PL" dirty="0" err="1"/>
              <a:t>goto</a:t>
            </a:r>
            <a:r>
              <a:rPr lang="pl-PL" dirty="0"/>
              <a:t>(</a:t>
            </a:r>
            <a:r>
              <a:rPr lang="pl-PL" i="1" dirty="0" err="1"/>
              <a:t>r,e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8903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Pros</a:t>
            </a:r>
          </a:p>
          <a:p>
            <a:pPr lvl="1"/>
            <a:r>
              <a:rPr lang="en-GB" dirty="0"/>
              <a:t>Simple online refinement with RAE</a:t>
            </a:r>
          </a:p>
          <a:p>
            <a:pPr lvl="1"/>
            <a:r>
              <a:rPr lang="en-GB" dirty="0"/>
              <a:t>Avoids breaking down uncertainty of contingent duration</a:t>
            </a:r>
          </a:p>
          <a:p>
            <a:pPr lvl="1"/>
            <a:r>
              <a:rPr lang="en-GB" dirty="0"/>
              <a:t>Can be augmented with temporal monitoring functions in RAE</a:t>
            </a:r>
          </a:p>
          <a:p>
            <a:pPr lvl="2"/>
            <a:r>
              <a:rPr lang="en-GB" dirty="0"/>
              <a:t>E.g., watchdogs, methods with duration preferences</a:t>
            </a:r>
          </a:p>
          <a:p>
            <a:r>
              <a:rPr lang="en-GB" dirty="0"/>
              <a:t>Cons</a:t>
            </a:r>
          </a:p>
          <a:p>
            <a:pPr lvl="1"/>
            <a:r>
              <a:rPr lang="en-GB" dirty="0"/>
              <a:t>Does not handle temporal requirements at the command level, </a:t>
            </a:r>
          </a:p>
          <a:p>
            <a:pPr lvl="2"/>
            <a:r>
              <a:rPr lang="en-GB" dirty="0"/>
              <a:t>e.g., synchronise two robots that must act concurrently</a:t>
            </a:r>
          </a:p>
          <a:p>
            <a:pPr lvl="1"/>
            <a:endParaRPr lang="en-GB" dirty="0"/>
          </a:p>
          <a:p>
            <a:r>
              <a:rPr lang="en-GB" dirty="0"/>
              <a:t>Can augment RAE to include temporal reasoning</a:t>
            </a:r>
          </a:p>
          <a:p>
            <a:pPr lvl="1"/>
            <a:r>
              <a:rPr lang="en-GB" dirty="0"/>
              <a:t>Call it </a:t>
            </a:r>
            <a:r>
              <a:rPr lang="en-GB" dirty="0" err="1"/>
              <a:t>eRAE</a:t>
            </a:r>
            <a:endParaRPr lang="en-GB" dirty="0"/>
          </a:p>
          <a:p>
            <a:pPr lvl="1"/>
            <a:r>
              <a:rPr lang="en-GB" dirty="0"/>
              <a:t>One essential component: a </a:t>
            </a:r>
            <a:r>
              <a:rPr lang="en-GB" dirty="0">
                <a:solidFill>
                  <a:schemeClr val="accent1"/>
                </a:solidFill>
              </a:rPr>
              <a:t>dispatching</a:t>
            </a:r>
            <a:r>
              <a:rPr lang="en-GB" i="1" dirty="0"/>
              <a:t> </a:t>
            </a:r>
            <a:r>
              <a:rPr lang="en-GB" dirty="0"/>
              <a:t>function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2697-97F6-FE46-BAA3-EE06F6CE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52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Acting With Temporal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7886700" cy="311053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Dispatching procedure: a dynamic execution strategy</a:t>
                </a:r>
              </a:p>
              <a:p>
                <a:pPr lvl="1"/>
                <a:r>
                  <a:rPr lang="en-US" dirty="0"/>
                  <a:t>Controls when to start each action</a:t>
                </a:r>
              </a:p>
              <a:p>
                <a:pPr lvl="1"/>
                <a:r>
                  <a:rPr lang="en-US" dirty="0"/>
                  <a:t>Given a dynamically controllable plan with executable primitives, triggers corresponding commands from online observations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needs to leave dock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before 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enter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crane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needs to uncover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then 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7886700" cy="3110532"/>
              </a:xfrm>
              <a:blipFill>
                <a:blip r:embed="rId3"/>
                <a:stretch>
                  <a:fillRect l="-1286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2A297-6EF8-D246-9B4F-230C5C86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084076-4F29-BC49-A1B7-1B7BF9FB03E5}"/>
              </a:ext>
            </a:extLst>
          </p:cNvPr>
          <p:cNvGrpSpPr/>
          <p:nvPr/>
        </p:nvGrpSpPr>
        <p:grpSpPr>
          <a:xfrm>
            <a:off x="4603577" y="2456944"/>
            <a:ext cx="3950932" cy="2543897"/>
            <a:chOff x="4886369" y="2562313"/>
            <a:chExt cx="3950932" cy="2543897"/>
          </a:xfrm>
        </p:grpSpPr>
        <p:sp>
          <p:nvSpPr>
            <p:cNvPr id="220" name="Line 853"/>
            <p:cNvSpPr>
              <a:spLocks noChangeShapeType="1"/>
            </p:cNvSpPr>
            <p:nvPr/>
          </p:nvSpPr>
          <p:spPr bwMode="auto">
            <a:xfrm>
              <a:off x="4886369" y="5092675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2" name="Line 853"/>
            <p:cNvSpPr>
              <a:spLocks noChangeShapeType="1"/>
            </p:cNvSpPr>
            <p:nvPr/>
          </p:nvSpPr>
          <p:spPr bwMode="auto">
            <a:xfrm>
              <a:off x="6048084" y="5101848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224" name="Line 853"/>
            <p:cNvSpPr>
              <a:spLocks noChangeShapeType="1"/>
            </p:cNvSpPr>
            <p:nvPr/>
          </p:nvSpPr>
          <p:spPr bwMode="auto">
            <a:xfrm>
              <a:off x="7207032" y="3880205"/>
              <a:ext cx="157276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/>
                  <a:ea typeface="Times New Roman"/>
                  <a:cs typeface="Times New Roman"/>
                </a:rPr>
                <a:t>                                 d2</a:t>
              </a:r>
              <a:br>
                <a:rPr lang="en-US" sz="1700" dirty="0">
                  <a:latin typeface="Calibri"/>
                  <a:ea typeface="Times New Roman"/>
                  <a:cs typeface="Times New Roman"/>
                </a:rPr>
              </a:br>
              <a:endParaRPr lang="en-US" sz="1700" dirty="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7633980" y="3074231"/>
              <a:ext cx="1203321" cy="500893"/>
              <a:chOff x="7885440" y="3245681"/>
              <a:chExt cx="1203321" cy="500893"/>
            </a:xfrm>
          </p:grpSpPr>
          <p:sp>
            <p:nvSpPr>
              <p:cNvPr id="225" name="Oval 859"/>
              <p:cNvSpPr>
                <a:spLocks noChangeAspect="1" noChangeArrowheads="1"/>
              </p:cNvSpPr>
              <p:nvPr/>
            </p:nvSpPr>
            <p:spPr bwMode="auto">
              <a:xfrm>
                <a:off x="8946933" y="3524891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6" name="Oval 861"/>
              <p:cNvSpPr>
                <a:spLocks noChangeAspect="1" noChangeArrowheads="1"/>
              </p:cNvSpPr>
              <p:nvPr/>
            </p:nvSpPr>
            <p:spPr bwMode="auto">
              <a:xfrm>
                <a:off x="7885441" y="3635733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7" name="Oval 862"/>
              <p:cNvSpPr>
                <a:spLocks noChangeAspect="1" noChangeArrowheads="1"/>
              </p:cNvSpPr>
              <p:nvPr/>
            </p:nvSpPr>
            <p:spPr bwMode="auto">
              <a:xfrm>
                <a:off x="8832603" y="3635733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8" name="Oval 863"/>
              <p:cNvSpPr>
                <a:spLocks noChangeAspect="1" noChangeArrowheads="1"/>
              </p:cNvSpPr>
              <p:nvPr/>
            </p:nvSpPr>
            <p:spPr bwMode="auto">
              <a:xfrm>
                <a:off x="8731630" y="3633788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9" name="Oval 863"/>
              <p:cNvSpPr>
                <a:spLocks noChangeAspect="1" noChangeArrowheads="1"/>
              </p:cNvSpPr>
              <p:nvPr/>
            </p:nvSpPr>
            <p:spPr bwMode="auto">
              <a:xfrm>
                <a:off x="8306266" y="3635142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30" name="Group 229"/>
              <p:cNvGrpSpPr/>
              <p:nvPr/>
            </p:nvGrpSpPr>
            <p:grpSpPr>
              <a:xfrm>
                <a:off x="7885440" y="3245681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7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tIns="274320" anchor="b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</a:t>
                  </a:r>
                  <a:r>
                    <a:rPr lang="en-US" sz="1800" dirty="0">
                      <a:latin typeface="Calibri" charset="0"/>
                    </a:rPr>
                    <a:t>2</a:t>
                  </a:r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31" name="Rectangle 230"/>
            <p:cNvSpPr/>
            <p:nvPr/>
          </p:nvSpPr>
          <p:spPr>
            <a:xfrm>
              <a:off x="5573881" y="4495747"/>
              <a:ext cx="45076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 dirty="0">
                  <a:latin typeface="Calibri"/>
                  <a:ea typeface="Calibri"/>
                  <a:cs typeface="Calibri"/>
                </a:rPr>
                <a:t>w1</a:t>
              </a:r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6761335" y="2562313"/>
              <a:ext cx="1219200" cy="1278997"/>
              <a:chOff x="6949550" y="3248843"/>
              <a:chExt cx="1219200" cy="1278997"/>
            </a:xfrm>
            <a:solidFill>
              <a:srgbClr val="BD5951"/>
            </a:solidFill>
          </p:grpSpPr>
          <p:grpSp>
            <p:nvGrpSpPr>
              <p:cNvPr id="263" name="Group 262"/>
              <p:cNvGrpSpPr/>
              <p:nvPr/>
            </p:nvGrpSpPr>
            <p:grpSpPr>
              <a:xfrm>
                <a:off x="7568664" y="3371195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272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3" name="Rectangle 880"/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4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5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64" name="Group 883"/>
              <p:cNvGrpSpPr>
                <a:grpSpLocks/>
              </p:cNvGrpSpPr>
              <p:nvPr/>
            </p:nvGrpSpPr>
            <p:grpSpPr bwMode="auto">
              <a:xfrm>
                <a:off x="6993751" y="3325813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270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  <a:extLst/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1" name="Oval 885"/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65" name="Rectangle 886"/>
              <p:cNvSpPr>
                <a:spLocks noChangeArrowheads="1"/>
              </p:cNvSpPr>
              <p:nvPr/>
            </p:nvSpPr>
            <p:spPr bwMode="auto">
              <a:xfrm>
                <a:off x="6949550" y="3361178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6" name="Freeform 887"/>
              <p:cNvSpPr>
                <a:spLocks noChangeAspect="1"/>
              </p:cNvSpPr>
              <p:nvPr/>
            </p:nvSpPr>
            <p:spPr bwMode="auto">
              <a:xfrm>
                <a:off x="6949550" y="3286288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7" name="Freeform 888"/>
              <p:cNvSpPr>
                <a:spLocks/>
              </p:cNvSpPr>
              <p:nvPr/>
            </p:nvSpPr>
            <p:spPr bwMode="auto">
              <a:xfrm>
                <a:off x="7815145" y="3348696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7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268" name="Freeform 889"/>
              <p:cNvSpPr>
                <a:spLocks/>
              </p:cNvSpPr>
              <p:nvPr/>
            </p:nvSpPr>
            <p:spPr bwMode="auto">
              <a:xfrm>
                <a:off x="7815145" y="3248843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9" name="Freeform 890"/>
              <p:cNvSpPr>
                <a:spLocks/>
              </p:cNvSpPr>
              <p:nvPr/>
            </p:nvSpPr>
            <p:spPr bwMode="auto">
              <a:xfrm>
                <a:off x="8080349" y="3248843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233" name="Line 853"/>
            <p:cNvSpPr>
              <a:spLocks noChangeAspect="1" noChangeShapeType="1"/>
            </p:cNvSpPr>
            <p:nvPr/>
          </p:nvSpPr>
          <p:spPr bwMode="auto">
            <a:xfrm>
              <a:off x="8130219" y="3857655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700" dirty="0">
                  <a:latin typeface="Calibri"/>
                  <a:ea typeface="Times New Roman"/>
                  <a:cs typeface="Times New Roman"/>
                </a:rPr>
                <a:t>    p</a:t>
              </a:r>
              <a:endParaRPr lang="en-US" sz="1700" baseline="-250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4" name="Cube 233"/>
            <p:cNvSpPr/>
            <p:nvPr/>
          </p:nvSpPr>
          <p:spPr>
            <a:xfrm>
              <a:off x="8230294" y="3478241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 </a:t>
              </a:r>
              <a:endParaRPr lang="en-US" sz="1700" baseline="-25000" dirty="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6706058" y="4295776"/>
              <a:ext cx="1203321" cy="500893"/>
              <a:chOff x="6392419" y="5864703"/>
              <a:chExt cx="1203321" cy="500893"/>
            </a:xfrm>
          </p:grpSpPr>
          <p:sp>
            <p:nvSpPr>
              <p:cNvPr id="240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1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2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3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4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45" name="Group 244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4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4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38" name="Cube 237"/>
            <p:cNvSpPr/>
            <p:nvPr/>
          </p:nvSpPr>
          <p:spPr>
            <a:xfrm>
              <a:off x="8228551" y="3226951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</a:t>
              </a:r>
              <a:r>
                <a:rPr lang="en-US" sz="1800" dirty="0">
                  <a:solidFill>
                    <a:schemeClr val="tx1"/>
                  </a:solidFill>
                  <a:latin typeface="Calibri" charset="0"/>
                </a:rPr>
                <a:t>′</a:t>
              </a:r>
              <a:endParaRPr lang="en-US" sz="1700" baseline="-25000" dirty="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704039" y="3355775"/>
              <a:ext cx="45076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 dirty="0">
                  <a:latin typeface="Calibri"/>
                  <a:ea typeface="Calibri"/>
                  <a:cs typeface="Calibri"/>
                </a:rPr>
                <a:t>w2</a:t>
              </a:r>
            </a:p>
          </p:txBody>
        </p:sp>
        <p:sp>
          <p:nvSpPr>
            <p:cNvPr id="125" name="Line 853">
              <a:extLst>
                <a:ext uri="{FF2B5EF4-FFF2-40B4-BE49-F238E27FC236}">
                  <a16:creationId xmlns:a16="http://schemas.microsoft.com/office/drawing/2014/main" id="{048940EA-AD59-DF4A-B83E-3BAA1D7B9B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5117" y="3857655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700" dirty="0">
                  <a:latin typeface="Calibri"/>
                  <a:ea typeface="Times New Roman"/>
                  <a:cs typeface="Times New Roman"/>
                </a:rPr>
                <a:t>    q</a:t>
              </a:r>
              <a:endParaRPr lang="en-US" sz="1700" baseline="-25000" dirty="0"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2AC6334-FEFA-D949-9502-62193EEE3418}"/>
              </a:ext>
            </a:extLst>
          </p:cNvPr>
          <p:cNvGrpSpPr/>
          <p:nvPr/>
        </p:nvGrpSpPr>
        <p:grpSpPr>
          <a:xfrm>
            <a:off x="234533" y="3994425"/>
            <a:ext cx="8909467" cy="2442706"/>
            <a:chOff x="200421" y="4253599"/>
            <a:chExt cx="8909467" cy="2442706"/>
          </a:xfrm>
        </p:grpSpPr>
        <p:sp>
          <p:nvSpPr>
            <p:cNvPr id="202" name="Shape 1113">
              <a:extLst>
                <a:ext uri="{FF2B5EF4-FFF2-40B4-BE49-F238E27FC236}">
                  <a16:creationId xmlns:a16="http://schemas.microsoft.com/office/drawing/2014/main" id="{49FA9D92-8EC9-6B43-9A44-B232ECE6693B}"/>
                </a:ext>
              </a:extLst>
            </p:cNvPr>
            <p:cNvSpPr/>
            <p:nvPr/>
          </p:nvSpPr>
          <p:spPr>
            <a:xfrm>
              <a:off x="7358026" y="5908226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3" name="Shape 1073">
              <a:extLst>
                <a:ext uri="{FF2B5EF4-FFF2-40B4-BE49-F238E27FC236}">
                  <a16:creationId xmlns:a16="http://schemas.microsoft.com/office/drawing/2014/main" id="{916302C2-35B8-CE48-B905-1707D6FF06DA}"/>
                </a:ext>
              </a:extLst>
            </p:cNvPr>
            <p:cNvSpPr/>
            <p:nvPr/>
          </p:nvSpPr>
          <p:spPr>
            <a:xfrm>
              <a:off x="4470259" y="5304393"/>
              <a:ext cx="284183" cy="539403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4" name="Shape 1074">
              <a:extLst>
                <a:ext uri="{FF2B5EF4-FFF2-40B4-BE49-F238E27FC236}">
                  <a16:creationId xmlns:a16="http://schemas.microsoft.com/office/drawing/2014/main" id="{EA3FE223-20F7-2144-9CA2-18E919E5160F}"/>
                </a:ext>
              </a:extLst>
            </p:cNvPr>
            <p:cNvSpPr/>
            <p:nvPr/>
          </p:nvSpPr>
          <p:spPr>
            <a:xfrm>
              <a:off x="1865690" y="527472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5" name="Shape 1075">
              <a:extLst>
                <a:ext uri="{FF2B5EF4-FFF2-40B4-BE49-F238E27FC236}">
                  <a16:creationId xmlns:a16="http://schemas.microsoft.com/office/drawing/2014/main" id="{C615ACE2-4C20-E447-9F20-05E6E8B43624}"/>
                </a:ext>
              </a:extLst>
            </p:cNvPr>
            <p:cNvSpPr/>
            <p:nvPr/>
          </p:nvSpPr>
          <p:spPr>
            <a:xfrm>
              <a:off x="2839547" y="527472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6" name="Shape 1076">
              <a:extLst>
                <a:ext uri="{FF2B5EF4-FFF2-40B4-BE49-F238E27FC236}">
                  <a16:creationId xmlns:a16="http://schemas.microsoft.com/office/drawing/2014/main" id="{214D3A13-2C11-E341-B171-72289E50BDF4}"/>
                </a:ext>
              </a:extLst>
            </p:cNvPr>
            <p:cNvSpPr/>
            <p:nvPr/>
          </p:nvSpPr>
          <p:spPr>
            <a:xfrm>
              <a:off x="1973519" y="5350489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7" name="Shape 1077">
              <a:extLst>
                <a:ext uri="{FF2B5EF4-FFF2-40B4-BE49-F238E27FC236}">
                  <a16:creationId xmlns:a16="http://schemas.microsoft.com/office/drawing/2014/main" id="{F97F624D-DC11-3F43-AF4F-460D251675A3}"/>
                </a:ext>
              </a:extLst>
            </p:cNvPr>
            <p:cNvSpPr/>
            <p:nvPr/>
          </p:nvSpPr>
          <p:spPr>
            <a:xfrm>
              <a:off x="1414551" y="5363774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8" name="Shape 1078">
              <a:extLst>
                <a:ext uri="{FF2B5EF4-FFF2-40B4-BE49-F238E27FC236}">
                  <a16:creationId xmlns:a16="http://schemas.microsoft.com/office/drawing/2014/main" id="{66E37408-850E-624B-86F6-204A9A0DC9F2}"/>
                </a:ext>
              </a:extLst>
            </p:cNvPr>
            <p:cNvSpPr/>
            <p:nvPr/>
          </p:nvSpPr>
          <p:spPr>
            <a:xfrm>
              <a:off x="278501" y="5288010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9" name="Shape 1079">
              <a:extLst>
                <a:ext uri="{FF2B5EF4-FFF2-40B4-BE49-F238E27FC236}">
                  <a16:creationId xmlns:a16="http://schemas.microsoft.com/office/drawing/2014/main" id="{ADE531A8-31BE-2A44-BF01-7C2B566EC002}"/>
                </a:ext>
              </a:extLst>
            </p:cNvPr>
            <p:cNvSpPr/>
            <p:nvPr/>
          </p:nvSpPr>
          <p:spPr>
            <a:xfrm>
              <a:off x="1353958" y="528801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0" name="Shape 1080">
              <a:extLst>
                <a:ext uri="{FF2B5EF4-FFF2-40B4-BE49-F238E27FC236}">
                  <a16:creationId xmlns:a16="http://schemas.microsoft.com/office/drawing/2014/main" id="{1F371618-5260-374F-96CD-B854B00A02D6}"/>
                </a:ext>
              </a:extLst>
            </p:cNvPr>
            <p:cNvSpPr/>
            <p:nvPr/>
          </p:nvSpPr>
          <p:spPr>
            <a:xfrm>
              <a:off x="380894" y="5363774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1" name="Shape 1082">
              <a:extLst>
                <a:ext uri="{FF2B5EF4-FFF2-40B4-BE49-F238E27FC236}">
                  <a16:creationId xmlns:a16="http://schemas.microsoft.com/office/drawing/2014/main" id="{E1161E13-3716-3F4F-8600-02422017B45B}"/>
                </a:ext>
              </a:extLst>
            </p:cNvPr>
            <p:cNvSpPr/>
            <p:nvPr/>
          </p:nvSpPr>
          <p:spPr>
            <a:xfrm>
              <a:off x="1920956" y="5352617"/>
              <a:ext cx="1312152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navigate(</a:t>
              </a:r>
              <a:r>
                <a:rPr lang="mr-IN" dirty="0">
                  <a:latin typeface="Calibri" charset="0"/>
                </a:rPr>
                <a:t>r1)</a:t>
              </a:r>
              <a:endParaRPr dirty="0">
                <a:latin typeface="Calibri" charset="0"/>
              </a:endParaRPr>
            </a:p>
          </p:txBody>
        </p:sp>
        <p:sp>
          <p:nvSpPr>
            <p:cNvPr id="212" name="Shape 1083">
              <a:extLst>
                <a:ext uri="{FF2B5EF4-FFF2-40B4-BE49-F238E27FC236}">
                  <a16:creationId xmlns:a16="http://schemas.microsoft.com/office/drawing/2014/main" id="{722D3CAA-61C6-A44F-B07E-30C5CB34A3D0}"/>
                </a:ext>
              </a:extLst>
            </p:cNvPr>
            <p:cNvSpPr/>
            <p:nvPr/>
          </p:nvSpPr>
          <p:spPr>
            <a:xfrm>
              <a:off x="271944" y="5353887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leave(</a:t>
              </a:r>
              <a:r>
                <a:rPr lang="fi-FI" dirty="0">
                  <a:latin typeface="Calibri" charset="0"/>
                </a:rPr>
                <a:t>r1,</a:t>
              </a:r>
              <a:r>
                <a:rPr dirty="0">
                  <a:latin typeface="Calibri" charset="0"/>
                </a:rPr>
                <a:t>d1)</a:t>
              </a:r>
            </a:p>
          </p:txBody>
        </p:sp>
        <p:sp>
          <p:nvSpPr>
            <p:cNvPr id="213" name="Shape 1084">
              <a:extLst>
                <a:ext uri="{FF2B5EF4-FFF2-40B4-BE49-F238E27FC236}">
                  <a16:creationId xmlns:a16="http://schemas.microsoft.com/office/drawing/2014/main" id="{FBE2519F-69C6-8043-ACD7-54E9462857BA}"/>
                </a:ext>
              </a:extLst>
            </p:cNvPr>
            <p:cNvSpPr/>
            <p:nvPr/>
          </p:nvSpPr>
          <p:spPr>
            <a:xfrm>
              <a:off x="3449543" y="6213947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4" name="Shape 1085">
              <a:extLst>
                <a:ext uri="{FF2B5EF4-FFF2-40B4-BE49-F238E27FC236}">
                  <a16:creationId xmlns:a16="http://schemas.microsoft.com/office/drawing/2014/main" id="{A93BD53C-E05E-5342-B578-5599791391B5}"/>
                </a:ext>
              </a:extLst>
            </p:cNvPr>
            <p:cNvSpPr/>
            <p:nvPr/>
          </p:nvSpPr>
          <p:spPr>
            <a:xfrm>
              <a:off x="4296399" y="6213947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5" name="Shape 1086">
              <a:extLst>
                <a:ext uri="{FF2B5EF4-FFF2-40B4-BE49-F238E27FC236}">
                  <a16:creationId xmlns:a16="http://schemas.microsoft.com/office/drawing/2014/main" id="{B4BA1666-41E2-7D4C-B1A9-A60FF7BF8110}"/>
                </a:ext>
              </a:extLst>
            </p:cNvPr>
            <p:cNvSpPr/>
            <p:nvPr/>
          </p:nvSpPr>
          <p:spPr>
            <a:xfrm flipV="1">
              <a:off x="3557371" y="6289711"/>
              <a:ext cx="714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6" name="Shape 1087">
              <a:extLst>
                <a:ext uri="{FF2B5EF4-FFF2-40B4-BE49-F238E27FC236}">
                  <a16:creationId xmlns:a16="http://schemas.microsoft.com/office/drawing/2014/main" id="{19E17F6C-C59F-224C-905C-CD932B1864C5}"/>
                </a:ext>
              </a:extLst>
            </p:cNvPr>
            <p:cNvSpPr/>
            <p:nvPr/>
          </p:nvSpPr>
          <p:spPr>
            <a:xfrm>
              <a:off x="3023803" y="6302997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7" name="Shape 1088">
              <a:extLst>
                <a:ext uri="{FF2B5EF4-FFF2-40B4-BE49-F238E27FC236}">
                  <a16:creationId xmlns:a16="http://schemas.microsoft.com/office/drawing/2014/main" id="{3CAA22AD-7DFD-824B-B5CC-15B871C37438}"/>
                </a:ext>
              </a:extLst>
            </p:cNvPr>
            <p:cNvSpPr/>
            <p:nvPr/>
          </p:nvSpPr>
          <p:spPr>
            <a:xfrm>
              <a:off x="2078254" y="6227233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8" name="Shape 1089">
              <a:extLst>
                <a:ext uri="{FF2B5EF4-FFF2-40B4-BE49-F238E27FC236}">
                  <a16:creationId xmlns:a16="http://schemas.microsoft.com/office/drawing/2014/main" id="{D33C27B2-3E3F-184C-8027-88C1FA012869}"/>
                </a:ext>
              </a:extLst>
            </p:cNvPr>
            <p:cNvSpPr/>
            <p:nvPr/>
          </p:nvSpPr>
          <p:spPr>
            <a:xfrm>
              <a:off x="2937810" y="6227233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19" name="Shape 1090">
              <a:extLst>
                <a:ext uri="{FF2B5EF4-FFF2-40B4-BE49-F238E27FC236}">
                  <a16:creationId xmlns:a16="http://schemas.microsoft.com/office/drawing/2014/main" id="{6AA79A2A-281D-7947-A432-E5655C488BBE}"/>
                </a:ext>
              </a:extLst>
            </p:cNvPr>
            <p:cNvSpPr/>
            <p:nvPr/>
          </p:nvSpPr>
          <p:spPr>
            <a:xfrm flipV="1">
              <a:off x="2193346" y="6302997"/>
              <a:ext cx="7443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5" name="Shape 1091">
              <a:extLst>
                <a:ext uri="{FF2B5EF4-FFF2-40B4-BE49-F238E27FC236}">
                  <a16:creationId xmlns:a16="http://schemas.microsoft.com/office/drawing/2014/main" id="{1295C4EC-31AD-AC4B-A400-9D884C26F5DF}"/>
                </a:ext>
              </a:extLst>
            </p:cNvPr>
            <p:cNvSpPr/>
            <p:nvPr/>
          </p:nvSpPr>
          <p:spPr>
            <a:xfrm>
              <a:off x="3344037" y="6316716"/>
              <a:ext cx="1290223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stack(</a:t>
              </a:r>
              <a:r>
                <a:rPr lang="es-ES_tradnl" dirty="0" err="1">
                  <a:latin typeface="Calibri" charset="0"/>
                </a:rPr>
                <a:t>k,c′,q</a:t>
              </a:r>
              <a:r>
                <a:rPr dirty="0">
                  <a:latin typeface="Calibri" charset="0"/>
                </a:rPr>
                <a:t>)</a:t>
              </a:r>
            </a:p>
          </p:txBody>
        </p:sp>
        <p:sp>
          <p:nvSpPr>
            <p:cNvPr id="237" name="Shape 1092">
              <a:extLst>
                <a:ext uri="{FF2B5EF4-FFF2-40B4-BE49-F238E27FC236}">
                  <a16:creationId xmlns:a16="http://schemas.microsoft.com/office/drawing/2014/main" id="{714A4086-EA58-2A4B-A4ED-0A57CB8662A6}"/>
                </a:ext>
              </a:extLst>
            </p:cNvPr>
            <p:cNvSpPr/>
            <p:nvPr/>
          </p:nvSpPr>
          <p:spPr>
            <a:xfrm>
              <a:off x="1770866" y="6295303"/>
              <a:ext cx="1533879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unstack(k,c</a:t>
              </a:r>
              <a:r>
                <a:rPr lang="en-US" dirty="0">
                  <a:latin typeface="Calibri" charset="0"/>
                </a:rPr>
                <a:t>′,p</a:t>
              </a:r>
              <a:r>
                <a:rPr dirty="0">
                  <a:latin typeface="Calibri" charset="0"/>
                </a:rPr>
                <a:t>)</a:t>
              </a:r>
            </a:p>
          </p:txBody>
        </p:sp>
        <p:sp>
          <p:nvSpPr>
            <p:cNvPr id="250" name="Shape 1093">
              <a:extLst>
                <a:ext uri="{FF2B5EF4-FFF2-40B4-BE49-F238E27FC236}">
                  <a16:creationId xmlns:a16="http://schemas.microsoft.com/office/drawing/2014/main" id="{E90F8353-255A-AE4E-9F1D-18146A89340F}"/>
                </a:ext>
              </a:extLst>
            </p:cNvPr>
            <p:cNvSpPr/>
            <p:nvPr/>
          </p:nvSpPr>
          <p:spPr>
            <a:xfrm>
              <a:off x="6317341" y="583187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1" name="Shape 1094">
              <a:extLst>
                <a:ext uri="{FF2B5EF4-FFF2-40B4-BE49-F238E27FC236}">
                  <a16:creationId xmlns:a16="http://schemas.microsoft.com/office/drawing/2014/main" id="{EEB6C02C-3400-514A-BFF0-190665F7FCC9}"/>
                </a:ext>
              </a:extLst>
            </p:cNvPr>
            <p:cNvSpPr/>
            <p:nvPr/>
          </p:nvSpPr>
          <p:spPr>
            <a:xfrm>
              <a:off x="7240397" y="583187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2" name="Shape 1095">
              <a:extLst>
                <a:ext uri="{FF2B5EF4-FFF2-40B4-BE49-F238E27FC236}">
                  <a16:creationId xmlns:a16="http://schemas.microsoft.com/office/drawing/2014/main" id="{C083AE8F-87E9-D34D-8BCC-F40E1E615C61}"/>
                </a:ext>
              </a:extLst>
            </p:cNvPr>
            <p:cNvSpPr/>
            <p:nvPr/>
          </p:nvSpPr>
          <p:spPr>
            <a:xfrm>
              <a:off x="6425170" y="5907640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3" name="Shape 1096">
              <a:extLst>
                <a:ext uri="{FF2B5EF4-FFF2-40B4-BE49-F238E27FC236}">
                  <a16:creationId xmlns:a16="http://schemas.microsoft.com/office/drawing/2014/main" id="{B184D4B0-9919-8548-B6C5-45000D53B825}"/>
                </a:ext>
              </a:extLst>
            </p:cNvPr>
            <p:cNvSpPr/>
            <p:nvPr/>
          </p:nvSpPr>
          <p:spPr>
            <a:xfrm>
              <a:off x="5876361" y="5920925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4" name="Shape 1097">
              <a:extLst>
                <a:ext uri="{FF2B5EF4-FFF2-40B4-BE49-F238E27FC236}">
                  <a16:creationId xmlns:a16="http://schemas.microsoft.com/office/drawing/2014/main" id="{A3CFC884-ED99-9B42-99B9-1FDB0468B65B}"/>
                </a:ext>
              </a:extLst>
            </p:cNvPr>
            <p:cNvSpPr/>
            <p:nvPr/>
          </p:nvSpPr>
          <p:spPr>
            <a:xfrm>
              <a:off x="4730153" y="58451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5" name="Shape 1098">
              <a:extLst>
                <a:ext uri="{FF2B5EF4-FFF2-40B4-BE49-F238E27FC236}">
                  <a16:creationId xmlns:a16="http://schemas.microsoft.com/office/drawing/2014/main" id="{E847F521-1025-E44D-91DE-32FD67D697B1}"/>
                </a:ext>
              </a:extLst>
            </p:cNvPr>
            <p:cNvSpPr/>
            <p:nvPr/>
          </p:nvSpPr>
          <p:spPr>
            <a:xfrm>
              <a:off x="5805609" y="58451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6" name="Shape 1099">
              <a:extLst>
                <a:ext uri="{FF2B5EF4-FFF2-40B4-BE49-F238E27FC236}">
                  <a16:creationId xmlns:a16="http://schemas.microsoft.com/office/drawing/2014/main" id="{1433B4DD-4F41-A848-A25A-F047CE58781C}"/>
                </a:ext>
              </a:extLst>
            </p:cNvPr>
            <p:cNvSpPr/>
            <p:nvPr/>
          </p:nvSpPr>
          <p:spPr>
            <a:xfrm>
              <a:off x="4832544" y="5920925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7" name="Shape 1100">
              <a:extLst>
                <a:ext uri="{FF2B5EF4-FFF2-40B4-BE49-F238E27FC236}">
                  <a16:creationId xmlns:a16="http://schemas.microsoft.com/office/drawing/2014/main" id="{97A546A2-ED8E-D34D-A932-D9A24BCEE22F}"/>
                </a:ext>
              </a:extLst>
            </p:cNvPr>
            <p:cNvSpPr/>
            <p:nvPr/>
          </p:nvSpPr>
          <p:spPr>
            <a:xfrm>
              <a:off x="6152214" y="5939511"/>
              <a:ext cx="1688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putdown(k,c,</a:t>
              </a:r>
              <a:r>
                <a:rPr lang="mr-IN" dirty="0">
                  <a:latin typeface="Calibri" charset="0"/>
                </a:rPr>
                <a:t>r1)</a:t>
              </a:r>
              <a:endParaRPr dirty="0">
                <a:latin typeface="Calibri" charset="0"/>
              </a:endParaRPr>
            </a:p>
          </p:txBody>
        </p:sp>
        <p:sp>
          <p:nvSpPr>
            <p:cNvPr id="258" name="Shape 1101">
              <a:extLst>
                <a:ext uri="{FF2B5EF4-FFF2-40B4-BE49-F238E27FC236}">
                  <a16:creationId xmlns:a16="http://schemas.microsoft.com/office/drawing/2014/main" id="{3CC74BB1-7013-D947-AF06-AA9DF4ACC85F}"/>
                </a:ext>
              </a:extLst>
            </p:cNvPr>
            <p:cNvSpPr/>
            <p:nvPr/>
          </p:nvSpPr>
          <p:spPr>
            <a:xfrm>
              <a:off x="4738834" y="5939511"/>
              <a:ext cx="130304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unstack(k,c)</a:t>
              </a:r>
            </a:p>
          </p:txBody>
        </p:sp>
        <p:sp>
          <p:nvSpPr>
            <p:cNvPr id="259" name="Shape 1102">
              <a:extLst>
                <a:ext uri="{FF2B5EF4-FFF2-40B4-BE49-F238E27FC236}">
                  <a16:creationId xmlns:a16="http://schemas.microsoft.com/office/drawing/2014/main" id="{96B5C688-0870-8D47-B104-BB4CF88C3C9E}"/>
                </a:ext>
              </a:extLst>
            </p:cNvPr>
            <p:cNvSpPr/>
            <p:nvPr/>
          </p:nvSpPr>
          <p:spPr>
            <a:xfrm>
              <a:off x="3243884" y="4658044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0" name="Shape 1103">
              <a:extLst>
                <a:ext uri="{FF2B5EF4-FFF2-40B4-BE49-F238E27FC236}">
                  <a16:creationId xmlns:a16="http://schemas.microsoft.com/office/drawing/2014/main" id="{68C7661B-89BA-1847-9568-0158DC0CA105}"/>
                </a:ext>
              </a:extLst>
            </p:cNvPr>
            <p:cNvSpPr/>
            <p:nvPr/>
          </p:nvSpPr>
          <p:spPr>
            <a:xfrm>
              <a:off x="2045953" y="459244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1" name="Shape 1104">
              <a:extLst>
                <a:ext uri="{FF2B5EF4-FFF2-40B4-BE49-F238E27FC236}">
                  <a16:creationId xmlns:a16="http://schemas.microsoft.com/office/drawing/2014/main" id="{64E61C87-8FE5-EB4F-9CD0-EBF2D2FFA062}"/>
                </a:ext>
              </a:extLst>
            </p:cNvPr>
            <p:cNvSpPr/>
            <p:nvPr/>
          </p:nvSpPr>
          <p:spPr>
            <a:xfrm>
              <a:off x="3182369" y="461276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2" name="Shape 1105">
              <a:extLst>
                <a:ext uri="{FF2B5EF4-FFF2-40B4-BE49-F238E27FC236}">
                  <a16:creationId xmlns:a16="http://schemas.microsoft.com/office/drawing/2014/main" id="{9793C48B-6D54-024E-8CAD-B26D3A9DAE50}"/>
                </a:ext>
              </a:extLst>
            </p:cNvPr>
            <p:cNvSpPr/>
            <p:nvPr/>
          </p:nvSpPr>
          <p:spPr>
            <a:xfrm>
              <a:off x="2188984" y="4688524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0" name="Shape 1106">
              <a:extLst>
                <a:ext uri="{FF2B5EF4-FFF2-40B4-BE49-F238E27FC236}">
                  <a16:creationId xmlns:a16="http://schemas.microsoft.com/office/drawing/2014/main" id="{7645077A-CD9D-4B42-851A-AF67A56CF5FC}"/>
                </a:ext>
              </a:extLst>
            </p:cNvPr>
            <p:cNvSpPr/>
            <p:nvPr/>
          </p:nvSpPr>
          <p:spPr>
            <a:xfrm>
              <a:off x="2099082" y="4268906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leave(r</a:t>
              </a:r>
              <a:r>
                <a:rPr lang="en-US" dirty="0">
                  <a:latin typeface="Calibri" charset="0"/>
                </a:rPr>
                <a:t>2</a:t>
              </a:r>
              <a:r>
                <a:rPr dirty="0">
                  <a:latin typeface="Calibri" charset="0"/>
                </a:rPr>
                <a:t>,d2)</a:t>
              </a:r>
            </a:p>
          </p:txBody>
        </p:sp>
        <p:sp>
          <p:nvSpPr>
            <p:cNvPr id="281" name="Shape 1107">
              <a:extLst>
                <a:ext uri="{FF2B5EF4-FFF2-40B4-BE49-F238E27FC236}">
                  <a16:creationId xmlns:a16="http://schemas.microsoft.com/office/drawing/2014/main" id="{2E6A5455-6D41-534D-ABDD-CEF0B4C99531}"/>
                </a:ext>
              </a:extLst>
            </p:cNvPr>
            <p:cNvSpPr/>
            <p:nvPr/>
          </p:nvSpPr>
          <p:spPr>
            <a:xfrm>
              <a:off x="3415637" y="5265276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2" name="Shape 1108">
              <a:extLst>
                <a:ext uri="{FF2B5EF4-FFF2-40B4-BE49-F238E27FC236}">
                  <a16:creationId xmlns:a16="http://schemas.microsoft.com/office/drawing/2014/main" id="{0C32D3F5-F891-3D4E-945A-59BACEA82CE7}"/>
                </a:ext>
              </a:extLst>
            </p:cNvPr>
            <p:cNvSpPr/>
            <p:nvPr/>
          </p:nvSpPr>
          <p:spPr>
            <a:xfrm>
              <a:off x="4389493" y="5265276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3" name="Shape 1109">
              <a:extLst>
                <a:ext uri="{FF2B5EF4-FFF2-40B4-BE49-F238E27FC236}">
                  <a16:creationId xmlns:a16="http://schemas.microsoft.com/office/drawing/2014/main" id="{4EE1F362-6024-964A-BBF4-5E7BE35E5A89}"/>
                </a:ext>
              </a:extLst>
            </p:cNvPr>
            <p:cNvSpPr/>
            <p:nvPr/>
          </p:nvSpPr>
          <p:spPr>
            <a:xfrm>
              <a:off x="3523466" y="5341039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4" name="Shape 1110">
              <a:extLst>
                <a:ext uri="{FF2B5EF4-FFF2-40B4-BE49-F238E27FC236}">
                  <a16:creationId xmlns:a16="http://schemas.microsoft.com/office/drawing/2014/main" id="{BDDE17D1-FC3C-F149-9C0B-E21FBF3C5195}"/>
                </a:ext>
              </a:extLst>
            </p:cNvPr>
            <p:cNvSpPr/>
            <p:nvPr/>
          </p:nvSpPr>
          <p:spPr>
            <a:xfrm>
              <a:off x="2964497" y="5354326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5" name="Shape 1111">
              <a:extLst>
                <a:ext uri="{FF2B5EF4-FFF2-40B4-BE49-F238E27FC236}">
                  <a16:creationId xmlns:a16="http://schemas.microsoft.com/office/drawing/2014/main" id="{19037388-9DB2-2042-8F81-C247A4D06C85}"/>
                </a:ext>
              </a:extLst>
            </p:cNvPr>
            <p:cNvSpPr/>
            <p:nvPr/>
          </p:nvSpPr>
          <p:spPr>
            <a:xfrm>
              <a:off x="3343203" y="5348046"/>
              <a:ext cx="1324848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enter(</a:t>
              </a:r>
              <a:r>
                <a:rPr lang="fi-FI" dirty="0">
                  <a:latin typeface="Calibri" charset="0"/>
                </a:rPr>
                <a:t>r1,</a:t>
              </a:r>
              <a:r>
                <a:rPr dirty="0">
                  <a:latin typeface="Calibri" charset="0"/>
                </a:rPr>
                <a:t>d2)</a:t>
              </a:r>
            </a:p>
          </p:txBody>
        </p:sp>
        <p:sp>
          <p:nvSpPr>
            <p:cNvPr id="286" name="Shape 1112">
              <a:extLst>
                <a:ext uri="{FF2B5EF4-FFF2-40B4-BE49-F238E27FC236}">
                  <a16:creationId xmlns:a16="http://schemas.microsoft.com/office/drawing/2014/main" id="{2BB55B1A-E260-0340-959E-CB9550F92986}"/>
                </a:ext>
              </a:extLst>
            </p:cNvPr>
            <p:cNvSpPr/>
            <p:nvPr/>
          </p:nvSpPr>
          <p:spPr>
            <a:xfrm flipV="1">
              <a:off x="4395788" y="5961768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7" name="Shape 1114">
              <a:extLst>
                <a:ext uri="{FF2B5EF4-FFF2-40B4-BE49-F238E27FC236}">
                  <a16:creationId xmlns:a16="http://schemas.microsoft.com/office/drawing/2014/main" id="{96D21313-84A8-2C42-965C-1ABE8DD2FD39}"/>
                </a:ext>
              </a:extLst>
            </p:cNvPr>
            <p:cNvSpPr/>
            <p:nvPr/>
          </p:nvSpPr>
          <p:spPr>
            <a:xfrm>
              <a:off x="7810082" y="5828777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8" name="Shape 1115">
              <a:extLst>
                <a:ext uri="{FF2B5EF4-FFF2-40B4-BE49-F238E27FC236}">
                  <a16:creationId xmlns:a16="http://schemas.microsoft.com/office/drawing/2014/main" id="{BCF92DCD-2EDA-9E43-A0E4-D6023AD089C0}"/>
                </a:ext>
              </a:extLst>
            </p:cNvPr>
            <p:cNvSpPr/>
            <p:nvPr/>
          </p:nvSpPr>
          <p:spPr>
            <a:xfrm>
              <a:off x="7797671" y="5939511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leave(</a:t>
              </a:r>
              <a:r>
                <a:rPr lang="fi-FI" dirty="0">
                  <a:latin typeface="Calibri" charset="0"/>
                </a:rPr>
                <a:t>r1,</a:t>
              </a:r>
              <a:r>
                <a:rPr dirty="0">
                  <a:latin typeface="Calibri" charset="0"/>
                </a:rPr>
                <a:t>d2)</a:t>
              </a:r>
            </a:p>
          </p:txBody>
        </p:sp>
        <p:sp>
          <p:nvSpPr>
            <p:cNvPr id="289" name="Shape 1116">
              <a:extLst>
                <a:ext uri="{FF2B5EF4-FFF2-40B4-BE49-F238E27FC236}">
                  <a16:creationId xmlns:a16="http://schemas.microsoft.com/office/drawing/2014/main" id="{13585224-B579-A847-BCF3-9ED676D84529}"/>
                </a:ext>
              </a:extLst>
            </p:cNvPr>
            <p:cNvSpPr/>
            <p:nvPr/>
          </p:nvSpPr>
          <p:spPr>
            <a:xfrm>
              <a:off x="8755696" y="58324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0" name="Shape 1117">
              <a:extLst>
                <a:ext uri="{FF2B5EF4-FFF2-40B4-BE49-F238E27FC236}">
                  <a16:creationId xmlns:a16="http://schemas.microsoft.com/office/drawing/2014/main" id="{43DA1DE8-8DB6-EF46-9859-D6A476D25C3B}"/>
                </a:ext>
              </a:extLst>
            </p:cNvPr>
            <p:cNvSpPr/>
            <p:nvPr/>
          </p:nvSpPr>
          <p:spPr>
            <a:xfrm>
              <a:off x="7917910" y="5904541"/>
              <a:ext cx="841764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1" name="Shape 1118">
              <a:extLst>
                <a:ext uri="{FF2B5EF4-FFF2-40B4-BE49-F238E27FC236}">
                  <a16:creationId xmlns:a16="http://schemas.microsoft.com/office/drawing/2014/main" id="{AF14C005-8D2D-9845-A64C-9B9234846D81}"/>
                </a:ext>
              </a:extLst>
            </p:cNvPr>
            <p:cNvSpPr/>
            <p:nvPr/>
          </p:nvSpPr>
          <p:spPr>
            <a:xfrm>
              <a:off x="1937492" y="5322223"/>
              <a:ext cx="184944" cy="902185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2" name="Shape 1119">
              <a:extLst>
                <a:ext uri="{FF2B5EF4-FFF2-40B4-BE49-F238E27FC236}">
                  <a16:creationId xmlns:a16="http://schemas.microsoft.com/office/drawing/2014/main" id="{11D918EC-ADD5-BB41-B831-5EEC6A1938FF}"/>
                </a:ext>
              </a:extLst>
            </p:cNvPr>
            <p:cNvSpPr/>
            <p:nvPr/>
          </p:nvSpPr>
          <p:spPr>
            <a:xfrm flipV="1">
              <a:off x="1957376" y="4748755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3" name="Shape 1129">
              <a:extLst>
                <a:ext uri="{FF2B5EF4-FFF2-40B4-BE49-F238E27FC236}">
                  <a16:creationId xmlns:a16="http://schemas.microsoft.com/office/drawing/2014/main" id="{78CCA396-9387-984E-9C4C-6F02B1DC6452}"/>
                </a:ext>
              </a:extLst>
            </p:cNvPr>
            <p:cNvSpPr/>
            <p:nvPr/>
          </p:nvSpPr>
          <p:spPr>
            <a:xfrm>
              <a:off x="281867" y="5288635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4" name="Shape 1130">
              <a:extLst>
                <a:ext uri="{FF2B5EF4-FFF2-40B4-BE49-F238E27FC236}">
                  <a16:creationId xmlns:a16="http://schemas.microsoft.com/office/drawing/2014/main" id="{9D22383E-177F-C041-9E3F-8D33A3C7105C}"/>
                </a:ext>
              </a:extLst>
            </p:cNvPr>
            <p:cNvSpPr/>
            <p:nvPr/>
          </p:nvSpPr>
          <p:spPr>
            <a:xfrm>
              <a:off x="2041016" y="4601049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5" name="Shape 1131">
              <a:extLst>
                <a:ext uri="{FF2B5EF4-FFF2-40B4-BE49-F238E27FC236}">
                  <a16:creationId xmlns:a16="http://schemas.microsoft.com/office/drawing/2014/main" id="{2B8873D6-EB7E-944A-A54D-8592584D5719}"/>
                </a:ext>
              </a:extLst>
            </p:cNvPr>
            <p:cNvSpPr/>
            <p:nvPr/>
          </p:nvSpPr>
          <p:spPr>
            <a:xfrm>
              <a:off x="1871352" y="5261846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6" name="Shape 1132">
              <a:extLst>
                <a:ext uri="{FF2B5EF4-FFF2-40B4-BE49-F238E27FC236}">
                  <a16:creationId xmlns:a16="http://schemas.microsoft.com/office/drawing/2014/main" id="{3C035A55-D3E0-AA4E-B7A3-09A9F9A34BF3}"/>
                </a:ext>
              </a:extLst>
            </p:cNvPr>
            <p:cNvSpPr/>
            <p:nvPr/>
          </p:nvSpPr>
          <p:spPr>
            <a:xfrm>
              <a:off x="2085664" y="6220181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7" name="Shape 1133">
              <a:extLst>
                <a:ext uri="{FF2B5EF4-FFF2-40B4-BE49-F238E27FC236}">
                  <a16:creationId xmlns:a16="http://schemas.microsoft.com/office/drawing/2014/main" id="{B065F00F-EC6C-914F-BBDC-30DA62CD38D5}"/>
                </a:ext>
              </a:extLst>
            </p:cNvPr>
            <p:cNvSpPr/>
            <p:nvPr/>
          </p:nvSpPr>
          <p:spPr>
            <a:xfrm>
              <a:off x="3407259" y="5261846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8" name="Shape 1134">
              <a:extLst>
                <a:ext uri="{FF2B5EF4-FFF2-40B4-BE49-F238E27FC236}">
                  <a16:creationId xmlns:a16="http://schemas.microsoft.com/office/drawing/2014/main" id="{8AC50BA2-F3FE-FC44-A218-E4717B224C35}"/>
                </a:ext>
              </a:extLst>
            </p:cNvPr>
            <p:cNvSpPr/>
            <p:nvPr/>
          </p:nvSpPr>
          <p:spPr>
            <a:xfrm>
              <a:off x="3460837" y="6211251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99" name="Shape 1135">
              <a:extLst>
                <a:ext uri="{FF2B5EF4-FFF2-40B4-BE49-F238E27FC236}">
                  <a16:creationId xmlns:a16="http://schemas.microsoft.com/office/drawing/2014/main" id="{976D1304-ACE1-D148-98B7-98CB7F48B07A}"/>
                </a:ext>
              </a:extLst>
            </p:cNvPr>
            <p:cNvSpPr/>
            <p:nvPr/>
          </p:nvSpPr>
          <p:spPr>
            <a:xfrm>
              <a:off x="4728853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300" name="Shape 1136">
              <a:extLst>
                <a:ext uri="{FF2B5EF4-FFF2-40B4-BE49-F238E27FC236}">
                  <a16:creationId xmlns:a16="http://schemas.microsoft.com/office/drawing/2014/main" id="{4970850B-93F8-9F4B-8462-40FC4741A97E}"/>
                </a:ext>
              </a:extLst>
            </p:cNvPr>
            <p:cNvSpPr/>
            <p:nvPr/>
          </p:nvSpPr>
          <p:spPr>
            <a:xfrm>
              <a:off x="6318337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301" name="Shape 1137">
              <a:extLst>
                <a:ext uri="{FF2B5EF4-FFF2-40B4-BE49-F238E27FC236}">
                  <a16:creationId xmlns:a16="http://schemas.microsoft.com/office/drawing/2014/main" id="{C60DF9BD-7C13-2441-9EAB-B4E5DBCED3B2}"/>
                </a:ext>
              </a:extLst>
            </p:cNvPr>
            <p:cNvSpPr/>
            <p:nvPr/>
          </p:nvSpPr>
          <p:spPr>
            <a:xfrm>
              <a:off x="7800665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302" name="Shape 1139">
              <a:extLst>
                <a:ext uri="{FF2B5EF4-FFF2-40B4-BE49-F238E27FC236}">
                  <a16:creationId xmlns:a16="http://schemas.microsoft.com/office/drawing/2014/main" id="{4C812617-3A73-5347-B6DB-BC7D124CBD72}"/>
                </a:ext>
              </a:extLst>
            </p:cNvPr>
            <p:cNvSpPr/>
            <p:nvPr/>
          </p:nvSpPr>
          <p:spPr>
            <a:xfrm>
              <a:off x="1342466" y="527612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3" name="Shape 1140">
              <a:extLst>
                <a:ext uri="{FF2B5EF4-FFF2-40B4-BE49-F238E27FC236}">
                  <a16:creationId xmlns:a16="http://schemas.microsoft.com/office/drawing/2014/main" id="{D15C763A-C7F3-F64E-BA68-6AB7BCB0448A}"/>
                </a:ext>
              </a:extLst>
            </p:cNvPr>
            <p:cNvSpPr/>
            <p:nvPr/>
          </p:nvSpPr>
          <p:spPr>
            <a:xfrm>
              <a:off x="2826180" y="527612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4" name="Shape 1141">
              <a:extLst>
                <a:ext uri="{FF2B5EF4-FFF2-40B4-BE49-F238E27FC236}">
                  <a16:creationId xmlns:a16="http://schemas.microsoft.com/office/drawing/2014/main" id="{0582CF61-8445-A844-A093-05462A45BFB8}"/>
                </a:ext>
              </a:extLst>
            </p:cNvPr>
            <p:cNvSpPr/>
            <p:nvPr/>
          </p:nvSpPr>
          <p:spPr>
            <a:xfrm>
              <a:off x="4394841" y="526719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5" name="Shape 1142">
              <a:extLst>
                <a:ext uri="{FF2B5EF4-FFF2-40B4-BE49-F238E27FC236}">
                  <a16:creationId xmlns:a16="http://schemas.microsoft.com/office/drawing/2014/main" id="{563F22FF-E5B0-024E-AA1A-123F062ED78B}"/>
                </a:ext>
              </a:extLst>
            </p:cNvPr>
            <p:cNvSpPr/>
            <p:nvPr/>
          </p:nvSpPr>
          <p:spPr>
            <a:xfrm>
              <a:off x="5805165" y="5829255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6" name="Shape 1143">
              <a:extLst>
                <a:ext uri="{FF2B5EF4-FFF2-40B4-BE49-F238E27FC236}">
                  <a16:creationId xmlns:a16="http://schemas.microsoft.com/office/drawing/2014/main" id="{916FCCE2-811A-7C4F-B438-A9AE8D35B2B9}"/>
                </a:ext>
              </a:extLst>
            </p:cNvPr>
            <p:cNvSpPr/>
            <p:nvPr/>
          </p:nvSpPr>
          <p:spPr>
            <a:xfrm>
              <a:off x="7250850" y="5829255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7" name="Shape 1144">
              <a:extLst>
                <a:ext uri="{FF2B5EF4-FFF2-40B4-BE49-F238E27FC236}">
                  <a16:creationId xmlns:a16="http://schemas.microsoft.com/office/drawing/2014/main" id="{1BCA30B2-0180-A64B-B053-0615FEDAE19C}"/>
                </a:ext>
              </a:extLst>
            </p:cNvPr>
            <p:cNvSpPr/>
            <p:nvPr/>
          </p:nvSpPr>
          <p:spPr>
            <a:xfrm>
              <a:off x="8760863" y="5829255"/>
              <a:ext cx="157831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8" name="Shape 1145">
              <a:extLst>
                <a:ext uri="{FF2B5EF4-FFF2-40B4-BE49-F238E27FC236}">
                  <a16:creationId xmlns:a16="http://schemas.microsoft.com/office/drawing/2014/main" id="{5A291851-13E1-E145-AC9A-A9F974218885}"/>
                </a:ext>
              </a:extLst>
            </p:cNvPr>
            <p:cNvSpPr/>
            <p:nvPr/>
          </p:nvSpPr>
          <p:spPr>
            <a:xfrm>
              <a:off x="2928715" y="6235465"/>
              <a:ext cx="157831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09" name="Shape 1146">
              <a:extLst>
                <a:ext uri="{FF2B5EF4-FFF2-40B4-BE49-F238E27FC236}">
                  <a16:creationId xmlns:a16="http://schemas.microsoft.com/office/drawing/2014/main" id="{0FCB343E-8ADF-6F43-8334-63A200397596}"/>
                </a:ext>
              </a:extLst>
            </p:cNvPr>
            <p:cNvSpPr/>
            <p:nvPr/>
          </p:nvSpPr>
          <p:spPr>
            <a:xfrm>
              <a:off x="4285665" y="6226536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10" name="Shape 1148">
              <a:extLst>
                <a:ext uri="{FF2B5EF4-FFF2-40B4-BE49-F238E27FC236}">
                  <a16:creationId xmlns:a16="http://schemas.microsoft.com/office/drawing/2014/main" id="{8BBFB37F-41DB-E54C-85EF-D327728DED94}"/>
                </a:ext>
              </a:extLst>
            </p:cNvPr>
            <p:cNvSpPr/>
            <p:nvPr/>
          </p:nvSpPr>
          <p:spPr>
            <a:xfrm>
              <a:off x="3175152" y="4608020"/>
              <a:ext cx="157830" cy="155467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1C513291-E2BD-544C-9150-DF2F9564761E}"/>
                </a:ext>
              </a:extLst>
            </p:cNvPr>
            <p:cNvSpPr txBox="1"/>
            <p:nvPr/>
          </p:nvSpPr>
          <p:spPr>
            <a:xfrm>
              <a:off x="200421" y="492366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1 </a:t>
              </a:r>
              <a:endParaRPr lang="en-US" sz="1800" baseline="-25000" dirty="0">
                <a:latin typeface="Times New Roman" charset="0"/>
              </a:endParaRP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C01E4979-B8CB-1447-A4F1-3B370BA63E4D}"/>
                </a:ext>
              </a:extLst>
            </p:cNvPr>
            <p:cNvSpPr txBox="1"/>
            <p:nvPr/>
          </p:nvSpPr>
          <p:spPr>
            <a:xfrm>
              <a:off x="1655332" y="492628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2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988D7CE8-B232-0A42-BB2F-6B4A44808DD9}"/>
                </a:ext>
              </a:extLst>
            </p:cNvPr>
            <p:cNvSpPr txBox="1"/>
            <p:nvPr/>
          </p:nvSpPr>
          <p:spPr>
            <a:xfrm>
              <a:off x="1868957" y="425359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3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6195769B-6065-CF46-A90B-6AC9E43030E8}"/>
                </a:ext>
              </a:extLst>
            </p:cNvPr>
            <p:cNvSpPr txBox="1"/>
            <p:nvPr/>
          </p:nvSpPr>
          <p:spPr>
            <a:xfrm>
              <a:off x="1790712" y="604055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4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07D5D0B-2AB7-3F41-A0F5-BCEF83DD4AFF}"/>
                </a:ext>
              </a:extLst>
            </p:cNvPr>
            <p:cNvSpPr txBox="1"/>
            <p:nvPr/>
          </p:nvSpPr>
          <p:spPr>
            <a:xfrm>
              <a:off x="3430088" y="493634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5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EB9AC07A-0344-7C4E-832E-289A2FD3B03E}"/>
                </a:ext>
              </a:extLst>
            </p:cNvPr>
            <p:cNvSpPr txBox="1"/>
            <p:nvPr/>
          </p:nvSpPr>
          <p:spPr>
            <a:xfrm>
              <a:off x="3393695" y="587024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6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597794FB-22B3-BD44-BB11-3461CCD5D294}"/>
                </a:ext>
              </a:extLst>
            </p:cNvPr>
            <p:cNvSpPr txBox="1"/>
            <p:nvPr/>
          </p:nvSpPr>
          <p:spPr>
            <a:xfrm>
              <a:off x="4725288" y="549566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7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1ECBE5A3-CFCF-124C-BE8B-3A88F699FD09}"/>
                </a:ext>
              </a:extLst>
            </p:cNvPr>
            <p:cNvSpPr txBox="1"/>
            <p:nvPr/>
          </p:nvSpPr>
          <p:spPr>
            <a:xfrm>
              <a:off x="6268661" y="546599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8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A65A3BE5-F27B-D544-97CA-132FB00C707F}"/>
                </a:ext>
              </a:extLst>
            </p:cNvPr>
            <p:cNvSpPr txBox="1"/>
            <p:nvPr/>
          </p:nvSpPr>
          <p:spPr>
            <a:xfrm>
              <a:off x="7772720" y="54758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1882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3368584" cy="305034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/>
                  <a:t> be a controllable STNU that is </a:t>
                </a:r>
                <a:r>
                  <a:rPr lang="en-GB" dirty="0">
                    <a:solidFill>
                      <a:schemeClr val="accent1"/>
                    </a:solidFill>
                  </a:rPr>
                  <a:t>grounded</a:t>
                </a:r>
              </a:p>
              <a:p>
                <a:pPr lvl="1"/>
                <a:r>
                  <a:rPr lang="en-GB" dirty="0"/>
                  <a:t>Different from a grounded expression in logic</a:t>
                </a:r>
              </a:p>
              <a:p>
                <a:pPr lvl="1"/>
                <a:r>
                  <a:rPr lang="en-GB" dirty="0"/>
                  <a:t>At least one time 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instantiated</a:t>
                </a:r>
              </a:p>
              <a:p>
                <a:pPr lvl="1"/>
                <a:r>
                  <a:rPr lang="en-GB" dirty="0">
                    <a:sym typeface="Wingdings"/>
                  </a:rPr>
                  <a:t>This bounds each</a:t>
                </a:r>
                <a:r>
                  <a:rPr lang="en-GB" dirty="0"/>
                  <a:t> time 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within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3368584" cy="3050344"/>
              </a:xfrm>
              <a:blipFill>
                <a:blip r:embed="rId3"/>
                <a:stretch>
                  <a:fillRect l="-3008" t="-4149" r="-3383" b="-3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C0A8A-BDC1-F249-8561-1D6FA3E9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22254DC-330E-2749-9249-59045CF018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413690"/>
                <a:ext cx="7886700" cy="2169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Controllable time 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in the future: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>
                    <a:solidFill>
                      <a:schemeClr val="accent1"/>
                    </a:solidFill>
                  </a:rPr>
                  <a:t>alive</a:t>
                </a:r>
                <a:r>
                  <a:rPr lang="en-GB" dirty="0"/>
                  <a:t> if current time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𝑛𝑜𝑤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>
                    <a:solidFill>
                      <a:schemeClr val="accent1"/>
                    </a:solidFill>
                  </a:rPr>
                  <a:t>enabled</a:t>
                </a:r>
                <a:r>
                  <a:rPr lang="en-GB" dirty="0"/>
                  <a:t> if</a:t>
                </a:r>
              </a:p>
              <a:p>
                <a:pPr lvl="2"/>
                <a:r>
                  <a:rPr lang="en-GB" dirty="0"/>
                  <a:t>It is alive</a:t>
                </a:r>
              </a:p>
              <a:p>
                <a:pPr lvl="2"/>
                <a:r>
                  <a:rPr lang="en-GB" dirty="0"/>
                  <a:t>For every precedence constraint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has occurred</a:t>
                </a:r>
              </a:p>
              <a:p>
                <a:pPr lvl="2"/>
                <a:r>
                  <a:rPr lang="en-GB" dirty="0"/>
                  <a:t>For every wait constraint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has occurred 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has expired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has expired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 has occurred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𝑛𝑜𝑤</m:t>
                    </m:r>
                  </m:oMath>
                </a14:m>
                <a:endParaRPr lang="en-GB" dirty="0"/>
              </a:p>
              <a:p>
                <a:pPr lvl="3"/>
                <a:endParaRPr lang="en-GB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22254DC-330E-2749-9249-59045CF01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413690"/>
                <a:ext cx="7886700" cy="2169990"/>
              </a:xfrm>
              <a:prstGeom prst="rect">
                <a:avLst/>
              </a:prstGeom>
              <a:blipFill>
                <a:blip r:embed="rId4"/>
                <a:stretch>
                  <a:fillRect l="-1286" t="-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0EC7C05-002C-ED4A-AEE0-7B651C3FDCF0}"/>
              </a:ext>
            </a:extLst>
          </p:cNvPr>
          <p:cNvSpPr/>
          <p:nvPr/>
        </p:nvSpPr>
        <p:spPr>
          <a:xfrm>
            <a:off x="4119155" y="1146049"/>
            <a:ext cx="4826724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 dirty="0">
                <a:latin typeface="Lucida Handwriting"/>
                <a:cs typeface="Lucida Handwriting"/>
              </a:rPr>
              <a:t>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 dirty="0">
                <a:latin typeface="Lucida Handwriting"/>
                <a:cs typeface="Lucida Handwriting"/>
              </a:rPr>
              <a:t>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 dirty="0" err="1">
                <a:latin typeface="Lucida Handwriting"/>
                <a:cs typeface="Lucida Handwriting"/>
              </a:rPr>
              <a:t>Ṽ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98446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3410176" cy="5018723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</a:pPr>
                <a:r>
                  <a:rPr lang="en-US" sz="1900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/>
                  <a:t>, observe </a:t>
                </a:r>
                <a:r>
                  <a:rPr lang="en-US" sz="1900" dirty="0">
                    <a:latin typeface="Calibri" charset="0"/>
                  </a:rPr>
                  <a:t>leave </a:t>
                </a:r>
                <a:r>
                  <a:rPr lang="en-US" sz="1900" dirty="0"/>
                  <a:t>finish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900" dirty="0"/>
                  <a:t>Enable and 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, this enables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1900" dirty="0"/>
              </a:p>
              <a:p>
                <a:pPr>
                  <a:spcBef>
                    <a:spcPts val="400"/>
                  </a:spcBef>
                </a:pPr>
                <a:r>
                  <a:rPr lang="en-US" sz="1900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900" dirty="0"/>
                  <a:t> soon enough to allow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  <a:cs typeface="Calibri"/>
                      </a:rPr>
                      <m:t>𝑒𝑛𝑡𝑒𝑟</m:t>
                    </m:r>
                    <m:d>
                      <m:dPr>
                        <m:ctrlPr>
                          <a:rPr lang="en-US" sz="190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1900" i="1" dirty="0" smtClean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sz="1900" i="1" dirty="0" smtClean="0">
                            <a:latin typeface="Cambria Math" panose="02040503050406030204" pitchFamily="18" charset="0"/>
                            <a:cs typeface="Calibri"/>
                          </a:rPr>
                          <m:t>1,</m:t>
                        </m:r>
                        <m:r>
                          <a:rPr lang="en-US" sz="1900" i="1" dirty="0" smtClean="0">
                            <a:latin typeface="Cambria Math" panose="02040503050406030204" pitchFamily="18" charset="0"/>
                            <a:cs typeface="Calibri"/>
                          </a:rPr>
                          <m:t>𝑑</m:t>
                        </m:r>
                        <m:r>
                          <a:rPr lang="en-US" sz="1900" i="1" dirty="0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900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1900" dirty="0"/>
              </a:p>
              <a:p>
                <a:pPr>
                  <a:spcBef>
                    <a:spcPts val="400"/>
                  </a:spcBef>
                </a:pPr>
                <a:r>
                  <a:rPr lang="en-US" sz="1900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900" dirty="0"/>
                  <a:t> soon enough to allow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  <a:cs typeface="Calibri"/>
                      </a:rPr>
                      <m:t>𝑠𝑡𝑎𝑐𝑘</m:t>
                    </m:r>
                    <m:d>
                      <m:dPr>
                        <m:ctrlPr>
                          <a:rPr lang="en-US" sz="190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1900" i="1" dirty="0" err="1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1900" i="1" dirty="0" err="1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p>
                          <m:sSupPr>
                            <m:ctrlPr>
                              <a:rPr lang="en-US" sz="19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sz="1900" i="1" dirty="0" err="1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9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900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1900" baseline="-25000" dirty="0"/>
              </a:p>
              <a:p>
                <a:pPr>
                  <a:spcBef>
                    <a:spcPts val="400"/>
                  </a:spcBef>
                </a:pPr>
                <a:r>
                  <a:rPr lang="en-US" sz="1900" dirty="0"/>
                  <a:t>Rest of plan is linear: 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sz="1500" dirty="0"/>
                  <a:t>Choose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/>
                  <a:t> </a:t>
                </a:r>
                <a:br>
                  <a:rPr lang="en-US" sz="1500" dirty="0"/>
                </a:br>
                <a:r>
                  <a:rPr lang="en-US" sz="1500" dirty="0"/>
                  <a:t>after the previous action ends</a:t>
                </a:r>
                <a:endParaRPr lang="en-US" sz="1500" i="1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3410176" cy="5018723"/>
              </a:xfrm>
              <a:blipFill>
                <a:blip r:embed="rId3"/>
                <a:stretch>
                  <a:fillRect l="-1115" t="-1010" r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B9AFB-9840-8E44-B753-490B9C14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68</a:t>
            </a:fld>
            <a:endParaRPr lang="en-GB"/>
          </a:p>
        </p:txBody>
      </p:sp>
      <p:grpSp>
        <p:nvGrpSpPr>
          <p:cNvPr id="228" name="Group 227"/>
          <p:cNvGrpSpPr/>
          <p:nvPr/>
        </p:nvGrpSpPr>
        <p:grpSpPr>
          <a:xfrm>
            <a:off x="234533" y="3994425"/>
            <a:ext cx="8909467" cy="2442706"/>
            <a:chOff x="200421" y="4253599"/>
            <a:chExt cx="8909467" cy="2442706"/>
          </a:xfrm>
        </p:grpSpPr>
        <p:sp>
          <p:nvSpPr>
            <p:cNvPr id="229" name="Shape 1113"/>
            <p:cNvSpPr/>
            <p:nvPr/>
          </p:nvSpPr>
          <p:spPr>
            <a:xfrm>
              <a:off x="7358026" y="5908226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0" name="Shape 1073"/>
            <p:cNvSpPr/>
            <p:nvPr/>
          </p:nvSpPr>
          <p:spPr>
            <a:xfrm>
              <a:off x="4470259" y="5304393"/>
              <a:ext cx="284183" cy="539403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1" name="Shape 1074"/>
            <p:cNvSpPr/>
            <p:nvPr/>
          </p:nvSpPr>
          <p:spPr>
            <a:xfrm>
              <a:off x="1865690" y="527472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2" name="Shape 1075"/>
            <p:cNvSpPr/>
            <p:nvPr/>
          </p:nvSpPr>
          <p:spPr>
            <a:xfrm>
              <a:off x="2839547" y="527472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3" name="Shape 1076"/>
            <p:cNvSpPr/>
            <p:nvPr/>
          </p:nvSpPr>
          <p:spPr>
            <a:xfrm>
              <a:off x="1973519" y="5350489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4" name="Shape 1077"/>
            <p:cNvSpPr/>
            <p:nvPr/>
          </p:nvSpPr>
          <p:spPr>
            <a:xfrm>
              <a:off x="1414551" y="5363774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5" name="Shape 1078"/>
            <p:cNvSpPr/>
            <p:nvPr/>
          </p:nvSpPr>
          <p:spPr>
            <a:xfrm>
              <a:off x="278501" y="5288010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6" name="Shape 1079"/>
            <p:cNvSpPr/>
            <p:nvPr/>
          </p:nvSpPr>
          <p:spPr>
            <a:xfrm>
              <a:off x="1353958" y="528801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37" name="Shape 1080"/>
            <p:cNvSpPr/>
            <p:nvPr/>
          </p:nvSpPr>
          <p:spPr>
            <a:xfrm>
              <a:off x="380894" y="5363774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0" name="Shape 1082"/>
            <p:cNvSpPr/>
            <p:nvPr/>
          </p:nvSpPr>
          <p:spPr>
            <a:xfrm>
              <a:off x="1920956" y="5352617"/>
              <a:ext cx="1312152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navigate(</a:t>
              </a:r>
              <a:r>
                <a:rPr lang="mr-IN" dirty="0">
                  <a:latin typeface="Calibri" charset="0"/>
                </a:rPr>
                <a:t>r1)</a:t>
              </a:r>
              <a:endParaRPr dirty="0">
                <a:latin typeface="Calibri" charset="0"/>
              </a:endParaRPr>
            </a:p>
          </p:txBody>
        </p:sp>
        <p:sp>
          <p:nvSpPr>
            <p:cNvPr id="241" name="Shape 1083"/>
            <p:cNvSpPr/>
            <p:nvPr/>
          </p:nvSpPr>
          <p:spPr>
            <a:xfrm>
              <a:off x="271944" y="5353887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leave(</a:t>
              </a:r>
              <a:r>
                <a:rPr lang="fi-FI" dirty="0">
                  <a:latin typeface="Calibri" charset="0"/>
                </a:rPr>
                <a:t>r1,</a:t>
              </a:r>
              <a:r>
                <a:rPr dirty="0">
                  <a:latin typeface="Calibri" charset="0"/>
                </a:rPr>
                <a:t>d1)</a:t>
              </a:r>
            </a:p>
          </p:txBody>
        </p:sp>
        <p:sp>
          <p:nvSpPr>
            <p:cNvPr id="242" name="Shape 1084"/>
            <p:cNvSpPr/>
            <p:nvPr/>
          </p:nvSpPr>
          <p:spPr>
            <a:xfrm>
              <a:off x="3449543" y="6213947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3" name="Shape 1085"/>
            <p:cNvSpPr/>
            <p:nvPr/>
          </p:nvSpPr>
          <p:spPr>
            <a:xfrm>
              <a:off x="4296399" y="6213947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4" name="Shape 1086"/>
            <p:cNvSpPr/>
            <p:nvPr/>
          </p:nvSpPr>
          <p:spPr>
            <a:xfrm flipV="1">
              <a:off x="3557371" y="6289711"/>
              <a:ext cx="714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5" name="Shape 1087"/>
            <p:cNvSpPr/>
            <p:nvPr/>
          </p:nvSpPr>
          <p:spPr>
            <a:xfrm>
              <a:off x="3023803" y="6302997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6" name="Shape 1088"/>
            <p:cNvSpPr/>
            <p:nvPr/>
          </p:nvSpPr>
          <p:spPr>
            <a:xfrm>
              <a:off x="2078254" y="6227233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7" name="Shape 1089"/>
            <p:cNvSpPr/>
            <p:nvPr/>
          </p:nvSpPr>
          <p:spPr>
            <a:xfrm>
              <a:off x="2937810" y="6227233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8" name="Shape 1090"/>
            <p:cNvSpPr/>
            <p:nvPr/>
          </p:nvSpPr>
          <p:spPr>
            <a:xfrm flipV="1">
              <a:off x="2193346" y="6302997"/>
              <a:ext cx="7443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49" name="Shape 1091"/>
            <p:cNvSpPr/>
            <p:nvPr/>
          </p:nvSpPr>
          <p:spPr>
            <a:xfrm>
              <a:off x="3344037" y="6316716"/>
              <a:ext cx="1290223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stack(</a:t>
              </a:r>
              <a:r>
                <a:rPr lang="es-ES_tradnl" dirty="0" err="1">
                  <a:latin typeface="Calibri" charset="0"/>
                </a:rPr>
                <a:t>k,c′,q</a:t>
              </a:r>
              <a:r>
                <a:rPr dirty="0">
                  <a:latin typeface="Calibri" charset="0"/>
                </a:rPr>
                <a:t>)</a:t>
              </a:r>
            </a:p>
          </p:txBody>
        </p:sp>
        <p:sp>
          <p:nvSpPr>
            <p:cNvPr id="250" name="Shape 1092"/>
            <p:cNvSpPr/>
            <p:nvPr/>
          </p:nvSpPr>
          <p:spPr>
            <a:xfrm>
              <a:off x="1770866" y="6295303"/>
              <a:ext cx="1533879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unstack(k,c</a:t>
              </a:r>
              <a:r>
                <a:rPr lang="en-US" dirty="0">
                  <a:latin typeface="Calibri" charset="0"/>
                </a:rPr>
                <a:t>′,p</a:t>
              </a:r>
              <a:r>
                <a:rPr dirty="0">
                  <a:latin typeface="Calibri" charset="0"/>
                </a:rPr>
                <a:t>)</a:t>
              </a:r>
            </a:p>
          </p:txBody>
        </p:sp>
        <p:sp>
          <p:nvSpPr>
            <p:cNvPr id="251" name="Shape 1093"/>
            <p:cNvSpPr/>
            <p:nvPr/>
          </p:nvSpPr>
          <p:spPr>
            <a:xfrm>
              <a:off x="6317341" y="583187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2" name="Shape 1094"/>
            <p:cNvSpPr/>
            <p:nvPr/>
          </p:nvSpPr>
          <p:spPr>
            <a:xfrm>
              <a:off x="7240397" y="583187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3" name="Shape 1095"/>
            <p:cNvSpPr/>
            <p:nvPr/>
          </p:nvSpPr>
          <p:spPr>
            <a:xfrm>
              <a:off x="6425170" y="5907640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4" name="Shape 1096"/>
            <p:cNvSpPr/>
            <p:nvPr/>
          </p:nvSpPr>
          <p:spPr>
            <a:xfrm>
              <a:off x="5876361" y="5920925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5" name="Shape 1097"/>
            <p:cNvSpPr/>
            <p:nvPr/>
          </p:nvSpPr>
          <p:spPr>
            <a:xfrm>
              <a:off x="4730153" y="58451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6" name="Shape 1098"/>
            <p:cNvSpPr/>
            <p:nvPr/>
          </p:nvSpPr>
          <p:spPr>
            <a:xfrm>
              <a:off x="5805609" y="58451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7" name="Shape 1099"/>
            <p:cNvSpPr/>
            <p:nvPr/>
          </p:nvSpPr>
          <p:spPr>
            <a:xfrm>
              <a:off x="4832544" y="5920925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58" name="Shape 1100"/>
            <p:cNvSpPr/>
            <p:nvPr/>
          </p:nvSpPr>
          <p:spPr>
            <a:xfrm>
              <a:off x="6152214" y="5939511"/>
              <a:ext cx="1688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putdown(k,c,</a:t>
              </a:r>
              <a:r>
                <a:rPr lang="mr-IN" dirty="0">
                  <a:latin typeface="Calibri" charset="0"/>
                </a:rPr>
                <a:t>r1)</a:t>
              </a:r>
              <a:endParaRPr dirty="0">
                <a:latin typeface="Calibri" charset="0"/>
              </a:endParaRPr>
            </a:p>
          </p:txBody>
        </p:sp>
        <p:sp>
          <p:nvSpPr>
            <p:cNvPr id="259" name="Shape 1101"/>
            <p:cNvSpPr/>
            <p:nvPr/>
          </p:nvSpPr>
          <p:spPr>
            <a:xfrm>
              <a:off x="4738834" y="5939511"/>
              <a:ext cx="130304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unstack(k,c)</a:t>
              </a:r>
            </a:p>
          </p:txBody>
        </p:sp>
        <p:sp>
          <p:nvSpPr>
            <p:cNvPr id="260" name="Shape 1102"/>
            <p:cNvSpPr/>
            <p:nvPr/>
          </p:nvSpPr>
          <p:spPr>
            <a:xfrm>
              <a:off x="3243884" y="4658044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1" name="Shape 1103"/>
            <p:cNvSpPr/>
            <p:nvPr/>
          </p:nvSpPr>
          <p:spPr>
            <a:xfrm>
              <a:off x="2045953" y="459244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2" name="Shape 1104"/>
            <p:cNvSpPr/>
            <p:nvPr/>
          </p:nvSpPr>
          <p:spPr>
            <a:xfrm>
              <a:off x="3182369" y="461276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3" name="Shape 1105"/>
            <p:cNvSpPr/>
            <p:nvPr/>
          </p:nvSpPr>
          <p:spPr>
            <a:xfrm>
              <a:off x="2188984" y="4688524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4" name="Shape 1106"/>
            <p:cNvSpPr/>
            <p:nvPr/>
          </p:nvSpPr>
          <p:spPr>
            <a:xfrm>
              <a:off x="2099082" y="4268906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leave(r</a:t>
              </a:r>
              <a:r>
                <a:rPr lang="en-US" dirty="0">
                  <a:latin typeface="Calibri" charset="0"/>
                </a:rPr>
                <a:t>2</a:t>
              </a:r>
              <a:r>
                <a:rPr dirty="0">
                  <a:latin typeface="Calibri" charset="0"/>
                </a:rPr>
                <a:t>,d2)</a:t>
              </a:r>
            </a:p>
          </p:txBody>
        </p:sp>
        <p:sp>
          <p:nvSpPr>
            <p:cNvPr id="265" name="Shape 1107"/>
            <p:cNvSpPr/>
            <p:nvPr/>
          </p:nvSpPr>
          <p:spPr>
            <a:xfrm>
              <a:off x="3415637" y="5265276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6" name="Shape 1108"/>
            <p:cNvSpPr/>
            <p:nvPr/>
          </p:nvSpPr>
          <p:spPr>
            <a:xfrm>
              <a:off x="4389493" y="5265276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7" name="Shape 1109"/>
            <p:cNvSpPr/>
            <p:nvPr/>
          </p:nvSpPr>
          <p:spPr>
            <a:xfrm>
              <a:off x="3523466" y="5341039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8" name="Shape 1110"/>
            <p:cNvSpPr/>
            <p:nvPr/>
          </p:nvSpPr>
          <p:spPr>
            <a:xfrm>
              <a:off x="2964497" y="5354326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69" name="Shape 1111"/>
            <p:cNvSpPr/>
            <p:nvPr/>
          </p:nvSpPr>
          <p:spPr>
            <a:xfrm>
              <a:off x="3343203" y="5348046"/>
              <a:ext cx="1324848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enter(</a:t>
              </a:r>
              <a:r>
                <a:rPr lang="fi-FI" dirty="0">
                  <a:latin typeface="Calibri" charset="0"/>
                </a:rPr>
                <a:t>r1,</a:t>
              </a:r>
              <a:r>
                <a:rPr dirty="0">
                  <a:latin typeface="Calibri" charset="0"/>
                </a:rPr>
                <a:t>d2)</a:t>
              </a:r>
            </a:p>
          </p:txBody>
        </p:sp>
        <p:sp>
          <p:nvSpPr>
            <p:cNvPr id="270" name="Shape 1112"/>
            <p:cNvSpPr/>
            <p:nvPr/>
          </p:nvSpPr>
          <p:spPr>
            <a:xfrm flipV="1">
              <a:off x="4395788" y="5961768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1" name="Shape 1114"/>
            <p:cNvSpPr/>
            <p:nvPr/>
          </p:nvSpPr>
          <p:spPr>
            <a:xfrm>
              <a:off x="7810082" y="5828777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2" name="Shape 1115"/>
            <p:cNvSpPr/>
            <p:nvPr/>
          </p:nvSpPr>
          <p:spPr>
            <a:xfrm>
              <a:off x="7797671" y="5939511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leave(</a:t>
              </a:r>
              <a:r>
                <a:rPr lang="fi-FI" dirty="0">
                  <a:latin typeface="Calibri" charset="0"/>
                </a:rPr>
                <a:t>r1,</a:t>
              </a:r>
              <a:r>
                <a:rPr dirty="0">
                  <a:latin typeface="Calibri" charset="0"/>
                </a:rPr>
                <a:t>d2)</a:t>
              </a:r>
            </a:p>
          </p:txBody>
        </p:sp>
        <p:sp>
          <p:nvSpPr>
            <p:cNvPr id="273" name="Shape 1116"/>
            <p:cNvSpPr/>
            <p:nvPr/>
          </p:nvSpPr>
          <p:spPr>
            <a:xfrm>
              <a:off x="8755696" y="58324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4" name="Shape 1117"/>
            <p:cNvSpPr/>
            <p:nvPr/>
          </p:nvSpPr>
          <p:spPr>
            <a:xfrm>
              <a:off x="7917910" y="5904541"/>
              <a:ext cx="841764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5" name="Shape 1118"/>
            <p:cNvSpPr/>
            <p:nvPr/>
          </p:nvSpPr>
          <p:spPr>
            <a:xfrm>
              <a:off x="1937492" y="5322223"/>
              <a:ext cx="184944" cy="902185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6" name="Shape 1119"/>
            <p:cNvSpPr/>
            <p:nvPr/>
          </p:nvSpPr>
          <p:spPr>
            <a:xfrm flipV="1">
              <a:off x="1957376" y="4748755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7" name="Shape 1129"/>
            <p:cNvSpPr/>
            <p:nvPr/>
          </p:nvSpPr>
          <p:spPr>
            <a:xfrm>
              <a:off x="281867" y="5288635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8" name="Shape 1130"/>
            <p:cNvSpPr/>
            <p:nvPr/>
          </p:nvSpPr>
          <p:spPr>
            <a:xfrm>
              <a:off x="2041016" y="4601049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79" name="Shape 1131"/>
            <p:cNvSpPr/>
            <p:nvPr/>
          </p:nvSpPr>
          <p:spPr>
            <a:xfrm>
              <a:off x="1871352" y="5261846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0" name="Shape 1132"/>
            <p:cNvSpPr/>
            <p:nvPr/>
          </p:nvSpPr>
          <p:spPr>
            <a:xfrm>
              <a:off x="2085664" y="6220181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1" name="Shape 1133"/>
            <p:cNvSpPr/>
            <p:nvPr/>
          </p:nvSpPr>
          <p:spPr>
            <a:xfrm>
              <a:off x="3407259" y="5261846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2" name="Shape 1134"/>
            <p:cNvSpPr/>
            <p:nvPr/>
          </p:nvSpPr>
          <p:spPr>
            <a:xfrm>
              <a:off x="3460837" y="6211251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3" name="Shape 1135"/>
            <p:cNvSpPr/>
            <p:nvPr/>
          </p:nvSpPr>
          <p:spPr>
            <a:xfrm>
              <a:off x="4728853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4" name="Shape 1136"/>
            <p:cNvSpPr/>
            <p:nvPr/>
          </p:nvSpPr>
          <p:spPr>
            <a:xfrm>
              <a:off x="6318337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5" name="Shape 1137"/>
            <p:cNvSpPr/>
            <p:nvPr/>
          </p:nvSpPr>
          <p:spPr>
            <a:xfrm>
              <a:off x="7800665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86" name="Shape 1139"/>
            <p:cNvSpPr/>
            <p:nvPr/>
          </p:nvSpPr>
          <p:spPr>
            <a:xfrm>
              <a:off x="1342466" y="527612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87" name="Shape 1140"/>
            <p:cNvSpPr/>
            <p:nvPr/>
          </p:nvSpPr>
          <p:spPr>
            <a:xfrm>
              <a:off x="2826180" y="527612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88" name="Shape 1141"/>
            <p:cNvSpPr/>
            <p:nvPr/>
          </p:nvSpPr>
          <p:spPr>
            <a:xfrm>
              <a:off x="4394841" y="526719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89" name="Shape 1142"/>
            <p:cNvSpPr/>
            <p:nvPr/>
          </p:nvSpPr>
          <p:spPr>
            <a:xfrm>
              <a:off x="5805165" y="5829255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90" name="Shape 1143"/>
            <p:cNvSpPr/>
            <p:nvPr/>
          </p:nvSpPr>
          <p:spPr>
            <a:xfrm>
              <a:off x="7250850" y="5829255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91" name="Shape 1144"/>
            <p:cNvSpPr/>
            <p:nvPr/>
          </p:nvSpPr>
          <p:spPr>
            <a:xfrm>
              <a:off x="8760863" y="5829255"/>
              <a:ext cx="157831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92" name="Shape 1145"/>
            <p:cNvSpPr/>
            <p:nvPr/>
          </p:nvSpPr>
          <p:spPr>
            <a:xfrm>
              <a:off x="2928715" y="6235465"/>
              <a:ext cx="157831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93" name="Shape 1146"/>
            <p:cNvSpPr/>
            <p:nvPr/>
          </p:nvSpPr>
          <p:spPr>
            <a:xfrm>
              <a:off x="4285665" y="6226536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94" name="Shape 1148"/>
            <p:cNvSpPr/>
            <p:nvPr/>
          </p:nvSpPr>
          <p:spPr>
            <a:xfrm>
              <a:off x="3175152" y="4608020"/>
              <a:ext cx="157830" cy="155467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00421" y="492366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1 </a:t>
              </a:r>
              <a:endParaRPr lang="en-US" sz="1800" baseline="-25000" dirty="0">
                <a:latin typeface="Times New Roman" charset="0"/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655332" y="492628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2</a:t>
              </a: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1868957" y="425359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3</a:t>
              </a: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1790712" y="604055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4</a:t>
              </a: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3430088" y="493634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5</a:t>
              </a: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3393695" y="587024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6</a:t>
              </a: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4725288" y="549566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7</a:t>
              </a: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6268661" y="546599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8</a:t>
              </a: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7772720" y="54758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9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6C8065DD-21D0-A244-940A-430F43C52880}"/>
              </a:ext>
            </a:extLst>
          </p:cNvPr>
          <p:cNvSpPr/>
          <p:nvPr/>
        </p:nvSpPr>
        <p:spPr>
          <a:xfrm>
            <a:off x="4119155" y="1146049"/>
            <a:ext cx="4826724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US" sz="1400" i="1" kern="0" dirty="0">
                <a:latin typeface="Lucida Handwriting"/>
                <a:cs typeface="Lucida Handwriting"/>
              </a:rPr>
              <a:t>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US" sz="1400" i="1" kern="0" dirty="0">
                <a:latin typeface="Lucida Handwriting"/>
                <a:cs typeface="Lucida Handwriting"/>
              </a:rPr>
              <a:t>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US" sz="1400" i="1" kern="0" dirty="0" err="1">
                <a:latin typeface="Lucida Handwriting"/>
                <a:cs typeface="Lucida Handwriting"/>
              </a:rPr>
              <a:t>Ṽ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6692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A082-0C7A-5841-828C-521954F1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from Slide 57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21FC8-3AA4-8740-9AFD-65D93EC80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3386001" cy="329488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Wait and observe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; this enables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at any time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+10]=[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+15, 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+20]</m:t>
                    </m:r>
                  </m:oMath>
                </a14:m>
                <a:endParaRPr lang="en-GB" dirty="0"/>
              </a:p>
              <a:p>
                <a:pPr lvl="1"/>
                <a:r>
                  <a:rPr lang="en-US" dirty="0">
                    <a:cs typeface="Times New Roman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–5, 5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21FC8-3AA4-8740-9AFD-65D93EC80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3386001" cy="3294888"/>
              </a:xfrm>
              <a:blipFill>
                <a:blip r:embed="rId2"/>
                <a:stretch>
                  <a:fillRect l="-1873" t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8880-3ACC-DE4A-892B-F80DF788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69</a:t>
            </a:fld>
            <a:endParaRPr lang="en-GB"/>
          </a:p>
        </p:txBody>
      </p:sp>
      <p:grpSp>
        <p:nvGrpSpPr>
          <p:cNvPr id="5" name="Group 1032">
            <a:extLst>
              <a:ext uri="{FF2B5EF4-FFF2-40B4-BE49-F238E27FC236}">
                <a16:creationId xmlns:a16="http://schemas.microsoft.com/office/drawing/2014/main" id="{DDFE9F14-907D-4346-ACC5-0464B70B8A62}"/>
              </a:ext>
            </a:extLst>
          </p:cNvPr>
          <p:cNvGrpSpPr/>
          <p:nvPr/>
        </p:nvGrpSpPr>
        <p:grpSpPr>
          <a:xfrm>
            <a:off x="2370878" y="4947515"/>
            <a:ext cx="4402244" cy="1591398"/>
            <a:chOff x="0" y="37268"/>
            <a:chExt cx="7096638" cy="2263320"/>
          </a:xfrm>
        </p:grpSpPr>
        <p:sp>
          <p:nvSpPr>
            <p:cNvPr id="6" name="Shape 1003">
              <a:extLst>
                <a:ext uri="{FF2B5EF4-FFF2-40B4-BE49-F238E27FC236}">
                  <a16:creationId xmlns:a16="http://schemas.microsoft.com/office/drawing/2014/main" id="{E2D996C6-ED18-2342-BE14-BAD8B04479DF}"/>
                </a:ext>
              </a:extLst>
            </p:cNvPr>
            <p:cNvSpPr/>
            <p:nvPr/>
          </p:nvSpPr>
          <p:spPr>
            <a:xfrm>
              <a:off x="3467502" y="37268"/>
              <a:ext cx="483744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′</a:t>
              </a:r>
              <a:endParaRPr sz="18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Shape 1004">
              <a:extLst>
                <a:ext uri="{FF2B5EF4-FFF2-40B4-BE49-F238E27FC236}">
                  <a16:creationId xmlns:a16="http://schemas.microsoft.com/office/drawing/2014/main" id="{15510C55-DAB5-EB48-91BB-51FE5E274E01}"/>
                </a:ext>
              </a:extLst>
            </p:cNvPr>
            <p:cNvSpPr/>
            <p:nvPr/>
          </p:nvSpPr>
          <p:spPr>
            <a:xfrm>
              <a:off x="4313008" y="1760728"/>
              <a:ext cx="48581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sz="1800" baseline="-2500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</a:p>
          </p:txBody>
        </p:sp>
        <p:sp>
          <p:nvSpPr>
            <p:cNvPr id="8" name="Shape 1005">
              <a:extLst>
                <a:ext uri="{FF2B5EF4-FFF2-40B4-BE49-F238E27FC236}">
                  <a16:creationId xmlns:a16="http://schemas.microsoft.com/office/drawing/2014/main" id="{94426156-FB86-DC48-BBD2-8E77AD82EF25}"/>
                </a:ext>
              </a:extLst>
            </p:cNvPr>
            <p:cNvSpPr/>
            <p:nvPr/>
          </p:nvSpPr>
          <p:spPr>
            <a:xfrm>
              <a:off x="5566593" y="37269"/>
              <a:ext cx="48581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sz="1800" baseline="-2500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9" name="Shape 1006">
              <a:extLst>
                <a:ext uri="{FF2B5EF4-FFF2-40B4-BE49-F238E27FC236}">
                  <a16:creationId xmlns:a16="http://schemas.microsoft.com/office/drawing/2014/main" id="{DE7893A5-BD76-114A-B554-0EC488BA9CF4}"/>
                </a:ext>
              </a:extLst>
            </p:cNvPr>
            <p:cNvSpPr/>
            <p:nvPr/>
          </p:nvSpPr>
          <p:spPr>
            <a:xfrm>
              <a:off x="6317939" y="1760728"/>
              <a:ext cx="48581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sz="1800" baseline="-5999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</a:p>
          </p:txBody>
        </p:sp>
        <p:sp>
          <p:nvSpPr>
            <p:cNvPr id="10" name="Shape 1007">
              <a:extLst>
                <a:ext uri="{FF2B5EF4-FFF2-40B4-BE49-F238E27FC236}">
                  <a16:creationId xmlns:a16="http://schemas.microsoft.com/office/drawing/2014/main" id="{0A91659A-14B4-3540-9C68-F73C784248E3}"/>
                </a:ext>
              </a:extLst>
            </p:cNvPr>
            <p:cNvSpPr/>
            <p:nvPr/>
          </p:nvSpPr>
          <p:spPr>
            <a:xfrm>
              <a:off x="4098705" y="145643"/>
              <a:ext cx="1476046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[15, 20]</a:t>
              </a:r>
            </a:p>
          </p:txBody>
        </p:sp>
        <p:sp>
          <p:nvSpPr>
            <p:cNvPr id="11" name="Shape 1008">
              <a:extLst>
                <a:ext uri="{FF2B5EF4-FFF2-40B4-BE49-F238E27FC236}">
                  <a16:creationId xmlns:a16="http://schemas.microsoft.com/office/drawing/2014/main" id="{60702FA3-F5F3-4743-A0F0-8F7D431D7B72}"/>
                </a:ext>
              </a:extLst>
            </p:cNvPr>
            <p:cNvSpPr/>
            <p:nvPr/>
          </p:nvSpPr>
          <p:spPr>
            <a:xfrm>
              <a:off x="4983179" y="1760728"/>
              <a:ext cx="1289990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[5, 10]</a:t>
              </a:r>
            </a:p>
          </p:txBody>
        </p:sp>
        <p:sp>
          <p:nvSpPr>
            <p:cNvPr id="12" name="Shape 1009">
              <a:extLst>
                <a:ext uri="{FF2B5EF4-FFF2-40B4-BE49-F238E27FC236}">
                  <a16:creationId xmlns:a16="http://schemas.microsoft.com/office/drawing/2014/main" id="{4E11E55F-BAED-E24B-97DC-ADDE5EFDAB82}"/>
                </a:ext>
              </a:extLst>
            </p:cNvPr>
            <p:cNvSpPr/>
            <p:nvPr/>
          </p:nvSpPr>
          <p:spPr>
            <a:xfrm>
              <a:off x="5680934" y="636852"/>
              <a:ext cx="763787" cy="1117194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Shape 1010">
              <a:extLst>
                <a:ext uri="{FF2B5EF4-FFF2-40B4-BE49-F238E27FC236}">
                  <a16:creationId xmlns:a16="http://schemas.microsoft.com/office/drawing/2014/main" id="{A8AE894E-4B3E-B441-A125-5C45725AD555}"/>
                </a:ext>
              </a:extLst>
            </p:cNvPr>
            <p:cNvSpPr/>
            <p:nvPr/>
          </p:nvSpPr>
          <p:spPr>
            <a:xfrm>
              <a:off x="5868667" y="632773"/>
              <a:ext cx="1227971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[-5, 5]</a:t>
              </a:r>
            </a:p>
          </p:txBody>
        </p:sp>
        <p:sp>
          <p:nvSpPr>
            <p:cNvPr id="14" name="Shape 1011">
              <a:extLst>
                <a:ext uri="{FF2B5EF4-FFF2-40B4-BE49-F238E27FC236}">
                  <a16:creationId xmlns:a16="http://schemas.microsoft.com/office/drawing/2014/main" id="{4644623F-B7AF-7E41-B92F-59A76963331D}"/>
                </a:ext>
              </a:extLst>
            </p:cNvPr>
            <p:cNvSpPr/>
            <p:nvPr/>
          </p:nvSpPr>
          <p:spPr>
            <a:xfrm>
              <a:off x="3703975" y="529098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Shape 1012">
              <a:extLst>
                <a:ext uri="{FF2B5EF4-FFF2-40B4-BE49-F238E27FC236}">
                  <a16:creationId xmlns:a16="http://schemas.microsoft.com/office/drawing/2014/main" id="{47332751-6CCE-7640-92B7-A01B123A52EE}"/>
                </a:ext>
              </a:extLst>
            </p:cNvPr>
            <p:cNvSpPr/>
            <p:nvPr/>
          </p:nvSpPr>
          <p:spPr>
            <a:xfrm>
              <a:off x="6426671" y="174463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Shape 1013">
              <a:extLst>
                <a:ext uri="{FF2B5EF4-FFF2-40B4-BE49-F238E27FC236}">
                  <a16:creationId xmlns:a16="http://schemas.microsoft.com/office/drawing/2014/main" id="{2E7B427A-5103-C443-A755-63E104F76802}"/>
                </a:ext>
              </a:extLst>
            </p:cNvPr>
            <p:cNvSpPr/>
            <p:nvPr/>
          </p:nvSpPr>
          <p:spPr>
            <a:xfrm>
              <a:off x="5594757" y="529098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Shape 1014">
              <a:extLst>
                <a:ext uri="{FF2B5EF4-FFF2-40B4-BE49-F238E27FC236}">
                  <a16:creationId xmlns:a16="http://schemas.microsoft.com/office/drawing/2014/main" id="{8D7D2DC6-3A2A-5247-BC9D-3C5B81F38072}"/>
                </a:ext>
              </a:extLst>
            </p:cNvPr>
            <p:cNvSpPr/>
            <p:nvPr/>
          </p:nvSpPr>
          <p:spPr>
            <a:xfrm>
              <a:off x="4518119" y="174463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Shape 1015">
              <a:extLst>
                <a:ext uri="{FF2B5EF4-FFF2-40B4-BE49-F238E27FC236}">
                  <a16:creationId xmlns:a16="http://schemas.microsoft.com/office/drawing/2014/main" id="{355F5CB4-91B8-F94F-AC41-4F565A9619B5}"/>
                </a:ext>
              </a:extLst>
            </p:cNvPr>
            <p:cNvSpPr/>
            <p:nvPr/>
          </p:nvSpPr>
          <p:spPr>
            <a:xfrm>
              <a:off x="3886231" y="636851"/>
              <a:ext cx="1737229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9" name="Shape 1016">
              <a:extLst>
                <a:ext uri="{FF2B5EF4-FFF2-40B4-BE49-F238E27FC236}">
                  <a16:creationId xmlns:a16="http://schemas.microsoft.com/office/drawing/2014/main" id="{AAEE6D1E-F181-CB41-B44A-BE8B11D8BD82}"/>
                </a:ext>
              </a:extLst>
            </p:cNvPr>
            <p:cNvSpPr/>
            <p:nvPr/>
          </p:nvSpPr>
          <p:spPr>
            <a:xfrm>
              <a:off x="4716516" y="1852387"/>
              <a:ext cx="1737230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Shape 1017">
              <a:extLst>
                <a:ext uri="{FF2B5EF4-FFF2-40B4-BE49-F238E27FC236}">
                  <a16:creationId xmlns:a16="http://schemas.microsoft.com/office/drawing/2014/main" id="{E9F93BC1-125F-F045-B84D-6CC3907682D9}"/>
                </a:ext>
              </a:extLst>
            </p:cNvPr>
            <p:cNvSpPr/>
            <p:nvPr/>
          </p:nvSpPr>
          <p:spPr>
            <a:xfrm>
              <a:off x="0" y="56165"/>
              <a:ext cx="48581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pPr marL="28574" marR="28574" defTabSz="642915">
                <a:defRPr sz="3000" i="1">
                  <a:solidFill>
                    <a:srgbClr val="011993"/>
                  </a:solidFill>
                </a:defRPr>
              </a:pPr>
              <a:r>
                <a:rPr sz="180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sz="1800" baseline="-2500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1" name="Shape 1018">
              <a:extLst>
                <a:ext uri="{FF2B5EF4-FFF2-40B4-BE49-F238E27FC236}">
                  <a16:creationId xmlns:a16="http://schemas.microsoft.com/office/drawing/2014/main" id="{06ECE119-B14B-C340-9EF0-68D337C4B79F}"/>
                </a:ext>
              </a:extLst>
            </p:cNvPr>
            <p:cNvSpPr/>
            <p:nvPr/>
          </p:nvSpPr>
          <p:spPr>
            <a:xfrm>
              <a:off x="2099089" y="56165"/>
              <a:ext cx="40105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</a:p>
          </p:txBody>
        </p:sp>
        <p:sp>
          <p:nvSpPr>
            <p:cNvPr id="22" name="Shape 1019">
              <a:extLst>
                <a:ext uri="{FF2B5EF4-FFF2-40B4-BE49-F238E27FC236}">
                  <a16:creationId xmlns:a16="http://schemas.microsoft.com/office/drawing/2014/main" id="{7B53FD4D-01EA-EA40-AF51-0777F54894BF}"/>
                </a:ext>
              </a:extLst>
            </p:cNvPr>
            <p:cNvSpPr/>
            <p:nvPr/>
          </p:nvSpPr>
          <p:spPr>
            <a:xfrm>
              <a:off x="631201" y="164538"/>
              <a:ext cx="1476046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[15, 25]</a:t>
              </a:r>
            </a:p>
          </p:txBody>
        </p:sp>
        <p:sp>
          <p:nvSpPr>
            <p:cNvPr id="23" name="Shape 1020">
              <a:extLst>
                <a:ext uri="{FF2B5EF4-FFF2-40B4-BE49-F238E27FC236}">
                  <a16:creationId xmlns:a16="http://schemas.microsoft.com/office/drawing/2014/main" id="{1D11A994-351A-BC4F-9523-220B6BCADA54}"/>
                </a:ext>
              </a:extLst>
            </p:cNvPr>
            <p:cNvSpPr/>
            <p:nvPr/>
          </p:nvSpPr>
          <p:spPr>
            <a:xfrm>
              <a:off x="2213430" y="655747"/>
              <a:ext cx="1455625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4" name="Shape 1021">
              <a:extLst>
                <a:ext uri="{FF2B5EF4-FFF2-40B4-BE49-F238E27FC236}">
                  <a16:creationId xmlns:a16="http://schemas.microsoft.com/office/drawing/2014/main" id="{A53F629C-9659-554F-B876-F39095F42025}"/>
                </a:ext>
              </a:extLst>
            </p:cNvPr>
            <p:cNvSpPr/>
            <p:nvPr/>
          </p:nvSpPr>
          <p:spPr>
            <a:xfrm>
              <a:off x="236472" y="54799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5" name="Shape 1022">
              <a:extLst>
                <a:ext uri="{FF2B5EF4-FFF2-40B4-BE49-F238E27FC236}">
                  <a16:creationId xmlns:a16="http://schemas.microsoft.com/office/drawing/2014/main" id="{96B02313-2843-7C4C-B0EC-6A795F0260F4}"/>
                </a:ext>
              </a:extLst>
            </p:cNvPr>
            <p:cNvSpPr/>
            <p:nvPr/>
          </p:nvSpPr>
          <p:spPr>
            <a:xfrm>
              <a:off x="2127254" y="54799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Shape 1023">
              <a:extLst>
                <a:ext uri="{FF2B5EF4-FFF2-40B4-BE49-F238E27FC236}">
                  <a16:creationId xmlns:a16="http://schemas.microsoft.com/office/drawing/2014/main" id="{ACE79E74-FE77-2A43-AC6C-F5C3DE6611DC}"/>
                </a:ext>
              </a:extLst>
            </p:cNvPr>
            <p:cNvSpPr/>
            <p:nvPr/>
          </p:nvSpPr>
          <p:spPr>
            <a:xfrm>
              <a:off x="418727" y="655747"/>
              <a:ext cx="1737229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Shape 1024">
              <a:extLst>
                <a:ext uri="{FF2B5EF4-FFF2-40B4-BE49-F238E27FC236}">
                  <a16:creationId xmlns:a16="http://schemas.microsoft.com/office/drawing/2014/main" id="{6478F1DB-3292-B04C-B67F-19D0CE8D760C}"/>
                </a:ext>
              </a:extLst>
            </p:cNvPr>
            <p:cNvSpPr/>
            <p:nvPr/>
          </p:nvSpPr>
          <p:spPr>
            <a:xfrm>
              <a:off x="2483789" y="145643"/>
              <a:ext cx="1103934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[0, 5]</a:t>
              </a:r>
            </a:p>
          </p:txBody>
        </p:sp>
        <p:sp>
          <p:nvSpPr>
            <p:cNvPr id="28" name="Shape 1025">
              <a:extLst>
                <a:ext uri="{FF2B5EF4-FFF2-40B4-BE49-F238E27FC236}">
                  <a16:creationId xmlns:a16="http://schemas.microsoft.com/office/drawing/2014/main" id="{0935CDED-9E11-FC42-9070-0B26683ED8BE}"/>
                </a:ext>
              </a:extLst>
            </p:cNvPr>
            <p:cNvSpPr/>
            <p:nvPr/>
          </p:nvSpPr>
          <p:spPr>
            <a:xfrm>
              <a:off x="4179944" y="573047"/>
              <a:ext cx="1140008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solidFill>
                    <a:schemeClr val="accent1"/>
                  </a:solidFill>
                  <a:latin typeface="Calibri" charset="0"/>
                  <a:ea typeface="Times New Roman" charset="0"/>
                  <a:cs typeface="Times New Roman" charset="0"/>
                </a:rPr>
                <a:t>move</a:t>
              </a:r>
            </a:p>
          </p:txBody>
        </p:sp>
        <p:sp>
          <p:nvSpPr>
            <p:cNvPr id="29" name="Shape 1026">
              <a:extLst>
                <a:ext uri="{FF2B5EF4-FFF2-40B4-BE49-F238E27FC236}">
                  <a16:creationId xmlns:a16="http://schemas.microsoft.com/office/drawing/2014/main" id="{3D2C0175-262D-F84E-A238-0BEBEADA638C}"/>
                </a:ext>
              </a:extLst>
            </p:cNvPr>
            <p:cNvSpPr/>
            <p:nvPr/>
          </p:nvSpPr>
          <p:spPr>
            <a:xfrm>
              <a:off x="4844651" y="1371230"/>
              <a:ext cx="1519357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solidFill>
                    <a:schemeClr val="accent1"/>
                  </a:solidFill>
                  <a:latin typeface="Calibri" charset="0"/>
                  <a:ea typeface="Times New Roman" charset="0"/>
                  <a:cs typeface="Times New Roman" charset="0"/>
                </a:rPr>
                <a:t>uncover</a:t>
              </a:r>
            </a:p>
          </p:txBody>
        </p:sp>
        <p:sp>
          <p:nvSpPr>
            <p:cNvPr id="30" name="Shape 1027">
              <a:extLst>
                <a:ext uri="{FF2B5EF4-FFF2-40B4-BE49-F238E27FC236}">
                  <a16:creationId xmlns:a16="http://schemas.microsoft.com/office/drawing/2014/main" id="{B272AB06-71C3-1145-AF01-FF3C92ECDD8A}"/>
                </a:ext>
              </a:extLst>
            </p:cNvPr>
            <p:cNvSpPr/>
            <p:nvPr/>
          </p:nvSpPr>
          <p:spPr>
            <a:xfrm>
              <a:off x="765400" y="573047"/>
              <a:ext cx="1080676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solidFill>
                    <a:schemeClr val="accent1"/>
                  </a:solidFill>
                  <a:latin typeface="Calibri" charset="0"/>
                  <a:ea typeface="Times New Roman" charset="0"/>
                  <a:cs typeface="Times New Roman" charset="0"/>
                </a:rPr>
                <a:t>bring</a:t>
              </a:r>
            </a:p>
          </p:txBody>
        </p:sp>
        <p:sp>
          <p:nvSpPr>
            <p:cNvPr id="31" name="Shape 1028">
              <a:extLst>
                <a:ext uri="{FF2B5EF4-FFF2-40B4-BE49-F238E27FC236}">
                  <a16:creationId xmlns:a16="http://schemas.microsoft.com/office/drawing/2014/main" id="{F62DE12C-5214-C24A-A665-B2B9DD35CAB3}"/>
                </a:ext>
              </a:extLst>
            </p:cNvPr>
            <p:cNvSpPr/>
            <p:nvPr/>
          </p:nvSpPr>
          <p:spPr>
            <a:xfrm>
              <a:off x="247627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" name="Shape 1029">
              <a:extLst>
                <a:ext uri="{FF2B5EF4-FFF2-40B4-BE49-F238E27FC236}">
                  <a16:creationId xmlns:a16="http://schemas.microsoft.com/office/drawing/2014/main" id="{6A69FDD7-234D-AD43-862A-819F7A721D71}"/>
                </a:ext>
              </a:extLst>
            </p:cNvPr>
            <p:cNvSpPr/>
            <p:nvPr/>
          </p:nvSpPr>
          <p:spPr>
            <a:xfrm>
              <a:off x="3703975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3" name="Shape 1030">
              <a:extLst>
                <a:ext uri="{FF2B5EF4-FFF2-40B4-BE49-F238E27FC236}">
                  <a16:creationId xmlns:a16="http://schemas.microsoft.com/office/drawing/2014/main" id="{AA0ABE92-999B-EE40-B7EC-DE2406C498F0}"/>
                </a:ext>
              </a:extLst>
            </p:cNvPr>
            <p:cNvSpPr/>
            <p:nvPr/>
          </p:nvSpPr>
          <p:spPr>
            <a:xfrm>
              <a:off x="260327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4" name="Shape 1031">
              <a:extLst>
                <a:ext uri="{FF2B5EF4-FFF2-40B4-BE49-F238E27FC236}">
                  <a16:creationId xmlns:a16="http://schemas.microsoft.com/office/drawing/2014/main" id="{7690D96F-3CAC-E445-ADCE-4504392F1387}"/>
                </a:ext>
              </a:extLst>
            </p:cNvPr>
            <p:cNvSpPr/>
            <p:nvPr/>
          </p:nvSpPr>
          <p:spPr>
            <a:xfrm>
              <a:off x="4508710" y="1752057"/>
              <a:ext cx="197494" cy="215508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AD90B91-19F4-8D49-9291-2D593B8F7679}"/>
              </a:ext>
            </a:extLst>
          </p:cNvPr>
          <p:cNvSpPr/>
          <p:nvPr/>
        </p:nvSpPr>
        <p:spPr>
          <a:xfrm>
            <a:off x="4119155" y="1146049"/>
            <a:ext cx="4826724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US" sz="1400" i="1" kern="0" dirty="0">
                <a:latin typeface="Lucida Handwriting"/>
                <a:cs typeface="Lucida Handwriting"/>
              </a:rPr>
              <a:t>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US" sz="1400" i="1" kern="0" dirty="0">
                <a:latin typeface="Lucida Handwriting"/>
                <a:cs typeface="Lucida Handwriting"/>
              </a:rPr>
              <a:t>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US" sz="1400" i="1" kern="0" dirty="0" err="1">
                <a:latin typeface="Lucida Handwriting"/>
                <a:cs typeface="Lucida Handwriting"/>
              </a:rPr>
              <a:t>Ṽ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807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Quantitative model of time</a:t>
                </a:r>
              </a:p>
              <a:p>
                <a:pPr lvl="1"/>
                <a:r>
                  <a:rPr lang="en-US" dirty="0"/>
                  <a:t>Discrete: time points are integers</a:t>
                </a:r>
              </a:p>
              <a:p>
                <a:r>
                  <a:rPr lang="en-US" dirty="0"/>
                  <a:t>Expressions:</a:t>
                </a:r>
              </a:p>
              <a:p>
                <a:pPr lvl="1"/>
                <a:r>
                  <a:rPr lang="en-US" dirty="0"/>
                  <a:t>time-point variables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′,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…</m:t>
                    </m:r>
                  </m:oMath>
                </a14:m>
                <a:endParaRPr lang="en-US" i="1" baseline="-25000" dirty="0"/>
              </a:p>
              <a:p>
                <a:pPr lvl="1"/>
                <a:r>
                  <a:rPr lang="en-US" dirty="0"/>
                  <a:t>simple constraints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/>
              </a:p>
              <a:p>
                <a:pPr>
                  <a:tabLst>
                    <a:tab pos="1716088" algn="l"/>
                    <a:tab pos="4003675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Temporal assertion</a:t>
                </a:r>
                <a:r>
                  <a:rPr lang="en-US" dirty="0"/>
                  <a:t>:</a:t>
                </a:r>
              </a:p>
              <a:p>
                <a:pPr lvl="1">
                  <a:tabLst>
                    <a:tab pos="1716088" algn="l"/>
                    <a:tab pos="4003675" algn="l"/>
                  </a:tabLst>
                </a:pPr>
                <a:r>
                  <a:rPr lang="en-US" dirty="0"/>
                  <a:t>Value of a state variable during a time interval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Persistence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		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Change</a:t>
                </a:r>
                <a:r>
                  <a:rPr lang="en-US" dirty="0"/>
                  <a:t>: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/>
                  <a:t> 	</a:t>
                </a:r>
                <a:r>
                  <a:rPr lang="en-US" dirty="0"/>
                  <a:t>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AD64E-EBD3-5E4B-92DD-A5F73CFE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46431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3368584" cy="3050344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Propagation step most costly one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the number of remaining future time points in network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3368584" cy="3050344"/>
              </a:xfrm>
              <a:blipFill>
                <a:blip r:embed="rId3"/>
                <a:stretch>
                  <a:fillRect l="-3383" t="-2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C0A8A-BDC1-F249-8561-1D6FA3E9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22254DC-330E-2749-9249-59045CF018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413690"/>
                <a:ext cx="7886700" cy="2169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Ideally propagation fast enough to allow iterations and updates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𝑛𝑜𝑤</m:t>
                    </m:r>
                  </m:oMath>
                </a14:m>
                <a:r>
                  <a:rPr lang="en-GB" dirty="0"/>
                  <a:t> consistent with temporal granularity of plan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22254DC-330E-2749-9249-59045CF01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413690"/>
                <a:ext cx="7886700" cy="2169990"/>
              </a:xfrm>
              <a:prstGeom prst="rect">
                <a:avLst/>
              </a:prstGeom>
              <a:blipFill>
                <a:blip r:embed="rId4"/>
                <a:stretch>
                  <a:fillRect l="-1447" t="-5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0EC7C05-002C-ED4A-AEE0-7B651C3FDCF0}"/>
              </a:ext>
            </a:extLst>
          </p:cNvPr>
          <p:cNvSpPr/>
          <p:nvPr/>
        </p:nvSpPr>
        <p:spPr>
          <a:xfrm>
            <a:off x="4119155" y="1146049"/>
            <a:ext cx="4826724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>
                <a:latin typeface="Lucida Handwriting"/>
                <a:cs typeface="Lucida Handwriting"/>
              </a:rPr>
              <a:t>Ṽ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>
                <a:latin typeface="Lucida Handwriting"/>
                <a:cs typeface="Lucida Handwriting"/>
              </a:rPr>
              <a:t>Ẽ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>
                <a:latin typeface="Lucida Handwriting"/>
                <a:cs typeface="Lucida Handwriting"/>
              </a:rPr>
              <a:t>Ṽ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s.t.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68773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Deadline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8242"/>
            <a:ext cx="7886700" cy="264874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Suppose something makes it impossible to start an action on time</a:t>
            </a:r>
          </a:p>
          <a:p>
            <a:r>
              <a:rPr lang="en-US" dirty="0"/>
              <a:t>Do one of the following:</a:t>
            </a:r>
          </a:p>
          <a:p>
            <a:pPr lvl="1"/>
            <a:r>
              <a:rPr lang="en-US" dirty="0"/>
              <a:t>Stop the delayed action, and look for new plan</a:t>
            </a:r>
          </a:p>
          <a:p>
            <a:pPr lvl="1"/>
            <a:r>
              <a:rPr lang="en-US" dirty="0"/>
              <a:t>Let the delayed action finish, try to repair the plan by resolving violated constraints at the STNU propagation level</a:t>
            </a:r>
          </a:p>
          <a:p>
            <a:pPr lvl="2"/>
            <a:r>
              <a:rPr lang="en-US" dirty="0"/>
              <a:t>E.g., accommodate a delay in </a:t>
            </a:r>
            <a:r>
              <a:rPr lang="en-US" dirty="0">
                <a:cs typeface="Calibri"/>
              </a:rPr>
              <a:t>navigate</a:t>
            </a:r>
            <a:r>
              <a:rPr lang="en-US" dirty="0">
                <a:cs typeface="Times New Roman"/>
              </a:rPr>
              <a:t> by delaying the whole plan</a:t>
            </a:r>
          </a:p>
          <a:p>
            <a:pPr lvl="1"/>
            <a:r>
              <a:rPr lang="en-US" dirty="0"/>
              <a:t>Let the delayed action finish, try to repair the plan </a:t>
            </a:r>
            <a:r>
              <a:rPr lang="en-US" dirty="0">
                <a:cs typeface="Times New Roman"/>
              </a:rPr>
              <a:t>some other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0DEE2-DCD2-3840-AA89-14B9279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71</a:t>
            </a:fld>
            <a:endParaRPr lang="en-GB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1B9F8A2-63CC-2D41-8A00-3B9D172002CB}"/>
              </a:ext>
            </a:extLst>
          </p:cNvPr>
          <p:cNvGrpSpPr/>
          <p:nvPr/>
        </p:nvGrpSpPr>
        <p:grpSpPr>
          <a:xfrm>
            <a:off x="200421" y="3690895"/>
            <a:ext cx="8909467" cy="2442706"/>
            <a:chOff x="200421" y="4253599"/>
            <a:chExt cx="8909467" cy="2442706"/>
          </a:xfrm>
        </p:grpSpPr>
        <p:sp>
          <p:nvSpPr>
            <p:cNvPr id="79" name="Shape 1113">
              <a:extLst>
                <a:ext uri="{FF2B5EF4-FFF2-40B4-BE49-F238E27FC236}">
                  <a16:creationId xmlns:a16="http://schemas.microsoft.com/office/drawing/2014/main" id="{BCDBEBC6-4CBF-F84A-AA16-A55B0DFE45B6}"/>
                </a:ext>
              </a:extLst>
            </p:cNvPr>
            <p:cNvSpPr/>
            <p:nvPr/>
          </p:nvSpPr>
          <p:spPr>
            <a:xfrm>
              <a:off x="7358026" y="5908226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0" name="Shape 1073">
              <a:extLst>
                <a:ext uri="{FF2B5EF4-FFF2-40B4-BE49-F238E27FC236}">
                  <a16:creationId xmlns:a16="http://schemas.microsoft.com/office/drawing/2014/main" id="{6341856B-A57D-0F42-8EA5-57C1CE8647EC}"/>
                </a:ext>
              </a:extLst>
            </p:cNvPr>
            <p:cNvSpPr/>
            <p:nvPr/>
          </p:nvSpPr>
          <p:spPr>
            <a:xfrm>
              <a:off x="4470259" y="5304393"/>
              <a:ext cx="284183" cy="539403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1" name="Shape 1074">
              <a:extLst>
                <a:ext uri="{FF2B5EF4-FFF2-40B4-BE49-F238E27FC236}">
                  <a16:creationId xmlns:a16="http://schemas.microsoft.com/office/drawing/2014/main" id="{7C45744E-8EDB-AD49-BA45-0A6060847640}"/>
                </a:ext>
              </a:extLst>
            </p:cNvPr>
            <p:cNvSpPr/>
            <p:nvPr/>
          </p:nvSpPr>
          <p:spPr>
            <a:xfrm>
              <a:off x="1865690" y="527472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2" name="Shape 1075">
              <a:extLst>
                <a:ext uri="{FF2B5EF4-FFF2-40B4-BE49-F238E27FC236}">
                  <a16:creationId xmlns:a16="http://schemas.microsoft.com/office/drawing/2014/main" id="{4D3BE8DD-3D5D-7643-826F-411459B01456}"/>
                </a:ext>
              </a:extLst>
            </p:cNvPr>
            <p:cNvSpPr/>
            <p:nvPr/>
          </p:nvSpPr>
          <p:spPr>
            <a:xfrm>
              <a:off x="2839547" y="527472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3" name="Shape 1076">
              <a:extLst>
                <a:ext uri="{FF2B5EF4-FFF2-40B4-BE49-F238E27FC236}">
                  <a16:creationId xmlns:a16="http://schemas.microsoft.com/office/drawing/2014/main" id="{7D4B2B6C-6110-3B44-8CF0-8C18BE4D26E4}"/>
                </a:ext>
              </a:extLst>
            </p:cNvPr>
            <p:cNvSpPr/>
            <p:nvPr/>
          </p:nvSpPr>
          <p:spPr>
            <a:xfrm>
              <a:off x="1973519" y="5350489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4" name="Shape 1077">
              <a:extLst>
                <a:ext uri="{FF2B5EF4-FFF2-40B4-BE49-F238E27FC236}">
                  <a16:creationId xmlns:a16="http://schemas.microsoft.com/office/drawing/2014/main" id="{B85E99A1-96B8-644D-9118-6AE19F8C57AF}"/>
                </a:ext>
              </a:extLst>
            </p:cNvPr>
            <p:cNvSpPr/>
            <p:nvPr/>
          </p:nvSpPr>
          <p:spPr>
            <a:xfrm>
              <a:off x="1414551" y="5363774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5" name="Shape 1078">
              <a:extLst>
                <a:ext uri="{FF2B5EF4-FFF2-40B4-BE49-F238E27FC236}">
                  <a16:creationId xmlns:a16="http://schemas.microsoft.com/office/drawing/2014/main" id="{9277D717-ABBC-8543-AEE7-5DCD424CBDA5}"/>
                </a:ext>
              </a:extLst>
            </p:cNvPr>
            <p:cNvSpPr/>
            <p:nvPr/>
          </p:nvSpPr>
          <p:spPr>
            <a:xfrm>
              <a:off x="278501" y="5288010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6" name="Shape 1079">
              <a:extLst>
                <a:ext uri="{FF2B5EF4-FFF2-40B4-BE49-F238E27FC236}">
                  <a16:creationId xmlns:a16="http://schemas.microsoft.com/office/drawing/2014/main" id="{0F5F50E2-77D5-0A47-9653-294DBC581BA0}"/>
                </a:ext>
              </a:extLst>
            </p:cNvPr>
            <p:cNvSpPr/>
            <p:nvPr/>
          </p:nvSpPr>
          <p:spPr>
            <a:xfrm>
              <a:off x="1353958" y="528801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7" name="Shape 1080">
              <a:extLst>
                <a:ext uri="{FF2B5EF4-FFF2-40B4-BE49-F238E27FC236}">
                  <a16:creationId xmlns:a16="http://schemas.microsoft.com/office/drawing/2014/main" id="{A2718BB6-000E-064A-8D40-59359A8547BC}"/>
                </a:ext>
              </a:extLst>
            </p:cNvPr>
            <p:cNvSpPr/>
            <p:nvPr/>
          </p:nvSpPr>
          <p:spPr>
            <a:xfrm>
              <a:off x="380894" y="5363774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8" name="Shape 1082">
              <a:extLst>
                <a:ext uri="{FF2B5EF4-FFF2-40B4-BE49-F238E27FC236}">
                  <a16:creationId xmlns:a16="http://schemas.microsoft.com/office/drawing/2014/main" id="{75C4A114-8516-8042-A489-853E9C9E59DA}"/>
                </a:ext>
              </a:extLst>
            </p:cNvPr>
            <p:cNvSpPr/>
            <p:nvPr/>
          </p:nvSpPr>
          <p:spPr>
            <a:xfrm>
              <a:off x="1920956" y="5352617"/>
              <a:ext cx="1312152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navigate(</a:t>
              </a:r>
              <a:r>
                <a:rPr lang="mr-IN" dirty="0">
                  <a:latin typeface="Calibri" charset="0"/>
                </a:rPr>
                <a:t>r1)</a:t>
              </a:r>
              <a:endParaRPr dirty="0">
                <a:latin typeface="Calibri" charset="0"/>
              </a:endParaRPr>
            </a:p>
          </p:txBody>
        </p:sp>
        <p:sp>
          <p:nvSpPr>
            <p:cNvPr id="89" name="Shape 1083">
              <a:extLst>
                <a:ext uri="{FF2B5EF4-FFF2-40B4-BE49-F238E27FC236}">
                  <a16:creationId xmlns:a16="http://schemas.microsoft.com/office/drawing/2014/main" id="{110E905B-A90B-6A45-8A19-13C4BF7F089A}"/>
                </a:ext>
              </a:extLst>
            </p:cNvPr>
            <p:cNvSpPr/>
            <p:nvPr/>
          </p:nvSpPr>
          <p:spPr>
            <a:xfrm>
              <a:off x="271944" y="5353887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leave(</a:t>
              </a:r>
              <a:r>
                <a:rPr lang="fi-FI" dirty="0">
                  <a:latin typeface="Calibri" charset="0"/>
                </a:rPr>
                <a:t>r1,</a:t>
              </a:r>
              <a:r>
                <a:rPr dirty="0">
                  <a:latin typeface="Calibri" charset="0"/>
                </a:rPr>
                <a:t>d1)</a:t>
              </a:r>
            </a:p>
          </p:txBody>
        </p:sp>
        <p:sp>
          <p:nvSpPr>
            <p:cNvPr id="90" name="Shape 1084">
              <a:extLst>
                <a:ext uri="{FF2B5EF4-FFF2-40B4-BE49-F238E27FC236}">
                  <a16:creationId xmlns:a16="http://schemas.microsoft.com/office/drawing/2014/main" id="{F6EF56BA-10A6-084B-8795-9182A9809527}"/>
                </a:ext>
              </a:extLst>
            </p:cNvPr>
            <p:cNvSpPr/>
            <p:nvPr/>
          </p:nvSpPr>
          <p:spPr>
            <a:xfrm>
              <a:off x="3449543" y="6213947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1" name="Shape 1085">
              <a:extLst>
                <a:ext uri="{FF2B5EF4-FFF2-40B4-BE49-F238E27FC236}">
                  <a16:creationId xmlns:a16="http://schemas.microsoft.com/office/drawing/2014/main" id="{B51729E2-E709-FB4F-AE4B-55BF766AD20B}"/>
                </a:ext>
              </a:extLst>
            </p:cNvPr>
            <p:cNvSpPr/>
            <p:nvPr/>
          </p:nvSpPr>
          <p:spPr>
            <a:xfrm>
              <a:off x="4296399" y="6213947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2" name="Shape 1086">
              <a:extLst>
                <a:ext uri="{FF2B5EF4-FFF2-40B4-BE49-F238E27FC236}">
                  <a16:creationId xmlns:a16="http://schemas.microsoft.com/office/drawing/2014/main" id="{7166BB67-CC5E-A143-B7DC-023487DB50EA}"/>
                </a:ext>
              </a:extLst>
            </p:cNvPr>
            <p:cNvSpPr/>
            <p:nvPr/>
          </p:nvSpPr>
          <p:spPr>
            <a:xfrm flipV="1">
              <a:off x="3557371" y="6289711"/>
              <a:ext cx="714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3" name="Shape 1087">
              <a:extLst>
                <a:ext uri="{FF2B5EF4-FFF2-40B4-BE49-F238E27FC236}">
                  <a16:creationId xmlns:a16="http://schemas.microsoft.com/office/drawing/2014/main" id="{AD019664-35F3-2344-AACC-810A9E27F7DE}"/>
                </a:ext>
              </a:extLst>
            </p:cNvPr>
            <p:cNvSpPr/>
            <p:nvPr/>
          </p:nvSpPr>
          <p:spPr>
            <a:xfrm>
              <a:off x="3023803" y="6302997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4" name="Shape 1088">
              <a:extLst>
                <a:ext uri="{FF2B5EF4-FFF2-40B4-BE49-F238E27FC236}">
                  <a16:creationId xmlns:a16="http://schemas.microsoft.com/office/drawing/2014/main" id="{308AA818-3EE7-AA4B-8C64-64749C4B99BC}"/>
                </a:ext>
              </a:extLst>
            </p:cNvPr>
            <p:cNvSpPr/>
            <p:nvPr/>
          </p:nvSpPr>
          <p:spPr>
            <a:xfrm>
              <a:off x="2078254" y="6227233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5" name="Shape 1089">
              <a:extLst>
                <a:ext uri="{FF2B5EF4-FFF2-40B4-BE49-F238E27FC236}">
                  <a16:creationId xmlns:a16="http://schemas.microsoft.com/office/drawing/2014/main" id="{118CC73E-3B36-AD44-881A-B617FB5A76B3}"/>
                </a:ext>
              </a:extLst>
            </p:cNvPr>
            <p:cNvSpPr/>
            <p:nvPr/>
          </p:nvSpPr>
          <p:spPr>
            <a:xfrm>
              <a:off x="2937810" y="6227233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6" name="Shape 1090">
              <a:extLst>
                <a:ext uri="{FF2B5EF4-FFF2-40B4-BE49-F238E27FC236}">
                  <a16:creationId xmlns:a16="http://schemas.microsoft.com/office/drawing/2014/main" id="{3BBD8D71-301F-0940-92D5-C04E26744106}"/>
                </a:ext>
              </a:extLst>
            </p:cNvPr>
            <p:cNvSpPr/>
            <p:nvPr/>
          </p:nvSpPr>
          <p:spPr>
            <a:xfrm flipV="1">
              <a:off x="2193346" y="6302997"/>
              <a:ext cx="7443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7" name="Shape 1091">
              <a:extLst>
                <a:ext uri="{FF2B5EF4-FFF2-40B4-BE49-F238E27FC236}">
                  <a16:creationId xmlns:a16="http://schemas.microsoft.com/office/drawing/2014/main" id="{874B1737-8625-FC49-8F86-155E9B6CD154}"/>
                </a:ext>
              </a:extLst>
            </p:cNvPr>
            <p:cNvSpPr/>
            <p:nvPr/>
          </p:nvSpPr>
          <p:spPr>
            <a:xfrm>
              <a:off x="3344037" y="6316716"/>
              <a:ext cx="1290223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stack(</a:t>
              </a:r>
              <a:r>
                <a:rPr lang="es-ES_tradnl" dirty="0" err="1">
                  <a:latin typeface="Calibri" charset="0"/>
                </a:rPr>
                <a:t>k,c′,q</a:t>
              </a:r>
              <a:r>
                <a:rPr dirty="0">
                  <a:latin typeface="Calibri" charset="0"/>
                </a:rPr>
                <a:t>)</a:t>
              </a:r>
            </a:p>
          </p:txBody>
        </p:sp>
        <p:sp>
          <p:nvSpPr>
            <p:cNvPr id="98" name="Shape 1092">
              <a:extLst>
                <a:ext uri="{FF2B5EF4-FFF2-40B4-BE49-F238E27FC236}">
                  <a16:creationId xmlns:a16="http://schemas.microsoft.com/office/drawing/2014/main" id="{A1B5ADB8-811E-DC40-82F4-9924043B228B}"/>
                </a:ext>
              </a:extLst>
            </p:cNvPr>
            <p:cNvSpPr/>
            <p:nvPr/>
          </p:nvSpPr>
          <p:spPr>
            <a:xfrm>
              <a:off x="1770866" y="6295303"/>
              <a:ext cx="1533879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unstack(k,c</a:t>
              </a:r>
              <a:r>
                <a:rPr lang="en-US" dirty="0">
                  <a:latin typeface="Calibri" charset="0"/>
                </a:rPr>
                <a:t>′,p</a:t>
              </a:r>
              <a:r>
                <a:rPr dirty="0">
                  <a:latin typeface="Calibri" charset="0"/>
                </a:rPr>
                <a:t>)</a:t>
              </a:r>
            </a:p>
          </p:txBody>
        </p:sp>
        <p:sp>
          <p:nvSpPr>
            <p:cNvPr id="99" name="Shape 1093">
              <a:extLst>
                <a:ext uri="{FF2B5EF4-FFF2-40B4-BE49-F238E27FC236}">
                  <a16:creationId xmlns:a16="http://schemas.microsoft.com/office/drawing/2014/main" id="{5D22D4FB-A25A-4E44-8204-234681FE16F8}"/>
                </a:ext>
              </a:extLst>
            </p:cNvPr>
            <p:cNvSpPr/>
            <p:nvPr/>
          </p:nvSpPr>
          <p:spPr>
            <a:xfrm>
              <a:off x="6317341" y="583187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0" name="Shape 1094">
              <a:extLst>
                <a:ext uri="{FF2B5EF4-FFF2-40B4-BE49-F238E27FC236}">
                  <a16:creationId xmlns:a16="http://schemas.microsoft.com/office/drawing/2014/main" id="{1FC00F47-9C33-2D41-8181-D4F9548AE19B}"/>
                </a:ext>
              </a:extLst>
            </p:cNvPr>
            <p:cNvSpPr/>
            <p:nvPr/>
          </p:nvSpPr>
          <p:spPr>
            <a:xfrm>
              <a:off x="7240397" y="5831875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1" name="Shape 1095">
              <a:extLst>
                <a:ext uri="{FF2B5EF4-FFF2-40B4-BE49-F238E27FC236}">
                  <a16:creationId xmlns:a16="http://schemas.microsoft.com/office/drawing/2014/main" id="{625522AA-4D1E-C34D-B7D4-5F67B6C40AF7}"/>
                </a:ext>
              </a:extLst>
            </p:cNvPr>
            <p:cNvSpPr/>
            <p:nvPr/>
          </p:nvSpPr>
          <p:spPr>
            <a:xfrm>
              <a:off x="6425170" y="5907640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2" name="Shape 1096">
              <a:extLst>
                <a:ext uri="{FF2B5EF4-FFF2-40B4-BE49-F238E27FC236}">
                  <a16:creationId xmlns:a16="http://schemas.microsoft.com/office/drawing/2014/main" id="{4D2460B4-30B1-7A40-9D8E-9A50C3EB741D}"/>
                </a:ext>
              </a:extLst>
            </p:cNvPr>
            <p:cNvSpPr/>
            <p:nvPr/>
          </p:nvSpPr>
          <p:spPr>
            <a:xfrm>
              <a:off x="5876361" y="5920925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3" name="Shape 1097">
              <a:extLst>
                <a:ext uri="{FF2B5EF4-FFF2-40B4-BE49-F238E27FC236}">
                  <a16:creationId xmlns:a16="http://schemas.microsoft.com/office/drawing/2014/main" id="{36394BA7-2685-024E-BDB6-B08DB0B6526D}"/>
                </a:ext>
              </a:extLst>
            </p:cNvPr>
            <p:cNvSpPr/>
            <p:nvPr/>
          </p:nvSpPr>
          <p:spPr>
            <a:xfrm>
              <a:off x="4730153" y="58451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4" name="Shape 1098">
              <a:extLst>
                <a:ext uri="{FF2B5EF4-FFF2-40B4-BE49-F238E27FC236}">
                  <a16:creationId xmlns:a16="http://schemas.microsoft.com/office/drawing/2014/main" id="{098AE8FB-7AE0-E84B-A635-7F0C9D50B25D}"/>
                </a:ext>
              </a:extLst>
            </p:cNvPr>
            <p:cNvSpPr/>
            <p:nvPr/>
          </p:nvSpPr>
          <p:spPr>
            <a:xfrm>
              <a:off x="5805609" y="58451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5" name="Shape 1099">
              <a:extLst>
                <a:ext uri="{FF2B5EF4-FFF2-40B4-BE49-F238E27FC236}">
                  <a16:creationId xmlns:a16="http://schemas.microsoft.com/office/drawing/2014/main" id="{E8746B58-A308-C541-A1F0-4F6D079AE635}"/>
                </a:ext>
              </a:extLst>
            </p:cNvPr>
            <p:cNvSpPr/>
            <p:nvPr/>
          </p:nvSpPr>
          <p:spPr>
            <a:xfrm>
              <a:off x="4832544" y="5920925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6" name="Shape 1100">
              <a:extLst>
                <a:ext uri="{FF2B5EF4-FFF2-40B4-BE49-F238E27FC236}">
                  <a16:creationId xmlns:a16="http://schemas.microsoft.com/office/drawing/2014/main" id="{87158755-3B57-E44F-827E-2284DB02B864}"/>
                </a:ext>
              </a:extLst>
            </p:cNvPr>
            <p:cNvSpPr/>
            <p:nvPr/>
          </p:nvSpPr>
          <p:spPr>
            <a:xfrm>
              <a:off x="6152214" y="5939511"/>
              <a:ext cx="1688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putdown(k,c,</a:t>
              </a:r>
              <a:r>
                <a:rPr lang="mr-IN" dirty="0">
                  <a:latin typeface="Calibri" charset="0"/>
                </a:rPr>
                <a:t>r1)</a:t>
              </a:r>
              <a:endParaRPr dirty="0">
                <a:latin typeface="Calibri" charset="0"/>
              </a:endParaRPr>
            </a:p>
          </p:txBody>
        </p:sp>
        <p:sp>
          <p:nvSpPr>
            <p:cNvPr id="107" name="Shape 1101">
              <a:extLst>
                <a:ext uri="{FF2B5EF4-FFF2-40B4-BE49-F238E27FC236}">
                  <a16:creationId xmlns:a16="http://schemas.microsoft.com/office/drawing/2014/main" id="{CA3BEE88-CEAE-2747-958D-188201144AB9}"/>
                </a:ext>
              </a:extLst>
            </p:cNvPr>
            <p:cNvSpPr/>
            <p:nvPr/>
          </p:nvSpPr>
          <p:spPr>
            <a:xfrm>
              <a:off x="4738834" y="5939511"/>
              <a:ext cx="130304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unstack(k,c)</a:t>
              </a:r>
            </a:p>
          </p:txBody>
        </p:sp>
        <p:sp>
          <p:nvSpPr>
            <p:cNvPr id="108" name="Shape 1102">
              <a:extLst>
                <a:ext uri="{FF2B5EF4-FFF2-40B4-BE49-F238E27FC236}">
                  <a16:creationId xmlns:a16="http://schemas.microsoft.com/office/drawing/2014/main" id="{6E32841D-F193-ED49-A5CB-85B6794B8439}"/>
                </a:ext>
              </a:extLst>
            </p:cNvPr>
            <p:cNvSpPr/>
            <p:nvPr/>
          </p:nvSpPr>
          <p:spPr>
            <a:xfrm>
              <a:off x="3243884" y="4658044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9" name="Shape 1103">
              <a:extLst>
                <a:ext uri="{FF2B5EF4-FFF2-40B4-BE49-F238E27FC236}">
                  <a16:creationId xmlns:a16="http://schemas.microsoft.com/office/drawing/2014/main" id="{A53A443F-998F-6344-9990-98A44DF6E5D2}"/>
                </a:ext>
              </a:extLst>
            </p:cNvPr>
            <p:cNvSpPr/>
            <p:nvPr/>
          </p:nvSpPr>
          <p:spPr>
            <a:xfrm>
              <a:off x="2045953" y="459244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0" name="Shape 1104">
              <a:extLst>
                <a:ext uri="{FF2B5EF4-FFF2-40B4-BE49-F238E27FC236}">
                  <a16:creationId xmlns:a16="http://schemas.microsoft.com/office/drawing/2014/main" id="{8FD435EB-EDD1-6C47-BB6B-4F1F903CFD71}"/>
                </a:ext>
              </a:extLst>
            </p:cNvPr>
            <p:cNvSpPr/>
            <p:nvPr/>
          </p:nvSpPr>
          <p:spPr>
            <a:xfrm>
              <a:off x="3182369" y="461276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1" name="Shape 1105">
              <a:extLst>
                <a:ext uri="{FF2B5EF4-FFF2-40B4-BE49-F238E27FC236}">
                  <a16:creationId xmlns:a16="http://schemas.microsoft.com/office/drawing/2014/main" id="{445838B1-23E2-6741-B5A5-8B7361E99D5D}"/>
                </a:ext>
              </a:extLst>
            </p:cNvPr>
            <p:cNvSpPr/>
            <p:nvPr/>
          </p:nvSpPr>
          <p:spPr>
            <a:xfrm>
              <a:off x="2188984" y="4688524"/>
              <a:ext cx="972926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2" name="Shape 1106">
              <a:extLst>
                <a:ext uri="{FF2B5EF4-FFF2-40B4-BE49-F238E27FC236}">
                  <a16:creationId xmlns:a16="http://schemas.microsoft.com/office/drawing/2014/main" id="{BCD8924B-2E45-6C4E-92ED-B5CE23393D9D}"/>
                </a:ext>
              </a:extLst>
            </p:cNvPr>
            <p:cNvSpPr/>
            <p:nvPr/>
          </p:nvSpPr>
          <p:spPr>
            <a:xfrm>
              <a:off x="2099082" y="4268906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leave(r</a:t>
              </a:r>
              <a:r>
                <a:rPr lang="en-US" dirty="0">
                  <a:latin typeface="Calibri" charset="0"/>
                </a:rPr>
                <a:t>2</a:t>
              </a:r>
              <a:r>
                <a:rPr dirty="0">
                  <a:latin typeface="Calibri" charset="0"/>
                </a:rPr>
                <a:t>,d2)</a:t>
              </a:r>
            </a:p>
          </p:txBody>
        </p:sp>
        <p:sp>
          <p:nvSpPr>
            <p:cNvPr id="113" name="Shape 1107">
              <a:extLst>
                <a:ext uri="{FF2B5EF4-FFF2-40B4-BE49-F238E27FC236}">
                  <a16:creationId xmlns:a16="http://schemas.microsoft.com/office/drawing/2014/main" id="{EEA0F041-3A2B-8F4B-94E7-3D5B0CD60805}"/>
                </a:ext>
              </a:extLst>
            </p:cNvPr>
            <p:cNvSpPr/>
            <p:nvPr/>
          </p:nvSpPr>
          <p:spPr>
            <a:xfrm>
              <a:off x="3415637" y="5265276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4" name="Shape 1108">
              <a:extLst>
                <a:ext uri="{FF2B5EF4-FFF2-40B4-BE49-F238E27FC236}">
                  <a16:creationId xmlns:a16="http://schemas.microsoft.com/office/drawing/2014/main" id="{33225F14-7055-A64D-B90A-CB2AE93474D0}"/>
                </a:ext>
              </a:extLst>
            </p:cNvPr>
            <p:cNvSpPr/>
            <p:nvPr/>
          </p:nvSpPr>
          <p:spPr>
            <a:xfrm>
              <a:off x="4389493" y="5265276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5" name="Shape 1109">
              <a:extLst>
                <a:ext uri="{FF2B5EF4-FFF2-40B4-BE49-F238E27FC236}">
                  <a16:creationId xmlns:a16="http://schemas.microsoft.com/office/drawing/2014/main" id="{96A33BF5-4C82-0B48-BA2B-607C76D9D7F3}"/>
                </a:ext>
              </a:extLst>
            </p:cNvPr>
            <p:cNvSpPr/>
            <p:nvPr/>
          </p:nvSpPr>
          <p:spPr>
            <a:xfrm>
              <a:off x="3523466" y="5341039"/>
              <a:ext cx="841763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6" name="Shape 1110">
              <a:extLst>
                <a:ext uri="{FF2B5EF4-FFF2-40B4-BE49-F238E27FC236}">
                  <a16:creationId xmlns:a16="http://schemas.microsoft.com/office/drawing/2014/main" id="{B5E09FF4-645F-5B4E-9117-B8B831CA4830}"/>
                </a:ext>
              </a:extLst>
            </p:cNvPr>
            <p:cNvSpPr/>
            <p:nvPr/>
          </p:nvSpPr>
          <p:spPr>
            <a:xfrm>
              <a:off x="2964497" y="5354326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7" name="Shape 1111">
              <a:extLst>
                <a:ext uri="{FF2B5EF4-FFF2-40B4-BE49-F238E27FC236}">
                  <a16:creationId xmlns:a16="http://schemas.microsoft.com/office/drawing/2014/main" id="{13A4DC40-A879-5E43-80B5-DECC6BB96A56}"/>
                </a:ext>
              </a:extLst>
            </p:cNvPr>
            <p:cNvSpPr/>
            <p:nvPr/>
          </p:nvSpPr>
          <p:spPr>
            <a:xfrm>
              <a:off x="3343203" y="5348046"/>
              <a:ext cx="1324848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enter(</a:t>
              </a:r>
              <a:r>
                <a:rPr lang="fi-FI" dirty="0">
                  <a:latin typeface="Calibri" charset="0"/>
                </a:rPr>
                <a:t>r1,</a:t>
              </a:r>
              <a:r>
                <a:rPr dirty="0">
                  <a:latin typeface="Calibri" charset="0"/>
                </a:rPr>
                <a:t>d2)</a:t>
              </a:r>
            </a:p>
          </p:txBody>
        </p:sp>
        <p:sp>
          <p:nvSpPr>
            <p:cNvPr id="118" name="Shape 1112">
              <a:extLst>
                <a:ext uri="{FF2B5EF4-FFF2-40B4-BE49-F238E27FC236}">
                  <a16:creationId xmlns:a16="http://schemas.microsoft.com/office/drawing/2014/main" id="{B04D6033-8B1B-2843-84DF-BDBD5F729E90}"/>
                </a:ext>
              </a:extLst>
            </p:cNvPr>
            <p:cNvSpPr/>
            <p:nvPr/>
          </p:nvSpPr>
          <p:spPr>
            <a:xfrm flipV="1">
              <a:off x="4395788" y="5961768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9" name="Shape 1114">
              <a:extLst>
                <a:ext uri="{FF2B5EF4-FFF2-40B4-BE49-F238E27FC236}">
                  <a16:creationId xmlns:a16="http://schemas.microsoft.com/office/drawing/2014/main" id="{E4DBCA92-6DCC-1847-BF36-C5491A00ABA9}"/>
                </a:ext>
              </a:extLst>
            </p:cNvPr>
            <p:cNvSpPr/>
            <p:nvPr/>
          </p:nvSpPr>
          <p:spPr>
            <a:xfrm>
              <a:off x="7810082" y="5828777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0" name="Shape 1115">
              <a:extLst>
                <a:ext uri="{FF2B5EF4-FFF2-40B4-BE49-F238E27FC236}">
                  <a16:creationId xmlns:a16="http://schemas.microsoft.com/office/drawing/2014/main" id="{D317A910-32EA-1E4D-9521-10C415F9B0E0}"/>
                </a:ext>
              </a:extLst>
            </p:cNvPr>
            <p:cNvSpPr/>
            <p:nvPr/>
          </p:nvSpPr>
          <p:spPr>
            <a:xfrm>
              <a:off x="7797671" y="5939511"/>
              <a:ext cx="1312217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latin typeface="Calibri" charset="0"/>
                </a:rPr>
                <a:t>leave(</a:t>
              </a:r>
              <a:r>
                <a:rPr lang="fi-FI" dirty="0">
                  <a:latin typeface="Calibri" charset="0"/>
                </a:rPr>
                <a:t>r1,</a:t>
              </a:r>
              <a:r>
                <a:rPr dirty="0">
                  <a:latin typeface="Calibri" charset="0"/>
                </a:rPr>
                <a:t>d2)</a:t>
              </a:r>
            </a:p>
          </p:txBody>
        </p:sp>
        <p:sp>
          <p:nvSpPr>
            <p:cNvPr id="121" name="Shape 1116">
              <a:extLst>
                <a:ext uri="{FF2B5EF4-FFF2-40B4-BE49-F238E27FC236}">
                  <a16:creationId xmlns:a16="http://schemas.microsoft.com/office/drawing/2014/main" id="{9BF880C3-CA05-DD46-8A1E-4795CEDBC12E}"/>
                </a:ext>
              </a:extLst>
            </p:cNvPr>
            <p:cNvSpPr/>
            <p:nvPr/>
          </p:nvSpPr>
          <p:spPr>
            <a:xfrm>
              <a:off x="8755696" y="5832462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2" name="Shape 1117">
              <a:extLst>
                <a:ext uri="{FF2B5EF4-FFF2-40B4-BE49-F238E27FC236}">
                  <a16:creationId xmlns:a16="http://schemas.microsoft.com/office/drawing/2014/main" id="{953C083F-A6C0-C949-91D2-D7AFB88BD382}"/>
                </a:ext>
              </a:extLst>
            </p:cNvPr>
            <p:cNvSpPr/>
            <p:nvPr/>
          </p:nvSpPr>
          <p:spPr>
            <a:xfrm>
              <a:off x="7917910" y="5904541"/>
              <a:ext cx="841764" cy="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3" name="Shape 1118">
              <a:extLst>
                <a:ext uri="{FF2B5EF4-FFF2-40B4-BE49-F238E27FC236}">
                  <a16:creationId xmlns:a16="http://schemas.microsoft.com/office/drawing/2014/main" id="{D5C07ACB-320D-5C49-967C-4479C614BFCF}"/>
                </a:ext>
              </a:extLst>
            </p:cNvPr>
            <p:cNvSpPr/>
            <p:nvPr/>
          </p:nvSpPr>
          <p:spPr>
            <a:xfrm>
              <a:off x="1937492" y="5322223"/>
              <a:ext cx="184944" cy="902185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4" name="Shape 1119">
              <a:extLst>
                <a:ext uri="{FF2B5EF4-FFF2-40B4-BE49-F238E27FC236}">
                  <a16:creationId xmlns:a16="http://schemas.microsoft.com/office/drawing/2014/main" id="{9D4BF946-45D7-424B-90B0-E035DAF0C5C7}"/>
                </a:ext>
              </a:extLst>
            </p:cNvPr>
            <p:cNvSpPr/>
            <p:nvPr/>
          </p:nvSpPr>
          <p:spPr>
            <a:xfrm flipV="1">
              <a:off x="1957376" y="4748755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5" name="Shape 1129">
              <a:extLst>
                <a:ext uri="{FF2B5EF4-FFF2-40B4-BE49-F238E27FC236}">
                  <a16:creationId xmlns:a16="http://schemas.microsoft.com/office/drawing/2014/main" id="{F562A5A4-5E9C-3247-ACFD-CCF6C7D910B5}"/>
                </a:ext>
              </a:extLst>
            </p:cNvPr>
            <p:cNvSpPr/>
            <p:nvPr/>
          </p:nvSpPr>
          <p:spPr>
            <a:xfrm>
              <a:off x="281867" y="5288635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6" name="Shape 1130">
              <a:extLst>
                <a:ext uri="{FF2B5EF4-FFF2-40B4-BE49-F238E27FC236}">
                  <a16:creationId xmlns:a16="http://schemas.microsoft.com/office/drawing/2014/main" id="{DE166ED9-1E95-5A46-AE4C-45F36B87DE5A}"/>
                </a:ext>
              </a:extLst>
            </p:cNvPr>
            <p:cNvSpPr/>
            <p:nvPr/>
          </p:nvSpPr>
          <p:spPr>
            <a:xfrm>
              <a:off x="2041016" y="4601049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7" name="Shape 1131">
              <a:extLst>
                <a:ext uri="{FF2B5EF4-FFF2-40B4-BE49-F238E27FC236}">
                  <a16:creationId xmlns:a16="http://schemas.microsoft.com/office/drawing/2014/main" id="{DF254EE3-BB1D-4C41-BFC1-5BFD3CC0BE70}"/>
                </a:ext>
              </a:extLst>
            </p:cNvPr>
            <p:cNvSpPr/>
            <p:nvPr/>
          </p:nvSpPr>
          <p:spPr>
            <a:xfrm>
              <a:off x="1871352" y="5261846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8" name="Shape 1132">
              <a:extLst>
                <a:ext uri="{FF2B5EF4-FFF2-40B4-BE49-F238E27FC236}">
                  <a16:creationId xmlns:a16="http://schemas.microsoft.com/office/drawing/2014/main" id="{F93B3C92-0532-594C-B523-4B0DAFF87CF4}"/>
                </a:ext>
              </a:extLst>
            </p:cNvPr>
            <p:cNvSpPr/>
            <p:nvPr/>
          </p:nvSpPr>
          <p:spPr>
            <a:xfrm>
              <a:off x="2085664" y="6220181"/>
              <a:ext cx="138864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9" name="Shape 1133">
              <a:extLst>
                <a:ext uri="{FF2B5EF4-FFF2-40B4-BE49-F238E27FC236}">
                  <a16:creationId xmlns:a16="http://schemas.microsoft.com/office/drawing/2014/main" id="{ED5C3345-DE8E-6944-8612-BC05774C6E3A}"/>
                </a:ext>
              </a:extLst>
            </p:cNvPr>
            <p:cNvSpPr/>
            <p:nvPr/>
          </p:nvSpPr>
          <p:spPr>
            <a:xfrm>
              <a:off x="3407259" y="5261846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0" name="Shape 1134">
              <a:extLst>
                <a:ext uri="{FF2B5EF4-FFF2-40B4-BE49-F238E27FC236}">
                  <a16:creationId xmlns:a16="http://schemas.microsoft.com/office/drawing/2014/main" id="{8CBD2634-78FD-EF43-ACF5-65FC5D97F10A}"/>
                </a:ext>
              </a:extLst>
            </p:cNvPr>
            <p:cNvSpPr/>
            <p:nvPr/>
          </p:nvSpPr>
          <p:spPr>
            <a:xfrm>
              <a:off x="3460837" y="6211251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1" name="Shape 1135">
              <a:extLst>
                <a:ext uri="{FF2B5EF4-FFF2-40B4-BE49-F238E27FC236}">
                  <a16:creationId xmlns:a16="http://schemas.microsoft.com/office/drawing/2014/main" id="{730633E4-4B3C-EC4C-A8F8-9D9F325D4804}"/>
                </a:ext>
              </a:extLst>
            </p:cNvPr>
            <p:cNvSpPr/>
            <p:nvPr/>
          </p:nvSpPr>
          <p:spPr>
            <a:xfrm>
              <a:off x="4728853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2" name="Shape 1136">
              <a:extLst>
                <a:ext uri="{FF2B5EF4-FFF2-40B4-BE49-F238E27FC236}">
                  <a16:creationId xmlns:a16="http://schemas.microsoft.com/office/drawing/2014/main" id="{3DDCCB68-E312-AB48-91CE-34B7F0E0D780}"/>
                </a:ext>
              </a:extLst>
            </p:cNvPr>
            <p:cNvSpPr/>
            <p:nvPr/>
          </p:nvSpPr>
          <p:spPr>
            <a:xfrm>
              <a:off x="6318337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3" name="Shape 1137">
              <a:extLst>
                <a:ext uri="{FF2B5EF4-FFF2-40B4-BE49-F238E27FC236}">
                  <a16:creationId xmlns:a16="http://schemas.microsoft.com/office/drawing/2014/main" id="{24A8A866-0B9F-8946-BE5C-B56EBB48CB1D}"/>
                </a:ext>
              </a:extLst>
            </p:cNvPr>
            <p:cNvSpPr/>
            <p:nvPr/>
          </p:nvSpPr>
          <p:spPr>
            <a:xfrm>
              <a:off x="7800665" y="5836204"/>
              <a:ext cx="138863" cy="151529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4" name="Shape 1139">
              <a:extLst>
                <a:ext uri="{FF2B5EF4-FFF2-40B4-BE49-F238E27FC236}">
                  <a16:creationId xmlns:a16="http://schemas.microsoft.com/office/drawing/2014/main" id="{225EA5CD-7471-194B-83B6-AF67FEB47ED6}"/>
                </a:ext>
              </a:extLst>
            </p:cNvPr>
            <p:cNvSpPr/>
            <p:nvPr/>
          </p:nvSpPr>
          <p:spPr>
            <a:xfrm>
              <a:off x="1342466" y="527612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35" name="Shape 1140">
              <a:extLst>
                <a:ext uri="{FF2B5EF4-FFF2-40B4-BE49-F238E27FC236}">
                  <a16:creationId xmlns:a16="http://schemas.microsoft.com/office/drawing/2014/main" id="{F22C401C-A7A4-E648-A93F-C7FC829679BF}"/>
                </a:ext>
              </a:extLst>
            </p:cNvPr>
            <p:cNvSpPr/>
            <p:nvPr/>
          </p:nvSpPr>
          <p:spPr>
            <a:xfrm>
              <a:off x="2826180" y="527612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36" name="Shape 1141">
              <a:extLst>
                <a:ext uri="{FF2B5EF4-FFF2-40B4-BE49-F238E27FC236}">
                  <a16:creationId xmlns:a16="http://schemas.microsoft.com/office/drawing/2014/main" id="{1CFD53FC-0E0F-2747-A3A4-51A8096664A7}"/>
                </a:ext>
              </a:extLst>
            </p:cNvPr>
            <p:cNvSpPr/>
            <p:nvPr/>
          </p:nvSpPr>
          <p:spPr>
            <a:xfrm>
              <a:off x="4394841" y="5267193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37" name="Shape 1142">
              <a:extLst>
                <a:ext uri="{FF2B5EF4-FFF2-40B4-BE49-F238E27FC236}">
                  <a16:creationId xmlns:a16="http://schemas.microsoft.com/office/drawing/2014/main" id="{5C39D0A3-574A-314B-9E69-48BA915D266C}"/>
                </a:ext>
              </a:extLst>
            </p:cNvPr>
            <p:cNvSpPr/>
            <p:nvPr/>
          </p:nvSpPr>
          <p:spPr>
            <a:xfrm>
              <a:off x="5805165" y="5829255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38" name="Shape 1143">
              <a:extLst>
                <a:ext uri="{FF2B5EF4-FFF2-40B4-BE49-F238E27FC236}">
                  <a16:creationId xmlns:a16="http://schemas.microsoft.com/office/drawing/2014/main" id="{F97E043E-77FA-2246-8034-82A774CAD34A}"/>
                </a:ext>
              </a:extLst>
            </p:cNvPr>
            <p:cNvSpPr/>
            <p:nvPr/>
          </p:nvSpPr>
          <p:spPr>
            <a:xfrm>
              <a:off x="7250850" y="5829255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39" name="Shape 1144">
              <a:extLst>
                <a:ext uri="{FF2B5EF4-FFF2-40B4-BE49-F238E27FC236}">
                  <a16:creationId xmlns:a16="http://schemas.microsoft.com/office/drawing/2014/main" id="{0083E839-B0E3-1A45-A7CA-D28317C3BA59}"/>
                </a:ext>
              </a:extLst>
            </p:cNvPr>
            <p:cNvSpPr/>
            <p:nvPr/>
          </p:nvSpPr>
          <p:spPr>
            <a:xfrm>
              <a:off x="8760863" y="5829255"/>
              <a:ext cx="157831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40" name="Shape 1145">
              <a:extLst>
                <a:ext uri="{FF2B5EF4-FFF2-40B4-BE49-F238E27FC236}">
                  <a16:creationId xmlns:a16="http://schemas.microsoft.com/office/drawing/2014/main" id="{8096654F-4028-CE47-8F0B-AB2D9BEE0656}"/>
                </a:ext>
              </a:extLst>
            </p:cNvPr>
            <p:cNvSpPr/>
            <p:nvPr/>
          </p:nvSpPr>
          <p:spPr>
            <a:xfrm>
              <a:off x="2928715" y="6235465"/>
              <a:ext cx="157831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41" name="Shape 1146">
              <a:extLst>
                <a:ext uri="{FF2B5EF4-FFF2-40B4-BE49-F238E27FC236}">
                  <a16:creationId xmlns:a16="http://schemas.microsoft.com/office/drawing/2014/main" id="{539A0C0B-89C8-274D-A8BB-BC5BDC4AE1D8}"/>
                </a:ext>
              </a:extLst>
            </p:cNvPr>
            <p:cNvSpPr/>
            <p:nvPr/>
          </p:nvSpPr>
          <p:spPr>
            <a:xfrm>
              <a:off x="4285665" y="6226536"/>
              <a:ext cx="157830" cy="155468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42" name="Shape 1148">
              <a:extLst>
                <a:ext uri="{FF2B5EF4-FFF2-40B4-BE49-F238E27FC236}">
                  <a16:creationId xmlns:a16="http://schemas.microsoft.com/office/drawing/2014/main" id="{6085628F-B937-CE47-BAEE-69275D7C3F50}"/>
                </a:ext>
              </a:extLst>
            </p:cNvPr>
            <p:cNvSpPr/>
            <p:nvPr/>
          </p:nvSpPr>
          <p:spPr>
            <a:xfrm>
              <a:off x="3175152" y="4608020"/>
              <a:ext cx="157830" cy="155467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DDB3ABE-CD47-6041-A756-69696014D28E}"/>
                </a:ext>
              </a:extLst>
            </p:cNvPr>
            <p:cNvSpPr txBox="1"/>
            <p:nvPr/>
          </p:nvSpPr>
          <p:spPr>
            <a:xfrm>
              <a:off x="200421" y="492366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t</a:t>
              </a:r>
              <a:r>
                <a:rPr lang="en-US" sz="1800" baseline="-25000">
                  <a:latin typeface="Times New Roman" charset="0"/>
                </a:rPr>
                <a:t>1 </a:t>
              </a:r>
              <a:endParaRPr lang="en-US" sz="1800" baseline="-25000" dirty="0">
                <a:latin typeface="Times New Roman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B0B426D-C9CE-5E4A-8F8C-A6405465F522}"/>
                </a:ext>
              </a:extLst>
            </p:cNvPr>
            <p:cNvSpPr txBox="1"/>
            <p:nvPr/>
          </p:nvSpPr>
          <p:spPr>
            <a:xfrm>
              <a:off x="1655332" y="492628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2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F84D12-D3D8-1943-8652-413545DBC762}"/>
                </a:ext>
              </a:extLst>
            </p:cNvPr>
            <p:cNvSpPr txBox="1"/>
            <p:nvPr/>
          </p:nvSpPr>
          <p:spPr>
            <a:xfrm>
              <a:off x="1868957" y="425359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3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3ECC270-F1BA-8D48-8E4F-DA29463E47DF}"/>
                </a:ext>
              </a:extLst>
            </p:cNvPr>
            <p:cNvSpPr txBox="1"/>
            <p:nvPr/>
          </p:nvSpPr>
          <p:spPr>
            <a:xfrm>
              <a:off x="1790712" y="604055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106E59F-2427-FD42-9F7D-2809E1157BFC}"/>
                </a:ext>
              </a:extLst>
            </p:cNvPr>
            <p:cNvSpPr txBox="1"/>
            <p:nvPr/>
          </p:nvSpPr>
          <p:spPr>
            <a:xfrm>
              <a:off x="3430088" y="493634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5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2B877AF-84C5-CC42-BDB0-6A2C917EBB30}"/>
                </a:ext>
              </a:extLst>
            </p:cNvPr>
            <p:cNvSpPr txBox="1"/>
            <p:nvPr/>
          </p:nvSpPr>
          <p:spPr>
            <a:xfrm>
              <a:off x="3393695" y="587024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6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FF3E567-C0DA-4F47-967B-0273061F9066}"/>
                </a:ext>
              </a:extLst>
            </p:cNvPr>
            <p:cNvSpPr txBox="1"/>
            <p:nvPr/>
          </p:nvSpPr>
          <p:spPr>
            <a:xfrm>
              <a:off x="4725288" y="549566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7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F34F4F7-3CDC-B548-9D28-B0C6FAB5AE97}"/>
                </a:ext>
              </a:extLst>
            </p:cNvPr>
            <p:cNvSpPr txBox="1"/>
            <p:nvPr/>
          </p:nvSpPr>
          <p:spPr>
            <a:xfrm>
              <a:off x="6268661" y="546599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8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E4A7280-6A50-3348-AB25-A879620F3484}"/>
                </a:ext>
              </a:extLst>
            </p:cNvPr>
            <p:cNvSpPr txBox="1"/>
            <p:nvPr/>
          </p:nvSpPr>
          <p:spPr>
            <a:xfrm>
              <a:off x="7772720" y="54758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t</a:t>
              </a:r>
              <a:r>
                <a:rPr lang="en-US" sz="1800" baseline="-25000" dirty="0">
                  <a:latin typeface="Times New Roman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1629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Observability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Tacit assumption: All occurrences of contingent events are observable</a:t>
            </a:r>
          </a:p>
          <a:p>
            <a:pPr lvl="1"/>
            <a:r>
              <a:rPr lang="en-US" dirty="0"/>
              <a:t>Observation needed for dynamic controllability</a:t>
            </a:r>
          </a:p>
          <a:p>
            <a:r>
              <a:rPr lang="en-US" dirty="0"/>
              <a:t>In general, not all events are observable </a:t>
            </a:r>
          </a:p>
          <a:p>
            <a:r>
              <a:rPr lang="en-US" dirty="0"/>
              <a:t>POSTNU (Partially Observable STNU)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Dynamically controllable?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E70E-4C94-D345-9401-C8B225E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72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AE236E-2A58-154A-B10A-A329A928EFD6}"/>
              </a:ext>
            </a:extLst>
          </p:cNvPr>
          <p:cNvGrpSpPr/>
          <p:nvPr/>
        </p:nvGrpSpPr>
        <p:grpSpPr>
          <a:xfrm>
            <a:off x="1976845" y="3795211"/>
            <a:ext cx="4701500" cy="1351555"/>
            <a:chOff x="1588811" y="3380118"/>
            <a:chExt cx="4701500" cy="1351555"/>
          </a:xfrm>
        </p:grpSpPr>
        <p:sp>
          <p:nvSpPr>
            <p:cNvPr id="8" name="Shape 1173"/>
            <p:cNvSpPr/>
            <p:nvPr/>
          </p:nvSpPr>
          <p:spPr>
            <a:xfrm>
              <a:off x="1588811" y="3380118"/>
              <a:ext cx="4701500" cy="1351555"/>
            </a:xfrm>
            <a:prstGeom prst="rect">
              <a:avLst/>
            </a:prstGeom>
            <a:ln w="12700" cap="sq"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t"/>
            <a:lstStyle/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Controllable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Timepoints		Invisible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Contingent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Observable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15153" y="3570512"/>
              <a:ext cx="2410998" cy="1010190"/>
              <a:chOff x="2715153" y="3366330"/>
              <a:chExt cx="2410998" cy="1305198"/>
            </a:xfrm>
          </p:grpSpPr>
          <p:sp>
            <p:nvSpPr>
              <p:cNvPr id="9" name="Shape 1174"/>
              <p:cNvSpPr/>
              <p:nvPr/>
            </p:nvSpPr>
            <p:spPr>
              <a:xfrm flipV="1">
                <a:off x="2715154" y="3366330"/>
                <a:ext cx="409702" cy="434229"/>
              </a:xfrm>
              <a:prstGeom prst="line">
                <a:avLst/>
              </a:prstGeom>
              <a:ln w="25400" cap="sq">
                <a:solidFill>
                  <a:schemeClr val="accent1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10" name="Shape 1175"/>
              <p:cNvSpPr/>
              <p:nvPr/>
            </p:nvSpPr>
            <p:spPr>
              <a:xfrm>
                <a:off x="2715153" y="3800560"/>
                <a:ext cx="409703" cy="425293"/>
              </a:xfrm>
              <a:prstGeom prst="line">
                <a:avLst/>
              </a:prstGeom>
              <a:ln w="25400" cap="sq">
                <a:solidFill>
                  <a:schemeClr val="accent1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11" name="Shape 1176"/>
              <p:cNvSpPr/>
              <p:nvPr/>
            </p:nvSpPr>
            <p:spPr>
              <a:xfrm flipV="1">
                <a:off x="4229470" y="3800556"/>
                <a:ext cx="896681" cy="425294"/>
              </a:xfrm>
              <a:prstGeom prst="line">
                <a:avLst/>
              </a:prstGeom>
              <a:ln w="25400" cap="sq">
                <a:solidFill>
                  <a:schemeClr val="accent1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12" name="Shape 1177"/>
              <p:cNvSpPr/>
              <p:nvPr/>
            </p:nvSpPr>
            <p:spPr>
              <a:xfrm>
                <a:off x="4229470" y="4225844"/>
                <a:ext cx="896681" cy="445684"/>
              </a:xfrm>
              <a:prstGeom prst="line">
                <a:avLst/>
              </a:prstGeom>
              <a:ln w="25400" cap="sq">
                <a:solidFill>
                  <a:schemeClr val="accent1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838AA4-DA80-1C47-A0D6-E739754EB740}"/>
              </a:ext>
            </a:extLst>
          </p:cNvPr>
          <p:cNvSpPr txBox="1"/>
          <p:nvPr/>
        </p:nvSpPr>
        <p:spPr>
          <a:xfrm>
            <a:off x="1976845" y="6287939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accent3"/>
                </a:solidFill>
              </a:rPr>
              <a:t>Arthur Bit-</a:t>
            </a:r>
            <a:r>
              <a:rPr lang="en-GB" sz="1050" dirty="0" err="1">
                <a:solidFill>
                  <a:schemeClr val="accent3"/>
                </a:solidFill>
              </a:rPr>
              <a:t>Monnot</a:t>
            </a:r>
            <a:r>
              <a:rPr lang="en-GB" sz="1050" dirty="0">
                <a:solidFill>
                  <a:schemeClr val="accent3"/>
                </a:solidFill>
              </a:rPr>
              <a:t>, Malik </a:t>
            </a:r>
            <a:r>
              <a:rPr lang="en-GB" sz="1050" dirty="0" err="1">
                <a:solidFill>
                  <a:schemeClr val="accent3"/>
                </a:solidFill>
              </a:rPr>
              <a:t>Ghallab</a:t>
            </a:r>
            <a:r>
              <a:rPr lang="en-GB" sz="1050" dirty="0">
                <a:solidFill>
                  <a:schemeClr val="accent3"/>
                </a:solidFill>
              </a:rPr>
              <a:t>, Félix </a:t>
            </a:r>
            <a:r>
              <a:rPr lang="en-GB" sz="1050" dirty="0" err="1">
                <a:solidFill>
                  <a:schemeClr val="accent3"/>
                </a:solidFill>
              </a:rPr>
              <a:t>Ingrand</a:t>
            </a:r>
            <a:r>
              <a:rPr lang="en-GB" sz="1050" dirty="0">
                <a:solidFill>
                  <a:schemeClr val="accent3"/>
                </a:solidFill>
              </a:rPr>
              <a:t>: “Which Contingent Events to Observe for the Dynamic Controllability of a Plan”, IJCAI-16</a:t>
            </a:r>
          </a:p>
        </p:txBody>
      </p:sp>
    </p:spTree>
    <p:extLst>
      <p:ext uri="{BB962C8B-B14F-4D97-AF65-F5344CB8AC3E}">
        <p14:creationId xmlns:p14="http://schemas.microsoft.com/office/powerpoint/2010/main" val="27021381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roup 1209"/>
          <p:cNvGrpSpPr/>
          <p:nvPr/>
        </p:nvGrpSpPr>
        <p:grpSpPr>
          <a:xfrm>
            <a:off x="1888640" y="1650191"/>
            <a:ext cx="5755197" cy="2865273"/>
            <a:chOff x="0" y="37270"/>
            <a:chExt cx="8185168" cy="4075055"/>
          </a:xfrm>
        </p:grpSpPr>
        <p:grpSp>
          <p:nvGrpSpPr>
            <p:cNvPr id="1207" name="Group 1207"/>
            <p:cNvGrpSpPr/>
            <p:nvPr/>
          </p:nvGrpSpPr>
          <p:grpSpPr>
            <a:xfrm>
              <a:off x="0" y="37270"/>
              <a:ext cx="8185168" cy="4075055"/>
              <a:chOff x="0" y="37270"/>
              <a:chExt cx="8185167" cy="4075054"/>
            </a:xfrm>
          </p:grpSpPr>
          <p:sp>
            <p:nvSpPr>
              <p:cNvPr id="1180" name="Shape 1180"/>
              <p:cNvSpPr/>
              <p:nvPr/>
            </p:nvSpPr>
            <p:spPr>
              <a:xfrm>
                <a:off x="4343803" y="1097875"/>
                <a:ext cx="445019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t′</a:t>
                </a:r>
                <a:endParaRPr sz="1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81" name="Shape 1181"/>
              <p:cNvSpPr/>
              <p:nvPr/>
            </p:nvSpPr>
            <p:spPr>
              <a:xfrm>
                <a:off x="4857912" y="3533450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3</a:t>
                </a:r>
              </a:p>
            </p:txBody>
          </p:sp>
          <p:sp>
            <p:nvSpPr>
              <p:cNvPr id="1182" name="Shape 1182"/>
              <p:cNvSpPr/>
              <p:nvPr/>
            </p:nvSpPr>
            <p:spPr>
              <a:xfrm>
                <a:off x="6442893" y="1097875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2</a:t>
                </a:r>
              </a:p>
            </p:txBody>
          </p:sp>
          <p:sp>
            <p:nvSpPr>
              <p:cNvPr id="1183" name="Shape 1183"/>
              <p:cNvSpPr/>
              <p:nvPr/>
            </p:nvSpPr>
            <p:spPr>
              <a:xfrm>
                <a:off x="7265890" y="3572464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 dirty="0">
                    <a:latin typeface="Calibri" charset="0"/>
                    <a:ea typeface="Calibri" charset="0"/>
                    <a:cs typeface="Calibri" charset="0"/>
                  </a:rPr>
                  <a:t>4</a:t>
                </a:r>
              </a:p>
            </p:txBody>
          </p:sp>
          <p:sp>
            <p:nvSpPr>
              <p:cNvPr id="1184" name="Shape 1184"/>
              <p:cNvSpPr/>
              <p:nvPr/>
            </p:nvSpPr>
            <p:spPr>
              <a:xfrm>
                <a:off x="4975006" y="1206248"/>
                <a:ext cx="128627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Calibri" charset="0"/>
                    <a:ea typeface="Calibri" charset="0"/>
                    <a:cs typeface="Calibri" charset="0"/>
                  </a:rPr>
                  <a:t>[20, 25]</a:t>
                </a:r>
              </a:p>
            </p:txBody>
          </p:sp>
          <p:sp>
            <p:nvSpPr>
              <p:cNvPr id="1185" name="Shape 1185"/>
              <p:cNvSpPr/>
              <p:nvPr/>
            </p:nvSpPr>
            <p:spPr>
              <a:xfrm>
                <a:off x="5703583" y="3031273"/>
                <a:ext cx="128627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Calibri" charset="0"/>
                    <a:ea typeface="Calibri" charset="0"/>
                    <a:cs typeface="Calibri" charset="0"/>
                  </a:rPr>
                  <a:t>[25, 30]</a:t>
                </a:r>
              </a:p>
            </p:txBody>
          </p:sp>
          <p:sp>
            <p:nvSpPr>
              <p:cNvPr id="1186" name="Shape 1186"/>
              <p:cNvSpPr/>
              <p:nvPr/>
            </p:nvSpPr>
            <p:spPr>
              <a:xfrm>
                <a:off x="6557234" y="1697456"/>
                <a:ext cx="963803" cy="1765883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87" name="Shape 1187"/>
              <p:cNvSpPr/>
              <p:nvPr/>
            </p:nvSpPr>
            <p:spPr>
              <a:xfrm>
                <a:off x="6965007" y="2177455"/>
                <a:ext cx="122016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Calibri" charset="0"/>
                    <a:ea typeface="Calibri" charset="0"/>
                    <a:cs typeface="Calibri" charset="0"/>
                  </a:rPr>
                  <a:t>[-5, 10]</a:t>
                </a:r>
              </a:p>
            </p:txBody>
          </p:sp>
          <p:sp>
            <p:nvSpPr>
              <p:cNvPr id="1188" name="Shape 1188"/>
              <p:cNvSpPr/>
              <p:nvPr/>
            </p:nvSpPr>
            <p:spPr>
              <a:xfrm>
                <a:off x="4580275" y="1589703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89" name="Shape 1189"/>
              <p:cNvSpPr/>
              <p:nvPr/>
            </p:nvSpPr>
            <p:spPr>
              <a:xfrm>
                <a:off x="7465655" y="347833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0" name="Shape 1190"/>
              <p:cNvSpPr/>
              <p:nvPr/>
            </p:nvSpPr>
            <p:spPr>
              <a:xfrm>
                <a:off x="6471057" y="1589703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1" name="Shape 1191"/>
              <p:cNvSpPr/>
              <p:nvPr/>
            </p:nvSpPr>
            <p:spPr>
              <a:xfrm>
                <a:off x="4762531" y="1697456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FF260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2" name="Shape 1192"/>
              <p:cNvSpPr/>
              <p:nvPr/>
            </p:nvSpPr>
            <p:spPr>
              <a:xfrm>
                <a:off x="5202157" y="3586091"/>
                <a:ext cx="2290572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3" name="Shape 1193"/>
              <p:cNvSpPr/>
              <p:nvPr/>
            </p:nvSpPr>
            <p:spPr>
              <a:xfrm>
                <a:off x="876301" y="1116771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1</a:t>
                </a:r>
              </a:p>
            </p:txBody>
          </p:sp>
          <p:sp>
            <p:nvSpPr>
              <p:cNvPr id="1194" name="Shape 1194"/>
              <p:cNvSpPr/>
              <p:nvPr/>
            </p:nvSpPr>
            <p:spPr>
              <a:xfrm>
                <a:off x="2975389" y="1116771"/>
                <a:ext cx="372065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</a:p>
            </p:txBody>
          </p:sp>
          <p:sp>
            <p:nvSpPr>
              <p:cNvPr id="1195" name="Shape 1195"/>
              <p:cNvSpPr/>
              <p:nvPr/>
            </p:nvSpPr>
            <p:spPr>
              <a:xfrm>
                <a:off x="3089730" y="1716352"/>
                <a:ext cx="1455625" cy="1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6" name="Shape 1196"/>
              <p:cNvSpPr/>
              <p:nvPr/>
            </p:nvSpPr>
            <p:spPr>
              <a:xfrm>
                <a:off x="1112772" y="16085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7" name="Shape 1197"/>
              <p:cNvSpPr/>
              <p:nvPr/>
            </p:nvSpPr>
            <p:spPr>
              <a:xfrm>
                <a:off x="3003554" y="16085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8" name="Shape 1198"/>
              <p:cNvSpPr/>
              <p:nvPr/>
            </p:nvSpPr>
            <p:spPr>
              <a:xfrm>
                <a:off x="1295027" y="1716352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FF260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9" name="Shape 1199"/>
              <p:cNvSpPr/>
              <p:nvPr/>
            </p:nvSpPr>
            <p:spPr>
              <a:xfrm>
                <a:off x="3360089" y="1206248"/>
                <a:ext cx="95342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>
                    <a:latin typeface="Calibri" charset="0"/>
                    <a:ea typeface="Calibri" charset="0"/>
                    <a:cs typeface="Calibri" charset="0"/>
                  </a:rPr>
                  <a:t>[1, 2]</a:t>
                </a:r>
              </a:p>
            </p:txBody>
          </p:sp>
          <p:sp>
            <p:nvSpPr>
              <p:cNvPr id="1200" name="Shape 1200"/>
              <p:cNvSpPr/>
              <p:nvPr/>
            </p:nvSpPr>
            <p:spPr>
              <a:xfrm>
                <a:off x="5056245" y="1633653"/>
                <a:ext cx="1176845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FF26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driving</a:t>
                </a:r>
              </a:p>
            </p:txBody>
          </p:sp>
          <p:sp>
            <p:nvSpPr>
              <p:cNvPr id="1201" name="Shape 1201"/>
              <p:cNvSpPr/>
              <p:nvPr/>
            </p:nvSpPr>
            <p:spPr>
              <a:xfrm>
                <a:off x="5757862" y="3519834"/>
                <a:ext cx="129731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cooking</a:t>
                </a:r>
              </a:p>
            </p:txBody>
          </p:sp>
          <p:sp>
            <p:nvSpPr>
              <p:cNvPr id="1202" name="Shape 1202"/>
              <p:cNvSpPr/>
              <p:nvPr/>
            </p:nvSpPr>
            <p:spPr>
              <a:xfrm>
                <a:off x="1527399" y="1633653"/>
                <a:ext cx="1333514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FF26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working</a:t>
                </a:r>
              </a:p>
            </p:txBody>
          </p:sp>
          <p:sp>
            <p:nvSpPr>
              <p:cNvPr id="1203" name="Shape 1203"/>
              <p:cNvSpPr/>
              <p:nvPr/>
            </p:nvSpPr>
            <p:spPr>
              <a:xfrm>
                <a:off x="0" y="37270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 dirty="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 dirty="0">
                    <a:latin typeface="Calibri" charset="0"/>
                    <a:ea typeface="Calibri" charset="0"/>
                    <a:cs typeface="Calibri" charset="0"/>
                  </a:rPr>
                  <a:t>0</a:t>
                </a:r>
              </a:p>
            </p:txBody>
          </p:sp>
          <p:sp>
            <p:nvSpPr>
              <p:cNvPr id="1204" name="Shape 1204"/>
              <p:cNvSpPr/>
              <p:nvPr/>
            </p:nvSpPr>
            <p:spPr>
              <a:xfrm>
                <a:off x="287272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05" name="Shape 1205"/>
              <p:cNvSpPr/>
              <p:nvPr/>
            </p:nvSpPr>
            <p:spPr>
              <a:xfrm>
                <a:off x="483706" y="636851"/>
                <a:ext cx="2491684" cy="945308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06" name="Shape 1206"/>
              <p:cNvSpPr/>
              <p:nvPr/>
            </p:nvSpPr>
            <p:spPr>
              <a:xfrm rot="1260000">
                <a:off x="634605" y="608224"/>
                <a:ext cx="212981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Calibri" charset="0"/>
                    <a:ea typeface="Calibri" charset="0"/>
                    <a:cs typeface="Calibri" charset="0"/>
                  </a:rPr>
                  <a:t>[19:00, 19:30]</a:t>
                </a:r>
              </a:p>
            </p:txBody>
          </p:sp>
        </p:grpSp>
        <p:sp>
          <p:nvSpPr>
            <p:cNvPr id="1208" name="Shape 1208"/>
            <p:cNvSpPr/>
            <p:nvPr/>
          </p:nvSpPr>
          <p:spPr>
            <a:xfrm>
              <a:off x="5005321" y="3473681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210" name="Shape 1210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/>
          <a:lstStyle/>
          <a:p>
            <a:r>
              <a:rPr dirty="0"/>
              <a:t>Observation 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6BE90-D630-1647-8D18-92B7914EA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8B245-BDAC-344B-B75E-A3A78429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73</a:t>
            </a:fld>
            <a:endParaRPr lang="en-GB"/>
          </a:p>
        </p:txBody>
      </p:sp>
      <p:grpSp>
        <p:nvGrpSpPr>
          <p:cNvPr id="1214" name="Group 1214"/>
          <p:cNvGrpSpPr/>
          <p:nvPr/>
        </p:nvGrpSpPr>
        <p:grpSpPr>
          <a:xfrm>
            <a:off x="6435874" y="2733925"/>
            <a:ext cx="854345" cy="1494920"/>
            <a:chOff x="0" y="0"/>
            <a:chExt cx="1215068" cy="2126108"/>
          </a:xfrm>
        </p:grpSpPr>
        <p:sp>
          <p:nvSpPr>
            <p:cNvPr id="1212" name="Shape 1212"/>
            <p:cNvSpPr/>
            <p:nvPr/>
          </p:nvSpPr>
          <p:spPr>
            <a:xfrm>
              <a:off x="0" y="0"/>
              <a:ext cx="224469" cy="235397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990600" y="1905000"/>
              <a:ext cx="224469" cy="221109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</p:grpSp>
      <p:sp>
        <p:nvSpPr>
          <p:cNvPr id="1215" name="Shape 1215"/>
          <p:cNvSpPr/>
          <p:nvPr/>
        </p:nvSpPr>
        <p:spPr>
          <a:xfrm>
            <a:off x="5212506" y="3740346"/>
            <a:ext cx="2219726" cy="892969"/>
          </a:xfrm>
          <a:prstGeom prst="ellipse">
            <a:avLst/>
          </a:prstGeom>
          <a:ln w="12700" cap="sq">
            <a:solidFill>
              <a:schemeClr val="accent1">
                <a:satOff val="-3355"/>
                <a:lumOff val="26614"/>
              </a:schemeClr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sp>
        <p:nvSpPr>
          <p:cNvPr id="1216" name="Shape 1216"/>
          <p:cNvSpPr/>
          <p:nvPr/>
        </p:nvSpPr>
        <p:spPr>
          <a:xfrm>
            <a:off x="5418749" y="4066418"/>
            <a:ext cx="138864" cy="151528"/>
          </a:xfrm>
          <a:prstGeom prst="ellipse">
            <a:avLst/>
          </a:prstGeom>
          <a:solidFill>
            <a:srgbClr val="4F8F00"/>
          </a:solidFill>
          <a:ln w="12700" cap="sq">
            <a:solidFill>
              <a:srgbClr val="FFFFFF"/>
            </a:solidFill>
          </a:ln>
        </p:spPr>
        <p:txBody>
          <a:bodyPr lIns="50799" tIns="50799" rIns="50799" bIns="50799" anchor="ctr"/>
          <a:lstStyle/>
          <a:p>
            <a:pPr marL="28574" marR="28574" defTabSz="642915">
              <a:defRPr sz="3000"/>
            </a:pPr>
            <a:endParaRPr sz="2109"/>
          </a:p>
        </p:txBody>
      </p:sp>
      <p:sp>
        <p:nvSpPr>
          <p:cNvPr id="1217" name="Shape 1217"/>
          <p:cNvSpPr/>
          <p:nvPr/>
        </p:nvSpPr>
        <p:spPr>
          <a:xfrm>
            <a:off x="2087116" y="1994037"/>
            <a:ext cx="157830" cy="155468"/>
          </a:xfrm>
          <a:prstGeom prst="ellipse">
            <a:avLst/>
          </a:prstGeom>
          <a:ln w="50800" cap="sq">
            <a:solidFill>
              <a:srgbClr val="9437FF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grpSp>
        <p:nvGrpSpPr>
          <p:cNvPr id="1221" name="Group 1221"/>
          <p:cNvGrpSpPr/>
          <p:nvPr/>
        </p:nvGrpSpPr>
        <p:grpSpPr>
          <a:xfrm>
            <a:off x="887403" y="4408997"/>
            <a:ext cx="1596758" cy="1098058"/>
            <a:chOff x="0" y="-62733"/>
            <a:chExt cx="2270945" cy="1561680"/>
          </a:xfrm>
        </p:grpSpPr>
        <p:sp>
          <p:nvSpPr>
            <p:cNvPr id="1218" name="Shape 1218"/>
            <p:cNvSpPr/>
            <p:nvPr/>
          </p:nvSpPr>
          <p:spPr>
            <a:xfrm>
              <a:off x="0" y="205019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0" y="1146792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55890" y="-62733"/>
              <a:ext cx="1915055" cy="1561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40000"/>
                </a:lnSpc>
                <a:spcBef>
                  <a:spcPts val="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 dirty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Controllable</a:t>
              </a:r>
              <a:br>
                <a:rPr lang="en-US" sz="2000" baseline="-25000" dirty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</a:br>
              <a:endParaRPr lang="en-US" sz="2000" baseline="-250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>
                <a:spcBef>
                  <a:spcPts val="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 dirty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Contingent</a:t>
              </a:r>
            </a:p>
          </p:txBody>
        </p:sp>
      </p:grpSp>
      <p:grpSp>
        <p:nvGrpSpPr>
          <p:cNvPr id="1224" name="Group 1224"/>
          <p:cNvGrpSpPr/>
          <p:nvPr/>
        </p:nvGrpSpPr>
        <p:grpSpPr>
          <a:xfrm>
            <a:off x="3987309" y="2747876"/>
            <a:ext cx="1266941" cy="155468"/>
            <a:chOff x="0" y="0"/>
            <a:chExt cx="1801869" cy="221108"/>
          </a:xfrm>
        </p:grpSpPr>
        <p:sp>
          <p:nvSpPr>
            <p:cNvPr id="1222" name="Shape 1222"/>
            <p:cNvSpPr/>
            <p:nvPr/>
          </p:nvSpPr>
          <p:spPr>
            <a:xfrm>
              <a:off x="0" y="0"/>
              <a:ext cx="224469" cy="221109"/>
            </a:xfrm>
            <a:prstGeom prst="ellipse">
              <a:avLst/>
            </a:prstGeom>
            <a:noFill/>
            <a:ln w="508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1577401" y="0"/>
              <a:ext cx="224469" cy="221109"/>
            </a:xfrm>
            <a:prstGeom prst="ellipse">
              <a:avLst/>
            </a:prstGeom>
            <a:noFill/>
            <a:ln w="508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</p:grpSp>
      <p:grpSp>
        <p:nvGrpSpPr>
          <p:cNvPr id="1231" name="Group 1231"/>
          <p:cNvGrpSpPr/>
          <p:nvPr/>
        </p:nvGrpSpPr>
        <p:grpSpPr>
          <a:xfrm>
            <a:off x="2748133" y="4919646"/>
            <a:ext cx="1514926" cy="790281"/>
            <a:chOff x="465416" y="55448"/>
            <a:chExt cx="2154560" cy="1123953"/>
          </a:xfrm>
        </p:grpSpPr>
        <p:sp>
          <p:nvSpPr>
            <p:cNvPr id="1225" name="Shape 1225"/>
            <p:cNvSpPr/>
            <p:nvPr/>
          </p:nvSpPr>
          <p:spPr>
            <a:xfrm>
              <a:off x="505834" y="201916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78904" y="836916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7" name="Shape 1227"/>
            <p:cNvSpPr/>
            <p:nvPr/>
          </p:nvSpPr>
          <p:spPr>
            <a:xfrm>
              <a:off x="465416" y="834115"/>
              <a:ext cx="224470" cy="221110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92346" y="199115"/>
              <a:ext cx="224469" cy="221110"/>
            </a:xfrm>
            <a:prstGeom prst="ellipse">
              <a:avLst/>
            </a:prstGeom>
            <a:noFill/>
            <a:ln w="508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886031" y="55448"/>
              <a:ext cx="1733945" cy="1123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Invisible</a:t>
              </a:r>
            </a:p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 dirty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observable</a:t>
              </a:r>
            </a:p>
          </p:txBody>
        </p:sp>
      </p:grpSp>
      <p:sp>
        <p:nvSpPr>
          <p:cNvPr id="5" name="Left Brace 4">
            <a:extLst>
              <a:ext uri="{FF2B5EF4-FFF2-40B4-BE49-F238E27FC236}">
                <a16:creationId xmlns:a16="http://schemas.microsoft.com/office/drawing/2014/main" id="{41555B7F-0741-A744-A6BC-12F0F7D1EE0E}"/>
              </a:ext>
            </a:extLst>
          </p:cNvPr>
          <p:cNvSpPr/>
          <p:nvPr/>
        </p:nvSpPr>
        <p:spPr>
          <a:xfrm>
            <a:off x="2469291" y="4937064"/>
            <a:ext cx="166269" cy="79028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4640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animBg="1"/>
      <p:bldP spid="12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Controllability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POSTNU is dynamically controllable if </a:t>
            </a:r>
          </a:p>
          <a:p>
            <a:pPr lvl="1"/>
            <a:r>
              <a:rPr lang="en-US" dirty="0"/>
              <a:t>there exists an execution strategy that chooses future controllable points to meet all the constraints, given the observation of past </a:t>
            </a:r>
            <a:r>
              <a:rPr lang="en-US" i="1" dirty="0"/>
              <a:t>visible</a:t>
            </a:r>
            <a:r>
              <a:rPr lang="en-US" dirty="0"/>
              <a:t> points</a:t>
            </a:r>
          </a:p>
          <a:p>
            <a:r>
              <a:rPr lang="en-US" dirty="0"/>
              <a:t>Observable ≠ visible</a:t>
            </a:r>
            <a:endParaRPr lang="en-US" b="0" dirty="0"/>
          </a:p>
          <a:p>
            <a:r>
              <a:rPr lang="en-US" dirty="0"/>
              <a:t>Observable means it will be known </a:t>
            </a:r>
            <a:r>
              <a:rPr lang="en-US" dirty="0">
                <a:solidFill>
                  <a:schemeClr val="accent1"/>
                </a:solidFill>
              </a:rPr>
              <a:t>when observed</a:t>
            </a:r>
          </a:p>
          <a:p>
            <a:pPr lvl="1"/>
            <a:r>
              <a:rPr lang="en-US" dirty="0"/>
              <a:t>It can be temporarily </a:t>
            </a:r>
            <a:r>
              <a:rPr lang="en-US" dirty="0">
                <a:solidFill>
                  <a:srgbClr val="C00000"/>
                </a:solidFill>
              </a:rPr>
              <a:t>hidden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5E638-A132-2D40-9611-38EF5DFA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74</a:t>
            </a:fld>
            <a:endParaRPr lang="en-GB"/>
          </a:p>
        </p:txBody>
      </p:sp>
      <p:sp>
        <p:nvSpPr>
          <p:cNvPr id="13" name="Shape 1247"/>
          <p:cNvSpPr/>
          <p:nvPr/>
        </p:nvSpPr>
        <p:spPr>
          <a:xfrm>
            <a:off x="7491233" y="5227397"/>
            <a:ext cx="274091" cy="608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extrusionOk="0">
                <a:moveTo>
                  <a:pt x="752" y="21600"/>
                </a:moveTo>
                <a:cubicBezTo>
                  <a:pt x="21600" y="14680"/>
                  <a:pt x="21349" y="7480"/>
                  <a:pt x="0" y="0"/>
                </a:cubicBezTo>
              </a:path>
            </a:pathLst>
          </a:custGeom>
          <a:ln w="28575" cap="sq">
            <a:solidFill>
              <a:srgbClr val="C00000"/>
            </a:solidFill>
            <a:tailEnd type="stealth"/>
          </a:ln>
        </p:spPr>
        <p:txBody>
          <a:bodyPr/>
          <a:lstStyle/>
          <a:p>
            <a:endParaRPr sz="1687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254EE7-4610-5E4F-89C5-CE95A41B9337}"/>
              </a:ext>
            </a:extLst>
          </p:cNvPr>
          <p:cNvGrpSpPr/>
          <p:nvPr/>
        </p:nvGrpSpPr>
        <p:grpSpPr>
          <a:xfrm>
            <a:off x="1225555" y="4355975"/>
            <a:ext cx="6664410" cy="1620691"/>
            <a:chOff x="946881" y="4556272"/>
            <a:chExt cx="6664410" cy="162069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C5AEBB-47D2-2346-A451-C55BFD480F84}"/>
                </a:ext>
              </a:extLst>
            </p:cNvPr>
            <p:cNvGrpSpPr/>
            <p:nvPr/>
          </p:nvGrpSpPr>
          <p:grpSpPr>
            <a:xfrm>
              <a:off x="946881" y="4556272"/>
              <a:ext cx="6664410" cy="1620691"/>
              <a:chOff x="1588811" y="3380118"/>
              <a:chExt cx="6664410" cy="1620691"/>
            </a:xfrm>
          </p:grpSpPr>
          <p:sp>
            <p:nvSpPr>
              <p:cNvPr id="16" name="Shape 1173">
                <a:extLst>
                  <a:ext uri="{FF2B5EF4-FFF2-40B4-BE49-F238E27FC236}">
                    <a16:creationId xmlns:a16="http://schemas.microsoft.com/office/drawing/2014/main" id="{152D0FF8-EE82-2548-988E-1C6C16A393A1}"/>
                  </a:ext>
                </a:extLst>
              </p:cNvPr>
              <p:cNvSpPr/>
              <p:nvPr/>
            </p:nvSpPr>
            <p:spPr>
              <a:xfrm>
                <a:off x="1588811" y="3380118"/>
                <a:ext cx="6664410" cy="1620691"/>
              </a:xfrm>
              <a:prstGeom prst="rect">
                <a:avLst/>
              </a:prstGeom>
              <a:ln w="12700" cap="sq"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5719" tIns="35719" rIns="35719" bIns="35719" anchor="t"/>
              <a:lstStyle/>
              <a:p>
                <a:pPr>
                  <a:spcBef>
                    <a:spcPts val="492"/>
                  </a:spcBef>
                  <a:tabLst>
                    <a:tab pos="1541463" algn="l"/>
                    <a:tab pos="3536950" algn="l"/>
                    <a:tab pos="5548313" algn="l"/>
                  </a:tabLst>
                  <a:defRPr sz="3800">
                    <a:solidFill>
                      <a:srgbClr val="011993"/>
                    </a:solidFill>
                    <a:uFill>
                      <a:solidFill>
                        <a:srgbClr val="011993"/>
                      </a:solidFill>
                    </a:u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  <a:r>
                  <a:rPr lang="en-GB" sz="1800" dirty="0">
                    <a:solidFill>
                      <a:schemeClr val="accent1"/>
                    </a:solidFill>
                    <a:latin typeface="Calibri" charset="0"/>
                  </a:rPr>
                  <a:t>	Controllable</a:t>
                </a:r>
              </a:p>
              <a:p>
                <a:pPr>
                  <a:spcBef>
                    <a:spcPts val="492"/>
                  </a:spcBef>
                  <a:tabLst>
                    <a:tab pos="1541463" algn="l"/>
                    <a:tab pos="3536950" algn="l"/>
                    <a:tab pos="5548313" algn="l"/>
                  </a:tabLst>
                  <a:defRPr sz="3800">
                    <a:solidFill>
                      <a:srgbClr val="011993"/>
                    </a:solidFill>
                    <a:uFill>
                      <a:solidFill>
                        <a:srgbClr val="011993"/>
                      </a:solidFill>
                    </a:u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  <a:r>
                  <a:rPr lang="en-GB" sz="1800" dirty="0">
                    <a:solidFill>
                      <a:schemeClr val="accent1"/>
                    </a:solidFill>
                    <a:latin typeface="Calibri" charset="0"/>
                  </a:rPr>
                  <a:t>Timepoints		Invisible</a:t>
                </a:r>
              </a:p>
              <a:p>
                <a:pPr>
                  <a:spcBef>
                    <a:spcPts val="492"/>
                  </a:spcBef>
                  <a:tabLst>
                    <a:tab pos="1541463" algn="l"/>
                    <a:tab pos="3536950" algn="l"/>
                    <a:tab pos="5548313" algn="l"/>
                  </a:tabLst>
                  <a:defRPr sz="3800">
                    <a:solidFill>
                      <a:srgbClr val="011993"/>
                    </a:solidFill>
                    <a:uFill>
                      <a:solidFill>
                        <a:srgbClr val="011993"/>
                      </a:solidFill>
                    </a:u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  <a:r>
                  <a:rPr lang="en-GB" sz="1800" dirty="0">
                    <a:solidFill>
                      <a:schemeClr val="accent1"/>
                    </a:solidFill>
                    <a:latin typeface="Calibri" charset="0"/>
                  </a:rPr>
                  <a:t>	Contingent		Visible</a:t>
                </a:r>
              </a:p>
              <a:p>
                <a:pPr>
                  <a:spcBef>
                    <a:spcPts val="492"/>
                  </a:spcBef>
                  <a:tabLst>
                    <a:tab pos="1541463" algn="l"/>
                    <a:tab pos="3536950" algn="l"/>
                    <a:tab pos="5548313" algn="l"/>
                  </a:tabLst>
                  <a:defRPr sz="3800">
                    <a:solidFill>
                      <a:srgbClr val="011993"/>
                    </a:solidFill>
                    <a:uFill>
                      <a:solidFill>
                        <a:srgbClr val="011993"/>
                      </a:solidFill>
                    </a:u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  <a:r>
                  <a:rPr lang="en-GB" sz="1800" dirty="0">
                    <a:solidFill>
                      <a:schemeClr val="accent1"/>
                    </a:solidFill>
                    <a:latin typeface="Calibri" charset="0"/>
                  </a:rPr>
                  <a:t>		Observable</a:t>
                </a:r>
              </a:p>
              <a:p>
                <a:pPr>
                  <a:spcBef>
                    <a:spcPts val="492"/>
                  </a:spcBef>
                  <a:tabLst>
                    <a:tab pos="1541463" algn="l"/>
                    <a:tab pos="3536950" algn="l"/>
                    <a:tab pos="5548313" algn="l"/>
                  </a:tabLst>
                  <a:defRPr sz="3800">
                    <a:solidFill>
                      <a:srgbClr val="011993"/>
                    </a:solidFill>
                    <a:uFill>
                      <a:solidFill>
                        <a:srgbClr val="011993"/>
                      </a:solidFill>
                    </a:uFill>
                    <a:latin typeface="Arial Narrow"/>
                    <a:ea typeface="Arial Narrow"/>
                    <a:cs typeface="Arial Narrow"/>
                    <a:sym typeface="Arial Narrow"/>
                  </a:defRPr>
                </a:pPr>
                <a:r>
                  <a:rPr lang="en-GB" sz="1800" dirty="0">
                    <a:solidFill>
                      <a:schemeClr val="accent1"/>
                    </a:solidFill>
                    <a:latin typeface="Calibri" charset="0"/>
                  </a:rPr>
                  <a:t>			Hidden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6894989-B5CF-2945-AAC6-9B97720A83ED}"/>
                  </a:ext>
                </a:extLst>
              </p:cNvPr>
              <p:cNvGrpSpPr/>
              <p:nvPr/>
            </p:nvGrpSpPr>
            <p:grpSpPr>
              <a:xfrm>
                <a:off x="2715153" y="3570512"/>
                <a:ext cx="2410998" cy="1010190"/>
                <a:chOff x="2715153" y="3366330"/>
                <a:chExt cx="2410998" cy="1305198"/>
              </a:xfrm>
            </p:grpSpPr>
            <p:sp>
              <p:nvSpPr>
                <p:cNvPr id="18" name="Shape 1174">
                  <a:extLst>
                    <a:ext uri="{FF2B5EF4-FFF2-40B4-BE49-F238E27FC236}">
                      <a16:creationId xmlns:a16="http://schemas.microsoft.com/office/drawing/2014/main" id="{EE99FC82-CE31-4345-8E9D-95C2A96095D4}"/>
                    </a:ext>
                  </a:extLst>
                </p:cNvPr>
                <p:cNvSpPr/>
                <p:nvPr/>
              </p:nvSpPr>
              <p:spPr>
                <a:xfrm flipV="1">
                  <a:off x="2715154" y="3366330"/>
                  <a:ext cx="409702" cy="434229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tailEnd type="stealth"/>
                </a:ln>
              </p:spPr>
              <p:txBody>
                <a:bodyPr lIns="0" tIns="0" rIns="0" bIns="0"/>
                <a:lstStyle/>
                <a:p>
                  <a:endParaRPr sz="1800">
                    <a:latin typeface="Calibri" charset="0"/>
                  </a:endParaRPr>
                </a:p>
              </p:txBody>
            </p:sp>
            <p:sp>
              <p:nvSpPr>
                <p:cNvPr id="19" name="Shape 1175">
                  <a:extLst>
                    <a:ext uri="{FF2B5EF4-FFF2-40B4-BE49-F238E27FC236}">
                      <a16:creationId xmlns:a16="http://schemas.microsoft.com/office/drawing/2014/main" id="{E35B59E6-BD53-8047-9F70-5D201C586CA7}"/>
                    </a:ext>
                  </a:extLst>
                </p:cNvPr>
                <p:cNvSpPr/>
                <p:nvPr/>
              </p:nvSpPr>
              <p:spPr>
                <a:xfrm>
                  <a:off x="2715153" y="3800560"/>
                  <a:ext cx="409703" cy="425293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tailEnd type="stealth"/>
                </a:ln>
              </p:spPr>
              <p:txBody>
                <a:bodyPr lIns="0" tIns="0" rIns="0" bIns="0"/>
                <a:lstStyle/>
                <a:p>
                  <a:endParaRPr sz="1800">
                    <a:latin typeface="Calibri" charset="0"/>
                  </a:endParaRPr>
                </a:p>
              </p:txBody>
            </p:sp>
            <p:sp>
              <p:nvSpPr>
                <p:cNvPr id="20" name="Shape 1176">
                  <a:extLst>
                    <a:ext uri="{FF2B5EF4-FFF2-40B4-BE49-F238E27FC236}">
                      <a16:creationId xmlns:a16="http://schemas.microsoft.com/office/drawing/2014/main" id="{DFB5E879-F940-EA47-AF1E-08D6CB78859B}"/>
                    </a:ext>
                  </a:extLst>
                </p:cNvPr>
                <p:cNvSpPr/>
                <p:nvPr/>
              </p:nvSpPr>
              <p:spPr>
                <a:xfrm flipV="1">
                  <a:off x="4229470" y="3800556"/>
                  <a:ext cx="896681" cy="425294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tailEnd type="stealth"/>
                </a:ln>
              </p:spPr>
              <p:txBody>
                <a:bodyPr lIns="0" tIns="0" rIns="0" bIns="0"/>
                <a:lstStyle/>
                <a:p>
                  <a:endParaRPr sz="1800">
                    <a:latin typeface="Calibri" charset="0"/>
                  </a:endParaRPr>
                </a:p>
              </p:txBody>
            </p:sp>
            <p:sp>
              <p:nvSpPr>
                <p:cNvPr id="21" name="Shape 1177">
                  <a:extLst>
                    <a:ext uri="{FF2B5EF4-FFF2-40B4-BE49-F238E27FC236}">
                      <a16:creationId xmlns:a16="http://schemas.microsoft.com/office/drawing/2014/main" id="{3634B66E-8298-1F48-A310-BABC37CB0E51}"/>
                    </a:ext>
                  </a:extLst>
                </p:cNvPr>
                <p:cNvSpPr/>
                <p:nvPr/>
              </p:nvSpPr>
              <p:spPr>
                <a:xfrm>
                  <a:off x="4229470" y="4225844"/>
                  <a:ext cx="896681" cy="445684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tailEnd type="stealth"/>
                </a:ln>
              </p:spPr>
              <p:txBody>
                <a:bodyPr lIns="0" tIns="0" rIns="0" bIns="0"/>
                <a:lstStyle/>
                <a:p>
                  <a:endParaRPr sz="1800">
                    <a:latin typeface="Calibri" charset="0"/>
                  </a:endParaRPr>
                </a:p>
              </p:txBody>
            </p:sp>
          </p:grpSp>
        </p:grpSp>
        <p:sp>
          <p:nvSpPr>
            <p:cNvPr id="22" name="Shape 1176">
              <a:extLst>
                <a:ext uri="{FF2B5EF4-FFF2-40B4-BE49-F238E27FC236}">
                  <a16:creationId xmlns:a16="http://schemas.microsoft.com/office/drawing/2014/main" id="{353215F3-629E-F245-94CF-16306A70B677}"/>
                </a:ext>
              </a:extLst>
            </p:cNvPr>
            <p:cNvSpPr/>
            <p:nvPr/>
          </p:nvSpPr>
          <p:spPr>
            <a:xfrm flipV="1">
              <a:off x="5599415" y="5427694"/>
              <a:ext cx="896681" cy="329167"/>
            </a:xfrm>
            <a:prstGeom prst="line">
              <a:avLst/>
            </a:prstGeom>
            <a:ln w="25400" cap="sq">
              <a:solidFill>
                <a:schemeClr val="accent1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3" name="Shape 1177">
              <a:extLst>
                <a:ext uri="{FF2B5EF4-FFF2-40B4-BE49-F238E27FC236}">
                  <a16:creationId xmlns:a16="http://schemas.microsoft.com/office/drawing/2014/main" id="{F631B31E-9BDD-B245-9E32-90151E092A46}"/>
                </a:ext>
              </a:extLst>
            </p:cNvPr>
            <p:cNvSpPr/>
            <p:nvPr/>
          </p:nvSpPr>
          <p:spPr>
            <a:xfrm>
              <a:off x="5599415" y="5756856"/>
              <a:ext cx="896681" cy="344948"/>
            </a:xfrm>
            <a:prstGeom prst="line">
              <a:avLst/>
            </a:prstGeom>
            <a:ln w="25400" cap="sq">
              <a:solidFill>
                <a:schemeClr val="accent1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3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Acting</a:t>
            </a:r>
          </a:p>
          <a:p>
            <a:pPr lvl="1"/>
            <a:r>
              <a:rPr lang="en-US" dirty="0" err="1">
                <a:cs typeface="Times New Roman"/>
              </a:rPr>
              <a:t>Atemporal</a:t>
            </a:r>
            <a:r>
              <a:rPr lang="en-US" dirty="0">
                <a:cs typeface="Times New Roman"/>
              </a:rPr>
              <a:t> refinement</a:t>
            </a:r>
          </a:p>
          <a:p>
            <a:pPr lvl="2"/>
            <a:r>
              <a:rPr lang="en-US" dirty="0" err="1">
                <a:cs typeface="Calibri"/>
              </a:rPr>
              <a:t>eRAE</a:t>
            </a:r>
            <a:endParaRPr lang="en-US" dirty="0">
              <a:cs typeface="Times New Roman"/>
            </a:endParaRPr>
          </a:p>
          <a:p>
            <a:pPr lvl="2"/>
            <a:r>
              <a:rPr lang="en-US" dirty="0">
                <a:cs typeface="Times New Roman"/>
              </a:rPr>
              <a:t>Dispatching</a:t>
            </a:r>
          </a:p>
          <a:p>
            <a:pPr lvl="3"/>
            <a:r>
              <a:rPr lang="en-US" dirty="0">
                <a:cs typeface="Times New Roman"/>
              </a:rPr>
              <a:t>Alive, enabled</a:t>
            </a:r>
          </a:p>
          <a:p>
            <a:pPr lvl="1"/>
            <a:r>
              <a:rPr lang="en-US" dirty="0">
                <a:cs typeface="Times New Roman"/>
              </a:rPr>
              <a:t>Deadline failures</a:t>
            </a:r>
          </a:p>
          <a:p>
            <a:pPr lvl="1"/>
            <a:r>
              <a:rPr lang="en-US" dirty="0">
                <a:cs typeface="Times New Roman"/>
              </a:rPr>
              <a:t>Partial observability</a:t>
            </a:r>
          </a:p>
          <a:p>
            <a:pPr lvl="2"/>
            <a:r>
              <a:rPr lang="en-US" dirty="0">
                <a:cs typeface="Times New Roman"/>
              </a:rPr>
              <a:t>Invisible, observable (hidden/visible)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CF6FC-42CA-BD49-973C-AFCB1CCF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51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don’t know how long they’ll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⟹ Next: Planning and Acting with Nondeterministic Models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9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Timeline</a:t>
                </a:r>
                <a:r>
                  <a:rPr lang="en-US" dirty="0"/>
                  <a:t>: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, partially predicted evolution of one state variable</a:t>
                </a:r>
              </a:p>
              <a:p>
                <a:pPr lvl="1"/>
                <a:r>
                  <a:rPr lang="en-US" dirty="0"/>
                  <a:t>Instance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temporal and object variables instantiated</a:t>
                </a:r>
                <a:endParaRPr lang="en-US" baseline="-25000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temporal assertions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: constraints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de-DE" i="1" baseline="-2500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If we want to restrict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imes New Roman" charset="0"/>
                  </a:rPr>
                  <a:t> </a:t>
                </a:r>
                <a:r>
                  <a:rPr lang="en-US" dirty="0"/>
                  <a:t>during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𝑟𝑜𝑢𝑡𝑒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–1,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𝑟𝑜𝑢𝑡𝑒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–1</m:t>
                        </m:r>
                      </m:e>
                    </m:d>
                    <m:r>
                      <a:rPr lang="en-US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𝑟𝑜𝑢𝑡𝑒</m:t>
                    </m:r>
                  </m:oMath>
                </a14:m>
                <a:endParaRPr lang="de-DE" dirty="0"/>
              </a:p>
              <a:p>
                <a:r>
                  <a:rPr lang="en-US" dirty="0"/>
                  <a:t>An instance is </a:t>
                </a:r>
                <a:r>
                  <a:rPr lang="en-US" dirty="0">
                    <a:solidFill>
                      <a:schemeClr val="accent1"/>
                    </a:solidFill>
                  </a:rPr>
                  <a:t>consistent</a:t>
                </a:r>
                <a:r>
                  <a:rPr lang="en-US" dirty="0"/>
                  <a:t> if it satisfies all constraints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and does not specify two different values for a state variable at the same time</a:t>
                </a:r>
              </a:p>
              <a:p>
                <a:r>
                  <a:rPr lang="en-US" dirty="0"/>
                  <a:t>A timeline is </a:t>
                </a:r>
                <a:r>
                  <a:rPr lang="en-US" dirty="0">
                    <a:solidFill>
                      <a:schemeClr val="accent1"/>
                    </a:solidFill>
                  </a:rPr>
                  <a:t>secure</a:t>
                </a:r>
                <a:r>
                  <a:rPr lang="en-US" dirty="0"/>
                  <a:t> if its set of consistent instances is not empty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3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77321-4B81-4641-B09F-FC356697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A50AF1-2A83-DE4B-BBA9-0D9907DD4523}"/>
              </a:ext>
            </a:extLst>
          </p:cNvPr>
          <p:cNvGrpSpPr/>
          <p:nvPr/>
        </p:nvGrpSpPr>
        <p:grpSpPr>
          <a:xfrm>
            <a:off x="4080545" y="1697890"/>
            <a:ext cx="4754809" cy="2140192"/>
            <a:chOff x="4080545" y="1877770"/>
            <a:chExt cx="4754809" cy="2140192"/>
          </a:xfrm>
        </p:grpSpPr>
        <p:pic>
          <p:nvPicPr>
            <p:cNvPr id="34" name="Picture 33" descr="timelin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545" y="1877770"/>
              <a:ext cx="4754809" cy="2140192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4CDD969-280E-174C-9C21-9C6D414A3A2E}"/>
                </a:ext>
              </a:extLst>
            </p:cNvPr>
            <p:cNvCxnSpPr/>
            <p:nvPr/>
          </p:nvCxnSpPr>
          <p:spPr>
            <a:xfrm>
              <a:off x="5664424" y="2298138"/>
              <a:ext cx="648000" cy="0"/>
            </a:xfrm>
            <a:prstGeom prst="line">
              <a:avLst/>
            </a:prstGeom>
            <a:ln w="920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854A7E-1366-7144-9944-52058585629C}"/>
                </a:ext>
              </a:extLst>
            </p:cNvPr>
            <p:cNvCxnSpPr/>
            <p:nvPr/>
          </p:nvCxnSpPr>
          <p:spPr>
            <a:xfrm>
              <a:off x="7508059" y="2571918"/>
              <a:ext cx="648000" cy="0"/>
            </a:xfrm>
            <a:prstGeom prst="line">
              <a:avLst/>
            </a:prstGeom>
            <a:ln w="920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503439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Preliminaries:</a:t>
                </a:r>
              </a:p>
              <a:p>
                <a:pPr lvl="1"/>
                <a:r>
                  <a:rPr lang="en-US" dirty="0"/>
                  <a:t>Timelines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dirty="0">
                    <a:cs typeface="Times New Roman"/>
                  </a:rPr>
                  <a:t> different state variables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Their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union</a:t>
                </a:r>
                <a:r>
                  <a:rPr lang="en-US" dirty="0">
                    <a:cs typeface="Times New Roman"/>
                  </a:rPr>
                  <a:t>:</a:t>
                </a:r>
                <a:endParaRPr lang="en-US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 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If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secure, and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no pair of timelines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have any unground variables in common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then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Lucida Handwriting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also secure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Action</a:t>
                </a:r>
                <a:r>
                  <a:rPr lang="en-US" i="1" dirty="0"/>
                  <a:t>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1"/>
                    </a:solidFill>
                  </a:rPr>
                  <a:t>primitive task </a:t>
                </a:r>
                <a:r>
                  <a:rPr lang="en-US" dirty="0"/>
                  <a:t>(or just </a:t>
                </a:r>
                <a:r>
                  <a:rPr lang="en-US" i="1" dirty="0"/>
                  <a:t>primitive</a:t>
                </a:r>
                <a:r>
                  <a:rPr lang="en-US" dirty="0"/>
                  <a:t>): </a:t>
                </a:r>
              </a:p>
              <a:p>
                <a:pPr lvl="1"/>
                <a:r>
                  <a:rPr lang="en-US" dirty="0"/>
                  <a:t>a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h𝑒𝑎𝑑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h𝑒𝑎𝑑</m:t>
                    </m:r>
                  </m:oMath>
                </a14:m>
                <a:r>
                  <a:rPr lang="en-US" dirty="0"/>
                  <a:t> is the name and arguments</a:t>
                </a:r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 is the union of a set of timelines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1515" b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9FB6C-BB90-6148-B883-F7672F59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87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5807</TotalTime>
  <Words>12664</Words>
  <Application>Microsoft Macintosh PowerPoint</Application>
  <PresentationFormat>On-screen Show (4:3)</PresentationFormat>
  <Paragraphs>1631</Paragraphs>
  <Slides>76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94" baseType="lpstr">
      <vt:lpstr>ＭＳ Ｐゴシック</vt:lpstr>
      <vt:lpstr>.Hiragino Kaku Gothic Interface W3</vt:lpstr>
      <vt:lpstr>Arial</vt:lpstr>
      <vt:lpstr>Arial Narrow</vt:lpstr>
      <vt:lpstr>Calibri</vt:lpstr>
      <vt:lpstr>Calibri Light</vt:lpstr>
      <vt:lpstr>Cambria Math</vt:lpstr>
      <vt:lpstr>Courier New</vt:lpstr>
      <vt:lpstr>Gill Sans</vt:lpstr>
      <vt:lpstr>Lucida Grande</vt:lpstr>
      <vt:lpstr>Lucida Handwriting</vt:lpstr>
      <vt:lpstr>System Font</vt:lpstr>
      <vt:lpstr>Times</vt:lpstr>
      <vt:lpstr>Times New Roman</vt:lpstr>
      <vt:lpstr>Times New Roman Regular</vt:lpstr>
      <vt:lpstr>Webdings</vt:lpstr>
      <vt:lpstr>Wingdings</vt:lpstr>
      <vt:lpstr>Office Theme</vt:lpstr>
      <vt:lpstr>Advanced Topics Data Science and AI  Automated Planning and Acting</vt:lpstr>
      <vt:lpstr>Content</vt:lpstr>
      <vt:lpstr>Temporal Models</vt:lpstr>
      <vt:lpstr>Timelines</vt:lpstr>
      <vt:lpstr>Timelines</vt:lpstr>
      <vt:lpstr>Outline per the Book</vt:lpstr>
      <vt:lpstr>Representation</vt:lpstr>
      <vt:lpstr>Timeline</vt:lpstr>
      <vt:lpstr>Actions</vt:lpstr>
      <vt:lpstr>Actions</vt:lpstr>
      <vt:lpstr>Actions</vt:lpstr>
      <vt:lpstr>Actions</vt:lpstr>
      <vt:lpstr>Actions</vt:lpstr>
      <vt:lpstr>Tasks and Methods</vt:lpstr>
      <vt:lpstr>Tasks and Methods</vt:lpstr>
      <vt:lpstr>Tasks and Methods</vt:lpstr>
      <vt:lpstr>Chronicles: Unions of Timelines</vt:lpstr>
      <vt:lpstr>Intermediate Summary</vt:lpstr>
      <vt:lpstr>Outline per the Book</vt:lpstr>
      <vt:lpstr>Planning</vt:lpstr>
      <vt:lpstr>Flaws (1)</vt:lpstr>
      <vt:lpstr>Flaws (2)</vt:lpstr>
      <vt:lpstr>Flaws (3)</vt:lpstr>
      <vt:lpstr>Planning Algorithm</vt:lpstr>
      <vt:lpstr>Example</vt:lpstr>
      <vt:lpstr>Example</vt:lpstr>
      <vt:lpstr>Method Instance</vt:lpstr>
      <vt:lpstr>Modified Chronicle</vt:lpstr>
      <vt:lpstr>Method Instance</vt:lpstr>
      <vt:lpstr>Modified Chronicle</vt:lpstr>
      <vt:lpstr>Supporting the Assertions</vt:lpstr>
      <vt:lpstr>Supporting the Assertions</vt:lpstr>
      <vt:lpstr>Supporting the Assertions</vt:lpstr>
      <vt:lpstr>Example of Conflicts</vt:lpstr>
      <vt:lpstr>Heuristics for Guiding TemPlan</vt:lpstr>
      <vt:lpstr>Intermediate Summary</vt:lpstr>
      <vt:lpstr>Outline per the Book</vt:lpstr>
      <vt:lpstr>Constraint Management</vt:lpstr>
      <vt:lpstr>Constraint Management in TemPlan</vt:lpstr>
      <vt:lpstr>Consistency of C</vt:lpstr>
      <vt:lpstr>Object Constraints</vt:lpstr>
      <vt:lpstr>Time Constraints: Representation</vt:lpstr>
      <vt:lpstr>Simple Temporal Networks</vt:lpstr>
      <vt:lpstr>Time Constraints</vt:lpstr>
      <vt:lpstr>Operations on STNs</vt:lpstr>
      <vt:lpstr>Two Examples</vt:lpstr>
      <vt:lpstr>Operations on STNs</vt:lpstr>
      <vt:lpstr>Operations on STNs</vt:lpstr>
      <vt:lpstr>Pruning TemPlan’s search space</vt:lpstr>
      <vt:lpstr>Controllability</vt:lpstr>
      <vt:lpstr>Controllability</vt:lpstr>
      <vt:lpstr>Controllability</vt:lpstr>
      <vt:lpstr>Controllability</vt:lpstr>
      <vt:lpstr>STNUs</vt:lpstr>
      <vt:lpstr>Three kinds of controllability</vt:lpstr>
      <vt:lpstr>Dynamic Execution</vt:lpstr>
      <vt:lpstr>Example</vt:lpstr>
      <vt:lpstr>Dynamic Controllability Checking</vt:lpstr>
      <vt:lpstr>Additional Constraint Propagation Rules</vt:lpstr>
      <vt:lpstr>Additional Constraint Propagation Rules</vt:lpstr>
      <vt:lpstr>Extended Version of PC</vt:lpstr>
      <vt:lpstr>Intermediate Summary</vt:lpstr>
      <vt:lpstr>Outline per the Book</vt:lpstr>
      <vt:lpstr>Atemporal Refinement of Primitive Actions</vt:lpstr>
      <vt:lpstr>Discussion</vt:lpstr>
      <vt:lpstr>Acting With Temporal Models</vt:lpstr>
      <vt:lpstr>Dispatching</vt:lpstr>
      <vt:lpstr>Example</vt:lpstr>
      <vt:lpstr>Example from Slide 57</vt:lpstr>
      <vt:lpstr>Dispatching</vt:lpstr>
      <vt:lpstr>Deadline Failures</vt:lpstr>
      <vt:lpstr>Partial Observability</vt:lpstr>
      <vt:lpstr>Observation Actions</vt:lpstr>
      <vt:lpstr>Dynamic Controllability</vt:lpstr>
      <vt:lpstr>Intermediate Summary</vt:lpstr>
      <vt:lpstr>Outline per the Book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112</cp:revision>
  <dcterms:created xsi:type="dcterms:W3CDTF">2020-02-28T12:43:09Z</dcterms:created>
  <dcterms:modified xsi:type="dcterms:W3CDTF">2020-05-28T10:31:08Z</dcterms:modified>
</cp:coreProperties>
</file>