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9"/>
  </p:notesMasterIdLst>
  <p:sldIdLst>
    <p:sldId id="256" r:id="rId2"/>
    <p:sldId id="263" r:id="rId3"/>
    <p:sldId id="794" r:id="rId4"/>
    <p:sldId id="927" r:id="rId5"/>
    <p:sldId id="796" r:id="rId6"/>
    <p:sldId id="704" r:id="rId7"/>
    <p:sldId id="888" r:id="rId8"/>
    <p:sldId id="795" r:id="rId9"/>
    <p:sldId id="711" r:id="rId10"/>
    <p:sldId id="707" r:id="rId11"/>
    <p:sldId id="890" r:id="rId12"/>
    <p:sldId id="922" r:id="rId13"/>
    <p:sldId id="797" r:id="rId14"/>
    <p:sldId id="923" r:id="rId15"/>
    <p:sldId id="720" r:id="rId16"/>
    <p:sldId id="800" r:id="rId17"/>
    <p:sldId id="925" r:id="rId18"/>
    <p:sldId id="892" r:id="rId19"/>
    <p:sldId id="926" r:id="rId20"/>
    <p:sldId id="921" r:id="rId21"/>
    <p:sldId id="929" r:id="rId22"/>
    <p:sldId id="819" r:id="rId23"/>
    <p:sldId id="938" r:id="rId24"/>
    <p:sldId id="939" r:id="rId25"/>
    <p:sldId id="940" r:id="rId26"/>
    <p:sldId id="942" r:id="rId27"/>
    <p:sldId id="943" r:id="rId28"/>
    <p:sldId id="944" r:id="rId29"/>
    <p:sldId id="945" r:id="rId30"/>
    <p:sldId id="946" r:id="rId31"/>
    <p:sldId id="947" r:id="rId32"/>
    <p:sldId id="948" r:id="rId33"/>
    <p:sldId id="949" r:id="rId34"/>
    <p:sldId id="950" r:id="rId35"/>
    <p:sldId id="951" r:id="rId36"/>
    <p:sldId id="952" r:id="rId37"/>
    <p:sldId id="953" r:id="rId38"/>
    <p:sldId id="954" r:id="rId39"/>
    <p:sldId id="955" r:id="rId40"/>
    <p:sldId id="956" r:id="rId41"/>
    <p:sldId id="957" r:id="rId42"/>
    <p:sldId id="961" r:id="rId43"/>
    <p:sldId id="962" r:id="rId44"/>
    <p:sldId id="930" r:id="rId45"/>
    <p:sldId id="928" r:id="rId46"/>
    <p:sldId id="781" r:id="rId47"/>
    <p:sldId id="836" r:id="rId48"/>
    <p:sldId id="841" r:id="rId49"/>
    <p:sldId id="963" r:id="rId50"/>
    <p:sldId id="964" r:id="rId51"/>
    <p:sldId id="965" r:id="rId52"/>
    <p:sldId id="966" r:id="rId53"/>
    <p:sldId id="967" r:id="rId54"/>
    <p:sldId id="968" r:id="rId55"/>
    <p:sldId id="969" r:id="rId56"/>
    <p:sldId id="970" r:id="rId57"/>
    <p:sldId id="971" r:id="rId58"/>
    <p:sldId id="972" r:id="rId59"/>
    <p:sldId id="973" r:id="rId60"/>
    <p:sldId id="974" r:id="rId61"/>
    <p:sldId id="784" r:id="rId62"/>
    <p:sldId id="871" r:id="rId63"/>
    <p:sldId id="975" r:id="rId64"/>
    <p:sldId id="862" r:id="rId65"/>
    <p:sldId id="977" r:id="rId66"/>
    <p:sldId id="978" r:id="rId67"/>
    <p:sldId id="980" r:id="rId68"/>
    <p:sldId id="982" r:id="rId69"/>
    <p:sldId id="983" r:id="rId70"/>
    <p:sldId id="984" r:id="rId71"/>
    <p:sldId id="985" r:id="rId72"/>
    <p:sldId id="986" r:id="rId73"/>
    <p:sldId id="987" r:id="rId74"/>
    <p:sldId id="988" r:id="rId75"/>
    <p:sldId id="989" r:id="rId76"/>
    <p:sldId id="990" r:id="rId77"/>
    <p:sldId id="991" r:id="rId78"/>
    <p:sldId id="992" r:id="rId79"/>
    <p:sldId id="993" r:id="rId80"/>
    <p:sldId id="994" r:id="rId81"/>
    <p:sldId id="976" r:id="rId82"/>
    <p:sldId id="933" r:id="rId83"/>
    <p:sldId id="931" r:id="rId84"/>
    <p:sldId id="789" r:id="rId85"/>
    <p:sldId id="790" r:id="rId86"/>
    <p:sldId id="791" r:id="rId87"/>
    <p:sldId id="903" r:id="rId88"/>
    <p:sldId id="904" r:id="rId89"/>
    <p:sldId id="916" r:id="rId90"/>
    <p:sldId id="882" r:id="rId91"/>
    <p:sldId id="884" r:id="rId92"/>
    <p:sldId id="934" r:id="rId93"/>
    <p:sldId id="995" r:id="rId94"/>
    <p:sldId id="996" r:id="rId95"/>
    <p:sldId id="997" r:id="rId96"/>
    <p:sldId id="887" r:id="rId97"/>
    <p:sldId id="932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/>
    <p:restoredTop sz="95374"/>
  </p:normalViewPr>
  <p:slideViewPr>
    <p:cSldViewPr snapToGrid="0" snapToObjects="1">
      <p:cViewPr varScale="1">
        <p:scale>
          <a:sx n="148" d="100"/>
          <a:sy n="148" d="100"/>
        </p:scale>
        <p:origin x="1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7: Planning book</a:t>
            </a:r>
          </a:p>
          <a:p>
            <a:r>
              <a:rPr lang="en-GB" dirty="0"/>
              <a:t>5: AIMA, IFIS papers on lifting</a:t>
            </a:r>
          </a:p>
          <a:p>
            <a:r>
              <a:rPr lang="en-GB" dirty="0"/>
              <a:t>6: AIMA, relational planning, FO-POMDPs</a:t>
            </a:r>
          </a:p>
          <a:p>
            <a:r>
              <a:rPr lang="en-GB" dirty="0"/>
              <a:t>8: Russell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90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 = {</a:t>
            </a:r>
            <a:r>
              <a:rPr lang="en-GB" dirty="0" err="1"/>
              <a:t>on_ship</a:t>
            </a:r>
            <a:r>
              <a:rPr lang="en-GB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3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yellow: deterministic planning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85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51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9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3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Section 5.4 Symbolic Model Checking Techniques (Malte)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Yes</a:t>
            </a:r>
          </a:p>
          <a:p>
            <a:r>
              <a:rPr lang="en-GB" dirty="0"/>
              <a:t>Two executions end in a state of Sg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8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No, parking2, transit1, transit2 states of transitive closure but do not lead to goal state</a:t>
            </a:r>
          </a:p>
          <a:p>
            <a:r>
              <a:rPr lang="en-GB" dirty="0"/>
              <a:t>Leaf not a goal state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72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112" y="9482607"/>
            <a:ext cx="2944768" cy="497982"/>
          </a:xfrm>
          <a:prstGeom prst="rect">
            <a:avLst/>
          </a:prstGeom>
          <a:noFill/>
        </p:spPr>
        <p:txBody>
          <a:bodyPr/>
          <a:lstStyle/>
          <a:p>
            <a:fld id="{7D53825A-60B6-467A-8554-413AA0BF9551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00388" y="747678"/>
            <a:ext cx="5395198" cy="3743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402" tIns="46201" rIns="92402" bIns="46201" anchor="ctr"/>
          <a:lstStyle/>
          <a:p>
            <a:pPr algn="ctr" eaLnBrk="0" hangingPunct="0"/>
            <a:endParaRPr lang="en-US" sz="20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905344" y="4741878"/>
            <a:ext cx="4982340" cy="44943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2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93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𝑙𝑜𝑜𝑝𝑠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iff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𝐷𝑜𝑚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GB" i="0" dirty="0">
                    <a:latin typeface="Cambria Math" panose="02040503050406030204" pitchFamily="18" charset="0"/>
                  </a:rPr>
                  <a:t>ℎ𝑎𝑠"−" 𝑙𝑜𝑜𝑝𝑠(</a:t>
                </a:r>
                <a:r>
                  <a:rPr lang="en-US" i="0" dirty="0">
                    <a:latin typeface="Cambria Math" panose="02040503050406030204" pitchFamily="18" charset="0"/>
                    <a:cs typeface="Courier New" panose="02070309020205020404" pitchFamily="49" charset="0"/>
                  </a:rPr>
                  <a:t>𝜋,</a:t>
                </a:r>
                <a:r>
                  <a:rPr lang="en-US" i="0" dirty="0" err="1">
                    <a:latin typeface="Cambria Math" panose="02040503050406030204" pitchFamily="18" charset="0"/>
                    <a:cs typeface="Courier New" panose="02070309020205020404" pitchFamily="49" charset="0"/>
                  </a:rPr>
                  <a:t>𝑠,𝐹𝑟𝑜𝑛𝑡𝑖𝑒𝑟</a:t>
                </a:r>
                <a:r>
                  <a:rPr lang="en-GB" i="0" dirty="0">
                    <a:latin typeface="Cambria Math" panose="02040503050406030204" pitchFamily="18" charset="0"/>
                  </a:rPr>
                  <a:t>)</a:t>
                </a:r>
                <a:r>
                  <a:rPr lang="en-GB" dirty="0"/>
                  <a:t> iff </a:t>
                </a:r>
              </a:p>
              <a:p>
                <a:pPr marL="457200" lvl="1" indent="0">
                  <a:buNone/>
                </a:pPr>
                <a:r>
                  <a:rPr lang="en-GB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:r>
                  <a:rPr lang="de-DE" i="0">
                    <a:latin typeface="Cambria Math" panose="02040503050406030204" pitchFamily="18" charset="0"/>
                  </a:rPr>
                  <a:t>𝑠^′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∈(𝛾(𝑠,𝑎)∩𝐷𝑜𝑚(𝜋))</a:t>
                </a:r>
                <a:r>
                  <a:rPr lang="de-DE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: </a:t>
                </a:r>
                <a:r>
                  <a:rPr lang="en-US" i="0" dirty="0">
                    <a:latin typeface="Cambria Math" panose="02040503050406030204" pitchFamily="18" charset="0"/>
                  </a:rPr>
                  <a:t>𝑠</a:t>
                </a:r>
                <a:r>
                  <a:rPr lang="de-DE" i="0" dirty="0">
                    <a:latin typeface="Cambria Math" panose="02040503050406030204" pitchFamily="18" charset="0"/>
                  </a:rPr>
                  <a:t>^′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</a:t>
                </a:r>
                <a:r>
                  <a:rPr lang="en-US" i="0"/>
                  <a:t>"γ</a:t>
                </a:r>
                <a:r>
                  <a:rPr lang="en-US" i="0">
                    <a:latin typeface="Cambria Math" panose="02040503050406030204" pitchFamily="18" charset="0"/>
                  </a:rPr>
                  <a:t>"  ̂</a:t>
                </a:r>
                <a:r>
                  <a:rPr lang="en-US" i="0" dirty="0">
                    <a:latin typeface="Cambria Math" panose="02040503050406030204" pitchFamily="18" charset="0"/>
                  </a:rPr>
                  <a:t>(𝑠</a:t>
                </a:r>
                <a:r>
                  <a:rPr lang="de-DE" i="0" dirty="0">
                    <a:latin typeface="Cambria Math" panose="02040503050406030204" pitchFamily="18" charset="0"/>
                  </a:rPr>
                  <a:t>^′</a:t>
                </a:r>
                <a:r>
                  <a:rPr lang="en-US" i="0" dirty="0">
                    <a:latin typeface="Cambria Math" panose="02040503050406030204" pitchFamily="18" charset="0"/>
                  </a:rPr>
                  <a:t>,𝜋)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1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272203"/>
          </a:xfrm>
          <a:solidFill>
            <a:schemeClr val="accent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EE25B-DF47-024F-9634-5072BC7A6FEB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FDF5D0F4-1273-274B-A7AC-164D1C3450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7" y="298033"/>
            <a:ext cx="8785225" cy="579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01FC7-71CF-4E47-9E19-80C0AB1C5781}"/>
              </a:ext>
            </a:extLst>
          </p:cNvPr>
          <p:cNvSpPr/>
          <p:nvPr userDrawn="1"/>
        </p:nvSpPr>
        <p:spPr>
          <a:xfrm>
            <a:off x="179387" y="6254495"/>
            <a:ext cx="1881061" cy="389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 48" descr="Logo_Inst_InfSys_P309.pdf">
            <a:extLst>
              <a:ext uri="{FF2B5EF4-FFF2-40B4-BE49-F238E27FC236}">
                <a16:creationId xmlns:a16="http://schemas.microsoft.com/office/drawing/2014/main" id="{218A8C7C-F06C-5441-B2E6-6A2A31CEC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34" y="5545245"/>
            <a:ext cx="3652807" cy="9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874241"/>
            <a:ext cx="6858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6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1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0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858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09775"/>
            <a:ext cx="3868340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58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9775"/>
            <a:ext cx="3887391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07CA38-C955-1D40-A2DC-14FA586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615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6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80C1A-4964-8F41-96D8-7ED70D1D4476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58240"/>
            <a:ext cx="7886700" cy="5018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1B1AE1C-FEC2-4348-9475-041C80A731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96AF92E2-BDCD-6049-9EAA-8D50CD19579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" name="Bild 48" descr="Logo_Inst_InfSys_P309.pdf">
            <a:extLst>
              <a:ext uri="{FF2B5EF4-FFF2-40B4-BE49-F238E27FC236}">
                <a16:creationId xmlns:a16="http://schemas.microsoft.com/office/drawing/2014/main" id="{6BFDEE98-4A30-3C4F-AA99-EBE972217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AD865F-9244-D44C-BD8B-7371A4C3B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Advanced Topics Data Science and AI </a:t>
            </a:r>
            <a:br>
              <a:rPr lang="en-GB" sz="4400" dirty="0"/>
            </a:br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Nondeterministic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</p:txBody>
      </p:sp>
    </p:spTree>
    <p:extLst>
      <p:ext uri="{BB962C8B-B14F-4D97-AF65-F5344CB8AC3E}">
        <p14:creationId xmlns:p14="http://schemas.microsoft.com/office/powerpoint/2010/main" val="25477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BD7260-D839-0049-B0BD-AB0B68BECD39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7A24BD93-39B6-A447-AAB7-7F16326C67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40FAAD77-B953-9746-BDCA-2024266D86D5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C57DE-2735-414C-B3B8-7F327DE3F474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oon 30">
            <a:extLst>
              <a:ext uri="{FF2B5EF4-FFF2-40B4-BE49-F238E27FC236}">
                <a16:creationId xmlns:a16="http://schemas.microsoft.com/office/drawing/2014/main" id="{668B17D5-0922-5C42-986D-8A39ADB2E6FF}"/>
              </a:ext>
            </a:extLst>
          </p:cNvPr>
          <p:cNvSpPr/>
          <p:nvPr/>
        </p:nvSpPr>
        <p:spPr>
          <a:xfrm rot="8382352" flipV="1">
            <a:off x="6769640" y="4251253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oon 27">
            <a:extLst>
              <a:ext uri="{FF2B5EF4-FFF2-40B4-BE49-F238E27FC236}">
                <a16:creationId xmlns:a16="http://schemas.microsoft.com/office/drawing/2014/main" id="{BE5003B8-D0BF-8643-B10B-1DE6423372D8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78CE0-CC6A-B247-8254-5A73BD9FF54E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trike="sngStrike" dirty="0"/>
              <a:t>Plans</a:t>
            </a:r>
            <a:r>
              <a:rPr lang="en-US" dirty="0"/>
              <a:t>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4400550" cy="501872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Need something more general than a sequence of actions</a:t>
                </a:r>
              </a:p>
              <a:p>
                <a:pPr lvl="1"/>
                <a:r>
                  <a:rPr lang="en-US" dirty="0"/>
                  <a:t>After </a:t>
                </a:r>
                <a:r>
                  <a:rPr lang="en-US" dirty="0">
                    <a:latin typeface="Calibri" charset="0"/>
                  </a:rPr>
                  <a:t>park</a:t>
                </a:r>
                <a:r>
                  <a:rPr lang="en-US" dirty="0"/>
                  <a:t>, what do we do next?</a:t>
                </a:r>
                <a:br>
                  <a:rPr lang="en-US" baseline="-25000" dirty="0"/>
                </a:br>
                <a:endParaRPr lang="en-US" baseline="-25000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Policy</a:t>
                </a:r>
                <a:r>
                  <a:rPr lang="en-US" dirty="0"/>
                  <a:t>: a </a:t>
                </a:r>
                <a:r>
                  <a:rPr lang="en-US" i="1" dirty="0"/>
                  <a:t>partial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endParaRPr lang="en-US" baseline="-25000" dirty="0"/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require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Meaning:</a:t>
                </a:r>
              </a:p>
              <a:p>
                <a:pPr lvl="1"/>
                <a:r>
                  <a:rPr lang="en-US" dirty="0"/>
                  <a:t>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br>
                  <a:rPr lang="en-US" i="1" dirty="0"/>
                </a:br>
                <a:r>
                  <a:rPr lang="en-US" dirty="0"/>
                  <a:t>whenever we are </a:t>
                </a:r>
                <a:br>
                  <a:rPr lang="en-US" dirty="0"/>
                </a:br>
                <a:r>
                  <a:rPr lang="en-US" dirty="0"/>
                  <a:t>in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i="0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            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i="0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4400550" cy="5018723"/>
              </a:xfrm>
              <a:blipFill>
                <a:blip r:embed="rId6"/>
                <a:stretch>
                  <a:fillRect l="-1153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AA24D-23A4-8D4E-AF0E-082664C9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  <p:pic>
        <p:nvPicPr>
          <p:cNvPr id="15" name="Picture 14" descr="planningdomain.pdf">
            <a:extLst>
              <a:ext uri="{FF2B5EF4-FFF2-40B4-BE49-F238E27FC236}">
                <a16:creationId xmlns:a16="http://schemas.microsoft.com/office/drawing/2014/main" id="{8CE0B182-F731-A741-8C58-3175297962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9D9F98-C230-E044-BC2E-5EDE147DFCAD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B9ED4F-D5D2-AB4A-9690-589E0831D135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3970A9-C9CA-404A-A072-8A31492A371C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7A8FCC-F39F-5648-ABF6-A7498DD45275}"/>
              </a:ext>
            </a:extLst>
          </p:cNvPr>
          <p:cNvSpPr>
            <a:spLocks noChangeAspect="1"/>
          </p:cNvSpPr>
          <p:nvPr/>
        </p:nvSpPr>
        <p:spPr>
          <a:xfrm>
            <a:off x="8189250" y="476570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B108D88-734B-D447-A41F-A3DB743AD0B7}"/>
              </a:ext>
            </a:extLst>
          </p:cNvPr>
          <p:cNvSpPr>
            <a:spLocks noChangeAspect="1"/>
          </p:cNvSpPr>
          <p:nvPr/>
        </p:nvSpPr>
        <p:spPr>
          <a:xfrm>
            <a:off x="8189250" y="334099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887CFEF-A1DD-3247-B859-E85AF89E2984}"/>
              </a:ext>
            </a:extLst>
          </p:cNvPr>
          <p:cNvSpPr>
            <a:spLocks noChangeAspect="1"/>
          </p:cNvSpPr>
          <p:nvPr/>
        </p:nvSpPr>
        <p:spPr>
          <a:xfrm>
            <a:off x="7380036" y="602336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66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Over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4860925" cy="4876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Transitive closure</a:t>
                </a:r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{all states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}</a:t>
                </a: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is-I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Reachability graph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𝐺𝑟𝑎𝑝h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err="1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Calibri"/>
                </a:endParaRPr>
              </a:p>
              <a:p>
                <a:pPr lvl="1"/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4860925" cy="4876800"/>
              </a:xfrm>
              <a:blipFill>
                <a:blip r:embed="rId2"/>
                <a:stretch>
                  <a:fillRect l="-783" t="-1818" b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20900-C865-4A4B-BF72-2562F448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pic>
        <p:nvPicPr>
          <p:cNvPr id="3" name="Picture 2" descr="graph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47" y="2707635"/>
            <a:ext cx="6451600" cy="39243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59757" y="2054647"/>
            <a:ext cx="100356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   </a:t>
            </a:r>
            <a:endParaRPr lang="en-US" b="1" dirty="0">
              <a:latin typeface="Calibri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5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Over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4860925" cy="501872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Transitive closure</a:t>
                </a:r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{all states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}</a:t>
                </a: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is-I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Reachability graph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𝐺𝑟𝑎𝑝h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err="1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schemeClr val="accent1"/>
                            </a:solidFill>
                          </a:rPr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May be empty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yellow</a:t>
                </a: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4860925" cy="5018723"/>
              </a:xfrm>
              <a:blipFill>
                <a:blip r:embed="rId2"/>
                <a:stretch>
                  <a:fillRect l="-783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20900-C865-4A4B-BF72-2562F448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  <p:pic>
        <p:nvPicPr>
          <p:cNvPr id="3" name="Picture 2" descr="graph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47" y="2707635"/>
            <a:ext cx="6451600" cy="39243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59757" y="2054647"/>
            <a:ext cx="100356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   </a:t>
            </a:r>
            <a:endParaRPr lang="en-US" b="1" dirty="0"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ABDAB3-B063-6143-8542-F3104AEEE512}"/>
              </a:ext>
            </a:extLst>
          </p:cNvPr>
          <p:cNvSpPr>
            <a:spLocks noChangeAspect="1"/>
          </p:cNvSpPr>
          <p:nvPr/>
        </p:nvSpPr>
        <p:spPr>
          <a:xfrm>
            <a:off x="8189250" y="476570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075C9C-1958-8F47-A98F-4FEAD14A8CD2}"/>
              </a:ext>
            </a:extLst>
          </p:cNvPr>
          <p:cNvSpPr>
            <a:spLocks noChangeAspect="1"/>
          </p:cNvSpPr>
          <p:nvPr/>
        </p:nvSpPr>
        <p:spPr>
          <a:xfrm>
            <a:off x="8189250" y="333337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6E98112-98B4-174E-81D4-B4FFCF635C4D}"/>
              </a:ext>
            </a:extLst>
          </p:cNvPr>
          <p:cNvSpPr>
            <a:spLocks noChangeAspect="1"/>
          </p:cNvSpPr>
          <p:nvPr/>
        </p:nvSpPr>
        <p:spPr>
          <a:xfrm>
            <a:off x="7380036" y="602336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FEC7451-F67C-1E4A-B8D2-FF11A0CFD82C}"/>
              </a:ext>
            </a:extLst>
          </p:cNvPr>
          <p:cNvSpPr>
            <a:spLocks noChangeAspect="1"/>
          </p:cNvSpPr>
          <p:nvPr/>
        </p:nvSpPr>
        <p:spPr>
          <a:xfrm>
            <a:off x="6105945" y="296761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B266C11-2410-8347-89D9-0B10B72A1608}"/>
              </a:ext>
            </a:extLst>
          </p:cNvPr>
          <p:cNvSpPr>
            <a:spLocks noChangeAspect="1"/>
          </p:cNvSpPr>
          <p:nvPr/>
        </p:nvSpPr>
        <p:spPr>
          <a:xfrm>
            <a:off x="5380551" y="570332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17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1" y="1158240"/>
                <a:ext cx="2982644" cy="5018723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158240"/>
                <a:ext cx="2982644" cy="5018723"/>
              </a:xfrm>
              <a:blipFill>
                <a:blip r:embed="rId2"/>
                <a:stretch>
                  <a:fillRect l="-1277" r="-3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9D3D9-F666-0043-9EEA-D6A0E81B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AF9B9-4CE7-6641-BA1D-BDBD24CAE821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oon 14">
            <a:extLst>
              <a:ext uri="{FF2B5EF4-FFF2-40B4-BE49-F238E27FC236}">
                <a16:creationId xmlns:a16="http://schemas.microsoft.com/office/drawing/2014/main" id="{1ED8D0F6-F539-E24E-85D4-055C16C9A689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oon 24">
            <a:extLst>
              <a:ext uri="{FF2B5EF4-FFF2-40B4-BE49-F238E27FC236}">
                <a16:creationId xmlns:a16="http://schemas.microsoft.com/office/drawing/2014/main" id="{89997CDD-D8B4-2E4A-BABA-2990CE2F879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0E9EC8-B086-1D4F-8371-7984D6DC34AD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7C245C4C-EBD9-9044-A9B8-43112940FF87}"/>
              </a:ext>
            </a:extLst>
          </p:cNvPr>
          <p:cNvSpPr/>
          <p:nvPr/>
        </p:nvSpPr>
        <p:spPr>
          <a:xfrm rot="8382352" flipV="1">
            <a:off x="6769640" y="4251253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oon 27">
            <a:extLst>
              <a:ext uri="{FF2B5EF4-FFF2-40B4-BE49-F238E27FC236}">
                <a16:creationId xmlns:a16="http://schemas.microsoft.com/office/drawing/2014/main" id="{74D3DD9C-DF05-E344-9158-9CA785A97087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654D9B-9832-7640-A915-3F1098AA16CE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planningdomain.pdf">
            <a:extLst>
              <a:ext uri="{FF2B5EF4-FFF2-40B4-BE49-F238E27FC236}">
                <a16:creationId xmlns:a16="http://schemas.microsoft.com/office/drawing/2014/main" id="{A5E4247B-52D9-E747-851D-7623E4E76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26DF32-40FF-7846-9930-6B5D142FE6AE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91EB4E-90A4-0146-89D7-7C6385DADEAB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CDAD79-F824-B142-9B5D-87817C1FBF5A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44B363E-F936-6E42-ABAC-A69ECA1DC156}"/>
              </a:ext>
            </a:extLst>
          </p:cNvPr>
          <p:cNvSpPr>
            <a:spLocks noChangeAspect="1"/>
          </p:cNvSpPr>
          <p:nvPr/>
        </p:nvSpPr>
        <p:spPr>
          <a:xfrm>
            <a:off x="8189250" y="476570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932BF6E-AE24-8647-983A-B278294B1B51}"/>
              </a:ext>
            </a:extLst>
          </p:cNvPr>
          <p:cNvSpPr>
            <a:spLocks noChangeAspect="1"/>
          </p:cNvSpPr>
          <p:nvPr/>
        </p:nvSpPr>
        <p:spPr>
          <a:xfrm>
            <a:off x="8189250" y="334099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EA49F59-9632-7B46-A1A6-D6040435B942}"/>
              </a:ext>
            </a:extLst>
          </p:cNvPr>
          <p:cNvSpPr>
            <a:spLocks noChangeAspect="1"/>
          </p:cNvSpPr>
          <p:nvPr/>
        </p:nvSpPr>
        <p:spPr>
          <a:xfrm>
            <a:off x="7380036" y="602336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919B67-4DF6-4F4E-859B-885E8E48331C}"/>
              </a:ext>
            </a:extLst>
          </p:cNvPr>
          <p:cNvSpPr/>
          <p:nvPr/>
        </p:nvSpPr>
        <p:spPr>
          <a:xfrm>
            <a:off x="628650" y="1158238"/>
            <a:ext cx="3590337" cy="1169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PerformPolicy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Dom(𝜋)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D79AF15-3BC1-4641-9BED-E286EEEF8927}"/>
              </a:ext>
            </a:extLst>
          </p:cNvPr>
          <p:cNvSpPr>
            <a:spLocks noChangeAspect="1"/>
          </p:cNvSpPr>
          <p:nvPr/>
        </p:nvSpPr>
        <p:spPr>
          <a:xfrm>
            <a:off x="6105945" y="296761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F5B5EC1-5383-314C-AB86-874187DE9F06}"/>
              </a:ext>
            </a:extLst>
          </p:cNvPr>
          <p:cNvSpPr>
            <a:spLocks noChangeAspect="1"/>
          </p:cNvSpPr>
          <p:nvPr/>
        </p:nvSpPr>
        <p:spPr>
          <a:xfrm>
            <a:off x="5380551" y="570332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2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43CA411-3A11-D14E-9BC0-FF1D2C0C0C98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F0F3DD0E-5BC4-4E4F-903E-9FD1C4BB25FC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Moon 22">
            <a:extLst>
              <a:ext uri="{FF2B5EF4-FFF2-40B4-BE49-F238E27FC236}">
                <a16:creationId xmlns:a16="http://schemas.microsoft.com/office/drawing/2014/main" id="{D9A50DB3-9631-1342-B382-734ADB53F02F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1715DF-12B4-AD47-8824-AA843EAF781A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oon 24">
            <a:extLst>
              <a:ext uri="{FF2B5EF4-FFF2-40B4-BE49-F238E27FC236}">
                <a16:creationId xmlns:a16="http://schemas.microsoft.com/office/drawing/2014/main" id="{8491E689-9773-EB43-83EC-76750D88695E}"/>
              </a:ext>
            </a:extLst>
          </p:cNvPr>
          <p:cNvSpPr/>
          <p:nvPr/>
        </p:nvSpPr>
        <p:spPr>
          <a:xfrm rot="8382352" flipV="1">
            <a:off x="6769640" y="4251253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oon 25">
            <a:extLst>
              <a:ext uri="{FF2B5EF4-FFF2-40B4-BE49-F238E27FC236}">
                <a16:creationId xmlns:a16="http://schemas.microsoft.com/office/drawing/2014/main" id="{51DAB713-E7A4-E446-82C4-BBF652B73AD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E311FB-44B8-FB4E-A2C6-0F81B5A580E0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planningdomain.pdf">
            <a:extLst>
              <a:ext uri="{FF2B5EF4-FFF2-40B4-BE49-F238E27FC236}">
                <a16:creationId xmlns:a16="http://schemas.microsoft.com/office/drawing/2014/main" id="{48D94CBB-57CB-5A43-A607-710B00610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C3C71B-A9EC-DD40-A1AC-18A832B4317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B82152-D549-384D-AE57-CE6A659C709A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F1C0C1-8F06-C742-8828-05C8549513E6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1AF8274-63FE-594E-8A16-532738ABE4B8}"/>
              </a:ext>
            </a:extLst>
          </p:cNvPr>
          <p:cNvSpPr>
            <a:spLocks noChangeAspect="1"/>
          </p:cNvSpPr>
          <p:nvPr/>
        </p:nvSpPr>
        <p:spPr>
          <a:xfrm>
            <a:off x="8189250" y="476570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2CA01E-F937-E348-B21A-D50BA3C529E3}"/>
              </a:ext>
            </a:extLst>
          </p:cNvPr>
          <p:cNvSpPr>
            <a:spLocks noChangeAspect="1"/>
          </p:cNvSpPr>
          <p:nvPr/>
        </p:nvSpPr>
        <p:spPr>
          <a:xfrm>
            <a:off x="8189250" y="334099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1E1D2E-2A08-EE49-8C9A-51401547B55F}"/>
              </a:ext>
            </a:extLst>
          </p:cNvPr>
          <p:cNvSpPr>
            <a:spLocks noChangeAspect="1"/>
          </p:cNvSpPr>
          <p:nvPr/>
        </p:nvSpPr>
        <p:spPr>
          <a:xfrm>
            <a:off x="7380036" y="602336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Problems and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1" y="1158240"/>
                <a:ext cx="4174226" cy="501872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Planning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Planning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en-US" dirty="0"/>
                  <a:t>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/>
              </a:p>
              <a:p>
                <a:pPr lvl="1"/>
                <a:r>
                  <a:rPr lang="en-US" dirty="0"/>
                  <a:t>Set of goal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(shown in </a:t>
                </a:r>
                <a:r>
                  <a:rPr lang="en-US" dirty="0">
                    <a:solidFill>
                      <a:schemeClr val="accent6"/>
                    </a:solidFill>
                  </a:rPr>
                  <a:t>green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solution</a:t>
                </a:r>
                <a:r>
                  <a:rPr lang="en-US" dirty="0"/>
                  <a:t> if a</a:t>
                </a:r>
                <a:r>
                  <a:rPr lang="en-US" dirty="0">
                    <a:cs typeface="Times New Roman"/>
                  </a:rPr>
                  <a:t>t least one execution ends at a goal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sz="1400" baseline="-25000" dirty="0"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158240"/>
                <a:ext cx="4174226" cy="5018723"/>
              </a:xfrm>
              <a:blipFill>
                <a:blip r:embed="rId4"/>
                <a:stretch>
                  <a:fillRect l="-1520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853A3-EFA4-4B44-941F-02D6C0ED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777B7C9-7D94-4C4F-9992-EA53D84BDFE9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777B7C9-7D94-4C4F-9992-EA53D84BD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B489BFD2-B3CB-2042-896D-14D1D0B538CA}"/>
              </a:ext>
            </a:extLst>
          </p:cNvPr>
          <p:cNvSpPr/>
          <p:nvPr/>
        </p:nvSpPr>
        <p:spPr>
          <a:xfrm>
            <a:off x="8174930" y="3348818"/>
            <a:ext cx="320040" cy="320040"/>
          </a:xfrm>
          <a:prstGeom prst="ellipse">
            <a:avLst/>
          </a:prstGeom>
          <a:solidFill>
            <a:schemeClr val="accent6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A78D081-2513-B64D-83A4-73EDC4E6BDBE}"/>
              </a:ext>
            </a:extLst>
          </p:cNvPr>
          <p:cNvSpPr/>
          <p:nvPr/>
        </p:nvSpPr>
        <p:spPr>
          <a:xfrm>
            <a:off x="8183615" y="4783004"/>
            <a:ext cx="320040" cy="320040"/>
          </a:xfrm>
          <a:prstGeom prst="ellipse">
            <a:avLst/>
          </a:prstGeom>
          <a:solidFill>
            <a:schemeClr val="accent6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36EA956-A7A5-5047-B746-32455E0F8B67}"/>
              </a:ext>
            </a:extLst>
          </p:cNvPr>
          <p:cNvSpPr>
            <a:spLocks noChangeAspect="1"/>
          </p:cNvSpPr>
          <p:nvPr/>
        </p:nvSpPr>
        <p:spPr>
          <a:xfrm>
            <a:off x="6105945" y="296761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C056FF2-BA49-1B44-A320-7908AAFBC4F4}"/>
              </a:ext>
            </a:extLst>
          </p:cNvPr>
          <p:cNvSpPr>
            <a:spLocks noChangeAspect="1"/>
          </p:cNvSpPr>
          <p:nvPr/>
        </p:nvSpPr>
        <p:spPr>
          <a:xfrm>
            <a:off x="5380551" y="570332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C64C88-5E10-B344-8DAB-03611613D9E9}"/>
              </a:ext>
            </a:extLst>
          </p:cNvPr>
          <p:cNvGrpSpPr/>
          <p:nvPr/>
        </p:nvGrpSpPr>
        <p:grpSpPr>
          <a:xfrm>
            <a:off x="527579" y="4017121"/>
            <a:ext cx="1345894" cy="748583"/>
            <a:chOff x="2809731" y="5871654"/>
            <a:chExt cx="1345894" cy="748583"/>
          </a:xfrm>
        </p:grpSpPr>
        <p:sp>
          <p:nvSpPr>
            <p:cNvPr id="40" name="Cloud Callout 39">
              <a:extLst>
                <a:ext uri="{FF2B5EF4-FFF2-40B4-BE49-F238E27FC236}">
                  <a16:creationId xmlns:a16="http://schemas.microsoft.com/office/drawing/2014/main" id="{4830012C-452D-2D40-8316-8E23DB9E896C}"/>
                </a:ext>
              </a:extLst>
            </p:cNvPr>
            <p:cNvSpPr/>
            <p:nvPr/>
          </p:nvSpPr>
          <p:spPr>
            <a:xfrm>
              <a:off x="2863712" y="5871654"/>
              <a:ext cx="1291913" cy="748583"/>
            </a:xfrm>
            <a:prstGeom prst="cloudCallout">
              <a:avLst>
                <a:gd name="adj1" fmla="val -10677"/>
                <a:gd name="adj2" fmla="val 82204"/>
              </a:avLst>
            </a:prstGeom>
            <a:solidFill>
              <a:srgbClr val="C0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C3C81D3-6E64-F04F-B195-68B55EA027CD}"/>
                    </a:ext>
                  </a:extLst>
                </p:cNvPr>
                <p:cNvSpPr/>
                <p:nvPr/>
              </p:nvSpPr>
              <p:spPr>
                <a:xfrm>
                  <a:off x="2809731" y="5918510"/>
                  <a:ext cx="133324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cs typeface="Calibri"/>
                    </a:rPr>
                    <a:t>a solution?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C3C81D3-6E64-F04F-B195-68B55EA02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731" y="5918510"/>
                  <a:ext cx="1333246" cy="646331"/>
                </a:xfrm>
                <a:prstGeom prst="rect">
                  <a:avLst/>
                </a:prstGeom>
                <a:blipFill>
                  <a:blip r:embed="rId6"/>
                  <a:stretch>
                    <a:fillRect t="-3846" b="-115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22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43CA411-3A11-D14E-9BC0-FF1D2C0C0C98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F0F3DD0E-5BC4-4E4F-903E-9FD1C4BB25FC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Moon 22">
            <a:extLst>
              <a:ext uri="{FF2B5EF4-FFF2-40B4-BE49-F238E27FC236}">
                <a16:creationId xmlns:a16="http://schemas.microsoft.com/office/drawing/2014/main" id="{D9A50DB3-9631-1342-B382-734ADB53F02F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1715DF-12B4-AD47-8824-AA843EAF781A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oon 24">
            <a:extLst>
              <a:ext uri="{FF2B5EF4-FFF2-40B4-BE49-F238E27FC236}">
                <a16:creationId xmlns:a16="http://schemas.microsoft.com/office/drawing/2014/main" id="{8491E689-9773-EB43-83EC-76750D88695E}"/>
              </a:ext>
            </a:extLst>
          </p:cNvPr>
          <p:cNvSpPr/>
          <p:nvPr/>
        </p:nvSpPr>
        <p:spPr>
          <a:xfrm rot="8382352" flipV="1">
            <a:off x="6769640" y="4251253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oon 25">
            <a:extLst>
              <a:ext uri="{FF2B5EF4-FFF2-40B4-BE49-F238E27FC236}">
                <a16:creationId xmlns:a16="http://schemas.microsoft.com/office/drawing/2014/main" id="{51DAB713-E7A4-E446-82C4-BBF652B73AD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E311FB-44B8-FB4E-A2C6-0F81B5A580E0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C3C71B-A9EC-DD40-A1AC-18A832B4317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B82152-D549-384D-AE57-CE6A659C709A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F1C0C1-8F06-C742-8828-05C8549513E6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pic>
        <p:nvPicPr>
          <p:cNvPr id="39" name="Picture 38" descr="graph1.pdf">
            <a:extLst>
              <a:ext uri="{FF2B5EF4-FFF2-40B4-BE49-F238E27FC236}">
                <a16:creationId xmlns:a16="http://schemas.microsoft.com/office/drawing/2014/main" id="{47772A5A-DEF1-A346-ADE8-FACCD1A60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47" y="2707635"/>
            <a:ext cx="6451600" cy="392430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91AF8274-63FE-594E-8A16-532738ABE4B8}"/>
              </a:ext>
            </a:extLst>
          </p:cNvPr>
          <p:cNvSpPr>
            <a:spLocks noChangeAspect="1"/>
          </p:cNvSpPr>
          <p:nvPr/>
        </p:nvSpPr>
        <p:spPr>
          <a:xfrm>
            <a:off x="8189250" y="476570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2CA01E-F937-E348-B21A-D50BA3C529E3}"/>
              </a:ext>
            </a:extLst>
          </p:cNvPr>
          <p:cNvSpPr>
            <a:spLocks noChangeAspect="1"/>
          </p:cNvSpPr>
          <p:nvPr/>
        </p:nvSpPr>
        <p:spPr>
          <a:xfrm>
            <a:off x="8189250" y="334099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1E1D2E-2A08-EE49-8C9A-51401547B55F}"/>
              </a:ext>
            </a:extLst>
          </p:cNvPr>
          <p:cNvSpPr>
            <a:spLocks noChangeAspect="1"/>
          </p:cNvSpPr>
          <p:nvPr/>
        </p:nvSpPr>
        <p:spPr>
          <a:xfrm>
            <a:off x="7380036" y="602336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1" y="1158240"/>
                <a:ext cx="4174226" cy="5018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cs typeface="Times New Roman"/>
                  </a:rPr>
                  <a:t>A solution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is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</a:t>
                </a:r>
                <a:r>
                  <a:rPr lang="en-US" dirty="0">
                    <a:cs typeface="Times New Roman"/>
                  </a:rPr>
                  <a:t> if </a:t>
                </a:r>
              </a:p>
              <a:p>
                <a:pPr lvl="1"/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Symbol" charset="2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Symbol" charset="2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𝑙𝑒𝑎𝑣𝑒𝑠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Symbol" charset="2"/>
                        </a:rPr>
                        <m:t>∅</m:t>
                      </m:r>
                    </m:oMath>
                  </m:oMathPara>
                </a14:m>
                <a:endParaRPr lang="en-US" strike="sngStrike" dirty="0">
                  <a:cs typeface="Times New Roman"/>
                </a:endParaRPr>
              </a:p>
              <a:p>
                <a:pPr lvl="1"/>
                <a:r>
                  <a:rPr lang="en-US" strike="sngStrike" dirty="0">
                    <a:cs typeface="Times New Roman"/>
                  </a:rPr>
                  <a:t>all executions end at goals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at every node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,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the goal is </a:t>
                </a:r>
                <a:r>
                  <a:rPr lang="en-US" i="1" dirty="0">
                    <a:cs typeface="Times New Roman"/>
                  </a:rPr>
                  <a:t>reachable</a:t>
                </a:r>
                <a:r>
                  <a:rPr lang="en-US" dirty="0">
                    <a:cs typeface="Times New Roman"/>
                  </a:rPr>
                  <a:t> </a:t>
                </a:r>
              </a:p>
              <a:p>
                <a:r>
                  <a:rPr lang="en-US" dirty="0">
                    <a:cs typeface="Times New Roman"/>
                  </a:rPr>
                  <a:t>Otherwise, </a:t>
                </a:r>
                <a:r>
                  <a:rPr lang="en-US" i="1" dirty="0">
                    <a:solidFill>
                      <a:srgbClr val="C00000"/>
                    </a:solidFill>
                    <a:cs typeface="Times New Roman"/>
                  </a:rPr>
                  <a:t>unsafe</a:t>
                </a: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158240"/>
                <a:ext cx="4174226" cy="5018723"/>
              </a:xfrm>
              <a:blipFill>
                <a:blip r:embed="rId4"/>
                <a:stretch>
                  <a:fillRect l="-1824" t="-2020" b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853A3-EFA4-4B44-941F-02D6C0ED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777B7C9-7D94-4C4F-9992-EA53D84BDFE9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777B7C9-7D94-4C4F-9992-EA53D84BD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B489BFD2-B3CB-2042-896D-14D1D0B538CA}"/>
              </a:ext>
            </a:extLst>
          </p:cNvPr>
          <p:cNvSpPr/>
          <p:nvPr/>
        </p:nvSpPr>
        <p:spPr>
          <a:xfrm>
            <a:off x="8174930" y="3348818"/>
            <a:ext cx="320040" cy="320040"/>
          </a:xfrm>
          <a:prstGeom prst="ellipse">
            <a:avLst/>
          </a:prstGeom>
          <a:solidFill>
            <a:schemeClr val="accent6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A78D081-2513-B64D-83A4-73EDC4E6BDBE}"/>
              </a:ext>
            </a:extLst>
          </p:cNvPr>
          <p:cNvSpPr/>
          <p:nvPr/>
        </p:nvSpPr>
        <p:spPr>
          <a:xfrm>
            <a:off x="8183615" y="4783004"/>
            <a:ext cx="320040" cy="320040"/>
          </a:xfrm>
          <a:prstGeom prst="ellipse">
            <a:avLst/>
          </a:prstGeom>
          <a:solidFill>
            <a:schemeClr val="accent6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189C69-68E2-5740-8FAD-33FF1F0FF87C}"/>
              </a:ext>
            </a:extLst>
          </p:cNvPr>
          <p:cNvGrpSpPr/>
          <p:nvPr/>
        </p:nvGrpSpPr>
        <p:grpSpPr>
          <a:xfrm>
            <a:off x="180429" y="4564179"/>
            <a:ext cx="1485659" cy="410209"/>
            <a:chOff x="2669966" y="6210028"/>
            <a:chExt cx="1485659" cy="410209"/>
          </a:xfrm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7063238D-EF91-3449-ACBC-4F42239F4138}"/>
                </a:ext>
              </a:extLst>
            </p:cNvPr>
            <p:cNvSpPr/>
            <p:nvPr/>
          </p:nvSpPr>
          <p:spPr>
            <a:xfrm>
              <a:off x="2669966" y="6210028"/>
              <a:ext cx="1485659" cy="410209"/>
            </a:xfrm>
            <a:prstGeom prst="cloudCallout">
              <a:avLst>
                <a:gd name="adj1" fmla="val 5350"/>
                <a:gd name="adj2" fmla="val 91872"/>
              </a:avLst>
            </a:prstGeom>
            <a:solidFill>
              <a:srgbClr val="C0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035749B-C72F-B640-BF7B-FE9BF6D117D2}"/>
                    </a:ext>
                  </a:extLst>
                </p:cNvPr>
                <p:cNvSpPr/>
                <p:nvPr/>
              </p:nvSpPr>
              <p:spPr>
                <a:xfrm>
                  <a:off x="2822379" y="6210028"/>
                  <a:ext cx="133324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cs typeface="Calibri"/>
                    </a:rPr>
                    <a:t>safe?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035749B-C72F-B640-BF7B-FE9BF6D117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379" y="6210028"/>
                  <a:ext cx="133324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830" t="-3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A36EA956-A7A5-5047-B746-32455E0F8B67}"/>
              </a:ext>
            </a:extLst>
          </p:cNvPr>
          <p:cNvSpPr>
            <a:spLocks noChangeAspect="1"/>
          </p:cNvSpPr>
          <p:nvPr/>
        </p:nvSpPr>
        <p:spPr>
          <a:xfrm>
            <a:off x="6105945" y="296761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C056FF2-BA49-1B44-A320-7908AAFBC4F4}"/>
              </a:ext>
            </a:extLst>
          </p:cNvPr>
          <p:cNvSpPr>
            <a:spLocks noChangeAspect="1"/>
          </p:cNvSpPr>
          <p:nvPr/>
        </p:nvSpPr>
        <p:spPr>
          <a:xfrm>
            <a:off x="5380551" y="570332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4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B3B766-CB64-0F43-A6C7-D346DFC5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B7633F-8BBD-F045-AAAE-97C1D2107285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FBA2E79D-940C-C742-AA17-BDE0FF6F6B8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Moon 58">
            <a:extLst>
              <a:ext uri="{FF2B5EF4-FFF2-40B4-BE49-F238E27FC236}">
                <a16:creationId xmlns:a16="http://schemas.microsoft.com/office/drawing/2014/main" id="{EBAA5461-C64F-A942-8A78-605B66E47563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oon 36">
            <a:extLst>
              <a:ext uri="{FF2B5EF4-FFF2-40B4-BE49-F238E27FC236}">
                <a16:creationId xmlns:a16="http://schemas.microsoft.com/office/drawing/2014/main" id="{517A6445-3E50-4E4D-BEDF-B76550430A4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566E54-6AF4-224A-8DB1-0AF179E681A0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oon 39">
            <a:extLst>
              <a:ext uri="{FF2B5EF4-FFF2-40B4-BE49-F238E27FC236}">
                <a16:creationId xmlns:a16="http://schemas.microsoft.com/office/drawing/2014/main" id="{D6C761A8-DC7F-8B42-8A5E-882A700A52DF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Moon 57">
            <a:extLst>
              <a:ext uri="{FF2B5EF4-FFF2-40B4-BE49-F238E27FC236}">
                <a16:creationId xmlns:a16="http://schemas.microsoft.com/office/drawing/2014/main" id="{C1D8C0E9-9F9E-6247-B42E-0A23132F6D7D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6B3F8CF-4094-7F4D-8B49-D25053D0FF3E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878E57D-22A1-484D-A059-C8560DEEF5A4}"/>
              </a:ext>
            </a:extLst>
          </p:cNvPr>
          <p:cNvSpPr/>
          <p:nvPr/>
        </p:nvSpPr>
        <p:spPr>
          <a:xfrm rot="16200000">
            <a:off x="7493229" y="2615363"/>
            <a:ext cx="1720593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CC2C804-6C65-DD41-83CB-D3BCF6381225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2C03E61-F9DD-0F45-85C8-0B994D42A336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6C1389-FDC8-4D45-8316-72E46B6F48E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187368-3B52-514A-BB72-F416512D57EB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4E64668-2FCE-1F4E-B33F-C1CFBF5B9938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 descr="planningdomain.pdf">
            <a:extLst>
              <a:ext uri="{FF2B5EF4-FFF2-40B4-BE49-F238E27FC236}">
                <a16:creationId xmlns:a16="http://schemas.microsoft.com/office/drawing/2014/main" id="{9958D20A-66AA-EF42-97E7-2D8273E21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2851D35-0946-A44F-9A68-722F6D83DAB0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68F4B3-94B5-EA40-8B21-5BE68320FFC2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4B3296-C407-0643-A88E-66C8DB6CEF8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E5243B3-9FB0-0344-A632-5FA2198BF1E9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E5243B3-9FB0-0344-A632-5FA2198BF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7535632E-77A3-EF42-A84D-CD9309D89D82}"/>
              </a:ext>
            </a:extLst>
          </p:cNvPr>
          <p:cNvSpPr/>
          <p:nvPr/>
        </p:nvSpPr>
        <p:spPr>
          <a:xfrm>
            <a:off x="8174930" y="3348818"/>
            <a:ext cx="320040" cy="320040"/>
          </a:xfrm>
          <a:prstGeom prst="ellipse">
            <a:avLst/>
          </a:prstGeom>
          <a:solidFill>
            <a:schemeClr val="accent6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C1C6220-1D6B-7D41-9377-009085F70501}"/>
              </a:ext>
            </a:extLst>
          </p:cNvPr>
          <p:cNvSpPr/>
          <p:nvPr/>
        </p:nvSpPr>
        <p:spPr>
          <a:xfrm>
            <a:off x="8183615" y="4783004"/>
            <a:ext cx="320040" cy="320040"/>
          </a:xfrm>
          <a:prstGeom prst="ellipse">
            <a:avLst/>
          </a:prstGeom>
          <a:solidFill>
            <a:schemeClr val="accent6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E77FFC-66DE-2B44-ADCC-63F78FC36BF4}"/>
              </a:ext>
            </a:extLst>
          </p:cNvPr>
          <p:cNvSpPr txBox="1"/>
          <p:nvPr/>
        </p:nvSpPr>
        <p:spPr>
          <a:xfrm>
            <a:off x="6450217" y="2835284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F551BB-5A33-7F4E-962F-A603EAEBEF40}"/>
              </a:ext>
            </a:extLst>
          </p:cNvPr>
          <p:cNvSpPr txBox="1"/>
          <p:nvPr/>
        </p:nvSpPr>
        <p:spPr>
          <a:xfrm>
            <a:off x="5835517" y="5342810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A519DB-546A-F742-A2E9-C96DA881A362}"/>
              </a:ext>
            </a:extLst>
          </p:cNvPr>
          <p:cNvSpPr txBox="1"/>
          <p:nvPr/>
        </p:nvSpPr>
        <p:spPr>
          <a:xfrm>
            <a:off x="7905982" y="5595263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5C236C9-7C91-AA42-9D91-447F346D5DFD}"/>
              </a:ext>
            </a:extLst>
          </p:cNvPr>
          <p:cNvSpPr txBox="1"/>
          <p:nvPr/>
        </p:nvSpPr>
        <p:spPr>
          <a:xfrm>
            <a:off x="8424382" y="2593202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28648" y="1158240"/>
                <a:ext cx="4888684" cy="5018723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3, 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:endParaRPr lang="en-US" dirty="0">
                  <a:solidFill>
                    <a:schemeClr val="accent1"/>
                  </a:solidFill>
                  <a:cs typeface="Times New Roman"/>
                </a:endParaRPr>
              </a:p>
              <a:p>
                <a:endParaRPr lang="en-US" dirty="0">
                  <a:solidFill>
                    <a:schemeClr val="accent1"/>
                  </a:solidFill>
                  <a:cs typeface="Times New Roman"/>
                </a:endParaRPr>
              </a:p>
              <a:p>
                <a:endParaRPr lang="en-US" dirty="0">
                  <a:solidFill>
                    <a:schemeClr val="accent1"/>
                  </a:solidFill>
                  <a:cs typeface="Times New Roman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Acyclic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safe 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is acyclic</a:t>
                </a:r>
                <a:r>
                  <a:rPr lang="en-US" dirty="0">
                    <a:cs typeface="Times New Roman"/>
                  </a:rPr>
                  <a:t>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Guaranteed to reach a goal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8" y="1158240"/>
                <a:ext cx="4888684" cy="5018723"/>
              </a:xfrm>
              <a:blipFill>
                <a:blip r:embed="rId5"/>
                <a:stretch>
                  <a:fillRect l="-1295" t="-1263"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58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B3B766-CB64-0F43-A6C7-D346DFC5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B7633F-8BBD-F045-AAAE-97C1D2107285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FBA2E79D-940C-C742-AA17-BDE0FF6F6B8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Moon 58">
            <a:extLst>
              <a:ext uri="{FF2B5EF4-FFF2-40B4-BE49-F238E27FC236}">
                <a16:creationId xmlns:a16="http://schemas.microsoft.com/office/drawing/2014/main" id="{EBAA5461-C64F-A942-8A78-605B66E47563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oon 36">
            <a:extLst>
              <a:ext uri="{FF2B5EF4-FFF2-40B4-BE49-F238E27FC236}">
                <a16:creationId xmlns:a16="http://schemas.microsoft.com/office/drawing/2014/main" id="{517A6445-3E50-4E4D-BEDF-B76550430A4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566E54-6AF4-224A-8DB1-0AF179E681A0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oon 39">
            <a:extLst>
              <a:ext uri="{FF2B5EF4-FFF2-40B4-BE49-F238E27FC236}">
                <a16:creationId xmlns:a16="http://schemas.microsoft.com/office/drawing/2014/main" id="{D6C761A8-DC7F-8B42-8A5E-882A700A52DF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573EF498-8630-5C47-A9A6-D0B7010BC455}"/>
              </a:ext>
            </a:extLst>
          </p:cNvPr>
          <p:cNvSpPr/>
          <p:nvPr/>
        </p:nvSpPr>
        <p:spPr>
          <a:xfrm rot="21017392">
            <a:off x="3915401" y="1804072"/>
            <a:ext cx="4708711" cy="4867263"/>
          </a:xfrm>
          <a:prstGeom prst="blockArc">
            <a:avLst>
              <a:gd name="adj1" fmla="val 10806612"/>
              <a:gd name="adj2" fmla="val 21043911"/>
              <a:gd name="adj3" fmla="val 753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5D37C442-FB96-D74F-8557-95EE8004A66E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CC2C804-6C65-DD41-83CB-D3BCF6381225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2C03E61-F9DD-0F45-85C8-0B994D42A336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6C1389-FDC8-4D45-8316-72E46B6F48E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187368-3B52-514A-BB72-F416512D57EB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4E64668-2FCE-1F4E-B33F-C1CFBF5B9938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 descr="planningdomain.pdf">
            <a:extLst>
              <a:ext uri="{FF2B5EF4-FFF2-40B4-BE49-F238E27FC236}">
                <a16:creationId xmlns:a16="http://schemas.microsoft.com/office/drawing/2014/main" id="{9958D20A-66AA-EF42-97E7-2D8273E21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2851D35-0946-A44F-9A68-722F6D83DAB0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68F4B3-94B5-EA40-8B21-5BE68320FFC2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4B3296-C407-0643-A88E-66C8DB6CEF8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E5243B3-9FB0-0344-A632-5FA2198BF1E9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E5243B3-9FB0-0344-A632-5FA2198BF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7535632E-77A3-EF42-A84D-CD9309D89D82}"/>
              </a:ext>
            </a:extLst>
          </p:cNvPr>
          <p:cNvSpPr/>
          <p:nvPr/>
        </p:nvSpPr>
        <p:spPr>
          <a:xfrm>
            <a:off x="8174930" y="3348818"/>
            <a:ext cx="320040" cy="320040"/>
          </a:xfrm>
          <a:prstGeom prst="ellipse">
            <a:avLst/>
          </a:prstGeom>
          <a:solidFill>
            <a:schemeClr val="accent6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C1C6220-1D6B-7D41-9377-009085F70501}"/>
              </a:ext>
            </a:extLst>
          </p:cNvPr>
          <p:cNvSpPr/>
          <p:nvPr/>
        </p:nvSpPr>
        <p:spPr>
          <a:xfrm>
            <a:off x="8183615" y="4783004"/>
            <a:ext cx="320040" cy="320040"/>
          </a:xfrm>
          <a:prstGeom prst="ellipse">
            <a:avLst/>
          </a:prstGeom>
          <a:solidFill>
            <a:schemeClr val="accent6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F551BB-5A33-7F4E-962F-A603EAEBEF40}"/>
              </a:ext>
            </a:extLst>
          </p:cNvPr>
          <p:cNvSpPr txBox="1"/>
          <p:nvPr/>
        </p:nvSpPr>
        <p:spPr>
          <a:xfrm>
            <a:off x="5835517" y="5342810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A519DB-546A-F742-A2E9-C96DA881A362}"/>
              </a:ext>
            </a:extLst>
          </p:cNvPr>
          <p:cNvSpPr txBox="1"/>
          <p:nvPr/>
        </p:nvSpPr>
        <p:spPr>
          <a:xfrm>
            <a:off x="7905982" y="5595263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58240"/>
                <a:ext cx="4942120" cy="501872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Cyclic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safe 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is cyclic,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Calibri"/>
                  </a:rPr>
                  <a:t>At every state, there is </a:t>
                </a:r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an execution path </a:t>
                </a:r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that ends at a goal</a:t>
                </a:r>
              </a:p>
              <a:p>
                <a:r>
                  <a:rPr lang="en-US" dirty="0">
                    <a:cs typeface="Calibri"/>
                  </a:rPr>
                  <a:t>Will never get caught </a:t>
                </a:r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in a dead end</a:t>
                </a: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r>
                  <a:rPr lang="de-DE" dirty="0">
                    <a:cs typeface="Calibri"/>
                  </a:rPr>
                  <a:t>   </a:t>
                </a:r>
                <a:br>
                  <a:rPr lang="de-DE" dirty="0">
                    <a:cs typeface="Calibri"/>
                  </a:rPr>
                </a:br>
                <a:r>
                  <a:rPr lang="de-DE" dirty="0">
                    <a:cs typeface="Calibri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Calibri"/>
                          </a:rPr>
                          <m:t>𝑏𝑎𝑐𝑘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Calibri"/>
                          </a:rPr>
                          <m:t>𝑔𝑎𝑡𝑒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Calibri"/>
                          </a:rPr>
                          <m:t>𝑏𝑎𝑐𝑘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4942120" cy="5018723"/>
              </a:xfrm>
              <a:blipFill>
                <a:blip r:embed="rId4"/>
                <a:stretch>
                  <a:fillRect l="-767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75C236C9-7C91-AA42-9D91-447F346D5DFD}"/>
              </a:ext>
            </a:extLst>
          </p:cNvPr>
          <p:cNvSpPr txBox="1"/>
          <p:nvPr/>
        </p:nvSpPr>
        <p:spPr>
          <a:xfrm>
            <a:off x="5117099" y="2729511"/>
            <a:ext cx="457424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back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257BDC-8955-AE4A-9608-331BE308629E}"/>
              </a:ext>
            </a:extLst>
          </p:cNvPr>
          <p:cNvSpPr txBox="1"/>
          <p:nvPr/>
        </p:nvSpPr>
        <p:spPr>
          <a:xfrm>
            <a:off x="4813905" y="2022725"/>
            <a:ext cx="457424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33376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Solutions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fld id="{DD30645E-1937-44E7-B490-D8CCDE567F8C}" type="slidenum">
              <a:rPr lang="it-IT" smtClean="0">
                <a:solidFill>
                  <a:srgbClr val="000000"/>
                </a:solidFill>
              </a:rPr>
              <a:pPr/>
              <a:t>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42945" y="2490077"/>
            <a:ext cx="3351355" cy="254899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C5017"/>
                </a:solidFill>
              </a:rPr>
              <a:t>Goal</a:t>
            </a:r>
          </a:p>
        </p:txBody>
      </p:sp>
      <p:grpSp>
        <p:nvGrpSpPr>
          <p:cNvPr id="8" name="Group 7"/>
          <p:cNvGrpSpPr/>
          <p:nvPr/>
        </p:nvGrpSpPr>
        <p:grpSpPr>
          <a:xfrm rot="469605">
            <a:off x="3180025" y="2632021"/>
            <a:ext cx="2778525" cy="538601"/>
            <a:chOff x="4034192" y="3338424"/>
            <a:chExt cx="2778525" cy="538601"/>
          </a:xfrm>
        </p:grpSpPr>
        <p:grpSp>
          <p:nvGrpSpPr>
            <p:cNvPr id="9" name="Group 8"/>
            <p:cNvGrpSpPr/>
            <p:nvPr/>
          </p:nvGrpSpPr>
          <p:grpSpPr>
            <a:xfrm>
              <a:off x="5615285" y="3376565"/>
              <a:ext cx="1197432" cy="500460"/>
              <a:chOff x="5615285" y="3031795"/>
              <a:chExt cx="1197432" cy="50046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615285" y="3031795"/>
                <a:ext cx="1197432" cy="500460"/>
                <a:chOff x="5729584" y="3017507"/>
                <a:chExt cx="1197432" cy="50046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5729584" y="3017507"/>
                  <a:ext cx="1057040" cy="428639"/>
                  <a:chOff x="1654629" y="2557047"/>
                  <a:chExt cx="1057040" cy="428639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17" name="Straight Arrow Connector 16"/>
                  <p:cNvCxnSpPr>
                    <a:stCxn id="16" idx="6"/>
                  </p:cNvCxnSpPr>
                  <p:nvPr/>
                </p:nvCxnSpPr>
                <p:spPr>
                  <a:xfrm flipV="1">
                    <a:off x="1785257" y="2633540"/>
                    <a:ext cx="926412" cy="115916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>
                    <a:off x="1779999" y="2772735"/>
                    <a:ext cx="805546" cy="212951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Arc 18"/>
                  <p:cNvSpPr/>
                  <p:nvPr/>
                </p:nvSpPr>
                <p:spPr>
                  <a:xfrm rot="2941790">
                    <a:off x="1779408" y="2576816"/>
                    <a:ext cx="353285" cy="313747"/>
                  </a:xfrm>
                  <a:prstGeom prst="arc">
                    <a:avLst>
                      <a:gd name="adj1" fmla="val 17746900"/>
                      <a:gd name="adj2" fmla="val 0"/>
                    </a:avLst>
                  </a:prstGeom>
                  <a:ln w="25400">
                    <a:solidFill>
                      <a:srgbClr val="0716A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14" name="Oval 13"/>
                <p:cNvSpPr/>
                <p:nvPr/>
              </p:nvSpPr>
              <p:spPr>
                <a:xfrm>
                  <a:off x="6796388" y="30379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5677381" y="3052623"/>
                <a:ext cx="959842" cy="3133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sz="18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endParaRPr lang="en-US" sz="20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 rot="21130395">
              <a:off x="4034192" y="3338424"/>
              <a:ext cx="1188829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acyclic </a:t>
              </a:r>
            </a:p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solutions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71893" y="4390030"/>
            <a:ext cx="2227739" cy="611135"/>
            <a:chOff x="4688761" y="2575319"/>
            <a:chExt cx="2227739" cy="611135"/>
          </a:xfrm>
        </p:grpSpPr>
        <p:grpSp>
          <p:nvGrpSpPr>
            <p:cNvPr id="21" name="Group 20"/>
            <p:cNvGrpSpPr/>
            <p:nvPr/>
          </p:nvGrpSpPr>
          <p:grpSpPr>
            <a:xfrm>
              <a:off x="5881984" y="2657374"/>
              <a:ext cx="1034516" cy="529080"/>
              <a:chOff x="5881984" y="2312604"/>
              <a:chExt cx="1034516" cy="52908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881984" y="2312604"/>
                <a:ext cx="1034516" cy="529080"/>
                <a:chOff x="5729584" y="2988887"/>
                <a:chExt cx="1034516" cy="529080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729584" y="3017507"/>
                  <a:ext cx="930916" cy="428639"/>
                  <a:chOff x="1654629" y="2557047"/>
                  <a:chExt cx="930916" cy="428639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29" name="Straight Arrow Connector 28"/>
                  <p:cNvCxnSpPr/>
                  <p:nvPr/>
                </p:nvCxnSpPr>
                <p:spPr>
                  <a:xfrm flipV="1">
                    <a:off x="1785257" y="2589792"/>
                    <a:ext cx="620860" cy="143899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>
                    <a:off x="1779999" y="2772735"/>
                    <a:ext cx="805546" cy="212951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Arc 30"/>
                  <p:cNvSpPr/>
                  <p:nvPr/>
                </p:nvSpPr>
                <p:spPr>
                  <a:xfrm rot="2941790">
                    <a:off x="1779408" y="2576816"/>
                    <a:ext cx="353285" cy="313747"/>
                  </a:xfrm>
                  <a:prstGeom prst="arc">
                    <a:avLst/>
                  </a:prstGeom>
                  <a:ln w="25400">
                    <a:solidFill>
                      <a:srgbClr val="0716A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26" name="Oval 25"/>
                <p:cNvSpPr/>
                <p:nvPr/>
              </p:nvSpPr>
              <p:spPr>
                <a:xfrm>
                  <a:off x="6469534" y="2988887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5983138" y="2361847"/>
                <a:ext cx="906851" cy="34357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sz="18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endParaRPr lang="en-US" sz="20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4688761" y="2575319"/>
              <a:ext cx="139895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unsafe solutions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89439" y="3377698"/>
            <a:ext cx="2211704" cy="632063"/>
            <a:chOff x="2275034" y="3377698"/>
            <a:chExt cx="2211704" cy="632063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3448912" y="3474209"/>
              <a:ext cx="906851" cy="3435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357188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18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  <a:p>
              <a:pPr marL="357188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endParaRPr lang="en-US" sz="2000" b="1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75034" y="3377698"/>
              <a:ext cx="2211704" cy="632063"/>
              <a:chOff x="2275034" y="3377698"/>
              <a:chExt cx="2211704" cy="632063"/>
            </a:xfrm>
          </p:grpSpPr>
          <p:sp>
            <p:nvSpPr>
              <p:cNvPr id="35" name="Rectangle 4"/>
              <p:cNvSpPr>
                <a:spLocks noChangeArrowheads="1"/>
              </p:cNvSpPr>
              <p:nvPr/>
            </p:nvSpPr>
            <p:spPr bwMode="auto">
              <a:xfrm>
                <a:off x="2275034" y="3377698"/>
                <a:ext cx="1298813" cy="4385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0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cyclic solutions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 rot="1470907">
                <a:off x="3377692" y="3478558"/>
                <a:ext cx="1109046" cy="531203"/>
                <a:chOff x="3377692" y="3350222"/>
                <a:chExt cx="1109046" cy="531203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 rot="19228868">
                  <a:off x="3452222" y="3350222"/>
                  <a:ext cx="1034516" cy="531203"/>
                  <a:chOff x="5729584" y="2986764"/>
                  <a:chExt cx="1034516" cy="531203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5729584" y="2986764"/>
                    <a:ext cx="930916" cy="459382"/>
                    <a:chOff x="1654629" y="2526304"/>
                    <a:chExt cx="930916" cy="459382"/>
                  </a:xfrm>
                </p:grpSpPr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654629" y="2683140"/>
                      <a:ext cx="130628" cy="132631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</a:endParaRPr>
                    </a:p>
                  </p:txBody>
                </p:sp>
                <p:cxnSp>
                  <p:nvCxnSpPr>
                    <p:cNvPr id="42" name="Straight Arrow Connector 41"/>
                    <p:cNvCxnSpPr/>
                    <p:nvPr/>
                  </p:nvCxnSpPr>
                  <p:spPr>
                    <a:xfrm>
                      <a:off x="1779999" y="2772735"/>
                      <a:ext cx="805546" cy="212951"/>
                    </a:xfrm>
                    <a:prstGeom prst="straightConnector1">
                      <a:avLst/>
                    </a:prstGeom>
                    <a:ln w="25400">
                      <a:solidFill>
                        <a:srgbClr val="002060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Arc 42"/>
                    <p:cNvSpPr/>
                    <p:nvPr/>
                  </p:nvSpPr>
                  <p:spPr>
                    <a:xfrm rot="2941790">
                      <a:off x="1709648" y="2579967"/>
                      <a:ext cx="384792" cy="277465"/>
                    </a:xfrm>
                    <a:prstGeom prst="arc">
                      <a:avLst/>
                    </a:prstGeom>
                    <a:ln w="25400">
                      <a:solidFill>
                        <a:srgbClr val="0716A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  <p:sp>
                <p:nvSpPr>
                  <p:cNvPr id="40" name="Oval 39"/>
                  <p:cNvSpPr/>
                  <p:nvPr/>
                </p:nvSpPr>
                <p:spPr>
                  <a:xfrm>
                    <a:off x="6633472" y="3385336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38" name="Freeform 37"/>
                <p:cNvSpPr/>
                <p:nvPr/>
              </p:nvSpPr>
              <p:spPr>
                <a:xfrm rot="19228868">
                  <a:off x="3377692" y="3528757"/>
                  <a:ext cx="372675" cy="314892"/>
                </a:xfrm>
                <a:custGeom>
                  <a:avLst/>
                  <a:gdLst>
                    <a:gd name="connsiteX0" fmla="*/ 165073 w 372675"/>
                    <a:gd name="connsiteY0" fmla="*/ 314892 h 314892"/>
                    <a:gd name="connsiteX1" fmla="*/ 344955 w 372675"/>
                    <a:gd name="connsiteY1" fmla="*/ 254932 h 314892"/>
                    <a:gd name="connsiteX2" fmla="*/ 359945 w 372675"/>
                    <a:gd name="connsiteY2" fmla="*/ 90040 h 314892"/>
                    <a:gd name="connsiteX3" fmla="*/ 225034 w 372675"/>
                    <a:gd name="connsiteY3" fmla="*/ 99 h 314892"/>
                    <a:gd name="connsiteX4" fmla="*/ 60142 w 372675"/>
                    <a:gd name="connsiteY4" fmla="*/ 75050 h 314892"/>
                    <a:gd name="connsiteX5" fmla="*/ 181 w 372675"/>
                    <a:gd name="connsiteY5" fmla="*/ 194971 h 314892"/>
                    <a:gd name="connsiteX6" fmla="*/ 45152 w 372675"/>
                    <a:gd name="connsiteY6" fmla="*/ 269922 h 31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2675" h="314892">
                      <a:moveTo>
                        <a:pt x="165073" y="314892"/>
                      </a:moveTo>
                      <a:cubicBezTo>
                        <a:pt x="238774" y="303649"/>
                        <a:pt x="312476" y="292407"/>
                        <a:pt x="344955" y="254932"/>
                      </a:cubicBezTo>
                      <a:cubicBezTo>
                        <a:pt x="377434" y="217457"/>
                        <a:pt x="379932" y="132512"/>
                        <a:pt x="359945" y="90040"/>
                      </a:cubicBezTo>
                      <a:cubicBezTo>
                        <a:pt x="339958" y="47568"/>
                        <a:pt x="275001" y="2597"/>
                        <a:pt x="225034" y="99"/>
                      </a:cubicBezTo>
                      <a:cubicBezTo>
                        <a:pt x="175067" y="-2399"/>
                        <a:pt x="97617" y="42571"/>
                        <a:pt x="60142" y="75050"/>
                      </a:cubicBezTo>
                      <a:cubicBezTo>
                        <a:pt x="22667" y="107529"/>
                        <a:pt x="2679" y="162492"/>
                        <a:pt x="181" y="194971"/>
                      </a:cubicBezTo>
                      <a:cubicBezTo>
                        <a:pt x="-2317" y="227450"/>
                        <a:pt x="21417" y="248686"/>
                        <a:pt x="45152" y="269922"/>
                      </a:cubicBezTo>
                    </a:path>
                  </a:pathLst>
                </a:custGeom>
                <a:noFill/>
                <a:ln>
                  <a:solidFill>
                    <a:srgbClr val="002060"/>
                  </a:solidFill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</p:grpSp>
        </p:grpSp>
      </p:grpSp>
      <p:grpSp>
        <p:nvGrpSpPr>
          <p:cNvPr id="44" name="Group 43"/>
          <p:cNvGrpSpPr/>
          <p:nvPr/>
        </p:nvGrpSpPr>
        <p:grpSpPr>
          <a:xfrm>
            <a:off x="1854081" y="2625245"/>
            <a:ext cx="1244051" cy="1415167"/>
            <a:chOff x="939676" y="2625245"/>
            <a:chExt cx="1244051" cy="1415167"/>
          </a:xfrm>
        </p:grpSpPr>
        <p:sp>
          <p:nvSpPr>
            <p:cNvPr id="5" name="Left Brace 4"/>
            <p:cNvSpPr/>
            <p:nvPr/>
          </p:nvSpPr>
          <p:spPr>
            <a:xfrm>
              <a:off x="1953143" y="2625245"/>
              <a:ext cx="230584" cy="141516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939676" y="3007330"/>
              <a:ext cx="120051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safe solutions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5411" y="2625245"/>
            <a:ext cx="1435425" cy="2532543"/>
            <a:chOff x="754580" y="2199782"/>
            <a:chExt cx="1435425" cy="2532543"/>
          </a:xfrm>
        </p:grpSpPr>
        <p:sp>
          <p:nvSpPr>
            <p:cNvPr id="48" name="Left Brace 47"/>
            <p:cNvSpPr/>
            <p:nvPr/>
          </p:nvSpPr>
          <p:spPr>
            <a:xfrm>
              <a:off x="1953143" y="2199782"/>
              <a:ext cx="236862" cy="2532543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754580" y="3236072"/>
              <a:ext cx="120051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solutions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053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3ABFB-B9B9-6C44-A87E-0BBBE7B5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EFEAF-8689-5D4B-99A6-FF1E5A2F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Planning Problems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lvl="2"/>
            <a:r>
              <a:rPr lang="en-US" dirty="0"/>
              <a:t>Types of solutions: </a:t>
            </a:r>
            <a:r>
              <a:rPr lang="en-GB" dirty="0"/>
              <a:t>safe, unsafe, acyclic, cyclic</a:t>
            </a:r>
          </a:p>
          <a:p>
            <a:pPr lvl="1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FE5-648B-D642-8EF5-543BA16B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8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58240"/>
            <a:ext cx="8045087" cy="5018723"/>
          </a:xfrm>
        </p:spPr>
        <p:txBody>
          <a:bodyPr numCol="2"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Refinement</a:t>
            </a:r>
            <a:r>
              <a:rPr lang="en-GB" dirty="0"/>
              <a:t>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Temporal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Planning and Acting with </a:t>
            </a:r>
            <a:r>
              <a:rPr lang="en-GB" b="1" dirty="0">
                <a:solidFill>
                  <a:srgbClr val="C00000"/>
                </a:solidFill>
              </a:rPr>
              <a:t>Nondeterministic</a:t>
            </a:r>
            <a:r>
              <a:rPr lang="en-GB" dirty="0">
                <a:solidFill>
                  <a:srgbClr val="C00000"/>
                </a:solidFill>
              </a:rPr>
              <a:t>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Planning Problem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 err="1">
                <a:solidFill>
                  <a:srgbClr val="C00000"/>
                </a:solidFill>
              </a:rPr>
              <a:t>And/Or</a:t>
            </a:r>
            <a:r>
              <a:rPr lang="en-GB" dirty="0">
                <a:solidFill>
                  <a:srgbClr val="C00000"/>
                </a:solidFill>
              </a:rPr>
              <a:t> Graph Search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Determinisation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Online Approaches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Making Simple Decisions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Making Complex Decisions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Probabilistic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Provably Beneficial AI</a:t>
            </a:r>
          </a:p>
          <a:p>
            <a:r>
              <a:rPr lang="en-GB" dirty="0"/>
              <a:t>Other: open world, perceiving, learning</a:t>
            </a:r>
          </a:p>
          <a:p>
            <a:pPr lvl="1"/>
            <a:r>
              <a:rPr lang="en-GB" dirty="0"/>
              <a:t>If time permits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5.3 </a:t>
            </a:r>
            <a:r>
              <a:rPr lang="en-GB" b="1" i="1" dirty="0" err="1">
                <a:solidFill>
                  <a:srgbClr val="C00000"/>
                </a:solidFill>
              </a:rPr>
              <a:t>And/Or</a:t>
            </a:r>
            <a:r>
              <a:rPr lang="en-GB" b="1" i="1" dirty="0">
                <a:solidFill>
                  <a:srgbClr val="C00000"/>
                </a:solidFill>
              </a:rPr>
              <a:t> Graph Search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Planning by forward search</a:t>
            </a:r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669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(Unsafe) Solutions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D163-6BF9-5F47-BF26-069512C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FE6494-B4A3-3742-920F-5747E5B02DA9}"/>
              </a:ext>
            </a:extLst>
          </p:cNvPr>
          <p:cNvSpPr/>
          <p:nvPr/>
        </p:nvSpPr>
        <p:spPr>
          <a:xfrm>
            <a:off x="4620620" y="1122404"/>
            <a:ext cx="460629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Forward-search(Σ,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⟨⟩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satisfies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applicable 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DBD3CA-C200-564C-96E1-9480CCB580C4}"/>
              </a:ext>
            </a:extLst>
          </p:cNvPr>
          <p:cNvGrpSpPr/>
          <p:nvPr/>
        </p:nvGrpSpPr>
        <p:grpSpPr>
          <a:xfrm>
            <a:off x="225290" y="2340737"/>
            <a:ext cx="8504936" cy="3754874"/>
            <a:chOff x="469130" y="2554097"/>
            <a:chExt cx="8504936" cy="37548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469130" y="2554097"/>
              <a:ext cx="5052060" cy="375487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400" i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loop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	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 ∈ 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Visited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</a:t>
              </a:r>
              <a:endParaRPr lang="en-GB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0881" y="5269734"/>
              <a:ext cx="1566711" cy="369332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1"/>
            </p:cNvCxnSpPr>
            <p:nvPr/>
          </p:nvCxnSpPr>
          <p:spPr bwMode="auto">
            <a:xfrm flipH="1" flipV="1">
              <a:off x="3368040" y="5313397"/>
              <a:ext cx="2992841" cy="1410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968753" y="4759399"/>
              <a:ext cx="3005313" cy="369332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Decide which state to plan for </a:t>
              </a:r>
            </a:p>
          </p:txBody>
        </p:sp>
        <p:cxnSp>
          <p:nvCxnSpPr>
            <p:cNvPr id="17" name="Straight Arrow Connector 16"/>
            <p:cNvCxnSpPr>
              <a:cxnSpLocks/>
              <a:stCxn id="16" idx="1"/>
            </p:cNvCxnSpPr>
            <p:nvPr/>
          </p:nvCxnSpPr>
          <p:spPr bwMode="auto">
            <a:xfrm flipH="1">
              <a:off x="5415078" y="4944065"/>
              <a:ext cx="553675" cy="11948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0682832-962D-964C-8724-34B2F23D812E}"/>
              </a:ext>
            </a:extLst>
          </p:cNvPr>
          <p:cNvSpPr txBox="1"/>
          <p:nvPr/>
        </p:nvSpPr>
        <p:spPr>
          <a:xfrm>
            <a:off x="1650673" y="1198129"/>
            <a:ext cx="2189808" cy="9233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/>
              </a:rPr>
              <a:t>For comparison:</a:t>
            </a:r>
          </a:p>
          <a:p>
            <a:r>
              <a:rPr lang="en-US" dirty="0">
                <a:solidFill>
                  <a:schemeClr val="bg1"/>
                </a:solidFill>
                <a:cs typeface="Times New Roman"/>
              </a:rPr>
              <a:t>Forward-search with deterministic models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A02A6C-249E-2446-A29B-EFD2858B0D53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 flipV="1">
            <a:off x="3840481" y="1265787"/>
            <a:ext cx="876299" cy="3940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933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1225657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r>
              <a:rPr lang="en-US" dirty="0"/>
              <a:t> 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82045" y="5826080"/>
            <a:ext cx="1908599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Times New Roman"/>
              </a:rPr>
              <a:t>}</a:t>
            </a:r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2819400" y="464290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2772594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174132" y="130937"/>
            <a:ext cx="5052060" cy="1169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5A61F-88E2-EC44-8C95-3753D187EACD}"/>
              </a:ext>
            </a:extLst>
          </p:cNvPr>
          <p:cNvSpPr txBox="1"/>
          <p:nvPr/>
        </p:nvSpPr>
        <p:spPr>
          <a:xfrm>
            <a:off x="282045" y="4846215"/>
            <a:ext cx="660758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</p:spTree>
    <p:extLst>
      <p:ext uri="{BB962C8B-B14F-4D97-AF65-F5344CB8AC3E}">
        <p14:creationId xmlns:p14="http://schemas.microsoft.com/office/powerpoint/2010/main" val="3675846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2726067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 err="1"/>
              <a:t>on_ship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unload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</a:t>
            </a:r>
            <a:r>
              <a:rPr lang="en-US" dirty="0" err="1"/>
              <a:t>at_harbor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82045" y="5826080"/>
            <a:ext cx="2956450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2819400" y="464290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3999414" y="420341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FC5D25-B362-B641-AF08-2233B90F5AA7}"/>
              </a:ext>
            </a:extLst>
          </p:cNvPr>
          <p:cNvSpPr/>
          <p:nvPr/>
        </p:nvSpPr>
        <p:spPr>
          <a:xfrm>
            <a:off x="174132" y="130937"/>
            <a:ext cx="5693268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4015197" y="464290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3504930" y="360268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AA9605-C258-0F4E-BB03-640F282D0EE6}"/>
              </a:ext>
            </a:extLst>
          </p:cNvPr>
          <p:cNvSpPr txBox="1"/>
          <p:nvPr/>
        </p:nvSpPr>
        <p:spPr>
          <a:xfrm>
            <a:off x="282045" y="4846215"/>
            <a:ext cx="2308645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042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3545266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park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parking1, parking2,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parking1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82045" y="5826080"/>
            <a:ext cx="3864776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4012072" y="464290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6093420" y="448802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6295085" y="494843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4429305" y="374457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6088319" y="29806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5368919" y="569712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28B69D-E092-D846-A9F1-6A81CD87F2EB}"/>
              </a:ext>
            </a:extLst>
          </p:cNvPr>
          <p:cNvSpPr txBox="1"/>
          <p:nvPr/>
        </p:nvSpPr>
        <p:spPr>
          <a:xfrm>
            <a:off x="282045" y="4846215"/>
            <a:ext cx="2367186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A68834-3110-ED4C-B1F3-C0F1BDAA96BD}"/>
              </a:ext>
            </a:extLst>
          </p:cNvPr>
          <p:cNvSpPr/>
          <p:nvPr/>
        </p:nvSpPr>
        <p:spPr>
          <a:xfrm>
            <a:off x="174132" y="130937"/>
            <a:ext cx="5693268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41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045" y="4846215"/>
            <a:ext cx="2491067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2950359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deliver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gate1, gate2,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gate1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82045" y="5826080"/>
            <a:ext cx="4495461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parking1, gate1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6232337" y="486261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8678226" y="351747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6649570" y="396428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49D04F-20BE-DF4B-97A6-DFB59B10EF5A}"/>
              </a:ext>
            </a:extLst>
          </p:cNvPr>
          <p:cNvSpPr/>
          <p:nvPr/>
        </p:nvSpPr>
        <p:spPr>
          <a:xfrm>
            <a:off x="174132" y="130937"/>
            <a:ext cx="5693268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76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045" y="4846215"/>
            <a:ext cx="2491067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976293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gate1 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82045" y="5826080"/>
            <a:ext cx="4495461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parking1, gate1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8678226" y="351747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EB4B6-1B5E-C546-A54A-23DD1295E130}"/>
              </a:ext>
            </a:extLst>
          </p:cNvPr>
          <p:cNvSpPr txBox="1"/>
          <p:nvPr/>
        </p:nvSpPr>
        <p:spPr>
          <a:xfrm>
            <a:off x="282045" y="3869834"/>
            <a:ext cx="16083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Gate1 is a goal,</a:t>
            </a:r>
            <a:br>
              <a:rPr lang="en-GB" dirty="0"/>
            </a:br>
            <a:r>
              <a:rPr lang="en-GB" dirty="0"/>
              <a:t>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20C15-C623-3349-9377-1648B58C4304}"/>
              </a:ext>
            </a:extLst>
          </p:cNvPr>
          <p:cNvSpPr/>
          <p:nvPr/>
        </p:nvSpPr>
        <p:spPr>
          <a:xfrm>
            <a:off x="174132" y="130937"/>
            <a:ext cx="5693268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32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Acyclic 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4241523"/>
                <a:ext cx="7886700" cy="211482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Check for cycles</a:t>
                </a:r>
              </a:p>
              <a:p>
                <a:pPr lvl="1"/>
                <a:r>
                  <a:rPr lang="en-GB" dirty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𝐷𝑜𝑚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Formally,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𝑙𝑜𝑜𝑝𝑠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iff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𝐷𝑜𝑚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I.e., a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is reachable from itself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241523"/>
                <a:ext cx="7886700" cy="2114827"/>
              </a:xfrm>
              <a:blipFill>
                <a:blip r:embed="rId2"/>
                <a:stretch>
                  <a:fillRect l="-1286" t="-5357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D163-6BF9-5F47-BF26-069512C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DBD3CA-C200-564C-96E1-9480CCB580C4}"/>
              </a:ext>
            </a:extLst>
          </p:cNvPr>
          <p:cNvGrpSpPr/>
          <p:nvPr/>
        </p:nvGrpSpPr>
        <p:grpSpPr>
          <a:xfrm>
            <a:off x="309110" y="1197737"/>
            <a:ext cx="7458462" cy="3084969"/>
            <a:chOff x="469130" y="2554097"/>
            <a:chExt cx="7458462" cy="308496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469130" y="2554097"/>
              <a:ext cx="5695450" cy="28931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Find-Acyclic-Solution(Σ,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every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\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 ← 𝜋 ∪ 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\ Dom(𝜋))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has-loops(𝜋,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0881" y="5269734"/>
              <a:ext cx="1566711" cy="369332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1"/>
            </p:cNvCxnSpPr>
            <p:nvPr/>
          </p:nvCxnSpPr>
          <p:spPr bwMode="auto">
            <a:xfrm flipH="1" flipV="1">
              <a:off x="4015740" y="4930140"/>
              <a:ext cx="2345141" cy="5242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80CDE09-0EE9-3147-86BB-83F6DABAD93C}"/>
              </a:ext>
            </a:extLst>
          </p:cNvPr>
          <p:cNvSpPr txBox="1"/>
          <p:nvPr/>
        </p:nvSpPr>
        <p:spPr>
          <a:xfrm>
            <a:off x="6635201" y="1244548"/>
            <a:ext cx="1469377" cy="9233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/>
              </a:rPr>
              <a:t>Keep track of </a:t>
            </a:r>
            <a:br>
              <a:rPr lang="en-US" dirty="0">
                <a:solidFill>
                  <a:schemeClr val="bg1"/>
                </a:solidFill>
                <a:cs typeface="Times New Roman"/>
              </a:rPr>
            </a:br>
            <a:r>
              <a:rPr lang="en-US" dirty="0">
                <a:solidFill>
                  <a:schemeClr val="bg1"/>
                </a:solidFill>
                <a:cs typeface="Times New Roman"/>
              </a:rPr>
              <a:t>unexpanded</a:t>
            </a:r>
            <a:br>
              <a:rPr lang="en-US" dirty="0">
                <a:solidFill>
                  <a:schemeClr val="bg1"/>
                </a:solidFill>
                <a:cs typeface="Times New Roman"/>
              </a:rPr>
            </a:br>
            <a:r>
              <a:rPr lang="en-US" dirty="0">
                <a:solidFill>
                  <a:schemeClr val="bg1"/>
                </a:solidFill>
                <a:cs typeface="Times New Roman"/>
              </a:rPr>
              <a:t>states, like A*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02B21F-5BCD-6647-957A-F10A5750E3FA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>
            <a:off x="2331720" y="1706213"/>
            <a:ext cx="4303481" cy="823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56FAC8-995D-A444-9CBC-5D261CFB1C57}"/>
                  </a:ext>
                </a:extLst>
              </p:cNvPr>
              <p:cNvSpPr txBox="1"/>
              <p:nvPr/>
            </p:nvSpPr>
            <p:spPr>
              <a:xfrm>
                <a:off x="7040881" y="2598802"/>
                <a:ext cx="1798386" cy="923330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Add all outcomes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does not already handle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56FAC8-995D-A444-9CBC-5D261CFB1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81" y="2598802"/>
                <a:ext cx="179838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3AB784-98C0-1746-9EEC-B07877471E85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>
            <a:off x="5288281" y="3060467"/>
            <a:ext cx="1752600" cy="2041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14384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2320059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on_ship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  <a:endParaRPr lang="en-US" i="1" dirty="0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2772594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174132" y="130937"/>
            <a:ext cx="505206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6919A-703D-4745-90D8-51BB665B0668}"/>
              </a:ext>
            </a:extLst>
          </p:cNvPr>
          <p:cNvSpPr txBox="1"/>
          <p:nvPr/>
        </p:nvSpPr>
        <p:spPr>
          <a:xfrm>
            <a:off x="282045" y="4730400"/>
            <a:ext cx="660758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</p:spTree>
    <p:extLst>
      <p:ext uri="{BB962C8B-B14F-4D97-AF65-F5344CB8AC3E}">
        <p14:creationId xmlns:p14="http://schemas.microsoft.com/office/powerpoint/2010/main" val="54158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2511906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3999414" y="420341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6F40E7-9143-A44D-8C49-FB825B6B24F3}"/>
              </a:ext>
            </a:extLst>
          </p:cNvPr>
          <p:cNvSpPr txBox="1"/>
          <p:nvPr/>
        </p:nvSpPr>
        <p:spPr>
          <a:xfrm>
            <a:off x="282045" y="4730400"/>
            <a:ext cx="2308645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1BEE79-913D-2A4E-836A-8DD6CC27E71C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32633-9069-F947-99F3-DB9D610AE53F}"/>
              </a:ext>
            </a:extLst>
          </p:cNvPr>
          <p:cNvSpPr txBox="1"/>
          <p:nvPr/>
        </p:nvSpPr>
        <p:spPr>
          <a:xfrm>
            <a:off x="282045" y="2703516"/>
            <a:ext cx="1148712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1130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cs typeface="Times New Roman"/>
              </a:rPr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5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158240"/>
                <a:ext cx="7886700" cy="3391299"/>
              </a:xfrm>
              <a:noFill/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cs typeface="Times New Roman"/>
                  </a:rPr>
                  <a:t>We have assumed </a:t>
                </a:r>
                <a:r>
                  <a:rPr lang="en-US" altLang="ja-JP" dirty="0">
                    <a:cs typeface="Times New Roman"/>
                  </a:rPr>
                  <a:t>action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altLang="ja-JP" i="1" dirty="0">
                    <a:cs typeface="Times New Roman"/>
                  </a:rPr>
                  <a:t> </a:t>
                </a:r>
                <a:r>
                  <a:rPr lang="en-US" altLang="ja-JP" dirty="0">
                    <a:cs typeface="Times New Roman"/>
                  </a:rPr>
                  <a:t>in state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altLang="ja-JP" dirty="0">
                    <a:cs typeface="Times New Roman"/>
                  </a:rPr>
                  <a:t> </a:t>
                </a:r>
                <a:br>
                  <a:rPr lang="en-US" altLang="ja-JP" dirty="0">
                    <a:cs typeface="Times New Roman"/>
                  </a:rPr>
                </a:br>
                <a:r>
                  <a:rPr lang="en-US" altLang="ja-JP" dirty="0">
                    <a:cs typeface="Times New Roman"/>
                  </a:rPr>
                  <a:t>has just one possible outcome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altLang="ja-JP" i="1" dirty="0" smtClean="0">
                        <a:latin typeface="Cambria Math" panose="02040503050406030204" pitchFamily="18" charset="0"/>
                        <a:cs typeface="Times New Roman"/>
                      </a:rPr>
                      <m:t>𝛾</m:t>
                    </m:r>
                    <m:d>
                      <m:dPr>
                        <m:ctrlPr>
                          <a:rPr lang="el-GR" altLang="ja-JP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endParaRPr lang="en-US" altLang="ja-JP" dirty="0">
                  <a:cs typeface="Times New Roman"/>
                </a:endParaRPr>
              </a:p>
              <a:p>
                <a:pPr lvl="1"/>
                <a:endParaRPr lang="en-US" altLang="ja-JP" dirty="0">
                  <a:cs typeface="Times New Roman"/>
                </a:endParaRPr>
              </a:p>
              <a:p>
                <a:pPr lvl="1"/>
                <a:endParaRPr lang="en-US" altLang="ja-JP" dirty="0">
                  <a:cs typeface="Times New Roman"/>
                </a:endParaRPr>
              </a:p>
              <a:p>
                <a:r>
                  <a:rPr lang="en-US" altLang="ja-JP" dirty="0">
                    <a:cs typeface="Times New Roman"/>
                  </a:rPr>
                  <a:t>Often more than one possible outcome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Unintended outcomes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Exogenous events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Inherent uncertainty</a:t>
                </a:r>
              </a:p>
            </p:txBody>
          </p:sp>
        </mc:Choice>
        <mc:Fallback xmlns="">
          <p:sp>
            <p:nvSpPr>
              <p:cNvPr id="614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3391299"/>
              </a:xfrm>
              <a:blipFill>
                <a:blip r:embed="rId3"/>
                <a:stretch>
                  <a:fillRect l="-1286" t="-3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652824" y="1165664"/>
            <a:ext cx="2890952" cy="2058844"/>
            <a:chOff x="5600539" y="425450"/>
            <a:chExt cx="3080072" cy="2193529"/>
          </a:xfrm>
        </p:grpSpPr>
        <p:sp>
          <p:nvSpPr>
            <p:cNvPr id="6147" name="Rectangle 7"/>
            <p:cNvSpPr>
              <a:spLocks noChangeAspect="1" noChangeArrowheads="1"/>
            </p:cNvSpPr>
            <p:nvPr/>
          </p:nvSpPr>
          <p:spPr bwMode="auto">
            <a:xfrm>
              <a:off x="5600539" y="1116243"/>
              <a:ext cx="998934" cy="9543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48" name="Rectangle 8"/>
            <p:cNvSpPr>
              <a:spLocks noChangeArrowheads="1"/>
            </p:cNvSpPr>
            <p:nvPr/>
          </p:nvSpPr>
          <p:spPr bwMode="auto">
            <a:xfrm>
              <a:off x="5777942" y="176394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49" name="Rectangle 9"/>
            <p:cNvSpPr>
              <a:spLocks noChangeArrowheads="1"/>
            </p:cNvSpPr>
            <p:nvPr/>
          </p:nvSpPr>
          <p:spPr bwMode="auto">
            <a:xfrm>
              <a:off x="6031545" y="1562727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6031545" y="176394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6151" name="Line 11"/>
            <p:cNvSpPr>
              <a:spLocks noChangeAspect="1" noChangeShapeType="1"/>
            </p:cNvSpPr>
            <p:nvPr/>
          </p:nvSpPr>
          <p:spPr bwMode="auto">
            <a:xfrm flipV="1">
              <a:off x="5658878" y="1980637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52" name="AutoShape 13"/>
            <p:cNvCxnSpPr>
              <a:cxnSpLocks noChangeAspect="1" noChangeShapeType="1"/>
            </p:cNvCxnSpPr>
            <p:nvPr/>
          </p:nvCxnSpPr>
          <p:spPr bwMode="auto">
            <a:xfrm>
              <a:off x="6144654" y="1119814"/>
              <a:ext cx="0" cy="17383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3" name="Text Box 14"/>
            <p:cNvSpPr txBox="1">
              <a:spLocks noChangeAspect="1" noChangeArrowheads="1"/>
            </p:cNvSpPr>
            <p:nvPr/>
          </p:nvSpPr>
          <p:spPr bwMode="auto">
            <a:xfrm>
              <a:off x="6835411" y="1369196"/>
              <a:ext cx="953689" cy="36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grasp(c)</a:t>
              </a:r>
            </a:p>
          </p:txBody>
        </p:sp>
        <p:sp>
          <p:nvSpPr>
            <p:cNvPr id="6154" name="Rectangle 16"/>
            <p:cNvSpPr>
              <a:spLocks noChangeAspect="1" noChangeArrowheads="1"/>
            </p:cNvSpPr>
            <p:nvPr/>
          </p:nvSpPr>
          <p:spPr bwMode="auto">
            <a:xfrm>
              <a:off x="7681677" y="425450"/>
              <a:ext cx="998934" cy="10294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55" name="Rectangle 17"/>
            <p:cNvSpPr>
              <a:spLocks noChangeArrowheads="1"/>
            </p:cNvSpPr>
            <p:nvPr/>
          </p:nvSpPr>
          <p:spPr bwMode="auto">
            <a:xfrm>
              <a:off x="7842411" y="1116012"/>
              <a:ext cx="205978" cy="2035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56" name="Rectangle 18"/>
            <p:cNvSpPr>
              <a:spLocks noChangeArrowheads="1"/>
            </p:cNvSpPr>
            <p:nvPr/>
          </p:nvSpPr>
          <p:spPr bwMode="auto">
            <a:xfrm>
              <a:off x="8297229" y="69929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57" name="Rectangle 19"/>
            <p:cNvSpPr>
              <a:spLocks noChangeArrowheads="1"/>
            </p:cNvSpPr>
            <p:nvPr/>
          </p:nvSpPr>
          <p:spPr bwMode="auto">
            <a:xfrm>
              <a:off x="8098396" y="1116012"/>
              <a:ext cx="205978" cy="20240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6158" name="Line 20"/>
            <p:cNvSpPr>
              <a:spLocks noChangeAspect="1" noChangeShapeType="1"/>
            </p:cNvSpPr>
            <p:nvPr/>
          </p:nvSpPr>
          <p:spPr bwMode="auto">
            <a:xfrm flipV="1">
              <a:off x="7738827" y="1321990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59" name="AutoShape 22"/>
            <p:cNvCxnSpPr>
              <a:cxnSpLocks noChangeAspect="1" noChangeShapeType="1"/>
            </p:cNvCxnSpPr>
            <p:nvPr/>
          </p:nvCxnSpPr>
          <p:spPr bwMode="auto">
            <a:xfrm>
              <a:off x="8402004" y="463549"/>
              <a:ext cx="0" cy="17740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1" name="Rectangle 25"/>
            <p:cNvSpPr>
              <a:spLocks noChangeAspect="1" noChangeArrowheads="1"/>
            </p:cNvSpPr>
            <p:nvPr/>
          </p:nvSpPr>
          <p:spPr bwMode="auto">
            <a:xfrm>
              <a:off x="7678105" y="1726361"/>
              <a:ext cx="998934" cy="8926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2" name="Rectangle 26"/>
            <p:cNvSpPr>
              <a:spLocks noChangeArrowheads="1"/>
            </p:cNvSpPr>
            <p:nvPr/>
          </p:nvSpPr>
          <p:spPr bwMode="auto">
            <a:xfrm>
              <a:off x="7842411" y="2334771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63" name="Rectangle 27"/>
            <p:cNvSpPr>
              <a:spLocks noChangeArrowheads="1"/>
            </p:cNvSpPr>
            <p:nvPr/>
          </p:nvSpPr>
          <p:spPr bwMode="auto">
            <a:xfrm>
              <a:off x="8090062" y="2334772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cxnSp>
          <p:nvCxnSpPr>
            <p:cNvPr id="6164" name="AutoShape 29"/>
            <p:cNvCxnSpPr>
              <a:cxnSpLocks noChangeAspect="1" noChangeShapeType="1"/>
            </p:cNvCxnSpPr>
            <p:nvPr/>
          </p:nvCxnSpPr>
          <p:spPr bwMode="auto">
            <a:xfrm>
              <a:off x="8397243" y="1768034"/>
              <a:ext cx="0" cy="1631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5" name="Rectangle 30"/>
            <p:cNvSpPr>
              <a:spLocks noChangeArrowheads="1"/>
            </p:cNvSpPr>
            <p:nvPr/>
          </p:nvSpPr>
          <p:spPr bwMode="auto">
            <a:xfrm rot="1347685">
              <a:off x="8329378" y="2288336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67" name="Line 32"/>
            <p:cNvSpPr>
              <a:spLocks noChangeAspect="1" noChangeShapeType="1"/>
            </p:cNvSpPr>
            <p:nvPr/>
          </p:nvSpPr>
          <p:spPr bwMode="auto">
            <a:xfrm flipV="1">
              <a:off x="7736448" y="2538368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8" name="Arc 35"/>
            <p:cNvSpPr>
              <a:spLocks/>
            </p:cNvSpPr>
            <p:nvPr/>
          </p:nvSpPr>
          <p:spPr bwMode="auto">
            <a:xfrm>
              <a:off x="6759015" y="1497800"/>
              <a:ext cx="40481" cy="205978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2147483647 h 43199"/>
                <a:gd name="T4" fmla="*/ 0 w 21600"/>
                <a:gd name="T5" fmla="*/ 2147483647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9" name="Line 15"/>
            <p:cNvSpPr>
              <a:spLocks noChangeShapeType="1"/>
            </p:cNvSpPr>
            <p:nvPr/>
          </p:nvSpPr>
          <p:spPr bwMode="auto">
            <a:xfrm flipV="1">
              <a:off x="5983155" y="128650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0" name="Line 16"/>
            <p:cNvSpPr>
              <a:spLocks noChangeShapeType="1"/>
            </p:cNvSpPr>
            <p:nvPr/>
          </p:nvSpPr>
          <p:spPr bwMode="auto">
            <a:xfrm flipV="1">
              <a:off x="6301391" y="128650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1" name="Line 17"/>
            <p:cNvSpPr>
              <a:spLocks noChangeShapeType="1"/>
            </p:cNvSpPr>
            <p:nvPr/>
          </p:nvSpPr>
          <p:spPr bwMode="auto">
            <a:xfrm>
              <a:off x="5970823" y="1286503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2" name="Line 15"/>
            <p:cNvSpPr>
              <a:spLocks noChangeShapeType="1"/>
            </p:cNvSpPr>
            <p:nvPr/>
          </p:nvSpPr>
          <p:spPr bwMode="auto">
            <a:xfrm flipV="1">
              <a:off x="8241699" y="63976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3" name="Line 16"/>
            <p:cNvSpPr>
              <a:spLocks noChangeShapeType="1"/>
            </p:cNvSpPr>
            <p:nvPr/>
          </p:nvSpPr>
          <p:spPr bwMode="auto">
            <a:xfrm flipV="1">
              <a:off x="8559933" y="63976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4" name="Line 17"/>
            <p:cNvSpPr>
              <a:spLocks noChangeShapeType="1"/>
            </p:cNvSpPr>
            <p:nvPr/>
          </p:nvSpPr>
          <p:spPr bwMode="auto">
            <a:xfrm>
              <a:off x="8229364" y="639763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5" name="Line 15"/>
            <p:cNvSpPr>
              <a:spLocks noChangeShapeType="1"/>
            </p:cNvSpPr>
            <p:nvPr/>
          </p:nvSpPr>
          <p:spPr bwMode="auto">
            <a:xfrm flipV="1">
              <a:off x="8232171" y="1929959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6" name="Line 16"/>
            <p:cNvSpPr>
              <a:spLocks noChangeShapeType="1"/>
            </p:cNvSpPr>
            <p:nvPr/>
          </p:nvSpPr>
          <p:spPr bwMode="auto">
            <a:xfrm flipV="1">
              <a:off x="8550406" y="1929959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7" name="Line 17"/>
            <p:cNvSpPr>
              <a:spLocks noChangeShapeType="1"/>
            </p:cNvSpPr>
            <p:nvPr/>
          </p:nvSpPr>
          <p:spPr bwMode="auto">
            <a:xfrm>
              <a:off x="8219840" y="1929959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78" name="Curved Connector 41"/>
            <p:cNvCxnSpPr>
              <a:cxnSpLocks noChangeShapeType="1"/>
              <a:stCxn id="6147" idx="3"/>
              <a:endCxn id="6154" idx="1"/>
            </p:cNvCxnSpPr>
            <p:nvPr/>
          </p:nvCxnSpPr>
          <p:spPr bwMode="auto">
            <a:xfrm flipV="1">
              <a:off x="6599473" y="940161"/>
              <a:ext cx="1082204" cy="653259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9" name="Curved Connector 43"/>
            <p:cNvCxnSpPr>
              <a:cxnSpLocks noChangeShapeType="1"/>
              <a:stCxn id="6147" idx="3"/>
              <a:endCxn id="6161" idx="1"/>
            </p:cNvCxnSpPr>
            <p:nvPr/>
          </p:nvCxnSpPr>
          <p:spPr bwMode="auto">
            <a:xfrm>
              <a:off x="6599473" y="1593420"/>
              <a:ext cx="1078632" cy="57925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180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5864" y="4549539"/>
            <a:ext cx="2417912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" r="5470" b="-106"/>
          <a:stretch/>
        </p:blipFill>
        <p:spPr>
          <a:xfrm>
            <a:off x="628649" y="4549539"/>
            <a:ext cx="243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56" y="4549539"/>
            <a:ext cx="2646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4A630-B4E4-174D-8CD6-C9EB393C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84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6093420" y="448802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6088319" y="29806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5368919" y="569712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EAA8A5-EB3B-8F45-86C2-ED515F04D522}"/>
              </a:ext>
            </a:extLst>
          </p:cNvPr>
          <p:cNvSpPr txBox="1"/>
          <p:nvPr/>
        </p:nvSpPr>
        <p:spPr>
          <a:xfrm>
            <a:off x="282045" y="3167158"/>
            <a:ext cx="4152355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parking1, parking2,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00FAAD-F5B8-E243-BDE5-A6DA38D4D28B}"/>
              </a:ext>
            </a:extLst>
          </p:cNvPr>
          <p:cNvSpPr txBox="1"/>
          <p:nvPr/>
        </p:nvSpPr>
        <p:spPr>
          <a:xfrm>
            <a:off x="282045" y="4730400"/>
            <a:ext cx="2367186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AE8873-D120-684D-AFF3-4E6D3FD3A71C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96DC6B-9F68-6F49-A80C-C511C31C8AC9}"/>
              </a:ext>
            </a:extLst>
          </p:cNvPr>
          <p:cNvSpPr txBox="1"/>
          <p:nvPr/>
        </p:nvSpPr>
        <p:spPr>
          <a:xfrm>
            <a:off x="282045" y="2703516"/>
            <a:ext cx="1340560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at_harbor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0390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4056239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parking2, transit1,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91067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BF35343-BFE4-F346-814B-39337CDCC8A9}"/>
              </a:ext>
            </a:extLst>
          </p:cNvPr>
          <p:cNvSpPr>
            <a:spLocks noChangeAspect="1"/>
          </p:cNvSpPr>
          <p:nvPr/>
        </p:nvSpPr>
        <p:spPr>
          <a:xfrm>
            <a:off x="6088319" y="29806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B7AE23-DC36-AA48-98CE-CDB3C16FB314}"/>
              </a:ext>
            </a:extLst>
          </p:cNvPr>
          <p:cNvSpPr>
            <a:spLocks noChangeAspect="1"/>
          </p:cNvSpPr>
          <p:nvPr/>
        </p:nvSpPr>
        <p:spPr>
          <a:xfrm>
            <a:off x="5368919" y="569712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3DDE04-A75B-3747-A9D1-449394DC4DD2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6C1105-586A-E94A-9018-04DB189D8355}"/>
              </a:ext>
            </a:extLst>
          </p:cNvPr>
          <p:cNvSpPr txBox="1"/>
          <p:nvPr/>
        </p:nvSpPr>
        <p:spPr>
          <a:xfrm>
            <a:off x="282045" y="2703516"/>
            <a:ext cx="1220847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3787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843117-8D87-5343-9CF6-B20FC29C2B13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oon 36">
            <a:extLst>
              <a:ext uri="{FF2B5EF4-FFF2-40B4-BE49-F238E27FC236}">
                <a16:creationId xmlns:a16="http://schemas.microsoft.com/office/drawing/2014/main" id="{A414863B-8EE4-3748-8954-B58F559887B9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B589E0-CFDC-0041-8AB7-40E6C46E4909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3960123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transit1, transit2, 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91067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0960C0-C5C9-944C-99A8-0DFC462B9E24}"/>
              </a:ext>
            </a:extLst>
          </p:cNvPr>
          <p:cNvSpPr>
            <a:spLocks noChangeAspect="1"/>
          </p:cNvSpPr>
          <p:nvPr/>
        </p:nvSpPr>
        <p:spPr>
          <a:xfrm>
            <a:off x="8209350" y="197368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718265-EEF7-B54D-A7D1-B3E70E9EE40A}"/>
              </a:ext>
            </a:extLst>
          </p:cNvPr>
          <p:cNvSpPr>
            <a:spLocks noChangeAspect="1"/>
          </p:cNvSpPr>
          <p:nvPr/>
        </p:nvSpPr>
        <p:spPr>
          <a:xfrm>
            <a:off x="5368919" y="569712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681D06-9CCC-2442-A175-866FA940441C}"/>
              </a:ext>
            </a:extLst>
          </p:cNvPr>
          <p:cNvSpPr txBox="1"/>
          <p:nvPr/>
        </p:nvSpPr>
        <p:spPr>
          <a:xfrm>
            <a:off x="6483699" y="2838934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F4618B-E654-3F41-BC74-53EBACBD3FDA}"/>
              </a:ext>
            </a:extLst>
          </p:cNvPr>
          <p:cNvSpPr/>
          <p:nvPr/>
        </p:nvSpPr>
        <p:spPr>
          <a:xfrm>
            <a:off x="4801825" y="962406"/>
            <a:ext cx="4227875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dirty="0" err="1">
                <a:cs typeface="Times New Roman"/>
              </a:rPr>
              <a:t>nondeterministically</a:t>
            </a:r>
            <a:r>
              <a:rPr lang="en-US" dirty="0">
                <a:cs typeface="Times New Roman"/>
              </a:rPr>
              <a:t> choose </a:t>
            </a:r>
            <a:r>
              <a:rPr lang="en-US" dirty="0">
                <a:cs typeface="Calibri"/>
              </a:rPr>
              <a:t>back</a:t>
            </a:r>
            <a:r>
              <a:rPr lang="en-US" dirty="0">
                <a:cs typeface="Times New Roman"/>
              </a:rPr>
              <a:t> or </a:t>
            </a:r>
            <a:r>
              <a:rPr lang="en-US" dirty="0">
                <a:cs typeface="Calibri"/>
              </a:rPr>
              <a:t>deliver</a:t>
            </a:r>
            <a:endParaRPr lang="en-US" dirty="0">
              <a:cs typeface="Times New Roman"/>
            </a:endParaRPr>
          </a:p>
          <a:p>
            <a:pPr marL="342900" indent="-342900">
              <a:buFont typeface="Arial"/>
              <a:buChar char="•"/>
              <a:tabLst>
                <a:tab pos="519113" algn="l"/>
              </a:tabLst>
            </a:pPr>
            <a:r>
              <a:rPr lang="en-US" dirty="0">
                <a:cs typeface="Calibri"/>
              </a:rPr>
              <a:t>back </a:t>
            </a:r>
            <a:r>
              <a:rPr lang="en-US" dirty="0"/>
              <a:t>⇒</a:t>
            </a:r>
            <a:r>
              <a:rPr lang="en-US" dirty="0">
                <a:cs typeface="Times New Roman"/>
              </a:rPr>
              <a:t> cycle, so return </a:t>
            </a:r>
            <a:r>
              <a:rPr lang="en-US" dirty="0">
                <a:cs typeface="Calibri"/>
              </a:rPr>
              <a:t>failure</a:t>
            </a:r>
          </a:p>
          <a:p>
            <a:pPr marL="342900" indent="-342900">
              <a:buFont typeface="Arial"/>
              <a:buChar char="•"/>
              <a:tabLst>
                <a:tab pos="519113" algn="l"/>
              </a:tabLst>
            </a:pPr>
            <a:r>
              <a:rPr lang="en-US" dirty="0">
                <a:cs typeface="Calibri"/>
              </a:rPr>
              <a:t>deliver </a:t>
            </a:r>
            <a:r>
              <a:rPr lang="en-US" dirty="0"/>
              <a:t>⇒</a:t>
            </a:r>
            <a:r>
              <a:rPr lang="en-US" dirty="0">
                <a:cs typeface="Times New Roman"/>
              </a:rPr>
              <a:t> no cycle, so continue</a:t>
            </a:r>
            <a:endParaRPr lang="en-US" dirty="0">
              <a:cs typeface="Calibri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82DC1D5-B799-EE4D-8AB8-F0A869B044A0}"/>
              </a:ext>
            </a:extLst>
          </p:cNvPr>
          <p:cNvCxnSpPr>
            <a:cxnSpLocks/>
          </p:cNvCxnSpPr>
          <p:nvPr/>
        </p:nvCxnSpPr>
        <p:spPr bwMode="auto">
          <a:xfrm flipH="1">
            <a:off x="6306435" y="1885736"/>
            <a:ext cx="609328" cy="110544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E377E65-B477-CE49-BD68-7D3B2E932C06}"/>
              </a:ext>
            </a:extLst>
          </p:cNvPr>
          <p:cNvSpPr txBox="1"/>
          <p:nvPr/>
        </p:nvSpPr>
        <p:spPr>
          <a:xfrm>
            <a:off x="282045" y="2703516"/>
            <a:ext cx="1220847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5093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843117-8D87-5343-9CF6-B20FC29C2B13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oon 36">
            <a:extLst>
              <a:ext uri="{FF2B5EF4-FFF2-40B4-BE49-F238E27FC236}">
                <a16:creationId xmlns:a16="http://schemas.microsoft.com/office/drawing/2014/main" id="{A414863B-8EE4-3748-8954-B58F559887B9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F86770-E350-1E45-9C31-01022C35A8B1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DD2CD1-3F4F-1644-B638-246DCB113823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3128100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transit2, 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0960C0-C5C9-944C-99A8-0DFC462B9E24}"/>
              </a:ext>
            </a:extLst>
          </p:cNvPr>
          <p:cNvSpPr>
            <a:spLocks noChangeAspect="1"/>
          </p:cNvSpPr>
          <p:nvPr/>
        </p:nvSpPr>
        <p:spPr>
          <a:xfrm>
            <a:off x="8209350" y="197368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681D06-9CCC-2442-A175-866FA940441C}"/>
              </a:ext>
            </a:extLst>
          </p:cNvPr>
          <p:cNvSpPr txBox="1"/>
          <p:nvPr/>
        </p:nvSpPr>
        <p:spPr>
          <a:xfrm>
            <a:off x="6483699" y="2838934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C86E81-8125-0142-8D0B-DE153226971C}"/>
              </a:ext>
            </a:extLst>
          </p:cNvPr>
          <p:cNvSpPr txBox="1"/>
          <p:nvPr/>
        </p:nvSpPr>
        <p:spPr>
          <a:xfrm>
            <a:off x="5835517" y="5342810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B2F441B-C516-0848-85DB-9022AE8F2997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50B321-D0E0-2442-9EA4-B622FE30C4A2}"/>
              </a:ext>
            </a:extLst>
          </p:cNvPr>
          <p:cNvSpPr txBox="1"/>
          <p:nvPr/>
        </p:nvSpPr>
        <p:spPr>
          <a:xfrm>
            <a:off x="282045" y="2703516"/>
            <a:ext cx="1124731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22280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843117-8D87-5343-9CF6-B20FC29C2B13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oon 36">
            <a:extLst>
              <a:ext uri="{FF2B5EF4-FFF2-40B4-BE49-F238E27FC236}">
                <a16:creationId xmlns:a16="http://schemas.microsoft.com/office/drawing/2014/main" id="{A414863B-8EE4-3748-8954-B58F559887B9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F86770-E350-1E45-9C31-01022C35A8B1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DD2CD1-3F4F-1644-B638-246DCB113823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83D26E-5460-B943-8DFA-C82D7DF442B4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AE1D64-0309-C94B-B974-3B3576F5A32E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2296078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1915"/>
            <a:ext cx="2476640" cy="175432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0960C0-C5C9-944C-99A8-0DFC462B9E24}"/>
              </a:ext>
            </a:extLst>
          </p:cNvPr>
          <p:cNvSpPr>
            <a:spLocks noChangeAspect="1"/>
          </p:cNvSpPr>
          <p:nvPr/>
        </p:nvSpPr>
        <p:spPr>
          <a:xfrm>
            <a:off x="8209350" y="197368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681D06-9CCC-2442-A175-866FA940441C}"/>
              </a:ext>
            </a:extLst>
          </p:cNvPr>
          <p:cNvSpPr txBox="1"/>
          <p:nvPr/>
        </p:nvSpPr>
        <p:spPr>
          <a:xfrm>
            <a:off x="6483699" y="2838934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C86E81-8125-0142-8D0B-DE153226971C}"/>
              </a:ext>
            </a:extLst>
          </p:cNvPr>
          <p:cNvSpPr txBox="1"/>
          <p:nvPr/>
        </p:nvSpPr>
        <p:spPr>
          <a:xfrm>
            <a:off x="5835517" y="5342810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8DE16C-FDB2-894F-8CC6-3B947639062A}"/>
              </a:ext>
            </a:extLst>
          </p:cNvPr>
          <p:cNvSpPr txBox="1"/>
          <p:nvPr/>
        </p:nvSpPr>
        <p:spPr>
          <a:xfrm>
            <a:off x="7905982" y="5595263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98EDC2-08E2-E043-B0CA-672FE8031C72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15B708-B324-364F-B02C-6E7478D7BC13}"/>
              </a:ext>
            </a:extLst>
          </p:cNvPr>
          <p:cNvSpPr txBox="1"/>
          <p:nvPr/>
        </p:nvSpPr>
        <p:spPr>
          <a:xfrm>
            <a:off x="282045" y="2703516"/>
            <a:ext cx="1124731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99085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843117-8D87-5343-9CF6-B20FC29C2B13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oon 36">
            <a:extLst>
              <a:ext uri="{FF2B5EF4-FFF2-40B4-BE49-F238E27FC236}">
                <a16:creationId xmlns:a16="http://schemas.microsoft.com/office/drawing/2014/main" id="{A414863B-8EE4-3748-8954-B58F559887B9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F86770-E350-1E45-9C31-01022C35A8B1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DD2CD1-3F4F-1644-B638-246DCB113823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83D26E-5460-B943-8DFA-C82D7DF442B4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AE1D64-0309-C94B-B974-3B3576F5A32E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6F246C-0CEA-974D-AAF8-B2CBDBC40D3D}"/>
              </a:ext>
            </a:extLst>
          </p:cNvPr>
          <p:cNvSpPr/>
          <p:nvPr/>
        </p:nvSpPr>
        <p:spPr>
          <a:xfrm rot="16200000">
            <a:off x="7493229" y="2615363"/>
            <a:ext cx="1720593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1627561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∅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D6542F-0C00-1745-BCAA-950A967667BF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1915"/>
            <a:ext cx="2476640" cy="203132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681D06-9CCC-2442-A175-866FA940441C}"/>
              </a:ext>
            </a:extLst>
          </p:cNvPr>
          <p:cNvSpPr txBox="1"/>
          <p:nvPr/>
        </p:nvSpPr>
        <p:spPr>
          <a:xfrm>
            <a:off x="6483699" y="2838934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C86E81-8125-0142-8D0B-DE153226971C}"/>
              </a:ext>
            </a:extLst>
          </p:cNvPr>
          <p:cNvSpPr txBox="1"/>
          <p:nvPr/>
        </p:nvSpPr>
        <p:spPr>
          <a:xfrm>
            <a:off x="5835517" y="5342810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4F3862-2D5D-7F4F-BF50-CF0B74F97D9A}"/>
              </a:ext>
            </a:extLst>
          </p:cNvPr>
          <p:cNvSpPr txBox="1"/>
          <p:nvPr/>
        </p:nvSpPr>
        <p:spPr>
          <a:xfrm>
            <a:off x="8424382" y="2593202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86831E-B767-8C4F-80F5-8CBDF0AAF5A2}"/>
              </a:ext>
            </a:extLst>
          </p:cNvPr>
          <p:cNvSpPr txBox="1"/>
          <p:nvPr/>
        </p:nvSpPr>
        <p:spPr>
          <a:xfrm>
            <a:off x="282045" y="3869834"/>
            <a:ext cx="18085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Found a solution,</a:t>
            </a:r>
            <a:br>
              <a:rPr lang="en-GB" dirty="0"/>
            </a:br>
            <a:r>
              <a:rPr lang="en-GB" dirty="0"/>
              <a:t>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37E755-0065-0C40-B81C-CC0B3E7D1E83}"/>
              </a:ext>
            </a:extLst>
          </p:cNvPr>
          <p:cNvSpPr txBox="1"/>
          <p:nvPr/>
        </p:nvSpPr>
        <p:spPr>
          <a:xfrm>
            <a:off x="282045" y="2703516"/>
            <a:ext cx="1124731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77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4186592"/>
                <a:ext cx="8213069" cy="221242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Same as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Find-Acyclic-Solution</a:t>
                </a:r>
                <a:r>
                  <a:rPr lang="en-GB" dirty="0"/>
                  <a:t> except for cycle-checking</a:t>
                </a:r>
              </a:p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has-unsafe-loops</a:t>
                </a:r>
                <a:r>
                  <a:rPr lang="en-GB" dirty="0"/>
                  <a:t> instead of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has-loops</a:t>
                </a:r>
              </a:p>
              <a:p>
                <a:r>
                  <a:rPr lang="en-GB" dirty="0"/>
                  <a:t>Check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contains any cycles that cannot be escaped:</a:t>
                </a:r>
              </a:p>
              <a:p>
                <a:pPr lvl="1"/>
                <a:r>
                  <a:rPr lang="en-GB" dirty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𝐷𝑜𝑚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𝐹𝑟𝑜𝑛𝑡𝑖𝑒𝑟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∅</m:t>
                    </m:r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Formally,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𝑢𝑛𝑠𝑎𝑓𝑒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𝑜𝑜𝑝𝑠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𝐷𝑜𝑚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𝐹𝑟𝑜𝑛𝑡𝑖𝑒𝑟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4186592"/>
                <a:ext cx="8213069" cy="2212426"/>
              </a:xfrm>
              <a:blipFill>
                <a:blip r:embed="rId3"/>
                <a:stretch>
                  <a:fillRect l="-617" t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D163-6BF9-5F47-BF26-069512C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DBD3CA-C200-564C-96E1-9480CCB580C4}"/>
              </a:ext>
            </a:extLst>
          </p:cNvPr>
          <p:cNvGrpSpPr/>
          <p:nvPr/>
        </p:nvGrpSpPr>
        <p:grpSpPr>
          <a:xfrm>
            <a:off x="309110" y="1197737"/>
            <a:ext cx="8337045" cy="2893100"/>
            <a:chOff x="469130" y="2554097"/>
            <a:chExt cx="8337045" cy="28931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469130" y="2554097"/>
              <a:ext cx="5695450" cy="28931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Find-Safe-Solution(Σ,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every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\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 ← 𝜋 ∪ 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\ Dom(𝜋))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has-unsafe-loops(𝜋,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53324" y="4813096"/>
              <a:ext cx="2452851" cy="369332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Different 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1"/>
            </p:cNvCxnSpPr>
            <p:nvPr/>
          </p:nvCxnSpPr>
          <p:spPr bwMode="auto">
            <a:xfrm flipH="1" flipV="1">
              <a:off x="5457494" y="4908162"/>
              <a:ext cx="895830" cy="89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84011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2320059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on_ship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  <a:endParaRPr lang="en-US" i="1" dirty="0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2772594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174132" y="130937"/>
            <a:ext cx="505206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6919A-703D-4745-90D8-51BB665B0668}"/>
              </a:ext>
            </a:extLst>
          </p:cNvPr>
          <p:cNvSpPr txBox="1"/>
          <p:nvPr/>
        </p:nvSpPr>
        <p:spPr>
          <a:xfrm>
            <a:off x="282045" y="4730400"/>
            <a:ext cx="660758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</p:spTree>
    <p:extLst>
      <p:ext uri="{BB962C8B-B14F-4D97-AF65-F5344CB8AC3E}">
        <p14:creationId xmlns:p14="http://schemas.microsoft.com/office/powerpoint/2010/main" val="644582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2511906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3999414" y="420341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6F40E7-9143-A44D-8C49-FB825B6B24F3}"/>
              </a:ext>
            </a:extLst>
          </p:cNvPr>
          <p:cNvSpPr txBox="1"/>
          <p:nvPr/>
        </p:nvSpPr>
        <p:spPr>
          <a:xfrm>
            <a:off x="282045" y="4730400"/>
            <a:ext cx="2308645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D6735A-872B-094C-9CE7-A968C6A2E960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6C600-0935-8B4F-9922-3D58C6C6A270}"/>
              </a:ext>
            </a:extLst>
          </p:cNvPr>
          <p:cNvSpPr txBox="1"/>
          <p:nvPr/>
        </p:nvSpPr>
        <p:spPr>
          <a:xfrm>
            <a:off x="282045" y="2703516"/>
            <a:ext cx="1148712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30121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6093420" y="448802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6088319" y="29806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5368919" y="569712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EAA8A5-EB3B-8F45-86C2-ED515F04D522}"/>
              </a:ext>
            </a:extLst>
          </p:cNvPr>
          <p:cNvSpPr txBox="1"/>
          <p:nvPr/>
        </p:nvSpPr>
        <p:spPr>
          <a:xfrm>
            <a:off x="282045" y="3167158"/>
            <a:ext cx="4152355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parking1, parking2,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00FAAD-F5B8-E243-BDE5-A6DA38D4D28B}"/>
              </a:ext>
            </a:extLst>
          </p:cNvPr>
          <p:cNvSpPr txBox="1"/>
          <p:nvPr/>
        </p:nvSpPr>
        <p:spPr>
          <a:xfrm>
            <a:off x="282045" y="4730400"/>
            <a:ext cx="2367186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7DFE02-33FB-914A-891B-87CA3DC6B90B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7F787F-5B28-FC45-8A9A-CC1DF9C8C6BE}"/>
              </a:ext>
            </a:extLst>
          </p:cNvPr>
          <p:cNvSpPr txBox="1"/>
          <p:nvPr/>
        </p:nvSpPr>
        <p:spPr>
          <a:xfrm>
            <a:off x="282045" y="2703516"/>
            <a:ext cx="1340560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at_harbor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869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5.2 Planning Problem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Planning domains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Plans as policies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82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4056239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parking2, transit1,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91067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BF35343-BFE4-F346-814B-39337CDCC8A9}"/>
              </a:ext>
            </a:extLst>
          </p:cNvPr>
          <p:cNvSpPr>
            <a:spLocks noChangeAspect="1"/>
          </p:cNvSpPr>
          <p:nvPr/>
        </p:nvSpPr>
        <p:spPr>
          <a:xfrm>
            <a:off x="6088319" y="29806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B7AE23-DC36-AA48-98CE-CDB3C16FB314}"/>
              </a:ext>
            </a:extLst>
          </p:cNvPr>
          <p:cNvSpPr>
            <a:spLocks noChangeAspect="1"/>
          </p:cNvSpPr>
          <p:nvPr/>
        </p:nvSpPr>
        <p:spPr>
          <a:xfrm>
            <a:off x="5368919" y="569712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38DAEB-4952-5A45-A715-A64A6D2AB4CC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72AF63-84C8-1C44-BFAA-A93B07415668}"/>
              </a:ext>
            </a:extLst>
          </p:cNvPr>
          <p:cNvSpPr txBox="1"/>
          <p:nvPr/>
        </p:nvSpPr>
        <p:spPr>
          <a:xfrm>
            <a:off x="282045" y="2703516"/>
            <a:ext cx="1220847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72797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DF35422A-FFEB-9242-8362-105AFF30AF87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31A5D08-704C-4B49-9054-52C60D816176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3128100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transit1,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7664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718265-EEF7-B54D-A7D1-B3E70E9EE40A}"/>
              </a:ext>
            </a:extLst>
          </p:cNvPr>
          <p:cNvSpPr>
            <a:spLocks noChangeAspect="1"/>
          </p:cNvSpPr>
          <p:nvPr/>
        </p:nvSpPr>
        <p:spPr>
          <a:xfrm>
            <a:off x="5368919" y="569712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29B594-2045-DE41-8DEE-169D3F3548A4}"/>
              </a:ext>
            </a:extLst>
          </p:cNvPr>
          <p:cNvSpPr txBox="1"/>
          <p:nvPr/>
        </p:nvSpPr>
        <p:spPr>
          <a:xfrm>
            <a:off x="5117099" y="2729511"/>
            <a:ext cx="457424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back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4106A8-695B-2F44-9947-4D46E6EB420D}"/>
              </a:ext>
            </a:extLst>
          </p:cNvPr>
          <p:cNvSpPr/>
          <p:nvPr/>
        </p:nvSpPr>
        <p:spPr>
          <a:xfrm>
            <a:off x="4801825" y="962406"/>
            <a:ext cx="422787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dirty="0" err="1">
                <a:cs typeface="Times New Roman"/>
              </a:rPr>
              <a:t>nondeterministically</a:t>
            </a:r>
            <a:r>
              <a:rPr lang="en-US" dirty="0">
                <a:cs typeface="Times New Roman"/>
              </a:rPr>
              <a:t> choose </a:t>
            </a:r>
            <a:r>
              <a:rPr lang="en-US" dirty="0">
                <a:cs typeface="Calibri"/>
              </a:rPr>
              <a:t>back</a:t>
            </a:r>
            <a:r>
              <a:rPr lang="en-US" dirty="0">
                <a:cs typeface="Times New Roman"/>
              </a:rPr>
              <a:t> or </a:t>
            </a:r>
            <a:r>
              <a:rPr lang="en-US" dirty="0">
                <a:cs typeface="Calibri"/>
              </a:rPr>
              <a:t>deliver</a:t>
            </a:r>
            <a:endParaRPr lang="en-US" dirty="0">
              <a:cs typeface="Times New Roman"/>
            </a:endParaRPr>
          </a:p>
          <a:p>
            <a:pPr marL="342900" indent="-342900">
              <a:buFont typeface="Arial"/>
              <a:buChar char="•"/>
              <a:tabLst>
                <a:tab pos="519113" algn="l"/>
              </a:tabLst>
            </a:pPr>
            <a:r>
              <a:rPr lang="en-US" dirty="0">
                <a:cs typeface="Calibri"/>
              </a:rPr>
              <a:t>back </a:t>
            </a:r>
            <a:r>
              <a:rPr lang="en-US" dirty="0"/>
              <a:t>is okay: escapable cycle</a:t>
            </a:r>
            <a:endParaRPr lang="en-US" dirty="0">
              <a:cs typeface="Calibri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08E373A-CE59-DE4B-8FF4-4B7076F0EB40}"/>
              </a:ext>
            </a:extLst>
          </p:cNvPr>
          <p:cNvCxnSpPr>
            <a:cxnSpLocks/>
            <a:stCxn id="43" idx="2"/>
          </p:cNvCxnSpPr>
          <p:nvPr/>
        </p:nvCxnSpPr>
        <p:spPr bwMode="auto">
          <a:xfrm flipH="1">
            <a:off x="6306435" y="1608737"/>
            <a:ext cx="609328" cy="13824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66DB312-F203-4244-BC21-8B8EDD4A1C86}"/>
              </a:ext>
            </a:extLst>
          </p:cNvPr>
          <p:cNvSpPr txBox="1"/>
          <p:nvPr/>
        </p:nvSpPr>
        <p:spPr>
          <a:xfrm>
            <a:off x="282045" y="2703516"/>
            <a:ext cx="1220847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7095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DF35422A-FFEB-9242-8362-105AFF30AF87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37A19B-6F9E-CC4A-A7A0-C31B61A2B0D7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27BE72-7B2D-3043-AD2B-4BD49AED6E0F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2296078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29B594-2045-DE41-8DEE-169D3F3548A4}"/>
              </a:ext>
            </a:extLst>
          </p:cNvPr>
          <p:cNvSpPr txBox="1"/>
          <p:nvPr/>
        </p:nvSpPr>
        <p:spPr>
          <a:xfrm>
            <a:off x="5117099" y="2729511"/>
            <a:ext cx="457424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back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CFE1CC-8379-FA40-A919-F91EBE57A326}"/>
              </a:ext>
            </a:extLst>
          </p:cNvPr>
          <p:cNvSpPr txBox="1"/>
          <p:nvPr/>
        </p:nvSpPr>
        <p:spPr>
          <a:xfrm>
            <a:off x="5835517" y="5342810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9E28D2-9951-AF42-86CB-D210C8A19851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82AA02-C2CB-1141-9C00-B7C7235EE91F}"/>
              </a:ext>
            </a:extLst>
          </p:cNvPr>
          <p:cNvSpPr txBox="1"/>
          <p:nvPr/>
        </p:nvSpPr>
        <p:spPr>
          <a:xfrm>
            <a:off x="282045" y="2703516"/>
            <a:ext cx="1124731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37331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DF35422A-FFEB-9242-8362-105AFF30AF87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37A19B-6F9E-CC4A-A7A0-C31B61A2B0D7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27BE72-7B2D-3043-AD2B-4BD49AED6E0F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95A29C7-DAF3-6343-BE0E-1CF22BDA0436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E829E5-2D66-2C4A-B859-26F54BCD0D3B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1627561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∅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D6542F-0C00-1745-BCAA-950A967667BF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29B594-2045-DE41-8DEE-169D3F3548A4}"/>
              </a:ext>
            </a:extLst>
          </p:cNvPr>
          <p:cNvSpPr txBox="1"/>
          <p:nvPr/>
        </p:nvSpPr>
        <p:spPr>
          <a:xfrm>
            <a:off x="5117099" y="2729511"/>
            <a:ext cx="457424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back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CFE1CC-8379-FA40-A919-F91EBE57A326}"/>
              </a:ext>
            </a:extLst>
          </p:cNvPr>
          <p:cNvSpPr txBox="1"/>
          <p:nvPr/>
        </p:nvSpPr>
        <p:spPr>
          <a:xfrm>
            <a:off x="5835517" y="5342810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98995A-C294-3045-846B-0AFD7AC9B96D}"/>
              </a:ext>
            </a:extLst>
          </p:cNvPr>
          <p:cNvSpPr txBox="1"/>
          <p:nvPr/>
        </p:nvSpPr>
        <p:spPr>
          <a:xfrm>
            <a:off x="7905982" y="5595263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904C8D-F465-744E-AEA2-26541FF281FA}"/>
              </a:ext>
            </a:extLst>
          </p:cNvPr>
          <p:cNvSpPr txBox="1"/>
          <p:nvPr/>
        </p:nvSpPr>
        <p:spPr>
          <a:xfrm>
            <a:off x="282045" y="3869834"/>
            <a:ext cx="18085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Found a solution,</a:t>
            </a:r>
            <a:br>
              <a:rPr lang="en-GB" dirty="0"/>
            </a:br>
            <a:r>
              <a:rPr lang="en-GB" dirty="0"/>
              <a:t>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67D780-690C-EB4F-868C-665780C8828F}"/>
              </a:ext>
            </a:extLst>
          </p:cNvPr>
          <p:cNvSpPr txBox="1"/>
          <p:nvPr/>
        </p:nvSpPr>
        <p:spPr>
          <a:xfrm>
            <a:off x="282045" y="2703516"/>
            <a:ext cx="1124731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068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7A7C-897E-2641-A392-81A89062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3559-EB0D-984A-9884-0D8F2A61B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And/Or</a:t>
            </a:r>
            <a:r>
              <a:rPr lang="en-GB" dirty="0"/>
              <a:t> Graph Search</a:t>
            </a:r>
          </a:p>
          <a:p>
            <a:pPr lvl="1"/>
            <a:r>
              <a:rPr lang="en-US" dirty="0"/>
              <a:t>Algorithms for each type of solution</a:t>
            </a:r>
          </a:p>
          <a:p>
            <a:pPr lvl="2"/>
            <a:r>
              <a:rPr lang="en-US" dirty="0"/>
              <a:t>unsafe, cyclic safe, acyclic safe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23C6-6986-904D-8C45-2F576B45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97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5.5 Determinisation Techniques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Guided planning for safe solutions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79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Motivation: </a:t>
                </a:r>
              </a:p>
              <a:p>
                <a:pPr lvl="1"/>
                <a:r>
                  <a:rPr lang="en-US" dirty="0"/>
                  <a:t>Much easier to find solutions if they don’t have to be safe</a:t>
                </a:r>
              </a:p>
              <a:p>
                <a:pPr lvl="1"/>
                <a:r>
                  <a:rPr lang="en-US" dirty="0">
                    <a:cs typeface="Calibri"/>
                  </a:rPr>
                  <a:t>Find-Safe-Solution</a:t>
                </a:r>
                <a:r>
                  <a:rPr lang="en-US" dirty="0">
                    <a:cs typeface="Times New Roman"/>
                  </a:rPr>
                  <a:t> needs plans for all possible outcomes of actions</a:t>
                </a:r>
              </a:p>
              <a:p>
                <a:pPr lvl="1"/>
                <a:r>
                  <a:rPr lang="en-US" dirty="0">
                    <a:cs typeface="Calibri"/>
                  </a:rPr>
                  <a:t>Find-Solution </a:t>
                </a:r>
                <a:r>
                  <a:rPr lang="en-US" dirty="0">
                    <a:cs typeface="Times New Roman"/>
                  </a:rPr>
                  <a:t>only needs a plan for one of them</a:t>
                </a:r>
              </a:p>
              <a:p>
                <a:r>
                  <a:rPr lang="en-US" dirty="0">
                    <a:cs typeface="Times New Roman"/>
                  </a:rPr>
                  <a:t>Idea: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loop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Find a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Look at each leaf node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i="1" dirty="0">
                  <a:cs typeface="Times New Roman"/>
                </a:endParaRPr>
              </a:p>
              <a:p>
                <a:pPr lvl="3"/>
                <a:r>
                  <a:rPr lang="en-US" dirty="0">
                    <a:cs typeface="Times New Roman"/>
                  </a:rPr>
                  <a:t>If the leaf node </a:t>
                </a:r>
                <a:r>
                  <a:rPr lang="en-US">
                    <a:cs typeface="Times New Roman"/>
                  </a:rPr>
                  <a:t>is not </a:t>
                </a:r>
                <a:r>
                  <a:rPr lang="en-US" dirty="0">
                    <a:cs typeface="Times New Roman"/>
                  </a:rPr>
                  <a:t>a goal, find a solution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and incorporate it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r="-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728B7-871B-D744-9B8E-8E7B589A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65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8ED9FA-9BED-2740-B4BC-EFC24EFE8F09}"/>
                  </a:ext>
                </a:extLst>
              </p:cNvPr>
              <p:cNvSpPr/>
              <p:nvPr/>
            </p:nvSpPr>
            <p:spPr>
              <a:xfrm>
                <a:off x="242694" y="1214581"/>
                <a:ext cx="4943260" cy="461664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arbitrarily select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Find-Solution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8ED9FA-9BED-2740-B4BC-EFC24EFE8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94" y="1214581"/>
                <a:ext cx="4943260" cy="4616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2282" y="1723989"/>
                <a:ext cx="3306860" cy="70788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is a solution. Return the part that is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82" y="1723989"/>
                <a:ext cx="3306860" cy="707886"/>
              </a:xfrm>
              <a:prstGeom prst="rect">
                <a:avLst/>
              </a:prstGeom>
              <a:blipFill>
                <a:blip r:embed="rId3"/>
                <a:stretch>
                  <a:fillRect l="-1521" t="-5263" r="-760" b="-122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92282" y="3818488"/>
                <a:ext cx="2874579" cy="101566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/>
                  </a:rPr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cs typeface="Times New Roman"/>
                  </a:rPr>
                  <a:t>, add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unless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already has an action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82" y="3818488"/>
                <a:ext cx="2874579" cy="1015663"/>
              </a:xfrm>
              <a:prstGeom prst="rect">
                <a:avLst/>
              </a:prstGeom>
              <a:blipFill>
                <a:blip r:embed="rId4"/>
                <a:stretch>
                  <a:fillRect l="-1747" t="-2439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75677" y="4941333"/>
                <a:ext cx="2922839" cy="132343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is unsolvable.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that can produce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, </a:t>
                </a:r>
                <a:r>
                  <a:rPr lang="en-US" sz="2000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US" sz="2000" dirty="0">
                    <a:cs typeface="Times New Roman"/>
                  </a:rPr>
                  <a:t> so we will never 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sz="2000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endParaRPr lang="en-US" sz="20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677" y="4941333"/>
                <a:ext cx="2922839" cy="1323439"/>
              </a:xfrm>
              <a:prstGeom prst="rect">
                <a:avLst/>
              </a:prstGeom>
              <a:blipFill>
                <a:blip r:embed="rId5"/>
                <a:stretch>
                  <a:fillRect l="-2155" t="-1887" r="-2586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25571" y="2894079"/>
                <a:ext cx="3306860" cy="70788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/>
                  </a:rPr>
                  <a:t>Choose any leaf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that is not a goal. Find a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cs typeface="Times New Roman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.</a:t>
                </a:r>
                <a:endParaRPr lang="en-US" sz="20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571" y="2894079"/>
                <a:ext cx="3306860" cy="707886"/>
              </a:xfrm>
              <a:prstGeom prst="rect">
                <a:avLst/>
              </a:prstGeom>
              <a:blipFill>
                <a:blip r:embed="rId6"/>
                <a:stretch>
                  <a:fillRect l="-1527" t="-5263" r="-2290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4698C-F501-7F46-A7A0-EDDC4BD5D16B}"/>
              </a:ext>
            </a:extLst>
          </p:cNvPr>
          <p:cNvSpPr/>
          <p:nvPr/>
        </p:nvSpPr>
        <p:spPr>
          <a:xfrm>
            <a:off x="990344" y="2755211"/>
            <a:ext cx="3892581" cy="86806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87B1E6-6ACF-8E47-9CFB-9490FE91F0AF}"/>
              </a:ext>
            </a:extLst>
          </p:cNvPr>
          <p:cNvSpPr/>
          <p:nvPr/>
        </p:nvSpPr>
        <p:spPr>
          <a:xfrm>
            <a:off x="991306" y="3634031"/>
            <a:ext cx="2923969" cy="40018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905CBB-1B4A-344E-B369-A99E4AC3820F}"/>
              </a:ext>
            </a:extLst>
          </p:cNvPr>
          <p:cNvSpPr/>
          <p:nvPr/>
        </p:nvSpPr>
        <p:spPr>
          <a:xfrm>
            <a:off x="991305" y="4047684"/>
            <a:ext cx="4084161" cy="43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ACF31F-B4F1-C14F-9460-0A38F5351809}"/>
              </a:ext>
            </a:extLst>
          </p:cNvPr>
          <p:cNvSpPr/>
          <p:nvPr/>
        </p:nvSpPr>
        <p:spPr>
          <a:xfrm>
            <a:off x="991306" y="4488892"/>
            <a:ext cx="2124000" cy="40018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4CF664-5863-BC4D-88FD-27218BBD3FF8}"/>
              </a:ext>
            </a:extLst>
          </p:cNvPr>
          <p:cNvSpPr/>
          <p:nvPr/>
        </p:nvSpPr>
        <p:spPr>
          <a:xfrm>
            <a:off x="991305" y="4906059"/>
            <a:ext cx="4084161" cy="86806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cxnSpLocks/>
            <a:stCxn id="8" idx="1"/>
            <a:endCxn id="5" idx="3"/>
          </p:cNvCxnSpPr>
          <p:nvPr/>
        </p:nvCxnSpPr>
        <p:spPr bwMode="auto">
          <a:xfrm flipH="1">
            <a:off x="4882925" y="2077932"/>
            <a:ext cx="809357" cy="11113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cxnSpLocks/>
            <a:stCxn id="15" idx="1"/>
            <a:endCxn id="28" idx="3"/>
          </p:cNvCxnSpPr>
          <p:nvPr/>
        </p:nvCxnSpPr>
        <p:spPr bwMode="auto">
          <a:xfrm flipH="1" flipV="1">
            <a:off x="5075466" y="4263684"/>
            <a:ext cx="616816" cy="626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  <a:stCxn id="20" idx="1"/>
            <a:endCxn id="30" idx="3"/>
          </p:cNvCxnSpPr>
          <p:nvPr/>
        </p:nvCxnSpPr>
        <p:spPr bwMode="auto">
          <a:xfrm flipH="1" flipV="1">
            <a:off x="5075466" y="5340090"/>
            <a:ext cx="900211" cy="2629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cxnSpLocks/>
            <a:stCxn id="24" idx="1"/>
            <a:endCxn id="27" idx="3"/>
          </p:cNvCxnSpPr>
          <p:nvPr/>
        </p:nvCxnSpPr>
        <p:spPr bwMode="auto">
          <a:xfrm flipH="1">
            <a:off x="3915275" y="3248022"/>
            <a:ext cx="1610296" cy="5861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05E1045-8397-F04D-A407-86E7BFC2C587}"/>
              </a:ext>
            </a:extLst>
          </p:cNvPr>
          <p:cNvSpPr txBox="1"/>
          <p:nvPr/>
        </p:nvSpPr>
        <p:spPr>
          <a:xfrm>
            <a:off x="3115306" y="4519747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⇐ not in the book</a:t>
            </a:r>
          </a:p>
        </p:txBody>
      </p:sp>
    </p:spTree>
    <p:extLst>
      <p:ext uri="{BB962C8B-B14F-4D97-AF65-F5344CB8AC3E}">
        <p14:creationId xmlns:p14="http://schemas.microsoft.com/office/powerpoint/2010/main" val="3385522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6C9060-3A2B-4048-8629-363CCCD97C3B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grpSp>
          <p:nvGrpSpPr>
            <p:cNvPr id="3" name="Group 2"/>
            <p:cNvGrpSpPr/>
            <p:nvPr/>
          </p:nvGrpSpPr>
          <p:grpSpPr>
            <a:xfrm>
              <a:off x="2551250" y="1803400"/>
              <a:ext cx="6477000" cy="5054600"/>
              <a:chOff x="1206499" y="1224973"/>
              <a:chExt cx="6477000" cy="505460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6499" y="1224973"/>
                <a:ext cx="6477000" cy="5054600"/>
              </a:xfrm>
              <a:prstGeom prst="rect">
                <a:avLst/>
              </a:prstGeom>
            </p:spPr>
          </p:pic>
          <p:sp>
            <p:nvSpPr>
              <p:cNvPr id="7" name="Oval 6"/>
              <p:cNvSpPr/>
              <p:nvPr/>
            </p:nvSpPr>
            <p:spPr>
              <a:xfrm>
                <a:off x="1350817" y="3821545"/>
                <a:ext cx="301752" cy="301752"/>
              </a:xfrm>
              <a:prstGeom prst="ellipse">
                <a:avLst/>
              </a:prstGeom>
              <a:solidFill>
                <a:srgbClr val="FFFC9C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32D49C7E-C24D-4C42-8B9D-843A51A1E92F}"/>
              </a:ext>
            </a:extLst>
          </p:cNvPr>
          <p:cNvSpPr>
            <a:spLocks noChangeAspect="1"/>
          </p:cNvSpPr>
          <p:nvPr/>
        </p:nvSpPr>
        <p:spPr>
          <a:xfrm>
            <a:off x="2787708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B39E845-5759-4042-B867-3A176ADB5F18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B39E845-5759-4042-B867-3A176ADB5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946CF62-5ADB-614E-8B47-686C01CFCA8C}"/>
              </a:ext>
            </a:extLst>
          </p:cNvPr>
          <p:cNvSpPr txBox="1"/>
          <p:nvPr/>
        </p:nvSpPr>
        <p:spPr>
          <a:xfrm>
            <a:off x="282045" y="4730400"/>
            <a:ext cx="660758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8592F-37A4-BB44-9E13-6BF0F1793919}"/>
              </a:ext>
            </a:extLst>
          </p:cNvPr>
          <p:cNvSpPr txBox="1"/>
          <p:nvPr/>
        </p:nvSpPr>
        <p:spPr>
          <a:xfrm>
            <a:off x="282045" y="4204027"/>
            <a:ext cx="1301959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0</a:t>
            </a:r>
            <a:r>
              <a:rPr lang="en-US" i="1" dirty="0">
                <a:cs typeface="Times New Roman"/>
              </a:rPr>
              <a:t>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on_ship</a:t>
            </a: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4366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6C9060-3A2B-4048-8629-363CCCD97C3B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286CBC4-112A-F048-97A3-CCA079EA77F8}"/>
              </a:ext>
            </a:extLst>
          </p:cNvPr>
          <p:cNvSpPr>
            <a:spLocks noChangeAspect="1"/>
          </p:cNvSpPr>
          <p:nvPr/>
        </p:nvSpPr>
        <p:spPr>
          <a:xfrm>
            <a:off x="6088319" y="29806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91067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39B177-AF6D-FC44-A747-57DC11B6DBC1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39B177-AF6D-FC44-A747-57DC11B6D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35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Nondeterministic Planning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134350" cy="5018723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Planning domain: 3-tuple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– finite sets of states and actions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US" i="1" baseline="30000" dirty="0"/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= {all possible “next states” after applying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}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chemeClr val="accent1"/>
                    </a:solidFill>
                  </a:rPr>
                  <a:t>applicable</a:t>
                </a:r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dirty="0">
                  <a:latin typeface="Symbol" charset="2"/>
                  <a:cs typeface="Symbol" charset="2"/>
                </a:endParaRPr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all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actions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applicable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l-GR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858838" algn="l"/>
                    <a:tab pos="14874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l-G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l-GR" i="1" dirty="0" smtClean="0">
                              <a:latin typeface="Cambria Math" panose="02040503050406030204" pitchFamily="18" charset="0"/>
                              <a:cs typeface="Symbol" charset="2"/>
                            </a:rPr>
                            <m:t>∈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l-GR" i="1" dirty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l-G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Symbol" charset="2"/>
                        </a:rPr>
                        <m:t>∅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i="1" baseline="30000" dirty="0"/>
              </a:p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One action representation: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mutually exclusive “effects” lists</a:t>
                </a:r>
                <a:endParaRPr lang="en-US" baseline="-25000" dirty="0"/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US" dirty="0">
                    <a:solidFill>
                      <a:srgbClr val="C00000"/>
                    </a:solidFill>
                  </a:rPr>
                  <a:t>Problem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may be </a:t>
                </a:r>
                <a:r>
                  <a:rPr lang="en-US" dirty="0" err="1"/>
                  <a:t>combinatorially</a:t>
                </a:r>
                <a:r>
                  <a:rPr lang="en-US" dirty="0"/>
                  <a:t> large</a:t>
                </a:r>
              </a:p>
              <a:p>
                <a:pPr lvl="2"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Suppose </a:t>
                </a:r>
                <a:r>
                  <a:rPr lang="en-US" i="1" dirty="0"/>
                  <a:t>a</a:t>
                </a:r>
                <a:r>
                  <a:rPr lang="en-US" dirty="0"/>
                  <a:t> can cause any possible combination </a:t>
                </a:r>
                <a:br>
                  <a:rPr lang="en-US" dirty="0"/>
                </a:br>
                <a:r>
                  <a:rPr lang="en-US" dirty="0"/>
                  <a:t>of effects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pPr lvl="2"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Need eff</a:t>
                </a:r>
                <a:r>
                  <a:rPr lang="en-US" baseline="-25000" dirty="0"/>
                  <a:t>1 </a:t>
                </a:r>
                <a:r>
                  <a:rPr lang="en-US" dirty="0"/>
                  <a:t>, eff</a:t>
                </a:r>
                <a:r>
                  <a:rPr lang="en-US" baseline="-25000" dirty="0"/>
                  <a:t>2 </a:t>
                </a:r>
                <a:r>
                  <a:rPr lang="en-US" dirty="0"/>
                  <a:t>, …, eff</a:t>
                </a:r>
                <a:r>
                  <a:rPr lang="en-US" baseline="-25000" dirty="0"/>
                  <a:t>2</a:t>
                </a:r>
                <a:r>
                  <a:rPr lang="en-US" sz="1400" i="1" dirty="0"/>
                  <a:t>k</a:t>
                </a:r>
              </a:p>
              <a:p>
                <a:pPr lvl="3"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One for for each combination</a:t>
                </a:r>
              </a:p>
              <a:p>
                <a:pPr lvl="2"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Section 5.4: a way to alleviate this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For now, ignore most of that</a:t>
                </a:r>
              </a:p>
              <a:p>
                <a:pPr lvl="2"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states, actions ⇔ nodes, edges in a graph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134350" cy="5018723"/>
              </a:xfrm>
              <a:blipFill>
                <a:blip r:embed="rId3"/>
                <a:stretch>
                  <a:fillRect l="-780" t="-2273" r="-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EC0870-0033-AB49-8E54-130C5ED0CC24}"/>
                  </a:ext>
                </a:extLst>
              </p:cNvPr>
              <p:cNvSpPr/>
              <p:nvPr/>
            </p:nvSpPr>
            <p:spPr>
              <a:xfrm>
                <a:off x="6389370" y="4037756"/>
                <a:ext cx="2125980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928688" algn="l"/>
                  </a:tabLst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br>
                  <a:rPr lang="de-DE" dirty="0"/>
                </a:br>
                <a:r>
                  <a:rPr lang="de-DE" dirty="0"/>
                  <a:t>	</a:t>
                </a:r>
                <a:r>
                  <a:rPr lang="en-US" dirty="0"/>
                  <a:t>pre: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1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2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 </m:t>
                    </m:r>
                  </m:oMath>
                </a14:m>
                <a:br>
                  <a:rPr lang="de-DE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 err="1"/>
                  <a:t>eff</a:t>
                </a:r>
                <a:r>
                  <a:rPr lang="en-US" i="1" baseline="-25000" dirty="0" err="1"/>
                  <a:t>n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EC0870-0033-AB49-8E54-130C5ED0C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370" y="4037756"/>
                <a:ext cx="2125980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95DDD-6B23-1846-9FD9-B9523A56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49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13B82-91EC-6842-A173-D8647B1FD4C6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085D55F4-56C0-0746-B93C-237E6D8C84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6C9060-3A2B-4048-8629-363CCCD97C3B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91067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deliver).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8966F9-05DC-F94E-8B06-415C55721D72}"/>
              </a:ext>
            </a:extLst>
          </p:cNvPr>
          <p:cNvSpPr>
            <a:spLocks noChangeAspect="1"/>
          </p:cNvSpPr>
          <p:nvPr/>
        </p:nvSpPr>
        <p:spPr>
          <a:xfrm>
            <a:off x="8209350" y="197368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E1500D-80E8-D34F-A5DA-A9DB683A8D71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E1500D-80E8-D34F-A5DA-A9DB683A8D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205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13B82-91EC-6842-A173-D8647B1FD4C6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085D55F4-56C0-0746-B93C-237E6D8C84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493229" y="2615363"/>
            <a:ext cx="1720593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77FF2A-497B-9A4C-B487-B450114DC7B7}"/>
              </a:ext>
            </a:extLst>
          </p:cNvPr>
          <p:cNvSpPr/>
          <p:nvPr/>
        </p:nvSpPr>
        <p:spPr>
          <a:xfrm rot="12955365">
            <a:off x="8112976" y="2105282"/>
            <a:ext cx="987841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6C9060-3A2B-4048-8629-363CCCD97C3B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8966F9-05DC-F94E-8B06-415C55721D72}"/>
              </a:ext>
            </a:extLst>
          </p:cNvPr>
          <p:cNvSpPr>
            <a:spLocks noChangeAspect="1"/>
          </p:cNvSpPr>
          <p:nvPr/>
        </p:nvSpPr>
        <p:spPr>
          <a:xfrm>
            <a:off x="8739142" y="230959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BA61311-4BA9-3141-80F3-63440E5D5B18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BA61311-4BA9-3141-80F3-63440E5D5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388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13B82-91EC-6842-A173-D8647B1FD4C6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085D55F4-56C0-0746-B93C-237E6D8C84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493229" y="2615363"/>
            <a:ext cx="1720593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77FF2A-497B-9A4C-B487-B450114DC7B7}"/>
              </a:ext>
            </a:extLst>
          </p:cNvPr>
          <p:cNvSpPr/>
          <p:nvPr/>
        </p:nvSpPr>
        <p:spPr>
          <a:xfrm rot="12955365">
            <a:off x="8112976" y="2105282"/>
            <a:ext cx="987841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6C9060-3A2B-4048-8629-363CCCD97C3B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8966F9-05DC-F94E-8B06-415C55721D72}"/>
              </a:ext>
            </a:extLst>
          </p:cNvPr>
          <p:cNvSpPr>
            <a:spLocks noChangeAspect="1"/>
          </p:cNvSpPr>
          <p:nvPr/>
        </p:nvSpPr>
        <p:spPr>
          <a:xfrm>
            <a:off x="8739142" y="2309597"/>
            <a:ext cx="306000" cy="306000"/>
          </a:xfrm>
          <a:prstGeom prst="ellipse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81FB3-018C-1143-8A3E-6C1109E85031}"/>
              </a:ext>
            </a:extLst>
          </p:cNvPr>
          <p:cNvSpPr txBox="1"/>
          <p:nvPr/>
        </p:nvSpPr>
        <p:spPr>
          <a:xfrm>
            <a:off x="8707357" y="1953102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fail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436D3A-20CA-2D46-AE79-45B2113D6C41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436D3A-20CA-2D46-AE79-45B2113D6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629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13B82-91EC-6842-A173-D8647B1FD4C6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085D55F4-56C0-0746-B93C-237E6D8C84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79A764-2377-9545-A278-A138B9CC539D}"/>
              </a:ext>
            </a:extLst>
          </p:cNvPr>
          <p:cNvGrpSpPr/>
          <p:nvPr/>
        </p:nvGrpSpPr>
        <p:grpSpPr>
          <a:xfrm>
            <a:off x="2642691" y="1607455"/>
            <a:ext cx="6480000" cy="5056941"/>
            <a:chOff x="2642691" y="1607455"/>
            <a:chExt cx="6480000" cy="50569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DF56666-5B8D-E547-BA3A-CFF4543FD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2691" y="1607455"/>
              <a:ext cx="6480000" cy="5056941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5A4F7C5-E931-F14A-A369-C333C58B8770}"/>
              </a:ext>
            </a:extLst>
          </p:cNvPr>
          <p:cNvSpPr>
            <a:spLocks noChangeAspect="1"/>
          </p:cNvSpPr>
          <p:nvPr/>
        </p:nvSpPr>
        <p:spPr>
          <a:xfrm>
            <a:off x="8200525" y="1972551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/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blipFill>
                <a:blip r:embed="rId4"/>
                <a:stretch>
                  <a:fillRect l="-2548" t="-3774" r="-2548" b="-9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A60FCF-B12B-E844-AE7D-029C5288A3EC}"/>
              </a:ext>
            </a:extLst>
          </p:cNvPr>
          <p:cNvCxnSpPr>
            <a:cxnSpLocks/>
            <a:stCxn id="35" idx="2"/>
            <a:endCxn id="34" idx="1"/>
          </p:cNvCxnSpPr>
          <p:nvPr/>
        </p:nvCxnSpPr>
        <p:spPr bwMode="auto">
          <a:xfrm>
            <a:off x="6457950" y="1620612"/>
            <a:ext cx="1787388" cy="3967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45F8A36-3EED-EE4E-BB81-2726D5BC49EF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45F8A36-3EED-EE4E-BB81-2726D5BC4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829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13B82-91EC-6842-A173-D8647B1FD4C6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085D55F4-56C0-0746-B93C-237E6D8C84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79A764-2377-9545-A278-A138B9CC539D}"/>
              </a:ext>
            </a:extLst>
          </p:cNvPr>
          <p:cNvGrpSpPr/>
          <p:nvPr/>
        </p:nvGrpSpPr>
        <p:grpSpPr>
          <a:xfrm>
            <a:off x="2642691" y="1607455"/>
            <a:ext cx="6480000" cy="5056941"/>
            <a:chOff x="2642691" y="1607455"/>
            <a:chExt cx="6480000" cy="50569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DF56666-5B8D-E547-BA3A-CFF4543FD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2691" y="1607455"/>
              <a:ext cx="6480000" cy="5056941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5A4F7C5-E931-F14A-A369-C333C58B8770}"/>
              </a:ext>
            </a:extLst>
          </p:cNvPr>
          <p:cNvSpPr>
            <a:spLocks noChangeAspect="1"/>
          </p:cNvSpPr>
          <p:nvPr/>
        </p:nvSpPr>
        <p:spPr>
          <a:xfrm>
            <a:off x="8200525" y="1972551"/>
            <a:ext cx="306000" cy="306000"/>
          </a:xfrm>
          <a:prstGeom prst="ellipse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96098A-339A-CE41-A341-B90858C8673F}"/>
              </a:ext>
            </a:extLst>
          </p:cNvPr>
          <p:cNvSpPr txBox="1"/>
          <p:nvPr/>
        </p:nvSpPr>
        <p:spPr>
          <a:xfrm>
            <a:off x="7803540" y="1861538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fail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6377AE-54A1-254E-A8A6-D4AE4B553D33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6377AE-54A1-254E-A8A6-D4AE4B553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027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/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blipFill>
                <a:blip r:embed="rId4"/>
                <a:stretch>
                  <a:fillRect l="-2548" t="-3774" r="-2548" b="-9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E54EB7-438B-9241-B7FA-1F34C944D492}"/>
              </a:ext>
            </a:extLst>
          </p:cNvPr>
          <p:cNvCxnSpPr>
            <a:cxnSpLocks/>
            <a:stCxn id="23" idx="2"/>
          </p:cNvCxnSpPr>
          <p:nvPr/>
        </p:nvCxnSpPr>
        <p:spPr bwMode="auto">
          <a:xfrm flipH="1">
            <a:off x="6239134" y="1620612"/>
            <a:ext cx="218816" cy="135892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B69182E-4469-D746-9DDF-185F84427910}"/>
              </a:ext>
            </a:extLst>
          </p:cNvPr>
          <p:cNvSpPr>
            <a:spLocks noChangeAspect="1"/>
          </p:cNvSpPr>
          <p:nvPr/>
        </p:nvSpPr>
        <p:spPr>
          <a:xfrm>
            <a:off x="6089016" y="297612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D141CEA-230F-0C4F-B36C-2583A0E50614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D141CEA-230F-0C4F-B36C-2583A0E50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22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AA08BD-E964-244C-AA27-29A4E4069254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AA08BD-E964-244C-AA27-29A4E4069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4712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A07B29-F8FE-3047-9300-DB6599B193C7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B59825-D171-E942-9A3A-12074C3BE9E3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F643FC-61DE-9C42-B502-447823EC5716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F643FC-61DE-9C42-B502-447823EC5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134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A07B29-F8FE-3047-9300-DB6599B193C7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B59825-D171-E942-9A3A-12074C3BE9E3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2D8BCA-986B-CF46-B03F-0FD4240CAB35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594BC1-1AC3-2644-AE48-37350B44658A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203132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B790699-2CFC-5348-B93D-5A899C0B5034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B790699-2CFC-5348-B93D-5A899C0B5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965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A07B29-F8FE-3047-9300-DB6599B193C7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B59825-D171-E942-9A3A-12074C3BE9E3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2D8BCA-986B-CF46-B03F-0FD4240CAB35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594BC1-1AC3-2644-AE48-37350B44658A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203132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4"/>
                </a:solidFill>
                <a:cs typeface="Calibri"/>
              </a:rPr>
              <a:t>(foo, move)</a:t>
            </a:r>
            <a:r>
              <a:rPr lang="en-US" dirty="0">
                <a:solidFill>
                  <a:schemeClr val="accent4"/>
                </a:solidFill>
                <a:cs typeface="Calibri"/>
              </a:rPr>
              <a:t>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E4695A-F549-AB42-83AE-5149869EBF3F}"/>
                  </a:ext>
                </a:extLst>
              </p:cNvPr>
              <p:cNvSpPr/>
              <p:nvPr/>
            </p:nvSpPr>
            <p:spPr>
              <a:xfrm>
                <a:off x="6369461" y="1090788"/>
                <a:ext cx="1383184" cy="92333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Remove unreachable part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solidFill>
                    <a:schemeClr val="bg1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E4695A-F549-AB42-83AE-5149869EB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461" y="1090788"/>
                <a:ext cx="1383184" cy="923330"/>
              </a:xfrm>
              <a:prstGeom prst="rect">
                <a:avLst/>
              </a:prstGeom>
              <a:blipFill>
                <a:blip r:embed="rId3"/>
                <a:stretch>
                  <a:fillRect l="-1818" t="-2667" r="-454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AD831C-7221-FD4F-B71B-40387454AAF1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>
            <a:off x="7061053" y="2014118"/>
            <a:ext cx="1084034" cy="81012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8DCB801-CECB-F74A-84C4-81DF2F31818F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8DCB801-CECB-F74A-84C4-81DF2F318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AC197D-1F4E-9144-8377-DC9EE435A37E}"/>
              </a:ext>
            </a:extLst>
          </p:cNvPr>
          <p:cNvCxnSpPr>
            <a:cxnSpLocks/>
            <a:endCxn id="22" idx="1"/>
          </p:cNvCxnSpPr>
          <p:nvPr/>
        </p:nvCxnSpPr>
        <p:spPr bwMode="auto">
          <a:xfrm>
            <a:off x="4754880" y="1319349"/>
            <a:ext cx="1614581" cy="233104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1368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Nondeterministic Planning Domains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deterministic planning problems, search space was a graph</a:t>
            </a:r>
          </a:p>
          <a:p>
            <a:r>
              <a:rPr lang="en-US" dirty="0"/>
              <a:t>Now it’s an AND/OR graph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OR branch</a:t>
            </a:r>
            <a:r>
              <a:rPr lang="en-US" dirty="0"/>
              <a:t>:</a:t>
            </a:r>
            <a:r>
              <a:rPr lang="en-US" i="1" dirty="0"/>
              <a:t> </a:t>
            </a:r>
          </a:p>
          <a:p>
            <a:pPr lvl="2"/>
            <a:r>
              <a:rPr lang="en-US" dirty="0"/>
              <a:t>Several applicable actions, </a:t>
            </a:r>
            <a:br>
              <a:rPr lang="en-US" dirty="0"/>
            </a:br>
            <a:r>
              <a:rPr lang="en-US" dirty="0"/>
              <a:t>which one to choose?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AND branch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Multiple </a:t>
            </a:r>
            <a:br>
              <a:rPr lang="en-US" dirty="0"/>
            </a:br>
            <a:r>
              <a:rPr lang="en-US" dirty="0"/>
              <a:t>possible </a:t>
            </a:r>
            <a:br>
              <a:rPr lang="en-US" dirty="0"/>
            </a:br>
            <a:r>
              <a:rPr lang="en-US" dirty="0"/>
              <a:t>outcomes</a:t>
            </a:r>
          </a:p>
          <a:p>
            <a:pPr lvl="2"/>
            <a:r>
              <a:rPr lang="en-US" dirty="0"/>
              <a:t>Must</a:t>
            </a:r>
            <a:br>
              <a:rPr lang="en-US" dirty="0"/>
            </a:br>
            <a:r>
              <a:rPr lang="en-US" dirty="0"/>
              <a:t>handle </a:t>
            </a:r>
            <a:br>
              <a:rPr lang="en-US" dirty="0"/>
            </a:br>
            <a:r>
              <a:rPr lang="en-US" dirty="0"/>
              <a:t>all of </a:t>
            </a:r>
            <a:br>
              <a:rPr lang="en-US" dirty="0"/>
            </a:br>
            <a:r>
              <a:rPr lang="en-US" dirty="0"/>
              <a:t>them</a:t>
            </a:r>
          </a:p>
          <a:p>
            <a:pPr lvl="2"/>
            <a:endParaRPr lang="en-US" dirty="0"/>
          </a:p>
          <a:p>
            <a:r>
              <a:rPr lang="en-US" dirty="0"/>
              <a:t>Analogy to </a:t>
            </a:r>
            <a:r>
              <a:rPr lang="en-US" dirty="0">
                <a:latin typeface="Calibri"/>
                <a:cs typeface="Calibri"/>
              </a:rPr>
              <a:t>PSP</a:t>
            </a:r>
          </a:p>
          <a:p>
            <a:pPr lvl="1"/>
            <a:r>
              <a:rPr lang="en-US" i="1" dirty="0"/>
              <a:t>OR</a:t>
            </a:r>
            <a:r>
              <a:rPr lang="en-US" dirty="0"/>
              <a:t> branch ⇔ action selection</a:t>
            </a:r>
          </a:p>
          <a:p>
            <a:pPr lvl="1"/>
            <a:r>
              <a:rPr lang="en-US" i="1" dirty="0"/>
              <a:t>AND</a:t>
            </a:r>
            <a:r>
              <a:rPr lang="en-US" dirty="0"/>
              <a:t> branch ⇔ flaw selection</a:t>
            </a:r>
          </a:p>
        </p:txBody>
      </p:sp>
      <p:pic>
        <p:nvPicPr>
          <p:cNvPr id="7" name="Picture 6" descr="planningdomain.pdf">
            <a:extLst>
              <a:ext uri="{FF2B5EF4-FFF2-40B4-BE49-F238E27FC236}">
                <a16:creationId xmlns:a16="http://schemas.microsoft.com/office/drawing/2014/main" id="{708B584B-4FCE-FB49-A2CD-4324B6FC8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2EDB66-EE5C-8543-904B-6082C07E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67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Determinisation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A31BE-DCB9-DB49-89DD-42A80FCFB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646" y="1158240"/>
            <a:ext cx="3185704" cy="501872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How to implement it</a:t>
            </a:r>
            <a:r>
              <a:rPr lang="en-GB" dirty="0">
                <a:cs typeface="Times New Roman"/>
              </a:rPr>
              <a:t>?</a:t>
            </a:r>
          </a:p>
          <a:p>
            <a:pPr lvl="1"/>
            <a:r>
              <a:rPr lang="en-GB" dirty="0">
                <a:cs typeface="Times New Roman"/>
              </a:rPr>
              <a:t>Need implementation of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</a:t>
            </a:r>
          </a:p>
          <a:p>
            <a:pPr lvl="1"/>
            <a:r>
              <a:rPr lang="en-GB" dirty="0">
                <a:cs typeface="Times New Roman"/>
              </a:rPr>
              <a:t>Need it to be very efficient</a:t>
            </a:r>
          </a:p>
          <a:p>
            <a:pPr lvl="2"/>
            <a:r>
              <a:rPr lang="en-GB" dirty="0">
                <a:cs typeface="Times New Roman"/>
              </a:rPr>
              <a:t>Called many times</a:t>
            </a:r>
          </a:p>
          <a:p>
            <a:pPr lvl="1"/>
            <a:endParaRPr lang="en-GB" dirty="0"/>
          </a:p>
          <a:p>
            <a:r>
              <a:rPr lang="en-GB" dirty="0"/>
              <a:t>Idea: </a:t>
            </a:r>
            <a:r>
              <a:rPr lang="en-GB" dirty="0">
                <a:cs typeface="Times New Roman"/>
              </a:rPr>
              <a:t>instead, use a classical planner</a:t>
            </a:r>
          </a:p>
          <a:p>
            <a:pPr lvl="1"/>
            <a:r>
              <a:rPr lang="en-GB" dirty="0">
                <a:cs typeface="Times New Roman"/>
              </a:rPr>
              <a:t>Any algorithm from Chapter 2</a:t>
            </a:r>
          </a:p>
          <a:p>
            <a:pPr lvl="1"/>
            <a:r>
              <a:rPr lang="en-GB" dirty="0">
                <a:cs typeface="Times New Roman"/>
              </a:rPr>
              <a:t>Efficient algorithms, search heuristics</a:t>
            </a:r>
          </a:p>
          <a:p>
            <a:r>
              <a:rPr lang="en-GB" dirty="0">
                <a:cs typeface="Times New Roman"/>
              </a:rPr>
              <a:t>For that, determinise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552937B-C7A9-B74B-BF88-B650864AA73E}"/>
                  </a:ext>
                </a:extLst>
              </p:cNvPr>
              <p:cNvSpPr/>
              <p:nvPr/>
            </p:nvSpPr>
            <p:spPr>
              <a:xfrm>
                <a:off x="242694" y="1214581"/>
                <a:ext cx="4943260" cy="461664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GB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𝜋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\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GB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sz="1400" i="1" smtClean="0"/>
                          <m:t>γ</m:t>
                        </m:r>
                      </m:e>
                    </m:acc>
                  </m:oMath>
                </a14:m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GB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GB" sz="14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Find-Solution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GB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GB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552937B-C7A9-B74B-BF88-B650864AA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94" y="1214581"/>
                <a:ext cx="4943260" cy="4616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642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Determinisation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6452090" cy="501872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cs typeface="Times New Roman"/>
                  </a:rPr>
                  <a:t>Convert the nondeterministic actions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into something the classical planner can use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Determinise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has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𝑛</m:t>
                    </m:r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possible outcomes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𝑛</m:t>
                    </m:r>
                  </m:oMath>
                </a14:m>
                <a:r>
                  <a:rPr lang="en-GB" dirty="0">
                    <a:cs typeface="Times New Roman"/>
                  </a:rPr>
                  <a:t> deterministic actions,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one for each outcome</a:t>
                </a:r>
                <a:r>
                  <a:rPr lang="en-GB" i="1" dirty="0">
                    <a:cs typeface="Times New Roman"/>
                  </a:rPr>
                  <a:t> </a:t>
                </a:r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Classical planner returns a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 is acyclic, can convert it to a policy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(unsafe) solution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b="0" baseline="-25000" dirty="0">
                  <a:cs typeface="Times New Roman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cs typeface="Times New Roman"/>
                  </a:rPr>
                  <a:t>where 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is the nondeterministic action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whose determinisation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−1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6452090" cy="5018723"/>
              </a:xfrm>
              <a:blipFill>
                <a:blip r:embed="rId2"/>
                <a:stretch>
                  <a:fillRect l="-1572" t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DE1F49B-A99C-DF4A-9746-83916EE6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  <p:sp>
        <p:nvSpPr>
          <p:cNvPr id="4" name="Down Arrow 3"/>
          <p:cNvSpPr/>
          <p:nvPr/>
        </p:nvSpPr>
        <p:spPr bwMode="auto">
          <a:xfrm>
            <a:off x="7172510" y="3501054"/>
            <a:ext cx="382220" cy="517818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47908" y="1406069"/>
            <a:ext cx="2986775" cy="2043324"/>
            <a:chOff x="5693920" y="1567715"/>
            <a:chExt cx="2986775" cy="2043324"/>
          </a:xfrm>
        </p:grpSpPr>
        <p:sp>
          <p:nvSpPr>
            <p:cNvPr id="6" name="Arc 5"/>
            <p:cNvSpPr/>
            <p:nvPr/>
          </p:nvSpPr>
          <p:spPr bwMode="auto">
            <a:xfrm>
              <a:off x="6697749" y="1838754"/>
              <a:ext cx="589197" cy="602326"/>
            </a:xfrm>
            <a:prstGeom prst="arc">
              <a:avLst>
                <a:gd name="adj1" fmla="val 16200000"/>
                <a:gd name="adj2" fmla="val 1960923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4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47021" y="1585539"/>
              <a:ext cx="353517" cy="327351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cxnSp>
          <p:nvCxnSpPr>
            <p:cNvPr id="8" name="Straight Arrow Connector 7"/>
            <p:cNvCxnSpPr>
              <a:stCxn id="7" idx="3"/>
              <a:endCxn id="12" idx="7"/>
            </p:cNvCxnSpPr>
            <p:nvPr/>
          </p:nvCxnSpPr>
          <p:spPr bwMode="auto">
            <a:xfrm flipH="1">
              <a:off x="6492307" y="1864951"/>
              <a:ext cx="506485" cy="8520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7" idx="4"/>
              <a:endCxn id="11" idx="0"/>
            </p:cNvCxnSpPr>
            <p:nvPr/>
          </p:nvCxnSpPr>
          <p:spPr bwMode="auto">
            <a:xfrm flipH="1">
              <a:off x="7119061" y="1912890"/>
              <a:ext cx="4719" cy="99041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stCxn id="7" idx="5"/>
              <a:endCxn id="13" idx="1"/>
            </p:cNvCxnSpPr>
            <p:nvPr/>
          </p:nvCxnSpPr>
          <p:spPr bwMode="auto">
            <a:xfrm>
              <a:off x="7248767" y="1864951"/>
              <a:ext cx="709487" cy="89050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6942302" y="2903308"/>
              <a:ext cx="353517" cy="327351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190561" y="2669083"/>
              <a:ext cx="353517" cy="327351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906483" y="2707518"/>
              <a:ext cx="353517" cy="327351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08915" y="1567715"/>
              <a:ext cx="11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at_harbor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93920" y="2978359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parking1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8373" y="3241707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parking2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39061" y="3020824"/>
              <a:ext cx="941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transit1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53717" y="2003455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park</a:t>
              </a:r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7157137" y="4185566"/>
            <a:ext cx="353517" cy="327351"/>
          </a:xfrm>
          <a:prstGeom prst="ellipse">
            <a:avLst/>
          </a:prstGeom>
          <a:solidFill>
            <a:srgbClr val="8EA5C7"/>
          </a:solidFill>
          <a:ln w="28575" cap="flat" cmpd="sng" algn="ctr">
            <a:solidFill>
              <a:srgbClr val="2B49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cxnSp>
        <p:nvCxnSpPr>
          <p:cNvPr id="20" name="Straight Arrow Connector 19"/>
          <p:cNvCxnSpPr>
            <a:stCxn id="19" idx="3"/>
            <a:endCxn id="24" idx="7"/>
          </p:cNvCxnSpPr>
          <p:nvPr/>
        </p:nvCxnSpPr>
        <p:spPr bwMode="auto">
          <a:xfrm flipH="1">
            <a:off x="6644698" y="4464978"/>
            <a:ext cx="564210" cy="8520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9" idx="4"/>
            <a:endCxn id="23" idx="0"/>
          </p:cNvCxnSpPr>
          <p:nvPr/>
        </p:nvCxnSpPr>
        <p:spPr bwMode="auto">
          <a:xfrm flipH="1">
            <a:off x="7225272" y="4512917"/>
            <a:ext cx="108624" cy="9904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9" idx="5"/>
            <a:endCxn id="25" idx="1"/>
          </p:cNvCxnSpPr>
          <p:nvPr/>
        </p:nvCxnSpPr>
        <p:spPr bwMode="auto">
          <a:xfrm>
            <a:off x="7458883" y="4464978"/>
            <a:ext cx="778757" cy="8212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7048513" y="5503335"/>
            <a:ext cx="353517" cy="327351"/>
          </a:xfrm>
          <a:prstGeom prst="ellipse">
            <a:avLst/>
          </a:prstGeom>
          <a:solidFill>
            <a:srgbClr val="8EA5C7"/>
          </a:solidFill>
          <a:ln w="28575" cap="flat" cmpd="sng" algn="ctr">
            <a:solidFill>
              <a:srgbClr val="2B49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342952" y="5269110"/>
            <a:ext cx="353517" cy="327351"/>
          </a:xfrm>
          <a:prstGeom prst="ellipse">
            <a:avLst/>
          </a:prstGeom>
          <a:solidFill>
            <a:srgbClr val="8EA5C7"/>
          </a:solidFill>
          <a:ln w="28575" cap="flat" cmpd="sng" algn="ctr">
            <a:solidFill>
              <a:srgbClr val="2B49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185869" y="5238275"/>
            <a:ext cx="353517" cy="327351"/>
          </a:xfrm>
          <a:prstGeom prst="ellipse">
            <a:avLst/>
          </a:prstGeom>
          <a:solidFill>
            <a:srgbClr val="8EA5C7"/>
          </a:solidFill>
          <a:ln w="28575" cap="flat" cmpd="sng" algn="ctr">
            <a:solidFill>
              <a:srgbClr val="2B49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9031" y="4167742"/>
            <a:ext cx="11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at_harbor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46311" y="5578386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parking1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7674" y="584173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parking2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18447" y="5551581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transit1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33103" y="4591937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park3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9055" y="462888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park1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21201" y="5030665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park2</a:t>
            </a:r>
          </a:p>
        </p:txBody>
      </p:sp>
    </p:spTree>
    <p:extLst>
      <p:ext uri="{BB962C8B-B14F-4D97-AF65-F5344CB8AC3E}">
        <p14:creationId xmlns:p14="http://schemas.microsoft.com/office/powerpoint/2010/main" val="20308258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Determinisation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971886" cy="501872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>
                    <a:cs typeface="Times New Roman"/>
                  </a:rPr>
                  <a:t>Nondeterministic planning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problem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Determinisation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Classical planner returns a 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:r>
                  <a:rPr lang="en-GB" dirty="0"/>
                  <a:t>a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 is acyclic, can convert it to an (unsafe) solution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r>
                  <a:rPr lang="en-GB" dirty="0">
                    <a:cs typeface="Times New Roman"/>
                  </a:rPr>
                  <a:t>where 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is the nondeterministic action whose determinisation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−1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971886" cy="5018723"/>
              </a:xfrm>
              <a:blipFill>
                <a:blip r:embed="rId2"/>
                <a:stretch>
                  <a:fillRect l="-1274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A377C-E919-4A4C-BD8D-2706C4C9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38227-2DDC-3A4C-A268-94491D85CEE4}"/>
              </a:ext>
            </a:extLst>
          </p:cNvPr>
          <p:cNvSpPr/>
          <p:nvPr/>
        </p:nvSpPr>
        <p:spPr>
          <a:xfrm>
            <a:off x="5291699" y="1158240"/>
            <a:ext cx="3669421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Plan2policy(p=⟨</a:t>
            </a:r>
            <a:r>
              <a:rPr lang="en-GB" sz="1400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,...,</a:t>
            </a:r>
            <a:r>
              <a:rPr lang="en-GB" sz="1400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⟩,</a:t>
            </a:r>
            <a:r>
              <a:rPr lang="en-GB" sz="1400" b="1" i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from 1 to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{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,det2nondet(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)} 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← 𝛾</a:t>
            </a:r>
            <a:r>
              <a:rPr lang="en-GB" sz="1400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endParaRPr lang="en-GB" sz="1400" i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685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2DE83A-822D-FC4A-9E61-F9ED78E4FE48}"/>
                  </a:ext>
                </a:extLst>
              </p:cNvPr>
              <p:cNvSpPr/>
              <p:nvPr/>
            </p:nvSpPr>
            <p:spPr>
              <a:xfrm>
                <a:off x="242694" y="1111069"/>
                <a:ext cx="5034700" cy="547842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the actions in the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2DE83A-822D-FC4A-9E61-F9ED78E4F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94" y="1111069"/>
                <a:ext cx="5034700" cy="54784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92282" y="1723989"/>
            <a:ext cx="330686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cs typeface="Times New Roman"/>
              </a:rPr>
              <a:t>Same as Guided-Find-Safe-Solution.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92282" y="3818488"/>
                <a:ext cx="2916141" cy="101566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/>
                  </a:rPr>
                  <a:t>Convert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to a policy. Add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unless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already has an action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82" y="3818488"/>
                <a:ext cx="2916141" cy="1015663"/>
              </a:xfrm>
              <a:prstGeom prst="rect">
                <a:avLst/>
              </a:prstGeom>
              <a:blipFill>
                <a:blip r:embed="rId3"/>
                <a:stretch>
                  <a:fillRect l="-1724" t="-2439" r="-3017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75677" y="4941333"/>
                <a:ext cx="2922839" cy="132343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is unsolvable.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that can produce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, </a:t>
                </a:r>
                <a:r>
                  <a:rPr lang="en-US" sz="2000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0" dirty="0" smtClean="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/>
                  </a:rPr>
                  <a:t> so we will never 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sz="2000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i="1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677" y="4941333"/>
                <a:ext cx="2922839" cy="1323439"/>
              </a:xfrm>
              <a:prstGeom prst="rect">
                <a:avLst/>
              </a:prstGeom>
              <a:blipFill>
                <a:blip r:embed="rId4"/>
                <a:stretch>
                  <a:fillRect l="-2155" t="-1887" r="-2586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525571" y="2894079"/>
            <a:ext cx="330686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cs typeface="Times New Roman"/>
              </a:rPr>
              <a:t>Any classical planner that does not return cyclic plans.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4698C-F501-7F46-A7A0-EDDC4BD5D16B}"/>
              </a:ext>
            </a:extLst>
          </p:cNvPr>
          <p:cNvSpPr/>
          <p:nvPr/>
        </p:nvSpPr>
        <p:spPr>
          <a:xfrm>
            <a:off x="653294" y="1356726"/>
            <a:ext cx="2834490" cy="107395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87B1E6-6ACF-8E47-9CFB-9490FE91F0AF}"/>
              </a:ext>
            </a:extLst>
          </p:cNvPr>
          <p:cNvSpPr/>
          <p:nvPr/>
        </p:nvSpPr>
        <p:spPr>
          <a:xfrm>
            <a:off x="653294" y="2666411"/>
            <a:ext cx="4232215" cy="126429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905CBB-1B4A-344E-B369-A99E4AC3820F}"/>
              </a:ext>
            </a:extLst>
          </p:cNvPr>
          <p:cNvSpPr/>
          <p:nvPr/>
        </p:nvSpPr>
        <p:spPr>
          <a:xfrm>
            <a:off x="1358536" y="4362188"/>
            <a:ext cx="3709853" cy="43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4CF664-5863-BC4D-88FD-27218BBD3FF8}"/>
              </a:ext>
            </a:extLst>
          </p:cNvPr>
          <p:cNvSpPr/>
          <p:nvPr/>
        </p:nvSpPr>
        <p:spPr>
          <a:xfrm>
            <a:off x="1358536" y="5425651"/>
            <a:ext cx="3709853" cy="10678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cxnSpLocks/>
            <a:stCxn id="8" idx="1"/>
            <a:endCxn id="5" idx="3"/>
          </p:cNvCxnSpPr>
          <p:nvPr/>
        </p:nvCxnSpPr>
        <p:spPr bwMode="auto">
          <a:xfrm flipH="1" flipV="1">
            <a:off x="3487784" y="1893704"/>
            <a:ext cx="2204498" cy="1842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cxnSpLocks/>
            <a:stCxn id="15" idx="1"/>
            <a:endCxn id="28" idx="3"/>
          </p:cNvCxnSpPr>
          <p:nvPr/>
        </p:nvCxnSpPr>
        <p:spPr bwMode="auto">
          <a:xfrm flipH="1">
            <a:off x="5068389" y="4326320"/>
            <a:ext cx="623893" cy="2518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  <a:stCxn id="20" idx="1"/>
            <a:endCxn id="30" idx="3"/>
          </p:cNvCxnSpPr>
          <p:nvPr/>
        </p:nvCxnSpPr>
        <p:spPr bwMode="auto">
          <a:xfrm flipH="1">
            <a:off x="5068389" y="5603053"/>
            <a:ext cx="907288" cy="3565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cxnSpLocks/>
            <a:stCxn id="8" idx="1"/>
            <a:endCxn id="27" idx="3"/>
          </p:cNvCxnSpPr>
          <p:nvPr/>
        </p:nvCxnSpPr>
        <p:spPr bwMode="auto">
          <a:xfrm flipH="1">
            <a:off x="4885509" y="2077932"/>
            <a:ext cx="806773" cy="12206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DF80651-D8E8-8047-AA9A-254CF56FDF15}"/>
              </a:ext>
            </a:extLst>
          </p:cNvPr>
          <p:cNvCxnSpPr>
            <a:cxnSpLocks/>
            <a:stCxn id="24" idx="1"/>
          </p:cNvCxnSpPr>
          <p:nvPr/>
        </p:nvCxnSpPr>
        <p:spPr bwMode="auto">
          <a:xfrm flipH="1">
            <a:off x="4037162" y="3248022"/>
            <a:ext cx="1488409" cy="789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370266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 rot="360000">
            <a:off x="2716641" y="4348970"/>
            <a:ext cx="5918061" cy="460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E92598-0F8E-B540-88A3-77C4177572B3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276314E-240D-784A-A29A-AADDED402DA2}"/>
                </a:ext>
              </a:extLst>
            </p:cNvPr>
            <p:cNvGrpSpPr/>
            <p:nvPr/>
          </p:nvGrpSpPr>
          <p:grpSpPr>
            <a:xfrm>
              <a:off x="2551250" y="1803400"/>
              <a:ext cx="6477000" cy="5054600"/>
              <a:chOff x="1206499" y="1224973"/>
              <a:chExt cx="6477000" cy="50546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FF6BF5A-E2DD-4340-AB5C-2A43E6816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6499" y="1224973"/>
                <a:ext cx="6477000" cy="5054600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44B5892-498B-4948-8F75-F8961876AE79}"/>
                  </a:ext>
                </a:extLst>
              </p:cNvPr>
              <p:cNvSpPr/>
              <p:nvPr/>
            </p:nvSpPr>
            <p:spPr>
              <a:xfrm>
                <a:off x="1350817" y="3821545"/>
                <a:ext cx="301752" cy="301752"/>
              </a:xfrm>
              <a:prstGeom prst="ellipse">
                <a:avLst/>
              </a:prstGeom>
              <a:solidFill>
                <a:srgbClr val="FFFC9C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0F3D79-6013-B341-A278-EE48A278EFCE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0E0D59AE-DF9A-1041-9732-CE7A4D8602DA}"/>
              </a:ext>
            </a:extLst>
          </p:cNvPr>
          <p:cNvSpPr>
            <a:spLocks noChangeAspect="1"/>
          </p:cNvSpPr>
          <p:nvPr/>
        </p:nvSpPr>
        <p:spPr>
          <a:xfrm>
            <a:off x="2785906" y="420485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9C0B56-6920-E741-A6AF-A3BFD9CCF820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9C0B56-6920-E741-A6AF-A3BFD9CCF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8047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1C5A06E1-14E8-AC47-804B-837C26CD15E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562B5D64-D647-0149-8A23-1F4EBF3DFFA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ACA79E-0F38-4F49-8B58-547BCE803907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40FFFED-9949-D84F-AB52-4C80D8DECA6D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163D654E-8793-D546-9303-4D49B738C89A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A1D5C3-2EFE-5246-88CE-86421C10D53A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667D5A-0A18-1D49-B1A1-54BEB6AF87C8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3CB8757-9B18-2E48-A44E-0269C5E4F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53CC7E-88EF-5148-BEE9-D3691CD04533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B40FF7C-A48B-024F-AD58-95992B1EC4D2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0266AE-EAB7-724C-8463-92953F413054}"/>
              </a:ext>
            </a:extLst>
          </p:cNvPr>
          <p:cNvSpPr>
            <a:spLocks noChangeAspect="1"/>
          </p:cNvSpPr>
          <p:nvPr/>
        </p:nvSpPr>
        <p:spPr>
          <a:xfrm>
            <a:off x="6088319" y="29806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66940-8D51-EC41-95CF-2FEC84C305E8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5BFE73E-F41E-CE46-8AFB-D994F129F10A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5BFE73E-F41E-CE46-8AFB-D994F129F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9364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1C5A06E1-14E8-AC47-804B-837C26CD15E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562B5D64-D647-0149-8A23-1F4EBF3DFFA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ACA79E-0F38-4F49-8B58-547BCE803907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40FFFED-9949-D84F-AB52-4C80D8DECA6D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163D654E-8793-D546-9303-4D49B738C89A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A1D5C3-2EFE-5246-88CE-86421C10D53A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C679BA-0FDB-6542-8101-E166FFC70868}"/>
              </a:ext>
            </a:extLst>
          </p:cNvPr>
          <p:cNvSpPr/>
          <p:nvPr/>
        </p:nvSpPr>
        <p:spPr>
          <a:xfrm rot="695494">
            <a:off x="6032930" y="3088483"/>
            <a:ext cx="2487357" cy="460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667D5A-0A18-1D49-B1A1-54BEB6AF87C8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3CB8757-9B18-2E48-A44E-0269C5E4F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53CC7E-88EF-5148-BEE9-D3691CD04533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B40FF7C-A48B-024F-AD58-95992B1EC4D2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66940-8D51-EC41-95CF-2FEC84C305E8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8F48A71-2516-484E-BF27-E4523E5267BC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8F48A71-2516-484E-BF27-E4523E526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226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1C5A06E1-14E8-AC47-804B-837C26CD15E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562B5D64-D647-0149-8A23-1F4EBF3DFFA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ACA79E-0F38-4F49-8B58-547BCE803907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40FFFED-9949-D84F-AB52-4C80D8DECA6D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163D654E-8793-D546-9303-4D49B738C89A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A1D5C3-2EFE-5246-88CE-86421C10D53A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81505-D84B-DE4B-913D-ED6ABC357F3E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6A04AF3-5333-1E41-9692-290A5A3627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667D5A-0A18-1D49-B1A1-54BEB6AF87C8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3CB8757-9B18-2E48-A44E-0269C5E4F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53CC7E-88EF-5148-BEE9-D3691CD04533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B40FF7C-A48B-024F-AD58-95992B1EC4D2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66940-8D51-EC41-95CF-2FEC84C305E8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FAB28F4-017D-5549-BB54-E2B94E67EBE3}"/>
              </a:ext>
            </a:extLst>
          </p:cNvPr>
          <p:cNvSpPr>
            <a:spLocks noChangeAspect="1"/>
          </p:cNvSpPr>
          <p:nvPr/>
        </p:nvSpPr>
        <p:spPr>
          <a:xfrm>
            <a:off x="8209350" y="197368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BB984CB-4975-1948-A692-835EAD17A85D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BB984CB-4975-1948-A692-835EAD17A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5437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1C5A06E1-14E8-AC47-804B-837C26CD15E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562B5D64-D647-0149-8A23-1F4EBF3DFFA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ACA79E-0F38-4F49-8B58-547BCE803907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40FFFED-9949-D84F-AB52-4C80D8DECA6D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163D654E-8793-D546-9303-4D49B738C89A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A1D5C3-2EFE-5246-88CE-86421C10D53A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81505-D84B-DE4B-913D-ED6ABC357F3E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6A04AF3-5333-1E41-9692-290A5A3627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70C232-0817-5E4D-8B6B-8D7A8EAFFDCE}"/>
              </a:ext>
            </a:extLst>
          </p:cNvPr>
          <p:cNvSpPr/>
          <p:nvPr/>
        </p:nvSpPr>
        <p:spPr>
          <a:xfrm rot="5400000">
            <a:off x="7462022" y="2604692"/>
            <a:ext cx="1800655" cy="460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667D5A-0A18-1D49-B1A1-54BEB6AF87C8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3CB8757-9B18-2E48-A44E-0269C5E4F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53CC7E-88EF-5148-BEE9-D3691CD04533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B40FF7C-A48B-024F-AD58-95992B1EC4D2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66940-8D51-EC41-95CF-2FEC84C305E8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7BFDE7-413E-F34E-AAB2-0BF959A996DC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7BFDE7-413E-F34E-AAB2-0BF959A99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707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1C5A06E1-14E8-AC47-804B-837C26CD15E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562B5D64-D647-0149-8A23-1F4EBF3DFFA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ACA79E-0F38-4F49-8B58-547BCE803907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40FFFED-9949-D84F-AB52-4C80D8DECA6D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163D654E-8793-D546-9303-4D49B738C89A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A1D5C3-2EFE-5246-88CE-86421C10D53A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81505-D84B-DE4B-913D-ED6ABC357F3E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6A04AF3-5333-1E41-9692-290A5A3627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D494F0-11FC-9548-9BA0-2A3106CE5BA8}"/>
              </a:ext>
            </a:extLst>
          </p:cNvPr>
          <p:cNvSpPr/>
          <p:nvPr/>
        </p:nvSpPr>
        <p:spPr>
          <a:xfrm rot="16200000">
            <a:off x="7493229" y="2615363"/>
            <a:ext cx="1720593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D91A6A-1D92-3246-85F0-A33F735F01EB}"/>
              </a:ext>
            </a:extLst>
          </p:cNvPr>
          <p:cNvSpPr/>
          <p:nvPr/>
        </p:nvSpPr>
        <p:spPr>
          <a:xfrm rot="12955365">
            <a:off x="8112976" y="2105282"/>
            <a:ext cx="987841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667D5A-0A18-1D49-B1A1-54BEB6AF87C8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3CB8757-9B18-2E48-A44E-0269C5E4F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53CC7E-88EF-5148-BEE9-D3691CD04533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B40FF7C-A48B-024F-AD58-95992B1EC4D2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66940-8D51-EC41-95CF-2FEC84C305E8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5A6390-FD48-0148-A3C0-FDFC81D3918B}"/>
              </a:ext>
            </a:extLst>
          </p:cNvPr>
          <p:cNvSpPr>
            <a:spLocks noChangeAspect="1"/>
          </p:cNvSpPr>
          <p:nvPr/>
        </p:nvSpPr>
        <p:spPr>
          <a:xfrm>
            <a:off x="8739142" y="230959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FC01B7B-2881-FD4A-988C-89FCDCB6A233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FC01B7B-2881-FD4A-988C-89FCDCB6A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9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11225" algn="l"/>
                <a:tab pos="1487488" algn="l"/>
              </a:tabLst>
            </a:pPr>
            <a:r>
              <a:rPr lang="en-US" dirty="0"/>
              <a:t>Very simple harbor management domain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Unload a single item from a ship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Move it around a harbor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9" y="2447379"/>
            <a:ext cx="1958905" cy="1568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2" y="4777741"/>
            <a:ext cx="2143330" cy="14262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Left-Right Arrow 9"/>
          <p:cNvSpPr/>
          <p:nvPr/>
        </p:nvSpPr>
        <p:spPr>
          <a:xfrm rot="5400000">
            <a:off x="1163668" y="4222571"/>
            <a:ext cx="761998" cy="34834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lanningdomain.pdf">
            <a:extLst>
              <a:ext uri="{FF2B5EF4-FFF2-40B4-BE49-F238E27FC236}">
                <a16:creationId xmlns:a16="http://schemas.microsoft.com/office/drawing/2014/main" id="{BC48EA6F-073A-EE4B-97E1-43B7E7FE2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2D1DC1-D958-B149-8F26-2A2D900F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145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1C5A06E1-14E8-AC47-804B-837C26CD15E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562B5D64-D647-0149-8A23-1F4EBF3DFFA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ACA79E-0F38-4F49-8B58-547BCE803907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40FFFED-9949-D84F-AB52-4C80D8DECA6D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163D654E-8793-D546-9303-4D49B738C89A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A1D5C3-2EFE-5246-88CE-86421C10D53A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81505-D84B-DE4B-913D-ED6ABC357F3E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6A04AF3-5333-1E41-9692-290A5A3627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D494F0-11FC-9548-9BA0-2A3106CE5BA8}"/>
              </a:ext>
            </a:extLst>
          </p:cNvPr>
          <p:cNvSpPr/>
          <p:nvPr/>
        </p:nvSpPr>
        <p:spPr>
          <a:xfrm rot="16200000">
            <a:off x="7493229" y="2615363"/>
            <a:ext cx="1720593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D91A6A-1D92-3246-85F0-A33F735F01EB}"/>
              </a:ext>
            </a:extLst>
          </p:cNvPr>
          <p:cNvSpPr/>
          <p:nvPr/>
        </p:nvSpPr>
        <p:spPr>
          <a:xfrm rot="12955365">
            <a:off x="8112976" y="2105282"/>
            <a:ext cx="987841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667D5A-0A18-1D49-B1A1-54BEB6AF87C8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3CB8757-9B18-2E48-A44E-0269C5E4F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53CC7E-88EF-5148-BEE9-D3691CD04533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B40FF7C-A48B-024F-AD58-95992B1EC4D2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66940-8D51-EC41-95CF-2FEC84C305E8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996E4EF-D1CE-5D4D-A533-6E6DE9189292}"/>
              </a:ext>
            </a:extLst>
          </p:cNvPr>
          <p:cNvSpPr>
            <a:spLocks noChangeAspect="1"/>
          </p:cNvSpPr>
          <p:nvPr/>
        </p:nvSpPr>
        <p:spPr>
          <a:xfrm>
            <a:off x="8739142" y="2309597"/>
            <a:ext cx="306000" cy="306000"/>
          </a:xfrm>
          <a:prstGeom prst="ellipse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D21F0A-18B3-4C4F-88CA-D264FB978679}"/>
              </a:ext>
            </a:extLst>
          </p:cNvPr>
          <p:cNvSpPr txBox="1"/>
          <p:nvPr/>
        </p:nvSpPr>
        <p:spPr>
          <a:xfrm>
            <a:off x="8707357" y="1953102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fail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D67C1D1-C380-9740-8923-338E52BD423D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D67C1D1-C380-9740-8923-338E52BD4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1539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13B82-91EC-6842-A173-D8647B1FD4C6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085D55F4-56C0-0746-B93C-237E6D8C84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79A764-2377-9545-A278-A138B9CC539D}"/>
              </a:ext>
            </a:extLst>
          </p:cNvPr>
          <p:cNvGrpSpPr/>
          <p:nvPr/>
        </p:nvGrpSpPr>
        <p:grpSpPr>
          <a:xfrm>
            <a:off x="2642691" y="1607455"/>
            <a:ext cx="6480000" cy="5056941"/>
            <a:chOff x="2642691" y="1607455"/>
            <a:chExt cx="6480000" cy="50569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DF56666-5B8D-E547-BA3A-CFF4543FD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2691" y="1607455"/>
              <a:ext cx="6480000" cy="5056941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5A4F7C5-E931-F14A-A369-C333C58B8770}"/>
              </a:ext>
            </a:extLst>
          </p:cNvPr>
          <p:cNvSpPr>
            <a:spLocks noChangeAspect="1"/>
          </p:cNvSpPr>
          <p:nvPr/>
        </p:nvSpPr>
        <p:spPr>
          <a:xfrm>
            <a:off x="8200525" y="1972551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/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blipFill>
                <a:blip r:embed="rId4"/>
                <a:stretch>
                  <a:fillRect l="-2548" t="-3774" r="-2548" b="-9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A60FCF-B12B-E844-AE7D-029C5288A3EC}"/>
              </a:ext>
            </a:extLst>
          </p:cNvPr>
          <p:cNvCxnSpPr>
            <a:cxnSpLocks/>
            <a:stCxn id="35" idx="2"/>
            <a:endCxn id="34" idx="1"/>
          </p:cNvCxnSpPr>
          <p:nvPr/>
        </p:nvCxnSpPr>
        <p:spPr bwMode="auto">
          <a:xfrm>
            <a:off x="6457950" y="1620612"/>
            <a:ext cx="1787388" cy="3967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DAF063-FBE5-6F4D-9855-233C468B1AD1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DAF063-FBE5-6F4D-9855-233C468B1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3699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13B82-91EC-6842-A173-D8647B1FD4C6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085D55F4-56C0-0746-B93C-237E6D8C84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79A764-2377-9545-A278-A138B9CC539D}"/>
              </a:ext>
            </a:extLst>
          </p:cNvPr>
          <p:cNvGrpSpPr/>
          <p:nvPr/>
        </p:nvGrpSpPr>
        <p:grpSpPr>
          <a:xfrm>
            <a:off x="2642691" y="1607455"/>
            <a:ext cx="6480000" cy="5056941"/>
            <a:chOff x="2642691" y="1607455"/>
            <a:chExt cx="6480000" cy="50569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DF56666-5B8D-E547-BA3A-CFF4543FD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2691" y="1607455"/>
              <a:ext cx="6480000" cy="5056941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FB5802-44C3-9D42-BEC6-9718416FC16B}"/>
              </a:ext>
            </a:extLst>
          </p:cNvPr>
          <p:cNvSpPr>
            <a:spLocks noChangeAspect="1"/>
          </p:cNvSpPr>
          <p:nvPr/>
        </p:nvSpPr>
        <p:spPr>
          <a:xfrm>
            <a:off x="8200525" y="1972551"/>
            <a:ext cx="306000" cy="306000"/>
          </a:xfrm>
          <a:prstGeom prst="ellipse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236F2C-DA0B-104A-A786-447F478FD828}"/>
              </a:ext>
            </a:extLst>
          </p:cNvPr>
          <p:cNvSpPr txBox="1"/>
          <p:nvPr/>
        </p:nvSpPr>
        <p:spPr>
          <a:xfrm>
            <a:off x="7803540" y="1861538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fail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023EFB1-8BE5-0F43-83D3-3042509AEF6C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023EFB1-8BE5-0F43-83D3-3042509AE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4738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/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blipFill>
                <a:blip r:embed="rId4"/>
                <a:stretch>
                  <a:fillRect l="-2548" t="-3774" r="-2548" b="-9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E54EB7-438B-9241-B7FA-1F34C944D492}"/>
              </a:ext>
            </a:extLst>
          </p:cNvPr>
          <p:cNvCxnSpPr>
            <a:cxnSpLocks/>
            <a:stCxn id="23" idx="2"/>
          </p:cNvCxnSpPr>
          <p:nvPr/>
        </p:nvCxnSpPr>
        <p:spPr bwMode="auto">
          <a:xfrm flipH="1">
            <a:off x="6239134" y="1620612"/>
            <a:ext cx="218816" cy="135892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B69182E-4469-D746-9DDF-185F84427910}"/>
              </a:ext>
            </a:extLst>
          </p:cNvPr>
          <p:cNvSpPr>
            <a:spLocks noChangeAspect="1"/>
          </p:cNvSpPr>
          <p:nvPr/>
        </p:nvSpPr>
        <p:spPr>
          <a:xfrm>
            <a:off x="6089016" y="297612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F109CA9-D730-D745-8B19-32A0250F0EE7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F109CA9-D730-D745-8B19-32A0250F0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736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0B30A-ABCE-7247-86A4-D1DA2C768414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0B30A-ABCE-7247-86A4-D1DA2C768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8434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092FEB-BC55-6241-9969-8EF802C1EEAB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092FEB-BC55-6241-9969-8EF802C1E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7490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104B23-CEAA-8D47-AE17-2A4780171D8B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5F3ECA3-1AE1-4D42-B319-1A0F8E620589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5F3ECA3-1AE1-4D42-B319-1A0F8E620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0163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DE782B-D2D8-494C-8908-25F8C412C0EF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104B23-CEAA-8D47-AE17-2A4780171D8B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373A64-9C85-EB48-960E-ACCD546D319F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373A64-9C85-EB48-960E-ACCD546D3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5353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DE782B-D2D8-494C-8908-25F8C412C0EF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104B23-CEAA-8D47-AE17-2A4780171D8B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6A7E84-B79D-FA4F-B8DD-554AE3634449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4DF94CD-3298-2641-AE76-A735414CBC63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4DF94CD-3298-2641-AE76-A735414CB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5045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DE782B-D2D8-494C-8908-25F8C412C0EF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104B23-CEAA-8D47-AE17-2A4780171D8B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6A7E84-B79D-FA4F-B8DD-554AE3634449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1F2C2E-8CA7-E54B-9A21-02B8AB37FE2E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99565BD-8001-4541-88CC-5A0E382171E5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99565BD-8001-4541-88CC-5A0E382171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5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911225" algn="l"/>
                <a:tab pos="1487488" algn="l"/>
              </a:tabLst>
            </a:pPr>
            <a:r>
              <a:rPr lang="en-US" dirty="0"/>
              <a:t>One state variable: </a:t>
            </a:r>
            <a:r>
              <a:rPr lang="en-US" dirty="0" err="1">
                <a:latin typeface="Calibri"/>
                <a:cs typeface="Calibri"/>
              </a:rPr>
              <a:t>pos</a:t>
            </a:r>
            <a:r>
              <a:rPr lang="en-US" dirty="0">
                <a:latin typeface="Calibri"/>
                <a:cs typeface="Calibri"/>
              </a:rPr>
              <a:t>(item)</a:t>
            </a:r>
            <a:endParaRPr lang="en-US" dirty="0"/>
          </a:p>
          <a:p>
            <a:pPr>
              <a:tabLst>
                <a:tab pos="911225" algn="l"/>
                <a:tab pos="1487488" algn="l"/>
              </a:tabLst>
            </a:pPr>
            <a:r>
              <a:rPr lang="en-US" dirty="0"/>
              <a:t>Five actions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Deterministic: </a:t>
            </a:r>
          </a:p>
          <a:p>
            <a:pPr lvl="2">
              <a:tabLst>
                <a:tab pos="911225" algn="l"/>
                <a:tab pos="1487488" algn="l"/>
              </a:tabLst>
            </a:pPr>
            <a:r>
              <a:rPr lang="en-US" dirty="0">
                <a:latin typeface="Calibri"/>
                <a:cs typeface="Calibri"/>
              </a:rPr>
              <a:t>unload, back, 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(move in one state)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Nondeterministic: </a:t>
            </a:r>
          </a:p>
          <a:p>
            <a:pPr lvl="2">
              <a:tabLst>
                <a:tab pos="911225" algn="l"/>
                <a:tab pos="1487488" algn="l"/>
              </a:tabLst>
            </a:pPr>
            <a:r>
              <a:rPr lang="en-US" dirty="0">
                <a:latin typeface="Calibri"/>
                <a:cs typeface="Calibri"/>
              </a:rPr>
              <a:t>park, move, deliver</a:t>
            </a:r>
          </a:p>
          <a:p>
            <a:pPr lvl="2">
              <a:tabLst>
                <a:tab pos="911225" algn="l"/>
                <a:tab pos="1487488" algn="l"/>
              </a:tabLst>
            </a:pPr>
            <a:endParaRPr lang="en-US" dirty="0">
              <a:latin typeface="Calibri"/>
              <a:cs typeface="Calibri"/>
            </a:endParaRPr>
          </a:p>
          <a:p>
            <a:pPr lvl="2">
              <a:tabLst>
                <a:tab pos="911225" algn="l"/>
                <a:tab pos="1487488" algn="l"/>
              </a:tabLst>
            </a:pPr>
            <a:endParaRPr lang="en-US" dirty="0">
              <a:latin typeface="Calibri"/>
              <a:cs typeface="Calibri"/>
            </a:endParaRPr>
          </a:p>
          <a:p>
            <a:pPr lvl="2">
              <a:tabLst>
                <a:tab pos="911225" algn="l"/>
                <a:tab pos="1487488" algn="l"/>
              </a:tabLst>
            </a:pPr>
            <a:endParaRPr lang="en-US" dirty="0">
              <a:latin typeface="Calibri"/>
              <a:cs typeface="Calibri"/>
            </a:endParaRPr>
          </a:p>
          <a:p>
            <a:pPr>
              <a:tabLst>
                <a:tab pos="911225" algn="l"/>
                <a:tab pos="1487488" algn="l"/>
              </a:tabLst>
            </a:pPr>
            <a:r>
              <a:rPr lang="en-US" dirty="0"/>
              <a:t>Simplified names for states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>
                <a:cs typeface="Times New Roman"/>
              </a:rPr>
              <a:t>For {</a:t>
            </a:r>
            <a:r>
              <a:rPr lang="en-US" dirty="0" err="1">
                <a:latin typeface="Calibri"/>
                <a:cs typeface="Calibri"/>
              </a:rPr>
              <a:t>pos</a:t>
            </a:r>
            <a:r>
              <a:rPr lang="en-US" dirty="0">
                <a:latin typeface="Calibri"/>
                <a:cs typeface="Calibri"/>
              </a:rPr>
              <a:t>(item)=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cs typeface="Times New Roman"/>
              </a:rPr>
              <a:t>}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write 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7A28BF-3667-B647-8D61-231DEE55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  <p:pic>
        <p:nvPicPr>
          <p:cNvPr id="9" name="Picture 8" descr="planningdomain.pdf">
            <a:extLst>
              <a:ext uri="{FF2B5EF4-FFF2-40B4-BE49-F238E27FC236}">
                <a16:creationId xmlns:a16="http://schemas.microsoft.com/office/drawing/2014/main" id="{B2B2469F-8A69-2F43-89A9-FE7A68A6A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793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DE782B-D2D8-494C-8908-25F8C412C0EF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104B23-CEAA-8D47-AE17-2A4780171D8B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6A7E84-B79D-FA4F-B8DD-554AE3634449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1F2C2E-8CA7-E54B-9A21-02B8AB37FE2E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05C946B-C4AA-3A4C-ABD4-4DDAC4484EBC}"/>
                  </a:ext>
                </a:extLst>
              </p:cNvPr>
              <p:cNvSpPr/>
              <p:nvPr/>
            </p:nvSpPr>
            <p:spPr>
              <a:xfrm>
                <a:off x="6537522" y="1006766"/>
                <a:ext cx="1349178" cy="92333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Remove unreachable parts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solidFill>
                    <a:schemeClr val="bg1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05C946B-C4AA-3A4C-ABD4-4DDAC4484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522" y="1006766"/>
                <a:ext cx="1349178" cy="923330"/>
              </a:xfrm>
              <a:prstGeom prst="rect">
                <a:avLst/>
              </a:prstGeom>
              <a:blipFill>
                <a:blip r:embed="rId3"/>
                <a:stretch>
                  <a:fillRect l="-2778" t="-1333" r="-555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C8136-D3E0-EB48-8174-20B8C019BFCF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C8136-D3E0-EB48-8174-20B8C019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4BC265-7089-C743-939F-A07B81C66CF8}"/>
              </a:ext>
            </a:extLst>
          </p:cNvPr>
          <p:cNvCxnSpPr>
            <a:cxnSpLocks/>
            <a:stCxn id="30" idx="2"/>
          </p:cNvCxnSpPr>
          <p:nvPr/>
        </p:nvCxnSpPr>
        <p:spPr bwMode="auto">
          <a:xfrm>
            <a:off x="7212111" y="1930096"/>
            <a:ext cx="1025046" cy="901214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5EAF614-12B4-A041-A4F6-49989E00E976}"/>
              </a:ext>
            </a:extLst>
          </p:cNvPr>
          <p:cNvCxnSpPr>
            <a:cxnSpLocks/>
            <a:endCxn id="30" idx="1"/>
          </p:cNvCxnSpPr>
          <p:nvPr/>
        </p:nvCxnSpPr>
        <p:spPr bwMode="auto">
          <a:xfrm flipV="1">
            <a:off x="4692912" y="1468431"/>
            <a:ext cx="1844610" cy="6211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84045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Actions Inapplicable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A31BE-DCB9-DB49-89DD-42A80FCFBB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29646" y="1158240"/>
                <a:ext cx="3657600" cy="5018723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800" dirty="0"/>
                  <a:t> to make</a:t>
                </a:r>
                <a:r>
                  <a:rPr lang="en-US" sz="1800" dirty="0">
                    <a:cs typeface="Times New Roman"/>
                  </a:rPr>
                  <a:t> actions inapplicable</a:t>
                </a:r>
              </a:p>
              <a:p>
                <a:pPr lvl="1"/>
                <a:r>
                  <a:rPr lang="en-US" sz="1800" dirty="0">
                    <a:cs typeface="Times New Roman"/>
                  </a:rPr>
                  <a:t>worst-case exponential time</a:t>
                </a:r>
              </a:p>
              <a:p>
                <a:r>
                  <a:rPr lang="en-US" sz="1800" dirty="0">
                    <a:cs typeface="Times New Roman"/>
                  </a:rPr>
                  <a:t>Better: </a:t>
                </a:r>
                <a:br>
                  <a:rPr lang="en-US" sz="1800" dirty="0">
                    <a:cs typeface="Times New Roman"/>
                  </a:rPr>
                </a:br>
                <a:r>
                  <a:rPr lang="en-US" sz="1800" dirty="0">
                    <a:cs typeface="Times New Roman"/>
                  </a:rPr>
                  <a:t>table of bad state-action pairs</a:t>
                </a:r>
              </a:p>
              <a:p>
                <a:pPr lvl="1"/>
                <a:r>
                  <a:rPr lang="en-US" sz="1800" dirty="0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1800" dirty="0">
                    <a:cs typeface="Times New Roman"/>
                  </a:rPr>
                  <a:t> </a:t>
                </a:r>
                <a:r>
                  <a:rPr lang="en-US" sz="1800" dirty="0" err="1">
                    <a:cs typeface="Times New Roman"/>
                  </a:rPr>
                  <a:t>s.t.</a:t>
                </a:r>
                <a:r>
                  <a:rPr lang="en-US" sz="180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l-GR" sz="1800" i="1" dirty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1800" dirty="0">
                    <a:cs typeface="Times New Roman"/>
                  </a:rPr>
                  <a:t>,</a:t>
                </a:r>
                <a:br>
                  <a:rPr lang="en-US" sz="1800" dirty="0">
                    <a:cs typeface="Times New Roman"/>
                  </a:rPr>
                </a:br>
                <a:br>
                  <a:rPr lang="en-US" sz="1800" dirty="0"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Times New Roman"/>
                      </a:rPr>
                      <m:t>𝐵𝑎𝑑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𝐵𝑎𝑑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de-DE" sz="1800" b="0" i="1" dirty="0">
                    <a:latin typeface="Cambria Math" panose="02040503050406030204" pitchFamily="18" charset="0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Symbol" charset="2"/>
                      </a:rPr>
                      <m:t>∪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𝑑𝑒𝑡𝑒𝑟𝑚𝑖𝑛𝑖𝑧𝑎𝑡𝑖𝑜𝑛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br>
                  <a:rPr lang="de-DE" sz="1800" dirty="0">
                    <a:cs typeface="Times New Roman"/>
                  </a:rPr>
                </a:br>
                <a:r>
                  <a:rPr lang="de-DE" sz="1800" dirty="0">
                    <a:cs typeface="Times New Roman"/>
                  </a:rPr>
                  <a:t> </a:t>
                </a:r>
                <a:endParaRPr lang="en-US" sz="1800" dirty="0">
                  <a:cs typeface="Times New Roman"/>
                </a:endParaRPr>
              </a:p>
              <a:p>
                <a:pPr lvl="1"/>
                <a:r>
                  <a:rPr lang="en-US" sz="1800" dirty="0">
                    <a:cs typeface="Times New Roman"/>
                  </a:rPr>
                  <a:t>Modify classical planner to take the table as an argument</a:t>
                </a:r>
              </a:p>
              <a:p>
                <a:pPr lvl="2"/>
                <a:r>
                  <a:rPr lang="en-US" sz="1800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1800" dirty="0">
                    <a:cs typeface="Times New Roman"/>
                  </a:rPr>
                  <a:t> is current state, only choose actions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𝐴𝑝𝑝𝑙𝑖𝑐𝑎𝑏𝑙𝑒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\</m:t>
                    </m:r>
                    <m:r>
                      <m:rPr>
                        <m:lit/>
                      </m:rP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𝐵𝑎𝑑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A31BE-DCB9-DB49-89DD-42A80FCFBB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9646" y="1158240"/>
                <a:ext cx="3657600" cy="5018723"/>
              </a:xfrm>
              <a:blipFill>
                <a:blip r:embed="rId3"/>
                <a:stretch>
                  <a:fillRect l="-1389" t="-1010" r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81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E0CE18-7D41-0D4C-A652-AB63FB7F9C2E}"/>
                  </a:ext>
                </a:extLst>
              </p:cNvPr>
              <p:cNvSpPr/>
              <p:nvPr/>
            </p:nvSpPr>
            <p:spPr>
              <a:xfrm>
                <a:off x="242694" y="1111069"/>
                <a:ext cx="5034700" cy="547842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and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the actions in the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E0CE18-7D41-0D4C-A652-AB63FB7F9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94" y="1111069"/>
                <a:ext cx="5034700" cy="5478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F59DF48-AEC0-5746-9701-0486AF95A052}"/>
              </a:ext>
            </a:extLst>
          </p:cNvPr>
          <p:cNvSpPr/>
          <p:nvPr/>
        </p:nvSpPr>
        <p:spPr>
          <a:xfrm>
            <a:off x="1358536" y="5425653"/>
            <a:ext cx="3709853" cy="10678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385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758C-280A-364A-90C8-F5E8E092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907B-A107-4648-8A09-80C8ED3A2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Determinisation Techniques</a:t>
            </a:r>
          </a:p>
          <a:p>
            <a:pPr lvl="1"/>
            <a:r>
              <a:rPr lang="en-US" dirty="0"/>
              <a:t>Guided-find-safe-solution</a:t>
            </a:r>
          </a:p>
          <a:p>
            <a:pPr lvl="2"/>
            <a:r>
              <a:rPr lang="en-US" dirty="0"/>
              <a:t>call find-solution to get an unsafe solution</a:t>
            </a:r>
          </a:p>
          <a:p>
            <a:pPr lvl="2"/>
            <a:r>
              <a:rPr lang="en-US" dirty="0"/>
              <a:t>call find-solution additional times on the leaves</a:t>
            </a:r>
          </a:p>
          <a:p>
            <a:pPr lvl="1"/>
            <a:r>
              <a:rPr lang="en-US" dirty="0"/>
              <a:t>Find-safe-solution-by-determinization</a:t>
            </a:r>
          </a:p>
          <a:p>
            <a:pPr lvl="2"/>
            <a:r>
              <a:rPr lang="en-US" dirty="0"/>
              <a:t>use determinized actions</a:t>
            </a:r>
          </a:p>
          <a:p>
            <a:pPr lvl="2"/>
            <a:r>
              <a:rPr lang="en-US" dirty="0"/>
              <a:t>call classical planner rather than find-solution</a:t>
            </a:r>
          </a:p>
          <a:p>
            <a:pPr lvl="2"/>
            <a:r>
              <a:rPr lang="en-US" dirty="0"/>
              <a:t>if dead-ends are encountered, modify actions that lead to them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D5A0-71E2-1949-8890-9F7100F5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445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5.6 Online Approaches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Lookahead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Lookahead by Determinisation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Lookahead with a bounded number of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267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8240"/>
            <a:ext cx="4609556" cy="5018723"/>
          </a:xfrm>
        </p:spPr>
        <p:txBody>
          <a:bodyPr/>
          <a:lstStyle/>
          <a:p>
            <a:r>
              <a:rPr lang="en-GB"/>
              <a:t>Motivation</a:t>
            </a:r>
          </a:p>
          <a:p>
            <a:pPr lvl="1"/>
            <a:r>
              <a:rPr lang="en-GB"/>
              <a:t>Planning models are approximate – execution seldom works out as planned</a:t>
            </a:r>
          </a:p>
          <a:p>
            <a:pPr lvl="1"/>
            <a:r>
              <a:rPr lang="en-GB"/>
              <a:t>Large problems may require too much planning time</a:t>
            </a:r>
          </a:p>
          <a:p>
            <a:r>
              <a:rPr lang="en-GB"/>
              <a:t>2</a:t>
            </a:r>
            <a:r>
              <a:rPr lang="en-GB" baseline="30000"/>
              <a:t>nd</a:t>
            </a:r>
            <a:r>
              <a:rPr lang="en-GB"/>
              <a:t> motivation even more stronger in nondeterministic domains</a:t>
            </a:r>
          </a:p>
          <a:p>
            <a:pPr lvl="1"/>
            <a:r>
              <a:rPr lang="en-GB"/>
              <a:t>Nondeterminism makes planning exponentially harder</a:t>
            </a:r>
          </a:p>
          <a:p>
            <a:pPr lvl="2"/>
            <a:r>
              <a:rPr lang="en-GB"/>
              <a:t>Exponentially more time, exponentially larger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3B539-837E-9E44-8376-57502322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51" y="1244786"/>
            <a:ext cx="3961961" cy="3527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1424" y="4836034"/>
            <a:ext cx="2107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charset="0"/>
              </a:rPr>
              <a:t>Offline vs Runtime</a:t>
            </a:r>
            <a:br>
              <a:rPr lang="en-GB" sz="2000">
                <a:latin typeface="Calibri" charset="0"/>
              </a:rPr>
            </a:br>
            <a:r>
              <a:rPr lang="en-GB" sz="2000">
                <a:latin typeface="Calibri" charset="0"/>
              </a:rPr>
              <a:t>Search Spaces</a:t>
            </a:r>
          </a:p>
        </p:txBody>
      </p:sp>
    </p:spTree>
    <p:extLst>
      <p:ext uri="{BB962C8B-B14F-4D97-AF65-F5344CB8AC3E}">
        <p14:creationId xmlns:p14="http://schemas.microsoft.com/office/powerpoint/2010/main" val="17278962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Approaches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Need to identify </a:t>
            </a:r>
            <a:r>
              <a:rPr lang="en-GB">
                <a:solidFill>
                  <a:schemeClr val="accent1"/>
                </a:solidFill>
              </a:rPr>
              <a:t>good</a:t>
            </a:r>
            <a:r>
              <a:rPr lang="en-GB" i="1"/>
              <a:t> </a:t>
            </a:r>
            <a:r>
              <a:rPr lang="en-GB"/>
              <a:t>actions without exploring entire search space</a:t>
            </a:r>
          </a:p>
          <a:p>
            <a:pPr lvl="1"/>
            <a:r>
              <a:rPr lang="en-GB"/>
              <a:t>Can be done using heuristic estimates</a:t>
            </a:r>
          </a:p>
          <a:p>
            <a:r>
              <a:rPr lang="en-GB"/>
              <a:t>Some domains are </a:t>
            </a:r>
            <a:r>
              <a:rPr lang="en-GB">
                <a:solidFill>
                  <a:schemeClr val="accent1"/>
                </a:solidFill>
              </a:rPr>
              <a:t>safely explorable</a:t>
            </a:r>
          </a:p>
          <a:p>
            <a:pPr lvl="1"/>
            <a:r>
              <a:rPr lang="en-GB"/>
              <a:t>Safe to create partial plans, because goal states are reachable from all situations</a:t>
            </a:r>
          </a:p>
          <a:p>
            <a:r>
              <a:rPr lang="en-GB"/>
              <a:t>Other domains contain dead-ends, partial planning will not guarantee success</a:t>
            </a:r>
          </a:p>
          <a:p>
            <a:pPr lvl="1"/>
            <a:r>
              <a:rPr lang="en-GB"/>
              <a:t>Can get trapped in dead ends that we would have detected if we had planned fully</a:t>
            </a:r>
          </a:p>
          <a:p>
            <a:pPr lvl="2"/>
            <a:r>
              <a:rPr lang="en-GB"/>
              <a:t>No applicable actions</a:t>
            </a:r>
          </a:p>
          <a:p>
            <a:pPr lvl="3"/>
            <a:r>
              <a:rPr lang="en-GB"/>
              <a:t>Robot goes down a steep incline and can’t come back up</a:t>
            </a:r>
          </a:p>
          <a:p>
            <a:pPr lvl="2"/>
            <a:r>
              <a:rPr lang="en-GB"/>
              <a:t>Applicable actions, but caught in a loop</a:t>
            </a:r>
          </a:p>
          <a:p>
            <a:pPr lvl="3"/>
            <a:r>
              <a:rPr lang="en-GB"/>
              <a:t>Robot goes into a collection of rooms from which there’s no exit</a:t>
            </a:r>
          </a:p>
          <a:p>
            <a:pPr lvl="1"/>
            <a:r>
              <a:rPr lang="en-GB"/>
              <a:t>However, partial planning can still make success more likely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9A1520-6864-A142-B2CF-45E9ACD2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4162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Lookahead</a:t>
            </a:r>
            <a:r>
              <a:rPr lang="en-US" dirty="0"/>
              <a:t>-Partial-Plan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3751591" cy="5018723"/>
              </a:xfrm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Adaptation of </a:t>
                </a:r>
                <a:br>
                  <a:rPr lang="en-US" dirty="0"/>
                </a:br>
                <a:r>
                  <a:rPr lang="en-US" dirty="0">
                    <a:latin typeface="Calibri"/>
                    <a:cs typeface="Calibri"/>
                  </a:rPr>
                  <a:t>Run-Lazy-Lookahead</a:t>
                </a:r>
                <a:r>
                  <a:rPr lang="en-US" dirty="0">
                    <a:cs typeface="Times New Roman"/>
                  </a:rPr>
                  <a:t> (Chapter 2)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Lookahead</a:t>
                </a:r>
                <a:r>
                  <a:rPr lang="en-US" dirty="0">
                    <a:cs typeface="Times New Roman"/>
                  </a:rPr>
                  <a:t> is any planning algorithm that returns a policy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may be partial solution,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or unsafe solution</a:t>
                </a:r>
              </a:p>
              <a:p>
                <a:pPr lvl="1"/>
                <a:r>
                  <a:rPr lang="en-US" dirty="0" err="1">
                    <a:latin typeface="Calibri" charset="0"/>
                    <a:cs typeface="Times New Roman"/>
                  </a:rPr>
                  <a:t>Lookahead</a:t>
                </a:r>
                <a:r>
                  <a:rPr lang="en-US" dirty="0">
                    <a:latin typeface="Calibri" charset="0"/>
                    <a:cs typeface="Times New Roman"/>
                  </a:rPr>
                  <a:t>-Partial-Plan </a:t>
                </a:r>
                <a:r>
                  <a:rPr lang="en-US" dirty="0">
                    <a:cs typeface="Times New Roman"/>
                  </a:rPr>
                  <a:t>executes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as far as it will go, then calls </a:t>
                </a:r>
                <a:r>
                  <a:rPr lang="en-US" dirty="0">
                    <a:latin typeface="Calibri" charset="0"/>
                    <a:cs typeface="Times New Roman"/>
                  </a:rPr>
                  <a:t>Lookahead </a:t>
                </a:r>
                <a:r>
                  <a:rPr lang="en-US" dirty="0">
                    <a:cs typeface="Times New Roman"/>
                  </a:rPr>
                  <a:t>again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𝜃</m:t>
                    </m:r>
                  </m:oMath>
                </a14:m>
                <a:r>
                  <a:rPr lang="en-US" dirty="0">
                    <a:cs typeface="Times New Roman"/>
                  </a:rPr>
                  <a:t> context-dependent vector of parameters to restrict in some way the search for </a:t>
                </a:r>
                <a:r>
                  <a:rPr lang="en-US">
                    <a:cs typeface="Times New Roman"/>
                  </a:rPr>
                  <a:t>a solution</a:t>
                </a:r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latin typeface="Calibri"/>
                  <a:cs typeface="Calibri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3751591" cy="5018723"/>
              </a:xfrm>
              <a:blipFill>
                <a:blip r:embed="rId2"/>
                <a:stretch>
                  <a:fillRect l="-2703" t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5CD82-70E1-BD4F-B534-E0EC4BFB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871852-44D2-424D-A48B-DF1A75E4A226}"/>
              </a:ext>
            </a:extLst>
          </p:cNvPr>
          <p:cNvSpPr/>
          <p:nvPr/>
        </p:nvSpPr>
        <p:spPr>
          <a:xfrm>
            <a:off x="4488874" y="1146049"/>
            <a:ext cx="4457006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Lookahead-Partial-Plan(Σ,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Lookahead(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perform partial plan 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372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FS-Replan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2598199" cy="5018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Adaptation of </a:t>
                </a:r>
                <a:br>
                  <a:rPr lang="en-US" dirty="0"/>
                </a:br>
                <a:r>
                  <a:rPr lang="en-US" dirty="0"/>
                  <a:t>Run-Lookahead </a:t>
                </a:r>
                <a:br>
                  <a:rPr lang="en-US" dirty="0"/>
                </a:br>
                <a:r>
                  <a:rPr lang="en-US" dirty="0"/>
                  <a:t>(Ch. 2)</a:t>
                </a:r>
              </a:p>
              <a:p>
                <a:r>
                  <a:rPr lang="en-US" dirty="0"/>
                  <a:t>Calls Forward-Search (Ch. 2) on </a:t>
                </a:r>
                <a:br>
                  <a:rPr lang="en-US" dirty="0"/>
                </a:br>
                <a:r>
                  <a:rPr lang="en-US" dirty="0"/>
                  <a:t>determinized domain, converts to a policy</a:t>
                </a:r>
              </a:p>
              <a:p>
                <a:pPr lvl="1"/>
                <a:r>
                  <a:rPr lang="en-US" dirty="0"/>
                  <a:t>Unsafe solution</a:t>
                </a:r>
              </a:p>
              <a:p>
                <a:endParaRPr lang="en-US" dirty="0"/>
              </a:p>
              <a:p>
                <a:r>
                  <a:rPr lang="en-US" dirty="0"/>
                  <a:t>Generalization:</a:t>
                </a:r>
              </a:p>
              <a:p>
                <a:pPr lvl="1"/>
                <a:r>
                  <a:rPr lang="en-US" dirty="0"/>
                  <a:t>Lookahead can </a:t>
                </a:r>
                <a:br>
                  <a:rPr lang="en-US" dirty="0"/>
                </a:br>
                <a:r>
                  <a:rPr lang="en-US" dirty="0"/>
                  <a:t>be any planning</a:t>
                </a:r>
                <a:br>
                  <a:rPr lang="en-US" dirty="0"/>
                </a:br>
                <a:r>
                  <a:rPr lang="en-US" dirty="0"/>
                  <a:t>algorithm that </a:t>
                </a:r>
                <a:br>
                  <a:rPr lang="en-US" dirty="0"/>
                </a:br>
                <a:r>
                  <a:rPr lang="en-US" dirty="0"/>
                  <a:t>returns a policy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2598199" cy="5018723"/>
              </a:xfrm>
              <a:blipFill>
                <a:blip r:embed="rId2"/>
                <a:stretch>
                  <a:fillRect l="-2927" t="-2020" r="-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0FE9C-D103-B746-8715-1146F91D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87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F58239-DB4E-014A-B287-871333466818}"/>
              </a:ext>
            </a:extLst>
          </p:cNvPr>
          <p:cNvSpPr/>
          <p:nvPr/>
        </p:nvSpPr>
        <p:spPr>
          <a:xfrm>
            <a:off x="3226850" y="1146049"/>
            <a:ext cx="5719030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Plan2policy(Forward-search(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66B98B-C40F-4F4A-A051-C3FA54CA9AC9}"/>
              </a:ext>
            </a:extLst>
          </p:cNvPr>
          <p:cNvSpPr/>
          <p:nvPr/>
        </p:nvSpPr>
        <p:spPr>
          <a:xfrm>
            <a:off x="3226849" y="4221030"/>
            <a:ext cx="5719030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Generalised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Lookahead(</a:t>
            </a:r>
            <a:r>
              <a:rPr lang="en-US" sz="1400" i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059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Possibilities for Lookahead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46459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Lookahead could be one of the algorithms we discussed earlier</a:t>
            </a:r>
          </a:p>
          <a:p>
            <a:pPr lvl="1"/>
            <a:r>
              <a:rPr lang="en-US" dirty="0"/>
              <a:t>Find-Safe-Solution</a:t>
            </a:r>
          </a:p>
          <a:p>
            <a:pPr lvl="1"/>
            <a:r>
              <a:rPr lang="en-US" dirty="0"/>
              <a:t>Find-Acyclic-Solution</a:t>
            </a:r>
          </a:p>
          <a:p>
            <a:pPr lvl="1"/>
            <a:r>
              <a:rPr lang="en-US" dirty="0"/>
              <a:t>Guided-Find-Safe-Solution</a:t>
            </a:r>
          </a:p>
          <a:p>
            <a:pPr lvl="1"/>
            <a:r>
              <a:rPr lang="en-US" dirty="0"/>
              <a:t>Find-Safe-Solution-by-Determinization </a:t>
            </a:r>
          </a:p>
          <a:p>
            <a:r>
              <a:rPr lang="en-US" dirty="0"/>
              <a:t>What if it doesn’t have time </a:t>
            </a:r>
            <a:br>
              <a:rPr lang="en-US" dirty="0"/>
            </a:br>
            <a:r>
              <a:rPr lang="en-US" dirty="0"/>
              <a:t>to run to completion?</a:t>
            </a:r>
          </a:p>
          <a:p>
            <a:pPr lvl="1"/>
            <a:r>
              <a:rPr lang="en-US" dirty="0"/>
              <a:t>Can use the same techniques, </a:t>
            </a:r>
            <a:br>
              <a:rPr lang="en-US" dirty="0"/>
            </a:br>
            <a:r>
              <a:rPr lang="en-US" dirty="0"/>
              <a:t>we discussed in Chapter 3</a:t>
            </a:r>
          </a:p>
          <a:p>
            <a:pPr lvl="2"/>
            <a:r>
              <a:rPr lang="en-US" dirty="0"/>
              <a:t>Receding horizon</a:t>
            </a:r>
          </a:p>
          <a:p>
            <a:pPr lvl="2"/>
            <a:r>
              <a:rPr lang="en-US" dirty="0"/>
              <a:t>Sampling</a:t>
            </a:r>
          </a:p>
          <a:p>
            <a:pPr lvl="2"/>
            <a:r>
              <a:rPr lang="en-US" dirty="0" err="1"/>
              <a:t>Subgoaling</a:t>
            </a:r>
            <a:endParaRPr lang="en-US" dirty="0"/>
          </a:p>
          <a:p>
            <a:pPr lvl="2"/>
            <a:r>
              <a:rPr lang="en-US" dirty="0"/>
              <a:t>Iterative Deepening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4AC1E4-FCE8-BB48-9E30-E7A52A39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88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341E6-031C-564F-A378-C604DF7D2662}"/>
              </a:ext>
            </a:extLst>
          </p:cNvPr>
          <p:cNvGrpSpPr/>
          <p:nvPr/>
        </p:nvGrpSpPr>
        <p:grpSpPr>
          <a:xfrm>
            <a:off x="6244042" y="5148839"/>
            <a:ext cx="2615541" cy="1061605"/>
            <a:chOff x="3472317" y="5413679"/>
            <a:chExt cx="2615541" cy="1061605"/>
          </a:xfrm>
        </p:grpSpPr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7A2443EB-ABDB-704B-AAEF-F4E30930EA13}"/>
                </a:ext>
              </a:extLst>
            </p:cNvPr>
            <p:cNvCxnSpPr/>
            <p:nvPr/>
          </p:nvCxnSpPr>
          <p:spPr bwMode="auto">
            <a:xfrm flipV="1">
              <a:off x="3472317" y="5413679"/>
              <a:ext cx="2601483" cy="452891"/>
            </a:xfrm>
            <a:prstGeom prst="curvedConnector3">
              <a:avLst>
                <a:gd name="adj1" fmla="val 32051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id="{D0EEB382-5598-2541-B813-51E636556A41}"/>
                </a:ext>
              </a:extLst>
            </p:cNvPr>
            <p:cNvCxnSpPr/>
            <p:nvPr/>
          </p:nvCxnSpPr>
          <p:spPr bwMode="auto">
            <a:xfrm flipH="1" flipV="1">
              <a:off x="3472317" y="5892539"/>
              <a:ext cx="2601483" cy="452891"/>
            </a:xfrm>
            <a:prstGeom prst="curvedConnector3">
              <a:avLst>
                <a:gd name="adj1" fmla="val 45906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871676BF-D704-D64A-9CB3-4B16128B7F5B}"/>
                </a:ext>
              </a:extLst>
            </p:cNvPr>
            <p:cNvCxnSpPr/>
            <p:nvPr/>
          </p:nvCxnSpPr>
          <p:spPr bwMode="auto">
            <a:xfrm flipV="1">
              <a:off x="3472317" y="5702327"/>
              <a:ext cx="2601483" cy="17783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E0BDE1C6-F00A-B84B-B54D-FC9EF19B5D5B}"/>
                </a:ext>
              </a:extLst>
            </p:cNvPr>
            <p:cNvCxnSpPr/>
            <p:nvPr/>
          </p:nvCxnSpPr>
          <p:spPr bwMode="auto">
            <a:xfrm rot="10800000">
              <a:off x="3472318" y="5871081"/>
              <a:ext cx="2605005" cy="17333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1A7D573A-2BED-CC4E-9941-A5C9D359F8D4}"/>
                </a:ext>
              </a:extLst>
            </p:cNvPr>
            <p:cNvCxnSpPr/>
            <p:nvPr/>
          </p:nvCxnSpPr>
          <p:spPr bwMode="auto">
            <a:xfrm rot="10800000" flipV="1">
              <a:off x="3472318" y="5537954"/>
              <a:ext cx="2615538" cy="333125"/>
            </a:xfrm>
            <a:prstGeom prst="curvedConnector3">
              <a:avLst>
                <a:gd name="adj1" fmla="val 54832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075DF202-AB03-2B43-BB66-32F86FC6980F}"/>
                </a:ext>
              </a:extLst>
            </p:cNvPr>
            <p:cNvCxnSpPr/>
            <p:nvPr/>
          </p:nvCxnSpPr>
          <p:spPr bwMode="auto">
            <a:xfrm rot="10800000">
              <a:off x="3488650" y="5878641"/>
              <a:ext cx="2599208" cy="59664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7054B-8712-A144-B09F-369F11A032D4}"/>
              </a:ext>
            </a:extLst>
          </p:cNvPr>
          <p:cNvGrpSpPr/>
          <p:nvPr/>
        </p:nvGrpSpPr>
        <p:grpSpPr>
          <a:xfrm>
            <a:off x="4951492" y="3184207"/>
            <a:ext cx="3947124" cy="1658725"/>
            <a:chOff x="5501283" y="3484129"/>
            <a:chExt cx="3947124" cy="165872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E45D2D5-E6AB-1F41-AF20-3481EF3369D6}"/>
                </a:ext>
              </a:extLst>
            </p:cNvPr>
            <p:cNvGrpSpPr/>
            <p:nvPr/>
          </p:nvGrpSpPr>
          <p:grpSpPr>
            <a:xfrm>
              <a:off x="5501283" y="3484129"/>
              <a:ext cx="3947124" cy="1658725"/>
              <a:chOff x="1410173" y="4672014"/>
              <a:chExt cx="3947124" cy="1658725"/>
            </a:xfrm>
          </p:grpSpPr>
          <p:sp>
            <p:nvSpPr>
              <p:cNvPr id="33" name="Triangle 32">
                <a:extLst>
                  <a:ext uri="{FF2B5EF4-FFF2-40B4-BE49-F238E27FC236}">
                    <a16:creationId xmlns:a16="http://schemas.microsoft.com/office/drawing/2014/main" id="{6DBA63AF-3A09-4241-8936-F7A5F378E671}"/>
                  </a:ext>
                </a:extLst>
              </p:cNvPr>
              <p:cNvSpPr/>
              <p:nvPr/>
            </p:nvSpPr>
            <p:spPr>
              <a:xfrm rot="16200000">
                <a:off x="1684801" y="4768883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riangle 33">
                <a:extLst>
                  <a:ext uri="{FF2B5EF4-FFF2-40B4-BE49-F238E27FC236}">
                    <a16:creationId xmlns:a16="http://schemas.microsoft.com/office/drawing/2014/main" id="{9A4FBB8E-79BD-094E-BDED-14B86E5F9059}"/>
                  </a:ext>
                </a:extLst>
              </p:cNvPr>
              <p:cNvSpPr/>
              <p:nvPr/>
            </p:nvSpPr>
            <p:spPr>
              <a:xfrm rot="16200000">
                <a:off x="2072333" y="4820897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Triangle 34">
                <a:extLst>
                  <a:ext uri="{FF2B5EF4-FFF2-40B4-BE49-F238E27FC236}">
                    <a16:creationId xmlns:a16="http://schemas.microsoft.com/office/drawing/2014/main" id="{1AEA47EA-B932-CA43-89F2-5A4BDDEB0258}"/>
                  </a:ext>
                </a:extLst>
              </p:cNvPr>
              <p:cNvSpPr/>
              <p:nvPr/>
            </p:nvSpPr>
            <p:spPr>
              <a:xfrm rot="16200000">
                <a:off x="2459866" y="5142208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riangle 35">
                <a:extLst>
                  <a:ext uri="{FF2B5EF4-FFF2-40B4-BE49-F238E27FC236}">
                    <a16:creationId xmlns:a16="http://schemas.microsoft.com/office/drawing/2014/main" id="{F70CF1BE-B993-F44B-BD63-B27564160FAE}"/>
                  </a:ext>
                </a:extLst>
              </p:cNvPr>
              <p:cNvSpPr/>
              <p:nvPr/>
            </p:nvSpPr>
            <p:spPr>
              <a:xfrm rot="16200000">
                <a:off x="3057017" y="5233151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riangle 36">
                <a:extLst>
                  <a:ext uri="{FF2B5EF4-FFF2-40B4-BE49-F238E27FC236}">
                    <a16:creationId xmlns:a16="http://schemas.microsoft.com/office/drawing/2014/main" id="{3D40BD2E-292D-4348-B832-88B8B9FC527D}"/>
                  </a:ext>
                </a:extLst>
              </p:cNvPr>
              <p:cNvSpPr/>
              <p:nvPr/>
            </p:nvSpPr>
            <p:spPr>
              <a:xfrm rot="16200000">
                <a:off x="3599014" y="5180364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EA5C739-2464-3A4E-ADE7-AB1B697492C2}"/>
                  </a:ext>
                </a:extLst>
              </p:cNvPr>
              <p:cNvCxnSpPr>
                <a:cxnSpLocks/>
                <a:stCxn id="33" idx="0"/>
                <a:endCxn id="34" idx="0"/>
              </p:cNvCxnSpPr>
              <p:nvPr/>
            </p:nvCxnSpPr>
            <p:spPr>
              <a:xfrm>
                <a:off x="1410174" y="5454991"/>
                <a:ext cx="387532" cy="5201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F4A5DF0-1D33-944A-A63B-261055BC5C62}"/>
                  </a:ext>
                </a:extLst>
              </p:cNvPr>
              <p:cNvCxnSpPr>
                <a:cxnSpLocks/>
                <a:stCxn id="34" idx="0"/>
                <a:endCxn id="35" idx="0"/>
              </p:cNvCxnSpPr>
              <p:nvPr/>
            </p:nvCxnSpPr>
            <p:spPr>
              <a:xfrm>
                <a:off x="1797706" y="5507005"/>
                <a:ext cx="387533" cy="32131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D24EF96-A944-F64A-8AA2-09C1B00B8120}"/>
                  </a:ext>
                </a:extLst>
              </p:cNvPr>
              <p:cNvCxnSpPr>
                <a:cxnSpLocks/>
                <a:stCxn id="35" idx="0"/>
                <a:endCxn id="36" idx="0"/>
              </p:cNvCxnSpPr>
              <p:nvPr/>
            </p:nvCxnSpPr>
            <p:spPr>
              <a:xfrm>
                <a:off x="2185239" y="5828316"/>
                <a:ext cx="597151" cy="9094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729C20E-CC75-F34D-B466-160AD23E91FD}"/>
                  </a:ext>
                </a:extLst>
              </p:cNvPr>
              <p:cNvCxnSpPr>
                <a:cxnSpLocks/>
                <a:stCxn id="36" idx="0"/>
                <a:endCxn id="37" idx="0"/>
              </p:cNvCxnSpPr>
              <p:nvPr/>
            </p:nvCxnSpPr>
            <p:spPr>
              <a:xfrm flipV="1">
                <a:off x="2782390" y="5866472"/>
                <a:ext cx="541997" cy="5278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F53992F-95E0-A643-8EBB-478993976B41}"/>
                  </a:ext>
                </a:extLst>
              </p:cNvPr>
              <p:cNvSpPr txBox="1"/>
              <p:nvPr/>
            </p:nvSpPr>
            <p:spPr>
              <a:xfrm>
                <a:off x="3815785" y="4672014"/>
                <a:ext cx="15415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Planning stage</a:t>
                </a:r>
              </a:p>
              <a:p>
                <a:r>
                  <a:rPr lang="en-GB" dirty="0">
                    <a:solidFill>
                      <a:srgbClr val="C00000"/>
                    </a:solidFill>
                  </a:rPr>
                  <a:t>Acting stage</a:t>
                </a: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E9EDD66-E785-EA4F-9E91-624644F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6876974" y="387616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45B06F-FFC8-024E-8776-BC0B7B54C00B}"/>
                </a:ext>
              </a:extLst>
            </p:cNvPr>
            <p:cNvCxnSpPr>
              <a:cxnSpLocks/>
            </p:cNvCxnSpPr>
            <p:nvPr/>
          </p:nvCxnSpPr>
          <p:spPr>
            <a:xfrm>
              <a:off x="7255422" y="387616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09F25F2-6389-544F-BAEB-991D0E445AFB}"/>
                </a:ext>
              </a:extLst>
            </p:cNvPr>
            <p:cNvCxnSpPr>
              <a:cxnSpLocks/>
            </p:cNvCxnSpPr>
            <p:nvPr/>
          </p:nvCxnSpPr>
          <p:spPr>
            <a:xfrm>
              <a:off x="7642766" y="423085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4F8C0FB-B6D2-DC45-8A6E-A2A13166B511}"/>
                </a:ext>
              </a:extLst>
            </p:cNvPr>
            <p:cNvCxnSpPr>
              <a:cxnSpLocks/>
            </p:cNvCxnSpPr>
            <p:nvPr/>
          </p:nvCxnSpPr>
          <p:spPr>
            <a:xfrm>
              <a:off x="8244665" y="4306863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521032D-F4AA-224F-9CFE-4CFD876E679B}"/>
                </a:ext>
              </a:extLst>
            </p:cNvPr>
            <p:cNvCxnSpPr>
              <a:cxnSpLocks/>
            </p:cNvCxnSpPr>
            <p:nvPr/>
          </p:nvCxnSpPr>
          <p:spPr>
            <a:xfrm>
              <a:off x="8781948" y="4267107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FB8B348-18F2-F547-998B-804002F93A77}"/>
              </a:ext>
            </a:extLst>
          </p:cNvPr>
          <p:cNvGrpSpPr/>
          <p:nvPr/>
        </p:nvGrpSpPr>
        <p:grpSpPr>
          <a:xfrm>
            <a:off x="2748674" y="5569616"/>
            <a:ext cx="3294691" cy="1000091"/>
            <a:chOff x="4496072" y="1281929"/>
            <a:chExt cx="4140617" cy="1042293"/>
          </a:xfrm>
        </p:grpSpPr>
        <p:sp>
          <p:nvSpPr>
            <p:cNvPr id="80" name="Triangle 79">
              <a:extLst>
                <a:ext uri="{FF2B5EF4-FFF2-40B4-BE49-F238E27FC236}">
                  <a16:creationId xmlns:a16="http://schemas.microsoft.com/office/drawing/2014/main" id="{502455B7-2BAC-8840-A590-457C035692C6}"/>
                </a:ext>
              </a:extLst>
            </p:cNvPr>
            <p:cNvSpPr/>
            <p:nvPr/>
          </p:nvSpPr>
          <p:spPr>
            <a:xfrm rot="16200000">
              <a:off x="4770700" y="122663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2A5543C-1E80-2E40-AE69-3EBDB2056FD7}"/>
                </a:ext>
              </a:extLst>
            </p:cNvPr>
            <p:cNvCxnSpPr>
              <a:cxnSpLocks/>
              <a:stCxn id="80" idx="0"/>
              <a:endCxn id="80" idx="3"/>
            </p:cNvCxnSpPr>
            <p:nvPr/>
          </p:nvCxnSpPr>
          <p:spPr>
            <a:xfrm>
              <a:off x="4496073" y="1912742"/>
              <a:ext cx="137221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riangle 81">
              <a:extLst>
                <a:ext uri="{FF2B5EF4-FFF2-40B4-BE49-F238E27FC236}">
                  <a16:creationId xmlns:a16="http://schemas.microsoft.com/office/drawing/2014/main" id="{2DB6EC02-E523-0546-9E1B-E46CE36F7796}"/>
                </a:ext>
              </a:extLst>
            </p:cNvPr>
            <p:cNvSpPr/>
            <p:nvPr/>
          </p:nvSpPr>
          <p:spPr>
            <a:xfrm rot="16200000">
              <a:off x="6166885" y="122663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4BB8F9B-6676-F44A-9875-DC72C1EBF449}"/>
                </a:ext>
              </a:extLst>
            </p:cNvPr>
            <p:cNvCxnSpPr>
              <a:cxnSpLocks/>
              <a:stCxn id="82" idx="0"/>
            </p:cNvCxnSpPr>
            <p:nvPr/>
          </p:nvCxnSpPr>
          <p:spPr>
            <a:xfrm flipV="1">
              <a:off x="5892258" y="1696042"/>
              <a:ext cx="1372215" cy="216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riangle 83">
              <a:extLst>
                <a:ext uri="{FF2B5EF4-FFF2-40B4-BE49-F238E27FC236}">
                  <a16:creationId xmlns:a16="http://schemas.microsoft.com/office/drawing/2014/main" id="{263E139B-DCAD-9D40-A84E-8C6580726F4E}"/>
                </a:ext>
              </a:extLst>
            </p:cNvPr>
            <p:cNvSpPr/>
            <p:nvPr/>
          </p:nvSpPr>
          <p:spPr>
            <a:xfrm rot="16200000">
              <a:off x="7539101" y="100730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C7E5E6A-1935-374F-88AF-C62D29EA6AE0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>
              <a:off x="7264474" y="1693409"/>
              <a:ext cx="1372215" cy="21933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63391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Possibilities for Lookahead (</a:t>
            </a:r>
            <a:r>
              <a:rPr lang="en-US" dirty="0" err="1"/>
              <a:t>ct’d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2305011"/>
              </a:xfrm>
              <a:noFill/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Full horizon</a:t>
                </a:r>
                <a:r>
                  <a:rPr lang="en-US" dirty="0">
                    <a:cs typeface="Times New Roman"/>
                  </a:rPr>
                  <a:t>,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limited breadth</a:t>
                </a:r>
                <a:r>
                  <a:rPr lang="en-US" dirty="0">
                    <a:cs typeface="Times New Roman"/>
                  </a:rPr>
                  <a:t>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Look for </a:t>
                </a:r>
                <a:r>
                  <a:rPr lang="en-US" dirty="0"/>
                  <a:t>solution that works for </a:t>
                </a:r>
                <a:r>
                  <a:rPr lang="en-US" i="1" dirty="0"/>
                  <a:t>some</a:t>
                </a:r>
                <a:r>
                  <a:rPr lang="en-US" dirty="0"/>
                  <a:t> of the outcomes </a:t>
                </a:r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E.g., modify </a:t>
                </a:r>
                <a:r>
                  <a:rPr lang="en-US" dirty="0">
                    <a:latin typeface="Calibri"/>
                    <a:cs typeface="Calibri"/>
                  </a:rPr>
                  <a:t>Find-Acyclic-Solution </a:t>
                </a:r>
                <a:r>
                  <a:rPr lang="en-US" dirty="0">
                    <a:cs typeface="Times New Roman"/>
                  </a:rPr>
                  <a:t>to examine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outcomes of every action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Iterative broadening</a:t>
                </a:r>
                <a:r>
                  <a:rPr lang="en-US" dirty="0">
                    <a:cs typeface="Times New Roman"/>
                  </a:rPr>
                  <a:t>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</a:t>
                </a:r>
                <a:r>
                  <a:rPr lang="en-US" i="1" dirty="0" err="1">
                    <a:cs typeface="Times New Roman"/>
                  </a:rPr>
                  <a:t>i</a:t>
                </a:r>
                <a:r>
                  <a:rPr lang="en-US" dirty="0">
                    <a:cs typeface="Times New Roman"/>
                  </a:rPr>
                  <a:t> = 1 by 1 until time runs out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Look for a solution that handles </a:t>
                </a:r>
                <a:r>
                  <a:rPr lang="en-US" i="1" dirty="0" err="1">
                    <a:cs typeface="Times New Roman"/>
                  </a:rPr>
                  <a:t>i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outcomes per action</a:t>
                </a:r>
              </a:p>
              <a:p>
                <a:endParaRPr lang="en-US" dirty="0">
                  <a:cs typeface="Times New Roman"/>
                </a:endParaRPr>
              </a:p>
              <a:p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2305011"/>
              </a:xfrm>
              <a:blipFill>
                <a:blip r:embed="rId2"/>
                <a:stretch>
                  <a:fillRect l="-1286" t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5982F-5F75-7542-B05F-65F30E83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89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082910-6314-2048-AA48-06E480360E08}"/>
              </a:ext>
            </a:extLst>
          </p:cNvPr>
          <p:cNvGrpSpPr/>
          <p:nvPr/>
        </p:nvGrpSpPr>
        <p:grpSpPr>
          <a:xfrm>
            <a:off x="142685" y="3463251"/>
            <a:ext cx="8776401" cy="2893100"/>
            <a:chOff x="1979042" y="2276798"/>
            <a:chExt cx="8776401" cy="28931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C329C-06CC-D44E-938D-755E1C6690DC}"/>
                </a:ext>
              </a:extLst>
            </p:cNvPr>
            <p:cNvGrpSpPr/>
            <p:nvPr/>
          </p:nvGrpSpPr>
          <p:grpSpPr>
            <a:xfrm>
              <a:off x="1979042" y="2276798"/>
              <a:ext cx="8776401" cy="2893100"/>
              <a:chOff x="2139062" y="3633158"/>
              <a:chExt cx="8776401" cy="28931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07269C-FC6E-C346-9D3C-4EBE85E9D97D}"/>
                  </a:ext>
                </a:extLst>
              </p:cNvPr>
              <p:cNvSpPr/>
              <p:nvPr/>
            </p:nvSpPr>
            <p:spPr>
              <a:xfrm>
                <a:off x="5220013" y="3633158"/>
                <a:ext cx="5695450" cy="28931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Find-Acyclic-Solution(Σ,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\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nondeterministically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choose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 ← 𝜋 ∪ 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\ Dom(𝜋))</a:t>
                </a:r>
              </a:p>
              <a:p>
                <a:pPr>
                  <a:tabLst>
                    <a:tab pos="354013" algn="l"/>
                    <a:tab pos="7096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has-loops(𝜋,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7DA870-048D-CC49-B1F4-5BD5E1199969}"/>
                  </a:ext>
                </a:extLst>
              </p:cNvPr>
              <p:cNvSpPr txBox="1"/>
              <p:nvPr/>
            </p:nvSpPr>
            <p:spPr>
              <a:xfrm>
                <a:off x="2139062" y="4618043"/>
                <a:ext cx="3566916" cy="923330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 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of 𝛾(</a:t>
                </a:r>
                <a:r>
                  <a:rPr lang="en-US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\ Dom(𝜋)</a:t>
                </a:r>
                <a:endParaRPr lang="en-US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 </a:t>
                </a:r>
                <a:r>
                  <a:rPr lang="en-US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endParaRPr lang="en-US" i="1" dirty="0">
                  <a:solidFill>
                    <a:schemeClr val="bg1"/>
                  </a:solidFill>
                  <a:cs typeface="Times New Roman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5990C57-B2E8-5E4B-87EB-9D81A80889F6}"/>
                  </a:ext>
                </a:extLst>
              </p:cNvPr>
              <p:cNvCxnSpPr>
                <a:cxnSpLocks/>
                <a:endCxn id="6" idx="2"/>
              </p:cNvCxnSpPr>
              <p:nvPr/>
            </p:nvCxnSpPr>
            <p:spPr bwMode="auto">
              <a:xfrm>
                <a:off x="5705978" y="5079708"/>
                <a:ext cx="128659" cy="62315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21D6FF-EFF6-C449-87C4-BE165FFFE705}"/>
                </a:ext>
              </a:extLst>
            </p:cNvPr>
            <p:cNvSpPr/>
            <p:nvPr/>
          </p:nvSpPr>
          <p:spPr>
            <a:xfrm>
              <a:off x="5674617" y="4173002"/>
              <a:ext cx="4580266" cy="346995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5685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2"/>
                <a:ext cx="4210769" cy="5121788"/>
              </a:xfrm>
            </p:spPr>
            <p:txBody>
              <a:bodyPr>
                <a:normAutofit/>
              </a:bodyPr>
              <a:lstStyle/>
              <a:p>
                <a:pPr>
                  <a:tabLst>
                    <a:tab pos="528638" algn="l"/>
                    <a:tab pos="1330325" algn="l"/>
                  </a:tabLst>
                </a:pPr>
                <a:r>
                  <a:rPr lang="en-US" sz="2000" dirty="0">
                    <a:cs typeface="Calibri"/>
                  </a:rPr>
                  <a:t>Action:</a:t>
                </a:r>
                <a:br>
                  <a:rPr lang="en-US" sz="2000" dirty="0">
                    <a:cs typeface="Calibri"/>
                  </a:rPr>
                </a:br>
                <a:r>
                  <a:rPr lang="en-US" sz="2000" dirty="0"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/>
                      </a:rPr>
                      <m:t>𝑝𝑎𝑟𝑘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	pre: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cs typeface="Calibri"/>
                      </a:rPr>
                      <m:t>𝑎𝑡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cs typeface="Calibri"/>
                      </a:rPr>
                      <m:t>_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cs typeface="Calibri"/>
                      </a:rPr>
                      <m:t>h𝑎𝑟𝑏𝑜𝑟</m:t>
                    </m:r>
                  </m:oMath>
                </a14:m>
                <a:br>
                  <a:rPr lang="en-US" sz="2000" dirty="0">
                    <a:cs typeface="Calibri"/>
                  </a:rPr>
                </a:br>
                <a:r>
                  <a:rPr lang="en-US" sz="2000" dirty="0">
                    <a:cs typeface="Calibri"/>
                  </a:rPr>
                  <a:t>	</a:t>
                </a:r>
                <a:r>
                  <a:rPr lang="en-US" sz="2000" dirty="0"/>
                  <a:t>eff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br>
                  <a:rPr lang="en-US" sz="2000" dirty="0">
                    <a:cs typeface="Calibri"/>
                  </a:rPr>
                </a:br>
                <a:r>
                  <a:rPr lang="en-US" sz="2000" dirty="0"/>
                  <a:t>	eff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sz="2000" dirty="0"/>
                </a:br>
                <a:r>
                  <a:rPr lang="en-US" sz="2000" dirty="0"/>
                  <a:t>	eff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cs typeface="Calibri"/>
                      </a:rPr>
                      <m:t>𝑡𝑟𝑎𝑛𝑠𝑖𝑡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T</a:t>
                </a:r>
                <a:r>
                  <a:rPr lang="en-US" sz="2000" dirty="0"/>
                  <a:t>hree possible outcomes</a:t>
                </a:r>
              </a:p>
              <a:p>
                <a:pPr lvl="1"/>
                <a:r>
                  <a:rPr lang="en-US" sz="1800" dirty="0"/>
                  <a:t>Put item in 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r>
                  <a:rPr lang="en-US" sz="1800" dirty="0"/>
                  <a:t> or 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</m:oMath>
                </a14:m>
                <a:r>
                  <a:rPr lang="en-US" sz="1800" dirty="0">
                    <a:cs typeface="Times New Roman"/>
                  </a:rPr>
                  <a:t> </a:t>
                </a:r>
                <a:br>
                  <a:rPr lang="en-US" sz="1800" dirty="0">
                    <a:cs typeface="Times New Roman"/>
                  </a:rPr>
                </a:br>
                <a:r>
                  <a:rPr lang="en-US" sz="1800" dirty="0">
                    <a:cs typeface="Times New Roman"/>
                  </a:rPr>
                  <a:t>if one of them </a:t>
                </a:r>
                <a:br>
                  <a:rPr lang="en-US" sz="1800" dirty="0">
                    <a:cs typeface="Times New Roman"/>
                  </a:rPr>
                </a:br>
                <a:r>
                  <a:rPr lang="en-US" sz="1800" dirty="0">
                    <a:cs typeface="Times New Roman"/>
                  </a:rPr>
                  <a:t>has space or</a:t>
                </a:r>
                <a:endParaRPr lang="en-US" sz="1800" dirty="0">
                  <a:cs typeface="Calibri"/>
                </a:endParaRPr>
              </a:p>
              <a:p>
                <a:pPr lvl="1"/>
                <a:r>
                  <a:rPr lang="en-US" sz="1800" dirty="0"/>
                  <a:t>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Calibri"/>
                      </a:rPr>
                      <m:t>𝑡𝑟𝑎𝑛𝑠𝑖𝑡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r>
                  <a:rPr lang="en-US" sz="1800" i="1" dirty="0">
                    <a:cs typeface="Calibri"/>
                  </a:rPr>
                  <a:t> </a:t>
                </a:r>
                <a:br>
                  <a:rPr lang="en-US" sz="1800" i="1" dirty="0">
                    <a:cs typeface="Calibri"/>
                  </a:rPr>
                </a:br>
                <a:r>
                  <a:rPr lang="en-US" sz="1800" dirty="0"/>
                  <a:t>if there is </a:t>
                </a:r>
                <a:br>
                  <a:rPr lang="en-US" sz="1800" dirty="0"/>
                </a:br>
                <a:r>
                  <a:rPr lang="en-US" sz="1800" dirty="0"/>
                  <a:t>no parking space</a:t>
                </a:r>
                <a:endParaRPr lang="en-US" sz="1800" i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2"/>
                <a:ext cx="4210769" cy="5121788"/>
              </a:xfrm>
              <a:blipFill>
                <a:blip r:embed="rId2"/>
                <a:stretch>
                  <a:fillRect l="-1205" t="-12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B4B4FB-4696-FB49-99E7-1AA61D6A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  <p:pic>
        <p:nvPicPr>
          <p:cNvPr id="8" name="Picture 7" descr="planningdoma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022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Safely </a:t>
            </a:r>
            <a:r>
              <a:rPr lang="en-US" dirty="0" err="1"/>
              <a:t>Explorable</a:t>
            </a:r>
            <a:r>
              <a:rPr lang="en-US" dirty="0"/>
              <a:t>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Safely </a:t>
                </a:r>
                <a:r>
                  <a:rPr lang="en-US" dirty="0" err="1">
                    <a:solidFill>
                      <a:schemeClr val="accent1"/>
                    </a:solidFill>
                    <a:cs typeface="Times New Roman"/>
                  </a:rPr>
                  <a:t>explorable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domain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, at least one goal state is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Suppose 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We use </a:t>
                </a:r>
                <a:r>
                  <a:rPr lang="en-US" dirty="0" err="1">
                    <a:cs typeface="Times New Roman"/>
                  </a:rPr>
                  <a:t>Lookahead</a:t>
                </a:r>
                <a:r>
                  <a:rPr lang="en-US" dirty="0">
                    <a:cs typeface="Times New Roman"/>
                  </a:rPr>
                  <a:t>-Partial-Plan or FS-</a:t>
                </a:r>
                <a:r>
                  <a:rPr lang="en-US" dirty="0" err="1">
                    <a:cs typeface="Times New Roman"/>
                  </a:rPr>
                  <a:t>Replan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in a safely </a:t>
                </a:r>
                <a:r>
                  <a:rPr lang="en-US" dirty="0" err="1">
                    <a:cs typeface="Times New Roman"/>
                  </a:rPr>
                  <a:t>explorable</a:t>
                </a:r>
                <a:r>
                  <a:rPr lang="en-US" dirty="0">
                    <a:cs typeface="Times New Roman"/>
                  </a:rPr>
                  <a:t> domain</a:t>
                </a:r>
              </a:p>
              <a:p>
                <a:pPr lvl="1"/>
                <a:r>
                  <a:rPr lang="en-US" dirty="0" err="1">
                    <a:cs typeface="Calibri"/>
                  </a:rPr>
                  <a:t>Lookahead</a:t>
                </a:r>
                <a:r>
                  <a:rPr lang="en-US" dirty="0">
                    <a:cs typeface="Times New Roman"/>
                  </a:rPr>
                  <a:t> never returns failure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No “unfair” executions </a:t>
                </a:r>
              </a:p>
              <a:p>
                <a:r>
                  <a:rPr lang="en-US" dirty="0">
                    <a:cs typeface="Times New Roman"/>
                  </a:rPr>
                  <a:t>Then we will eventually reach a goal</a:t>
                </a:r>
                <a:br>
                  <a:rPr lang="en-US" baseline="-25000" dirty="0">
                    <a:cs typeface="Times New Roman"/>
                  </a:rPr>
                </a:br>
                <a:endParaRPr lang="en-US" baseline="-25000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What would happen if we just chose a random action each time?</a:t>
                </a: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b="-5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942BB-C091-F44A-A4D1-17A35F72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631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Min-Max LRTA*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913684"/>
                <a:ext cx="7886700" cy="32632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Loop</a:t>
                </a:r>
              </a:p>
              <a:p>
                <a:pPr lvl="1"/>
                <a:r>
                  <a:rPr lang="en-US" dirty="0"/>
                  <a:t>choose an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that (according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) has optimal worst-case cost</a:t>
                </a:r>
              </a:p>
              <a:p>
                <a:pPr lvl="2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to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 worst-case cost</a:t>
                </a:r>
              </a:p>
              <a:p>
                <a:pPr lvl="2"/>
                <a:r>
                  <a:rPr lang="en-US" dirty="0"/>
                  <a:t>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In safely explorable domains with no “unfair” executions, guaranteed to reach a goal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913684"/>
                <a:ext cx="7886700" cy="3263279"/>
              </a:xfrm>
              <a:blipFill>
                <a:blip r:embed="rId2"/>
                <a:stretch>
                  <a:fillRect l="-1447" t="-2713" b="-3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19B0E-DA5D-9C4B-870D-AEEF1F06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91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41110" y="1346103"/>
            <a:ext cx="2251993" cy="12003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Ins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/>
              </a:rPr>
              <a:t>Assumes each action has cost 1</a:t>
            </a:r>
          </a:p>
          <a:p>
            <a:r>
              <a:rPr lang="en-US" dirty="0">
                <a:solidFill>
                  <a:schemeClr val="bg1"/>
                </a:solidFill>
                <a:cs typeface="Times New Roman"/>
              </a:rPr>
              <a:t>Can easily be modified to use cost ≠ 1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36E77B-1920-EA4F-A472-BFBCC5901561}"/>
              </a:ext>
            </a:extLst>
          </p:cNvPr>
          <p:cNvSpPr/>
          <p:nvPr/>
        </p:nvSpPr>
        <p:spPr>
          <a:xfrm>
            <a:off x="4209262" y="1146049"/>
            <a:ext cx="4736617" cy="1600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 bwMode="auto">
          <a:xfrm>
            <a:off x="3393103" y="1946268"/>
            <a:ext cx="1602090" cy="2074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58927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92</a:t>
            </a:fld>
            <a:endParaRPr lang="en-GB"/>
          </a:p>
        </p:txBody>
      </p:sp>
      <p:pic>
        <p:nvPicPr>
          <p:cNvPr id="16" name="Picture 15" descr="planningdomain.pdf">
            <a:extLst>
              <a:ext uri="{FF2B5EF4-FFF2-40B4-BE49-F238E27FC236}">
                <a16:creationId xmlns:a16="http://schemas.microsoft.com/office/drawing/2014/main" id="{B876647D-4935-5C44-9CD2-186CA34F6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/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blipFill>
                <a:blip r:embed="rId3"/>
                <a:stretch>
                  <a:fillRect l="-1852" t="-5769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06246B5-B841-5743-886D-9B336B111673}"/>
              </a:ext>
            </a:extLst>
          </p:cNvPr>
          <p:cNvSpPr/>
          <p:nvPr/>
        </p:nvSpPr>
        <p:spPr>
          <a:xfrm>
            <a:off x="75569" y="65395"/>
            <a:ext cx="4736617" cy="1600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5A2F88-AEA6-7847-BEC3-867F225DB5BA}"/>
              </a:ext>
            </a:extLst>
          </p:cNvPr>
          <p:cNvSpPr>
            <a:spLocks noChangeAspect="1"/>
          </p:cNvSpPr>
          <p:nvPr/>
        </p:nvSpPr>
        <p:spPr>
          <a:xfrm>
            <a:off x="2780151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57780-1D9A-3A44-ABE2-A5C39DDE7890}"/>
              </a:ext>
            </a:extLst>
          </p:cNvPr>
          <p:cNvSpPr txBox="1"/>
          <p:nvPr/>
        </p:nvSpPr>
        <p:spPr>
          <a:xfrm>
            <a:off x="2668371" y="3857756"/>
            <a:ext cx="5295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633093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/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blipFill>
                <a:blip r:embed="rId2"/>
                <a:stretch>
                  <a:fillRect l="-1852" t="-5769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06246B5-B841-5743-886D-9B336B111673}"/>
              </a:ext>
            </a:extLst>
          </p:cNvPr>
          <p:cNvSpPr/>
          <p:nvPr/>
        </p:nvSpPr>
        <p:spPr>
          <a:xfrm>
            <a:off x="75569" y="65395"/>
            <a:ext cx="4736617" cy="1600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A311A7-B980-AB48-AA30-C67575C808A6}"/>
              </a:ext>
            </a:extLst>
          </p:cNvPr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planningdomain.pdf">
            <a:extLst>
              <a:ext uri="{FF2B5EF4-FFF2-40B4-BE49-F238E27FC236}">
                <a16:creationId xmlns:a16="http://schemas.microsoft.com/office/drawing/2014/main" id="{7BA872E3-E295-6345-ACA9-FA67A4AD9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55A2F88-AEA6-7847-BEC3-867F225DB5BA}"/>
              </a:ext>
            </a:extLst>
          </p:cNvPr>
          <p:cNvSpPr>
            <a:spLocks noChangeAspect="1"/>
          </p:cNvSpPr>
          <p:nvPr/>
        </p:nvSpPr>
        <p:spPr>
          <a:xfrm>
            <a:off x="2780151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57780-1D9A-3A44-ABE2-A5C39DDE7890}"/>
              </a:ext>
            </a:extLst>
          </p:cNvPr>
          <p:cNvSpPr txBox="1"/>
          <p:nvPr/>
        </p:nvSpPr>
        <p:spPr>
          <a:xfrm>
            <a:off x="2668371" y="3857756"/>
            <a:ext cx="5295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112A3-5F52-AC4F-B880-A3C6EF6FF220}"/>
              </a:ext>
            </a:extLst>
          </p:cNvPr>
          <p:cNvSpPr txBox="1"/>
          <p:nvPr/>
        </p:nvSpPr>
        <p:spPr>
          <a:xfrm>
            <a:off x="3905565" y="4720516"/>
            <a:ext cx="5295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ED9CF9-E1A8-CC4B-8930-3C13FFEE51DF}"/>
              </a:ext>
            </a:extLst>
          </p:cNvPr>
          <p:cNvSpPr txBox="1"/>
          <p:nvPr/>
        </p:nvSpPr>
        <p:spPr>
          <a:xfrm>
            <a:off x="2666250" y="3477609"/>
            <a:ext cx="10633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780712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/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blipFill>
                <a:blip r:embed="rId2"/>
                <a:stretch>
                  <a:fillRect l="-1852" t="-5769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06246B5-B841-5743-886D-9B336B111673}"/>
              </a:ext>
            </a:extLst>
          </p:cNvPr>
          <p:cNvSpPr/>
          <p:nvPr/>
        </p:nvSpPr>
        <p:spPr>
          <a:xfrm>
            <a:off x="75569" y="65395"/>
            <a:ext cx="4736617" cy="1600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A311A7-B980-AB48-AA30-C67575C808A6}"/>
              </a:ext>
            </a:extLst>
          </p:cNvPr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8497514C-82B4-4546-AD5F-7CD256590DD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89678B6-333F-C14B-883D-A8C8C43D8AD2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752EA3-C668-5D41-A542-5A6DC8034394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planningdomain.pdf">
            <a:extLst>
              <a:ext uri="{FF2B5EF4-FFF2-40B4-BE49-F238E27FC236}">
                <a16:creationId xmlns:a16="http://schemas.microsoft.com/office/drawing/2014/main" id="{D56264FD-7213-684F-BC9A-FD9E85B8D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55A2F88-AEA6-7847-BEC3-867F225DB5BA}"/>
              </a:ext>
            </a:extLst>
          </p:cNvPr>
          <p:cNvSpPr>
            <a:spLocks noChangeAspect="1"/>
          </p:cNvSpPr>
          <p:nvPr/>
        </p:nvSpPr>
        <p:spPr>
          <a:xfrm>
            <a:off x="2780151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57780-1D9A-3A44-ABE2-A5C39DDE7890}"/>
              </a:ext>
            </a:extLst>
          </p:cNvPr>
          <p:cNvSpPr txBox="1"/>
          <p:nvPr/>
        </p:nvSpPr>
        <p:spPr>
          <a:xfrm>
            <a:off x="2668371" y="3857756"/>
            <a:ext cx="5295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112A3-5F52-AC4F-B880-A3C6EF6FF220}"/>
              </a:ext>
            </a:extLst>
          </p:cNvPr>
          <p:cNvSpPr txBox="1"/>
          <p:nvPr/>
        </p:nvSpPr>
        <p:spPr>
          <a:xfrm>
            <a:off x="3695227" y="5097573"/>
            <a:ext cx="1644737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1+max(0,0,0)</a:t>
            </a:r>
          </a:p>
          <a:p>
            <a:pPr>
              <a:tabLst>
                <a:tab pos="171450" algn="l"/>
              </a:tabLst>
            </a:pPr>
            <a:r>
              <a:rPr lang="en-US" dirty="0"/>
              <a:t>	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AA1F1-FB73-314A-B155-5365608952C8}"/>
              </a:ext>
            </a:extLst>
          </p:cNvPr>
          <p:cNvSpPr txBox="1"/>
          <p:nvPr/>
        </p:nvSpPr>
        <p:spPr>
          <a:xfrm>
            <a:off x="3695227" y="4720516"/>
            <a:ext cx="829321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park</a:t>
            </a:r>
            <a:endParaRPr lang="en-US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2AD0EE-489E-4A46-B543-A6ACA2F40DD3}"/>
              </a:ext>
            </a:extLst>
          </p:cNvPr>
          <p:cNvSpPr txBox="1"/>
          <p:nvPr/>
        </p:nvSpPr>
        <p:spPr>
          <a:xfrm>
            <a:off x="5954140" y="2467816"/>
            <a:ext cx="5295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5EAFFE-4AA8-0F42-AA1C-DF66487EADAF}"/>
              </a:ext>
            </a:extLst>
          </p:cNvPr>
          <p:cNvSpPr txBox="1"/>
          <p:nvPr/>
        </p:nvSpPr>
        <p:spPr>
          <a:xfrm>
            <a:off x="6255494" y="4058695"/>
            <a:ext cx="5295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A72FB4-59DA-D84D-ABC9-F32FACBDD081}"/>
              </a:ext>
            </a:extLst>
          </p:cNvPr>
          <p:cNvSpPr txBox="1"/>
          <p:nvPr/>
        </p:nvSpPr>
        <p:spPr>
          <a:xfrm>
            <a:off x="5754421" y="5816097"/>
            <a:ext cx="5295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7C5B20-44D0-364E-B038-AD72EAB491AC}"/>
              </a:ext>
            </a:extLst>
          </p:cNvPr>
          <p:cNvSpPr txBox="1"/>
          <p:nvPr/>
        </p:nvSpPr>
        <p:spPr>
          <a:xfrm>
            <a:off x="2666250" y="3477609"/>
            <a:ext cx="10633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891761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/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blipFill>
                <a:blip r:embed="rId2"/>
                <a:stretch>
                  <a:fillRect l="-1852" t="-5769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06246B5-B841-5743-886D-9B336B111673}"/>
              </a:ext>
            </a:extLst>
          </p:cNvPr>
          <p:cNvSpPr/>
          <p:nvPr/>
        </p:nvSpPr>
        <p:spPr>
          <a:xfrm>
            <a:off x="75569" y="65395"/>
            <a:ext cx="4736617" cy="1600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A311A7-B980-AB48-AA30-C67575C808A6}"/>
              </a:ext>
            </a:extLst>
          </p:cNvPr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8497514C-82B4-4546-AD5F-7CD256590DD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89678B6-333F-C14B-883D-A8C8C43D8AD2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752EA3-C668-5D41-A542-5A6DC8034394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6D5BCB-35BC-8D49-B077-713C87B4A98E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oon 27">
            <a:extLst>
              <a:ext uri="{FF2B5EF4-FFF2-40B4-BE49-F238E27FC236}">
                <a16:creationId xmlns:a16="http://schemas.microsoft.com/office/drawing/2014/main" id="{030CA411-4817-B04E-ADF4-C621C44DA196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planningdomain.pdf">
            <a:extLst>
              <a:ext uri="{FF2B5EF4-FFF2-40B4-BE49-F238E27FC236}">
                <a16:creationId xmlns:a16="http://schemas.microsoft.com/office/drawing/2014/main" id="{5A0A078A-EB2C-F348-B692-0653B9715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55A2F88-AEA6-7847-BEC3-867F225DB5BA}"/>
              </a:ext>
            </a:extLst>
          </p:cNvPr>
          <p:cNvSpPr>
            <a:spLocks noChangeAspect="1"/>
          </p:cNvSpPr>
          <p:nvPr/>
        </p:nvSpPr>
        <p:spPr>
          <a:xfrm>
            <a:off x="2780151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57780-1D9A-3A44-ABE2-A5C39DDE7890}"/>
              </a:ext>
            </a:extLst>
          </p:cNvPr>
          <p:cNvSpPr txBox="1"/>
          <p:nvPr/>
        </p:nvSpPr>
        <p:spPr>
          <a:xfrm>
            <a:off x="2668371" y="3857756"/>
            <a:ext cx="5295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112A3-5F52-AC4F-B880-A3C6EF6FF220}"/>
              </a:ext>
            </a:extLst>
          </p:cNvPr>
          <p:cNvSpPr txBox="1"/>
          <p:nvPr/>
        </p:nvSpPr>
        <p:spPr>
          <a:xfrm>
            <a:off x="3695227" y="5097573"/>
            <a:ext cx="1644737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1+max(0,0,0)</a:t>
            </a:r>
          </a:p>
          <a:p>
            <a:pPr>
              <a:tabLst>
                <a:tab pos="171450" algn="l"/>
              </a:tabLst>
            </a:pPr>
            <a:r>
              <a:rPr lang="en-US" dirty="0"/>
              <a:t>	=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47F3CC-3244-E243-8570-49796FDC2A48}"/>
              </a:ext>
            </a:extLst>
          </p:cNvPr>
          <p:cNvSpPr txBox="1"/>
          <p:nvPr/>
        </p:nvSpPr>
        <p:spPr>
          <a:xfrm>
            <a:off x="2666250" y="3477609"/>
            <a:ext cx="10633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AA1F1-FB73-314A-B155-5365608952C8}"/>
              </a:ext>
            </a:extLst>
          </p:cNvPr>
          <p:cNvSpPr txBox="1"/>
          <p:nvPr/>
        </p:nvSpPr>
        <p:spPr>
          <a:xfrm>
            <a:off x="3695227" y="4720516"/>
            <a:ext cx="829321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park</a:t>
            </a:r>
            <a:endParaRPr lang="en-US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2AD0EE-489E-4A46-B543-A6ACA2F40DD3}"/>
              </a:ext>
            </a:extLst>
          </p:cNvPr>
          <p:cNvSpPr txBox="1"/>
          <p:nvPr/>
        </p:nvSpPr>
        <p:spPr>
          <a:xfrm>
            <a:off x="5954140" y="2467816"/>
            <a:ext cx="5295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  <a:endParaRPr lang="en-US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5EAFFE-4AA8-0F42-AA1C-DF66487EADAF}"/>
              </a:ext>
            </a:extLst>
          </p:cNvPr>
          <p:cNvSpPr txBox="1"/>
          <p:nvPr/>
        </p:nvSpPr>
        <p:spPr>
          <a:xfrm>
            <a:off x="6255494" y="4058695"/>
            <a:ext cx="5295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A72FB4-59DA-D84D-ABC9-F32FACBDD081}"/>
              </a:ext>
            </a:extLst>
          </p:cNvPr>
          <p:cNvSpPr txBox="1"/>
          <p:nvPr/>
        </p:nvSpPr>
        <p:spPr>
          <a:xfrm>
            <a:off x="5754421" y="5816097"/>
            <a:ext cx="5295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9406B2-3FE8-5F41-9202-985F43D0057A}"/>
              </a:ext>
            </a:extLst>
          </p:cNvPr>
          <p:cNvSpPr txBox="1"/>
          <p:nvPr/>
        </p:nvSpPr>
        <p:spPr>
          <a:xfrm>
            <a:off x="5954140" y="2134900"/>
            <a:ext cx="1053100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deliver</a:t>
            </a:r>
            <a:endParaRPr lang="en-US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824B3E-9863-1D40-83F2-FD33C5D3EC2A}"/>
              </a:ext>
            </a:extLst>
          </p:cNvPr>
          <p:cNvSpPr txBox="1"/>
          <p:nvPr/>
        </p:nvSpPr>
        <p:spPr>
          <a:xfrm>
            <a:off x="8526210" y="3638029"/>
            <a:ext cx="5295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CB2306-B8B8-EF42-8318-2AA8D941A3C8}"/>
              </a:ext>
            </a:extLst>
          </p:cNvPr>
          <p:cNvSpPr txBox="1"/>
          <p:nvPr/>
        </p:nvSpPr>
        <p:spPr>
          <a:xfrm>
            <a:off x="8165213" y="1346148"/>
            <a:ext cx="52955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E4F9B2-BB29-AF4C-878A-FBC36D20F273}"/>
              </a:ext>
            </a:extLst>
          </p:cNvPr>
          <p:cNvSpPr txBox="1"/>
          <p:nvPr/>
        </p:nvSpPr>
        <p:spPr>
          <a:xfrm>
            <a:off x="6512486" y="3167084"/>
            <a:ext cx="1574204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dirty="0"/>
              <a:t>1 + max(0,0) =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46DEE9-70AC-DC46-8910-4076A047F721}"/>
              </a:ext>
            </a:extLst>
          </p:cNvPr>
          <p:cNvSpPr txBox="1"/>
          <p:nvPr/>
        </p:nvSpPr>
        <p:spPr>
          <a:xfrm>
            <a:off x="4723031" y="3176055"/>
            <a:ext cx="1399477" cy="27699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dirty="0"/>
              <a:t>1 + max(1) = 2</a:t>
            </a:r>
          </a:p>
        </p:txBody>
      </p:sp>
    </p:spTree>
    <p:extLst>
      <p:ext uri="{BB962C8B-B14F-4D97-AF65-F5344CB8AC3E}">
        <p14:creationId xmlns:p14="http://schemas.microsoft.com/office/powerpoint/2010/main" val="22786949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approaches</a:t>
            </a:r>
          </a:p>
          <a:p>
            <a:pPr lvl="1"/>
            <a:r>
              <a:rPr lang="en-US" dirty="0" err="1">
                <a:latin typeface="Calibri" charset="0"/>
              </a:rPr>
              <a:t>Lookahead</a:t>
            </a:r>
            <a:r>
              <a:rPr lang="en-US" dirty="0">
                <a:latin typeface="Calibri" charset="0"/>
              </a:rPr>
              <a:t>-partial-plan</a:t>
            </a:r>
            <a:endParaRPr lang="en-US" dirty="0"/>
          </a:p>
          <a:p>
            <a:pPr lvl="2"/>
            <a:r>
              <a:rPr lang="en-US" dirty="0"/>
              <a:t>Adaptation of </a:t>
            </a:r>
            <a:r>
              <a:rPr lang="en-US" dirty="0">
                <a:latin typeface="Calibri" charset="0"/>
              </a:rPr>
              <a:t>Run-Lazy-Lookahead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>
                <a:latin typeface="Calibri" charset="0"/>
              </a:rPr>
              <a:t>FS-</a:t>
            </a:r>
            <a:r>
              <a:rPr lang="en-US" dirty="0" err="1">
                <a:latin typeface="Calibri" charset="0"/>
              </a:rPr>
              <a:t>replan</a:t>
            </a:r>
            <a:endParaRPr lang="en-US" dirty="0">
              <a:latin typeface="Calibri" charset="0"/>
            </a:endParaRPr>
          </a:p>
          <a:p>
            <a:pPr lvl="2"/>
            <a:r>
              <a:rPr lang="en-US" dirty="0"/>
              <a:t>Adaptation of </a:t>
            </a:r>
            <a:r>
              <a:rPr lang="en-US" dirty="0">
                <a:latin typeface="Calibri" charset="0"/>
              </a:rPr>
              <a:t>Run-Lookahead</a:t>
            </a:r>
          </a:p>
          <a:p>
            <a:r>
              <a:rPr lang="en-US" dirty="0"/>
              <a:t>Ways to do the lookahead</a:t>
            </a:r>
          </a:p>
          <a:p>
            <a:pPr lvl="1"/>
            <a:r>
              <a:rPr lang="en-US" dirty="0"/>
              <a:t>Full breadth with limited depth </a:t>
            </a:r>
          </a:p>
          <a:p>
            <a:pPr lvl="2"/>
            <a:r>
              <a:rPr lang="en-US" dirty="0"/>
              <a:t>iterative deepening</a:t>
            </a:r>
          </a:p>
          <a:p>
            <a:pPr lvl="1"/>
            <a:r>
              <a:rPr lang="en-US" dirty="0"/>
              <a:t>Full depth with limited breadth</a:t>
            </a:r>
          </a:p>
          <a:p>
            <a:pPr lvl="2"/>
            <a:r>
              <a:rPr lang="en-US" dirty="0"/>
              <a:t>iterative broadening</a:t>
            </a:r>
          </a:p>
          <a:p>
            <a:pPr lvl="1"/>
            <a:r>
              <a:rPr lang="en-US" dirty="0"/>
              <a:t>Convergence in safely explorable domains</a:t>
            </a:r>
          </a:p>
          <a:p>
            <a:r>
              <a:rPr lang="en-US" dirty="0"/>
              <a:t>Min-Max-LRTA*	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8602" y="1565844"/>
            <a:ext cx="3269848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Can also adapt </a:t>
            </a:r>
            <a:br>
              <a:rPr lang="en-US" sz="20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Run-Concurrent-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Lookahead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0253" y="3766595"/>
            <a:ext cx="2706547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Can put bounds on both depth and breadth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86B39-DAA4-064E-9449-BB443FC1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413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  <a:p>
            <a:pPr lvl="1"/>
            <a:endParaRPr lang="en-GB" dirty="0"/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⟹ Next: Making Simple Decisions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2508</TotalTime>
  <Words>13305</Words>
  <Application>Microsoft Macintosh PowerPoint</Application>
  <PresentationFormat>On-screen Show (4:3)</PresentationFormat>
  <Paragraphs>1957</Paragraphs>
  <Slides>97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8" baseType="lpstr">
      <vt:lpstr>游ゴシック</vt:lpstr>
      <vt:lpstr>Arial</vt:lpstr>
      <vt:lpstr>Calibri</vt:lpstr>
      <vt:lpstr>Calibri Light</vt:lpstr>
      <vt:lpstr>Cambria Math</vt:lpstr>
      <vt:lpstr>Courier New</vt:lpstr>
      <vt:lpstr>Helvetica</vt:lpstr>
      <vt:lpstr>Symbol</vt:lpstr>
      <vt:lpstr>Times New Roman</vt:lpstr>
      <vt:lpstr>Verdana</vt:lpstr>
      <vt:lpstr>Office Theme</vt:lpstr>
      <vt:lpstr>Advanced Topics Data Science and AI  Automated Planning and Acting</vt:lpstr>
      <vt:lpstr>Content</vt:lpstr>
      <vt:lpstr>Motivation</vt:lpstr>
      <vt:lpstr>Outline per the Book</vt:lpstr>
      <vt:lpstr>Nondeterministic Planning Domains</vt:lpstr>
      <vt:lpstr>Nondeterministic Planning Domains</vt:lpstr>
      <vt:lpstr>Example</vt:lpstr>
      <vt:lpstr>Example</vt:lpstr>
      <vt:lpstr>Actions</vt:lpstr>
      <vt:lpstr>Plans Policies</vt:lpstr>
      <vt:lpstr>Definitions Over Policies</vt:lpstr>
      <vt:lpstr>Definitions Over Policies</vt:lpstr>
      <vt:lpstr>Performing a Policy</vt:lpstr>
      <vt:lpstr>Planning Problems and Solutions</vt:lpstr>
      <vt:lpstr>Safe Solutions</vt:lpstr>
      <vt:lpstr>Safe Solutions</vt:lpstr>
      <vt:lpstr>Safe Solutions</vt:lpstr>
      <vt:lpstr>Kinds of Solutions</vt:lpstr>
      <vt:lpstr>Intermediate Summary</vt:lpstr>
      <vt:lpstr>Outline per the Book</vt:lpstr>
      <vt:lpstr>Finding (Unsafe) Solutions</vt:lpstr>
      <vt:lpstr>Example</vt:lpstr>
      <vt:lpstr>Example</vt:lpstr>
      <vt:lpstr>Example</vt:lpstr>
      <vt:lpstr>Example</vt:lpstr>
      <vt:lpstr>Example</vt:lpstr>
      <vt:lpstr>Finding Acyclic Safe Solutions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Finding Safe Solutions</vt:lpstr>
      <vt:lpstr>Example</vt:lpstr>
      <vt:lpstr>Example</vt:lpstr>
      <vt:lpstr>Example</vt:lpstr>
      <vt:lpstr>Example</vt:lpstr>
      <vt:lpstr>Example</vt:lpstr>
      <vt:lpstr>Example</vt:lpstr>
      <vt:lpstr>Example</vt:lpstr>
      <vt:lpstr>Intermediate Summary</vt:lpstr>
      <vt:lpstr>Outline per the Book</vt:lpstr>
      <vt:lpstr>Guided-Find-Safe-Solution</vt:lpstr>
      <vt:lpstr>Guided-Find-Safe-Solution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Determinisation</vt:lpstr>
      <vt:lpstr>Determinisation</vt:lpstr>
      <vt:lpstr>Determinisation</vt:lpstr>
      <vt:lpstr>Guided-Find-Safe-Solution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Making Actions Inapplicable</vt:lpstr>
      <vt:lpstr>Intermediate Summary</vt:lpstr>
      <vt:lpstr>Outline per the Book</vt:lpstr>
      <vt:lpstr>Online Approaches</vt:lpstr>
      <vt:lpstr>Online Approaches</vt:lpstr>
      <vt:lpstr>Lookahead-Partial-Plan</vt:lpstr>
      <vt:lpstr>FS-Replan</vt:lpstr>
      <vt:lpstr>Possibilities for Lookahead</vt:lpstr>
      <vt:lpstr>Possibilities for Lookahead (ct’d)</vt:lpstr>
      <vt:lpstr>Safely Explorable Domains</vt:lpstr>
      <vt:lpstr>Min-Max LRTA*</vt:lpstr>
      <vt:lpstr>Example</vt:lpstr>
      <vt:lpstr>Example</vt:lpstr>
      <vt:lpstr>Example</vt:lpstr>
      <vt:lpstr>Example</vt:lpstr>
      <vt:lpstr>Intermediate Summary</vt:lpstr>
      <vt:lpstr>Outline per the Book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95</cp:revision>
  <cp:lastPrinted>2020-05-28T09:55:35Z</cp:lastPrinted>
  <dcterms:created xsi:type="dcterms:W3CDTF">2020-02-28T12:43:09Z</dcterms:created>
  <dcterms:modified xsi:type="dcterms:W3CDTF">2020-06-04T10:09:52Z</dcterms:modified>
</cp:coreProperties>
</file>